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5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3.xml" ContentType="application/vnd.openxmlformats-officedocument.presentationml.notesSlide+xml"/>
  <Override PartName="/ppt/tags/tag14.xml" ContentType="application/vnd.openxmlformats-officedocument.presentationml.tags+xml"/>
  <Override PartName="/ppt/notesSlides/notesSlide5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22.xml" ContentType="application/vnd.openxmlformats-officedocument.presentationml.tags+xml"/>
  <Override PartName="/ppt/notesSlides/notesSlide82.xml" ContentType="application/vnd.openxmlformats-officedocument.presentationml.notesSlide+xml"/>
  <Override PartName="/ppt/tags/tag23.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4"/>
    <p:sldMasterId id="2147483693" r:id="rId5"/>
  </p:sldMasterIdLst>
  <p:notesMasterIdLst>
    <p:notesMasterId r:id="rId91"/>
  </p:notesMasterIdLst>
  <p:sldIdLst>
    <p:sldId id="256" r:id="rId6"/>
    <p:sldId id="267" r:id="rId7"/>
    <p:sldId id="2893" r:id="rId8"/>
    <p:sldId id="281" r:id="rId9"/>
    <p:sldId id="2900" r:id="rId10"/>
    <p:sldId id="3099" r:id="rId11"/>
    <p:sldId id="3100" r:id="rId12"/>
    <p:sldId id="3101" r:id="rId13"/>
    <p:sldId id="3102" r:id="rId14"/>
    <p:sldId id="2903" r:id="rId15"/>
    <p:sldId id="2901" r:id="rId16"/>
    <p:sldId id="2929" r:id="rId17"/>
    <p:sldId id="2899" r:id="rId18"/>
    <p:sldId id="2905" r:id="rId19"/>
    <p:sldId id="2906" r:id="rId20"/>
    <p:sldId id="2907" r:id="rId21"/>
    <p:sldId id="2902" r:id="rId22"/>
    <p:sldId id="2908" r:id="rId23"/>
    <p:sldId id="2910" r:id="rId24"/>
    <p:sldId id="2911" r:id="rId25"/>
    <p:sldId id="2912" r:id="rId26"/>
    <p:sldId id="2914" r:id="rId27"/>
    <p:sldId id="2913" r:id="rId28"/>
    <p:sldId id="2915" r:id="rId29"/>
    <p:sldId id="2916" r:id="rId30"/>
    <p:sldId id="2917" r:id="rId31"/>
    <p:sldId id="2918" r:id="rId32"/>
    <p:sldId id="2919" r:id="rId33"/>
    <p:sldId id="2920" r:id="rId34"/>
    <p:sldId id="2921" r:id="rId35"/>
    <p:sldId id="2922" r:id="rId36"/>
    <p:sldId id="2923" r:id="rId37"/>
    <p:sldId id="2924" r:id="rId38"/>
    <p:sldId id="2925" r:id="rId39"/>
    <p:sldId id="2926" r:id="rId40"/>
    <p:sldId id="2927" r:id="rId41"/>
    <p:sldId id="2928" r:id="rId42"/>
    <p:sldId id="2930" r:id="rId43"/>
    <p:sldId id="2946" r:id="rId44"/>
    <p:sldId id="2947" r:id="rId45"/>
    <p:sldId id="2948" r:id="rId46"/>
    <p:sldId id="2949" r:id="rId47"/>
    <p:sldId id="2931" r:id="rId48"/>
    <p:sldId id="2935" r:id="rId49"/>
    <p:sldId id="2858" r:id="rId50"/>
    <p:sldId id="2936" r:id="rId51"/>
    <p:sldId id="2959" r:id="rId52"/>
    <p:sldId id="2932" r:id="rId53"/>
    <p:sldId id="2943" r:id="rId54"/>
    <p:sldId id="2957" r:id="rId55"/>
    <p:sldId id="2958" r:id="rId56"/>
    <p:sldId id="2945" r:id="rId57"/>
    <p:sldId id="2933" r:id="rId58"/>
    <p:sldId id="2883" r:id="rId59"/>
    <p:sldId id="3103" r:id="rId60"/>
    <p:sldId id="3105" r:id="rId61"/>
    <p:sldId id="3106" r:id="rId62"/>
    <p:sldId id="2934" r:id="rId63"/>
    <p:sldId id="2939" r:id="rId64"/>
    <p:sldId id="2952" r:id="rId65"/>
    <p:sldId id="2953" r:id="rId66"/>
    <p:sldId id="2954" r:id="rId67"/>
    <p:sldId id="2960" r:id="rId68"/>
    <p:sldId id="2965" r:id="rId69"/>
    <p:sldId id="3107" r:id="rId70"/>
    <p:sldId id="2961" r:id="rId71"/>
    <p:sldId id="2770" r:id="rId72"/>
    <p:sldId id="2944" r:id="rId73"/>
    <p:sldId id="2955" r:id="rId74"/>
    <p:sldId id="2963" r:id="rId75"/>
    <p:sldId id="2773" r:id="rId76"/>
    <p:sldId id="2771" r:id="rId77"/>
    <p:sldId id="2962" r:id="rId78"/>
    <p:sldId id="2964" r:id="rId79"/>
    <p:sldId id="2941" r:id="rId80"/>
    <p:sldId id="2889" r:id="rId81"/>
    <p:sldId id="2891" r:id="rId82"/>
    <p:sldId id="2892" r:id="rId83"/>
    <p:sldId id="2942" r:id="rId84"/>
    <p:sldId id="2940" r:id="rId85"/>
    <p:sldId id="282" r:id="rId86"/>
    <p:sldId id="643" r:id="rId87"/>
    <p:sldId id="761" r:id="rId88"/>
    <p:sldId id="3098" r:id="rId89"/>
    <p:sldId id="577" r:id="rId90"/>
  </p:sldIdLst>
  <p:sldSz cx="12192000" cy="6858000"/>
  <p:notesSz cx="6858000" cy="9144000"/>
  <p:embeddedFontLst>
    <p:embeddedFont>
      <p:font typeface="Wingdings 2" panose="05020102010507070707" pitchFamily="18" charset="2"/>
      <p:regular r:id="rId92"/>
    </p:embeddedFont>
  </p:embeddedFontLst>
  <p:custDataLst>
    <p:tags r:id="rId93"/>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62" userDrawn="1">
          <p15:clr>
            <a:srgbClr val="A4A3A4"/>
          </p15:clr>
        </p15:guide>
        <p15:guide id="2" pos="14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1C0A"/>
    <a:srgbClr val="FFFFFF"/>
    <a:srgbClr val="FDE9E7"/>
    <a:srgbClr val="FAFAF7"/>
    <a:srgbClr val="F9F1E5"/>
    <a:srgbClr val="ECE9DF"/>
    <a:srgbClr val="F6F4EF"/>
    <a:srgbClr val="F1EF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8F1FAB-F43E-4D82-AF7A-B4096126EE92}" v="1" dt="2024-05-20T08:39:43.9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49" autoAdjust="0"/>
    <p:restoredTop sz="96247" autoAdjust="0"/>
  </p:normalViewPr>
  <p:slideViewPr>
    <p:cSldViewPr snapToGrid="0" showGuides="1">
      <p:cViewPr varScale="1">
        <p:scale>
          <a:sx n="116" d="100"/>
          <a:sy n="116" d="100"/>
        </p:scale>
        <p:origin x="84" y="96"/>
      </p:cViewPr>
      <p:guideLst>
        <p:guide orient="horz" pos="1162"/>
        <p:guide pos="1481"/>
      </p:guideLst>
    </p:cSldViewPr>
  </p:slideViewPr>
  <p:notesTextViewPr>
    <p:cViewPr>
      <p:scale>
        <a:sx n="1" d="1"/>
        <a:sy n="1" d="1"/>
      </p:scale>
      <p:origin x="0" y="0"/>
    </p:cViewPr>
  </p:notesTextViewPr>
  <p:sorterViewPr>
    <p:cViewPr>
      <p:scale>
        <a:sx n="100" d="100"/>
        <a:sy n="100" d="100"/>
      </p:scale>
      <p:origin x="0" y="-747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viewProps" Target="view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tags" Target="tags/tag1.xml"/><Relationship Id="rId98"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oleObject" Target="https://bcoreconsult.sharepoint.com/sites/b.coreconsultingGmbH/Freigegebene%20Dokumente/60_Proposals/2024_EON_QuickCheck20/40_Angebot/Project%20sizing.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r>
              <a:rPr lang="en-US" dirty="0"/>
              <a:t>Effort in man-days on E.ON side calculated per Quick Check</a:t>
            </a:r>
          </a:p>
        </c:rich>
      </c:tx>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'[Project sizing.xlsx]Budget'!$C$40</c:f>
              <c:strCache>
                <c:ptCount val="1"/>
                <c:pt idx="0">
                  <c:v>E.ON PM</c:v>
                </c:pt>
              </c:strCache>
            </c:strRef>
          </c:tx>
          <c:spPr>
            <a:solidFill>
              <a:srgbClr val="EA1C0A"/>
            </a:solidFill>
            <a:ln>
              <a:noFill/>
            </a:ln>
            <a:effectLst/>
          </c:spPr>
          <c:invertIfNegative val="0"/>
          <c:cat>
            <c:strRef>
              <c:f>'[Project sizing.xlsx]Budget'!$B$41:$B$60</c:f>
              <c:strCache>
                <c:ptCount val="5"/>
                <c:pt idx="0">
                  <c:v>Phase 1 - Phase 1 – Kick-Off and Data Analysis</c:v>
                </c:pt>
                <c:pt idx="1">
                  <c:v>Phase 2 – Heat Map Risks</c:v>
                </c:pt>
                <c:pt idx="2">
                  <c:v>Phase 3 – Leadership &amp; HSE Capabilities</c:v>
                </c:pt>
                <c:pt idx="3">
                  <c:v>Phase 4 – Cultural Maturity</c:v>
                </c:pt>
                <c:pt idx="4">
                  <c:v>Reporting and Usability </c:v>
                </c:pt>
              </c:strCache>
              <c:extLst/>
            </c:strRef>
          </c:cat>
          <c:val>
            <c:numRef>
              <c:f>'[Project sizing.xlsx]Budget'!$C$41:$C$60</c:f>
              <c:numCache>
                <c:formatCode>0.0</c:formatCode>
                <c:ptCount val="5"/>
                <c:pt idx="0">
                  <c:v>0.36</c:v>
                </c:pt>
                <c:pt idx="1">
                  <c:v>0</c:v>
                </c:pt>
                <c:pt idx="2">
                  <c:v>0</c:v>
                </c:pt>
                <c:pt idx="3">
                  <c:v>0</c:v>
                </c:pt>
                <c:pt idx="4">
                  <c:v>0.1</c:v>
                </c:pt>
              </c:numCache>
              <c:extLst/>
            </c:numRef>
          </c:val>
          <c:extLst>
            <c:ext xmlns:c16="http://schemas.microsoft.com/office/drawing/2014/chart" uri="{C3380CC4-5D6E-409C-BE32-E72D297353CC}">
              <c16:uniqueId val="{00000000-8ADD-417B-B5FA-357CFEFC675F}"/>
            </c:ext>
          </c:extLst>
        </c:ser>
        <c:ser>
          <c:idx val="1"/>
          <c:order val="1"/>
          <c:tx>
            <c:strRef>
              <c:f>'[Project sizing.xlsx]Budget'!$D$40</c:f>
              <c:strCache>
                <c:ptCount val="1"/>
                <c:pt idx="0">
                  <c:v>E.ON Safety Experts</c:v>
                </c:pt>
              </c:strCache>
            </c:strRef>
          </c:tx>
          <c:spPr>
            <a:solidFill>
              <a:schemeClr val="tx2"/>
            </a:solidFill>
            <a:ln>
              <a:noFill/>
            </a:ln>
            <a:effectLst/>
          </c:spPr>
          <c:invertIfNegative val="0"/>
          <c:cat>
            <c:strRef>
              <c:f>'[Project sizing.xlsx]Budget'!$B$41:$B$60</c:f>
              <c:strCache>
                <c:ptCount val="5"/>
                <c:pt idx="0">
                  <c:v>Phase 1 - Phase 1 – Kick-Off and Data Analysis</c:v>
                </c:pt>
                <c:pt idx="1">
                  <c:v>Phase 2 – Heat Map Risks</c:v>
                </c:pt>
                <c:pt idx="2">
                  <c:v>Phase 3 – Leadership &amp; HSE Capabilities</c:v>
                </c:pt>
                <c:pt idx="3">
                  <c:v>Phase 4 – Cultural Maturity</c:v>
                </c:pt>
                <c:pt idx="4">
                  <c:v>Reporting and Usability </c:v>
                </c:pt>
              </c:strCache>
              <c:extLst/>
            </c:strRef>
          </c:cat>
          <c:val>
            <c:numRef>
              <c:f>'[Project sizing.xlsx]Budget'!$D$41:$D$60</c:f>
              <c:numCache>
                <c:formatCode>0.0</c:formatCode>
                <c:ptCount val="5"/>
                <c:pt idx="0">
                  <c:v>2</c:v>
                </c:pt>
                <c:pt idx="1">
                  <c:v>4.5</c:v>
                </c:pt>
                <c:pt idx="2">
                  <c:v>4</c:v>
                </c:pt>
                <c:pt idx="3">
                  <c:v>0.2</c:v>
                </c:pt>
                <c:pt idx="4">
                  <c:v>0</c:v>
                </c:pt>
              </c:numCache>
              <c:extLst/>
            </c:numRef>
          </c:val>
          <c:extLst>
            <c:ext xmlns:c16="http://schemas.microsoft.com/office/drawing/2014/chart" uri="{C3380CC4-5D6E-409C-BE32-E72D297353CC}">
              <c16:uniqueId val="{00000001-8ADD-417B-B5FA-357CFEFC675F}"/>
            </c:ext>
          </c:extLst>
        </c:ser>
        <c:ser>
          <c:idx val="2"/>
          <c:order val="2"/>
          <c:tx>
            <c:strRef>
              <c:f>'[Project sizing.xlsx]Budget'!$E$40</c:f>
              <c:strCache>
                <c:ptCount val="1"/>
                <c:pt idx="0">
                  <c:v>E.ON Leadership Team</c:v>
                </c:pt>
              </c:strCache>
            </c:strRef>
          </c:tx>
          <c:spPr>
            <a:solidFill>
              <a:schemeClr val="accent3"/>
            </a:solidFill>
            <a:ln>
              <a:noFill/>
            </a:ln>
            <a:effectLst/>
          </c:spPr>
          <c:invertIfNegative val="0"/>
          <c:cat>
            <c:strRef>
              <c:f>'[Project sizing.xlsx]Budget'!$B$41:$B$60</c:f>
              <c:strCache>
                <c:ptCount val="5"/>
                <c:pt idx="0">
                  <c:v>Phase 1 - Phase 1 – Kick-Off and Data Analysis</c:v>
                </c:pt>
                <c:pt idx="1">
                  <c:v>Phase 2 – Heat Map Risks</c:v>
                </c:pt>
                <c:pt idx="2">
                  <c:v>Phase 3 – Leadership &amp; HSE Capabilities</c:v>
                </c:pt>
                <c:pt idx="3">
                  <c:v>Phase 4 – Cultural Maturity</c:v>
                </c:pt>
                <c:pt idx="4">
                  <c:v>Reporting and Usability </c:v>
                </c:pt>
              </c:strCache>
              <c:extLst/>
            </c:strRef>
          </c:cat>
          <c:val>
            <c:numRef>
              <c:f>'[Project sizing.xlsx]Budget'!$E$41:$E$60</c:f>
              <c:numCache>
                <c:formatCode>0.0</c:formatCode>
                <c:ptCount val="5"/>
                <c:pt idx="0">
                  <c:v>0.1</c:v>
                </c:pt>
                <c:pt idx="1">
                  <c:v>0.5</c:v>
                </c:pt>
                <c:pt idx="2">
                  <c:v>0.5</c:v>
                </c:pt>
                <c:pt idx="3">
                  <c:v>0.1</c:v>
                </c:pt>
                <c:pt idx="4">
                  <c:v>0.5</c:v>
                </c:pt>
              </c:numCache>
              <c:extLst/>
            </c:numRef>
          </c:val>
          <c:extLst>
            <c:ext xmlns:c16="http://schemas.microsoft.com/office/drawing/2014/chart" uri="{C3380CC4-5D6E-409C-BE32-E72D297353CC}">
              <c16:uniqueId val="{00000002-8ADD-417B-B5FA-357CFEFC675F}"/>
            </c:ext>
          </c:extLst>
        </c:ser>
        <c:ser>
          <c:idx val="3"/>
          <c:order val="3"/>
          <c:tx>
            <c:strRef>
              <c:f>'[Project sizing.xlsx]Budget'!$F$40</c:f>
              <c:strCache>
                <c:ptCount val="1"/>
                <c:pt idx="0">
                  <c:v>E.ON Staff</c:v>
                </c:pt>
              </c:strCache>
            </c:strRef>
          </c:tx>
          <c:spPr>
            <a:solidFill>
              <a:schemeClr val="accent4"/>
            </a:solidFill>
            <a:ln>
              <a:noFill/>
            </a:ln>
            <a:effectLst/>
          </c:spPr>
          <c:invertIfNegative val="0"/>
          <c:cat>
            <c:strRef>
              <c:f>'[Project sizing.xlsx]Budget'!$B$41:$B$60</c:f>
              <c:strCache>
                <c:ptCount val="5"/>
                <c:pt idx="0">
                  <c:v>Phase 1 - Phase 1 – Kick-Off and Data Analysis</c:v>
                </c:pt>
                <c:pt idx="1">
                  <c:v>Phase 2 – Heat Map Risks</c:v>
                </c:pt>
                <c:pt idx="2">
                  <c:v>Phase 3 – Leadership &amp; HSE Capabilities</c:v>
                </c:pt>
                <c:pt idx="3">
                  <c:v>Phase 4 – Cultural Maturity</c:v>
                </c:pt>
                <c:pt idx="4">
                  <c:v>Reporting and Usability </c:v>
                </c:pt>
              </c:strCache>
              <c:extLst/>
            </c:strRef>
          </c:cat>
          <c:val>
            <c:numRef>
              <c:f>'[Project sizing.xlsx]Budget'!$F$41:$F$60</c:f>
              <c:numCache>
                <c:formatCode>0.0</c:formatCode>
                <c:ptCount val="5"/>
                <c:pt idx="0">
                  <c:v>0</c:v>
                </c:pt>
                <c:pt idx="1">
                  <c:v>0.5</c:v>
                </c:pt>
                <c:pt idx="2">
                  <c:v>0.5</c:v>
                </c:pt>
                <c:pt idx="3">
                  <c:v>0.1</c:v>
                </c:pt>
                <c:pt idx="4">
                  <c:v>0</c:v>
                </c:pt>
              </c:numCache>
              <c:extLst/>
            </c:numRef>
          </c:val>
          <c:extLst>
            <c:ext xmlns:c16="http://schemas.microsoft.com/office/drawing/2014/chart" uri="{C3380CC4-5D6E-409C-BE32-E72D297353CC}">
              <c16:uniqueId val="{00000003-8ADD-417B-B5FA-357CFEFC675F}"/>
            </c:ext>
          </c:extLst>
        </c:ser>
        <c:dLbls>
          <c:showLegendKey val="0"/>
          <c:showVal val="0"/>
          <c:showCatName val="0"/>
          <c:showSerName val="0"/>
          <c:showPercent val="0"/>
          <c:showBubbleSize val="0"/>
        </c:dLbls>
        <c:gapWidth val="150"/>
        <c:overlap val="100"/>
        <c:axId val="64230111"/>
        <c:axId val="64230591"/>
      </c:barChart>
      <c:catAx>
        <c:axId val="6423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230591"/>
        <c:crosses val="autoZero"/>
        <c:auto val="1"/>
        <c:lblAlgn val="ctr"/>
        <c:lblOffset val="100"/>
        <c:noMultiLvlLbl val="0"/>
      </c:catAx>
      <c:valAx>
        <c:axId val="64230591"/>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23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4E3444-A945-4754-8D1B-7A90DAE37867}" type="datetimeFigureOut">
              <a:rPr lang="de-DE" smtClean="0"/>
              <a:t>04.06.2024</a:t>
            </a:fld>
            <a:endParaRPr lang="de-DE"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F74308-3C54-461D-99AB-721E111133B3}" type="slidenum">
              <a:rPr lang="de-DE" smtClean="0"/>
              <a:t>‹#›</a:t>
            </a:fld>
            <a:endParaRPr lang="de-DE" dirty="0"/>
          </a:p>
        </p:txBody>
      </p:sp>
    </p:spTree>
    <p:extLst>
      <p:ext uri="{BB962C8B-B14F-4D97-AF65-F5344CB8AC3E}">
        <p14:creationId xmlns:p14="http://schemas.microsoft.com/office/powerpoint/2010/main" val="1623600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1</a:t>
            </a:fld>
            <a:endParaRPr lang="en-US" dirty="0"/>
          </a:p>
        </p:txBody>
      </p:sp>
    </p:spTree>
    <p:extLst>
      <p:ext uri="{BB962C8B-B14F-4D97-AF65-F5344CB8AC3E}">
        <p14:creationId xmlns:p14="http://schemas.microsoft.com/office/powerpoint/2010/main" val="1519497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10</a:t>
            </a:fld>
            <a:endParaRPr lang="en-US" dirty="0"/>
          </a:p>
        </p:txBody>
      </p:sp>
    </p:spTree>
    <p:extLst>
      <p:ext uri="{BB962C8B-B14F-4D97-AF65-F5344CB8AC3E}">
        <p14:creationId xmlns:p14="http://schemas.microsoft.com/office/powerpoint/2010/main" val="685037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11</a:t>
            </a:fld>
            <a:endParaRPr lang="en-US" dirty="0"/>
          </a:p>
        </p:txBody>
      </p:sp>
    </p:spTree>
    <p:extLst>
      <p:ext uri="{BB962C8B-B14F-4D97-AF65-F5344CB8AC3E}">
        <p14:creationId xmlns:p14="http://schemas.microsoft.com/office/powerpoint/2010/main" val="1715587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12</a:t>
            </a:fld>
            <a:endParaRPr lang="en-US" dirty="0"/>
          </a:p>
        </p:txBody>
      </p:sp>
    </p:spTree>
    <p:extLst>
      <p:ext uri="{BB962C8B-B14F-4D97-AF65-F5344CB8AC3E}">
        <p14:creationId xmlns:p14="http://schemas.microsoft.com/office/powerpoint/2010/main" val="688636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13</a:t>
            </a:fld>
            <a:endParaRPr lang="en-US" dirty="0"/>
          </a:p>
        </p:txBody>
      </p:sp>
    </p:spTree>
    <p:extLst>
      <p:ext uri="{BB962C8B-B14F-4D97-AF65-F5344CB8AC3E}">
        <p14:creationId xmlns:p14="http://schemas.microsoft.com/office/powerpoint/2010/main" val="4092287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14</a:t>
            </a:fld>
            <a:endParaRPr lang="en-US" dirty="0"/>
          </a:p>
        </p:txBody>
      </p:sp>
    </p:spTree>
    <p:extLst>
      <p:ext uri="{BB962C8B-B14F-4D97-AF65-F5344CB8AC3E}">
        <p14:creationId xmlns:p14="http://schemas.microsoft.com/office/powerpoint/2010/main" val="3756342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15</a:t>
            </a:fld>
            <a:endParaRPr lang="en-US" dirty="0"/>
          </a:p>
        </p:txBody>
      </p:sp>
    </p:spTree>
    <p:extLst>
      <p:ext uri="{BB962C8B-B14F-4D97-AF65-F5344CB8AC3E}">
        <p14:creationId xmlns:p14="http://schemas.microsoft.com/office/powerpoint/2010/main" val="844000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16</a:t>
            </a:fld>
            <a:endParaRPr lang="en-US" dirty="0"/>
          </a:p>
        </p:txBody>
      </p:sp>
    </p:spTree>
    <p:extLst>
      <p:ext uri="{BB962C8B-B14F-4D97-AF65-F5344CB8AC3E}">
        <p14:creationId xmlns:p14="http://schemas.microsoft.com/office/powerpoint/2010/main" val="2942944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17</a:t>
            </a:fld>
            <a:endParaRPr lang="en-US" dirty="0"/>
          </a:p>
        </p:txBody>
      </p:sp>
    </p:spTree>
    <p:extLst>
      <p:ext uri="{BB962C8B-B14F-4D97-AF65-F5344CB8AC3E}">
        <p14:creationId xmlns:p14="http://schemas.microsoft.com/office/powerpoint/2010/main" val="3018797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18</a:t>
            </a:fld>
            <a:endParaRPr lang="en-US" dirty="0"/>
          </a:p>
        </p:txBody>
      </p:sp>
    </p:spTree>
    <p:extLst>
      <p:ext uri="{BB962C8B-B14F-4D97-AF65-F5344CB8AC3E}">
        <p14:creationId xmlns:p14="http://schemas.microsoft.com/office/powerpoint/2010/main" val="1005903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19</a:t>
            </a:fld>
            <a:endParaRPr lang="en-US" dirty="0"/>
          </a:p>
        </p:txBody>
      </p:sp>
    </p:spTree>
    <p:extLst>
      <p:ext uri="{BB962C8B-B14F-4D97-AF65-F5344CB8AC3E}">
        <p14:creationId xmlns:p14="http://schemas.microsoft.com/office/powerpoint/2010/main" val="869874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2</a:t>
            </a:fld>
            <a:endParaRPr lang="en-US" dirty="0"/>
          </a:p>
        </p:txBody>
      </p:sp>
    </p:spTree>
    <p:extLst>
      <p:ext uri="{BB962C8B-B14F-4D97-AF65-F5344CB8AC3E}">
        <p14:creationId xmlns:p14="http://schemas.microsoft.com/office/powerpoint/2010/main" val="2204322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20</a:t>
            </a:fld>
            <a:endParaRPr lang="en-US" dirty="0"/>
          </a:p>
        </p:txBody>
      </p:sp>
    </p:spTree>
    <p:extLst>
      <p:ext uri="{BB962C8B-B14F-4D97-AF65-F5344CB8AC3E}">
        <p14:creationId xmlns:p14="http://schemas.microsoft.com/office/powerpoint/2010/main" val="2849890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21</a:t>
            </a:fld>
            <a:endParaRPr lang="en-US" dirty="0"/>
          </a:p>
        </p:txBody>
      </p:sp>
    </p:spTree>
    <p:extLst>
      <p:ext uri="{BB962C8B-B14F-4D97-AF65-F5344CB8AC3E}">
        <p14:creationId xmlns:p14="http://schemas.microsoft.com/office/powerpoint/2010/main" val="1764333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22</a:t>
            </a:fld>
            <a:endParaRPr lang="en-US" dirty="0"/>
          </a:p>
        </p:txBody>
      </p:sp>
    </p:spTree>
    <p:extLst>
      <p:ext uri="{BB962C8B-B14F-4D97-AF65-F5344CB8AC3E}">
        <p14:creationId xmlns:p14="http://schemas.microsoft.com/office/powerpoint/2010/main" val="4216937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23</a:t>
            </a:fld>
            <a:endParaRPr lang="en-US" dirty="0"/>
          </a:p>
        </p:txBody>
      </p:sp>
    </p:spTree>
    <p:extLst>
      <p:ext uri="{BB962C8B-B14F-4D97-AF65-F5344CB8AC3E}">
        <p14:creationId xmlns:p14="http://schemas.microsoft.com/office/powerpoint/2010/main" val="196058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24</a:t>
            </a:fld>
            <a:endParaRPr lang="en-US" dirty="0"/>
          </a:p>
        </p:txBody>
      </p:sp>
    </p:spTree>
    <p:extLst>
      <p:ext uri="{BB962C8B-B14F-4D97-AF65-F5344CB8AC3E}">
        <p14:creationId xmlns:p14="http://schemas.microsoft.com/office/powerpoint/2010/main" val="93714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25</a:t>
            </a:fld>
            <a:endParaRPr lang="en-US" dirty="0"/>
          </a:p>
        </p:txBody>
      </p:sp>
    </p:spTree>
    <p:extLst>
      <p:ext uri="{BB962C8B-B14F-4D97-AF65-F5344CB8AC3E}">
        <p14:creationId xmlns:p14="http://schemas.microsoft.com/office/powerpoint/2010/main" val="183880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26</a:t>
            </a:fld>
            <a:endParaRPr lang="en-US" dirty="0"/>
          </a:p>
        </p:txBody>
      </p:sp>
    </p:spTree>
    <p:extLst>
      <p:ext uri="{BB962C8B-B14F-4D97-AF65-F5344CB8AC3E}">
        <p14:creationId xmlns:p14="http://schemas.microsoft.com/office/powerpoint/2010/main" val="1838351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27</a:t>
            </a:fld>
            <a:endParaRPr lang="en-US" dirty="0"/>
          </a:p>
        </p:txBody>
      </p:sp>
    </p:spTree>
    <p:extLst>
      <p:ext uri="{BB962C8B-B14F-4D97-AF65-F5344CB8AC3E}">
        <p14:creationId xmlns:p14="http://schemas.microsoft.com/office/powerpoint/2010/main" val="15693070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28</a:t>
            </a:fld>
            <a:endParaRPr lang="en-US" dirty="0"/>
          </a:p>
        </p:txBody>
      </p:sp>
    </p:spTree>
    <p:extLst>
      <p:ext uri="{BB962C8B-B14F-4D97-AF65-F5344CB8AC3E}">
        <p14:creationId xmlns:p14="http://schemas.microsoft.com/office/powerpoint/2010/main" val="2647024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29</a:t>
            </a:fld>
            <a:endParaRPr lang="en-US" dirty="0"/>
          </a:p>
        </p:txBody>
      </p:sp>
    </p:spTree>
    <p:extLst>
      <p:ext uri="{BB962C8B-B14F-4D97-AF65-F5344CB8AC3E}">
        <p14:creationId xmlns:p14="http://schemas.microsoft.com/office/powerpoint/2010/main" val="799895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3</a:t>
            </a:fld>
            <a:endParaRPr lang="en-US" dirty="0"/>
          </a:p>
        </p:txBody>
      </p:sp>
    </p:spTree>
    <p:extLst>
      <p:ext uri="{BB962C8B-B14F-4D97-AF65-F5344CB8AC3E}">
        <p14:creationId xmlns:p14="http://schemas.microsoft.com/office/powerpoint/2010/main" val="26678683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30</a:t>
            </a:fld>
            <a:endParaRPr lang="en-US" dirty="0"/>
          </a:p>
        </p:txBody>
      </p:sp>
    </p:spTree>
    <p:extLst>
      <p:ext uri="{BB962C8B-B14F-4D97-AF65-F5344CB8AC3E}">
        <p14:creationId xmlns:p14="http://schemas.microsoft.com/office/powerpoint/2010/main" val="10610950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31</a:t>
            </a:fld>
            <a:endParaRPr lang="en-US" dirty="0"/>
          </a:p>
        </p:txBody>
      </p:sp>
    </p:spTree>
    <p:extLst>
      <p:ext uri="{BB962C8B-B14F-4D97-AF65-F5344CB8AC3E}">
        <p14:creationId xmlns:p14="http://schemas.microsoft.com/office/powerpoint/2010/main" val="1788174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32</a:t>
            </a:fld>
            <a:endParaRPr lang="en-US" dirty="0"/>
          </a:p>
        </p:txBody>
      </p:sp>
    </p:spTree>
    <p:extLst>
      <p:ext uri="{BB962C8B-B14F-4D97-AF65-F5344CB8AC3E}">
        <p14:creationId xmlns:p14="http://schemas.microsoft.com/office/powerpoint/2010/main" val="1700793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33</a:t>
            </a:fld>
            <a:endParaRPr lang="en-US" dirty="0"/>
          </a:p>
        </p:txBody>
      </p:sp>
    </p:spTree>
    <p:extLst>
      <p:ext uri="{BB962C8B-B14F-4D97-AF65-F5344CB8AC3E}">
        <p14:creationId xmlns:p14="http://schemas.microsoft.com/office/powerpoint/2010/main" val="19141540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34</a:t>
            </a:fld>
            <a:endParaRPr lang="en-US" dirty="0"/>
          </a:p>
        </p:txBody>
      </p:sp>
    </p:spTree>
    <p:extLst>
      <p:ext uri="{BB962C8B-B14F-4D97-AF65-F5344CB8AC3E}">
        <p14:creationId xmlns:p14="http://schemas.microsoft.com/office/powerpoint/2010/main" val="13562780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35</a:t>
            </a:fld>
            <a:endParaRPr lang="en-US" dirty="0"/>
          </a:p>
        </p:txBody>
      </p:sp>
    </p:spTree>
    <p:extLst>
      <p:ext uri="{BB962C8B-B14F-4D97-AF65-F5344CB8AC3E}">
        <p14:creationId xmlns:p14="http://schemas.microsoft.com/office/powerpoint/2010/main" val="241180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36</a:t>
            </a:fld>
            <a:endParaRPr lang="en-US" dirty="0"/>
          </a:p>
        </p:txBody>
      </p:sp>
    </p:spTree>
    <p:extLst>
      <p:ext uri="{BB962C8B-B14F-4D97-AF65-F5344CB8AC3E}">
        <p14:creationId xmlns:p14="http://schemas.microsoft.com/office/powerpoint/2010/main" val="1108634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37</a:t>
            </a:fld>
            <a:endParaRPr lang="en-US" dirty="0"/>
          </a:p>
        </p:txBody>
      </p:sp>
    </p:spTree>
    <p:extLst>
      <p:ext uri="{BB962C8B-B14F-4D97-AF65-F5344CB8AC3E}">
        <p14:creationId xmlns:p14="http://schemas.microsoft.com/office/powerpoint/2010/main" val="1702707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38</a:t>
            </a:fld>
            <a:endParaRPr lang="en-US" dirty="0"/>
          </a:p>
        </p:txBody>
      </p:sp>
    </p:spTree>
    <p:extLst>
      <p:ext uri="{BB962C8B-B14F-4D97-AF65-F5344CB8AC3E}">
        <p14:creationId xmlns:p14="http://schemas.microsoft.com/office/powerpoint/2010/main" val="16163362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39</a:t>
            </a:fld>
            <a:endParaRPr lang="en-US" dirty="0"/>
          </a:p>
        </p:txBody>
      </p:sp>
    </p:spTree>
    <p:extLst>
      <p:ext uri="{BB962C8B-B14F-4D97-AF65-F5344CB8AC3E}">
        <p14:creationId xmlns:p14="http://schemas.microsoft.com/office/powerpoint/2010/main" val="2815363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4</a:t>
            </a:fld>
            <a:endParaRPr lang="en-US" dirty="0"/>
          </a:p>
        </p:txBody>
      </p:sp>
    </p:spTree>
    <p:extLst>
      <p:ext uri="{BB962C8B-B14F-4D97-AF65-F5344CB8AC3E}">
        <p14:creationId xmlns:p14="http://schemas.microsoft.com/office/powerpoint/2010/main" val="7400578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40</a:t>
            </a:fld>
            <a:endParaRPr lang="en-US" dirty="0"/>
          </a:p>
        </p:txBody>
      </p:sp>
    </p:spTree>
    <p:extLst>
      <p:ext uri="{BB962C8B-B14F-4D97-AF65-F5344CB8AC3E}">
        <p14:creationId xmlns:p14="http://schemas.microsoft.com/office/powerpoint/2010/main" val="1638321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41</a:t>
            </a:fld>
            <a:endParaRPr lang="en-US" dirty="0"/>
          </a:p>
        </p:txBody>
      </p:sp>
    </p:spTree>
    <p:extLst>
      <p:ext uri="{BB962C8B-B14F-4D97-AF65-F5344CB8AC3E}">
        <p14:creationId xmlns:p14="http://schemas.microsoft.com/office/powerpoint/2010/main" val="21433709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42</a:t>
            </a:fld>
            <a:endParaRPr lang="en-US" dirty="0"/>
          </a:p>
        </p:txBody>
      </p:sp>
    </p:spTree>
    <p:extLst>
      <p:ext uri="{BB962C8B-B14F-4D97-AF65-F5344CB8AC3E}">
        <p14:creationId xmlns:p14="http://schemas.microsoft.com/office/powerpoint/2010/main" val="26454606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43</a:t>
            </a:fld>
            <a:endParaRPr lang="en-US" dirty="0"/>
          </a:p>
        </p:txBody>
      </p:sp>
    </p:spTree>
    <p:extLst>
      <p:ext uri="{BB962C8B-B14F-4D97-AF65-F5344CB8AC3E}">
        <p14:creationId xmlns:p14="http://schemas.microsoft.com/office/powerpoint/2010/main" val="20161515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44</a:t>
            </a:fld>
            <a:endParaRPr lang="en-US" dirty="0"/>
          </a:p>
        </p:txBody>
      </p:sp>
    </p:spTree>
    <p:extLst>
      <p:ext uri="{BB962C8B-B14F-4D97-AF65-F5344CB8AC3E}">
        <p14:creationId xmlns:p14="http://schemas.microsoft.com/office/powerpoint/2010/main" val="2276799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45</a:t>
            </a:fld>
            <a:endParaRPr lang="en-US" dirty="0"/>
          </a:p>
        </p:txBody>
      </p:sp>
    </p:spTree>
    <p:extLst>
      <p:ext uri="{BB962C8B-B14F-4D97-AF65-F5344CB8AC3E}">
        <p14:creationId xmlns:p14="http://schemas.microsoft.com/office/powerpoint/2010/main" val="29526604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46</a:t>
            </a:fld>
            <a:endParaRPr lang="en-US" dirty="0"/>
          </a:p>
        </p:txBody>
      </p:sp>
    </p:spTree>
    <p:extLst>
      <p:ext uri="{BB962C8B-B14F-4D97-AF65-F5344CB8AC3E}">
        <p14:creationId xmlns:p14="http://schemas.microsoft.com/office/powerpoint/2010/main" val="9357733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47</a:t>
            </a:fld>
            <a:endParaRPr lang="en-US" dirty="0"/>
          </a:p>
        </p:txBody>
      </p:sp>
    </p:spTree>
    <p:extLst>
      <p:ext uri="{BB962C8B-B14F-4D97-AF65-F5344CB8AC3E}">
        <p14:creationId xmlns:p14="http://schemas.microsoft.com/office/powerpoint/2010/main" val="26011547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48</a:t>
            </a:fld>
            <a:endParaRPr lang="en-US" dirty="0"/>
          </a:p>
        </p:txBody>
      </p:sp>
    </p:spTree>
    <p:extLst>
      <p:ext uri="{BB962C8B-B14F-4D97-AF65-F5344CB8AC3E}">
        <p14:creationId xmlns:p14="http://schemas.microsoft.com/office/powerpoint/2010/main" val="23951530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49</a:t>
            </a:fld>
            <a:endParaRPr lang="en-US" dirty="0"/>
          </a:p>
        </p:txBody>
      </p:sp>
    </p:spTree>
    <p:extLst>
      <p:ext uri="{BB962C8B-B14F-4D97-AF65-F5344CB8AC3E}">
        <p14:creationId xmlns:p14="http://schemas.microsoft.com/office/powerpoint/2010/main" val="1584702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5</a:t>
            </a:fld>
            <a:endParaRPr lang="en-US" dirty="0"/>
          </a:p>
        </p:txBody>
      </p:sp>
    </p:spTree>
    <p:extLst>
      <p:ext uri="{BB962C8B-B14F-4D97-AF65-F5344CB8AC3E}">
        <p14:creationId xmlns:p14="http://schemas.microsoft.com/office/powerpoint/2010/main" val="11184073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50</a:t>
            </a:fld>
            <a:endParaRPr lang="en-US" dirty="0"/>
          </a:p>
        </p:txBody>
      </p:sp>
    </p:spTree>
    <p:extLst>
      <p:ext uri="{BB962C8B-B14F-4D97-AF65-F5344CB8AC3E}">
        <p14:creationId xmlns:p14="http://schemas.microsoft.com/office/powerpoint/2010/main" val="18095730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51</a:t>
            </a:fld>
            <a:endParaRPr lang="en-US" dirty="0"/>
          </a:p>
        </p:txBody>
      </p:sp>
    </p:spTree>
    <p:extLst>
      <p:ext uri="{BB962C8B-B14F-4D97-AF65-F5344CB8AC3E}">
        <p14:creationId xmlns:p14="http://schemas.microsoft.com/office/powerpoint/2010/main" val="9268497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52</a:t>
            </a:fld>
            <a:endParaRPr lang="en-US" dirty="0"/>
          </a:p>
        </p:txBody>
      </p:sp>
    </p:spTree>
    <p:extLst>
      <p:ext uri="{BB962C8B-B14F-4D97-AF65-F5344CB8AC3E}">
        <p14:creationId xmlns:p14="http://schemas.microsoft.com/office/powerpoint/2010/main" val="30986541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53</a:t>
            </a:fld>
            <a:endParaRPr lang="en-US" dirty="0"/>
          </a:p>
        </p:txBody>
      </p:sp>
    </p:spTree>
    <p:extLst>
      <p:ext uri="{BB962C8B-B14F-4D97-AF65-F5344CB8AC3E}">
        <p14:creationId xmlns:p14="http://schemas.microsoft.com/office/powerpoint/2010/main" val="30027898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solidFill>
                <a:srgbClr val="000000"/>
              </a:solidFill>
              <a:highlight>
                <a:srgbClr val="FFFF00"/>
              </a:highlight>
            </a:endParaRP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195305-0701-844F-8290-F08994643D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91160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55</a:t>
            </a:fld>
            <a:endParaRPr lang="en-US" dirty="0"/>
          </a:p>
        </p:txBody>
      </p:sp>
    </p:spTree>
    <p:extLst>
      <p:ext uri="{BB962C8B-B14F-4D97-AF65-F5344CB8AC3E}">
        <p14:creationId xmlns:p14="http://schemas.microsoft.com/office/powerpoint/2010/main" val="17649278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56</a:t>
            </a:fld>
            <a:endParaRPr lang="en-US" dirty="0"/>
          </a:p>
        </p:txBody>
      </p:sp>
    </p:spTree>
    <p:extLst>
      <p:ext uri="{BB962C8B-B14F-4D97-AF65-F5344CB8AC3E}">
        <p14:creationId xmlns:p14="http://schemas.microsoft.com/office/powerpoint/2010/main" val="1293103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57</a:t>
            </a:fld>
            <a:endParaRPr lang="en-US" dirty="0"/>
          </a:p>
        </p:txBody>
      </p:sp>
    </p:spTree>
    <p:extLst>
      <p:ext uri="{BB962C8B-B14F-4D97-AF65-F5344CB8AC3E}">
        <p14:creationId xmlns:p14="http://schemas.microsoft.com/office/powerpoint/2010/main" val="12550960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58</a:t>
            </a:fld>
            <a:endParaRPr lang="en-US" dirty="0"/>
          </a:p>
        </p:txBody>
      </p:sp>
    </p:spTree>
    <p:extLst>
      <p:ext uri="{BB962C8B-B14F-4D97-AF65-F5344CB8AC3E}">
        <p14:creationId xmlns:p14="http://schemas.microsoft.com/office/powerpoint/2010/main" val="15654184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59</a:t>
            </a:fld>
            <a:endParaRPr lang="en-US" dirty="0"/>
          </a:p>
        </p:txBody>
      </p:sp>
    </p:spTree>
    <p:extLst>
      <p:ext uri="{BB962C8B-B14F-4D97-AF65-F5344CB8AC3E}">
        <p14:creationId xmlns:p14="http://schemas.microsoft.com/office/powerpoint/2010/main" val="806813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6</a:t>
            </a:fld>
            <a:endParaRPr lang="en-US" dirty="0"/>
          </a:p>
        </p:txBody>
      </p:sp>
    </p:spTree>
    <p:extLst>
      <p:ext uri="{BB962C8B-B14F-4D97-AF65-F5344CB8AC3E}">
        <p14:creationId xmlns:p14="http://schemas.microsoft.com/office/powerpoint/2010/main" val="5317237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A55CF2-256D-44FD-9430-5B63A079CF51}" type="slidenum">
              <a:rPr lang="en-US" smtClean="0"/>
              <a:t>60</a:t>
            </a:fld>
            <a:endParaRPr lang="en-US" dirty="0"/>
          </a:p>
        </p:txBody>
      </p:sp>
    </p:spTree>
    <p:extLst>
      <p:ext uri="{BB962C8B-B14F-4D97-AF65-F5344CB8AC3E}">
        <p14:creationId xmlns:p14="http://schemas.microsoft.com/office/powerpoint/2010/main" val="6528164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A55CF2-256D-44FD-9430-5B63A079CF51}" type="slidenum">
              <a:rPr lang="en-US" smtClean="0"/>
              <a:t>61</a:t>
            </a:fld>
            <a:endParaRPr lang="en-US" dirty="0"/>
          </a:p>
        </p:txBody>
      </p:sp>
    </p:spTree>
    <p:extLst>
      <p:ext uri="{BB962C8B-B14F-4D97-AF65-F5344CB8AC3E}">
        <p14:creationId xmlns:p14="http://schemas.microsoft.com/office/powerpoint/2010/main" val="6528164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A55CF2-256D-44FD-9430-5B63A079CF51}" type="slidenum">
              <a:rPr lang="en-US" smtClean="0"/>
              <a:t>62</a:t>
            </a:fld>
            <a:endParaRPr lang="en-US" dirty="0"/>
          </a:p>
        </p:txBody>
      </p:sp>
    </p:spTree>
    <p:extLst>
      <p:ext uri="{BB962C8B-B14F-4D97-AF65-F5344CB8AC3E}">
        <p14:creationId xmlns:p14="http://schemas.microsoft.com/office/powerpoint/2010/main" val="6528164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A55CF2-256D-44FD-9430-5B63A079CF51}" type="slidenum">
              <a:rPr lang="en-US" smtClean="0"/>
              <a:t>63</a:t>
            </a:fld>
            <a:endParaRPr lang="en-US" dirty="0"/>
          </a:p>
        </p:txBody>
      </p:sp>
    </p:spTree>
    <p:extLst>
      <p:ext uri="{BB962C8B-B14F-4D97-AF65-F5344CB8AC3E}">
        <p14:creationId xmlns:p14="http://schemas.microsoft.com/office/powerpoint/2010/main" val="31787340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A55CF2-256D-44FD-9430-5B63A079CF51}" type="slidenum">
              <a:rPr lang="en-US" smtClean="0"/>
              <a:t>64</a:t>
            </a:fld>
            <a:endParaRPr lang="en-US" dirty="0"/>
          </a:p>
        </p:txBody>
      </p:sp>
    </p:spTree>
    <p:extLst>
      <p:ext uri="{BB962C8B-B14F-4D97-AF65-F5344CB8AC3E}">
        <p14:creationId xmlns:p14="http://schemas.microsoft.com/office/powerpoint/2010/main" val="10947581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A55CF2-256D-44FD-9430-5B63A079CF51}" type="slidenum">
              <a:rPr lang="en-US" smtClean="0"/>
              <a:t>65</a:t>
            </a:fld>
            <a:endParaRPr lang="en-US" dirty="0"/>
          </a:p>
        </p:txBody>
      </p:sp>
    </p:spTree>
    <p:extLst>
      <p:ext uri="{BB962C8B-B14F-4D97-AF65-F5344CB8AC3E}">
        <p14:creationId xmlns:p14="http://schemas.microsoft.com/office/powerpoint/2010/main" val="31787340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A55CF2-256D-44FD-9430-5B63A079CF51}" type="slidenum">
              <a:rPr lang="en-US" smtClean="0"/>
              <a:t>66</a:t>
            </a:fld>
            <a:endParaRPr lang="en-US" dirty="0"/>
          </a:p>
        </p:txBody>
      </p:sp>
    </p:spTree>
    <p:extLst>
      <p:ext uri="{BB962C8B-B14F-4D97-AF65-F5344CB8AC3E}">
        <p14:creationId xmlns:p14="http://schemas.microsoft.com/office/powerpoint/2010/main" val="31787340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A55CF2-256D-44FD-9430-5B63A079CF51}" type="slidenum">
              <a:rPr lang="en-US" smtClean="0"/>
              <a:t>67</a:t>
            </a:fld>
            <a:endParaRPr lang="en-US" dirty="0"/>
          </a:p>
        </p:txBody>
      </p:sp>
    </p:spTree>
    <p:extLst>
      <p:ext uri="{BB962C8B-B14F-4D97-AF65-F5344CB8AC3E}">
        <p14:creationId xmlns:p14="http://schemas.microsoft.com/office/powerpoint/2010/main" val="31787340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A55CF2-256D-44FD-9430-5B63A079CF51}" type="slidenum">
              <a:rPr lang="en-US" smtClean="0"/>
              <a:t>68</a:t>
            </a:fld>
            <a:endParaRPr lang="en-US" dirty="0"/>
          </a:p>
        </p:txBody>
      </p:sp>
    </p:spTree>
    <p:extLst>
      <p:ext uri="{BB962C8B-B14F-4D97-AF65-F5344CB8AC3E}">
        <p14:creationId xmlns:p14="http://schemas.microsoft.com/office/powerpoint/2010/main" val="39447675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A55CF2-256D-44FD-9430-5B63A079CF51}" type="slidenum">
              <a:rPr lang="en-US" smtClean="0"/>
              <a:t>69</a:t>
            </a:fld>
            <a:endParaRPr lang="en-US" dirty="0"/>
          </a:p>
        </p:txBody>
      </p:sp>
    </p:spTree>
    <p:extLst>
      <p:ext uri="{BB962C8B-B14F-4D97-AF65-F5344CB8AC3E}">
        <p14:creationId xmlns:p14="http://schemas.microsoft.com/office/powerpoint/2010/main" val="3178734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7</a:t>
            </a:fld>
            <a:endParaRPr lang="en-US" dirty="0"/>
          </a:p>
        </p:txBody>
      </p:sp>
    </p:spTree>
    <p:extLst>
      <p:ext uri="{BB962C8B-B14F-4D97-AF65-F5344CB8AC3E}">
        <p14:creationId xmlns:p14="http://schemas.microsoft.com/office/powerpoint/2010/main" val="34576370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A55CF2-256D-44FD-9430-5B63A079CF51}" type="slidenum">
              <a:rPr lang="en-US" smtClean="0"/>
              <a:t>70</a:t>
            </a:fld>
            <a:endParaRPr lang="en-US" dirty="0"/>
          </a:p>
        </p:txBody>
      </p:sp>
    </p:spTree>
    <p:extLst>
      <p:ext uri="{BB962C8B-B14F-4D97-AF65-F5344CB8AC3E}">
        <p14:creationId xmlns:p14="http://schemas.microsoft.com/office/powerpoint/2010/main" val="31787340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A55CF2-256D-44FD-9430-5B63A079CF51}" type="slidenum">
              <a:rPr lang="en-US" smtClean="0"/>
              <a:t>71</a:t>
            </a:fld>
            <a:endParaRPr lang="en-US" dirty="0"/>
          </a:p>
        </p:txBody>
      </p:sp>
    </p:spTree>
    <p:extLst>
      <p:ext uri="{BB962C8B-B14F-4D97-AF65-F5344CB8AC3E}">
        <p14:creationId xmlns:p14="http://schemas.microsoft.com/office/powerpoint/2010/main" val="21505153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A55CF2-256D-44FD-9430-5B63A079CF51}" type="slidenum">
              <a:rPr lang="en-US" smtClean="0"/>
              <a:t>72</a:t>
            </a:fld>
            <a:endParaRPr lang="en-US" dirty="0"/>
          </a:p>
        </p:txBody>
      </p:sp>
    </p:spTree>
    <p:extLst>
      <p:ext uri="{BB962C8B-B14F-4D97-AF65-F5344CB8AC3E}">
        <p14:creationId xmlns:p14="http://schemas.microsoft.com/office/powerpoint/2010/main" val="36101140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A55CF2-256D-44FD-9430-5B63A079CF51}" type="slidenum">
              <a:rPr lang="en-US" smtClean="0"/>
              <a:t>73</a:t>
            </a:fld>
            <a:endParaRPr lang="en-US" dirty="0"/>
          </a:p>
        </p:txBody>
      </p:sp>
    </p:spTree>
    <p:extLst>
      <p:ext uri="{BB962C8B-B14F-4D97-AF65-F5344CB8AC3E}">
        <p14:creationId xmlns:p14="http://schemas.microsoft.com/office/powerpoint/2010/main" val="31787340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A55CF2-256D-44FD-9430-5B63A079CF51}" type="slidenum">
              <a:rPr lang="en-US" smtClean="0"/>
              <a:t>74</a:t>
            </a:fld>
            <a:endParaRPr lang="en-US" dirty="0"/>
          </a:p>
        </p:txBody>
      </p:sp>
    </p:spTree>
    <p:extLst>
      <p:ext uri="{BB962C8B-B14F-4D97-AF65-F5344CB8AC3E}">
        <p14:creationId xmlns:p14="http://schemas.microsoft.com/office/powerpoint/2010/main" val="35168895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75</a:t>
            </a:fld>
            <a:endParaRPr lang="en-US" dirty="0"/>
          </a:p>
        </p:txBody>
      </p:sp>
    </p:spTree>
    <p:extLst>
      <p:ext uri="{BB962C8B-B14F-4D97-AF65-F5344CB8AC3E}">
        <p14:creationId xmlns:p14="http://schemas.microsoft.com/office/powerpoint/2010/main" val="35254661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76</a:t>
            </a:fld>
            <a:endParaRPr lang="en-US" dirty="0"/>
          </a:p>
        </p:txBody>
      </p:sp>
    </p:spTree>
    <p:extLst>
      <p:ext uri="{BB962C8B-B14F-4D97-AF65-F5344CB8AC3E}">
        <p14:creationId xmlns:p14="http://schemas.microsoft.com/office/powerpoint/2010/main" val="30619371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77</a:t>
            </a:fld>
            <a:endParaRPr lang="en-US" dirty="0"/>
          </a:p>
        </p:txBody>
      </p:sp>
    </p:spTree>
    <p:extLst>
      <p:ext uri="{BB962C8B-B14F-4D97-AF65-F5344CB8AC3E}">
        <p14:creationId xmlns:p14="http://schemas.microsoft.com/office/powerpoint/2010/main" val="10836620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78</a:t>
            </a:fld>
            <a:endParaRPr lang="en-US" dirty="0"/>
          </a:p>
        </p:txBody>
      </p:sp>
    </p:spTree>
    <p:extLst>
      <p:ext uri="{BB962C8B-B14F-4D97-AF65-F5344CB8AC3E}">
        <p14:creationId xmlns:p14="http://schemas.microsoft.com/office/powerpoint/2010/main" val="42456940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79</a:t>
            </a:fld>
            <a:endParaRPr lang="en-US" dirty="0"/>
          </a:p>
        </p:txBody>
      </p:sp>
    </p:spTree>
    <p:extLst>
      <p:ext uri="{BB962C8B-B14F-4D97-AF65-F5344CB8AC3E}">
        <p14:creationId xmlns:p14="http://schemas.microsoft.com/office/powerpoint/2010/main" val="3652249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8</a:t>
            </a:fld>
            <a:endParaRPr lang="en-US" dirty="0"/>
          </a:p>
        </p:txBody>
      </p:sp>
    </p:spTree>
    <p:extLst>
      <p:ext uri="{BB962C8B-B14F-4D97-AF65-F5344CB8AC3E}">
        <p14:creationId xmlns:p14="http://schemas.microsoft.com/office/powerpoint/2010/main" val="15356619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80</a:t>
            </a:fld>
            <a:endParaRPr lang="en-US" dirty="0"/>
          </a:p>
        </p:txBody>
      </p:sp>
    </p:spTree>
    <p:extLst>
      <p:ext uri="{BB962C8B-B14F-4D97-AF65-F5344CB8AC3E}">
        <p14:creationId xmlns:p14="http://schemas.microsoft.com/office/powerpoint/2010/main" val="19129793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81</a:t>
            </a:fld>
            <a:endParaRPr lang="en-US" dirty="0"/>
          </a:p>
        </p:txBody>
      </p:sp>
    </p:spTree>
    <p:extLst>
      <p:ext uri="{BB962C8B-B14F-4D97-AF65-F5344CB8AC3E}">
        <p14:creationId xmlns:p14="http://schemas.microsoft.com/office/powerpoint/2010/main" val="32427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36E4059-831D-4C2A-8029-2E599720C180}" type="slidenum">
              <a:rPr lang="en-US" smtClean="0"/>
              <a:pPr>
                <a:defRPr/>
              </a:pPr>
              <a:t>82</a:t>
            </a:fld>
            <a:endParaRPr lang="en-US" dirty="0"/>
          </a:p>
        </p:txBody>
      </p:sp>
    </p:spTree>
    <p:extLst>
      <p:ext uri="{BB962C8B-B14F-4D97-AF65-F5344CB8AC3E}">
        <p14:creationId xmlns:p14="http://schemas.microsoft.com/office/powerpoint/2010/main" val="22505889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E3971F-5A65-4713-8934-77774D1688B3}" type="slidenum">
              <a:rPr lang="en-US" smtClean="0"/>
              <a:pPr>
                <a:defRPr/>
              </a:pPr>
              <a:t>83</a:t>
            </a:fld>
            <a:endParaRPr lang="en-US" dirty="0"/>
          </a:p>
        </p:txBody>
      </p:sp>
    </p:spTree>
    <p:extLst>
      <p:ext uri="{BB962C8B-B14F-4D97-AF65-F5344CB8AC3E}">
        <p14:creationId xmlns:p14="http://schemas.microsoft.com/office/powerpoint/2010/main" val="14615689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84</a:t>
            </a:fld>
            <a:endParaRPr lang="en-US" dirty="0"/>
          </a:p>
        </p:txBody>
      </p:sp>
    </p:spTree>
    <p:extLst>
      <p:ext uri="{BB962C8B-B14F-4D97-AF65-F5344CB8AC3E}">
        <p14:creationId xmlns:p14="http://schemas.microsoft.com/office/powerpoint/2010/main" val="31667892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85</a:t>
            </a:fld>
            <a:endParaRPr lang="en-US" dirty="0"/>
          </a:p>
        </p:txBody>
      </p:sp>
    </p:spTree>
    <p:extLst>
      <p:ext uri="{BB962C8B-B14F-4D97-AF65-F5344CB8AC3E}">
        <p14:creationId xmlns:p14="http://schemas.microsoft.com/office/powerpoint/2010/main" val="987346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4308-3C54-461D-99AB-721E111133B3}" type="slidenum">
              <a:rPr lang="en-US" smtClean="0"/>
              <a:t>9</a:t>
            </a:fld>
            <a:endParaRPr lang="en-US" dirty="0"/>
          </a:p>
        </p:txBody>
      </p:sp>
    </p:spTree>
    <p:extLst>
      <p:ext uri="{BB962C8B-B14F-4D97-AF65-F5344CB8AC3E}">
        <p14:creationId xmlns:p14="http://schemas.microsoft.com/office/powerpoint/2010/main" val="7953842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77128-585D-463D-89BD-CC11BA7DD9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dirty="0"/>
          </a:p>
        </p:txBody>
      </p:sp>
      <p:sp>
        <p:nvSpPr>
          <p:cNvPr id="3" name="Subtitle 2">
            <a:extLst>
              <a:ext uri="{FF2B5EF4-FFF2-40B4-BE49-F238E27FC236}">
                <a16:creationId xmlns:a16="http://schemas.microsoft.com/office/drawing/2014/main" id="{9D3731CA-C186-4DAD-92F2-A7BA44679E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4" name="Date Placeholder 3">
            <a:extLst>
              <a:ext uri="{FF2B5EF4-FFF2-40B4-BE49-F238E27FC236}">
                <a16:creationId xmlns:a16="http://schemas.microsoft.com/office/drawing/2014/main" id="{0CD2F409-8C71-4F4B-9EAE-8AB6E6F63B82}"/>
              </a:ext>
            </a:extLst>
          </p:cNvPr>
          <p:cNvSpPr>
            <a:spLocks noGrp="1"/>
          </p:cNvSpPr>
          <p:nvPr>
            <p:ph type="dt" sz="half" idx="10"/>
          </p:nvPr>
        </p:nvSpPr>
        <p:spPr/>
        <p:txBody>
          <a:bodyPr/>
          <a:lstStyle/>
          <a:p>
            <a:fld id="{2D7BA7D0-A976-4CF2-8FD3-A3E943B7B494}" type="datetime1">
              <a:rPr lang="de-DE" smtClean="0"/>
              <a:t>04.06.2024</a:t>
            </a:fld>
            <a:endParaRPr lang="de-DE" dirty="0"/>
          </a:p>
        </p:txBody>
      </p:sp>
      <p:sp>
        <p:nvSpPr>
          <p:cNvPr id="5" name="Footer Placeholder 4">
            <a:extLst>
              <a:ext uri="{FF2B5EF4-FFF2-40B4-BE49-F238E27FC236}">
                <a16:creationId xmlns:a16="http://schemas.microsoft.com/office/drawing/2014/main" id="{56314870-14A4-4E12-803B-B7410AE8DBD2}"/>
              </a:ext>
            </a:extLst>
          </p:cNvPr>
          <p:cNvSpPr>
            <a:spLocks noGrp="1"/>
          </p:cNvSpPr>
          <p:nvPr>
            <p:ph type="ftr" sz="quarter" idx="11"/>
          </p:nvPr>
        </p:nvSpPr>
        <p:spPr/>
        <p:txBody>
          <a:bodyPr/>
          <a:lstStyle/>
          <a:p>
            <a:endParaRPr lang="de-DE" dirty="0"/>
          </a:p>
        </p:txBody>
      </p:sp>
      <p:sp>
        <p:nvSpPr>
          <p:cNvPr id="6" name="Slide Number Placeholder 5">
            <a:extLst>
              <a:ext uri="{FF2B5EF4-FFF2-40B4-BE49-F238E27FC236}">
                <a16:creationId xmlns:a16="http://schemas.microsoft.com/office/drawing/2014/main" id="{7AEAB7FB-83B2-4F96-BAEA-2054F66DD877}"/>
              </a:ext>
            </a:extLst>
          </p:cNvPr>
          <p:cNvSpPr>
            <a:spLocks noGrp="1"/>
          </p:cNvSpPr>
          <p:nvPr>
            <p:ph type="sldNum" sz="quarter" idx="12"/>
          </p:nvPr>
        </p:nvSpPr>
        <p:spPr/>
        <p:txBody>
          <a:bodyPr/>
          <a:lstStyle/>
          <a:p>
            <a:fld id="{A6675773-DBBA-4A21-9EDA-4D76296EEA2B}" type="slidenum">
              <a:rPr lang="de-DE" smtClean="0"/>
              <a:t>‹#›</a:t>
            </a:fld>
            <a:endParaRPr lang="de-DE" dirty="0"/>
          </a:p>
        </p:txBody>
      </p:sp>
      <p:pic>
        <p:nvPicPr>
          <p:cNvPr id="7" name="Picture 6" descr="Logo, company name&#10;&#10;Description automatically generated">
            <a:extLst>
              <a:ext uri="{FF2B5EF4-FFF2-40B4-BE49-F238E27FC236}">
                <a16:creationId xmlns:a16="http://schemas.microsoft.com/office/drawing/2014/main" id="{07307C02-93A3-419F-A91C-E83CC6AA744C}"/>
              </a:ext>
            </a:extLst>
          </p:cNvPr>
          <p:cNvPicPr>
            <a:picLocks noChangeAspect="1"/>
          </p:cNvPicPr>
          <p:nvPr userDrawn="1"/>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129638" y="5875786"/>
            <a:ext cx="1735158" cy="840325"/>
          </a:xfrm>
          <a:prstGeom prst="rect">
            <a:avLst/>
          </a:prstGeom>
        </p:spPr>
      </p:pic>
    </p:spTree>
    <p:extLst>
      <p:ext uri="{BB962C8B-B14F-4D97-AF65-F5344CB8AC3E}">
        <p14:creationId xmlns:p14="http://schemas.microsoft.com/office/powerpoint/2010/main" val="3843511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3F1E-1897-4CCC-8DBE-2D58A4392640}"/>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F8D92FF3-AF58-46E9-9ED8-3AC3B50A90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DC8266-C407-4357-8A5F-38A984FCA7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4173FCB8-F323-4C59-84FD-FE7B6EC243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4A3518-616D-488B-9147-1595CDC6E5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2AE58BDC-8DE1-4A41-916D-F5F10C9D2E99}"/>
              </a:ext>
            </a:extLst>
          </p:cNvPr>
          <p:cNvSpPr>
            <a:spLocks noGrp="1"/>
          </p:cNvSpPr>
          <p:nvPr>
            <p:ph type="dt" sz="half" idx="10"/>
          </p:nvPr>
        </p:nvSpPr>
        <p:spPr/>
        <p:txBody>
          <a:bodyPr/>
          <a:lstStyle/>
          <a:p>
            <a:fld id="{09B5AA00-0062-4B5C-8DA7-E4106322474B}" type="datetime1">
              <a:rPr lang="de-DE" smtClean="0"/>
              <a:t>04.06.2024</a:t>
            </a:fld>
            <a:endParaRPr lang="de-DE" dirty="0"/>
          </a:p>
        </p:txBody>
      </p:sp>
      <p:sp>
        <p:nvSpPr>
          <p:cNvPr id="8" name="Footer Placeholder 7">
            <a:extLst>
              <a:ext uri="{FF2B5EF4-FFF2-40B4-BE49-F238E27FC236}">
                <a16:creationId xmlns:a16="http://schemas.microsoft.com/office/drawing/2014/main" id="{7DBA5EAE-EF98-4471-B816-F21F503110C6}"/>
              </a:ext>
            </a:extLst>
          </p:cNvPr>
          <p:cNvSpPr>
            <a:spLocks noGrp="1"/>
          </p:cNvSpPr>
          <p:nvPr>
            <p:ph type="ftr" sz="quarter" idx="11"/>
          </p:nvPr>
        </p:nvSpPr>
        <p:spPr/>
        <p:txBody>
          <a:bodyPr/>
          <a:lstStyle/>
          <a:p>
            <a:endParaRPr lang="de-DE" dirty="0"/>
          </a:p>
        </p:txBody>
      </p:sp>
      <p:sp>
        <p:nvSpPr>
          <p:cNvPr id="9" name="Slide Number Placeholder 8">
            <a:extLst>
              <a:ext uri="{FF2B5EF4-FFF2-40B4-BE49-F238E27FC236}">
                <a16:creationId xmlns:a16="http://schemas.microsoft.com/office/drawing/2014/main" id="{F5FECCD8-46B6-4CDA-BCF6-7D3B14179E4B}"/>
              </a:ext>
            </a:extLst>
          </p:cNvPr>
          <p:cNvSpPr>
            <a:spLocks noGrp="1"/>
          </p:cNvSpPr>
          <p:nvPr>
            <p:ph type="sldNum" sz="quarter" idx="12"/>
          </p:nvPr>
        </p:nvSpPr>
        <p:spPr/>
        <p:txBody>
          <a:bodyPr/>
          <a:lstStyle/>
          <a:p>
            <a:fld id="{A6675773-DBBA-4A21-9EDA-4D76296EEA2B}" type="slidenum">
              <a:rPr lang="de-DE" smtClean="0"/>
              <a:t>‹#›</a:t>
            </a:fld>
            <a:endParaRPr lang="de-DE" dirty="0"/>
          </a:p>
        </p:txBody>
      </p:sp>
      <p:pic>
        <p:nvPicPr>
          <p:cNvPr id="11" name="Picture 10" descr="Logo, company name&#10;&#10;Description automatically generated">
            <a:extLst>
              <a:ext uri="{FF2B5EF4-FFF2-40B4-BE49-F238E27FC236}">
                <a16:creationId xmlns:a16="http://schemas.microsoft.com/office/drawing/2014/main" id="{5C274F1D-9882-23EC-98DC-AD633E4C7737}"/>
              </a:ext>
            </a:extLst>
          </p:cNvPr>
          <p:cNvPicPr>
            <a:picLocks noChangeAspect="1"/>
          </p:cNvPicPr>
          <p:nvPr userDrawn="1"/>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0" y="6419696"/>
            <a:ext cx="753934" cy="365125"/>
          </a:xfrm>
          <a:prstGeom prst="rect">
            <a:avLst/>
          </a:prstGeom>
        </p:spPr>
      </p:pic>
    </p:spTree>
    <p:extLst>
      <p:ext uri="{BB962C8B-B14F-4D97-AF65-F5344CB8AC3E}">
        <p14:creationId xmlns:p14="http://schemas.microsoft.com/office/powerpoint/2010/main" val="363446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A4D0-C2F2-4FBF-8CC2-02596A3CFB81}"/>
              </a:ext>
            </a:extLst>
          </p:cNvPr>
          <p:cNvSpPr>
            <a:spLocks noGrp="1"/>
          </p:cNvSpPr>
          <p:nvPr>
            <p:ph type="title"/>
          </p:nvPr>
        </p:nvSpPr>
        <p:spPr/>
        <p:txBody>
          <a:bodyPr/>
          <a:lstStyle/>
          <a:p>
            <a:r>
              <a:rPr lang="en-US"/>
              <a:t>Click to edit Master title style</a:t>
            </a:r>
            <a:endParaRPr lang="de-DE" dirty="0"/>
          </a:p>
        </p:txBody>
      </p:sp>
      <p:sp>
        <p:nvSpPr>
          <p:cNvPr id="3" name="Date Placeholder 2">
            <a:extLst>
              <a:ext uri="{FF2B5EF4-FFF2-40B4-BE49-F238E27FC236}">
                <a16:creationId xmlns:a16="http://schemas.microsoft.com/office/drawing/2014/main" id="{4ED57B12-7C91-4ABE-BEF0-2DF056F3ECE9}"/>
              </a:ext>
            </a:extLst>
          </p:cNvPr>
          <p:cNvSpPr>
            <a:spLocks noGrp="1"/>
          </p:cNvSpPr>
          <p:nvPr>
            <p:ph type="dt" sz="half" idx="10"/>
          </p:nvPr>
        </p:nvSpPr>
        <p:spPr/>
        <p:txBody>
          <a:bodyPr/>
          <a:lstStyle/>
          <a:p>
            <a:fld id="{7506D9ED-C9EA-472E-9CE6-EF8F0D131C77}" type="datetime1">
              <a:rPr lang="de-DE" smtClean="0"/>
              <a:t>04.06.2024</a:t>
            </a:fld>
            <a:endParaRPr lang="de-DE" dirty="0"/>
          </a:p>
        </p:txBody>
      </p:sp>
      <p:sp>
        <p:nvSpPr>
          <p:cNvPr id="4" name="Footer Placeholder 3">
            <a:extLst>
              <a:ext uri="{FF2B5EF4-FFF2-40B4-BE49-F238E27FC236}">
                <a16:creationId xmlns:a16="http://schemas.microsoft.com/office/drawing/2014/main" id="{1C3F5EE1-CC84-45DF-8522-C85CC261D4F8}"/>
              </a:ext>
            </a:extLst>
          </p:cNvPr>
          <p:cNvSpPr>
            <a:spLocks noGrp="1"/>
          </p:cNvSpPr>
          <p:nvPr>
            <p:ph type="ftr" sz="quarter" idx="11"/>
          </p:nvPr>
        </p:nvSpPr>
        <p:spPr/>
        <p:txBody>
          <a:bodyPr/>
          <a:lstStyle/>
          <a:p>
            <a:endParaRPr lang="de-DE" dirty="0"/>
          </a:p>
        </p:txBody>
      </p:sp>
      <p:sp>
        <p:nvSpPr>
          <p:cNvPr id="5" name="Slide Number Placeholder 4">
            <a:extLst>
              <a:ext uri="{FF2B5EF4-FFF2-40B4-BE49-F238E27FC236}">
                <a16:creationId xmlns:a16="http://schemas.microsoft.com/office/drawing/2014/main" id="{6AB197CB-7A18-4B20-B91B-95C4EA6D8B19}"/>
              </a:ext>
            </a:extLst>
          </p:cNvPr>
          <p:cNvSpPr>
            <a:spLocks noGrp="1"/>
          </p:cNvSpPr>
          <p:nvPr>
            <p:ph type="sldNum" sz="quarter" idx="12"/>
          </p:nvPr>
        </p:nvSpPr>
        <p:spPr/>
        <p:txBody>
          <a:bodyPr/>
          <a:lstStyle/>
          <a:p>
            <a:fld id="{A6675773-DBBA-4A21-9EDA-4D76296EEA2B}" type="slidenum">
              <a:rPr lang="de-DE" smtClean="0"/>
              <a:t>‹#›</a:t>
            </a:fld>
            <a:endParaRPr lang="de-DE" dirty="0"/>
          </a:p>
        </p:txBody>
      </p:sp>
      <p:pic>
        <p:nvPicPr>
          <p:cNvPr id="7" name="Picture 6" descr="Logo, company name&#10;&#10;Description automatically generated">
            <a:extLst>
              <a:ext uri="{FF2B5EF4-FFF2-40B4-BE49-F238E27FC236}">
                <a16:creationId xmlns:a16="http://schemas.microsoft.com/office/drawing/2014/main" id="{112A03CC-A92C-2C9D-6EE3-1300395AED8C}"/>
              </a:ext>
            </a:extLst>
          </p:cNvPr>
          <p:cNvPicPr>
            <a:picLocks noChangeAspect="1"/>
          </p:cNvPicPr>
          <p:nvPr userDrawn="1"/>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0" y="6419696"/>
            <a:ext cx="753934" cy="365125"/>
          </a:xfrm>
          <a:prstGeom prst="rect">
            <a:avLst/>
          </a:prstGeom>
        </p:spPr>
      </p:pic>
    </p:spTree>
    <p:extLst>
      <p:ext uri="{BB962C8B-B14F-4D97-AF65-F5344CB8AC3E}">
        <p14:creationId xmlns:p14="http://schemas.microsoft.com/office/powerpoint/2010/main" val="22104977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73C912-11D7-4AB1-A6C5-2C5DD85890BE}"/>
              </a:ext>
            </a:extLst>
          </p:cNvPr>
          <p:cNvSpPr>
            <a:spLocks noGrp="1"/>
          </p:cNvSpPr>
          <p:nvPr>
            <p:ph type="dt" sz="half" idx="10"/>
          </p:nvPr>
        </p:nvSpPr>
        <p:spPr/>
        <p:txBody>
          <a:bodyPr/>
          <a:lstStyle/>
          <a:p>
            <a:fld id="{4BA4F08C-F852-4416-B978-17502E70AF54}" type="datetime1">
              <a:rPr lang="de-DE" smtClean="0"/>
              <a:t>04.06.2024</a:t>
            </a:fld>
            <a:endParaRPr lang="de-DE" dirty="0"/>
          </a:p>
        </p:txBody>
      </p:sp>
      <p:sp>
        <p:nvSpPr>
          <p:cNvPr id="3" name="Footer Placeholder 2">
            <a:extLst>
              <a:ext uri="{FF2B5EF4-FFF2-40B4-BE49-F238E27FC236}">
                <a16:creationId xmlns:a16="http://schemas.microsoft.com/office/drawing/2014/main" id="{92C19911-AB22-45EF-B8FE-76EE24B59FAA}"/>
              </a:ext>
            </a:extLst>
          </p:cNvPr>
          <p:cNvSpPr>
            <a:spLocks noGrp="1"/>
          </p:cNvSpPr>
          <p:nvPr>
            <p:ph type="ftr" sz="quarter" idx="11"/>
          </p:nvPr>
        </p:nvSpPr>
        <p:spPr/>
        <p:txBody>
          <a:bodyPr/>
          <a:lstStyle/>
          <a:p>
            <a:endParaRPr lang="de-DE" dirty="0"/>
          </a:p>
        </p:txBody>
      </p:sp>
      <p:sp>
        <p:nvSpPr>
          <p:cNvPr id="4" name="Slide Number Placeholder 3">
            <a:extLst>
              <a:ext uri="{FF2B5EF4-FFF2-40B4-BE49-F238E27FC236}">
                <a16:creationId xmlns:a16="http://schemas.microsoft.com/office/drawing/2014/main" id="{B406BF7E-F229-420F-82F8-7AFAA38DAC9C}"/>
              </a:ext>
            </a:extLst>
          </p:cNvPr>
          <p:cNvSpPr>
            <a:spLocks noGrp="1"/>
          </p:cNvSpPr>
          <p:nvPr>
            <p:ph type="sldNum" sz="quarter" idx="12"/>
          </p:nvPr>
        </p:nvSpPr>
        <p:spPr/>
        <p:txBody>
          <a:bodyPr/>
          <a:lstStyle/>
          <a:p>
            <a:fld id="{A6675773-DBBA-4A21-9EDA-4D76296EEA2B}" type="slidenum">
              <a:rPr lang="de-DE" smtClean="0"/>
              <a:t>‹#›</a:t>
            </a:fld>
            <a:endParaRPr lang="de-DE" dirty="0"/>
          </a:p>
        </p:txBody>
      </p:sp>
      <p:pic>
        <p:nvPicPr>
          <p:cNvPr id="6" name="Picture 5" descr="Logo, company name&#10;&#10;Description automatically generated">
            <a:extLst>
              <a:ext uri="{FF2B5EF4-FFF2-40B4-BE49-F238E27FC236}">
                <a16:creationId xmlns:a16="http://schemas.microsoft.com/office/drawing/2014/main" id="{BE8C4FB6-C199-0DD6-B1CA-61DD75BEA6B9}"/>
              </a:ext>
            </a:extLst>
          </p:cNvPr>
          <p:cNvPicPr>
            <a:picLocks noChangeAspect="1"/>
          </p:cNvPicPr>
          <p:nvPr userDrawn="1"/>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0" y="6419696"/>
            <a:ext cx="753934" cy="365125"/>
          </a:xfrm>
          <a:prstGeom prst="rect">
            <a:avLst/>
          </a:prstGeom>
        </p:spPr>
      </p:pic>
    </p:spTree>
    <p:extLst>
      <p:ext uri="{BB962C8B-B14F-4D97-AF65-F5344CB8AC3E}">
        <p14:creationId xmlns:p14="http://schemas.microsoft.com/office/powerpoint/2010/main" val="34844032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CB62-70F9-4C32-9F7C-740954CDF8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5D153053-5BC1-4DAF-8A36-D07FBC46C8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0406E620-4451-4868-B9C5-4D4358B050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6B531D-EAFC-475F-97AD-A1C790EFF01E}"/>
              </a:ext>
            </a:extLst>
          </p:cNvPr>
          <p:cNvSpPr>
            <a:spLocks noGrp="1"/>
          </p:cNvSpPr>
          <p:nvPr>
            <p:ph type="dt" sz="half" idx="10"/>
          </p:nvPr>
        </p:nvSpPr>
        <p:spPr/>
        <p:txBody>
          <a:bodyPr/>
          <a:lstStyle/>
          <a:p>
            <a:fld id="{4E709C5C-231D-4E41-9925-457453E7A43C}" type="datetime1">
              <a:rPr lang="de-DE" smtClean="0"/>
              <a:t>04.06.2024</a:t>
            </a:fld>
            <a:endParaRPr lang="de-DE" dirty="0"/>
          </a:p>
        </p:txBody>
      </p:sp>
      <p:sp>
        <p:nvSpPr>
          <p:cNvPr id="6" name="Footer Placeholder 5">
            <a:extLst>
              <a:ext uri="{FF2B5EF4-FFF2-40B4-BE49-F238E27FC236}">
                <a16:creationId xmlns:a16="http://schemas.microsoft.com/office/drawing/2014/main" id="{31F88A44-E353-4DF4-8785-120828C86A88}"/>
              </a:ext>
            </a:extLst>
          </p:cNvPr>
          <p:cNvSpPr>
            <a:spLocks noGrp="1"/>
          </p:cNvSpPr>
          <p:nvPr>
            <p:ph type="ftr" sz="quarter" idx="11"/>
          </p:nvPr>
        </p:nvSpPr>
        <p:spPr/>
        <p:txBody>
          <a:bodyPr/>
          <a:lstStyle/>
          <a:p>
            <a:endParaRPr lang="de-DE" dirty="0"/>
          </a:p>
        </p:txBody>
      </p:sp>
      <p:sp>
        <p:nvSpPr>
          <p:cNvPr id="7" name="Slide Number Placeholder 6">
            <a:extLst>
              <a:ext uri="{FF2B5EF4-FFF2-40B4-BE49-F238E27FC236}">
                <a16:creationId xmlns:a16="http://schemas.microsoft.com/office/drawing/2014/main" id="{31FD78B7-5DE6-44AD-B2DA-829E87A87DD3}"/>
              </a:ext>
            </a:extLst>
          </p:cNvPr>
          <p:cNvSpPr>
            <a:spLocks noGrp="1"/>
          </p:cNvSpPr>
          <p:nvPr>
            <p:ph type="sldNum" sz="quarter" idx="12"/>
          </p:nvPr>
        </p:nvSpPr>
        <p:spPr/>
        <p:txBody>
          <a:bodyPr/>
          <a:lstStyle/>
          <a:p>
            <a:fld id="{A6675773-DBBA-4A21-9EDA-4D76296EEA2B}" type="slidenum">
              <a:rPr lang="de-DE" smtClean="0"/>
              <a:t>‹#›</a:t>
            </a:fld>
            <a:endParaRPr lang="de-DE" dirty="0"/>
          </a:p>
        </p:txBody>
      </p:sp>
      <p:pic>
        <p:nvPicPr>
          <p:cNvPr id="9" name="Picture 8" descr="Logo, company name&#10;&#10;Description automatically generated">
            <a:extLst>
              <a:ext uri="{FF2B5EF4-FFF2-40B4-BE49-F238E27FC236}">
                <a16:creationId xmlns:a16="http://schemas.microsoft.com/office/drawing/2014/main" id="{69829B33-0EBD-5ADB-C34E-13F774CF5A27}"/>
              </a:ext>
            </a:extLst>
          </p:cNvPr>
          <p:cNvPicPr>
            <a:picLocks noChangeAspect="1"/>
          </p:cNvPicPr>
          <p:nvPr userDrawn="1"/>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0" y="6419696"/>
            <a:ext cx="753934" cy="365125"/>
          </a:xfrm>
          <a:prstGeom prst="rect">
            <a:avLst/>
          </a:prstGeom>
        </p:spPr>
      </p:pic>
    </p:spTree>
    <p:extLst>
      <p:ext uri="{BB962C8B-B14F-4D97-AF65-F5344CB8AC3E}">
        <p14:creationId xmlns:p14="http://schemas.microsoft.com/office/powerpoint/2010/main" val="27631860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2CACB-E34E-4E30-8261-55737FAA6E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55092B12-41C7-4DCD-89F2-F83A520B0F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de-DE" dirty="0"/>
          </a:p>
        </p:txBody>
      </p:sp>
      <p:sp>
        <p:nvSpPr>
          <p:cNvPr id="4" name="Text Placeholder 3">
            <a:extLst>
              <a:ext uri="{FF2B5EF4-FFF2-40B4-BE49-F238E27FC236}">
                <a16:creationId xmlns:a16="http://schemas.microsoft.com/office/drawing/2014/main" id="{83E3E710-2EA6-4B4B-B237-BEE9930EDD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6EF405-334F-4F1B-B840-27C250E857DA}"/>
              </a:ext>
            </a:extLst>
          </p:cNvPr>
          <p:cNvSpPr>
            <a:spLocks noGrp="1"/>
          </p:cNvSpPr>
          <p:nvPr>
            <p:ph type="dt" sz="half" idx="10"/>
          </p:nvPr>
        </p:nvSpPr>
        <p:spPr/>
        <p:txBody>
          <a:bodyPr/>
          <a:lstStyle/>
          <a:p>
            <a:fld id="{8FDA090B-6EC4-4FDA-9570-DD8B8081E945}" type="datetime1">
              <a:rPr lang="de-DE" smtClean="0"/>
              <a:t>04.06.2024</a:t>
            </a:fld>
            <a:endParaRPr lang="de-DE" dirty="0"/>
          </a:p>
        </p:txBody>
      </p:sp>
      <p:sp>
        <p:nvSpPr>
          <p:cNvPr id="6" name="Footer Placeholder 5">
            <a:extLst>
              <a:ext uri="{FF2B5EF4-FFF2-40B4-BE49-F238E27FC236}">
                <a16:creationId xmlns:a16="http://schemas.microsoft.com/office/drawing/2014/main" id="{EAB13446-0774-40DC-AA2C-155886DA40BE}"/>
              </a:ext>
            </a:extLst>
          </p:cNvPr>
          <p:cNvSpPr>
            <a:spLocks noGrp="1"/>
          </p:cNvSpPr>
          <p:nvPr>
            <p:ph type="ftr" sz="quarter" idx="11"/>
          </p:nvPr>
        </p:nvSpPr>
        <p:spPr/>
        <p:txBody>
          <a:bodyPr/>
          <a:lstStyle/>
          <a:p>
            <a:endParaRPr lang="de-DE" dirty="0"/>
          </a:p>
        </p:txBody>
      </p:sp>
      <p:sp>
        <p:nvSpPr>
          <p:cNvPr id="7" name="Slide Number Placeholder 6">
            <a:extLst>
              <a:ext uri="{FF2B5EF4-FFF2-40B4-BE49-F238E27FC236}">
                <a16:creationId xmlns:a16="http://schemas.microsoft.com/office/drawing/2014/main" id="{EE90C6F2-4844-4C0D-BDDB-9B512331E887}"/>
              </a:ext>
            </a:extLst>
          </p:cNvPr>
          <p:cNvSpPr>
            <a:spLocks noGrp="1"/>
          </p:cNvSpPr>
          <p:nvPr>
            <p:ph type="sldNum" sz="quarter" idx="12"/>
          </p:nvPr>
        </p:nvSpPr>
        <p:spPr/>
        <p:txBody>
          <a:bodyPr/>
          <a:lstStyle/>
          <a:p>
            <a:fld id="{A6675773-DBBA-4A21-9EDA-4D76296EEA2B}" type="slidenum">
              <a:rPr lang="de-DE" smtClean="0"/>
              <a:t>‹#›</a:t>
            </a:fld>
            <a:endParaRPr lang="de-DE" dirty="0"/>
          </a:p>
        </p:txBody>
      </p:sp>
      <p:pic>
        <p:nvPicPr>
          <p:cNvPr id="9" name="Picture 8" descr="Logo, company name&#10;&#10;Description automatically generated">
            <a:extLst>
              <a:ext uri="{FF2B5EF4-FFF2-40B4-BE49-F238E27FC236}">
                <a16:creationId xmlns:a16="http://schemas.microsoft.com/office/drawing/2014/main" id="{AEDBDBF9-3624-9B71-C2E4-1FFF83B8B8C1}"/>
              </a:ext>
            </a:extLst>
          </p:cNvPr>
          <p:cNvPicPr>
            <a:picLocks noChangeAspect="1"/>
          </p:cNvPicPr>
          <p:nvPr userDrawn="1"/>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0" y="6419696"/>
            <a:ext cx="753934" cy="365125"/>
          </a:xfrm>
          <a:prstGeom prst="rect">
            <a:avLst/>
          </a:prstGeom>
        </p:spPr>
      </p:pic>
    </p:spTree>
    <p:extLst>
      <p:ext uri="{BB962C8B-B14F-4D97-AF65-F5344CB8AC3E}">
        <p14:creationId xmlns:p14="http://schemas.microsoft.com/office/powerpoint/2010/main" val="1615550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4173-9B36-4029-B7A4-18876106BBCF}"/>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B66AAC9-7B49-44BF-A595-C02FB8601C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630C06FB-0714-4726-8B12-F6FA7F3F499C}"/>
              </a:ext>
            </a:extLst>
          </p:cNvPr>
          <p:cNvSpPr>
            <a:spLocks noGrp="1"/>
          </p:cNvSpPr>
          <p:nvPr>
            <p:ph type="dt" sz="half" idx="10"/>
          </p:nvPr>
        </p:nvSpPr>
        <p:spPr/>
        <p:txBody>
          <a:bodyPr/>
          <a:lstStyle/>
          <a:p>
            <a:fld id="{13A10ACD-5CA6-40F5-A7D5-8156E914A55A}" type="datetime1">
              <a:rPr lang="de-DE" smtClean="0"/>
              <a:t>04.06.2024</a:t>
            </a:fld>
            <a:endParaRPr lang="de-DE" dirty="0"/>
          </a:p>
        </p:txBody>
      </p:sp>
      <p:sp>
        <p:nvSpPr>
          <p:cNvPr id="5" name="Footer Placeholder 4">
            <a:extLst>
              <a:ext uri="{FF2B5EF4-FFF2-40B4-BE49-F238E27FC236}">
                <a16:creationId xmlns:a16="http://schemas.microsoft.com/office/drawing/2014/main" id="{2CE9CEA7-A7D2-4E78-8FDA-B240241331DA}"/>
              </a:ext>
            </a:extLst>
          </p:cNvPr>
          <p:cNvSpPr>
            <a:spLocks noGrp="1"/>
          </p:cNvSpPr>
          <p:nvPr>
            <p:ph type="ftr" sz="quarter" idx="11"/>
          </p:nvPr>
        </p:nvSpPr>
        <p:spPr/>
        <p:txBody>
          <a:bodyPr/>
          <a:lstStyle/>
          <a:p>
            <a:endParaRPr lang="de-DE" dirty="0"/>
          </a:p>
        </p:txBody>
      </p:sp>
      <p:sp>
        <p:nvSpPr>
          <p:cNvPr id="6" name="Slide Number Placeholder 5">
            <a:extLst>
              <a:ext uri="{FF2B5EF4-FFF2-40B4-BE49-F238E27FC236}">
                <a16:creationId xmlns:a16="http://schemas.microsoft.com/office/drawing/2014/main" id="{B69D6F2A-F460-4169-9162-42E1D1C0673F}"/>
              </a:ext>
            </a:extLst>
          </p:cNvPr>
          <p:cNvSpPr>
            <a:spLocks noGrp="1"/>
          </p:cNvSpPr>
          <p:nvPr>
            <p:ph type="sldNum" sz="quarter" idx="12"/>
          </p:nvPr>
        </p:nvSpPr>
        <p:spPr/>
        <p:txBody>
          <a:bodyPr/>
          <a:lstStyle/>
          <a:p>
            <a:fld id="{A6675773-DBBA-4A21-9EDA-4D76296EEA2B}" type="slidenum">
              <a:rPr lang="de-DE" smtClean="0"/>
              <a:t>‹#›</a:t>
            </a:fld>
            <a:endParaRPr lang="de-DE" dirty="0"/>
          </a:p>
        </p:txBody>
      </p:sp>
      <p:pic>
        <p:nvPicPr>
          <p:cNvPr id="8" name="Picture 7" descr="Logo, company name&#10;&#10;Description automatically generated">
            <a:extLst>
              <a:ext uri="{FF2B5EF4-FFF2-40B4-BE49-F238E27FC236}">
                <a16:creationId xmlns:a16="http://schemas.microsoft.com/office/drawing/2014/main" id="{A0D157D3-A457-B67D-52B1-89BC512A4E5E}"/>
              </a:ext>
            </a:extLst>
          </p:cNvPr>
          <p:cNvPicPr>
            <a:picLocks noChangeAspect="1"/>
          </p:cNvPicPr>
          <p:nvPr userDrawn="1"/>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0" y="6419696"/>
            <a:ext cx="753934" cy="365125"/>
          </a:xfrm>
          <a:prstGeom prst="rect">
            <a:avLst/>
          </a:prstGeom>
        </p:spPr>
      </p:pic>
    </p:spTree>
    <p:extLst>
      <p:ext uri="{BB962C8B-B14F-4D97-AF65-F5344CB8AC3E}">
        <p14:creationId xmlns:p14="http://schemas.microsoft.com/office/powerpoint/2010/main" val="2182918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D47B3B-9BD7-4F50-B271-974BA4B2F1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52AC231B-F2CC-4D1D-BD62-C016AAE20C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6D0A09E9-5341-496A-853C-85080C3DFABD}"/>
              </a:ext>
            </a:extLst>
          </p:cNvPr>
          <p:cNvSpPr>
            <a:spLocks noGrp="1"/>
          </p:cNvSpPr>
          <p:nvPr>
            <p:ph type="dt" sz="half" idx="10"/>
          </p:nvPr>
        </p:nvSpPr>
        <p:spPr/>
        <p:txBody>
          <a:bodyPr/>
          <a:lstStyle/>
          <a:p>
            <a:fld id="{1558FB0A-3A06-453A-B323-F2CF0193566E}" type="datetime1">
              <a:rPr lang="de-DE" smtClean="0"/>
              <a:t>04.06.2024</a:t>
            </a:fld>
            <a:endParaRPr lang="de-DE" dirty="0"/>
          </a:p>
        </p:txBody>
      </p:sp>
      <p:sp>
        <p:nvSpPr>
          <p:cNvPr id="5" name="Footer Placeholder 4">
            <a:extLst>
              <a:ext uri="{FF2B5EF4-FFF2-40B4-BE49-F238E27FC236}">
                <a16:creationId xmlns:a16="http://schemas.microsoft.com/office/drawing/2014/main" id="{308B0429-58BA-49E3-95E2-939EDC6DE00B}"/>
              </a:ext>
            </a:extLst>
          </p:cNvPr>
          <p:cNvSpPr>
            <a:spLocks noGrp="1"/>
          </p:cNvSpPr>
          <p:nvPr>
            <p:ph type="ftr" sz="quarter" idx="11"/>
          </p:nvPr>
        </p:nvSpPr>
        <p:spPr/>
        <p:txBody>
          <a:bodyPr/>
          <a:lstStyle/>
          <a:p>
            <a:endParaRPr lang="de-DE" dirty="0"/>
          </a:p>
        </p:txBody>
      </p:sp>
      <p:sp>
        <p:nvSpPr>
          <p:cNvPr id="6" name="Slide Number Placeholder 5">
            <a:extLst>
              <a:ext uri="{FF2B5EF4-FFF2-40B4-BE49-F238E27FC236}">
                <a16:creationId xmlns:a16="http://schemas.microsoft.com/office/drawing/2014/main" id="{1A7F8E32-C49A-467E-A9D9-6B5C00C7C671}"/>
              </a:ext>
            </a:extLst>
          </p:cNvPr>
          <p:cNvSpPr>
            <a:spLocks noGrp="1"/>
          </p:cNvSpPr>
          <p:nvPr>
            <p:ph type="sldNum" sz="quarter" idx="12"/>
          </p:nvPr>
        </p:nvSpPr>
        <p:spPr/>
        <p:txBody>
          <a:bodyPr/>
          <a:lstStyle/>
          <a:p>
            <a:fld id="{A6675773-DBBA-4A21-9EDA-4D76296EEA2B}" type="slidenum">
              <a:rPr lang="de-DE" smtClean="0"/>
              <a:t>‹#›</a:t>
            </a:fld>
            <a:endParaRPr lang="de-DE" dirty="0"/>
          </a:p>
        </p:txBody>
      </p:sp>
      <p:pic>
        <p:nvPicPr>
          <p:cNvPr id="8" name="Picture 7" descr="Logo, company name&#10;&#10;Description automatically generated">
            <a:extLst>
              <a:ext uri="{FF2B5EF4-FFF2-40B4-BE49-F238E27FC236}">
                <a16:creationId xmlns:a16="http://schemas.microsoft.com/office/drawing/2014/main" id="{1DD41D70-7125-7CAC-3FD6-9BE7D5AE9245}"/>
              </a:ext>
            </a:extLst>
          </p:cNvPr>
          <p:cNvPicPr>
            <a:picLocks noChangeAspect="1"/>
          </p:cNvPicPr>
          <p:nvPr userDrawn="1"/>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0" y="6419696"/>
            <a:ext cx="753934" cy="365125"/>
          </a:xfrm>
          <a:prstGeom prst="rect">
            <a:avLst/>
          </a:prstGeom>
        </p:spPr>
      </p:pic>
    </p:spTree>
    <p:extLst>
      <p:ext uri="{BB962C8B-B14F-4D97-AF65-F5344CB8AC3E}">
        <p14:creationId xmlns:p14="http://schemas.microsoft.com/office/powerpoint/2010/main" val="16009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_Co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3115C-D6C8-8F5D-B5C2-733051E634FA}"/>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75536260-50BF-FEED-F72A-42533AA1B6FB}"/>
              </a:ext>
            </a:extLst>
          </p:cNvPr>
          <p:cNvSpPr>
            <a:spLocks noGrp="1"/>
          </p:cNvSpPr>
          <p:nvPr>
            <p:ph type="dt" sz="half" idx="10"/>
          </p:nvPr>
        </p:nvSpPr>
        <p:spPr/>
        <p:txBody>
          <a:bodyPr/>
          <a:lstStyle/>
          <a:p>
            <a:fld id="{8BEAA62B-A477-479D-9787-EFC36A372335}" type="datetime1">
              <a:rPr lang="de-DE" smtClean="0"/>
              <a:t>04.06.2024</a:t>
            </a:fld>
            <a:endParaRPr lang="de-DE" dirty="0"/>
          </a:p>
        </p:txBody>
      </p:sp>
      <p:sp>
        <p:nvSpPr>
          <p:cNvPr id="4" name="Footer Placeholder 3">
            <a:extLst>
              <a:ext uri="{FF2B5EF4-FFF2-40B4-BE49-F238E27FC236}">
                <a16:creationId xmlns:a16="http://schemas.microsoft.com/office/drawing/2014/main" id="{61B94943-599F-22A6-ADC8-8BBD31CE0828}"/>
              </a:ext>
            </a:extLst>
          </p:cNvPr>
          <p:cNvSpPr>
            <a:spLocks noGrp="1"/>
          </p:cNvSpPr>
          <p:nvPr>
            <p:ph type="ftr" sz="quarter" idx="11"/>
          </p:nvPr>
        </p:nvSpPr>
        <p:spPr/>
        <p:txBody>
          <a:bodyPr/>
          <a:lstStyle/>
          <a:p>
            <a:endParaRPr lang="de-DE" dirty="0"/>
          </a:p>
        </p:txBody>
      </p:sp>
      <p:sp>
        <p:nvSpPr>
          <p:cNvPr id="5" name="Slide Number Placeholder 4">
            <a:extLst>
              <a:ext uri="{FF2B5EF4-FFF2-40B4-BE49-F238E27FC236}">
                <a16:creationId xmlns:a16="http://schemas.microsoft.com/office/drawing/2014/main" id="{08953B75-FF13-60E1-BB4A-223A35293B79}"/>
              </a:ext>
            </a:extLst>
          </p:cNvPr>
          <p:cNvSpPr>
            <a:spLocks noGrp="1"/>
          </p:cNvSpPr>
          <p:nvPr>
            <p:ph type="sldNum" sz="quarter" idx="12"/>
          </p:nvPr>
        </p:nvSpPr>
        <p:spPr/>
        <p:txBody>
          <a:bodyPr/>
          <a:lstStyle/>
          <a:p>
            <a:fld id="{A6675773-DBBA-4A21-9EDA-4D76296EEA2B}" type="slidenum">
              <a:rPr lang="de-DE" smtClean="0"/>
              <a:pPr/>
              <a:t>‹#›</a:t>
            </a:fld>
            <a:endParaRPr lang="de-DE" dirty="0"/>
          </a:p>
        </p:txBody>
      </p:sp>
      <p:sp>
        <p:nvSpPr>
          <p:cNvPr id="6" name="TextBox 5">
            <a:extLst>
              <a:ext uri="{FF2B5EF4-FFF2-40B4-BE49-F238E27FC236}">
                <a16:creationId xmlns:a16="http://schemas.microsoft.com/office/drawing/2014/main" id="{31E6B1A9-6637-0237-DD53-2A941DDE2794}"/>
              </a:ext>
            </a:extLst>
          </p:cNvPr>
          <p:cNvSpPr txBox="1"/>
          <p:nvPr userDrawn="1"/>
        </p:nvSpPr>
        <p:spPr>
          <a:xfrm>
            <a:off x="914400" y="2257425"/>
            <a:ext cx="2400300" cy="369332"/>
          </a:xfrm>
          <a:prstGeom prst="rect">
            <a:avLst/>
          </a:prstGeom>
          <a:noFill/>
        </p:spPr>
        <p:txBody>
          <a:bodyPr wrap="square" rtlCol="0">
            <a:spAutoFit/>
          </a:bodyPr>
          <a:lstStyle/>
          <a:p>
            <a:r>
              <a:rPr lang="de-DE" dirty="0"/>
              <a:t>#f9f1e5</a:t>
            </a:r>
          </a:p>
        </p:txBody>
      </p:sp>
      <p:sp>
        <p:nvSpPr>
          <p:cNvPr id="7" name="TextBox 6">
            <a:extLst>
              <a:ext uri="{FF2B5EF4-FFF2-40B4-BE49-F238E27FC236}">
                <a16:creationId xmlns:a16="http://schemas.microsoft.com/office/drawing/2014/main" id="{DAA353EA-87D3-B99D-018D-08AF5DAA99DB}"/>
              </a:ext>
            </a:extLst>
          </p:cNvPr>
          <p:cNvSpPr txBox="1"/>
          <p:nvPr userDrawn="1"/>
        </p:nvSpPr>
        <p:spPr>
          <a:xfrm>
            <a:off x="914400" y="1878568"/>
            <a:ext cx="2400300" cy="369332"/>
          </a:xfrm>
          <a:prstGeom prst="rect">
            <a:avLst/>
          </a:prstGeom>
          <a:noFill/>
        </p:spPr>
        <p:txBody>
          <a:bodyPr wrap="square" rtlCol="0">
            <a:spAutoFit/>
          </a:bodyPr>
          <a:lstStyle/>
          <a:p>
            <a:r>
              <a:rPr lang="de-DE" dirty="0"/>
              <a:t>Pergamentweiß</a:t>
            </a:r>
          </a:p>
        </p:txBody>
      </p:sp>
      <p:sp>
        <p:nvSpPr>
          <p:cNvPr id="8" name="TextBox 7">
            <a:extLst>
              <a:ext uri="{FF2B5EF4-FFF2-40B4-BE49-F238E27FC236}">
                <a16:creationId xmlns:a16="http://schemas.microsoft.com/office/drawing/2014/main" id="{4BDDA4DE-FADB-98AD-92A1-07EB41B46AD4}"/>
              </a:ext>
            </a:extLst>
          </p:cNvPr>
          <p:cNvSpPr txBox="1"/>
          <p:nvPr userDrawn="1"/>
        </p:nvSpPr>
        <p:spPr>
          <a:xfrm>
            <a:off x="914400" y="2752725"/>
            <a:ext cx="2400300" cy="369332"/>
          </a:xfrm>
          <a:prstGeom prst="rect">
            <a:avLst/>
          </a:prstGeom>
          <a:noFill/>
        </p:spPr>
        <p:txBody>
          <a:bodyPr wrap="square" rtlCol="0">
            <a:spAutoFit/>
          </a:bodyPr>
          <a:lstStyle/>
          <a:p>
            <a:r>
              <a:rPr lang="de-DE" dirty="0"/>
              <a:t>#FAFAF7</a:t>
            </a:r>
          </a:p>
        </p:txBody>
      </p:sp>
    </p:spTree>
    <p:extLst>
      <p:ext uri="{BB962C8B-B14F-4D97-AF65-F5344CB8AC3E}">
        <p14:creationId xmlns:p14="http://schemas.microsoft.com/office/powerpoint/2010/main" val="10427648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OC">
    <p:spTree>
      <p:nvGrpSpPr>
        <p:cNvPr id="1" name=""/>
        <p:cNvGrpSpPr/>
        <p:nvPr/>
      </p:nvGrpSpPr>
      <p:grpSpPr>
        <a:xfrm>
          <a:off x="0" y="0"/>
          <a:ext cx="0" cy="0"/>
          <a:chOff x="0" y="0"/>
          <a:chExt cx="0" cy="0"/>
        </a:xfrm>
      </p:grpSpPr>
      <p:sp>
        <p:nvSpPr>
          <p:cNvPr id="2" name="Text Placeholder 17">
            <a:extLst>
              <a:ext uri="{FF2B5EF4-FFF2-40B4-BE49-F238E27FC236}">
                <a16:creationId xmlns:a16="http://schemas.microsoft.com/office/drawing/2014/main" id="{F4745C33-DAB5-46BC-9F7A-C264BD223048}"/>
              </a:ext>
            </a:extLst>
          </p:cNvPr>
          <p:cNvSpPr>
            <a:spLocks noGrp="1"/>
          </p:cNvSpPr>
          <p:nvPr>
            <p:ph type="body" sz="quarter" idx="12" hasCustomPrompt="1"/>
          </p:nvPr>
        </p:nvSpPr>
        <p:spPr>
          <a:xfrm>
            <a:off x="609600" y="422520"/>
            <a:ext cx="10972799" cy="1009649"/>
          </a:xfrm>
          <a:prstGeom prst="rect">
            <a:avLst/>
          </a:prstGeom>
        </p:spPr>
        <p:txBody>
          <a:bodyPr lIns="0" tIns="0" rIns="0" bIns="0"/>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b="1"/>
            </a:lvl1pPr>
          </a:lstStyle>
          <a:p>
            <a:pPr lvl="0"/>
            <a:r>
              <a:rPr lang="en-US"/>
              <a:t>Header starts here</a:t>
            </a:r>
          </a:p>
        </p:txBody>
      </p:sp>
      <p:sp>
        <p:nvSpPr>
          <p:cNvPr id="3" name="Text Placeholder 17">
            <a:extLst>
              <a:ext uri="{FF2B5EF4-FFF2-40B4-BE49-F238E27FC236}">
                <a16:creationId xmlns:a16="http://schemas.microsoft.com/office/drawing/2014/main" id="{6C2CB03B-5C07-46A0-9B6E-67762C5716F9}"/>
              </a:ext>
            </a:extLst>
          </p:cNvPr>
          <p:cNvSpPr>
            <a:spLocks noGrp="1"/>
          </p:cNvSpPr>
          <p:nvPr>
            <p:ph type="body" sz="quarter" idx="13" hasCustomPrompt="1"/>
          </p:nvPr>
        </p:nvSpPr>
        <p:spPr>
          <a:xfrm>
            <a:off x="609599" y="1522167"/>
            <a:ext cx="10972799" cy="382308"/>
          </a:xfrm>
          <a:prstGeom prst="rect">
            <a:avLst/>
          </a:prstGeom>
        </p:spPr>
        <p:txBody>
          <a:bodyPr lIns="0" tIns="0" rIns="0" bIns="0"/>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a:solidFill>
                  <a:schemeClr val="tx1"/>
                </a:solidFill>
                <a:latin typeface="Arial Narrow" panose="020B0606020202030204" pitchFamily="34" charset="0"/>
              </a:defRPr>
            </a:lvl1pPr>
          </a:lstStyle>
          <a:p>
            <a:pPr lvl="0"/>
            <a:r>
              <a:rPr lang="en-US"/>
              <a:t>Subhead starts here</a:t>
            </a:r>
          </a:p>
        </p:txBody>
      </p:sp>
      <p:sp>
        <p:nvSpPr>
          <p:cNvPr id="5" name="Text Placeholder 17">
            <a:extLst>
              <a:ext uri="{FF2B5EF4-FFF2-40B4-BE49-F238E27FC236}">
                <a16:creationId xmlns:a16="http://schemas.microsoft.com/office/drawing/2014/main" id="{4705EAE0-FD4B-495D-B96A-150046F69523}"/>
              </a:ext>
            </a:extLst>
          </p:cNvPr>
          <p:cNvSpPr>
            <a:spLocks noGrp="1"/>
          </p:cNvSpPr>
          <p:nvPr>
            <p:ph type="body" sz="quarter" idx="14" hasCustomPrompt="1"/>
          </p:nvPr>
        </p:nvSpPr>
        <p:spPr>
          <a:xfrm>
            <a:off x="609600" y="1994473"/>
            <a:ext cx="5257800" cy="4025327"/>
          </a:xfrm>
          <a:prstGeom prst="rect">
            <a:avLst/>
          </a:prstGeom>
        </p:spPr>
        <p:txBody>
          <a:bodyPr lIns="0" tIns="0" rIns="0" bIns="0"/>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0">
                <a:solidFill>
                  <a:srgbClr val="666666"/>
                </a:solidFill>
              </a:defRPr>
            </a:lvl1pPr>
          </a:lstStyle>
          <a:p>
            <a:pPr lvl="0"/>
            <a:r>
              <a:rPr lang="en-US"/>
              <a:t>Body copy</a:t>
            </a:r>
          </a:p>
        </p:txBody>
      </p:sp>
      <p:sp>
        <p:nvSpPr>
          <p:cNvPr id="6" name="Text Placeholder 17">
            <a:extLst>
              <a:ext uri="{FF2B5EF4-FFF2-40B4-BE49-F238E27FC236}">
                <a16:creationId xmlns:a16="http://schemas.microsoft.com/office/drawing/2014/main" id="{19DD40D6-D473-4544-8BAC-5720FEB3FD64}"/>
              </a:ext>
            </a:extLst>
          </p:cNvPr>
          <p:cNvSpPr>
            <a:spLocks noGrp="1"/>
          </p:cNvSpPr>
          <p:nvPr>
            <p:ph type="body" sz="quarter" idx="16" hasCustomPrompt="1"/>
          </p:nvPr>
        </p:nvSpPr>
        <p:spPr>
          <a:xfrm>
            <a:off x="6324598" y="1994473"/>
            <a:ext cx="5257801" cy="4025327"/>
          </a:xfrm>
          <a:prstGeom prst="rect">
            <a:avLst/>
          </a:prstGeom>
        </p:spPr>
        <p:txBody>
          <a:bodyPr lIns="0" tIns="0" rIns="0" bIns="0"/>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0">
                <a:solidFill>
                  <a:srgbClr val="666666"/>
                </a:solidFill>
              </a:defRPr>
            </a:lvl1pPr>
          </a:lstStyle>
          <a:p>
            <a:pPr lvl="0"/>
            <a:r>
              <a:rPr lang="en-US"/>
              <a:t>Body copy</a:t>
            </a:r>
          </a:p>
        </p:txBody>
      </p:sp>
    </p:spTree>
    <p:extLst>
      <p:ext uri="{BB962C8B-B14F-4D97-AF65-F5344CB8AC3E}">
        <p14:creationId xmlns:p14="http://schemas.microsoft.com/office/powerpoint/2010/main" val="13367838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77128-585D-463D-89BD-CC11BA7DD9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dirty="0"/>
          </a:p>
        </p:txBody>
      </p:sp>
      <p:sp>
        <p:nvSpPr>
          <p:cNvPr id="3" name="Subtitle 2">
            <a:extLst>
              <a:ext uri="{FF2B5EF4-FFF2-40B4-BE49-F238E27FC236}">
                <a16:creationId xmlns:a16="http://schemas.microsoft.com/office/drawing/2014/main" id="{9D3731CA-C186-4DAD-92F2-A7BA44679E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4" name="Date Placeholder 3">
            <a:extLst>
              <a:ext uri="{FF2B5EF4-FFF2-40B4-BE49-F238E27FC236}">
                <a16:creationId xmlns:a16="http://schemas.microsoft.com/office/drawing/2014/main" id="{0CD2F409-8C71-4F4B-9EAE-8AB6E6F63B82}"/>
              </a:ext>
            </a:extLst>
          </p:cNvPr>
          <p:cNvSpPr>
            <a:spLocks noGrp="1"/>
          </p:cNvSpPr>
          <p:nvPr>
            <p:ph type="dt" sz="half" idx="10"/>
          </p:nvPr>
        </p:nvSpPr>
        <p:spPr/>
        <p:txBody>
          <a:bodyPr/>
          <a:lstStyle/>
          <a:p>
            <a:fld id="{2D7BA7D0-A976-4CF2-8FD3-A3E943B7B494}" type="datetime1">
              <a:rPr lang="de-DE" smtClean="0"/>
              <a:t>04.06.2024</a:t>
            </a:fld>
            <a:endParaRPr lang="de-DE" dirty="0"/>
          </a:p>
        </p:txBody>
      </p:sp>
      <p:sp>
        <p:nvSpPr>
          <p:cNvPr id="5" name="Footer Placeholder 4">
            <a:extLst>
              <a:ext uri="{FF2B5EF4-FFF2-40B4-BE49-F238E27FC236}">
                <a16:creationId xmlns:a16="http://schemas.microsoft.com/office/drawing/2014/main" id="{56314870-14A4-4E12-803B-B7410AE8DBD2}"/>
              </a:ext>
            </a:extLst>
          </p:cNvPr>
          <p:cNvSpPr>
            <a:spLocks noGrp="1"/>
          </p:cNvSpPr>
          <p:nvPr>
            <p:ph type="ftr" sz="quarter" idx="11"/>
          </p:nvPr>
        </p:nvSpPr>
        <p:spPr/>
        <p:txBody>
          <a:bodyPr/>
          <a:lstStyle/>
          <a:p>
            <a:endParaRPr lang="de-DE" dirty="0"/>
          </a:p>
        </p:txBody>
      </p:sp>
      <p:sp>
        <p:nvSpPr>
          <p:cNvPr id="6" name="Slide Number Placeholder 5">
            <a:extLst>
              <a:ext uri="{FF2B5EF4-FFF2-40B4-BE49-F238E27FC236}">
                <a16:creationId xmlns:a16="http://schemas.microsoft.com/office/drawing/2014/main" id="{7AEAB7FB-83B2-4F96-BAEA-2054F66DD877}"/>
              </a:ext>
            </a:extLst>
          </p:cNvPr>
          <p:cNvSpPr>
            <a:spLocks noGrp="1"/>
          </p:cNvSpPr>
          <p:nvPr>
            <p:ph type="sldNum" sz="quarter" idx="12"/>
          </p:nvPr>
        </p:nvSpPr>
        <p:spPr/>
        <p:txBody>
          <a:bodyPr/>
          <a:lstStyle/>
          <a:p>
            <a:fld id="{A6675773-DBBA-4A21-9EDA-4D76296EEA2B}" type="slidenum">
              <a:rPr lang="de-DE" smtClean="0"/>
              <a:t>‹#›</a:t>
            </a:fld>
            <a:endParaRPr lang="de-DE" dirty="0"/>
          </a:p>
        </p:txBody>
      </p:sp>
      <p:pic>
        <p:nvPicPr>
          <p:cNvPr id="7" name="Picture 6" descr="Logo, company name&#10;&#10;Description automatically generated">
            <a:extLst>
              <a:ext uri="{FF2B5EF4-FFF2-40B4-BE49-F238E27FC236}">
                <a16:creationId xmlns:a16="http://schemas.microsoft.com/office/drawing/2014/main" id="{07307C02-93A3-419F-A91C-E83CC6AA744C}"/>
              </a:ext>
            </a:extLst>
          </p:cNvPr>
          <p:cNvPicPr>
            <a:picLocks noChangeAspect="1"/>
          </p:cNvPicPr>
          <p:nvPr/>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l="16671" t="32950" r="20093" b="36426"/>
          <a:stretch/>
        </p:blipFill>
        <p:spPr>
          <a:xfrm>
            <a:off x="129638" y="5875786"/>
            <a:ext cx="1735158" cy="840325"/>
          </a:xfrm>
          <a:prstGeom prst="rect">
            <a:avLst/>
          </a:prstGeom>
        </p:spPr>
      </p:pic>
      <p:pic>
        <p:nvPicPr>
          <p:cNvPr id="8" name="Picture 7" descr="Logo, company name&#10;&#10;Description automatically generated">
            <a:extLst>
              <a:ext uri="{FF2B5EF4-FFF2-40B4-BE49-F238E27FC236}">
                <a16:creationId xmlns:a16="http://schemas.microsoft.com/office/drawing/2014/main" id="{0FEB04D2-38A7-4F8E-8BD0-07F92C6EF57B}"/>
              </a:ext>
            </a:extLst>
          </p:cNvPr>
          <p:cNvPicPr>
            <a:picLocks noChangeAspect="1"/>
          </p:cNvPicPr>
          <p:nvPr userDrawn="1"/>
        </p:nvPicPr>
        <p:blipFill rotWithShape="1">
          <a:blip r:embed="rId3"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129638" y="5875786"/>
            <a:ext cx="1735158" cy="840325"/>
          </a:xfrm>
          <a:prstGeom prst="rect">
            <a:avLst/>
          </a:prstGeom>
        </p:spPr>
      </p:pic>
    </p:spTree>
    <p:extLst>
      <p:ext uri="{BB962C8B-B14F-4D97-AF65-F5344CB8AC3E}">
        <p14:creationId xmlns:p14="http://schemas.microsoft.com/office/powerpoint/2010/main" val="1079101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77128-585D-463D-89BD-CC11BA7DD925}"/>
              </a:ext>
            </a:extLst>
          </p:cNvPr>
          <p:cNvSpPr>
            <a:spLocks noGrp="1"/>
          </p:cNvSpPr>
          <p:nvPr>
            <p:ph type="ctrTitle"/>
          </p:nvPr>
        </p:nvSpPr>
        <p:spPr>
          <a:xfrm>
            <a:off x="3224048" y="1122363"/>
            <a:ext cx="7443952" cy="2387600"/>
          </a:xfrm>
        </p:spPr>
        <p:txBody>
          <a:bodyPr anchor="b"/>
          <a:lstStyle>
            <a:lvl1pPr algn="ctr">
              <a:defRPr sz="6000"/>
            </a:lvl1pPr>
          </a:lstStyle>
          <a:p>
            <a:r>
              <a:rPr lang="en-US"/>
              <a:t>Click to edit Master title style</a:t>
            </a:r>
            <a:endParaRPr lang="de-DE" dirty="0"/>
          </a:p>
        </p:txBody>
      </p:sp>
      <p:sp>
        <p:nvSpPr>
          <p:cNvPr id="3" name="Subtitle 2">
            <a:extLst>
              <a:ext uri="{FF2B5EF4-FFF2-40B4-BE49-F238E27FC236}">
                <a16:creationId xmlns:a16="http://schemas.microsoft.com/office/drawing/2014/main" id="{9D3731CA-C186-4DAD-92F2-A7BA44679E63}"/>
              </a:ext>
            </a:extLst>
          </p:cNvPr>
          <p:cNvSpPr>
            <a:spLocks noGrp="1"/>
          </p:cNvSpPr>
          <p:nvPr>
            <p:ph type="subTitle" idx="1"/>
          </p:nvPr>
        </p:nvSpPr>
        <p:spPr>
          <a:xfrm>
            <a:off x="3224048" y="3602038"/>
            <a:ext cx="744395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4" name="Date Placeholder 3">
            <a:extLst>
              <a:ext uri="{FF2B5EF4-FFF2-40B4-BE49-F238E27FC236}">
                <a16:creationId xmlns:a16="http://schemas.microsoft.com/office/drawing/2014/main" id="{0CD2F409-8C71-4F4B-9EAE-8AB6E6F63B82}"/>
              </a:ext>
            </a:extLst>
          </p:cNvPr>
          <p:cNvSpPr>
            <a:spLocks noGrp="1"/>
          </p:cNvSpPr>
          <p:nvPr>
            <p:ph type="dt" sz="half" idx="10"/>
          </p:nvPr>
        </p:nvSpPr>
        <p:spPr/>
        <p:txBody>
          <a:bodyPr/>
          <a:lstStyle/>
          <a:p>
            <a:fld id="{2D7BA7D0-A976-4CF2-8FD3-A3E943B7B494}" type="datetime1">
              <a:rPr lang="de-DE" smtClean="0"/>
              <a:t>04.06.2024</a:t>
            </a:fld>
            <a:endParaRPr lang="de-DE" dirty="0"/>
          </a:p>
        </p:txBody>
      </p:sp>
      <p:sp>
        <p:nvSpPr>
          <p:cNvPr id="5" name="Footer Placeholder 4">
            <a:extLst>
              <a:ext uri="{FF2B5EF4-FFF2-40B4-BE49-F238E27FC236}">
                <a16:creationId xmlns:a16="http://schemas.microsoft.com/office/drawing/2014/main" id="{56314870-14A4-4E12-803B-B7410AE8DBD2}"/>
              </a:ext>
            </a:extLst>
          </p:cNvPr>
          <p:cNvSpPr>
            <a:spLocks noGrp="1"/>
          </p:cNvSpPr>
          <p:nvPr>
            <p:ph type="ftr" sz="quarter" idx="11"/>
          </p:nvPr>
        </p:nvSpPr>
        <p:spPr/>
        <p:txBody>
          <a:bodyPr/>
          <a:lstStyle/>
          <a:p>
            <a:endParaRPr lang="de-DE" dirty="0"/>
          </a:p>
        </p:txBody>
      </p:sp>
      <p:sp>
        <p:nvSpPr>
          <p:cNvPr id="6" name="Slide Number Placeholder 5">
            <a:extLst>
              <a:ext uri="{FF2B5EF4-FFF2-40B4-BE49-F238E27FC236}">
                <a16:creationId xmlns:a16="http://schemas.microsoft.com/office/drawing/2014/main" id="{7AEAB7FB-83B2-4F96-BAEA-2054F66DD877}"/>
              </a:ext>
            </a:extLst>
          </p:cNvPr>
          <p:cNvSpPr>
            <a:spLocks noGrp="1"/>
          </p:cNvSpPr>
          <p:nvPr>
            <p:ph type="sldNum" sz="quarter" idx="12"/>
          </p:nvPr>
        </p:nvSpPr>
        <p:spPr/>
        <p:txBody>
          <a:bodyPr/>
          <a:lstStyle/>
          <a:p>
            <a:fld id="{A6675773-DBBA-4A21-9EDA-4D76296EEA2B}" type="slidenum">
              <a:rPr lang="de-DE" smtClean="0"/>
              <a:t>‹#›</a:t>
            </a:fld>
            <a:endParaRPr lang="de-DE" dirty="0"/>
          </a:p>
        </p:txBody>
      </p:sp>
      <p:sp>
        <p:nvSpPr>
          <p:cNvPr id="8" name="TextBox 7">
            <a:extLst>
              <a:ext uri="{FF2B5EF4-FFF2-40B4-BE49-F238E27FC236}">
                <a16:creationId xmlns:a16="http://schemas.microsoft.com/office/drawing/2014/main" id="{2D2DB997-BAA7-4AA6-AEF6-179AC9674A78}"/>
              </a:ext>
            </a:extLst>
          </p:cNvPr>
          <p:cNvSpPr txBox="1"/>
          <p:nvPr userDrawn="1"/>
        </p:nvSpPr>
        <p:spPr>
          <a:xfrm>
            <a:off x="146774" y="2200940"/>
            <a:ext cx="2506059" cy="3447098"/>
          </a:xfrm>
          <a:prstGeom prst="rect">
            <a:avLst/>
          </a:prstGeom>
          <a:noFill/>
        </p:spPr>
        <p:txBody>
          <a:bodyPr wrap="square" rtlCol="0">
            <a:spAutoFit/>
          </a:bodyPr>
          <a:lstStyle/>
          <a:p>
            <a:r>
              <a:rPr lang="en-GB" sz="1000" dirty="0">
                <a:latin typeface="+mj-lt"/>
              </a:rPr>
              <a:t>Organizations are made up of individuals – individuals who can achieve great things when they work together.</a:t>
            </a:r>
          </a:p>
          <a:p>
            <a:endParaRPr lang="en-GB" sz="1000" dirty="0">
              <a:latin typeface="+mj-lt"/>
            </a:endParaRPr>
          </a:p>
          <a:p>
            <a:r>
              <a:rPr lang="en-GB" sz="1000" dirty="0">
                <a:latin typeface="+mj-lt"/>
              </a:rPr>
              <a:t> However, this potential often remains untapped when organizations fail to truly consider the operational realities of the individuals and teams that make up their DNA. Without genuine inclusion, improvement efforts not only fail to break down existing barriers but can actually create new roadblocks that lead to compromises.</a:t>
            </a:r>
          </a:p>
          <a:p>
            <a:endParaRPr lang="en-GB" sz="1000" dirty="0">
              <a:latin typeface="+mj-lt"/>
            </a:endParaRPr>
          </a:p>
          <a:p>
            <a:r>
              <a:rPr lang="en-GB" sz="1000" dirty="0">
                <a:latin typeface="+mj-lt"/>
              </a:rPr>
              <a:t>We believe the key to success lies in identifying these compromises (co) in processes, procedures, technologies, and psychosocial landscape and building resilience (re) on a systemic level.</a:t>
            </a:r>
            <a:endParaRPr lang="de-DE" sz="1000" dirty="0">
              <a:latin typeface="+mj-lt"/>
            </a:endParaRPr>
          </a:p>
          <a:p>
            <a:endParaRPr lang="de-DE" sz="1000" dirty="0">
              <a:latin typeface="+mj-lt"/>
            </a:endParaRPr>
          </a:p>
          <a:p>
            <a:pPr algn="ctr"/>
            <a:r>
              <a:rPr lang="de-DE" dirty="0">
                <a:latin typeface="+mj-lt"/>
              </a:rPr>
              <a:t>This is </a:t>
            </a:r>
            <a:r>
              <a:rPr lang="de-DE" b="1" dirty="0">
                <a:latin typeface="+mj-lt"/>
              </a:rPr>
              <a:t>core</a:t>
            </a:r>
          </a:p>
        </p:txBody>
      </p:sp>
      <p:sp>
        <p:nvSpPr>
          <p:cNvPr id="9" name="TextBox 8">
            <a:extLst>
              <a:ext uri="{FF2B5EF4-FFF2-40B4-BE49-F238E27FC236}">
                <a16:creationId xmlns:a16="http://schemas.microsoft.com/office/drawing/2014/main" id="{5780DB3D-5973-445E-9A50-FBF0B2B86FB9}"/>
              </a:ext>
            </a:extLst>
          </p:cNvPr>
          <p:cNvSpPr txBox="1"/>
          <p:nvPr userDrawn="1"/>
        </p:nvSpPr>
        <p:spPr>
          <a:xfrm>
            <a:off x="146774" y="1754793"/>
            <a:ext cx="2506059" cy="400110"/>
          </a:xfrm>
          <a:prstGeom prst="rect">
            <a:avLst/>
          </a:prstGeom>
          <a:noFill/>
        </p:spPr>
        <p:txBody>
          <a:bodyPr wrap="square" rtlCol="0">
            <a:spAutoFit/>
          </a:bodyPr>
          <a:lstStyle/>
          <a:p>
            <a:r>
              <a:rPr lang="de-DE" sz="2000" b="1" dirty="0">
                <a:latin typeface="+mj-lt"/>
              </a:rPr>
              <a:t>The Mantra</a:t>
            </a:r>
          </a:p>
        </p:txBody>
      </p:sp>
      <p:pic>
        <p:nvPicPr>
          <p:cNvPr id="10" name="Picture 9" descr="Logo, company name&#10;&#10;Description automatically generated">
            <a:extLst>
              <a:ext uri="{FF2B5EF4-FFF2-40B4-BE49-F238E27FC236}">
                <a16:creationId xmlns:a16="http://schemas.microsoft.com/office/drawing/2014/main" id="{5D99C3D4-5A38-C866-1576-0E5C306086C6}"/>
              </a:ext>
            </a:extLst>
          </p:cNvPr>
          <p:cNvPicPr>
            <a:picLocks noChangeAspect="1"/>
          </p:cNvPicPr>
          <p:nvPr userDrawn="1"/>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146774" y="702200"/>
            <a:ext cx="1735158" cy="840325"/>
          </a:xfrm>
          <a:prstGeom prst="rect">
            <a:avLst/>
          </a:prstGeom>
        </p:spPr>
      </p:pic>
    </p:spTree>
    <p:extLst>
      <p:ext uri="{BB962C8B-B14F-4D97-AF65-F5344CB8AC3E}">
        <p14:creationId xmlns:p14="http://schemas.microsoft.com/office/powerpoint/2010/main" val="3281869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77128-585D-463D-89BD-CC11BA7DD925}"/>
              </a:ext>
            </a:extLst>
          </p:cNvPr>
          <p:cNvSpPr>
            <a:spLocks noGrp="1"/>
          </p:cNvSpPr>
          <p:nvPr>
            <p:ph type="ctrTitle"/>
          </p:nvPr>
        </p:nvSpPr>
        <p:spPr>
          <a:xfrm>
            <a:off x="3224048" y="1122363"/>
            <a:ext cx="7443952" cy="2387600"/>
          </a:xfrm>
        </p:spPr>
        <p:txBody>
          <a:bodyPr anchor="b"/>
          <a:lstStyle>
            <a:lvl1pPr algn="ctr">
              <a:defRPr sz="6000"/>
            </a:lvl1pPr>
          </a:lstStyle>
          <a:p>
            <a:r>
              <a:rPr lang="en-US"/>
              <a:t>Click to edit Master title style</a:t>
            </a:r>
            <a:endParaRPr lang="de-DE" dirty="0"/>
          </a:p>
        </p:txBody>
      </p:sp>
      <p:sp>
        <p:nvSpPr>
          <p:cNvPr id="3" name="Subtitle 2">
            <a:extLst>
              <a:ext uri="{FF2B5EF4-FFF2-40B4-BE49-F238E27FC236}">
                <a16:creationId xmlns:a16="http://schemas.microsoft.com/office/drawing/2014/main" id="{9D3731CA-C186-4DAD-92F2-A7BA44679E63}"/>
              </a:ext>
            </a:extLst>
          </p:cNvPr>
          <p:cNvSpPr>
            <a:spLocks noGrp="1"/>
          </p:cNvSpPr>
          <p:nvPr>
            <p:ph type="subTitle" idx="1"/>
          </p:nvPr>
        </p:nvSpPr>
        <p:spPr>
          <a:xfrm>
            <a:off x="3224048" y="3602038"/>
            <a:ext cx="744395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4" name="Date Placeholder 3">
            <a:extLst>
              <a:ext uri="{FF2B5EF4-FFF2-40B4-BE49-F238E27FC236}">
                <a16:creationId xmlns:a16="http://schemas.microsoft.com/office/drawing/2014/main" id="{0CD2F409-8C71-4F4B-9EAE-8AB6E6F63B82}"/>
              </a:ext>
            </a:extLst>
          </p:cNvPr>
          <p:cNvSpPr>
            <a:spLocks noGrp="1"/>
          </p:cNvSpPr>
          <p:nvPr>
            <p:ph type="dt" sz="half" idx="10"/>
          </p:nvPr>
        </p:nvSpPr>
        <p:spPr/>
        <p:txBody>
          <a:bodyPr/>
          <a:lstStyle/>
          <a:p>
            <a:fld id="{2D7BA7D0-A976-4CF2-8FD3-A3E943B7B494}" type="datetime1">
              <a:rPr lang="de-DE" smtClean="0"/>
              <a:t>04.06.2024</a:t>
            </a:fld>
            <a:endParaRPr lang="de-DE" dirty="0"/>
          </a:p>
        </p:txBody>
      </p:sp>
      <p:sp>
        <p:nvSpPr>
          <p:cNvPr id="5" name="Footer Placeholder 4">
            <a:extLst>
              <a:ext uri="{FF2B5EF4-FFF2-40B4-BE49-F238E27FC236}">
                <a16:creationId xmlns:a16="http://schemas.microsoft.com/office/drawing/2014/main" id="{56314870-14A4-4E12-803B-B7410AE8DBD2}"/>
              </a:ext>
            </a:extLst>
          </p:cNvPr>
          <p:cNvSpPr>
            <a:spLocks noGrp="1"/>
          </p:cNvSpPr>
          <p:nvPr>
            <p:ph type="ftr" sz="quarter" idx="11"/>
          </p:nvPr>
        </p:nvSpPr>
        <p:spPr/>
        <p:txBody>
          <a:bodyPr/>
          <a:lstStyle/>
          <a:p>
            <a:endParaRPr lang="de-DE" dirty="0"/>
          </a:p>
        </p:txBody>
      </p:sp>
      <p:sp>
        <p:nvSpPr>
          <p:cNvPr id="6" name="Slide Number Placeholder 5">
            <a:extLst>
              <a:ext uri="{FF2B5EF4-FFF2-40B4-BE49-F238E27FC236}">
                <a16:creationId xmlns:a16="http://schemas.microsoft.com/office/drawing/2014/main" id="{7AEAB7FB-83B2-4F96-BAEA-2054F66DD877}"/>
              </a:ext>
            </a:extLst>
          </p:cNvPr>
          <p:cNvSpPr>
            <a:spLocks noGrp="1"/>
          </p:cNvSpPr>
          <p:nvPr>
            <p:ph type="sldNum" sz="quarter" idx="12"/>
          </p:nvPr>
        </p:nvSpPr>
        <p:spPr/>
        <p:txBody>
          <a:bodyPr/>
          <a:lstStyle/>
          <a:p>
            <a:fld id="{A6675773-DBBA-4A21-9EDA-4D76296EEA2B}" type="slidenum">
              <a:rPr lang="de-DE" smtClean="0"/>
              <a:t>‹#›</a:t>
            </a:fld>
            <a:endParaRPr lang="de-DE" dirty="0"/>
          </a:p>
        </p:txBody>
      </p:sp>
      <p:sp>
        <p:nvSpPr>
          <p:cNvPr id="8" name="TextBox 7">
            <a:extLst>
              <a:ext uri="{FF2B5EF4-FFF2-40B4-BE49-F238E27FC236}">
                <a16:creationId xmlns:a16="http://schemas.microsoft.com/office/drawing/2014/main" id="{2D2DB997-BAA7-4AA6-AEF6-179AC9674A78}"/>
              </a:ext>
            </a:extLst>
          </p:cNvPr>
          <p:cNvSpPr txBox="1"/>
          <p:nvPr/>
        </p:nvSpPr>
        <p:spPr>
          <a:xfrm>
            <a:off x="146774" y="2200940"/>
            <a:ext cx="2506059" cy="3447098"/>
          </a:xfrm>
          <a:prstGeom prst="rect">
            <a:avLst/>
          </a:prstGeom>
          <a:noFill/>
        </p:spPr>
        <p:txBody>
          <a:bodyPr wrap="square" rtlCol="0">
            <a:spAutoFit/>
          </a:bodyPr>
          <a:lstStyle/>
          <a:p>
            <a:r>
              <a:rPr lang="en-GB" sz="1000" dirty="0">
                <a:latin typeface="+mj-lt"/>
              </a:rPr>
              <a:t>Organizations are made up of individuals – individuals who can achieve great things when they work together.</a:t>
            </a:r>
          </a:p>
          <a:p>
            <a:endParaRPr lang="en-GB" sz="1000" dirty="0">
              <a:latin typeface="+mj-lt"/>
            </a:endParaRPr>
          </a:p>
          <a:p>
            <a:r>
              <a:rPr lang="en-GB" sz="1000" dirty="0">
                <a:latin typeface="+mj-lt"/>
              </a:rPr>
              <a:t> However, this potential often remains untapped when organizations fail to truly consider the operational realities of the individuals and teams that make up their DNA. Without genuine inclusion, improvement efforts not only fail to break down existing barriers but can actually create new roadblocks that lead to compromises.</a:t>
            </a:r>
          </a:p>
          <a:p>
            <a:endParaRPr lang="en-GB" sz="1000" dirty="0">
              <a:latin typeface="+mj-lt"/>
            </a:endParaRPr>
          </a:p>
          <a:p>
            <a:r>
              <a:rPr lang="en-GB" sz="1000" dirty="0">
                <a:latin typeface="+mj-lt"/>
              </a:rPr>
              <a:t>We believe the key to success lies in identifying these compromises (co) in processes, procedures, technologies, and psychosocial landscape and building resilience (re) on a systemic level.</a:t>
            </a:r>
            <a:endParaRPr lang="de-DE" sz="1000" dirty="0">
              <a:latin typeface="+mj-lt"/>
            </a:endParaRPr>
          </a:p>
          <a:p>
            <a:endParaRPr lang="de-DE" sz="1000" dirty="0">
              <a:latin typeface="+mj-lt"/>
            </a:endParaRPr>
          </a:p>
          <a:p>
            <a:pPr algn="ctr"/>
            <a:r>
              <a:rPr lang="de-DE" dirty="0">
                <a:latin typeface="+mj-lt"/>
              </a:rPr>
              <a:t>This is </a:t>
            </a:r>
            <a:r>
              <a:rPr lang="de-DE" b="1" dirty="0">
                <a:latin typeface="+mj-lt"/>
              </a:rPr>
              <a:t>core</a:t>
            </a:r>
          </a:p>
        </p:txBody>
      </p:sp>
      <p:sp>
        <p:nvSpPr>
          <p:cNvPr id="9" name="TextBox 8">
            <a:extLst>
              <a:ext uri="{FF2B5EF4-FFF2-40B4-BE49-F238E27FC236}">
                <a16:creationId xmlns:a16="http://schemas.microsoft.com/office/drawing/2014/main" id="{5780DB3D-5973-445E-9A50-FBF0B2B86FB9}"/>
              </a:ext>
            </a:extLst>
          </p:cNvPr>
          <p:cNvSpPr txBox="1"/>
          <p:nvPr/>
        </p:nvSpPr>
        <p:spPr>
          <a:xfrm>
            <a:off x="146774" y="1754793"/>
            <a:ext cx="2506059" cy="400110"/>
          </a:xfrm>
          <a:prstGeom prst="rect">
            <a:avLst/>
          </a:prstGeom>
          <a:noFill/>
        </p:spPr>
        <p:txBody>
          <a:bodyPr wrap="square" rtlCol="0">
            <a:spAutoFit/>
          </a:bodyPr>
          <a:lstStyle/>
          <a:p>
            <a:r>
              <a:rPr lang="de-DE" sz="2000" b="1" dirty="0">
                <a:latin typeface="+mj-lt"/>
              </a:rPr>
              <a:t>The Mantra</a:t>
            </a:r>
          </a:p>
        </p:txBody>
      </p:sp>
      <p:pic>
        <p:nvPicPr>
          <p:cNvPr id="10" name="Picture 9" descr="Logo, company name&#10;&#10;Description automatically generated">
            <a:extLst>
              <a:ext uri="{FF2B5EF4-FFF2-40B4-BE49-F238E27FC236}">
                <a16:creationId xmlns:a16="http://schemas.microsoft.com/office/drawing/2014/main" id="{5D99C3D4-5A38-C866-1576-0E5C306086C6}"/>
              </a:ext>
            </a:extLst>
          </p:cNvPr>
          <p:cNvPicPr>
            <a:picLocks noChangeAspect="1"/>
          </p:cNvPicPr>
          <p:nvPr/>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l="16671" t="32950" r="20093" b="36426"/>
          <a:stretch/>
        </p:blipFill>
        <p:spPr>
          <a:xfrm>
            <a:off x="146774" y="702200"/>
            <a:ext cx="1735158" cy="840325"/>
          </a:xfrm>
          <a:prstGeom prst="rect">
            <a:avLst/>
          </a:prstGeom>
        </p:spPr>
      </p:pic>
      <p:sp>
        <p:nvSpPr>
          <p:cNvPr id="7" name="TextBox 6">
            <a:extLst>
              <a:ext uri="{FF2B5EF4-FFF2-40B4-BE49-F238E27FC236}">
                <a16:creationId xmlns:a16="http://schemas.microsoft.com/office/drawing/2014/main" id="{125FE3F5-660C-461C-5525-F0819F00EAD5}"/>
              </a:ext>
            </a:extLst>
          </p:cNvPr>
          <p:cNvSpPr txBox="1"/>
          <p:nvPr userDrawn="1"/>
        </p:nvSpPr>
        <p:spPr>
          <a:xfrm>
            <a:off x="146774" y="2200940"/>
            <a:ext cx="2506059" cy="3447098"/>
          </a:xfrm>
          <a:prstGeom prst="rect">
            <a:avLst/>
          </a:prstGeom>
          <a:noFill/>
        </p:spPr>
        <p:txBody>
          <a:bodyPr wrap="square" rtlCol="0">
            <a:spAutoFit/>
          </a:bodyPr>
          <a:lstStyle/>
          <a:p>
            <a:r>
              <a:rPr lang="en-GB" sz="1000" dirty="0">
                <a:latin typeface="+mj-lt"/>
              </a:rPr>
              <a:t>Organizations are made up of individuals – individuals who can achieve great things when they work together.</a:t>
            </a:r>
          </a:p>
          <a:p>
            <a:endParaRPr lang="en-GB" sz="1000" dirty="0">
              <a:latin typeface="+mj-lt"/>
            </a:endParaRPr>
          </a:p>
          <a:p>
            <a:r>
              <a:rPr lang="en-GB" sz="1000" dirty="0">
                <a:latin typeface="+mj-lt"/>
              </a:rPr>
              <a:t> However, this potential often remains untapped when organizations fail to truly consider the operational realities of the individuals and teams that make up their DNA. Without genuine inclusion, improvement efforts not only fail to break down existing barriers but can actually create new roadblocks that lead to compromises.</a:t>
            </a:r>
          </a:p>
          <a:p>
            <a:endParaRPr lang="en-GB" sz="1000" dirty="0">
              <a:latin typeface="+mj-lt"/>
            </a:endParaRPr>
          </a:p>
          <a:p>
            <a:r>
              <a:rPr lang="en-GB" sz="1000" dirty="0">
                <a:latin typeface="+mj-lt"/>
              </a:rPr>
              <a:t>We believe the key to success lies in identifying these compromises (co) in processes, procedures, technologies, and psychosocial landscape and building resilience (re) on a systemic level.</a:t>
            </a:r>
            <a:endParaRPr lang="de-DE" sz="1000" dirty="0">
              <a:latin typeface="+mj-lt"/>
            </a:endParaRPr>
          </a:p>
          <a:p>
            <a:endParaRPr lang="de-DE" sz="1000" dirty="0">
              <a:latin typeface="+mj-lt"/>
            </a:endParaRPr>
          </a:p>
          <a:p>
            <a:pPr algn="ctr"/>
            <a:r>
              <a:rPr lang="de-DE" dirty="0">
                <a:latin typeface="+mj-lt"/>
              </a:rPr>
              <a:t>This is </a:t>
            </a:r>
            <a:r>
              <a:rPr lang="de-DE" b="1" dirty="0">
                <a:latin typeface="+mj-lt"/>
              </a:rPr>
              <a:t>core</a:t>
            </a:r>
          </a:p>
        </p:txBody>
      </p:sp>
      <p:sp>
        <p:nvSpPr>
          <p:cNvPr id="11" name="TextBox 10">
            <a:extLst>
              <a:ext uri="{FF2B5EF4-FFF2-40B4-BE49-F238E27FC236}">
                <a16:creationId xmlns:a16="http://schemas.microsoft.com/office/drawing/2014/main" id="{BF8AE8CF-B70D-69F2-D410-8C93D3BCC1CA}"/>
              </a:ext>
            </a:extLst>
          </p:cNvPr>
          <p:cNvSpPr txBox="1"/>
          <p:nvPr userDrawn="1"/>
        </p:nvSpPr>
        <p:spPr>
          <a:xfrm>
            <a:off x="146774" y="1754793"/>
            <a:ext cx="2506059" cy="400110"/>
          </a:xfrm>
          <a:prstGeom prst="rect">
            <a:avLst/>
          </a:prstGeom>
          <a:noFill/>
        </p:spPr>
        <p:txBody>
          <a:bodyPr wrap="square" rtlCol="0">
            <a:spAutoFit/>
          </a:bodyPr>
          <a:lstStyle/>
          <a:p>
            <a:r>
              <a:rPr lang="de-DE" sz="2000" b="1" dirty="0">
                <a:latin typeface="+mj-lt"/>
              </a:rPr>
              <a:t>The Mantra</a:t>
            </a:r>
          </a:p>
        </p:txBody>
      </p:sp>
      <p:pic>
        <p:nvPicPr>
          <p:cNvPr id="12" name="Picture 11" descr="Logo, company name&#10;&#10;Description automatically generated">
            <a:extLst>
              <a:ext uri="{FF2B5EF4-FFF2-40B4-BE49-F238E27FC236}">
                <a16:creationId xmlns:a16="http://schemas.microsoft.com/office/drawing/2014/main" id="{71EC4909-5B35-3B95-1358-7AB747183459}"/>
              </a:ext>
            </a:extLst>
          </p:cNvPr>
          <p:cNvPicPr>
            <a:picLocks noChangeAspect="1"/>
          </p:cNvPicPr>
          <p:nvPr userDrawn="1"/>
        </p:nvPicPr>
        <p:blipFill rotWithShape="1">
          <a:blip r:embed="rId3"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146774" y="702200"/>
            <a:ext cx="1735158" cy="840325"/>
          </a:xfrm>
          <a:prstGeom prst="rect">
            <a:avLst/>
          </a:prstGeom>
        </p:spPr>
      </p:pic>
    </p:spTree>
    <p:extLst>
      <p:ext uri="{BB962C8B-B14F-4D97-AF65-F5344CB8AC3E}">
        <p14:creationId xmlns:p14="http://schemas.microsoft.com/office/powerpoint/2010/main" val="41440819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77128-585D-463D-89BD-CC11BA7DD925}"/>
              </a:ext>
            </a:extLst>
          </p:cNvPr>
          <p:cNvSpPr>
            <a:spLocks noGrp="1"/>
          </p:cNvSpPr>
          <p:nvPr>
            <p:ph type="ctrTitle"/>
          </p:nvPr>
        </p:nvSpPr>
        <p:spPr>
          <a:xfrm>
            <a:off x="3224048" y="1122363"/>
            <a:ext cx="7443952" cy="2387600"/>
          </a:xfrm>
        </p:spPr>
        <p:txBody>
          <a:bodyPr anchor="b"/>
          <a:lstStyle>
            <a:lvl1pPr algn="ctr">
              <a:defRPr sz="6000"/>
            </a:lvl1pPr>
          </a:lstStyle>
          <a:p>
            <a:r>
              <a:rPr lang="en-US"/>
              <a:t>Click to edit Master title style</a:t>
            </a:r>
            <a:endParaRPr lang="de-DE" dirty="0"/>
          </a:p>
        </p:txBody>
      </p:sp>
      <p:sp>
        <p:nvSpPr>
          <p:cNvPr id="3" name="Subtitle 2">
            <a:extLst>
              <a:ext uri="{FF2B5EF4-FFF2-40B4-BE49-F238E27FC236}">
                <a16:creationId xmlns:a16="http://schemas.microsoft.com/office/drawing/2014/main" id="{9D3731CA-C186-4DAD-92F2-A7BA44679E63}"/>
              </a:ext>
            </a:extLst>
          </p:cNvPr>
          <p:cNvSpPr>
            <a:spLocks noGrp="1"/>
          </p:cNvSpPr>
          <p:nvPr>
            <p:ph type="subTitle" idx="1"/>
          </p:nvPr>
        </p:nvSpPr>
        <p:spPr>
          <a:xfrm>
            <a:off x="3224048" y="3602038"/>
            <a:ext cx="744395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4" name="Date Placeholder 3">
            <a:extLst>
              <a:ext uri="{FF2B5EF4-FFF2-40B4-BE49-F238E27FC236}">
                <a16:creationId xmlns:a16="http://schemas.microsoft.com/office/drawing/2014/main" id="{0CD2F409-8C71-4F4B-9EAE-8AB6E6F63B82}"/>
              </a:ext>
            </a:extLst>
          </p:cNvPr>
          <p:cNvSpPr>
            <a:spLocks noGrp="1"/>
          </p:cNvSpPr>
          <p:nvPr>
            <p:ph type="dt" sz="half" idx="10"/>
          </p:nvPr>
        </p:nvSpPr>
        <p:spPr/>
        <p:txBody>
          <a:bodyPr/>
          <a:lstStyle/>
          <a:p>
            <a:fld id="{2D7BA7D0-A976-4CF2-8FD3-A3E943B7B494}" type="datetime1">
              <a:rPr lang="de-DE" smtClean="0"/>
              <a:t>04.06.2024</a:t>
            </a:fld>
            <a:endParaRPr lang="de-DE" dirty="0"/>
          </a:p>
        </p:txBody>
      </p:sp>
      <p:sp>
        <p:nvSpPr>
          <p:cNvPr id="5" name="Footer Placeholder 4">
            <a:extLst>
              <a:ext uri="{FF2B5EF4-FFF2-40B4-BE49-F238E27FC236}">
                <a16:creationId xmlns:a16="http://schemas.microsoft.com/office/drawing/2014/main" id="{56314870-14A4-4E12-803B-B7410AE8DBD2}"/>
              </a:ext>
            </a:extLst>
          </p:cNvPr>
          <p:cNvSpPr>
            <a:spLocks noGrp="1"/>
          </p:cNvSpPr>
          <p:nvPr>
            <p:ph type="ftr" sz="quarter" idx="11"/>
          </p:nvPr>
        </p:nvSpPr>
        <p:spPr/>
        <p:txBody>
          <a:bodyPr/>
          <a:lstStyle/>
          <a:p>
            <a:endParaRPr lang="de-DE" dirty="0"/>
          </a:p>
        </p:txBody>
      </p:sp>
      <p:sp>
        <p:nvSpPr>
          <p:cNvPr id="6" name="Slide Number Placeholder 5">
            <a:extLst>
              <a:ext uri="{FF2B5EF4-FFF2-40B4-BE49-F238E27FC236}">
                <a16:creationId xmlns:a16="http://schemas.microsoft.com/office/drawing/2014/main" id="{7AEAB7FB-83B2-4F96-BAEA-2054F66DD877}"/>
              </a:ext>
            </a:extLst>
          </p:cNvPr>
          <p:cNvSpPr>
            <a:spLocks noGrp="1"/>
          </p:cNvSpPr>
          <p:nvPr>
            <p:ph type="sldNum" sz="quarter" idx="12"/>
          </p:nvPr>
        </p:nvSpPr>
        <p:spPr/>
        <p:txBody>
          <a:bodyPr/>
          <a:lstStyle/>
          <a:p>
            <a:fld id="{A6675773-DBBA-4A21-9EDA-4D76296EEA2B}" type="slidenum">
              <a:rPr lang="de-DE" smtClean="0"/>
              <a:t>‹#›</a:t>
            </a:fld>
            <a:endParaRPr lang="de-DE" dirty="0"/>
          </a:p>
        </p:txBody>
      </p:sp>
      <p:sp>
        <p:nvSpPr>
          <p:cNvPr id="8" name="TextBox 7">
            <a:extLst>
              <a:ext uri="{FF2B5EF4-FFF2-40B4-BE49-F238E27FC236}">
                <a16:creationId xmlns:a16="http://schemas.microsoft.com/office/drawing/2014/main" id="{2D2DB997-BAA7-4AA6-AEF6-179AC9674A78}"/>
              </a:ext>
            </a:extLst>
          </p:cNvPr>
          <p:cNvSpPr txBox="1"/>
          <p:nvPr/>
        </p:nvSpPr>
        <p:spPr>
          <a:xfrm>
            <a:off x="146774" y="2200940"/>
            <a:ext cx="2506059" cy="4062651"/>
          </a:xfrm>
          <a:prstGeom prst="rect">
            <a:avLst/>
          </a:prstGeom>
          <a:noFill/>
        </p:spPr>
        <p:txBody>
          <a:bodyPr wrap="square" rtlCol="0">
            <a:spAutoFit/>
          </a:bodyPr>
          <a:lstStyle/>
          <a:p>
            <a:r>
              <a:rPr lang="de-DE" sz="1000" dirty="0">
                <a:latin typeface="+mj-lt"/>
              </a:rPr>
              <a:t>Organisationen bestehen aus Individuen - Individuen, die Großes leisten können, wenn sie zusammenarbeiten.</a:t>
            </a:r>
          </a:p>
          <a:p>
            <a:endParaRPr lang="de-DE" sz="1000" dirty="0">
              <a:latin typeface="+mj-lt"/>
            </a:endParaRPr>
          </a:p>
          <a:p>
            <a:r>
              <a:rPr lang="de-DE" sz="1000" dirty="0">
                <a:latin typeface="+mj-lt"/>
              </a:rPr>
              <a:t> Dieses Potenzial bleibt jedoch oft ungenutzt, wenn Organisationen die betrieblichen Realitäten der Einzelpersonen und Teams nicht ausreichend berücksichtigen. Ohne echte Einbeziehung werden bei Verbesserungsmaßnahmen nicht nur bestehende Barrieren nicht abgebaut, sondern es können sogar neue Barrieren entstehen, die zu Kompromittierungen führen.</a:t>
            </a:r>
          </a:p>
          <a:p>
            <a:endParaRPr lang="de-DE" sz="1000" dirty="0">
              <a:latin typeface="+mj-lt"/>
            </a:endParaRPr>
          </a:p>
          <a:p>
            <a:r>
              <a:rPr lang="de-DE" sz="1000" dirty="0">
                <a:latin typeface="+mj-lt"/>
              </a:rPr>
              <a:t>Wir glauben, dass der Schlüssel zum Erfolg darin liegt, diese Kompromittierungen (co) in der organisatorisch-prozessual-technischen sowie der psychosozialen Landschaft zu erkennen und Resilienzen (re) systemisch aufzubauen.</a:t>
            </a:r>
          </a:p>
          <a:p>
            <a:endParaRPr lang="de-DE" sz="1000" dirty="0">
              <a:latin typeface="+mj-lt"/>
            </a:endParaRPr>
          </a:p>
          <a:p>
            <a:endParaRPr lang="de-DE" sz="1000" dirty="0">
              <a:latin typeface="+mj-lt"/>
            </a:endParaRPr>
          </a:p>
          <a:p>
            <a:pPr algn="ctr"/>
            <a:r>
              <a:rPr lang="de-DE" dirty="0">
                <a:latin typeface="+mj-lt"/>
              </a:rPr>
              <a:t>Das ist </a:t>
            </a:r>
            <a:r>
              <a:rPr lang="de-DE" b="1" dirty="0">
                <a:latin typeface="+mj-lt"/>
              </a:rPr>
              <a:t>core</a:t>
            </a:r>
          </a:p>
        </p:txBody>
      </p:sp>
      <p:sp>
        <p:nvSpPr>
          <p:cNvPr id="9" name="TextBox 8">
            <a:extLst>
              <a:ext uri="{FF2B5EF4-FFF2-40B4-BE49-F238E27FC236}">
                <a16:creationId xmlns:a16="http://schemas.microsoft.com/office/drawing/2014/main" id="{5780DB3D-5973-445E-9A50-FBF0B2B86FB9}"/>
              </a:ext>
            </a:extLst>
          </p:cNvPr>
          <p:cNvSpPr txBox="1"/>
          <p:nvPr/>
        </p:nvSpPr>
        <p:spPr>
          <a:xfrm>
            <a:off x="146774" y="1754793"/>
            <a:ext cx="2506059" cy="400110"/>
          </a:xfrm>
          <a:prstGeom prst="rect">
            <a:avLst/>
          </a:prstGeom>
          <a:noFill/>
        </p:spPr>
        <p:txBody>
          <a:bodyPr wrap="square" rtlCol="0">
            <a:spAutoFit/>
          </a:bodyPr>
          <a:lstStyle/>
          <a:p>
            <a:r>
              <a:rPr lang="de-DE" sz="2000" b="1" dirty="0">
                <a:latin typeface="+mj-lt"/>
              </a:rPr>
              <a:t>Unser Mantra</a:t>
            </a:r>
          </a:p>
        </p:txBody>
      </p:sp>
      <p:pic>
        <p:nvPicPr>
          <p:cNvPr id="10" name="Picture 9" descr="Logo, company name&#10;&#10;Description automatically generated">
            <a:extLst>
              <a:ext uri="{FF2B5EF4-FFF2-40B4-BE49-F238E27FC236}">
                <a16:creationId xmlns:a16="http://schemas.microsoft.com/office/drawing/2014/main" id="{1834A615-847B-F1CE-9220-86DD05D636B8}"/>
              </a:ext>
            </a:extLst>
          </p:cNvPr>
          <p:cNvPicPr>
            <a:picLocks noChangeAspect="1"/>
          </p:cNvPicPr>
          <p:nvPr/>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l="16671" t="32950" r="20093" b="36426"/>
          <a:stretch/>
        </p:blipFill>
        <p:spPr>
          <a:xfrm>
            <a:off x="146774" y="702200"/>
            <a:ext cx="1735158" cy="840325"/>
          </a:xfrm>
          <a:prstGeom prst="rect">
            <a:avLst/>
          </a:prstGeom>
        </p:spPr>
      </p:pic>
      <p:sp>
        <p:nvSpPr>
          <p:cNvPr id="7" name="TextBox 6">
            <a:extLst>
              <a:ext uri="{FF2B5EF4-FFF2-40B4-BE49-F238E27FC236}">
                <a16:creationId xmlns:a16="http://schemas.microsoft.com/office/drawing/2014/main" id="{41335AF2-5C38-7ED4-AA75-E013CC9518BA}"/>
              </a:ext>
            </a:extLst>
          </p:cNvPr>
          <p:cNvSpPr txBox="1"/>
          <p:nvPr userDrawn="1"/>
        </p:nvSpPr>
        <p:spPr>
          <a:xfrm>
            <a:off x="146774" y="2200940"/>
            <a:ext cx="2506059" cy="4062651"/>
          </a:xfrm>
          <a:prstGeom prst="rect">
            <a:avLst/>
          </a:prstGeom>
          <a:noFill/>
        </p:spPr>
        <p:txBody>
          <a:bodyPr wrap="square" rtlCol="0">
            <a:spAutoFit/>
          </a:bodyPr>
          <a:lstStyle/>
          <a:p>
            <a:r>
              <a:rPr lang="de-DE" sz="1000" dirty="0">
                <a:latin typeface="+mj-lt"/>
              </a:rPr>
              <a:t>Organisationen bestehen aus Individuen - Individuen, die Großes leisten können, wenn sie zusammenarbeiten.</a:t>
            </a:r>
          </a:p>
          <a:p>
            <a:endParaRPr lang="de-DE" sz="1000" dirty="0">
              <a:latin typeface="+mj-lt"/>
            </a:endParaRPr>
          </a:p>
          <a:p>
            <a:r>
              <a:rPr lang="de-DE" sz="1000" dirty="0">
                <a:latin typeface="+mj-lt"/>
              </a:rPr>
              <a:t> Dieses Potenzial bleibt jedoch oft ungenutzt, wenn Organisationen die betrieblichen Realitäten der Einzelpersonen und Teams nicht ausreichend berücksichtigen. Ohne echte Einbeziehung werden bei Verbesserungsmaßnahmen nicht nur bestehende Barrieren nicht abgebaut, sondern es können sogar neue Barrieren entstehen, die zu Kompromittierungen führen.</a:t>
            </a:r>
          </a:p>
          <a:p>
            <a:endParaRPr lang="de-DE" sz="1000" dirty="0">
              <a:latin typeface="+mj-lt"/>
            </a:endParaRPr>
          </a:p>
          <a:p>
            <a:r>
              <a:rPr lang="de-DE" sz="1000" dirty="0">
                <a:latin typeface="+mj-lt"/>
              </a:rPr>
              <a:t>Wir glauben, dass der Schlüssel zum Erfolg darin liegt, diese Kompromittierungen (co) in der organisatorisch-prozessual-technischen sowie der psychosozialen Landschaft zu erkennen und Resilienzen (re) systemisch aufzubauen.</a:t>
            </a:r>
          </a:p>
          <a:p>
            <a:endParaRPr lang="de-DE" sz="1000" dirty="0">
              <a:latin typeface="+mj-lt"/>
            </a:endParaRPr>
          </a:p>
          <a:p>
            <a:endParaRPr lang="de-DE" sz="1000" dirty="0">
              <a:latin typeface="+mj-lt"/>
            </a:endParaRPr>
          </a:p>
          <a:p>
            <a:pPr algn="ctr"/>
            <a:r>
              <a:rPr lang="de-DE" dirty="0">
                <a:latin typeface="+mj-lt"/>
              </a:rPr>
              <a:t>Das ist </a:t>
            </a:r>
            <a:r>
              <a:rPr lang="de-DE" b="1" dirty="0">
                <a:latin typeface="+mj-lt"/>
              </a:rPr>
              <a:t>core</a:t>
            </a:r>
          </a:p>
        </p:txBody>
      </p:sp>
      <p:sp>
        <p:nvSpPr>
          <p:cNvPr id="11" name="TextBox 10">
            <a:extLst>
              <a:ext uri="{FF2B5EF4-FFF2-40B4-BE49-F238E27FC236}">
                <a16:creationId xmlns:a16="http://schemas.microsoft.com/office/drawing/2014/main" id="{C106336B-1959-64A4-4A70-1925D6277D6C}"/>
              </a:ext>
            </a:extLst>
          </p:cNvPr>
          <p:cNvSpPr txBox="1"/>
          <p:nvPr userDrawn="1"/>
        </p:nvSpPr>
        <p:spPr>
          <a:xfrm>
            <a:off x="146774" y="1754793"/>
            <a:ext cx="2506059" cy="400110"/>
          </a:xfrm>
          <a:prstGeom prst="rect">
            <a:avLst/>
          </a:prstGeom>
          <a:noFill/>
        </p:spPr>
        <p:txBody>
          <a:bodyPr wrap="square" rtlCol="0">
            <a:spAutoFit/>
          </a:bodyPr>
          <a:lstStyle/>
          <a:p>
            <a:r>
              <a:rPr lang="de-DE" sz="2000" b="1" dirty="0">
                <a:latin typeface="+mj-lt"/>
              </a:rPr>
              <a:t>Unser Mantra</a:t>
            </a:r>
          </a:p>
        </p:txBody>
      </p:sp>
      <p:pic>
        <p:nvPicPr>
          <p:cNvPr id="12" name="Picture 11" descr="Logo, company name&#10;&#10;Description automatically generated">
            <a:extLst>
              <a:ext uri="{FF2B5EF4-FFF2-40B4-BE49-F238E27FC236}">
                <a16:creationId xmlns:a16="http://schemas.microsoft.com/office/drawing/2014/main" id="{2B6CC13B-A5F0-7BD3-971A-E311E1EEF52B}"/>
              </a:ext>
            </a:extLst>
          </p:cNvPr>
          <p:cNvPicPr>
            <a:picLocks noChangeAspect="1"/>
          </p:cNvPicPr>
          <p:nvPr userDrawn="1"/>
        </p:nvPicPr>
        <p:blipFill rotWithShape="1">
          <a:blip r:embed="rId3"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146774" y="702200"/>
            <a:ext cx="1735158" cy="840325"/>
          </a:xfrm>
          <a:prstGeom prst="rect">
            <a:avLst/>
          </a:prstGeom>
        </p:spPr>
      </p:pic>
    </p:spTree>
    <p:extLst>
      <p:ext uri="{BB962C8B-B14F-4D97-AF65-F5344CB8AC3E}">
        <p14:creationId xmlns:p14="http://schemas.microsoft.com/office/powerpoint/2010/main" val="1048633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2C19911-AB22-45EF-B8FE-76EE24B59FAA}"/>
              </a:ext>
            </a:extLst>
          </p:cNvPr>
          <p:cNvSpPr>
            <a:spLocks noGrp="1"/>
          </p:cNvSpPr>
          <p:nvPr>
            <p:ph type="ftr" sz="quarter" idx="11"/>
          </p:nvPr>
        </p:nvSpPr>
        <p:spPr>
          <a:xfrm>
            <a:off x="6617616" y="6356350"/>
            <a:ext cx="1535784" cy="365125"/>
          </a:xfrm>
        </p:spPr>
        <p:txBody>
          <a:bodyPr/>
          <a:lstStyle/>
          <a:p>
            <a:endParaRPr lang="de-DE" dirty="0"/>
          </a:p>
        </p:txBody>
      </p:sp>
      <p:sp>
        <p:nvSpPr>
          <p:cNvPr id="4" name="Slide Number Placeholder 3">
            <a:extLst>
              <a:ext uri="{FF2B5EF4-FFF2-40B4-BE49-F238E27FC236}">
                <a16:creationId xmlns:a16="http://schemas.microsoft.com/office/drawing/2014/main" id="{B406BF7E-F229-420F-82F8-7AFAA38DAC9C}"/>
              </a:ext>
            </a:extLst>
          </p:cNvPr>
          <p:cNvSpPr>
            <a:spLocks noGrp="1"/>
          </p:cNvSpPr>
          <p:nvPr>
            <p:ph type="sldNum" sz="quarter" idx="12"/>
          </p:nvPr>
        </p:nvSpPr>
        <p:spPr/>
        <p:txBody>
          <a:bodyPr/>
          <a:lstStyle/>
          <a:p>
            <a:fld id="{A6675773-DBBA-4A21-9EDA-4D76296EEA2B}" type="slidenum">
              <a:rPr lang="de-DE" smtClean="0"/>
              <a:t>‹#›</a:t>
            </a:fld>
            <a:endParaRPr lang="de-DE" dirty="0"/>
          </a:p>
        </p:txBody>
      </p:sp>
      <p:sp>
        <p:nvSpPr>
          <p:cNvPr id="5" name="Rectangle 4">
            <a:extLst>
              <a:ext uri="{FF2B5EF4-FFF2-40B4-BE49-F238E27FC236}">
                <a16:creationId xmlns:a16="http://schemas.microsoft.com/office/drawing/2014/main" id="{3EFBAF10-27C3-4E97-A1F0-B5EEA504471A}"/>
              </a:ext>
            </a:extLst>
          </p:cNvPr>
          <p:cNvSpPr/>
          <p:nvPr/>
        </p:nvSpPr>
        <p:spPr>
          <a:xfrm>
            <a:off x="0" y="0"/>
            <a:ext cx="3639845"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71EB7451-2173-4A9E-8A4F-6A776116CAA7}"/>
              </a:ext>
            </a:extLst>
          </p:cNvPr>
          <p:cNvSpPr txBox="1"/>
          <p:nvPr/>
        </p:nvSpPr>
        <p:spPr>
          <a:xfrm rot="16200000">
            <a:off x="-540468" y="1090873"/>
            <a:ext cx="2394832" cy="830997"/>
          </a:xfrm>
          <a:prstGeom prst="rect">
            <a:avLst/>
          </a:prstGeom>
          <a:noFill/>
        </p:spPr>
        <p:txBody>
          <a:bodyPr wrap="square" rtlCol="0">
            <a:spAutoFit/>
          </a:bodyPr>
          <a:lstStyle/>
          <a:p>
            <a:r>
              <a:rPr lang="de-DE" sz="4800" dirty="0">
                <a:solidFill>
                  <a:schemeClr val="bg1"/>
                </a:solidFill>
              </a:rPr>
              <a:t>AGENDA</a:t>
            </a:r>
          </a:p>
        </p:txBody>
      </p:sp>
      <p:sp>
        <p:nvSpPr>
          <p:cNvPr id="11" name="Text Placeholder 10">
            <a:extLst>
              <a:ext uri="{FF2B5EF4-FFF2-40B4-BE49-F238E27FC236}">
                <a16:creationId xmlns:a16="http://schemas.microsoft.com/office/drawing/2014/main" id="{7B4F4BF8-9461-4A95-BE73-8A0B72FD6959}"/>
              </a:ext>
            </a:extLst>
          </p:cNvPr>
          <p:cNvSpPr>
            <a:spLocks noGrp="1"/>
          </p:cNvSpPr>
          <p:nvPr>
            <p:ph type="body" sz="quarter" idx="13"/>
          </p:nvPr>
        </p:nvSpPr>
        <p:spPr>
          <a:xfrm>
            <a:off x="4459288" y="1507945"/>
            <a:ext cx="5919787" cy="2790825"/>
          </a:xfrm>
        </p:spPr>
        <p:txBody>
          <a:bodyPr/>
          <a:lstStyle>
            <a:lvl1pPr marL="0" indent="0">
              <a:buNone/>
              <a:defRPr>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Rectangle 11">
            <a:extLst>
              <a:ext uri="{FF2B5EF4-FFF2-40B4-BE49-F238E27FC236}">
                <a16:creationId xmlns:a16="http://schemas.microsoft.com/office/drawing/2014/main" id="{25398720-AB08-4553-AB4D-B37AE99569CE}"/>
              </a:ext>
            </a:extLst>
          </p:cNvPr>
          <p:cNvSpPr/>
          <p:nvPr/>
        </p:nvSpPr>
        <p:spPr>
          <a:xfrm>
            <a:off x="4459288" y="1138123"/>
            <a:ext cx="1080000" cy="9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Picture 6" descr="Logo, company name&#10;&#10;Description automatically generated">
            <a:extLst>
              <a:ext uri="{FF2B5EF4-FFF2-40B4-BE49-F238E27FC236}">
                <a16:creationId xmlns:a16="http://schemas.microsoft.com/office/drawing/2014/main" id="{F008AECA-ABB5-CECD-EDE7-817ED307A2B4}"/>
              </a:ext>
            </a:extLst>
          </p:cNvPr>
          <p:cNvPicPr>
            <a:picLocks noChangeAspect="1"/>
          </p:cNvPicPr>
          <p:nvPr/>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l="16671" t="32950" r="20093" b="36426"/>
          <a:stretch/>
        </p:blipFill>
        <p:spPr>
          <a:xfrm>
            <a:off x="3639845" y="6422339"/>
            <a:ext cx="753934" cy="365125"/>
          </a:xfrm>
          <a:prstGeom prst="rect">
            <a:avLst/>
          </a:prstGeom>
        </p:spPr>
      </p:pic>
      <p:sp>
        <p:nvSpPr>
          <p:cNvPr id="2" name="Rectangle 1">
            <a:extLst>
              <a:ext uri="{FF2B5EF4-FFF2-40B4-BE49-F238E27FC236}">
                <a16:creationId xmlns:a16="http://schemas.microsoft.com/office/drawing/2014/main" id="{5393A85E-9FCA-F7BE-01FA-9EB5A544E685}"/>
              </a:ext>
            </a:extLst>
          </p:cNvPr>
          <p:cNvSpPr/>
          <p:nvPr userDrawn="1"/>
        </p:nvSpPr>
        <p:spPr>
          <a:xfrm>
            <a:off x="0" y="0"/>
            <a:ext cx="3639845"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TextBox 7">
            <a:extLst>
              <a:ext uri="{FF2B5EF4-FFF2-40B4-BE49-F238E27FC236}">
                <a16:creationId xmlns:a16="http://schemas.microsoft.com/office/drawing/2014/main" id="{6EA01D4D-53A2-5568-A223-DA9843F3041C}"/>
              </a:ext>
            </a:extLst>
          </p:cNvPr>
          <p:cNvSpPr txBox="1"/>
          <p:nvPr userDrawn="1"/>
        </p:nvSpPr>
        <p:spPr>
          <a:xfrm rot="16200000">
            <a:off x="-540468" y="1090873"/>
            <a:ext cx="2394832" cy="830997"/>
          </a:xfrm>
          <a:prstGeom prst="rect">
            <a:avLst/>
          </a:prstGeom>
          <a:noFill/>
        </p:spPr>
        <p:txBody>
          <a:bodyPr wrap="square" rtlCol="0">
            <a:spAutoFit/>
          </a:bodyPr>
          <a:lstStyle/>
          <a:p>
            <a:r>
              <a:rPr lang="de-DE" sz="4800" dirty="0">
                <a:solidFill>
                  <a:schemeClr val="bg1"/>
                </a:solidFill>
              </a:rPr>
              <a:t>AGENDA</a:t>
            </a:r>
          </a:p>
        </p:txBody>
      </p:sp>
      <p:sp>
        <p:nvSpPr>
          <p:cNvPr id="9" name="Rectangle 8">
            <a:extLst>
              <a:ext uri="{FF2B5EF4-FFF2-40B4-BE49-F238E27FC236}">
                <a16:creationId xmlns:a16="http://schemas.microsoft.com/office/drawing/2014/main" id="{27FD30FD-EB85-FFCC-28FD-338ECA5E9C44}"/>
              </a:ext>
            </a:extLst>
          </p:cNvPr>
          <p:cNvSpPr/>
          <p:nvPr userDrawn="1"/>
        </p:nvSpPr>
        <p:spPr>
          <a:xfrm>
            <a:off x="4459288" y="1138123"/>
            <a:ext cx="1080000" cy="9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0" name="Picture 9" descr="Logo, company name&#10;&#10;Description automatically generated">
            <a:extLst>
              <a:ext uri="{FF2B5EF4-FFF2-40B4-BE49-F238E27FC236}">
                <a16:creationId xmlns:a16="http://schemas.microsoft.com/office/drawing/2014/main" id="{62340927-7E39-278B-EE9D-0AE7E05FED7F}"/>
              </a:ext>
            </a:extLst>
          </p:cNvPr>
          <p:cNvPicPr>
            <a:picLocks noChangeAspect="1"/>
          </p:cNvPicPr>
          <p:nvPr userDrawn="1"/>
        </p:nvPicPr>
        <p:blipFill rotWithShape="1">
          <a:blip r:embed="rId3"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3639845" y="6422339"/>
            <a:ext cx="753934" cy="365125"/>
          </a:xfrm>
          <a:prstGeom prst="rect">
            <a:avLst/>
          </a:prstGeom>
        </p:spPr>
      </p:pic>
    </p:spTree>
    <p:extLst>
      <p:ext uri="{BB962C8B-B14F-4D97-AF65-F5344CB8AC3E}">
        <p14:creationId xmlns:p14="http://schemas.microsoft.com/office/powerpoint/2010/main" val="10195662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2C19911-AB22-45EF-B8FE-76EE24B59FAA}"/>
              </a:ext>
            </a:extLst>
          </p:cNvPr>
          <p:cNvSpPr>
            <a:spLocks noGrp="1"/>
          </p:cNvSpPr>
          <p:nvPr>
            <p:ph type="ftr" sz="quarter" idx="11"/>
          </p:nvPr>
        </p:nvSpPr>
        <p:spPr>
          <a:xfrm>
            <a:off x="6617616" y="6356350"/>
            <a:ext cx="1535784" cy="365125"/>
          </a:xfrm>
        </p:spPr>
        <p:txBody>
          <a:bodyPr/>
          <a:lstStyle/>
          <a:p>
            <a:endParaRPr lang="de-DE" dirty="0"/>
          </a:p>
        </p:txBody>
      </p:sp>
      <p:sp>
        <p:nvSpPr>
          <p:cNvPr id="4" name="Slide Number Placeholder 3">
            <a:extLst>
              <a:ext uri="{FF2B5EF4-FFF2-40B4-BE49-F238E27FC236}">
                <a16:creationId xmlns:a16="http://schemas.microsoft.com/office/drawing/2014/main" id="{B406BF7E-F229-420F-82F8-7AFAA38DAC9C}"/>
              </a:ext>
            </a:extLst>
          </p:cNvPr>
          <p:cNvSpPr>
            <a:spLocks noGrp="1"/>
          </p:cNvSpPr>
          <p:nvPr>
            <p:ph type="sldNum" sz="quarter" idx="12"/>
          </p:nvPr>
        </p:nvSpPr>
        <p:spPr/>
        <p:txBody>
          <a:bodyPr/>
          <a:lstStyle/>
          <a:p>
            <a:fld id="{A6675773-DBBA-4A21-9EDA-4D76296EEA2B}" type="slidenum">
              <a:rPr lang="de-DE" smtClean="0"/>
              <a:t>‹#›</a:t>
            </a:fld>
            <a:endParaRPr lang="de-DE" dirty="0"/>
          </a:p>
        </p:txBody>
      </p:sp>
      <p:sp>
        <p:nvSpPr>
          <p:cNvPr id="5" name="Rectangle 4">
            <a:extLst>
              <a:ext uri="{FF2B5EF4-FFF2-40B4-BE49-F238E27FC236}">
                <a16:creationId xmlns:a16="http://schemas.microsoft.com/office/drawing/2014/main" id="{3EFBAF10-27C3-4E97-A1F0-B5EEA504471A}"/>
              </a:ext>
            </a:extLst>
          </p:cNvPr>
          <p:cNvSpPr/>
          <p:nvPr/>
        </p:nvSpPr>
        <p:spPr>
          <a:xfrm>
            <a:off x="0" y="0"/>
            <a:ext cx="3639845"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71EB7451-2173-4A9E-8A4F-6A776116CAA7}"/>
              </a:ext>
            </a:extLst>
          </p:cNvPr>
          <p:cNvSpPr txBox="1"/>
          <p:nvPr/>
        </p:nvSpPr>
        <p:spPr>
          <a:xfrm rot="16200000">
            <a:off x="-686298" y="1236703"/>
            <a:ext cx="2686492" cy="830997"/>
          </a:xfrm>
          <a:prstGeom prst="rect">
            <a:avLst/>
          </a:prstGeom>
          <a:noFill/>
        </p:spPr>
        <p:txBody>
          <a:bodyPr wrap="square" rtlCol="0">
            <a:spAutoFit/>
          </a:bodyPr>
          <a:lstStyle/>
          <a:p>
            <a:r>
              <a:rPr lang="de-DE" sz="4800" dirty="0">
                <a:solidFill>
                  <a:schemeClr val="bg1"/>
                </a:solidFill>
              </a:rPr>
              <a:t>CONTENT</a:t>
            </a:r>
          </a:p>
        </p:txBody>
      </p:sp>
      <p:sp>
        <p:nvSpPr>
          <p:cNvPr id="11" name="Text Placeholder 10">
            <a:extLst>
              <a:ext uri="{FF2B5EF4-FFF2-40B4-BE49-F238E27FC236}">
                <a16:creationId xmlns:a16="http://schemas.microsoft.com/office/drawing/2014/main" id="{7B4F4BF8-9461-4A95-BE73-8A0B72FD6959}"/>
              </a:ext>
            </a:extLst>
          </p:cNvPr>
          <p:cNvSpPr>
            <a:spLocks noGrp="1"/>
          </p:cNvSpPr>
          <p:nvPr>
            <p:ph type="body" sz="quarter" idx="13"/>
          </p:nvPr>
        </p:nvSpPr>
        <p:spPr>
          <a:xfrm>
            <a:off x="4459288" y="1507945"/>
            <a:ext cx="5919787" cy="2790825"/>
          </a:xfrm>
        </p:spPr>
        <p:txBody>
          <a:bodyPr/>
          <a:lstStyle>
            <a:lvl1pPr marL="0" indent="0">
              <a:buNone/>
              <a:defRPr>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Rectangle 11">
            <a:extLst>
              <a:ext uri="{FF2B5EF4-FFF2-40B4-BE49-F238E27FC236}">
                <a16:creationId xmlns:a16="http://schemas.microsoft.com/office/drawing/2014/main" id="{25398720-AB08-4553-AB4D-B37AE99569CE}"/>
              </a:ext>
            </a:extLst>
          </p:cNvPr>
          <p:cNvSpPr/>
          <p:nvPr/>
        </p:nvSpPr>
        <p:spPr>
          <a:xfrm>
            <a:off x="4459288" y="1138123"/>
            <a:ext cx="1080000" cy="9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tangle 6">
            <a:extLst>
              <a:ext uri="{FF2B5EF4-FFF2-40B4-BE49-F238E27FC236}">
                <a16:creationId xmlns:a16="http://schemas.microsoft.com/office/drawing/2014/main" id="{7FBCCF21-AAC7-1489-B810-EC9B1480F4F2}"/>
              </a:ext>
            </a:extLst>
          </p:cNvPr>
          <p:cNvSpPr/>
          <p:nvPr userDrawn="1"/>
        </p:nvSpPr>
        <p:spPr>
          <a:xfrm>
            <a:off x="0" y="0"/>
            <a:ext cx="3639845"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TextBox 7">
            <a:extLst>
              <a:ext uri="{FF2B5EF4-FFF2-40B4-BE49-F238E27FC236}">
                <a16:creationId xmlns:a16="http://schemas.microsoft.com/office/drawing/2014/main" id="{01569238-BD85-E354-A6F4-3F3C1DBC5E1B}"/>
              </a:ext>
            </a:extLst>
          </p:cNvPr>
          <p:cNvSpPr txBox="1"/>
          <p:nvPr userDrawn="1"/>
        </p:nvSpPr>
        <p:spPr>
          <a:xfrm rot="16200000">
            <a:off x="-686298" y="1236703"/>
            <a:ext cx="2686492" cy="830997"/>
          </a:xfrm>
          <a:prstGeom prst="rect">
            <a:avLst/>
          </a:prstGeom>
          <a:noFill/>
        </p:spPr>
        <p:txBody>
          <a:bodyPr wrap="square" rtlCol="0">
            <a:spAutoFit/>
          </a:bodyPr>
          <a:lstStyle/>
          <a:p>
            <a:r>
              <a:rPr lang="de-DE" sz="4800" dirty="0">
                <a:solidFill>
                  <a:schemeClr val="bg1"/>
                </a:solidFill>
              </a:rPr>
              <a:t>CONTENT</a:t>
            </a:r>
          </a:p>
        </p:txBody>
      </p:sp>
      <p:sp>
        <p:nvSpPr>
          <p:cNvPr id="9" name="Rectangle 8">
            <a:extLst>
              <a:ext uri="{FF2B5EF4-FFF2-40B4-BE49-F238E27FC236}">
                <a16:creationId xmlns:a16="http://schemas.microsoft.com/office/drawing/2014/main" id="{17FBA70B-8DC6-6AB7-CE1D-BBA4255BCCEA}"/>
              </a:ext>
            </a:extLst>
          </p:cNvPr>
          <p:cNvSpPr/>
          <p:nvPr userDrawn="1"/>
        </p:nvSpPr>
        <p:spPr>
          <a:xfrm>
            <a:off x="4459288" y="1138123"/>
            <a:ext cx="1080000" cy="9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0" name="Picture 9" descr="Logo, company name&#10;&#10;Description automatically generated">
            <a:extLst>
              <a:ext uri="{FF2B5EF4-FFF2-40B4-BE49-F238E27FC236}">
                <a16:creationId xmlns:a16="http://schemas.microsoft.com/office/drawing/2014/main" id="{028F647A-343A-3755-971D-6A59C4D16CEC}"/>
              </a:ext>
            </a:extLst>
          </p:cNvPr>
          <p:cNvPicPr>
            <a:picLocks noChangeAspect="1"/>
          </p:cNvPicPr>
          <p:nvPr userDrawn="1"/>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3639845" y="126392"/>
            <a:ext cx="753934" cy="365125"/>
          </a:xfrm>
          <a:prstGeom prst="rect">
            <a:avLst/>
          </a:prstGeom>
        </p:spPr>
      </p:pic>
    </p:spTree>
    <p:extLst>
      <p:ext uri="{BB962C8B-B14F-4D97-AF65-F5344CB8AC3E}">
        <p14:creationId xmlns:p14="http://schemas.microsoft.com/office/powerpoint/2010/main" val="2066958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2C19911-AB22-45EF-B8FE-76EE24B59FAA}"/>
              </a:ext>
            </a:extLst>
          </p:cNvPr>
          <p:cNvSpPr>
            <a:spLocks noGrp="1"/>
          </p:cNvSpPr>
          <p:nvPr>
            <p:ph type="ftr" sz="quarter" idx="11"/>
          </p:nvPr>
        </p:nvSpPr>
        <p:spPr>
          <a:xfrm>
            <a:off x="6617616" y="6356350"/>
            <a:ext cx="1535784" cy="365125"/>
          </a:xfrm>
        </p:spPr>
        <p:txBody>
          <a:bodyPr/>
          <a:lstStyle/>
          <a:p>
            <a:endParaRPr lang="de-DE" dirty="0"/>
          </a:p>
        </p:txBody>
      </p:sp>
      <p:sp>
        <p:nvSpPr>
          <p:cNvPr id="4" name="Slide Number Placeholder 3">
            <a:extLst>
              <a:ext uri="{FF2B5EF4-FFF2-40B4-BE49-F238E27FC236}">
                <a16:creationId xmlns:a16="http://schemas.microsoft.com/office/drawing/2014/main" id="{B406BF7E-F229-420F-82F8-7AFAA38DAC9C}"/>
              </a:ext>
            </a:extLst>
          </p:cNvPr>
          <p:cNvSpPr>
            <a:spLocks noGrp="1"/>
          </p:cNvSpPr>
          <p:nvPr>
            <p:ph type="sldNum" sz="quarter" idx="12"/>
          </p:nvPr>
        </p:nvSpPr>
        <p:spPr/>
        <p:txBody>
          <a:bodyPr/>
          <a:lstStyle/>
          <a:p>
            <a:fld id="{A6675773-DBBA-4A21-9EDA-4D76296EEA2B}" type="slidenum">
              <a:rPr lang="de-DE" smtClean="0"/>
              <a:t>‹#›</a:t>
            </a:fld>
            <a:endParaRPr lang="de-DE" dirty="0"/>
          </a:p>
        </p:txBody>
      </p:sp>
      <p:sp>
        <p:nvSpPr>
          <p:cNvPr id="5" name="Rectangle 4">
            <a:extLst>
              <a:ext uri="{FF2B5EF4-FFF2-40B4-BE49-F238E27FC236}">
                <a16:creationId xmlns:a16="http://schemas.microsoft.com/office/drawing/2014/main" id="{3EFBAF10-27C3-4E97-A1F0-B5EEA504471A}"/>
              </a:ext>
            </a:extLst>
          </p:cNvPr>
          <p:cNvSpPr/>
          <p:nvPr/>
        </p:nvSpPr>
        <p:spPr>
          <a:xfrm>
            <a:off x="0" y="0"/>
            <a:ext cx="3639845"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71EB7451-2173-4A9E-8A4F-6A776116CAA7}"/>
              </a:ext>
            </a:extLst>
          </p:cNvPr>
          <p:cNvSpPr txBox="1"/>
          <p:nvPr/>
        </p:nvSpPr>
        <p:spPr>
          <a:xfrm rot="16200000">
            <a:off x="-686298" y="1236703"/>
            <a:ext cx="2686492" cy="830997"/>
          </a:xfrm>
          <a:prstGeom prst="rect">
            <a:avLst/>
          </a:prstGeom>
          <a:noFill/>
        </p:spPr>
        <p:txBody>
          <a:bodyPr wrap="square" rtlCol="0">
            <a:spAutoFit/>
          </a:bodyPr>
          <a:lstStyle/>
          <a:p>
            <a:r>
              <a:rPr lang="de-DE" sz="4800" dirty="0">
                <a:solidFill>
                  <a:schemeClr val="bg1"/>
                </a:solidFill>
              </a:rPr>
              <a:t>INHALT</a:t>
            </a:r>
          </a:p>
        </p:txBody>
      </p:sp>
      <p:sp>
        <p:nvSpPr>
          <p:cNvPr id="11" name="Text Placeholder 10">
            <a:extLst>
              <a:ext uri="{FF2B5EF4-FFF2-40B4-BE49-F238E27FC236}">
                <a16:creationId xmlns:a16="http://schemas.microsoft.com/office/drawing/2014/main" id="{7B4F4BF8-9461-4A95-BE73-8A0B72FD6959}"/>
              </a:ext>
            </a:extLst>
          </p:cNvPr>
          <p:cNvSpPr>
            <a:spLocks noGrp="1"/>
          </p:cNvSpPr>
          <p:nvPr>
            <p:ph type="body" sz="quarter" idx="13"/>
          </p:nvPr>
        </p:nvSpPr>
        <p:spPr>
          <a:xfrm>
            <a:off x="4459288" y="1507945"/>
            <a:ext cx="5919787" cy="2790825"/>
          </a:xfrm>
        </p:spPr>
        <p:txBody>
          <a:bodyPr/>
          <a:lstStyle>
            <a:lvl1pPr marL="0" indent="0">
              <a:buNone/>
              <a:defRPr>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Rectangle 11">
            <a:extLst>
              <a:ext uri="{FF2B5EF4-FFF2-40B4-BE49-F238E27FC236}">
                <a16:creationId xmlns:a16="http://schemas.microsoft.com/office/drawing/2014/main" id="{25398720-AB08-4553-AB4D-B37AE99569CE}"/>
              </a:ext>
            </a:extLst>
          </p:cNvPr>
          <p:cNvSpPr/>
          <p:nvPr/>
        </p:nvSpPr>
        <p:spPr>
          <a:xfrm>
            <a:off x="4459288" y="1138123"/>
            <a:ext cx="1080000" cy="9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 name="Picture 1" descr="Logo, company name&#10;&#10;Description automatically generated">
            <a:extLst>
              <a:ext uri="{FF2B5EF4-FFF2-40B4-BE49-F238E27FC236}">
                <a16:creationId xmlns:a16="http://schemas.microsoft.com/office/drawing/2014/main" id="{1FAAD431-4622-9502-9B2E-672F1629F969}"/>
              </a:ext>
            </a:extLst>
          </p:cNvPr>
          <p:cNvPicPr>
            <a:picLocks noChangeAspect="1"/>
          </p:cNvPicPr>
          <p:nvPr/>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l="16671" t="32950" r="20093" b="36426"/>
          <a:stretch/>
        </p:blipFill>
        <p:spPr>
          <a:xfrm>
            <a:off x="3639845" y="6422339"/>
            <a:ext cx="753934" cy="365125"/>
          </a:xfrm>
          <a:prstGeom prst="rect">
            <a:avLst/>
          </a:prstGeom>
        </p:spPr>
      </p:pic>
      <p:sp>
        <p:nvSpPr>
          <p:cNvPr id="7" name="Rectangle 6">
            <a:extLst>
              <a:ext uri="{FF2B5EF4-FFF2-40B4-BE49-F238E27FC236}">
                <a16:creationId xmlns:a16="http://schemas.microsoft.com/office/drawing/2014/main" id="{B6FA74D9-7B05-DA75-E952-676C147CCDA6}"/>
              </a:ext>
            </a:extLst>
          </p:cNvPr>
          <p:cNvSpPr/>
          <p:nvPr userDrawn="1"/>
        </p:nvSpPr>
        <p:spPr>
          <a:xfrm>
            <a:off x="0" y="0"/>
            <a:ext cx="3639845"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TextBox 7">
            <a:extLst>
              <a:ext uri="{FF2B5EF4-FFF2-40B4-BE49-F238E27FC236}">
                <a16:creationId xmlns:a16="http://schemas.microsoft.com/office/drawing/2014/main" id="{05AE82CE-5E07-A33E-F405-CB972633E735}"/>
              </a:ext>
            </a:extLst>
          </p:cNvPr>
          <p:cNvSpPr txBox="1"/>
          <p:nvPr userDrawn="1"/>
        </p:nvSpPr>
        <p:spPr>
          <a:xfrm rot="16200000">
            <a:off x="-686298" y="1236703"/>
            <a:ext cx="2686492" cy="830997"/>
          </a:xfrm>
          <a:prstGeom prst="rect">
            <a:avLst/>
          </a:prstGeom>
          <a:noFill/>
        </p:spPr>
        <p:txBody>
          <a:bodyPr wrap="square" rtlCol="0">
            <a:spAutoFit/>
          </a:bodyPr>
          <a:lstStyle/>
          <a:p>
            <a:r>
              <a:rPr lang="de-DE" sz="4800" dirty="0">
                <a:solidFill>
                  <a:schemeClr val="bg1"/>
                </a:solidFill>
              </a:rPr>
              <a:t>INHALT</a:t>
            </a:r>
          </a:p>
        </p:txBody>
      </p:sp>
      <p:sp>
        <p:nvSpPr>
          <p:cNvPr id="9" name="Rectangle 8">
            <a:extLst>
              <a:ext uri="{FF2B5EF4-FFF2-40B4-BE49-F238E27FC236}">
                <a16:creationId xmlns:a16="http://schemas.microsoft.com/office/drawing/2014/main" id="{BA59B882-9CB7-265A-0C81-52D399213AF7}"/>
              </a:ext>
            </a:extLst>
          </p:cNvPr>
          <p:cNvSpPr/>
          <p:nvPr userDrawn="1"/>
        </p:nvSpPr>
        <p:spPr>
          <a:xfrm>
            <a:off x="4459288" y="1138123"/>
            <a:ext cx="1080000" cy="9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0" name="Picture 9" descr="Logo, company name&#10;&#10;Description automatically generated">
            <a:extLst>
              <a:ext uri="{FF2B5EF4-FFF2-40B4-BE49-F238E27FC236}">
                <a16:creationId xmlns:a16="http://schemas.microsoft.com/office/drawing/2014/main" id="{8F5469F1-2C1A-E92C-27BA-4BF99ADA037F}"/>
              </a:ext>
            </a:extLst>
          </p:cNvPr>
          <p:cNvPicPr>
            <a:picLocks noChangeAspect="1"/>
          </p:cNvPicPr>
          <p:nvPr userDrawn="1"/>
        </p:nvPicPr>
        <p:blipFill rotWithShape="1">
          <a:blip r:embed="rId3"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3639845" y="6422339"/>
            <a:ext cx="753934" cy="365125"/>
          </a:xfrm>
          <a:prstGeom prst="rect">
            <a:avLst/>
          </a:prstGeom>
        </p:spPr>
      </p:pic>
    </p:spTree>
    <p:extLst>
      <p:ext uri="{BB962C8B-B14F-4D97-AF65-F5344CB8AC3E}">
        <p14:creationId xmlns:p14="http://schemas.microsoft.com/office/powerpoint/2010/main" val="5288134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0314B-AC5B-4AB3-A248-5BB782E7DFF1}"/>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586B8168-0017-4803-B2F7-B64AB9FE3A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A8C1975-A3EF-4216-B04F-736E7CE80AF4}"/>
              </a:ext>
            </a:extLst>
          </p:cNvPr>
          <p:cNvSpPr>
            <a:spLocks noGrp="1"/>
          </p:cNvSpPr>
          <p:nvPr>
            <p:ph type="dt" sz="half" idx="10"/>
          </p:nvPr>
        </p:nvSpPr>
        <p:spPr/>
        <p:txBody>
          <a:bodyPr/>
          <a:lstStyle/>
          <a:p>
            <a:fld id="{682DB4F1-DF98-416C-849C-8896FE0A9A7F}" type="datetime1">
              <a:rPr lang="de-DE" smtClean="0"/>
              <a:t>04.06.2024</a:t>
            </a:fld>
            <a:endParaRPr lang="de-DE" dirty="0"/>
          </a:p>
        </p:txBody>
      </p:sp>
      <p:sp>
        <p:nvSpPr>
          <p:cNvPr id="5" name="Footer Placeholder 4">
            <a:extLst>
              <a:ext uri="{FF2B5EF4-FFF2-40B4-BE49-F238E27FC236}">
                <a16:creationId xmlns:a16="http://schemas.microsoft.com/office/drawing/2014/main" id="{7FA1D4B2-DB99-4FBF-BFBF-1CBDC3B53FCB}"/>
              </a:ext>
            </a:extLst>
          </p:cNvPr>
          <p:cNvSpPr>
            <a:spLocks noGrp="1"/>
          </p:cNvSpPr>
          <p:nvPr>
            <p:ph type="ftr" sz="quarter" idx="11"/>
          </p:nvPr>
        </p:nvSpPr>
        <p:spPr/>
        <p:txBody>
          <a:bodyPr/>
          <a:lstStyle/>
          <a:p>
            <a:endParaRPr lang="de-DE" dirty="0"/>
          </a:p>
        </p:txBody>
      </p:sp>
      <p:sp>
        <p:nvSpPr>
          <p:cNvPr id="6" name="Slide Number Placeholder 5">
            <a:extLst>
              <a:ext uri="{FF2B5EF4-FFF2-40B4-BE49-F238E27FC236}">
                <a16:creationId xmlns:a16="http://schemas.microsoft.com/office/drawing/2014/main" id="{BE03C990-1281-4C2C-853D-6FDC65F4FEF6}"/>
              </a:ext>
            </a:extLst>
          </p:cNvPr>
          <p:cNvSpPr>
            <a:spLocks noGrp="1"/>
          </p:cNvSpPr>
          <p:nvPr>
            <p:ph type="sldNum" sz="quarter" idx="12"/>
          </p:nvPr>
        </p:nvSpPr>
        <p:spPr/>
        <p:txBody>
          <a:bodyPr/>
          <a:lstStyle/>
          <a:p>
            <a:fld id="{A6675773-DBBA-4A21-9EDA-4D76296EEA2B}" type="slidenum">
              <a:rPr lang="de-DE" smtClean="0"/>
              <a:t>‹#›</a:t>
            </a:fld>
            <a:endParaRPr lang="de-DE" dirty="0"/>
          </a:p>
        </p:txBody>
      </p:sp>
      <p:pic>
        <p:nvPicPr>
          <p:cNvPr id="9" name="Picture 8" descr="Logo, company name&#10;&#10;Description automatically generated">
            <a:extLst>
              <a:ext uri="{FF2B5EF4-FFF2-40B4-BE49-F238E27FC236}">
                <a16:creationId xmlns:a16="http://schemas.microsoft.com/office/drawing/2014/main" id="{EDFBF9DC-3B0A-4D94-6E73-F62DEA386B1E}"/>
              </a:ext>
            </a:extLst>
          </p:cNvPr>
          <p:cNvPicPr>
            <a:picLocks noChangeAspect="1"/>
          </p:cNvPicPr>
          <p:nvPr/>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l="16671" t="32950" r="20093" b="36426"/>
          <a:stretch/>
        </p:blipFill>
        <p:spPr>
          <a:xfrm>
            <a:off x="0" y="6419696"/>
            <a:ext cx="753934" cy="365125"/>
          </a:xfrm>
          <a:prstGeom prst="rect">
            <a:avLst/>
          </a:prstGeom>
        </p:spPr>
      </p:pic>
      <p:pic>
        <p:nvPicPr>
          <p:cNvPr id="7" name="Picture 6" descr="Logo, company name&#10;&#10;Description automatically generated">
            <a:extLst>
              <a:ext uri="{FF2B5EF4-FFF2-40B4-BE49-F238E27FC236}">
                <a16:creationId xmlns:a16="http://schemas.microsoft.com/office/drawing/2014/main" id="{5FF64DF3-AB87-D495-A3D8-4D649CDA155B}"/>
              </a:ext>
            </a:extLst>
          </p:cNvPr>
          <p:cNvPicPr>
            <a:picLocks noChangeAspect="1"/>
          </p:cNvPicPr>
          <p:nvPr userDrawn="1"/>
        </p:nvPicPr>
        <p:blipFill rotWithShape="1">
          <a:blip r:embed="rId3"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0" y="6419696"/>
            <a:ext cx="753934" cy="365125"/>
          </a:xfrm>
          <a:prstGeom prst="rect">
            <a:avLst/>
          </a:prstGeom>
        </p:spPr>
      </p:pic>
    </p:spTree>
    <p:extLst>
      <p:ext uri="{BB962C8B-B14F-4D97-AF65-F5344CB8AC3E}">
        <p14:creationId xmlns:p14="http://schemas.microsoft.com/office/powerpoint/2010/main" val="17929620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55327-49C2-45C8-B564-19D4E2A1F7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dirty="0"/>
          </a:p>
        </p:txBody>
      </p:sp>
      <p:sp>
        <p:nvSpPr>
          <p:cNvPr id="3" name="Text Placeholder 2">
            <a:extLst>
              <a:ext uri="{FF2B5EF4-FFF2-40B4-BE49-F238E27FC236}">
                <a16:creationId xmlns:a16="http://schemas.microsoft.com/office/drawing/2014/main" id="{8221DBFC-2E3C-4775-987E-C6313F95E9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944744-7FB9-4C48-86E4-B8B44DA19E88}"/>
              </a:ext>
            </a:extLst>
          </p:cNvPr>
          <p:cNvSpPr>
            <a:spLocks noGrp="1"/>
          </p:cNvSpPr>
          <p:nvPr>
            <p:ph type="dt" sz="half" idx="10"/>
          </p:nvPr>
        </p:nvSpPr>
        <p:spPr/>
        <p:txBody>
          <a:bodyPr/>
          <a:lstStyle/>
          <a:p>
            <a:fld id="{9B020CFF-9237-4E2E-B72F-44501DEB175F}" type="datetime1">
              <a:rPr lang="de-DE" smtClean="0"/>
              <a:t>04.06.2024</a:t>
            </a:fld>
            <a:endParaRPr lang="de-DE" dirty="0"/>
          </a:p>
        </p:txBody>
      </p:sp>
      <p:sp>
        <p:nvSpPr>
          <p:cNvPr id="5" name="Footer Placeholder 4">
            <a:extLst>
              <a:ext uri="{FF2B5EF4-FFF2-40B4-BE49-F238E27FC236}">
                <a16:creationId xmlns:a16="http://schemas.microsoft.com/office/drawing/2014/main" id="{69A6A6B7-8122-4258-8ED3-2C04CFA0DA8D}"/>
              </a:ext>
            </a:extLst>
          </p:cNvPr>
          <p:cNvSpPr>
            <a:spLocks noGrp="1"/>
          </p:cNvSpPr>
          <p:nvPr>
            <p:ph type="ftr" sz="quarter" idx="11"/>
          </p:nvPr>
        </p:nvSpPr>
        <p:spPr/>
        <p:txBody>
          <a:bodyPr/>
          <a:lstStyle/>
          <a:p>
            <a:endParaRPr lang="de-DE" dirty="0"/>
          </a:p>
        </p:txBody>
      </p:sp>
      <p:sp>
        <p:nvSpPr>
          <p:cNvPr id="6" name="Slide Number Placeholder 5">
            <a:extLst>
              <a:ext uri="{FF2B5EF4-FFF2-40B4-BE49-F238E27FC236}">
                <a16:creationId xmlns:a16="http://schemas.microsoft.com/office/drawing/2014/main" id="{F704334A-CBE6-4354-B3DC-A4764FB872E8}"/>
              </a:ext>
            </a:extLst>
          </p:cNvPr>
          <p:cNvSpPr>
            <a:spLocks noGrp="1"/>
          </p:cNvSpPr>
          <p:nvPr>
            <p:ph type="sldNum" sz="quarter" idx="12"/>
          </p:nvPr>
        </p:nvSpPr>
        <p:spPr/>
        <p:txBody>
          <a:bodyPr/>
          <a:lstStyle/>
          <a:p>
            <a:fld id="{A6675773-DBBA-4A21-9EDA-4D76296EEA2B}" type="slidenum">
              <a:rPr lang="de-DE" smtClean="0"/>
              <a:t>‹#›</a:t>
            </a:fld>
            <a:endParaRPr lang="de-DE" dirty="0"/>
          </a:p>
        </p:txBody>
      </p:sp>
      <p:pic>
        <p:nvPicPr>
          <p:cNvPr id="8" name="Picture 7" descr="Logo, company name&#10;&#10;Description automatically generated">
            <a:extLst>
              <a:ext uri="{FF2B5EF4-FFF2-40B4-BE49-F238E27FC236}">
                <a16:creationId xmlns:a16="http://schemas.microsoft.com/office/drawing/2014/main" id="{8A683974-AD28-D9CB-6EAC-1DAE60237F07}"/>
              </a:ext>
            </a:extLst>
          </p:cNvPr>
          <p:cNvPicPr>
            <a:picLocks noChangeAspect="1"/>
          </p:cNvPicPr>
          <p:nvPr/>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l="16671" t="32950" r="20093" b="36426"/>
          <a:stretch/>
        </p:blipFill>
        <p:spPr>
          <a:xfrm>
            <a:off x="0" y="6419696"/>
            <a:ext cx="753934" cy="365125"/>
          </a:xfrm>
          <a:prstGeom prst="rect">
            <a:avLst/>
          </a:prstGeom>
        </p:spPr>
      </p:pic>
      <p:pic>
        <p:nvPicPr>
          <p:cNvPr id="7" name="Picture 6" descr="Logo, company name&#10;&#10;Description automatically generated">
            <a:extLst>
              <a:ext uri="{FF2B5EF4-FFF2-40B4-BE49-F238E27FC236}">
                <a16:creationId xmlns:a16="http://schemas.microsoft.com/office/drawing/2014/main" id="{3451CB27-5E41-2BA7-976E-43D501DC91ED}"/>
              </a:ext>
            </a:extLst>
          </p:cNvPr>
          <p:cNvPicPr>
            <a:picLocks noChangeAspect="1"/>
          </p:cNvPicPr>
          <p:nvPr userDrawn="1"/>
        </p:nvPicPr>
        <p:blipFill rotWithShape="1">
          <a:blip r:embed="rId3"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0" y="6419696"/>
            <a:ext cx="753934" cy="365125"/>
          </a:xfrm>
          <a:prstGeom prst="rect">
            <a:avLst/>
          </a:prstGeom>
        </p:spPr>
      </p:pic>
    </p:spTree>
    <p:extLst>
      <p:ext uri="{BB962C8B-B14F-4D97-AF65-F5344CB8AC3E}">
        <p14:creationId xmlns:p14="http://schemas.microsoft.com/office/powerpoint/2010/main" val="267337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9B214-0B6E-4057-ABA7-D5744E98CD09}"/>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95495A27-6B6A-449F-9F30-724E832814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Content Placeholder 3">
            <a:extLst>
              <a:ext uri="{FF2B5EF4-FFF2-40B4-BE49-F238E27FC236}">
                <a16:creationId xmlns:a16="http://schemas.microsoft.com/office/drawing/2014/main" id="{CCB04B2D-A708-4662-9A02-567890ECE7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e Placeholder 4">
            <a:extLst>
              <a:ext uri="{FF2B5EF4-FFF2-40B4-BE49-F238E27FC236}">
                <a16:creationId xmlns:a16="http://schemas.microsoft.com/office/drawing/2014/main" id="{4308A468-1033-4AD9-9376-4FA27556DBCE}"/>
              </a:ext>
            </a:extLst>
          </p:cNvPr>
          <p:cNvSpPr>
            <a:spLocks noGrp="1"/>
          </p:cNvSpPr>
          <p:nvPr>
            <p:ph type="dt" sz="half" idx="10"/>
          </p:nvPr>
        </p:nvSpPr>
        <p:spPr/>
        <p:txBody>
          <a:bodyPr/>
          <a:lstStyle/>
          <a:p>
            <a:fld id="{0FDD52CC-6259-4C0D-B26D-0C490A6DCE8B}" type="datetime1">
              <a:rPr lang="de-DE" smtClean="0"/>
              <a:t>04.06.2024</a:t>
            </a:fld>
            <a:endParaRPr lang="de-DE" dirty="0"/>
          </a:p>
        </p:txBody>
      </p:sp>
      <p:sp>
        <p:nvSpPr>
          <p:cNvPr id="6" name="Footer Placeholder 5">
            <a:extLst>
              <a:ext uri="{FF2B5EF4-FFF2-40B4-BE49-F238E27FC236}">
                <a16:creationId xmlns:a16="http://schemas.microsoft.com/office/drawing/2014/main" id="{536C1CF9-5F90-42CF-87CC-A06155734B33}"/>
              </a:ext>
            </a:extLst>
          </p:cNvPr>
          <p:cNvSpPr>
            <a:spLocks noGrp="1"/>
          </p:cNvSpPr>
          <p:nvPr>
            <p:ph type="ftr" sz="quarter" idx="11"/>
          </p:nvPr>
        </p:nvSpPr>
        <p:spPr/>
        <p:txBody>
          <a:bodyPr/>
          <a:lstStyle/>
          <a:p>
            <a:endParaRPr lang="de-DE" dirty="0"/>
          </a:p>
        </p:txBody>
      </p:sp>
      <p:sp>
        <p:nvSpPr>
          <p:cNvPr id="7" name="Slide Number Placeholder 6">
            <a:extLst>
              <a:ext uri="{FF2B5EF4-FFF2-40B4-BE49-F238E27FC236}">
                <a16:creationId xmlns:a16="http://schemas.microsoft.com/office/drawing/2014/main" id="{565587EB-83EE-4B0A-888D-2FEF89CC5277}"/>
              </a:ext>
            </a:extLst>
          </p:cNvPr>
          <p:cNvSpPr>
            <a:spLocks noGrp="1"/>
          </p:cNvSpPr>
          <p:nvPr>
            <p:ph type="sldNum" sz="quarter" idx="12"/>
          </p:nvPr>
        </p:nvSpPr>
        <p:spPr/>
        <p:txBody>
          <a:bodyPr/>
          <a:lstStyle/>
          <a:p>
            <a:fld id="{A6675773-DBBA-4A21-9EDA-4D76296EEA2B}" type="slidenum">
              <a:rPr lang="de-DE" smtClean="0"/>
              <a:t>‹#›</a:t>
            </a:fld>
            <a:endParaRPr lang="de-DE" dirty="0"/>
          </a:p>
        </p:txBody>
      </p:sp>
      <p:pic>
        <p:nvPicPr>
          <p:cNvPr id="9" name="Picture 8" descr="Logo, company name&#10;&#10;Description automatically generated">
            <a:extLst>
              <a:ext uri="{FF2B5EF4-FFF2-40B4-BE49-F238E27FC236}">
                <a16:creationId xmlns:a16="http://schemas.microsoft.com/office/drawing/2014/main" id="{0B8AEFD2-8A8C-17D5-85A0-DAAF6D879E08}"/>
              </a:ext>
            </a:extLst>
          </p:cNvPr>
          <p:cNvPicPr>
            <a:picLocks noChangeAspect="1"/>
          </p:cNvPicPr>
          <p:nvPr/>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l="16671" t="32950" r="20093" b="36426"/>
          <a:stretch/>
        </p:blipFill>
        <p:spPr>
          <a:xfrm>
            <a:off x="0" y="6419696"/>
            <a:ext cx="753934" cy="365125"/>
          </a:xfrm>
          <a:prstGeom prst="rect">
            <a:avLst/>
          </a:prstGeom>
        </p:spPr>
      </p:pic>
      <p:pic>
        <p:nvPicPr>
          <p:cNvPr id="8" name="Picture 7" descr="Logo, company name&#10;&#10;Description automatically generated">
            <a:extLst>
              <a:ext uri="{FF2B5EF4-FFF2-40B4-BE49-F238E27FC236}">
                <a16:creationId xmlns:a16="http://schemas.microsoft.com/office/drawing/2014/main" id="{FDD9A6C4-8A82-0692-19FE-AAFDCCBE7C91}"/>
              </a:ext>
            </a:extLst>
          </p:cNvPr>
          <p:cNvPicPr>
            <a:picLocks noChangeAspect="1"/>
          </p:cNvPicPr>
          <p:nvPr userDrawn="1"/>
        </p:nvPicPr>
        <p:blipFill rotWithShape="1">
          <a:blip r:embed="rId3"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0" y="6419696"/>
            <a:ext cx="753934" cy="365125"/>
          </a:xfrm>
          <a:prstGeom prst="rect">
            <a:avLst/>
          </a:prstGeom>
        </p:spPr>
      </p:pic>
    </p:spTree>
    <p:extLst>
      <p:ext uri="{BB962C8B-B14F-4D97-AF65-F5344CB8AC3E}">
        <p14:creationId xmlns:p14="http://schemas.microsoft.com/office/powerpoint/2010/main" val="34925488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3F1E-1897-4CCC-8DBE-2D58A4392640}"/>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F8D92FF3-AF58-46E9-9ED8-3AC3B50A90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DC8266-C407-4357-8A5F-38A984FCA7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4173FCB8-F323-4C59-84FD-FE7B6EC243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4A3518-616D-488B-9147-1595CDC6E5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2AE58BDC-8DE1-4A41-916D-F5F10C9D2E99}"/>
              </a:ext>
            </a:extLst>
          </p:cNvPr>
          <p:cNvSpPr>
            <a:spLocks noGrp="1"/>
          </p:cNvSpPr>
          <p:nvPr>
            <p:ph type="dt" sz="half" idx="10"/>
          </p:nvPr>
        </p:nvSpPr>
        <p:spPr/>
        <p:txBody>
          <a:bodyPr/>
          <a:lstStyle/>
          <a:p>
            <a:fld id="{09B5AA00-0062-4B5C-8DA7-E4106322474B}" type="datetime1">
              <a:rPr lang="de-DE" smtClean="0"/>
              <a:t>04.06.2024</a:t>
            </a:fld>
            <a:endParaRPr lang="de-DE" dirty="0"/>
          </a:p>
        </p:txBody>
      </p:sp>
      <p:sp>
        <p:nvSpPr>
          <p:cNvPr id="8" name="Footer Placeholder 7">
            <a:extLst>
              <a:ext uri="{FF2B5EF4-FFF2-40B4-BE49-F238E27FC236}">
                <a16:creationId xmlns:a16="http://schemas.microsoft.com/office/drawing/2014/main" id="{7DBA5EAE-EF98-4471-B816-F21F503110C6}"/>
              </a:ext>
            </a:extLst>
          </p:cNvPr>
          <p:cNvSpPr>
            <a:spLocks noGrp="1"/>
          </p:cNvSpPr>
          <p:nvPr>
            <p:ph type="ftr" sz="quarter" idx="11"/>
          </p:nvPr>
        </p:nvSpPr>
        <p:spPr/>
        <p:txBody>
          <a:bodyPr/>
          <a:lstStyle/>
          <a:p>
            <a:endParaRPr lang="de-DE" dirty="0"/>
          </a:p>
        </p:txBody>
      </p:sp>
      <p:sp>
        <p:nvSpPr>
          <p:cNvPr id="9" name="Slide Number Placeholder 8">
            <a:extLst>
              <a:ext uri="{FF2B5EF4-FFF2-40B4-BE49-F238E27FC236}">
                <a16:creationId xmlns:a16="http://schemas.microsoft.com/office/drawing/2014/main" id="{F5FECCD8-46B6-4CDA-BCF6-7D3B14179E4B}"/>
              </a:ext>
            </a:extLst>
          </p:cNvPr>
          <p:cNvSpPr>
            <a:spLocks noGrp="1"/>
          </p:cNvSpPr>
          <p:nvPr>
            <p:ph type="sldNum" sz="quarter" idx="12"/>
          </p:nvPr>
        </p:nvSpPr>
        <p:spPr/>
        <p:txBody>
          <a:bodyPr/>
          <a:lstStyle/>
          <a:p>
            <a:fld id="{A6675773-DBBA-4A21-9EDA-4D76296EEA2B}" type="slidenum">
              <a:rPr lang="de-DE" smtClean="0"/>
              <a:t>‹#›</a:t>
            </a:fld>
            <a:endParaRPr lang="de-DE" dirty="0"/>
          </a:p>
        </p:txBody>
      </p:sp>
      <p:pic>
        <p:nvPicPr>
          <p:cNvPr id="11" name="Picture 10" descr="Logo, company name&#10;&#10;Description automatically generated">
            <a:extLst>
              <a:ext uri="{FF2B5EF4-FFF2-40B4-BE49-F238E27FC236}">
                <a16:creationId xmlns:a16="http://schemas.microsoft.com/office/drawing/2014/main" id="{5C274F1D-9882-23EC-98DC-AD633E4C7737}"/>
              </a:ext>
            </a:extLst>
          </p:cNvPr>
          <p:cNvPicPr>
            <a:picLocks noChangeAspect="1"/>
          </p:cNvPicPr>
          <p:nvPr/>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l="16671" t="32950" r="20093" b="36426"/>
          <a:stretch/>
        </p:blipFill>
        <p:spPr>
          <a:xfrm>
            <a:off x="0" y="6419696"/>
            <a:ext cx="753934" cy="365125"/>
          </a:xfrm>
          <a:prstGeom prst="rect">
            <a:avLst/>
          </a:prstGeom>
        </p:spPr>
      </p:pic>
      <p:pic>
        <p:nvPicPr>
          <p:cNvPr id="10" name="Picture 9" descr="Logo, company name&#10;&#10;Description automatically generated">
            <a:extLst>
              <a:ext uri="{FF2B5EF4-FFF2-40B4-BE49-F238E27FC236}">
                <a16:creationId xmlns:a16="http://schemas.microsoft.com/office/drawing/2014/main" id="{0670B04E-B051-44DD-1EDF-CAD815AAF7BF}"/>
              </a:ext>
            </a:extLst>
          </p:cNvPr>
          <p:cNvPicPr>
            <a:picLocks noChangeAspect="1"/>
          </p:cNvPicPr>
          <p:nvPr userDrawn="1"/>
        </p:nvPicPr>
        <p:blipFill rotWithShape="1">
          <a:blip r:embed="rId3"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0" y="6419696"/>
            <a:ext cx="753934" cy="365125"/>
          </a:xfrm>
          <a:prstGeom prst="rect">
            <a:avLst/>
          </a:prstGeom>
        </p:spPr>
      </p:pic>
    </p:spTree>
    <p:extLst>
      <p:ext uri="{BB962C8B-B14F-4D97-AF65-F5344CB8AC3E}">
        <p14:creationId xmlns:p14="http://schemas.microsoft.com/office/powerpoint/2010/main" val="7842381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AFAF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A4D0-C2F2-4FBF-8CC2-02596A3CFB81}"/>
              </a:ext>
            </a:extLst>
          </p:cNvPr>
          <p:cNvSpPr>
            <a:spLocks noGrp="1"/>
          </p:cNvSpPr>
          <p:nvPr>
            <p:ph type="title"/>
          </p:nvPr>
        </p:nvSpPr>
        <p:spPr/>
        <p:txBody>
          <a:bodyPr/>
          <a:lstStyle/>
          <a:p>
            <a:r>
              <a:rPr lang="en-US"/>
              <a:t>Click to edit Master title style</a:t>
            </a:r>
            <a:endParaRPr lang="de-DE" dirty="0"/>
          </a:p>
        </p:txBody>
      </p:sp>
      <p:sp>
        <p:nvSpPr>
          <p:cNvPr id="3" name="Date Placeholder 2">
            <a:extLst>
              <a:ext uri="{FF2B5EF4-FFF2-40B4-BE49-F238E27FC236}">
                <a16:creationId xmlns:a16="http://schemas.microsoft.com/office/drawing/2014/main" id="{4ED57B12-7C91-4ABE-BEF0-2DF056F3ECE9}"/>
              </a:ext>
            </a:extLst>
          </p:cNvPr>
          <p:cNvSpPr>
            <a:spLocks noGrp="1"/>
          </p:cNvSpPr>
          <p:nvPr>
            <p:ph type="dt" sz="half" idx="10"/>
          </p:nvPr>
        </p:nvSpPr>
        <p:spPr/>
        <p:txBody>
          <a:bodyPr/>
          <a:lstStyle/>
          <a:p>
            <a:fld id="{7506D9ED-C9EA-472E-9CE6-EF8F0D131C77}" type="datetime1">
              <a:rPr lang="de-DE" smtClean="0"/>
              <a:t>04.06.2024</a:t>
            </a:fld>
            <a:endParaRPr lang="de-DE" dirty="0"/>
          </a:p>
        </p:txBody>
      </p:sp>
      <p:sp>
        <p:nvSpPr>
          <p:cNvPr id="4" name="Footer Placeholder 3">
            <a:extLst>
              <a:ext uri="{FF2B5EF4-FFF2-40B4-BE49-F238E27FC236}">
                <a16:creationId xmlns:a16="http://schemas.microsoft.com/office/drawing/2014/main" id="{1C3F5EE1-CC84-45DF-8522-C85CC261D4F8}"/>
              </a:ext>
            </a:extLst>
          </p:cNvPr>
          <p:cNvSpPr>
            <a:spLocks noGrp="1"/>
          </p:cNvSpPr>
          <p:nvPr>
            <p:ph type="ftr" sz="quarter" idx="11"/>
          </p:nvPr>
        </p:nvSpPr>
        <p:spPr/>
        <p:txBody>
          <a:bodyPr/>
          <a:lstStyle/>
          <a:p>
            <a:endParaRPr lang="de-DE" dirty="0"/>
          </a:p>
        </p:txBody>
      </p:sp>
      <p:sp>
        <p:nvSpPr>
          <p:cNvPr id="5" name="Slide Number Placeholder 4">
            <a:extLst>
              <a:ext uri="{FF2B5EF4-FFF2-40B4-BE49-F238E27FC236}">
                <a16:creationId xmlns:a16="http://schemas.microsoft.com/office/drawing/2014/main" id="{6AB197CB-7A18-4B20-B91B-95C4EA6D8B19}"/>
              </a:ext>
            </a:extLst>
          </p:cNvPr>
          <p:cNvSpPr>
            <a:spLocks noGrp="1"/>
          </p:cNvSpPr>
          <p:nvPr>
            <p:ph type="sldNum" sz="quarter" idx="12"/>
          </p:nvPr>
        </p:nvSpPr>
        <p:spPr/>
        <p:txBody>
          <a:bodyPr/>
          <a:lstStyle/>
          <a:p>
            <a:fld id="{A6675773-DBBA-4A21-9EDA-4D76296EEA2B}" type="slidenum">
              <a:rPr lang="de-DE" smtClean="0"/>
              <a:t>‹#›</a:t>
            </a:fld>
            <a:endParaRPr lang="de-DE" dirty="0"/>
          </a:p>
        </p:txBody>
      </p:sp>
      <p:pic>
        <p:nvPicPr>
          <p:cNvPr id="7" name="Picture 6" descr="Logo, company name&#10;&#10;Description automatically generated">
            <a:extLst>
              <a:ext uri="{FF2B5EF4-FFF2-40B4-BE49-F238E27FC236}">
                <a16:creationId xmlns:a16="http://schemas.microsoft.com/office/drawing/2014/main" id="{112A03CC-A92C-2C9D-6EE3-1300395AED8C}"/>
              </a:ext>
            </a:extLst>
          </p:cNvPr>
          <p:cNvPicPr>
            <a:picLocks noChangeAspect="1"/>
          </p:cNvPicPr>
          <p:nvPr/>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l="16671" t="32950" r="20093" b="36426"/>
          <a:stretch/>
        </p:blipFill>
        <p:spPr>
          <a:xfrm>
            <a:off x="0" y="6419696"/>
            <a:ext cx="753934" cy="365125"/>
          </a:xfrm>
          <a:prstGeom prst="rect">
            <a:avLst/>
          </a:prstGeom>
        </p:spPr>
      </p:pic>
      <p:pic>
        <p:nvPicPr>
          <p:cNvPr id="6" name="Picture 5" descr="Logo, company name&#10;&#10;Description automatically generated">
            <a:extLst>
              <a:ext uri="{FF2B5EF4-FFF2-40B4-BE49-F238E27FC236}">
                <a16:creationId xmlns:a16="http://schemas.microsoft.com/office/drawing/2014/main" id="{960A0696-7E33-9435-DEEF-AEF7BA9E5CB4}"/>
              </a:ext>
            </a:extLst>
          </p:cNvPr>
          <p:cNvPicPr>
            <a:picLocks noChangeAspect="1"/>
          </p:cNvPicPr>
          <p:nvPr userDrawn="1"/>
        </p:nvPicPr>
        <p:blipFill rotWithShape="1">
          <a:blip r:embed="rId3"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0" y="6419696"/>
            <a:ext cx="753934" cy="365125"/>
          </a:xfrm>
          <a:prstGeom prst="rect">
            <a:avLst/>
          </a:prstGeom>
        </p:spPr>
      </p:pic>
    </p:spTree>
    <p:extLst>
      <p:ext uri="{BB962C8B-B14F-4D97-AF65-F5344CB8AC3E}">
        <p14:creationId xmlns:p14="http://schemas.microsoft.com/office/powerpoint/2010/main" val="430051326"/>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77128-585D-463D-89BD-CC11BA7DD925}"/>
              </a:ext>
            </a:extLst>
          </p:cNvPr>
          <p:cNvSpPr>
            <a:spLocks noGrp="1"/>
          </p:cNvSpPr>
          <p:nvPr>
            <p:ph type="ctrTitle"/>
          </p:nvPr>
        </p:nvSpPr>
        <p:spPr>
          <a:xfrm>
            <a:off x="3224048" y="1122363"/>
            <a:ext cx="7443952" cy="2387600"/>
          </a:xfrm>
        </p:spPr>
        <p:txBody>
          <a:bodyPr anchor="b"/>
          <a:lstStyle>
            <a:lvl1pPr algn="ctr">
              <a:defRPr sz="6000"/>
            </a:lvl1pPr>
          </a:lstStyle>
          <a:p>
            <a:r>
              <a:rPr lang="en-US"/>
              <a:t>Click to edit Master title style</a:t>
            </a:r>
            <a:endParaRPr lang="de-DE" dirty="0"/>
          </a:p>
        </p:txBody>
      </p:sp>
      <p:sp>
        <p:nvSpPr>
          <p:cNvPr id="3" name="Subtitle 2">
            <a:extLst>
              <a:ext uri="{FF2B5EF4-FFF2-40B4-BE49-F238E27FC236}">
                <a16:creationId xmlns:a16="http://schemas.microsoft.com/office/drawing/2014/main" id="{9D3731CA-C186-4DAD-92F2-A7BA44679E63}"/>
              </a:ext>
            </a:extLst>
          </p:cNvPr>
          <p:cNvSpPr>
            <a:spLocks noGrp="1"/>
          </p:cNvSpPr>
          <p:nvPr>
            <p:ph type="subTitle" idx="1"/>
          </p:nvPr>
        </p:nvSpPr>
        <p:spPr>
          <a:xfrm>
            <a:off x="3224048" y="3602038"/>
            <a:ext cx="744395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4" name="Date Placeholder 3">
            <a:extLst>
              <a:ext uri="{FF2B5EF4-FFF2-40B4-BE49-F238E27FC236}">
                <a16:creationId xmlns:a16="http://schemas.microsoft.com/office/drawing/2014/main" id="{0CD2F409-8C71-4F4B-9EAE-8AB6E6F63B82}"/>
              </a:ext>
            </a:extLst>
          </p:cNvPr>
          <p:cNvSpPr>
            <a:spLocks noGrp="1"/>
          </p:cNvSpPr>
          <p:nvPr>
            <p:ph type="dt" sz="half" idx="10"/>
          </p:nvPr>
        </p:nvSpPr>
        <p:spPr/>
        <p:txBody>
          <a:bodyPr/>
          <a:lstStyle/>
          <a:p>
            <a:fld id="{2D7BA7D0-A976-4CF2-8FD3-A3E943B7B494}" type="datetime1">
              <a:rPr lang="de-DE" smtClean="0"/>
              <a:t>04.06.2024</a:t>
            </a:fld>
            <a:endParaRPr lang="de-DE" dirty="0"/>
          </a:p>
        </p:txBody>
      </p:sp>
      <p:sp>
        <p:nvSpPr>
          <p:cNvPr id="5" name="Footer Placeholder 4">
            <a:extLst>
              <a:ext uri="{FF2B5EF4-FFF2-40B4-BE49-F238E27FC236}">
                <a16:creationId xmlns:a16="http://schemas.microsoft.com/office/drawing/2014/main" id="{56314870-14A4-4E12-803B-B7410AE8DBD2}"/>
              </a:ext>
            </a:extLst>
          </p:cNvPr>
          <p:cNvSpPr>
            <a:spLocks noGrp="1"/>
          </p:cNvSpPr>
          <p:nvPr>
            <p:ph type="ftr" sz="quarter" idx="11"/>
          </p:nvPr>
        </p:nvSpPr>
        <p:spPr/>
        <p:txBody>
          <a:bodyPr/>
          <a:lstStyle/>
          <a:p>
            <a:endParaRPr lang="de-DE" dirty="0"/>
          </a:p>
        </p:txBody>
      </p:sp>
      <p:sp>
        <p:nvSpPr>
          <p:cNvPr id="6" name="Slide Number Placeholder 5">
            <a:extLst>
              <a:ext uri="{FF2B5EF4-FFF2-40B4-BE49-F238E27FC236}">
                <a16:creationId xmlns:a16="http://schemas.microsoft.com/office/drawing/2014/main" id="{7AEAB7FB-83B2-4F96-BAEA-2054F66DD877}"/>
              </a:ext>
            </a:extLst>
          </p:cNvPr>
          <p:cNvSpPr>
            <a:spLocks noGrp="1"/>
          </p:cNvSpPr>
          <p:nvPr>
            <p:ph type="sldNum" sz="quarter" idx="12"/>
          </p:nvPr>
        </p:nvSpPr>
        <p:spPr/>
        <p:txBody>
          <a:bodyPr/>
          <a:lstStyle/>
          <a:p>
            <a:fld id="{A6675773-DBBA-4A21-9EDA-4D76296EEA2B}" type="slidenum">
              <a:rPr lang="de-DE" smtClean="0"/>
              <a:t>‹#›</a:t>
            </a:fld>
            <a:endParaRPr lang="de-DE" dirty="0"/>
          </a:p>
        </p:txBody>
      </p:sp>
      <p:sp>
        <p:nvSpPr>
          <p:cNvPr id="8" name="TextBox 7">
            <a:extLst>
              <a:ext uri="{FF2B5EF4-FFF2-40B4-BE49-F238E27FC236}">
                <a16:creationId xmlns:a16="http://schemas.microsoft.com/office/drawing/2014/main" id="{2D2DB997-BAA7-4AA6-AEF6-179AC9674A78}"/>
              </a:ext>
            </a:extLst>
          </p:cNvPr>
          <p:cNvSpPr txBox="1"/>
          <p:nvPr userDrawn="1"/>
        </p:nvSpPr>
        <p:spPr>
          <a:xfrm>
            <a:off x="146774" y="2200940"/>
            <a:ext cx="2506059" cy="4062651"/>
          </a:xfrm>
          <a:prstGeom prst="rect">
            <a:avLst/>
          </a:prstGeom>
          <a:noFill/>
        </p:spPr>
        <p:txBody>
          <a:bodyPr wrap="square" rtlCol="0">
            <a:spAutoFit/>
          </a:bodyPr>
          <a:lstStyle/>
          <a:p>
            <a:r>
              <a:rPr lang="de-DE" sz="1000" dirty="0">
                <a:latin typeface="+mj-lt"/>
              </a:rPr>
              <a:t>Organisationen bestehen aus Individuen - Individuen, die Großes leisten können, wenn sie zusammenarbeiten.</a:t>
            </a:r>
          </a:p>
          <a:p>
            <a:endParaRPr lang="de-DE" sz="1000" dirty="0">
              <a:latin typeface="+mj-lt"/>
            </a:endParaRPr>
          </a:p>
          <a:p>
            <a:r>
              <a:rPr lang="de-DE" sz="1000" dirty="0">
                <a:latin typeface="+mj-lt"/>
              </a:rPr>
              <a:t> Dieses Potenzial bleibt jedoch oft ungenutzt, wenn Organisationen die betrieblichen Realitäten der Einzelpersonen und Teams nicht ausreichend berücksichtigen. Ohne echte Einbeziehung werden bei Verbesserungsmaßnahmen nicht nur bestehende Barrieren nicht abgebaut, sondern es können sogar neue Barrieren entstehen, die zu Kompromittierungen führen.</a:t>
            </a:r>
          </a:p>
          <a:p>
            <a:endParaRPr lang="de-DE" sz="1000" dirty="0">
              <a:latin typeface="+mj-lt"/>
            </a:endParaRPr>
          </a:p>
          <a:p>
            <a:r>
              <a:rPr lang="de-DE" sz="1000" dirty="0">
                <a:latin typeface="+mj-lt"/>
              </a:rPr>
              <a:t>Wir glauben, dass der Schlüssel zum Erfolg darin liegt, diese Kompromittierungen (co) in der organisatorisch-prozessual-technischen sowie der psychosozialen Landschaft zu erkennen und Resilienzen (re) systemisch aufzubauen.</a:t>
            </a:r>
          </a:p>
          <a:p>
            <a:endParaRPr lang="de-DE" sz="1000" dirty="0">
              <a:latin typeface="+mj-lt"/>
            </a:endParaRPr>
          </a:p>
          <a:p>
            <a:endParaRPr lang="de-DE" sz="1000" dirty="0">
              <a:latin typeface="+mj-lt"/>
            </a:endParaRPr>
          </a:p>
          <a:p>
            <a:pPr algn="ctr"/>
            <a:r>
              <a:rPr lang="de-DE" dirty="0">
                <a:latin typeface="+mj-lt"/>
              </a:rPr>
              <a:t>Das ist </a:t>
            </a:r>
            <a:r>
              <a:rPr lang="de-DE" b="1" dirty="0">
                <a:latin typeface="+mj-lt"/>
              </a:rPr>
              <a:t>core</a:t>
            </a:r>
          </a:p>
        </p:txBody>
      </p:sp>
      <p:sp>
        <p:nvSpPr>
          <p:cNvPr id="9" name="TextBox 8">
            <a:extLst>
              <a:ext uri="{FF2B5EF4-FFF2-40B4-BE49-F238E27FC236}">
                <a16:creationId xmlns:a16="http://schemas.microsoft.com/office/drawing/2014/main" id="{5780DB3D-5973-445E-9A50-FBF0B2B86FB9}"/>
              </a:ext>
            </a:extLst>
          </p:cNvPr>
          <p:cNvSpPr txBox="1"/>
          <p:nvPr userDrawn="1"/>
        </p:nvSpPr>
        <p:spPr>
          <a:xfrm>
            <a:off x="146774" y="1754793"/>
            <a:ext cx="2506059" cy="400110"/>
          </a:xfrm>
          <a:prstGeom prst="rect">
            <a:avLst/>
          </a:prstGeom>
          <a:noFill/>
        </p:spPr>
        <p:txBody>
          <a:bodyPr wrap="square" rtlCol="0">
            <a:spAutoFit/>
          </a:bodyPr>
          <a:lstStyle/>
          <a:p>
            <a:r>
              <a:rPr lang="de-DE" sz="2000" b="1" dirty="0">
                <a:latin typeface="+mj-lt"/>
              </a:rPr>
              <a:t>Unser Mantra</a:t>
            </a:r>
          </a:p>
        </p:txBody>
      </p:sp>
      <p:pic>
        <p:nvPicPr>
          <p:cNvPr id="10" name="Picture 9" descr="Logo, company name&#10;&#10;Description automatically generated">
            <a:extLst>
              <a:ext uri="{FF2B5EF4-FFF2-40B4-BE49-F238E27FC236}">
                <a16:creationId xmlns:a16="http://schemas.microsoft.com/office/drawing/2014/main" id="{1834A615-847B-F1CE-9220-86DD05D636B8}"/>
              </a:ext>
            </a:extLst>
          </p:cNvPr>
          <p:cNvPicPr>
            <a:picLocks noChangeAspect="1"/>
          </p:cNvPicPr>
          <p:nvPr userDrawn="1"/>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146774" y="702200"/>
            <a:ext cx="1735158" cy="840325"/>
          </a:xfrm>
          <a:prstGeom prst="rect">
            <a:avLst/>
          </a:prstGeom>
        </p:spPr>
      </p:pic>
    </p:spTree>
    <p:extLst>
      <p:ext uri="{BB962C8B-B14F-4D97-AF65-F5344CB8AC3E}">
        <p14:creationId xmlns:p14="http://schemas.microsoft.com/office/powerpoint/2010/main" val="8605678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73C912-11D7-4AB1-A6C5-2C5DD85890BE}"/>
              </a:ext>
            </a:extLst>
          </p:cNvPr>
          <p:cNvSpPr>
            <a:spLocks noGrp="1"/>
          </p:cNvSpPr>
          <p:nvPr>
            <p:ph type="dt" sz="half" idx="10"/>
          </p:nvPr>
        </p:nvSpPr>
        <p:spPr/>
        <p:txBody>
          <a:bodyPr/>
          <a:lstStyle/>
          <a:p>
            <a:fld id="{4BA4F08C-F852-4416-B978-17502E70AF54}" type="datetime1">
              <a:rPr lang="de-DE" smtClean="0"/>
              <a:t>04.06.2024</a:t>
            </a:fld>
            <a:endParaRPr lang="de-DE" dirty="0"/>
          </a:p>
        </p:txBody>
      </p:sp>
      <p:sp>
        <p:nvSpPr>
          <p:cNvPr id="3" name="Footer Placeholder 2">
            <a:extLst>
              <a:ext uri="{FF2B5EF4-FFF2-40B4-BE49-F238E27FC236}">
                <a16:creationId xmlns:a16="http://schemas.microsoft.com/office/drawing/2014/main" id="{92C19911-AB22-45EF-B8FE-76EE24B59FAA}"/>
              </a:ext>
            </a:extLst>
          </p:cNvPr>
          <p:cNvSpPr>
            <a:spLocks noGrp="1"/>
          </p:cNvSpPr>
          <p:nvPr>
            <p:ph type="ftr" sz="quarter" idx="11"/>
          </p:nvPr>
        </p:nvSpPr>
        <p:spPr/>
        <p:txBody>
          <a:bodyPr/>
          <a:lstStyle/>
          <a:p>
            <a:endParaRPr lang="de-DE" dirty="0"/>
          </a:p>
        </p:txBody>
      </p:sp>
      <p:sp>
        <p:nvSpPr>
          <p:cNvPr id="4" name="Slide Number Placeholder 3">
            <a:extLst>
              <a:ext uri="{FF2B5EF4-FFF2-40B4-BE49-F238E27FC236}">
                <a16:creationId xmlns:a16="http://schemas.microsoft.com/office/drawing/2014/main" id="{B406BF7E-F229-420F-82F8-7AFAA38DAC9C}"/>
              </a:ext>
            </a:extLst>
          </p:cNvPr>
          <p:cNvSpPr>
            <a:spLocks noGrp="1"/>
          </p:cNvSpPr>
          <p:nvPr>
            <p:ph type="sldNum" sz="quarter" idx="12"/>
          </p:nvPr>
        </p:nvSpPr>
        <p:spPr/>
        <p:txBody>
          <a:bodyPr/>
          <a:lstStyle/>
          <a:p>
            <a:fld id="{A6675773-DBBA-4A21-9EDA-4D76296EEA2B}" type="slidenum">
              <a:rPr lang="de-DE" smtClean="0"/>
              <a:t>‹#›</a:t>
            </a:fld>
            <a:endParaRPr lang="de-DE" dirty="0"/>
          </a:p>
        </p:txBody>
      </p:sp>
      <p:pic>
        <p:nvPicPr>
          <p:cNvPr id="6" name="Picture 5" descr="Logo, company name&#10;&#10;Description automatically generated">
            <a:extLst>
              <a:ext uri="{FF2B5EF4-FFF2-40B4-BE49-F238E27FC236}">
                <a16:creationId xmlns:a16="http://schemas.microsoft.com/office/drawing/2014/main" id="{BE8C4FB6-C199-0DD6-B1CA-61DD75BEA6B9}"/>
              </a:ext>
            </a:extLst>
          </p:cNvPr>
          <p:cNvPicPr>
            <a:picLocks noChangeAspect="1"/>
          </p:cNvPicPr>
          <p:nvPr/>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l="16671" t="32950" r="20093" b="36426"/>
          <a:stretch/>
        </p:blipFill>
        <p:spPr>
          <a:xfrm>
            <a:off x="0" y="6419696"/>
            <a:ext cx="753934" cy="365125"/>
          </a:xfrm>
          <a:prstGeom prst="rect">
            <a:avLst/>
          </a:prstGeom>
        </p:spPr>
      </p:pic>
      <p:pic>
        <p:nvPicPr>
          <p:cNvPr id="5" name="Picture 4" descr="Logo, company name&#10;&#10;Description automatically generated">
            <a:extLst>
              <a:ext uri="{FF2B5EF4-FFF2-40B4-BE49-F238E27FC236}">
                <a16:creationId xmlns:a16="http://schemas.microsoft.com/office/drawing/2014/main" id="{219C0EFB-4D85-2ADA-71D3-97DC0B1E02D6}"/>
              </a:ext>
            </a:extLst>
          </p:cNvPr>
          <p:cNvPicPr>
            <a:picLocks noChangeAspect="1"/>
          </p:cNvPicPr>
          <p:nvPr userDrawn="1"/>
        </p:nvPicPr>
        <p:blipFill rotWithShape="1">
          <a:blip r:embed="rId3"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0" y="6419696"/>
            <a:ext cx="753934" cy="365125"/>
          </a:xfrm>
          <a:prstGeom prst="rect">
            <a:avLst/>
          </a:prstGeom>
        </p:spPr>
      </p:pic>
    </p:spTree>
    <p:extLst>
      <p:ext uri="{BB962C8B-B14F-4D97-AF65-F5344CB8AC3E}">
        <p14:creationId xmlns:p14="http://schemas.microsoft.com/office/powerpoint/2010/main" val="830533988"/>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CB62-70F9-4C32-9F7C-740954CDF8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5D153053-5BC1-4DAF-8A36-D07FBC46C8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0406E620-4451-4868-B9C5-4D4358B050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6B531D-EAFC-475F-97AD-A1C790EFF01E}"/>
              </a:ext>
            </a:extLst>
          </p:cNvPr>
          <p:cNvSpPr>
            <a:spLocks noGrp="1"/>
          </p:cNvSpPr>
          <p:nvPr>
            <p:ph type="dt" sz="half" idx="10"/>
          </p:nvPr>
        </p:nvSpPr>
        <p:spPr/>
        <p:txBody>
          <a:bodyPr/>
          <a:lstStyle/>
          <a:p>
            <a:fld id="{4E709C5C-231D-4E41-9925-457453E7A43C}" type="datetime1">
              <a:rPr lang="de-DE" smtClean="0"/>
              <a:t>04.06.2024</a:t>
            </a:fld>
            <a:endParaRPr lang="de-DE" dirty="0"/>
          </a:p>
        </p:txBody>
      </p:sp>
      <p:sp>
        <p:nvSpPr>
          <p:cNvPr id="6" name="Footer Placeholder 5">
            <a:extLst>
              <a:ext uri="{FF2B5EF4-FFF2-40B4-BE49-F238E27FC236}">
                <a16:creationId xmlns:a16="http://schemas.microsoft.com/office/drawing/2014/main" id="{31F88A44-E353-4DF4-8785-120828C86A88}"/>
              </a:ext>
            </a:extLst>
          </p:cNvPr>
          <p:cNvSpPr>
            <a:spLocks noGrp="1"/>
          </p:cNvSpPr>
          <p:nvPr>
            <p:ph type="ftr" sz="quarter" idx="11"/>
          </p:nvPr>
        </p:nvSpPr>
        <p:spPr/>
        <p:txBody>
          <a:bodyPr/>
          <a:lstStyle/>
          <a:p>
            <a:endParaRPr lang="de-DE" dirty="0"/>
          </a:p>
        </p:txBody>
      </p:sp>
      <p:sp>
        <p:nvSpPr>
          <p:cNvPr id="7" name="Slide Number Placeholder 6">
            <a:extLst>
              <a:ext uri="{FF2B5EF4-FFF2-40B4-BE49-F238E27FC236}">
                <a16:creationId xmlns:a16="http://schemas.microsoft.com/office/drawing/2014/main" id="{31FD78B7-5DE6-44AD-B2DA-829E87A87DD3}"/>
              </a:ext>
            </a:extLst>
          </p:cNvPr>
          <p:cNvSpPr>
            <a:spLocks noGrp="1"/>
          </p:cNvSpPr>
          <p:nvPr>
            <p:ph type="sldNum" sz="quarter" idx="12"/>
          </p:nvPr>
        </p:nvSpPr>
        <p:spPr/>
        <p:txBody>
          <a:bodyPr/>
          <a:lstStyle/>
          <a:p>
            <a:fld id="{A6675773-DBBA-4A21-9EDA-4D76296EEA2B}" type="slidenum">
              <a:rPr lang="de-DE" smtClean="0"/>
              <a:t>‹#›</a:t>
            </a:fld>
            <a:endParaRPr lang="de-DE" dirty="0"/>
          </a:p>
        </p:txBody>
      </p:sp>
      <p:pic>
        <p:nvPicPr>
          <p:cNvPr id="9" name="Picture 8" descr="Logo, company name&#10;&#10;Description automatically generated">
            <a:extLst>
              <a:ext uri="{FF2B5EF4-FFF2-40B4-BE49-F238E27FC236}">
                <a16:creationId xmlns:a16="http://schemas.microsoft.com/office/drawing/2014/main" id="{69829B33-0EBD-5ADB-C34E-13F774CF5A27}"/>
              </a:ext>
            </a:extLst>
          </p:cNvPr>
          <p:cNvPicPr>
            <a:picLocks noChangeAspect="1"/>
          </p:cNvPicPr>
          <p:nvPr/>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l="16671" t="32950" r="20093" b="36426"/>
          <a:stretch/>
        </p:blipFill>
        <p:spPr>
          <a:xfrm>
            <a:off x="0" y="6419696"/>
            <a:ext cx="753934" cy="365125"/>
          </a:xfrm>
          <a:prstGeom prst="rect">
            <a:avLst/>
          </a:prstGeom>
        </p:spPr>
      </p:pic>
      <p:pic>
        <p:nvPicPr>
          <p:cNvPr id="8" name="Picture 7" descr="Logo, company name&#10;&#10;Description automatically generated">
            <a:extLst>
              <a:ext uri="{FF2B5EF4-FFF2-40B4-BE49-F238E27FC236}">
                <a16:creationId xmlns:a16="http://schemas.microsoft.com/office/drawing/2014/main" id="{01D70F28-11B6-97E9-3E89-861383730CDB}"/>
              </a:ext>
            </a:extLst>
          </p:cNvPr>
          <p:cNvPicPr>
            <a:picLocks noChangeAspect="1"/>
          </p:cNvPicPr>
          <p:nvPr userDrawn="1"/>
        </p:nvPicPr>
        <p:blipFill rotWithShape="1">
          <a:blip r:embed="rId3"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0" y="6419696"/>
            <a:ext cx="753934" cy="365125"/>
          </a:xfrm>
          <a:prstGeom prst="rect">
            <a:avLst/>
          </a:prstGeom>
        </p:spPr>
      </p:pic>
    </p:spTree>
    <p:extLst>
      <p:ext uri="{BB962C8B-B14F-4D97-AF65-F5344CB8AC3E}">
        <p14:creationId xmlns:p14="http://schemas.microsoft.com/office/powerpoint/2010/main" val="48547458"/>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2CACB-E34E-4E30-8261-55737FAA6E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55092B12-41C7-4DCD-89F2-F83A520B0F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e-DE"/>
          </a:p>
        </p:txBody>
      </p:sp>
      <p:sp>
        <p:nvSpPr>
          <p:cNvPr id="4" name="Text Placeholder 3">
            <a:extLst>
              <a:ext uri="{FF2B5EF4-FFF2-40B4-BE49-F238E27FC236}">
                <a16:creationId xmlns:a16="http://schemas.microsoft.com/office/drawing/2014/main" id="{83E3E710-2EA6-4B4B-B237-BEE9930EDD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6EF405-334F-4F1B-B840-27C250E857DA}"/>
              </a:ext>
            </a:extLst>
          </p:cNvPr>
          <p:cNvSpPr>
            <a:spLocks noGrp="1"/>
          </p:cNvSpPr>
          <p:nvPr>
            <p:ph type="dt" sz="half" idx="10"/>
          </p:nvPr>
        </p:nvSpPr>
        <p:spPr/>
        <p:txBody>
          <a:bodyPr/>
          <a:lstStyle/>
          <a:p>
            <a:fld id="{8FDA090B-6EC4-4FDA-9570-DD8B8081E945}" type="datetime1">
              <a:rPr lang="de-DE" smtClean="0"/>
              <a:t>04.06.2024</a:t>
            </a:fld>
            <a:endParaRPr lang="de-DE" dirty="0"/>
          </a:p>
        </p:txBody>
      </p:sp>
      <p:sp>
        <p:nvSpPr>
          <p:cNvPr id="6" name="Footer Placeholder 5">
            <a:extLst>
              <a:ext uri="{FF2B5EF4-FFF2-40B4-BE49-F238E27FC236}">
                <a16:creationId xmlns:a16="http://schemas.microsoft.com/office/drawing/2014/main" id="{EAB13446-0774-40DC-AA2C-155886DA40BE}"/>
              </a:ext>
            </a:extLst>
          </p:cNvPr>
          <p:cNvSpPr>
            <a:spLocks noGrp="1"/>
          </p:cNvSpPr>
          <p:nvPr>
            <p:ph type="ftr" sz="quarter" idx="11"/>
          </p:nvPr>
        </p:nvSpPr>
        <p:spPr/>
        <p:txBody>
          <a:bodyPr/>
          <a:lstStyle/>
          <a:p>
            <a:endParaRPr lang="de-DE" dirty="0"/>
          </a:p>
        </p:txBody>
      </p:sp>
      <p:sp>
        <p:nvSpPr>
          <p:cNvPr id="7" name="Slide Number Placeholder 6">
            <a:extLst>
              <a:ext uri="{FF2B5EF4-FFF2-40B4-BE49-F238E27FC236}">
                <a16:creationId xmlns:a16="http://schemas.microsoft.com/office/drawing/2014/main" id="{EE90C6F2-4844-4C0D-BDDB-9B512331E887}"/>
              </a:ext>
            </a:extLst>
          </p:cNvPr>
          <p:cNvSpPr>
            <a:spLocks noGrp="1"/>
          </p:cNvSpPr>
          <p:nvPr>
            <p:ph type="sldNum" sz="quarter" idx="12"/>
          </p:nvPr>
        </p:nvSpPr>
        <p:spPr/>
        <p:txBody>
          <a:bodyPr/>
          <a:lstStyle/>
          <a:p>
            <a:fld id="{A6675773-DBBA-4A21-9EDA-4D76296EEA2B}" type="slidenum">
              <a:rPr lang="de-DE" smtClean="0"/>
              <a:t>‹#›</a:t>
            </a:fld>
            <a:endParaRPr lang="de-DE" dirty="0"/>
          </a:p>
        </p:txBody>
      </p:sp>
      <p:pic>
        <p:nvPicPr>
          <p:cNvPr id="9" name="Picture 8" descr="Logo, company name&#10;&#10;Description automatically generated">
            <a:extLst>
              <a:ext uri="{FF2B5EF4-FFF2-40B4-BE49-F238E27FC236}">
                <a16:creationId xmlns:a16="http://schemas.microsoft.com/office/drawing/2014/main" id="{AEDBDBF9-3624-9B71-C2E4-1FFF83B8B8C1}"/>
              </a:ext>
            </a:extLst>
          </p:cNvPr>
          <p:cNvPicPr>
            <a:picLocks noChangeAspect="1"/>
          </p:cNvPicPr>
          <p:nvPr/>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l="16671" t="32950" r="20093" b="36426"/>
          <a:stretch/>
        </p:blipFill>
        <p:spPr>
          <a:xfrm>
            <a:off x="0" y="6419696"/>
            <a:ext cx="753934" cy="365125"/>
          </a:xfrm>
          <a:prstGeom prst="rect">
            <a:avLst/>
          </a:prstGeom>
        </p:spPr>
      </p:pic>
      <p:pic>
        <p:nvPicPr>
          <p:cNvPr id="8" name="Picture 7" descr="Logo, company name&#10;&#10;Description automatically generated">
            <a:extLst>
              <a:ext uri="{FF2B5EF4-FFF2-40B4-BE49-F238E27FC236}">
                <a16:creationId xmlns:a16="http://schemas.microsoft.com/office/drawing/2014/main" id="{C49D25BA-889F-109C-4A61-1335DC4FF9DD}"/>
              </a:ext>
            </a:extLst>
          </p:cNvPr>
          <p:cNvPicPr>
            <a:picLocks noChangeAspect="1"/>
          </p:cNvPicPr>
          <p:nvPr userDrawn="1"/>
        </p:nvPicPr>
        <p:blipFill rotWithShape="1">
          <a:blip r:embed="rId3"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0" y="6419696"/>
            <a:ext cx="753934" cy="365125"/>
          </a:xfrm>
          <a:prstGeom prst="rect">
            <a:avLst/>
          </a:prstGeom>
        </p:spPr>
      </p:pic>
    </p:spTree>
    <p:extLst>
      <p:ext uri="{BB962C8B-B14F-4D97-AF65-F5344CB8AC3E}">
        <p14:creationId xmlns:p14="http://schemas.microsoft.com/office/powerpoint/2010/main" val="33216157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4173-9B36-4029-B7A4-18876106BBCF}"/>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B66AAC9-7B49-44BF-A595-C02FB8601C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630C06FB-0714-4726-8B12-F6FA7F3F499C}"/>
              </a:ext>
            </a:extLst>
          </p:cNvPr>
          <p:cNvSpPr>
            <a:spLocks noGrp="1"/>
          </p:cNvSpPr>
          <p:nvPr>
            <p:ph type="dt" sz="half" idx="10"/>
          </p:nvPr>
        </p:nvSpPr>
        <p:spPr/>
        <p:txBody>
          <a:bodyPr/>
          <a:lstStyle/>
          <a:p>
            <a:fld id="{13A10ACD-5CA6-40F5-A7D5-8156E914A55A}" type="datetime1">
              <a:rPr lang="de-DE" smtClean="0"/>
              <a:t>04.06.2024</a:t>
            </a:fld>
            <a:endParaRPr lang="de-DE" dirty="0"/>
          </a:p>
        </p:txBody>
      </p:sp>
      <p:sp>
        <p:nvSpPr>
          <p:cNvPr id="5" name="Footer Placeholder 4">
            <a:extLst>
              <a:ext uri="{FF2B5EF4-FFF2-40B4-BE49-F238E27FC236}">
                <a16:creationId xmlns:a16="http://schemas.microsoft.com/office/drawing/2014/main" id="{2CE9CEA7-A7D2-4E78-8FDA-B240241331DA}"/>
              </a:ext>
            </a:extLst>
          </p:cNvPr>
          <p:cNvSpPr>
            <a:spLocks noGrp="1"/>
          </p:cNvSpPr>
          <p:nvPr>
            <p:ph type="ftr" sz="quarter" idx="11"/>
          </p:nvPr>
        </p:nvSpPr>
        <p:spPr/>
        <p:txBody>
          <a:bodyPr/>
          <a:lstStyle/>
          <a:p>
            <a:endParaRPr lang="de-DE" dirty="0"/>
          </a:p>
        </p:txBody>
      </p:sp>
      <p:sp>
        <p:nvSpPr>
          <p:cNvPr id="6" name="Slide Number Placeholder 5">
            <a:extLst>
              <a:ext uri="{FF2B5EF4-FFF2-40B4-BE49-F238E27FC236}">
                <a16:creationId xmlns:a16="http://schemas.microsoft.com/office/drawing/2014/main" id="{B69D6F2A-F460-4169-9162-42E1D1C0673F}"/>
              </a:ext>
            </a:extLst>
          </p:cNvPr>
          <p:cNvSpPr>
            <a:spLocks noGrp="1"/>
          </p:cNvSpPr>
          <p:nvPr>
            <p:ph type="sldNum" sz="quarter" idx="12"/>
          </p:nvPr>
        </p:nvSpPr>
        <p:spPr/>
        <p:txBody>
          <a:bodyPr/>
          <a:lstStyle/>
          <a:p>
            <a:fld id="{A6675773-DBBA-4A21-9EDA-4D76296EEA2B}" type="slidenum">
              <a:rPr lang="de-DE" smtClean="0"/>
              <a:t>‹#›</a:t>
            </a:fld>
            <a:endParaRPr lang="de-DE" dirty="0"/>
          </a:p>
        </p:txBody>
      </p:sp>
      <p:pic>
        <p:nvPicPr>
          <p:cNvPr id="8" name="Picture 7" descr="Logo, company name&#10;&#10;Description automatically generated">
            <a:extLst>
              <a:ext uri="{FF2B5EF4-FFF2-40B4-BE49-F238E27FC236}">
                <a16:creationId xmlns:a16="http://schemas.microsoft.com/office/drawing/2014/main" id="{A0D157D3-A457-B67D-52B1-89BC512A4E5E}"/>
              </a:ext>
            </a:extLst>
          </p:cNvPr>
          <p:cNvPicPr>
            <a:picLocks noChangeAspect="1"/>
          </p:cNvPicPr>
          <p:nvPr/>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l="16671" t="32950" r="20093" b="36426"/>
          <a:stretch/>
        </p:blipFill>
        <p:spPr>
          <a:xfrm>
            <a:off x="0" y="6419696"/>
            <a:ext cx="753934" cy="365125"/>
          </a:xfrm>
          <a:prstGeom prst="rect">
            <a:avLst/>
          </a:prstGeom>
        </p:spPr>
      </p:pic>
      <p:pic>
        <p:nvPicPr>
          <p:cNvPr id="7" name="Picture 6" descr="Logo, company name&#10;&#10;Description automatically generated">
            <a:extLst>
              <a:ext uri="{FF2B5EF4-FFF2-40B4-BE49-F238E27FC236}">
                <a16:creationId xmlns:a16="http://schemas.microsoft.com/office/drawing/2014/main" id="{50D1E22E-A60C-D33C-A904-67FDBB18AC39}"/>
              </a:ext>
            </a:extLst>
          </p:cNvPr>
          <p:cNvPicPr>
            <a:picLocks noChangeAspect="1"/>
          </p:cNvPicPr>
          <p:nvPr userDrawn="1"/>
        </p:nvPicPr>
        <p:blipFill rotWithShape="1">
          <a:blip r:embed="rId3"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0" y="6419696"/>
            <a:ext cx="753934" cy="365125"/>
          </a:xfrm>
          <a:prstGeom prst="rect">
            <a:avLst/>
          </a:prstGeom>
        </p:spPr>
      </p:pic>
    </p:spTree>
    <p:extLst>
      <p:ext uri="{BB962C8B-B14F-4D97-AF65-F5344CB8AC3E}">
        <p14:creationId xmlns:p14="http://schemas.microsoft.com/office/powerpoint/2010/main" val="26478172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D47B3B-9BD7-4F50-B271-974BA4B2F1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52AC231B-F2CC-4D1D-BD62-C016AAE20C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6D0A09E9-5341-496A-853C-85080C3DFABD}"/>
              </a:ext>
            </a:extLst>
          </p:cNvPr>
          <p:cNvSpPr>
            <a:spLocks noGrp="1"/>
          </p:cNvSpPr>
          <p:nvPr>
            <p:ph type="dt" sz="half" idx="10"/>
          </p:nvPr>
        </p:nvSpPr>
        <p:spPr/>
        <p:txBody>
          <a:bodyPr/>
          <a:lstStyle/>
          <a:p>
            <a:fld id="{1558FB0A-3A06-453A-B323-F2CF0193566E}" type="datetime1">
              <a:rPr lang="de-DE" smtClean="0"/>
              <a:t>04.06.2024</a:t>
            </a:fld>
            <a:endParaRPr lang="de-DE" dirty="0"/>
          </a:p>
        </p:txBody>
      </p:sp>
      <p:sp>
        <p:nvSpPr>
          <p:cNvPr id="5" name="Footer Placeholder 4">
            <a:extLst>
              <a:ext uri="{FF2B5EF4-FFF2-40B4-BE49-F238E27FC236}">
                <a16:creationId xmlns:a16="http://schemas.microsoft.com/office/drawing/2014/main" id="{308B0429-58BA-49E3-95E2-939EDC6DE00B}"/>
              </a:ext>
            </a:extLst>
          </p:cNvPr>
          <p:cNvSpPr>
            <a:spLocks noGrp="1"/>
          </p:cNvSpPr>
          <p:nvPr>
            <p:ph type="ftr" sz="quarter" idx="11"/>
          </p:nvPr>
        </p:nvSpPr>
        <p:spPr/>
        <p:txBody>
          <a:bodyPr/>
          <a:lstStyle/>
          <a:p>
            <a:endParaRPr lang="de-DE" dirty="0"/>
          </a:p>
        </p:txBody>
      </p:sp>
      <p:sp>
        <p:nvSpPr>
          <p:cNvPr id="6" name="Slide Number Placeholder 5">
            <a:extLst>
              <a:ext uri="{FF2B5EF4-FFF2-40B4-BE49-F238E27FC236}">
                <a16:creationId xmlns:a16="http://schemas.microsoft.com/office/drawing/2014/main" id="{1A7F8E32-C49A-467E-A9D9-6B5C00C7C671}"/>
              </a:ext>
            </a:extLst>
          </p:cNvPr>
          <p:cNvSpPr>
            <a:spLocks noGrp="1"/>
          </p:cNvSpPr>
          <p:nvPr>
            <p:ph type="sldNum" sz="quarter" idx="12"/>
          </p:nvPr>
        </p:nvSpPr>
        <p:spPr/>
        <p:txBody>
          <a:bodyPr/>
          <a:lstStyle/>
          <a:p>
            <a:fld id="{A6675773-DBBA-4A21-9EDA-4D76296EEA2B}" type="slidenum">
              <a:rPr lang="de-DE" smtClean="0"/>
              <a:t>‹#›</a:t>
            </a:fld>
            <a:endParaRPr lang="de-DE" dirty="0"/>
          </a:p>
        </p:txBody>
      </p:sp>
      <p:pic>
        <p:nvPicPr>
          <p:cNvPr id="8" name="Picture 7" descr="Logo, company name&#10;&#10;Description automatically generated">
            <a:extLst>
              <a:ext uri="{FF2B5EF4-FFF2-40B4-BE49-F238E27FC236}">
                <a16:creationId xmlns:a16="http://schemas.microsoft.com/office/drawing/2014/main" id="{1DD41D70-7125-7CAC-3FD6-9BE7D5AE9245}"/>
              </a:ext>
            </a:extLst>
          </p:cNvPr>
          <p:cNvPicPr>
            <a:picLocks noChangeAspect="1"/>
          </p:cNvPicPr>
          <p:nvPr/>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l="16671" t="32950" r="20093" b="36426"/>
          <a:stretch/>
        </p:blipFill>
        <p:spPr>
          <a:xfrm>
            <a:off x="0" y="6419696"/>
            <a:ext cx="753934" cy="365125"/>
          </a:xfrm>
          <a:prstGeom prst="rect">
            <a:avLst/>
          </a:prstGeom>
        </p:spPr>
      </p:pic>
      <p:pic>
        <p:nvPicPr>
          <p:cNvPr id="7" name="Picture 6" descr="Logo, company name&#10;&#10;Description automatically generated">
            <a:extLst>
              <a:ext uri="{FF2B5EF4-FFF2-40B4-BE49-F238E27FC236}">
                <a16:creationId xmlns:a16="http://schemas.microsoft.com/office/drawing/2014/main" id="{C99E5D1B-5E72-8E9D-2155-CAED262D2F37}"/>
              </a:ext>
            </a:extLst>
          </p:cNvPr>
          <p:cNvPicPr>
            <a:picLocks noChangeAspect="1"/>
          </p:cNvPicPr>
          <p:nvPr userDrawn="1"/>
        </p:nvPicPr>
        <p:blipFill rotWithShape="1">
          <a:blip r:embed="rId3"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0" y="6419696"/>
            <a:ext cx="753934" cy="365125"/>
          </a:xfrm>
          <a:prstGeom prst="rect">
            <a:avLst/>
          </a:prstGeom>
        </p:spPr>
      </p:pic>
    </p:spTree>
    <p:extLst>
      <p:ext uri="{BB962C8B-B14F-4D97-AF65-F5344CB8AC3E}">
        <p14:creationId xmlns:p14="http://schemas.microsoft.com/office/powerpoint/2010/main" val="24660477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_subtitle_content">
    <p:spTree>
      <p:nvGrpSpPr>
        <p:cNvPr id="1" name=""/>
        <p:cNvGrpSpPr/>
        <p:nvPr/>
      </p:nvGrpSpPr>
      <p:grpSpPr>
        <a:xfrm>
          <a:off x="0" y="0"/>
          <a:ext cx="0" cy="0"/>
          <a:chOff x="0" y="0"/>
          <a:chExt cx="0" cy="0"/>
        </a:xfrm>
      </p:grpSpPr>
      <p:sp>
        <p:nvSpPr>
          <p:cNvPr id="8" name="Title 7"/>
          <p:cNvSpPr>
            <a:spLocks noGrp="1"/>
          </p:cNvSpPr>
          <p:nvPr>
            <p:ph type="title"/>
          </p:nvPr>
        </p:nvSpPr>
        <p:spPr>
          <a:xfrm>
            <a:off x="246185" y="709096"/>
            <a:ext cx="11699631" cy="399162"/>
          </a:xfrm>
        </p:spPr>
        <p:txBody>
          <a:bodyPr/>
          <a:lstStyle>
            <a:lvl1pPr>
              <a:defRPr/>
            </a:lvl1pPr>
          </a:lstStyle>
          <a:p>
            <a:r>
              <a:rPr lang="en-US"/>
              <a:t>Click to edit Master title style</a:t>
            </a:r>
            <a:endParaRPr lang="fr-FR" dirty="0"/>
          </a:p>
        </p:txBody>
      </p:sp>
      <p:sp>
        <p:nvSpPr>
          <p:cNvPr id="10" name="Text Placeholder 9"/>
          <p:cNvSpPr>
            <a:spLocks noGrp="1"/>
          </p:cNvSpPr>
          <p:nvPr>
            <p:ph type="body" sz="quarter" idx="21"/>
          </p:nvPr>
        </p:nvSpPr>
        <p:spPr>
          <a:xfrm>
            <a:off x="246573" y="1557338"/>
            <a:ext cx="11699243" cy="47513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2" name="Text Placeholder 11"/>
          <p:cNvSpPr>
            <a:spLocks noGrp="1"/>
          </p:cNvSpPr>
          <p:nvPr>
            <p:ph type="body" sz="quarter" idx="25"/>
          </p:nvPr>
        </p:nvSpPr>
        <p:spPr>
          <a:xfrm>
            <a:off x="246573" y="1124680"/>
            <a:ext cx="11699243" cy="286231"/>
          </a:xfrm>
        </p:spPr>
        <p:txBody>
          <a:bodyPr>
            <a:noAutofit/>
          </a:bodyPr>
          <a:lstStyle>
            <a:lvl1pPr>
              <a:defRPr lang="en-GB" sz="1600" b="0" i="0" kern="1200" noProof="0" dirty="0" smtClean="0">
                <a:solidFill>
                  <a:schemeClr val="tx1"/>
                </a:solidFill>
                <a:effectLst/>
                <a:latin typeface="+mj-lt"/>
                <a:ea typeface="+mn-ea"/>
                <a:cs typeface="+mn-cs"/>
              </a:defRPr>
            </a:lvl1pPr>
          </a:lstStyle>
          <a:p>
            <a:pPr marL="0" marR="0" lvl="0" indent="0" algn="l" defTabSz="914400" rtl="0" eaLnBrk="1" fontAlgn="base" latinLnBrk="0" hangingPunct="1">
              <a:lnSpc>
                <a:spcPct val="90000"/>
              </a:lnSpc>
              <a:spcBef>
                <a:spcPts val="0"/>
              </a:spcBef>
              <a:spcAft>
                <a:spcPts val="400"/>
              </a:spcAft>
              <a:buClr>
                <a:srgbClr val="B10034"/>
              </a:buClr>
              <a:buSzPct val="100000"/>
              <a:buFont typeface="Wingdings" pitchFamily="2" charset="2"/>
              <a:buNone/>
              <a:tabLst/>
            </a:pPr>
            <a:r>
              <a:rPr lang="en-US"/>
              <a:t>Click to edit Master text styles</a:t>
            </a:r>
          </a:p>
        </p:txBody>
      </p:sp>
      <p:sp>
        <p:nvSpPr>
          <p:cNvPr id="17" name="Date Placeholder 16"/>
          <p:cNvSpPr>
            <a:spLocks noGrp="1"/>
          </p:cNvSpPr>
          <p:nvPr>
            <p:ph type="dt" sz="half" idx="26"/>
          </p:nvPr>
        </p:nvSpPr>
        <p:spPr/>
        <p:txBody>
          <a:bodyPr/>
          <a:lstStyle/>
          <a:p>
            <a:r>
              <a:rPr lang="de-DE"/>
              <a:t>© Capgemini Consulting 2016. All rights reserved.</a:t>
            </a:r>
            <a:endParaRPr lang="de-DE" dirty="0"/>
          </a:p>
        </p:txBody>
      </p:sp>
      <p:sp>
        <p:nvSpPr>
          <p:cNvPr id="18" name="Slide Number Placeholder 17"/>
          <p:cNvSpPr>
            <a:spLocks noGrp="1"/>
          </p:cNvSpPr>
          <p:nvPr>
            <p:ph type="sldNum" sz="quarter" idx="27"/>
          </p:nvPr>
        </p:nvSpPr>
        <p:spPr/>
        <p:txBody>
          <a:bodyPr/>
          <a:lstStyle/>
          <a:p>
            <a:fld id="{856EEAF3-4C43-4DAF-AC23-4779633883E1}" type="slidenum">
              <a:rPr lang="de-DE" smtClean="0"/>
              <a:pPr/>
              <a:t>‹#›</a:t>
            </a:fld>
            <a:endParaRPr lang="de-DE"/>
          </a:p>
        </p:txBody>
      </p:sp>
      <p:sp>
        <p:nvSpPr>
          <p:cNvPr id="19" name="Footer Placeholder 18"/>
          <p:cNvSpPr>
            <a:spLocks noGrp="1"/>
          </p:cNvSpPr>
          <p:nvPr>
            <p:ph type="ftr" sz="quarter" idx="28"/>
          </p:nvPr>
        </p:nvSpPr>
        <p:spPr/>
        <p:txBody>
          <a:bodyPr/>
          <a:lstStyle/>
          <a:p>
            <a:r>
              <a:rPr lang="de-DE"/>
              <a:t>CC-GSG-5-CONCEPT-TEMPLATE.PPTX</a:t>
            </a:r>
            <a:endParaRPr lang="de-DE" dirty="0"/>
          </a:p>
        </p:txBody>
      </p:sp>
    </p:spTree>
    <p:extLst>
      <p:ext uri="{BB962C8B-B14F-4D97-AF65-F5344CB8AC3E}">
        <p14:creationId xmlns:p14="http://schemas.microsoft.com/office/powerpoint/2010/main" val="115955884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One Content">
    <p:bg>
      <p:bgPr>
        <a:solidFill>
          <a:schemeClr val="bg1"/>
        </a:solidFill>
        <a:effectLst/>
      </p:bgPr>
    </p:bg>
    <p:spTree>
      <p:nvGrpSpPr>
        <p:cNvPr id="1" name=""/>
        <p:cNvGrpSpPr/>
        <p:nvPr/>
      </p:nvGrpSpPr>
      <p:grpSpPr>
        <a:xfrm>
          <a:off x="0" y="0"/>
          <a:ext cx="0" cy="0"/>
          <a:chOff x="0" y="0"/>
          <a:chExt cx="0" cy="0"/>
        </a:xfrm>
      </p:grpSpPr>
      <p:sp>
        <p:nvSpPr>
          <p:cNvPr id="8" name="Text Placeholder 17">
            <a:extLst>
              <a:ext uri="{FF2B5EF4-FFF2-40B4-BE49-F238E27FC236}">
                <a16:creationId xmlns:a16="http://schemas.microsoft.com/office/drawing/2014/main" id="{E5611B32-89A2-41BF-B842-A228A8F27A39}"/>
              </a:ext>
            </a:extLst>
          </p:cNvPr>
          <p:cNvSpPr>
            <a:spLocks noGrp="1"/>
          </p:cNvSpPr>
          <p:nvPr>
            <p:ph type="body" sz="quarter" idx="12" hasCustomPrompt="1"/>
          </p:nvPr>
        </p:nvSpPr>
        <p:spPr>
          <a:xfrm>
            <a:off x="457201" y="516807"/>
            <a:ext cx="11277599" cy="1009649"/>
          </a:xfrm>
          <a:prstGeom prst="rect">
            <a:avLst/>
          </a:prstGeom>
        </p:spPr>
        <p:txBody>
          <a:bodyPr lIns="0" tIns="0" rIns="0" bIns="0" anchor="t"/>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b="1"/>
            </a:lvl1pPr>
          </a:lstStyle>
          <a:p>
            <a:pPr lvl="0"/>
            <a:r>
              <a:rPr lang="en-US" dirty="0"/>
              <a:t>Action Title</a:t>
            </a:r>
          </a:p>
        </p:txBody>
      </p:sp>
    </p:spTree>
    <p:extLst>
      <p:ext uri="{BB962C8B-B14F-4D97-AF65-F5344CB8AC3E}">
        <p14:creationId xmlns:p14="http://schemas.microsoft.com/office/powerpoint/2010/main" val="3630993803"/>
      </p:ext>
    </p:extLst>
  </p:cSld>
  <p:clrMapOvr>
    <a:masterClrMapping/>
  </p:clrMapOvr>
  <p:extLst>
    <p:ext uri="{DCECCB84-F9BA-43D5-87BE-67443E8EF086}">
      <p15:sldGuideLst xmlns:p15="http://schemas.microsoft.com/office/powerpoint/2012/main">
        <p15:guide id="8" orient="horz" pos="576">
          <p15:clr>
            <a:srgbClr val="FBAE40"/>
          </p15:clr>
        </p15:guide>
        <p15:guide id="12" orient="horz" pos="1368">
          <p15:clr>
            <a:srgbClr val="FBAE40"/>
          </p15:clr>
        </p15:guide>
        <p15:guide id="13" orient="horz" pos="10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2C19911-AB22-45EF-B8FE-76EE24B59FAA}"/>
              </a:ext>
            </a:extLst>
          </p:cNvPr>
          <p:cNvSpPr>
            <a:spLocks noGrp="1"/>
          </p:cNvSpPr>
          <p:nvPr>
            <p:ph type="ftr" sz="quarter" idx="11"/>
          </p:nvPr>
        </p:nvSpPr>
        <p:spPr>
          <a:xfrm>
            <a:off x="6617616" y="6356350"/>
            <a:ext cx="1535784" cy="365125"/>
          </a:xfrm>
        </p:spPr>
        <p:txBody>
          <a:bodyPr/>
          <a:lstStyle/>
          <a:p>
            <a:endParaRPr lang="de-DE" dirty="0"/>
          </a:p>
        </p:txBody>
      </p:sp>
      <p:sp>
        <p:nvSpPr>
          <p:cNvPr id="4" name="Slide Number Placeholder 3">
            <a:extLst>
              <a:ext uri="{FF2B5EF4-FFF2-40B4-BE49-F238E27FC236}">
                <a16:creationId xmlns:a16="http://schemas.microsoft.com/office/drawing/2014/main" id="{B406BF7E-F229-420F-82F8-7AFAA38DAC9C}"/>
              </a:ext>
            </a:extLst>
          </p:cNvPr>
          <p:cNvSpPr>
            <a:spLocks noGrp="1"/>
          </p:cNvSpPr>
          <p:nvPr>
            <p:ph type="sldNum" sz="quarter" idx="12"/>
          </p:nvPr>
        </p:nvSpPr>
        <p:spPr/>
        <p:txBody>
          <a:bodyPr/>
          <a:lstStyle/>
          <a:p>
            <a:fld id="{A6675773-DBBA-4A21-9EDA-4D76296EEA2B}" type="slidenum">
              <a:rPr lang="de-DE" smtClean="0"/>
              <a:t>‹#›</a:t>
            </a:fld>
            <a:endParaRPr lang="de-DE" dirty="0"/>
          </a:p>
        </p:txBody>
      </p:sp>
      <p:sp>
        <p:nvSpPr>
          <p:cNvPr id="5" name="Rectangle 4">
            <a:extLst>
              <a:ext uri="{FF2B5EF4-FFF2-40B4-BE49-F238E27FC236}">
                <a16:creationId xmlns:a16="http://schemas.microsoft.com/office/drawing/2014/main" id="{3EFBAF10-27C3-4E97-A1F0-B5EEA504471A}"/>
              </a:ext>
            </a:extLst>
          </p:cNvPr>
          <p:cNvSpPr/>
          <p:nvPr userDrawn="1"/>
        </p:nvSpPr>
        <p:spPr>
          <a:xfrm>
            <a:off x="0" y="0"/>
            <a:ext cx="3639845"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TextBox 5">
            <a:extLst>
              <a:ext uri="{FF2B5EF4-FFF2-40B4-BE49-F238E27FC236}">
                <a16:creationId xmlns:a16="http://schemas.microsoft.com/office/drawing/2014/main" id="{71EB7451-2173-4A9E-8A4F-6A776116CAA7}"/>
              </a:ext>
            </a:extLst>
          </p:cNvPr>
          <p:cNvSpPr txBox="1"/>
          <p:nvPr userDrawn="1"/>
        </p:nvSpPr>
        <p:spPr>
          <a:xfrm rot="16200000">
            <a:off x="-540468" y="1090873"/>
            <a:ext cx="2394832" cy="830997"/>
          </a:xfrm>
          <a:prstGeom prst="rect">
            <a:avLst/>
          </a:prstGeom>
          <a:noFill/>
        </p:spPr>
        <p:txBody>
          <a:bodyPr wrap="square" rtlCol="0">
            <a:spAutoFit/>
          </a:bodyPr>
          <a:lstStyle/>
          <a:p>
            <a:r>
              <a:rPr lang="de-DE" sz="4800" dirty="0">
                <a:solidFill>
                  <a:schemeClr val="bg1"/>
                </a:solidFill>
              </a:rPr>
              <a:t>AGENDA</a:t>
            </a:r>
          </a:p>
        </p:txBody>
      </p:sp>
      <p:sp>
        <p:nvSpPr>
          <p:cNvPr id="11" name="Text Placeholder 10">
            <a:extLst>
              <a:ext uri="{FF2B5EF4-FFF2-40B4-BE49-F238E27FC236}">
                <a16:creationId xmlns:a16="http://schemas.microsoft.com/office/drawing/2014/main" id="{7B4F4BF8-9461-4A95-BE73-8A0B72FD6959}"/>
              </a:ext>
            </a:extLst>
          </p:cNvPr>
          <p:cNvSpPr>
            <a:spLocks noGrp="1"/>
          </p:cNvSpPr>
          <p:nvPr>
            <p:ph type="body" sz="quarter" idx="13"/>
          </p:nvPr>
        </p:nvSpPr>
        <p:spPr>
          <a:xfrm>
            <a:off x="4459288" y="1507945"/>
            <a:ext cx="5919787" cy="2790825"/>
          </a:xfrm>
        </p:spPr>
        <p:txBody>
          <a:bodyPr/>
          <a:lstStyle>
            <a:lvl1pPr marL="0" indent="0">
              <a:buNone/>
              <a:defRPr>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Rectangle 11">
            <a:extLst>
              <a:ext uri="{FF2B5EF4-FFF2-40B4-BE49-F238E27FC236}">
                <a16:creationId xmlns:a16="http://schemas.microsoft.com/office/drawing/2014/main" id="{25398720-AB08-4553-AB4D-B37AE99569CE}"/>
              </a:ext>
            </a:extLst>
          </p:cNvPr>
          <p:cNvSpPr/>
          <p:nvPr userDrawn="1"/>
        </p:nvSpPr>
        <p:spPr>
          <a:xfrm>
            <a:off x="4459288" y="1138123"/>
            <a:ext cx="1080000" cy="9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7" name="Picture 6" descr="Logo, company name&#10;&#10;Description automatically generated">
            <a:extLst>
              <a:ext uri="{FF2B5EF4-FFF2-40B4-BE49-F238E27FC236}">
                <a16:creationId xmlns:a16="http://schemas.microsoft.com/office/drawing/2014/main" id="{F008AECA-ABB5-CECD-EDE7-817ED307A2B4}"/>
              </a:ext>
            </a:extLst>
          </p:cNvPr>
          <p:cNvPicPr>
            <a:picLocks noChangeAspect="1"/>
          </p:cNvPicPr>
          <p:nvPr userDrawn="1"/>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3639845" y="6422339"/>
            <a:ext cx="753934" cy="365125"/>
          </a:xfrm>
          <a:prstGeom prst="rect">
            <a:avLst/>
          </a:prstGeom>
        </p:spPr>
      </p:pic>
    </p:spTree>
    <p:extLst>
      <p:ext uri="{BB962C8B-B14F-4D97-AF65-F5344CB8AC3E}">
        <p14:creationId xmlns:p14="http://schemas.microsoft.com/office/powerpoint/2010/main" val="442481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2C19911-AB22-45EF-B8FE-76EE24B59FAA}"/>
              </a:ext>
            </a:extLst>
          </p:cNvPr>
          <p:cNvSpPr>
            <a:spLocks noGrp="1"/>
          </p:cNvSpPr>
          <p:nvPr>
            <p:ph type="ftr" sz="quarter" idx="11"/>
          </p:nvPr>
        </p:nvSpPr>
        <p:spPr>
          <a:xfrm>
            <a:off x="6617616" y="6356350"/>
            <a:ext cx="1535784" cy="365125"/>
          </a:xfrm>
        </p:spPr>
        <p:txBody>
          <a:bodyPr/>
          <a:lstStyle/>
          <a:p>
            <a:endParaRPr lang="de-DE" dirty="0"/>
          </a:p>
        </p:txBody>
      </p:sp>
      <p:sp>
        <p:nvSpPr>
          <p:cNvPr id="4" name="Slide Number Placeholder 3">
            <a:extLst>
              <a:ext uri="{FF2B5EF4-FFF2-40B4-BE49-F238E27FC236}">
                <a16:creationId xmlns:a16="http://schemas.microsoft.com/office/drawing/2014/main" id="{B406BF7E-F229-420F-82F8-7AFAA38DAC9C}"/>
              </a:ext>
            </a:extLst>
          </p:cNvPr>
          <p:cNvSpPr>
            <a:spLocks noGrp="1"/>
          </p:cNvSpPr>
          <p:nvPr>
            <p:ph type="sldNum" sz="quarter" idx="12"/>
          </p:nvPr>
        </p:nvSpPr>
        <p:spPr/>
        <p:txBody>
          <a:bodyPr/>
          <a:lstStyle/>
          <a:p>
            <a:fld id="{A6675773-DBBA-4A21-9EDA-4D76296EEA2B}" type="slidenum">
              <a:rPr lang="de-DE" smtClean="0"/>
              <a:t>‹#›</a:t>
            </a:fld>
            <a:endParaRPr lang="de-DE" dirty="0"/>
          </a:p>
        </p:txBody>
      </p:sp>
      <p:sp>
        <p:nvSpPr>
          <p:cNvPr id="5" name="Rectangle 4">
            <a:extLst>
              <a:ext uri="{FF2B5EF4-FFF2-40B4-BE49-F238E27FC236}">
                <a16:creationId xmlns:a16="http://schemas.microsoft.com/office/drawing/2014/main" id="{3EFBAF10-27C3-4E97-A1F0-B5EEA504471A}"/>
              </a:ext>
            </a:extLst>
          </p:cNvPr>
          <p:cNvSpPr/>
          <p:nvPr userDrawn="1"/>
        </p:nvSpPr>
        <p:spPr>
          <a:xfrm>
            <a:off x="0" y="0"/>
            <a:ext cx="3639845"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TextBox 5">
            <a:extLst>
              <a:ext uri="{FF2B5EF4-FFF2-40B4-BE49-F238E27FC236}">
                <a16:creationId xmlns:a16="http://schemas.microsoft.com/office/drawing/2014/main" id="{71EB7451-2173-4A9E-8A4F-6A776116CAA7}"/>
              </a:ext>
            </a:extLst>
          </p:cNvPr>
          <p:cNvSpPr txBox="1"/>
          <p:nvPr userDrawn="1"/>
        </p:nvSpPr>
        <p:spPr>
          <a:xfrm rot="16200000">
            <a:off x="-686298" y="1236703"/>
            <a:ext cx="2686492" cy="830997"/>
          </a:xfrm>
          <a:prstGeom prst="rect">
            <a:avLst/>
          </a:prstGeom>
          <a:noFill/>
        </p:spPr>
        <p:txBody>
          <a:bodyPr wrap="square" rtlCol="0">
            <a:spAutoFit/>
          </a:bodyPr>
          <a:lstStyle/>
          <a:p>
            <a:r>
              <a:rPr lang="de-DE" sz="4800" dirty="0">
                <a:solidFill>
                  <a:schemeClr val="bg1"/>
                </a:solidFill>
              </a:rPr>
              <a:t>CONTENT</a:t>
            </a:r>
          </a:p>
        </p:txBody>
      </p:sp>
      <p:sp>
        <p:nvSpPr>
          <p:cNvPr id="11" name="Text Placeholder 10">
            <a:extLst>
              <a:ext uri="{FF2B5EF4-FFF2-40B4-BE49-F238E27FC236}">
                <a16:creationId xmlns:a16="http://schemas.microsoft.com/office/drawing/2014/main" id="{7B4F4BF8-9461-4A95-BE73-8A0B72FD6959}"/>
              </a:ext>
            </a:extLst>
          </p:cNvPr>
          <p:cNvSpPr>
            <a:spLocks noGrp="1"/>
          </p:cNvSpPr>
          <p:nvPr>
            <p:ph type="body" sz="quarter" idx="13"/>
          </p:nvPr>
        </p:nvSpPr>
        <p:spPr>
          <a:xfrm>
            <a:off x="4459288" y="1507945"/>
            <a:ext cx="5919787" cy="2790825"/>
          </a:xfrm>
        </p:spPr>
        <p:txBody>
          <a:bodyPr/>
          <a:lstStyle>
            <a:lvl1pPr marL="0" indent="0">
              <a:buNone/>
              <a:defRPr>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Rectangle 11">
            <a:extLst>
              <a:ext uri="{FF2B5EF4-FFF2-40B4-BE49-F238E27FC236}">
                <a16:creationId xmlns:a16="http://schemas.microsoft.com/office/drawing/2014/main" id="{25398720-AB08-4553-AB4D-B37AE99569CE}"/>
              </a:ext>
            </a:extLst>
          </p:cNvPr>
          <p:cNvSpPr/>
          <p:nvPr userDrawn="1"/>
        </p:nvSpPr>
        <p:spPr>
          <a:xfrm>
            <a:off x="4459288" y="1138123"/>
            <a:ext cx="1080000" cy="9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 name="Picture 1" descr="Logo, company name&#10;&#10;Description automatically generated">
            <a:extLst>
              <a:ext uri="{FF2B5EF4-FFF2-40B4-BE49-F238E27FC236}">
                <a16:creationId xmlns:a16="http://schemas.microsoft.com/office/drawing/2014/main" id="{8192B71E-9BAD-A57D-2FF6-8CF5CCB36602}"/>
              </a:ext>
            </a:extLst>
          </p:cNvPr>
          <p:cNvPicPr>
            <a:picLocks noChangeAspect="1"/>
          </p:cNvPicPr>
          <p:nvPr userDrawn="1"/>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3639845" y="6422339"/>
            <a:ext cx="753934" cy="365125"/>
          </a:xfrm>
          <a:prstGeom prst="rect">
            <a:avLst/>
          </a:prstGeom>
        </p:spPr>
      </p:pic>
    </p:spTree>
    <p:extLst>
      <p:ext uri="{BB962C8B-B14F-4D97-AF65-F5344CB8AC3E}">
        <p14:creationId xmlns:p14="http://schemas.microsoft.com/office/powerpoint/2010/main" val="2991264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2C19911-AB22-45EF-B8FE-76EE24B59FAA}"/>
              </a:ext>
            </a:extLst>
          </p:cNvPr>
          <p:cNvSpPr>
            <a:spLocks noGrp="1"/>
          </p:cNvSpPr>
          <p:nvPr>
            <p:ph type="ftr" sz="quarter" idx="11"/>
          </p:nvPr>
        </p:nvSpPr>
        <p:spPr>
          <a:xfrm>
            <a:off x="6617616" y="6356350"/>
            <a:ext cx="1535784" cy="365125"/>
          </a:xfrm>
        </p:spPr>
        <p:txBody>
          <a:bodyPr/>
          <a:lstStyle/>
          <a:p>
            <a:endParaRPr lang="de-DE" dirty="0"/>
          </a:p>
        </p:txBody>
      </p:sp>
      <p:sp>
        <p:nvSpPr>
          <p:cNvPr id="4" name="Slide Number Placeholder 3">
            <a:extLst>
              <a:ext uri="{FF2B5EF4-FFF2-40B4-BE49-F238E27FC236}">
                <a16:creationId xmlns:a16="http://schemas.microsoft.com/office/drawing/2014/main" id="{B406BF7E-F229-420F-82F8-7AFAA38DAC9C}"/>
              </a:ext>
            </a:extLst>
          </p:cNvPr>
          <p:cNvSpPr>
            <a:spLocks noGrp="1"/>
          </p:cNvSpPr>
          <p:nvPr>
            <p:ph type="sldNum" sz="quarter" idx="12"/>
          </p:nvPr>
        </p:nvSpPr>
        <p:spPr/>
        <p:txBody>
          <a:bodyPr/>
          <a:lstStyle/>
          <a:p>
            <a:fld id="{A6675773-DBBA-4A21-9EDA-4D76296EEA2B}" type="slidenum">
              <a:rPr lang="de-DE" smtClean="0"/>
              <a:t>‹#›</a:t>
            </a:fld>
            <a:endParaRPr lang="de-DE" dirty="0"/>
          </a:p>
        </p:txBody>
      </p:sp>
      <p:sp>
        <p:nvSpPr>
          <p:cNvPr id="5" name="Rectangle 4">
            <a:extLst>
              <a:ext uri="{FF2B5EF4-FFF2-40B4-BE49-F238E27FC236}">
                <a16:creationId xmlns:a16="http://schemas.microsoft.com/office/drawing/2014/main" id="{3EFBAF10-27C3-4E97-A1F0-B5EEA504471A}"/>
              </a:ext>
            </a:extLst>
          </p:cNvPr>
          <p:cNvSpPr/>
          <p:nvPr userDrawn="1"/>
        </p:nvSpPr>
        <p:spPr>
          <a:xfrm>
            <a:off x="0" y="0"/>
            <a:ext cx="3639845"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TextBox 5">
            <a:extLst>
              <a:ext uri="{FF2B5EF4-FFF2-40B4-BE49-F238E27FC236}">
                <a16:creationId xmlns:a16="http://schemas.microsoft.com/office/drawing/2014/main" id="{71EB7451-2173-4A9E-8A4F-6A776116CAA7}"/>
              </a:ext>
            </a:extLst>
          </p:cNvPr>
          <p:cNvSpPr txBox="1"/>
          <p:nvPr userDrawn="1"/>
        </p:nvSpPr>
        <p:spPr>
          <a:xfrm rot="16200000">
            <a:off x="-686298" y="1236703"/>
            <a:ext cx="2686492" cy="830997"/>
          </a:xfrm>
          <a:prstGeom prst="rect">
            <a:avLst/>
          </a:prstGeom>
          <a:noFill/>
        </p:spPr>
        <p:txBody>
          <a:bodyPr wrap="square" rtlCol="0">
            <a:spAutoFit/>
          </a:bodyPr>
          <a:lstStyle/>
          <a:p>
            <a:r>
              <a:rPr lang="de-DE" sz="4800" dirty="0">
                <a:solidFill>
                  <a:schemeClr val="bg1"/>
                </a:solidFill>
              </a:rPr>
              <a:t>INHALT</a:t>
            </a:r>
          </a:p>
        </p:txBody>
      </p:sp>
      <p:sp>
        <p:nvSpPr>
          <p:cNvPr id="11" name="Text Placeholder 10">
            <a:extLst>
              <a:ext uri="{FF2B5EF4-FFF2-40B4-BE49-F238E27FC236}">
                <a16:creationId xmlns:a16="http://schemas.microsoft.com/office/drawing/2014/main" id="{7B4F4BF8-9461-4A95-BE73-8A0B72FD6959}"/>
              </a:ext>
            </a:extLst>
          </p:cNvPr>
          <p:cNvSpPr>
            <a:spLocks noGrp="1"/>
          </p:cNvSpPr>
          <p:nvPr>
            <p:ph type="body" sz="quarter" idx="13"/>
          </p:nvPr>
        </p:nvSpPr>
        <p:spPr>
          <a:xfrm>
            <a:off x="4459288" y="1507945"/>
            <a:ext cx="5919787" cy="2790825"/>
          </a:xfrm>
        </p:spPr>
        <p:txBody>
          <a:bodyPr/>
          <a:lstStyle>
            <a:lvl1pPr marL="0" indent="0">
              <a:buNone/>
              <a:defRPr>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Rectangle 11">
            <a:extLst>
              <a:ext uri="{FF2B5EF4-FFF2-40B4-BE49-F238E27FC236}">
                <a16:creationId xmlns:a16="http://schemas.microsoft.com/office/drawing/2014/main" id="{25398720-AB08-4553-AB4D-B37AE99569CE}"/>
              </a:ext>
            </a:extLst>
          </p:cNvPr>
          <p:cNvSpPr/>
          <p:nvPr userDrawn="1"/>
        </p:nvSpPr>
        <p:spPr>
          <a:xfrm>
            <a:off x="4459288" y="1138123"/>
            <a:ext cx="1080000" cy="9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 name="Picture 1" descr="Logo, company name&#10;&#10;Description automatically generated">
            <a:extLst>
              <a:ext uri="{FF2B5EF4-FFF2-40B4-BE49-F238E27FC236}">
                <a16:creationId xmlns:a16="http://schemas.microsoft.com/office/drawing/2014/main" id="{1FAAD431-4622-9502-9B2E-672F1629F969}"/>
              </a:ext>
            </a:extLst>
          </p:cNvPr>
          <p:cNvPicPr>
            <a:picLocks noChangeAspect="1"/>
          </p:cNvPicPr>
          <p:nvPr userDrawn="1"/>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3639845" y="6422339"/>
            <a:ext cx="753934" cy="365125"/>
          </a:xfrm>
          <a:prstGeom prst="rect">
            <a:avLst/>
          </a:prstGeom>
        </p:spPr>
      </p:pic>
    </p:spTree>
    <p:extLst>
      <p:ext uri="{BB962C8B-B14F-4D97-AF65-F5344CB8AC3E}">
        <p14:creationId xmlns:p14="http://schemas.microsoft.com/office/powerpoint/2010/main" val="4233662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0314B-AC5B-4AB3-A248-5BB782E7DFF1}"/>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586B8168-0017-4803-B2F7-B64AB9FE3A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A8C1975-A3EF-4216-B04F-736E7CE80AF4}"/>
              </a:ext>
            </a:extLst>
          </p:cNvPr>
          <p:cNvSpPr>
            <a:spLocks noGrp="1"/>
          </p:cNvSpPr>
          <p:nvPr>
            <p:ph type="dt" sz="half" idx="10"/>
          </p:nvPr>
        </p:nvSpPr>
        <p:spPr/>
        <p:txBody>
          <a:bodyPr/>
          <a:lstStyle/>
          <a:p>
            <a:fld id="{682DB4F1-DF98-416C-849C-8896FE0A9A7F}" type="datetime1">
              <a:rPr lang="de-DE" smtClean="0"/>
              <a:t>04.06.2024</a:t>
            </a:fld>
            <a:endParaRPr lang="de-DE" dirty="0"/>
          </a:p>
        </p:txBody>
      </p:sp>
      <p:sp>
        <p:nvSpPr>
          <p:cNvPr id="5" name="Footer Placeholder 4">
            <a:extLst>
              <a:ext uri="{FF2B5EF4-FFF2-40B4-BE49-F238E27FC236}">
                <a16:creationId xmlns:a16="http://schemas.microsoft.com/office/drawing/2014/main" id="{7FA1D4B2-DB99-4FBF-BFBF-1CBDC3B53FCB}"/>
              </a:ext>
            </a:extLst>
          </p:cNvPr>
          <p:cNvSpPr>
            <a:spLocks noGrp="1"/>
          </p:cNvSpPr>
          <p:nvPr>
            <p:ph type="ftr" sz="quarter" idx="11"/>
          </p:nvPr>
        </p:nvSpPr>
        <p:spPr/>
        <p:txBody>
          <a:bodyPr/>
          <a:lstStyle/>
          <a:p>
            <a:endParaRPr lang="de-DE" dirty="0"/>
          </a:p>
        </p:txBody>
      </p:sp>
      <p:sp>
        <p:nvSpPr>
          <p:cNvPr id="6" name="Slide Number Placeholder 5">
            <a:extLst>
              <a:ext uri="{FF2B5EF4-FFF2-40B4-BE49-F238E27FC236}">
                <a16:creationId xmlns:a16="http://schemas.microsoft.com/office/drawing/2014/main" id="{BE03C990-1281-4C2C-853D-6FDC65F4FEF6}"/>
              </a:ext>
            </a:extLst>
          </p:cNvPr>
          <p:cNvSpPr>
            <a:spLocks noGrp="1"/>
          </p:cNvSpPr>
          <p:nvPr>
            <p:ph type="sldNum" sz="quarter" idx="12"/>
          </p:nvPr>
        </p:nvSpPr>
        <p:spPr/>
        <p:txBody>
          <a:bodyPr/>
          <a:lstStyle/>
          <a:p>
            <a:fld id="{A6675773-DBBA-4A21-9EDA-4D76296EEA2B}" type="slidenum">
              <a:rPr lang="de-DE" smtClean="0"/>
              <a:t>‹#›</a:t>
            </a:fld>
            <a:endParaRPr lang="de-DE" dirty="0"/>
          </a:p>
        </p:txBody>
      </p:sp>
      <p:pic>
        <p:nvPicPr>
          <p:cNvPr id="9" name="Picture 8" descr="Logo, company name&#10;&#10;Description automatically generated">
            <a:extLst>
              <a:ext uri="{FF2B5EF4-FFF2-40B4-BE49-F238E27FC236}">
                <a16:creationId xmlns:a16="http://schemas.microsoft.com/office/drawing/2014/main" id="{EDFBF9DC-3B0A-4D94-6E73-F62DEA386B1E}"/>
              </a:ext>
            </a:extLst>
          </p:cNvPr>
          <p:cNvPicPr>
            <a:picLocks noChangeAspect="1"/>
          </p:cNvPicPr>
          <p:nvPr userDrawn="1"/>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0" y="6419696"/>
            <a:ext cx="753934" cy="365125"/>
          </a:xfrm>
          <a:prstGeom prst="rect">
            <a:avLst/>
          </a:prstGeom>
        </p:spPr>
      </p:pic>
    </p:spTree>
    <p:extLst>
      <p:ext uri="{BB962C8B-B14F-4D97-AF65-F5344CB8AC3E}">
        <p14:creationId xmlns:p14="http://schemas.microsoft.com/office/powerpoint/2010/main" val="3311471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55327-49C2-45C8-B564-19D4E2A1F7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dirty="0"/>
          </a:p>
        </p:txBody>
      </p:sp>
      <p:sp>
        <p:nvSpPr>
          <p:cNvPr id="3" name="Text Placeholder 2">
            <a:extLst>
              <a:ext uri="{FF2B5EF4-FFF2-40B4-BE49-F238E27FC236}">
                <a16:creationId xmlns:a16="http://schemas.microsoft.com/office/drawing/2014/main" id="{8221DBFC-2E3C-4775-987E-C6313F95E9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944744-7FB9-4C48-86E4-B8B44DA19E88}"/>
              </a:ext>
            </a:extLst>
          </p:cNvPr>
          <p:cNvSpPr>
            <a:spLocks noGrp="1"/>
          </p:cNvSpPr>
          <p:nvPr>
            <p:ph type="dt" sz="half" idx="10"/>
          </p:nvPr>
        </p:nvSpPr>
        <p:spPr/>
        <p:txBody>
          <a:bodyPr/>
          <a:lstStyle/>
          <a:p>
            <a:fld id="{9B020CFF-9237-4E2E-B72F-44501DEB175F}" type="datetime1">
              <a:rPr lang="de-DE" smtClean="0"/>
              <a:t>04.06.2024</a:t>
            </a:fld>
            <a:endParaRPr lang="de-DE" dirty="0"/>
          </a:p>
        </p:txBody>
      </p:sp>
      <p:sp>
        <p:nvSpPr>
          <p:cNvPr id="5" name="Footer Placeholder 4">
            <a:extLst>
              <a:ext uri="{FF2B5EF4-FFF2-40B4-BE49-F238E27FC236}">
                <a16:creationId xmlns:a16="http://schemas.microsoft.com/office/drawing/2014/main" id="{69A6A6B7-8122-4258-8ED3-2C04CFA0DA8D}"/>
              </a:ext>
            </a:extLst>
          </p:cNvPr>
          <p:cNvSpPr>
            <a:spLocks noGrp="1"/>
          </p:cNvSpPr>
          <p:nvPr>
            <p:ph type="ftr" sz="quarter" idx="11"/>
          </p:nvPr>
        </p:nvSpPr>
        <p:spPr/>
        <p:txBody>
          <a:bodyPr/>
          <a:lstStyle/>
          <a:p>
            <a:endParaRPr lang="de-DE" dirty="0"/>
          </a:p>
        </p:txBody>
      </p:sp>
      <p:sp>
        <p:nvSpPr>
          <p:cNvPr id="6" name="Slide Number Placeholder 5">
            <a:extLst>
              <a:ext uri="{FF2B5EF4-FFF2-40B4-BE49-F238E27FC236}">
                <a16:creationId xmlns:a16="http://schemas.microsoft.com/office/drawing/2014/main" id="{F704334A-CBE6-4354-B3DC-A4764FB872E8}"/>
              </a:ext>
            </a:extLst>
          </p:cNvPr>
          <p:cNvSpPr>
            <a:spLocks noGrp="1"/>
          </p:cNvSpPr>
          <p:nvPr>
            <p:ph type="sldNum" sz="quarter" idx="12"/>
          </p:nvPr>
        </p:nvSpPr>
        <p:spPr/>
        <p:txBody>
          <a:bodyPr/>
          <a:lstStyle/>
          <a:p>
            <a:fld id="{A6675773-DBBA-4A21-9EDA-4D76296EEA2B}" type="slidenum">
              <a:rPr lang="de-DE" smtClean="0"/>
              <a:t>‹#›</a:t>
            </a:fld>
            <a:endParaRPr lang="de-DE" dirty="0"/>
          </a:p>
        </p:txBody>
      </p:sp>
      <p:pic>
        <p:nvPicPr>
          <p:cNvPr id="8" name="Picture 7" descr="Logo, company name&#10;&#10;Description automatically generated">
            <a:extLst>
              <a:ext uri="{FF2B5EF4-FFF2-40B4-BE49-F238E27FC236}">
                <a16:creationId xmlns:a16="http://schemas.microsoft.com/office/drawing/2014/main" id="{8A683974-AD28-D9CB-6EAC-1DAE60237F07}"/>
              </a:ext>
            </a:extLst>
          </p:cNvPr>
          <p:cNvPicPr>
            <a:picLocks noChangeAspect="1"/>
          </p:cNvPicPr>
          <p:nvPr userDrawn="1"/>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0" y="6419696"/>
            <a:ext cx="753934" cy="365125"/>
          </a:xfrm>
          <a:prstGeom prst="rect">
            <a:avLst/>
          </a:prstGeom>
        </p:spPr>
      </p:pic>
    </p:spTree>
    <p:extLst>
      <p:ext uri="{BB962C8B-B14F-4D97-AF65-F5344CB8AC3E}">
        <p14:creationId xmlns:p14="http://schemas.microsoft.com/office/powerpoint/2010/main" val="2241392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9B214-0B6E-4057-ABA7-D5744E98CD09}"/>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95495A27-6B6A-449F-9F30-724E832814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Content Placeholder 3">
            <a:extLst>
              <a:ext uri="{FF2B5EF4-FFF2-40B4-BE49-F238E27FC236}">
                <a16:creationId xmlns:a16="http://schemas.microsoft.com/office/drawing/2014/main" id="{CCB04B2D-A708-4662-9A02-567890ECE7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e Placeholder 4">
            <a:extLst>
              <a:ext uri="{FF2B5EF4-FFF2-40B4-BE49-F238E27FC236}">
                <a16:creationId xmlns:a16="http://schemas.microsoft.com/office/drawing/2014/main" id="{4308A468-1033-4AD9-9376-4FA27556DBCE}"/>
              </a:ext>
            </a:extLst>
          </p:cNvPr>
          <p:cNvSpPr>
            <a:spLocks noGrp="1"/>
          </p:cNvSpPr>
          <p:nvPr>
            <p:ph type="dt" sz="half" idx="10"/>
          </p:nvPr>
        </p:nvSpPr>
        <p:spPr/>
        <p:txBody>
          <a:bodyPr/>
          <a:lstStyle/>
          <a:p>
            <a:fld id="{0FDD52CC-6259-4C0D-B26D-0C490A6DCE8B}" type="datetime1">
              <a:rPr lang="de-DE" smtClean="0"/>
              <a:t>04.06.2024</a:t>
            </a:fld>
            <a:endParaRPr lang="de-DE" dirty="0"/>
          </a:p>
        </p:txBody>
      </p:sp>
      <p:sp>
        <p:nvSpPr>
          <p:cNvPr id="6" name="Footer Placeholder 5">
            <a:extLst>
              <a:ext uri="{FF2B5EF4-FFF2-40B4-BE49-F238E27FC236}">
                <a16:creationId xmlns:a16="http://schemas.microsoft.com/office/drawing/2014/main" id="{536C1CF9-5F90-42CF-87CC-A06155734B33}"/>
              </a:ext>
            </a:extLst>
          </p:cNvPr>
          <p:cNvSpPr>
            <a:spLocks noGrp="1"/>
          </p:cNvSpPr>
          <p:nvPr>
            <p:ph type="ftr" sz="quarter" idx="11"/>
          </p:nvPr>
        </p:nvSpPr>
        <p:spPr/>
        <p:txBody>
          <a:bodyPr/>
          <a:lstStyle/>
          <a:p>
            <a:endParaRPr lang="de-DE" dirty="0"/>
          </a:p>
        </p:txBody>
      </p:sp>
      <p:sp>
        <p:nvSpPr>
          <p:cNvPr id="7" name="Slide Number Placeholder 6">
            <a:extLst>
              <a:ext uri="{FF2B5EF4-FFF2-40B4-BE49-F238E27FC236}">
                <a16:creationId xmlns:a16="http://schemas.microsoft.com/office/drawing/2014/main" id="{565587EB-83EE-4B0A-888D-2FEF89CC5277}"/>
              </a:ext>
            </a:extLst>
          </p:cNvPr>
          <p:cNvSpPr>
            <a:spLocks noGrp="1"/>
          </p:cNvSpPr>
          <p:nvPr>
            <p:ph type="sldNum" sz="quarter" idx="12"/>
          </p:nvPr>
        </p:nvSpPr>
        <p:spPr/>
        <p:txBody>
          <a:bodyPr/>
          <a:lstStyle/>
          <a:p>
            <a:fld id="{A6675773-DBBA-4A21-9EDA-4D76296EEA2B}" type="slidenum">
              <a:rPr lang="de-DE" smtClean="0"/>
              <a:t>‹#›</a:t>
            </a:fld>
            <a:endParaRPr lang="de-DE" dirty="0"/>
          </a:p>
        </p:txBody>
      </p:sp>
      <p:pic>
        <p:nvPicPr>
          <p:cNvPr id="9" name="Picture 8" descr="Logo, company name&#10;&#10;Description automatically generated">
            <a:extLst>
              <a:ext uri="{FF2B5EF4-FFF2-40B4-BE49-F238E27FC236}">
                <a16:creationId xmlns:a16="http://schemas.microsoft.com/office/drawing/2014/main" id="{0B8AEFD2-8A8C-17D5-85A0-DAAF6D879E08}"/>
              </a:ext>
            </a:extLst>
          </p:cNvPr>
          <p:cNvPicPr>
            <a:picLocks noChangeAspect="1"/>
          </p:cNvPicPr>
          <p:nvPr userDrawn="1"/>
        </p:nvPicPr>
        <p:blipFill rotWithShape="1">
          <a:blip r:embed="rId2"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0" y="6419696"/>
            <a:ext cx="753934" cy="365125"/>
          </a:xfrm>
          <a:prstGeom prst="rect">
            <a:avLst/>
          </a:prstGeom>
        </p:spPr>
      </p:pic>
    </p:spTree>
    <p:extLst>
      <p:ext uri="{BB962C8B-B14F-4D97-AF65-F5344CB8AC3E}">
        <p14:creationId xmlns:p14="http://schemas.microsoft.com/office/powerpoint/2010/main" val="3209887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AFAF7"/>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9F991B-1DBE-4D2C-886C-E227187F8488}"/>
              </a:ext>
            </a:extLst>
          </p:cNvPr>
          <p:cNvSpPr/>
          <p:nvPr userDrawn="1"/>
        </p:nvSpPr>
        <p:spPr>
          <a:xfrm>
            <a:off x="-1" y="6812864"/>
            <a:ext cx="12192001" cy="7053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le Placeholder 1">
            <a:extLst>
              <a:ext uri="{FF2B5EF4-FFF2-40B4-BE49-F238E27FC236}">
                <a16:creationId xmlns:a16="http://schemas.microsoft.com/office/drawing/2014/main" id="{829D1CEF-5B9B-4054-AAC3-D168EE70F1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dirty="0"/>
          </a:p>
        </p:txBody>
      </p:sp>
      <p:sp>
        <p:nvSpPr>
          <p:cNvPr id="3" name="Text Placeholder 2">
            <a:extLst>
              <a:ext uri="{FF2B5EF4-FFF2-40B4-BE49-F238E27FC236}">
                <a16:creationId xmlns:a16="http://schemas.microsoft.com/office/drawing/2014/main" id="{6EFDAFDA-E188-4BF3-9DD1-6C787813438F}"/>
              </a:ext>
            </a:extLst>
          </p:cNvPr>
          <p:cNvSpPr>
            <a:spLocks noGrp="1"/>
          </p:cNvSpPr>
          <p:nvPr>
            <p:ph type="body" idx="1"/>
          </p:nvPr>
        </p:nvSpPr>
        <p:spPr>
          <a:xfrm>
            <a:off x="838200" y="1825625"/>
            <a:ext cx="10515600" cy="422894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a:extLst>
              <a:ext uri="{FF2B5EF4-FFF2-40B4-BE49-F238E27FC236}">
                <a16:creationId xmlns:a16="http://schemas.microsoft.com/office/drawing/2014/main" id="{EB76AE87-BAC8-4E36-A169-EF686CDABDC9}"/>
              </a:ext>
            </a:extLst>
          </p:cNvPr>
          <p:cNvSpPr>
            <a:spLocks noGrp="1"/>
          </p:cNvSpPr>
          <p:nvPr>
            <p:ph type="dt" sz="half" idx="2"/>
          </p:nvPr>
        </p:nvSpPr>
        <p:spPr bwMode="white">
          <a:xfrm>
            <a:off x="2565645" y="6422339"/>
            <a:ext cx="1628313" cy="365125"/>
          </a:xfrm>
          <a:prstGeom prst="rect">
            <a:avLst/>
          </a:prstGeom>
        </p:spPr>
        <p:txBody>
          <a:bodyPr vert="horz" lIns="91440" tIns="45720" rIns="91440" bIns="45720" rtlCol="0" anchor="ctr"/>
          <a:lstStyle>
            <a:lvl1pPr algn="l">
              <a:defRPr sz="1200">
                <a:solidFill>
                  <a:schemeClr val="bg1"/>
                </a:solidFill>
              </a:defRPr>
            </a:lvl1pPr>
          </a:lstStyle>
          <a:p>
            <a:fld id="{8BEAA62B-A477-479D-9787-EFC36A372335}" type="datetime1">
              <a:rPr lang="de-DE" smtClean="0"/>
              <a:t>04.06.2024</a:t>
            </a:fld>
            <a:endParaRPr lang="de-DE" dirty="0"/>
          </a:p>
        </p:txBody>
      </p:sp>
      <p:sp>
        <p:nvSpPr>
          <p:cNvPr id="5" name="Footer Placeholder 4">
            <a:extLst>
              <a:ext uri="{FF2B5EF4-FFF2-40B4-BE49-F238E27FC236}">
                <a16:creationId xmlns:a16="http://schemas.microsoft.com/office/drawing/2014/main" id="{5E9FD090-DC29-41C3-A251-1788F5E13C00}"/>
              </a:ext>
            </a:extLst>
          </p:cNvPr>
          <p:cNvSpPr>
            <a:spLocks noGrp="1"/>
          </p:cNvSpPr>
          <p:nvPr>
            <p:ph type="ftr" sz="quarter" idx="3"/>
          </p:nvPr>
        </p:nvSpPr>
        <p:spPr bwMode="white">
          <a:xfrm>
            <a:off x="4344879" y="6422339"/>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de-DE" dirty="0"/>
          </a:p>
        </p:txBody>
      </p:sp>
      <p:sp>
        <p:nvSpPr>
          <p:cNvPr id="6" name="Slide Number Placeholder 5">
            <a:extLst>
              <a:ext uri="{FF2B5EF4-FFF2-40B4-BE49-F238E27FC236}">
                <a16:creationId xmlns:a16="http://schemas.microsoft.com/office/drawing/2014/main" id="{955ADE6B-AFB3-46BB-8C1D-DF084A32EDF1}"/>
              </a:ext>
            </a:extLst>
          </p:cNvPr>
          <p:cNvSpPr>
            <a:spLocks noGrp="1"/>
          </p:cNvSpPr>
          <p:nvPr>
            <p:ph type="sldNum" sz="quarter" idx="4"/>
          </p:nvPr>
        </p:nvSpPr>
        <p:spPr bwMode="white">
          <a:xfrm>
            <a:off x="8610600" y="6422339"/>
            <a:ext cx="2743200" cy="365125"/>
          </a:xfrm>
          <a:prstGeom prst="rect">
            <a:avLst/>
          </a:prstGeom>
        </p:spPr>
        <p:txBody>
          <a:bodyPr vert="horz" lIns="91440" tIns="45720" rIns="91440" bIns="45720" rtlCol="0" anchor="ctr"/>
          <a:lstStyle>
            <a:lvl1pPr algn="r">
              <a:defRPr sz="1200">
                <a:solidFill>
                  <a:schemeClr val="bg1"/>
                </a:solidFill>
              </a:defRPr>
            </a:lvl1pPr>
          </a:lstStyle>
          <a:p>
            <a:fld id="{A6675773-DBBA-4A21-9EDA-4D76296EEA2B}" type="slidenum">
              <a:rPr lang="de-DE" smtClean="0"/>
              <a:pPr/>
              <a:t>‹#›</a:t>
            </a:fld>
            <a:endParaRPr lang="de-DE" dirty="0"/>
          </a:p>
        </p:txBody>
      </p:sp>
      <p:sp>
        <p:nvSpPr>
          <p:cNvPr id="10" name="Rectangle 9">
            <a:extLst>
              <a:ext uri="{FF2B5EF4-FFF2-40B4-BE49-F238E27FC236}">
                <a16:creationId xmlns:a16="http://schemas.microsoft.com/office/drawing/2014/main" id="{4C9A7958-41AD-494B-9BD2-E99F50B61F7E}"/>
              </a:ext>
            </a:extLst>
          </p:cNvPr>
          <p:cNvSpPr/>
          <p:nvPr userDrawn="1"/>
        </p:nvSpPr>
        <p:spPr>
          <a:xfrm>
            <a:off x="838200" y="365125"/>
            <a:ext cx="1080000" cy="9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834615808"/>
      </p:ext>
    </p:extLst>
  </p:cSld>
  <p:clrMap bg1="lt1" tx1="dk1" bg2="lt2" tx2="dk2" accent1="accent1" accent2="accent2" accent3="accent3" accent4="accent4" accent5="accent5" accent6="accent6" hlink="hlink" folHlink="folHlink"/>
  <p:sldLayoutIdLst>
    <p:sldLayoutId id="2147483661" r:id="rId1"/>
    <p:sldLayoutId id="2147483689" r:id="rId2"/>
    <p:sldLayoutId id="2147483688" r:id="rId3"/>
    <p:sldLayoutId id="2147483685" r:id="rId4"/>
    <p:sldLayoutId id="2147483686" r:id="rId5"/>
    <p:sldLayoutId id="2147483687"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91" r:id="rId17"/>
    <p:sldLayoutId id="2147483692" r:id="rId18"/>
  </p:sldLayoutIdLst>
  <p:hf hdr="0" ftr="0" dt="0"/>
  <p:txStyles>
    <p:titleStyle>
      <a:lvl1pPr algn="l" defTabSz="914400" rtl="0" eaLnBrk="1" latinLnBrk="0" hangingPunct="1">
        <a:lnSpc>
          <a:spcPct val="90000"/>
        </a:lnSpc>
        <a:spcBef>
          <a:spcPct val="0"/>
        </a:spcBef>
        <a:buNone/>
        <a:defRPr sz="3000" kern="1200" cap="small" baseline="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65000"/>
              <a:lumOff val="3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AFAF7"/>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9F991B-1DBE-4D2C-886C-E227187F8488}"/>
              </a:ext>
            </a:extLst>
          </p:cNvPr>
          <p:cNvSpPr/>
          <p:nvPr/>
        </p:nvSpPr>
        <p:spPr>
          <a:xfrm>
            <a:off x="-1" y="6812864"/>
            <a:ext cx="12192001" cy="7053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Placeholder 1">
            <a:extLst>
              <a:ext uri="{FF2B5EF4-FFF2-40B4-BE49-F238E27FC236}">
                <a16:creationId xmlns:a16="http://schemas.microsoft.com/office/drawing/2014/main" id="{829D1CEF-5B9B-4054-AAC3-D168EE70F1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dirty="0"/>
          </a:p>
        </p:txBody>
      </p:sp>
      <p:sp>
        <p:nvSpPr>
          <p:cNvPr id="3" name="Text Placeholder 2">
            <a:extLst>
              <a:ext uri="{FF2B5EF4-FFF2-40B4-BE49-F238E27FC236}">
                <a16:creationId xmlns:a16="http://schemas.microsoft.com/office/drawing/2014/main" id="{6EFDAFDA-E188-4BF3-9DD1-6C787813438F}"/>
              </a:ext>
            </a:extLst>
          </p:cNvPr>
          <p:cNvSpPr>
            <a:spLocks noGrp="1"/>
          </p:cNvSpPr>
          <p:nvPr>
            <p:ph type="body" idx="1"/>
          </p:nvPr>
        </p:nvSpPr>
        <p:spPr>
          <a:xfrm>
            <a:off x="838200" y="1825625"/>
            <a:ext cx="10515600" cy="422894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a:extLst>
              <a:ext uri="{FF2B5EF4-FFF2-40B4-BE49-F238E27FC236}">
                <a16:creationId xmlns:a16="http://schemas.microsoft.com/office/drawing/2014/main" id="{EB76AE87-BAC8-4E36-A169-EF686CDABDC9}"/>
              </a:ext>
            </a:extLst>
          </p:cNvPr>
          <p:cNvSpPr>
            <a:spLocks noGrp="1"/>
          </p:cNvSpPr>
          <p:nvPr>
            <p:ph type="dt" sz="half" idx="2"/>
          </p:nvPr>
        </p:nvSpPr>
        <p:spPr bwMode="white">
          <a:xfrm>
            <a:off x="2565645" y="6422339"/>
            <a:ext cx="1628313" cy="365125"/>
          </a:xfrm>
          <a:prstGeom prst="rect">
            <a:avLst/>
          </a:prstGeom>
        </p:spPr>
        <p:txBody>
          <a:bodyPr vert="horz" lIns="91440" tIns="45720" rIns="91440" bIns="45720" rtlCol="0" anchor="ctr"/>
          <a:lstStyle>
            <a:lvl1pPr algn="l">
              <a:defRPr sz="1200">
                <a:solidFill>
                  <a:schemeClr val="bg1"/>
                </a:solidFill>
              </a:defRPr>
            </a:lvl1pPr>
          </a:lstStyle>
          <a:p>
            <a:fld id="{8BEAA62B-A477-479D-9787-EFC36A372335}" type="datetime1">
              <a:rPr lang="de-DE" smtClean="0"/>
              <a:t>04.06.2024</a:t>
            </a:fld>
            <a:endParaRPr lang="de-DE" dirty="0"/>
          </a:p>
        </p:txBody>
      </p:sp>
      <p:sp>
        <p:nvSpPr>
          <p:cNvPr id="5" name="Footer Placeholder 4">
            <a:extLst>
              <a:ext uri="{FF2B5EF4-FFF2-40B4-BE49-F238E27FC236}">
                <a16:creationId xmlns:a16="http://schemas.microsoft.com/office/drawing/2014/main" id="{5E9FD090-DC29-41C3-A251-1788F5E13C00}"/>
              </a:ext>
            </a:extLst>
          </p:cNvPr>
          <p:cNvSpPr>
            <a:spLocks noGrp="1"/>
          </p:cNvSpPr>
          <p:nvPr>
            <p:ph type="ftr" sz="quarter" idx="3"/>
          </p:nvPr>
        </p:nvSpPr>
        <p:spPr bwMode="white">
          <a:xfrm>
            <a:off x="4344879" y="6422339"/>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de-DE" dirty="0"/>
          </a:p>
        </p:txBody>
      </p:sp>
      <p:sp>
        <p:nvSpPr>
          <p:cNvPr id="6" name="Slide Number Placeholder 5">
            <a:extLst>
              <a:ext uri="{FF2B5EF4-FFF2-40B4-BE49-F238E27FC236}">
                <a16:creationId xmlns:a16="http://schemas.microsoft.com/office/drawing/2014/main" id="{955ADE6B-AFB3-46BB-8C1D-DF084A32EDF1}"/>
              </a:ext>
            </a:extLst>
          </p:cNvPr>
          <p:cNvSpPr>
            <a:spLocks noGrp="1"/>
          </p:cNvSpPr>
          <p:nvPr>
            <p:ph type="sldNum" sz="quarter" idx="4"/>
          </p:nvPr>
        </p:nvSpPr>
        <p:spPr bwMode="white">
          <a:xfrm>
            <a:off x="8610600" y="6422339"/>
            <a:ext cx="2743200" cy="365125"/>
          </a:xfrm>
          <a:prstGeom prst="rect">
            <a:avLst/>
          </a:prstGeom>
        </p:spPr>
        <p:txBody>
          <a:bodyPr vert="horz" lIns="91440" tIns="45720" rIns="91440" bIns="45720" rtlCol="0" anchor="ctr"/>
          <a:lstStyle>
            <a:lvl1pPr algn="r">
              <a:defRPr sz="1200">
                <a:solidFill>
                  <a:schemeClr val="bg1"/>
                </a:solidFill>
              </a:defRPr>
            </a:lvl1pPr>
          </a:lstStyle>
          <a:p>
            <a:fld id="{A6675773-DBBA-4A21-9EDA-4D76296EEA2B}" type="slidenum">
              <a:rPr lang="de-DE" smtClean="0"/>
              <a:pPr/>
              <a:t>‹#›</a:t>
            </a:fld>
            <a:endParaRPr lang="de-DE" dirty="0"/>
          </a:p>
        </p:txBody>
      </p:sp>
      <p:sp>
        <p:nvSpPr>
          <p:cNvPr id="10" name="Rectangle 9">
            <a:extLst>
              <a:ext uri="{FF2B5EF4-FFF2-40B4-BE49-F238E27FC236}">
                <a16:creationId xmlns:a16="http://schemas.microsoft.com/office/drawing/2014/main" id="{4C9A7958-41AD-494B-9BD2-E99F50B61F7E}"/>
              </a:ext>
            </a:extLst>
          </p:cNvPr>
          <p:cNvSpPr/>
          <p:nvPr/>
        </p:nvSpPr>
        <p:spPr>
          <a:xfrm>
            <a:off x="838200" y="365125"/>
            <a:ext cx="1080000" cy="9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tangle 6">
            <a:extLst>
              <a:ext uri="{FF2B5EF4-FFF2-40B4-BE49-F238E27FC236}">
                <a16:creationId xmlns:a16="http://schemas.microsoft.com/office/drawing/2014/main" id="{1FDB3007-4D16-2B63-07DE-FBF4790356FE}"/>
              </a:ext>
            </a:extLst>
          </p:cNvPr>
          <p:cNvSpPr/>
          <p:nvPr userDrawn="1"/>
        </p:nvSpPr>
        <p:spPr>
          <a:xfrm>
            <a:off x="-1" y="6812864"/>
            <a:ext cx="12192001" cy="7053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Rectangle 8">
            <a:extLst>
              <a:ext uri="{FF2B5EF4-FFF2-40B4-BE49-F238E27FC236}">
                <a16:creationId xmlns:a16="http://schemas.microsoft.com/office/drawing/2014/main" id="{90C3E4F7-E409-925B-B504-F728AF0E316A}"/>
              </a:ext>
            </a:extLst>
          </p:cNvPr>
          <p:cNvSpPr/>
          <p:nvPr userDrawn="1"/>
        </p:nvSpPr>
        <p:spPr>
          <a:xfrm>
            <a:off x="838200" y="365125"/>
            <a:ext cx="1080000" cy="9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243237457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Lst>
  <p:hf hdr="0" ftr="0" dt="0"/>
  <p:txStyles>
    <p:titleStyle>
      <a:lvl1pPr algn="l" defTabSz="914400" rtl="0" eaLnBrk="1" latinLnBrk="0" hangingPunct="1">
        <a:lnSpc>
          <a:spcPct val="90000"/>
        </a:lnSpc>
        <a:spcBef>
          <a:spcPct val="0"/>
        </a:spcBef>
        <a:buNone/>
        <a:defRPr sz="3000" kern="1200" cap="small" baseline="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65000"/>
              <a:lumOff val="3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userDrawn="1">
          <p15:clr>
            <a:srgbClr val="F26B43"/>
          </p15:clr>
        </p15:guide>
        <p15:guide id="4"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notesSlide" Target="../notesSlides/notesSlide1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slideLayout" Target="../slideLayouts/slideLayout29.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8.xml"/><Relationship Id="rId5" Type="http://schemas.microsoft.com/office/2007/relationships/hdphoto" Target="../media/hdphoto1.wdp"/><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8.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8.xml"/><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8.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notesSlide" Target="../notesSlides/notesSlide35.xml"/><Relationship Id="rId1" Type="http://schemas.openxmlformats.org/officeDocument/2006/relationships/slideLayout" Target="../slideLayouts/slideLayout2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7.png"/><Relationship Id="rId5" Type="http://schemas.openxmlformats.org/officeDocument/2006/relationships/hyperlink" Target="mailto:faustmann@bcoreconsult.com" TargetMode="Externa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8" Type="http://schemas.openxmlformats.org/officeDocument/2006/relationships/image" Target="../media/image48.emf"/><Relationship Id="rId13" Type="http://schemas.microsoft.com/office/2007/relationships/hdphoto" Target="../media/hdphoto4.wdp"/><Relationship Id="rId3" Type="http://schemas.openxmlformats.org/officeDocument/2006/relationships/image" Target="../media/image44.png"/><Relationship Id="rId7" Type="http://schemas.openxmlformats.org/officeDocument/2006/relationships/image" Target="../media/image47.png"/><Relationship Id="rId12" Type="http://schemas.openxmlformats.org/officeDocument/2006/relationships/image" Target="../media/image51.png"/><Relationship Id="rId2" Type="http://schemas.openxmlformats.org/officeDocument/2006/relationships/notesSlide" Target="../notesSlides/notesSlide46.xml"/><Relationship Id="rId16" Type="http://schemas.openxmlformats.org/officeDocument/2006/relationships/image" Target="../media/image54.jpeg"/><Relationship Id="rId1" Type="http://schemas.openxmlformats.org/officeDocument/2006/relationships/slideLayout" Target="../slideLayouts/slideLayout29.xml"/><Relationship Id="rId6" Type="http://schemas.openxmlformats.org/officeDocument/2006/relationships/image" Target="../media/image46.emf"/><Relationship Id="rId11" Type="http://schemas.openxmlformats.org/officeDocument/2006/relationships/image" Target="../media/image50.png"/><Relationship Id="rId5" Type="http://schemas.openxmlformats.org/officeDocument/2006/relationships/image" Target="../media/image45.jpeg"/><Relationship Id="rId15" Type="http://schemas.openxmlformats.org/officeDocument/2006/relationships/image" Target="../media/image53.sv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49.png"/><Relationship Id="rId14" Type="http://schemas.openxmlformats.org/officeDocument/2006/relationships/image" Target="../media/image52.png"/></Relationships>
</file>

<file path=ppt/slides/_rels/slide4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18" Type="http://schemas.openxmlformats.org/officeDocument/2006/relationships/image" Target="../media/image67.jpeg"/><Relationship Id="rId3" Type="http://schemas.openxmlformats.org/officeDocument/2006/relationships/image" Target="../media/image55.png"/><Relationship Id="rId21" Type="http://schemas.microsoft.com/office/2007/relationships/hdphoto" Target="../media/hdphoto8.wdp"/><Relationship Id="rId7" Type="http://schemas.openxmlformats.org/officeDocument/2006/relationships/image" Target="../media/image58.jpeg"/><Relationship Id="rId12" Type="http://schemas.openxmlformats.org/officeDocument/2006/relationships/image" Target="../media/image62.svg"/><Relationship Id="rId17" Type="http://schemas.openxmlformats.org/officeDocument/2006/relationships/image" Target="../media/image66.png"/><Relationship Id="rId2" Type="http://schemas.openxmlformats.org/officeDocument/2006/relationships/notesSlide" Target="../notesSlides/notesSlide47.xml"/><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29.xml"/><Relationship Id="rId6" Type="http://schemas.openxmlformats.org/officeDocument/2006/relationships/image" Target="../media/image57.jpeg"/><Relationship Id="rId11" Type="http://schemas.openxmlformats.org/officeDocument/2006/relationships/image" Target="../media/image61.png"/><Relationship Id="rId5" Type="http://schemas.microsoft.com/office/2007/relationships/hdphoto" Target="../media/hdphoto5.wdp"/><Relationship Id="rId15" Type="http://schemas.openxmlformats.org/officeDocument/2006/relationships/image" Target="../media/image64.jpeg"/><Relationship Id="rId23" Type="http://schemas.microsoft.com/office/2007/relationships/hdphoto" Target="../media/hdphoto9.wdp"/><Relationship Id="rId10" Type="http://schemas.openxmlformats.org/officeDocument/2006/relationships/image" Target="../media/image60.jpeg"/><Relationship Id="rId19" Type="http://schemas.openxmlformats.org/officeDocument/2006/relationships/image" Target="../media/image68.png"/><Relationship Id="rId4" Type="http://schemas.openxmlformats.org/officeDocument/2006/relationships/image" Target="../media/image56.png"/><Relationship Id="rId9" Type="http://schemas.microsoft.com/office/2007/relationships/hdphoto" Target="../media/hdphoto6.wdp"/><Relationship Id="rId14" Type="http://schemas.microsoft.com/office/2007/relationships/hdphoto" Target="../media/hdphoto7.wdp"/><Relationship Id="rId22" Type="http://schemas.openxmlformats.org/officeDocument/2006/relationships/image" Target="../media/image7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9.xml"/><Relationship Id="rId6" Type="http://schemas.openxmlformats.org/officeDocument/2006/relationships/image" Target="../media/image720.png"/><Relationship Id="rId5" Type="http://schemas.openxmlformats.org/officeDocument/2006/relationships/image" Target="../media/image72.png"/><Relationship Id="rId4" Type="http://schemas.openxmlformats.org/officeDocument/2006/relationships/image" Target="../media/image7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8" Type="http://schemas.openxmlformats.org/officeDocument/2006/relationships/image" Target="../media/image57.jpeg"/><Relationship Id="rId13" Type="http://schemas.openxmlformats.org/officeDocument/2006/relationships/image" Target="../media/image68.png"/><Relationship Id="rId3" Type="http://schemas.openxmlformats.org/officeDocument/2006/relationships/image" Target="../media/image54.jpeg"/><Relationship Id="rId7" Type="http://schemas.openxmlformats.org/officeDocument/2006/relationships/image" Target="../media/image53.svg"/><Relationship Id="rId12" Type="http://schemas.openxmlformats.org/officeDocument/2006/relationships/image" Target="../media/image58.jpeg"/><Relationship Id="rId2" Type="http://schemas.openxmlformats.org/officeDocument/2006/relationships/notesSlide" Target="../notesSlides/notesSlide50.xml"/><Relationship Id="rId16" Type="http://schemas.openxmlformats.org/officeDocument/2006/relationships/image" Target="../media/image50.png"/><Relationship Id="rId1" Type="http://schemas.openxmlformats.org/officeDocument/2006/relationships/slideLayout" Target="../slideLayouts/slideLayout29.xml"/><Relationship Id="rId6" Type="http://schemas.openxmlformats.org/officeDocument/2006/relationships/image" Target="../media/image52.png"/><Relationship Id="rId11" Type="http://schemas.openxmlformats.org/officeDocument/2006/relationships/image" Target="../media/image62.svg"/><Relationship Id="rId5" Type="http://schemas.openxmlformats.org/officeDocument/2006/relationships/image" Target="../media/image64.jpeg"/><Relationship Id="rId15" Type="http://schemas.openxmlformats.org/officeDocument/2006/relationships/image" Target="../media/image67.jpeg"/><Relationship Id="rId10" Type="http://schemas.openxmlformats.org/officeDocument/2006/relationships/image" Target="../media/image61.png"/><Relationship Id="rId4" Type="http://schemas.openxmlformats.org/officeDocument/2006/relationships/image" Target="../media/image60.jpeg"/><Relationship Id="rId9" Type="http://schemas.openxmlformats.org/officeDocument/2006/relationships/image" Target="../media/image47.png"/><Relationship Id="rId14" Type="http://schemas.openxmlformats.org/officeDocument/2006/relationships/image" Target="../media/image6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chart" Target="../charts/chart1.xml"/><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9.xml"/><Relationship Id="rId1" Type="http://schemas.openxmlformats.org/officeDocument/2006/relationships/tags" Target="../tags/tag14.xml"/><Relationship Id="rId4" Type="http://schemas.openxmlformats.org/officeDocument/2006/relationships/image" Target="../media/image73.emf"/></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slideLayout" Target="../slideLayouts/slideLayout27.xml"/><Relationship Id="rId7" Type="http://schemas.openxmlformats.org/officeDocument/2006/relationships/image" Target="../media/image47.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2.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75.svg"/><Relationship Id="rId2" Type="http://schemas.openxmlformats.org/officeDocument/2006/relationships/notesSlide" Target="../notesSlides/notesSlide61.xml"/><Relationship Id="rId16" Type="http://schemas.openxmlformats.org/officeDocument/2006/relationships/image" Target="../media/image85.svg"/><Relationship Id="rId1" Type="http://schemas.openxmlformats.org/officeDocument/2006/relationships/slideLayout" Target="../slideLayouts/slideLayout27.xml"/><Relationship Id="rId6" Type="http://schemas.openxmlformats.org/officeDocument/2006/relationships/image" Target="../media/image79.svg"/><Relationship Id="rId11" Type="http://schemas.openxmlformats.org/officeDocument/2006/relationships/image" Target="../media/image74.png"/><Relationship Id="rId5" Type="http://schemas.openxmlformats.org/officeDocument/2006/relationships/image" Target="../media/image78.png"/><Relationship Id="rId15" Type="http://schemas.openxmlformats.org/officeDocument/2006/relationships/image" Target="../media/image84.png"/><Relationship Id="rId10" Type="http://schemas.microsoft.com/office/2007/relationships/hdphoto" Target="../media/hdphoto2.wdp"/><Relationship Id="rId4" Type="http://schemas.openxmlformats.org/officeDocument/2006/relationships/image" Target="../media/image77.svg"/><Relationship Id="rId9" Type="http://schemas.openxmlformats.org/officeDocument/2006/relationships/image" Target="../media/image44.png"/><Relationship Id="rId14" Type="http://schemas.openxmlformats.org/officeDocument/2006/relationships/image" Target="../media/image83.svg"/></Relationships>
</file>

<file path=ppt/slides/_rels/slide62.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74.png"/><Relationship Id="rId7"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7.xml"/><Relationship Id="rId6" Type="http://schemas.openxmlformats.org/officeDocument/2006/relationships/image" Target="../media/image87.svg"/><Relationship Id="rId11" Type="http://schemas.openxmlformats.org/officeDocument/2006/relationships/image" Target="../media/image47.png"/><Relationship Id="rId5" Type="http://schemas.openxmlformats.org/officeDocument/2006/relationships/image" Target="../media/image86.png"/><Relationship Id="rId10" Type="http://schemas.openxmlformats.org/officeDocument/2006/relationships/image" Target="../media/image54.jpeg"/><Relationship Id="rId4" Type="http://schemas.openxmlformats.org/officeDocument/2006/relationships/image" Target="../media/image75.svg"/><Relationship Id="rId9" Type="http://schemas.openxmlformats.org/officeDocument/2006/relationships/image" Target="../media/image46.emf"/></Relationships>
</file>

<file path=ppt/slides/_rels/slide63.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svg"/><Relationship Id="rId3" Type="http://schemas.openxmlformats.org/officeDocument/2006/relationships/image" Target="../media/image74.png"/><Relationship Id="rId7" Type="http://schemas.openxmlformats.org/officeDocument/2006/relationships/image" Target="../media/image92.svg"/><Relationship Id="rId12" Type="http://schemas.openxmlformats.org/officeDocument/2006/relationships/image" Target="../media/image97.png"/><Relationship Id="rId2" Type="http://schemas.openxmlformats.org/officeDocument/2006/relationships/notesSlide" Target="../notesSlides/notesSlide63.xml"/><Relationship Id="rId16" Type="http://schemas.openxmlformats.org/officeDocument/2006/relationships/image" Target="../media/image58.jpeg"/><Relationship Id="rId1" Type="http://schemas.openxmlformats.org/officeDocument/2006/relationships/slideLayout" Target="../slideLayouts/slideLayout27.xml"/><Relationship Id="rId6" Type="http://schemas.openxmlformats.org/officeDocument/2006/relationships/image" Target="../media/image91.png"/><Relationship Id="rId11" Type="http://schemas.openxmlformats.org/officeDocument/2006/relationships/image" Target="../media/image96.svg"/><Relationship Id="rId5" Type="http://schemas.openxmlformats.org/officeDocument/2006/relationships/image" Target="../media/image90.png"/><Relationship Id="rId15" Type="http://schemas.openxmlformats.org/officeDocument/2006/relationships/image" Target="../media/image100.svg"/><Relationship Id="rId10" Type="http://schemas.openxmlformats.org/officeDocument/2006/relationships/image" Target="../media/image95.png"/><Relationship Id="rId4" Type="http://schemas.openxmlformats.org/officeDocument/2006/relationships/image" Target="../media/image75.svg"/><Relationship Id="rId9" Type="http://schemas.openxmlformats.org/officeDocument/2006/relationships/image" Target="../media/image94.svg"/><Relationship Id="rId14" Type="http://schemas.openxmlformats.org/officeDocument/2006/relationships/image" Target="../media/image99.png"/></Relationships>
</file>

<file path=ppt/slides/_rels/slide64.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99.png"/><Relationship Id="rId3" Type="http://schemas.openxmlformats.org/officeDocument/2006/relationships/image" Target="../media/image74.png"/><Relationship Id="rId7" Type="http://schemas.openxmlformats.org/officeDocument/2006/relationships/image" Target="../media/image93.png"/><Relationship Id="rId12" Type="http://schemas.openxmlformats.org/officeDocument/2006/relationships/image" Target="../media/image98.svg"/><Relationship Id="rId17" Type="http://schemas.microsoft.com/office/2007/relationships/hdphoto" Target="../media/hdphoto9.wdp"/><Relationship Id="rId2" Type="http://schemas.openxmlformats.org/officeDocument/2006/relationships/notesSlide" Target="../notesSlides/notesSlide64.xml"/><Relationship Id="rId16" Type="http://schemas.openxmlformats.org/officeDocument/2006/relationships/image" Target="../media/image70.png"/><Relationship Id="rId1" Type="http://schemas.openxmlformats.org/officeDocument/2006/relationships/slideLayout" Target="../slideLayouts/slideLayout27.xml"/><Relationship Id="rId6" Type="http://schemas.openxmlformats.org/officeDocument/2006/relationships/image" Target="../media/image92.sv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67.jpeg"/><Relationship Id="rId10" Type="http://schemas.openxmlformats.org/officeDocument/2006/relationships/image" Target="../media/image96.svg"/><Relationship Id="rId4" Type="http://schemas.openxmlformats.org/officeDocument/2006/relationships/image" Target="../media/image75.svg"/><Relationship Id="rId9" Type="http://schemas.openxmlformats.org/officeDocument/2006/relationships/image" Target="../media/image95.png"/><Relationship Id="rId14" Type="http://schemas.openxmlformats.org/officeDocument/2006/relationships/image" Target="../media/image100.svg"/></Relationships>
</file>

<file path=ppt/slides/_rels/slide6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tags" Target="../tags/tag21.xml"/><Relationship Id="rId7" Type="http://schemas.openxmlformats.org/officeDocument/2006/relationships/image" Target="../media/image75.svg"/><Relationship Id="rId12" Type="http://schemas.openxmlformats.org/officeDocument/2006/relationships/image" Target="../media/image58.jpe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74.png"/><Relationship Id="rId11" Type="http://schemas.openxmlformats.org/officeDocument/2006/relationships/image" Target="../media/image67.jpeg"/><Relationship Id="rId5" Type="http://schemas.openxmlformats.org/officeDocument/2006/relationships/notesSlide" Target="../notesSlides/notesSlide65.xml"/><Relationship Id="rId10" Type="http://schemas.openxmlformats.org/officeDocument/2006/relationships/image" Target="../media/image102.png"/><Relationship Id="rId4" Type="http://schemas.openxmlformats.org/officeDocument/2006/relationships/slideLayout" Target="../slideLayouts/slideLayout27.xml"/><Relationship Id="rId9" Type="http://schemas.microsoft.com/office/2007/relationships/hdphoto" Target="../media/hdphoto10.wdp"/></Relationships>
</file>

<file path=ppt/slides/_rels/slide66.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108.svg"/><Relationship Id="rId3" Type="http://schemas.openxmlformats.org/officeDocument/2006/relationships/image" Target="../media/image74.png"/><Relationship Id="rId7" Type="http://schemas.openxmlformats.org/officeDocument/2006/relationships/image" Target="../media/image104.svg"/><Relationship Id="rId12" Type="http://schemas.openxmlformats.org/officeDocument/2006/relationships/image" Target="../media/image107.png"/><Relationship Id="rId2" Type="http://schemas.openxmlformats.org/officeDocument/2006/relationships/notesSlide" Target="../notesSlides/notesSlide66.xml"/><Relationship Id="rId16" Type="http://schemas.openxmlformats.org/officeDocument/2006/relationships/image" Target="../media/image66.png"/><Relationship Id="rId1" Type="http://schemas.openxmlformats.org/officeDocument/2006/relationships/slideLayout" Target="../slideLayouts/slideLayout27.xml"/><Relationship Id="rId6" Type="http://schemas.openxmlformats.org/officeDocument/2006/relationships/image" Target="../media/image103.png"/><Relationship Id="rId11" Type="http://schemas.openxmlformats.org/officeDocument/2006/relationships/image" Target="../media/image106.svg"/><Relationship Id="rId5" Type="http://schemas.openxmlformats.org/officeDocument/2006/relationships/image" Target="../media/image65.png"/><Relationship Id="rId15" Type="http://schemas.openxmlformats.org/officeDocument/2006/relationships/image" Target="../media/image94.svg"/><Relationship Id="rId10" Type="http://schemas.openxmlformats.org/officeDocument/2006/relationships/image" Target="../media/image105.png"/><Relationship Id="rId4" Type="http://schemas.openxmlformats.org/officeDocument/2006/relationships/image" Target="../media/image75.svg"/><Relationship Id="rId9" Type="http://schemas.openxmlformats.org/officeDocument/2006/relationships/image" Target="../media/image92.svg"/><Relationship Id="rId14" Type="http://schemas.openxmlformats.org/officeDocument/2006/relationships/image" Target="../media/image93.png"/></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64.jpeg"/><Relationship Id="rId2" Type="http://schemas.openxmlformats.org/officeDocument/2006/relationships/notesSlide" Target="../notesSlides/notesSlide67.xml"/><Relationship Id="rId1" Type="http://schemas.openxmlformats.org/officeDocument/2006/relationships/slideLayout" Target="../slideLayouts/slideLayout27.xml"/><Relationship Id="rId6" Type="http://schemas.openxmlformats.org/officeDocument/2006/relationships/image" Target="../media/image60.jpeg"/><Relationship Id="rId5" Type="http://schemas.openxmlformats.org/officeDocument/2006/relationships/image" Target="../media/image109.jpeg"/><Relationship Id="rId4" Type="http://schemas.openxmlformats.org/officeDocument/2006/relationships/image" Target="../media/image75.svg"/></Relationships>
</file>

<file path=ppt/slides/_rels/slide68.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74.png"/><Relationship Id="rId7" Type="http://schemas.openxmlformats.org/officeDocument/2006/relationships/image" Target="../media/image61.png"/><Relationship Id="rId2" Type="http://schemas.openxmlformats.org/officeDocument/2006/relationships/notesSlide" Target="../notesSlides/notesSlide68.xml"/><Relationship Id="rId1" Type="http://schemas.openxmlformats.org/officeDocument/2006/relationships/slideLayout" Target="../slideLayouts/slideLayout27.xml"/><Relationship Id="rId6" Type="http://schemas.microsoft.com/office/2007/relationships/hdphoto" Target="../media/hdphoto7.wdp"/><Relationship Id="rId5" Type="http://schemas.openxmlformats.org/officeDocument/2006/relationships/image" Target="../media/image63.png"/><Relationship Id="rId4" Type="http://schemas.openxmlformats.org/officeDocument/2006/relationships/image" Target="../media/image75.svg"/></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110.png"/><Relationship Id="rId2" Type="http://schemas.openxmlformats.org/officeDocument/2006/relationships/notesSlide" Target="../notesSlides/notesSlide69.xml"/><Relationship Id="rId1" Type="http://schemas.openxmlformats.org/officeDocument/2006/relationships/slideLayout" Target="../slideLayouts/slideLayout2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75.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53.svg"/><Relationship Id="rId2" Type="http://schemas.openxmlformats.org/officeDocument/2006/relationships/notesSlide" Target="../notesSlides/notesSlide70.xml"/><Relationship Id="rId1" Type="http://schemas.openxmlformats.org/officeDocument/2006/relationships/slideLayout" Target="../slideLayouts/slideLayout27.xml"/><Relationship Id="rId6" Type="http://schemas.openxmlformats.org/officeDocument/2006/relationships/image" Target="../media/image52.png"/><Relationship Id="rId5" Type="http://schemas.openxmlformats.org/officeDocument/2006/relationships/image" Target="../media/image111.jpeg"/><Relationship Id="rId4" Type="http://schemas.openxmlformats.org/officeDocument/2006/relationships/image" Target="../media/image75.svg"/></Relationships>
</file>

<file path=ppt/slides/_rels/slide71.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48.emf"/><Relationship Id="rId7" Type="http://schemas.openxmlformats.org/officeDocument/2006/relationships/image" Target="../media/image113.jpeg"/><Relationship Id="rId2" Type="http://schemas.openxmlformats.org/officeDocument/2006/relationships/notesSlide" Target="../notesSlides/notesSlide71.xml"/><Relationship Id="rId1" Type="http://schemas.openxmlformats.org/officeDocument/2006/relationships/slideLayout" Target="../slideLayouts/slideLayout27.xml"/><Relationship Id="rId6" Type="http://schemas.openxmlformats.org/officeDocument/2006/relationships/image" Target="../media/image75.svg"/><Relationship Id="rId5" Type="http://schemas.openxmlformats.org/officeDocument/2006/relationships/image" Target="../media/image74.png"/><Relationship Id="rId10" Type="http://schemas.openxmlformats.org/officeDocument/2006/relationships/image" Target="../media/image50.png"/><Relationship Id="rId4" Type="http://schemas.openxmlformats.org/officeDocument/2006/relationships/image" Target="../media/image112.jpeg"/><Relationship Id="rId9" Type="http://schemas.openxmlformats.org/officeDocument/2006/relationships/image" Target="../media/image115.png"/></Relationships>
</file>

<file path=ppt/slides/_rels/slide72.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74.png"/><Relationship Id="rId7" Type="http://schemas.openxmlformats.org/officeDocument/2006/relationships/image" Target="../media/image112.jpeg"/><Relationship Id="rId12"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27.xml"/><Relationship Id="rId6" Type="http://schemas.microsoft.com/office/2007/relationships/hdphoto" Target="../media/hdphoto3.wdp"/><Relationship Id="rId11" Type="http://schemas.openxmlformats.org/officeDocument/2006/relationships/image" Target="../media/image118.png"/><Relationship Id="rId5" Type="http://schemas.openxmlformats.org/officeDocument/2006/relationships/image" Target="../media/image49.png"/><Relationship Id="rId10" Type="http://schemas.openxmlformats.org/officeDocument/2006/relationships/image" Target="../media/image117.png"/><Relationship Id="rId4" Type="http://schemas.openxmlformats.org/officeDocument/2006/relationships/image" Target="../media/image75.svg"/><Relationship Id="rId9" Type="http://schemas.openxmlformats.org/officeDocument/2006/relationships/image" Target="../media/image116.jpeg"/></Relationships>
</file>

<file path=ppt/slides/_rels/slide73.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20.svg"/><Relationship Id="rId3" Type="http://schemas.openxmlformats.org/officeDocument/2006/relationships/image" Target="../media/image74.png"/><Relationship Id="rId7" Type="http://schemas.openxmlformats.org/officeDocument/2006/relationships/image" Target="../media/image92.svg"/><Relationship Id="rId12" Type="http://schemas.openxmlformats.org/officeDocument/2006/relationships/image" Target="../media/image119.png"/><Relationship Id="rId2" Type="http://schemas.openxmlformats.org/officeDocument/2006/relationships/notesSlide" Target="../notesSlides/notesSlide73.xml"/><Relationship Id="rId16" Type="http://schemas.openxmlformats.org/officeDocument/2006/relationships/image" Target="../media/image57.jpeg"/><Relationship Id="rId1" Type="http://schemas.openxmlformats.org/officeDocument/2006/relationships/slideLayout" Target="../slideLayouts/slideLayout27.xml"/><Relationship Id="rId6" Type="http://schemas.openxmlformats.org/officeDocument/2006/relationships/image" Target="../media/image91.png"/><Relationship Id="rId11" Type="http://schemas.openxmlformats.org/officeDocument/2006/relationships/image" Target="../media/image94.svg"/><Relationship Id="rId5" Type="http://schemas.openxmlformats.org/officeDocument/2006/relationships/image" Target="../media/image55.png"/><Relationship Id="rId15" Type="http://schemas.openxmlformats.org/officeDocument/2006/relationships/image" Target="../media/image122.svg"/><Relationship Id="rId10" Type="http://schemas.openxmlformats.org/officeDocument/2006/relationships/image" Target="../media/image93.png"/><Relationship Id="rId4" Type="http://schemas.openxmlformats.org/officeDocument/2006/relationships/image" Target="../media/image75.svg"/><Relationship Id="rId9" Type="http://schemas.openxmlformats.org/officeDocument/2006/relationships/image" Target="../media/image104.svg"/><Relationship Id="rId14" Type="http://schemas.openxmlformats.org/officeDocument/2006/relationships/image" Target="../media/image121.png"/></Relationships>
</file>

<file path=ppt/slides/_rels/slide74.xml.rels><?xml version="1.0" encoding="UTF-8" standalone="yes"?>
<Relationships xmlns="http://schemas.openxmlformats.org/package/2006/relationships"><Relationship Id="rId8" Type="http://schemas.openxmlformats.org/officeDocument/2006/relationships/image" Target="../media/image104.svg"/><Relationship Id="rId13" Type="http://schemas.openxmlformats.org/officeDocument/2006/relationships/image" Target="../media/image121.png"/><Relationship Id="rId3" Type="http://schemas.openxmlformats.org/officeDocument/2006/relationships/image" Target="../media/image74.png"/><Relationship Id="rId7" Type="http://schemas.openxmlformats.org/officeDocument/2006/relationships/image" Target="../media/image103.png"/><Relationship Id="rId12" Type="http://schemas.openxmlformats.org/officeDocument/2006/relationships/image" Target="../media/image120.svg"/><Relationship Id="rId17" Type="http://schemas.microsoft.com/office/2007/relationships/hdphoto" Target="../media/hdphoto8.wdp"/><Relationship Id="rId2" Type="http://schemas.openxmlformats.org/officeDocument/2006/relationships/notesSlide" Target="../notesSlides/notesSlide74.xml"/><Relationship Id="rId16" Type="http://schemas.openxmlformats.org/officeDocument/2006/relationships/image" Target="../media/image69.png"/><Relationship Id="rId1" Type="http://schemas.openxmlformats.org/officeDocument/2006/relationships/slideLayout" Target="../slideLayouts/slideLayout27.xml"/><Relationship Id="rId6" Type="http://schemas.openxmlformats.org/officeDocument/2006/relationships/image" Target="../media/image92.svg"/><Relationship Id="rId11" Type="http://schemas.openxmlformats.org/officeDocument/2006/relationships/image" Target="../media/image119.png"/><Relationship Id="rId5" Type="http://schemas.openxmlformats.org/officeDocument/2006/relationships/image" Target="../media/image91.png"/><Relationship Id="rId15" Type="http://schemas.openxmlformats.org/officeDocument/2006/relationships/image" Target="../media/image68.png"/><Relationship Id="rId10" Type="http://schemas.openxmlformats.org/officeDocument/2006/relationships/image" Target="../media/image94.svg"/><Relationship Id="rId4" Type="http://schemas.openxmlformats.org/officeDocument/2006/relationships/image" Target="../media/image75.svg"/><Relationship Id="rId9" Type="http://schemas.openxmlformats.org/officeDocument/2006/relationships/image" Target="../media/image93.png"/><Relationship Id="rId14" Type="http://schemas.openxmlformats.org/officeDocument/2006/relationships/image" Target="../media/image122.sv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81.xml"/><Relationship Id="rId1" Type="http://schemas.openxmlformats.org/officeDocument/2006/relationships/slideLayout" Target="../slideLayouts/slideLayout25.xml"/><Relationship Id="rId6" Type="http://schemas.openxmlformats.org/officeDocument/2006/relationships/image" Target="../media/image124.png"/><Relationship Id="rId5" Type="http://schemas.openxmlformats.org/officeDocument/2006/relationships/hyperlink" Target="http://www.bcoreconsult.com/" TargetMode="External"/><Relationship Id="rId4" Type="http://schemas.openxmlformats.org/officeDocument/2006/relationships/hyperlink" Target="mailto:faustmann@bcoreconsult.com" TargetMode="Externa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5.xml"/><Relationship Id="rId1" Type="http://schemas.openxmlformats.org/officeDocument/2006/relationships/tags" Target="../tags/tag22.xml"/><Relationship Id="rId5" Type="http://schemas.openxmlformats.org/officeDocument/2006/relationships/image" Target="../media/image125.emf"/><Relationship Id="rId4" Type="http://schemas.openxmlformats.org/officeDocument/2006/relationships/oleObject" Target="../embeddings/oleObject1.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5.xml"/><Relationship Id="rId1" Type="http://schemas.openxmlformats.org/officeDocument/2006/relationships/tags" Target="../tags/tag23.xml"/><Relationship Id="rId5" Type="http://schemas.openxmlformats.org/officeDocument/2006/relationships/image" Target="../media/image126.emf"/><Relationship Id="rId4" Type="http://schemas.openxmlformats.org/officeDocument/2006/relationships/oleObject" Target="../embeddings/oleObject2.bin"/></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18CC1FC-A3C0-EE6F-63D7-2748C769B142}"/>
              </a:ext>
            </a:extLst>
          </p:cNvPr>
          <p:cNvSpPr>
            <a:spLocks noGrp="1"/>
          </p:cNvSpPr>
          <p:nvPr>
            <p:ph type="ctrTitle"/>
          </p:nvPr>
        </p:nvSpPr>
        <p:spPr>
          <a:xfrm>
            <a:off x="3224048" y="172403"/>
            <a:ext cx="7443952" cy="2387600"/>
          </a:xfrm>
        </p:spPr>
        <p:txBody>
          <a:bodyPr>
            <a:normAutofit/>
          </a:bodyPr>
          <a:lstStyle/>
          <a:p>
            <a:r>
              <a:rPr lang="en-US" dirty="0">
                <a:latin typeface="+mn-lt"/>
                <a:ea typeface="+mn-lt"/>
                <a:cs typeface="+mn-lt"/>
                <a:sym typeface="+mn-lt"/>
              </a:rPr>
              <a:t>HSE Quick Checks 2.0</a:t>
            </a:r>
          </a:p>
        </p:txBody>
      </p:sp>
      <p:sp>
        <p:nvSpPr>
          <p:cNvPr id="11" name="Subtitle 2">
            <a:extLst>
              <a:ext uri="{FF2B5EF4-FFF2-40B4-BE49-F238E27FC236}">
                <a16:creationId xmlns:a16="http://schemas.microsoft.com/office/drawing/2014/main" id="{FA7ED563-6894-4691-4532-C9D2D1670DEA}"/>
              </a:ext>
            </a:extLst>
          </p:cNvPr>
          <p:cNvSpPr>
            <a:spLocks noGrp="1"/>
          </p:cNvSpPr>
          <p:nvPr>
            <p:ph type="subTitle" idx="1"/>
          </p:nvPr>
        </p:nvSpPr>
        <p:spPr>
          <a:xfrm>
            <a:off x="3168752" y="2652078"/>
            <a:ext cx="7554543" cy="1655762"/>
          </a:xfrm>
        </p:spPr>
        <p:txBody>
          <a:bodyPr>
            <a:noAutofit/>
          </a:bodyPr>
          <a:lstStyle/>
          <a:p>
            <a:r>
              <a:rPr lang="en-US" sz="1800" dirty="0">
                <a:latin typeface="+mn-lt"/>
                <a:ea typeface="+mn-lt"/>
                <a:cs typeface="+mn-lt"/>
                <a:sym typeface="+mn-lt"/>
              </a:rPr>
              <a:t>Project offer : </a:t>
            </a:r>
          </a:p>
          <a:p>
            <a:endParaRPr lang="en-US" sz="1800" dirty="0">
              <a:latin typeface="+mn-lt"/>
              <a:ea typeface="+mn-lt"/>
              <a:cs typeface="+mn-lt"/>
              <a:sym typeface="+mn-lt"/>
            </a:endParaRPr>
          </a:p>
          <a:p>
            <a:r>
              <a:rPr lang="en-US" sz="1800" dirty="0">
                <a:latin typeface="+mn-lt"/>
                <a:ea typeface="+mn-lt"/>
                <a:cs typeface="+mn-lt"/>
                <a:sym typeface="+mn-lt"/>
              </a:rPr>
              <a:t>P2024053 „Groupwide Re-assessment for HSE maturity – HSE Quick Checks 2.0“</a:t>
            </a:r>
          </a:p>
          <a:p>
            <a:endParaRPr lang="en-US" sz="1800" dirty="0">
              <a:latin typeface="+mn-lt"/>
              <a:ea typeface="+mn-lt"/>
              <a:cs typeface="+mn-lt"/>
              <a:sym typeface="+mn-lt"/>
            </a:endParaRPr>
          </a:p>
          <a:p>
            <a:r>
              <a:rPr lang="en-US" sz="1800" i="1" dirty="0">
                <a:latin typeface="+mn-lt"/>
                <a:ea typeface="+mn-lt"/>
                <a:cs typeface="+mn-lt"/>
                <a:sym typeface="+mn-lt"/>
              </a:rPr>
              <a:t>– In following “HSE Quick Checks 2.0” – </a:t>
            </a:r>
          </a:p>
          <a:p>
            <a:endParaRPr lang="en-US" sz="1800" dirty="0">
              <a:latin typeface="+mn-lt"/>
              <a:ea typeface="+mn-lt"/>
              <a:cs typeface="+mn-lt"/>
              <a:sym typeface="+mn-lt"/>
            </a:endParaRPr>
          </a:p>
          <a:p>
            <a:r>
              <a:rPr lang="en-US" sz="1800" dirty="0">
                <a:latin typeface="+mn-lt"/>
                <a:ea typeface="+mn-lt"/>
                <a:cs typeface="+mn-lt"/>
                <a:sym typeface="+mn-lt"/>
              </a:rPr>
              <a:t>Original from 03.04.2024 adjusted on 17.04.2024</a:t>
            </a:r>
          </a:p>
        </p:txBody>
      </p:sp>
      <p:sp>
        <p:nvSpPr>
          <p:cNvPr id="8" name="Subtitle 2">
            <a:extLst>
              <a:ext uri="{FF2B5EF4-FFF2-40B4-BE49-F238E27FC236}">
                <a16:creationId xmlns:a16="http://schemas.microsoft.com/office/drawing/2014/main" id="{5E75851B-35DE-BC3E-74D3-29F55CFF831E}"/>
              </a:ext>
            </a:extLst>
          </p:cNvPr>
          <p:cNvSpPr txBox="1">
            <a:spLocks/>
          </p:cNvSpPr>
          <p:nvPr/>
        </p:nvSpPr>
        <p:spPr>
          <a:xfrm>
            <a:off x="8326990" y="405984"/>
            <a:ext cx="1741242" cy="4267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65000"/>
                    <a:lumOff val="35000"/>
                  </a:schemeClr>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latin typeface="+mn-lt"/>
                <a:ea typeface="+mn-lt"/>
                <a:cs typeface="+mn-lt"/>
                <a:sym typeface="+mn-lt"/>
              </a:rPr>
              <a:t>Created for:</a:t>
            </a:r>
          </a:p>
        </p:txBody>
      </p:sp>
      <p:sp>
        <p:nvSpPr>
          <p:cNvPr id="10" name="Subtitle 2">
            <a:extLst>
              <a:ext uri="{FF2B5EF4-FFF2-40B4-BE49-F238E27FC236}">
                <a16:creationId xmlns:a16="http://schemas.microsoft.com/office/drawing/2014/main" id="{F54BFE0E-A46C-9536-FA76-FF6130F21E11}"/>
              </a:ext>
            </a:extLst>
          </p:cNvPr>
          <p:cNvSpPr txBox="1">
            <a:spLocks/>
          </p:cNvSpPr>
          <p:nvPr/>
        </p:nvSpPr>
        <p:spPr>
          <a:xfrm>
            <a:off x="9987476" y="5349875"/>
            <a:ext cx="2204524" cy="133572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65000"/>
                    <a:lumOff val="35000"/>
                  </a:schemeClr>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200" dirty="0">
                <a:latin typeface="+mn-lt"/>
                <a:ea typeface="+mn-lt"/>
                <a:cs typeface="+mn-lt"/>
                <a:sym typeface="+mn-lt"/>
              </a:rPr>
              <a:t>Author:</a:t>
            </a:r>
          </a:p>
          <a:p>
            <a:pPr algn="l"/>
            <a:r>
              <a:rPr lang="en-US" sz="1200" dirty="0">
                <a:latin typeface="+mn-lt"/>
                <a:ea typeface="+mn-lt"/>
                <a:cs typeface="+mn-lt"/>
                <a:sym typeface="+mn-lt"/>
              </a:rPr>
              <a:t>David Faustmann </a:t>
            </a:r>
          </a:p>
          <a:p>
            <a:pPr algn="l"/>
            <a:r>
              <a:rPr lang="en-US" sz="1200" dirty="0">
                <a:latin typeface="+mn-lt"/>
                <a:ea typeface="+mn-lt"/>
                <a:cs typeface="+mn-lt"/>
                <a:sym typeface="+mn-lt"/>
              </a:rPr>
              <a:t>Managing Director</a:t>
            </a:r>
          </a:p>
          <a:p>
            <a:pPr algn="l"/>
            <a:r>
              <a:rPr lang="en-US" sz="1200" dirty="0">
                <a:latin typeface="+mn-lt"/>
                <a:ea typeface="+mn-lt"/>
                <a:cs typeface="+mn-lt"/>
                <a:sym typeface="+mn-lt"/>
              </a:rPr>
              <a:t>b.core consulting GmbH</a:t>
            </a:r>
          </a:p>
        </p:txBody>
      </p:sp>
      <p:pic>
        <p:nvPicPr>
          <p:cNvPr id="3" name="Picture 2" descr="A red and black logo&#10;&#10;Description automatically generated">
            <a:extLst>
              <a:ext uri="{FF2B5EF4-FFF2-40B4-BE49-F238E27FC236}">
                <a16:creationId xmlns:a16="http://schemas.microsoft.com/office/drawing/2014/main" id="{F9AEC5D0-E7AF-9735-AD22-1765825FB7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59108" y="164333"/>
            <a:ext cx="2157081" cy="668368"/>
          </a:xfrm>
          <a:prstGeom prst="rect">
            <a:avLst/>
          </a:prstGeom>
        </p:spPr>
      </p:pic>
    </p:spTree>
    <p:extLst>
      <p:ext uri="{BB962C8B-B14F-4D97-AF65-F5344CB8AC3E}">
        <p14:creationId xmlns:p14="http://schemas.microsoft.com/office/powerpoint/2010/main" val="944280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3CE54-CDB9-487E-5EA3-9E1B39A7BF30}"/>
              </a:ext>
            </a:extLst>
          </p:cNvPr>
          <p:cNvSpPr>
            <a:spLocks noGrp="1"/>
          </p:cNvSpPr>
          <p:nvPr>
            <p:ph type="title"/>
          </p:nvPr>
        </p:nvSpPr>
        <p:spPr/>
        <p:txBody>
          <a:bodyPr/>
          <a:lstStyle/>
          <a:p>
            <a:r>
              <a:rPr lang="en-US" dirty="0"/>
              <a:t>Understanding E.ON’s Situation</a:t>
            </a:r>
          </a:p>
        </p:txBody>
      </p:sp>
      <p:sp>
        <p:nvSpPr>
          <p:cNvPr id="3" name="Text Placeholder 2">
            <a:extLst>
              <a:ext uri="{FF2B5EF4-FFF2-40B4-BE49-F238E27FC236}">
                <a16:creationId xmlns:a16="http://schemas.microsoft.com/office/drawing/2014/main" id="{B0AC37F7-6FE4-6FC4-B50C-77CD71E87BD3}"/>
              </a:ext>
            </a:extLst>
          </p:cNvPr>
          <p:cNvSpPr>
            <a:spLocks noGrp="1"/>
          </p:cNvSpPr>
          <p:nvPr>
            <p:ph type="body" idx="1"/>
          </p:nvPr>
        </p:nvSpPr>
        <p:spPr/>
        <p:txBody>
          <a:bodyPr anchor="t"/>
          <a:lstStyle/>
          <a:p>
            <a:r>
              <a:rPr lang="en-US" dirty="0"/>
              <a:t>Understanding E.ON's HSE Landscape</a:t>
            </a:r>
          </a:p>
        </p:txBody>
      </p:sp>
      <p:sp>
        <p:nvSpPr>
          <p:cNvPr id="4" name="Content Placeholder 3">
            <a:extLst>
              <a:ext uri="{FF2B5EF4-FFF2-40B4-BE49-F238E27FC236}">
                <a16:creationId xmlns:a16="http://schemas.microsoft.com/office/drawing/2014/main" id="{87C84C65-2E14-74CF-81E0-25B5E2567F26}"/>
              </a:ext>
            </a:extLst>
          </p:cNvPr>
          <p:cNvSpPr>
            <a:spLocks noGrp="1"/>
          </p:cNvSpPr>
          <p:nvPr>
            <p:ph sz="half" idx="2"/>
          </p:nvPr>
        </p:nvSpPr>
        <p:spPr>
          <a:xfrm>
            <a:off x="839789" y="2505075"/>
            <a:ext cx="5046662" cy="3684588"/>
          </a:xfrm>
        </p:spPr>
        <p:txBody>
          <a:bodyPr>
            <a:normAutofit/>
          </a:bodyPr>
          <a:lstStyle/>
          <a:p>
            <a:r>
              <a:rPr lang="en-US" sz="1200" b="1" dirty="0"/>
              <a:t>E.ON: </a:t>
            </a:r>
            <a:r>
              <a:rPr lang="en-US" sz="1200" dirty="0"/>
              <a:t>A major utility company, driving Europe's energy transition, prioritizing safety and sustainability.</a:t>
            </a:r>
          </a:p>
          <a:p>
            <a:r>
              <a:rPr lang="en-US" sz="1200" b="1" dirty="0"/>
              <a:t>Geographical &amp; Regulatory Diversity: </a:t>
            </a:r>
            <a:r>
              <a:rPr lang="en-US" sz="1200" dirty="0"/>
              <a:t>Operations across Europe with varied HSE cultures and legal frameworks.</a:t>
            </a:r>
          </a:p>
          <a:p>
            <a:r>
              <a:rPr lang="en-US" sz="1200" b="1" dirty="0"/>
              <a:t>Continuous HSE Improvement: </a:t>
            </a:r>
            <a:r>
              <a:rPr lang="en-US" sz="1200" dirty="0"/>
              <a:t>Commitment to enhancing safety culture and management systems.</a:t>
            </a:r>
          </a:p>
          <a:p>
            <a:r>
              <a:rPr lang="en-US" sz="1200" b="1" dirty="0"/>
              <a:t>Challenges:</a:t>
            </a:r>
            <a:r>
              <a:rPr lang="en-US" sz="1200" dirty="0"/>
              <a:t> Aging infrastructure, regulatory pressures, and environmental protection demands increasing HSE complexity.</a:t>
            </a:r>
          </a:p>
          <a:p>
            <a:r>
              <a:rPr lang="en-US" sz="1200" b="1" dirty="0"/>
              <a:t>Occupational Health &amp; Safety: </a:t>
            </a:r>
            <a:r>
              <a:rPr lang="en-US" sz="1200" dirty="0"/>
              <a:t>Growing intricacies in workforce safety due to demographic changes and diverse contractor management.</a:t>
            </a:r>
          </a:p>
          <a:p>
            <a:r>
              <a:rPr lang="en-US" sz="1200" b="1" dirty="0"/>
              <a:t>Quick Check Initiative: </a:t>
            </a:r>
            <a:r>
              <a:rPr lang="en-US" sz="1200" dirty="0"/>
              <a:t>Assessing and evolving HSE maturity levels, identifying risks, and safety competencies.</a:t>
            </a:r>
          </a:p>
        </p:txBody>
      </p:sp>
      <p:sp>
        <p:nvSpPr>
          <p:cNvPr id="5" name="Text Placeholder 4">
            <a:extLst>
              <a:ext uri="{FF2B5EF4-FFF2-40B4-BE49-F238E27FC236}">
                <a16:creationId xmlns:a16="http://schemas.microsoft.com/office/drawing/2014/main" id="{9C53F466-F621-D0B9-8984-7FF3939DE150}"/>
              </a:ext>
            </a:extLst>
          </p:cNvPr>
          <p:cNvSpPr>
            <a:spLocks noGrp="1"/>
          </p:cNvSpPr>
          <p:nvPr>
            <p:ph type="body" sz="quarter" idx="3"/>
          </p:nvPr>
        </p:nvSpPr>
        <p:spPr>
          <a:xfrm>
            <a:off x="6313510" y="1681163"/>
            <a:ext cx="5041877" cy="823912"/>
          </a:xfrm>
        </p:spPr>
        <p:txBody>
          <a:bodyPr anchor="t"/>
          <a:lstStyle/>
          <a:p>
            <a:r>
              <a:rPr lang="en-US" dirty="0"/>
              <a:t>Aligning with E.ON's Needs</a:t>
            </a:r>
          </a:p>
        </p:txBody>
      </p:sp>
      <p:sp>
        <p:nvSpPr>
          <p:cNvPr id="6" name="Content Placeholder 5">
            <a:extLst>
              <a:ext uri="{FF2B5EF4-FFF2-40B4-BE49-F238E27FC236}">
                <a16:creationId xmlns:a16="http://schemas.microsoft.com/office/drawing/2014/main" id="{F7DABF93-B42C-1665-3186-3FB240FF68D5}"/>
              </a:ext>
            </a:extLst>
          </p:cNvPr>
          <p:cNvSpPr>
            <a:spLocks noGrp="1"/>
          </p:cNvSpPr>
          <p:nvPr>
            <p:ph sz="quarter" idx="4"/>
          </p:nvPr>
        </p:nvSpPr>
        <p:spPr>
          <a:xfrm>
            <a:off x="6313512" y="2505075"/>
            <a:ext cx="5041876" cy="3684588"/>
          </a:xfrm>
        </p:spPr>
        <p:txBody>
          <a:bodyPr>
            <a:normAutofit/>
          </a:bodyPr>
          <a:lstStyle/>
          <a:p>
            <a:r>
              <a:rPr lang="en-US" sz="1200" dirty="0"/>
              <a:t>Our services address E.ON’s need for </a:t>
            </a:r>
            <a:r>
              <a:rPr lang="en-US" sz="1200" b="1" dirty="0"/>
              <a:t>robust HSE management </a:t>
            </a:r>
            <a:r>
              <a:rPr lang="en-US" sz="1200" dirty="0"/>
              <a:t>and </a:t>
            </a:r>
            <a:r>
              <a:rPr lang="en-US" sz="1200" b="1" dirty="0"/>
              <a:t>safety culture evolution</a:t>
            </a:r>
            <a:r>
              <a:rPr lang="en-US" sz="1200" dirty="0"/>
              <a:t>.</a:t>
            </a:r>
          </a:p>
          <a:p>
            <a:r>
              <a:rPr lang="en-US" sz="1200" dirty="0"/>
              <a:t>We deliver:</a:t>
            </a:r>
          </a:p>
          <a:p>
            <a:pPr lvl="1"/>
            <a:r>
              <a:rPr lang="en-US" sz="1200" b="1" dirty="0"/>
              <a:t>Data analysis </a:t>
            </a:r>
            <a:r>
              <a:rPr lang="en-US" sz="1200" dirty="0"/>
              <a:t>for informed decision-making.</a:t>
            </a:r>
          </a:p>
          <a:p>
            <a:pPr lvl="1"/>
            <a:r>
              <a:rPr lang="en-US" sz="1200" b="1" dirty="0"/>
              <a:t>Heat map risks </a:t>
            </a:r>
            <a:r>
              <a:rPr lang="en-US" sz="1200" dirty="0"/>
              <a:t>to pinpoint safety improvement areas.</a:t>
            </a:r>
          </a:p>
          <a:p>
            <a:pPr lvl="1"/>
            <a:r>
              <a:rPr lang="en-US" sz="1200" dirty="0"/>
              <a:t>Leadership and HSE </a:t>
            </a:r>
            <a:r>
              <a:rPr lang="en-US" sz="1200" b="1" dirty="0"/>
              <a:t>capabilities</a:t>
            </a:r>
            <a:r>
              <a:rPr lang="en-US" sz="1200" dirty="0"/>
              <a:t> to foster a proactive safety environment.</a:t>
            </a:r>
          </a:p>
          <a:p>
            <a:pPr lvl="1"/>
            <a:r>
              <a:rPr lang="en-US" sz="1200" b="1" dirty="0"/>
              <a:t>Cultural maturity </a:t>
            </a:r>
            <a:r>
              <a:rPr lang="en-US" sz="1200" dirty="0"/>
              <a:t>advancement for long-term HSE success.</a:t>
            </a:r>
          </a:p>
          <a:p>
            <a:pPr lvl="1"/>
            <a:r>
              <a:rPr lang="en-US" sz="1200" b="1" dirty="0"/>
              <a:t>Comprehensive reporting</a:t>
            </a:r>
            <a:r>
              <a:rPr lang="en-US" sz="1200" dirty="0"/>
              <a:t>, aligned with E.ON's governance standards.</a:t>
            </a:r>
          </a:p>
          <a:p>
            <a:pPr lvl="1"/>
            <a:r>
              <a:rPr lang="en-US" sz="1200" dirty="0"/>
              <a:t>Actionable insights for </a:t>
            </a:r>
            <a:r>
              <a:rPr lang="en-US" sz="1200" b="1" dirty="0"/>
              <a:t>continuous HSE performance improvement</a:t>
            </a:r>
            <a:r>
              <a:rPr lang="en-US" sz="1200" dirty="0"/>
              <a:t>.</a:t>
            </a:r>
          </a:p>
        </p:txBody>
      </p:sp>
      <p:sp>
        <p:nvSpPr>
          <p:cNvPr id="7" name="Slide Number Placeholder 6">
            <a:extLst>
              <a:ext uri="{FF2B5EF4-FFF2-40B4-BE49-F238E27FC236}">
                <a16:creationId xmlns:a16="http://schemas.microsoft.com/office/drawing/2014/main" id="{DE2773A3-8981-E01B-276C-201E042F9905}"/>
              </a:ext>
            </a:extLst>
          </p:cNvPr>
          <p:cNvSpPr>
            <a:spLocks noGrp="1"/>
          </p:cNvSpPr>
          <p:nvPr>
            <p:ph type="sldNum" sz="quarter" idx="12"/>
          </p:nvPr>
        </p:nvSpPr>
        <p:spPr/>
        <p:txBody>
          <a:bodyPr/>
          <a:lstStyle/>
          <a:p>
            <a:fld id="{A6675773-DBBA-4A21-9EDA-4D76296EEA2B}" type="slidenum">
              <a:rPr lang="en-US" smtClean="0"/>
              <a:t>10</a:t>
            </a:fld>
            <a:endParaRPr lang="en-US" dirty="0"/>
          </a:p>
        </p:txBody>
      </p:sp>
      <p:sp>
        <p:nvSpPr>
          <p:cNvPr id="8" name="Round Same Side Corner Rectangle 87">
            <a:extLst>
              <a:ext uri="{FF2B5EF4-FFF2-40B4-BE49-F238E27FC236}">
                <a16:creationId xmlns:a16="http://schemas.microsoft.com/office/drawing/2014/main" id="{414E7BB4-FBA5-94E0-C98F-225222007E51}"/>
              </a:ext>
            </a:extLst>
          </p:cNvPr>
          <p:cNvSpPr/>
          <p:nvPr/>
        </p:nvSpPr>
        <p:spPr bwMode="auto">
          <a:xfrm rot="5400000">
            <a:off x="4410887" y="4182225"/>
            <a:ext cx="3348000" cy="108000"/>
          </a:xfrm>
          <a:prstGeom prst="round2SameRect">
            <a:avLst>
              <a:gd name="adj1" fmla="val 50000"/>
              <a:gd name="adj2" fmla="val 0"/>
            </a:avLst>
          </a:prstGeom>
          <a:solidFill>
            <a:schemeClr val="bg1">
              <a:lumMod val="85000"/>
            </a:schemeClr>
          </a:solidFill>
          <a:ln w="12700" cap="flat" cmpd="sng" algn="ctr">
            <a:noFill/>
            <a:prstDash val="solid"/>
            <a:miter lim="800000"/>
          </a:ln>
          <a:effectLst/>
        </p:spPr>
        <p:txBody>
          <a:bodyPr anchor="ctr"/>
          <a:lstStyle/>
          <a:p>
            <a:pPr algn="ctr">
              <a:defRPr/>
            </a:pPr>
            <a:endParaRPr lang="en-US" sz="1600" kern="0" dirty="0">
              <a:solidFill>
                <a:srgbClr val="FFFFFF"/>
              </a:solidFill>
              <a:ea typeface="+mn-lt"/>
              <a:cs typeface="+mn-lt"/>
              <a:sym typeface="+mn-lt"/>
            </a:endParaRPr>
          </a:p>
        </p:txBody>
      </p:sp>
    </p:spTree>
    <p:extLst>
      <p:ext uri="{BB962C8B-B14F-4D97-AF65-F5344CB8AC3E}">
        <p14:creationId xmlns:p14="http://schemas.microsoft.com/office/powerpoint/2010/main" val="3100260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7A32FC20-9D41-C97D-66E7-DAC50854DEE7}"/>
              </a:ext>
            </a:extLst>
          </p:cNvPr>
          <p:cNvSpPr txBox="1">
            <a:spLocks/>
          </p:cNvSpPr>
          <p:nvPr/>
        </p:nvSpPr>
        <p:spPr>
          <a:xfrm>
            <a:off x="4042354" y="1880675"/>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1</a:t>
            </a:r>
          </a:p>
        </p:txBody>
      </p:sp>
      <p:sp>
        <p:nvSpPr>
          <p:cNvPr id="7" name="Textplatzhalter 2">
            <a:extLst>
              <a:ext uri="{FF2B5EF4-FFF2-40B4-BE49-F238E27FC236}">
                <a16:creationId xmlns:a16="http://schemas.microsoft.com/office/drawing/2014/main" id="{A0DB3981-BA1B-CEB0-40FA-F323D43E43DC}"/>
              </a:ext>
            </a:extLst>
          </p:cNvPr>
          <p:cNvSpPr txBox="1">
            <a:spLocks/>
          </p:cNvSpPr>
          <p:nvPr/>
        </p:nvSpPr>
        <p:spPr>
          <a:xfrm>
            <a:off x="4364321" y="1844675"/>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Understanding of Your Situation</a:t>
            </a:r>
          </a:p>
        </p:txBody>
      </p:sp>
      <p:sp>
        <p:nvSpPr>
          <p:cNvPr id="8" name="Espace réservé du texte 8">
            <a:extLst>
              <a:ext uri="{FF2B5EF4-FFF2-40B4-BE49-F238E27FC236}">
                <a16:creationId xmlns:a16="http://schemas.microsoft.com/office/drawing/2014/main" id="{3D367CB9-B2D4-0197-FD1E-35DB59A57427}"/>
              </a:ext>
            </a:extLst>
          </p:cNvPr>
          <p:cNvSpPr txBox="1">
            <a:spLocks/>
          </p:cNvSpPr>
          <p:nvPr/>
        </p:nvSpPr>
        <p:spPr>
          <a:xfrm>
            <a:off x="4042354" y="2290874"/>
            <a:ext cx="252000" cy="252000"/>
          </a:xfrm>
          <a:prstGeom prst="ellipse">
            <a:avLst/>
          </a:prstGeom>
          <a:solidFill>
            <a:schemeClr val="accent1"/>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2</a:t>
            </a:r>
          </a:p>
        </p:txBody>
      </p:sp>
      <p:sp>
        <p:nvSpPr>
          <p:cNvPr id="9" name="Textplatzhalter 4">
            <a:extLst>
              <a:ext uri="{FF2B5EF4-FFF2-40B4-BE49-F238E27FC236}">
                <a16:creationId xmlns:a16="http://schemas.microsoft.com/office/drawing/2014/main" id="{357E297F-D8BB-69D9-837D-ECC44A66E93D}"/>
              </a:ext>
            </a:extLst>
          </p:cNvPr>
          <p:cNvSpPr txBox="1">
            <a:spLocks/>
          </p:cNvSpPr>
          <p:nvPr/>
        </p:nvSpPr>
        <p:spPr>
          <a:xfrm>
            <a:off x="4362152" y="2229653"/>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Solution and Risk Mitigation Approach – Overview</a:t>
            </a:r>
          </a:p>
        </p:txBody>
      </p:sp>
      <p:sp>
        <p:nvSpPr>
          <p:cNvPr id="10" name="Espace réservé du texte 8">
            <a:extLst>
              <a:ext uri="{FF2B5EF4-FFF2-40B4-BE49-F238E27FC236}">
                <a16:creationId xmlns:a16="http://schemas.microsoft.com/office/drawing/2014/main" id="{B55DAEC2-16D8-4944-5794-E2C18CB0A61C}"/>
              </a:ext>
            </a:extLst>
          </p:cNvPr>
          <p:cNvSpPr txBox="1">
            <a:spLocks/>
          </p:cNvSpPr>
          <p:nvPr/>
        </p:nvSpPr>
        <p:spPr>
          <a:xfrm>
            <a:off x="4042354" y="2689883"/>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dirty="0">
                <a:sym typeface="+mn-lt"/>
              </a:rPr>
              <a:t>3</a:t>
            </a:r>
          </a:p>
        </p:txBody>
      </p:sp>
      <p:sp>
        <p:nvSpPr>
          <p:cNvPr id="11" name="Textplatzhalter 6">
            <a:extLst>
              <a:ext uri="{FF2B5EF4-FFF2-40B4-BE49-F238E27FC236}">
                <a16:creationId xmlns:a16="http://schemas.microsoft.com/office/drawing/2014/main" id="{6BDD6DED-E9C5-B71C-BDC7-FCB5C2F80E11}"/>
              </a:ext>
            </a:extLst>
          </p:cNvPr>
          <p:cNvSpPr txBox="1">
            <a:spLocks/>
          </p:cNvSpPr>
          <p:nvPr/>
        </p:nvSpPr>
        <p:spPr>
          <a:xfrm>
            <a:off x="4362152" y="2458549"/>
            <a:ext cx="7289658" cy="2020063"/>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Components of the Solution Approach – Detail</a:t>
            </a:r>
          </a:p>
          <a:p>
            <a:pPr marL="457200" lvl="1" indent="0">
              <a:spcBef>
                <a:spcPts val="600"/>
              </a:spcBef>
              <a:buNone/>
              <a:tabLst>
                <a:tab pos="2960688" algn="l"/>
              </a:tabLst>
            </a:pPr>
            <a:r>
              <a:rPr lang="en-US" sz="1000" dirty="0">
                <a:ea typeface="+mn-lt"/>
                <a:cs typeface="+mn-lt"/>
                <a:sym typeface="+mn-lt"/>
              </a:rPr>
              <a:t>3.1. </a:t>
            </a:r>
            <a:r>
              <a:rPr lang="en-US" sz="1000" b="1" dirty="0"/>
              <a:t>Phase 1 </a:t>
            </a:r>
            <a:r>
              <a:rPr lang="en-US" sz="1000" dirty="0"/>
              <a:t>– Kick-Off and Data Analysis</a:t>
            </a:r>
            <a:r>
              <a:rPr lang="en-US" sz="1000" dirty="0">
                <a:ea typeface="+mn-lt"/>
                <a:cs typeface="+mn-lt"/>
                <a:sym typeface="+mn-lt"/>
              </a:rPr>
              <a:t>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3.2. </a:t>
            </a:r>
            <a:r>
              <a:rPr lang="en-US" sz="1000" b="1" dirty="0">
                <a:ea typeface="+mn-lt"/>
                <a:cs typeface="+mn-lt"/>
                <a:sym typeface="+mn-lt"/>
              </a:rPr>
              <a:t>Phase 2</a:t>
            </a:r>
            <a:r>
              <a:rPr lang="en-US" sz="1000" dirty="0">
                <a:ea typeface="+mn-lt"/>
                <a:cs typeface="+mn-lt"/>
                <a:sym typeface="+mn-lt"/>
              </a:rPr>
              <a:t> – Heat Map Risks	</a:t>
            </a:r>
          </a:p>
          <a:p>
            <a:pPr marL="457200" lvl="1" indent="0">
              <a:spcBef>
                <a:spcPts val="600"/>
              </a:spcBef>
              <a:buNone/>
              <a:tabLst>
                <a:tab pos="2960688" algn="l"/>
              </a:tabLst>
            </a:pPr>
            <a:r>
              <a:rPr lang="en-US" sz="1000" dirty="0">
                <a:ea typeface="+mn-lt"/>
                <a:cs typeface="+mn-lt"/>
                <a:sym typeface="+mn-lt"/>
              </a:rPr>
              <a:t>3.3. </a:t>
            </a:r>
            <a:r>
              <a:rPr lang="en-US" sz="1000" b="1" dirty="0">
                <a:ea typeface="+mn-lt"/>
                <a:cs typeface="+mn-lt"/>
                <a:sym typeface="+mn-lt"/>
              </a:rPr>
              <a:t>Phase 3</a:t>
            </a:r>
            <a:r>
              <a:rPr lang="en-US" sz="1000" dirty="0">
                <a:ea typeface="+mn-lt"/>
                <a:cs typeface="+mn-lt"/>
                <a:sym typeface="+mn-lt"/>
              </a:rPr>
              <a:t> – Leadership &amp; HSE Capabilities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3.4. </a:t>
            </a:r>
            <a:r>
              <a:rPr lang="en-US" sz="1000" b="1" dirty="0">
                <a:ea typeface="+mn-lt"/>
                <a:cs typeface="+mn-lt"/>
                <a:sym typeface="+mn-lt"/>
              </a:rPr>
              <a:t>Phase 4</a:t>
            </a:r>
            <a:r>
              <a:rPr lang="en-US" sz="1000" dirty="0">
                <a:ea typeface="+mn-lt"/>
                <a:cs typeface="+mn-lt"/>
                <a:sym typeface="+mn-lt"/>
              </a:rPr>
              <a:t> – Cultural Maturity	</a:t>
            </a:r>
          </a:p>
          <a:p>
            <a:pPr marL="457200" lvl="1" indent="0">
              <a:spcBef>
                <a:spcPts val="600"/>
              </a:spcBef>
              <a:buNone/>
              <a:tabLst>
                <a:tab pos="2960688" algn="l"/>
              </a:tabLst>
            </a:pPr>
            <a:r>
              <a:rPr lang="en-US" sz="1000" dirty="0">
                <a:ea typeface="+mn-lt"/>
                <a:cs typeface="+mn-lt"/>
                <a:sym typeface="+mn-lt"/>
              </a:rPr>
              <a:t>3.5. </a:t>
            </a:r>
            <a:r>
              <a:rPr lang="en-US" sz="1000" b="1" dirty="0">
                <a:ea typeface="+mn-lt"/>
                <a:cs typeface="+mn-lt"/>
                <a:sym typeface="+mn-lt"/>
              </a:rPr>
              <a:t>Reporting and Usability </a:t>
            </a:r>
            <a:r>
              <a:rPr lang="en-US" sz="1000" dirty="0">
                <a:ea typeface="+mn-lt"/>
                <a:cs typeface="+mn-lt"/>
                <a:sym typeface="+mn-lt"/>
              </a:rPr>
              <a:t>– </a:t>
            </a:r>
            <a:r>
              <a:rPr lang="en-US" sz="1000" dirty="0"/>
              <a:t>Consolidation for E.ON HSE Governance</a:t>
            </a:r>
            <a:endParaRPr lang="en-US" sz="1000" dirty="0">
              <a:ea typeface="+mn-lt"/>
              <a:cs typeface="+mn-lt"/>
              <a:sym typeface="+mn-lt"/>
            </a:endParaRPr>
          </a:p>
          <a:p>
            <a:pPr marL="457200" lvl="1" indent="0">
              <a:spcBef>
                <a:spcPts val="600"/>
              </a:spcBef>
              <a:buNone/>
              <a:tabLst>
                <a:tab pos="2960688" algn="l"/>
              </a:tabLst>
            </a:pPr>
            <a:r>
              <a:rPr lang="en-US" sz="1000" dirty="0">
                <a:ea typeface="+mn-lt"/>
                <a:cs typeface="+mn-lt"/>
                <a:sym typeface="+mn-lt"/>
              </a:rPr>
              <a:t>3.6. </a:t>
            </a:r>
            <a:r>
              <a:rPr lang="en-US" sz="1000" b="1" dirty="0">
                <a:ea typeface="+mn-lt"/>
                <a:cs typeface="+mn-lt"/>
                <a:sym typeface="+mn-lt"/>
              </a:rPr>
              <a:t>Summary of Activities &amp; Assumptions</a:t>
            </a:r>
            <a:r>
              <a:rPr lang="en-US" sz="1000" dirty="0">
                <a:ea typeface="+mn-lt"/>
                <a:cs typeface="+mn-lt"/>
                <a:sym typeface="+mn-lt"/>
              </a:rPr>
              <a:t>	</a:t>
            </a:r>
            <a:endParaRPr lang="en-US" sz="1200" dirty="0">
              <a:solidFill>
                <a:schemeClr val="bg1">
                  <a:lumMod val="65000"/>
                </a:schemeClr>
              </a:solidFill>
              <a:ea typeface="+mn-lt"/>
              <a:cs typeface="+mn-lt"/>
              <a:sym typeface="+mn-lt"/>
            </a:endParaRPr>
          </a:p>
        </p:txBody>
      </p:sp>
      <p:sp>
        <p:nvSpPr>
          <p:cNvPr id="12" name="Espace réservé du texte 16">
            <a:extLst>
              <a:ext uri="{FF2B5EF4-FFF2-40B4-BE49-F238E27FC236}">
                <a16:creationId xmlns:a16="http://schemas.microsoft.com/office/drawing/2014/main" id="{45BAFFE5-9912-D1DB-4090-25CC16E23EB1}"/>
              </a:ext>
            </a:extLst>
          </p:cNvPr>
          <p:cNvSpPr txBox="1">
            <a:spLocks/>
          </p:cNvSpPr>
          <p:nvPr/>
        </p:nvSpPr>
        <p:spPr>
          <a:xfrm>
            <a:off x="4042354" y="4387591"/>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1"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dirty="0">
                <a:latin typeface="+mn-lt"/>
                <a:ea typeface="+mn-lt"/>
                <a:cs typeface="+mn-lt"/>
                <a:sym typeface="+mn-lt"/>
              </a:rPr>
              <a:t>4</a:t>
            </a:r>
          </a:p>
        </p:txBody>
      </p:sp>
      <p:sp>
        <p:nvSpPr>
          <p:cNvPr id="13" name="Textplatzhalter 8">
            <a:extLst>
              <a:ext uri="{FF2B5EF4-FFF2-40B4-BE49-F238E27FC236}">
                <a16:creationId xmlns:a16="http://schemas.microsoft.com/office/drawing/2014/main" id="{80EC481F-4250-11C5-BA46-BF1F2B7FB720}"/>
              </a:ext>
            </a:extLst>
          </p:cNvPr>
          <p:cNvSpPr txBox="1">
            <a:spLocks/>
          </p:cNvSpPr>
          <p:nvPr/>
        </p:nvSpPr>
        <p:spPr>
          <a:xfrm>
            <a:off x="4362152" y="4398268"/>
            <a:ext cx="6582073" cy="111813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Program Setup – Flexible Proposal</a:t>
            </a:r>
          </a:p>
          <a:p>
            <a:pPr marL="457200" lvl="1" indent="0">
              <a:spcBef>
                <a:spcPts val="600"/>
              </a:spcBef>
              <a:buNone/>
            </a:pPr>
            <a:r>
              <a:rPr lang="en-US" sz="1000" dirty="0">
                <a:ea typeface="+mn-lt"/>
                <a:cs typeface="+mn-lt"/>
                <a:sym typeface="+mn-lt"/>
              </a:rPr>
              <a:t>4.1. Program Organization, Team, Team Experience</a:t>
            </a:r>
          </a:p>
          <a:p>
            <a:pPr marL="457200" lvl="1" indent="0">
              <a:spcBef>
                <a:spcPts val="600"/>
              </a:spcBef>
              <a:buNone/>
            </a:pPr>
            <a:r>
              <a:rPr lang="en-US" sz="1000" dirty="0">
                <a:ea typeface="+mn-lt"/>
                <a:cs typeface="+mn-lt"/>
                <a:sym typeface="+mn-lt"/>
              </a:rPr>
              <a:t>4.2. Planning</a:t>
            </a:r>
          </a:p>
          <a:p>
            <a:pPr marL="457200" lvl="1" indent="0">
              <a:spcBef>
                <a:spcPts val="600"/>
              </a:spcBef>
              <a:buNone/>
            </a:pPr>
            <a:r>
              <a:rPr lang="en-US" sz="1000" dirty="0">
                <a:ea typeface="+mn-lt"/>
                <a:cs typeface="+mn-lt"/>
                <a:sym typeface="+mn-lt"/>
              </a:rPr>
              <a:t>4.3. Commercial Aspects</a:t>
            </a:r>
          </a:p>
          <a:p>
            <a:pPr marL="457200" lvl="1" indent="0">
              <a:spcBef>
                <a:spcPts val="600"/>
              </a:spcBef>
              <a:buNone/>
            </a:pPr>
            <a:r>
              <a:rPr lang="en-US" sz="1000" dirty="0">
                <a:ea typeface="+mn-lt"/>
                <a:cs typeface="+mn-lt"/>
                <a:sym typeface="+mn-lt"/>
              </a:rPr>
              <a:t>4.4. CVs</a:t>
            </a:r>
          </a:p>
        </p:txBody>
      </p:sp>
      <p:sp>
        <p:nvSpPr>
          <p:cNvPr id="14" name="Espace réservé du texte 10">
            <a:extLst>
              <a:ext uri="{FF2B5EF4-FFF2-40B4-BE49-F238E27FC236}">
                <a16:creationId xmlns:a16="http://schemas.microsoft.com/office/drawing/2014/main" id="{2D643013-0AB8-6254-AEF3-CE8C41F54B82}"/>
              </a:ext>
            </a:extLst>
          </p:cNvPr>
          <p:cNvSpPr txBox="1">
            <a:spLocks/>
          </p:cNvSpPr>
          <p:nvPr/>
        </p:nvSpPr>
        <p:spPr>
          <a:xfrm>
            <a:off x="4042354" y="5559048"/>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1" dirty="0">
                <a:latin typeface="+mn-lt"/>
                <a:ea typeface="+mn-lt"/>
                <a:cs typeface="+mn-lt"/>
                <a:sym typeface="+mn-lt"/>
              </a:rPr>
              <a:t>5</a:t>
            </a:r>
          </a:p>
        </p:txBody>
      </p:sp>
      <p:sp>
        <p:nvSpPr>
          <p:cNvPr id="15" name="Textplatzhalter 12">
            <a:extLst>
              <a:ext uri="{FF2B5EF4-FFF2-40B4-BE49-F238E27FC236}">
                <a16:creationId xmlns:a16="http://schemas.microsoft.com/office/drawing/2014/main" id="{6E2D0529-B8C7-8794-DEC0-21A439EDC81B}"/>
              </a:ext>
            </a:extLst>
          </p:cNvPr>
          <p:cNvSpPr txBox="1">
            <a:spLocks/>
          </p:cNvSpPr>
          <p:nvPr/>
        </p:nvSpPr>
        <p:spPr>
          <a:xfrm>
            <a:off x="4362152" y="5487048"/>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References</a:t>
            </a:r>
          </a:p>
        </p:txBody>
      </p:sp>
      <p:sp>
        <p:nvSpPr>
          <p:cNvPr id="16" name="Espace réservé du texte 10">
            <a:extLst>
              <a:ext uri="{FF2B5EF4-FFF2-40B4-BE49-F238E27FC236}">
                <a16:creationId xmlns:a16="http://schemas.microsoft.com/office/drawing/2014/main" id="{43A425D4-81D0-EF09-B3B5-48C201CA6C22}"/>
              </a:ext>
            </a:extLst>
          </p:cNvPr>
          <p:cNvSpPr txBox="1">
            <a:spLocks/>
          </p:cNvSpPr>
          <p:nvPr/>
        </p:nvSpPr>
        <p:spPr>
          <a:xfrm>
            <a:off x="4042354" y="5913142"/>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1" dirty="0">
                <a:latin typeface="+mn-lt"/>
                <a:ea typeface="+mn-lt"/>
                <a:cs typeface="+mn-lt"/>
                <a:sym typeface="+mn-lt"/>
              </a:rPr>
              <a:t>6</a:t>
            </a:r>
          </a:p>
        </p:txBody>
      </p:sp>
      <p:sp>
        <p:nvSpPr>
          <p:cNvPr id="24" name="Textplatzhalter 12">
            <a:extLst>
              <a:ext uri="{FF2B5EF4-FFF2-40B4-BE49-F238E27FC236}">
                <a16:creationId xmlns:a16="http://schemas.microsoft.com/office/drawing/2014/main" id="{D99E1D47-4F6C-7272-6A31-2F73BC3BD0D4}"/>
              </a:ext>
            </a:extLst>
          </p:cNvPr>
          <p:cNvSpPr txBox="1">
            <a:spLocks/>
          </p:cNvSpPr>
          <p:nvPr/>
        </p:nvSpPr>
        <p:spPr>
          <a:xfrm>
            <a:off x="4362152" y="584114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Appendices</a:t>
            </a:r>
          </a:p>
        </p:txBody>
      </p:sp>
      <p:sp>
        <p:nvSpPr>
          <p:cNvPr id="2" name="Espace réservé du texte 5">
            <a:extLst>
              <a:ext uri="{FF2B5EF4-FFF2-40B4-BE49-F238E27FC236}">
                <a16:creationId xmlns:a16="http://schemas.microsoft.com/office/drawing/2014/main" id="{61F70C17-1959-A349-F2A3-E851A18F5A25}"/>
              </a:ext>
            </a:extLst>
          </p:cNvPr>
          <p:cNvSpPr txBox="1">
            <a:spLocks/>
          </p:cNvSpPr>
          <p:nvPr/>
        </p:nvSpPr>
        <p:spPr>
          <a:xfrm>
            <a:off x="4042354" y="1477302"/>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0</a:t>
            </a:r>
          </a:p>
        </p:txBody>
      </p:sp>
      <p:sp>
        <p:nvSpPr>
          <p:cNvPr id="3" name="Textplatzhalter 2">
            <a:extLst>
              <a:ext uri="{FF2B5EF4-FFF2-40B4-BE49-F238E27FC236}">
                <a16:creationId xmlns:a16="http://schemas.microsoft.com/office/drawing/2014/main" id="{578976F0-BEB4-1DCB-13EF-EF1663C061A7}"/>
              </a:ext>
            </a:extLst>
          </p:cNvPr>
          <p:cNvSpPr txBox="1">
            <a:spLocks/>
          </p:cNvSpPr>
          <p:nvPr/>
        </p:nvSpPr>
        <p:spPr>
          <a:xfrm>
            <a:off x="4364321" y="144130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Management Summary</a:t>
            </a:r>
          </a:p>
        </p:txBody>
      </p:sp>
    </p:spTree>
    <p:extLst>
      <p:ext uri="{BB962C8B-B14F-4D97-AF65-F5344CB8AC3E}">
        <p14:creationId xmlns:p14="http://schemas.microsoft.com/office/powerpoint/2010/main" val="1670642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71E97-4D2D-FD65-0D93-9BF2EE187EA8}"/>
              </a:ext>
            </a:extLst>
          </p:cNvPr>
          <p:cNvSpPr>
            <a:spLocks noGrp="1"/>
          </p:cNvSpPr>
          <p:nvPr>
            <p:ph type="title"/>
          </p:nvPr>
        </p:nvSpPr>
        <p:spPr/>
        <p:txBody>
          <a:bodyPr/>
          <a:lstStyle/>
          <a:p>
            <a:r>
              <a:rPr lang="en-US" dirty="0"/>
              <a:t>Basic Models used throughout the Quick-Check 2.0</a:t>
            </a:r>
          </a:p>
        </p:txBody>
      </p:sp>
      <p:sp>
        <p:nvSpPr>
          <p:cNvPr id="3" name="Slide Number Placeholder 2">
            <a:extLst>
              <a:ext uri="{FF2B5EF4-FFF2-40B4-BE49-F238E27FC236}">
                <a16:creationId xmlns:a16="http://schemas.microsoft.com/office/drawing/2014/main" id="{5A9C9BBF-376B-A7F5-7890-4D891EF59942}"/>
              </a:ext>
            </a:extLst>
          </p:cNvPr>
          <p:cNvSpPr>
            <a:spLocks noGrp="1"/>
          </p:cNvSpPr>
          <p:nvPr>
            <p:ph type="sldNum" sz="quarter" idx="12"/>
          </p:nvPr>
        </p:nvSpPr>
        <p:spPr/>
        <p:txBody>
          <a:bodyPr/>
          <a:lstStyle/>
          <a:p>
            <a:fld id="{A6675773-DBBA-4A21-9EDA-4D76296EEA2B}" type="slidenum">
              <a:rPr lang="en-US" smtClean="0"/>
              <a:t>12</a:t>
            </a:fld>
            <a:endParaRPr lang="en-US" dirty="0"/>
          </a:p>
        </p:txBody>
      </p:sp>
      <p:sp>
        <p:nvSpPr>
          <p:cNvPr id="47" name="Rectangle 46">
            <a:extLst>
              <a:ext uri="{FF2B5EF4-FFF2-40B4-BE49-F238E27FC236}">
                <a16:creationId xmlns:a16="http://schemas.microsoft.com/office/drawing/2014/main" id="{03638A40-BF76-A5FE-A3E6-1E617E05B95F}"/>
              </a:ext>
            </a:extLst>
          </p:cNvPr>
          <p:cNvSpPr/>
          <p:nvPr/>
        </p:nvSpPr>
        <p:spPr>
          <a:xfrm>
            <a:off x="777151" y="1690688"/>
            <a:ext cx="2322938" cy="1851660"/>
          </a:xfrm>
          <a:prstGeom prst="rect">
            <a:avLst/>
          </a:prstGeom>
          <a:solidFill>
            <a:srgbClr val="FFFFF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Bradley Curve</a:t>
            </a:r>
          </a:p>
        </p:txBody>
      </p:sp>
      <p:grpSp>
        <p:nvGrpSpPr>
          <p:cNvPr id="60" name="Group 59">
            <a:extLst>
              <a:ext uri="{FF2B5EF4-FFF2-40B4-BE49-F238E27FC236}">
                <a16:creationId xmlns:a16="http://schemas.microsoft.com/office/drawing/2014/main" id="{0ED21B6E-822F-52B2-1D82-884FB0B7A47A}"/>
              </a:ext>
            </a:extLst>
          </p:cNvPr>
          <p:cNvGrpSpPr/>
          <p:nvPr/>
        </p:nvGrpSpPr>
        <p:grpSpPr>
          <a:xfrm>
            <a:off x="9045498" y="1690688"/>
            <a:ext cx="2322938" cy="1851660"/>
            <a:chOff x="8537498" y="1690688"/>
            <a:chExt cx="2322938" cy="1851660"/>
          </a:xfrm>
        </p:grpSpPr>
        <p:sp>
          <p:nvSpPr>
            <p:cNvPr id="50" name="Rectangle 49">
              <a:extLst>
                <a:ext uri="{FF2B5EF4-FFF2-40B4-BE49-F238E27FC236}">
                  <a16:creationId xmlns:a16="http://schemas.microsoft.com/office/drawing/2014/main" id="{E34FE5F1-CF31-06F8-8AD1-33B0D876AAE5}"/>
                </a:ext>
              </a:extLst>
            </p:cNvPr>
            <p:cNvSpPr/>
            <p:nvPr/>
          </p:nvSpPr>
          <p:spPr>
            <a:xfrm>
              <a:off x="8537498" y="1690688"/>
              <a:ext cx="2322938" cy="1851660"/>
            </a:xfrm>
            <a:prstGeom prst="rect">
              <a:avLst/>
            </a:prstGeom>
            <a:solidFill>
              <a:srgbClr val="FFFFF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Caring Culture Relevance</a:t>
              </a:r>
            </a:p>
          </p:txBody>
        </p:sp>
        <p:grpSp>
          <p:nvGrpSpPr>
            <p:cNvPr id="46" name="Group 45">
              <a:extLst>
                <a:ext uri="{FF2B5EF4-FFF2-40B4-BE49-F238E27FC236}">
                  <a16:creationId xmlns:a16="http://schemas.microsoft.com/office/drawing/2014/main" id="{61370F73-77B8-8167-6CEA-EBF195197CAE}"/>
                </a:ext>
              </a:extLst>
            </p:cNvPr>
            <p:cNvGrpSpPr/>
            <p:nvPr/>
          </p:nvGrpSpPr>
          <p:grpSpPr>
            <a:xfrm>
              <a:off x="8773845" y="1909260"/>
              <a:ext cx="1745053" cy="1602016"/>
              <a:chOff x="8773845" y="2329312"/>
              <a:chExt cx="1745053" cy="1602016"/>
            </a:xfrm>
          </p:grpSpPr>
          <p:grpSp>
            <p:nvGrpSpPr>
              <p:cNvPr id="44" name="Group 43">
                <a:extLst>
                  <a:ext uri="{FF2B5EF4-FFF2-40B4-BE49-F238E27FC236}">
                    <a16:creationId xmlns:a16="http://schemas.microsoft.com/office/drawing/2014/main" id="{0D7D2823-8C80-FE7E-2128-AF14D2F087E0}"/>
                  </a:ext>
                </a:extLst>
              </p:cNvPr>
              <p:cNvGrpSpPr/>
              <p:nvPr/>
            </p:nvGrpSpPr>
            <p:grpSpPr>
              <a:xfrm>
                <a:off x="8773845" y="2329312"/>
                <a:ext cx="1745053" cy="1602016"/>
                <a:chOff x="8773845" y="2329312"/>
                <a:chExt cx="1745053" cy="1602016"/>
              </a:xfrm>
            </p:grpSpPr>
            <p:pic>
              <p:nvPicPr>
                <p:cNvPr id="42" name="Picture 41">
                  <a:extLst>
                    <a:ext uri="{FF2B5EF4-FFF2-40B4-BE49-F238E27FC236}">
                      <a16:creationId xmlns:a16="http://schemas.microsoft.com/office/drawing/2014/main" id="{5432D25E-251F-3748-D933-B8908096D434}"/>
                    </a:ext>
                  </a:extLst>
                </p:cNvPr>
                <p:cNvPicPr>
                  <a:picLocks noChangeAspect="1"/>
                </p:cNvPicPr>
                <p:nvPr/>
              </p:nvPicPr>
              <p:blipFill>
                <a:blip r:embed="rId3"/>
                <a:stretch>
                  <a:fillRect/>
                </a:stretch>
              </p:blipFill>
              <p:spPr>
                <a:xfrm>
                  <a:off x="8773845" y="2329312"/>
                  <a:ext cx="1745053" cy="1602016"/>
                </a:xfrm>
                <a:prstGeom prst="rect">
                  <a:avLst/>
                </a:prstGeom>
              </p:spPr>
            </p:pic>
            <p:sp>
              <p:nvSpPr>
                <p:cNvPr id="43" name="Rectangle 42">
                  <a:extLst>
                    <a:ext uri="{FF2B5EF4-FFF2-40B4-BE49-F238E27FC236}">
                      <a16:creationId xmlns:a16="http://schemas.microsoft.com/office/drawing/2014/main" id="{E9460F23-A326-57F0-BE99-6AD299EB3246}"/>
                    </a:ext>
                  </a:extLst>
                </p:cNvPr>
                <p:cNvSpPr/>
                <p:nvPr/>
              </p:nvSpPr>
              <p:spPr>
                <a:xfrm>
                  <a:off x="10366609" y="2329312"/>
                  <a:ext cx="152289" cy="9625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Rectangle 44">
                <a:extLst>
                  <a:ext uri="{FF2B5EF4-FFF2-40B4-BE49-F238E27FC236}">
                    <a16:creationId xmlns:a16="http://schemas.microsoft.com/office/drawing/2014/main" id="{D368AA0C-A4D7-CC8D-5EA0-5013F8D3D73F}"/>
                  </a:ext>
                </a:extLst>
              </p:cNvPr>
              <p:cNvSpPr/>
              <p:nvPr/>
            </p:nvSpPr>
            <p:spPr>
              <a:xfrm>
                <a:off x="8773846" y="2702718"/>
                <a:ext cx="1727468" cy="1228609"/>
              </a:xfrm>
              <a:prstGeom prst="rect">
                <a:avLst/>
              </a:prstGeom>
              <a:solidFill>
                <a:srgbClr val="FFFFFF">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1" name="Rectangle 50">
            <a:extLst>
              <a:ext uri="{FF2B5EF4-FFF2-40B4-BE49-F238E27FC236}">
                <a16:creationId xmlns:a16="http://schemas.microsoft.com/office/drawing/2014/main" id="{877DE442-5572-1B2F-A6A2-EDC7B81B9BA2}"/>
              </a:ext>
            </a:extLst>
          </p:cNvPr>
          <p:cNvSpPr/>
          <p:nvPr/>
        </p:nvSpPr>
        <p:spPr>
          <a:xfrm>
            <a:off x="777151" y="3564773"/>
            <a:ext cx="2322938" cy="1851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Bef>
                <a:spcPts val="600"/>
              </a:spcBef>
            </a:pPr>
            <a:r>
              <a:rPr lang="en-US" sz="1200" dirty="0">
                <a:solidFill>
                  <a:prstClr val="black"/>
                </a:solidFill>
              </a:rPr>
              <a:t>The Bradley Curve identifies four phases or maturity levels of safety culture: reactive, dependent, independent and interdependent (supportive).</a:t>
            </a:r>
          </a:p>
          <a:p>
            <a:pPr>
              <a:spcBef>
                <a:spcPts val="600"/>
              </a:spcBef>
            </a:pPr>
            <a:r>
              <a:rPr lang="en-US" sz="1200" dirty="0">
                <a:solidFill>
                  <a:prstClr val="black"/>
                </a:solidFill>
              </a:rPr>
              <a:t>The Bradley Curve is determined by the 13 Culture Elements. </a:t>
            </a:r>
          </a:p>
        </p:txBody>
      </p:sp>
      <p:sp>
        <p:nvSpPr>
          <p:cNvPr id="52" name="Rectangle 51">
            <a:extLst>
              <a:ext uri="{FF2B5EF4-FFF2-40B4-BE49-F238E27FC236}">
                <a16:creationId xmlns:a16="http://schemas.microsoft.com/office/drawing/2014/main" id="{B88ECF92-539A-0DC8-C5B5-C42AE0295CA6}"/>
              </a:ext>
            </a:extLst>
          </p:cNvPr>
          <p:cNvSpPr/>
          <p:nvPr/>
        </p:nvSpPr>
        <p:spPr>
          <a:xfrm>
            <a:off x="3492910" y="3564773"/>
            <a:ext cx="2322938" cy="1851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rPr>
              <a:t>The culture elements represent best practice, a practicable assessment Scheme and answer the questions:</a:t>
            </a:r>
          </a:p>
          <a:p>
            <a:pPr marL="171450" indent="-171450">
              <a:buFont typeface="Arial" panose="020B0604020202020204" pitchFamily="34" charset="0"/>
              <a:buChar char="•"/>
            </a:pPr>
            <a:r>
              <a:rPr lang="en-US" sz="1200" dirty="0">
                <a:solidFill>
                  <a:schemeClr val="tx1"/>
                </a:solidFill>
              </a:rPr>
              <a:t>How well can the leadership team set the tone and make the necessary decisions? </a:t>
            </a:r>
          </a:p>
          <a:p>
            <a:pPr marL="171450" indent="-171450">
              <a:buFont typeface="Arial" panose="020B0604020202020204" pitchFamily="34" charset="0"/>
              <a:buChar char="•"/>
            </a:pPr>
            <a:r>
              <a:rPr lang="en-US" sz="1200" dirty="0">
                <a:solidFill>
                  <a:schemeClr val="tx1"/>
                </a:solidFill>
              </a:rPr>
              <a:t>How efficient is the organization in exploiting knowledge and leveraging potential?</a:t>
            </a:r>
          </a:p>
          <a:p>
            <a:pPr marL="171450" indent="-171450">
              <a:buFont typeface="Arial" panose="020B0604020202020204" pitchFamily="34" charset="0"/>
              <a:buChar char="•"/>
            </a:pPr>
            <a:r>
              <a:rPr lang="en-US" sz="1200" dirty="0">
                <a:solidFill>
                  <a:schemeClr val="tx1"/>
                </a:solidFill>
              </a:rPr>
              <a:t>How disciplined is the organization?</a:t>
            </a:r>
          </a:p>
        </p:txBody>
      </p:sp>
      <p:sp>
        <p:nvSpPr>
          <p:cNvPr id="53" name="Rectangle 52">
            <a:extLst>
              <a:ext uri="{FF2B5EF4-FFF2-40B4-BE49-F238E27FC236}">
                <a16:creationId xmlns:a16="http://schemas.microsoft.com/office/drawing/2014/main" id="{5A89F636-2321-F873-542C-0BAF8938BA41}"/>
              </a:ext>
            </a:extLst>
          </p:cNvPr>
          <p:cNvSpPr/>
          <p:nvPr/>
        </p:nvSpPr>
        <p:spPr>
          <a:xfrm>
            <a:off x="6096000" y="3564773"/>
            <a:ext cx="2993196" cy="1851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u="sng" dirty="0">
                <a:solidFill>
                  <a:schemeClr val="tx1"/>
                </a:solidFill>
              </a:rPr>
              <a:t>Addition:</a:t>
            </a:r>
            <a:r>
              <a:rPr lang="en-US" sz="1200" dirty="0">
                <a:solidFill>
                  <a:schemeClr val="tx1"/>
                </a:solidFill>
              </a:rPr>
              <a:t> </a:t>
            </a:r>
          </a:p>
          <a:p>
            <a:r>
              <a:rPr lang="en-US" sz="1200" dirty="0">
                <a:solidFill>
                  <a:schemeClr val="tx1"/>
                </a:solidFill>
              </a:rPr>
              <a:t>E.ON has broad Management System experiences. In this context 45001 is considered. </a:t>
            </a:r>
          </a:p>
          <a:p>
            <a:r>
              <a:rPr lang="en-US" sz="1200" dirty="0">
                <a:solidFill>
                  <a:schemeClr val="tx1"/>
                </a:solidFill>
              </a:rPr>
              <a:t>For the sake of practicability, to ease translation we will offer a clear connection between Management System requirements and Culture Element valuation and recommendations. As an example: The Element (marked) “Felt Leadership” can as well be found in the ISO norm chapter 5.1 “Leadership and Commitment”</a:t>
            </a:r>
          </a:p>
        </p:txBody>
      </p:sp>
      <p:sp>
        <p:nvSpPr>
          <p:cNvPr id="54" name="Rectangle 53">
            <a:extLst>
              <a:ext uri="{FF2B5EF4-FFF2-40B4-BE49-F238E27FC236}">
                <a16:creationId xmlns:a16="http://schemas.microsoft.com/office/drawing/2014/main" id="{3D838B31-735D-BAAD-C98B-30EF187B56FA}"/>
              </a:ext>
            </a:extLst>
          </p:cNvPr>
          <p:cNvSpPr/>
          <p:nvPr/>
        </p:nvSpPr>
        <p:spPr>
          <a:xfrm>
            <a:off x="9045498" y="3564773"/>
            <a:ext cx="2322938" cy="1851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rPr>
              <a:t>We do understand the relevance of E.ON’s Caring Culture initiative. According to the current focus, the emphasis lies on the conduction Leadership routines and rule adherence.  </a:t>
            </a:r>
          </a:p>
          <a:p>
            <a:r>
              <a:rPr lang="en-US" sz="1200" dirty="0">
                <a:solidFill>
                  <a:schemeClr val="tx1"/>
                </a:solidFill>
              </a:rPr>
              <a:t>This will be respected though out the assessment and fed back in adequate recommendations. </a:t>
            </a:r>
          </a:p>
        </p:txBody>
      </p:sp>
      <p:grpSp>
        <p:nvGrpSpPr>
          <p:cNvPr id="62" name="Group 61">
            <a:extLst>
              <a:ext uri="{FF2B5EF4-FFF2-40B4-BE49-F238E27FC236}">
                <a16:creationId xmlns:a16="http://schemas.microsoft.com/office/drawing/2014/main" id="{601441F8-5BB0-F4AE-D8F0-0AC14C40B8AE}"/>
              </a:ext>
            </a:extLst>
          </p:cNvPr>
          <p:cNvGrpSpPr/>
          <p:nvPr/>
        </p:nvGrpSpPr>
        <p:grpSpPr>
          <a:xfrm>
            <a:off x="3533267" y="1690688"/>
            <a:ext cx="2322938" cy="1851660"/>
            <a:chOff x="3721156" y="1690688"/>
            <a:chExt cx="2322938" cy="1851660"/>
          </a:xfrm>
        </p:grpSpPr>
        <p:sp>
          <p:nvSpPr>
            <p:cNvPr id="48" name="Rectangle 47">
              <a:extLst>
                <a:ext uri="{FF2B5EF4-FFF2-40B4-BE49-F238E27FC236}">
                  <a16:creationId xmlns:a16="http://schemas.microsoft.com/office/drawing/2014/main" id="{426B4514-C539-20FA-701C-36706AEE6166}"/>
                </a:ext>
              </a:extLst>
            </p:cNvPr>
            <p:cNvSpPr/>
            <p:nvPr/>
          </p:nvSpPr>
          <p:spPr>
            <a:xfrm>
              <a:off x="3721156" y="1690688"/>
              <a:ext cx="2322938" cy="1851660"/>
            </a:xfrm>
            <a:prstGeom prst="rect">
              <a:avLst/>
            </a:prstGeom>
            <a:solidFill>
              <a:srgbClr val="FFFFF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13 Culture Elements</a:t>
              </a:r>
            </a:p>
          </p:txBody>
        </p:sp>
        <p:pic>
          <p:nvPicPr>
            <p:cNvPr id="19" name="Picture 18">
              <a:extLst>
                <a:ext uri="{FF2B5EF4-FFF2-40B4-BE49-F238E27FC236}">
                  <a16:creationId xmlns:a16="http://schemas.microsoft.com/office/drawing/2014/main" id="{3C29EEB3-65FA-6580-8281-518C4E0BDEC8}"/>
                </a:ext>
              </a:extLst>
            </p:cNvPr>
            <p:cNvPicPr>
              <a:picLocks noChangeAspect="1"/>
            </p:cNvPicPr>
            <p:nvPr/>
          </p:nvPicPr>
          <p:blipFill>
            <a:blip r:embed="rId4"/>
            <a:stretch>
              <a:fillRect/>
            </a:stretch>
          </p:blipFill>
          <p:spPr>
            <a:xfrm>
              <a:off x="3970076" y="1982652"/>
              <a:ext cx="1788275" cy="1496816"/>
            </a:xfrm>
            <a:prstGeom prst="rect">
              <a:avLst/>
            </a:prstGeom>
          </p:spPr>
        </p:pic>
        <p:sp>
          <p:nvSpPr>
            <p:cNvPr id="55" name="Rectangle 54">
              <a:extLst>
                <a:ext uri="{FF2B5EF4-FFF2-40B4-BE49-F238E27FC236}">
                  <a16:creationId xmlns:a16="http://schemas.microsoft.com/office/drawing/2014/main" id="{90F371B7-9AD9-19FA-2CA6-073BE65B8CE6}"/>
                </a:ext>
              </a:extLst>
            </p:cNvPr>
            <p:cNvSpPr/>
            <p:nvPr/>
          </p:nvSpPr>
          <p:spPr>
            <a:xfrm>
              <a:off x="4549140" y="2028372"/>
              <a:ext cx="586740" cy="98935"/>
            </a:xfrm>
            <a:prstGeom prst="rect">
              <a:avLst/>
            </a:prstGeom>
            <a:noFill/>
            <a:ln>
              <a:solidFill>
                <a:srgbClr val="EA1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C00F22FB-D4CD-7010-7CC5-FAB90CACE172}"/>
              </a:ext>
            </a:extLst>
          </p:cNvPr>
          <p:cNvGrpSpPr/>
          <p:nvPr/>
        </p:nvGrpSpPr>
        <p:grpSpPr>
          <a:xfrm>
            <a:off x="6289383" y="1690688"/>
            <a:ext cx="4823376" cy="1851660"/>
            <a:chOff x="6104629" y="1690688"/>
            <a:chExt cx="4823376" cy="1851660"/>
          </a:xfrm>
        </p:grpSpPr>
        <p:sp>
          <p:nvSpPr>
            <p:cNvPr id="49" name="Rectangle 48">
              <a:extLst>
                <a:ext uri="{FF2B5EF4-FFF2-40B4-BE49-F238E27FC236}">
                  <a16:creationId xmlns:a16="http://schemas.microsoft.com/office/drawing/2014/main" id="{C8C13693-869A-9FC0-3D22-A1443022A3FB}"/>
                </a:ext>
              </a:extLst>
            </p:cNvPr>
            <p:cNvSpPr/>
            <p:nvPr/>
          </p:nvSpPr>
          <p:spPr>
            <a:xfrm>
              <a:off x="6104629" y="1690688"/>
              <a:ext cx="2322938" cy="1851660"/>
            </a:xfrm>
            <a:prstGeom prst="rect">
              <a:avLst/>
            </a:prstGeom>
            <a:solidFill>
              <a:srgbClr val="FFFFF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ISO Conformity</a:t>
              </a:r>
            </a:p>
          </p:txBody>
        </p:sp>
        <p:pic>
          <p:nvPicPr>
            <p:cNvPr id="40" name="Picture 39">
              <a:extLst>
                <a:ext uri="{FF2B5EF4-FFF2-40B4-BE49-F238E27FC236}">
                  <a16:creationId xmlns:a16="http://schemas.microsoft.com/office/drawing/2014/main" id="{978E75B5-8CEB-DC35-77E8-4975C108CA26}"/>
                </a:ext>
              </a:extLst>
            </p:cNvPr>
            <p:cNvPicPr>
              <a:picLocks noChangeAspect="1"/>
            </p:cNvPicPr>
            <p:nvPr/>
          </p:nvPicPr>
          <p:blipFill>
            <a:blip r:embed="rId5"/>
            <a:stretch>
              <a:fillRect/>
            </a:stretch>
          </p:blipFill>
          <p:spPr>
            <a:xfrm>
              <a:off x="6216769" y="2104447"/>
              <a:ext cx="2098659" cy="1165921"/>
            </a:xfrm>
            <a:prstGeom prst="rect">
              <a:avLst/>
            </a:prstGeom>
          </p:spPr>
        </p:pic>
        <p:sp>
          <p:nvSpPr>
            <p:cNvPr id="56" name="Rectangle 55">
              <a:extLst>
                <a:ext uri="{FF2B5EF4-FFF2-40B4-BE49-F238E27FC236}">
                  <a16:creationId xmlns:a16="http://schemas.microsoft.com/office/drawing/2014/main" id="{A7BECB84-054F-92FF-EE1E-C880A4349CB5}"/>
                </a:ext>
              </a:extLst>
            </p:cNvPr>
            <p:cNvSpPr/>
            <p:nvPr/>
          </p:nvSpPr>
          <p:spPr>
            <a:xfrm>
              <a:off x="7670375" y="2149951"/>
              <a:ext cx="586740" cy="96656"/>
            </a:xfrm>
            <a:prstGeom prst="rect">
              <a:avLst/>
            </a:prstGeom>
            <a:noFill/>
            <a:ln>
              <a:solidFill>
                <a:srgbClr val="EA1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CB4F9CE3-E3D9-3225-0D9D-285B5B8B27CC}"/>
                </a:ext>
              </a:extLst>
            </p:cNvPr>
            <p:cNvSpPr/>
            <p:nvPr/>
          </p:nvSpPr>
          <p:spPr>
            <a:xfrm>
              <a:off x="9013363" y="1913919"/>
              <a:ext cx="1914642" cy="368746"/>
            </a:xfrm>
            <a:prstGeom prst="rect">
              <a:avLst/>
            </a:prstGeom>
            <a:noFill/>
            <a:ln>
              <a:solidFill>
                <a:srgbClr val="EA1C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8" name="Straight Arrow Connector 57">
            <a:extLst>
              <a:ext uri="{FF2B5EF4-FFF2-40B4-BE49-F238E27FC236}">
                <a16:creationId xmlns:a16="http://schemas.microsoft.com/office/drawing/2014/main" id="{7D182724-DC4E-5602-75D3-B6FB82EE63B9}"/>
              </a:ext>
            </a:extLst>
          </p:cNvPr>
          <p:cNvCxnSpPr>
            <a:stCxn id="55" idx="3"/>
            <a:endCxn id="56" idx="1"/>
          </p:cNvCxnSpPr>
          <p:nvPr/>
        </p:nvCxnSpPr>
        <p:spPr>
          <a:xfrm>
            <a:off x="4947991" y="2077840"/>
            <a:ext cx="2907138" cy="120439"/>
          </a:xfrm>
          <a:prstGeom prst="straightConnector1">
            <a:avLst/>
          </a:prstGeom>
          <a:ln>
            <a:solidFill>
              <a:srgbClr val="EA1C0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625DBEA4-7DE2-0FE1-88D6-616FAAB0DFAF}"/>
              </a:ext>
            </a:extLst>
          </p:cNvPr>
          <p:cNvSpPr/>
          <p:nvPr/>
        </p:nvSpPr>
        <p:spPr>
          <a:xfrm>
            <a:off x="1057275" y="6084887"/>
            <a:ext cx="10311162" cy="65227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Evolution of the Bradley Curve</a:t>
            </a:r>
            <a:r>
              <a:rPr lang="en-US" sz="1200" dirty="0">
                <a:solidFill>
                  <a:schemeClr val="tx1"/>
                </a:solidFill>
              </a:rPr>
              <a:t>: By connecting the Bradley Curve, Culture Elements and the ISO standard, recommendations can be given </a:t>
            </a:r>
            <a:r>
              <a:rPr lang="en-US" sz="1200" b="1" dirty="0">
                <a:solidFill>
                  <a:schemeClr val="tx1"/>
                </a:solidFill>
              </a:rPr>
              <a:t>significance based</a:t>
            </a:r>
            <a:r>
              <a:rPr lang="en-US" sz="1200" dirty="0">
                <a:solidFill>
                  <a:schemeClr val="tx1"/>
                </a:solidFill>
              </a:rPr>
              <a:t>. While the Bradley Curve valuation is typically an average of culture Element valuations, an ISO standard give clear </a:t>
            </a:r>
            <a:r>
              <a:rPr lang="en-US" sz="1200" dirty="0" err="1">
                <a:solidFill>
                  <a:schemeClr val="tx1"/>
                </a:solidFill>
              </a:rPr>
              <a:t>priorization</a:t>
            </a:r>
            <a:r>
              <a:rPr lang="en-US" sz="1200" dirty="0">
                <a:solidFill>
                  <a:schemeClr val="tx1"/>
                </a:solidFill>
              </a:rPr>
              <a:t> advices leading to reduced complexity during action planning</a:t>
            </a:r>
          </a:p>
        </p:txBody>
      </p:sp>
      <p:grpSp>
        <p:nvGrpSpPr>
          <p:cNvPr id="64" name="Alarm" descr="{&quot;Key&quot;:&quot;POWER_USER_SHAPE_ICON&quot;,&quot;Value&quot;:&quot;POWER_USER_SHAPE_ICON_STYLE_1&quot;}">
            <a:extLst>
              <a:ext uri="{FF2B5EF4-FFF2-40B4-BE49-F238E27FC236}">
                <a16:creationId xmlns:a16="http://schemas.microsoft.com/office/drawing/2014/main" id="{9585792A-C884-D412-486C-ADEF06C3AFC4}"/>
              </a:ext>
            </a:extLst>
          </p:cNvPr>
          <p:cNvGrpSpPr>
            <a:grpSpLocks noChangeAspect="1"/>
          </p:cNvGrpSpPr>
          <p:nvPr/>
        </p:nvGrpSpPr>
        <p:grpSpPr>
          <a:xfrm>
            <a:off x="11220451" y="6200089"/>
            <a:ext cx="745323" cy="444500"/>
            <a:chOff x="9623554" y="1269541"/>
            <a:chExt cx="466852" cy="278424"/>
          </a:xfrm>
          <a:solidFill>
            <a:schemeClr val="tx1"/>
          </a:solidFill>
        </p:grpSpPr>
        <p:sp>
          <p:nvSpPr>
            <p:cNvPr id="65" name="Freeform 860">
              <a:extLst>
                <a:ext uri="{FF2B5EF4-FFF2-40B4-BE49-F238E27FC236}">
                  <a16:creationId xmlns:a16="http://schemas.microsoft.com/office/drawing/2014/main" id="{69F4989D-7366-600D-4ACF-5074942BAB92}"/>
                </a:ext>
              </a:extLst>
            </p:cNvPr>
            <p:cNvSpPr>
              <a:spLocks/>
            </p:cNvSpPr>
            <p:nvPr/>
          </p:nvSpPr>
          <p:spPr bwMode="auto">
            <a:xfrm>
              <a:off x="9930101" y="1393285"/>
              <a:ext cx="47811" cy="126557"/>
            </a:xfrm>
            <a:custGeom>
              <a:avLst/>
              <a:gdLst>
                <a:gd name="T0" fmla="*/ 641 w 754"/>
                <a:gd name="T1" fmla="*/ 1990 h 1990"/>
                <a:gd name="T2" fmla="*/ 580 w 754"/>
                <a:gd name="T3" fmla="*/ 1969 h 1990"/>
                <a:gd name="T4" fmla="*/ 80 w 754"/>
                <a:gd name="T5" fmla="*/ 1164 h 1990"/>
                <a:gd name="T6" fmla="*/ 0 w 754"/>
                <a:gd name="T7" fmla="*/ 645 h 1990"/>
                <a:gd name="T8" fmla="*/ 47 w 754"/>
                <a:gd name="T9" fmla="*/ 91 h 1990"/>
                <a:gd name="T10" fmla="*/ 163 w 754"/>
                <a:gd name="T11" fmla="*/ 10 h 1990"/>
                <a:gd name="T12" fmla="*/ 244 w 754"/>
                <a:gd name="T13" fmla="*/ 125 h 1990"/>
                <a:gd name="T14" fmla="*/ 200 w 754"/>
                <a:gd name="T15" fmla="*/ 645 h 1990"/>
                <a:gd name="T16" fmla="*/ 272 w 754"/>
                <a:gd name="T17" fmla="*/ 1111 h 1990"/>
                <a:gd name="T18" fmla="*/ 702 w 754"/>
                <a:gd name="T19" fmla="*/ 1810 h 1990"/>
                <a:gd name="T20" fmla="*/ 721 w 754"/>
                <a:gd name="T21" fmla="*/ 1950 h 1990"/>
                <a:gd name="T22" fmla="*/ 641 w 754"/>
                <a:gd name="T23" fmla="*/ 1990 h 1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4" h="1990">
                  <a:moveTo>
                    <a:pt x="641" y="1990"/>
                  </a:moveTo>
                  <a:cubicBezTo>
                    <a:pt x="620" y="1990"/>
                    <a:pt x="599" y="1983"/>
                    <a:pt x="580" y="1969"/>
                  </a:cubicBezTo>
                  <a:cubicBezTo>
                    <a:pt x="350" y="1793"/>
                    <a:pt x="151" y="1423"/>
                    <a:pt x="80" y="1164"/>
                  </a:cubicBezTo>
                  <a:cubicBezTo>
                    <a:pt x="23" y="963"/>
                    <a:pt x="0" y="808"/>
                    <a:pt x="0" y="645"/>
                  </a:cubicBezTo>
                  <a:cubicBezTo>
                    <a:pt x="0" y="486"/>
                    <a:pt x="25" y="212"/>
                    <a:pt x="47" y="91"/>
                  </a:cubicBezTo>
                  <a:cubicBezTo>
                    <a:pt x="57" y="37"/>
                    <a:pt x="108" y="0"/>
                    <a:pt x="163" y="10"/>
                  </a:cubicBezTo>
                  <a:cubicBezTo>
                    <a:pt x="217" y="19"/>
                    <a:pt x="253" y="71"/>
                    <a:pt x="244" y="125"/>
                  </a:cubicBezTo>
                  <a:cubicBezTo>
                    <a:pt x="224" y="238"/>
                    <a:pt x="200" y="500"/>
                    <a:pt x="200" y="645"/>
                  </a:cubicBezTo>
                  <a:cubicBezTo>
                    <a:pt x="200" y="789"/>
                    <a:pt x="221" y="928"/>
                    <a:pt x="272" y="1111"/>
                  </a:cubicBezTo>
                  <a:cubicBezTo>
                    <a:pt x="334" y="1337"/>
                    <a:pt x="517" y="1668"/>
                    <a:pt x="702" y="1810"/>
                  </a:cubicBezTo>
                  <a:cubicBezTo>
                    <a:pt x="746" y="1844"/>
                    <a:pt x="754" y="1907"/>
                    <a:pt x="721" y="1950"/>
                  </a:cubicBezTo>
                  <a:cubicBezTo>
                    <a:pt x="701" y="1976"/>
                    <a:pt x="672" y="1990"/>
                    <a:pt x="641" y="19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Freeform 861">
              <a:extLst>
                <a:ext uri="{FF2B5EF4-FFF2-40B4-BE49-F238E27FC236}">
                  <a16:creationId xmlns:a16="http://schemas.microsoft.com/office/drawing/2014/main" id="{74E589FF-7981-B52E-F907-62AAF2C22669}"/>
                </a:ext>
              </a:extLst>
            </p:cNvPr>
            <p:cNvSpPr>
              <a:spLocks/>
            </p:cNvSpPr>
            <p:nvPr/>
          </p:nvSpPr>
          <p:spPr bwMode="auto">
            <a:xfrm>
              <a:off x="9831668" y="1269541"/>
              <a:ext cx="59060" cy="50622"/>
            </a:xfrm>
            <a:custGeom>
              <a:avLst/>
              <a:gdLst>
                <a:gd name="T0" fmla="*/ 762 w 904"/>
                <a:gd name="T1" fmla="*/ 796 h 796"/>
                <a:gd name="T2" fmla="*/ 599 w 904"/>
                <a:gd name="T3" fmla="*/ 680 h 796"/>
                <a:gd name="T4" fmla="*/ 657 w 904"/>
                <a:gd name="T5" fmla="*/ 598 h 796"/>
                <a:gd name="T6" fmla="*/ 704 w 904"/>
                <a:gd name="T7" fmla="*/ 452 h 796"/>
                <a:gd name="T8" fmla="*/ 453 w 904"/>
                <a:gd name="T9" fmla="*/ 200 h 796"/>
                <a:gd name="T10" fmla="*/ 201 w 904"/>
                <a:gd name="T11" fmla="*/ 452 h 796"/>
                <a:gd name="T12" fmla="*/ 233 w 904"/>
                <a:gd name="T13" fmla="*/ 576 h 796"/>
                <a:gd name="T14" fmla="*/ 282 w 904"/>
                <a:gd name="T15" fmla="*/ 663 h 796"/>
                <a:gd name="T16" fmla="*/ 109 w 904"/>
                <a:gd name="T17" fmla="*/ 762 h 796"/>
                <a:gd name="T18" fmla="*/ 59 w 904"/>
                <a:gd name="T19" fmla="*/ 675 h 796"/>
                <a:gd name="T20" fmla="*/ 0 w 904"/>
                <a:gd name="T21" fmla="*/ 452 h 796"/>
                <a:gd name="T22" fmla="*/ 453 w 904"/>
                <a:gd name="T23" fmla="*/ 0 h 796"/>
                <a:gd name="T24" fmla="*/ 904 w 904"/>
                <a:gd name="T25" fmla="*/ 452 h 796"/>
                <a:gd name="T26" fmla="*/ 820 w 904"/>
                <a:gd name="T27" fmla="*/ 714 h 796"/>
                <a:gd name="T28" fmla="*/ 762 w 904"/>
                <a:gd name="T29" fmla="*/ 796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4" h="796">
                  <a:moveTo>
                    <a:pt x="762" y="796"/>
                  </a:moveTo>
                  <a:lnTo>
                    <a:pt x="599" y="680"/>
                  </a:lnTo>
                  <a:lnTo>
                    <a:pt x="657" y="598"/>
                  </a:lnTo>
                  <a:cubicBezTo>
                    <a:pt x="688" y="555"/>
                    <a:pt x="704" y="505"/>
                    <a:pt x="704" y="452"/>
                  </a:cubicBezTo>
                  <a:cubicBezTo>
                    <a:pt x="704" y="313"/>
                    <a:pt x="591" y="200"/>
                    <a:pt x="453" y="200"/>
                  </a:cubicBezTo>
                  <a:cubicBezTo>
                    <a:pt x="313" y="200"/>
                    <a:pt x="201" y="313"/>
                    <a:pt x="201" y="452"/>
                  </a:cubicBezTo>
                  <a:cubicBezTo>
                    <a:pt x="201" y="496"/>
                    <a:pt x="211" y="538"/>
                    <a:pt x="233" y="576"/>
                  </a:cubicBezTo>
                  <a:lnTo>
                    <a:pt x="282" y="663"/>
                  </a:lnTo>
                  <a:lnTo>
                    <a:pt x="109" y="762"/>
                  </a:lnTo>
                  <a:lnTo>
                    <a:pt x="59" y="675"/>
                  </a:lnTo>
                  <a:cubicBezTo>
                    <a:pt x="21" y="607"/>
                    <a:pt x="0" y="530"/>
                    <a:pt x="0" y="452"/>
                  </a:cubicBezTo>
                  <a:cubicBezTo>
                    <a:pt x="0" y="203"/>
                    <a:pt x="203" y="0"/>
                    <a:pt x="453" y="0"/>
                  </a:cubicBezTo>
                  <a:cubicBezTo>
                    <a:pt x="701" y="0"/>
                    <a:pt x="904" y="203"/>
                    <a:pt x="904" y="452"/>
                  </a:cubicBezTo>
                  <a:cubicBezTo>
                    <a:pt x="904" y="547"/>
                    <a:pt x="875" y="638"/>
                    <a:pt x="820" y="714"/>
                  </a:cubicBezTo>
                  <a:lnTo>
                    <a:pt x="762" y="79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Freeform 862">
              <a:extLst>
                <a:ext uri="{FF2B5EF4-FFF2-40B4-BE49-F238E27FC236}">
                  <a16:creationId xmlns:a16="http://schemas.microsoft.com/office/drawing/2014/main" id="{474CD850-E341-12AA-F6FD-8FA3E4E29658}"/>
                </a:ext>
              </a:extLst>
            </p:cNvPr>
            <p:cNvSpPr>
              <a:spLocks/>
            </p:cNvSpPr>
            <p:nvPr/>
          </p:nvSpPr>
          <p:spPr bwMode="auto">
            <a:xfrm>
              <a:off x="9783859" y="1306101"/>
              <a:ext cx="160305" cy="95620"/>
            </a:xfrm>
            <a:custGeom>
              <a:avLst/>
              <a:gdLst>
                <a:gd name="T0" fmla="*/ 2418 w 2521"/>
                <a:gd name="T1" fmla="*/ 1490 h 1490"/>
                <a:gd name="T2" fmla="*/ 2409 w 2521"/>
                <a:gd name="T3" fmla="*/ 1489 h 1490"/>
                <a:gd name="T4" fmla="*/ 2317 w 2521"/>
                <a:gd name="T5" fmla="*/ 1382 h 1490"/>
                <a:gd name="T6" fmla="*/ 2321 w 2521"/>
                <a:gd name="T7" fmla="*/ 1293 h 1490"/>
                <a:gd name="T8" fmla="*/ 1236 w 2521"/>
                <a:gd name="T9" fmla="*/ 200 h 1490"/>
                <a:gd name="T10" fmla="*/ 207 w 2521"/>
                <a:gd name="T11" fmla="*/ 945 h 1490"/>
                <a:gd name="T12" fmla="*/ 80 w 2521"/>
                <a:gd name="T13" fmla="*/ 1008 h 1490"/>
                <a:gd name="T14" fmla="*/ 18 w 2521"/>
                <a:gd name="T15" fmla="*/ 882 h 1490"/>
                <a:gd name="T16" fmla="*/ 1236 w 2521"/>
                <a:gd name="T17" fmla="*/ 0 h 1490"/>
                <a:gd name="T18" fmla="*/ 2521 w 2521"/>
                <a:gd name="T19" fmla="*/ 1293 h 1490"/>
                <a:gd name="T20" fmla="*/ 2517 w 2521"/>
                <a:gd name="T21" fmla="*/ 1397 h 1490"/>
                <a:gd name="T22" fmla="*/ 2418 w 2521"/>
                <a:gd name="T23" fmla="*/ 1490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1" h="1490">
                  <a:moveTo>
                    <a:pt x="2418" y="1490"/>
                  </a:moveTo>
                  <a:cubicBezTo>
                    <a:pt x="2415" y="1490"/>
                    <a:pt x="2412" y="1489"/>
                    <a:pt x="2409" y="1489"/>
                  </a:cubicBezTo>
                  <a:cubicBezTo>
                    <a:pt x="2354" y="1485"/>
                    <a:pt x="2313" y="1437"/>
                    <a:pt x="2317" y="1382"/>
                  </a:cubicBezTo>
                  <a:cubicBezTo>
                    <a:pt x="2320" y="1352"/>
                    <a:pt x="2321" y="1322"/>
                    <a:pt x="2321" y="1293"/>
                  </a:cubicBezTo>
                  <a:cubicBezTo>
                    <a:pt x="2321" y="690"/>
                    <a:pt x="1834" y="200"/>
                    <a:pt x="1236" y="200"/>
                  </a:cubicBezTo>
                  <a:cubicBezTo>
                    <a:pt x="769" y="200"/>
                    <a:pt x="356" y="499"/>
                    <a:pt x="207" y="945"/>
                  </a:cubicBezTo>
                  <a:cubicBezTo>
                    <a:pt x="189" y="997"/>
                    <a:pt x="133" y="1025"/>
                    <a:pt x="80" y="1008"/>
                  </a:cubicBezTo>
                  <a:cubicBezTo>
                    <a:pt x="28" y="991"/>
                    <a:pt x="0" y="934"/>
                    <a:pt x="18" y="882"/>
                  </a:cubicBezTo>
                  <a:cubicBezTo>
                    <a:pt x="193" y="354"/>
                    <a:pt x="683" y="0"/>
                    <a:pt x="1236" y="0"/>
                  </a:cubicBezTo>
                  <a:cubicBezTo>
                    <a:pt x="1945" y="0"/>
                    <a:pt x="2521" y="580"/>
                    <a:pt x="2521" y="1293"/>
                  </a:cubicBezTo>
                  <a:cubicBezTo>
                    <a:pt x="2521" y="1327"/>
                    <a:pt x="2520" y="1363"/>
                    <a:pt x="2517" y="1397"/>
                  </a:cubicBezTo>
                  <a:cubicBezTo>
                    <a:pt x="2512" y="1450"/>
                    <a:pt x="2469" y="1490"/>
                    <a:pt x="2418" y="14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Freeform 863">
              <a:extLst>
                <a:ext uri="{FF2B5EF4-FFF2-40B4-BE49-F238E27FC236}">
                  <a16:creationId xmlns:a16="http://schemas.microsoft.com/office/drawing/2014/main" id="{BD417F5B-2444-DCB8-8C32-CC0E997EC2A5}"/>
                </a:ext>
              </a:extLst>
            </p:cNvPr>
            <p:cNvSpPr>
              <a:spLocks/>
            </p:cNvSpPr>
            <p:nvPr/>
          </p:nvSpPr>
          <p:spPr bwMode="auto">
            <a:xfrm>
              <a:off x="9781046" y="1382035"/>
              <a:ext cx="11249" cy="14063"/>
            </a:xfrm>
            <a:custGeom>
              <a:avLst/>
              <a:gdLst>
                <a:gd name="T0" fmla="*/ 100 w 202"/>
                <a:gd name="T1" fmla="*/ 211 h 211"/>
                <a:gd name="T2" fmla="*/ 0 w 202"/>
                <a:gd name="T3" fmla="*/ 110 h 211"/>
                <a:gd name="T4" fmla="*/ 0 w 202"/>
                <a:gd name="T5" fmla="*/ 110 h 211"/>
                <a:gd name="T6" fmla="*/ 0 w 202"/>
                <a:gd name="T7" fmla="*/ 109 h 211"/>
                <a:gd name="T8" fmla="*/ 0 w 202"/>
                <a:gd name="T9" fmla="*/ 106 h 211"/>
                <a:gd name="T10" fmla="*/ 0 w 202"/>
                <a:gd name="T11" fmla="*/ 103 h 211"/>
                <a:gd name="T12" fmla="*/ 0 w 202"/>
                <a:gd name="T13" fmla="*/ 100 h 211"/>
                <a:gd name="T14" fmla="*/ 100 w 202"/>
                <a:gd name="T15" fmla="*/ 0 h 211"/>
                <a:gd name="T16" fmla="*/ 100 w 202"/>
                <a:gd name="T17" fmla="*/ 0 h 211"/>
                <a:gd name="T18" fmla="*/ 196 w 202"/>
                <a:gd name="T19" fmla="*/ 74 h 211"/>
                <a:gd name="T20" fmla="*/ 200 w 202"/>
                <a:gd name="T21" fmla="*/ 105 h 211"/>
                <a:gd name="T22" fmla="*/ 161 w 202"/>
                <a:gd name="T23" fmla="*/ 189 h 211"/>
                <a:gd name="T24" fmla="*/ 100 w 202"/>
                <a:gd name="T25" fmla="*/ 211 h 211"/>
                <a:gd name="T26" fmla="*/ 100 w 202"/>
                <a:gd name="T2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211">
                  <a:moveTo>
                    <a:pt x="100" y="211"/>
                  </a:moveTo>
                  <a:cubicBezTo>
                    <a:pt x="61" y="211"/>
                    <a:pt x="3" y="183"/>
                    <a:pt x="0" y="110"/>
                  </a:cubicBezTo>
                  <a:lnTo>
                    <a:pt x="0" y="110"/>
                  </a:lnTo>
                  <a:lnTo>
                    <a:pt x="0" y="109"/>
                  </a:lnTo>
                  <a:lnTo>
                    <a:pt x="0" y="106"/>
                  </a:lnTo>
                  <a:lnTo>
                    <a:pt x="0" y="103"/>
                  </a:lnTo>
                  <a:lnTo>
                    <a:pt x="0" y="100"/>
                  </a:lnTo>
                  <a:cubicBezTo>
                    <a:pt x="0" y="45"/>
                    <a:pt x="45" y="0"/>
                    <a:pt x="100" y="0"/>
                  </a:cubicBezTo>
                  <a:lnTo>
                    <a:pt x="100" y="0"/>
                  </a:lnTo>
                  <a:cubicBezTo>
                    <a:pt x="132" y="0"/>
                    <a:pt x="182" y="20"/>
                    <a:pt x="196" y="74"/>
                  </a:cubicBezTo>
                  <a:cubicBezTo>
                    <a:pt x="199" y="83"/>
                    <a:pt x="200" y="93"/>
                    <a:pt x="200" y="105"/>
                  </a:cubicBezTo>
                  <a:cubicBezTo>
                    <a:pt x="202" y="139"/>
                    <a:pt x="186" y="170"/>
                    <a:pt x="161" y="189"/>
                  </a:cubicBezTo>
                  <a:cubicBezTo>
                    <a:pt x="144" y="203"/>
                    <a:pt x="123" y="211"/>
                    <a:pt x="100" y="211"/>
                  </a:cubicBezTo>
                  <a:lnTo>
                    <a:pt x="100" y="21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Freeform 864">
              <a:extLst>
                <a:ext uri="{FF2B5EF4-FFF2-40B4-BE49-F238E27FC236}">
                  <a16:creationId xmlns:a16="http://schemas.microsoft.com/office/drawing/2014/main" id="{17BE975B-6D19-076D-37ED-4D97E34F657F}"/>
                </a:ext>
              </a:extLst>
            </p:cNvPr>
            <p:cNvSpPr>
              <a:spLocks/>
            </p:cNvSpPr>
            <p:nvPr/>
          </p:nvSpPr>
          <p:spPr bwMode="auto">
            <a:xfrm>
              <a:off x="9781046" y="1404534"/>
              <a:ext cx="14063" cy="14063"/>
            </a:xfrm>
            <a:custGeom>
              <a:avLst/>
              <a:gdLst>
                <a:gd name="T0" fmla="*/ 113 w 221"/>
                <a:gd name="T1" fmla="*/ 223 h 223"/>
                <a:gd name="T2" fmla="*/ 16 w 221"/>
                <a:gd name="T3" fmla="*/ 150 h 223"/>
                <a:gd name="T4" fmla="*/ 42 w 221"/>
                <a:gd name="T5" fmla="*/ 39 h 223"/>
                <a:gd name="T6" fmla="*/ 96 w 221"/>
                <a:gd name="T7" fmla="*/ 11 h 223"/>
                <a:gd name="T8" fmla="*/ 212 w 221"/>
                <a:gd name="T9" fmla="*/ 90 h 223"/>
                <a:gd name="T10" fmla="*/ 194 w 221"/>
                <a:gd name="T11" fmla="*/ 183 h 223"/>
                <a:gd name="T12" fmla="*/ 139 w 221"/>
                <a:gd name="T13" fmla="*/ 220 h 223"/>
                <a:gd name="T14" fmla="*/ 113 w 221"/>
                <a:gd name="T15" fmla="*/ 223 h 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1" h="223">
                  <a:moveTo>
                    <a:pt x="113" y="223"/>
                  </a:moveTo>
                  <a:cubicBezTo>
                    <a:pt x="69" y="223"/>
                    <a:pt x="29" y="194"/>
                    <a:pt x="16" y="150"/>
                  </a:cubicBezTo>
                  <a:cubicBezTo>
                    <a:pt x="0" y="93"/>
                    <a:pt x="21" y="58"/>
                    <a:pt x="42" y="39"/>
                  </a:cubicBezTo>
                  <a:cubicBezTo>
                    <a:pt x="56" y="25"/>
                    <a:pt x="74" y="14"/>
                    <a:pt x="96" y="11"/>
                  </a:cubicBezTo>
                  <a:cubicBezTo>
                    <a:pt x="150" y="0"/>
                    <a:pt x="202" y="36"/>
                    <a:pt x="212" y="90"/>
                  </a:cubicBezTo>
                  <a:cubicBezTo>
                    <a:pt x="221" y="134"/>
                    <a:pt x="209" y="163"/>
                    <a:pt x="194" y="183"/>
                  </a:cubicBezTo>
                  <a:cubicBezTo>
                    <a:pt x="180" y="200"/>
                    <a:pt x="162" y="213"/>
                    <a:pt x="139" y="220"/>
                  </a:cubicBezTo>
                  <a:cubicBezTo>
                    <a:pt x="131" y="222"/>
                    <a:pt x="122" y="223"/>
                    <a:pt x="113" y="2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Freeform 865">
              <a:extLst>
                <a:ext uri="{FF2B5EF4-FFF2-40B4-BE49-F238E27FC236}">
                  <a16:creationId xmlns:a16="http://schemas.microsoft.com/office/drawing/2014/main" id="{E9D7DA0F-3D22-0390-21EB-C08E5F6A25E8}"/>
                </a:ext>
              </a:extLst>
            </p:cNvPr>
            <p:cNvSpPr>
              <a:spLocks/>
            </p:cNvSpPr>
            <p:nvPr/>
          </p:nvSpPr>
          <p:spPr bwMode="auto">
            <a:xfrm>
              <a:off x="9747297" y="1432658"/>
              <a:ext cx="47811" cy="84371"/>
            </a:xfrm>
            <a:custGeom>
              <a:avLst/>
              <a:gdLst>
                <a:gd name="T0" fmla="*/ 114 w 737"/>
                <a:gd name="T1" fmla="*/ 1319 h 1319"/>
                <a:gd name="T2" fmla="*/ 29 w 737"/>
                <a:gd name="T3" fmla="*/ 1273 h 1319"/>
                <a:gd name="T4" fmla="*/ 59 w 737"/>
                <a:gd name="T5" fmla="*/ 1135 h 1319"/>
                <a:gd name="T6" fmla="*/ 435 w 737"/>
                <a:gd name="T7" fmla="*/ 645 h 1319"/>
                <a:gd name="T8" fmla="*/ 535 w 737"/>
                <a:gd name="T9" fmla="*/ 97 h 1319"/>
                <a:gd name="T10" fmla="*/ 635 w 737"/>
                <a:gd name="T11" fmla="*/ 0 h 1319"/>
                <a:gd name="T12" fmla="*/ 638 w 737"/>
                <a:gd name="T13" fmla="*/ 0 h 1319"/>
                <a:gd name="T14" fmla="*/ 735 w 737"/>
                <a:gd name="T15" fmla="*/ 103 h 1319"/>
                <a:gd name="T16" fmla="*/ 621 w 737"/>
                <a:gd name="T17" fmla="*/ 716 h 1319"/>
                <a:gd name="T18" fmla="*/ 168 w 737"/>
                <a:gd name="T19" fmla="*/ 1303 h 1319"/>
                <a:gd name="T20" fmla="*/ 114 w 737"/>
                <a:gd name="T21" fmla="*/ 1319 h 1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7" h="1319">
                  <a:moveTo>
                    <a:pt x="114" y="1319"/>
                  </a:moveTo>
                  <a:cubicBezTo>
                    <a:pt x="80" y="1319"/>
                    <a:pt x="48" y="1303"/>
                    <a:pt x="29" y="1273"/>
                  </a:cubicBezTo>
                  <a:cubicBezTo>
                    <a:pt x="0" y="1226"/>
                    <a:pt x="13" y="1164"/>
                    <a:pt x="59" y="1135"/>
                  </a:cubicBezTo>
                  <a:cubicBezTo>
                    <a:pt x="205" y="1041"/>
                    <a:pt x="363" y="835"/>
                    <a:pt x="435" y="645"/>
                  </a:cubicBezTo>
                  <a:cubicBezTo>
                    <a:pt x="511" y="442"/>
                    <a:pt x="531" y="280"/>
                    <a:pt x="535" y="97"/>
                  </a:cubicBezTo>
                  <a:cubicBezTo>
                    <a:pt x="537" y="43"/>
                    <a:pt x="581" y="0"/>
                    <a:pt x="635" y="0"/>
                  </a:cubicBezTo>
                  <a:lnTo>
                    <a:pt x="638" y="0"/>
                  </a:lnTo>
                  <a:cubicBezTo>
                    <a:pt x="693" y="2"/>
                    <a:pt x="737" y="48"/>
                    <a:pt x="735" y="103"/>
                  </a:cubicBezTo>
                  <a:cubicBezTo>
                    <a:pt x="729" y="305"/>
                    <a:pt x="708" y="487"/>
                    <a:pt x="621" y="716"/>
                  </a:cubicBezTo>
                  <a:cubicBezTo>
                    <a:pt x="534" y="946"/>
                    <a:pt x="348" y="1187"/>
                    <a:pt x="168" y="1303"/>
                  </a:cubicBezTo>
                  <a:cubicBezTo>
                    <a:pt x="151" y="1314"/>
                    <a:pt x="131" y="1319"/>
                    <a:pt x="114" y="13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Rectangle 866">
              <a:extLst>
                <a:ext uri="{FF2B5EF4-FFF2-40B4-BE49-F238E27FC236}">
                  <a16:creationId xmlns:a16="http://schemas.microsoft.com/office/drawing/2014/main" id="{28ABA1EF-4A99-6C93-DEA4-0AB539E78960}"/>
                </a:ext>
              </a:extLst>
            </p:cNvPr>
            <p:cNvSpPr>
              <a:spLocks noChangeArrowheads="1"/>
            </p:cNvSpPr>
            <p:nvPr/>
          </p:nvSpPr>
          <p:spPr bwMode="auto">
            <a:xfrm>
              <a:off x="9747297" y="1508590"/>
              <a:ext cx="227802" cy="14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Freeform 867">
              <a:extLst>
                <a:ext uri="{FF2B5EF4-FFF2-40B4-BE49-F238E27FC236}">
                  <a16:creationId xmlns:a16="http://schemas.microsoft.com/office/drawing/2014/main" id="{B74FB533-27C0-8728-742F-E48AD022CFF1}"/>
                </a:ext>
              </a:extLst>
            </p:cNvPr>
            <p:cNvSpPr>
              <a:spLocks/>
            </p:cNvSpPr>
            <p:nvPr/>
          </p:nvSpPr>
          <p:spPr bwMode="auto">
            <a:xfrm>
              <a:off x="9789484" y="1517028"/>
              <a:ext cx="67496" cy="30937"/>
            </a:xfrm>
            <a:custGeom>
              <a:avLst/>
              <a:gdLst>
                <a:gd name="T0" fmla="*/ 542 w 1077"/>
                <a:gd name="T1" fmla="*/ 505 h 505"/>
                <a:gd name="T2" fmla="*/ 39 w 1077"/>
                <a:gd name="T3" fmla="*/ 170 h 505"/>
                <a:gd name="T4" fmla="*/ 0 w 1077"/>
                <a:gd name="T5" fmla="*/ 78 h 505"/>
                <a:gd name="T6" fmla="*/ 185 w 1077"/>
                <a:gd name="T7" fmla="*/ 0 h 505"/>
                <a:gd name="T8" fmla="*/ 224 w 1077"/>
                <a:gd name="T9" fmla="*/ 93 h 505"/>
                <a:gd name="T10" fmla="*/ 542 w 1077"/>
                <a:gd name="T11" fmla="*/ 305 h 505"/>
                <a:gd name="T12" fmla="*/ 854 w 1077"/>
                <a:gd name="T13" fmla="*/ 109 h 505"/>
                <a:gd name="T14" fmla="*/ 897 w 1077"/>
                <a:gd name="T15" fmla="*/ 19 h 505"/>
                <a:gd name="T16" fmla="*/ 1077 w 1077"/>
                <a:gd name="T17" fmla="*/ 106 h 505"/>
                <a:gd name="T18" fmla="*/ 1034 w 1077"/>
                <a:gd name="T19" fmla="*/ 196 h 505"/>
                <a:gd name="T20" fmla="*/ 542 w 1077"/>
                <a:gd name="T21" fmla="*/ 505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7" h="505">
                  <a:moveTo>
                    <a:pt x="542" y="505"/>
                  </a:moveTo>
                  <a:cubicBezTo>
                    <a:pt x="321" y="505"/>
                    <a:pt x="124" y="373"/>
                    <a:pt x="39" y="170"/>
                  </a:cubicBezTo>
                  <a:lnTo>
                    <a:pt x="0" y="78"/>
                  </a:lnTo>
                  <a:lnTo>
                    <a:pt x="185" y="0"/>
                  </a:lnTo>
                  <a:lnTo>
                    <a:pt x="224" y="93"/>
                  </a:lnTo>
                  <a:cubicBezTo>
                    <a:pt x="277" y="221"/>
                    <a:pt x="403" y="305"/>
                    <a:pt x="542" y="305"/>
                  </a:cubicBezTo>
                  <a:cubicBezTo>
                    <a:pt x="675" y="305"/>
                    <a:pt x="797" y="228"/>
                    <a:pt x="854" y="109"/>
                  </a:cubicBezTo>
                  <a:lnTo>
                    <a:pt x="897" y="19"/>
                  </a:lnTo>
                  <a:lnTo>
                    <a:pt x="1077" y="106"/>
                  </a:lnTo>
                  <a:lnTo>
                    <a:pt x="1034" y="196"/>
                  </a:lnTo>
                  <a:cubicBezTo>
                    <a:pt x="943" y="383"/>
                    <a:pt x="751" y="505"/>
                    <a:pt x="542" y="5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Freeform 868">
              <a:extLst>
                <a:ext uri="{FF2B5EF4-FFF2-40B4-BE49-F238E27FC236}">
                  <a16:creationId xmlns:a16="http://schemas.microsoft.com/office/drawing/2014/main" id="{2EA5B593-DB42-014F-4BAC-886EE6439EF8}"/>
                </a:ext>
              </a:extLst>
            </p:cNvPr>
            <p:cNvSpPr>
              <a:spLocks noEditPoints="1"/>
            </p:cNvSpPr>
            <p:nvPr/>
          </p:nvSpPr>
          <p:spPr bwMode="auto">
            <a:xfrm>
              <a:off x="9623554" y="1300476"/>
              <a:ext cx="64685" cy="222177"/>
            </a:xfrm>
            <a:custGeom>
              <a:avLst/>
              <a:gdLst>
                <a:gd name="T0" fmla="*/ 646 w 1021"/>
                <a:gd name="T1" fmla="*/ 135 h 3464"/>
                <a:gd name="T2" fmla="*/ 794 w 1021"/>
                <a:gd name="T3" fmla="*/ 0 h 3464"/>
                <a:gd name="T4" fmla="*/ 929 w 1021"/>
                <a:gd name="T5" fmla="*/ 148 h 3464"/>
                <a:gd name="T6" fmla="*/ 780 w 1021"/>
                <a:gd name="T7" fmla="*/ 283 h 3464"/>
                <a:gd name="T8" fmla="*/ 646 w 1021"/>
                <a:gd name="T9" fmla="*/ 135 h 3464"/>
                <a:gd name="T10" fmla="*/ 312 w 1021"/>
                <a:gd name="T11" fmla="*/ 560 h 3464"/>
                <a:gd name="T12" fmla="*/ 423 w 1021"/>
                <a:gd name="T13" fmla="*/ 393 h 3464"/>
                <a:gd name="T14" fmla="*/ 590 w 1021"/>
                <a:gd name="T15" fmla="*/ 504 h 3464"/>
                <a:gd name="T16" fmla="*/ 478 w 1021"/>
                <a:gd name="T17" fmla="*/ 670 h 3464"/>
                <a:gd name="T18" fmla="*/ 312 w 1021"/>
                <a:gd name="T19" fmla="*/ 560 h 3464"/>
                <a:gd name="T20" fmla="*/ 92 w 1021"/>
                <a:gd name="T21" fmla="*/ 1053 h 3464"/>
                <a:gd name="T22" fmla="*/ 159 w 1021"/>
                <a:gd name="T23" fmla="*/ 865 h 3464"/>
                <a:gd name="T24" fmla="*/ 347 w 1021"/>
                <a:gd name="T25" fmla="*/ 932 h 3464"/>
                <a:gd name="T26" fmla="*/ 281 w 1021"/>
                <a:gd name="T27" fmla="*/ 1120 h 3464"/>
                <a:gd name="T28" fmla="*/ 92 w 1021"/>
                <a:gd name="T29" fmla="*/ 1053 h 3464"/>
                <a:gd name="T30" fmla="*/ 0 w 1021"/>
                <a:gd name="T31" fmla="*/ 1586 h 3464"/>
                <a:gd name="T32" fmla="*/ 19 w 1021"/>
                <a:gd name="T33" fmla="*/ 1387 h 3464"/>
                <a:gd name="T34" fmla="*/ 218 w 1021"/>
                <a:gd name="T35" fmla="*/ 1406 h 3464"/>
                <a:gd name="T36" fmla="*/ 199 w 1021"/>
                <a:gd name="T37" fmla="*/ 1605 h 3464"/>
                <a:gd name="T38" fmla="*/ 0 w 1021"/>
                <a:gd name="T39" fmla="*/ 1586 h 3464"/>
                <a:gd name="T40" fmla="*/ 25 w 1021"/>
                <a:gd name="T41" fmla="*/ 2026 h 3464"/>
                <a:gd name="T42" fmla="*/ 10 w 1021"/>
                <a:gd name="T43" fmla="*/ 1927 h 3464"/>
                <a:gd name="T44" fmla="*/ 208 w 1021"/>
                <a:gd name="T45" fmla="*/ 1897 h 3464"/>
                <a:gd name="T46" fmla="*/ 238 w 1021"/>
                <a:gd name="T47" fmla="*/ 2095 h 3464"/>
                <a:gd name="T48" fmla="*/ 41 w 1021"/>
                <a:gd name="T49" fmla="*/ 2125 h 3464"/>
                <a:gd name="T50" fmla="*/ 25 w 1021"/>
                <a:gd name="T51" fmla="*/ 2026 h 3464"/>
                <a:gd name="T52" fmla="*/ 172 w 1021"/>
                <a:gd name="T53" fmla="*/ 2546 h 3464"/>
                <a:gd name="T54" fmla="*/ 133 w 1021"/>
                <a:gd name="T55" fmla="*/ 2453 h 3464"/>
                <a:gd name="T56" fmla="*/ 318 w 1021"/>
                <a:gd name="T57" fmla="*/ 2376 h 3464"/>
                <a:gd name="T58" fmla="*/ 395 w 1021"/>
                <a:gd name="T59" fmla="*/ 2560 h 3464"/>
                <a:gd name="T60" fmla="*/ 211 w 1021"/>
                <a:gd name="T61" fmla="*/ 2638 h 3464"/>
                <a:gd name="T62" fmla="*/ 172 w 1021"/>
                <a:gd name="T63" fmla="*/ 2546 h 3464"/>
                <a:gd name="T64" fmla="*/ 442 w 1021"/>
                <a:gd name="T65" fmla="*/ 3013 h 3464"/>
                <a:gd name="T66" fmla="*/ 381 w 1021"/>
                <a:gd name="T67" fmla="*/ 2933 h 3464"/>
                <a:gd name="T68" fmla="*/ 541 w 1021"/>
                <a:gd name="T69" fmla="*/ 2813 h 3464"/>
                <a:gd name="T70" fmla="*/ 662 w 1021"/>
                <a:gd name="T71" fmla="*/ 2972 h 3464"/>
                <a:gd name="T72" fmla="*/ 502 w 1021"/>
                <a:gd name="T73" fmla="*/ 3093 h 3464"/>
                <a:gd name="T74" fmla="*/ 442 w 1021"/>
                <a:gd name="T75" fmla="*/ 3013 h 3464"/>
                <a:gd name="T76" fmla="*/ 818 w 1021"/>
                <a:gd name="T77" fmla="*/ 3401 h 3464"/>
                <a:gd name="T78" fmla="*/ 818 w 1021"/>
                <a:gd name="T79" fmla="*/ 3401 h 3464"/>
                <a:gd name="T80" fmla="*/ 739 w 1021"/>
                <a:gd name="T81" fmla="*/ 3338 h 3464"/>
                <a:gd name="T82" fmla="*/ 865 w 1021"/>
                <a:gd name="T83" fmla="*/ 3183 h 3464"/>
                <a:gd name="T84" fmla="*/ 1021 w 1021"/>
                <a:gd name="T85" fmla="*/ 3308 h 3464"/>
                <a:gd name="T86" fmla="*/ 895 w 1021"/>
                <a:gd name="T87" fmla="*/ 3464 h 3464"/>
                <a:gd name="T88" fmla="*/ 818 w 1021"/>
                <a:gd name="T89" fmla="*/ 3401 h 3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21" h="3464">
                  <a:moveTo>
                    <a:pt x="646" y="135"/>
                  </a:moveTo>
                  <a:lnTo>
                    <a:pt x="794" y="0"/>
                  </a:lnTo>
                  <a:lnTo>
                    <a:pt x="929" y="148"/>
                  </a:lnTo>
                  <a:lnTo>
                    <a:pt x="780" y="283"/>
                  </a:lnTo>
                  <a:lnTo>
                    <a:pt x="646" y="135"/>
                  </a:lnTo>
                  <a:close/>
                  <a:moveTo>
                    <a:pt x="312" y="560"/>
                  </a:moveTo>
                  <a:lnTo>
                    <a:pt x="423" y="393"/>
                  </a:lnTo>
                  <a:lnTo>
                    <a:pt x="590" y="504"/>
                  </a:lnTo>
                  <a:lnTo>
                    <a:pt x="478" y="670"/>
                  </a:lnTo>
                  <a:lnTo>
                    <a:pt x="312" y="560"/>
                  </a:lnTo>
                  <a:close/>
                  <a:moveTo>
                    <a:pt x="92" y="1053"/>
                  </a:moveTo>
                  <a:lnTo>
                    <a:pt x="159" y="865"/>
                  </a:lnTo>
                  <a:lnTo>
                    <a:pt x="347" y="932"/>
                  </a:lnTo>
                  <a:lnTo>
                    <a:pt x="281" y="1120"/>
                  </a:lnTo>
                  <a:lnTo>
                    <a:pt x="92" y="1053"/>
                  </a:lnTo>
                  <a:close/>
                  <a:moveTo>
                    <a:pt x="0" y="1586"/>
                  </a:moveTo>
                  <a:lnTo>
                    <a:pt x="19" y="1387"/>
                  </a:lnTo>
                  <a:lnTo>
                    <a:pt x="218" y="1406"/>
                  </a:lnTo>
                  <a:lnTo>
                    <a:pt x="199" y="1605"/>
                  </a:lnTo>
                  <a:lnTo>
                    <a:pt x="0" y="1586"/>
                  </a:lnTo>
                  <a:close/>
                  <a:moveTo>
                    <a:pt x="25" y="2026"/>
                  </a:moveTo>
                  <a:lnTo>
                    <a:pt x="10" y="1927"/>
                  </a:lnTo>
                  <a:lnTo>
                    <a:pt x="208" y="1897"/>
                  </a:lnTo>
                  <a:lnTo>
                    <a:pt x="238" y="2095"/>
                  </a:lnTo>
                  <a:lnTo>
                    <a:pt x="41" y="2125"/>
                  </a:lnTo>
                  <a:lnTo>
                    <a:pt x="25" y="2026"/>
                  </a:lnTo>
                  <a:close/>
                  <a:moveTo>
                    <a:pt x="172" y="2546"/>
                  </a:moveTo>
                  <a:lnTo>
                    <a:pt x="133" y="2453"/>
                  </a:lnTo>
                  <a:lnTo>
                    <a:pt x="318" y="2376"/>
                  </a:lnTo>
                  <a:lnTo>
                    <a:pt x="395" y="2560"/>
                  </a:lnTo>
                  <a:lnTo>
                    <a:pt x="211" y="2638"/>
                  </a:lnTo>
                  <a:lnTo>
                    <a:pt x="172" y="2546"/>
                  </a:lnTo>
                  <a:close/>
                  <a:moveTo>
                    <a:pt x="442" y="3013"/>
                  </a:moveTo>
                  <a:lnTo>
                    <a:pt x="381" y="2933"/>
                  </a:lnTo>
                  <a:lnTo>
                    <a:pt x="541" y="2813"/>
                  </a:lnTo>
                  <a:lnTo>
                    <a:pt x="662" y="2972"/>
                  </a:lnTo>
                  <a:lnTo>
                    <a:pt x="502" y="3093"/>
                  </a:lnTo>
                  <a:lnTo>
                    <a:pt x="442" y="3013"/>
                  </a:lnTo>
                  <a:close/>
                  <a:moveTo>
                    <a:pt x="818" y="3401"/>
                  </a:moveTo>
                  <a:lnTo>
                    <a:pt x="818" y="3401"/>
                  </a:lnTo>
                  <a:lnTo>
                    <a:pt x="739" y="3338"/>
                  </a:lnTo>
                  <a:lnTo>
                    <a:pt x="865" y="3183"/>
                  </a:lnTo>
                  <a:lnTo>
                    <a:pt x="1021" y="3308"/>
                  </a:lnTo>
                  <a:lnTo>
                    <a:pt x="895" y="3464"/>
                  </a:lnTo>
                  <a:lnTo>
                    <a:pt x="818" y="3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Freeform 869">
              <a:extLst>
                <a:ext uri="{FF2B5EF4-FFF2-40B4-BE49-F238E27FC236}">
                  <a16:creationId xmlns:a16="http://schemas.microsoft.com/office/drawing/2014/main" id="{AEF26612-97BE-B4F8-60A7-962782F1E981}"/>
                </a:ext>
              </a:extLst>
            </p:cNvPr>
            <p:cNvSpPr>
              <a:spLocks noEditPoints="1"/>
            </p:cNvSpPr>
            <p:nvPr/>
          </p:nvSpPr>
          <p:spPr bwMode="auto">
            <a:xfrm>
              <a:off x="9679801" y="1353912"/>
              <a:ext cx="39373" cy="104058"/>
            </a:xfrm>
            <a:custGeom>
              <a:avLst/>
              <a:gdLst>
                <a:gd name="T0" fmla="*/ 400 w 596"/>
                <a:gd name="T1" fmla="*/ 170 h 1640"/>
                <a:gd name="T2" fmla="*/ 425 w 596"/>
                <a:gd name="T3" fmla="*/ 31 h 1640"/>
                <a:gd name="T4" fmla="*/ 425 w 596"/>
                <a:gd name="T5" fmla="*/ 31 h 1640"/>
                <a:gd name="T6" fmla="*/ 425 w 596"/>
                <a:gd name="T7" fmla="*/ 31 h 1640"/>
                <a:gd name="T8" fmla="*/ 425 w 596"/>
                <a:gd name="T9" fmla="*/ 31 h 1640"/>
                <a:gd name="T10" fmla="*/ 564 w 596"/>
                <a:gd name="T11" fmla="*/ 56 h 1640"/>
                <a:gd name="T12" fmla="*/ 564 w 596"/>
                <a:gd name="T13" fmla="*/ 56 h 1640"/>
                <a:gd name="T14" fmla="*/ 538 w 596"/>
                <a:gd name="T15" fmla="*/ 196 h 1640"/>
                <a:gd name="T16" fmla="*/ 538 w 596"/>
                <a:gd name="T17" fmla="*/ 196 h 1640"/>
                <a:gd name="T18" fmla="*/ 482 w 596"/>
                <a:gd name="T19" fmla="*/ 213 h 1640"/>
                <a:gd name="T20" fmla="*/ 482 w 596"/>
                <a:gd name="T21" fmla="*/ 213 h 1640"/>
                <a:gd name="T22" fmla="*/ 400 w 596"/>
                <a:gd name="T23" fmla="*/ 170 h 1640"/>
                <a:gd name="T24" fmla="*/ 158 w 596"/>
                <a:gd name="T25" fmla="*/ 508 h 1640"/>
                <a:gd name="T26" fmla="*/ 118 w 596"/>
                <a:gd name="T27" fmla="*/ 372 h 1640"/>
                <a:gd name="T28" fmla="*/ 118 w 596"/>
                <a:gd name="T29" fmla="*/ 372 h 1640"/>
                <a:gd name="T30" fmla="*/ 253 w 596"/>
                <a:gd name="T31" fmla="*/ 332 h 1640"/>
                <a:gd name="T32" fmla="*/ 253 w 596"/>
                <a:gd name="T33" fmla="*/ 332 h 1640"/>
                <a:gd name="T34" fmla="*/ 294 w 596"/>
                <a:gd name="T35" fmla="*/ 468 h 1640"/>
                <a:gd name="T36" fmla="*/ 294 w 596"/>
                <a:gd name="T37" fmla="*/ 468 h 1640"/>
                <a:gd name="T38" fmla="*/ 206 w 596"/>
                <a:gd name="T39" fmla="*/ 520 h 1640"/>
                <a:gd name="T40" fmla="*/ 206 w 596"/>
                <a:gd name="T41" fmla="*/ 520 h 1640"/>
                <a:gd name="T42" fmla="*/ 158 w 596"/>
                <a:gd name="T43" fmla="*/ 508 h 1640"/>
                <a:gd name="T44" fmla="*/ 99 w 596"/>
                <a:gd name="T45" fmla="*/ 919 h 1640"/>
                <a:gd name="T46" fmla="*/ 1 w 596"/>
                <a:gd name="T47" fmla="*/ 817 h 1640"/>
                <a:gd name="T48" fmla="*/ 1 w 596"/>
                <a:gd name="T49" fmla="*/ 817 h 1640"/>
                <a:gd name="T50" fmla="*/ 103 w 596"/>
                <a:gd name="T51" fmla="*/ 719 h 1640"/>
                <a:gd name="T52" fmla="*/ 103 w 596"/>
                <a:gd name="T53" fmla="*/ 719 h 1640"/>
                <a:gd name="T54" fmla="*/ 201 w 596"/>
                <a:gd name="T55" fmla="*/ 821 h 1640"/>
                <a:gd name="T56" fmla="*/ 201 w 596"/>
                <a:gd name="T57" fmla="*/ 821 h 1640"/>
                <a:gd name="T58" fmla="*/ 101 w 596"/>
                <a:gd name="T59" fmla="*/ 919 h 1640"/>
                <a:gd name="T60" fmla="*/ 101 w 596"/>
                <a:gd name="T61" fmla="*/ 919 h 1640"/>
                <a:gd name="T62" fmla="*/ 99 w 596"/>
                <a:gd name="T63" fmla="*/ 919 h 1640"/>
                <a:gd name="T64" fmla="*/ 100 w 596"/>
                <a:gd name="T65" fmla="*/ 1266 h 1640"/>
                <a:gd name="T66" fmla="*/ 100 w 596"/>
                <a:gd name="T67" fmla="*/ 1266 h 1640"/>
                <a:gd name="T68" fmla="*/ 100 w 596"/>
                <a:gd name="T69" fmla="*/ 1266 h 1640"/>
                <a:gd name="T70" fmla="*/ 146 w 596"/>
                <a:gd name="T71" fmla="*/ 1132 h 1640"/>
                <a:gd name="T72" fmla="*/ 146 w 596"/>
                <a:gd name="T73" fmla="*/ 1132 h 1640"/>
                <a:gd name="T74" fmla="*/ 279 w 596"/>
                <a:gd name="T75" fmla="*/ 1178 h 1640"/>
                <a:gd name="T76" fmla="*/ 279 w 596"/>
                <a:gd name="T77" fmla="*/ 1178 h 1640"/>
                <a:gd name="T78" fmla="*/ 233 w 596"/>
                <a:gd name="T79" fmla="*/ 1312 h 1640"/>
                <a:gd name="T80" fmla="*/ 233 w 596"/>
                <a:gd name="T81" fmla="*/ 1312 h 1640"/>
                <a:gd name="T82" fmla="*/ 189 w 596"/>
                <a:gd name="T83" fmla="*/ 1322 h 1640"/>
                <a:gd name="T84" fmla="*/ 189 w 596"/>
                <a:gd name="T85" fmla="*/ 1322 h 1640"/>
                <a:gd name="T86" fmla="*/ 100 w 596"/>
                <a:gd name="T87" fmla="*/ 1266 h 1640"/>
                <a:gd name="T88" fmla="*/ 392 w 596"/>
                <a:gd name="T89" fmla="*/ 1620 h 1640"/>
                <a:gd name="T90" fmla="*/ 373 w 596"/>
                <a:gd name="T91" fmla="*/ 1480 h 1640"/>
                <a:gd name="T92" fmla="*/ 373 w 596"/>
                <a:gd name="T93" fmla="*/ 1480 h 1640"/>
                <a:gd name="T94" fmla="*/ 513 w 596"/>
                <a:gd name="T95" fmla="*/ 1460 h 1640"/>
                <a:gd name="T96" fmla="*/ 513 w 596"/>
                <a:gd name="T97" fmla="*/ 1460 h 1640"/>
                <a:gd name="T98" fmla="*/ 533 w 596"/>
                <a:gd name="T99" fmla="*/ 1600 h 1640"/>
                <a:gd name="T100" fmla="*/ 533 w 596"/>
                <a:gd name="T101" fmla="*/ 1600 h 1640"/>
                <a:gd name="T102" fmla="*/ 452 w 596"/>
                <a:gd name="T103" fmla="*/ 1640 h 1640"/>
                <a:gd name="T104" fmla="*/ 452 w 596"/>
                <a:gd name="T105" fmla="*/ 1640 h 1640"/>
                <a:gd name="T106" fmla="*/ 392 w 596"/>
                <a:gd name="T107" fmla="*/ 1620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6" h="1640">
                  <a:moveTo>
                    <a:pt x="400" y="170"/>
                  </a:moveTo>
                  <a:cubicBezTo>
                    <a:pt x="368" y="124"/>
                    <a:pt x="380" y="62"/>
                    <a:pt x="425" y="31"/>
                  </a:cubicBezTo>
                  <a:lnTo>
                    <a:pt x="425" y="31"/>
                  </a:lnTo>
                  <a:lnTo>
                    <a:pt x="425" y="31"/>
                  </a:lnTo>
                  <a:lnTo>
                    <a:pt x="425" y="31"/>
                  </a:lnTo>
                  <a:cubicBezTo>
                    <a:pt x="471" y="0"/>
                    <a:pt x="533" y="11"/>
                    <a:pt x="564" y="56"/>
                  </a:cubicBezTo>
                  <a:lnTo>
                    <a:pt x="564" y="56"/>
                  </a:lnTo>
                  <a:cubicBezTo>
                    <a:pt x="596" y="102"/>
                    <a:pt x="584" y="164"/>
                    <a:pt x="538" y="196"/>
                  </a:cubicBezTo>
                  <a:lnTo>
                    <a:pt x="538" y="196"/>
                  </a:lnTo>
                  <a:cubicBezTo>
                    <a:pt x="522" y="207"/>
                    <a:pt x="501" y="213"/>
                    <a:pt x="482" y="213"/>
                  </a:cubicBezTo>
                  <a:lnTo>
                    <a:pt x="482" y="213"/>
                  </a:lnTo>
                  <a:cubicBezTo>
                    <a:pt x="450" y="213"/>
                    <a:pt x="419" y="198"/>
                    <a:pt x="400" y="170"/>
                  </a:cubicBezTo>
                  <a:close/>
                  <a:moveTo>
                    <a:pt x="158" y="508"/>
                  </a:moveTo>
                  <a:cubicBezTo>
                    <a:pt x="110" y="482"/>
                    <a:pt x="91" y="421"/>
                    <a:pt x="118" y="372"/>
                  </a:cubicBezTo>
                  <a:lnTo>
                    <a:pt x="118" y="372"/>
                  </a:lnTo>
                  <a:cubicBezTo>
                    <a:pt x="144" y="324"/>
                    <a:pt x="205" y="306"/>
                    <a:pt x="253" y="332"/>
                  </a:cubicBezTo>
                  <a:lnTo>
                    <a:pt x="253" y="332"/>
                  </a:lnTo>
                  <a:cubicBezTo>
                    <a:pt x="302" y="358"/>
                    <a:pt x="320" y="419"/>
                    <a:pt x="294" y="468"/>
                  </a:cubicBezTo>
                  <a:lnTo>
                    <a:pt x="294" y="468"/>
                  </a:lnTo>
                  <a:cubicBezTo>
                    <a:pt x="276" y="501"/>
                    <a:pt x="241" y="520"/>
                    <a:pt x="206" y="520"/>
                  </a:cubicBezTo>
                  <a:lnTo>
                    <a:pt x="206" y="520"/>
                  </a:lnTo>
                  <a:cubicBezTo>
                    <a:pt x="189" y="520"/>
                    <a:pt x="174" y="516"/>
                    <a:pt x="158" y="508"/>
                  </a:cubicBezTo>
                  <a:close/>
                  <a:moveTo>
                    <a:pt x="99" y="919"/>
                  </a:moveTo>
                  <a:cubicBezTo>
                    <a:pt x="43" y="918"/>
                    <a:pt x="0" y="872"/>
                    <a:pt x="1" y="817"/>
                  </a:cubicBezTo>
                  <a:lnTo>
                    <a:pt x="1" y="817"/>
                  </a:lnTo>
                  <a:cubicBezTo>
                    <a:pt x="2" y="762"/>
                    <a:pt x="48" y="718"/>
                    <a:pt x="103" y="719"/>
                  </a:cubicBezTo>
                  <a:lnTo>
                    <a:pt x="103" y="719"/>
                  </a:lnTo>
                  <a:cubicBezTo>
                    <a:pt x="158" y="720"/>
                    <a:pt x="202" y="766"/>
                    <a:pt x="201" y="821"/>
                  </a:cubicBezTo>
                  <a:lnTo>
                    <a:pt x="201" y="821"/>
                  </a:lnTo>
                  <a:cubicBezTo>
                    <a:pt x="200" y="876"/>
                    <a:pt x="155" y="919"/>
                    <a:pt x="101" y="919"/>
                  </a:cubicBezTo>
                  <a:lnTo>
                    <a:pt x="101" y="919"/>
                  </a:lnTo>
                  <a:lnTo>
                    <a:pt x="99" y="919"/>
                  </a:lnTo>
                  <a:close/>
                  <a:moveTo>
                    <a:pt x="100" y="1266"/>
                  </a:moveTo>
                  <a:lnTo>
                    <a:pt x="100" y="1266"/>
                  </a:lnTo>
                  <a:lnTo>
                    <a:pt x="100" y="1266"/>
                  </a:lnTo>
                  <a:cubicBezTo>
                    <a:pt x="76" y="1216"/>
                    <a:pt x="96" y="1157"/>
                    <a:pt x="146" y="1132"/>
                  </a:cubicBezTo>
                  <a:lnTo>
                    <a:pt x="146" y="1132"/>
                  </a:lnTo>
                  <a:cubicBezTo>
                    <a:pt x="195" y="1108"/>
                    <a:pt x="255" y="1128"/>
                    <a:pt x="279" y="1178"/>
                  </a:cubicBezTo>
                  <a:lnTo>
                    <a:pt x="279" y="1178"/>
                  </a:lnTo>
                  <a:cubicBezTo>
                    <a:pt x="303" y="1228"/>
                    <a:pt x="283" y="1288"/>
                    <a:pt x="233" y="1312"/>
                  </a:cubicBezTo>
                  <a:lnTo>
                    <a:pt x="233" y="1312"/>
                  </a:lnTo>
                  <a:cubicBezTo>
                    <a:pt x="219" y="1319"/>
                    <a:pt x="204" y="1322"/>
                    <a:pt x="189" y="1322"/>
                  </a:cubicBezTo>
                  <a:lnTo>
                    <a:pt x="189" y="1322"/>
                  </a:lnTo>
                  <a:cubicBezTo>
                    <a:pt x="152" y="1322"/>
                    <a:pt x="117" y="1302"/>
                    <a:pt x="100" y="1266"/>
                  </a:cubicBezTo>
                  <a:close/>
                  <a:moveTo>
                    <a:pt x="392" y="1620"/>
                  </a:moveTo>
                  <a:cubicBezTo>
                    <a:pt x="349" y="1587"/>
                    <a:pt x="339" y="1524"/>
                    <a:pt x="373" y="1480"/>
                  </a:cubicBezTo>
                  <a:lnTo>
                    <a:pt x="373" y="1480"/>
                  </a:lnTo>
                  <a:cubicBezTo>
                    <a:pt x="406" y="1436"/>
                    <a:pt x="468" y="1427"/>
                    <a:pt x="513" y="1460"/>
                  </a:cubicBezTo>
                  <a:lnTo>
                    <a:pt x="513" y="1460"/>
                  </a:lnTo>
                  <a:cubicBezTo>
                    <a:pt x="557" y="1493"/>
                    <a:pt x="565" y="1556"/>
                    <a:pt x="533" y="1600"/>
                  </a:cubicBezTo>
                  <a:lnTo>
                    <a:pt x="533" y="1600"/>
                  </a:lnTo>
                  <a:cubicBezTo>
                    <a:pt x="513" y="1626"/>
                    <a:pt x="483" y="1640"/>
                    <a:pt x="452" y="1640"/>
                  </a:cubicBezTo>
                  <a:lnTo>
                    <a:pt x="452" y="1640"/>
                  </a:lnTo>
                  <a:cubicBezTo>
                    <a:pt x="432" y="1640"/>
                    <a:pt x="411" y="1634"/>
                    <a:pt x="392" y="16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Freeform 870">
              <a:extLst>
                <a:ext uri="{FF2B5EF4-FFF2-40B4-BE49-F238E27FC236}">
                  <a16:creationId xmlns:a16="http://schemas.microsoft.com/office/drawing/2014/main" id="{757AEEB0-E794-92B4-4E7B-5C1788FF7232}"/>
                </a:ext>
              </a:extLst>
            </p:cNvPr>
            <p:cNvSpPr>
              <a:spLocks noEditPoints="1"/>
            </p:cNvSpPr>
            <p:nvPr/>
          </p:nvSpPr>
          <p:spPr bwMode="auto">
            <a:xfrm>
              <a:off x="10025721" y="1300476"/>
              <a:ext cx="64685" cy="222177"/>
            </a:xfrm>
            <a:custGeom>
              <a:avLst/>
              <a:gdLst>
                <a:gd name="T0" fmla="*/ 167 w 1021"/>
                <a:gd name="T1" fmla="*/ 216 h 3464"/>
                <a:gd name="T2" fmla="*/ 93 w 1021"/>
                <a:gd name="T3" fmla="*/ 148 h 3464"/>
                <a:gd name="T4" fmla="*/ 228 w 1021"/>
                <a:gd name="T5" fmla="*/ 0 h 3464"/>
                <a:gd name="T6" fmla="*/ 376 w 1021"/>
                <a:gd name="T7" fmla="*/ 135 h 3464"/>
                <a:gd name="T8" fmla="*/ 241 w 1021"/>
                <a:gd name="T9" fmla="*/ 283 h 3464"/>
                <a:gd name="T10" fmla="*/ 167 w 1021"/>
                <a:gd name="T11" fmla="*/ 216 h 3464"/>
                <a:gd name="T12" fmla="*/ 487 w 1021"/>
                <a:gd name="T13" fmla="*/ 587 h 3464"/>
                <a:gd name="T14" fmla="*/ 431 w 1021"/>
                <a:gd name="T15" fmla="*/ 504 h 3464"/>
                <a:gd name="T16" fmla="*/ 598 w 1021"/>
                <a:gd name="T17" fmla="*/ 393 h 3464"/>
                <a:gd name="T18" fmla="*/ 654 w 1021"/>
                <a:gd name="T19" fmla="*/ 477 h 3464"/>
                <a:gd name="T20" fmla="*/ 654 w 1021"/>
                <a:gd name="T21" fmla="*/ 477 h 3464"/>
                <a:gd name="T22" fmla="*/ 709 w 1021"/>
                <a:gd name="T23" fmla="*/ 560 h 3464"/>
                <a:gd name="T24" fmla="*/ 543 w 1021"/>
                <a:gd name="T25" fmla="*/ 671 h 3464"/>
                <a:gd name="T26" fmla="*/ 487 w 1021"/>
                <a:gd name="T27" fmla="*/ 587 h 3464"/>
                <a:gd name="T28" fmla="*/ 707 w 1021"/>
                <a:gd name="T29" fmla="*/ 1026 h 3464"/>
                <a:gd name="T30" fmla="*/ 674 w 1021"/>
                <a:gd name="T31" fmla="*/ 932 h 3464"/>
                <a:gd name="T32" fmla="*/ 862 w 1021"/>
                <a:gd name="T33" fmla="*/ 865 h 3464"/>
                <a:gd name="T34" fmla="*/ 928 w 1021"/>
                <a:gd name="T35" fmla="*/ 1054 h 3464"/>
                <a:gd name="T36" fmla="*/ 740 w 1021"/>
                <a:gd name="T37" fmla="*/ 1120 h 3464"/>
                <a:gd name="T38" fmla="*/ 707 w 1021"/>
                <a:gd name="T39" fmla="*/ 1026 h 3464"/>
                <a:gd name="T40" fmla="*/ 812 w 1021"/>
                <a:gd name="T41" fmla="*/ 1505 h 3464"/>
                <a:gd name="T42" fmla="*/ 803 w 1021"/>
                <a:gd name="T43" fmla="*/ 1406 h 3464"/>
                <a:gd name="T44" fmla="*/ 1002 w 1021"/>
                <a:gd name="T45" fmla="*/ 1387 h 3464"/>
                <a:gd name="T46" fmla="*/ 1021 w 1021"/>
                <a:gd name="T47" fmla="*/ 1586 h 3464"/>
                <a:gd name="T48" fmla="*/ 822 w 1021"/>
                <a:gd name="T49" fmla="*/ 1605 h 3464"/>
                <a:gd name="T50" fmla="*/ 812 w 1021"/>
                <a:gd name="T51" fmla="*/ 1505 h 3464"/>
                <a:gd name="T52" fmla="*/ 783 w 1021"/>
                <a:gd name="T53" fmla="*/ 2095 h 3464"/>
                <a:gd name="T54" fmla="*/ 813 w 1021"/>
                <a:gd name="T55" fmla="*/ 1897 h 3464"/>
                <a:gd name="T56" fmla="*/ 1011 w 1021"/>
                <a:gd name="T57" fmla="*/ 1927 h 3464"/>
                <a:gd name="T58" fmla="*/ 980 w 1021"/>
                <a:gd name="T59" fmla="*/ 2125 h 3464"/>
                <a:gd name="T60" fmla="*/ 783 w 1021"/>
                <a:gd name="T61" fmla="*/ 2095 h 3464"/>
                <a:gd name="T62" fmla="*/ 626 w 1021"/>
                <a:gd name="T63" fmla="*/ 2560 h 3464"/>
                <a:gd name="T64" fmla="*/ 704 w 1021"/>
                <a:gd name="T65" fmla="*/ 2376 h 3464"/>
                <a:gd name="T66" fmla="*/ 888 w 1021"/>
                <a:gd name="T67" fmla="*/ 2454 h 3464"/>
                <a:gd name="T68" fmla="*/ 810 w 1021"/>
                <a:gd name="T69" fmla="*/ 2638 h 3464"/>
                <a:gd name="T70" fmla="*/ 626 w 1021"/>
                <a:gd name="T71" fmla="*/ 2560 h 3464"/>
                <a:gd name="T72" fmla="*/ 359 w 1021"/>
                <a:gd name="T73" fmla="*/ 2973 h 3464"/>
                <a:gd name="T74" fmla="*/ 480 w 1021"/>
                <a:gd name="T75" fmla="*/ 2813 h 3464"/>
                <a:gd name="T76" fmla="*/ 639 w 1021"/>
                <a:gd name="T77" fmla="*/ 2934 h 3464"/>
                <a:gd name="T78" fmla="*/ 519 w 1021"/>
                <a:gd name="T79" fmla="*/ 3093 h 3464"/>
                <a:gd name="T80" fmla="*/ 359 w 1021"/>
                <a:gd name="T81" fmla="*/ 2973 h 3464"/>
                <a:gd name="T82" fmla="*/ 0 w 1021"/>
                <a:gd name="T83" fmla="*/ 3308 h 3464"/>
                <a:gd name="T84" fmla="*/ 156 w 1021"/>
                <a:gd name="T85" fmla="*/ 3183 h 3464"/>
                <a:gd name="T86" fmla="*/ 282 w 1021"/>
                <a:gd name="T87" fmla="*/ 3338 h 3464"/>
                <a:gd name="T88" fmla="*/ 204 w 1021"/>
                <a:gd name="T89" fmla="*/ 3401 h 3464"/>
                <a:gd name="T90" fmla="*/ 204 w 1021"/>
                <a:gd name="T91" fmla="*/ 3401 h 3464"/>
                <a:gd name="T92" fmla="*/ 126 w 1021"/>
                <a:gd name="T93" fmla="*/ 3464 h 3464"/>
                <a:gd name="T94" fmla="*/ 0 w 1021"/>
                <a:gd name="T95" fmla="*/ 3308 h 3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1" h="3464">
                  <a:moveTo>
                    <a:pt x="167" y="216"/>
                  </a:moveTo>
                  <a:lnTo>
                    <a:pt x="93" y="148"/>
                  </a:lnTo>
                  <a:lnTo>
                    <a:pt x="228" y="0"/>
                  </a:lnTo>
                  <a:lnTo>
                    <a:pt x="376" y="135"/>
                  </a:lnTo>
                  <a:lnTo>
                    <a:pt x="241" y="283"/>
                  </a:lnTo>
                  <a:lnTo>
                    <a:pt x="167" y="216"/>
                  </a:lnTo>
                  <a:close/>
                  <a:moveTo>
                    <a:pt x="487" y="587"/>
                  </a:moveTo>
                  <a:lnTo>
                    <a:pt x="431" y="504"/>
                  </a:lnTo>
                  <a:lnTo>
                    <a:pt x="598" y="393"/>
                  </a:lnTo>
                  <a:lnTo>
                    <a:pt x="654" y="477"/>
                  </a:lnTo>
                  <a:lnTo>
                    <a:pt x="654" y="477"/>
                  </a:lnTo>
                  <a:lnTo>
                    <a:pt x="709" y="560"/>
                  </a:lnTo>
                  <a:lnTo>
                    <a:pt x="543" y="671"/>
                  </a:lnTo>
                  <a:lnTo>
                    <a:pt x="487" y="587"/>
                  </a:lnTo>
                  <a:close/>
                  <a:moveTo>
                    <a:pt x="707" y="1026"/>
                  </a:moveTo>
                  <a:lnTo>
                    <a:pt x="674" y="932"/>
                  </a:lnTo>
                  <a:lnTo>
                    <a:pt x="862" y="865"/>
                  </a:lnTo>
                  <a:lnTo>
                    <a:pt x="928" y="1054"/>
                  </a:lnTo>
                  <a:lnTo>
                    <a:pt x="740" y="1120"/>
                  </a:lnTo>
                  <a:lnTo>
                    <a:pt x="707" y="1026"/>
                  </a:lnTo>
                  <a:close/>
                  <a:moveTo>
                    <a:pt x="812" y="1505"/>
                  </a:moveTo>
                  <a:lnTo>
                    <a:pt x="803" y="1406"/>
                  </a:lnTo>
                  <a:lnTo>
                    <a:pt x="1002" y="1387"/>
                  </a:lnTo>
                  <a:lnTo>
                    <a:pt x="1021" y="1586"/>
                  </a:lnTo>
                  <a:lnTo>
                    <a:pt x="822" y="1605"/>
                  </a:lnTo>
                  <a:lnTo>
                    <a:pt x="812" y="1505"/>
                  </a:lnTo>
                  <a:close/>
                  <a:moveTo>
                    <a:pt x="783" y="2095"/>
                  </a:moveTo>
                  <a:lnTo>
                    <a:pt x="813" y="1897"/>
                  </a:lnTo>
                  <a:lnTo>
                    <a:pt x="1011" y="1927"/>
                  </a:lnTo>
                  <a:lnTo>
                    <a:pt x="980" y="2125"/>
                  </a:lnTo>
                  <a:lnTo>
                    <a:pt x="783" y="2095"/>
                  </a:lnTo>
                  <a:close/>
                  <a:moveTo>
                    <a:pt x="626" y="2560"/>
                  </a:moveTo>
                  <a:lnTo>
                    <a:pt x="704" y="2376"/>
                  </a:lnTo>
                  <a:lnTo>
                    <a:pt x="888" y="2454"/>
                  </a:lnTo>
                  <a:lnTo>
                    <a:pt x="810" y="2638"/>
                  </a:lnTo>
                  <a:lnTo>
                    <a:pt x="626" y="2560"/>
                  </a:lnTo>
                  <a:close/>
                  <a:moveTo>
                    <a:pt x="359" y="2973"/>
                  </a:moveTo>
                  <a:lnTo>
                    <a:pt x="480" y="2813"/>
                  </a:lnTo>
                  <a:lnTo>
                    <a:pt x="639" y="2934"/>
                  </a:lnTo>
                  <a:lnTo>
                    <a:pt x="519" y="3093"/>
                  </a:lnTo>
                  <a:lnTo>
                    <a:pt x="359" y="2973"/>
                  </a:lnTo>
                  <a:close/>
                  <a:moveTo>
                    <a:pt x="0" y="3308"/>
                  </a:moveTo>
                  <a:lnTo>
                    <a:pt x="156" y="3183"/>
                  </a:lnTo>
                  <a:lnTo>
                    <a:pt x="282" y="3338"/>
                  </a:lnTo>
                  <a:lnTo>
                    <a:pt x="204" y="3401"/>
                  </a:lnTo>
                  <a:lnTo>
                    <a:pt x="204" y="3401"/>
                  </a:lnTo>
                  <a:lnTo>
                    <a:pt x="126" y="3464"/>
                  </a:lnTo>
                  <a:lnTo>
                    <a:pt x="0" y="330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 name="Freeform 871">
              <a:extLst>
                <a:ext uri="{FF2B5EF4-FFF2-40B4-BE49-F238E27FC236}">
                  <a16:creationId xmlns:a16="http://schemas.microsoft.com/office/drawing/2014/main" id="{B53A741D-DD6E-C662-ADAE-048F835DAAEA}"/>
                </a:ext>
              </a:extLst>
            </p:cNvPr>
            <p:cNvSpPr>
              <a:spLocks noEditPoints="1"/>
            </p:cNvSpPr>
            <p:nvPr/>
          </p:nvSpPr>
          <p:spPr bwMode="auto">
            <a:xfrm>
              <a:off x="9994785" y="1353912"/>
              <a:ext cx="39373" cy="104058"/>
            </a:xfrm>
            <a:custGeom>
              <a:avLst/>
              <a:gdLst>
                <a:gd name="T0" fmla="*/ 57 w 596"/>
                <a:gd name="T1" fmla="*/ 196 h 1641"/>
                <a:gd name="T2" fmla="*/ 31 w 596"/>
                <a:gd name="T3" fmla="*/ 58 h 1641"/>
                <a:gd name="T4" fmla="*/ 31 w 596"/>
                <a:gd name="T5" fmla="*/ 58 h 1641"/>
                <a:gd name="T6" fmla="*/ 171 w 596"/>
                <a:gd name="T7" fmla="*/ 32 h 1641"/>
                <a:gd name="T8" fmla="*/ 171 w 596"/>
                <a:gd name="T9" fmla="*/ 32 h 1641"/>
                <a:gd name="T10" fmla="*/ 197 w 596"/>
                <a:gd name="T11" fmla="*/ 171 h 1641"/>
                <a:gd name="T12" fmla="*/ 197 w 596"/>
                <a:gd name="T13" fmla="*/ 171 h 1641"/>
                <a:gd name="T14" fmla="*/ 113 w 596"/>
                <a:gd name="T15" fmla="*/ 214 h 1641"/>
                <a:gd name="T16" fmla="*/ 113 w 596"/>
                <a:gd name="T17" fmla="*/ 214 h 1641"/>
                <a:gd name="T18" fmla="*/ 57 w 596"/>
                <a:gd name="T19" fmla="*/ 196 h 1641"/>
                <a:gd name="T20" fmla="*/ 302 w 596"/>
                <a:gd name="T21" fmla="*/ 469 h 1641"/>
                <a:gd name="T22" fmla="*/ 342 w 596"/>
                <a:gd name="T23" fmla="*/ 333 h 1641"/>
                <a:gd name="T24" fmla="*/ 342 w 596"/>
                <a:gd name="T25" fmla="*/ 333 h 1641"/>
                <a:gd name="T26" fmla="*/ 478 w 596"/>
                <a:gd name="T27" fmla="*/ 373 h 1641"/>
                <a:gd name="T28" fmla="*/ 478 w 596"/>
                <a:gd name="T29" fmla="*/ 373 h 1641"/>
                <a:gd name="T30" fmla="*/ 438 w 596"/>
                <a:gd name="T31" fmla="*/ 509 h 1641"/>
                <a:gd name="T32" fmla="*/ 438 w 596"/>
                <a:gd name="T33" fmla="*/ 509 h 1641"/>
                <a:gd name="T34" fmla="*/ 390 w 596"/>
                <a:gd name="T35" fmla="*/ 521 h 1641"/>
                <a:gd name="T36" fmla="*/ 390 w 596"/>
                <a:gd name="T37" fmla="*/ 521 h 1641"/>
                <a:gd name="T38" fmla="*/ 302 w 596"/>
                <a:gd name="T39" fmla="*/ 469 h 1641"/>
                <a:gd name="T40" fmla="*/ 395 w 596"/>
                <a:gd name="T41" fmla="*/ 822 h 1641"/>
                <a:gd name="T42" fmla="*/ 493 w 596"/>
                <a:gd name="T43" fmla="*/ 720 h 1641"/>
                <a:gd name="T44" fmla="*/ 493 w 596"/>
                <a:gd name="T45" fmla="*/ 720 h 1641"/>
                <a:gd name="T46" fmla="*/ 595 w 596"/>
                <a:gd name="T47" fmla="*/ 818 h 1641"/>
                <a:gd name="T48" fmla="*/ 595 w 596"/>
                <a:gd name="T49" fmla="*/ 818 h 1641"/>
                <a:gd name="T50" fmla="*/ 497 w 596"/>
                <a:gd name="T51" fmla="*/ 920 h 1641"/>
                <a:gd name="T52" fmla="*/ 497 w 596"/>
                <a:gd name="T53" fmla="*/ 920 h 1641"/>
                <a:gd name="T54" fmla="*/ 495 w 596"/>
                <a:gd name="T55" fmla="*/ 920 h 1641"/>
                <a:gd name="T56" fmla="*/ 495 w 596"/>
                <a:gd name="T57" fmla="*/ 920 h 1641"/>
                <a:gd name="T58" fmla="*/ 395 w 596"/>
                <a:gd name="T59" fmla="*/ 822 h 1641"/>
                <a:gd name="T60" fmla="*/ 363 w 596"/>
                <a:gd name="T61" fmla="*/ 1313 h 1641"/>
                <a:gd name="T62" fmla="*/ 317 w 596"/>
                <a:gd name="T63" fmla="*/ 1179 h 1641"/>
                <a:gd name="T64" fmla="*/ 317 w 596"/>
                <a:gd name="T65" fmla="*/ 1179 h 1641"/>
                <a:gd name="T66" fmla="*/ 451 w 596"/>
                <a:gd name="T67" fmla="*/ 1133 h 1641"/>
                <a:gd name="T68" fmla="*/ 451 w 596"/>
                <a:gd name="T69" fmla="*/ 1133 h 1641"/>
                <a:gd name="T70" fmla="*/ 497 w 596"/>
                <a:gd name="T71" fmla="*/ 1267 h 1641"/>
                <a:gd name="T72" fmla="*/ 497 w 596"/>
                <a:gd name="T73" fmla="*/ 1267 h 1641"/>
                <a:gd name="T74" fmla="*/ 407 w 596"/>
                <a:gd name="T75" fmla="*/ 1323 h 1641"/>
                <a:gd name="T76" fmla="*/ 407 w 596"/>
                <a:gd name="T77" fmla="*/ 1323 h 1641"/>
                <a:gd name="T78" fmla="*/ 363 w 596"/>
                <a:gd name="T79" fmla="*/ 1313 h 1641"/>
                <a:gd name="T80" fmla="*/ 64 w 596"/>
                <a:gd name="T81" fmla="*/ 1601 h 1641"/>
                <a:gd name="T82" fmla="*/ 84 w 596"/>
                <a:gd name="T83" fmla="*/ 1461 h 1641"/>
                <a:gd name="T84" fmla="*/ 84 w 596"/>
                <a:gd name="T85" fmla="*/ 1461 h 1641"/>
                <a:gd name="T86" fmla="*/ 84 w 596"/>
                <a:gd name="T87" fmla="*/ 1461 h 1641"/>
                <a:gd name="T88" fmla="*/ 84 w 596"/>
                <a:gd name="T89" fmla="*/ 1461 h 1641"/>
                <a:gd name="T90" fmla="*/ 223 w 596"/>
                <a:gd name="T91" fmla="*/ 1481 h 1641"/>
                <a:gd name="T92" fmla="*/ 223 w 596"/>
                <a:gd name="T93" fmla="*/ 1481 h 1641"/>
                <a:gd name="T94" fmla="*/ 203 w 596"/>
                <a:gd name="T95" fmla="*/ 1621 h 1641"/>
                <a:gd name="T96" fmla="*/ 203 w 596"/>
                <a:gd name="T97" fmla="*/ 1621 h 1641"/>
                <a:gd name="T98" fmla="*/ 143 w 596"/>
                <a:gd name="T99" fmla="*/ 1641 h 1641"/>
                <a:gd name="T100" fmla="*/ 143 w 596"/>
                <a:gd name="T101" fmla="*/ 1641 h 1641"/>
                <a:gd name="T102" fmla="*/ 64 w 596"/>
                <a:gd name="T103" fmla="*/ 1601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6" h="1641">
                  <a:moveTo>
                    <a:pt x="57" y="196"/>
                  </a:moveTo>
                  <a:cubicBezTo>
                    <a:pt x="11" y="165"/>
                    <a:pt x="0" y="103"/>
                    <a:pt x="31" y="58"/>
                  </a:cubicBezTo>
                  <a:lnTo>
                    <a:pt x="31" y="58"/>
                  </a:lnTo>
                  <a:cubicBezTo>
                    <a:pt x="63" y="12"/>
                    <a:pt x="125" y="0"/>
                    <a:pt x="171" y="32"/>
                  </a:cubicBezTo>
                  <a:lnTo>
                    <a:pt x="171" y="32"/>
                  </a:lnTo>
                  <a:cubicBezTo>
                    <a:pt x="216" y="63"/>
                    <a:pt x="227" y="125"/>
                    <a:pt x="197" y="171"/>
                  </a:cubicBezTo>
                  <a:lnTo>
                    <a:pt x="197" y="171"/>
                  </a:lnTo>
                  <a:cubicBezTo>
                    <a:pt x="177" y="199"/>
                    <a:pt x="146" y="214"/>
                    <a:pt x="113" y="214"/>
                  </a:cubicBezTo>
                  <a:lnTo>
                    <a:pt x="113" y="214"/>
                  </a:lnTo>
                  <a:cubicBezTo>
                    <a:pt x="94" y="214"/>
                    <a:pt x="74" y="208"/>
                    <a:pt x="57" y="196"/>
                  </a:cubicBezTo>
                  <a:close/>
                  <a:moveTo>
                    <a:pt x="302" y="469"/>
                  </a:moveTo>
                  <a:cubicBezTo>
                    <a:pt x="276" y="420"/>
                    <a:pt x="294" y="359"/>
                    <a:pt x="342" y="333"/>
                  </a:cubicBezTo>
                  <a:lnTo>
                    <a:pt x="342" y="333"/>
                  </a:lnTo>
                  <a:cubicBezTo>
                    <a:pt x="391" y="307"/>
                    <a:pt x="452" y="325"/>
                    <a:pt x="478" y="373"/>
                  </a:cubicBezTo>
                  <a:lnTo>
                    <a:pt x="478" y="373"/>
                  </a:lnTo>
                  <a:cubicBezTo>
                    <a:pt x="504" y="422"/>
                    <a:pt x="486" y="482"/>
                    <a:pt x="438" y="509"/>
                  </a:cubicBezTo>
                  <a:lnTo>
                    <a:pt x="438" y="509"/>
                  </a:lnTo>
                  <a:cubicBezTo>
                    <a:pt x="422" y="517"/>
                    <a:pt x="406" y="521"/>
                    <a:pt x="390" y="521"/>
                  </a:cubicBezTo>
                  <a:lnTo>
                    <a:pt x="390" y="521"/>
                  </a:lnTo>
                  <a:cubicBezTo>
                    <a:pt x="354" y="521"/>
                    <a:pt x="320" y="502"/>
                    <a:pt x="302" y="469"/>
                  </a:cubicBezTo>
                  <a:close/>
                  <a:moveTo>
                    <a:pt x="395" y="822"/>
                  </a:moveTo>
                  <a:cubicBezTo>
                    <a:pt x="395" y="767"/>
                    <a:pt x="438" y="721"/>
                    <a:pt x="493" y="720"/>
                  </a:cubicBezTo>
                  <a:lnTo>
                    <a:pt x="493" y="720"/>
                  </a:lnTo>
                  <a:cubicBezTo>
                    <a:pt x="548" y="719"/>
                    <a:pt x="594" y="763"/>
                    <a:pt x="595" y="818"/>
                  </a:cubicBezTo>
                  <a:lnTo>
                    <a:pt x="595" y="818"/>
                  </a:lnTo>
                  <a:cubicBezTo>
                    <a:pt x="596" y="873"/>
                    <a:pt x="552" y="919"/>
                    <a:pt x="497" y="920"/>
                  </a:cubicBezTo>
                  <a:lnTo>
                    <a:pt x="497" y="920"/>
                  </a:lnTo>
                  <a:lnTo>
                    <a:pt x="495" y="920"/>
                  </a:lnTo>
                  <a:lnTo>
                    <a:pt x="495" y="920"/>
                  </a:lnTo>
                  <a:cubicBezTo>
                    <a:pt x="440" y="920"/>
                    <a:pt x="396" y="876"/>
                    <a:pt x="395" y="822"/>
                  </a:cubicBezTo>
                  <a:close/>
                  <a:moveTo>
                    <a:pt x="363" y="1313"/>
                  </a:moveTo>
                  <a:cubicBezTo>
                    <a:pt x="313" y="1289"/>
                    <a:pt x="292" y="1229"/>
                    <a:pt x="317" y="1179"/>
                  </a:cubicBezTo>
                  <a:lnTo>
                    <a:pt x="317" y="1179"/>
                  </a:lnTo>
                  <a:cubicBezTo>
                    <a:pt x="341" y="1129"/>
                    <a:pt x="401" y="1109"/>
                    <a:pt x="451" y="1133"/>
                  </a:cubicBezTo>
                  <a:lnTo>
                    <a:pt x="451" y="1133"/>
                  </a:lnTo>
                  <a:cubicBezTo>
                    <a:pt x="501" y="1157"/>
                    <a:pt x="521" y="1217"/>
                    <a:pt x="497" y="1267"/>
                  </a:cubicBezTo>
                  <a:lnTo>
                    <a:pt x="497" y="1267"/>
                  </a:lnTo>
                  <a:cubicBezTo>
                    <a:pt x="480" y="1303"/>
                    <a:pt x="443" y="1323"/>
                    <a:pt x="407" y="1323"/>
                  </a:cubicBezTo>
                  <a:lnTo>
                    <a:pt x="407" y="1323"/>
                  </a:lnTo>
                  <a:cubicBezTo>
                    <a:pt x="392" y="1323"/>
                    <a:pt x="377" y="1320"/>
                    <a:pt x="363" y="1313"/>
                  </a:cubicBezTo>
                  <a:close/>
                  <a:moveTo>
                    <a:pt x="64" y="1601"/>
                  </a:moveTo>
                  <a:cubicBezTo>
                    <a:pt x="30" y="1557"/>
                    <a:pt x="39" y="1494"/>
                    <a:pt x="84" y="1461"/>
                  </a:cubicBezTo>
                  <a:lnTo>
                    <a:pt x="84" y="1461"/>
                  </a:lnTo>
                  <a:lnTo>
                    <a:pt x="84" y="1461"/>
                  </a:lnTo>
                  <a:lnTo>
                    <a:pt x="84" y="1461"/>
                  </a:lnTo>
                  <a:cubicBezTo>
                    <a:pt x="128" y="1428"/>
                    <a:pt x="190" y="1437"/>
                    <a:pt x="223" y="1481"/>
                  </a:cubicBezTo>
                  <a:lnTo>
                    <a:pt x="223" y="1481"/>
                  </a:lnTo>
                  <a:cubicBezTo>
                    <a:pt x="257" y="1525"/>
                    <a:pt x="247" y="1588"/>
                    <a:pt x="203" y="1621"/>
                  </a:cubicBezTo>
                  <a:lnTo>
                    <a:pt x="203" y="1621"/>
                  </a:lnTo>
                  <a:cubicBezTo>
                    <a:pt x="185" y="1634"/>
                    <a:pt x="164" y="1641"/>
                    <a:pt x="143" y="1641"/>
                  </a:cubicBezTo>
                  <a:lnTo>
                    <a:pt x="143" y="1641"/>
                  </a:lnTo>
                  <a:cubicBezTo>
                    <a:pt x="113" y="1641"/>
                    <a:pt x="83" y="1627"/>
                    <a:pt x="64" y="160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85" name="Picture 84">
            <a:extLst>
              <a:ext uri="{FF2B5EF4-FFF2-40B4-BE49-F238E27FC236}">
                <a16:creationId xmlns:a16="http://schemas.microsoft.com/office/drawing/2014/main" id="{C13F61F5-0F80-17AE-F105-74AFB10E1B07}"/>
              </a:ext>
            </a:extLst>
          </p:cNvPr>
          <p:cNvPicPr>
            <a:picLocks noChangeAspect="1"/>
          </p:cNvPicPr>
          <p:nvPr/>
        </p:nvPicPr>
        <p:blipFill>
          <a:blip r:embed="rId6"/>
          <a:stretch>
            <a:fillRect/>
          </a:stretch>
        </p:blipFill>
        <p:spPr>
          <a:xfrm>
            <a:off x="860373" y="2104448"/>
            <a:ext cx="2213527" cy="1075686"/>
          </a:xfrm>
          <a:prstGeom prst="rect">
            <a:avLst/>
          </a:prstGeom>
        </p:spPr>
      </p:pic>
      <p:cxnSp>
        <p:nvCxnSpPr>
          <p:cNvPr id="88" name="Straight Arrow Connector 87">
            <a:extLst>
              <a:ext uri="{FF2B5EF4-FFF2-40B4-BE49-F238E27FC236}">
                <a16:creationId xmlns:a16="http://schemas.microsoft.com/office/drawing/2014/main" id="{80FAF79D-7572-DF03-B7D5-AE72832874C1}"/>
              </a:ext>
            </a:extLst>
          </p:cNvPr>
          <p:cNvCxnSpPr>
            <a:cxnSpLocks/>
            <a:stCxn id="56" idx="3"/>
            <a:endCxn id="87" idx="1"/>
          </p:cNvCxnSpPr>
          <p:nvPr/>
        </p:nvCxnSpPr>
        <p:spPr>
          <a:xfrm flipV="1">
            <a:off x="8441869" y="2098292"/>
            <a:ext cx="756248" cy="99987"/>
          </a:xfrm>
          <a:prstGeom prst="straightConnector1">
            <a:avLst/>
          </a:prstGeom>
          <a:ln>
            <a:solidFill>
              <a:srgbClr val="EA1C0A"/>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936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6A732-87EF-476E-43EE-B3BBB27255C8}"/>
              </a:ext>
            </a:extLst>
          </p:cNvPr>
          <p:cNvSpPr>
            <a:spLocks noGrp="1"/>
          </p:cNvSpPr>
          <p:nvPr>
            <p:ph type="title"/>
          </p:nvPr>
        </p:nvSpPr>
        <p:spPr/>
        <p:txBody>
          <a:bodyPr/>
          <a:lstStyle/>
          <a:p>
            <a:r>
              <a:rPr lang="en-US" dirty="0"/>
              <a:t>Our approach follows E.ON phase requirements and allows rapid deduction of recommendation and evaluation of cultural evolution</a:t>
            </a:r>
          </a:p>
        </p:txBody>
      </p:sp>
      <p:sp>
        <p:nvSpPr>
          <p:cNvPr id="3" name="Slide Number Placeholder 2">
            <a:extLst>
              <a:ext uri="{FF2B5EF4-FFF2-40B4-BE49-F238E27FC236}">
                <a16:creationId xmlns:a16="http://schemas.microsoft.com/office/drawing/2014/main" id="{23D16A92-D1E4-DC9F-CBF4-6B8D39FA44F2}"/>
              </a:ext>
            </a:extLst>
          </p:cNvPr>
          <p:cNvSpPr>
            <a:spLocks noGrp="1"/>
          </p:cNvSpPr>
          <p:nvPr>
            <p:ph type="sldNum" sz="quarter" idx="12"/>
          </p:nvPr>
        </p:nvSpPr>
        <p:spPr/>
        <p:txBody>
          <a:bodyPr/>
          <a:lstStyle/>
          <a:p>
            <a:fld id="{A6675773-DBBA-4A21-9EDA-4D76296EEA2B}" type="slidenum">
              <a:rPr lang="en-US" smtClean="0"/>
              <a:t>13</a:t>
            </a:fld>
            <a:endParaRPr lang="en-US" dirty="0"/>
          </a:p>
        </p:txBody>
      </p:sp>
      <p:sp>
        <p:nvSpPr>
          <p:cNvPr id="4" name="Rectangle 6">
            <a:extLst>
              <a:ext uri="{FF2B5EF4-FFF2-40B4-BE49-F238E27FC236}">
                <a16:creationId xmlns:a16="http://schemas.microsoft.com/office/drawing/2014/main" id="{5AB9990A-9759-67BB-827B-DD1257175F4B}"/>
              </a:ext>
            </a:extLst>
          </p:cNvPr>
          <p:cNvSpPr>
            <a:spLocks noChangeArrowheads="1"/>
          </p:cNvSpPr>
          <p:nvPr/>
        </p:nvSpPr>
        <p:spPr bwMode="auto">
          <a:xfrm>
            <a:off x="825500" y="1572750"/>
            <a:ext cx="2052000" cy="374454"/>
          </a:xfrm>
          <a:prstGeom prst="homePlate">
            <a:avLst/>
          </a:prstGeom>
          <a:solidFill>
            <a:schemeClr val="accent1">
              <a:lumMod val="20000"/>
              <a:lumOff val="80000"/>
            </a:schemeClr>
          </a:solidFill>
          <a:ln w="9525">
            <a:noFill/>
            <a:miter lim="800000"/>
            <a:headEnd/>
            <a:tailEnd/>
          </a:ln>
          <a:effectLst/>
        </p:spPr>
        <p:txBody>
          <a:bodyPr anchor="ctr"/>
          <a:lstStyle/>
          <a:p>
            <a:pPr algn="ctr">
              <a:lnSpc>
                <a:spcPct val="90000"/>
              </a:lnSpc>
              <a:defRPr/>
            </a:pPr>
            <a:r>
              <a:rPr lang="en-US" sz="1200" b="1" dirty="0"/>
              <a:t>Phase 1 </a:t>
            </a:r>
            <a:r>
              <a:rPr lang="en-US" sz="1200" dirty="0"/>
              <a:t>– Kick-Off and Data Analysis</a:t>
            </a:r>
          </a:p>
        </p:txBody>
      </p:sp>
      <p:sp>
        <p:nvSpPr>
          <p:cNvPr id="5" name="Rectangle 27">
            <a:extLst>
              <a:ext uri="{FF2B5EF4-FFF2-40B4-BE49-F238E27FC236}">
                <a16:creationId xmlns:a16="http://schemas.microsoft.com/office/drawing/2014/main" id="{E6364401-7455-AFF4-3C6E-633875BC7656}"/>
              </a:ext>
            </a:extLst>
          </p:cNvPr>
          <p:cNvSpPr>
            <a:spLocks noGrp="1" noChangeArrowheads="1"/>
          </p:cNvSpPr>
          <p:nvPr>
            <p:custDataLst>
              <p:tags r:id="rId1"/>
            </p:custDataLst>
          </p:nvPr>
        </p:nvSpPr>
        <p:spPr bwMode="auto">
          <a:xfrm>
            <a:off x="825500" y="2065093"/>
            <a:ext cx="2052000" cy="2788005"/>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algn="l" rtl="0" eaLnBrk="1" fontAlgn="base" hangingPunct="1">
              <a:spcBef>
                <a:spcPts val="0"/>
              </a:spcBef>
              <a:spcAft>
                <a:spcPct val="0"/>
              </a:spcAft>
              <a:defRPr sz="1200" b="0" i="0">
                <a:solidFill>
                  <a:schemeClr val="tx1"/>
                </a:solidFill>
                <a:latin typeface="+mn-lt"/>
                <a:ea typeface="+mn-ea"/>
                <a:cs typeface="+mn-cs"/>
              </a:defRPr>
            </a:lvl1pPr>
            <a:lvl2pPr marL="176213" indent="-174625" algn="l" rtl="0" eaLnBrk="1" fontAlgn="base" hangingPunct="1">
              <a:lnSpc>
                <a:spcPct val="90000"/>
              </a:lnSpc>
              <a:spcBef>
                <a:spcPts val="0"/>
              </a:spcBef>
              <a:spcAft>
                <a:spcPct val="0"/>
              </a:spcAft>
              <a:buFont typeface="Wingdings" pitchFamily="2" charset="2"/>
              <a:buChar char="§"/>
              <a:defRPr sz="1200" baseline="0">
                <a:solidFill>
                  <a:schemeClr val="tx1"/>
                </a:solidFill>
                <a:latin typeface="+mn-lt"/>
              </a:defRPr>
            </a:lvl2pPr>
            <a:lvl3pPr marL="357188" indent="-17621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3pPr>
            <a:lvl4pPr marL="538163" indent="-18256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4pPr>
            <a:lvl5pPr marL="719138" indent="-180975" algn="l" rtl="0" eaLnBrk="1" fontAlgn="base" hangingPunct="1">
              <a:lnSpc>
                <a:spcPct val="90000"/>
              </a:lnSpc>
              <a:spcBef>
                <a:spcPts val="0"/>
              </a:spcBef>
              <a:spcAft>
                <a:spcPct val="0"/>
              </a:spcAft>
              <a:buChar char="-"/>
              <a:defRPr sz="1200">
                <a:solidFill>
                  <a:schemeClr val="tx1"/>
                </a:solidFill>
                <a:latin typeface="+mn-lt"/>
              </a:defRPr>
            </a:lvl5pPr>
            <a:lvl6pPr marL="895350" indent="-176213" algn="l" rtl="0" eaLnBrk="1" fontAlgn="base" hangingPunct="1">
              <a:lnSpc>
                <a:spcPct val="90000"/>
              </a:lnSpc>
              <a:spcBef>
                <a:spcPts val="0"/>
              </a:spcBef>
              <a:spcAft>
                <a:spcPct val="0"/>
              </a:spcAft>
              <a:buChar char="-"/>
              <a:defRPr sz="1200">
                <a:solidFill>
                  <a:schemeClr val="tx1"/>
                </a:solidFill>
                <a:latin typeface="+mn-lt"/>
              </a:defRPr>
            </a:lvl6pPr>
            <a:lvl7pPr marL="1076325" indent="-180975" algn="l" rtl="0" eaLnBrk="1" fontAlgn="base" hangingPunct="1">
              <a:lnSpc>
                <a:spcPct val="90000"/>
              </a:lnSpc>
              <a:spcBef>
                <a:spcPts val="0"/>
              </a:spcBef>
              <a:spcAft>
                <a:spcPct val="0"/>
              </a:spcAft>
              <a:buChar char="-"/>
              <a:defRPr sz="1200" baseline="0">
                <a:solidFill>
                  <a:schemeClr val="tx1"/>
                </a:solidFill>
                <a:latin typeface="+mn-lt"/>
              </a:defRPr>
            </a:lvl7pPr>
            <a:lvl8pPr marL="1257300" indent="-180975" algn="l" rtl="0" eaLnBrk="1" fontAlgn="base" hangingPunct="1">
              <a:lnSpc>
                <a:spcPct val="90000"/>
              </a:lnSpc>
              <a:spcBef>
                <a:spcPts val="0"/>
              </a:spcBef>
              <a:spcAft>
                <a:spcPct val="0"/>
              </a:spcAft>
              <a:buChar char="-"/>
              <a:defRPr sz="1200">
                <a:solidFill>
                  <a:schemeClr val="tx1"/>
                </a:solidFill>
                <a:latin typeface="+mn-lt"/>
              </a:defRPr>
            </a:lvl8pPr>
            <a:lvl9pPr marL="1433513" indent="-176213" algn="l" rtl="0" eaLnBrk="1" fontAlgn="base" hangingPunct="1">
              <a:lnSpc>
                <a:spcPct val="90000"/>
              </a:lnSpc>
              <a:spcBef>
                <a:spcPts val="0"/>
              </a:spcBef>
              <a:spcAft>
                <a:spcPct val="0"/>
              </a:spcAft>
              <a:buChar char="-"/>
              <a:defRPr sz="1200">
                <a:solidFill>
                  <a:schemeClr val="tx1"/>
                </a:solidFill>
                <a:latin typeface="+mn-lt"/>
              </a:defRPr>
            </a:lvl9pPr>
          </a:lstStyle>
          <a:p>
            <a:r>
              <a:rPr lang="en-US" sz="1000" b="1" dirty="0"/>
              <a:t>Planning</a:t>
            </a:r>
          </a:p>
          <a:p>
            <a:pPr marL="171450" indent="-171450">
              <a:buFont typeface="Arial" panose="020B0604020202020204" pitchFamily="34" charset="0"/>
              <a:buChar char="•"/>
            </a:pPr>
            <a:r>
              <a:rPr lang="en-US" sz="1000" dirty="0"/>
              <a:t>Planning of pilot E.ON unit</a:t>
            </a:r>
          </a:p>
          <a:p>
            <a:pPr marL="171450" indent="-171450">
              <a:buFont typeface="Arial" panose="020B0604020202020204" pitchFamily="34" charset="0"/>
              <a:buChar char="•"/>
            </a:pPr>
            <a:r>
              <a:rPr lang="en-US" sz="1000" dirty="0"/>
              <a:t>Site visit planning 24 E.ON units</a:t>
            </a:r>
          </a:p>
          <a:p>
            <a:pPr marL="171450" indent="-171450">
              <a:buFont typeface="Arial" panose="020B0604020202020204" pitchFamily="34" charset="0"/>
              <a:buChar char="•"/>
            </a:pPr>
            <a:r>
              <a:rPr lang="en-US" sz="1000" dirty="0"/>
              <a:t>Preparation of communication material and circulation </a:t>
            </a:r>
          </a:p>
          <a:p>
            <a:r>
              <a:rPr lang="en-US" sz="1000" b="1" dirty="0"/>
              <a:t>Data and KPIs</a:t>
            </a:r>
          </a:p>
          <a:p>
            <a:pPr marL="171450" indent="-171450">
              <a:buFont typeface="Arial" panose="020B0604020202020204" pitchFamily="34" charset="0"/>
              <a:buChar char="•"/>
            </a:pPr>
            <a:r>
              <a:rPr lang="en-US" sz="1000" dirty="0"/>
              <a:t>Handover of Quick Check 1.0 Data + additional Info + specific KPIs</a:t>
            </a:r>
          </a:p>
          <a:p>
            <a:pPr marL="171450" indent="-171450">
              <a:buFont typeface="Arial" panose="020B0604020202020204" pitchFamily="34" charset="0"/>
              <a:buChar char="•"/>
            </a:pPr>
            <a:r>
              <a:rPr lang="en-US" sz="1000" dirty="0"/>
              <a:t>Conduct data and KPI Analysis</a:t>
            </a:r>
          </a:p>
        </p:txBody>
      </p:sp>
      <p:sp>
        <p:nvSpPr>
          <p:cNvPr id="6" name="Rectangle 6 - 1">
            <a:extLst>
              <a:ext uri="{FF2B5EF4-FFF2-40B4-BE49-F238E27FC236}">
                <a16:creationId xmlns:a16="http://schemas.microsoft.com/office/drawing/2014/main" id="{7F4BFEAB-05C4-7685-AE3B-5AE4863F5C0B}"/>
              </a:ext>
            </a:extLst>
          </p:cNvPr>
          <p:cNvSpPr>
            <a:spLocks noChangeArrowheads="1"/>
          </p:cNvSpPr>
          <p:nvPr/>
        </p:nvSpPr>
        <p:spPr bwMode="auto">
          <a:xfrm>
            <a:off x="3004500" y="1572750"/>
            <a:ext cx="2052000" cy="374454"/>
          </a:xfrm>
          <a:prstGeom prst="homePlate">
            <a:avLst/>
          </a:prstGeom>
          <a:solidFill>
            <a:schemeClr val="accent1">
              <a:lumMod val="20000"/>
              <a:lumOff val="80000"/>
            </a:schemeClr>
          </a:solidFill>
          <a:ln w="9525">
            <a:noFill/>
            <a:miter lim="800000"/>
            <a:headEnd/>
            <a:tailEnd/>
          </a:ln>
          <a:effectLst/>
        </p:spPr>
        <p:txBody>
          <a:bodyPr anchor="ctr"/>
          <a:lstStyle/>
          <a:p>
            <a:pPr algn="ctr">
              <a:lnSpc>
                <a:spcPct val="90000"/>
              </a:lnSpc>
              <a:defRPr/>
            </a:pPr>
            <a:r>
              <a:rPr lang="en-US" sz="1200" b="1" dirty="0"/>
              <a:t>Phase 2 </a:t>
            </a:r>
            <a:r>
              <a:rPr lang="en-US" sz="1200" dirty="0"/>
              <a:t>– Heat Map Risks</a:t>
            </a:r>
          </a:p>
        </p:txBody>
      </p:sp>
      <p:sp>
        <p:nvSpPr>
          <p:cNvPr id="7" name="Rectangle 27 - 1">
            <a:extLst>
              <a:ext uri="{FF2B5EF4-FFF2-40B4-BE49-F238E27FC236}">
                <a16:creationId xmlns:a16="http://schemas.microsoft.com/office/drawing/2014/main" id="{3BDA3F55-3647-D3E0-F7FF-AF91AE9A6A94}"/>
              </a:ext>
            </a:extLst>
          </p:cNvPr>
          <p:cNvSpPr>
            <a:spLocks noGrp="1" noChangeArrowheads="1"/>
          </p:cNvSpPr>
          <p:nvPr>
            <p:custDataLst>
              <p:tags r:id="rId2"/>
            </p:custDataLst>
          </p:nvPr>
        </p:nvSpPr>
        <p:spPr bwMode="auto">
          <a:xfrm>
            <a:off x="3004500" y="2065093"/>
            <a:ext cx="2052000" cy="2788005"/>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algn="l" rtl="0" eaLnBrk="1" fontAlgn="base" hangingPunct="1">
              <a:spcBef>
                <a:spcPts val="0"/>
              </a:spcBef>
              <a:spcAft>
                <a:spcPct val="0"/>
              </a:spcAft>
              <a:defRPr sz="1200" b="0" i="0">
                <a:solidFill>
                  <a:schemeClr val="tx1"/>
                </a:solidFill>
                <a:latin typeface="+mn-lt"/>
                <a:ea typeface="+mn-ea"/>
                <a:cs typeface="+mn-cs"/>
              </a:defRPr>
            </a:lvl1pPr>
            <a:lvl2pPr marL="176213" indent="-174625" algn="l" rtl="0" eaLnBrk="1" fontAlgn="base" hangingPunct="1">
              <a:lnSpc>
                <a:spcPct val="90000"/>
              </a:lnSpc>
              <a:spcBef>
                <a:spcPts val="0"/>
              </a:spcBef>
              <a:spcAft>
                <a:spcPct val="0"/>
              </a:spcAft>
              <a:buFont typeface="Wingdings" pitchFamily="2" charset="2"/>
              <a:buChar char="§"/>
              <a:defRPr sz="1200" baseline="0">
                <a:solidFill>
                  <a:schemeClr val="tx1"/>
                </a:solidFill>
                <a:latin typeface="+mn-lt"/>
              </a:defRPr>
            </a:lvl2pPr>
            <a:lvl3pPr marL="357188" indent="-17621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3pPr>
            <a:lvl4pPr marL="538163" indent="-18256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4pPr>
            <a:lvl5pPr marL="719138" indent="-180975" algn="l" rtl="0" eaLnBrk="1" fontAlgn="base" hangingPunct="1">
              <a:lnSpc>
                <a:spcPct val="90000"/>
              </a:lnSpc>
              <a:spcBef>
                <a:spcPts val="0"/>
              </a:spcBef>
              <a:spcAft>
                <a:spcPct val="0"/>
              </a:spcAft>
              <a:buChar char="-"/>
              <a:defRPr sz="1200">
                <a:solidFill>
                  <a:schemeClr val="tx1"/>
                </a:solidFill>
                <a:latin typeface="+mn-lt"/>
              </a:defRPr>
            </a:lvl5pPr>
            <a:lvl6pPr marL="895350" indent="-176213" algn="l" rtl="0" eaLnBrk="1" fontAlgn="base" hangingPunct="1">
              <a:lnSpc>
                <a:spcPct val="90000"/>
              </a:lnSpc>
              <a:spcBef>
                <a:spcPts val="0"/>
              </a:spcBef>
              <a:spcAft>
                <a:spcPct val="0"/>
              </a:spcAft>
              <a:buChar char="-"/>
              <a:defRPr sz="1200">
                <a:solidFill>
                  <a:schemeClr val="tx1"/>
                </a:solidFill>
                <a:latin typeface="+mn-lt"/>
              </a:defRPr>
            </a:lvl6pPr>
            <a:lvl7pPr marL="1076325" indent="-180975" algn="l" rtl="0" eaLnBrk="1" fontAlgn="base" hangingPunct="1">
              <a:lnSpc>
                <a:spcPct val="90000"/>
              </a:lnSpc>
              <a:spcBef>
                <a:spcPts val="0"/>
              </a:spcBef>
              <a:spcAft>
                <a:spcPct val="0"/>
              </a:spcAft>
              <a:buChar char="-"/>
              <a:defRPr sz="1200" baseline="0">
                <a:solidFill>
                  <a:schemeClr val="tx1"/>
                </a:solidFill>
                <a:latin typeface="+mn-lt"/>
              </a:defRPr>
            </a:lvl7pPr>
            <a:lvl8pPr marL="1257300" indent="-180975" algn="l" rtl="0" eaLnBrk="1" fontAlgn="base" hangingPunct="1">
              <a:lnSpc>
                <a:spcPct val="90000"/>
              </a:lnSpc>
              <a:spcBef>
                <a:spcPts val="0"/>
              </a:spcBef>
              <a:spcAft>
                <a:spcPct val="0"/>
              </a:spcAft>
              <a:buChar char="-"/>
              <a:defRPr sz="1200">
                <a:solidFill>
                  <a:schemeClr val="tx1"/>
                </a:solidFill>
                <a:latin typeface="+mn-lt"/>
              </a:defRPr>
            </a:lvl8pPr>
            <a:lvl9pPr marL="1433513" indent="-176213" algn="l" rtl="0" eaLnBrk="1" fontAlgn="base" hangingPunct="1">
              <a:lnSpc>
                <a:spcPct val="90000"/>
              </a:lnSpc>
              <a:spcBef>
                <a:spcPts val="0"/>
              </a:spcBef>
              <a:spcAft>
                <a:spcPct val="0"/>
              </a:spcAft>
              <a:buChar char="-"/>
              <a:defRPr sz="1200">
                <a:solidFill>
                  <a:schemeClr val="tx1"/>
                </a:solidFill>
                <a:latin typeface="+mn-lt"/>
              </a:defRPr>
            </a:lvl9pPr>
          </a:lstStyle>
          <a:p>
            <a:r>
              <a:rPr lang="en-US" sz="1000" b="1" dirty="0"/>
              <a:t>Preparation</a:t>
            </a:r>
          </a:p>
          <a:p>
            <a:pPr marL="171450" indent="-171450">
              <a:buFont typeface="Arial" panose="020B0604020202020204" pitchFamily="34" charset="0"/>
              <a:buChar char="•"/>
            </a:pPr>
            <a:r>
              <a:rPr lang="en-US" sz="1000" dirty="0"/>
              <a:t>Evaluate Risks from Quick Check 1.0 and prepare focus for site visits and interviews</a:t>
            </a:r>
          </a:p>
          <a:p>
            <a:r>
              <a:rPr lang="en-US" sz="1000" b="1" dirty="0"/>
              <a:t>Execution </a:t>
            </a:r>
            <a:r>
              <a:rPr lang="en-US" sz="1000" dirty="0"/>
              <a:t>via site visits and interviews with focus on</a:t>
            </a:r>
          </a:p>
          <a:p>
            <a:pPr marL="171450" indent="-171450">
              <a:buFont typeface="Arial" panose="020B0604020202020204" pitchFamily="34" charset="0"/>
              <a:buChar char="•"/>
            </a:pPr>
            <a:r>
              <a:rPr lang="en-US" sz="1000" dirty="0"/>
              <a:t>Re-observation of risks from Quick Check 1.0</a:t>
            </a:r>
          </a:p>
          <a:p>
            <a:pPr marL="171450" indent="-171450">
              <a:buFont typeface="Arial" panose="020B0604020202020204" pitchFamily="34" charset="0"/>
              <a:buChar char="•"/>
            </a:pPr>
            <a:r>
              <a:rPr lang="en-US" sz="1000" dirty="0"/>
              <a:t>Observation and discussion of “new risks”</a:t>
            </a:r>
          </a:p>
          <a:p>
            <a:pPr marL="171450" indent="-171450">
              <a:buFont typeface="Arial" panose="020B0604020202020204" pitchFamily="34" charset="0"/>
              <a:buChar char="•"/>
            </a:pPr>
            <a:r>
              <a:rPr lang="en-US" sz="1000" dirty="0"/>
              <a:t>Good practices and risks and in correlation to safety routines and rules</a:t>
            </a:r>
          </a:p>
          <a:p>
            <a:r>
              <a:rPr lang="en-US" sz="1000" b="1" dirty="0"/>
              <a:t>Reporting</a:t>
            </a:r>
            <a:r>
              <a:rPr lang="en-US" sz="1000" dirty="0"/>
              <a:t> with focus on</a:t>
            </a:r>
          </a:p>
          <a:p>
            <a:pPr marL="171450" indent="-171450">
              <a:buFont typeface="Arial" panose="020B0604020202020204" pitchFamily="34" charset="0"/>
              <a:buChar char="•"/>
            </a:pPr>
            <a:r>
              <a:rPr lang="en-US" sz="1000" dirty="0"/>
              <a:t>Risks and quick wins</a:t>
            </a:r>
          </a:p>
          <a:p>
            <a:pPr marL="171450" indent="-171450">
              <a:buFont typeface="Arial" panose="020B0604020202020204" pitchFamily="34" charset="0"/>
              <a:buChar char="•"/>
            </a:pPr>
            <a:r>
              <a:rPr lang="en-US" sz="1000" dirty="0"/>
              <a:t>Deviations Quick Check 1.0</a:t>
            </a:r>
          </a:p>
        </p:txBody>
      </p:sp>
      <p:sp>
        <p:nvSpPr>
          <p:cNvPr id="8" name="Rectangle 6 - 2">
            <a:extLst>
              <a:ext uri="{FF2B5EF4-FFF2-40B4-BE49-F238E27FC236}">
                <a16:creationId xmlns:a16="http://schemas.microsoft.com/office/drawing/2014/main" id="{A59F395A-FA0B-44DF-B733-AEBC0F59F74D}"/>
              </a:ext>
            </a:extLst>
          </p:cNvPr>
          <p:cNvSpPr>
            <a:spLocks noChangeArrowheads="1"/>
          </p:cNvSpPr>
          <p:nvPr/>
        </p:nvSpPr>
        <p:spPr bwMode="auto">
          <a:xfrm>
            <a:off x="5183500" y="1572750"/>
            <a:ext cx="2052000" cy="374454"/>
          </a:xfrm>
          <a:prstGeom prst="homePlate">
            <a:avLst/>
          </a:prstGeom>
          <a:solidFill>
            <a:schemeClr val="accent1">
              <a:lumMod val="20000"/>
              <a:lumOff val="80000"/>
            </a:schemeClr>
          </a:solidFill>
          <a:ln w="9525">
            <a:noFill/>
            <a:miter lim="800000"/>
            <a:headEnd/>
            <a:tailEnd/>
          </a:ln>
          <a:effectLst/>
        </p:spPr>
        <p:txBody>
          <a:bodyPr anchor="ctr"/>
          <a:lstStyle/>
          <a:p>
            <a:pPr algn="ctr">
              <a:lnSpc>
                <a:spcPct val="90000"/>
              </a:lnSpc>
              <a:defRPr/>
            </a:pPr>
            <a:r>
              <a:rPr lang="en-US" sz="1200" b="1" dirty="0"/>
              <a:t>Phase 3 </a:t>
            </a:r>
            <a:r>
              <a:rPr lang="en-US" sz="1200" dirty="0"/>
              <a:t>– Leadership &amp; HSE Capabilities</a:t>
            </a:r>
          </a:p>
        </p:txBody>
      </p:sp>
      <p:sp>
        <p:nvSpPr>
          <p:cNvPr id="9" name="Rectangle 27 - 2">
            <a:extLst>
              <a:ext uri="{FF2B5EF4-FFF2-40B4-BE49-F238E27FC236}">
                <a16:creationId xmlns:a16="http://schemas.microsoft.com/office/drawing/2014/main" id="{E2A59E3C-38A5-4F3B-4DA4-67CF2B0BE800}"/>
              </a:ext>
            </a:extLst>
          </p:cNvPr>
          <p:cNvSpPr>
            <a:spLocks noGrp="1" noChangeArrowheads="1"/>
          </p:cNvSpPr>
          <p:nvPr>
            <p:custDataLst>
              <p:tags r:id="rId3"/>
            </p:custDataLst>
          </p:nvPr>
        </p:nvSpPr>
        <p:spPr bwMode="auto">
          <a:xfrm>
            <a:off x="5183500" y="2065093"/>
            <a:ext cx="2052000" cy="2788005"/>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algn="l" rtl="0" eaLnBrk="1" fontAlgn="base" hangingPunct="1">
              <a:spcBef>
                <a:spcPts val="0"/>
              </a:spcBef>
              <a:spcAft>
                <a:spcPct val="0"/>
              </a:spcAft>
              <a:defRPr sz="1200" b="0" i="0">
                <a:solidFill>
                  <a:schemeClr val="tx1"/>
                </a:solidFill>
                <a:latin typeface="+mn-lt"/>
                <a:ea typeface="+mn-ea"/>
                <a:cs typeface="+mn-cs"/>
              </a:defRPr>
            </a:lvl1pPr>
            <a:lvl2pPr marL="176213" indent="-174625" algn="l" rtl="0" eaLnBrk="1" fontAlgn="base" hangingPunct="1">
              <a:lnSpc>
                <a:spcPct val="90000"/>
              </a:lnSpc>
              <a:spcBef>
                <a:spcPts val="0"/>
              </a:spcBef>
              <a:spcAft>
                <a:spcPct val="0"/>
              </a:spcAft>
              <a:buFont typeface="Wingdings" pitchFamily="2" charset="2"/>
              <a:buChar char="§"/>
              <a:defRPr sz="1200" baseline="0">
                <a:solidFill>
                  <a:schemeClr val="tx1"/>
                </a:solidFill>
                <a:latin typeface="+mn-lt"/>
              </a:defRPr>
            </a:lvl2pPr>
            <a:lvl3pPr marL="357188" indent="-17621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3pPr>
            <a:lvl4pPr marL="538163" indent="-18256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4pPr>
            <a:lvl5pPr marL="719138" indent="-180975" algn="l" rtl="0" eaLnBrk="1" fontAlgn="base" hangingPunct="1">
              <a:lnSpc>
                <a:spcPct val="90000"/>
              </a:lnSpc>
              <a:spcBef>
                <a:spcPts val="0"/>
              </a:spcBef>
              <a:spcAft>
                <a:spcPct val="0"/>
              </a:spcAft>
              <a:buChar char="-"/>
              <a:defRPr sz="1200">
                <a:solidFill>
                  <a:schemeClr val="tx1"/>
                </a:solidFill>
                <a:latin typeface="+mn-lt"/>
              </a:defRPr>
            </a:lvl5pPr>
            <a:lvl6pPr marL="895350" indent="-176213" algn="l" rtl="0" eaLnBrk="1" fontAlgn="base" hangingPunct="1">
              <a:lnSpc>
                <a:spcPct val="90000"/>
              </a:lnSpc>
              <a:spcBef>
                <a:spcPts val="0"/>
              </a:spcBef>
              <a:spcAft>
                <a:spcPct val="0"/>
              </a:spcAft>
              <a:buChar char="-"/>
              <a:defRPr sz="1200">
                <a:solidFill>
                  <a:schemeClr val="tx1"/>
                </a:solidFill>
                <a:latin typeface="+mn-lt"/>
              </a:defRPr>
            </a:lvl6pPr>
            <a:lvl7pPr marL="1076325" indent="-180975" algn="l" rtl="0" eaLnBrk="1" fontAlgn="base" hangingPunct="1">
              <a:lnSpc>
                <a:spcPct val="90000"/>
              </a:lnSpc>
              <a:spcBef>
                <a:spcPts val="0"/>
              </a:spcBef>
              <a:spcAft>
                <a:spcPct val="0"/>
              </a:spcAft>
              <a:buChar char="-"/>
              <a:defRPr sz="1200" baseline="0">
                <a:solidFill>
                  <a:schemeClr val="tx1"/>
                </a:solidFill>
                <a:latin typeface="+mn-lt"/>
              </a:defRPr>
            </a:lvl7pPr>
            <a:lvl8pPr marL="1257300" indent="-180975" algn="l" rtl="0" eaLnBrk="1" fontAlgn="base" hangingPunct="1">
              <a:lnSpc>
                <a:spcPct val="90000"/>
              </a:lnSpc>
              <a:spcBef>
                <a:spcPts val="0"/>
              </a:spcBef>
              <a:spcAft>
                <a:spcPct val="0"/>
              </a:spcAft>
              <a:buChar char="-"/>
              <a:defRPr sz="1200">
                <a:solidFill>
                  <a:schemeClr val="tx1"/>
                </a:solidFill>
                <a:latin typeface="+mn-lt"/>
              </a:defRPr>
            </a:lvl8pPr>
            <a:lvl9pPr marL="1433513" indent="-176213" algn="l" rtl="0" eaLnBrk="1" fontAlgn="base" hangingPunct="1">
              <a:lnSpc>
                <a:spcPct val="90000"/>
              </a:lnSpc>
              <a:spcBef>
                <a:spcPts val="0"/>
              </a:spcBef>
              <a:spcAft>
                <a:spcPct val="0"/>
              </a:spcAft>
              <a:buChar char="-"/>
              <a:defRPr sz="1200">
                <a:solidFill>
                  <a:schemeClr val="tx1"/>
                </a:solidFill>
                <a:latin typeface="+mn-lt"/>
              </a:defRPr>
            </a:lvl9pPr>
          </a:lstStyle>
          <a:p>
            <a:r>
              <a:rPr lang="en-US" sz="1000" b="1" dirty="0"/>
              <a:t>Preparation</a:t>
            </a:r>
          </a:p>
          <a:p>
            <a:pPr marL="171450" indent="-171450">
              <a:buFont typeface="Arial" panose="020B0604020202020204" pitchFamily="34" charset="0"/>
              <a:buChar char="•"/>
            </a:pPr>
            <a:r>
              <a:rPr lang="en-US" sz="1000" dirty="0"/>
              <a:t>Analyze routines expected per Unit</a:t>
            </a:r>
          </a:p>
          <a:p>
            <a:pPr marL="171450" indent="-171450">
              <a:buFont typeface="Arial" panose="020B0604020202020204" pitchFamily="34" charset="0"/>
              <a:buChar char="•"/>
            </a:pPr>
            <a:r>
              <a:rPr lang="en-US" sz="1000" dirty="0"/>
              <a:t>Analyze form of routines expected</a:t>
            </a:r>
          </a:p>
          <a:p>
            <a:r>
              <a:rPr lang="en-US" sz="1000" b="1" dirty="0"/>
              <a:t>Execution</a:t>
            </a:r>
            <a:r>
              <a:rPr lang="en-US" sz="1000" dirty="0"/>
              <a:t> via site visits and interviews with focus on</a:t>
            </a:r>
          </a:p>
          <a:p>
            <a:pPr marL="171450" indent="-171450">
              <a:buFont typeface="Arial" panose="020B0604020202020204" pitchFamily="34" charset="0"/>
              <a:buChar char="•"/>
            </a:pPr>
            <a:r>
              <a:rPr lang="en-US" sz="1000" dirty="0"/>
              <a:t>Operational discipline of routine conduction </a:t>
            </a:r>
          </a:p>
          <a:p>
            <a:pPr marL="171450" indent="-171450">
              <a:buFont typeface="Arial" panose="020B0604020202020204" pitchFamily="34" charset="0"/>
              <a:buChar char="•"/>
            </a:pPr>
            <a:r>
              <a:rPr lang="en-US" sz="1000" dirty="0"/>
              <a:t>Capability and quality of routine conduction </a:t>
            </a:r>
          </a:p>
          <a:p>
            <a:r>
              <a:rPr lang="en-US" sz="1000" b="1" dirty="0"/>
              <a:t>Reporting</a:t>
            </a:r>
          </a:p>
          <a:p>
            <a:pPr marL="171450" indent="-171450">
              <a:buFont typeface="Arial" panose="020B0604020202020204" pitchFamily="34" charset="0"/>
              <a:buChar char="•"/>
            </a:pPr>
            <a:r>
              <a:rPr lang="en-US" sz="1000" dirty="0"/>
              <a:t>Significant deviations and quick wins</a:t>
            </a:r>
          </a:p>
          <a:p>
            <a:pPr marL="171450" indent="-171450">
              <a:buFont typeface="Arial" panose="020B0604020202020204" pitchFamily="34" charset="0"/>
              <a:buChar char="•"/>
            </a:pPr>
            <a:r>
              <a:rPr lang="en-US" sz="1000" dirty="0"/>
              <a:t>Highlighting of effects of (missing) leadership routines on safety</a:t>
            </a:r>
          </a:p>
        </p:txBody>
      </p:sp>
      <p:sp>
        <p:nvSpPr>
          <p:cNvPr id="10" name="Rectangle 6 - 3">
            <a:extLst>
              <a:ext uri="{FF2B5EF4-FFF2-40B4-BE49-F238E27FC236}">
                <a16:creationId xmlns:a16="http://schemas.microsoft.com/office/drawing/2014/main" id="{C5E0E474-2B0F-9707-3946-24E65D0267CF}"/>
              </a:ext>
            </a:extLst>
          </p:cNvPr>
          <p:cNvSpPr>
            <a:spLocks noChangeArrowheads="1"/>
          </p:cNvSpPr>
          <p:nvPr/>
        </p:nvSpPr>
        <p:spPr bwMode="auto">
          <a:xfrm>
            <a:off x="7362500" y="1572750"/>
            <a:ext cx="2052000" cy="374454"/>
          </a:xfrm>
          <a:prstGeom prst="homePlate">
            <a:avLst/>
          </a:prstGeom>
          <a:solidFill>
            <a:schemeClr val="accent1">
              <a:lumMod val="20000"/>
              <a:lumOff val="80000"/>
            </a:schemeClr>
          </a:solidFill>
          <a:ln w="9525">
            <a:noFill/>
            <a:miter lim="800000"/>
            <a:headEnd/>
            <a:tailEnd/>
          </a:ln>
          <a:effectLst/>
        </p:spPr>
        <p:txBody>
          <a:bodyPr anchor="ctr"/>
          <a:lstStyle/>
          <a:p>
            <a:pPr algn="ctr">
              <a:lnSpc>
                <a:spcPct val="90000"/>
              </a:lnSpc>
              <a:defRPr/>
            </a:pPr>
            <a:r>
              <a:rPr lang="en-US" sz="1200" b="1" dirty="0"/>
              <a:t>Phase 4 </a:t>
            </a:r>
            <a:r>
              <a:rPr lang="en-US" sz="1200" dirty="0"/>
              <a:t>– Cultural Maturity </a:t>
            </a:r>
          </a:p>
        </p:txBody>
      </p:sp>
      <p:sp>
        <p:nvSpPr>
          <p:cNvPr id="11" name="Rectangle 27 - 3">
            <a:extLst>
              <a:ext uri="{FF2B5EF4-FFF2-40B4-BE49-F238E27FC236}">
                <a16:creationId xmlns:a16="http://schemas.microsoft.com/office/drawing/2014/main" id="{86F3F02A-912A-F8A9-019D-63A4FD98A77D}"/>
              </a:ext>
            </a:extLst>
          </p:cNvPr>
          <p:cNvSpPr>
            <a:spLocks noGrp="1" noChangeArrowheads="1"/>
          </p:cNvSpPr>
          <p:nvPr>
            <p:custDataLst>
              <p:tags r:id="rId4"/>
            </p:custDataLst>
          </p:nvPr>
        </p:nvSpPr>
        <p:spPr bwMode="auto">
          <a:xfrm>
            <a:off x="7362500" y="2065093"/>
            <a:ext cx="2052000" cy="2788005"/>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algn="l" rtl="0" eaLnBrk="1" fontAlgn="base" hangingPunct="1">
              <a:spcBef>
                <a:spcPts val="0"/>
              </a:spcBef>
              <a:spcAft>
                <a:spcPct val="0"/>
              </a:spcAft>
              <a:defRPr sz="1200" b="0" i="0">
                <a:solidFill>
                  <a:schemeClr val="tx1"/>
                </a:solidFill>
                <a:latin typeface="+mn-lt"/>
                <a:ea typeface="+mn-ea"/>
                <a:cs typeface="+mn-cs"/>
              </a:defRPr>
            </a:lvl1pPr>
            <a:lvl2pPr marL="176213" indent="-174625" algn="l" rtl="0" eaLnBrk="1" fontAlgn="base" hangingPunct="1">
              <a:lnSpc>
                <a:spcPct val="90000"/>
              </a:lnSpc>
              <a:spcBef>
                <a:spcPts val="0"/>
              </a:spcBef>
              <a:spcAft>
                <a:spcPct val="0"/>
              </a:spcAft>
              <a:buFont typeface="Wingdings" pitchFamily="2" charset="2"/>
              <a:buChar char="§"/>
              <a:defRPr sz="1200" baseline="0">
                <a:solidFill>
                  <a:schemeClr val="tx1"/>
                </a:solidFill>
                <a:latin typeface="+mn-lt"/>
              </a:defRPr>
            </a:lvl2pPr>
            <a:lvl3pPr marL="357188" indent="-17621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3pPr>
            <a:lvl4pPr marL="538163" indent="-18256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4pPr>
            <a:lvl5pPr marL="719138" indent="-180975" algn="l" rtl="0" eaLnBrk="1" fontAlgn="base" hangingPunct="1">
              <a:lnSpc>
                <a:spcPct val="90000"/>
              </a:lnSpc>
              <a:spcBef>
                <a:spcPts val="0"/>
              </a:spcBef>
              <a:spcAft>
                <a:spcPct val="0"/>
              </a:spcAft>
              <a:buChar char="-"/>
              <a:defRPr sz="1200">
                <a:solidFill>
                  <a:schemeClr val="tx1"/>
                </a:solidFill>
                <a:latin typeface="+mn-lt"/>
              </a:defRPr>
            </a:lvl5pPr>
            <a:lvl6pPr marL="895350" indent="-176213" algn="l" rtl="0" eaLnBrk="1" fontAlgn="base" hangingPunct="1">
              <a:lnSpc>
                <a:spcPct val="90000"/>
              </a:lnSpc>
              <a:spcBef>
                <a:spcPts val="0"/>
              </a:spcBef>
              <a:spcAft>
                <a:spcPct val="0"/>
              </a:spcAft>
              <a:buChar char="-"/>
              <a:defRPr sz="1200">
                <a:solidFill>
                  <a:schemeClr val="tx1"/>
                </a:solidFill>
                <a:latin typeface="+mn-lt"/>
              </a:defRPr>
            </a:lvl6pPr>
            <a:lvl7pPr marL="1076325" indent="-180975" algn="l" rtl="0" eaLnBrk="1" fontAlgn="base" hangingPunct="1">
              <a:lnSpc>
                <a:spcPct val="90000"/>
              </a:lnSpc>
              <a:spcBef>
                <a:spcPts val="0"/>
              </a:spcBef>
              <a:spcAft>
                <a:spcPct val="0"/>
              </a:spcAft>
              <a:buChar char="-"/>
              <a:defRPr sz="1200" baseline="0">
                <a:solidFill>
                  <a:schemeClr val="tx1"/>
                </a:solidFill>
                <a:latin typeface="+mn-lt"/>
              </a:defRPr>
            </a:lvl7pPr>
            <a:lvl8pPr marL="1257300" indent="-180975" algn="l" rtl="0" eaLnBrk="1" fontAlgn="base" hangingPunct="1">
              <a:lnSpc>
                <a:spcPct val="90000"/>
              </a:lnSpc>
              <a:spcBef>
                <a:spcPts val="0"/>
              </a:spcBef>
              <a:spcAft>
                <a:spcPct val="0"/>
              </a:spcAft>
              <a:buChar char="-"/>
              <a:defRPr sz="1200">
                <a:solidFill>
                  <a:schemeClr val="tx1"/>
                </a:solidFill>
                <a:latin typeface="+mn-lt"/>
              </a:defRPr>
            </a:lvl8pPr>
            <a:lvl9pPr marL="1433513" indent="-176213" algn="l" rtl="0" eaLnBrk="1" fontAlgn="base" hangingPunct="1">
              <a:lnSpc>
                <a:spcPct val="90000"/>
              </a:lnSpc>
              <a:spcBef>
                <a:spcPts val="0"/>
              </a:spcBef>
              <a:spcAft>
                <a:spcPct val="0"/>
              </a:spcAft>
              <a:buChar char="-"/>
              <a:defRPr sz="1200">
                <a:solidFill>
                  <a:schemeClr val="tx1"/>
                </a:solidFill>
                <a:latin typeface="+mn-lt"/>
              </a:defRPr>
            </a:lvl9pPr>
          </a:lstStyle>
          <a:p>
            <a:pPr marL="1588" lvl="1" indent="0">
              <a:buNone/>
            </a:pPr>
            <a:r>
              <a:rPr lang="en-US" sz="1000" b="1" dirty="0"/>
              <a:t>Preparation</a:t>
            </a:r>
          </a:p>
          <a:p>
            <a:pPr lvl="1">
              <a:buFont typeface="Arial" panose="020B0604020202020204" pitchFamily="34" charset="0"/>
              <a:buChar char="•"/>
            </a:pPr>
            <a:r>
              <a:rPr lang="en-US" sz="1000" dirty="0"/>
              <a:t>Setting up of Questionnaire </a:t>
            </a:r>
          </a:p>
          <a:p>
            <a:pPr lvl="1">
              <a:buFont typeface="Arial" panose="020B0604020202020204" pitchFamily="34" charset="0"/>
              <a:buChar char="•"/>
            </a:pPr>
            <a:r>
              <a:rPr lang="en-US" sz="1000" dirty="0"/>
              <a:t>Alignment with group’s workers council </a:t>
            </a:r>
          </a:p>
          <a:p>
            <a:r>
              <a:rPr lang="en-US" sz="1000" b="1" dirty="0"/>
              <a:t>Execution</a:t>
            </a:r>
            <a:r>
              <a:rPr lang="en-US" sz="1000" dirty="0"/>
              <a:t> </a:t>
            </a:r>
          </a:p>
          <a:p>
            <a:pPr marL="171450" indent="-171450">
              <a:buFont typeface="Arial" panose="020B0604020202020204" pitchFamily="34" charset="0"/>
              <a:buChar char="•"/>
            </a:pPr>
            <a:r>
              <a:rPr lang="en-US" sz="1000" dirty="0"/>
              <a:t>Online survey with min. participation of 50% of employees per unit</a:t>
            </a:r>
          </a:p>
          <a:p>
            <a:pPr marL="171450" indent="-171450">
              <a:buFont typeface="Arial" panose="020B0604020202020204" pitchFamily="34" charset="0"/>
              <a:buChar char="•"/>
            </a:pPr>
            <a:r>
              <a:rPr lang="en-US" sz="1000" dirty="0"/>
              <a:t>Data validation</a:t>
            </a:r>
          </a:p>
          <a:p>
            <a:r>
              <a:rPr lang="en-US" sz="1000" b="1" dirty="0"/>
              <a:t>Reporting </a:t>
            </a:r>
          </a:p>
          <a:p>
            <a:pPr marL="171450" indent="-171450">
              <a:buFont typeface="Arial" panose="020B0604020202020204" pitchFamily="34" charset="0"/>
              <a:buChar char="•"/>
            </a:pPr>
            <a:r>
              <a:rPr lang="en-US" sz="1000" dirty="0"/>
              <a:t>Results incl. presentation per unit</a:t>
            </a:r>
          </a:p>
          <a:p>
            <a:pPr marL="1588" lvl="1" indent="0">
              <a:buNone/>
            </a:pPr>
            <a:endParaRPr lang="en-US" sz="1000" dirty="0"/>
          </a:p>
        </p:txBody>
      </p:sp>
      <p:sp>
        <p:nvSpPr>
          <p:cNvPr id="12" name="Rectangle 6 - 4">
            <a:extLst>
              <a:ext uri="{FF2B5EF4-FFF2-40B4-BE49-F238E27FC236}">
                <a16:creationId xmlns:a16="http://schemas.microsoft.com/office/drawing/2014/main" id="{A141C5F2-8E81-AE4C-A9CB-38DB0913080D}"/>
              </a:ext>
            </a:extLst>
          </p:cNvPr>
          <p:cNvSpPr>
            <a:spLocks noChangeArrowheads="1"/>
          </p:cNvSpPr>
          <p:nvPr/>
        </p:nvSpPr>
        <p:spPr bwMode="auto">
          <a:xfrm>
            <a:off x="9541498" y="1572750"/>
            <a:ext cx="2052000" cy="374454"/>
          </a:xfrm>
          <a:prstGeom prst="homePlate">
            <a:avLst/>
          </a:prstGeom>
          <a:solidFill>
            <a:schemeClr val="accent1">
              <a:lumMod val="20000"/>
              <a:lumOff val="80000"/>
            </a:schemeClr>
          </a:solidFill>
          <a:ln w="9525">
            <a:noFill/>
            <a:miter lim="800000"/>
            <a:headEnd/>
            <a:tailEnd/>
          </a:ln>
          <a:effectLst/>
        </p:spPr>
        <p:txBody>
          <a:bodyPr anchor="ctr"/>
          <a:lstStyle/>
          <a:p>
            <a:pPr algn="ctr">
              <a:lnSpc>
                <a:spcPct val="90000"/>
              </a:lnSpc>
              <a:defRPr/>
            </a:pPr>
            <a:r>
              <a:rPr lang="en-US" sz="1200" dirty="0"/>
              <a:t>Consolidation for E.ON Group HSE</a:t>
            </a:r>
          </a:p>
        </p:txBody>
      </p:sp>
      <p:sp>
        <p:nvSpPr>
          <p:cNvPr id="13" name="Rectangle 27 - 4">
            <a:extLst>
              <a:ext uri="{FF2B5EF4-FFF2-40B4-BE49-F238E27FC236}">
                <a16:creationId xmlns:a16="http://schemas.microsoft.com/office/drawing/2014/main" id="{CBA0E552-0DDC-AF25-53E6-A10D4D1F5B06}"/>
              </a:ext>
            </a:extLst>
          </p:cNvPr>
          <p:cNvSpPr>
            <a:spLocks noGrp="1" noChangeArrowheads="1"/>
          </p:cNvSpPr>
          <p:nvPr>
            <p:custDataLst>
              <p:tags r:id="rId5"/>
            </p:custDataLst>
          </p:nvPr>
        </p:nvSpPr>
        <p:spPr bwMode="auto">
          <a:xfrm>
            <a:off x="9541498" y="2065093"/>
            <a:ext cx="2052000" cy="2788005"/>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algn="l" rtl="0" eaLnBrk="1" fontAlgn="base" hangingPunct="1">
              <a:spcBef>
                <a:spcPts val="0"/>
              </a:spcBef>
              <a:spcAft>
                <a:spcPct val="0"/>
              </a:spcAft>
              <a:defRPr sz="1200" b="0" i="0">
                <a:solidFill>
                  <a:schemeClr val="tx1"/>
                </a:solidFill>
                <a:latin typeface="+mn-lt"/>
                <a:ea typeface="+mn-ea"/>
                <a:cs typeface="+mn-cs"/>
              </a:defRPr>
            </a:lvl1pPr>
            <a:lvl2pPr marL="176213" indent="-174625" algn="l" rtl="0" eaLnBrk="1" fontAlgn="base" hangingPunct="1">
              <a:lnSpc>
                <a:spcPct val="90000"/>
              </a:lnSpc>
              <a:spcBef>
                <a:spcPts val="0"/>
              </a:spcBef>
              <a:spcAft>
                <a:spcPct val="0"/>
              </a:spcAft>
              <a:buFont typeface="Wingdings" pitchFamily="2" charset="2"/>
              <a:buChar char="§"/>
              <a:defRPr sz="1200" baseline="0">
                <a:solidFill>
                  <a:schemeClr val="tx1"/>
                </a:solidFill>
                <a:latin typeface="+mn-lt"/>
              </a:defRPr>
            </a:lvl2pPr>
            <a:lvl3pPr marL="357188" indent="-17621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3pPr>
            <a:lvl4pPr marL="538163" indent="-18256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4pPr>
            <a:lvl5pPr marL="719138" indent="-180975" algn="l" rtl="0" eaLnBrk="1" fontAlgn="base" hangingPunct="1">
              <a:lnSpc>
                <a:spcPct val="90000"/>
              </a:lnSpc>
              <a:spcBef>
                <a:spcPts val="0"/>
              </a:spcBef>
              <a:spcAft>
                <a:spcPct val="0"/>
              </a:spcAft>
              <a:buChar char="-"/>
              <a:defRPr sz="1200">
                <a:solidFill>
                  <a:schemeClr val="tx1"/>
                </a:solidFill>
                <a:latin typeface="+mn-lt"/>
              </a:defRPr>
            </a:lvl5pPr>
            <a:lvl6pPr marL="895350" indent="-176213" algn="l" rtl="0" eaLnBrk="1" fontAlgn="base" hangingPunct="1">
              <a:lnSpc>
                <a:spcPct val="90000"/>
              </a:lnSpc>
              <a:spcBef>
                <a:spcPts val="0"/>
              </a:spcBef>
              <a:spcAft>
                <a:spcPct val="0"/>
              </a:spcAft>
              <a:buChar char="-"/>
              <a:defRPr sz="1200">
                <a:solidFill>
                  <a:schemeClr val="tx1"/>
                </a:solidFill>
                <a:latin typeface="+mn-lt"/>
              </a:defRPr>
            </a:lvl6pPr>
            <a:lvl7pPr marL="1076325" indent="-180975" algn="l" rtl="0" eaLnBrk="1" fontAlgn="base" hangingPunct="1">
              <a:lnSpc>
                <a:spcPct val="90000"/>
              </a:lnSpc>
              <a:spcBef>
                <a:spcPts val="0"/>
              </a:spcBef>
              <a:spcAft>
                <a:spcPct val="0"/>
              </a:spcAft>
              <a:buChar char="-"/>
              <a:defRPr sz="1200" baseline="0">
                <a:solidFill>
                  <a:schemeClr val="tx1"/>
                </a:solidFill>
                <a:latin typeface="+mn-lt"/>
              </a:defRPr>
            </a:lvl7pPr>
            <a:lvl8pPr marL="1257300" indent="-180975" algn="l" rtl="0" eaLnBrk="1" fontAlgn="base" hangingPunct="1">
              <a:lnSpc>
                <a:spcPct val="90000"/>
              </a:lnSpc>
              <a:spcBef>
                <a:spcPts val="0"/>
              </a:spcBef>
              <a:spcAft>
                <a:spcPct val="0"/>
              </a:spcAft>
              <a:buChar char="-"/>
              <a:defRPr sz="1200">
                <a:solidFill>
                  <a:schemeClr val="tx1"/>
                </a:solidFill>
                <a:latin typeface="+mn-lt"/>
              </a:defRPr>
            </a:lvl8pPr>
            <a:lvl9pPr marL="1433513" indent="-176213" algn="l" rtl="0" eaLnBrk="1" fontAlgn="base" hangingPunct="1">
              <a:lnSpc>
                <a:spcPct val="90000"/>
              </a:lnSpc>
              <a:spcBef>
                <a:spcPts val="0"/>
              </a:spcBef>
              <a:spcAft>
                <a:spcPct val="0"/>
              </a:spcAft>
              <a:buChar char="-"/>
              <a:defRPr sz="1200">
                <a:solidFill>
                  <a:schemeClr val="tx1"/>
                </a:solidFill>
                <a:latin typeface="+mn-lt"/>
              </a:defRPr>
            </a:lvl9pPr>
          </a:lstStyle>
          <a:p>
            <a:r>
              <a:rPr lang="en-US" sz="1000" b="1" dirty="0"/>
              <a:t>Unit specific </a:t>
            </a:r>
          </a:p>
          <a:p>
            <a:pPr marL="171450" indent="-171450">
              <a:buFont typeface="Arial" panose="020B0604020202020204" pitchFamily="34" charset="0"/>
              <a:buChar char="•"/>
            </a:pPr>
            <a:r>
              <a:rPr lang="en-US" sz="1000" dirty="0"/>
              <a:t>Report with consolidated and significant findings, from phase 2 – 4 incl. evolution of safety maturity </a:t>
            </a:r>
          </a:p>
          <a:p>
            <a:pPr marL="171450" indent="-171450">
              <a:buFont typeface="Arial" panose="020B0604020202020204" pitchFamily="34" charset="0"/>
              <a:buChar char="•"/>
            </a:pPr>
            <a:r>
              <a:rPr lang="en-US" sz="1000" dirty="0"/>
              <a:t>Action planning meeting to plan short and mid-term actions with a focus on most significant actions (reduced action plan)</a:t>
            </a:r>
          </a:p>
          <a:p>
            <a:r>
              <a:rPr lang="en-US" sz="1000" b="1" dirty="0"/>
              <a:t>Group HSE Report</a:t>
            </a:r>
          </a:p>
          <a:p>
            <a:pPr marL="171450" indent="-171450">
              <a:buFont typeface="Arial" panose="020B0604020202020204" pitchFamily="34" charset="0"/>
              <a:buChar char="•"/>
            </a:pPr>
            <a:r>
              <a:rPr lang="en-US" sz="1000" dirty="0"/>
              <a:t>Comparison of key qualitive findings overall</a:t>
            </a:r>
          </a:p>
          <a:p>
            <a:pPr marL="171450" indent="-171450">
              <a:buFont typeface="Arial" panose="020B0604020202020204" pitchFamily="34" charset="0"/>
              <a:buChar char="•"/>
            </a:pPr>
            <a:r>
              <a:rPr lang="en-US" sz="1000" dirty="0"/>
              <a:t>Comparison of good practices and risks observed</a:t>
            </a:r>
          </a:p>
          <a:p>
            <a:pPr marL="171450" indent="-171450">
              <a:buFont typeface="Arial" panose="020B0604020202020204" pitchFamily="34" charset="0"/>
              <a:buChar char="•"/>
            </a:pPr>
            <a:r>
              <a:rPr lang="en-US" sz="1000" dirty="0"/>
              <a:t>“Temperature-Map” (from online survey) overall units</a:t>
            </a:r>
          </a:p>
        </p:txBody>
      </p:sp>
      <p:sp>
        <p:nvSpPr>
          <p:cNvPr id="14" name="Rectangle 27">
            <a:extLst>
              <a:ext uri="{FF2B5EF4-FFF2-40B4-BE49-F238E27FC236}">
                <a16:creationId xmlns:a16="http://schemas.microsoft.com/office/drawing/2014/main" id="{E7B98D72-08BE-999C-962D-B2F8B9598FF3}"/>
              </a:ext>
            </a:extLst>
          </p:cNvPr>
          <p:cNvSpPr>
            <a:spLocks noGrp="1" noChangeArrowheads="1"/>
          </p:cNvSpPr>
          <p:nvPr>
            <p:custDataLst>
              <p:tags r:id="rId6"/>
            </p:custDataLst>
          </p:nvPr>
        </p:nvSpPr>
        <p:spPr bwMode="auto">
          <a:xfrm>
            <a:off x="825500" y="4991738"/>
            <a:ext cx="2052000" cy="1392941"/>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algn="l" rtl="0" eaLnBrk="1" fontAlgn="base" hangingPunct="1">
              <a:spcBef>
                <a:spcPts val="0"/>
              </a:spcBef>
              <a:spcAft>
                <a:spcPct val="0"/>
              </a:spcAft>
              <a:defRPr sz="1200" b="0" i="0">
                <a:solidFill>
                  <a:schemeClr val="tx1"/>
                </a:solidFill>
                <a:latin typeface="+mn-lt"/>
                <a:ea typeface="+mn-ea"/>
                <a:cs typeface="+mn-cs"/>
              </a:defRPr>
            </a:lvl1pPr>
            <a:lvl2pPr marL="176213" indent="-174625" algn="l" rtl="0" eaLnBrk="1" fontAlgn="base" hangingPunct="1">
              <a:lnSpc>
                <a:spcPct val="90000"/>
              </a:lnSpc>
              <a:spcBef>
                <a:spcPts val="0"/>
              </a:spcBef>
              <a:spcAft>
                <a:spcPct val="0"/>
              </a:spcAft>
              <a:buFont typeface="Wingdings" pitchFamily="2" charset="2"/>
              <a:buChar char="§"/>
              <a:defRPr sz="1200" baseline="0">
                <a:solidFill>
                  <a:schemeClr val="tx1"/>
                </a:solidFill>
                <a:latin typeface="+mn-lt"/>
              </a:defRPr>
            </a:lvl2pPr>
            <a:lvl3pPr marL="357188" indent="-17621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3pPr>
            <a:lvl4pPr marL="538163" indent="-18256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4pPr>
            <a:lvl5pPr marL="719138" indent="-180975" algn="l" rtl="0" eaLnBrk="1" fontAlgn="base" hangingPunct="1">
              <a:lnSpc>
                <a:spcPct val="90000"/>
              </a:lnSpc>
              <a:spcBef>
                <a:spcPts val="0"/>
              </a:spcBef>
              <a:spcAft>
                <a:spcPct val="0"/>
              </a:spcAft>
              <a:buChar char="-"/>
              <a:defRPr sz="1200">
                <a:solidFill>
                  <a:schemeClr val="tx1"/>
                </a:solidFill>
                <a:latin typeface="+mn-lt"/>
              </a:defRPr>
            </a:lvl5pPr>
            <a:lvl6pPr marL="895350" indent="-176213" algn="l" rtl="0" eaLnBrk="1" fontAlgn="base" hangingPunct="1">
              <a:lnSpc>
                <a:spcPct val="90000"/>
              </a:lnSpc>
              <a:spcBef>
                <a:spcPts val="0"/>
              </a:spcBef>
              <a:spcAft>
                <a:spcPct val="0"/>
              </a:spcAft>
              <a:buChar char="-"/>
              <a:defRPr sz="1200">
                <a:solidFill>
                  <a:schemeClr val="tx1"/>
                </a:solidFill>
                <a:latin typeface="+mn-lt"/>
              </a:defRPr>
            </a:lvl6pPr>
            <a:lvl7pPr marL="1076325" indent="-180975" algn="l" rtl="0" eaLnBrk="1" fontAlgn="base" hangingPunct="1">
              <a:lnSpc>
                <a:spcPct val="90000"/>
              </a:lnSpc>
              <a:spcBef>
                <a:spcPts val="0"/>
              </a:spcBef>
              <a:spcAft>
                <a:spcPct val="0"/>
              </a:spcAft>
              <a:buChar char="-"/>
              <a:defRPr sz="1200" baseline="0">
                <a:solidFill>
                  <a:schemeClr val="tx1"/>
                </a:solidFill>
                <a:latin typeface="+mn-lt"/>
              </a:defRPr>
            </a:lvl7pPr>
            <a:lvl8pPr marL="1257300" indent="-180975" algn="l" rtl="0" eaLnBrk="1" fontAlgn="base" hangingPunct="1">
              <a:lnSpc>
                <a:spcPct val="90000"/>
              </a:lnSpc>
              <a:spcBef>
                <a:spcPts val="0"/>
              </a:spcBef>
              <a:spcAft>
                <a:spcPct val="0"/>
              </a:spcAft>
              <a:buChar char="-"/>
              <a:defRPr sz="1200">
                <a:solidFill>
                  <a:schemeClr val="tx1"/>
                </a:solidFill>
                <a:latin typeface="+mn-lt"/>
              </a:defRPr>
            </a:lvl8pPr>
            <a:lvl9pPr marL="1433513" indent="-176213" algn="l" rtl="0" eaLnBrk="1" fontAlgn="base" hangingPunct="1">
              <a:lnSpc>
                <a:spcPct val="90000"/>
              </a:lnSpc>
              <a:spcBef>
                <a:spcPts val="0"/>
              </a:spcBef>
              <a:spcAft>
                <a:spcPct val="0"/>
              </a:spcAft>
              <a:buChar char="-"/>
              <a:defRPr sz="1200">
                <a:solidFill>
                  <a:schemeClr val="tx1"/>
                </a:solidFill>
                <a:latin typeface="+mn-lt"/>
              </a:defRPr>
            </a:lvl9pPr>
          </a:lstStyle>
          <a:p>
            <a:r>
              <a:rPr lang="en-US" sz="1000" dirty="0"/>
              <a:t>Overview of </a:t>
            </a:r>
          </a:p>
          <a:p>
            <a:pPr marL="171450" indent="-171450">
              <a:buFont typeface="Arial" panose="020B0604020202020204" pitchFamily="34" charset="0"/>
              <a:buChar char="•"/>
            </a:pPr>
            <a:r>
              <a:rPr lang="en-US" sz="1000" dirty="0"/>
              <a:t>findings from Quick check 1.0</a:t>
            </a:r>
          </a:p>
          <a:p>
            <a:pPr marL="171450" indent="-171450">
              <a:buFont typeface="Arial" panose="020B0604020202020204" pitchFamily="34" charset="0"/>
              <a:buChar char="•"/>
            </a:pPr>
            <a:r>
              <a:rPr lang="en-US" sz="1000" dirty="0"/>
              <a:t>of actions released after Quick Check 1.0</a:t>
            </a:r>
          </a:p>
          <a:p>
            <a:endParaRPr lang="en-US" sz="1000" dirty="0"/>
          </a:p>
          <a:p>
            <a:r>
              <a:rPr lang="en-US" sz="1000" dirty="0"/>
              <a:t>Project and communication plan and material ready for distribution</a:t>
            </a:r>
          </a:p>
        </p:txBody>
      </p:sp>
      <p:sp>
        <p:nvSpPr>
          <p:cNvPr id="15" name="Rectangle 27 - 1">
            <a:extLst>
              <a:ext uri="{FF2B5EF4-FFF2-40B4-BE49-F238E27FC236}">
                <a16:creationId xmlns:a16="http://schemas.microsoft.com/office/drawing/2014/main" id="{27626719-6802-41BD-A3BD-FFFBA09ECC88}"/>
              </a:ext>
            </a:extLst>
          </p:cNvPr>
          <p:cNvSpPr>
            <a:spLocks noGrp="1" noChangeArrowheads="1"/>
          </p:cNvSpPr>
          <p:nvPr>
            <p:custDataLst>
              <p:tags r:id="rId7"/>
            </p:custDataLst>
          </p:nvPr>
        </p:nvSpPr>
        <p:spPr bwMode="auto">
          <a:xfrm>
            <a:off x="3004500" y="4991738"/>
            <a:ext cx="2052000" cy="1392941"/>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algn="l" rtl="0" eaLnBrk="1" fontAlgn="base" hangingPunct="1">
              <a:spcBef>
                <a:spcPts val="0"/>
              </a:spcBef>
              <a:spcAft>
                <a:spcPct val="0"/>
              </a:spcAft>
              <a:defRPr sz="1200" b="0" i="0">
                <a:solidFill>
                  <a:schemeClr val="tx1"/>
                </a:solidFill>
                <a:latin typeface="+mn-lt"/>
                <a:ea typeface="+mn-ea"/>
                <a:cs typeface="+mn-cs"/>
              </a:defRPr>
            </a:lvl1pPr>
            <a:lvl2pPr marL="176213" indent="-174625" algn="l" rtl="0" eaLnBrk="1" fontAlgn="base" hangingPunct="1">
              <a:lnSpc>
                <a:spcPct val="90000"/>
              </a:lnSpc>
              <a:spcBef>
                <a:spcPts val="0"/>
              </a:spcBef>
              <a:spcAft>
                <a:spcPct val="0"/>
              </a:spcAft>
              <a:buFont typeface="Wingdings" pitchFamily="2" charset="2"/>
              <a:buChar char="§"/>
              <a:defRPr sz="1200" baseline="0">
                <a:solidFill>
                  <a:schemeClr val="tx1"/>
                </a:solidFill>
                <a:latin typeface="+mn-lt"/>
              </a:defRPr>
            </a:lvl2pPr>
            <a:lvl3pPr marL="357188" indent="-17621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3pPr>
            <a:lvl4pPr marL="538163" indent="-18256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4pPr>
            <a:lvl5pPr marL="719138" indent="-180975" algn="l" rtl="0" eaLnBrk="1" fontAlgn="base" hangingPunct="1">
              <a:lnSpc>
                <a:spcPct val="90000"/>
              </a:lnSpc>
              <a:spcBef>
                <a:spcPts val="0"/>
              </a:spcBef>
              <a:spcAft>
                <a:spcPct val="0"/>
              </a:spcAft>
              <a:buChar char="-"/>
              <a:defRPr sz="1200">
                <a:solidFill>
                  <a:schemeClr val="tx1"/>
                </a:solidFill>
                <a:latin typeface="+mn-lt"/>
              </a:defRPr>
            </a:lvl5pPr>
            <a:lvl6pPr marL="895350" indent="-176213" algn="l" rtl="0" eaLnBrk="1" fontAlgn="base" hangingPunct="1">
              <a:lnSpc>
                <a:spcPct val="90000"/>
              </a:lnSpc>
              <a:spcBef>
                <a:spcPts val="0"/>
              </a:spcBef>
              <a:spcAft>
                <a:spcPct val="0"/>
              </a:spcAft>
              <a:buChar char="-"/>
              <a:defRPr sz="1200">
                <a:solidFill>
                  <a:schemeClr val="tx1"/>
                </a:solidFill>
                <a:latin typeface="+mn-lt"/>
              </a:defRPr>
            </a:lvl6pPr>
            <a:lvl7pPr marL="1076325" indent="-180975" algn="l" rtl="0" eaLnBrk="1" fontAlgn="base" hangingPunct="1">
              <a:lnSpc>
                <a:spcPct val="90000"/>
              </a:lnSpc>
              <a:spcBef>
                <a:spcPts val="0"/>
              </a:spcBef>
              <a:spcAft>
                <a:spcPct val="0"/>
              </a:spcAft>
              <a:buChar char="-"/>
              <a:defRPr sz="1200" baseline="0">
                <a:solidFill>
                  <a:schemeClr val="tx1"/>
                </a:solidFill>
                <a:latin typeface="+mn-lt"/>
              </a:defRPr>
            </a:lvl7pPr>
            <a:lvl8pPr marL="1257300" indent="-180975" algn="l" rtl="0" eaLnBrk="1" fontAlgn="base" hangingPunct="1">
              <a:lnSpc>
                <a:spcPct val="90000"/>
              </a:lnSpc>
              <a:spcBef>
                <a:spcPts val="0"/>
              </a:spcBef>
              <a:spcAft>
                <a:spcPct val="0"/>
              </a:spcAft>
              <a:buChar char="-"/>
              <a:defRPr sz="1200">
                <a:solidFill>
                  <a:schemeClr val="tx1"/>
                </a:solidFill>
                <a:latin typeface="+mn-lt"/>
              </a:defRPr>
            </a:lvl8pPr>
            <a:lvl9pPr marL="1433513" indent="-176213" algn="l" rtl="0" eaLnBrk="1" fontAlgn="base" hangingPunct="1">
              <a:lnSpc>
                <a:spcPct val="90000"/>
              </a:lnSpc>
              <a:spcBef>
                <a:spcPts val="0"/>
              </a:spcBef>
              <a:spcAft>
                <a:spcPct val="0"/>
              </a:spcAft>
              <a:buChar char="-"/>
              <a:defRPr sz="1200">
                <a:solidFill>
                  <a:schemeClr val="tx1"/>
                </a:solidFill>
                <a:latin typeface="+mn-lt"/>
              </a:defRPr>
            </a:lvl9pPr>
          </a:lstStyle>
          <a:p>
            <a:pPr marL="171450" indent="-171450">
              <a:buFont typeface="Arial" panose="020B0604020202020204" pitchFamily="34" charset="0"/>
              <a:buChar char="•"/>
            </a:pPr>
            <a:r>
              <a:rPr lang="en-US" sz="1000" dirty="0"/>
              <a:t>Updated risk profile per unit in comparison to Quick Check 1.0 for individual level and group level</a:t>
            </a:r>
          </a:p>
          <a:p>
            <a:pPr marL="171450" indent="-171450">
              <a:buFont typeface="Arial" panose="020B0604020202020204" pitchFamily="34" charset="0"/>
              <a:buChar char="•"/>
            </a:pPr>
            <a:r>
              <a:rPr lang="en-US" sz="1000" dirty="0"/>
              <a:t>Identified good practices per unit for later role out on group level</a:t>
            </a:r>
          </a:p>
        </p:txBody>
      </p:sp>
      <p:sp>
        <p:nvSpPr>
          <p:cNvPr id="16" name="Rectangle 27 - 2">
            <a:extLst>
              <a:ext uri="{FF2B5EF4-FFF2-40B4-BE49-F238E27FC236}">
                <a16:creationId xmlns:a16="http://schemas.microsoft.com/office/drawing/2014/main" id="{2CF85F8F-BF4A-CEEF-8183-D156C5EA0CFD}"/>
              </a:ext>
            </a:extLst>
          </p:cNvPr>
          <p:cNvSpPr>
            <a:spLocks noGrp="1" noChangeArrowheads="1"/>
          </p:cNvSpPr>
          <p:nvPr>
            <p:custDataLst>
              <p:tags r:id="rId8"/>
            </p:custDataLst>
          </p:nvPr>
        </p:nvSpPr>
        <p:spPr bwMode="auto">
          <a:xfrm>
            <a:off x="5183500" y="4991738"/>
            <a:ext cx="2052000" cy="1392941"/>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algn="l" rtl="0" eaLnBrk="1" fontAlgn="base" hangingPunct="1">
              <a:spcBef>
                <a:spcPts val="0"/>
              </a:spcBef>
              <a:spcAft>
                <a:spcPct val="0"/>
              </a:spcAft>
              <a:defRPr sz="1200" b="0" i="0">
                <a:solidFill>
                  <a:schemeClr val="tx1"/>
                </a:solidFill>
                <a:latin typeface="+mn-lt"/>
                <a:ea typeface="+mn-ea"/>
                <a:cs typeface="+mn-cs"/>
              </a:defRPr>
            </a:lvl1pPr>
            <a:lvl2pPr marL="176213" indent="-174625" algn="l" rtl="0" eaLnBrk="1" fontAlgn="base" hangingPunct="1">
              <a:lnSpc>
                <a:spcPct val="90000"/>
              </a:lnSpc>
              <a:spcBef>
                <a:spcPts val="0"/>
              </a:spcBef>
              <a:spcAft>
                <a:spcPct val="0"/>
              </a:spcAft>
              <a:buFont typeface="Wingdings" pitchFamily="2" charset="2"/>
              <a:buChar char="§"/>
              <a:defRPr sz="1200" baseline="0">
                <a:solidFill>
                  <a:schemeClr val="tx1"/>
                </a:solidFill>
                <a:latin typeface="+mn-lt"/>
              </a:defRPr>
            </a:lvl2pPr>
            <a:lvl3pPr marL="357188" indent="-17621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3pPr>
            <a:lvl4pPr marL="538163" indent="-18256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4pPr>
            <a:lvl5pPr marL="719138" indent="-180975" algn="l" rtl="0" eaLnBrk="1" fontAlgn="base" hangingPunct="1">
              <a:lnSpc>
                <a:spcPct val="90000"/>
              </a:lnSpc>
              <a:spcBef>
                <a:spcPts val="0"/>
              </a:spcBef>
              <a:spcAft>
                <a:spcPct val="0"/>
              </a:spcAft>
              <a:buChar char="-"/>
              <a:defRPr sz="1200">
                <a:solidFill>
                  <a:schemeClr val="tx1"/>
                </a:solidFill>
                <a:latin typeface="+mn-lt"/>
              </a:defRPr>
            </a:lvl5pPr>
            <a:lvl6pPr marL="895350" indent="-176213" algn="l" rtl="0" eaLnBrk="1" fontAlgn="base" hangingPunct="1">
              <a:lnSpc>
                <a:spcPct val="90000"/>
              </a:lnSpc>
              <a:spcBef>
                <a:spcPts val="0"/>
              </a:spcBef>
              <a:spcAft>
                <a:spcPct val="0"/>
              </a:spcAft>
              <a:buChar char="-"/>
              <a:defRPr sz="1200">
                <a:solidFill>
                  <a:schemeClr val="tx1"/>
                </a:solidFill>
                <a:latin typeface="+mn-lt"/>
              </a:defRPr>
            </a:lvl6pPr>
            <a:lvl7pPr marL="1076325" indent="-180975" algn="l" rtl="0" eaLnBrk="1" fontAlgn="base" hangingPunct="1">
              <a:lnSpc>
                <a:spcPct val="90000"/>
              </a:lnSpc>
              <a:spcBef>
                <a:spcPts val="0"/>
              </a:spcBef>
              <a:spcAft>
                <a:spcPct val="0"/>
              </a:spcAft>
              <a:buChar char="-"/>
              <a:defRPr sz="1200" baseline="0">
                <a:solidFill>
                  <a:schemeClr val="tx1"/>
                </a:solidFill>
                <a:latin typeface="+mn-lt"/>
              </a:defRPr>
            </a:lvl7pPr>
            <a:lvl8pPr marL="1257300" indent="-180975" algn="l" rtl="0" eaLnBrk="1" fontAlgn="base" hangingPunct="1">
              <a:lnSpc>
                <a:spcPct val="90000"/>
              </a:lnSpc>
              <a:spcBef>
                <a:spcPts val="0"/>
              </a:spcBef>
              <a:spcAft>
                <a:spcPct val="0"/>
              </a:spcAft>
              <a:buChar char="-"/>
              <a:defRPr sz="1200">
                <a:solidFill>
                  <a:schemeClr val="tx1"/>
                </a:solidFill>
                <a:latin typeface="+mn-lt"/>
              </a:defRPr>
            </a:lvl8pPr>
            <a:lvl9pPr marL="1433513" indent="-176213" algn="l" rtl="0" eaLnBrk="1" fontAlgn="base" hangingPunct="1">
              <a:lnSpc>
                <a:spcPct val="90000"/>
              </a:lnSpc>
              <a:spcBef>
                <a:spcPts val="0"/>
              </a:spcBef>
              <a:spcAft>
                <a:spcPct val="0"/>
              </a:spcAft>
              <a:buChar char="-"/>
              <a:defRPr sz="1200">
                <a:solidFill>
                  <a:schemeClr val="tx1"/>
                </a:solidFill>
                <a:latin typeface="+mn-lt"/>
              </a:defRPr>
            </a:lvl9pPr>
          </a:lstStyle>
          <a:p>
            <a:r>
              <a:rPr lang="en-US" sz="1000" dirty="0"/>
              <a:t>Evaluation of </a:t>
            </a:r>
          </a:p>
          <a:p>
            <a:pPr marL="171450" indent="-171450">
              <a:buFont typeface="Arial" panose="020B0604020202020204" pitchFamily="34" charset="0"/>
              <a:buChar char="•"/>
            </a:pPr>
            <a:r>
              <a:rPr lang="en-US" sz="1000" dirty="0"/>
              <a:t>routines applied and missing in comparison to Bradley curve requirements</a:t>
            </a:r>
          </a:p>
          <a:p>
            <a:pPr marL="171450" indent="-171450">
              <a:buFont typeface="Arial" panose="020B0604020202020204" pitchFamily="34" charset="0"/>
              <a:buChar char="•"/>
            </a:pPr>
            <a:r>
              <a:rPr lang="en-US" sz="1000" dirty="0"/>
              <a:t>quality and capability concerning leadership routines</a:t>
            </a:r>
          </a:p>
          <a:p>
            <a:pPr marL="171450" indent="-171450">
              <a:buFont typeface="Arial" panose="020B0604020202020204" pitchFamily="34" charset="0"/>
              <a:buChar char="•"/>
            </a:pPr>
            <a:r>
              <a:rPr lang="en-US" sz="1000" dirty="0"/>
              <a:t>factors leading to lack of operational discipline</a:t>
            </a:r>
          </a:p>
          <a:p>
            <a:pPr marL="171450" indent="-171450">
              <a:buFont typeface="Arial" panose="020B0604020202020204" pitchFamily="34" charset="0"/>
              <a:buChar char="•"/>
            </a:pPr>
            <a:endParaRPr lang="en-US" sz="1000" dirty="0"/>
          </a:p>
        </p:txBody>
      </p:sp>
      <p:sp>
        <p:nvSpPr>
          <p:cNvPr id="17" name="Rectangle 27 - 3">
            <a:extLst>
              <a:ext uri="{FF2B5EF4-FFF2-40B4-BE49-F238E27FC236}">
                <a16:creationId xmlns:a16="http://schemas.microsoft.com/office/drawing/2014/main" id="{DECF1966-2DDB-B90D-C433-2051BB5C150B}"/>
              </a:ext>
            </a:extLst>
          </p:cNvPr>
          <p:cNvSpPr>
            <a:spLocks noGrp="1" noChangeArrowheads="1"/>
          </p:cNvSpPr>
          <p:nvPr>
            <p:custDataLst>
              <p:tags r:id="rId9"/>
            </p:custDataLst>
          </p:nvPr>
        </p:nvSpPr>
        <p:spPr bwMode="auto">
          <a:xfrm>
            <a:off x="7362500" y="4991738"/>
            <a:ext cx="2052000" cy="1392941"/>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algn="l" rtl="0" eaLnBrk="1" fontAlgn="base" hangingPunct="1">
              <a:spcBef>
                <a:spcPts val="0"/>
              </a:spcBef>
              <a:spcAft>
                <a:spcPct val="0"/>
              </a:spcAft>
              <a:defRPr sz="1200" b="0" i="0">
                <a:solidFill>
                  <a:schemeClr val="tx1"/>
                </a:solidFill>
                <a:latin typeface="+mn-lt"/>
                <a:ea typeface="+mn-ea"/>
                <a:cs typeface="+mn-cs"/>
              </a:defRPr>
            </a:lvl1pPr>
            <a:lvl2pPr marL="176213" indent="-174625" algn="l" rtl="0" eaLnBrk="1" fontAlgn="base" hangingPunct="1">
              <a:lnSpc>
                <a:spcPct val="90000"/>
              </a:lnSpc>
              <a:spcBef>
                <a:spcPts val="0"/>
              </a:spcBef>
              <a:spcAft>
                <a:spcPct val="0"/>
              </a:spcAft>
              <a:buFont typeface="Wingdings" pitchFamily="2" charset="2"/>
              <a:buChar char="§"/>
              <a:defRPr sz="1200" baseline="0">
                <a:solidFill>
                  <a:schemeClr val="tx1"/>
                </a:solidFill>
                <a:latin typeface="+mn-lt"/>
              </a:defRPr>
            </a:lvl2pPr>
            <a:lvl3pPr marL="357188" indent="-17621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3pPr>
            <a:lvl4pPr marL="538163" indent="-18256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4pPr>
            <a:lvl5pPr marL="719138" indent="-180975" algn="l" rtl="0" eaLnBrk="1" fontAlgn="base" hangingPunct="1">
              <a:lnSpc>
                <a:spcPct val="90000"/>
              </a:lnSpc>
              <a:spcBef>
                <a:spcPts val="0"/>
              </a:spcBef>
              <a:spcAft>
                <a:spcPct val="0"/>
              </a:spcAft>
              <a:buChar char="-"/>
              <a:defRPr sz="1200">
                <a:solidFill>
                  <a:schemeClr val="tx1"/>
                </a:solidFill>
                <a:latin typeface="+mn-lt"/>
              </a:defRPr>
            </a:lvl5pPr>
            <a:lvl6pPr marL="895350" indent="-176213" algn="l" rtl="0" eaLnBrk="1" fontAlgn="base" hangingPunct="1">
              <a:lnSpc>
                <a:spcPct val="90000"/>
              </a:lnSpc>
              <a:spcBef>
                <a:spcPts val="0"/>
              </a:spcBef>
              <a:spcAft>
                <a:spcPct val="0"/>
              </a:spcAft>
              <a:buChar char="-"/>
              <a:defRPr sz="1200">
                <a:solidFill>
                  <a:schemeClr val="tx1"/>
                </a:solidFill>
                <a:latin typeface="+mn-lt"/>
              </a:defRPr>
            </a:lvl6pPr>
            <a:lvl7pPr marL="1076325" indent="-180975" algn="l" rtl="0" eaLnBrk="1" fontAlgn="base" hangingPunct="1">
              <a:lnSpc>
                <a:spcPct val="90000"/>
              </a:lnSpc>
              <a:spcBef>
                <a:spcPts val="0"/>
              </a:spcBef>
              <a:spcAft>
                <a:spcPct val="0"/>
              </a:spcAft>
              <a:buChar char="-"/>
              <a:defRPr sz="1200" baseline="0">
                <a:solidFill>
                  <a:schemeClr val="tx1"/>
                </a:solidFill>
                <a:latin typeface="+mn-lt"/>
              </a:defRPr>
            </a:lvl7pPr>
            <a:lvl8pPr marL="1257300" indent="-180975" algn="l" rtl="0" eaLnBrk="1" fontAlgn="base" hangingPunct="1">
              <a:lnSpc>
                <a:spcPct val="90000"/>
              </a:lnSpc>
              <a:spcBef>
                <a:spcPts val="0"/>
              </a:spcBef>
              <a:spcAft>
                <a:spcPct val="0"/>
              </a:spcAft>
              <a:buChar char="-"/>
              <a:defRPr sz="1200">
                <a:solidFill>
                  <a:schemeClr val="tx1"/>
                </a:solidFill>
                <a:latin typeface="+mn-lt"/>
              </a:defRPr>
            </a:lvl8pPr>
            <a:lvl9pPr marL="1433513" indent="-176213" algn="l" rtl="0" eaLnBrk="1" fontAlgn="base" hangingPunct="1">
              <a:lnSpc>
                <a:spcPct val="90000"/>
              </a:lnSpc>
              <a:spcBef>
                <a:spcPts val="0"/>
              </a:spcBef>
              <a:spcAft>
                <a:spcPct val="0"/>
              </a:spcAft>
              <a:buChar char="-"/>
              <a:defRPr sz="1200">
                <a:solidFill>
                  <a:schemeClr val="tx1"/>
                </a:solidFill>
                <a:latin typeface="+mn-lt"/>
              </a:defRPr>
            </a:lvl9pPr>
          </a:lstStyle>
          <a:p>
            <a:pPr marL="171450" indent="-171450">
              <a:buFont typeface="Arial" panose="020B0604020202020204" pitchFamily="34" charset="0"/>
              <a:buChar char="•"/>
            </a:pPr>
            <a:r>
              <a:rPr lang="en-US" sz="1000" dirty="0"/>
              <a:t>Result report incl. presentation per unit</a:t>
            </a:r>
          </a:p>
          <a:p>
            <a:pPr marL="171450" indent="-171450">
              <a:buFont typeface="Arial" panose="020B0604020202020204" pitchFamily="34" charset="0"/>
              <a:buChar char="•"/>
            </a:pPr>
            <a:r>
              <a:rPr lang="en-US" sz="1000" dirty="0"/>
              <a:t>Comparison of results overall</a:t>
            </a:r>
          </a:p>
          <a:p>
            <a:pPr marL="171450" indent="-171450">
              <a:buFont typeface="Arial" panose="020B0604020202020204" pitchFamily="34" charset="0"/>
              <a:buChar char="•"/>
            </a:pPr>
            <a:r>
              <a:rPr lang="en-US" sz="1000" dirty="0"/>
              <a:t>[Inclusion of findings in final report combined to findings from phase 1 – 3] </a:t>
            </a:r>
          </a:p>
        </p:txBody>
      </p:sp>
      <p:sp>
        <p:nvSpPr>
          <p:cNvPr id="18" name="Rectangle 27 - 4">
            <a:extLst>
              <a:ext uri="{FF2B5EF4-FFF2-40B4-BE49-F238E27FC236}">
                <a16:creationId xmlns:a16="http://schemas.microsoft.com/office/drawing/2014/main" id="{A2982D85-3069-EC9D-1851-BBB745090084}"/>
              </a:ext>
            </a:extLst>
          </p:cNvPr>
          <p:cNvSpPr>
            <a:spLocks noGrp="1" noChangeArrowheads="1"/>
          </p:cNvSpPr>
          <p:nvPr>
            <p:custDataLst>
              <p:tags r:id="rId10"/>
            </p:custDataLst>
          </p:nvPr>
        </p:nvSpPr>
        <p:spPr bwMode="auto">
          <a:xfrm>
            <a:off x="9541498" y="4991738"/>
            <a:ext cx="2052000" cy="1392941"/>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algn="l" rtl="0" eaLnBrk="1" fontAlgn="base" hangingPunct="1">
              <a:spcBef>
                <a:spcPts val="0"/>
              </a:spcBef>
              <a:spcAft>
                <a:spcPct val="0"/>
              </a:spcAft>
              <a:defRPr sz="1200" b="0" i="0">
                <a:solidFill>
                  <a:schemeClr val="tx1"/>
                </a:solidFill>
                <a:latin typeface="+mn-lt"/>
                <a:ea typeface="+mn-ea"/>
                <a:cs typeface="+mn-cs"/>
              </a:defRPr>
            </a:lvl1pPr>
            <a:lvl2pPr marL="176213" indent="-174625" algn="l" rtl="0" eaLnBrk="1" fontAlgn="base" hangingPunct="1">
              <a:lnSpc>
                <a:spcPct val="90000"/>
              </a:lnSpc>
              <a:spcBef>
                <a:spcPts val="0"/>
              </a:spcBef>
              <a:spcAft>
                <a:spcPct val="0"/>
              </a:spcAft>
              <a:buFont typeface="Wingdings" pitchFamily="2" charset="2"/>
              <a:buChar char="§"/>
              <a:defRPr sz="1200" baseline="0">
                <a:solidFill>
                  <a:schemeClr val="tx1"/>
                </a:solidFill>
                <a:latin typeface="+mn-lt"/>
              </a:defRPr>
            </a:lvl2pPr>
            <a:lvl3pPr marL="357188" indent="-17621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3pPr>
            <a:lvl4pPr marL="538163" indent="-182563" algn="l" rtl="0" eaLnBrk="1" fontAlgn="base" hangingPunct="1">
              <a:lnSpc>
                <a:spcPct val="90000"/>
              </a:lnSpc>
              <a:spcBef>
                <a:spcPts val="0"/>
              </a:spcBef>
              <a:spcAft>
                <a:spcPct val="0"/>
              </a:spcAft>
              <a:buFont typeface="Arial" pitchFamily="34" charset="0"/>
              <a:buChar char="•"/>
              <a:defRPr sz="1200">
                <a:solidFill>
                  <a:schemeClr val="tx1"/>
                </a:solidFill>
                <a:latin typeface="+mn-lt"/>
              </a:defRPr>
            </a:lvl4pPr>
            <a:lvl5pPr marL="719138" indent="-180975" algn="l" rtl="0" eaLnBrk="1" fontAlgn="base" hangingPunct="1">
              <a:lnSpc>
                <a:spcPct val="90000"/>
              </a:lnSpc>
              <a:spcBef>
                <a:spcPts val="0"/>
              </a:spcBef>
              <a:spcAft>
                <a:spcPct val="0"/>
              </a:spcAft>
              <a:buChar char="-"/>
              <a:defRPr sz="1200">
                <a:solidFill>
                  <a:schemeClr val="tx1"/>
                </a:solidFill>
                <a:latin typeface="+mn-lt"/>
              </a:defRPr>
            </a:lvl5pPr>
            <a:lvl6pPr marL="895350" indent="-176213" algn="l" rtl="0" eaLnBrk="1" fontAlgn="base" hangingPunct="1">
              <a:lnSpc>
                <a:spcPct val="90000"/>
              </a:lnSpc>
              <a:spcBef>
                <a:spcPts val="0"/>
              </a:spcBef>
              <a:spcAft>
                <a:spcPct val="0"/>
              </a:spcAft>
              <a:buChar char="-"/>
              <a:defRPr sz="1200">
                <a:solidFill>
                  <a:schemeClr val="tx1"/>
                </a:solidFill>
                <a:latin typeface="+mn-lt"/>
              </a:defRPr>
            </a:lvl6pPr>
            <a:lvl7pPr marL="1076325" indent="-180975" algn="l" rtl="0" eaLnBrk="1" fontAlgn="base" hangingPunct="1">
              <a:lnSpc>
                <a:spcPct val="90000"/>
              </a:lnSpc>
              <a:spcBef>
                <a:spcPts val="0"/>
              </a:spcBef>
              <a:spcAft>
                <a:spcPct val="0"/>
              </a:spcAft>
              <a:buChar char="-"/>
              <a:defRPr sz="1200" baseline="0">
                <a:solidFill>
                  <a:schemeClr val="tx1"/>
                </a:solidFill>
                <a:latin typeface="+mn-lt"/>
              </a:defRPr>
            </a:lvl7pPr>
            <a:lvl8pPr marL="1257300" indent="-180975" algn="l" rtl="0" eaLnBrk="1" fontAlgn="base" hangingPunct="1">
              <a:lnSpc>
                <a:spcPct val="90000"/>
              </a:lnSpc>
              <a:spcBef>
                <a:spcPts val="0"/>
              </a:spcBef>
              <a:spcAft>
                <a:spcPct val="0"/>
              </a:spcAft>
              <a:buChar char="-"/>
              <a:defRPr sz="1200">
                <a:solidFill>
                  <a:schemeClr val="tx1"/>
                </a:solidFill>
                <a:latin typeface="+mn-lt"/>
              </a:defRPr>
            </a:lvl8pPr>
            <a:lvl9pPr marL="1433513" indent="-176213" algn="l" rtl="0" eaLnBrk="1" fontAlgn="base" hangingPunct="1">
              <a:lnSpc>
                <a:spcPct val="90000"/>
              </a:lnSpc>
              <a:spcBef>
                <a:spcPts val="0"/>
              </a:spcBef>
              <a:spcAft>
                <a:spcPct val="0"/>
              </a:spcAft>
              <a:buChar char="-"/>
              <a:defRPr sz="1200">
                <a:solidFill>
                  <a:schemeClr val="tx1"/>
                </a:solidFill>
                <a:latin typeface="+mn-lt"/>
              </a:defRPr>
            </a:lvl9pPr>
          </a:lstStyle>
          <a:p>
            <a:pPr marL="171450" indent="-171450">
              <a:buFont typeface="Arial" panose="020B0604020202020204" pitchFamily="34" charset="0"/>
              <a:buChar char="•"/>
            </a:pPr>
            <a:r>
              <a:rPr lang="en-US" sz="1000" dirty="0"/>
              <a:t>Unit Reports</a:t>
            </a:r>
          </a:p>
          <a:p>
            <a:pPr marL="171450" indent="-171450">
              <a:buFont typeface="Arial" panose="020B0604020202020204" pitchFamily="34" charset="0"/>
              <a:buChar char="•"/>
            </a:pPr>
            <a:r>
              <a:rPr lang="en-US" sz="1000" dirty="0"/>
              <a:t>Unit action plans </a:t>
            </a:r>
          </a:p>
          <a:p>
            <a:pPr marL="171450" indent="-171450">
              <a:buFont typeface="Arial" panose="020B0604020202020204" pitchFamily="34" charset="0"/>
              <a:buChar char="•"/>
            </a:pPr>
            <a:r>
              <a:rPr lang="en-US" sz="1000" dirty="0"/>
              <a:t>Group Risk-Map </a:t>
            </a:r>
          </a:p>
          <a:p>
            <a:pPr marL="171450" indent="-171450">
              <a:buFont typeface="Arial" panose="020B0604020202020204" pitchFamily="34" charset="0"/>
              <a:buChar char="•"/>
            </a:pPr>
            <a:r>
              <a:rPr lang="en-US" sz="1000" dirty="0"/>
              <a:t>Good practices &amp; Recommendations to be rolled out on group level</a:t>
            </a:r>
          </a:p>
          <a:p>
            <a:pPr marL="171450" indent="-171450">
              <a:buFont typeface="Arial" panose="020B0604020202020204" pitchFamily="34" charset="0"/>
              <a:buChar char="•"/>
            </a:pPr>
            <a:r>
              <a:rPr lang="en-US" sz="1000" dirty="0"/>
              <a:t>Regular report out and final meeting with main findings</a:t>
            </a:r>
          </a:p>
        </p:txBody>
      </p:sp>
      <p:sp>
        <p:nvSpPr>
          <p:cNvPr id="19" name="TextBox 18">
            <a:extLst>
              <a:ext uri="{FF2B5EF4-FFF2-40B4-BE49-F238E27FC236}">
                <a16:creationId xmlns:a16="http://schemas.microsoft.com/office/drawing/2014/main" id="{60072307-DF9C-2356-7C48-09D53E9B9752}"/>
              </a:ext>
            </a:extLst>
          </p:cNvPr>
          <p:cNvSpPr txBox="1"/>
          <p:nvPr/>
        </p:nvSpPr>
        <p:spPr>
          <a:xfrm rot="16200000">
            <a:off x="93029" y="3176649"/>
            <a:ext cx="1157165" cy="307777"/>
          </a:xfrm>
          <a:prstGeom prst="rect">
            <a:avLst/>
          </a:prstGeom>
          <a:noFill/>
        </p:spPr>
        <p:txBody>
          <a:bodyPr wrap="square" rtlCol="0">
            <a:spAutoFit/>
          </a:bodyPr>
          <a:lstStyle/>
          <a:p>
            <a:pPr algn="ctr"/>
            <a:r>
              <a:rPr lang="en-US" sz="1400" dirty="0"/>
              <a:t>Activities</a:t>
            </a:r>
          </a:p>
        </p:txBody>
      </p:sp>
      <p:sp>
        <p:nvSpPr>
          <p:cNvPr id="20" name="TextBox 19">
            <a:extLst>
              <a:ext uri="{FF2B5EF4-FFF2-40B4-BE49-F238E27FC236}">
                <a16:creationId xmlns:a16="http://schemas.microsoft.com/office/drawing/2014/main" id="{CDCD667C-E145-87D1-AFF0-DF34C9FA592F}"/>
              </a:ext>
            </a:extLst>
          </p:cNvPr>
          <p:cNvSpPr txBox="1"/>
          <p:nvPr/>
        </p:nvSpPr>
        <p:spPr>
          <a:xfrm rot="16200000">
            <a:off x="93029" y="5534319"/>
            <a:ext cx="1157165" cy="307777"/>
          </a:xfrm>
          <a:prstGeom prst="rect">
            <a:avLst/>
          </a:prstGeom>
          <a:noFill/>
        </p:spPr>
        <p:txBody>
          <a:bodyPr wrap="square" rtlCol="0">
            <a:spAutoFit/>
          </a:bodyPr>
          <a:lstStyle/>
          <a:p>
            <a:pPr algn="ctr"/>
            <a:r>
              <a:rPr lang="en-US" sz="1400" dirty="0"/>
              <a:t>Results</a:t>
            </a:r>
          </a:p>
        </p:txBody>
      </p:sp>
      <p:sp>
        <p:nvSpPr>
          <p:cNvPr id="21" name="TextBox 20">
            <a:extLst>
              <a:ext uri="{FF2B5EF4-FFF2-40B4-BE49-F238E27FC236}">
                <a16:creationId xmlns:a16="http://schemas.microsoft.com/office/drawing/2014/main" id="{EB31239E-4592-4A83-336F-8C016067BC08}"/>
              </a:ext>
            </a:extLst>
          </p:cNvPr>
          <p:cNvSpPr txBox="1"/>
          <p:nvPr/>
        </p:nvSpPr>
        <p:spPr>
          <a:xfrm>
            <a:off x="3686175" y="6492875"/>
            <a:ext cx="2854950" cy="338554"/>
          </a:xfrm>
          <a:prstGeom prst="rect">
            <a:avLst/>
          </a:prstGeom>
          <a:noFill/>
        </p:spPr>
        <p:txBody>
          <a:bodyPr wrap="square" rtlCol="0">
            <a:spAutoFit/>
          </a:bodyPr>
          <a:lstStyle/>
          <a:p>
            <a:pPr algn="ctr"/>
            <a:r>
              <a:rPr lang="en-US" sz="800" dirty="0"/>
              <a:t>We intend to combine phase 2 and 3 in respect of both phases’ focus on site visits and interviews </a:t>
            </a:r>
          </a:p>
        </p:txBody>
      </p:sp>
      <p:cxnSp>
        <p:nvCxnSpPr>
          <p:cNvPr id="23" name="Connector: Elbow 22">
            <a:extLst>
              <a:ext uri="{FF2B5EF4-FFF2-40B4-BE49-F238E27FC236}">
                <a16:creationId xmlns:a16="http://schemas.microsoft.com/office/drawing/2014/main" id="{215850E3-134C-9E28-3171-D208F8E83DD1}"/>
              </a:ext>
            </a:extLst>
          </p:cNvPr>
          <p:cNvCxnSpPr>
            <a:cxnSpLocks/>
            <a:stCxn id="15" idx="2"/>
            <a:endCxn id="16" idx="2"/>
          </p:cNvCxnSpPr>
          <p:nvPr/>
        </p:nvCxnSpPr>
        <p:spPr>
          <a:xfrm rot="16200000" flipH="1">
            <a:off x="5120000" y="5295179"/>
            <a:ext cx="12700" cy="2179000"/>
          </a:xfrm>
          <a:prstGeom prst="bentConnector3">
            <a:avLst>
              <a:gd name="adj1" fmla="val 1125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147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5D4E9-7903-CA6E-1279-5EBF4B55A573}"/>
              </a:ext>
            </a:extLst>
          </p:cNvPr>
          <p:cNvSpPr>
            <a:spLocks noGrp="1"/>
          </p:cNvSpPr>
          <p:nvPr>
            <p:ph type="title"/>
          </p:nvPr>
        </p:nvSpPr>
        <p:spPr/>
        <p:txBody>
          <a:bodyPr>
            <a:normAutofit/>
          </a:bodyPr>
          <a:lstStyle/>
          <a:p>
            <a:r>
              <a:rPr lang="en-US" dirty="0"/>
              <a:t>The Work Packages – Advancing E.ON's HSE Excellence: Comprehensive Analysis and Tactical Safety Development</a:t>
            </a:r>
          </a:p>
        </p:txBody>
      </p:sp>
      <p:sp>
        <p:nvSpPr>
          <p:cNvPr id="3" name="Slide Number Placeholder 2">
            <a:extLst>
              <a:ext uri="{FF2B5EF4-FFF2-40B4-BE49-F238E27FC236}">
                <a16:creationId xmlns:a16="http://schemas.microsoft.com/office/drawing/2014/main" id="{D46A263B-2825-1D08-BABE-BF168E98BCC8}"/>
              </a:ext>
            </a:extLst>
          </p:cNvPr>
          <p:cNvSpPr>
            <a:spLocks noGrp="1"/>
          </p:cNvSpPr>
          <p:nvPr>
            <p:ph type="sldNum" sz="quarter" idx="12"/>
          </p:nvPr>
        </p:nvSpPr>
        <p:spPr/>
        <p:txBody>
          <a:bodyPr/>
          <a:lstStyle/>
          <a:p>
            <a:fld id="{A6675773-DBBA-4A21-9EDA-4D76296EEA2B}" type="slidenum">
              <a:rPr lang="en-US" smtClean="0"/>
              <a:t>14</a:t>
            </a:fld>
            <a:endParaRPr lang="en-US" dirty="0"/>
          </a:p>
        </p:txBody>
      </p:sp>
      <p:graphicFrame>
        <p:nvGraphicFramePr>
          <p:cNvPr id="4" name="Group 33">
            <a:extLst>
              <a:ext uri="{FF2B5EF4-FFF2-40B4-BE49-F238E27FC236}">
                <a16:creationId xmlns:a16="http://schemas.microsoft.com/office/drawing/2014/main" id="{351AF8CF-1F29-DE49-F735-04044EF5AD08}"/>
              </a:ext>
            </a:extLst>
          </p:cNvPr>
          <p:cNvGraphicFramePr>
            <a:graphicFrameLocks noGrp="1"/>
          </p:cNvGraphicFramePr>
          <p:nvPr>
            <p:extLst>
              <p:ext uri="{D42A27DB-BD31-4B8C-83A1-F6EECF244321}">
                <p14:modId xmlns:p14="http://schemas.microsoft.com/office/powerpoint/2010/main" val="2276792056"/>
              </p:ext>
            </p:extLst>
          </p:nvPr>
        </p:nvGraphicFramePr>
        <p:xfrm>
          <a:off x="838199" y="1690688"/>
          <a:ext cx="10515598" cy="3782806"/>
        </p:xfrm>
        <a:graphic>
          <a:graphicData uri="http://schemas.openxmlformats.org/drawingml/2006/table">
            <a:tbl>
              <a:tblPr>
                <a:effectLst/>
              </a:tblPr>
              <a:tblGrid>
                <a:gridCol w="495336">
                  <a:extLst>
                    <a:ext uri="{9D8B030D-6E8A-4147-A177-3AD203B41FA5}">
                      <a16:colId xmlns:a16="http://schemas.microsoft.com/office/drawing/2014/main" val="2174381360"/>
                    </a:ext>
                  </a:extLst>
                </a:gridCol>
                <a:gridCol w="2158234">
                  <a:extLst>
                    <a:ext uri="{9D8B030D-6E8A-4147-A177-3AD203B41FA5}">
                      <a16:colId xmlns:a16="http://schemas.microsoft.com/office/drawing/2014/main" val="20000"/>
                    </a:ext>
                  </a:extLst>
                </a:gridCol>
                <a:gridCol w="7862028">
                  <a:extLst>
                    <a:ext uri="{9D8B030D-6E8A-4147-A177-3AD203B41FA5}">
                      <a16:colId xmlns:a16="http://schemas.microsoft.com/office/drawing/2014/main" val="20001"/>
                    </a:ext>
                  </a:extLst>
                </a:gridCol>
              </a:tblGrid>
              <a:tr h="568728">
                <a:tc>
                  <a:txBody>
                    <a:bodyPr/>
                    <a:lstStyle/>
                    <a:p>
                      <a:r>
                        <a:rPr kumimoji="0" lang="en-US" sz="1400" b="1" i="0" u="none" strike="noStrike" kern="1200" cap="none" normalizeH="0" baseline="0" dirty="0">
                          <a:ln>
                            <a:noFill/>
                          </a:ln>
                          <a:solidFill>
                            <a:schemeClr val="tx1"/>
                          </a:solidFill>
                          <a:effectLst/>
                          <a:latin typeface="+mn-lt"/>
                          <a:ea typeface="+mn-ea"/>
                          <a:cs typeface="Calibri" pitchFamily="34" charset="0"/>
                        </a:rPr>
                        <a:t>No</a:t>
                      </a:r>
                    </a:p>
                  </a:txBody>
                  <a:tcPr>
                    <a:lnL w="12700" cmpd="sng">
                      <a:noFill/>
                      <a:prstDash val="soli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en-US" sz="1400" b="1" i="0" u="none" strike="noStrike" kern="1200" cap="none" normalizeH="0" baseline="0" dirty="0">
                          <a:ln>
                            <a:noFill/>
                          </a:ln>
                          <a:solidFill>
                            <a:schemeClr val="tx1"/>
                          </a:solidFill>
                          <a:effectLst/>
                          <a:latin typeface="+mn-lt"/>
                          <a:ea typeface="+mn-ea"/>
                          <a:cs typeface="Calibri" pitchFamily="34" charset="0"/>
                        </a:rPr>
                        <a:t>Work Packages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90000"/>
                        </a:lnSpc>
                        <a:spcBef>
                          <a:spcPts val="0"/>
                        </a:spcBef>
                        <a:spcAft>
                          <a:spcPct val="0"/>
                        </a:spcAft>
                        <a:buClrTx/>
                        <a:buSzTx/>
                        <a:buFontTx/>
                        <a:buNone/>
                        <a:tabLst/>
                        <a:defRPr/>
                      </a:pPr>
                      <a:r>
                        <a:rPr kumimoji="0" lang="en-US" sz="1400" b="1" i="0" u="none" strike="noStrike" cap="none" normalizeH="0" baseline="0" dirty="0">
                          <a:ln>
                            <a:noFill/>
                          </a:ln>
                          <a:solidFill>
                            <a:schemeClr val="tx1"/>
                          </a:solidFill>
                          <a:effectLst/>
                          <a:latin typeface="+mn-lt"/>
                          <a:cs typeface="Calibri" pitchFamily="34" charset="0"/>
                        </a:rPr>
                        <a:t>Focus Area (Core Aspects)</a:t>
                      </a:r>
                    </a:p>
                    <a:p>
                      <a:pPr marL="0" marR="0" lvl="0" indent="0" algn="l" defTabSz="914400" rtl="0" eaLnBrk="1" fontAlgn="base" latinLnBrk="0" hangingPunct="1">
                        <a:lnSpc>
                          <a:spcPct val="90000"/>
                        </a:lnSpc>
                        <a:spcBef>
                          <a:spcPts val="0"/>
                        </a:spcBef>
                        <a:spcAft>
                          <a:spcPct val="0"/>
                        </a:spcAft>
                        <a:buClrTx/>
                        <a:buSzTx/>
                        <a:buFontTx/>
                        <a:buNone/>
                        <a:tabLst/>
                      </a:pPr>
                      <a:endParaRPr kumimoji="0" lang="en-US" sz="1400" b="1" i="0" u="none" strike="noStrike" cap="none" normalizeH="0" baseline="0" dirty="0">
                        <a:ln>
                          <a:noFill/>
                        </a:ln>
                        <a:solidFill>
                          <a:schemeClr val="tx1"/>
                        </a:solidFill>
                        <a:effectLst/>
                        <a:latin typeface="+mn-lt"/>
                        <a:cs typeface="Calibri" pitchFamily="34" charset="0"/>
                      </a:endParaRPr>
                    </a:p>
                  </a:txBody>
                  <a:tcPr marL="90000" marR="90000" marT="46800" marB="46800" anchor="ctr" horzOverflow="overflow">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1"/>
                  </a:ext>
                </a:extLst>
              </a:tr>
              <a:tr h="508941">
                <a:tc>
                  <a:txBody>
                    <a:bodyPr/>
                    <a:lstStyle/>
                    <a:p>
                      <a:pPr algn="ctr" fontAlgn="base"/>
                      <a:r>
                        <a:rPr lang="en-US" sz="1400" b="1" dirty="0">
                          <a:effectLst/>
                        </a:rPr>
                        <a:t>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algn="ctr" fontAlgn="base"/>
                      <a:r>
                        <a:rPr lang="en-US" sz="1400" dirty="0">
                          <a:effectLst/>
                        </a:rPr>
                        <a:t>Data Analysis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285750" indent="-285750" algn="l" fontAlgn="base">
                        <a:buFontTx/>
                        <a:buChar char="-"/>
                      </a:pPr>
                      <a:r>
                        <a:rPr lang="en-US" sz="1200" dirty="0">
                          <a:effectLst/>
                        </a:rPr>
                        <a:t>In-depth analysis of HSE data and KPIs from Quick Check 1.0</a:t>
                      </a:r>
                    </a:p>
                    <a:p>
                      <a:pPr marL="285750" indent="-285750" algn="l" fontAlgn="base">
                        <a:buFontTx/>
                        <a:buChar char="-"/>
                      </a:pPr>
                      <a:r>
                        <a:rPr lang="en-US" sz="1200" dirty="0">
                          <a:effectLst/>
                        </a:rPr>
                        <a:t>Identification of specific KPIs for targeted improvement strategies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14284">
                <a:tc>
                  <a:txBody>
                    <a:bodyPr/>
                    <a:lstStyle/>
                    <a:p>
                      <a:pPr algn="ctr" fontAlgn="base"/>
                      <a:r>
                        <a:rPr lang="en-US" sz="1400" b="1" dirty="0">
                          <a:effectLst/>
                        </a:rPr>
                        <a:t>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algn="ctr" fontAlgn="base"/>
                      <a:r>
                        <a:rPr lang="en-US" sz="1400" dirty="0">
                          <a:effectLst/>
                        </a:rPr>
                        <a:t>Risk Mapping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285750" indent="-285750" algn="l" fontAlgn="base">
                        <a:buFontTx/>
                        <a:buChar char="-"/>
                      </a:pPr>
                      <a:r>
                        <a:rPr lang="en-US" sz="1200" dirty="0">
                          <a:effectLst/>
                        </a:rPr>
                        <a:t>Identification and evaluation of risk profiles</a:t>
                      </a:r>
                    </a:p>
                    <a:p>
                      <a:pPr marL="285750" indent="-285750" algn="l" fontAlgn="base">
                        <a:buFontTx/>
                        <a:buChar char="-"/>
                      </a:pPr>
                      <a:r>
                        <a:rPr lang="en-US" sz="1200" dirty="0">
                          <a:effectLst/>
                        </a:rPr>
                        <a:t>Best practices and safety routines alignment with safety protocols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508941">
                <a:tc>
                  <a:txBody>
                    <a:bodyPr/>
                    <a:lstStyle/>
                    <a:p>
                      <a:pPr algn="ctr" fontAlgn="base"/>
                      <a:r>
                        <a:rPr lang="en-US" sz="1400" b="1" dirty="0">
                          <a:effectLst/>
                        </a:rPr>
                        <a:t>3</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algn="ctr" fontAlgn="base"/>
                      <a:r>
                        <a:rPr lang="en-US" sz="1400" dirty="0">
                          <a:effectLst/>
                        </a:rPr>
                        <a:t>Leadership &amp; HSE Capabilities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285750" indent="-285750" algn="l" fontAlgn="base">
                        <a:buFontTx/>
                        <a:buChar char="-"/>
                      </a:pPr>
                      <a:r>
                        <a:rPr lang="en-US" sz="1200" dirty="0">
                          <a:effectLst/>
                        </a:rPr>
                        <a:t>Analysis of leadership routines and HSE capabilities</a:t>
                      </a:r>
                    </a:p>
                    <a:p>
                      <a:pPr marL="285750" indent="-285750" algn="l" fontAlgn="base">
                        <a:buFontTx/>
                        <a:buChar char="-"/>
                      </a:pPr>
                      <a:r>
                        <a:rPr lang="en-US" sz="1200" dirty="0">
                          <a:effectLst/>
                        </a:rPr>
                        <a:t>Emphasis on routine quality and operational discipline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414284">
                <a:tc>
                  <a:txBody>
                    <a:bodyPr/>
                    <a:lstStyle/>
                    <a:p>
                      <a:pPr algn="ctr" fontAlgn="base"/>
                      <a:r>
                        <a:rPr lang="en-US" sz="1400" b="1" dirty="0">
                          <a:effectLst/>
                        </a:rPr>
                        <a:t>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algn="ctr" fontAlgn="base"/>
                      <a:r>
                        <a:rPr lang="en-US" sz="1400" dirty="0">
                          <a:effectLst/>
                        </a:rPr>
                        <a:t>Cultural Maturity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285750" indent="-285750" algn="l" fontAlgn="base">
                        <a:buFontTx/>
                        <a:buChar char="-"/>
                      </a:pPr>
                      <a:r>
                        <a:rPr lang="en-US" sz="1200" dirty="0">
                          <a:effectLst/>
                        </a:rPr>
                        <a:t>Execution of surveys to gauge safety culture level</a:t>
                      </a:r>
                    </a:p>
                    <a:p>
                      <a:pPr marL="285750" indent="-285750" algn="l" fontAlgn="base">
                        <a:buFontTx/>
                        <a:buChar char="-"/>
                      </a:pPr>
                      <a:r>
                        <a:rPr lang="en-US" sz="1200" dirty="0">
                          <a:effectLst/>
                        </a:rPr>
                        <a:t>Presentation of cultural maturity findings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264769700"/>
                  </a:ext>
                </a:extLst>
              </a:tr>
              <a:tr h="632497">
                <a:tc>
                  <a:txBody>
                    <a:bodyPr/>
                    <a:lstStyle/>
                    <a:p>
                      <a:pPr algn="ctr" fontAlgn="base"/>
                      <a:r>
                        <a:rPr lang="en-US" sz="1400" b="1" dirty="0">
                          <a:effectLst/>
                        </a:rPr>
                        <a:t>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algn="ctr" fontAlgn="base"/>
                      <a:r>
                        <a:rPr lang="en-US" sz="1400" dirty="0">
                          <a:effectLst/>
                        </a:rPr>
                        <a:t>Group HSE Consolidation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285750" indent="-285750" algn="l" fontAlgn="base">
                        <a:buFontTx/>
                        <a:buChar char="-"/>
                      </a:pPr>
                      <a:r>
                        <a:rPr lang="en-US" sz="1200" dirty="0">
                          <a:effectLst/>
                        </a:rPr>
                        <a:t>Integration of findings into E.ON’s Group HSE reporting</a:t>
                      </a:r>
                    </a:p>
                    <a:p>
                      <a:pPr marL="285750" indent="-285750" algn="l" fontAlgn="base">
                        <a:buFontTx/>
                        <a:buChar char="-"/>
                      </a:pPr>
                      <a:r>
                        <a:rPr lang="en-US" sz="1200" dirty="0">
                          <a:effectLst/>
                        </a:rPr>
                        <a:t>Action planning for safety maturity evolution per Unit and symptomatic findings on Group HSE level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622347303"/>
                  </a:ext>
                </a:extLst>
              </a:tr>
              <a:tr h="632497">
                <a:tc>
                  <a:txBody>
                    <a:bodyPr/>
                    <a:lstStyle/>
                    <a:p>
                      <a:pPr fontAlgn="base"/>
                      <a:r>
                        <a:rPr lang="en-US" sz="700" b="1" dirty="0">
                          <a:effectLst/>
                        </a:rPr>
                        <a:t>ongoing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algn="ctr" fontAlgn="base"/>
                      <a:r>
                        <a:rPr lang="en-US" sz="1400" dirty="0">
                          <a:effectLst/>
                        </a:rPr>
                        <a:t>Constant Project Activities &amp; Result Summary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285750" indent="-285750" algn="l" fontAlgn="base">
                        <a:buFontTx/>
                        <a:buChar char="-"/>
                      </a:pPr>
                      <a:r>
                        <a:rPr lang="en-US" sz="1200" dirty="0">
                          <a:effectLst/>
                        </a:rPr>
                        <a:t>Communication &amp; Communication meetings</a:t>
                      </a:r>
                    </a:p>
                    <a:p>
                      <a:pPr marL="285750" indent="-285750" algn="l" fontAlgn="base">
                        <a:buFontTx/>
                        <a:buChar char="-"/>
                      </a:pPr>
                      <a:r>
                        <a:rPr lang="en-US" sz="1200" dirty="0">
                          <a:effectLst/>
                        </a:rPr>
                        <a:t>Summary of the project's activities and results</a:t>
                      </a:r>
                    </a:p>
                    <a:p>
                      <a:pPr marL="285750" indent="-285750" algn="l" fontAlgn="base">
                        <a:buFontTx/>
                        <a:buChar char="-"/>
                      </a:pPr>
                      <a:r>
                        <a:rPr lang="en-US" sz="1200" dirty="0">
                          <a:effectLst/>
                        </a:rPr>
                        <a:t>Recommendations for continuous HSE improvement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788536694"/>
                  </a:ext>
                </a:extLst>
              </a:tr>
            </a:tbl>
          </a:graphicData>
        </a:graphic>
      </p:graphicFrame>
      <p:sp>
        <p:nvSpPr>
          <p:cNvPr id="8" name="Rectangle 4">
            <a:extLst>
              <a:ext uri="{FF2B5EF4-FFF2-40B4-BE49-F238E27FC236}">
                <a16:creationId xmlns:a16="http://schemas.microsoft.com/office/drawing/2014/main" id="{324F5294-596E-45DF-E020-CB556BCB4928}"/>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FFFFFF"/>
                </a:solidFill>
                <a:effectLst/>
                <a:ea typeface="+mn-lt"/>
                <a:cs typeface="+mn-lt"/>
                <a:sym typeface="+mn-lt"/>
              </a:rPr>
            </a:br>
            <a:endParaRPr kumimoji="0" lang="en-US" altLang="en-US" sz="1800" b="0" i="0" u="none" strike="noStrike" cap="none" normalizeH="0" baseline="0" dirty="0">
              <a:ln>
                <a:noFill/>
              </a:ln>
              <a:solidFill>
                <a:schemeClr val="tx1"/>
              </a:solidFill>
              <a:effectLst/>
              <a:ea typeface="+mn-lt"/>
              <a:cs typeface="+mn-lt"/>
              <a:sym typeface="+mn-lt"/>
            </a:endParaRPr>
          </a:p>
        </p:txBody>
      </p:sp>
    </p:spTree>
    <p:extLst>
      <p:ext uri="{BB962C8B-B14F-4D97-AF65-F5344CB8AC3E}">
        <p14:creationId xmlns:p14="http://schemas.microsoft.com/office/powerpoint/2010/main" val="730584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66376-5A06-3FC3-AB87-95AB32AC3CAF}"/>
              </a:ext>
            </a:extLst>
          </p:cNvPr>
          <p:cNvSpPr>
            <a:spLocks noGrp="1"/>
          </p:cNvSpPr>
          <p:nvPr>
            <p:ph type="title"/>
          </p:nvPr>
        </p:nvSpPr>
        <p:spPr/>
        <p:txBody>
          <a:bodyPr/>
          <a:lstStyle/>
          <a:p>
            <a:r>
              <a:rPr lang="en-US" dirty="0"/>
              <a:t>Proactive Risk Management: Strategic Actions for Project Assurance (1/2)</a:t>
            </a:r>
          </a:p>
        </p:txBody>
      </p:sp>
      <p:sp>
        <p:nvSpPr>
          <p:cNvPr id="3" name="Slide Number Placeholder 2">
            <a:extLst>
              <a:ext uri="{FF2B5EF4-FFF2-40B4-BE49-F238E27FC236}">
                <a16:creationId xmlns:a16="http://schemas.microsoft.com/office/drawing/2014/main" id="{B8DE5988-D0F2-FBA2-395F-10727A6C664B}"/>
              </a:ext>
            </a:extLst>
          </p:cNvPr>
          <p:cNvSpPr>
            <a:spLocks noGrp="1"/>
          </p:cNvSpPr>
          <p:nvPr>
            <p:ph type="sldNum" sz="quarter" idx="12"/>
          </p:nvPr>
        </p:nvSpPr>
        <p:spPr/>
        <p:txBody>
          <a:bodyPr/>
          <a:lstStyle/>
          <a:p>
            <a:fld id="{A6675773-DBBA-4A21-9EDA-4D76296EEA2B}" type="slidenum">
              <a:rPr lang="en-US" smtClean="0"/>
              <a:t>15</a:t>
            </a:fld>
            <a:endParaRPr lang="en-US" dirty="0"/>
          </a:p>
        </p:txBody>
      </p:sp>
      <p:graphicFrame>
        <p:nvGraphicFramePr>
          <p:cNvPr id="4" name="Group 33">
            <a:extLst>
              <a:ext uri="{FF2B5EF4-FFF2-40B4-BE49-F238E27FC236}">
                <a16:creationId xmlns:a16="http://schemas.microsoft.com/office/drawing/2014/main" id="{0638E0A1-2434-2093-A789-69DEAC1F528E}"/>
              </a:ext>
            </a:extLst>
          </p:cNvPr>
          <p:cNvGraphicFramePr>
            <a:graphicFrameLocks noGrp="1"/>
          </p:cNvGraphicFramePr>
          <p:nvPr>
            <p:extLst>
              <p:ext uri="{D42A27DB-BD31-4B8C-83A1-F6EECF244321}">
                <p14:modId xmlns:p14="http://schemas.microsoft.com/office/powerpoint/2010/main" val="1942808367"/>
              </p:ext>
            </p:extLst>
          </p:nvPr>
        </p:nvGraphicFramePr>
        <p:xfrm>
          <a:off x="838199" y="1690689"/>
          <a:ext cx="10515598" cy="3556128"/>
        </p:xfrm>
        <a:graphic>
          <a:graphicData uri="http://schemas.openxmlformats.org/drawingml/2006/table">
            <a:tbl>
              <a:tblPr>
                <a:effectLst/>
              </a:tblPr>
              <a:tblGrid>
                <a:gridCol w="495336">
                  <a:extLst>
                    <a:ext uri="{9D8B030D-6E8A-4147-A177-3AD203B41FA5}">
                      <a16:colId xmlns:a16="http://schemas.microsoft.com/office/drawing/2014/main" val="2174381360"/>
                    </a:ext>
                  </a:extLst>
                </a:gridCol>
                <a:gridCol w="2158234">
                  <a:extLst>
                    <a:ext uri="{9D8B030D-6E8A-4147-A177-3AD203B41FA5}">
                      <a16:colId xmlns:a16="http://schemas.microsoft.com/office/drawing/2014/main" val="20000"/>
                    </a:ext>
                  </a:extLst>
                </a:gridCol>
                <a:gridCol w="7862028">
                  <a:extLst>
                    <a:ext uri="{9D8B030D-6E8A-4147-A177-3AD203B41FA5}">
                      <a16:colId xmlns:a16="http://schemas.microsoft.com/office/drawing/2014/main" val="20001"/>
                    </a:ext>
                  </a:extLst>
                </a:gridCol>
              </a:tblGrid>
              <a:tr h="431300">
                <a:tc>
                  <a:txBody>
                    <a:bodyPr/>
                    <a:lstStyle/>
                    <a:p>
                      <a:r>
                        <a:rPr kumimoji="0" lang="en-US" sz="1400" b="1" i="0" u="none" strike="noStrike" kern="1200" cap="none" normalizeH="0" baseline="0" dirty="0">
                          <a:ln>
                            <a:noFill/>
                          </a:ln>
                          <a:solidFill>
                            <a:schemeClr val="tx1"/>
                          </a:solidFill>
                          <a:effectLst/>
                          <a:latin typeface="+mn-lt"/>
                          <a:ea typeface="+mn-ea"/>
                          <a:cs typeface="Calibri" pitchFamily="34" charset="0"/>
                        </a:rPr>
                        <a:t>No</a:t>
                      </a:r>
                    </a:p>
                  </a:txBody>
                  <a:tcPr>
                    <a:lnL w="12700" cmpd="sng">
                      <a:noFill/>
                      <a:prstDash val="soli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en-US" sz="1400" b="1" i="0" u="none" strike="noStrike" kern="1200" cap="none" normalizeH="0" baseline="0" dirty="0">
                          <a:ln>
                            <a:noFill/>
                          </a:ln>
                          <a:solidFill>
                            <a:schemeClr val="tx1"/>
                          </a:solidFill>
                          <a:effectLst/>
                          <a:latin typeface="+mn-lt"/>
                          <a:ea typeface="+mn-ea"/>
                          <a:cs typeface="Calibri" pitchFamily="34" charset="0"/>
                        </a:rPr>
                        <a:t>Risks of the Quick Checks 2.0</a:t>
                      </a:r>
                    </a:p>
                  </a:txBody>
                  <a:tcPr marL="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90000"/>
                        </a:lnSpc>
                        <a:spcBef>
                          <a:spcPts val="0"/>
                        </a:spcBef>
                        <a:spcAft>
                          <a:spcPct val="0"/>
                        </a:spcAft>
                        <a:buClrTx/>
                        <a:buSzTx/>
                        <a:buFontTx/>
                        <a:buNone/>
                        <a:tabLst/>
                        <a:defRPr/>
                      </a:pPr>
                      <a:r>
                        <a:rPr kumimoji="0" lang="en-US" sz="1400" b="1" i="0" u="none" strike="noStrike" cap="none" normalizeH="0" baseline="0" dirty="0">
                          <a:ln>
                            <a:noFill/>
                          </a:ln>
                          <a:solidFill>
                            <a:schemeClr val="tx1"/>
                          </a:solidFill>
                          <a:effectLst/>
                          <a:latin typeface="+mn-lt"/>
                          <a:cs typeface="Calibri" pitchFamily="34" charset="0"/>
                        </a:rPr>
                        <a:t>Mitigation Measures</a:t>
                      </a:r>
                    </a:p>
                    <a:p>
                      <a:pPr marL="0" marR="0" lvl="0" indent="0" algn="l" defTabSz="914400" rtl="0" eaLnBrk="1" fontAlgn="base" latinLnBrk="0" hangingPunct="1">
                        <a:lnSpc>
                          <a:spcPct val="90000"/>
                        </a:lnSpc>
                        <a:spcBef>
                          <a:spcPts val="0"/>
                        </a:spcBef>
                        <a:spcAft>
                          <a:spcPct val="0"/>
                        </a:spcAft>
                        <a:buClrTx/>
                        <a:buSzTx/>
                        <a:buFontTx/>
                        <a:buNone/>
                        <a:tabLst/>
                      </a:pPr>
                      <a:endParaRPr kumimoji="0" lang="en-US" sz="1400" b="1" i="0" u="none" strike="noStrike" cap="none" normalizeH="0" baseline="0" dirty="0">
                        <a:ln>
                          <a:noFill/>
                        </a:ln>
                        <a:solidFill>
                          <a:schemeClr val="tx1"/>
                        </a:solidFill>
                        <a:effectLst/>
                        <a:latin typeface="+mn-lt"/>
                        <a:cs typeface="Calibri" pitchFamily="34" charset="0"/>
                      </a:endParaRPr>
                    </a:p>
                  </a:txBody>
                  <a:tcPr marL="90000" marR="90000" marT="46800" marB="46800" anchor="ctr" horzOverflow="overflow">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1"/>
                  </a:ext>
                </a:extLst>
              </a:tr>
              <a:tr h="431300">
                <a:tc>
                  <a:txBody>
                    <a:bodyPr/>
                    <a:lstStyle/>
                    <a:p>
                      <a:pPr algn="ctr" fontAlgn="base"/>
                      <a:r>
                        <a:rPr lang="en-US" sz="1400" b="1" dirty="0">
                          <a:solidFill>
                            <a:schemeClr val="bg1"/>
                          </a:solidFill>
                          <a:effectLst/>
                        </a:rPr>
                        <a:t>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1"/>
                    </a:solidFill>
                  </a:tcPr>
                </a:tc>
                <a:tc>
                  <a:txBody>
                    <a:bodyPr/>
                    <a:lstStyle/>
                    <a:p>
                      <a:pPr fontAlgn="base"/>
                      <a:r>
                        <a:rPr lang="en-US" sz="1400" dirty="0">
                          <a:solidFill>
                            <a:schemeClr val="bg1"/>
                          </a:solidFill>
                          <a:effectLst/>
                        </a:rPr>
                        <a:t>Data Complexity and Integration between Units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171450" indent="-171450" fontAlgn="base">
                        <a:buFontTx/>
                        <a:buChar char="-"/>
                      </a:pPr>
                      <a:r>
                        <a:rPr lang="en-US" sz="1200" dirty="0">
                          <a:effectLst/>
                        </a:rPr>
                        <a:t>The data analytics systematic incl. an analytical scheme will be set up initially to guarantee comparability of results</a:t>
                      </a:r>
                    </a:p>
                    <a:p>
                      <a:pPr marL="171450" indent="-171450" fontAlgn="base">
                        <a:buFontTx/>
                        <a:buChar char="-"/>
                      </a:pPr>
                      <a:r>
                        <a:rPr lang="en-US" sz="1200" dirty="0">
                          <a:effectLst/>
                        </a:rPr>
                        <a:t>Unexpected results from the analysis will be fed back to the data owner to check validity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80559">
                <a:tc>
                  <a:txBody>
                    <a:bodyPr/>
                    <a:lstStyle/>
                    <a:p>
                      <a:pPr algn="ctr" fontAlgn="base"/>
                      <a:r>
                        <a:rPr lang="en-US" sz="1400" b="1" dirty="0">
                          <a:solidFill>
                            <a:schemeClr val="bg1"/>
                          </a:solidFill>
                          <a:effectLst/>
                        </a:rPr>
                        <a:t>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1"/>
                    </a:solidFill>
                  </a:tcPr>
                </a:tc>
                <a:tc>
                  <a:txBody>
                    <a:bodyPr/>
                    <a:lstStyle/>
                    <a:p>
                      <a:pPr fontAlgn="base"/>
                      <a:r>
                        <a:rPr lang="en-US" sz="1400" dirty="0">
                          <a:solidFill>
                            <a:schemeClr val="bg1"/>
                          </a:solidFill>
                          <a:effectLst/>
                        </a:rPr>
                        <a:t>Scope Creep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171450" indent="-171450" fontAlgn="base">
                        <a:buFontTx/>
                        <a:buChar char="-"/>
                      </a:pPr>
                      <a:r>
                        <a:rPr lang="en-US" sz="1200" dirty="0">
                          <a:effectLst/>
                        </a:rPr>
                        <a:t>The project scope and stakeholder expectations will be reassured at project kick-off</a:t>
                      </a:r>
                    </a:p>
                    <a:p>
                      <a:pPr marL="171450" indent="-171450" fontAlgn="base">
                        <a:buFontTx/>
                        <a:buChar char="-"/>
                      </a:pPr>
                      <a:r>
                        <a:rPr lang="en-US" sz="1200" dirty="0">
                          <a:effectLst/>
                        </a:rPr>
                        <a:t>We will conduct regular project and scope review meetings with the E.ON project management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31300">
                <a:tc>
                  <a:txBody>
                    <a:bodyPr/>
                    <a:lstStyle/>
                    <a:p>
                      <a:pPr algn="ctr" fontAlgn="base"/>
                      <a:r>
                        <a:rPr lang="en-US" sz="1400" b="1" dirty="0">
                          <a:solidFill>
                            <a:schemeClr val="bg1"/>
                          </a:solidFill>
                          <a:effectLst/>
                        </a:rPr>
                        <a:t>3</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1"/>
                    </a:solidFill>
                  </a:tcPr>
                </a:tc>
                <a:tc>
                  <a:txBody>
                    <a:bodyPr/>
                    <a:lstStyle/>
                    <a:p>
                      <a:pPr fontAlgn="base"/>
                      <a:r>
                        <a:rPr lang="en-US" sz="1400" dirty="0">
                          <a:solidFill>
                            <a:schemeClr val="bg1"/>
                          </a:solidFill>
                          <a:effectLst/>
                        </a:rPr>
                        <a:t>Resource Availability and Expertise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171450" indent="-171450" fontAlgn="base">
                        <a:buFontTx/>
                        <a:buChar char="-"/>
                      </a:pPr>
                      <a:r>
                        <a:rPr lang="en-US" sz="1200" dirty="0">
                          <a:effectLst/>
                        </a:rPr>
                        <a:t>We have gathered skilled consultants/ contractors with local expertise – it was and is our priority to gather local consultants that have experience with the Quick Check 1.0</a:t>
                      </a:r>
                    </a:p>
                    <a:p>
                      <a:pPr marL="171450" indent="-171450" fontAlgn="base">
                        <a:buFontTx/>
                        <a:buChar char="-"/>
                      </a:pPr>
                      <a:r>
                        <a:rPr lang="en-US" sz="1200" dirty="0">
                          <a:effectLst/>
                        </a:rPr>
                        <a:t>On local level we have gathered additional backup resources</a:t>
                      </a:r>
                    </a:p>
                    <a:p>
                      <a:pPr marL="171450" indent="-171450" fontAlgn="base">
                        <a:buFontTx/>
                        <a:buChar char="-"/>
                      </a:pPr>
                      <a:r>
                        <a:rPr lang="en-US" sz="1200" dirty="0">
                          <a:effectLst/>
                        </a:rPr>
                        <a:t>Our implement Quality Assurance protocol dictates initiation meetings prior to each upcoming Quick Check, standby of central staff during the local Quick Check and a redaction of results during analysis of findings</a:t>
                      </a:r>
                    </a:p>
                    <a:p>
                      <a:pPr marL="171450" indent="-171450" fontAlgn="base">
                        <a:buFontTx/>
                        <a:buChar char="-"/>
                      </a:pPr>
                      <a:r>
                        <a:rPr lang="en-US" sz="1200" dirty="0">
                          <a:effectLst/>
                        </a:rPr>
                        <a:t>Where needed we will arrange continual staff training programs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80559">
                <a:tc>
                  <a:txBody>
                    <a:bodyPr/>
                    <a:lstStyle/>
                    <a:p>
                      <a:pPr algn="ctr" fontAlgn="base"/>
                      <a:r>
                        <a:rPr lang="en-US" sz="1400" b="1" dirty="0">
                          <a:solidFill>
                            <a:schemeClr val="bg1"/>
                          </a:solidFill>
                          <a:effectLst/>
                        </a:rPr>
                        <a:t>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1"/>
                    </a:solidFill>
                  </a:tcPr>
                </a:tc>
                <a:tc>
                  <a:txBody>
                    <a:bodyPr/>
                    <a:lstStyle/>
                    <a:p>
                      <a:pPr fontAlgn="base"/>
                      <a:r>
                        <a:rPr lang="en-US" sz="1400" dirty="0">
                          <a:solidFill>
                            <a:schemeClr val="bg1"/>
                          </a:solidFill>
                          <a:effectLst/>
                        </a:rPr>
                        <a:t>Contractor Management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171450" indent="-171450" fontAlgn="base">
                        <a:buFontTx/>
                        <a:buChar char="-"/>
                      </a:pPr>
                      <a:r>
                        <a:rPr lang="en-US" sz="1200" dirty="0">
                          <a:effectLst/>
                        </a:rPr>
                        <a:t>We have standardized working procedures across units</a:t>
                      </a:r>
                    </a:p>
                    <a:p>
                      <a:pPr marL="171450" indent="-171450" fontAlgn="base">
                        <a:buFontTx/>
                        <a:buChar char="-"/>
                      </a:pPr>
                      <a:r>
                        <a:rPr lang="en-US" sz="1200" dirty="0">
                          <a:effectLst/>
                        </a:rPr>
                        <a:t>We will conduct regular contractor evaluations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264769700"/>
                  </a:ext>
                </a:extLst>
              </a:tr>
              <a:tr h="380559">
                <a:tc>
                  <a:txBody>
                    <a:bodyPr/>
                    <a:lstStyle/>
                    <a:p>
                      <a:pPr algn="ctr" fontAlgn="base"/>
                      <a:r>
                        <a:rPr lang="en-US" sz="1400" b="1" dirty="0">
                          <a:solidFill>
                            <a:schemeClr val="bg1"/>
                          </a:solidFill>
                          <a:effectLst/>
                        </a:rPr>
                        <a:t>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1"/>
                    </a:solidFill>
                  </a:tcPr>
                </a:tc>
                <a:tc>
                  <a:txBody>
                    <a:bodyPr/>
                    <a:lstStyle/>
                    <a:p>
                      <a:pPr fontAlgn="base"/>
                      <a:r>
                        <a:rPr lang="en-US" sz="1400" dirty="0">
                          <a:solidFill>
                            <a:schemeClr val="bg1"/>
                          </a:solidFill>
                          <a:effectLst/>
                        </a:rPr>
                        <a:t>Communication Barriers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171450" indent="-171450" fontAlgn="base">
                        <a:buFontTx/>
                        <a:buChar char="-"/>
                      </a:pPr>
                      <a:r>
                        <a:rPr lang="en-US" sz="1200" dirty="0">
                          <a:effectLst/>
                        </a:rPr>
                        <a:t>Our resources are fluent in local languages as described in the following chapters (CVs)</a:t>
                      </a:r>
                    </a:p>
                    <a:p>
                      <a:pPr marL="171450" indent="-171450" fontAlgn="base">
                        <a:buFontTx/>
                        <a:buChar char="-"/>
                      </a:pPr>
                      <a:r>
                        <a:rPr lang="en-US" sz="1200" dirty="0">
                          <a:effectLst/>
                        </a:rPr>
                        <a:t>We will give regular stakeholder updates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622347303"/>
                  </a:ext>
                </a:extLst>
              </a:tr>
            </a:tbl>
          </a:graphicData>
        </a:graphic>
      </p:graphicFrame>
    </p:spTree>
    <p:extLst>
      <p:ext uri="{BB962C8B-B14F-4D97-AF65-F5344CB8AC3E}">
        <p14:creationId xmlns:p14="http://schemas.microsoft.com/office/powerpoint/2010/main" val="225746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66376-5A06-3FC3-AB87-95AB32AC3CAF}"/>
              </a:ext>
            </a:extLst>
          </p:cNvPr>
          <p:cNvSpPr>
            <a:spLocks noGrp="1"/>
          </p:cNvSpPr>
          <p:nvPr>
            <p:ph type="title"/>
          </p:nvPr>
        </p:nvSpPr>
        <p:spPr/>
        <p:txBody>
          <a:bodyPr/>
          <a:lstStyle/>
          <a:p>
            <a:r>
              <a:rPr lang="en-US" dirty="0"/>
              <a:t>Proactive Risk Management: Strategic Actions for Project Assurance (2/2)</a:t>
            </a:r>
          </a:p>
        </p:txBody>
      </p:sp>
      <p:sp>
        <p:nvSpPr>
          <p:cNvPr id="3" name="Slide Number Placeholder 2">
            <a:extLst>
              <a:ext uri="{FF2B5EF4-FFF2-40B4-BE49-F238E27FC236}">
                <a16:creationId xmlns:a16="http://schemas.microsoft.com/office/drawing/2014/main" id="{B8DE5988-D0F2-FBA2-395F-10727A6C664B}"/>
              </a:ext>
            </a:extLst>
          </p:cNvPr>
          <p:cNvSpPr>
            <a:spLocks noGrp="1"/>
          </p:cNvSpPr>
          <p:nvPr>
            <p:ph type="sldNum" sz="quarter" idx="12"/>
          </p:nvPr>
        </p:nvSpPr>
        <p:spPr/>
        <p:txBody>
          <a:bodyPr/>
          <a:lstStyle/>
          <a:p>
            <a:fld id="{A6675773-DBBA-4A21-9EDA-4D76296EEA2B}" type="slidenum">
              <a:rPr lang="en-US" smtClean="0"/>
              <a:t>16</a:t>
            </a:fld>
            <a:endParaRPr lang="en-US" dirty="0"/>
          </a:p>
        </p:txBody>
      </p:sp>
      <p:graphicFrame>
        <p:nvGraphicFramePr>
          <p:cNvPr id="4" name="Group 33">
            <a:extLst>
              <a:ext uri="{FF2B5EF4-FFF2-40B4-BE49-F238E27FC236}">
                <a16:creationId xmlns:a16="http://schemas.microsoft.com/office/drawing/2014/main" id="{0638E0A1-2434-2093-A789-69DEAC1F528E}"/>
              </a:ext>
            </a:extLst>
          </p:cNvPr>
          <p:cNvGraphicFramePr>
            <a:graphicFrameLocks noGrp="1"/>
          </p:cNvGraphicFramePr>
          <p:nvPr>
            <p:extLst>
              <p:ext uri="{D42A27DB-BD31-4B8C-83A1-F6EECF244321}">
                <p14:modId xmlns:p14="http://schemas.microsoft.com/office/powerpoint/2010/main" val="1826339156"/>
              </p:ext>
            </p:extLst>
          </p:nvPr>
        </p:nvGraphicFramePr>
        <p:xfrm>
          <a:off x="838199" y="1690689"/>
          <a:ext cx="10515598" cy="3068448"/>
        </p:xfrm>
        <a:graphic>
          <a:graphicData uri="http://schemas.openxmlformats.org/drawingml/2006/table">
            <a:tbl>
              <a:tblPr>
                <a:effectLst/>
              </a:tblPr>
              <a:tblGrid>
                <a:gridCol w="495336">
                  <a:extLst>
                    <a:ext uri="{9D8B030D-6E8A-4147-A177-3AD203B41FA5}">
                      <a16:colId xmlns:a16="http://schemas.microsoft.com/office/drawing/2014/main" val="2174381360"/>
                    </a:ext>
                  </a:extLst>
                </a:gridCol>
                <a:gridCol w="2158234">
                  <a:extLst>
                    <a:ext uri="{9D8B030D-6E8A-4147-A177-3AD203B41FA5}">
                      <a16:colId xmlns:a16="http://schemas.microsoft.com/office/drawing/2014/main" val="20000"/>
                    </a:ext>
                  </a:extLst>
                </a:gridCol>
                <a:gridCol w="7862028">
                  <a:extLst>
                    <a:ext uri="{9D8B030D-6E8A-4147-A177-3AD203B41FA5}">
                      <a16:colId xmlns:a16="http://schemas.microsoft.com/office/drawing/2014/main" val="20001"/>
                    </a:ext>
                  </a:extLst>
                </a:gridCol>
              </a:tblGrid>
              <a:tr h="431300">
                <a:tc>
                  <a:txBody>
                    <a:bodyPr/>
                    <a:lstStyle/>
                    <a:p>
                      <a:r>
                        <a:rPr kumimoji="0" lang="en-US" sz="1400" b="1" i="0" u="none" strike="noStrike" kern="1200" cap="none" normalizeH="0" baseline="0" dirty="0">
                          <a:ln>
                            <a:noFill/>
                          </a:ln>
                          <a:solidFill>
                            <a:schemeClr val="tx1"/>
                          </a:solidFill>
                          <a:effectLst/>
                          <a:latin typeface="+mn-lt"/>
                          <a:ea typeface="+mn-ea"/>
                          <a:cs typeface="Calibri" pitchFamily="34" charset="0"/>
                        </a:rPr>
                        <a:t>No</a:t>
                      </a:r>
                    </a:p>
                  </a:txBody>
                  <a:tcPr>
                    <a:lnL w="12700" cmpd="sng">
                      <a:noFill/>
                      <a:prstDash val="soli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en-US" sz="1400" b="1" i="0" u="none" strike="noStrike" kern="1200" cap="none" normalizeH="0" baseline="0" dirty="0">
                          <a:ln>
                            <a:noFill/>
                          </a:ln>
                          <a:solidFill>
                            <a:schemeClr val="tx1"/>
                          </a:solidFill>
                          <a:effectLst/>
                          <a:latin typeface="+mn-lt"/>
                          <a:ea typeface="+mn-ea"/>
                          <a:cs typeface="Calibri" pitchFamily="34" charset="0"/>
                        </a:rPr>
                        <a:t>Risks of the Quick Checks 2.0</a:t>
                      </a:r>
                    </a:p>
                  </a:txBody>
                  <a:tcPr marL="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90000"/>
                        </a:lnSpc>
                        <a:spcBef>
                          <a:spcPts val="0"/>
                        </a:spcBef>
                        <a:spcAft>
                          <a:spcPct val="0"/>
                        </a:spcAft>
                        <a:buClrTx/>
                        <a:buSzTx/>
                        <a:buFontTx/>
                        <a:buNone/>
                        <a:tabLst/>
                        <a:defRPr/>
                      </a:pPr>
                      <a:r>
                        <a:rPr kumimoji="0" lang="en-US" sz="1400" b="1" i="0" u="none" strike="noStrike" cap="none" normalizeH="0" baseline="0" dirty="0">
                          <a:ln>
                            <a:noFill/>
                          </a:ln>
                          <a:solidFill>
                            <a:schemeClr val="tx1"/>
                          </a:solidFill>
                          <a:effectLst/>
                          <a:latin typeface="+mn-lt"/>
                          <a:cs typeface="Calibri" pitchFamily="34" charset="0"/>
                        </a:rPr>
                        <a:t>Mitigation Measures</a:t>
                      </a:r>
                    </a:p>
                    <a:p>
                      <a:pPr marL="0" marR="0" lvl="0" indent="0" algn="l" defTabSz="914400" rtl="0" eaLnBrk="1" fontAlgn="base" latinLnBrk="0" hangingPunct="1">
                        <a:lnSpc>
                          <a:spcPct val="90000"/>
                        </a:lnSpc>
                        <a:spcBef>
                          <a:spcPts val="0"/>
                        </a:spcBef>
                        <a:spcAft>
                          <a:spcPct val="0"/>
                        </a:spcAft>
                        <a:buClrTx/>
                        <a:buSzTx/>
                        <a:buFontTx/>
                        <a:buNone/>
                        <a:tabLst/>
                      </a:pPr>
                      <a:endParaRPr kumimoji="0" lang="en-US" sz="1400" b="1" i="0" u="none" strike="noStrike" cap="none" normalizeH="0" baseline="0" dirty="0">
                        <a:ln>
                          <a:noFill/>
                        </a:ln>
                        <a:solidFill>
                          <a:schemeClr val="tx1"/>
                        </a:solidFill>
                        <a:effectLst/>
                        <a:latin typeface="+mn-lt"/>
                        <a:cs typeface="Calibri" pitchFamily="34" charset="0"/>
                      </a:endParaRPr>
                    </a:p>
                  </a:txBody>
                  <a:tcPr marL="90000" marR="90000" marT="46800" marB="46800" anchor="ctr" horzOverflow="overflow">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1"/>
                  </a:ext>
                </a:extLst>
              </a:tr>
              <a:tr h="431300">
                <a:tc>
                  <a:txBody>
                    <a:bodyPr/>
                    <a:lstStyle/>
                    <a:p>
                      <a:pPr algn="ctr" fontAlgn="ctr"/>
                      <a:r>
                        <a:rPr lang="en-US" sz="1400" b="1" i="0" u="none" strike="noStrike" dirty="0">
                          <a:solidFill>
                            <a:schemeClr val="bg1"/>
                          </a:solidFill>
                          <a:effectLst/>
                          <a:latin typeface="+mn-lt"/>
                          <a:cs typeface="Arial" panose="020B0604020202020204" pitchFamily="34" charset="0"/>
                          <a:sym typeface="Arial" panose="020B0604020202020204" pitchFamily="34" charset="0"/>
                        </a:rPr>
                        <a:t>6</a:t>
                      </a:r>
                    </a:p>
                  </a:txBody>
                  <a:tcPr marL="33231" marR="33231" marT="33231"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1"/>
                    </a:solidFill>
                  </a:tcPr>
                </a:tc>
                <a:tc>
                  <a:txBody>
                    <a:bodyPr/>
                    <a:lstStyle/>
                    <a:p>
                      <a:pPr fontAlgn="base"/>
                      <a:r>
                        <a:rPr lang="en-US" sz="1400" dirty="0">
                          <a:solidFill>
                            <a:schemeClr val="bg1"/>
                          </a:solidFill>
                          <a:effectLst/>
                        </a:rPr>
                        <a:t>Survey and Data Collection Limitations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171450" indent="-171450" fontAlgn="base">
                        <a:buFontTx/>
                        <a:buChar char="-"/>
                      </a:pPr>
                      <a:r>
                        <a:rPr lang="en-US" sz="1200" dirty="0">
                          <a:effectLst/>
                        </a:rPr>
                        <a:t>We will design robust surveys in collaboration with the E.ON worker's counsel </a:t>
                      </a:r>
                    </a:p>
                    <a:p>
                      <a:pPr marL="171450" indent="-171450" fontAlgn="base">
                        <a:buFontTx/>
                        <a:buChar char="-"/>
                      </a:pPr>
                      <a:r>
                        <a:rPr lang="en-US" sz="1200" dirty="0">
                          <a:effectLst/>
                        </a:rPr>
                        <a:t>We will incentivize survey participation in collaboration with the central E.ON project management team</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934606386"/>
                  </a:ext>
                </a:extLst>
              </a:tr>
              <a:tr h="431300">
                <a:tc>
                  <a:txBody>
                    <a:bodyPr/>
                    <a:lstStyle/>
                    <a:p>
                      <a:pPr algn="ctr" fontAlgn="ctr"/>
                      <a:r>
                        <a:rPr lang="en-US" sz="1400" b="1" i="0" u="none" strike="noStrike" dirty="0">
                          <a:solidFill>
                            <a:schemeClr val="bg1"/>
                          </a:solidFill>
                          <a:effectLst/>
                          <a:latin typeface="+mn-lt"/>
                          <a:cs typeface="Arial" panose="020B0604020202020204" pitchFamily="34" charset="0"/>
                          <a:sym typeface="Arial" panose="020B0604020202020204" pitchFamily="34" charset="0"/>
                        </a:rPr>
                        <a:t>7</a:t>
                      </a:r>
                    </a:p>
                  </a:txBody>
                  <a:tcPr marL="33231" marR="33231" marT="33231"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1"/>
                    </a:solidFill>
                  </a:tcPr>
                </a:tc>
                <a:tc>
                  <a:txBody>
                    <a:bodyPr/>
                    <a:lstStyle/>
                    <a:p>
                      <a:pPr fontAlgn="base"/>
                      <a:r>
                        <a:rPr lang="en-US" sz="1400" dirty="0">
                          <a:solidFill>
                            <a:schemeClr val="bg1"/>
                          </a:solidFill>
                          <a:effectLst/>
                        </a:rPr>
                        <a:t>Project Coordination and Timing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171450" indent="-171450" fontAlgn="base">
                        <a:buFontTx/>
                        <a:buChar char="-"/>
                      </a:pPr>
                      <a:r>
                        <a:rPr lang="en-US" sz="1200" dirty="0">
                          <a:effectLst/>
                        </a:rPr>
                        <a:t>A detailed project timeline with milestones will be crafted at project initiation. Specifically, the focus is on arranging the order/ sequence of local Quick Checks </a:t>
                      </a:r>
                    </a:p>
                    <a:p>
                      <a:pPr marL="171450" indent="-171450" fontAlgn="base">
                        <a:buFontTx/>
                        <a:buChar char="-"/>
                      </a:pPr>
                      <a:r>
                        <a:rPr lang="en-US" sz="1200" dirty="0">
                          <a:effectLst/>
                        </a:rPr>
                        <a:t>Contingencies will be planned for delays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861540453"/>
                  </a:ext>
                </a:extLst>
              </a:tr>
              <a:tr h="431300">
                <a:tc>
                  <a:txBody>
                    <a:bodyPr/>
                    <a:lstStyle/>
                    <a:p>
                      <a:pPr algn="ctr" fontAlgn="ctr"/>
                      <a:r>
                        <a:rPr lang="en-US" sz="1400" b="1" i="0" u="none" strike="noStrike" dirty="0">
                          <a:solidFill>
                            <a:schemeClr val="bg1"/>
                          </a:solidFill>
                          <a:effectLst/>
                          <a:latin typeface="+mn-lt"/>
                          <a:cs typeface="Arial" panose="020B0604020202020204" pitchFamily="34" charset="0"/>
                          <a:sym typeface="Arial" panose="020B0604020202020204" pitchFamily="34" charset="0"/>
                        </a:rPr>
                        <a:t>8</a:t>
                      </a:r>
                    </a:p>
                  </a:txBody>
                  <a:tcPr marL="33231" marR="33231" marT="33231"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1"/>
                    </a:solidFill>
                  </a:tcPr>
                </a:tc>
                <a:tc>
                  <a:txBody>
                    <a:bodyPr/>
                    <a:lstStyle/>
                    <a:p>
                      <a:pPr fontAlgn="base"/>
                      <a:r>
                        <a:rPr lang="en-US" sz="1400" dirty="0">
                          <a:solidFill>
                            <a:schemeClr val="bg1"/>
                          </a:solidFill>
                          <a:effectLst/>
                        </a:rPr>
                        <a:t>HSE Incident Occurrence During Project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171450" indent="-171450" fontAlgn="base">
                        <a:buFontTx/>
                        <a:buChar char="-"/>
                      </a:pPr>
                      <a:r>
                        <a:rPr lang="en-US" sz="1200" dirty="0">
                          <a:effectLst/>
                        </a:rPr>
                        <a:t>Proposal: We should be aware that there is a possibility of incidents happening during the project. As this is critical, E.ON central project management team and we should develop crisis communication plans at project initiation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057233050"/>
                  </a:ext>
                </a:extLst>
              </a:tr>
              <a:tr h="380559">
                <a:tc>
                  <a:txBody>
                    <a:bodyPr/>
                    <a:lstStyle/>
                    <a:p>
                      <a:pPr algn="ctr" fontAlgn="ctr"/>
                      <a:r>
                        <a:rPr lang="en-US" sz="1400" b="1" i="0" u="none" strike="noStrike" dirty="0">
                          <a:solidFill>
                            <a:schemeClr val="bg1"/>
                          </a:solidFill>
                          <a:effectLst/>
                          <a:latin typeface="+mn-lt"/>
                          <a:cs typeface="Arial" panose="020B0604020202020204" pitchFamily="34" charset="0"/>
                          <a:sym typeface="Arial" panose="020B0604020202020204" pitchFamily="34" charset="0"/>
                        </a:rPr>
                        <a:t>9</a:t>
                      </a:r>
                    </a:p>
                  </a:txBody>
                  <a:tcPr marL="33231" marR="33231" marT="33231"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1"/>
                    </a:solidFill>
                  </a:tcPr>
                </a:tc>
                <a:tc>
                  <a:txBody>
                    <a:bodyPr/>
                    <a:lstStyle/>
                    <a:p>
                      <a:pPr fontAlgn="base"/>
                      <a:r>
                        <a:rPr lang="en-US" sz="1400" dirty="0">
                          <a:solidFill>
                            <a:schemeClr val="bg1"/>
                          </a:solidFill>
                          <a:effectLst/>
                        </a:rPr>
                        <a:t>Stakeholder Engagement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171450" indent="-171450" fontAlgn="base">
                        <a:buFontTx/>
                        <a:buChar char="-"/>
                      </a:pPr>
                      <a:r>
                        <a:rPr lang="en-US" sz="1200" dirty="0">
                          <a:effectLst/>
                        </a:rPr>
                        <a:t>We will initiate early and ongoing engagement activities</a:t>
                      </a:r>
                    </a:p>
                    <a:p>
                      <a:pPr marL="171450" indent="-171450" fontAlgn="base">
                        <a:buFontTx/>
                        <a:buChar char="-"/>
                      </a:pPr>
                      <a:r>
                        <a:rPr lang="en-US" sz="1200" dirty="0">
                          <a:effectLst/>
                        </a:rPr>
                        <a:t>We will set up feedback mechanisms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945992909"/>
                  </a:ext>
                </a:extLst>
              </a:tr>
              <a:tr h="380559">
                <a:tc>
                  <a:txBody>
                    <a:bodyPr/>
                    <a:lstStyle/>
                    <a:p>
                      <a:pPr algn="ctr" fontAlgn="ctr"/>
                      <a:r>
                        <a:rPr lang="en-US" sz="1400" b="1" i="0" u="none" strike="noStrike" dirty="0">
                          <a:solidFill>
                            <a:schemeClr val="bg1"/>
                          </a:solidFill>
                          <a:effectLst/>
                          <a:latin typeface="+mn-lt"/>
                          <a:cs typeface="Arial" panose="020B0604020202020204" pitchFamily="34" charset="0"/>
                          <a:sym typeface="Arial" panose="020B0604020202020204" pitchFamily="34" charset="0"/>
                        </a:rPr>
                        <a:t>10</a:t>
                      </a:r>
                    </a:p>
                  </a:txBody>
                  <a:tcPr marL="33231" marR="33231" marT="33231"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1"/>
                    </a:solidFill>
                  </a:tcPr>
                </a:tc>
                <a:tc>
                  <a:txBody>
                    <a:bodyPr/>
                    <a:lstStyle/>
                    <a:p>
                      <a:pPr fontAlgn="base"/>
                      <a:r>
                        <a:rPr lang="en-US" sz="1400" dirty="0">
                          <a:solidFill>
                            <a:schemeClr val="bg1"/>
                          </a:solidFill>
                          <a:effectLst/>
                        </a:rPr>
                        <a:t>General disruptions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171450" indent="-171450" fontAlgn="base">
                        <a:buFontTx/>
                        <a:buChar char="-"/>
                      </a:pPr>
                      <a:r>
                        <a:rPr lang="en-US" sz="1200" dirty="0">
                          <a:effectLst/>
                        </a:rPr>
                        <a:t>David Faustmann will be available throughout the project for fast response</a:t>
                      </a:r>
                    </a:p>
                    <a:p>
                      <a:pPr marL="171450" indent="-171450" fontAlgn="base">
                        <a:buFontTx/>
                        <a:buChar char="-"/>
                      </a:pPr>
                      <a:r>
                        <a:rPr lang="en-US" sz="1200" dirty="0">
                          <a:effectLst/>
                        </a:rPr>
                        <a:t>In case of unavailability (Sick leave, vacation, etc.) we have assigned the deputy PM, Christopher Spalek</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359676484"/>
                  </a:ext>
                </a:extLst>
              </a:tr>
            </a:tbl>
          </a:graphicData>
        </a:graphic>
      </p:graphicFrame>
    </p:spTree>
    <p:extLst>
      <p:ext uri="{BB962C8B-B14F-4D97-AF65-F5344CB8AC3E}">
        <p14:creationId xmlns:p14="http://schemas.microsoft.com/office/powerpoint/2010/main" val="801421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5B01D11-C4E7-8577-CAC3-6C140866278E}"/>
              </a:ext>
            </a:extLst>
          </p:cNvPr>
          <p:cNvSpPr/>
          <p:nvPr/>
        </p:nvSpPr>
        <p:spPr>
          <a:xfrm>
            <a:off x="4825497" y="2941883"/>
            <a:ext cx="2290527" cy="23274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Espace réservé du texte 5">
            <a:extLst>
              <a:ext uri="{FF2B5EF4-FFF2-40B4-BE49-F238E27FC236}">
                <a16:creationId xmlns:a16="http://schemas.microsoft.com/office/drawing/2014/main" id="{7A32FC20-9D41-C97D-66E7-DAC50854DEE7}"/>
              </a:ext>
            </a:extLst>
          </p:cNvPr>
          <p:cNvSpPr txBox="1">
            <a:spLocks/>
          </p:cNvSpPr>
          <p:nvPr/>
        </p:nvSpPr>
        <p:spPr>
          <a:xfrm>
            <a:off x="4042354" y="1880675"/>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1</a:t>
            </a:r>
          </a:p>
        </p:txBody>
      </p:sp>
      <p:sp>
        <p:nvSpPr>
          <p:cNvPr id="7" name="Textplatzhalter 2">
            <a:extLst>
              <a:ext uri="{FF2B5EF4-FFF2-40B4-BE49-F238E27FC236}">
                <a16:creationId xmlns:a16="http://schemas.microsoft.com/office/drawing/2014/main" id="{A0DB3981-BA1B-CEB0-40FA-F323D43E43DC}"/>
              </a:ext>
            </a:extLst>
          </p:cNvPr>
          <p:cNvSpPr txBox="1">
            <a:spLocks/>
          </p:cNvSpPr>
          <p:nvPr/>
        </p:nvSpPr>
        <p:spPr>
          <a:xfrm>
            <a:off x="4364321" y="1844675"/>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Understanding of Your Situation</a:t>
            </a:r>
          </a:p>
        </p:txBody>
      </p:sp>
      <p:sp>
        <p:nvSpPr>
          <p:cNvPr id="8" name="Espace réservé du texte 8">
            <a:extLst>
              <a:ext uri="{FF2B5EF4-FFF2-40B4-BE49-F238E27FC236}">
                <a16:creationId xmlns:a16="http://schemas.microsoft.com/office/drawing/2014/main" id="{3D367CB9-B2D4-0197-FD1E-35DB59A57427}"/>
              </a:ext>
            </a:extLst>
          </p:cNvPr>
          <p:cNvSpPr txBox="1">
            <a:spLocks/>
          </p:cNvSpPr>
          <p:nvPr/>
        </p:nvSpPr>
        <p:spPr>
          <a:xfrm>
            <a:off x="4042354" y="2290874"/>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2</a:t>
            </a:r>
          </a:p>
        </p:txBody>
      </p:sp>
      <p:sp>
        <p:nvSpPr>
          <p:cNvPr id="9" name="Textplatzhalter 4">
            <a:extLst>
              <a:ext uri="{FF2B5EF4-FFF2-40B4-BE49-F238E27FC236}">
                <a16:creationId xmlns:a16="http://schemas.microsoft.com/office/drawing/2014/main" id="{357E297F-D8BB-69D9-837D-ECC44A66E93D}"/>
              </a:ext>
            </a:extLst>
          </p:cNvPr>
          <p:cNvSpPr txBox="1">
            <a:spLocks/>
          </p:cNvSpPr>
          <p:nvPr/>
        </p:nvSpPr>
        <p:spPr>
          <a:xfrm>
            <a:off x="4362152" y="2229653"/>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Solution and Risk Mitigation Approach – Overview</a:t>
            </a:r>
          </a:p>
        </p:txBody>
      </p:sp>
      <p:sp>
        <p:nvSpPr>
          <p:cNvPr id="10" name="Espace réservé du texte 8">
            <a:extLst>
              <a:ext uri="{FF2B5EF4-FFF2-40B4-BE49-F238E27FC236}">
                <a16:creationId xmlns:a16="http://schemas.microsoft.com/office/drawing/2014/main" id="{B55DAEC2-16D8-4944-5794-E2C18CB0A61C}"/>
              </a:ext>
            </a:extLst>
          </p:cNvPr>
          <p:cNvSpPr txBox="1">
            <a:spLocks/>
          </p:cNvSpPr>
          <p:nvPr/>
        </p:nvSpPr>
        <p:spPr>
          <a:xfrm>
            <a:off x="4042354" y="2689883"/>
            <a:ext cx="252000" cy="252000"/>
          </a:xfrm>
          <a:prstGeom prst="ellipse">
            <a:avLst/>
          </a:prstGeom>
          <a:solidFill>
            <a:schemeClr val="accent1"/>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3</a:t>
            </a:r>
          </a:p>
        </p:txBody>
      </p:sp>
      <p:sp>
        <p:nvSpPr>
          <p:cNvPr id="11" name="Textplatzhalter 6">
            <a:extLst>
              <a:ext uri="{FF2B5EF4-FFF2-40B4-BE49-F238E27FC236}">
                <a16:creationId xmlns:a16="http://schemas.microsoft.com/office/drawing/2014/main" id="{6BDD6DED-E9C5-B71C-BDC7-FCB5C2F80E11}"/>
              </a:ext>
            </a:extLst>
          </p:cNvPr>
          <p:cNvSpPr txBox="1">
            <a:spLocks/>
          </p:cNvSpPr>
          <p:nvPr/>
        </p:nvSpPr>
        <p:spPr>
          <a:xfrm>
            <a:off x="4362152" y="2458549"/>
            <a:ext cx="7289658" cy="2020063"/>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Components of the Solution Approach – Detail</a:t>
            </a:r>
          </a:p>
          <a:p>
            <a:pPr marL="457200" lvl="1" indent="0">
              <a:spcBef>
                <a:spcPts val="600"/>
              </a:spcBef>
              <a:buNone/>
              <a:tabLst>
                <a:tab pos="2960688" algn="l"/>
              </a:tabLst>
            </a:pPr>
            <a:r>
              <a:rPr lang="en-US" sz="1000" dirty="0">
                <a:ea typeface="+mn-lt"/>
                <a:cs typeface="+mn-lt"/>
                <a:sym typeface="+mn-lt"/>
              </a:rPr>
              <a:t>3.1. </a:t>
            </a:r>
            <a:r>
              <a:rPr lang="en-US" sz="1000" b="1" dirty="0"/>
              <a:t>Phase 1 </a:t>
            </a:r>
            <a:r>
              <a:rPr lang="en-US" sz="1000" dirty="0"/>
              <a:t>– Kick-Off and Data Analysis</a:t>
            </a:r>
            <a:r>
              <a:rPr lang="en-US" sz="1000" dirty="0">
                <a:ea typeface="+mn-lt"/>
                <a:cs typeface="+mn-lt"/>
                <a:sym typeface="+mn-lt"/>
              </a:rPr>
              <a:t>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3.2. </a:t>
            </a:r>
            <a:r>
              <a:rPr lang="en-US" sz="1000" b="1" dirty="0">
                <a:ea typeface="+mn-lt"/>
                <a:cs typeface="+mn-lt"/>
                <a:sym typeface="+mn-lt"/>
              </a:rPr>
              <a:t>Phase 2</a:t>
            </a:r>
            <a:r>
              <a:rPr lang="en-US" sz="1000" dirty="0">
                <a:ea typeface="+mn-lt"/>
                <a:cs typeface="+mn-lt"/>
                <a:sym typeface="+mn-lt"/>
              </a:rPr>
              <a:t> – Heat Map Risks	</a:t>
            </a:r>
          </a:p>
          <a:p>
            <a:pPr marL="457200" lvl="1" indent="0">
              <a:spcBef>
                <a:spcPts val="600"/>
              </a:spcBef>
              <a:buNone/>
              <a:tabLst>
                <a:tab pos="2960688" algn="l"/>
              </a:tabLst>
            </a:pPr>
            <a:r>
              <a:rPr lang="en-US" sz="1000" dirty="0">
                <a:ea typeface="+mn-lt"/>
                <a:cs typeface="+mn-lt"/>
                <a:sym typeface="+mn-lt"/>
              </a:rPr>
              <a:t>3.3. </a:t>
            </a:r>
            <a:r>
              <a:rPr lang="en-US" sz="1000" b="1" dirty="0">
                <a:ea typeface="+mn-lt"/>
                <a:cs typeface="+mn-lt"/>
                <a:sym typeface="+mn-lt"/>
              </a:rPr>
              <a:t>Phase 3</a:t>
            </a:r>
            <a:r>
              <a:rPr lang="en-US" sz="1000" dirty="0">
                <a:ea typeface="+mn-lt"/>
                <a:cs typeface="+mn-lt"/>
                <a:sym typeface="+mn-lt"/>
              </a:rPr>
              <a:t> – Leadership &amp; HSE Capabilities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3.4. </a:t>
            </a:r>
            <a:r>
              <a:rPr lang="en-US" sz="1000" b="1" dirty="0">
                <a:ea typeface="+mn-lt"/>
                <a:cs typeface="+mn-lt"/>
                <a:sym typeface="+mn-lt"/>
              </a:rPr>
              <a:t>Phase 4</a:t>
            </a:r>
            <a:r>
              <a:rPr lang="en-US" sz="1000" dirty="0">
                <a:ea typeface="+mn-lt"/>
                <a:cs typeface="+mn-lt"/>
                <a:sym typeface="+mn-lt"/>
              </a:rPr>
              <a:t> – Cultural Maturity	</a:t>
            </a:r>
          </a:p>
          <a:p>
            <a:pPr marL="457200" lvl="1" indent="0">
              <a:spcBef>
                <a:spcPts val="600"/>
              </a:spcBef>
              <a:buNone/>
              <a:tabLst>
                <a:tab pos="2960688" algn="l"/>
              </a:tabLst>
            </a:pPr>
            <a:r>
              <a:rPr lang="en-US" sz="1000" dirty="0">
                <a:ea typeface="+mn-lt"/>
                <a:cs typeface="+mn-lt"/>
                <a:sym typeface="+mn-lt"/>
              </a:rPr>
              <a:t>3.5. </a:t>
            </a:r>
            <a:r>
              <a:rPr lang="en-US" sz="1000" b="1" dirty="0">
                <a:ea typeface="+mn-lt"/>
                <a:cs typeface="+mn-lt"/>
                <a:sym typeface="+mn-lt"/>
              </a:rPr>
              <a:t>Reporting and Usability </a:t>
            </a:r>
            <a:r>
              <a:rPr lang="en-US" sz="1000" dirty="0">
                <a:ea typeface="+mn-lt"/>
                <a:cs typeface="+mn-lt"/>
                <a:sym typeface="+mn-lt"/>
              </a:rPr>
              <a:t>– </a:t>
            </a:r>
            <a:r>
              <a:rPr lang="en-US" sz="1000" dirty="0"/>
              <a:t>Consolidation for E.ON HSE Governance</a:t>
            </a:r>
            <a:endParaRPr lang="en-US" sz="1000" dirty="0">
              <a:ea typeface="+mn-lt"/>
              <a:cs typeface="+mn-lt"/>
              <a:sym typeface="+mn-lt"/>
            </a:endParaRPr>
          </a:p>
          <a:p>
            <a:pPr marL="457200" lvl="1" indent="0">
              <a:spcBef>
                <a:spcPts val="600"/>
              </a:spcBef>
              <a:buNone/>
              <a:tabLst>
                <a:tab pos="2960688" algn="l"/>
              </a:tabLst>
            </a:pPr>
            <a:r>
              <a:rPr lang="en-US" sz="1000" dirty="0">
                <a:ea typeface="+mn-lt"/>
                <a:cs typeface="+mn-lt"/>
                <a:sym typeface="+mn-lt"/>
              </a:rPr>
              <a:t>3.6. </a:t>
            </a:r>
            <a:r>
              <a:rPr lang="en-US" sz="1000" b="1" dirty="0">
                <a:ea typeface="+mn-lt"/>
                <a:cs typeface="+mn-lt"/>
                <a:sym typeface="+mn-lt"/>
              </a:rPr>
              <a:t>Summary of Activities &amp; Assumptions</a:t>
            </a:r>
            <a:r>
              <a:rPr lang="en-US" sz="1000" dirty="0">
                <a:ea typeface="+mn-lt"/>
                <a:cs typeface="+mn-lt"/>
                <a:sym typeface="+mn-lt"/>
              </a:rPr>
              <a:t>	</a:t>
            </a:r>
            <a:endParaRPr lang="en-US" sz="1200" dirty="0">
              <a:solidFill>
                <a:schemeClr val="bg1">
                  <a:lumMod val="65000"/>
                </a:schemeClr>
              </a:solidFill>
              <a:ea typeface="+mn-lt"/>
              <a:cs typeface="+mn-lt"/>
              <a:sym typeface="+mn-lt"/>
            </a:endParaRPr>
          </a:p>
        </p:txBody>
      </p:sp>
      <p:sp>
        <p:nvSpPr>
          <p:cNvPr id="12" name="Espace réservé du texte 16">
            <a:extLst>
              <a:ext uri="{FF2B5EF4-FFF2-40B4-BE49-F238E27FC236}">
                <a16:creationId xmlns:a16="http://schemas.microsoft.com/office/drawing/2014/main" id="{45BAFFE5-9912-D1DB-4090-25CC16E23EB1}"/>
              </a:ext>
            </a:extLst>
          </p:cNvPr>
          <p:cNvSpPr txBox="1">
            <a:spLocks/>
          </p:cNvSpPr>
          <p:nvPr/>
        </p:nvSpPr>
        <p:spPr>
          <a:xfrm>
            <a:off x="4042354" y="4387591"/>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1"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dirty="0">
                <a:latin typeface="+mn-lt"/>
                <a:ea typeface="+mn-lt"/>
                <a:cs typeface="+mn-lt"/>
                <a:sym typeface="+mn-lt"/>
              </a:rPr>
              <a:t>4</a:t>
            </a:r>
          </a:p>
        </p:txBody>
      </p:sp>
      <p:sp>
        <p:nvSpPr>
          <p:cNvPr id="13" name="Textplatzhalter 8">
            <a:extLst>
              <a:ext uri="{FF2B5EF4-FFF2-40B4-BE49-F238E27FC236}">
                <a16:creationId xmlns:a16="http://schemas.microsoft.com/office/drawing/2014/main" id="{80EC481F-4250-11C5-BA46-BF1F2B7FB720}"/>
              </a:ext>
            </a:extLst>
          </p:cNvPr>
          <p:cNvSpPr txBox="1">
            <a:spLocks/>
          </p:cNvSpPr>
          <p:nvPr/>
        </p:nvSpPr>
        <p:spPr>
          <a:xfrm>
            <a:off x="4362152" y="4398268"/>
            <a:ext cx="6582073" cy="111813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Program Setup – Flexible Proposal</a:t>
            </a:r>
          </a:p>
          <a:p>
            <a:pPr marL="457200" lvl="1" indent="0">
              <a:spcBef>
                <a:spcPts val="600"/>
              </a:spcBef>
              <a:buNone/>
            </a:pPr>
            <a:r>
              <a:rPr lang="en-US" sz="1000" dirty="0">
                <a:ea typeface="+mn-lt"/>
                <a:cs typeface="+mn-lt"/>
                <a:sym typeface="+mn-lt"/>
              </a:rPr>
              <a:t>4.1. Program Organization, Team, Team Experience</a:t>
            </a:r>
          </a:p>
          <a:p>
            <a:pPr marL="457200" lvl="1" indent="0">
              <a:spcBef>
                <a:spcPts val="600"/>
              </a:spcBef>
              <a:buNone/>
            </a:pPr>
            <a:r>
              <a:rPr lang="en-US" sz="1000" dirty="0">
                <a:ea typeface="+mn-lt"/>
                <a:cs typeface="+mn-lt"/>
                <a:sym typeface="+mn-lt"/>
              </a:rPr>
              <a:t>4.2. Planning</a:t>
            </a:r>
          </a:p>
          <a:p>
            <a:pPr marL="457200" lvl="1" indent="0">
              <a:spcBef>
                <a:spcPts val="600"/>
              </a:spcBef>
              <a:buNone/>
            </a:pPr>
            <a:r>
              <a:rPr lang="en-US" sz="1000" dirty="0">
                <a:ea typeface="+mn-lt"/>
                <a:cs typeface="+mn-lt"/>
                <a:sym typeface="+mn-lt"/>
              </a:rPr>
              <a:t>4.3. Commercial Aspects</a:t>
            </a:r>
          </a:p>
          <a:p>
            <a:pPr marL="457200" lvl="1" indent="0">
              <a:spcBef>
                <a:spcPts val="600"/>
              </a:spcBef>
              <a:buNone/>
            </a:pPr>
            <a:r>
              <a:rPr lang="en-US" sz="1000" dirty="0">
                <a:ea typeface="+mn-lt"/>
                <a:cs typeface="+mn-lt"/>
                <a:sym typeface="+mn-lt"/>
              </a:rPr>
              <a:t>4.4. CVs</a:t>
            </a:r>
          </a:p>
        </p:txBody>
      </p:sp>
      <p:sp>
        <p:nvSpPr>
          <p:cNvPr id="14" name="Espace réservé du texte 10">
            <a:extLst>
              <a:ext uri="{FF2B5EF4-FFF2-40B4-BE49-F238E27FC236}">
                <a16:creationId xmlns:a16="http://schemas.microsoft.com/office/drawing/2014/main" id="{2D643013-0AB8-6254-AEF3-CE8C41F54B82}"/>
              </a:ext>
            </a:extLst>
          </p:cNvPr>
          <p:cNvSpPr txBox="1">
            <a:spLocks/>
          </p:cNvSpPr>
          <p:nvPr/>
        </p:nvSpPr>
        <p:spPr>
          <a:xfrm>
            <a:off x="4042354" y="5559048"/>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1" dirty="0">
                <a:latin typeface="+mn-lt"/>
                <a:ea typeface="+mn-lt"/>
                <a:cs typeface="+mn-lt"/>
                <a:sym typeface="+mn-lt"/>
              </a:rPr>
              <a:t>5</a:t>
            </a:r>
          </a:p>
        </p:txBody>
      </p:sp>
      <p:sp>
        <p:nvSpPr>
          <p:cNvPr id="15" name="Textplatzhalter 12">
            <a:extLst>
              <a:ext uri="{FF2B5EF4-FFF2-40B4-BE49-F238E27FC236}">
                <a16:creationId xmlns:a16="http://schemas.microsoft.com/office/drawing/2014/main" id="{6E2D0529-B8C7-8794-DEC0-21A439EDC81B}"/>
              </a:ext>
            </a:extLst>
          </p:cNvPr>
          <p:cNvSpPr txBox="1">
            <a:spLocks/>
          </p:cNvSpPr>
          <p:nvPr/>
        </p:nvSpPr>
        <p:spPr>
          <a:xfrm>
            <a:off x="4362152" y="5487048"/>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References</a:t>
            </a:r>
          </a:p>
        </p:txBody>
      </p:sp>
      <p:sp>
        <p:nvSpPr>
          <p:cNvPr id="16" name="Espace réservé du texte 10">
            <a:extLst>
              <a:ext uri="{FF2B5EF4-FFF2-40B4-BE49-F238E27FC236}">
                <a16:creationId xmlns:a16="http://schemas.microsoft.com/office/drawing/2014/main" id="{43A425D4-81D0-EF09-B3B5-48C201CA6C22}"/>
              </a:ext>
            </a:extLst>
          </p:cNvPr>
          <p:cNvSpPr txBox="1">
            <a:spLocks/>
          </p:cNvSpPr>
          <p:nvPr/>
        </p:nvSpPr>
        <p:spPr>
          <a:xfrm>
            <a:off x="4042354" y="5913142"/>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1" dirty="0">
                <a:latin typeface="+mn-lt"/>
                <a:ea typeface="+mn-lt"/>
                <a:cs typeface="+mn-lt"/>
                <a:sym typeface="+mn-lt"/>
              </a:rPr>
              <a:t>6</a:t>
            </a:r>
          </a:p>
        </p:txBody>
      </p:sp>
      <p:sp>
        <p:nvSpPr>
          <p:cNvPr id="24" name="Textplatzhalter 12">
            <a:extLst>
              <a:ext uri="{FF2B5EF4-FFF2-40B4-BE49-F238E27FC236}">
                <a16:creationId xmlns:a16="http://schemas.microsoft.com/office/drawing/2014/main" id="{D99E1D47-4F6C-7272-6A31-2F73BC3BD0D4}"/>
              </a:ext>
            </a:extLst>
          </p:cNvPr>
          <p:cNvSpPr txBox="1">
            <a:spLocks/>
          </p:cNvSpPr>
          <p:nvPr/>
        </p:nvSpPr>
        <p:spPr>
          <a:xfrm>
            <a:off x="4362152" y="584114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Appendices</a:t>
            </a:r>
          </a:p>
        </p:txBody>
      </p:sp>
      <p:sp>
        <p:nvSpPr>
          <p:cNvPr id="3" name="Espace réservé du texte 5">
            <a:extLst>
              <a:ext uri="{FF2B5EF4-FFF2-40B4-BE49-F238E27FC236}">
                <a16:creationId xmlns:a16="http://schemas.microsoft.com/office/drawing/2014/main" id="{09E5C0CE-530F-A100-D136-3D4FB73E093F}"/>
              </a:ext>
            </a:extLst>
          </p:cNvPr>
          <p:cNvSpPr txBox="1">
            <a:spLocks/>
          </p:cNvSpPr>
          <p:nvPr/>
        </p:nvSpPr>
        <p:spPr>
          <a:xfrm>
            <a:off x="4042354" y="1477302"/>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0</a:t>
            </a:r>
          </a:p>
        </p:txBody>
      </p:sp>
      <p:sp>
        <p:nvSpPr>
          <p:cNvPr id="4" name="Textplatzhalter 2">
            <a:extLst>
              <a:ext uri="{FF2B5EF4-FFF2-40B4-BE49-F238E27FC236}">
                <a16:creationId xmlns:a16="http://schemas.microsoft.com/office/drawing/2014/main" id="{05D717D4-A855-E2A9-2727-F166710AB78F}"/>
              </a:ext>
            </a:extLst>
          </p:cNvPr>
          <p:cNvSpPr txBox="1">
            <a:spLocks/>
          </p:cNvSpPr>
          <p:nvPr/>
        </p:nvSpPr>
        <p:spPr>
          <a:xfrm>
            <a:off x="4364321" y="144130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Management Summary</a:t>
            </a:r>
          </a:p>
        </p:txBody>
      </p:sp>
    </p:spTree>
    <p:extLst>
      <p:ext uri="{BB962C8B-B14F-4D97-AF65-F5344CB8AC3E}">
        <p14:creationId xmlns:p14="http://schemas.microsoft.com/office/powerpoint/2010/main" val="3965661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83F17-455D-B868-486F-D841ABB868E2}"/>
              </a:ext>
            </a:extLst>
          </p:cNvPr>
          <p:cNvSpPr>
            <a:spLocks noGrp="1"/>
          </p:cNvSpPr>
          <p:nvPr>
            <p:ph type="title"/>
          </p:nvPr>
        </p:nvSpPr>
        <p:spPr/>
        <p:txBody>
          <a:bodyPr>
            <a:normAutofit/>
          </a:bodyPr>
          <a:lstStyle/>
          <a:p>
            <a:r>
              <a:rPr lang="en-US" dirty="0"/>
              <a:t>Detail Overview: Phase 1 – Kick-Off and Data Analysis</a:t>
            </a:r>
            <a:br>
              <a:rPr lang="en-US" dirty="0"/>
            </a:br>
            <a:r>
              <a:rPr lang="en-US" sz="2000" dirty="0"/>
              <a:t>The Data and KPI Analysis forms the Basis for all further Phases and allows an ad-hoc View on the Effectivity of taken Measures </a:t>
            </a:r>
          </a:p>
        </p:txBody>
      </p:sp>
      <p:sp>
        <p:nvSpPr>
          <p:cNvPr id="3" name="Slide Number Placeholder 2">
            <a:extLst>
              <a:ext uri="{FF2B5EF4-FFF2-40B4-BE49-F238E27FC236}">
                <a16:creationId xmlns:a16="http://schemas.microsoft.com/office/drawing/2014/main" id="{7B880EAE-BAF3-85E6-F2D2-F1E525216CDE}"/>
              </a:ext>
            </a:extLst>
          </p:cNvPr>
          <p:cNvSpPr>
            <a:spLocks noGrp="1"/>
          </p:cNvSpPr>
          <p:nvPr>
            <p:ph type="sldNum" sz="quarter" idx="12"/>
          </p:nvPr>
        </p:nvSpPr>
        <p:spPr/>
        <p:txBody>
          <a:bodyPr/>
          <a:lstStyle/>
          <a:p>
            <a:fld id="{A6675773-DBBA-4A21-9EDA-4D76296EEA2B}" type="slidenum">
              <a:rPr lang="en-US" smtClean="0"/>
              <a:t>18</a:t>
            </a:fld>
            <a:endParaRPr lang="en-US" dirty="0"/>
          </a:p>
        </p:txBody>
      </p:sp>
      <p:grpSp>
        <p:nvGrpSpPr>
          <p:cNvPr id="4" name="Gruppieren 1">
            <a:extLst>
              <a:ext uri="{FF2B5EF4-FFF2-40B4-BE49-F238E27FC236}">
                <a16:creationId xmlns:a16="http://schemas.microsoft.com/office/drawing/2014/main" id="{879B95AC-0820-07D4-8C9C-90085042B5AD}"/>
              </a:ext>
            </a:extLst>
          </p:cNvPr>
          <p:cNvGrpSpPr/>
          <p:nvPr/>
        </p:nvGrpSpPr>
        <p:grpSpPr>
          <a:xfrm>
            <a:off x="1416050" y="1753299"/>
            <a:ext cx="9359901" cy="4555426"/>
            <a:chOff x="554039" y="1562100"/>
            <a:chExt cx="11095350" cy="4260705"/>
          </a:xfrm>
        </p:grpSpPr>
        <p:sp>
          <p:nvSpPr>
            <p:cNvPr id="5" name="Rechteck 49">
              <a:extLst>
                <a:ext uri="{FF2B5EF4-FFF2-40B4-BE49-F238E27FC236}">
                  <a16:creationId xmlns:a16="http://schemas.microsoft.com/office/drawing/2014/main" id="{A81F0524-07F9-5525-6FEF-F77FD2478A2C}"/>
                </a:ext>
              </a:extLst>
            </p:cNvPr>
            <p:cNvSpPr/>
            <p:nvPr/>
          </p:nvSpPr>
          <p:spPr>
            <a:xfrm>
              <a:off x="1977625" y="4445270"/>
              <a:ext cx="1332000" cy="1360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800" dirty="0"/>
            </a:p>
          </p:txBody>
        </p:sp>
        <p:grpSp>
          <p:nvGrpSpPr>
            <p:cNvPr id="6" name="Gruppieren 5">
              <a:extLst>
                <a:ext uri="{FF2B5EF4-FFF2-40B4-BE49-F238E27FC236}">
                  <a16:creationId xmlns:a16="http://schemas.microsoft.com/office/drawing/2014/main" id="{739280C5-0E1E-553F-4D76-836B36EE570F}"/>
                </a:ext>
              </a:extLst>
            </p:cNvPr>
            <p:cNvGrpSpPr/>
            <p:nvPr/>
          </p:nvGrpSpPr>
          <p:grpSpPr>
            <a:xfrm>
              <a:off x="554039" y="1562100"/>
              <a:ext cx="2950270" cy="4260705"/>
              <a:chOff x="554039" y="1562100"/>
              <a:chExt cx="2950270" cy="4260705"/>
            </a:xfrm>
          </p:grpSpPr>
          <p:sp>
            <p:nvSpPr>
              <p:cNvPr id="13" name="Rechteck 52">
                <a:extLst>
                  <a:ext uri="{FF2B5EF4-FFF2-40B4-BE49-F238E27FC236}">
                    <a16:creationId xmlns:a16="http://schemas.microsoft.com/office/drawing/2014/main" id="{C9E481F8-80A3-58E3-5BA3-BE1D0D37D69F}"/>
                  </a:ext>
                </a:extLst>
              </p:cNvPr>
              <p:cNvSpPr/>
              <p:nvPr/>
            </p:nvSpPr>
            <p:spPr>
              <a:xfrm>
                <a:off x="554039" y="4445271"/>
                <a:ext cx="2950270" cy="137753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6000" noProof="1"/>
                  <a:t>1</a:t>
                </a:r>
                <a:endParaRPr lang="en-US" sz="6000" dirty="0"/>
              </a:p>
            </p:txBody>
          </p:sp>
          <p:sp>
            <p:nvSpPr>
              <p:cNvPr id="14" name="Abgerundetes Rechteck 31">
                <a:extLst>
                  <a:ext uri="{FF2B5EF4-FFF2-40B4-BE49-F238E27FC236}">
                    <a16:creationId xmlns:a16="http://schemas.microsoft.com/office/drawing/2014/main" id="{31B3E2B7-3E43-F25C-3F68-05DD33968FF5}"/>
                  </a:ext>
                </a:extLst>
              </p:cNvPr>
              <p:cNvSpPr/>
              <p:nvPr/>
            </p:nvSpPr>
            <p:spPr bwMode="auto">
              <a:xfrm>
                <a:off x="555626" y="1562100"/>
                <a:ext cx="2948570" cy="2809875"/>
              </a:xfrm>
              <a:prstGeom prst="roundRect">
                <a:avLst>
                  <a:gd name="adj" fmla="val 0"/>
                </a:avLst>
              </a:prstGeom>
              <a:solidFill>
                <a:schemeClr val="accent6">
                  <a:lumMod val="75000"/>
                  <a:alpha val="25000"/>
                </a:schemeClr>
              </a:solidFill>
              <a:ln>
                <a:noFill/>
              </a:ln>
            </p:spPr>
            <p:txBody>
              <a:bodyPr vert="horz" wrap="square" lIns="216000" tIns="252000" rIns="216000" bIns="252000" numCol="1" anchor="t" anchorCtr="0" compatLnSpc="1">
                <a:prstTxWarp prst="textNoShape">
                  <a:avLst/>
                </a:prstTxWarp>
              </a:bodyPr>
              <a:lstStyle/>
              <a:p>
                <a:pPr>
                  <a:lnSpc>
                    <a:spcPct val="90000"/>
                  </a:lnSpc>
                </a:pPr>
                <a:r>
                  <a:rPr lang="en-US" sz="1600" b="1" noProof="1"/>
                  <a:t>Challenges</a:t>
                </a:r>
                <a:endParaRPr lang="en-US" sz="1400" b="1" noProof="1"/>
              </a:p>
              <a:p>
                <a:pPr>
                  <a:lnSpc>
                    <a:spcPct val="90000"/>
                  </a:lnSpc>
                </a:pPr>
                <a:endParaRPr lang="en-US" altLang="de-DE" sz="1200" noProof="1"/>
              </a:p>
              <a:p>
                <a:pPr marL="171450" indent="-171450">
                  <a:lnSpc>
                    <a:spcPct val="90000"/>
                  </a:lnSpc>
                  <a:buFont typeface="Arial" panose="020B0604020202020204" pitchFamily="34" charset="0"/>
                  <a:buChar char="•"/>
                </a:pPr>
                <a:r>
                  <a:rPr lang="en-US" sz="1200" b="0" i="0" dirty="0">
                    <a:effectLst/>
                  </a:rPr>
                  <a:t>Integrating and analyzing diverse HSE data sets to create a solid foundation for program development.</a:t>
                </a:r>
              </a:p>
              <a:p>
                <a:pPr marL="171450" indent="-171450">
                  <a:lnSpc>
                    <a:spcPct val="90000"/>
                  </a:lnSpc>
                  <a:buFont typeface="Arial" panose="020B0604020202020204" pitchFamily="34" charset="0"/>
                  <a:buChar char="•"/>
                </a:pPr>
                <a:r>
                  <a:rPr lang="en-US" sz="1200" b="0" i="0" dirty="0">
                    <a:effectLst/>
                  </a:rPr>
                  <a:t>Validating that current KPIs accurately represent E.ON's safety culture and pinpointing opportunities for safety culture enhancement.</a:t>
                </a:r>
              </a:p>
              <a:p>
                <a:pPr marL="171450" indent="-171450">
                  <a:lnSpc>
                    <a:spcPct val="90000"/>
                  </a:lnSpc>
                  <a:buFont typeface="Arial" panose="020B0604020202020204" pitchFamily="34" charset="0"/>
                  <a:buChar char="•"/>
                </a:pPr>
                <a:r>
                  <a:rPr lang="en-US" sz="1200" b="0" i="0" dirty="0">
                    <a:effectLst/>
                  </a:rPr>
                  <a:t>Setting the stage for insightful actions based on a reliable analysis of historical and current HSE data.</a:t>
                </a:r>
                <a:endParaRPr lang="en-US" altLang="de-DE" sz="1200" noProof="1"/>
              </a:p>
            </p:txBody>
          </p:sp>
        </p:grpSp>
        <p:grpSp>
          <p:nvGrpSpPr>
            <p:cNvPr id="7" name="Gruppieren 2">
              <a:extLst>
                <a:ext uri="{FF2B5EF4-FFF2-40B4-BE49-F238E27FC236}">
                  <a16:creationId xmlns:a16="http://schemas.microsoft.com/office/drawing/2014/main" id="{BFBD7F14-E6DA-BD37-1E79-F101FB5D070C}"/>
                </a:ext>
              </a:extLst>
            </p:cNvPr>
            <p:cNvGrpSpPr/>
            <p:nvPr/>
          </p:nvGrpSpPr>
          <p:grpSpPr>
            <a:xfrm>
              <a:off x="3581735" y="1562100"/>
              <a:ext cx="3897773" cy="4243388"/>
              <a:chOff x="3031352" y="1562100"/>
              <a:chExt cx="3897773" cy="4243388"/>
            </a:xfrm>
          </p:grpSpPr>
          <p:sp>
            <p:nvSpPr>
              <p:cNvPr id="11" name="Rechteck 55">
                <a:extLst>
                  <a:ext uri="{FF2B5EF4-FFF2-40B4-BE49-F238E27FC236}">
                    <a16:creationId xmlns:a16="http://schemas.microsoft.com/office/drawing/2014/main" id="{29F7A588-F56C-2BB0-921A-A40A2363C18C}"/>
                  </a:ext>
                </a:extLst>
              </p:cNvPr>
              <p:cNvSpPr/>
              <p:nvPr/>
            </p:nvSpPr>
            <p:spPr>
              <a:xfrm>
                <a:off x="3031352" y="1562100"/>
                <a:ext cx="3897773" cy="137753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6000" noProof="1">
                    <a:solidFill>
                      <a:srgbClr val="FFFFFF"/>
                    </a:solidFill>
                  </a:rPr>
                  <a:t>2</a:t>
                </a:r>
                <a:endParaRPr lang="en-US" sz="6000" dirty="0"/>
              </a:p>
            </p:txBody>
          </p:sp>
          <p:sp>
            <p:nvSpPr>
              <p:cNvPr id="12" name="Abgerundetes Rechteck 53">
                <a:extLst>
                  <a:ext uri="{FF2B5EF4-FFF2-40B4-BE49-F238E27FC236}">
                    <a16:creationId xmlns:a16="http://schemas.microsoft.com/office/drawing/2014/main" id="{16AA4CD5-DB21-3515-CD8D-8F891B6FC0FF}"/>
                  </a:ext>
                </a:extLst>
              </p:cNvPr>
              <p:cNvSpPr/>
              <p:nvPr/>
            </p:nvSpPr>
            <p:spPr bwMode="auto">
              <a:xfrm>
                <a:off x="3031352" y="2995613"/>
                <a:ext cx="3897773" cy="2809875"/>
              </a:xfrm>
              <a:prstGeom prst="roundRect">
                <a:avLst>
                  <a:gd name="adj" fmla="val 0"/>
                </a:avLst>
              </a:prstGeom>
              <a:solidFill>
                <a:schemeClr val="accent3">
                  <a:alpha val="25000"/>
                </a:schemeClr>
              </a:solidFill>
              <a:ln>
                <a:noFill/>
              </a:ln>
            </p:spPr>
            <p:txBody>
              <a:bodyPr vert="horz" wrap="square" lIns="216000" tIns="252000" rIns="216000" bIns="252000" numCol="1" anchor="t" anchorCtr="0" compatLnSpc="1">
                <a:prstTxWarp prst="textNoShape">
                  <a:avLst/>
                </a:prstTxWarp>
              </a:bodyPr>
              <a:lstStyle/>
              <a:p>
                <a:pPr>
                  <a:lnSpc>
                    <a:spcPct val="90000"/>
                  </a:lnSpc>
                </a:pPr>
                <a:r>
                  <a:rPr lang="en-US" sz="1600" b="1" noProof="1"/>
                  <a:t>Activities</a:t>
                </a:r>
                <a:endParaRPr lang="en-US" sz="1400" b="1" noProof="1"/>
              </a:p>
              <a:p>
                <a:pPr>
                  <a:lnSpc>
                    <a:spcPct val="90000"/>
                  </a:lnSpc>
                </a:pPr>
                <a:endParaRPr lang="en-US" altLang="de-DE" sz="1200" noProof="1"/>
              </a:p>
              <a:p>
                <a:pPr marL="171450" indent="-171450">
                  <a:lnSpc>
                    <a:spcPct val="90000"/>
                  </a:lnSpc>
                  <a:buFont typeface="Arial" panose="020B0604020202020204" pitchFamily="34" charset="0"/>
                  <a:buChar char="•"/>
                </a:pPr>
                <a:r>
                  <a:rPr lang="en-US" altLang="de-DE" sz="1200" noProof="1"/>
                  <a:t>Collect and assess historical HSE data and outcomes from Quick Check 1.0.</a:t>
                </a:r>
              </a:p>
              <a:p>
                <a:pPr marL="171450" indent="-171450">
                  <a:lnSpc>
                    <a:spcPct val="90000"/>
                  </a:lnSpc>
                  <a:buFont typeface="Arial" panose="020B0604020202020204" pitchFamily="34" charset="0"/>
                  <a:buChar char="•"/>
                </a:pPr>
                <a:r>
                  <a:rPr lang="en-US" altLang="de-DE" sz="1200" noProof="1"/>
                  <a:t>Integrate additional relevant information provided by E.ON for a multi-dimensional analysis.</a:t>
                </a:r>
              </a:p>
              <a:p>
                <a:pPr marL="171450" indent="-171450">
                  <a:lnSpc>
                    <a:spcPct val="90000"/>
                  </a:lnSpc>
                  <a:buFont typeface="Arial" panose="020B0604020202020204" pitchFamily="34" charset="0"/>
                  <a:buChar char="•"/>
                </a:pPr>
                <a:r>
                  <a:rPr lang="en-US" altLang="de-DE" sz="1200" noProof="1"/>
                  <a:t>Identify specific KPIs that will inform the current state and target improvements.</a:t>
                </a:r>
              </a:p>
              <a:p>
                <a:pPr marL="171450" indent="-171450">
                  <a:lnSpc>
                    <a:spcPct val="90000"/>
                  </a:lnSpc>
                  <a:buFont typeface="Arial" panose="020B0604020202020204" pitchFamily="34" charset="0"/>
                  <a:buChar char="•"/>
                </a:pPr>
                <a:r>
                  <a:rPr lang="en-US" altLang="de-DE" sz="1200" noProof="1"/>
                  <a:t>Implement a rigorous data validation process to ensure accuracy and relevance.</a:t>
                </a:r>
              </a:p>
              <a:p>
                <a:pPr marL="171450" indent="-171450">
                  <a:lnSpc>
                    <a:spcPct val="90000"/>
                  </a:lnSpc>
                  <a:buFont typeface="Arial" panose="020B0604020202020204" pitchFamily="34" charset="0"/>
                  <a:buChar char="•"/>
                </a:pPr>
                <a:r>
                  <a:rPr lang="en-US" altLang="de-DE" sz="1200" noProof="1"/>
                  <a:t>Utilize standardized analytical scheme to interpret inter-company data sets and uncover patterns or trends that require attention.</a:t>
                </a:r>
              </a:p>
            </p:txBody>
          </p:sp>
        </p:grpSp>
        <p:grpSp>
          <p:nvGrpSpPr>
            <p:cNvPr id="8" name="Gruppieren 4">
              <a:extLst>
                <a:ext uri="{FF2B5EF4-FFF2-40B4-BE49-F238E27FC236}">
                  <a16:creationId xmlns:a16="http://schemas.microsoft.com/office/drawing/2014/main" id="{3E20EDFA-5584-4EF6-CA44-EF5BF49BC204}"/>
                </a:ext>
              </a:extLst>
            </p:cNvPr>
            <p:cNvGrpSpPr/>
            <p:nvPr/>
          </p:nvGrpSpPr>
          <p:grpSpPr>
            <a:xfrm>
              <a:off x="7557450" y="1562100"/>
              <a:ext cx="4091939" cy="4260705"/>
              <a:chOff x="7557450" y="1562100"/>
              <a:chExt cx="4091939" cy="4260705"/>
            </a:xfrm>
          </p:grpSpPr>
          <p:sp>
            <p:nvSpPr>
              <p:cNvPr id="9" name="Rechteck 58">
                <a:extLst>
                  <a:ext uri="{FF2B5EF4-FFF2-40B4-BE49-F238E27FC236}">
                    <a16:creationId xmlns:a16="http://schemas.microsoft.com/office/drawing/2014/main" id="{487C2DEC-C01B-4DAC-BC9D-388C12923C24}"/>
                  </a:ext>
                </a:extLst>
              </p:cNvPr>
              <p:cNvSpPr/>
              <p:nvPr/>
            </p:nvSpPr>
            <p:spPr>
              <a:xfrm>
                <a:off x="7557450" y="4445271"/>
                <a:ext cx="4091939" cy="13775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6000" noProof="1"/>
                  <a:t>3</a:t>
                </a:r>
              </a:p>
            </p:txBody>
          </p:sp>
          <p:sp>
            <p:nvSpPr>
              <p:cNvPr id="10" name="Abgerundetes Rechteck 56">
                <a:extLst>
                  <a:ext uri="{FF2B5EF4-FFF2-40B4-BE49-F238E27FC236}">
                    <a16:creationId xmlns:a16="http://schemas.microsoft.com/office/drawing/2014/main" id="{A7B5E552-1B94-6BE4-71D1-CC55DBA1F8FE}"/>
                  </a:ext>
                </a:extLst>
              </p:cNvPr>
              <p:cNvSpPr/>
              <p:nvPr/>
            </p:nvSpPr>
            <p:spPr bwMode="auto">
              <a:xfrm>
                <a:off x="7557450" y="1562100"/>
                <a:ext cx="4091939" cy="2809875"/>
              </a:xfrm>
              <a:prstGeom prst="roundRect">
                <a:avLst>
                  <a:gd name="adj" fmla="val 0"/>
                </a:avLst>
              </a:prstGeom>
              <a:solidFill>
                <a:schemeClr val="accent2">
                  <a:alpha val="25000"/>
                </a:schemeClr>
              </a:solidFill>
              <a:ln>
                <a:noFill/>
              </a:ln>
            </p:spPr>
            <p:txBody>
              <a:bodyPr vert="horz" wrap="square" lIns="216000" tIns="252000" rIns="216000" bIns="252000" numCol="1" anchor="t" anchorCtr="0" compatLnSpc="1">
                <a:prstTxWarp prst="textNoShape">
                  <a:avLst/>
                </a:prstTxWarp>
              </a:bodyPr>
              <a:lstStyle/>
              <a:p>
                <a:pPr>
                  <a:lnSpc>
                    <a:spcPct val="90000"/>
                  </a:lnSpc>
                </a:pPr>
                <a:r>
                  <a:rPr lang="en-US" sz="1600" b="1" noProof="1"/>
                  <a:t>Deliverables</a:t>
                </a:r>
                <a:endParaRPr lang="en-US" sz="1400" b="1" noProof="1"/>
              </a:p>
              <a:p>
                <a:pPr>
                  <a:lnSpc>
                    <a:spcPct val="90000"/>
                  </a:lnSpc>
                </a:pPr>
                <a:endParaRPr lang="en-US" altLang="de-DE" sz="1200" noProof="1"/>
              </a:p>
              <a:p>
                <a:pPr marL="171450" indent="-171450">
                  <a:lnSpc>
                    <a:spcPct val="90000"/>
                  </a:lnSpc>
                  <a:buFont typeface="Arial" panose="020B0604020202020204" pitchFamily="34" charset="0"/>
                  <a:buChar char="•"/>
                </a:pPr>
                <a:r>
                  <a:rPr lang="en-US" altLang="de-DE" sz="1200" noProof="1"/>
                  <a:t>A detailed report summarizing the analysis of existing data, highlighting key findings and potential areas for safety culture enhancement.</a:t>
                </a:r>
              </a:p>
              <a:p>
                <a:pPr marL="171450" indent="-171450">
                  <a:lnSpc>
                    <a:spcPct val="90000"/>
                  </a:lnSpc>
                  <a:buFont typeface="Arial" panose="020B0604020202020204" pitchFamily="34" charset="0"/>
                  <a:buChar char="•"/>
                </a:pPr>
                <a:r>
                  <a:rPr lang="en-US" altLang="de-DE" sz="1200" noProof="1"/>
                  <a:t>A dashboard of HSE KPIs that will be monitored throughout the project lifecycle.</a:t>
                </a:r>
              </a:p>
              <a:p>
                <a:pPr marL="171450" indent="-171450">
                  <a:lnSpc>
                    <a:spcPct val="90000"/>
                  </a:lnSpc>
                  <a:buFont typeface="Arial" panose="020B0604020202020204" pitchFamily="34" charset="0"/>
                  <a:buChar char="•"/>
                </a:pPr>
                <a:r>
                  <a:rPr lang="en-US" altLang="de-DE" sz="1200" noProof="1"/>
                  <a:t>A project roadmap that outlines subsequent phases based on initial data insights.</a:t>
                </a:r>
              </a:p>
            </p:txBody>
          </p:sp>
        </p:grpSp>
      </p:grpSp>
    </p:spTree>
    <p:extLst>
      <p:ext uri="{BB962C8B-B14F-4D97-AF65-F5344CB8AC3E}">
        <p14:creationId xmlns:p14="http://schemas.microsoft.com/office/powerpoint/2010/main" val="793252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52E00-41C3-8C20-3B7B-97D493B4638D}"/>
              </a:ext>
            </a:extLst>
          </p:cNvPr>
          <p:cNvSpPr>
            <a:spLocks noGrp="1"/>
          </p:cNvSpPr>
          <p:nvPr>
            <p:ph type="title"/>
          </p:nvPr>
        </p:nvSpPr>
        <p:spPr/>
        <p:txBody>
          <a:bodyPr>
            <a:normAutofit fontScale="90000"/>
          </a:bodyPr>
          <a:lstStyle/>
          <a:p>
            <a:r>
              <a:rPr lang="en-US" dirty="0"/>
              <a:t>During the Document Analysis Phase, the cultural Evolution can be analyzed based on Data. Moreover, Results support the following Phases </a:t>
            </a:r>
          </a:p>
        </p:txBody>
      </p:sp>
      <p:sp>
        <p:nvSpPr>
          <p:cNvPr id="3" name="Text Placeholder 2">
            <a:extLst>
              <a:ext uri="{FF2B5EF4-FFF2-40B4-BE49-F238E27FC236}">
                <a16:creationId xmlns:a16="http://schemas.microsoft.com/office/drawing/2014/main" id="{26E64659-4CB5-5514-CA03-FBD4CF48FB4E}"/>
              </a:ext>
            </a:extLst>
          </p:cNvPr>
          <p:cNvSpPr>
            <a:spLocks noGrp="1"/>
          </p:cNvSpPr>
          <p:nvPr>
            <p:ph type="body" idx="1"/>
          </p:nvPr>
        </p:nvSpPr>
        <p:spPr>
          <a:solidFill>
            <a:schemeClr val="bg1">
              <a:lumMod val="95000"/>
            </a:schemeClr>
          </a:solidFill>
        </p:spPr>
        <p:txBody>
          <a:bodyPr anchor="t">
            <a:normAutofit/>
          </a:bodyPr>
          <a:lstStyle/>
          <a:p>
            <a:r>
              <a:rPr lang="en-US" sz="1800" dirty="0"/>
              <a:t>The Document Analysis Approach</a:t>
            </a:r>
          </a:p>
        </p:txBody>
      </p:sp>
      <p:sp>
        <p:nvSpPr>
          <p:cNvPr id="4" name="Content Placeholder 3">
            <a:extLst>
              <a:ext uri="{FF2B5EF4-FFF2-40B4-BE49-F238E27FC236}">
                <a16:creationId xmlns:a16="http://schemas.microsoft.com/office/drawing/2014/main" id="{E47A9AA5-6993-B7C4-EBC8-885C946BEF5E}"/>
              </a:ext>
            </a:extLst>
          </p:cNvPr>
          <p:cNvSpPr>
            <a:spLocks noGrp="1"/>
          </p:cNvSpPr>
          <p:nvPr>
            <p:ph sz="half" idx="2"/>
          </p:nvPr>
        </p:nvSpPr>
        <p:spPr>
          <a:solidFill>
            <a:schemeClr val="bg1">
              <a:lumMod val="95000"/>
            </a:schemeClr>
          </a:solidFill>
        </p:spPr>
        <p:txBody>
          <a:bodyPr>
            <a:normAutofit fontScale="92500"/>
          </a:bodyPr>
          <a:lstStyle/>
          <a:p>
            <a:pPr marL="0" indent="0">
              <a:buNone/>
            </a:pPr>
            <a:r>
              <a:rPr lang="en-US" dirty="0"/>
              <a:t> </a:t>
            </a:r>
          </a:p>
        </p:txBody>
      </p:sp>
      <p:sp>
        <p:nvSpPr>
          <p:cNvPr id="5" name="Text Placeholder 4">
            <a:extLst>
              <a:ext uri="{FF2B5EF4-FFF2-40B4-BE49-F238E27FC236}">
                <a16:creationId xmlns:a16="http://schemas.microsoft.com/office/drawing/2014/main" id="{C0F3F8CC-CE12-3487-CC76-6F44DA54498B}"/>
              </a:ext>
            </a:extLst>
          </p:cNvPr>
          <p:cNvSpPr>
            <a:spLocks noGrp="1"/>
          </p:cNvSpPr>
          <p:nvPr>
            <p:ph type="body" sz="quarter" idx="3"/>
          </p:nvPr>
        </p:nvSpPr>
        <p:spPr/>
        <p:txBody>
          <a:bodyPr anchor="t">
            <a:normAutofit/>
          </a:bodyPr>
          <a:lstStyle/>
          <a:p>
            <a:r>
              <a:rPr lang="en-US" sz="1800" dirty="0"/>
              <a:t>The Document Analysis Approach Explained</a:t>
            </a:r>
          </a:p>
        </p:txBody>
      </p:sp>
      <p:sp>
        <p:nvSpPr>
          <p:cNvPr id="6" name="Content Placeholder 5">
            <a:extLst>
              <a:ext uri="{FF2B5EF4-FFF2-40B4-BE49-F238E27FC236}">
                <a16:creationId xmlns:a16="http://schemas.microsoft.com/office/drawing/2014/main" id="{C7F9EF4A-CA30-F6D4-7B43-229EDFBBB8F7}"/>
              </a:ext>
            </a:extLst>
          </p:cNvPr>
          <p:cNvSpPr>
            <a:spLocks noGrp="1"/>
          </p:cNvSpPr>
          <p:nvPr>
            <p:ph sz="quarter" idx="4"/>
          </p:nvPr>
        </p:nvSpPr>
        <p:spPr/>
        <p:txBody>
          <a:bodyPr>
            <a:normAutofit fontScale="92500"/>
          </a:bodyPr>
          <a:lstStyle/>
          <a:p>
            <a:pPr marL="285750" indent="-285750">
              <a:buFont typeface="Arial" panose="020B0604020202020204" pitchFamily="34" charset="0"/>
              <a:buChar char="•"/>
            </a:pPr>
            <a:r>
              <a:rPr lang="en-US" sz="1300" dirty="0">
                <a:solidFill>
                  <a:schemeClr val="tx1"/>
                </a:solidFill>
              </a:rPr>
              <a:t>Initial Findings: Through documentation review, we uncover early insights:</a:t>
            </a:r>
          </a:p>
          <a:p>
            <a:pPr marL="742950" lvl="1" indent="-285750"/>
            <a:r>
              <a:rPr lang="en-US" sz="1300" dirty="0">
                <a:solidFill>
                  <a:schemeClr val="tx1"/>
                </a:solidFill>
              </a:rPr>
              <a:t>Nature and organizational response to accidents.</a:t>
            </a:r>
          </a:p>
          <a:p>
            <a:pPr marL="742950" lvl="1" indent="-285750"/>
            <a:r>
              <a:rPr lang="en-US" sz="1300" dirty="0">
                <a:solidFill>
                  <a:schemeClr val="tx1"/>
                </a:solidFill>
              </a:rPr>
              <a:t>Safety report frequency vs. accident occurrence and employee numbers.</a:t>
            </a:r>
          </a:p>
          <a:p>
            <a:pPr marL="742950" lvl="1" indent="-285750"/>
            <a:r>
              <a:rPr lang="en-US" sz="1300" dirty="0">
                <a:solidFill>
                  <a:schemeClr val="tx1"/>
                </a:solidFill>
              </a:rPr>
              <a:t>Spread of safety information across E.ON networks.</a:t>
            </a:r>
          </a:p>
          <a:p>
            <a:pPr marL="285750" indent="-285750">
              <a:buFont typeface="Arial" panose="020B0604020202020204" pitchFamily="34" charset="0"/>
              <a:buChar char="•"/>
            </a:pPr>
            <a:r>
              <a:rPr lang="en-US" sz="1300" dirty="0">
                <a:solidFill>
                  <a:schemeClr val="tx1"/>
                </a:solidFill>
              </a:rPr>
              <a:t>Conclusions: These observations enable us to draw initial conclusions and recognize patterns in safety practices and reporting.</a:t>
            </a:r>
          </a:p>
          <a:p>
            <a:pPr marL="285750" indent="-285750">
              <a:buFont typeface="Arial" panose="020B0604020202020204" pitchFamily="34" charset="0"/>
              <a:buChar char="•"/>
            </a:pPr>
            <a:r>
              <a:rPr lang="en-US" sz="1300" dirty="0">
                <a:solidFill>
                  <a:schemeClr val="tx1"/>
                </a:solidFill>
              </a:rPr>
              <a:t>Methodology: Our approach is rooted in harmonized analysis scheme over all unit reports.</a:t>
            </a:r>
          </a:p>
          <a:p>
            <a:pPr marL="285750" indent="-285750">
              <a:buFont typeface="Arial" panose="020B0604020202020204" pitchFamily="34" charset="0"/>
              <a:buChar char="•"/>
            </a:pPr>
            <a:r>
              <a:rPr lang="en-US" sz="1300" dirty="0">
                <a:solidFill>
                  <a:schemeClr val="tx1"/>
                </a:solidFill>
              </a:rPr>
              <a:t>Stakeholder Engagement: Collaborative validation of findings with HSE staff and strategic discussions with management ensure alignment and accuracy.</a:t>
            </a:r>
          </a:p>
          <a:p>
            <a:pPr marL="285750" indent="-285750">
              <a:buFont typeface="Arial" panose="020B0604020202020204" pitchFamily="34" charset="0"/>
              <a:buChar char="•"/>
            </a:pPr>
            <a:r>
              <a:rPr lang="en-US" sz="1300" dirty="0">
                <a:solidFill>
                  <a:schemeClr val="tx1"/>
                </a:solidFill>
              </a:rPr>
              <a:t>Next Steps: Leveraging initial findings to identify:</a:t>
            </a:r>
          </a:p>
          <a:p>
            <a:pPr marL="742950" lvl="1" indent="-285750"/>
            <a:r>
              <a:rPr lang="en-US" sz="1300" dirty="0">
                <a:solidFill>
                  <a:schemeClr val="tx1"/>
                </a:solidFill>
              </a:rPr>
              <a:t>Immediate 'quick wins' to enhance safety measures.</a:t>
            </a:r>
          </a:p>
          <a:p>
            <a:pPr marL="742950" lvl="1" indent="-285750"/>
            <a:r>
              <a:rPr lang="en-US" sz="1300" dirty="0">
                <a:solidFill>
                  <a:schemeClr val="tx1"/>
                </a:solidFill>
              </a:rPr>
              <a:t>Prioritizing locations and topics for subsequent site visits.</a:t>
            </a:r>
          </a:p>
          <a:p>
            <a:pPr marL="0" indent="0">
              <a:buNone/>
            </a:pPr>
            <a:r>
              <a:rPr lang="en-US" sz="1300" i="1" dirty="0">
                <a:solidFill>
                  <a:schemeClr val="tx1"/>
                </a:solidFill>
              </a:rPr>
              <a:t>Note: This preliminary analysis is crucial for setting actionable priorities and informing the detailed stages of our on-site evaluations.</a:t>
            </a:r>
            <a:endParaRPr lang="en-US" sz="1500" i="1" dirty="0"/>
          </a:p>
        </p:txBody>
      </p:sp>
      <p:sp>
        <p:nvSpPr>
          <p:cNvPr id="7" name="Slide Number Placeholder 6">
            <a:extLst>
              <a:ext uri="{FF2B5EF4-FFF2-40B4-BE49-F238E27FC236}">
                <a16:creationId xmlns:a16="http://schemas.microsoft.com/office/drawing/2014/main" id="{3A65D241-02AF-EADC-4EC2-D9D98811FB0C}"/>
              </a:ext>
            </a:extLst>
          </p:cNvPr>
          <p:cNvSpPr>
            <a:spLocks noGrp="1"/>
          </p:cNvSpPr>
          <p:nvPr>
            <p:ph type="sldNum" sz="quarter" idx="12"/>
          </p:nvPr>
        </p:nvSpPr>
        <p:spPr/>
        <p:txBody>
          <a:bodyPr/>
          <a:lstStyle/>
          <a:p>
            <a:fld id="{A6675773-DBBA-4A21-9EDA-4D76296EEA2B}" type="slidenum">
              <a:rPr lang="en-US" smtClean="0"/>
              <a:t>19</a:t>
            </a:fld>
            <a:endParaRPr lang="en-US" dirty="0"/>
          </a:p>
        </p:txBody>
      </p:sp>
      <p:pic>
        <p:nvPicPr>
          <p:cNvPr id="8" name="Picture 7">
            <a:extLst>
              <a:ext uri="{FF2B5EF4-FFF2-40B4-BE49-F238E27FC236}">
                <a16:creationId xmlns:a16="http://schemas.microsoft.com/office/drawing/2014/main" id="{F3D6B969-7B72-576A-0390-420A90CAF9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6612" y="2690487"/>
            <a:ext cx="5110129" cy="3313764"/>
          </a:xfrm>
          <a:prstGeom prst="rect">
            <a:avLst/>
          </a:prstGeom>
        </p:spPr>
      </p:pic>
    </p:spTree>
    <p:extLst>
      <p:ext uri="{BB962C8B-B14F-4D97-AF65-F5344CB8AC3E}">
        <p14:creationId xmlns:p14="http://schemas.microsoft.com/office/powerpoint/2010/main" val="423550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FE890-D2FF-EFEE-1E09-2AB43817281B}"/>
              </a:ext>
            </a:extLst>
          </p:cNvPr>
          <p:cNvSpPr>
            <a:spLocks noGrp="1"/>
          </p:cNvSpPr>
          <p:nvPr>
            <p:ph type="title"/>
          </p:nvPr>
        </p:nvSpPr>
        <p:spPr/>
        <p:txBody>
          <a:bodyPr/>
          <a:lstStyle/>
          <a:p>
            <a:pPr algn="ctr"/>
            <a:r>
              <a:rPr lang="en-US" dirty="0">
                <a:latin typeface="+mn-lt"/>
                <a:ea typeface="+mn-lt"/>
                <a:cs typeface="+mn-lt"/>
                <a:sym typeface="+mn-lt"/>
              </a:rPr>
              <a:t>Project offer</a:t>
            </a:r>
          </a:p>
        </p:txBody>
      </p:sp>
      <p:sp>
        <p:nvSpPr>
          <p:cNvPr id="3" name="Content Placeholder 2">
            <a:extLst>
              <a:ext uri="{FF2B5EF4-FFF2-40B4-BE49-F238E27FC236}">
                <a16:creationId xmlns:a16="http://schemas.microsoft.com/office/drawing/2014/main" id="{99F4B2A1-6B54-EA92-06E1-829EC4669D83}"/>
              </a:ext>
            </a:extLst>
          </p:cNvPr>
          <p:cNvSpPr>
            <a:spLocks noGrp="1"/>
          </p:cNvSpPr>
          <p:nvPr>
            <p:ph idx="1"/>
          </p:nvPr>
        </p:nvSpPr>
        <p:spPr>
          <a:xfrm>
            <a:off x="838200" y="1352550"/>
            <a:ext cx="10515600" cy="4702021"/>
          </a:xfrm>
        </p:spPr>
        <p:txBody>
          <a:bodyPr>
            <a:noAutofit/>
          </a:bodyPr>
          <a:lstStyle/>
          <a:p>
            <a:pPr marL="0" indent="0" algn="ctr">
              <a:buNone/>
            </a:pPr>
            <a:r>
              <a:rPr lang="en-US" sz="1400" i="1" dirty="0">
                <a:latin typeface="+mn-lt"/>
                <a:ea typeface="+mn-lt"/>
                <a:cs typeface="+mn-lt"/>
                <a:sym typeface="+mn-lt"/>
              </a:rPr>
              <a:t>Regarding</a:t>
            </a:r>
          </a:p>
          <a:p>
            <a:pPr marL="0" indent="0" algn="ctr">
              <a:buNone/>
            </a:pPr>
            <a:r>
              <a:rPr lang="en-US" sz="1400" i="1" dirty="0">
                <a:latin typeface="+mn-lt"/>
                <a:ea typeface="+mn-lt"/>
                <a:cs typeface="+mn-lt"/>
                <a:sym typeface="+mn-lt"/>
              </a:rPr>
              <a:t>Consulting Services in the Project "Groupwide Re-assessment for HSE maturity – HSE Quick Checks 2.0"</a:t>
            </a:r>
          </a:p>
          <a:p>
            <a:pPr marL="0" indent="0" algn="ctr">
              <a:buNone/>
            </a:pPr>
            <a:r>
              <a:rPr lang="en-US" sz="1400" i="1" dirty="0">
                <a:latin typeface="+mn-lt"/>
                <a:ea typeface="+mn-lt"/>
                <a:cs typeface="+mn-lt"/>
                <a:sym typeface="+mn-lt"/>
              </a:rPr>
              <a:t>by</a:t>
            </a:r>
          </a:p>
          <a:p>
            <a:pPr marL="0" indent="0" algn="ctr">
              <a:buNone/>
            </a:pPr>
            <a:r>
              <a:rPr lang="en-US" sz="1400" b="1" i="1" dirty="0">
                <a:latin typeface="+mn-lt"/>
                <a:ea typeface="+mn-lt"/>
                <a:cs typeface="+mn-lt"/>
                <a:sym typeface="+mn-lt"/>
              </a:rPr>
              <a:t>b.core consulting GmbH</a:t>
            </a:r>
          </a:p>
          <a:p>
            <a:pPr marL="0" indent="0" algn="ctr">
              <a:buNone/>
            </a:pPr>
            <a:r>
              <a:rPr lang="en-US" sz="1400" i="1" dirty="0" err="1">
                <a:latin typeface="+mn-lt"/>
                <a:ea typeface="+mn-lt"/>
                <a:cs typeface="+mn-lt"/>
                <a:sym typeface="+mn-lt"/>
              </a:rPr>
              <a:t>Rüttenscheider</a:t>
            </a:r>
            <a:r>
              <a:rPr lang="en-US" sz="1400" i="1" dirty="0">
                <a:latin typeface="+mn-lt"/>
                <a:ea typeface="+mn-lt"/>
                <a:cs typeface="+mn-lt"/>
                <a:sym typeface="+mn-lt"/>
              </a:rPr>
              <a:t> Str. 74</a:t>
            </a:r>
          </a:p>
          <a:p>
            <a:pPr marL="0" indent="0" algn="ctr">
              <a:buNone/>
            </a:pPr>
            <a:r>
              <a:rPr lang="en-US" sz="1400" i="1" dirty="0">
                <a:latin typeface="+mn-lt"/>
                <a:ea typeface="+mn-lt"/>
                <a:cs typeface="+mn-lt"/>
                <a:sym typeface="+mn-lt"/>
              </a:rPr>
              <a:t>45130 Essen</a:t>
            </a:r>
          </a:p>
          <a:p>
            <a:pPr marL="0" indent="0" algn="ctr">
              <a:buNone/>
            </a:pPr>
            <a:r>
              <a:rPr lang="en-US" sz="1400" i="1" dirty="0">
                <a:latin typeface="+mn-lt"/>
                <a:ea typeface="+mn-lt"/>
                <a:cs typeface="+mn-lt"/>
                <a:sym typeface="+mn-lt"/>
              </a:rPr>
              <a:t>– hereinafter referred to as b.core –</a:t>
            </a:r>
          </a:p>
          <a:p>
            <a:pPr marL="0" indent="0" algn="ctr">
              <a:buNone/>
            </a:pPr>
            <a:r>
              <a:rPr lang="en-US" sz="1400" i="1" dirty="0">
                <a:latin typeface="+mn-lt"/>
                <a:ea typeface="+mn-lt"/>
                <a:cs typeface="+mn-lt"/>
                <a:sym typeface="+mn-lt"/>
              </a:rPr>
              <a:t>to</a:t>
            </a:r>
          </a:p>
          <a:p>
            <a:pPr marL="0" indent="0" algn="ctr">
              <a:buNone/>
            </a:pPr>
            <a:r>
              <a:rPr lang="en-US" sz="1400" b="1" i="1" dirty="0">
                <a:latin typeface="+mn-lt"/>
                <a:ea typeface="+mn-lt"/>
                <a:cs typeface="+mn-lt"/>
                <a:sym typeface="+mn-lt"/>
              </a:rPr>
              <a:t>E.ON SE</a:t>
            </a:r>
          </a:p>
          <a:p>
            <a:pPr marL="0" indent="0" algn="ctr">
              <a:buNone/>
            </a:pPr>
            <a:r>
              <a:rPr lang="en-US" sz="1400" i="1" dirty="0" err="1">
                <a:latin typeface="+mn-lt"/>
                <a:ea typeface="+mn-lt"/>
                <a:cs typeface="+mn-lt"/>
                <a:sym typeface="+mn-lt"/>
              </a:rPr>
              <a:t>Brüsseler</a:t>
            </a:r>
            <a:r>
              <a:rPr lang="en-US" sz="1400" i="1" dirty="0">
                <a:latin typeface="+mn-lt"/>
                <a:ea typeface="+mn-lt"/>
                <a:cs typeface="+mn-lt"/>
                <a:sym typeface="+mn-lt"/>
              </a:rPr>
              <a:t> Platz 1</a:t>
            </a:r>
          </a:p>
          <a:p>
            <a:pPr marL="0" indent="0" algn="ctr">
              <a:buNone/>
            </a:pPr>
            <a:r>
              <a:rPr lang="en-US" sz="1400" i="1" dirty="0">
                <a:latin typeface="+mn-lt"/>
                <a:ea typeface="+mn-lt"/>
                <a:cs typeface="+mn-lt"/>
                <a:sym typeface="+mn-lt"/>
              </a:rPr>
              <a:t>45131 Essen</a:t>
            </a:r>
          </a:p>
          <a:p>
            <a:pPr marL="0" indent="0" algn="ctr">
              <a:buNone/>
            </a:pPr>
            <a:r>
              <a:rPr lang="en-US" sz="1400" i="1" dirty="0">
                <a:latin typeface="+mn-lt"/>
                <a:ea typeface="+mn-lt"/>
                <a:cs typeface="+mn-lt"/>
                <a:sym typeface="+mn-lt"/>
              </a:rPr>
              <a:t>– hereinafter referred to as E.ON –</a:t>
            </a:r>
          </a:p>
          <a:p>
            <a:pPr marL="0" indent="0" algn="ctr">
              <a:buNone/>
            </a:pPr>
            <a:r>
              <a:rPr lang="en-US" sz="1400" i="1" dirty="0">
                <a:latin typeface="+mn-lt"/>
                <a:ea typeface="+mn-lt"/>
                <a:cs typeface="+mn-lt"/>
                <a:sym typeface="+mn-lt"/>
              </a:rPr>
              <a:t>In accordance with the Request for Proposal P2024053 "Groupwide Re-assessment for HSE maturity – HSE Quick Checks 2.0"</a:t>
            </a:r>
            <a:endParaRPr lang="en-US" sz="1400" dirty="0">
              <a:latin typeface="+mn-lt"/>
              <a:ea typeface="+mn-lt"/>
              <a:cs typeface="+mn-lt"/>
              <a:sym typeface="+mn-lt"/>
            </a:endParaRPr>
          </a:p>
        </p:txBody>
      </p:sp>
    </p:spTree>
    <p:extLst>
      <p:ext uri="{BB962C8B-B14F-4D97-AF65-F5344CB8AC3E}">
        <p14:creationId xmlns:p14="http://schemas.microsoft.com/office/powerpoint/2010/main" val="172115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5B01D11-C4E7-8577-CAC3-6C140866278E}"/>
              </a:ext>
            </a:extLst>
          </p:cNvPr>
          <p:cNvSpPr/>
          <p:nvPr/>
        </p:nvSpPr>
        <p:spPr>
          <a:xfrm>
            <a:off x="4825497" y="3157085"/>
            <a:ext cx="2290527" cy="23274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Espace réservé du texte 5">
            <a:extLst>
              <a:ext uri="{FF2B5EF4-FFF2-40B4-BE49-F238E27FC236}">
                <a16:creationId xmlns:a16="http://schemas.microsoft.com/office/drawing/2014/main" id="{7A32FC20-9D41-C97D-66E7-DAC50854DEE7}"/>
              </a:ext>
            </a:extLst>
          </p:cNvPr>
          <p:cNvSpPr txBox="1">
            <a:spLocks/>
          </p:cNvSpPr>
          <p:nvPr/>
        </p:nvSpPr>
        <p:spPr>
          <a:xfrm>
            <a:off x="4042354" y="1880675"/>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1</a:t>
            </a:r>
          </a:p>
        </p:txBody>
      </p:sp>
      <p:sp>
        <p:nvSpPr>
          <p:cNvPr id="7" name="Textplatzhalter 2">
            <a:extLst>
              <a:ext uri="{FF2B5EF4-FFF2-40B4-BE49-F238E27FC236}">
                <a16:creationId xmlns:a16="http://schemas.microsoft.com/office/drawing/2014/main" id="{A0DB3981-BA1B-CEB0-40FA-F323D43E43DC}"/>
              </a:ext>
            </a:extLst>
          </p:cNvPr>
          <p:cNvSpPr txBox="1">
            <a:spLocks/>
          </p:cNvSpPr>
          <p:nvPr/>
        </p:nvSpPr>
        <p:spPr>
          <a:xfrm>
            <a:off x="4364321" y="1844675"/>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Understanding of Your Situation</a:t>
            </a:r>
          </a:p>
        </p:txBody>
      </p:sp>
      <p:sp>
        <p:nvSpPr>
          <p:cNvPr id="8" name="Espace réservé du texte 8">
            <a:extLst>
              <a:ext uri="{FF2B5EF4-FFF2-40B4-BE49-F238E27FC236}">
                <a16:creationId xmlns:a16="http://schemas.microsoft.com/office/drawing/2014/main" id="{3D367CB9-B2D4-0197-FD1E-35DB59A57427}"/>
              </a:ext>
            </a:extLst>
          </p:cNvPr>
          <p:cNvSpPr txBox="1">
            <a:spLocks/>
          </p:cNvSpPr>
          <p:nvPr/>
        </p:nvSpPr>
        <p:spPr>
          <a:xfrm>
            <a:off x="4042354" y="2290874"/>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2</a:t>
            </a:r>
          </a:p>
        </p:txBody>
      </p:sp>
      <p:sp>
        <p:nvSpPr>
          <p:cNvPr id="9" name="Textplatzhalter 4">
            <a:extLst>
              <a:ext uri="{FF2B5EF4-FFF2-40B4-BE49-F238E27FC236}">
                <a16:creationId xmlns:a16="http://schemas.microsoft.com/office/drawing/2014/main" id="{357E297F-D8BB-69D9-837D-ECC44A66E93D}"/>
              </a:ext>
            </a:extLst>
          </p:cNvPr>
          <p:cNvSpPr txBox="1">
            <a:spLocks/>
          </p:cNvSpPr>
          <p:nvPr/>
        </p:nvSpPr>
        <p:spPr>
          <a:xfrm>
            <a:off x="4362152" y="2229653"/>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Solution and Risk Mitigation Approach – Overview</a:t>
            </a:r>
          </a:p>
        </p:txBody>
      </p:sp>
      <p:sp>
        <p:nvSpPr>
          <p:cNvPr id="10" name="Espace réservé du texte 8">
            <a:extLst>
              <a:ext uri="{FF2B5EF4-FFF2-40B4-BE49-F238E27FC236}">
                <a16:creationId xmlns:a16="http://schemas.microsoft.com/office/drawing/2014/main" id="{B55DAEC2-16D8-4944-5794-E2C18CB0A61C}"/>
              </a:ext>
            </a:extLst>
          </p:cNvPr>
          <p:cNvSpPr txBox="1">
            <a:spLocks/>
          </p:cNvSpPr>
          <p:nvPr/>
        </p:nvSpPr>
        <p:spPr>
          <a:xfrm>
            <a:off x="4042354" y="2689883"/>
            <a:ext cx="252000" cy="252000"/>
          </a:xfrm>
          <a:prstGeom prst="ellipse">
            <a:avLst/>
          </a:prstGeom>
          <a:solidFill>
            <a:schemeClr val="accent1"/>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3</a:t>
            </a:r>
          </a:p>
        </p:txBody>
      </p:sp>
      <p:sp>
        <p:nvSpPr>
          <p:cNvPr id="11" name="Textplatzhalter 6">
            <a:extLst>
              <a:ext uri="{FF2B5EF4-FFF2-40B4-BE49-F238E27FC236}">
                <a16:creationId xmlns:a16="http://schemas.microsoft.com/office/drawing/2014/main" id="{6BDD6DED-E9C5-B71C-BDC7-FCB5C2F80E11}"/>
              </a:ext>
            </a:extLst>
          </p:cNvPr>
          <p:cNvSpPr txBox="1">
            <a:spLocks/>
          </p:cNvSpPr>
          <p:nvPr/>
        </p:nvSpPr>
        <p:spPr>
          <a:xfrm>
            <a:off x="4362152" y="2458549"/>
            <a:ext cx="7289658" cy="2020063"/>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Components of the Solution Approach – Detail</a:t>
            </a:r>
          </a:p>
          <a:p>
            <a:pPr marL="457200" lvl="1" indent="0">
              <a:spcBef>
                <a:spcPts val="600"/>
              </a:spcBef>
              <a:buNone/>
              <a:tabLst>
                <a:tab pos="2960688" algn="l"/>
              </a:tabLst>
            </a:pPr>
            <a:r>
              <a:rPr lang="en-US" sz="1000" dirty="0">
                <a:ea typeface="+mn-lt"/>
                <a:cs typeface="+mn-lt"/>
                <a:sym typeface="+mn-lt"/>
              </a:rPr>
              <a:t>3.1. </a:t>
            </a:r>
            <a:r>
              <a:rPr lang="en-US" sz="1000" b="1" dirty="0"/>
              <a:t>Phase 1 </a:t>
            </a:r>
            <a:r>
              <a:rPr lang="en-US" sz="1000" dirty="0"/>
              <a:t>– Kick-Off and Data Analysis</a:t>
            </a:r>
            <a:r>
              <a:rPr lang="en-US" sz="1000" dirty="0">
                <a:ea typeface="+mn-lt"/>
                <a:cs typeface="+mn-lt"/>
                <a:sym typeface="+mn-lt"/>
              </a:rPr>
              <a:t>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3.2. </a:t>
            </a:r>
            <a:r>
              <a:rPr lang="en-US" sz="1000" b="1" dirty="0">
                <a:ea typeface="+mn-lt"/>
                <a:cs typeface="+mn-lt"/>
                <a:sym typeface="+mn-lt"/>
              </a:rPr>
              <a:t>Phase 2</a:t>
            </a:r>
            <a:r>
              <a:rPr lang="en-US" sz="1000" dirty="0">
                <a:ea typeface="+mn-lt"/>
                <a:cs typeface="+mn-lt"/>
                <a:sym typeface="+mn-lt"/>
              </a:rPr>
              <a:t> – Heat Map Risks	</a:t>
            </a:r>
          </a:p>
          <a:p>
            <a:pPr marL="457200" lvl="1" indent="0">
              <a:spcBef>
                <a:spcPts val="600"/>
              </a:spcBef>
              <a:buNone/>
              <a:tabLst>
                <a:tab pos="2960688" algn="l"/>
              </a:tabLst>
            </a:pPr>
            <a:r>
              <a:rPr lang="en-US" sz="1000" dirty="0">
                <a:ea typeface="+mn-lt"/>
                <a:cs typeface="+mn-lt"/>
                <a:sym typeface="+mn-lt"/>
              </a:rPr>
              <a:t>3.3. </a:t>
            </a:r>
            <a:r>
              <a:rPr lang="en-US" sz="1000" b="1" dirty="0">
                <a:ea typeface="+mn-lt"/>
                <a:cs typeface="+mn-lt"/>
                <a:sym typeface="+mn-lt"/>
              </a:rPr>
              <a:t>Phase 3</a:t>
            </a:r>
            <a:r>
              <a:rPr lang="en-US" sz="1000" dirty="0">
                <a:ea typeface="+mn-lt"/>
                <a:cs typeface="+mn-lt"/>
                <a:sym typeface="+mn-lt"/>
              </a:rPr>
              <a:t> – Leadership &amp; HSE Capabilities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3.4. </a:t>
            </a:r>
            <a:r>
              <a:rPr lang="en-US" sz="1000" b="1" dirty="0">
                <a:ea typeface="+mn-lt"/>
                <a:cs typeface="+mn-lt"/>
                <a:sym typeface="+mn-lt"/>
              </a:rPr>
              <a:t>Phase 4</a:t>
            </a:r>
            <a:r>
              <a:rPr lang="en-US" sz="1000" dirty="0">
                <a:ea typeface="+mn-lt"/>
                <a:cs typeface="+mn-lt"/>
                <a:sym typeface="+mn-lt"/>
              </a:rPr>
              <a:t> – Cultural Maturity	</a:t>
            </a:r>
          </a:p>
          <a:p>
            <a:pPr marL="457200" lvl="1" indent="0">
              <a:spcBef>
                <a:spcPts val="600"/>
              </a:spcBef>
              <a:buNone/>
              <a:tabLst>
                <a:tab pos="2960688" algn="l"/>
              </a:tabLst>
            </a:pPr>
            <a:r>
              <a:rPr lang="en-US" sz="1000" dirty="0">
                <a:ea typeface="+mn-lt"/>
                <a:cs typeface="+mn-lt"/>
                <a:sym typeface="+mn-lt"/>
              </a:rPr>
              <a:t>3.5. </a:t>
            </a:r>
            <a:r>
              <a:rPr lang="en-US" sz="1000" b="1" dirty="0">
                <a:ea typeface="+mn-lt"/>
                <a:cs typeface="+mn-lt"/>
                <a:sym typeface="+mn-lt"/>
              </a:rPr>
              <a:t>Reporting and Usability </a:t>
            </a:r>
            <a:r>
              <a:rPr lang="en-US" sz="1000" dirty="0">
                <a:ea typeface="+mn-lt"/>
                <a:cs typeface="+mn-lt"/>
                <a:sym typeface="+mn-lt"/>
              </a:rPr>
              <a:t>– </a:t>
            </a:r>
            <a:r>
              <a:rPr lang="en-US" sz="1000" dirty="0"/>
              <a:t>Consolidation for E.ON HSE Governance</a:t>
            </a:r>
            <a:endParaRPr lang="en-US" sz="1000" dirty="0">
              <a:ea typeface="+mn-lt"/>
              <a:cs typeface="+mn-lt"/>
              <a:sym typeface="+mn-lt"/>
            </a:endParaRPr>
          </a:p>
          <a:p>
            <a:pPr marL="457200" lvl="1" indent="0">
              <a:spcBef>
                <a:spcPts val="600"/>
              </a:spcBef>
              <a:buNone/>
              <a:tabLst>
                <a:tab pos="2960688" algn="l"/>
              </a:tabLst>
            </a:pPr>
            <a:r>
              <a:rPr lang="en-US" sz="1000" dirty="0">
                <a:ea typeface="+mn-lt"/>
                <a:cs typeface="+mn-lt"/>
                <a:sym typeface="+mn-lt"/>
              </a:rPr>
              <a:t>3.6. </a:t>
            </a:r>
            <a:r>
              <a:rPr lang="en-US" sz="1000" b="1" dirty="0">
                <a:ea typeface="+mn-lt"/>
                <a:cs typeface="+mn-lt"/>
                <a:sym typeface="+mn-lt"/>
              </a:rPr>
              <a:t>Summary of Activities &amp; Assumptions</a:t>
            </a:r>
            <a:r>
              <a:rPr lang="en-US" sz="1000" dirty="0">
                <a:ea typeface="+mn-lt"/>
                <a:cs typeface="+mn-lt"/>
                <a:sym typeface="+mn-lt"/>
              </a:rPr>
              <a:t>	</a:t>
            </a:r>
            <a:endParaRPr lang="en-US" sz="1200" dirty="0">
              <a:solidFill>
                <a:schemeClr val="bg1">
                  <a:lumMod val="65000"/>
                </a:schemeClr>
              </a:solidFill>
              <a:ea typeface="+mn-lt"/>
              <a:cs typeface="+mn-lt"/>
              <a:sym typeface="+mn-lt"/>
            </a:endParaRPr>
          </a:p>
        </p:txBody>
      </p:sp>
      <p:sp>
        <p:nvSpPr>
          <p:cNvPr id="12" name="Espace réservé du texte 16">
            <a:extLst>
              <a:ext uri="{FF2B5EF4-FFF2-40B4-BE49-F238E27FC236}">
                <a16:creationId xmlns:a16="http://schemas.microsoft.com/office/drawing/2014/main" id="{45BAFFE5-9912-D1DB-4090-25CC16E23EB1}"/>
              </a:ext>
            </a:extLst>
          </p:cNvPr>
          <p:cNvSpPr txBox="1">
            <a:spLocks/>
          </p:cNvSpPr>
          <p:nvPr/>
        </p:nvSpPr>
        <p:spPr>
          <a:xfrm>
            <a:off x="4042354" y="4387591"/>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1"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dirty="0">
                <a:latin typeface="+mn-lt"/>
                <a:ea typeface="+mn-lt"/>
                <a:cs typeface="+mn-lt"/>
                <a:sym typeface="+mn-lt"/>
              </a:rPr>
              <a:t>4</a:t>
            </a:r>
          </a:p>
        </p:txBody>
      </p:sp>
      <p:sp>
        <p:nvSpPr>
          <p:cNvPr id="13" name="Textplatzhalter 8">
            <a:extLst>
              <a:ext uri="{FF2B5EF4-FFF2-40B4-BE49-F238E27FC236}">
                <a16:creationId xmlns:a16="http://schemas.microsoft.com/office/drawing/2014/main" id="{80EC481F-4250-11C5-BA46-BF1F2B7FB720}"/>
              </a:ext>
            </a:extLst>
          </p:cNvPr>
          <p:cNvSpPr txBox="1">
            <a:spLocks/>
          </p:cNvSpPr>
          <p:nvPr/>
        </p:nvSpPr>
        <p:spPr>
          <a:xfrm>
            <a:off x="4362152" y="4398268"/>
            <a:ext cx="6582073" cy="111813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Program Setup – Flexible Proposal</a:t>
            </a:r>
          </a:p>
          <a:p>
            <a:pPr marL="457200" lvl="1" indent="0">
              <a:spcBef>
                <a:spcPts val="600"/>
              </a:spcBef>
              <a:buNone/>
            </a:pPr>
            <a:r>
              <a:rPr lang="en-US" sz="1000" dirty="0">
                <a:ea typeface="+mn-lt"/>
                <a:cs typeface="+mn-lt"/>
                <a:sym typeface="+mn-lt"/>
              </a:rPr>
              <a:t>4.1. Program Organization, Team, Team Experience</a:t>
            </a:r>
          </a:p>
          <a:p>
            <a:pPr marL="457200" lvl="1" indent="0">
              <a:spcBef>
                <a:spcPts val="600"/>
              </a:spcBef>
              <a:buNone/>
            </a:pPr>
            <a:r>
              <a:rPr lang="en-US" sz="1000" dirty="0">
                <a:ea typeface="+mn-lt"/>
                <a:cs typeface="+mn-lt"/>
                <a:sym typeface="+mn-lt"/>
              </a:rPr>
              <a:t>4.2. Planning</a:t>
            </a:r>
          </a:p>
          <a:p>
            <a:pPr marL="457200" lvl="1" indent="0">
              <a:spcBef>
                <a:spcPts val="600"/>
              </a:spcBef>
              <a:buNone/>
            </a:pPr>
            <a:r>
              <a:rPr lang="en-US" sz="1000" dirty="0">
                <a:ea typeface="+mn-lt"/>
                <a:cs typeface="+mn-lt"/>
                <a:sym typeface="+mn-lt"/>
              </a:rPr>
              <a:t>4.3. Commercial Aspects</a:t>
            </a:r>
          </a:p>
          <a:p>
            <a:pPr marL="457200" lvl="1" indent="0">
              <a:spcBef>
                <a:spcPts val="600"/>
              </a:spcBef>
              <a:buNone/>
            </a:pPr>
            <a:r>
              <a:rPr lang="en-US" sz="1000" dirty="0">
                <a:ea typeface="+mn-lt"/>
                <a:cs typeface="+mn-lt"/>
                <a:sym typeface="+mn-lt"/>
              </a:rPr>
              <a:t>4.4. CVs</a:t>
            </a:r>
          </a:p>
        </p:txBody>
      </p:sp>
      <p:sp>
        <p:nvSpPr>
          <p:cNvPr id="14" name="Espace réservé du texte 10">
            <a:extLst>
              <a:ext uri="{FF2B5EF4-FFF2-40B4-BE49-F238E27FC236}">
                <a16:creationId xmlns:a16="http://schemas.microsoft.com/office/drawing/2014/main" id="{2D643013-0AB8-6254-AEF3-CE8C41F54B82}"/>
              </a:ext>
            </a:extLst>
          </p:cNvPr>
          <p:cNvSpPr txBox="1">
            <a:spLocks/>
          </p:cNvSpPr>
          <p:nvPr/>
        </p:nvSpPr>
        <p:spPr>
          <a:xfrm>
            <a:off x="4042354" y="5559048"/>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1" dirty="0">
                <a:latin typeface="+mn-lt"/>
                <a:ea typeface="+mn-lt"/>
                <a:cs typeface="+mn-lt"/>
                <a:sym typeface="+mn-lt"/>
              </a:rPr>
              <a:t>5</a:t>
            </a:r>
          </a:p>
        </p:txBody>
      </p:sp>
      <p:sp>
        <p:nvSpPr>
          <p:cNvPr id="15" name="Textplatzhalter 12">
            <a:extLst>
              <a:ext uri="{FF2B5EF4-FFF2-40B4-BE49-F238E27FC236}">
                <a16:creationId xmlns:a16="http://schemas.microsoft.com/office/drawing/2014/main" id="{6E2D0529-B8C7-8794-DEC0-21A439EDC81B}"/>
              </a:ext>
            </a:extLst>
          </p:cNvPr>
          <p:cNvSpPr txBox="1">
            <a:spLocks/>
          </p:cNvSpPr>
          <p:nvPr/>
        </p:nvSpPr>
        <p:spPr>
          <a:xfrm>
            <a:off x="4362152" y="5487048"/>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References</a:t>
            </a:r>
          </a:p>
        </p:txBody>
      </p:sp>
      <p:sp>
        <p:nvSpPr>
          <p:cNvPr id="16" name="Espace réservé du texte 10">
            <a:extLst>
              <a:ext uri="{FF2B5EF4-FFF2-40B4-BE49-F238E27FC236}">
                <a16:creationId xmlns:a16="http://schemas.microsoft.com/office/drawing/2014/main" id="{43A425D4-81D0-EF09-B3B5-48C201CA6C22}"/>
              </a:ext>
            </a:extLst>
          </p:cNvPr>
          <p:cNvSpPr txBox="1">
            <a:spLocks/>
          </p:cNvSpPr>
          <p:nvPr/>
        </p:nvSpPr>
        <p:spPr>
          <a:xfrm>
            <a:off x="4042354" y="5913142"/>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1" dirty="0">
                <a:latin typeface="+mn-lt"/>
                <a:ea typeface="+mn-lt"/>
                <a:cs typeface="+mn-lt"/>
                <a:sym typeface="+mn-lt"/>
              </a:rPr>
              <a:t>6</a:t>
            </a:r>
          </a:p>
        </p:txBody>
      </p:sp>
      <p:sp>
        <p:nvSpPr>
          <p:cNvPr id="24" name="Textplatzhalter 12">
            <a:extLst>
              <a:ext uri="{FF2B5EF4-FFF2-40B4-BE49-F238E27FC236}">
                <a16:creationId xmlns:a16="http://schemas.microsoft.com/office/drawing/2014/main" id="{D99E1D47-4F6C-7272-6A31-2F73BC3BD0D4}"/>
              </a:ext>
            </a:extLst>
          </p:cNvPr>
          <p:cNvSpPr txBox="1">
            <a:spLocks/>
          </p:cNvSpPr>
          <p:nvPr/>
        </p:nvSpPr>
        <p:spPr>
          <a:xfrm>
            <a:off x="4362152" y="584114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Appendices</a:t>
            </a:r>
          </a:p>
        </p:txBody>
      </p:sp>
      <p:sp>
        <p:nvSpPr>
          <p:cNvPr id="3" name="Espace réservé du texte 5">
            <a:extLst>
              <a:ext uri="{FF2B5EF4-FFF2-40B4-BE49-F238E27FC236}">
                <a16:creationId xmlns:a16="http://schemas.microsoft.com/office/drawing/2014/main" id="{16AA9DF4-3131-F22F-831B-3C2AAC5C6805}"/>
              </a:ext>
            </a:extLst>
          </p:cNvPr>
          <p:cNvSpPr txBox="1">
            <a:spLocks/>
          </p:cNvSpPr>
          <p:nvPr/>
        </p:nvSpPr>
        <p:spPr>
          <a:xfrm>
            <a:off x="4042354" y="1477302"/>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0</a:t>
            </a:r>
          </a:p>
        </p:txBody>
      </p:sp>
      <p:sp>
        <p:nvSpPr>
          <p:cNvPr id="4" name="Textplatzhalter 2">
            <a:extLst>
              <a:ext uri="{FF2B5EF4-FFF2-40B4-BE49-F238E27FC236}">
                <a16:creationId xmlns:a16="http://schemas.microsoft.com/office/drawing/2014/main" id="{B575481E-7B0F-E8BF-52C5-996325968058}"/>
              </a:ext>
            </a:extLst>
          </p:cNvPr>
          <p:cNvSpPr txBox="1">
            <a:spLocks/>
          </p:cNvSpPr>
          <p:nvPr/>
        </p:nvSpPr>
        <p:spPr>
          <a:xfrm>
            <a:off x="4364321" y="144130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Management Summary</a:t>
            </a:r>
          </a:p>
        </p:txBody>
      </p:sp>
    </p:spTree>
    <p:extLst>
      <p:ext uri="{BB962C8B-B14F-4D97-AF65-F5344CB8AC3E}">
        <p14:creationId xmlns:p14="http://schemas.microsoft.com/office/powerpoint/2010/main" val="2301399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83F17-455D-B868-486F-D841ABB868E2}"/>
              </a:ext>
            </a:extLst>
          </p:cNvPr>
          <p:cNvSpPr>
            <a:spLocks noGrp="1"/>
          </p:cNvSpPr>
          <p:nvPr>
            <p:ph type="title"/>
          </p:nvPr>
        </p:nvSpPr>
        <p:spPr/>
        <p:txBody>
          <a:bodyPr>
            <a:normAutofit/>
          </a:bodyPr>
          <a:lstStyle/>
          <a:p>
            <a:r>
              <a:rPr lang="en-US" dirty="0"/>
              <a:t>Detail Overview: Phase 2 – Heat Map Risks</a:t>
            </a:r>
            <a:br>
              <a:rPr lang="en-US" dirty="0"/>
            </a:br>
            <a:r>
              <a:rPr lang="en-US" sz="1600" dirty="0"/>
              <a:t>Integrative Risk Mapping: Evolving Safety Insights from Past to Present</a:t>
            </a:r>
            <a:endParaRPr lang="en-US" sz="1800" dirty="0"/>
          </a:p>
        </p:txBody>
      </p:sp>
      <p:sp>
        <p:nvSpPr>
          <p:cNvPr id="3" name="Slide Number Placeholder 2">
            <a:extLst>
              <a:ext uri="{FF2B5EF4-FFF2-40B4-BE49-F238E27FC236}">
                <a16:creationId xmlns:a16="http://schemas.microsoft.com/office/drawing/2014/main" id="{7B880EAE-BAF3-85E6-F2D2-F1E525216CDE}"/>
              </a:ext>
            </a:extLst>
          </p:cNvPr>
          <p:cNvSpPr>
            <a:spLocks noGrp="1"/>
          </p:cNvSpPr>
          <p:nvPr>
            <p:ph type="sldNum" sz="quarter" idx="12"/>
          </p:nvPr>
        </p:nvSpPr>
        <p:spPr/>
        <p:txBody>
          <a:bodyPr/>
          <a:lstStyle/>
          <a:p>
            <a:fld id="{A6675773-DBBA-4A21-9EDA-4D76296EEA2B}" type="slidenum">
              <a:rPr lang="en-US" smtClean="0"/>
              <a:t>21</a:t>
            </a:fld>
            <a:endParaRPr lang="en-US" dirty="0"/>
          </a:p>
        </p:txBody>
      </p:sp>
      <p:grpSp>
        <p:nvGrpSpPr>
          <p:cNvPr id="4" name="Gruppieren 1">
            <a:extLst>
              <a:ext uri="{FF2B5EF4-FFF2-40B4-BE49-F238E27FC236}">
                <a16:creationId xmlns:a16="http://schemas.microsoft.com/office/drawing/2014/main" id="{879B95AC-0820-07D4-8C9C-90085042B5AD}"/>
              </a:ext>
            </a:extLst>
          </p:cNvPr>
          <p:cNvGrpSpPr/>
          <p:nvPr/>
        </p:nvGrpSpPr>
        <p:grpSpPr>
          <a:xfrm>
            <a:off x="1416050" y="1753299"/>
            <a:ext cx="9359901" cy="4555426"/>
            <a:chOff x="554039" y="1562100"/>
            <a:chExt cx="11095350" cy="4260705"/>
          </a:xfrm>
        </p:grpSpPr>
        <p:sp>
          <p:nvSpPr>
            <p:cNvPr id="5" name="Rechteck 49">
              <a:extLst>
                <a:ext uri="{FF2B5EF4-FFF2-40B4-BE49-F238E27FC236}">
                  <a16:creationId xmlns:a16="http://schemas.microsoft.com/office/drawing/2014/main" id="{A81F0524-07F9-5525-6FEF-F77FD2478A2C}"/>
                </a:ext>
              </a:extLst>
            </p:cNvPr>
            <p:cNvSpPr/>
            <p:nvPr/>
          </p:nvSpPr>
          <p:spPr>
            <a:xfrm>
              <a:off x="1977625" y="4445270"/>
              <a:ext cx="1332000" cy="1360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800" dirty="0"/>
            </a:p>
          </p:txBody>
        </p:sp>
        <p:grpSp>
          <p:nvGrpSpPr>
            <p:cNvPr id="6" name="Gruppieren 5">
              <a:extLst>
                <a:ext uri="{FF2B5EF4-FFF2-40B4-BE49-F238E27FC236}">
                  <a16:creationId xmlns:a16="http://schemas.microsoft.com/office/drawing/2014/main" id="{739280C5-0E1E-553F-4D76-836B36EE570F}"/>
                </a:ext>
              </a:extLst>
            </p:cNvPr>
            <p:cNvGrpSpPr/>
            <p:nvPr/>
          </p:nvGrpSpPr>
          <p:grpSpPr>
            <a:xfrm>
              <a:off x="554039" y="1562100"/>
              <a:ext cx="2950270" cy="4260705"/>
              <a:chOff x="554039" y="1562100"/>
              <a:chExt cx="2950270" cy="4260705"/>
            </a:xfrm>
          </p:grpSpPr>
          <p:sp>
            <p:nvSpPr>
              <p:cNvPr id="13" name="Rechteck 52">
                <a:extLst>
                  <a:ext uri="{FF2B5EF4-FFF2-40B4-BE49-F238E27FC236}">
                    <a16:creationId xmlns:a16="http://schemas.microsoft.com/office/drawing/2014/main" id="{C9E481F8-80A3-58E3-5BA3-BE1D0D37D69F}"/>
                  </a:ext>
                </a:extLst>
              </p:cNvPr>
              <p:cNvSpPr/>
              <p:nvPr/>
            </p:nvSpPr>
            <p:spPr>
              <a:xfrm>
                <a:off x="554039" y="4445271"/>
                <a:ext cx="2950270" cy="137753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6000" noProof="1"/>
                  <a:t>1</a:t>
                </a:r>
                <a:endParaRPr lang="en-US" sz="6000" dirty="0"/>
              </a:p>
            </p:txBody>
          </p:sp>
          <p:sp>
            <p:nvSpPr>
              <p:cNvPr id="14" name="Abgerundetes Rechteck 31">
                <a:extLst>
                  <a:ext uri="{FF2B5EF4-FFF2-40B4-BE49-F238E27FC236}">
                    <a16:creationId xmlns:a16="http://schemas.microsoft.com/office/drawing/2014/main" id="{31B3E2B7-3E43-F25C-3F68-05DD33968FF5}"/>
                  </a:ext>
                </a:extLst>
              </p:cNvPr>
              <p:cNvSpPr/>
              <p:nvPr/>
            </p:nvSpPr>
            <p:spPr bwMode="auto">
              <a:xfrm>
                <a:off x="555626" y="1562100"/>
                <a:ext cx="2948570" cy="2809875"/>
              </a:xfrm>
              <a:prstGeom prst="roundRect">
                <a:avLst>
                  <a:gd name="adj" fmla="val 0"/>
                </a:avLst>
              </a:prstGeom>
              <a:solidFill>
                <a:schemeClr val="accent6">
                  <a:lumMod val="75000"/>
                  <a:alpha val="25000"/>
                </a:schemeClr>
              </a:solidFill>
              <a:ln>
                <a:noFill/>
              </a:ln>
            </p:spPr>
            <p:txBody>
              <a:bodyPr vert="horz" wrap="square" lIns="216000" tIns="252000" rIns="216000" bIns="252000" numCol="1" anchor="t" anchorCtr="0" compatLnSpc="1">
                <a:prstTxWarp prst="textNoShape">
                  <a:avLst/>
                </a:prstTxWarp>
              </a:bodyPr>
              <a:lstStyle/>
              <a:p>
                <a:pPr>
                  <a:lnSpc>
                    <a:spcPct val="90000"/>
                  </a:lnSpc>
                </a:pPr>
                <a:r>
                  <a:rPr lang="en-US" sz="1600" b="1" noProof="1">
                    <a:ea typeface="+mn-lt"/>
                    <a:cs typeface="+mn-lt"/>
                    <a:sym typeface="+mn-lt"/>
                  </a:rPr>
                  <a:t>Challenges</a:t>
                </a:r>
                <a:endParaRPr lang="en-US" sz="1400" b="1" noProof="1">
                  <a:ea typeface="+mn-lt"/>
                  <a:cs typeface="+mn-lt"/>
                  <a:sym typeface="+mn-lt"/>
                </a:endParaRPr>
              </a:p>
              <a:p>
                <a:pPr>
                  <a:lnSpc>
                    <a:spcPct val="90000"/>
                  </a:lnSpc>
                </a:pPr>
                <a:endParaRPr lang="en-US" altLang="de-DE" sz="1200" noProof="1">
                  <a:ea typeface="+mn-lt"/>
                  <a:cs typeface="+mn-lt"/>
                  <a:sym typeface="+mn-lt"/>
                </a:endParaRPr>
              </a:p>
              <a:p>
                <a:pPr marL="171450" indent="-171450">
                  <a:lnSpc>
                    <a:spcPct val="90000"/>
                  </a:lnSpc>
                  <a:buFont typeface="Arial" panose="020B0604020202020204" pitchFamily="34" charset="0"/>
                  <a:buChar char="•"/>
                </a:pPr>
                <a:r>
                  <a:rPr lang="en-US" sz="1200" b="0" i="0" dirty="0">
                    <a:effectLst/>
                    <a:ea typeface="+mn-lt"/>
                    <a:cs typeface="+mn-lt"/>
                    <a:sym typeface="+mn-lt"/>
                  </a:rPr>
                  <a:t>Ensuring representative coverage of E.ON locations, sectors, and activities during site visits (variety of operational contexts).</a:t>
                </a:r>
              </a:p>
              <a:p>
                <a:pPr marL="171450" indent="-171450">
                  <a:lnSpc>
                    <a:spcPct val="90000"/>
                  </a:lnSpc>
                  <a:buFont typeface="Arial" panose="020B0604020202020204" pitchFamily="34" charset="0"/>
                  <a:buChar char="•"/>
                </a:pPr>
                <a:r>
                  <a:rPr lang="en-US" sz="1200" b="0" i="0" dirty="0">
                    <a:effectLst/>
                    <a:ea typeface="+mn-lt"/>
                    <a:cs typeface="+mn-lt"/>
                    <a:sym typeface="+mn-lt"/>
                  </a:rPr>
                  <a:t>Accurately identifying risks by revisiting E.ON units and analyzing current practices against historical data.</a:t>
                </a:r>
              </a:p>
              <a:p>
                <a:pPr marL="171450" indent="-171450">
                  <a:lnSpc>
                    <a:spcPct val="90000"/>
                  </a:lnSpc>
                  <a:buFont typeface="Arial" panose="020B0604020202020204" pitchFamily="34" charset="0"/>
                  <a:buChar char="•"/>
                </a:pPr>
                <a:r>
                  <a:rPr lang="en-US" sz="1200" b="0" i="0" dirty="0">
                    <a:effectLst/>
                    <a:ea typeface="+mn-lt"/>
                    <a:cs typeface="+mn-lt"/>
                    <a:sym typeface="+mn-lt"/>
                  </a:rPr>
                  <a:t>Ensuring comprehensive risk evaluation by correlating new findings with past assessments to update risk profiles.</a:t>
                </a:r>
                <a:endParaRPr lang="en-US" altLang="de-DE" sz="1200" noProof="1">
                  <a:ea typeface="+mn-lt"/>
                  <a:cs typeface="+mn-lt"/>
                  <a:sym typeface="+mn-lt"/>
                </a:endParaRPr>
              </a:p>
            </p:txBody>
          </p:sp>
        </p:grpSp>
        <p:grpSp>
          <p:nvGrpSpPr>
            <p:cNvPr id="7" name="Gruppieren 2">
              <a:extLst>
                <a:ext uri="{FF2B5EF4-FFF2-40B4-BE49-F238E27FC236}">
                  <a16:creationId xmlns:a16="http://schemas.microsoft.com/office/drawing/2014/main" id="{BFBD7F14-E6DA-BD37-1E79-F101FB5D070C}"/>
                </a:ext>
              </a:extLst>
            </p:cNvPr>
            <p:cNvGrpSpPr/>
            <p:nvPr/>
          </p:nvGrpSpPr>
          <p:grpSpPr>
            <a:xfrm>
              <a:off x="3581735" y="1562100"/>
              <a:ext cx="3897773" cy="4243388"/>
              <a:chOff x="3031352" y="1562100"/>
              <a:chExt cx="3897773" cy="4243388"/>
            </a:xfrm>
          </p:grpSpPr>
          <p:sp>
            <p:nvSpPr>
              <p:cNvPr id="11" name="Rechteck 55">
                <a:extLst>
                  <a:ext uri="{FF2B5EF4-FFF2-40B4-BE49-F238E27FC236}">
                    <a16:creationId xmlns:a16="http://schemas.microsoft.com/office/drawing/2014/main" id="{29F7A588-F56C-2BB0-921A-A40A2363C18C}"/>
                  </a:ext>
                </a:extLst>
              </p:cNvPr>
              <p:cNvSpPr/>
              <p:nvPr/>
            </p:nvSpPr>
            <p:spPr>
              <a:xfrm>
                <a:off x="3031352" y="1562100"/>
                <a:ext cx="3897773" cy="137753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6000" noProof="1">
                    <a:solidFill>
                      <a:srgbClr val="FFFFFF"/>
                    </a:solidFill>
                  </a:rPr>
                  <a:t>2</a:t>
                </a:r>
                <a:endParaRPr lang="en-US" sz="6000" dirty="0"/>
              </a:p>
            </p:txBody>
          </p:sp>
          <p:sp>
            <p:nvSpPr>
              <p:cNvPr id="12" name="Abgerundetes Rechteck 53">
                <a:extLst>
                  <a:ext uri="{FF2B5EF4-FFF2-40B4-BE49-F238E27FC236}">
                    <a16:creationId xmlns:a16="http://schemas.microsoft.com/office/drawing/2014/main" id="{16AA4CD5-DB21-3515-CD8D-8F891B6FC0FF}"/>
                  </a:ext>
                </a:extLst>
              </p:cNvPr>
              <p:cNvSpPr/>
              <p:nvPr/>
            </p:nvSpPr>
            <p:spPr bwMode="auto">
              <a:xfrm>
                <a:off x="3031352" y="2995613"/>
                <a:ext cx="3897773" cy="2809875"/>
              </a:xfrm>
              <a:prstGeom prst="roundRect">
                <a:avLst>
                  <a:gd name="adj" fmla="val 0"/>
                </a:avLst>
              </a:prstGeom>
              <a:solidFill>
                <a:schemeClr val="accent3">
                  <a:alpha val="25000"/>
                </a:schemeClr>
              </a:solidFill>
              <a:ln>
                <a:noFill/>
              </a:ln>
            </p:spPr>
            <p:txBody>
              <a:bodyPr vert="horz" wrap="square" lIns="216000" tIns="252000" rIns="216000" bIns="252000" numCol="1" anchor="t" anchorCtr="0" compatLnSpc="1">
                <a:prstTxWarp prst="textNoShape">
                  <a:avLst/>
                </a:prstTxWarp>
              </a:bodyPr>
              <a:lstStyle/>
              <a:p>
                <a:pPr>
                  <a:lnSpc>
                    <a:spcPct val="90000"/>
                  </a:lnSpc>
                </a:pPr>
                <a:r>
                  <a:rPr lang="en-US" sz="1600" b="1" noProof="1"/>
                  <a:t>Activities</a:t>
                </a:r>
                <a:endParaRPr lang="en-US" sz="1400" b="1" noProof="1"/>
              </a:p>
              <a:p>
                <a:pPr>
                  <a:lnSpc>
                    <a:spcPct val="90000"/>
                  </a:lnSpc>
                </a:pPr>
                <a:endParaRPr lang="en-US" altLang="de-DE" sz="1200" noProof="1"/>
              </a:p>
              <a:p>
                <a:pPr marL="171450" indent="-171450">
                  <a:lnSpc>
                    <a:spcPct val="90000"/>
                  </a:lnSpc>
                  <a:buFont typeface="Arial" panose="020B0604020202020204" pitchFamily="34" charset="0"/>
                  <a:buChar char="•"/>
                </a:pPr>
                <a:r>
                  <a:rPr lang="en-US" altLang="de-DE" sz="1200" noProof="1"/>
                  <a:t>Perform on-site visits to all participating E.ON units to assess and update their risk profiles, irrespective of their participation in Quick Check 1.0.</a:t>
                </a:r>
              </a:p>
              <a:p>
                <a:pPr marL="171450" indent="-171450">
                  <a:lnSpc>
                    <a:spcPct val="90000"/>
                  </a:lnSpc>
                  <a:buFont typeface="Arial" panose="020B0604020202020204" pitchFamily="34" charset="0"/>
                  <a:buChar char="•"/>
                </a:pPr>
                <a:r>
                  <a:rPr lang="en-US" altLang="de-DE" sz="1200" noProof="1"/>
                  <a:t>Engage directly with on-site personnel and field managers to collect first-hand information on current safety practices, incidents, and near-misses.</a:t>
                </a:r>
              </a:p>
              <a:p>
                <a:pPr marL="171450" indent="-171450">
                  <a:lnSpc>
                    <a:spcPct val="90000"/>
                  </a:lnSpc>
                  <a:buFont typeface="Arial" panose="020B0604020202020204" pitchFamily="34" charset="0"/>
                  <a:buChar char="•"/>
                </a:pPr>
                <a:r>
                  <a:rPr lang="en-US" altLang="de-DE" sz="1200" noProof="1"/>
                  <a:t>Conduct interviews and discussions to validate previous data and to identify any new or evolving risks.</a:t>
                </a:r>
              </a:p>
            </p:txBody>
          </p:sp>
        </p:grpSp>
        <p:grpSp>
          <p:nvGrpSpPr>
            <p:cNvPr id="8" name="Gruppieren 4">
              <a:extLst>
                <a:ext uri="{FF2B5EF4-FFF2-40B4-BE49-F238E27FC236}">
                  <a16:creationId xmlns:a16="http://schemas.microsoft.com/office/drawing/2014/main" id="{3E20EDFA-5584-4EF6-CA44-EF5BF49BC204}"/>
                </a:ext>
              </a:extLst>
            </p:cNvPr>
            <p:cNvGrpSpPr/>
            <p:nvPr/>
          </p:nvGrpSpPr>
          <p:grpSpPr>
            <a:xfrm>
              <a:off x="7557450" y="1562100"/>
              <a:ext cx="4091939" cy="4260705"/>
              <a:chOff x="7557450" y="1562100"/>
              <a:chExt cx="4091939" cy="4260705"/>
            </a:xfrm>
          </p:grpSpPr>
          <p:sp>
            <p:nvSpPr>
              <p:cNvPr id="9" name="Rechteck 58">
                <a:extLst>
                  <a:ext uri="{FF2B5EF4-FFF2-40B4-BE49-F238E27FC236}">
                    <a16:creationId xmlns:a16="http://schemas.microsoft.com/office/drawing/2014/main" id="{487C2DEC-C01B-4DAC-BC9D-388C12923C24}"/>
                  </a:ext>
                </a:extLst>
              </p:cNvPr>
              <p:cNvSpPr/>
              <p:nvPr/>
            </p:nvSpPr>
            <p:spPr>
              <a:xfrm>
                <a:off x="7557450" y="4445271"/>
                <a:ext cx="4091939" cy="13775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6000" noProof="1"/>
                  <a:t>3</a:t>
                </a:r>
              </a:p>
            </p:txBody>
          </p:sp>
          <p:sp>
            <p:nvSpPr>
              <p:cNvPr id="10" name="Abgerundetes Rechteck 56">
                <a:extLst>
                  <a:ext uri="{FF2B5EF4-FFF2-40B4-BE49-F238E27FC236}">
                    <a16:creationId xmlns:a16="http://schemas.microsoft.com/office/drawing/2014/main" id="{A7B5E552-1B94-6BE4-71D1-CC55DBA1F8FE}"/>
                  </a:ext>
                </a:extLst>
              </p:cNvPr>
              <p:cNvSpPr/>
              <p:nvPr/>
            </p:nvSpPr>
            <p:spPr bwMode="auto">
              <a:xfrm>
                <a:off x="7557450" y="1562100"/>
                <a:ext cx="4091939" cy="2809875"/>
              </a:xfrm>
              <a:prstGeom prst="roundRect">
                <a:avLst>
                  <a:gd name="adj" fmla="val 0"/>
                </a:avLst>
              </a:prstGeom>
              <a:solidFill>
                <a:schemeClr val="accent2">
                  <a:alpha val="25000"/>
                </a:schemeClr>
              </a:solidFill>
              <a:ln>
                <a:noFill/>
              </a:ln>
            </p:spPr>
            <p:txBody>
              <a:bodyPr vert="horz" wrap="square" lIns="216000" tIns="252000" rIns="216000" bIns="252000" numCol="1" anchor="t" anchorCtr="0" compatLnSpc="1">
                <a:prstTxWarp prst="textNoShape">
                  <a:avLst/>
                </a:prstTxWarp>
              </a:bodyPr>
              <a:lstStyle/>
              <a:p>
                <a:pPr>
                  <a:lnSpc>
                    <a:spcPct val="90000"/>
                  </a:lnSpc>
                </a:pPr>
                <a:r>
                  <a:rPr lang="en-US" sz="1600" b="1" noProof="1"/>
                  <a:t>Deliverables</a:t>
                </a:r>
                <a:endParaRPr lang="en-US" sz="1400" b="1" noProof="1"/>
              </a:p>
              <a:p>
                <a:pPr>
                  <a:lnSpc>
                    <a:spcPct val="90000"/>
                  </a:lnSpc>
                </a:pPr>
                <a:endParaRPr lang="en-US" altLang="de-DE" sz="1200" noProof="1"/>
              </a:p>
              <a:p>
                <a:pPr marL="171450" indent="-171450">
                  <a:lnSpc>
                    <a:spcPct val="90000"/>
                  </a:lnSpc>
                  <a:buFont typeface="Arial" panose="020B0604020202020204" pitchFamily="34" charset="0"/>
                  <a:buChar char="•"/>
                </a:pPr>
                <a:r>
                  <a:rPr lang="en-US" altLang="de-DE" sz="1200" noProof="1"/>
                  <a:t>A refreshed and detailed risk heat map that includes up-to-date risk data from on-site assessments.</a:t>
                </a:r>
              </a:p>
              <a:p>
                <a:pPr marL="171450" indent="-171450">
                  <a:lnSpc>
                    <a:spcPct val="90000"/>
                  </a:lnSpc>
                  <a:buFont typeface="Arial" panose="020B0604020202020204" pitchFamily="34" charset="0"/>
                  <a:buChar char="•"/>
                </a:pPr>
                <a:r>
                  <a:rPr lang="en-US" altLang="de-DE" sz="1200" noProof="1"/>
                  <a:t>A series of comprehensive risk reports for each unit, combining historical trends with current findings to track safety performance and risk evolution.</a:t>
                </a:r>
              </a:p>
              <a:p>
                <a:pPr marL="171450" indent="-171450">
                  <a:lnSpc>
                    <a:spcPct val="90000"/>
                  </a:lnSpc>
                  <a:buFont typeface="Arial" panose="020B0604020202020204" pitchFamily="34" charset="0"/>
                  <a:buChar char="•"/>
                </a:pPr>
                <a:endParaRPr lang="en-US" altLang="de-DE" sz="1200" b="1" noProof="1"/>
              </a:p>
              <a:p>
                <a:pPr>
                  <a:lnSpc>
                    <a:spcPct val="90000"/>
                  </a:lnSpc>
                </a:pPr>
                <a:r>
                  <a:rPr lang="en-US" altLang="de-DE" sz="1200" b="1" i="1" noProof="1"/>
                  <a:t>Consideration : </a:t>
                </a:r>
                <a:r>
                  <a:rPr lang="en-US" altLang="de-DE" sz="1200" i="1" noProof="1"/>
                  <a:t>Utilize the insights from both prior participants of Quick Check 1.0 and new units to ensure an all-encompassing understanding of the group-wide risk landscape.</a:t>
                </a:r>
              </a:p>
            </p:txBody>
          </p:sp>
        </p:grpSp>
      </p:grpSp>
    </p:spTree>
    <p:extLst>
      <p:ext uri="{BB962C8B-B14F-4D97-AF65-F5344CB8AC3E}">
        <p14:creationId xmlns:p14="http://schemas.microsoft.com/office/powerpoint/2010/main" val="677560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52E00-41C3-8C20-3B7B-97D493B4638D}"/>
              </a:ext>
            </a:extLst>
          </p:cNvPr>
          <p:cNvSpPr>
            <a:spLocks noGrp="1"/>
          </p:cNvSpPr>
          <p:nvPr>
            <p:ph type="title"/>
          </p:nvPr>
        </p:nvSpPr>
        <p:spPr/>
        <p:txBody>
          <a:bodyPr>
            <a:normAutofit/>
          </a:bodyPr>
          <a:lstStyle/>
          <a:p>
            <a:r>
              <a:rPr lang="en-US" dirty="0"/>
              <a:t>Site-Visits, the Field-Based Safety Assessment: Capturing Real-World HSE Practices</a:t>
            </a:r>
          </a:p>
        </p:txBody>
      </p:sp>
      <p:sp>
        <p:nvSpPr>
          <p:cNvPr id="3" name="Text Placeholder 2">
            <a:extLst>
              <a:ext uri="{FF2B5EF4-FFF2-40B4-BE49-F238E27FC236}">
                <a16:creationId xmlns:a16="http://schemas.microsoft.com/office/drawing/2014/main" id="{26E64659-4CB5-5514-CA03-FBD4CF48FB4E}"/>
              </a:ext>
            </a:extLst>
          </p:cNvPr>
          <p:cNvSpPr>
            <a:spLocks noGrp="1"/>
          </p:cNvSpPr>
          <p:nvPr>
            <p:ph type="body" idx="1"/>
          </p:nvPr>
        </p:nvSpPr>
        <p:spPr>
          <a:solidFill>
            <a:schemeClr val="bg1">
              <a:lumMod val="95000"/>
            </a:schemeClr>
          </a:solidFill>
        </p:spPr>
        <p:txBody>
          <a:bodyPr anchor="t">
            <a:normAutofit/>
          </a:bodyPr>
          <a:lstStyle/>
          <a:p>
            <a:r>
              <a:rPr lang="en-US" sz="1800" dirty="0"/>
              <a:t>The site-visits: Follow a standardized assessment Scheme draw conclusions concerning Risks &amp; Maturity</a:t>
            </a:r>
          </a:p>
        </p:txBody>
      </p:sp>
      <p:sp>
        <p:nvSpPr>
          <p:cNvPr id="4" name="Content Placeholder 3">
            <a:extLst>
              <a:ext uri="{FF2B5EF4-FFF2-40B4-BE49-F238E27FC236}">
                <a16:creationId xmlns:a16="http://schemas.microsoft.com/office/drawing/2014/main" id="{E47A9AA5-6993-B7C4-EBC8-885C946BEF5E}"/>
              </a:ext>
            </a:extLst>
          </p:cNvPr>
          <p:cNvSpPr>
            <a:spLocks noGrp="1"/>
          </p:cNvSpPr>
          <p:nvPr>
            <p:ph sz="half" idx="2"/>
          </p:nvPr>
        </p:nvSpPr>
        <p:spPr>
          <a:solidFill>
            <a:schemeClr val="bg1">
              <a:lumMod val="95000"/>
            </a:schemeClr>
          </a:solidFill>
        </p:spPr>
        <p:txBody>
          <a:bodyPr>
            <a:normAutofit lnSpcReduction="10000"/>
          </a:bodyPr>
          <a:lstStyle/>
          <a:p>
            <a:pPr marL="0" indent="0">
              <a:buNone/>
            </a:pPr>
            <a:r>
              <a:rPr lang="en-US" dirty="0"/>
              <a:t> </a:t>
            </a:r>
          </a:p>
        </p:txBody>
      </p:sp>
      <p:sp>
        <p:nvSpPr>
          <p:cNvPr id="5" name="Text Placeholder 4">
            <a:extLst>
              <a:ext uri="{FF2B5EF4-FFF2-40B4-BE49-F238E27FC236}">
                <a16:creationId xmlns:a16="http://schemas.microsoft.com/office/drawing/2014/main" id="{C0F3F8CC-CE12-3487-CC76-6F44DA54498B}"/>
              </a:ext>
            </a:extLst>
          </p:cNvPr>
          <p:cNvSpPr>
            <a:spLocks noGrp="1"/>
          </p:cNvSpPr>
          <p:nvPr>
            <p:ph type="body" sz="quarter" idx="3"/>
          </p:nvPr>
        </p:nvSpPr>
        <p:spPr/>
        <p:txBody>
          <a:bodyPr anchor="t">
            <a:normAutofit/>
          </a:bodyPr>
          <a:lstStyle/>
          <a:p>
            <a:r>
              <a:rPr lang="en-US" sz="1800" dirty="0"/>
              <a:t>The Site-Visit Approach Explained</a:t>
            </a:r>
          </a:p>
        </p:txBody>
      </p:sp>
      <p:sp>
        <p:nvSpPr>
          <p:cNvPr id="6" name="Content Placeholder 5">
            <a:extLst>
              <a:ext uri="{FF2B5EF4-FFF2-40B4-BE49-F238E27FC236}">
                <a16:creationId xmlns:a16="http://schemas.microsoft.com/office/drawing/2014/main" id="{C7F9EF4A-CA30-F6D4-7B43-229EDFBBB8F7}"/>
              </a:ext>
            </a:extLst>
          </p:cNvPr>
          <p:cNvSpPr>
            <a:spLocks noGrp="1"/>
          </p:cNvSpPr>
          <p:nvPr>
            <p:ph sz="quarter" idx="4"/>
          </p:nvPr>
        </p:nvSpPr>
        <p:spPr/>
        <p:txBody>
          <a:bodyPr>
            <a:normAutofit lnSpcReduction="10000"/>
          </a:bodyPr>
          <a:lstStyle/>
          <a:p>
            <a:r>
              <a:rPr lang="en-US" sz="1200" dirty="0">
                <a:solidFill>
                  <a:schemeClr val="tx1"/>
                </a:solidFill>
              </a:rPr>
              <a:t>Site visits are a key component of the Quick Check 2.0, structured to validate and deepen the findings from the risk heat map analysis.</a:t>
            </a:r>
          </a:p>
          <a:p>
            <a:r>
              <a:rPr lang="en-US" sz="1200" dirty="0">
                <a:solidFill>
                  <a:schemeClr val="tx1"/>
                </a:solidFill>
              </a:rPr>
              <a:t>They offer an opportunity to observe and assess the implementation and efficacy of the existing </a:t>
            </a:r>
            <a:r>
              <a:rPr lang="en-US" sz="1200" b="1" dirty="0">
                <a:solidFill>
                  <a:schemeClr val="tx1"/>
                </a:solidFill>
              </a:rPr>
              <a:t>safety management system in action</a:t>
            </a:r>
            <a:r>
              <a:rPr lang="en-US" sz="1200" dirty="0">
                <a:solidFill>
                  <a:schemeClr val="tx1"/>
                </a:solidFill>
              </a:rPr>
              <a:t>.</a:t>
            </a:r>
          </a:p>
          <a:p>
            <a:r>
              <a:rPr lang="en-US" sz="1200" dirty="0">
                <a:solidFill>
                  <a:schemeClr val="tx1"/>
                </a:solidFill>
              </a:rPr>
              <a:t>The visits aim to provide a nuanced understanding of </a:t>
            </a:r>
            <a:r>
              <a:rPr lang="en-US" sz="1200" b="1" dirty="0">
                <a:solidFill>
                  <a:schemeClr val="tx1"/>
                </a:solidFill>
              </a:rPr>
              <a:t>E.ON’s 'lived' safety culture</a:t>
            </a:r>
            <a:r>
              <a:rPr lang="en-US" sz="1200" dirty="0">
                <a:solidFill>
                  <a:schemeClr val="tx1"/>
                </a:solidFill>
              </a:rPr>
              <a:t>, uncovering the </a:t>
            </a:r>
            <a:r>
              <a:rPr lang="en-US" sz="1200" b="1" dirty="0">
                <a:solidFill>
                  <a:schemeClr val="tx1"/>
                </a:solidFill>
              </a:rPr>
              <a:t>realities beyond documented </a:t>
            </a:r>
            <a:r>
              <a:rPr lang="en-US" sz="1200" dirty="0">
                <a:solidFill>
                  <a:schemeClr val="tx1"/>
                </a:solidFill>
              </a:rPr>
              <a:t>procedures and reported data.</a:t>
            </a:r>
          </a:p>
          <a:p>
            <a:r>
              <a:rPr lang="en-US" sz="1200" dirty="0">
                <a:solidFill>
                  <a:schemeClr val="tx1"/>
                </a:solidFill>
              </a:rPr>
              <a:t>Observations will be methodically categorized using the standardized assessment schemes for </a:t>
            </a:r>
            <a:r>
              <a:rPr lang="en-US" sz="1200" b="1" dirty="0">
                <a:solidFill>
                  <a:schemeClr val="tx1"/>
                </a:solidFill>
              </a:rPr>
              <a:t>culture elements and risk mapping</a:t>
            </a:r>
            <a:r>
              <a:rPr lang="en-US" sz="1200" dirty="0">
                <a:solidFill>
                  <a:schemeClr val="tx1"/>
                </a:solidFill>
              </a:rPr>
              <a:t>.</a:t>
            </a:r>
          </a:p>
          <a:p>
            <a:r>
              <a:rPr lang="en-US" sz="1200" dirty="0">
                <a:solidFill>
                  <a:schemeClr val="tx1"/>
                </a:solidFill>
              </a:rPr>
              <a:t>Findings will contribute to the refinement of the Bradley Curve assessments, enhancing the understanding of safety maturity levels across E.ON units.</a:t>
            </a:r>
          </a:p>
          <a:p>
            <a:r>
              <a:rPr lang="en-US" sz="1200" dirty="0">
                <a:solidFill>
                  <a:schemeClr val="tx1"/>
                </a:solidFill>
                <a:cs typeface="Arial"/>
              </a:rPr>
              <a:t>Core is:</a:t>
            </a:r>
          </a:p>
          <a:p>
            <a:pPr lvl="1"/>
            <a:r>
              <a:rPr lang="en-US" sz="1200" dirty="0">
                <a:solidFill>
                  <a:schemeClr val="tx1"/>
                </a:solidFill>
                <a:cs typeface="Arial"/>
              </a:rPr>
              <a:t>Observing and assessing on-ground adherence to E.ON's safety protocols.</a:t>
            </a:r>
          </a:p>
          <a:p>
            <a:pPr lvl="1"/>
            <a:r>
              <a:rPr lang="en-US" sz="1200" dirty="0">
                <a:solidFill>
                  <a:schemeClr val="tx1"/>
                </a:solidFill>
                <a:cs typeface="Arial"/>
              </a:rPr>
              <a:t>Evaluating the practical application of the safety management system in day-to-day operations.</a:t>
            </a:r>
          </a:p>
          <a:p>
            <a:pPr lvl="1"/>
            <a:r>
              <a:rPr lang="en-US" sz="1200" dirty="0">
                <a:solidFill>
                  <a:schemeClr val="tx1"/>
                </a:solidFill>
                <a:cs typeface="Arial"/>
              </a:rPr>
              <a:t>Immersing into the 'lived' safety culture to perceive its actual manifestation at various E.ON sites.</a:t>
            </a:r>
          </a:p>
        </p:txBody>
      </p:sp>
      <p:sp>
        <p:nvSpPr>
          <p:cNvPr id="7" name="Slide Number Placeholder 6">
            <a:extLst>
              <a:ext uri="{FF2B5EF4-FFF2-40B4-BE49-F238E27FC236}">
                <a16:creationId xmlns:a16="http://schemas.microsoft.com/office/drawing/2014/main" id="{3A65D241-02AF-EADC-4EC2-D9D98811FB0C}"/>
              </a:ext>
            </a:extLst>
          </p:cNvPr>
          <p:cNvSpPr>
            <a:spLocks noGrp="1"/>
          </p:cNvSpPr>
          <p:nvPr>
            <p:ph type="sldNum" sz="quarter" idx="12"/>
          </p:nvPr>
        </p:nvSpPr>
        <p:spPr/>
        <p:txBody>
          <a:bodyPr/>
          <a:lstStyle/>
          <a:p>
            <a:fld id="{A6675773-DBBA-4A21-9EDA-4D76296EEA2B}" type="slidenum">
              <a:rPr lang="en-US" smtClean="0"/>
              <a:t>22</a:t>
            </a:fld>
            <a:endParaRPr lang="en-US" dirty="0"/>
          </a:p>
        </p:txBody>
      </p:sp>
      <p:pic>
        <p:nvPicPr>
          <p:cNvPr id="10" name="Picture 9">
            <a:extLst>
              <a:ext uri="{FF2B5EF4-FFF2-40B4-BE49-F238E27FC236}">
                <a16:creationId xmlns:a16="http://schemas.microsoft.com/office/drawing/2014/main" id="{CBF1D67B-1255-9FF3-F5AF-8A472E3409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6613" y="4495499"/>
            <a:ext cx="1764990" cy="1693557"/>
          </a:xfrm>
          <a:prstGeom prst="rect">
            <a:avLst/>
          </a:prstGeom>
        </p:spPr>
      </p:pic>
      <p:pic>
        <p:nvPicPr>
          <p:cNvPr id="12" name="Picture 11">
            <a:extLst>
              <a:ext uri="{FF2B5EF4-FFF2-40B4-BE49-F238E27FC236}">
                <a16:creationId xmlns:a16="http://schemas.microsoft.com/office/drawing/2014/main" id="{08DFCD0D-980B-FE96-DD07-4B40737DF40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 r="2403"/>
          <a:stretch/>
        </p:blipFill>
        <p:spPr>
          <a:xfrm>
            <a:off x="2601604" y="4495500"/>
            <a:ext cx="3395972" cy="1693556"/>
          </a:xfrm>
          <a:prstGeom prst="rect">
            <a:avLst/>
          </a:prstGeom>
        </p:spPr>
      </p:pic>
      <p:sp>
        <p:nvSpPr>
          <p:cNvPr id="13" name="Rectangle: Rounded Corners 12">
            <a:extLst>
              <a:ext uri="{FF2B5EF4-FFF2-40B4-BE49-F238E27FC236}">
                <a16:creationId xmlns:a16="http://schemas.microsoft.com/office/drawing/2014/main" id="{AAFCD9A7-FE60-4069-58B6-2EF6E0EFDBCB}"/>
              </a:ext>
            </a:extLst>
          </p:cNvPr>
          <p:cNvSpPr/>
          <p:nvPr/>
        </p:nvSpPr>
        <p:spPr>
          <a:xfrm>
            <a:off x="4699000" y="5003800"/>
            <a:ext cx="438150" cy="533400"/>
          </a:xfrm>
          <a:prstGeom prst="round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FBEDF348-5AFA-E1C0-092E-9F49322DE89F}"/>
              </a:ext>
            </a:extLst>
          </p:cNvPr>
          <p:cNvSpPr/>
          <p:nvPr/>
        </p:nvSpPr>
        <p:spPr>
          <a:xfrm>
            <a:off x="4698999" y="5581650"/>
            <a:ext cx="438150" cy="342900"/>
          </a:xfrm>
          <a:prstGeom prst="round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C9E98BE0-4D50-9026-DD41-ADA1E1DAB792}"/>
              </a:ext>
            </a:extLst>
          </p:cNvPr>
          <p:cNvSpPr/>
          <p:nvPr/>
        </p:nvSpPr>
        <p:spPr>
          <a:xfrm>
            <a:off x="1522102" y="5176836"/>
            <a:ext cx="497197" cy="747713"/>
          </a:xfrm>
          <a:prstGeom prst="round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F9BD0B92-BC53-C0D3-6C36-020C4561C264}"/>
              </a:ext>
            </a:extLst>
          </p:cNvPr>
          <p:cNvSpPr txBox="1"/>
          <p:nvPr/>
        </p:nvSpPr>
        <p:spPr>
          <a:xfrm>
            <a:off x="3384549" y="4651573"/>
            <a:ext cx="2619375" cy="307777"/>
          </a:xfrm>
          <a:prstGeom prst="rect">
            <a:avLst/>
          </a:prstGeom>
          <a:solidFill>
            <a:schemeClr val="bg1">
              <a:alpha val="74000"/>
            </a:schemeClr>
          </a:solidFill>
        </p:spPr>
        <p:txBody>
          <a:bodyPr wrap="square" rtlCol="0">
            <a:spAutoFit/>
          </a:bodyPr>
          <a:lstStyle/>
          <a:p>
            <a:pPr algn="ctr"/>
            <a:r>
              <a:rPr lang="en-US" sz="1400" dirty="0"/>
              <a:t>Working under suspended loads</a:t>
            </a:r>
          </a:p>
        </p:txBody>
      </p:sp>
      <p:sp>
        <p:nvSpPr>
          <p:cNvPr id="17" name="TextBox 16">
            <a:extLst>
              <a:ext uri="{FF2B5EF4-FFF2-40B4-BE49-F238E27FC236}">
                <a16:creationId xmlns:a16="http://schemas.microsoft.com/office/drawing/2014/main" id="{CC931C67-FF06-8A2E-5B22-5553545D991D}"/>
              </a:ext>
            </a:extLst>
          </p:cNvPr>
          <p:cNvSpPr txBox="1"/>
          <p:nvPr/>
        </p:nvSpPr>
        <p:spPr>
          <a:xfrm>
            <a:off x="836612" y="5924549"/>
            <a:ext cx="1764991" cy="307777"/>
          </a:xfrm>
          <a:prstGeom prst="rect">
            <a:avLst/>
          </a:prstGeom>
          <a:solidFill>
            <a:schemeClr val="bg1">
              <a:alpha val="74000"/>
            </a:schemeClr>
          </a:solidFill>
        </p:spPr>
        <p:txBody>
          <a:bodyPr wrap="square" rtlCol="0">
            <a:spAutoFit/>
          </a:bodyPr>
          <a:lstStyle/>
          <a:p>
            <a:pPr algn="ctr"/>
            <a:r>
              <a:rPr lang="en-US" sz="1400" dirty="0"/>
              <a:t>PPE - Usage</a:t>
            </a:r>
          </a:p>
        </p:txBody>
      </p:sp>
      <p:sp>
        <p:nvSpPr>
          <p:cNvPr id="18" name="Rectangle: Rounded Corners 17">
            <a:extLst>
              <a:ext uri="{FF2B5EF4-FFF2-40B4-BE49-F238E27FC236}">
                <a16:creationId xmlns:a16="http://schemas.microsoft.com/office/drawing/2014/main" id="{C3FB97BF-DAE8-0186-A8E5-A413F8DE4EBB}"/>
              </a:ext>
            </a:extLst>
          </p:cNvPr>
          <p:cNvSpPr/>
          <p:nvPr/>
        </p:nvSpPr>
        <p:spPr>
          <a:xfrm rot="19523018">
            <a:off x="584371" y="4615754"/>
            <a:ext cx="1133002" cy="307777"/>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Non-E.ON Observation Examples</a:t>
            </a:r>
          </a:p>
        </p:txBody>
      </p:sp>
      <p:pic>
        <p:nvPicPr>
          <p:cNvPr id="40" name="Picture 39">
            <a:extLst>
              <a:ext uri="{FF2B5EF4-FFF2-40B4-BE49-F238E27FC236}">
                <a16:creationId xmlns:a16="http://schemas.microsoft.com/office/drawing/2014/main" id="{1413EFD4-F81D-62D0-83A4-D8F487FD4F7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19418" y="2661148"/>
            <a:ext cx="1725325" cy="1256486"/>
          </a:xfrm>
          <a:prstGeom prst="rect">
            <a:avLst/>
          </a:prstGeom>
        </p:spPr>
      </p:pic>
      <p:pic>
        <p:nvPicPr>
          <p:cNvPr id="42" name="Picture 41">
            <a:extLst>
              <a:ext uri="{FF2B5EF4-FFF2-40B4-BE49-F238E27FC236}">
                <a16:creationId xmlns:a16="http://schemas.microsoft.com/office/drawing/2014/main" id="{7CE816DC-D851-E80B-04EF-F93F446C220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77271" y="2456841"/>
            <a:ext cx="2151570" cy="754621"/>
          </a:xfrm>
          <a:prstGeom prst="rect">
            <a:avLst/>
          </a:prstGeom>
        </p:spPr>
      </p:pic>
      <p:pic>
        <p:nvPicPr>
          <p:cNvPr id="44" name="Picture 43">
            <a:extLst>
              <a:ext uri="{FF2B5EF4-FFF2-40B4-BE49-F238E27FC236}">
                <a16:creationId xmlns:a16="http://schemas.microsoft.com/office/drawing/2014/main" id="{B7A511AF-524D-DBA8-F8B2-2D6B95B31CD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77271" y="3423599"/>
            <a:ext cx="2151570" cy="762436"/>
          </a:xfrm>
          <a:prstGeom prst="rect">
            <a:avLst/>
          </a:prstGeom>
        </p:spPr>
      </p:pic>
      <p:pic>
        <p:nvPicPr>
          <p:cNvPr id="45" name="Picture 44">
            <a:extLst>
              <a:ext uri="{FF2B5EF4-FFF2-40B4-BE49-F238E27FC236}">
                <a16:creationId xmlns:a16="http://schemas.microsoft.com/office/drawing/2014/main" id="{546EEB11-BC00-48FA-63C0-B0313F96007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219419" y="3582375"/>
            <a:ext cx="1778155" cy="426315"/>
          </a:xfrm>
          <a:prstGeom prst="rect">
            <a:avLst/>
          </a:prstGeom>
        </p:spPr>
      </p:pic>
      <p:sp>
        <p:nvSpPr>
          <p:cNvPr id="46" name="TextBox 45">
            <a:extLst>
              <a:ext uri="{FF2B5EF4-FFF2-40B4-BE49-F238E27FC236}">
                <a16:creationId xmlns:a16="http://schemas.microsoft.com/office/drawing/2014/main" id="{48F904C3-AAC6-FD70-90B0-CF24E8FA67EC}"/>
              </a:ext>
            </a:extLst>
          </p:cNvPr>
          <p:cNvSpPr txBox="1"/>
          <p:nvPr/>
        </p:nvSpPr>
        <p:spPr>
          <a:xfrm>
            <a:off x="1077265" y="2258502"/>
            <a:ext cx="2151575" cy="461665"/>
          </a:xfrm>
          <a:prstGeom prst="rect">
            <a:avLst/>
          </a:prstGeom>
          <a:solidFill>
            <a:schemeClr val="bg1">
              <a:alpha val="85000"/>
            </a:schemeClr>
          </a:solidFill>
        </p:spPr>
        <p:txBody>
          <a:bodyPr wrap="square" rtlCol="0">
            <a:spAutoFit/>
          </a:bodyPr>
          <a:lstStyle/>
          <a:p>
            <a:pPr algn="ctr"/>
            <a:r>
              <a:rPr lang="en-US" sz="1200" dirty="0"/>
              <a:t>Assessment Scheme – Culture Elements</a:t>
            </a:r>
          </a:p>
        </p:txBody>
      </p:sp>
      <p:sp>
        <p:nvSpPr>
          <p:cNvPr id="47" name="TextBox 46">
            <a:extLst>
              <a:ext uri="{FF2B5EF4-FFF2-40B4-BE49-F238E27FC236}">
                <a16:creationId xmlns:a16="http://schemas.microsoft.com/office/drawing/2014/main" id="{7BE2C66A-2B30-30DA-65EB-1E1CE54989E9}"/>
              </a:ext>
            </a:extLst>
          </p:cNvPr>
          <p:cNvSpPr txBox="1"/>
          <p:nvPr/>
        </p:nvSpPr>
        <p:spPr>
          <a:xfrm>
            <a:off x="1077269" y="3267825"/>
            <a:ext cx="2151570" cy="461665"/>
          </a:xfrm>
          <a:prstGeom prst="rect">
            <a:avLst/>
          </a:prstGeom>
          <a:solidFill>
            <a:schemeClr val="bg1">
              <a:alpha val="85000"/>
            </a:schemeClr>
          </a:solidFill>
        </p:spPr>
        <p:txBody>
          <a:bodyPr wrap="square" rtlCol="0">
            <a:spAutoFit/>
          </a:bodyPr>
          <a:lstStyle/>
          <a:p>
            <a:pPr algn="ctr"/>
            <a:r>
              <a:rPr lang="en-US" sz="1200" dirty="0"/>
              <a:t>Assessment Scheme – Risk Mapping</a:t>
            </a:r>
          </a:p>
        </p:txBody>
      </p:sp>
      <p:sp>
        <p:nvSpPr>
          <p:cNvPr id="48" name="TextBox 47">
            <a:extLst>
              <a:ext uri="{FF2B5EF4-FFF2-40B4-BE49-F238E27FC236}">
                <a16:creationId xmlns:a16="http://schemas.microsoft.com/office/drawing/2014/main" id="{144C26FD-20BD-4C3D-F217-F9FE63A51B58}"/>
              </a:ext>
            </a:extLst>
          </p:cNvPr>
          <p:cNvSpPr txBox="1"/>
          <p:nvPr/>
        </p:nvSpPr>
        <p:spPr>
          <a:xfrm>
            <a:off x="836611" y="2258502"/>
            <a:ext cx="240655" cy="307777"/>
          </a:xfrm>
          <a:prstGeom prst="rect">
            <a:avLst/>
          </a:prstGeom>
          <a:solidFill>
            <a:schemeClr val="bg1">
              <a:alpha val="74000"/>
            </a:schemeClr>
          </a:solidFill>
          <a:ln>
            <a:solidFill>
              <a:srgbClr val="C00000"/>
            </a:solidFill>
          </a:ln>
        </p:spPr>
        <p:txBody>
          <a:bodyPr wrap="square" rtlCol="0">
            <a:spAutoFit/>
          </a:bodyPr>
          <a:lstStyle>
            <a:defPPr>
              <a:defRPr lang="de-DE"/>
            </a:defPPr>
            <a:lvl1pPr algn="ctr">
              <a:defRPr sz="1400">
                <a:solidFill>
                  <a:srgbClr val="C00000"/>
                </a:solidFill>
              </a:defRPr>
            </a:lvl1pPr>
          </a:lstStyle>
          <a:p>
            <a:r>
              <a:rPr lang="en-US" dirty="0"/>
              <a:t>1</a:t>
            </a:r>
          </a:p>
        </p:txBody>
      </p:sp>
      <p:sp>
        <p:nvSpPr>
          <p:cNvPr id="49" name="TextBox 48">
            <a:extLst>
              <a:ext uri="{FF2B5EF4-FFF2-40B4-BE49-F238E27FC236}">
                <a16:creationId xmlns:a16="http://schemas.microsoft.com/office/drawing/2014/main" id="{C0FAC8A5-AD83-CE7B-6D4F-D7773B7BD54A}"/>
              </a:ext>
            </a:extLst>
          </p:cNvPr>
          <p:cNvSpPr txBox="1"/>
          <p:nvPr/>
        </p:nvSpPr>
        <p:spPr>
          <a:xfrm>
            <a:off x="836612" y="3267825"/>
            <a:ext cx="240655" cy="307777"/>
          </a:xfrm>
          <a:prstGeom prst="rect">
            <a:avLst/>
          </a:prstGeom>
          <a:solidFill>
            <a:schemeClr val="bg1">
              <a:alpha val="74000"/>
            </a:schemeClr>
          </a:solidFill>
          <a:ln>
            <a:solidFill>
              <a:srgbClr val="C00000"/>
            </a:solidFill>
          </a:ln>
        </p:spPr>
        <p:txBody>
          <a:bodyPr wrap="square" rtlCol="0">
            <a:spAutoFit/>
          </a:bodyPr>
          <a:lstStyle/>
          <a:p>
            <a:pPr algn="ctr"/>
            <a:r>
              <a:rPr lang="en-US" sz="1400" dirty="0">
                <a:solidFill>
                  <a:srgbClr val="C00000"/>
                </a:solidFill>
              </a:rPr>
              <a:t>2</a:t>
            </a:r>
          </a:p>
        </p:txBody>
      </p:sp>
      <p:cxnSp>
        <p:nvCxnSpPr>
          <p:cNvPr id="51" name="Straight Connector 50">
            <a:extLst>
              <a:ext uri="{FF2B5EF4-FFF2-40B4-BE49-F238E27FC236}">
                <a16:creationId xmlns:a16="http://schemas.microsoft.com/office/drawing/2014/main" id="{55DE9D9F-3BB9-185D-C06E-EE6DA69CFF59}"/>
              </a:ext>
            </a:extLst>
          </p:cNvPr>
          <p:cNvCxnSpPr/>
          <p:nvPr/>
        </p:nvCxnSpPr>
        <p:spPr>
          <a:xfrm>
            <a:off x="3600450" y="2258502"/>
            <a:ext cx="0" cy="1927533"/>
          </a:xfrm>
          <a:prstGeom prst="line">
            <a:avLst/>
          </a:prstGeom>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76340F22-5FBB-0097-C68F-2D3F61C076C0}"/>
              </a:ext>
            </a:extLst>
          </p:cNvPr>
          <p:cNvSpPr/>
          <p:nvPr/>
        </p:nvSpPr>
        <p:spPr>
          <a:xfrm rot="5400000">
            <a:off x="3326116" y="3168460"/>
            <a:ext cx="620060" cy="232592"/>
          </a:xfrm>
          <a:prstGeom prst="triangle">
            <a:avLst/>
          </a:prstGeom>
          <a:solidFill>
            <a:schemeClr val="bg1">
              <a:lumMod val="95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FD96F268-3B8F-144E-59A7-BB267B18ED8D}"/>
              </a:ext>
            </a:extLst>
          </p:cNvPr>
          <p:cNvSpPr txBox="1"/>
          <p:nvPr/>
        </p:nvSpPr>
        <p:spPr>
          <a:xfrm>
            <a:off x="3799272" y="2258502"/>
            <a:ext cx="2151575" cy="646331"/>
          </a:xfrm>
          <a:prstGeom prst="rect">
            <a:avLst/>
          </a:prstGeom>
          <a:solidFill>
            <a:schemeClr val="bg1">
              <a:alpha val="85000"/>
            </a:schemeClr>
          </a:solidFill>
        </p:spPr>
        <p:txBody>
          <a:bodyPr wrap="square" rtlCol="0">
            <a:spAutoFit/>
          </a:bodyPr>
          <a:lstStyle/>
          <a:p>
            <a:pPr algn="ctr"/>
            <a:r>
              <a:rPr lang="en-US" sz="1200" dirty="0"/>
              <a:t>Standardized Assessment Schemes serve to allocate Observations on Bradely Curve</a:t>
            </a:r>
          </a:p>
        </p:txBody>
      </p:sp>
    </p:spTree>
    <p:extLst>
      <p:ext uri="{BB962C8B-B14F-4D97-AF65-F5344CB8AC3E}">
        <p14:creationId xmlns:p14="http://schemas.microsoft.com/office/powerpoint/2010/main" val="1962492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52E00-41C3-8C20-3B7B-97D493B4638D}"/>
              </a:ext>
            </a:extLst>
          </p:cNvPr>
          <p:cNvSpPr>
            <a:spLocks noGrp="1"/>
          </p:cNvSpPr>
          <p:nvPr>
            <p:ph type="title"/>
          </p:nvPr>
        </p:nvSpPr>
        <p:spPr/>
        <p:txBody>
          <a:bodyPr>
            <a:normAutofit/>
          </a:bodyPr>
          <a:lstStyle/>
          <a:p>
            <a:r>
              <a:rPr lang="en-US" dirty="0"/>
              <a:t>Enhanced Risk Prioritization for E.ON’s Quick Check 2.0</a:t>
            </a:r>
          </a:p>
        </p:txBody>
      </p:sp>
      <p:sp>
        <p:nvSpPr>
          <p:cNvPr id="3" name="Text Placeholder 2">
            <a:extLst>
              <a:ext uri="{FF2B5EF4-FFF2-40B4-BE49-F238E27FC236}">
                <a16:creationId xmlns:a16="http://schemas.microsoft.com/office/drawing/2014/main" id="{26E64659-4CB5-5514-CA03-FBD4CF48FB4E}"/>
              </a:ext>
            </a:extLst>
          </p:cNvPr>
          <p:cNvSpPr>
            <a:spLocks noGrp="1"/>
          </p:cNvSpPr>
          <p:nvPr>
            <p:ph type="body" idx="1"/>
          </p:nvPr>
        </p:nvSpPr>
        <p:spPr>
          <a:solidFill>
            <a:schemeClr val="bg1">
              <a:lumMod val="95000"/>
            </a:schemeClr>
          </a:solidFill>
        </p:spPr>
        <p:txBody>
          <a:bodyPr anchor="t">
            <a:normAutofit/>
          </a:bodyPr>
          <a:lstStyle/>
          <a:p>
            <a:r>
              <a:rPr lang="en-US" sz="1800" dirty="0"/>
              <a:t>The Risk Analysis Approach</a:t>
            </a:r>
          </a:p>
        </p:txBody>
      </p:sp>
      <p:sp>
        <p:nvSpPr>
          <p:cNvPr id="4" name="Content Placeholder 3">
            <a:extLst>
              <a:ext uri="{FF2B5EF4-FFF2-40B4-BE49-F238E27FC236}">
                <a16:creationId xmlns:a16="http://schemas.microsoft.com/office/drawing/2014/main" id="{E47A9AA5-6993-B7C4-EBC8-885C946BEF5E}"/>
              </a:ext>
            </a:extLst>
          </p:cNvPr>
          <p:cNvSpPr>
            <a:spLocks noGrp="1"/>
          </p:cNvSpPr>
          <p:nvPr>
            <p:ph sz="half" idx="2"/>
          </p:nvPr>
        </p:nvSpPr>
        <p:spPr>
          <a:solidFill>
            <a:schemeClr val="bg1">
              <a:lumMod val="95000"/>
            </a:schemeClr>
          </a:solidFill>
        </p:spPr>
        <p:txBody>
          <a:bodyPr>
            <a:normAutofit/>
          </a:bodyPr>
          <a:lstStyle/>
          <a:p>
            <a:pPr marL="0" indent="0">
              <a:buNone/>
            </a:pPr>
            <a:r>
              <a:rPr lang="en-US" dirty="0"/>
              <a:t> </a:t>
            </a:r>
          </a:p>
        </p:txBody>
      </p:sp>
      <p:sp>
        <p:nvSpPr>
          <p:cNvPr id="5" name="Text Placeholder 4">
            <a:extLst>
              <a:ext uri="{FF2B5EF4-FFF2-40B4-BE49-F238E27FC236}">
                <a16:creationId xmlns:a16="http://schemas.microsoft.com/office/drawing/2014/main" id="{C0F3F8CC-CE12-3487-CC76-6F44DA54498B}"/>
              </a:ext>
            </a:extLst>
          </p:cNvPr>
          <p:cNvSpPr>
            <a:spLocks noGrp="1"/>
          </p:cNvSpPr>
          <p:nvPr>
            <p:ph type="body" sz="quarter" idx="3"/>
          </p:nvPr>
        </p:nvSpPr>
        <p:spPr/>
        <p:txBody>
          <a:bodyPr anchor="t">
            <a:normAutofit/>
          </a:bodyPr>
          <a:lstStyle/>
          <a:p>
            <a:r>
              <a:rPr lang="en-US" sz="1800" dirty="0"/>
              <a:t>Refining Risk Prioritization Through Heat Map Analysis</a:t>
            </a:r>
          </a:p>
        </p:txBody>
      </p:sp>
      <p:sp>
        <p:nvSpPr>
          <p:cNvPr id="6" name="Content Placeholder 5">
            <a:extLst>
              <a:ext uri="{FF2B5EF4-FFF2-40B4-BE49-F238E27FC236}">
                <a16:creationId xmlns:a16="http://schemas.microsoft.com/office/drawing/2014/main" id="{C7F9EF4A-CA30-F6D4-7B43-229EDFBBB8F7}"/>
              </a:ext>
            </a:extLst>
          </p:cNvPr>
          <p:cNvSpPr>
            <a:spLocks noGrp="1"/>
          </p:cNvSpPr>
          <p:nvPr>
            <p:ph sz="quarter" idx="4"/>
          </p:nvPr>
        </p:nvSpPr>
        <p:spPr/>
        <p:txBody>
          <a:bodyPr>
            <a:normAutofit/>
          </a:bodyPr>
          <a:lstStyle/>
          <a:p>
            <a:r>
              <a:rPr lang="en-US" sz="1200" dirty="0">
                <a:solidFill>
                  <a:schemeClr val="tx1"/>
                </a:solidFill>
                <a:latin typeface="+mn-lt"/>
              </a:rPr>
              <a:t>Heat map construction is central to Quick Check 2.0, serving as a management tool for pinpointing and prioritizing risks within E.ON’s diverse operations.</a:t>
            </a:r>
          </a:p>
          <a:p>
            <a:r>
              <a:rPr lang="en-US" sz="1200" dirty="0">
                <a:solidFill>
                  <a:schemeClr val="tx1"/>
                </a:solidFill>
                <a:latin typeface="+mn-lt"/>
              </a:rPr>
              <a:t>By documenting and evaluating risks, the heat map reflects an up-to-date safety profile of the company, supporting E.ON's commitment to continual safety performance enhancement.</a:t>
            </a:r>
          </a:p>
          <a:p>
            <a:r>
              <a:rPr lang="en-US" sz="1200" dirty="0">
                <a:solidFill>
                  <a:schemeClr val="tx1"/>
                </a:solidFill>
                <a:latin typeface="+mn-lt"/>
              </a:rPr>
              <a:t>It enables the identification of critical areas for site visits, guiding the Quick Check 2.0 process towards areas that require immediate attention and action planning.</a:t>
            </a:r>
          </a:p>
          <a:p>
            <a:r>
              <a:rPr lang="en-US" sz="1200" dirty="0">
                <a:solidFill>
                  <a:schemeClr val="tx1"/>
                </a:solidFill>
                <a:latin typeface="+mn-lt"/>
              </a:rPr>
              <a:t>Prioritized risks inform the allocation of safety resources and interventions, fostering a proactive and responsive HSE culture in alignment with strategic objectives.</a:t>
            </a:r>
          </a:p>
        </p:txBody>
      </p:sp>
      <p:sp>
        <p:nvSpPr>
          <p:cNvPr id="7" name="Slide Number Placeholder 6">
            <a:extLst>
              <a:ext uri="{FF2B5EF4-FFF2-40B4-BE49-F238E27FC236}">
                <a16:creationId xmlns:a16="http://schemas.microsoft.com/office/drawing/2014/main" id="{3A65D241-02AF-EADC-4EC2-D9D98811FB0C}"/>
              </a:ext>
            </a:extLst>
          </p:cNvPr>
          <p:cNvSpPr>
            <a:spLocks noGrp="1"/>
          </p:cNvSpPr>
          <p:nvPr>
            <p:ph type="sldNum" sz="quarter" idx="12"/>
          </p:nvPr>
        </p:nvSpPr>
        <p:spPr/>
        <p:txBody>
          <a:bodyPr/>
          <a:lstStyle/>
          <a:p>
            <a:fld id="{A6675773-DBBA-4A21-9EDA-4D76296EEA2B}" type="slidenum">
              <a:rPr lang="en-US" smtClean="0"/>
              <a:t>23</a:t>
            </a:fld>
            <a:endParaRPr lang="en-US" dirty="0"/>
          </a:p>
        </p:txBody>
      </p:sp>
      <p:pic>
        <p:nvPicPr>
          <p:cNvPr id="10" name="Picture 9">
            <a:extLst>
              <a:ext uri="{FF2B5EF4-FFF2-40B4-BE49-F238E27FC236}">
                <a16:creationId xmlns:a16="http://schemas.microsoft.com/office/drawing/2014/main" id="{AF8536A5-5E8C-B4BD-CE4F-DD8063C69D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3752" y="2521953"/>
            <a:ext cx="4286490" cy="3415365"/>
          </a:xfrm>
          <a:prstGeom prst="rect">
            <a:avLst/>
          </a:prstGeom>
        </p:spPr>
      </p:pic>
      <p:pic>
        <p:nvPicPr>
          <p:cNvPr id="11" name="Picture 10">
            <a:extLst>
              <a:ext uri="{FF2B5EF4-FFF2-40B4-BE49-F238E27FC236}">
                <a16:creationId xmlns:a16="http://schemas.microsoft.com/office/drawing/2014/main" id="{0AF329E3-4804-4E25-FCB6-048D8AB561C0}"/>
              </a:ext>
            </a:extLst>
          </p:cNvPr>
          <p:cNvPicPr>
            <a:picLocks noChangeAspect="1"/>
          </p:cNvPicPr>
          <p:nvPr/>
        </p:nvPicPr>
        <p:blipFill>
          <a:blip r:embed="rId4" cstate="email">
            <a:extLst>
              <a:ext uri="{BEBA8EAE-BF5A-486C-A8C5-ECC9F3942E4B}">
                <a14:imgProps xmlns:a14="http://schemas.microsoft.com/office/drawing/2010/main">
                  <a14:imgLayer r:embed="rId5">
                    <a14:imgEffect>
                      <a14:artisticPastelsSmooth/>
                    </a14:imgEffect>
                  </a14:imgLayer>
                </a14:imgProps>
              </a:ext>
              <a:ext uri="{28A0092B-C50C-407E-A947-70E740481C1C}">
                <a14:useLocalDpi xmlns:a14="http://schemas.microsoft.com/office/drawing/2010/main"/>
              </a:ext>
            </a:extLst>
          </a:blip>
          <a:stretch>
            <a:fillRect/>
          </a:stretch>
        </p:blipFill>
        <p:spPr>
          <a:xfrm>
            <a:off x="3824656" y="4084855"/>
            <a:ext cx="2071319" cy="1995704"/>
          </a:xfrm>
          <a:prstGeom prst="rect">
            <a:avLst/>
          </a:prstGeom>
        </p:spPr>
      </p:pic>
      <p:sp>
        <p:nvSpPr>
          <p:cNvPr id="12" name="Oval 11">
            <a:extLst>
              <a:ext uri="{FF2B5EF4-FFF2-40B4-BE49-F238E27FC236}">
                <a16:creationId xmlns:a16="http://schemas.microsoft.com/office/drawing/2014/main" id="{6C524169-07F3-3871-6CAC-6C69D10E578F}"/>
              </a:ext>
            </a:extLst>
          </p:cNvPr>
          <p:cNvSpPr/>
          <p:nvPr/>
        </p:nvSpPr>
        <p:spPr>
          <a:xfrm>
            <a:off x="4505325" y="3069239"/>
            <a:ext cx="180000" cy="18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peech Bubble: Rectangle with Corners Rounded 12">
            <a:extLst>
              <a:ext uri="{FF2B5EF4-FFF2-40B4-BE49-F238E27FC236}">
                <a16:creationId xmlns:a16="http://schemas.microsoft.com/office/drawing/2014/main" id="{BC5633A7-D2DA-6618-253A-F1CFB3318199}"/>
              </a:ext>
            </a:extLst>
          </p:cNvPr>
          <p:cNvSpPr/>
          <p:nvPr/>
        </p:nvSpPr>
        <p:spPr>
          <a:xfrm>
            <a:off x="4505325" y="2537120"/>
            <a:ext cx="927100" cy="257175"/>
          </a:xfrm>
          <a:prstGeom prst="wedgeRoundRectCallout">
            <a:avLst>
              <a:gd name="adj1" fmla="val -34101"/>
              <a:gd name="adj2" fmla="val 147685"/>
              <a:gd name="adj3" fmla="val 16667"/>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Immediate Action necessary</a:t>
            </a:r>
          </a:p>
        </p:txBody>
      </p:sp>
      <p:sp>
        <p:nvSpPr>
          <p:cNvPr id="14" name="Oval 13">
            <a:extLst>
              <a:ext uri="{FF2B5EF4-FFF2-40B4-BE49-F238E27FC236}">
                <a16:creationId xmlns:a16="http://schemas.microsoft.com/office/drawing/2014/main" id="{4DACAABA-B79C-532E-D02C-80C8F247B57D}"/>
              </a:ext>
            </a:extLst>
          </p:cNvPr>
          <p:cNvSpPr/>
          <p:nvPr/>
        </p:nvSpPr>
        <p:spPr>
          <a:xfrm>
            <a:off x="2187575" y="4174139"/>
            <a:ext cx="180000" cy="18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peech Bubble: Rectangle with Corners Rounded 14">
            <a:extLst>
              <a:ext uri="{FF2B5EF4-FFF2-40B4-BE49-F238E27FC236}">
                <a16:creationId xmlns:a16="http://schemas.microsoft.com/office/drawing/2014/main" id="{A5846D3E-FE8B-E608-C6FD-741CCEC22705}"/>
              </a:ext>
            </a:extLst>
          </p:cNvPr>
          <p:cNvSpPr/>
          <p:nvPr/>
        </p:nvSpPr>
        <p:spPr>
          <a:xfrm>
            <a:off x="2187575" y="3642020"/>
            <a:ext cx="927100" cy="257175"/>
          </a:xfrm>
          <a:prstGeom prst="wedgeRoundRectCallout">
            <a:avLst>
              <a:gd name="adj1" fmla="val -34101"/>
              <a:gd name="adj2" fmla="val 147685"/>
              <a:gd name="adj3" fmla="val 16667"/>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Monitor closely, act later</a:t>
            </a:r>
          </a:p>
        </p:txBody>
      </p:sp>
    </p:spTree>
    <p:extLst>
      <p:ext uri="{BB962C8B-B14F-4D97-AF65-F5344CB8AC3E}">
        <p14:creationId xmlns:p14="http://schemas.microsoft.com/office/powerpoint/2010/main" val="1489498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5B01D11-C4E7-8577-CAC3-6C140866278E}"/>
              </a:ext>
            </a:extLst>
          </p:cNvPr>
          <p:cNvSpPr/>
          <p:nvPr/>
        </p:nvSpPr>
        <p:spPr>
          <a:xfrm>
            <a:off x="4825497" y="3362829"/>
            <a:ext cx="2435728" cy="23274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Espace réservé du texte 5">
            <a:extLst>
              <a:ext uri="{FF2B5EF4-FFF2-40B4-BE49-F238E27FC236}">
                <a16:creationId xmlns:a16="http://schemas.microsoft.com/office/drawing/2014/main" id="{7A32FC20-9D41-C97D-66E7-DAC50854DEE7}"/>
              </a:ext>
            </a:extLst>
          </p:cNvPr>
          <p:cNvSpPr txBox="1">
            <a:spLocks/>
          </p:cNvSpPr>
          <p:nvPr/>
        </p:nvSpPr>
        <p:spPr>
          <a:xfrm>
            <a:off x="4042354" y="1880675"/>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1</a:t>
            </a:r>
          </a:p>
        </p:txBody>
      </p:sp>
      <p:sp>
        <p:nvSpPr>
          <p:cNvPr id="7" name="Textplatzhalter 2">
            <a:extLst>
              <a:ext uri="{FF2B5EF4-FFF2-40B4-BE49-F238E27FC236}">
                <a16:creationId xmlns:a16="http://schemas.microsoft.com/office/drawing/2014/main" id="{A0DB3981-BA1B-CEB0-40FA-F323D43E43DC}"/>
              </a:ext>
            </a:extLst>
          </p:cNvPr>
          <p:cNvSpPr txBox="1">
            <a:spLocks/>
          </p:cNvSpPr>
          <p:nvPr/>
        </p:nvSpPr>
        <p:spPr>
          <a:xfrm>
            <a:off x="4364321" y="1844675"/>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Understanding of Your Situation</a:t>
            </a:r>
          </a:p>
        </p:txBody>
      </p:sp>
      <p:sp>
        <p:nvSpPr>
          <p:cNvPr id="8" name="Espace réservé du texte 8">
            <a:extLst>
              <a:ext uri="{FF2B5EF4-FFF2-40B4-BE49-F238E27FC236}">
                <a16:creationId xmlns:a16="http://schemas.microsoft.com/office/drawing/2014/main" id="{3D367CB9-B2D4-0197-FD1E-35DB59A57427}"/>
              </a:ext>
            </a:extLst>
          </p:cNvPr>
          <p:cNvSpPr txBox="1">
            <a:spLocks/>
          </p:cNvSpPr>
          <p:nvPr/>
        </p:nvSpPr>
        <p:spPr>
          <a:xfrm>
            <a:off x="4042354" y="2290874"/>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2</a:t>
            </a:r>
          </a:p>
        </p:txBody>
      </p:sp>
      <p:sp>
        <p:nvSpPr>
          <p:cNvPr id="9" name="Textplatzhalter 4">
            <a:extLst>
              <a:ext uri="{FF2B5EF4-FFF2-40B4-BE49-F238E27FC236}">
                <a16:creationId xmlns:a16="http://schemas.microsoft.com/office/drawing/2014/main" id="{357E297F-D8BB-69D9-837D-ECC44A66E93D}"/>
              </a:ext>
            </a:extLst>
          </p:cNvPr>
          <p:cNvSpPr txBox="1">
            <a:spLocks/>
          </p:cNvSpPr>
          <p:nvPr/>
        </p:nvSpPr>
        <p:spPr>
          <a:xfrm>
            <a:off x="4362152" y="2229653"/>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Solution and Risk Mitigation Approach – Overview</a:t>
            </a:r>
          </a:p>
        </p:txBody>
      </p:sp>
      <p:sp>
        <p:nvSpPr>
          <p:cNvPr id="10" name="Espace réservé du texte 8">
            <a:extLst>
              <a:ext uri="{FF2B5EF4-FFF2-40B4-BE49-F238E27FC236}">
                <a16:creationId xmlns:a16="http://schemas.microsoft.com/office/drawing/2014/main" id="{B55DAEC2-16D8-4944-5794-E2C18CB0A61C}"/>
              </a:ext>
            </a:extLst>
          </p:cNvPr>
          <p:cNvSpPr txBox="1">
            <a:spLocks/>
          </p:cNvSpPr>
          <p:nvPr/>
        </p:nvSpPr>
        <p:spPr>
          <a:xfrm>
            <a:off x="4042354" y="2689883"/>
            <a:ext cx="252000" cy="252000"/>
          </a:xfrm>
          <a:prstGeom prst="ellipse">
            <a:avLst/>
          </a:prstGeom>
          <a:solidFill>
            <a:schemeClr val="accent1"/>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3</a:t>
            </a:r>
          </a:p>
        </p:txBody>
      </p:sp>
      <p:sp>
        <p:nvSpPr>
          <p:cNvPr id="11" name="Textplatzhalter 6">
            <a:extLst>
              <a:ext uri="{FF2B5EF4-FFF2-40B4-BE49-F238E27FC236}">
                <a16:creationId xmlns:a16="http://schemas.microsoft.com/office/drawing/2014/main" id="{6BDD6DED-E9C5-B71C-BDC7-FCB5C2F80E11}"/>
              </a:ext>
            </a:extLst>
          </p:cNvPr>
          <p:cNvSpPr txBox="1">
            <a:spLocks/>
          </p:cNvSpPr>
          <p:nvPr/>
        </p:nvSpPr>
        <p:spPr>
          <a:xfrm>
            <a:off x="4362152" y="2458549"/>
            <a:ext cx="7289658" cy="2020063"/>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Components of the Solution Approach – Detail</a:t>
            </a:r>
          </a:p>
          <a:p>
            <a:pPr marL="457200" lvl="1" indent="0">
              <a:spcBef>
                <a:spcPts val="600"/>
              </a:spcBef>
              <a:buNone/>
              <a:tabLst>
                <a:tab pos="2960688" algn="l"/>
              </a:tabLst>
            </a:pPr>
            <a:r>
              <a:rPr lang="en-US" sz="1000" dirty="0">
                <a:ea typeface="+mn-lt"/>
                <a:cs typeface="+mn-lt"/>
                <a:sym typeface="+mn-lt"/>
              </a:rPr>
              <a:t>3.1. </a:t>
            </a:r>
            <a:r>
              <a:rPr lang="en-US" sz="1000" b="1" dirty="0"/>
              <a:t>Phase 1 </a:t>
            </a:r>
            <a:r>
              <a:rPr lang="en-US" sz="1000" dirty="0"/>
              <a:t>– Kick-Off and Data Analysis</a:t>
            </a:r>
            <a:r>
              <a:rPr lang="en-US" sz="1000" dirty="0">
                <a:ea typeface="+mn-lt"/>
                <a:cs typeface="+mn-lt"/>
                <a:sym typeface="+mn-lt"/>
              </a:rPr>
              <a:t>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3.2. </a:t>
            </a:r>
            <a:r>
              <a:rPr lang="en-US" sz="1000" b="1" dirty="0">
                <a:ea typeface="+mn-lt"/>
                <a:cs typeface="+mn-lt"/>
                <a:sym typeface="+mn-lt"/>
              </a:rPr>
              <a:t>Phase 2</a:t>
            </a:r>
            <a:r>
              <a:rPr lang="en-US" sz="1000" dirty="0">
                <a:ea typeface="+mn-lt"/>
                <a:cs typeface="+mn-lt"/>
                <a:sym typeface="+mn-lt"/>
              </a:rPr>
              <a:t> – Heat Map Risks	</a:t>
            </a:r>
          </a:p>
          <a:p>
            <a:pPr marL="457200" lvl="1" indent="0">
              <a:spcBef>
                <a:spcPts val="600"/>
              </a:spcBef>
              <a:buNone/>
              <a:tabLst>
                <a:tab pos="2960688" algn="l"/>
              </a:tabLst>
            </a:pPr>
            <a:r>
              <a:rPr lang="en-US" sz="1000" dirty="0">
                <a:ea typeface="+mn-lt"/>
                <a:cs typeface="+mn-lt"/>
                <a:sym typeface="+mn-lt"/>
              </a:rPr>
              <a:t>3.3. </a:t>
            </a:r>
            <a:r>
              <a:rPr lang="en-US" sz="1000" b="1" dirty="0">
                <a:ea typeface="+mn-lt"/>
                <a:cs typeface="+mn-lt"/>
                <a:sym typeface="+mn-lt"/>
              </a:rPr>
              <a:t>Phase 3</a:t>
            </a:r>
            <a:r>
              <a:rPr lang="en-US" sz="1000" dirty="0">
                <a:ea typeface="+mn-lt"/>
                <a:cs typeface="+mn-lt"/>
                <a:sym typeface="+mn-lt"/>
              </a:rPr>
              <a:t> – Leadership &amp; HSE Capabilities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3.4. </a:t>
            </a:r>
            <a:r>
              <a:rPr lang="en-US" sz="1000" b="1" dirty="0">
                <a:ea typeface="+mn-lt"/>
                <a:cs typeface="+mn-lt"/>
                <a:sym typeface="+mn-lt"/>
              </a:rPr>
              <a:t>Phase 4</a:t>
            </a:r>
            <a:r>
              <a:rPr lang="en-US" sz="1000" dirty="0">
                <a:ea typeface="+mn-lt"/>
                <a:cs typeface="+mn-lt"/>
                <a:sym typeface="+mn-lt"/>
              </a:rPr>
              <a:t> – Cultural Maturity	</a:t>
            </a:r>
          </a:p>
          <a:p>
            <a:pPr marL="457200" lvl="1" indent="0">
              <a:spcBef>
                <a:spcPts val="600"/>
              </a:spcBef>
              <a:buNone/>
              <a:tabLst>
                <a:tab pos="2960688" algn="l"/>
              </a:tabLst>
            </a:pPr>
            <a:r>
              <a:rPr lang="en-US" sz="1000" dirty="0">
                <a:ea typeface="+mn-lt"/>
                <a:cs typeface="+mn-lt"/>
                <a:sym typeface="+mn-lt"/>
              </a:rPr>
              <a:t>3.5. </a:t>
            </a:r>
            <a:r>
              <a:rPr lang="en-US" sz="1000" b="1" dirty="0">
                <a:ea typeface="+mn-lt"/>
                <a:cs typeface="+mn-lt"/>
                <a:sym typeface="+mn-lt"/>
              </a:rPr>
              <a:t>Reporting and Usability </a:t>
            </a:r>
            <a:r>
              <a:rPr lang="en-US" sz="1000" dirty="0">
                <a:ea typeface="+mn-lt"/>
                <a:cs typeface="+mn-lt"/>
                <a:sym typeface="+mn-lt"/>
              </a:rPr>
              <a:t>– </a:t>
            </a:r>
            <a:r>
              <a:rPr lang="en-US" sz="1000" dirty="0"/>
              <a:t>Consolidation for E.ON HSE Governance</a:t>
            </a:r>
            <a:endParaRPr lang="en-US" sz="1000" dirty="0">
              <a:ea typeface="+mn-lt"/>
              <a:cs typeface="+mn-lt"/>
              <a:sym typeface="+mn-lt"/>
            </a:endParaRPr>
          </a:p>
          <a:p>
            <a:pPr marL="457200" lvl="1" indent="0">
              <a:spcBef>
                <a:spcPts val="600"/>
              </a:spcBef>
              <a:buNone/>
              <a:tabLst>
                <a:tab pos="2960688" algn="l"/>
              </a:tabLst>
            </a:pPr>
            <a:r>
              <a:rPr lang="en-US" sz="1000" dirty="0">
                <a:ea typeface="+mn-lt"/>
                <a:cs typeface="+mn-lt"/>
                <a:sym typeface="+mn-lt"/>
              </a:rPr>
              <a:t>3.6. </a:t>
            </a:r>
            <a:r>
              <a:rPr lang="en-US" sz="1000" b="1" dirty="0">
                <a:ea typeface="+mn-lt"/>
                <a:cs typeface="+mn-lt"/>
                <a:sym typeface="+mn-lt"/>
              </a:rPr>
              <a:t>Summary of Activities &amp; Assumptions</a:t>
            </a:r>
            <a:r>
              <a:rPr lang="en-US" sz="1000" dirty="0">
                <a:ea typeface="+mn-lt"/>
                <a:cs typeface="+mn-lt"/>
                <a:sym typeface="+mn-lt"/>
              </a:rPr>
              <a:t>	</a:t>
            </a:r>
            <a:endParaRPr lang="en-US" sz="1200" dirty="0">
              <a:solidFill>
                <a:schemeClr val="bg1">
                  <a:lumMod val="65000"/>
                </a:schemeClr>
              </a:solidFill>
              <a:ea typeface="+mn-lt"/>
              <a:cs typeface="+mn-lt"/>
              <a:sym typeface="+mn-lt"/>
            </a:endParaRPr>
          </a:p>
        </p:txBody>
      </p:sp>
      <p:sp>
        <p:nvSpPr>
          <p:cNvPr id="12" name="Espace réservé du texte 16">
            <a:extLst>
              <a:ext uri="{FF2B5EF4-FFF2-40B4-BE49-F238E27FC236}">
                <a16:creationId xmlns:a16="http://schemas.microsoft.com/office/drawing/2014/main" id="{45BAFFE5-9912-D1DB-4090-25CC16E23EB1}"/>
              </a:ext>
            </a:extLst>
          </p:cNvPr>
          <p:cNvSpPr txBox="1">
            <a:spLocks/>
          </p:cNvSpPr>
          <p:nvPr/>
        </p:nvSpPr>
        <p:spPr>
          <a:xfrm>
            <a:off x="4042354" y="4387591"/>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1"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dirty="0">
                <a:latin typeface="+mn-lt"/>
                <a:ea typeface="+mn-lt"/>
                <a:cs typeface="+mn-lt"/>
                <a:sym typeface="+mn-lt"/>
              </a:rPr>
              <a:t>4</a:t>
            </a:r>
          </a:p>
        </p:txBody>
      </p:sp>
      <p:sp>
        <p:nvSpPr>
          <p:cNvPr id="13" name="Textplatzhalter 8">
            <a:extLst>
              <a:ext uri="{FF2B5EF4-FFF2-40B4-BE49-F238E27FC236}">
                <a16:creationId xmlns:a16="http://schemas.microsoft.com/office/drawing/2014/main" id="{80EC481F-4250-11C5-BA46-BF1F2B7FB720}"/>
              </a:ext>
            </a:extLst>
          </p:cNvPr>
          <p:cNvSpPr txBox="1">
            <a:spLocks/>
          </p:cNvSpPr>
          <p:nvPr/>
        </p:nvSpPr>
        <p:spPr>
          <a:xfrm>
            <a:off x="4362152" y="4398268"/>
            <a:ext cx="6582073" cy="111813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Program Setup – Flexible Proposal</a:t>
            </a:r>
          </a:p>
          <a:p>
            <a:pPr marL="457200" lvl="1" indent="0">
              <a:spcBef>
                <a:spcPts val="600"/>
              </a:spcBef>
              <a:buNone/>
            </a:pPr>
            <a:r>
              <a:rPr lang="en-US" sz="1000" dirty="0">
                <a:ea typeface="+mn-lt"/>
                <a:cs typeface="+mn-lt"/>
                <a:sym typeface="+mn-lt"/>
              </a:rPr>
              <a:t>4.1. Program Organization, Team, Team Experience</a:t>
            </a:r>
          </a:p>
          <a:p>
            <a:pPr marL="457200" lvl="1" indent="0">
              <a:spcBef>
                <a:spcPts val="600"/>
              </a:spcBef>
              <a:buNone/>
            </a:pPr>
            <a:r>
              <a:rPr lang="en-US" sz="1000" dirty="0">
                <a:ea typeface="+mn-lt"/>
                <a:cs typeface="+mn-lt"/>
                <a:sym typeface="+mn-lt"/>
              </a:rPr>
              <a:t>4.2. Planning</a:t>
            </a:r>
          </a:p>
          <a:p>
            <a:pPr marL="457200" lvl="1" indent="0">
              <a:spcBef>
                <a:spcPts val="600"/>
              </a:spcBef>
              <a:buNone/>
            </a:pPr>
            <a:r>
              <a:rPr lang="en-US" sz="1000" dirty="0">
                <a:ea typeface="+mn-lt"/>
                <a:cs typeface="+mn-lt"/>
                <a:sym typeface="+mn-lt"/>
              </a:rPr>
              <a:t>4.3. Commercial Aspects</a:t>
            </a:r>
          </a:p>
          <a:p>
            <a:pPr marL="457200" lvl="1" indent="0">
              <a:spcBef>
                <a:spcPts val="600"/>
              </a:spcBef>
              <a:buNone/>
            </a:pPr>
            <a:r>
              <a:rPr lang="en-US" sz="1000" dirty="0">
                <a:ea typeface="+mn-lt"/>
                <a:cs typeface="+mn-lt"/>
                <a:sym typeface="+mn-lt"/>
              </a:rPr>
              <a:t>4.4. CVs</a:t>
            </a:r>
          </a:p>
        </p:txBody>
      </p:sp>
      <p:sp>
        <p:nvSpPr>
          <p:cNvPr id="14" name="Espace réservé du texte 10">
            <a:extLst>
              <a:ext uri="{FF2B5EF4-FFF2-40B4-BE49-F238E27FC236}">
                <a16:creationId xmlns:a16="http://schemas.microsoft.com/office/drawing/2014/main" id="{2D643013-0AB8-6254-AEF3-CE8C41F54B82}"/>
              </a:ext>
            </a:extLst>
          </p:cNvPr>
          <p:cNvSpPr txBox="1">
            <a:spLocks/>
          </p:cNvSpPr>
          <p:nvPr/>
        </p:nvSpPr>
        <p:spPr>
          <a:xfrm>
            <a:off x="4042354" y="5559048"/>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1" dirty="0">
                <a:latin typeface="+mn-lt"/>
                <a:ea typeface="+mn-lt"/>
                <a:cs typeface="+mn-lt"/>
                <a:sym typeface="+mn-lt"/>
              </a:rPr>
              <a:t>5</a:t>
            </a:r>
          </a:p>
        </p:txBody>
      </p:sp>
      <p:sp>
        <p:nvSpPr>
          <p:cNvPr id="15" name="Textplatzhalter 12">
            <a:extLst>
              <a:ext uri="{FF2B5EF4-FFF2-40B4-BE49-F238E27FC236}">
                <a16:creationId xmlns:a16="http://schemas.microsoft.com/office/drawing/2014/main" id="{6E2D0529-B8C7-8794-DEC0-21A439EDC81B}"/>
              </a:ext>
            </a:extLst>
          </p:cNvPr>
          <p:cNvSpPr txBox="1">
            <a:spLocks/>
          </p:cNvSpPr>
          <p:nvPr/>
        </p:nvSpPr>
        <p:spPr>
          <a:xfrm>
            <a:off x="4362152" y="5487048"/>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References</a:t>
            </a:r>
          </a:p>
        </p:txBody>
      </p:sp>
      <p:sp>
        <p:nvSpPr>
          <p:cNvPr id="16" name="Espace réservé du texte 10">
            <a:extLst>
              <a:ext uri="{FF2B5EF4-FFF2-40B4-BE49-F238E27FC236}">
                <a16:creationId xmlns:a16="http://schemas.microsoft.com/office/drawing/2014/main" id="{43A425D4-81D0-EF09-B3B5-48C201CA6C22}"/>
              </a:ext>
            </a:extLst>
          </p:cNvPr>
          <p:cNvSpPr txBox="1">
            <a:spLocks/>
          </p:cNvSpPr>
          <p:nvPr/>
        </p:nvSpPr>
        <p:spPr>
          <a:xfrm>
            <a:off x="4042354" y="5913142"/>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1" dirty="0">
                <a:latin typeface="+mn-lt"/>
                <a:ea typeface="+mn-lt"/>
                <a:cs typeface="+mn-lt"/>
                <a:sym typeface="+mn-lt"/>
              </a:rPr>
              <a:t>6</a:t>
            </a:r>
          </a:p>
        </p:txBody>
      </p:sp>
      <p:sp>
        <p:nvSpPr>
          <p:cNvPr id="24" name="Textplatzhalter 12">
            <a:extLst>
              <a:ext uri="{FF2B5EF4-FFF2-40B4-BE49-F238E27FC236}">
                <a16:creationId xmlns:a16="http://schemas.microsoft.com/office/drawing/2014/main" id="{D99E1D47-4F6C-7272-6A31-2F73BC3BD0D4}"/>
              </a:ext>
            </a:extLst>
          </p:cNvPr>
          <p:cNvSpPr txBox="1">
            <a:spLocks/>
          </p:cNvSpPr>
          <p:nvPr/>
        </p:nvSpPr>
        <p:spPr>
          <a:xfrm>
            <a:off x="4362152" y="584114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Appendices</a:t>
            </a:r>
          </a:p>
        </p:txBody>
      </p:sp>
      <p:sp>
        <p:nvSpPr>
          <p:cNvPr id="3" name="Espace réservé du texte 5">
            <a:extLst>
              <a:ext uri="{FF2B5EF4-FFF2-40B4-BE49-F238E27FC236}">
                <a16:creationId xmlns:a16="http://schemas.microsoft.com/office/drawing/2014/main" id="{E467398A-5006-DF50-F5D1-AD363B36E6EA}"/>
              </a:ext>
            </a:extLst>
          </p:cNvPr>
          <p:cNvSpPr txBox="1">
            <a:spLocks/>
          </p:cNvSpPr>
          <p:nvPr/>
        </p:nvSpPr>
        <p:spPr>
          <a:xfrm>
            <a:off x="4042354" y="1477302"/>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0</a:t>
            </a:r>
          </a:p>
        </p:txBody>
      </p:sp>
      <p:sp>
        <p:nvSpPr>
          <p:cNvPr id="4" name="Textplatzhalter 2">
            <a:extLst>
              <a:ext uri="{FF2B5EF4-FFF2-40B4-BE49-F238E27FC236}">
                <a16:creationId xmlns:a16="http://schemas.microsoft.com/office/drawing/2014/main" id="{C860D1D1-3070-1848-1A71-20C7C331C69A}"/>
              </a:ext>
            </a:extLst>
          </p:cNvPr>
          <p:cNvSpPr txBox="1">
            <a:spLocks/>
          </p:cNvSpPr>
          <p:nvPr/>
        </p:nvSpPr>
        <p:spPr>
          <a:xfrm>
            <a:off x="4364321" y="144130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Management Summary</a:t>
            </a:r>
          </a:p>
        </p:txBody>
      </p:sp>
    </p:spTree>
    <p:extLst>
      <p:ext uri="{BB962C8B-B14F-4D97-AF65-F5344CB8AC3E}">
        <p14:creationId xmlns:p14="http://schemas.microsoft.com/office/powerpoint/2010/main" val="55874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83F17-455D-B868-486F-D841ABB868E2}"/>
              </a:ext>
            </a:extLst>
          </p:cNvPr>
          <p:cNvSpPr>
            <a:spLocks noGrp="1"/>
          </p:cNvSpPr>
          <p:nvPr>
            <p:ph type="title"/>
          </p:nvPr>
        </p:nvSpPr>
        <p:spPr/>
        <p:txBody>
          <a:bodyPr/>
          <a:lstStyle/>
          <a:p>
            <a:r>
              <a:rPr lang="en-US" dirty="0"/>
              <a:t>Detail Overview: Phase 3 – Leadership &amp; HSE Capabilities</a:t>
            </a:r>
            <a:br>
              <a:rPr lang="en-US" dirty="0"/>
            </a:br>
            <a:r>
              <a:rPr lang="en-US" sz="1600" dirty="0"/>
              <a:t>Leadership and HSE-Capabilities: Understanding cultural maturity  </a:t>
            </a:r>
          </a:p>
        </p:txBody>
      </p:sp>
      <p:sp>
        <p:nvSpPr>
          <p:cNvPr id="3" name="Slide Number Placeholder 2">
            <a:extLst>
              <a:ext uri="{FF2B5EF4-FFF2-40B4-BE49-F238E27FC236}">
                <a16:creationId xmlns:a16="http://schemas.microsoft.com/office/drawing/2014/main" id="{7B880EAE-BAF3-85E6-F2D2-F1E525216CDE}"/>
              </a:ext>
            </a:extLst>
          </p:cNvPr>
          <p:cNvSpPr>
            <a:spLocks noGrp="1"/>
          </p:cNvSpPr>
          <p:nvPr>
            <p:ph type="sldNum" sz="quarter" idx="12"/>
          </p:nvPr>
        </p:nvSpPr>
        <p:spPr/>
        <p:txBody>
          <a:bodyPr/>
          <a:lstStyle/>
          <a:p>
            <a:fld id="{A6675773-DBBA-4A21-9EDA-4D76296EEA2B}" type="slidenum">
              <a:rPr lang="en-US" smtClean="0"/>
              <a:t>25</a:t>
            </a:fld>
            <a:endParaRPr lang="en-US" dirty="0"/>
          </a:p>
        </p:txBody>
      </p:sp>
      <p:grpSp>
        <p:nvGrpSpPr>
          <p:cNvPr id="4" name="Gruppieren 1">
            <a:extLst>
              <a:ext uri="{FF2B5EF4-FFF2-40B4-BE49-F238E27FC236}">
                <a16:creationId xmlns:a16="http://schemas.microsoft.com/office/drawing/2014/main" id="{879B95AC-0820-07D4-8C9C-90085042B5AD}"/>
              </a:ext>
            </a:extLst>
          </p:cNvPr>
          <p:cNvGrpSpPr/>
          <p:nvPr/>
        </p:nvGrpSpPr>
        <p:grpSpPr>
          <a:xfrm>
            <a:off x="1416050" y="1753299"/>
            <a:ext cx="9359901" cy="4555426"/>
            <a:chOff x="554039" y="1562100"/>
            <a:chExt cx="11095350" cy="4260705"/>
          </a:xfrm>
        </p:grpSpPr>
        <p:sp>
          <p:nvSpPr>
            <p:cNvPr id="5" name="Rechteck 49">
              <a:extLst>
                <a:ext uri="{FF2B5EF4-FFF2-40B4-BE49-F238E27FC236}">
                  <a16:creationId xmlns:a16="http://schemas.microsoft.com/office/drawing/2014/main" id="{A81F0524-07F9-5525-6FEF-F77FD2478A2C}"/>
                </a:ext>
              </a:extLst>
            </p:cNvPr>
            <p:cNvSpPr/>
            <p:nvPr/>
          </p:nvSpPr>
          <p:spPr>
            <a:xfrm>
              <a:off x="1977625" y="4445270"/>
              <a:ext cx="1332000" cy="1360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800" dirty="0"/>
            </a:p>
          </p:txBody>
        </p:sp>
        <p:grpSp>
          <p:nvGrpSpPr>
            <p:cNvPr id="6" name="Gruppieren 5">
              <a:extLst>
                <a:ext uri="{FF2B5EF4-FFF2-40B4-BE49-F238E27FC236}">
                  <a16:creationId xmlns:a16="http://schemas.microsoft.com/office/drawing/2014/main" id="{739280C5-0E1E-553F-4D76-836B36EE570F}"/>
                </a:ext>
              </a:extLst>
            </p:cNvPr>
            <p:cNvGrpSpPr/>
            <p:nvPr/>
          </p:nvGrpSpPr>
          <p:grpSpPr>
            <a:xfrm>
              <a:off x="554039" y="1562100"/>
              <a:ext cx="2950270" cy="4260705"/>
              <a:chOff x="554039" y="1562100"/>
              <a:chExt cx="2950270" cy="4260705"/>
            </a:xfrm>
          </p:grpSpPr>
          <p:sp>
            <p:nvSpPr>
              <p:cNvPr id="13" name="Rechteck 52">
                <a:extLst>
                  <a:ext uri="{FF2B5EF4-FFF2-40B4-BE49-F238E27FC236}">
                    <a16:creationId xmlns:a16="http://schemas.microsoft.com/office/drawing/2014/main" id="{C9E481F8-80A3-58E3-5BA3-BE1D0D37D69F}"/>
                  </a:ext>
                </a:extLst>
              </p:cNvPr>
              <p:cNvSpPr/>
              <p:nvPr/>
            </p:nvSpPr>
            <p:spPr>
              <a:xfrm>
                <a:off x="554039" y="4445271"/>
                <a:ext cx="2950270" cy="137753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6000" noProof="1"/>
                  <a:t>1</a:t>
                </a:r>
                <a:endParaRPr lang="en-US" sz="6000" dirty="0"/>
              </a:p>
            </p:txBody>
          </p:sp>
          <p:sp>
            <p:nvSpPr>
              <p:cNvPr id="14" name="Abgerundetes Rechteck 31">
                <a:extLst>
                  <a:ext uri="{FF2B5EF4-FFF2-40B4-BE49-F238E27FC236}">
                    <a16:creationId xmlns:a16="http://schemas.microsoft.com/office/drawing/2014/main" id="{31B3E2B7-3E43-F25C-3F68-05DD33968FF5}"/>
                  </a:ext>
                </a:extLst>
              </p:cNvPr>
              <p:cNvSpPr/>
              <p:nvPr/>
            </p:nvSpPr>
            <p:spPr bwMode="auto">
              <a:xfrm>
                <a:off x="555626" y="1562100"/>
                <a:ext cx="2948570" cy="2809875"/>
              </a:xfrm>
              <a:prstGeom prst="roundRect">
                <a:avLst>
                  <a:gd name="adj" fmla="val 0"/>
                </a:avLst>
              </a:prstGeom>
              <a:solidFill>
                <a:schemeClr val="accent6">
                  <a:lumMod val="75000"/>
                  <a:alpha val="25000"/>
                </a:schemeClr>
              </a:solidFill>
              <a:ln>
                <a:noFill/>
              </a:ln>
            </p:spPr>
            <p:txBody>
              <a:bodyPr vert="horz" wrap="square" lIns="216000" tIns="252000" rIns="216000" bIns="252000" numCol="1" anchor="t" anchorCtr="0" compatLnSpc="1">
                <a:prstTxWarp prst="textNoShape">
                  <a:avLst/>
                </a:prstTxWarp>
              </a:bodyPr>
              <a:lstStyle/>
              <a:p>
                <a:pPr>
                  <a:lnSpc>
                    <a:spcPct val="90000"/>
                  </a:lnSpc>
                </a:pPr>
                <a:r>
                  <a:rPr lang="en-US" sz="1600" b="1" noProof="1">
                    <a:ea typeface="+mn-lt"/>
                    <a:cs typeface="+mn-lt"/>
                    <a:sym typeface="+mn-lt"/>
                  </a:rPr>
                  <a:t>Challenges</a:t>
                </a:r>
                <a:endParaRPr lang="en-US" sz="1400" b="1" noProof="1">
                  <a:ea typeface="+mn-lt"/>
                  <a:cs typeface="+mn-lt"/>
                  <a:sym typeface="+mn-lt"/>
                </a:endParaRPr>
              </a:p>
              <a:p>
                <a:pPr>
                  <a:lnSpc>
                    <a:spcPct val="90000"/>
                  </a:lnSpc>
                </a:pPr>
                <a:endParaRPr lang="en-US" altLang="de-DE" sz="1200" noProof="1">
                  <a:ea typeface="+mn-lt"/>
                  <a:cs typeface="+mn-lt"/>
                  <a:sym typeface="+mn-lt"/>
                </a:endParaRPr>
              </a:p>
              <a:p>
                <a:pPr marL="171450" indent="-171450">
                  <a:lnSpc>
                    <a:spcPct val="90000"/>
                  </a:lnSpc>
                  <a:buFont typeface="Arial" panose="020B0604020202020204" pitchFamily="34" charset="0"/>
                  <a:buChar char="•"/>
                </a:pPr>
                <a:r>
                  <a:rPr lang="en-US" sz="1200" b="0" i="0" dirty="0">
                    <a:effectLst/>
                    <a:ea typeface="+mn-lt"/>
                    <a:cs typeface="+mn-lt"/>
                    <a:sym typeface="+mn-lt"/>
                  </a:rPr>
                  <a:t>Thoroughly understanding E.ON’s HSE culture and leadership effectiveness.</a:t>
                </a:r>
              </a:p>
              <a:p>
                <a:pPr marL="171450" indent="-171450">
                  <a:lnSpc>
                    <a:spcPct val="90000"/>
                  </a:lnSpc>
                  <a:buFont typeface="Arial" panose="020B0604020202020204" pitchFamily="34" charset="0"/>
                  <a:buChar char="•"/>
                </a:pPr>
                <a:r>
                  <a:rPr lang="en-US" sz="1200" b="0" i="0" dirty="0">
                    <a:effectLst/>
                    <a:ea typeface="+mn-lt"/>
                    <a:cs typeface="+mn-lt"/>
                    <a:sym typeface="+mn-lt"/>
                  </a:rPr>
                  <a:t>Ensuring compliance and management processes align with E.ON's safety standards.</a:t>
                </a:r>
              </a:p>
              <a:p>
                <a:pPr marL="171450" indent="-171450">
                  <a:lnSpc>
                    <a:spcPct val="90000"/>
                  </a:lnSpc>
                  <a:buFont typeface="Arial" panose="020B0604020202020204" pitchFamily="34" charset="0"/>
                  <a:buChar char="•"/>
                </a:pPr>
                <a:r>
                  <a:rPr lang="en-US" sz="1200" b="0" i="0" dirty="0">
                    <a:effectLst/>
                    <a:ea typeface="+mn-lt"/>
                    <a:cs typeface="+mn-lt"/>
                    <a:sym typeface="+mn-lt"/>
                  </a:rPr>
                  <a:t>Navigating diverse operational contexts during site visits to accurately assess risks and practices.</a:t>
                </a:r>
              </a:p>
              <a:p>
                <a:pPr marL="171450" indent="-171450">
                  <a:lnSpc>
                    <a:spcPct val="90000"/>
                  </a:lnSpc>
                  <a:buFont typeface="Arial" panose="020B0604020202020204" pitchFamily="34" charset="0"/>
                  <a:buChar char="•"/>
                </a:pPr>
                <a:r>
                  <a:rPr lang="en-US" sz="1200" b="0" i="0" dirty="0">
                    <a:effectLst/>
                    <a:ea typeface="+mn-lt"/>
                    <a:cs typeface="+mn-lt"/>
                    <a:sym typeface="+mn-lt"/>
                  </a:rPr>
                  <a:t>Balancing comprehensive assessments with timely, actionable insights.</a:t>
                </a:r>
                <a:endParaRPr lang="en-US" altLang="de-DE" sz="1200" noProof="1">
                  <a:ea typeface="+mn-lt"/>
                  <a:cs typeface="+mn-lt"/>
                  <a:sym typeface="+mn-lt"/>
                </a:endParaRPr>
              </a:p>
            </p:txBody>
          </p:sp>
        </p:grpSp>
        <p:grpSp>
          <p:nvGrpSpPr>
            <p:cNvPr id="7" name="Gruppieren 2">
              <a:extLst>
                <a:ext uri="{FF2B5EF4-FFF2-40B4-BE49-F238E27FC236}">
                  <a16:creationId xmlns:a16="http://schemas.microsoft.com/office/drawing/2014/main" id="{BFBD7F14-E6DA-BD37-1E79-F101FB5D070C}"/>
                </a:ext>
              </a:extLst>
            </p:cNvPr>
            <p:cNvGrpSpPr/>
            <p:nvPr/>
          </p:nvGrpSpPr>
          <p:grpSpPr>
            <a:xfrm>
              <a:off x="3581735" y="1562100"/>
              <a:ext cx="3897773" cy="4243388"/>
              <a:chOff x="3031352" y="1562100"/>
              <a:chExt cx="3897773" cy="4243388"/>
            </a:xfrm>
          </p:grpSpPr>
          <p:sp>
            <p:nvSpPr>
              <p:cNvPr id="11" name="Rechteck 55">
                <a:extLst>
                  <a:ext uri="{FF2B5EF4-FFF2-40B4-BE49-F238E27FC236}">
                    <a16:creationId xmlns:a16="http://schemas.microsoft.com/office/drawing/2014/main" id="{29F7A588-F56C-2BB0-921A-A40A2363C18C}"/>
                  </a:ext>
                </a:extLst>
              </p:cNvPr>
              <p:cNvSpPr/>
              <p:nvPr/>
            </p:nvSpPr>
            <p:spPr>
              <a:xfrm>
                <a:off x="3031352" y="1562100"/>
                <a:ext cx="3897773" cy="137753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6000" noProof="1">
                    <a:solidFill>
                      <a:srgbClr val="FFFFFF"/>
                    </a:solidFill>
                  </a:rPr>
                  <a:t>2</a:t>
                </a:r>
                <a:endParaRPr lang="en-US" sz="6000" dirty="0"/>
              </a:p>
            </p:txBody>
          </p:sp>
          <p:sp>
            <p:nvSpPr>
              <p:cNvPr id="12" name="Abgerundetes Rechteck 53">
                <a:extLst>
                  <a:ext uri="{FF2B5EF4-FFF2-40B4-BE49-F238E27FC236}">
                    <a16:creationId xmlns:a16="http://schemas.microsoft.com/office/drawing/2014/main" id="{16AA4CD5-DB21-3515-CD8D-8F891B6FC0FF}"/>
                  </a:ext>
                </a:extLst>
              </p:cNvPr>
              <p:cNvSpPr/>
              <p:nvPr/>
            </p:nvSpPr>
            <p:spPr bwMode="auto">
              <a:xfrm>
                <a:off x="3031352" y="2995613"/>
                <a:ext cx="3897773" cy="2809875"/>
              </a:xfrm>
              <a:prstGeom prst="roundRect">
                <a:avLst>
                  <a:gd name="adj" fmla="val 0"/>
                </a:avLst>
              </a:prstGeom>
              <a:solidFill>
                <a:schemeClr val="accent3">
                  <a:alpha val="25000"/>
                </a:schemeClr>
              </a:solidFill>
              <a:ln>
                <a:noFill/>
              </a:ln>
            </p:spPr>
            <p:txBody>
              <a:bodyPr vert="horz" wrap="square" lIns="216000" tIns="252000" rIns="216000" bIns="252000" numCol="1" anchor="t" anchorCtr="0" compatLnSpc="1">
                <a:prstTxWarp prst="textNoShape">
                  <a:avLst/>
                </a:prstTxWarp>
              </a:bodyPr>
              <a:lstStyle/>
              <a:p>
                <a:pPr>
                  <a:lnSpc>
                    <a:spcPct val="90000"/>
                  </a:lnSpc>
                </a:pPr>
                <a:r>
                  <a:rPr lang="en-US" sz="1600" b="1" noProof="1"/>
                  <a:t>Activities</a:t>
                </a:r>
                <a:endParaRPr lang="en-US" sz="1400" b="1" noProof="1"/>
              </a:p>
              <a:p>
                <a:pPr>
                  <a:lnSpc>
                    <a:spcPct val="90000"/>
                  </a:lnSpc>
                </a:pPr>
                <a:endParaRPr lang="en-US" altLang="de-DE" sz="1200" noProof="1"/>
              </a:p>
              <a:p>
                <a:pPr marL="171450" indent="-171450">
                  <a:lnSpc>
                    <a:spcPct val="90000"/>
                  </a:lnSpc>
                  <a:buFont typeface="Arial" panose="020B0604020202020204" pitchFamily="34" charset="0"/>
                  <a:buChar char="•"/>
                </a:pPr>
                <a:r>
                  <a:rPr lang="en-US" altLang="de-DE" sz="1200" noProof="1"/>
                  <a:t>Perform targeted site visits with a structured framework to observe and interact with leadership and staff.</a:t>
                </a:r>
              </a:p>
              <a:p>
                <a:pPr marL="171450" indent="-171450">
                  <a:lnSpc>
                    <a:spcPct val="90000"/>
                  </a:lnSpc>
                  <a:buFont typeface="Arial" panose="020B0604020202020204" pitchFamily="34" charset="0"/>
                  <a:buChar char="•"/>
                </a:pPr>
                <a:r>
                  <a:rPr lang="en-US" altLang="de-DE" sz="1200" noProof="1"/>
                  <a:t>Assess the consistency and effectiveness of leadership safety routines in promoting a proactive safety culture.</a:t>
                </a:r>
              </a:p>
              <a:p>
                <a:pPr marL="171450" indent="-171450">
                  <a:lnSpc>
                    <a:spcPct val="90000"/>
                  </a:lnSpc>
                  <a:buFont typeface="Arial" panose="020B0604020202020204" pitchFamily="34" charset="0"/>
                  <a:buChar char="•"/>
                </a:pPr>
                <a:r>
                  <a:rPr lang="en-US" altLang="de-DE" sz="1200" noProof="1"/>
                  <a:t>Evaluate adherence to safety rules and protocols, noting both compliance and instances of non-compliance.</a:t>
                </a:r>
              </a:p>
              <a:p>
                <a:pPr marL="171450" indent="-171450">
                  <a:lnSpc>
                    <a:spcPct val="90000"/>
                  </a:lnSpc>
                  <a:buFont typeface="Arial" panose="020B0604020202020204" pitchFamily="34" charset="0"/>
                  <a:buChar char="•"/>
                </a:pPr>
                <a:r>
                  <a:rPr lang="en-US" altLang="de-DE" sz="1200" noProof="1"/>
                  <a:t>Investigate contractor management strategies to ensure alignment with E.ON’s HSE standards and practices.</a:t>
                </a:r>
              </a:p>
            </p:txBody>
          </p:sp>
        </p:grpSp>
        <p:grpSp>
          <p:nvGrpSpPr>
            <p:cNvPr id="8" name="Gruppieren 4">
              <a:extLst>
                <a:ext uri="{FF2B5EF4-FFF2-40B4-BE49-F238E27FC236}">
                  <a16:creationId xmlns:a16="http://schemas.microsoft.com/office/drawing/2014/main" id="{3E20EDFA-5584-4EF6-CA44-EF5BF49BC204}"/>
                </a:ext>
              </a:extLst>
            </p:cNvPr>
            <p:cNvGrpSpPr/>
            <p:nvPr/>
          </p:nvGrpSpPr>
          <p:grpSpPr>
            <a:xfrm>
              <a:off x="7557450" y="1562100"/>
              <a:ext cx="4091939" cy="4260705"/>
              <a:chOff x="7557450" y="1562100"/>
              <a:chExt cx="4091939" cy="4260705"/>
            </a:xfrm>
          </p:grpSpPr>
          <p:sp>
            <p:nvSpPr>
              <p:cNvPr id="9" name="Rechteck 58">
                <a:extLst>
                  <a:ext uri="{FF2B5EF4-FFF2-40B4-BE49-F238E27FC236}">
                    <a16:creationId xmlns:a16="http://schemas.microsoft.com/office/drawing/2014/main" id="{487C2DEC-C01B-4DAC-BC9D-388C12923C24}"/>
                  </a:ext>
                </a:extLst>
              </p:cNvPr>
              <p:cNvSpPr/>
              <p:nvPr/>
            </p:nvSpPr>
            <p:spPr>
              <a:xfrm>
                <a:off x="7557450" y="4445271"/>
                <a:ext cx="4091939" cy="13775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6000" noProof="1"/>
                  <a:t>3</a:t>
                </a:r>
              </a:p>
            </p:txBody>
          </p:sp>
          <p:sp>
            <p:nvSpPr>
              <p:cNvPr id="10" name="Abgerundetes Rechteck 56">
                <a:extLst>
                  <a:ext uri="{FF2B5EF4-FFF2-40B4-BE49-F238E27FC236}">
                    <a16:creationId xmlns:a16="http://schemas.microsoft.com/office/drawing/2014/main" id="{A7B5E552-1B94-6BE4-71D1-CC55DBA1F8FE}"/>
                  </a:ext>
                </a:extLst>
              </p:cNvPr>
              <p:cNvSpPr/>
              <p:nvPr/>
            </p:nvSpPr>
            <p:spPr bwMode="auto">
              <a:xfrm>
                <a:off x="7557450" y="1562100"/>
                <a:ext cx="4091939" cy="2809875"/>
              </a:xfrm>
              <a:prstGeom prst="roundRect">
                <a:avLst>
                  <a:gd name="adj" fmla="val 0"/>
                </a:avLst>
              </a:prstGeom>
              <a:solidFill>
                <a:schemeClr val="accent2">
                  <a:alpha val="25000"/>
                </a:schemeClr>
              </a:solidFill>
              <a:ln>
                <a:noFill/>
              </a:ln>
            </p:spPr>
            <p:txBody>
              <a:bodyPr vert="horz" wrap="square" lIns="216000" tIns="252000" rIns="216000" bIns="252000" numCol="1" anchor="t" anchorCtr="0" compatLnSpc="1">
                <a:prstTxWarp prst="textNoShape">
                  <a:avLst/>
                </a:prstTxWarp>
              </a:bodyPr>
              <a:lstStyle/>
              <a:p>
                <a:pPr>
                  <a:lnSpc>
                    <a:spcPct val="90000"/>
                  </a:lnSpc>
                </a:pPr>
                <a:r>
                  <a:rPr lang="en-US" sz="1600" b="1" noProof="1"/>
                  <a:t>Deliverables</a:t>
                </a:r>
                <a:endParaRPr lang="en-US" sz="1400" b="1" noProof="1"/>
              </a:p>
              <a:p>
                <a:pPr>
                  <a:lnSpc>
                    <a:spcPct val="90000"/>
                  </a:lnSpc>
                </a:pPr>
                <a:endParaRPr lang="en-US" altLang="de-DE" sz="1200" noProof="1"/>
              </a:p>
              <a:p>
                <a:pPr marL="171450" indent="-171450">
                  <a:lnSpc>
                    <a:spcPct val="90000"/>
                  </a:lnSpc>
                  <a:buFont typeface="Arial" panose="020B0604020202020204" pitchFamily="34" charset="0"/>
                  <a:buChar char="•"/>
                </a:pPr>
                <a:r>
                  <a:rPr lang="en-US" altLang="de-DE" sz="1200" noProof="1"/>
                  <a:t>Detailed assessment reports on leadership and HSE capabilities, emphasizing the observed impact on safety culture.</a:t>
                </a:r>
              </a:p>
              <a:p>
                <a:pPr marL="171450" indent="-171450">
                  <a:lnSpc>
                    <a:spcPct val="90000"/>
                  </a:lnSpc>
                  <a:buFont typeface="Arial" panose="020B0604020202020204" pitchFamily="34" charset="0"/>
                  <a:buChar char="•"/>
                </a:pPr>
                <a:r>
                  <a:rPr lang="en-US" altLang="de-DE" sz="1200" noProof="1"/>
                  <a:t>Evaluations of compliance to safety rules, providing a clear view of rule effectiveness and areas for improvement.</a:t>
                </a:r>
              </a:p>
              <a:p>
                <a:pPr marL="171450" indent="-171450">
                  <a:lnSpc>
                    <a:spcPct val="90000"/>
                  </a:lnSpc>
                  <a:buFont typeface="Arial" panose="020B0604020202020204" pitchFamily="34" charset="0"/>
                  <a:buChar char="•"/>
                </a:pPr>
                <a:r>
                  <a:rPr lang="en-US" altLang="de-DE" sz="1200" noProof="1"/>
                  <a:t>Analysis of contractor management effectiveness, with recommendations for enhancing contractor safety alignment.</a:t>
                </a:r>
                <a:endParaRPr lang="en-US" altLang="de-DE" sz="1200" b="1" noProof="1"/>
              </a:p>
              <a:p>
                <a:pPr>
                  <a:lnSpc>
                    <a:spcPct val="90000"/>
                  </a:lnSpc>
                </a:pPr>
                <a:r>
                  <a:rPr lang="en-US" altLang="de-DE" sz="1200" b="1" i="1" noProof="1"/>
                  <a:t>Consideration : </a:t>
                </a:r>
                <a:r>
                  <a:rPr lang="en-US" altLang="de-DE" sz="1200" i="1" noProof="1"/>
                  <a:t>Observations will be structured around the Bradley Curve, providing a maturity framework for E.ON's safety culture. Specific emphasis will be placed on leadership routines, compliance adherence, contractor management.</a:t>
                </a:r>
              </a:p>
            </p:txBody>
          </p:sp>
        </p:grpSp>
      </p:grpSp>
    </p:spTree>
    <p:extLst>
      <p:ext uri="{BB962C8B-B14F-4D97-AF65-F5344CB8AC3E}">
        <p14:creationId xmlns:p14="http://schemas.microsoft.com/office/powerpoint/2010/main" val="2760587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52E00-41C3-8C20-3B7B-97D493B4638D}"/>
              </a:ext>
            </a:extLst>
          </p:cNvPr>
          <p:cNvSpPr>
            <a:spLocks noGrp="1"/>
          </p:cNvSpPr>
          <p:nvPr>
            <p:ph type="title"/>
          </p:nvPr>
        </p:nvSpPr>
        <p:spPr/>
        <p:txBody>
          <a:bodyPr>
            <a:normAutofit/>
          </a:bodyPr>
          <a:lstStyle/>
          <a:p>
            <a:r>
              <a:rPr lang="en-US" dirty="0"/>
              <a:t>Evaluating HSE Leadership &amp; Culture: Insights from Direct Engagement (1/2)</a:t>
            </a:r>
          </a:p>
        </p:txBody>
      </p:sp>
      <p:sp>
        <p:nvSpPr>
          <p:cNvPr id="3" name="Text Placeholder 2">
            <a:extLst>
              <a:ext uri="{FF2B5EF4-FFF2-40B4-BE49-F238E27FC236}">
                <a16:creationId xmlns:a16="http://schemas.microsoft.com/office/drawing/2014/main" id="{26E64659-4CB5-5514-CA03-FBD4CF48FB4E}"/>
              </a:ext>
            </a:extLst>
          </p:cNvPr>
          <p:cNvSpPr>
            <a:spLocks noGrp="1"/>
          </p:cNvSpPr>
          <p:nvPr>
            <p:ph type="body" idx="1"/>
          </p:nvPr>
        </p:nvSpPr>
        <p:spPr>
          <a:solidFill>
            <a:schemeClr val="bg1">
              <a:lumMod val="95000"/>
            </a:schemeClr>
          </a:solidFill>
        </p:spPr>
        <p:txBody>
          <a:bodyPr anchor="t">
            <a:normAutofit/>
          </a:bodyPr>
          <a:lstStyle/>
          <a:p>
            <a:r>
              <a:rPr lang="en-US" sz="1800" dirty="0"/>
              <a:t>The site-visits: Focus on </a:t>
            </a:r>
            <a:r>
              <a:rPr lang="en-US" sz="1800" dirty="0">
                <a:ea typeface="+mn-lt"/>
                <a:cs typeface="+mn-lt"/>
                <a:sym typeface="+mn-lt"/>
              </a:rPr>
              <a:t>Leadership &amp; HSE Capabilities</a:t>
            </a:r>
            <a:r>
              <a:rPr lang="en-US" sz="1800" dirty="0"/>
              <a:t> </a:t>
            </a:r>
          </a:p>
        </p:txBody>
      </p:sp>
      <p:sp>
        <p:nvSpPr>
          <p:cNvPr id="4" name="Content Placeholder 3">
            <a:extLst>
              <a:ext uri="{FF2B5EF4-FFF2-40B4-BE49-F238E27FC236}">
                <a16:creationId xmlns:a16="http://schemas.microsoft.com/office/drawing/2014/main" id="{E47A9AA5-6993-B7C4-EBC8-885C946BEF5E}"/>
              </a:ext>
            </a:extLst>
          </p:cNvPr>
          <p:cNvSpPr>
            <a:spLocks noGrp="1"/>
          </p:cNvSpPr>
          <p:nvPr>
            <p:ph sz="half" idx="2"/>
          </p:nvPr>
        </p:nvSpPr>
        <p:spPr>
          <a:solidFill>
            <a:schemeClr val="bg1">
              <a:lumMod val="95000"/>
            </a:schemeClr>
          </a:solidFill>
        </p:spPr>
        <p:txBody>
          <a:bodyPr>
            <a:normAutofit/>
          </a:bodyPr>
          <a:lstStyle/>
          <a:p>
            <a:pPr marL="0" indent="0">
              <a:buNone/>
            </a:pPr>
            <a:r>
              <a:rPr lang="en-US" dirty="0"/>
              <a:t> </a:t>
            </a:r>
          </a:p>
        </p:txBody>
      </p:sp>
      <p:sp>
        <p:nvSpPr>
          <p:cNvPr id="5" name="Text Placeholder 4">
            <a:extLst>
              <a:ext uri="{FF2B5EF4-FFF2-40B4-BE49-F238E27FC236}">
                <a16:creationId xmlns:a16="http://schemas.microsoft.com/office/drawing/2014/main" id="{C0F3F8CC-CE12-3487-CC76-6F44DA54498B}"/>
              </a:ext>
            </a:extLst>
          </p:cNvPr>
          <p:cNvSpPr>
            <a:spLocks noGrp="1"/>
          </p:cNvSpPr>
          <p:nvPr>
            <p:ph type="body" sz="quarter" idx="3"/>
          </p:nvPr>
        </p:nvSpPr>
        <p:spPr/>
        <p:txBody>
          <a:bodyPr anchor="t">
            <a:normAutofit/>
          </a:bodyPr>
          <a:lstStyle/>
          <a:p>
            <a:r>
              <a:rPr lang="en-US" sz="1800" dirty="0"/>
              <a:t>Comprehensive Leadership &amp; HSE Culture Evaluation</a:t>
            </a:r>
          </a:p>
        </p:txBody>
      </p:sp>
      <p:sp>
        <p:nvSpPr>
          <p:cNvPr id="6" name="Content Placeholder 5">
            <a:extLst>
              <a:ext uri="{FF2B5EF4-FFF2-40B4-BE49-F238E27FC236}">
                <a16:creationId xmlns:a16="http://schemas.microsoft.com/office/drawing/2014/main" id="{C7F9EF4A-CA30-F6D4-7B43-229EDFBBB8F7}"/>
              </a:ext>
            </a:extLst>
          </p:cNvPr>
          <p:cNvSpPr>
            <a:spLocks noGrp="1"/>
          </p:cNvSpPr>
          <p:nvPr>
            <p:ph sz="quarter" idx="4"/>
          </p:nvPr>
        </p:nvSpPr>
        <p:spPr/>
        <p:txBody>
          <a:bodyPr>
            <a:normAutofit/>
          </a:bodyPr>
          <a:lstStyle/>
          <a:p>
            <a:r>
              <a:rPr lang="en-US" sz="1200" b="1" dirty="0">
                <a:solidFill>
                  <a:schemeClr val="tx1"/>
                </a:solidFill>
              </a:rPr>
              <a:t>Interactive Site Visits: </a:t>
            </a:r>
            <a:r>
              <a:rPr lang="en-US" sz="1200" dirty="0">
                <a:solidFill>
                  <a:schemeClr val="tx1"/>
                </a:solidFill>
              </a:rPr>
              <a:t>Perform targeted site visits encompassing both observational assessments and structured interviews with E.ON's leadership and staff.</a:t>
            </a:r>
          </a:p>
          <a:p>
            <a:r>
              <a:rPr lang="en-US" sz="1200" b="1" dirty="0">
                <a:solidFill>
                  <a:schemeClr val="tx1"/>
                </a:solidFill>
              </a:rPr>
              <a:t>Leadership Interactions: </a:t>
            </a:r>
            <a:r>
              <a:rPr lang="en-US" sz="1200" dirty="0">
                <a:solidFill>
                  <a:schemeClr val="tx1"/>
                </a:solidFill>
              </a:rPr>
              <a:t>Conduct interviews to gauge leaders’ perspectives on HSE practices, their influence on safety culture, and the effectiveness of existing leadership routines.</a:t>
            </a:r>
          </a:p>
          <a:p>
            <a:r>
              <a:rPr lang="en-US" sz="1200" b="1" dirty="0">
                <a:solidFill>
                  <a:schemeClr val="tx1"/>
                </a:solidFill>
              </a:rPr>
              <a:t>Cultural Immersion: </a:t>
            </a:r>
            <a:r>
              <a:rPr lang="en-US" sz="1200" dirty="0">
                <a:solidFill>
                  <a:schemeClr val="tx1"/>
                </a:solidFill>
              </a:rPr>
              <a:t>Explore the 'lived' safety culture through dialogue with employees at various levels, understanding the practical embodiment of safety policies.</a:t>
            </a:r>
          </a:p>
          <a:p>
            <a:r>
              <a:rPr lang="en-US" sz="1200" b="1" dirty="0">
                <a:solidFill>
                  <a:schemeClr val="tx1"/>
                </a:solidFill>
              </a:rPr>
              <a:t>Compliance and Practices: </a:t>
            </a:r>
            <a:r>
              <a:rPr lang="en-US" sz="1200" dirty="0">
                <a:solidFill>
                  <a:schemeClr val="tx1"/>
                </a:solidFill>
              </a:rPr>
              <a:t>Assess compliance to safety rules and the integration of these practices in daily operations through direct feedback during interviews.</a:t>
            </a:r>
          </a:p>
          <a:p>
            <a:r>
              <a:rPr lang="en-US" sz="1200" b="1" dirty="0">
                <a:solidFill>
                  <a:schemeClr val="tx1"/>
                </a:solidFill>
              </a:rPr>
              <a:t>Contractor Collaboration: </a:t>
            </a:r>
            <a:r>
              <a:rPr lang="en-US" sz="1200" dirty="0">
                <a:solidFill>
                  <a:schemeClr val="tx1"/>
                </a:solidFill>
              </a:rPr>
              <a:t>Evaluate contractor management through discussions with both E.ON personnel and contractors to ensure a unified approach to safety.</a:t>
            </a:r>
            <a:endParaRPr lang="en-US" sz="1200" dirty="0">
              <a:solidFill>
                <a:schemeClr val="tx1"/>
              </a:solidFill>
              <a:cs typeface="Arial"/>
            </a:endParaRPr>
          </a:p>
        </p:txBody>
      </p:sp>
      <p:sp>
        <p:nvSpPr>
          <p:cNvPr id="7" name="Slide Number Placeholder 6">
            <a:extLst>
              <a:ext uri="{FF2B5EF4-FFF2-40B4-BE49-F238E27FC236}">
                <a16:creationId xmlns:a16="http://schemas.microsoft.com/office/drawing/2014/main" id="{3A65D241-02AF-EADC-4EC2-D9D98811FB0C}"/>
              </a:ext>
            </a:extLst>
          </p:cNvPr>
          <p:cNvSpPr>
            <a:spLocks noGrp="1"/>
          </p:cNvSpPr>
          <p:nvPr>
            <p:ph type="sldNum" sz="quarter" idx="12"/>
          </p:nvPr>
        </p:nvSpPr>
        <p:spPr/>
        <p:txBody>
          <a:bodyPr/>
          <a:lstStyle/>
          <a:p>
            <a:fld id="{A6675773-DBBA-4A21-9EDA-4D76296EEA2B}" type="slidenum">
              <a:rPr lang="en-US" smtClean="0"/>
              <a:t>26</a:t>
            </a:fld>
            <a:endParaRPr lang="en-US" dirty="0"/>
          </a:p>
        </p:txBody>
      </p:sp>
      <p:pic>
        <p:nvPicPr>
          <p:cNvPr id="40" name="Picture 39">
            <a:extLst>
              <a:ext uri="{FF2B5EF4-FFF2-40B4-BE49-F238E27FC236}">
                <a16:creationId xmlns:a16="http://schemas.microsoft.com/office/drawing/2014/main" id="{1413EFD4-F81D-62D0-83A4-D8F487FD4F7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204" b="59176"/>
          <a:stretch/>
        </p:blipFill>
        <p:spPr>
          <a:xfrm>
            <a:off x="828388" y="2770676"/>
            <a:ext cx="4942514" cy="1282090"/>
          </a:xfrm>
          <a:prstGeom prst="rect">
            <a:avLst/>
          </a:prstGeom>
        </p:spPr>
      </p:pic>
      <p:pic>
        <p:nvPicPr>
          <p:cNvPr id="45" name="Picture 44">
            <a:extLst>
              <a:ext uri="{FF2B5EF4-FFF2-40B4-BE49-F238E27FC236}">
                <a16:creationId xmlns:a16="http://schemas.microsoft.com/office/drawing/2014/main" id="{546EEB11-BC00-48FA-63C0-B0313F9600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9493" y="4862535"/>
            <a:ext cx="4816165" cy="1154682"/>
          </a:xfrm>
          <a:prstGeom prst="rect">
            <a:avLst/>
          </a:prstGeom>
        </p:spPr>
      </p:pic>
      <p:cxnSp>
        <p:nvCxnSpPr>
          <p:cNvPr id="51" name="Straight Connector 50">
            <a:extLst>
              <a:ext uri="{FF2B5EF4-FFF2-40B4-BE49-F238E27FC236}">
                <a16:creationId xmlns:a16="http://schemas.microsoft.com/office/drawing/2014/main" id="{55DE9D9F-3BB9-185D-C06E-EE6DA69CFF59}"/>
              </a:ext>
            </a:extLst>
          </p:cNvPr>
          <p:cNvCxnSpPr>
            <a:cxnSpLocks/>
          </p:cNvCxnSpPr>
          <p:nvPr/>
        </p:nvCxnSpPr>
        <p:spPr>
          <a:xfrm flipH="1">
            <a:off x="1190625" y="4186035"/>
            <a:ext cx="4486275"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76340F22-5FBB-0097-C68F-2D3F61C076C0}"/>
              </a:ext>
            </a:extLst>
          </p:cNvPr>
          <p:cNvSpPr/>
          <p:nvPr/>
        </p:nvSpPr>
        <p:spPr>
          <a:xfrm rot="10800000">
            <a:off x="3107545" y="4069739"/>
            <a:ext cx="620060" cy="232592"/>
          </a:xfrm>
          <a:prstGeom prst="triangle">
            <a:avLst/>
          </a:prstGeom>
          <a:solidFill>
            <a:schemeClr val="bg1">
              <a:lumMod val="95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FD96F268-3B8F-144E-59A7-BB267B18ED8D}"/>
              </a:ext>
            </a:extLst>
          </p:cNvPr>
          <p:cNvSpPr txBox="1"/>
          <p:nvPr/>
        </p:nvSpPr>
        <p:spPr>
          <a:xfrm>
            <a:off x="1266000" y="4366923"/>
            <a:ext cx="4559658" cy="461665"/>
          </a:xfrm>
          <a:prstGeom prst="rect">
            <a:avLst/>
          </a:prstGeom>
          <a:solidFill>
            <a:schemeClr val="bg1">
              <a:alpha val="85000"/>
            </a:schemeClr>
          </a:solidFill>
        </p:spPr>
        <p:txBody>
          <a:bodyPr wrap="square" rtlCol="0">
            <a:spAutoFit/>
          </a:bodyPr>
          <a:lstStyle/>
          <a:p>
            <a:pPr algn="ctr"/>
            <a:r>
              <a:rPr lang="en-US" sz="1200" dirty="0"/>
              <a:t>Bradley Curve Maturity accumulates from the 13 Culture Elements – Each of the assessed by a set scheme of requirements</a:t>
            </a:r>
          </a:p>
        </p:txBody>
      </p:sp>
      <p:sp>
        <p:nvSpPr>
          <p:cNvPr id="19" name="TextBox 18">
            <a:extLst>
              <a:ext uri="{FF2B5EF4-FFF2-40B4-BE49-F238E27FC236}">
                <a16:creationId xmlns:a16="http://schemas.microsoft.com/office/drawing/2014/main" id="{0142C82F-7291-37EC-DC3A-34083C9E34E0}"/>
              </a:ext>
            </a:extLst>
          </p:cNvPr>
          <p:cNvSpPr txBox="1"/>
          <p:nvPr/>
        </p:nvSpPr>
        <p:spPr>
          <a:xfrm>
            <a:off x="1137745" y="2133353"/>
            <a:ext cx="4559658" cy="646331"/>
          </a:xfrm>
          <a:prstGeom prst="rect">
            <a:avLst/>
          </a:prstGeom>
          <a:solidFill>
            <a:schemeClr val="bg1">
              <a:alpha val="85000"/>
            </a:schemeClr>
          </a:solidFill>
        </p:spPr>
        <p:txBody>
          <a:bodyPr wrap="square" rtlCol="0">
            <a:spAutoFit/>
          </a:bodyPr>
          <a:lstStyle/>
          <a:p>
            <a:pPr algn="ctr"/>
            <a:r>
              <a:rPr lang="en-US" sz="1200" dirty="0"/>
              <a:t>13 Culture Elements are well documented and can be systematically assessed. The expected focus on leadership routines, compliance to rules and contractor management will be respected. </a:t>
            </a:r>
          </a:p>
        </p:txBody>
      </p:sp>
      <p:sp>
        <p:nvSpPr>
          <p:cNvPr id="20" name="Rectangle: Rounded Corners 19">
            <a:extLst>
              <a:ext uri="{FF2B5EF4-FFF2-40B4-BE49-F238E27FC236}">
                <a16:creationId xmlns:a16="http://schemas.microsoft.com/office/drawing/2014/main" id="{C2B8719C-5246-4601-A604-FDD11F77E5C3}"/>
              </a:ext>
            </a:extLst>
          </p:cNvPr>
          <p:cNvSpPr/>
          <p:nvPr/>
        </p:nvSpPr>
        <p:spPr>
          <a:xfrm rot="2057153">
            <a:off x="4677026" y="3108367"/>
            <a:ext cx="1133002" cy="307777"/>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Exemplary Extract of Valuation Criteria</a:t>
            </a:r>
          </a:p>
        </p:txBody>
      </p:sp>
    </p:spTree>
    <p:extLst>
      <p:ext uri="{BB962C8B-B14F-4D97-AF65-F5344CB8AC3E}">
        <p14:creationId xmlns:p14="http://schemas.microsoft.com/office/powerpoint/2010/main" val="3246393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52E00-41C3-8C20-3B7B-97D493B4638D}"/>
              </a:ext>
            </a:extLst>
          </p:cNvPr>
          <p:cNvSpPr>
            <a:spLocks noGrp="1"/>
          </p:cNvSpPr>
          <p:nvPr>
            <p:ph type="title"/>
          </p:nvPr>
        </p:nvSpPr>
        <p:spPr/>
        <p:txBody>
          <a:bodyPr>
            <a:normAutofit/>
          </a:bodyPr>
          <a:lstStyle/>
          <a:p>
            <a:r>
              <a:rPr lang="en-US" dirty="0"/>
              <a:t>Evaluating HSE Leadership &amp; Culture: Insights from Direct Engagement (2/2)</a:t>
            </a:r>
          </a:p>
        </p:txBody>
      </p:sp>
      <p:sp>
        <p:nvSpPr>
          <p:cNvPr id="3" name="Text Placeholder 2">
            <a:extLst>
              <a:ext uri="{FF2B5EF4-FFF2-40B4-BE49-F238E27FC236}">
                <a16:creationId xmlns:a16="http://schemas.microsoft.com/office/drawing/2014/main" id="{26E64659-4CB5-5514-CA03-FBD4CF48FB4E}"/>
              </a:ext>
            </a:extLst>
          </p:cNvPr>
          <p:cNvSpPr>
            <a:spLocks noGrp="1"/>
          </p:cNvSpPr>
          <p:nvPr>
            <p:ph type="body" idx="1"/>
          </p:nvPr>
        </p:nvSpPr>
        <p:spPr>
          <a:solidFill>
            <a:schemeClr val="bg1">
              <a:lumMod val="95000"/>
            </a:schemeClr>
          </a:solidFill>
        </p:spPr>
        <p:txBody>
          <a:bodyPr anchor="t">
            <a:normAutofit/>
          </a:bodyPr>
          <a:lstStyle/>
          <a:p>
            <a:r>
              <a:rPr lang="en-US" sz="1800" dirty="0"/>
              <a:t>The Site-Visits: Rule adherence</a:t>
            </a:r>
          </a:p>
        </p:txBody>
      </p:sp>
      <p:sp>
        <p:nvSpPr>
          <p:cNvPr id="4" name="Content Placeholder 3">
            <a:extLst>
              <a:ext uri="{FF2B5EF4-FFF2-40B4-BE49-F238E27FC236}">
                <a16:creationId xmlns:a16="http://schemas.microsoft.com/office/drawing/2014/main" id="{E47A9AA5-6993-B7C4-EBC8-885C946BEF5E}"/>
              </a:ext>
            </a:extLst>
          </p:cNvPr>
          <p:cNvSpPr>
            <a:spLocks noGrp="1"/>
          </p:cNvSpPr>
          <p:nvPr>
            <p:ph sz="half" idx="2"/>
          </p:nvPr>
        </p:nvSpPr>
        <p:spPr>
          <a:solidFill>
            <a:schemeClr val="bg1">
              <a:lumMod val="95000"/>
            </a:schemeClr>
          </a:solidFill>
        </p:spPr>
        <p:txBody>
          <a:bodyPr>
            <a:normAutofit/>
          </a:bodyPr>
          <a:lstStyle/>
          <a:p>
            <a:pPr marL="0" indent="0">
              <a:buNone/>
            </a:pPr>
            <a:r>
              <a:rPr lang="en-US" dirty="0"/>
              <a:t> </a:t>
            </a:r>
          </a:p>
        </p:txBody>
      </p:sp>
      <p:sp>
        <p:nvSpPr>
          <p:cNvPr id="5" name="Text Placeholder 4">
            <a:extLst>
              <a:ext uri="{FF2B5EF4-FFF2-40B4-BE49-F238E27FC236}">
                <a16:creationId xmlns:a16="http://schemas.microsoft.com/office/drawing/2014/main" id="{C0F3F8CC-CE12-3487-CC76-6F44DA54498B}"/>
              </a:ext>
            </a:extLst>
          </p:cNvPr>
          <p:cNvSpPr>
            <a:spLocks noGrp="1"/>
          </p:cNvSpPr>
          <p:nvPr>
            <p:ph type="body" sz="quarter" idx="3"/>
          </p:nvPr>
        </p:nvSpPr>
        <p:spPr/>
        <p:txBody>
          <a:bodyPr anchor="t">
            <a:normAutofit/>
          </a:bodyPr>
          <a:lstStyle/>
          <a:p>
            <a:r>
              <a:rPr lang="en-US" sz="1800" dirty="0"/>
              <a:t>Capability of setting and enforcing standards and rules</a:t>
            </a:r>
          </a:p>
        </p:txBody>
      </p:sp>
      <p:sp>
        <p:nvSpPr>
          <p:cNvPr id="6" name="Content Placeholder 5">
            <a:extLst>
              <a:ext uri="{FF2B5EF4-FFF2-40B4-BE49-F238E27FC236}">
                <a16:creationId xmlns:a16="http://schemas.microsoft.com/office/drawing/2014/main" id="{C7F9EF4A-CA30-F6D4-7B43-229EDFBBB8F7}"/>
              </a:ext>
            </a:extLst>
          </p:cNvPr>
          <p:cNvSpPr>
            <a:spLocks noGrp="1"/>
          </p:cNvSpPr>
          <p:nvPr>
            <p:ph sz="quarter" idx="4"/>
          </p:nvPr>
        </p:nvSpPr>
        <p:spPr/>
        <p:txBody>
          <a:bodyPr>
            <a:normAutofit/>
          </a:bodyPr>
          <a:lstStyle/>
          <a:p>
            <a:r>
              <a:rPr lang="en-US" sz="1200" b="1" dirty="0">
                <a:solidFill>
                  <a:schemeClr val="tx1"/>
                </a:solidFill>
              </a:rPr>
              <a:t>Standards and rules: </a:t>
            </a:r>
          </a:p>
          <a:p>
            <a:pPr lvl="1"/>
            <a:r>
              <a:rPr lang="en-US" sz="1200" dirty="0">
                <a:solidFill>
                  <a:schemeClr val="tx1"/>
                </a:solidFill>
              </a:rPr>
              <a:t>Can be set on local and global level</a:t>
            </a:r>
          </a:p>
          <a:p>
            <a:pPr lvl="1"/>
            <a:r>
              <a:rPr lang="en-US" sz="1200" dirty="0">
                <a:solidFill>
                  <a:schemeClr val="tx1"/>
                </a:solidFill>
                <a:cs typeface="Arial"/>
              </a:rPr>
              <a:t>Are an integral part of the cultural maturity</a:t>
            </a:r>
          </a:p>
          <a:p>
            <a:r>
              <a:rPr lang="en-US" sz="1200" b="1" dirty="0">
                <a:solidFill>
                  <a:schemeClr val="tx1"/>
                </a:solidFill>
                <a:cs typeface="Arial"/>
              </a:rPr>
              <a:t>Importance</a:t>
            </a:r>
            <a:r>
              <a:rPr lang="en-US" sz="1200" dirty="0">
                <a:solidFill>
                  <a:schemeClr val="tx1"/>
                </a:solidFill>
                <a:cs typeface="Arial"/>
              </a:rPr>
              <a:t> of the observation of standard and rule adherence</a:t>
            </a:r>
          </a:p>
          <a:p>
            <a:pPr lvl="1"/>
            <a:r>
              <a:rPr lang="en-US" sz="1200" dirty="0">
                <a:solidFill>
                  <a:schemeClr val="tx1"/>
                </a:solidFill>
                <a:cs typeface="Arial"/>
              </a:rPr>
              <a:t>It is crucial to observe how “written” rules are carried out in “reality” to understand cultural maturity</a:t>
            </a:r>
          </a:p>
          <a:p>
            <a:pPr lvl="1"/>
            <a:r>
              <a:rPr lang="en-US" sz="1200" dirty="0">
                <a:solidFill>
                  <a:schemeClr val="tx1"/>
                </a:solidFill>
                <a:cs typeface="Arial"/>
              </a:rPr>
              <a:t>It is also important how well the rules depict the “reality” of E.ON’s business for non-relevant rules are often not followed and reduce the relevance of whole rule-sets</a:t>
            </a:r>
          </a:p>
          <a:p>
            <a:r>
              <a:rPr lang="en-US" sz="1200" b="1" dirty="0">
                <a:solidFill>
                  <a:schemeClr val="tx1"/>
                </a:solidFill>
                <a:cs typeface="Arial"/>
              </a:rPr>
              <a:t>Standard and rule setting</a:t>
            </a:r>
            <a:r>
              <a:rPr lang="en-US" sz="1200" dirty="0">
                <a:solidFill>
                  <a:schemeClr val="tx1"/>
                </a:solidFill>
                <a:cs typeface="Arial"/>
              </a:rPr>
              <a:t>: </a:t>
            </a:r>
          </a:p>
          <a:p>
            <a:pPr lvl="1"/>
            <a:r>
              <a:rPr lang="en-US" sz="1200" dirty="0">
                <a:solidFill>
                  <a:schemeClr val="tx1"/>
                </a:solidFill>
                <a:cs typeface="Arial"/>
              </a:rPr>
              <a:t>To be effective, standards and rules must be in line with HSE objective and Risks (upwards) and also…</a:t>
            </a:r>
          </a:p>
          <a:p>
            <a:pPr lvl="1"/>
            <a:r>
              <a:rPr lang="en-US" sz="1200" dirty="0">
                <a:solidFill>
                  <a:schemeClr val="tx1"/>
                </a:solidFill>
                <a:cs typeface="Arial"/>
              </a:rPr>
              <a:t>… must be part of routines carried out by the leadership (for example be a part of safety walks by leadership personnel)</a:t>
            </a:r>
          </a:p>
          <a:p>
            <a:pPr marL="0" indent="0">
              <a:buNone/>
            </a:pPr>
            <a:r>
              <a:rPr lang="en-US" sz="1200" i="1" dirty="0">
                <a:solidFill>
                  <a:schemeClr val="tx1"/>
                </a:solidFill>
                <a:cs typeface="Arial"/>
              </a:rPr>
              <a:t>Note: E.ON has a comprehensive set of rules on different levels. Special focus will be set on this component during site-visits and interviews. </a:t>
            </a:r>
          </a:p>
        </p:txBody>
      </p:sp>
      <p:sp>
        <p:nvSpPr>
          <p:cNvPr id="7" name="Slide Number Placeholder 6">
            <a:extLst>
              <a:ext uri="{FF2B5EF4-FFF2-40B4-BE49-F238E27FC236}">
                <a16:creationId xmlns:a16="http://schemas.microsoft.com/office/drawing/2014/main" id="{3A65D241-02AF-EADC-4EC2-D9D98811FB0C}"/>
              </a:ext>
            </a:extLst>
          </p:cNvPr>
          <p:cNvSpPr>
            <a:spLocks noGrp="1"/>
          </p:cNvSpPr>
          <p:nvPr>
            <p:ph type="sldNum" sz="quarter" idx="12"/>
          </p:nvPr>
        </p:nvSpPr>
        <p:spPr/>
        <p:txBody>
          <a:bodyPr/>
          <a:lstStyle/>
          <a:p>
            <a:fld id="{A6675773-DBBA-4A21-9EDA-4D76296EEA2B}" type="slidenum">
              <a:rPr lang="en-US" smtClean="0"/>
              <a:t>27</a:t>
            </a:fld>
            <a:endParaRPr lang="en-US" dirty="0"/>
          </a:p>
        </p:txBody>
      </p:sp>
      <p:pic>
        <p:nvPicPr>
          <p:cNvPr id="1026" name="Picture 2" descr="Es wurde kein Alt-Text für dieses Bild angegeben.">
            <a:extLst>
              <a:ext uri="{FF2B5EF4-FFF2-40B4-BE49-F238E27FC236}">
                <a16:creationId xmlns:a16="http://schemas.microsoft.com/office/drawing/2014/main" id="{45DCD91F-CC72-9E8A-B114-916A17D9408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22675" y="3285226"/>
            <a:ext cx="5000035" cy="27976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C08B433-C488-8226-F8E8-30D783B21DE1}"/>
              </a:ext>
            </a:extLst>
          </p:cNvPr>
          <p:cNvSpPr txBox="1"/>
          <p:nvPr/>
        </p:nvSpPr>
        <p:spPr>
          <a:xfrm>
            <a:off x="1133518" y="2133353"/>
            <a:ext cx="4559658" cy="1015663"/>
          </a:xfrm>
          <a:prstGeom prst="rect">
            <a:avLst/>
          </a:prstGeom>
          <a:solidFill>
            <a:schemeClr val="bg1">
              <a:alpha val="85000"/>
            </a:schemeClr>
          </a:solidFill>
        </p:spPr>
        <p:txBody>
          <a:bodyPr wrap="square" rtlCol="0">
            <a:spAutoFit/>
          </a:bodyPr>
          <a:lstStyle/>
          <a:p>
            <a:pPr algn="ctr"/>
            <a:r>
              <a:rPr lang="en-US" sz="1200" dirty="0"/>
              <a:t>Culture or Cultural Maturity can be defined – in large parts – as adherence to standards. These may be set locally but also on group level. Bradley Curve requirements often refer to this matter when it comes to leadership routine quality rule adherence and also contractor management. </a:t>
            </a:r>
          </a:p>
        </p:txBody>
      </p:sp>
      <p:sp>
        <p:nvSpPr>
          <p:cNvPr id="20" name="Rectangle: Rounded Corners 19">
            <a:extLst>
              <a:ext uri="{FF2B5EF4-FFF2-40B4-BE49-F238E27FC236}">
                <a16:creationId xmlns:a16="http://schemas.microsoft.com/office/drawing/2014/main" id="{C2B8719C-5246-4601-A604-FDD11F77E5C3}"/>
              </a:ext>
            </a:extLst>
          </p:cNvPr>
          <p:cNvSpPr/>
          <p:nvPr/>
        </p:nvSpPr>
        <p:spPr>
          <a:xfrm rot="2057153">
            <a:off x="5195451" y="3220952"/>
            <a:ext cx="1133002" cy="307777"/>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LinkedIn Screenshot</a:t>
            </a:r>
          </a:p>
        </p:txBody>
      </p:sp>
    </p:spTree>
    <p:extLst>
      <p:ext uri="{BB962C8B-B14F-4D97-AF65-F5344CB8AC3E}">
        <p14:creationId xmlns:p14="http://schemas.microsoft.com/office/powerpoint/2010/main" val="2207146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52E00-41C3-8C20-3B7B-97D493B4638D}"/>
              </a:ext>
            </a:extLst>
          </p:cNvPr>
          <p:cNvSpPr>
            <a:spLocks noGrp="1"/>
          </p:cNvSpPr>
          <p:nvPr>
            <p:ph type="title"/>
          </p:nvPr>
        </p:nvSpPr>
        <p:spPr/>
        <p:txBody>
          <a:bodyPr>
            <a:normAutofit/>
          </a:bodyPr>
          <a:lstStyle/>
          <a:p>
            <a:r>
              <a:rPr lang="en-US" dirty="0"/>
              <a:t>Focusing on Contractor Management during Site Visits and Interviews</a:t>
            </a:r>
          </a:p>
        </p:txBody>
      </p:sp>
      <p:sp>
        <p:nvSpPr>
          <p:cNvPr id="3" name="Text Placeholder 2">
            <a:extLst>
              <a:ext uri="{FF2B5EF4-FFF2-40B4-BE49-F238E27FC236}">
                <a16:creationId xmlns:a16="http://schemas.microsoft.com/office/drawing/2014/main" id="{26E64659-4CB5-5514-CA03-FBD4CF48FB4E}"/>
              </a:ext>
            </a:extLst>
          </p:cNvPr>
          <p:cNvSpPr>
            <a:spLocks noGrp="1"/>
          </p:cNvSpPr>
          <p:nvPr>
            <p:ph type="body" idx="1"/>
          </p:nvPr>
        </p:nvSpPr>
        <p:spPr>
          <a:solidFill>
            <a:schemeClr val="bg1">
              <a:lumMod val="95000"/>
            </a:schemeClr>
          </a:solidFill>
        </p:spPr>
        <p:txBody>
          <a:bodyPr anchor="t">
            <a:normAutofit/>
          </a:bodyPr>
          <a:lstStyle/>
          <a:p>
            <a:r>
              <a:rPr lang="en-US" sz="1800" dirty="0"/>
              <a:t>The Site-Visits &amp; Interviews: Contractor Management Methodology </a:t>
            </a:r>
          </a:p>
        </p:txBody>
      </p:sp>
      <p:sp>
        <p:nvSpPr>
          <p:cNvPr id="4" name="Content Placeholder 3">
            <a:extLst>
              <a:ext uri="{FF2B5EF4-FFF2-40B4-BE49-F238E27FC236}">
                <a16:creationId xmlns:a16="http://schemas.microsoft.com/office/drawing/2014/main" id="{E47A9AA5-6993-B7C4-EBC8-885C946BEF5E}"/>
              </a:ext>
            </a:extLst>
          </p:cNvPr>
          <p:cNvSpPr>
            <a:spLocks noGrp="1"/>
          </p:cNvSpPr>
          <p:nvPr>
            <p:ph sz="half" idx="2"/>
          </p:nvPr>
        </p:nvSpPr>
        <p:spPr>
          <a:solidFill>
            <a:schemeClr val="bg1">
              <a:lumMod val="95000"/>
            </a:schemeClr>
          </a:solidFill>
        </p:spPr>
        <p:txBody>
          <a:bodyPr>
            <a:normAutofit lnSpcReduction="10000"/>
          </a:bodyPr>
          <a:lstStyle/>
          <a:p>
            <a:pPr marL="0" indent="0">
              <a:buNone/>
            </a:pPr>
            <a:r>
              <a:rPr lang="en-US" dirty="0"/>
              <a:t> </a:t>
            </a:r>
          </a:p>
        </p:txBody>
      </p:sp>
      <p:sp>
        <p:nvSpPr>
          <p:cNvPr id="5" name="Text Placeholder 4">
            <a:extLst>
              <a:ext uri="{FF2B5EF4-FFF2-40B4-BE49-F238E27FC236}">
                <a16:creationId xmlns:a16="http://schemas.microsoft.com/office/drawing/2014/main" id="{C0F3F8CC-CE12-3487-CC76-6F44DA54498B}"/>
              </a:ext>
            </a:extLst>
          </p:cNvPr>
          <p:cNvSpPr>
            <a:spLocks noGrp="1"/>
          </p:cNvSpPr>
          <p:nvPr>
            <p:ph type="body" sz="quarter" idx="3"/>
          </p:nvPr>
        </p:nvSpPr>
        <p:spPr/>
        <p:txBody>
          <a:bodyPr anchor="t">
            <a:normAutofit/>
          </a:bodyPr>
          <a:lstStyle/>
          <a:p>
            <a:r>
              <a:rPr lang="en-US" sz="1800" dirty="0"/>
              <a:t>Contractor Management and it’s Importance for E.ON companies</a:t>
            </a:r>
          </a:p>
        </p:txBody>
      </p:sp>
      <p:sp>
        <p:nvSpPr>
          <p:cNvPr id="6" name="Content Placeholder 5">
            <a:extLst>
              <a:ext uri="{FF2B5EF4-FFF2-40B4-BE49-F238E27FC236}">
                <a16:creationId xmlns:a16="http://schemas.microsoft.com/office/drawing/2014/main" id="{C7F9EF4A-CA30-F6D4-7B43-229EDFBBB8F7}"/>
              </a:ext>
            </a:extLst>
          </p:cNvPr>
          <p:cNvSpPr>
            <a:spLocks noGrp="1"/>
          </p:cNvSpPr>
          <p:nvPr>
            <p:ph sz="quarter" idx="4"/>
          </p:nvPr>
        </p:nvSpPr>
        <p:spPr>
          <a:xfrm>
            <a:off x="6172200" y="2505075"/>
            <a:ext cx="5183188" cy="3987800"/>
          </a:xfrm>
        </p:spPr>
        <p:txBody>
          <a:bodyPr>
            <a:normAutofit lnSpcReduction="10000"/>
          </a:bodyPr>
          <a:lstStyle/>
          <a:p>
            <a:r>
              <a:rPr lang="en-US" sz="1200" b="1" dirty="0">
                <a:solidFill>
                  <a:schemeClr val="tx1"/>
                </a:solidFill>
              </a:rPr>
              <a:t>Relevance of Contractor Management in General: </a:t>
            </a:r>
          </a:p>
          <a:p>
            <a:pPr lvl="1"/>
            <a:r>
              <a:rPr lang="en-US" sz="1200" dirty="0">
                <a:solidFill>
                  <a:schemeClr val="tx1"/>
                </a:solidFill>
              </a:rPr>
              <a:t>Contractor Management is not equally relevant for all E.ON companies. Depending on the ratio of contractors to own operative staff it differs</a:t>
            </a:r>
          </a:p>
          <a:p>
            <a:pPr lvl="1"/>
            <a:r>
              <a:rPr lang="en-US" sz="1200" dirty="0">
                <a:solidFill>
                  <a:schemeClr val="tx1"/>
                </a:solidFill>
                <a:cs typeface="Arial"/>
              </a:rPr>
              <a:t>Thus, the evaluation of the “Culture Element – Contractor Management” will have different relevance for different E.ON companies. This independent of the overall cultural rating </a:t>
            </a:r>
          </a:p>
          <a:p>
            <a:r>
              <a:rPr lang="en-US" sz="1200" b="1" dirty="0">
                <a:solidFill>
                  <a:schemeClr val="tx1"/>
                </a:solidFill>
                <a:cs typeface="Arial"/>
              </a:rPr>
              <a:t>Relevance of different Stages of the Contractor Management Cycle</a:t>
            </a:r>
            <a:endParaRPr lang="en-US" sz="1200" dirty="0">
              <a:solidFill>
                <a:schemeClr val="tx1"/>
              </a:solidFill>
              <a:cs typeface="Arial"/>
            </a:endParaRPr>
          </a:p>
          <a:p>
            <a:pPr lvl="1"/>
            <a:r>
              <a:rPr lang="en-US" sz="1200" dirty="0">
                <a:solidFill>
                  <a:schemeClr val="tx1"/>
                </a:solidFill>
                <a:cs typeface="Arial"/>
              </a:rPr>
              <a:t>As different roles are involved, different stages may be of relevance</a:t>
            </a:r>
          </a:p>
          <a:p>
            <a:pPr lvl="1"/>
            <a:r>
              <a:rPr lang="en-US" sz="1200" dirty="0">
                <a:solidFill>
                  <a:schemeClr val="tx1"/>
                </a:solidFill>
                <a:cs typeface="Arial"/>
              </a:rPr>
              <a:t>From experience the valuation and contract setup stage is well developed</a:t>
            </a:r>
          </a:p>
          <a:p>
            <a:pPr lvl="1"/>
            <a:r>
              <a:rPr lang="en-US" sz="1200" dirty="0">
                <a:solidFill>
                  <a:schemeClr val="tx1"/>
                </a:solidFill>
                <a:cs typeface="Arial"/>
              </a:rPr>
              <a:t>We expect deviations in the onboarding &amp; training but also in the review and renewal stage</a:t>
            </a:r>
          </a:p>
          <a:p>
            <a:r>
              <a:rPr lang="en-US" sz="1200" b="1" dirty="0">
                <a:solidFill>
                  <a:schemeClr val="tx1"/>
                </a:solidFill>
                <a:cs typeface="Arial"/>
              </a:rPr>
              <a:t>Our focus</a:t>
            </a:r>
            <a:r>
              <a:rPr lang="en-US" sz="1200" dirty="0">
                <a:solidFill>
                  <a:schemeClr val="tx1"/>
                </a:solidFill>
                <a:cs typeface="Arial"/>
              </a:rPr>
              <a:t>: </a:t>
            </a:r>
          </a:p>
          <a:p>
            <a:pPr lvl="1"/>
            <a:r>
              <a:rPr lang="en-US" sz="1200" dirty="0">
                <a:solidFill>
                  <a:schemeClr val="tx1"/>
                </a:solidFill>
                <a:cs typeface="Arial"/>
              </a:rPr>
              <a:t>Site-visits will help observing the adherence of contractors to set standards. This opens the room for discussion on how contractors can be trained better, monitored closer or may have to cope with consequences (by E.ON)</a:t>
            </a:r>
          </a:p>
          <a:p>
            <a:pPr lvl="1"/>
            <a:r>
              <a:rPr lang="en-US" sz="1200" i="1" dirty="0">
                <a:solidFill>
                  <a:schemeClr val="tx1"/>
                </a:solidFill>
                <a:cs typeface="Arial"/>
              </a:rPr>
              <a:t>Interviews will help to narrow down the topic to generate more specific recommendations</a:t>
            </a:r>
          </a:p>
        </p:txBody>
      </p:sp>
      <p:sp>
        <p:nvSpPr>
          <p:cNvPr id="7" name="Slide Number Placeholder 6">
            <a:extLst>
              <a:ext uri="{FF2B5EF4-FFF2-40B4-BE49-F238E27FC236}">
                <a16:creationId xmlns:a16="http://schemas.microsoft.com/office/drawing/2014/main" id="{3A65D241-02AF-EADC-4EC2-D9D98811FB0C}"/>
              </a:ext>
            </a:extLst>
          </p:cNvPr>
          <p:cNvSpPr>
            <a:spLocks noGrp="1"/>
          </p:cNvSpPr>
          <p:nvPr>
            <p:ph type="sldNum" sz="quarter" idx="12"/>
          </p:nvPr>
        </p:nvSpPr>
        <p:spPr/>
        <p:txBody>
          <a:bodyPr/>
          <a:lstStyle/>
          <a:p>
            <a:fld id="{A6675773-DBBA-4A21-9EDA-4D76296EEA2B}" type="slidenum">
              <a:rPr lang="en-US" smtClean="0"/>
              <a:t>28</a:t>
            </a:fld>
            <a:endParaRPr lang="en-US" dirty="0"/>
          </a:p>
        </p:txBody>
      </p:sp>
      <p:pic>
        <p:nvPicPr>
          <p:cNvPr id="9" name="Picture 8">
            <a:extLst>
              <a:ext uri="{FF2B5EF4-FFF2-40B4-BE49-F238E27FC236}">
                <a16:creationId xmlns:a16="http://schemas.microsoft.com/office/drawing/2014/main" id="{F4BC047C-5046-435D-CD92-85D71CB28B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5256" y="3319461"/>
            <a:ext cx="5196774" cy="2870201"/>
          </a:xfrm>
          <a:prstGeom prst="rect">
            <a:avLst/>
          </a:prstGeom>
        </p:spPr>
      </p:pic>
      <p:sp>
        <p:nvSpPr>
          <p:cNvPr id="10" name="TextBox 9">
            <a:extLst>
              <a:ext uri="{FF2B5EF4-FFF2-40B4-BE49-F238E27FC236}">
                <a16:creationId xmlns:a16="http://schemas.microsoft.com/office/drawing/2014/main" id="{4AD1BC55-41CC-3A9B-F119-CCA8478E0C15}"/>
              </a:ext>
            </a:extLst>
          </p:cNvPr>
          <p:cNvSpPr txBox="1"/>
          <p:nvPr/>
        </p:nvSpPr>
        <p:spPr>
          <a:xfrm>
            <a:off x="1133814" y="2366574"/>
            <a:ext cx="4559658" cy="646331"/>
          </a:xfrm>
          <a:prstGeom prst="rect">
            <a:avLst/>
          </a:prstGeom>
          <a:solidFill>
            <a:schemeClr val="bg1">
              <a:alpha val="85000"/>
            </a:schemeClr>
          </a:solidFill>
        </p:spPr>
        <p:txBody>
          <a:bodyPr wrap="square" rtlCol="0">
            <a:spAutoFit/>
          </a:bodyPr>
          <a:lstStyle/>
          <a:p>
            <a:pPr algn="ctr"/>
            <a:r>
              <a:rPr lang="en-US" sz="1200" dirty="0"/>
              <a:t>Contractor management follows a process which involves different roles and both operative management but also contractual management</a:t>
            </a:r>
          </a:p>
        </p:txBody>
      </p:sp>
    </p:spTree>
    <p:extLst>
      <p:ext uri="{BB962C8B-B14F-4D97-AF65-F5344CB8AC3E}">
        <p14:creationId xmlns:p14="http://schemas.microsoft.com/office/powerpoint/2010/main" val="2524438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5B01D11-C4E7-8577-CAC3-6C140866278E}"/>
              </a:ext>
            </a:extLst>
          </p:cNvPr>
          <p:cNvSpPr/>
          <p:nvPr/>
        </p:nvSpPr>
        <p:spPr>
          <a:xfrm>
            <a:off x="4825497" y="3583030"/>
            <a:ext cx="2435728" cy="23274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Espace réservé du texte 5">
            <a:extLst>
              <a:ext uri="{FF2B5EF4-FFF2-40B4-BE49-F238E27FC236}">
                <a16:creationId xmlns:a16="http://schemas.microsoft.com/office/drawing/2014/main" id="{7A32FC20-9D41-C97D-66E7-DAC50854DEE7}"/>
              </a:ext>
            </a:extLst>
          </p:cNvPr>
          <p:cNvSpPr txBox="1">
            <a:spLocks/>
          </p:cNvSpPr>
          <p:nvPr/>
        </p:nvSpPr>
        <p:spPr>
          <a:xfrm>
            <a:off x="4042354" y="1880675"/>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1</a:t>
            </a:r>
          </a:p>
        </p:txBody>
      </p:sp>
      <p:sp>
        <p:nvSpPr>
          <p:cNvPr id="7" name="Textplatzhalter 2">
            <a:extLst>
              <a:ext uri="{FF2B5EF4-FFF2-40B4-BE49-F238E27FC236}">
                <a16:creationId xmlns:a16="http://schemas.microsoft.com/office/drawing/2014/main" id="{A0DB3981-BA1B-CEB0-40FA-F323D43E43DC}"/>
              </a:ext>
            </a:extLst>
          </p:cNvPr>
          <p:cNvSpPr txBox="1">
            <a:spLocks/>
          </p:cNvSpPr>
          <p:nvPr/>
        </p:nvSpPr>
        <p:spPr>
          <a:xfrm>
            <a:off x="4364321" y="1844675"/>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Understanding of Your Situation</a:t>
            </a:r>
          </a:p>
        </p:txBody>
      </p:sp>
      <p:sp>
        <p:nvSpPr>
          <p:cNvPr id="8" name="Espace réservé du texte 8">
            <a:extLst>
              <a:ext uri="{FF2B5EF4-FFF2-40B4-BE49-F238E27FC236}">
                <a16:creationId xmlns:a16="http://schemas.microsoft.com/office/drawing/2014/main" id="{3D367CB9-B2D4-0197-FD1E-35DB59A57427}"/>
              </a:ext>
            </a:extLst>
          </p:cNvPr>
          <p:cNvSpPr txBox="1">
            <a:spLocks/>
          </p:cNvSpPr>
          <p:nvPr/>
        </p:nvSpPr>
        <p:spPr>
          <a:xfrm>
            <a:off x="4042354" y="2290874"/>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2</a:t>
            </a:r>
          </a:p>
        </p:txBody>
      </p:sp>
      <p:sp>
        <p:nvSpPr>
          <p:cNvPr id="9" name="Textplatzhalter 4">
            <a:extLst>
              <a:ext uri="{FF2B5EF4-FFF2-40B4-BE49-F238E27FC236}">
                <a16:creationId xmlns:a16="http://schemas.microsoft.com/office/drawing/2014/main" id="{357E297F-D8BB-69D9-837D-ECC44A66E93D}"/>
              </a:ext>
            </a:extLst>
          </p:cNvPr>
          <p:cNvSpPr txBox="1">
            <a:spLocks/>
          </p:cNvSpPr>
          <p:nvPr/>
        </p:nvSpPr>
        <p:spPr>
          <a:xfrm>
            <a:off x="4362152" y="2229653"/>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Solution and Risk Mitigation Approach – Overview</a:t>
            </a:r>
          </a:p>
        </p:txBody>
      </p:sp>
      <p:sp>
        <p:nvSpPr>
          <p:cNvPr id="10" name="Espace réservé du texte 8">
            <a:extLst>
              <a:ext uri="{FF2B5EF4-FFF2-40B4-BE49-F238E27FC236}">
                <a16:creationId xmlns:a16="http://schemas.microsoft.com/office/drawing/2014/main" id="{B55DAEC2-16D8-4944-5794-E2C18CB0A61C}"/>
              </a:ext>
            </a:extLst>
          </p:cNvPr>
          <p:cNvSpPr txBox="1">
            <a:spLocks/>
          </p:cNvSpPr>
          <p:nvPr/>
        </p:nvSpPr>
        <p:spPr>
          <a:xfrm>
            <a:off x="4042354" y="2689883"/>
            <a:ext cx="252000" cy="252000"/>
          </a:xfrm>
          <a:prstGeom prst="ellipse">
            <a:avLst/>
          </a:prstGeom>
          <a:solidFill>
            <a:schemeClr val="accent1"/>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3</a:t>
            </a:r>
          </a:p>
        </p:txBody>
      </p:sp>
      <p:sp>
        <p:nvSpPr>
          <p:cNvPr id="11" name="Textplatzhalter 6">
            <a:extLst>
              <a:ext uri="{FF2B5EF4-FFF2-40B4-BE49-F238E27FC236}">
                <a16:creationId xmlns:a16="http://schemas.microsoft.com/office/drawing/2014/main" id="{6BDD6DED-E9C5-B71C-BDC7-FCB5C2F80E11}"/>
              </a:ext>
            </a:extLst>
          </p:cNvPr>
          <p:cNvSpPr txBox="1">
            <a:spLocks/>
          </p:cNvSpPr>
          <p:nvPr/>
        </p:nvSpPr>
        <p:spPr>
          <a:xfrm>
            <a:off x="4362152" y="2458549"/>
            <a:ext cx="7289658" cy="2020063"/>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Components of the Solution Approach – Detail</a:t>
            </a:r>
          </a:p>
          <a:p>
            <a:pPr marL="457200" lvl="1" indent="0">
              <a:spcBef>
                <a:spcPts val="600"/>
              </a:spcBef>
              <a:buNone/>
              <a:tabLst>
                <a:tab pos="2960688" algn="l"/>
              </a:tabLst>
            </a:pPr>
            <a:r>
              <a:rPr lang="en-US" sz="1000" dirty="0">
                <a:ea typeface="+mn-lt"/>
                <a:cs typeface="+mn-lt"/>
                <a:sym typeface="+mn-lt"/>
              </a:rPr>
              <a:t>3.1. </a:t>
            </a:r>
            <a:r>
              <a:rPr lang="en-US" sz="1000" b="1" dirty="0"/>
              <a:t>Phase 1 </a:t>
            </a:r>
            <a:r>
              <a:rPr lang="en-US" sz="1000" dirty="0"/>
              <a:t>– Kick-Off and Data Analysis</a:t>
            </a:r>
            <a:r>
              <a:rPr lang="en-US" sz="1000" dirty="0">
                <a:ea typeface="+mn-lt"/>
                <a:cs typeface="+mn-lt"/>
                <a:sym typeface="+mn-lt"/>
              </a:rPr>
              <a:t>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3.2. </a:t>
            </a:r>
            <a:r>
              <a:rPr lang="en-US" sz="1000" b="1" dirty="0">
                <a:ea typeface="+mn-lt"/>
                <a:cs typeface="+mn-lt"/>
                <a:sym typeface="+mn-lt"/>
              </a:rPr>
              <a:t>Phase 2</a:t>
            </a:r>
            <a:r>
              <a:rPr lang="en-US" sz="1000" dirty="0">
                <a:ea typeface="+mn-lt"/>
                <a:cs typeface="+mn-lt"/>
                <a:sym typeface="+mn-lt"/>
              </a:rPr>
              <a:t> – Heat Map Risks	</a:t>
            </a:r>
          </a:p>
          <a:p>
            <a:pPr marL="457200" lvl="1" indent="0">
              <a:spcBef>
                <a:spcPts val="600"/>
              </a:spcBef>
              <a:buNone/>
              <a:tabLst>
                <a:tab pos="2960688" algn="l"/>
              </a:tabLst>
            </a:pPr>
            <a:r>
              <a:rPr lang="en-US" sz="1000" dirty="0">
                <a:ea typeface="+mn-lt"/>
                <a:cs typeface="+mn-lt"/>
                <a:sym typeface="+mn-lt"/>
              </a:rPr>
              <a:t>3.3. </a:t>
            </a:r>
            <a:r>
              <a:rPr lang="en-US" sz="1000" b="1" dirty="0">
                <a:ea typeface="+mn-lt"/>
                <a:cs typeface="+mn-lt"/>
                <a:sym typeface="+mn-lt"/>
              </a:rPr>
              <a:t>Phase 3</a:t>
            </a:r>
            <a:r>
              <a:rPr lang="en-US" sz="1000" dirty="0">
                <a:ea typeface="+mn-lt"/>
                <a:cs typeface="+mn-lt"/>
                <a:sym typeface="+mn-lt"/>
              </a:rPr>
              <a:t> – Leadership &amp; HSE Capabilities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3.4. </a:t>
            </a:r>
            <a:r>
              <a:rPr lang="en-US" sz="1000" b="1" dirty="0">
                <a:ea typeface="+mn-lt"/>
                <a:cs typeface="+mn-lt"/>
                <a:sym typeface="+mn-lt"/>
              </a:rPr>
              <a:t>Phase 4</a:t>
            </a:r>
            <a:r>
              <a:rPr lang="en-US" sz="1000" dirty="0">
                <a:ea typeface="+mn-lt"/>
                <a:cs typeface="+mn-lt"/>
                <a:sym typeface="+mn-lt"/>
              </a:rPr>
              <a:t> – Cultural Maturity	</a:t>
            </a:r>
          </a:p>
          <a:p>
            <a:pPr marL="457200" lvl="1" indent="0">
              <a:spcBef>
                <a:spcPts val="600"/>
              </a:spcBef>
              <a:buNone/>
              <a:tabLst>
                <a:tab pos="2960688" algn="l"/>
              </a:tabLst>
            </a:pPr>
            <a:r>
              <a:rPr lang="en-US" sz="1000" dirty="0">
                <a:ea typeface="+mn-lt"/>
                <a:cs typeface="+mn-lt"/>
                <a:sym typeface="+mn-lt"/>
              </a:rPr>
              <a:t>3.5. </a:t>
            </a:r>
            <a:r>
              <a:rPr lang="en-US" sz="1000" b="1" dirty="0">
                <a:ea typeface="+mn-lt"/>
                <a:cs typeface="+mn-lt"/>
                <a:sym typeface="+mn-lt"/>
              </a:rPr>
              <a:t>Reporting and Usability </a:t>
            </a:r>
            <a:r>
              <a:rPr lang="en-US" sz="1000" dirty="0">
                <a:ea typeface="+mn-lt"/>
                <a:cs typeface="+mn-lt"/>
                <a:sym typeface="+mn-lt"/>
              </a:rPr>
              <a:t>– </a:t>
            </a:r>
            <a:r>
              <a:rPr lang="en-US" sz="1000" dirty="0"/>
              <a:t>Consolidation for E.ON HSE Governance</a:t>
            </a:r>
            <a:endParaRPr lang="en-US" sz="1000" dirty="0">
              <a:ea typeface="+mn-lt"/>
              <a:cs typeface="+mn-lt"/>
              <a:sym typeface="+mn-lt"/>
            </a:endParaRPr>
          </a:p>
          <a:p>
            <a:pPr marL="457200" lvl="1" indent="0">
              <a:spcBef>
                <a:spcPts val="600"/>
              </a:spcBef>
              <a:buNone/>
              <a:tabLst>
                <a:tab pos="2960688" algn="l"/>
              </a:tabLst>
            </a:pPr>
            <a:r>
              <a:rPr lang="en-US" sz="1000" dirty="0">
                <a:ea typeface="+mn-lt"/>
                <a:cs typeface="+mn-lt"/>
                <a:sym typeface="+mn-lt"/>
              </a:rPr>
              <a:t>3.6. </a:t>
            </a:r>
            <a:r>
              <a:rPr lang="en-US" sz="1000" b="1" dirty="0">
                <a:ea typeface="+mn-lt"/>
                <a:cs typeface="+mn-lt"/>
                <a:sym typeface="+mn-lt"/>
              </a:rPr>
              <a:t>Summary of Activities &amp; Assumptions</a:t>
            </a:r>
            <a:r>
              <a:rPr lang="en-US" sz="1000" dirty="0">
                <a:ea typeface="+mn-lt"/>
                <a:cs typeface="+mn-lt"/>
                <a:sym typeface="+mn-lt"/>
              </a:rPr>
              <a:t>	</a:t>
            </a:r>
            <a:endParaRPr lang="en-US" sz="1200" dirty="0">
              <a:solidFill>
                <a:schemeClr val="bg1">
                  <a:lumMod val="65000"/>
                </a:schemeClr>
              </a:solidFill>
              <a:ea typeface="+mn-lt"/>
              <a:cs typeface="+mn-lt"/>
              <a:sym typeface="+mn-lt"/>
            </a:endParaRPr>
          </a:p>
        </p:txBody>
      </p:sp>
      <p:sp>
        <p:nvSpPr>
          <p:cNvPr id="12" name="Espace réservé du texte 16">
            <a:extLst>
              <a:ext uri="{FF2B5EF4-FFF2-40B4-BE49-F238E27FC236}">
                <a16:creationId xmlns:a16="http://schemas.microsoft.com/office/drawing/2014/main" id="{45BAFFE5-9912-D1DB-4090-25CC16E23EB1}"/>
              </a:ext>
            </a:extLst>
          </p:cNvPr>
          <p:cNvSpPr txBox="1">
            <a:spLocks/>
          </p:cNvSpPr>
          <p:nvPr/>
        </p:nvSpPr>
        <p:spPr>
          <a:xfrm>
            <a:off x="4042354" y="4387591"/>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1"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dirty="0">
                <a:latin typeface="+mn-lt"/>
                <a:ea typeface="+mn-lt"/>
                <a:cs typeface="+mn-lt"/>
                <a:sym typeface="+mn-lt"/>
              </a:rPr>
              <a:t>4</a:t>
            </a:r>
          </a:p>
        </p:txBody>
      </p:sp>
      <p:sp>
        <p:nvSpPr>
          <p:cNvPr id="13" name="Textplatzhalter 8">
            <a:extLst>
              <a:ext uri="{FF2B5EF4-FFF2-40B4-BE49-F238E27FC236}">
                <a16:creationId xmlns:a16="http://schemas.microsoft.com/office/drawing/2014/main" id="{80EC481F-4250-11C5-BA46-BF1F2B7FB720}"/>
              </a:ext>
            </a:extLst>
          </p:cNvPr>
          <p:cNvSpPr txBox="1">
            <a:spLocks/>
          </p:cNvSpPr>
          <p:nvPr/>
        </p:nvSpPr>
        <p:spPr>
          <a:xfrm>
            <a:off x="4362152" y="4398268"/>
            <a:ext cx="6582073" cy="111813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Program Setup – Flexible Proposal</a:t>
            </a:r>
          </a:p>
          <a:p>
            <a:pPr marL="457200" lvl="1" indent="0">
              <a:spcBef>
                <a:spcPts val="600"/>
              </a:spcBef>
              <a:buNone/>
            </a:pPr>
            <a:r>
              <a:rPr lang="en-US" sz="1000" dirty="0">
                <a:ea typeface="+mn-lt"/>
                <a:cs typeface="+mn-lt"/>
                <a:sym typeface="+mn-lt"/>
              </a:rPr>
              <a:t>4.1. Program Organization, Team, Team Experience</a:t>
            </a:r>
          </a:p>
          <a:p>
            <a:pPr marL="457200" lvl="1" indent="0">
              <a:spcBef>
                <a:spcPts val="600"/>
              </a:spcBef>
              <a:buNone/>
            </a:pPr>
            <a:r>
              <a:rPr lang="en-US" sz="1000" dirty="0">
                <a:ea typeface="+mn-lt"/>
                <a:cs typeface="+mn-lt"/>
                <a:sym typeface="+mn-lt"/>
              </a:rPr>
              <a:t>4.2. Planning</a:t>
            </a:r>
          </a:p>
          <a:p>
            <a:pPr marL="457200" lvl="1" indent="0">
              <a:spcBef>
                <a:spcPts val="600"/>
              </a:spcBef>
              <a:buNone/>
            </a:pPr>
            <a:r>
              <a:rPr lang="en-US" sz="1000" dirty="0">
                <a:ea typeface="+mn-lt"/>
                <a:cs typeface="+mn-lt"/>
                <a:sym typeface="+mn-lt"/>
              </a:rPr>
              <a:t>4.3. Commercial Aspects</a:t>
            </a:r>
          </a:p>
          <a:p>
            <a:pPr marL="457200" lvl="1" indent="0">
              <a:spcBef>
                <a:spcPts val="600"/>
              </a:spcBef>
              <a:buNone/>
            </a:pPr>
            <a:r>
              <a:rPr lang="en-US" sz="1000" dirty="0">
                <a:ea typeface="+mn-lt"/>
                <a:cs typeface="+mn-lt"/>
                <a:sym typeface="+mn-lt"/>
              </a:rPr>
              <a:t>4.4. CVs</a:t>
            </a:r>
          </a:p>
        </p:txBody>
      </p:sp>
      <p:sp>
        <p:nvSpPr>
          <p:cNvPr id="14" name="Espace réservé du texte 10">
            <a:extLst>
              <a:ext uri="{FF2B5EF4-FFF2-40B4-BE49-F238E27FC236}">
                <a16:creationId xmlns:a16="http://schemas.microsoft.com/office/drawing/2014/main" id="{2D643013-0AB8-6254-AEF3-CE8C41F54B82}"/>
              </a:ext>
            </a:extLst>
          </p:cNvPr>
          <p:cNvSpPr txBox="1">
            <a:spLocks/>
          </p:cNvSpPr>
          <p:nvPr/>
        </p:nvSpPr>
        <p:spPr>
          <a:xfrm>
            <a:off x="4042354" y="5559048"/>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1" dirty="0">
                <a:latin typeface="+mn-lt"/>
                <a:ea typeface="+mn-lt"/>
                <a:cs typeface="+mn-lt"/>
                <a:sym typeface="+mn-lt"/>
              </a:rPr>
              <a:t>5</a:t>
            </a:r>
          </a:p>
        </p:txBody>
      </p:sp>
      <p:sp>
        <p:nvSpPr>
          <p:cNvPr id="15" name="Textplatzhalter 12">
            <a:extLst>
              <a:ext uri="{FF2B5EF4-FFF2-40B4-BE49-F238E27FC236}">
                <a16:creationId xmlns:a16="http://schemas.microsoft.com/office/drawing/2014/main" id="{6E2D0529-B8C7-8794-DEC0-21A439EDC81B}"/>
              </a:ext>
            </a:extLst>
          </p:cNvPr>
          <p:cNvSpPr txBox="1">
            <a:spLocks/>
          </p:cNvSpPr>
          <p:nvPr/>
        </p:nvSpPr>
        <p:spPr>
          <a:xfrm>
            <a:off x="4362152" y="5487048"/>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References</a:t>
            </a:r>
          </a:p>
        </p:txBody>
      </p:sp>
      <p:sp>
        <p:nvSpPr>
          <p:cNvPr id="16" name="Espace réservé du texte 10">
            <a:extLst>
              <a:ext uri="{FF2B5EF4-FFF2-40B4-BE49-F238E27FC236}">
                <a16:creationId xmlns:a16="http://schemas.microsoft.com/office/drawing/2014/main" id="{43A425D4-81D0-EF09-B3B5-48C201CA6C22}"/>
              </a:ext>
            </a:extLst>
          </p:cNvPr>
          <p:cNvSpPr txBox="1">
            <a:spLocks/>
          </p:cNvSpPr>
          <p:nvPr/>
        </p:nvSpPr>
        <p:spPr>
          <a:xfrm>
            <a:off x="4042354" y="5913142"/>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1" dirty="0">
                <a:latin typeface="+mn-lt"/>
                <a:ea typeface="+mn-lt"/>
                <a:cs typeface="+mn-lt"/>
                <a:sym typeface="+mn-lt"/>
              </a:rPr>
              <a:t>6</a:t>
            </a:r>
          </a:p>
        </p:txBody>
      </p:sp>
      <p:sp>
        <p:nvSpPr>
          <p:cNvPr id="24" name="Textplatzhalter 12">
            <a:extLst>
              <a:ext uri="{FF2B5EF4-FFF2-40B4-BE49-F238E27FC236}">
                <a16:creationId xmlns:a16="http://schemas.microsoft.com/office/drawing/2014/main" id="{D99E1D47-4F6C-7272-6A31-2F73BC3BD0D4}"/>
              </a:ext>
            </a:extLst>
          </p:cNvPr>
          <p:cNvSpPr txBox="1">
            <a:spLocks/>
          </p:cNvSpPr>
          <p:nvPr/>
        </p:nvSpPr>
        <p:spPr>
          <a:xfrm>
            <a:off x="4362152" y="584114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Appendices</a:t>
            </a:r>
          </a:p>
        </p:txBody>
      </p:sp>
      <p:sp>
        <p:nvSpPr>
          <p:cNvPr id="3" name="Espace réservé du texte 5">
            <a:extLst>
              <a:ext uri="{FF2B5EF4-FFF2-40B4-BE49-F238E27FC236}">
                <a16:creationId xmlns:a16="http://schemas.microsoft.com/office/drawing/2014/main" id="{F48DE718-4C85-4E27-EDFC-4BA97B0586D8}"/>
              </a:ext>
            </a:extLst>
          </p:cNvPr>
          <p:cNvSpPr txBox="1">
            <a:spLocks/>
          </p:cNvSpPr>
          <p:nvPr/>
        </p:nvSpPr>
        <p:spPr>
          <a:xfrm>
            <a:off x="4042354" y="1477302"/>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0</a:t>
            </a:r>
          </a:p>
        </p:txBody>
      </p:sp>
      <p:sp>
        <p:nvSpPr>
          <p:cNvPr id="4" name="Textplatzhalter 2">
            <a:extLst>
              <a:ext uri="{FF2B5EF4-FFF2-40B4-BE49-F238E27FC236}">
                <a16:creationId xmlns:a16="http://schemas.microsoft.com/office/drawing/2014/main" id="{8FFF8BE0-AEF4-D778-201D-9E12EABEF965}"/>
              </a:ext>
            </a:extLst>
          </p:cNvPr>
          <p:cNvSpPr txBox="1">
            <a:spLocks/>
          </p:cNvSpPr>
          <p:nvPr/>
        </p:nvSpPr>
        <p:spPr>
          <a:xfrm>
            <a:off x="4364321" y="144130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Management Summary</a:t>
            </a:r>
          </a:p>
        </p:txBody>
      </p:sp>
    </p:spTree>
    <p:extLst>
      <p:ext uri="{BB962C8B-B14F-4D97-AF65-F5344CB8AC3E}">
        <p14:creationId xmlns:p14="http://schemas.microsoft.com/office/powerpoint/2010/main" val="3695486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0F79A-AC3D-F2EF-29F3-4CB6C93D92D6}"/>
              </a:ext>
            </a:extLst>
          </p:cNvPr>
          <p:cNvSpPr>
            <a:spLocks noGrp="1"/>
          </p:cNvSpPr>
          <p:nvPr>
            <p:ph type="title"/>
          </p:nvPr>
        </p:nvSpPr>
        <p:spPr/>
        <p:txBody>
          <a:bodyPr/>
          <a:lstStyle/>
          <a:p>
            <a:pPr algn="ctr"/>
            <a:r>
              <a:rPr lang="en-US" dirty="0"/>
              <a:t>General Information: b.core consulting GmbH</a:t>
            </a:r>
          </a:p>
        </p:txBody>
      </p:sp>
      <p:sp>
        <p:nvSpPr>
          <p:cNvPr id="3" name="Content Placeholder 2">
            <a:extLst>
              <a:ext uri="{FF2B5EF4-FFF2-40B4-BE49-F238E27FC236}">
                <a16:creationId xmlns:a16="http://schemas.microsoft.com/office/drawing/2014/main" id="{9D571976-1B29-B63B-FBE4-82229416816F}"/>
              </a:ext>
            </a:extLst>
          </p:cNvPr>
          <p:cNvSpPr>
            <a:spLocks noGrp="1"/>
          </p:cNvSpPr>
          <p:nvPr>
            <p:ph idx="1"/>
          </p:nvPr>
        </p:nvSpPr>
        <p:spPr/>
        <p:txBody>
          <a:bodyPr>
            <a:normAutofit fontScale="92500" lnSpcReduction="20000"/>
          </a:bodyPr>
          <a:lstStyle/>
          <a:p>
            <a:pPr marL="0" indent="0" algn="ctr">
              <a:buNone/>
            </a:pPr>
            <a:r>
              <a:rPr lang="en-US" sz="1400" b="1" dirty="0">
                <a:effectLst/>
              </a:rPr>
              <a:t>b.core consulting GmbH</a:t>
            </a:r>
          </a:p>
          <a:p>
            <a:pPr marL="0" indent="0" algn="ctr">
              <a:buNone/>
            </a:pPr>
            <a:r>
              <a:rPr lang="en-US" sz="1400" dirty="0" err="1">
                <a:effectLst/>
              </a:rPr>
              <a:t>Rüttenscheider</a:t>
            </a:r>
            <a:r>
              <a:rPr lang="en-US" sz="1400" dirty="0">
                <a:effectLst/>
              </a:rPr>
              <a:t> </a:t>
            </a:r>
            <a:r>
              <a:rPr lang="en-US" sz="1400" dirty="0" err="1">
                <a:effectLst/>
              </a:rPr>
              <a:t>Straße</a:t>
            </a:r>
            <a:r>
              <a:rPr lang="en-US" sz="1400" dirty="0">
                <a:effectLst/>
              </a:rPr>
              <a:t> 74</a:t>
            </a:r>
          </a:p>
          <a:p>
            <a:pPr marL="0" indent="0" algn="ctr">
              <a:buNone/>
            </a:pPr>
            <a:r>
              <a:rPr lang="en-US" sz="1400" dirty="0">
                <a:effectLst/>
              </a:rPr>
              <a:t>45130 Essen</a:t>
            </a:r>
          </a:p>
          <a:p>
            <a:pPr marL="0" indent="0" algn="ctr">
              <a:buNone/>
            </a:pPr>
            <a:endParaRPr lang="en-US" sz="1400" dirty="0">
              <a:effectLst/>
            </a:endParaRPr>
          </a:p>
          <a:p>
            <a:pPr marL="0" indent="0" algn="ctr">
              <a:buNone/>
            </a:pPr>
            <a:r>
              <a:rPr lang="en-US" sz="1400" dirty="0">
                <a:effectLst/>
              </a:rPr>
              <a:t>Commercial Register: HRB 33872</a:t>
            </a:r>
          </a:p>
          <a:p>
            <a:pPr marL="0" indent="0" algn="ctr">
              <a:buNone/>
            </a:pPr>
            <a:r>
              <a:rPr lang="en-US" sz="1400" dirty="0">
                <a:effectLst/>
              </a:rPr>
              <a:t>Register Court: District Court Essen</a:t>
            </a:r>
          </a:p>
          <a:p>
            <a:pPr marL="0" indent="0" algn="ctr">
              <a:buNone/>
            </a:pPr>
            <a:endParaRPr lang="en-US" sz="1400" dirty="0">
              <a:effectLst/>
            </a:endParaRPr>
          </a:p>
          <a:p>
            <a:pPr marL="0" indent="0" algn="ctr">
              <a:buNone/>
            </a:pPr>
            <a:r>
              <a:rPr lang="en-US" sz="1400" b="1" dirty="0">
                <a:effectLst/>
              </a:rPr>
              <a:t>Represented by:</a:t>
            </a:r>
          </a:p>
          <a:p>
            <a:pPr marL="0" indent="0" algn="ctr">
              <a:buNone/>
            </a:pPr>
            <a:r>
              <a:rPr lang="en-US" sz="1400" dirty="0">
                <a:effectLst/>
              </a:rPr>
              <a:t>David Faustmann</a:t>
            </a:r>
          </a:p>
          <a:p>
            <a:pPr marL="0" indent="0" algn="ctr">
              <a:buNone/>
            </a:pPr>
            <a:endParaRPr lang="en-US" sz="1400" dirty="0">
              <a:effectLst/>
            </a:endParaRPr>
          </a:p>
          <a:p>
            <a:pPr marL="0" indent="0" algn="ctr">
              <a:buNone/>
            </a:pPr>
            <a:r>
              <a:rPr lang="en-US" sz="1400" b="1" dirty="0">
                <a:effectLst/>
              </a:rPr>
              <a:t>Contact</a:t>
            </a:r>
          </a:p>
          <a:p>
            <a:pPr marL="0" indent="0" algn="ctr">
              <a:buNone/>
            </a:pPr>
            <a:r>
              <a:rPr lang="en-US" sz="1400" dirty="0">
                <a:effectLst/>
              </a:rPr>
              <a:t>Phone: +49 176 5672 3637</a:t>
            </a:r>
          </a:p>
          <a:p>
            <a:pPr marL="0" indent="0" algn="ctr">
              <a:buNone/>
            </a:pPr>
            <a:r>
              <a:rPr lang="en-US" sz="1400" dirty="0">
                <a:effectLst/>
              </a:rPr>
              <a:t>Email: info@bcoreconsult.com</a:t>
            </a:r>
          </a:p>
          <a:p>
            <a:pPr marL="0" indent="0" algn="ctr">
              <a:buNone/>
            </a:pPr>
            <a:endParaRPr lang="en-US" sz="1400" dirty="0">
              <a:effectLst/>
            </a:endParaRPr>
          </a:p>
          <a:p>
            <a:pPr marL="0" indent="0" algn="ctr">
              <a:buNone/>
            </a:pPr>
            <a:r>
              <a:rPr lang="en-US" sz="1400" b="1" dirty="0">
                <a:effectLst/>
              </a:rPr>
              <a:t>VAT ID</a:t>
            </a:r>
          </a:p>
          <a:p>
            <a:pPr marL="0" indent="0" algn="ctr">
              <a:buNone/>
            </a:pPr>
            <a:r>
              <a:rPr lang="en-US" sz="1400" dirty="0">
                <a:effectLst/>
              </a:rPr>
              <a:t>Value Added Tax Identification Number according to § 27 a of the Value Added Tax Act: DE355510790</a:t>
            </a:r>
            <a:endParaRPr lang="en-US" sz="1400" dirty="0"/>
          </a:p>
        </p:txBody>
      </p:sp>
    </p:spTree>
    <p:extLst>
      <p:ext uri="{BB962C8B-B14F-4D97-AF65-F5344CB8AC3E}">
        <p14:creationId xmlns:p14="http://schemas.microsoft.com/office/powerpoint/2010/main" val="1010820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83F17-455D-B868-486F-D841ABB868E2}"/>
              </a:ext>
            </a:extLst>
          </p:cNvPr>
          <p:cNvSpPr>
            <a:spLocks noGrp="1"/>
          </p:cNvSpPr>
          <p:nvPr>
            <p:ph type="title"/>
          </p:nvPr>
        </p:nvSpPr>
        <p:spPr/>
        <p:txBody>
          <a:bodyPr/>
          <a:lstStyle/>
          <a:p>
            <a:r>
              <a:rPr lang="en-US" dirty="0"/>
              <a:t>Detail Overview: Phase 4 – Cultural Maturity </a:t>
            </a:r>
            <a:br>
              <a:rPr lang="en-US" dirty="0"/>
            </a:br>
            <a:r>
              <a:rPr lang="en-US" sz="1600" dirty="0"/>
              <a:t>The Online Survey</a:t>
            </a:r>
          </a:p>
        </p:txBody>
      </p:sp>
      <p:sp>
        <p:nvSpPr>
          <p:cNvPr id="3" name="Slide Number Placeholder 2">
            <a:extLst>
              <a:ext uri="{FF2B5EF4-FFF2-40B4-BE49-F238E27FC236}">
                <a16:creationId xmlns:a16="http://schemas.microsoft.com/office/drawing/2014/main" id="{7B880EAE-BAF3-85E6-F2D2-F1E525216CDE}"/>
              </a:ext>
            </a:extLst>
          </p:cNvPr>
          <p:cNvSpPr>
            <a:spLocks noGrp="1"/>
          </p:cNvSpPr>
          <p:nvPr>
            <p:ph type="sldNum" sz="quarter" idx="12"/>
          </p:nvPr>
        </p:nvSpPr>
        <p:spPr/>
        <p:txBody>
          <a:bodyPr/>
          <a:lstStyle/>
          <a:p>
            <a:fld id="{A6675773-DBBA-4A21-9EDA-4D76296EEA2B}" type="slidenum">
              <a:rPr lang="en-US" smtClean="0"/>
              <a:t>30</a:t>
            </a:fld>
            <a:endParaRPr lang="en-US" dirty="0"/>
          </a:p>
        </p:txBody>
      </p:sp>
      <p:grpSp>
        <p:nvGrpSpPr>
          <p:cNvPr id="4" name="Gruppieren 1">
            <a:extLst>
              <a:ext uri="{FF2B5EF4-FFF2-40B4-BE49-F238E27FC236}">
                <a16:creationId xmlns:a16="http://schemas.microsoft.com/office/drawing/2014/main" id="{879B95AC-0820-07D4-8C9C-90085042B5AD}"/>
              </a:ext>
            </a:extLst>
          </p:cNvPr>
          <p:cNvGrpSpPr/>
          <p:nvPr/>
        </p:nvGrpSpPr>
        <p:grpSpPr>
          <a:xfrm>
            <a:off x="1416050" y="1753299"/>
            <a:ext cx="9359901" cy="4555426"/>
            <a:chOff x="554039" y="1562100"/>
            <a:chExt cx="11095350" cy="4260705"/>
          </a:xfrm>
        </p:grpSpPr>
        <p:sp>
          <p:nvSpPr>
            <p:cNvPr id="5" name="Rechteck 49">
              <a:extLst>
                <a:ext uri="{FF2B5EF4-FFF2-40B4-BE49-F238E27FC236}">
                  <a16:creationId xmlns:a16="http://schemas.microsoft.com/office/drawing/2014/main" id="{A81F0524-07F9-5525-6FEF-F77FD2478A2C}"/>
                </a:ext>
              </a:extLst>
            </p:cNvPr>
            <p:cNvSpPr/>
            <p:nvPr/>
          </p:nvSpPr>
          <p:spPr>
            <a:xfrm>
              <a:off x="1977625" y="4445270"/>
              <a:ext cx="1332000" cy="1360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800" dirty="0"/>
            </a:p>
          </p:txBody>
        </p:sp>
        <p:grpSp>
          <p:nvGrpSpPr>
            <p:cNvPr id="6" name="Gruppieren 5">
              <a:extLst>
                <a:ext uri="{FF2B5EF4-FFF2-40B4-BE49-F238E27FC236}">
                  <a16:creationId xmlns:a16="http://schemas.microsoft.com/office/drawing/2014/main" id="{739280C5-0E1E-553F-4D76-836B36EE570F}"/>
                </a:ext>
              </a:extLst>
            </p:cNvPr>
            <p:cNvGrpSpPr/>
            <p:nvPr/>
          </p:nvGrpSpPr>
          <p:grpSpPr>
            <a:xfrm>
              <a:off x="554039" y="1562100"/>
              <a:ext cx="2950270" cy="4260705"/>
              <a:chOff x="554039" y="1562100"/>
              <a:chExt cx="2950270" cy="4260705"/>
            </a:xfrm>
          </p:grpSpPr>
          <p:sp>
            <p:nvSpPr>
              <p:cNvPr id="13" name="Rechteck 52">
                <a:extLst>
                  <a:ext uri="{FF2B5EF4-FFF2-40B4-BE49-F238E27FC236}">
                    <a16:creationId xmlns:a16="http://schemas.microsoft.com/office/drawing/2014/main" id="{C9E481F8-80A3-58E3-5BA3-BE1D0D37D69F}"/>
                  </a:ext>
                </a:extLst>
              </p:cNvPr>
              <p:cNvSpPr/>
              <p:nvPr/>
            </p:nvSpPr>
            <p:spPr>
              <a:xfrm>
                <a:off x="554039" y="4445271"/>
                <a:ext cx="2950270" cy="137753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6000" noProof="1"/>
                  <a:t>1</a:t>
                </a:r>
                <a:endParaRPr lang="en-US" sz="6000" dirty="0"/>
              </a:p>
            </p:txBody>
          </p:sp>
          <p:sp>
            <p:nvSpPr>
              <p:cNvPr id="14" name="Abgerundetes Rechteck 31">
                <a:extLst>
                  <a:ext uri="{FF2B5EF4-FFF2-40B4-BE49-F238E27FC236}">
                    <a16:creationId xmlns:a16="http://schemas.microsoft.com/office/drawing/2014/main" id="{31B3E2B7-3E43-F25C-3F68-05DD33968FF5}"/>
                  </a:ext>
                </a:extLst>
              </p:cNvPr>
              <p:cNvSpPr/>
              <p:nvPr/>
            </p:nvSpPr>
            <p:spPr bwMode="auto">
              <a:xfrm>
                <a:off x="555626" y="1562100"/>
                <a:ext cx="2948570" cy="2809875"/>
              </a:xfrm>
              <a:prstGeom prst="roundRect">
                <a:avLst>
                  <a:gd name="adj" fmla="val 0"/>
                </a:avLst>
              </a:prstGeom>
              <a:solidFill>
                <a:schemeClr val="accent6">
                  <a:lumMod val="75000"/>
                  <a:alpha val="25000"/>
                </a:schemeClr>
              </a:solidFill>
              <a:ln>
                <a:noFill/>
              </a:ln>
            </p:spPr>
            <p:txBody>
              <a:bodyPr vert="horz" wrap="square" lIns="216000" tIns="252000" rIns="216000" bIns="252000" numCol="1" anchor="t" anchorCtr="0" compatLnSpc="1">
                <a:prstTxWarp prst="textNoShape">
                  <a:avLst/>
                </a:prstTxWarp>
              </a:bodyPr>
              <a:lstStyle/>
              <a:p>
                <a:pPr>
                  <a:lnSpc>
                    <a:spcPct val="90000"/>
                  </a:lnSpc>
                </a:pPr>
                <a:r>
                  <a:rPr lang="en-US" sz="1600" b="1" noProof="1">
                    <a:ea typeface="+mn-lt"/>
                    <a:cs typeface="+mn-lt"/>
                    <a:sym typeface="+mn-lt"/>
                  </a:rPr>
                  <a:t>Challenges </a:t>
                </a:r>
                <a:endParaRPr lang="en-US" sz="1400" b="1" noProof="1">
                  <a:ea typeface="+mn-lt"/>
                  <a:cs typeface="+mn-lt"/>
                  <a:sym typeface="+mn-lt"/>
                </a:endParaRPr>
              </a:p>
              <a:p>
                <a:pPr>
                  <a:lnSpc>
                    <a:spcPct val="90000"/>
                  </a:lnSpc>
                </a:pPr>
                <a:endParaRPr lang="en-US" altLang="de-DE" sz="1200" noProof="1">
                  <a:ea typeface="+mn-lt"/>
                  <a:cs typeface="+mn-lt"/>
                  <a:sym typeface="+mn-lt"/>
                </a:endParaRPr>
              </a:p>
              <a:p>
                <a:pPr marL="171450" indent="-171450">
                  <a:lnSpc>
                    <a:spcPct val="90000"/>
                  </a:lnSpc>
                  <a:buFont typeface="Arial" panose="020B0604020202020204" pitchFamily="34" charset="0"/>
                  <a:buChar char="•"/>
                </a:pPr>
                <a:r>
                  <a:rPr lang="en-US" sz="1200" b="0" i="0" dirty="0">
                    <a:effectLst/>
                    <a:ea typeface="+mn-lt"/>
                    <a:cs typeface="+mn-lt"/>
                    <a:sym typeface="+mn-lt"/>
                  </a:rPr>
                  <a:t>Crafting a survey that accurately captures the nuances of E.ON’s safety culture together with E.ON worker’s counsel</a:t>
                </a:r>
              </a:p>
              <a:p>
                <a:pPr marL="171450" indent="-171450">
                  <a:lnSpc>
                    <a:spcPct val="90000"/>
                  </a:lnSpc>
                  <a:buFont typeface="Arial" panose="020B0604020202020204" pitchFamily="34" charset="0"/>
                  <a:buChar char="•"/>
                </a:pPr>
                <a:r>
                  <a:rPr lang="en-US" sz="1200" b="0" i="0" dirty="0">
                    <a:effectLst/>
                    <a:ea typeface="+mn-lt"/>
                    <a:cs typeface="+mn-lt"/>
                    <a:sym typeface="+mn-lt"/>
                  </a:rPr>
                  <a:t>Engaging employees at all organizational levels to ensure a comprehensive view.</a:t>
                </a:r>
              </a:p>
              <a:p>
                <a:pPr marL="171450" indent="-171450">
                  <a:lnSpc>
                    <a:spcPct val="90000"/>
                  </a:lnSpc>
                  <a:buFont typeface="Arial" panose="020B0604020202020204" pitchFamily="34" charset="0"/>
                  <a:buChar char="•"/>
                </a:pPr>
                <a:r>
                  <a:rPr lang="en-US" sz="1200" b="0" i="0" dirty="0">
                    <a:effectLst/>
                    <a:ea typeface="+mn-lt"/>
                    <a:cs typeface="+mn-lt"/>
                    <a:sym typeface="+mn-lt"/>
                  </a:rPr>
                  <a:t>Interpreting survey data to form a detailed cultural maturity profile for actionable insights.</a:t>
                </a:r>
                <a:endParaRPr lang="en-US" altLang="de-DE" sz="1200" noProof="1">
                  <a:ea typeface="+mn-lt"/>
                  <a:cs typeface="+mn-lt"/>
                  <a:sym typeface="+mn-lt"/>
                </a:endParaRPr>
              </a:p>
            </p:txBody>
          </p:sp>
        </p:grpSp>
        <p:grpSp>
          <p:nvGrpSpPr>
            <p:cNvPr id="7" name="Gruppieren 2">
              <a:extLst>
                <a:ext uri="{FF2B5EF4-FFF2-40B4-BE49-F238E27FC236}">
                  <a16:creationId xmlns:a16="http://schemas.microsoft.com/office/drawing/2014/main" id="{BFBD7F14-E6DA-BD37-1E79-F101FB5D070C}"/>
                </a:ext>
              </a:extLst>
            </p:cNvPr>
            <p:cNvGrpSpPr/>
            <p:nvPr/>
          </p:nvGrpSpPr>
          <p:grpSpPr>
            <a:xfrm>
              <a:off x="3581735" y="1562100"/>
              <a:ext cx="3897773" cy="4243388"/>
              <a:chOff x="3031352" y="1562100"/>
              <a:chExt cx="3897773" cy="4243388"/>
            </a:xfrm>
          </p:grpSpPr>
          <p:sp>
            <p:nvSpPr>
              <p:cNvPr id="11" name="Rechteck 55">
                <a:extLst>
                  <a:ext uri="{FF2B5EF4-FFF2-40B4-BE49-F238E27FC236}">
                    <a16:creationId xmlns:a16="http://schemas.microsoft.com/office/drawing/2014/main" id="{29F7A588-F56C-2BB0-921A-A40A2363C18C}"/>
                  </a:ext>
                </a:extLst>
              </p:cNvPr>
              <p:cNvSpPr/>
              <p:nvPr/>
            </p:nvSpPr>
            <p:spPr>
              <a:xfrm>
                <a:off x="3031352" y="1562100"/>
                <a:ext cx="3897773" cy="137753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6000" noProof="1">
                    <a:solidFill>
                      <a:srgbClr val="FFFFFF"/>
                    </a:solidFill>
                  </a:rPr>
                  <a:t>2</a:t>
                </a:r>
                <a:endParaRPr lang="en-US" sz="6000" dirty="0"/>
              </a:p>
            </p:txBody>
          </p:sp>
          <p:sp>
            <p:nvSpPr>
              <p:cNvPr id="12" name="Abgerundetes Rechteck 53">
                <a:extLst>
                  <a:ext uri="{FF2B5EF4-FFF2-40B4-BE49-F238E27FC236}">
                    <a16:creationId xmlns:a16="http://schemas.microsoft.com/office/drawing/2014/main" id="{16AA4CD5-DB21-3515-CD8D-8F891B6FC0FF}"/>
                  </a:ext>
                </a:extLst>
              </p:cNvPr>
              <p:cNvSpPr/>
              <p:nvPr/>
            </p:nvSpPr>
            <p:spPr bwMode="auto">
              <a:xfrm>
                <a:off x="3031352" y="2995613"/>
                <a:ext cx="3897773" cy="2809875"/>
              </a:xfrm>
              <a:prstGeom prst="roundRect">
                <a:avLst>
                  <a:gd name="adj" fmla="val 0"/>
                </a:avLst>
              </a:prstGeom>
              <a:solidFill>
                <a:schemeClr val="accent3">
                  <a:alpha val="25000"/>
                </a:schemeClr>
              </a:solidFill>
              <a:ln>
                <a:noFill/>
              </a:ln>
            </p:spPr>
            <p:txBody>
              <a:bodyPr vert="horz" wrap="square" lIns="216000" tIns="252000" rIns="216000" bIns="252000" numCol="1" anchor="t" anchorCtr="0" compatLnSpc="1">
                <a:prstTxWarp prst="textNoShape">
                  <a:avLst/>
                </a:prstTxWarp>
              </a:bodyPr>
              <a:lstStyle/>
              <a:p>
                <a:pPr>
                  <a:lnSpc>
                    <a:spcPct val="90000"/>
                  </a:lnSpc>
                </a:pPr>
                <a:r>
                  <a:rPr lang="en-US" sz="1600" b="1" noProof="1"/>
                  <a:t>Activities</a:t>
                </a:r>
                <a:endParaRPr lang="en-US" sz="1400" b="1" noProof="1"/>
              </a:p>
              <a:p>
                <a:pPr>
                  <a:lnSpc>
                    <a:spcPct val="90000"/>
                  </a:lnSpc>
                </a:pPr>
                <a:endParaRPr lang="en-US" altLang="de-DE" sz="1200" noProof="1"/>
              </a:p>
              <a:p>
                <a:pPr marL="171450" indent="-171450">
                  <a:lnSpc>
                    <a:spcPct val="90000"/>
                  </a:lnSpc>
                  <a:buFont typeface="Arial" panose="020B0604020202020204" pitchFamily="34" charset="0"/>
                  <a:buChar char="•"/>
                </a:pPr>
                <a:r>
                  <a:rPr lang="en-US" altLang="de-DE" sz="1200" noProof="1"/>
                  <a:t>Develop and validate comprehensive questionnaires in alignment with E.ON's safety culture framework.</a:t>
                </a:r>
              </a:p>
              <a:p>
                <a:pPr marL="171450" indent="-171450">
                  <a:lnSpc>
                    <a:spcPct val="90000"/>
                  </a:lnSpc>
                  <a:buFont typeface="Arial" panose="020B0604020202020204" pitchFamily="34" charset="0"/>
                  <a:buChar char="•"/>
                </a:pPr>
                <a:r>
                  <a:rPr lang="en-US" altLang="de-DE" sz="1200" noProof="1"/>
                  <a:t>Execute a company-wide online survey to gauge employees' perceptions of safety practices and culture.</a:t>
                </a:r>
              </a:p>
              <a:p>
                <a:pPr marL="171450" indent="-171450">
                  <a:lnSpc>
                    <a:spcPct val="90000"/>
                  </a:lnSpc>
                  <a:buFont typeface="Arial" panose="020B0604020202020204" pitchFamily="34" charset="0"/>
                  <a:buChar char="•"/>
                </a:pPr>
                <a:r>
                  <a:rPr lang="en-US" altLang="de-DE" sz="1200" noProof="1"/>
                  <a:t>Synthesize survey data to create a detailed cultural maturity profile for each E.ON unit.</a:t>
                </a:r>
              </a:p>
              <a:p>
                <a:pPr marL="171450" indent="-171450">
                  <a:lnSpc>
                    <a:spcPct val="90000"/>
                  </a:lnSpc>
                  <a:buFont typeface="Arial" panose="020B0604020202020204" pitchFamily="34" charset="0"/>
                  <a:buChar char="•"/>
                </a:pPr>
                <a:r>
                  <a:rPr lang="en-US" altLang="de-DE" sz="1200" noProof="1"/>
                  <a:t>Review the cultural maturity findings against the Bradley Curve to identify stages of cultural development and areas for improvement.</a:t>
                </a:r>
              </a:p>
            </p:txBody>
          </p:sp>
        </p:grpSp>
        <p:grpSp>
          <p:nvGrpSpPr>
            <p:cNvPr id="8" name="Gruppieren 4">
              <a:extLst>
                <a:ext uri="{FF2B5EF4-FFF2-40B4-BE49-F238E27FC236}">
                  <a16:creationId xmlns:a16="http://schemas.microsoft.com/office/drawing/2014/main" id="{3E20EDFA-5584-4EF6-CA44-EF5BF49BC204}"/>
                </a:ext>
              </a:extLst>
            </p:cNvPr>
            <p:cNvGrpSpPr/>
            <p:nvPr/>
          </p:nvGrpSpPr>
          <p:grpSpPr>
            <a:xfrm>
              <a:off x="7557450" y="1562100"/>
              <a:ext cx="4091939" cy="4260705"/>
              <a:chOff x="7557450" y="1562100"/>
              <a:chExt cx="4091939" cy="4260705"/>
            </a:xfrm>
          </p:grpSpPr>
          <p:sp>
            <p:nvSpPr>
              <p:cNvPr id="9" name="Rechteck 58">
                <a:extLst>
                  <a:ext uri="{FF2B5EF4-FFF2-40B4-BE49-F238E27FC236}">
                    <a16:creationId xmlns:a16="http://schemas.microsoft.com/office/drawing/2014/main" id="{487C2DEC-C01B-4DAC-BC9D-388C12923C24}"/>
                  </a:ext>
                </a:extLst>
              </p:cNvPr>
              <p:cNvSpPr/>
              <p:nvPr/>
            </p:nvSpPr>
            <p:spPr>
              <a:xfrm>
                <a:off x="7557450" y="4445271"/>
                <a:ext cx="4091939" cy="13775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6000" noProof="1"/>
                  <a:t>3</a:t>
                </a:r>
              </a:p>
            </p:txBody>
          </p:sp>
          <p:sp>
            <p:nvSpPr>
              <p:cNvPr id="10" name="Abgerundetes Rechteck 56">
                <a:extLst>
                  <a:ext uri="{FF2B5EF4-FFF2-40B4-BE49-F238E27FC236}">
                    <a16:creationId xmlns:a16="http://schemas.microsoft.com/office/drawing/2014/main" id="{A7B5E552-1B94-6BE4-71D1-CC55DBA1F8FE}"/>
                  </a:ext>
                </a:extLst>
              </p:cNvPr>
              <p:cNvSpPr/>
              <p:nvPr/>
            </p:nvSpPr>
            <p:spPr bwMode="auto">
              <a:xfrm>
                <a:off x="7557450" y="1562100"/>
                <a:ext cx="4091939" cy="2809875"/>
              </a:xfrm>
              <a:prstGeom prst="roundRect">
                <a:avLst>
                  <a:gd name="adj" fmla="val 0"/>
                </a:avLst>
              </a:prstGeom>
              <a:solidFill>
                <a:schemeClr val="accent2">
                  <a:alpha val="25000"/>
                </a:schemeClr>
              </a:solidFill>
              <a:ln>
                <a:noFill/>
              </a:ln>
            </p:spPr>
            <p:txBody>
              <a:bodyPr vert="horz" wrap="square" lIns="216000" tIns="252000" rIns="216000" bIns="252000" numCol="1" anchor="t" anchorCtr="0" compatLnSpc="1">
                <a:prstTxWarp prst="textNoShape">
                  <a:avLst/>
                </a:prstTxWarp>
              </a:bodyPr>
              <a:lstStyle/>
              <a:p>
                <a:pPr>
                  <a:lnSpc>
                    <a:spcPct val="90000"/>
                  </a:lnSpc>
                </a:pPr>
                <a:r>
                  <a:rPr lang="en-US" sz="1600" b="1" noProof="1"/>
                  <a:t>Deliverables</a:t>
                </a:r>
                <a:endParaRPr lang="en-US" sz="1400" b="1" noProof="1"/>
              </a:p>
              <a:p>
                <a:pPr>
                  <a:lnSpc>
                    <a:spcPct val="90000"/>
                  </a:lnSpc>
                </a:pPr>
                <a:endParaRPr lang="en-US" altLang="de-DE" sz="1200" noProof="1"/>
              </a:p>
              <a:p>
                <a:pPr marL="171450" indent="-171450">
                  <a:lnSpc>
                    <a:spcPct val="90000"/>
                  </a:lnSpc>
                  <a:buFont typeface="Arial" panose="020B0604020202020204" pitchFamily="34" charset="0"/>
                  <a:buChar char="•"/>
                </a:pPr>
                <a:r>
                  <a:rPr lang="en-US" altLang="de-DE" sz="1200" noProof="1"/>
                  <a:t>Cultural Maturity Reports detailing the current state of safety culture within E.ON companies and E.ON Group, with an analysis of survey results.</a:t>
                </a:r>
              </a:p>
              <a:p>
                <a:pPr marL="171450" indent="-171450">
                  <a:lnSpc>
                    <a:spcPct val="90000"/>
                  </a:lnSpc>
                  <a:buFont typeface="Arial" panose="020B0604020202020204" pitchFamily="34" charset="0"/>
                  <a:buChar char="•"/>
                </a:pPr>
                <a:r>
                  <a:rPr lang="en-US" altLang="de-DE" sz="1200" noProof="1"/>
                  <a:t>Recommendations for targeted interventions to foster an enhanced safety culture, with a focus on employee engagement and leadership commitment.</a:t>
                </a:r>
              </a:p>
              <a:p>
                <a:pPr marL="171450" indent="-171450">
                  <a:lnSpc>
                    <a:spcPct val="90000"/>
                  </a:lnSpc>
                  <a:buFont typeface="Arial" panose="020B0604020202020204" pitchFamily="34" charset="0"/>
                  <a:buChar char="•"/>
                </a:pPr>
                <a:r>
                  <a:rPr lang="en-US" altLang="de-DE" sz="1200" noProof="1"/>
                  <a:t>Survey Report per unit, outlining </a:t>
                </a:r>
              </a:p>
              <a:p>
                <a:pPr marL="628650" lvl="1" indent="-171450">
                  <a:lnSpc>
                    <a:spcPct val="90000"/>
                  </a:lnSpc>
                  <a:buFont typeface="Arial" panose="020B0604020202020204" pitchFamily="34" charset="0"/>
                  <a:buChar char="•"/>
                </a:pPr>
                <a:r>
                  <a:rPr lang="en-US" altLang="de-DE" sz="1200" noProof="1"/>
                  <a:t>Progress on Bradley Curve towards employee engagement increase and E.ON’s Caring Culture aspects</a:t>
                </a:r>
              </a:p>
              <a:p>
                <a:pPr marL="628650" lvl="1" indent="-171450">
                  <a:lnSpc>
                    <a:spcPct val="90000"/>
                  </a:lnSpc>
                  <a:buFont typeface="Arial" panose="020B0604020202020204" pitchFamily="34" charset="0"/>
                  <a:buChar char="•"/>
                </a:pPr>
                <a:r>
                  <a:rPr lang="en-US" altLang="de-DE" sz="1200" noProof="1"/>
                  <a:t>Differences between surveyees on different organizational levels</a:t>
                </a:r>
              </a:p>
            </p:txBody>
          </p:sp>
        </p:grpSp>
      </p:grpSp>
    </p:spTree>
    <p:extLst>
      <p:ext uri="{BB962C8B-B14F-4D97-AF65-F5344CB8AC3E}">
        <p14:creationId xmlns:p14="http://schemas.microsoft.com/office/powerpoint/2010/main" val="3521231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52E00-41C3-8C20-3B7B-97D493B4638D}"/>
              </a:ext>
            </a:extLst>
          </p:cNvPr>
          <p:cNvSpPr>
            <a:spLocks noGrp="1"/>
          </p:cNvSpPr>
          <p:nvPr>
            <p:ph type="title"/>
          </p:nvPr>
        </p:nvSpPr>
        <p:spPr/>
        <p:txBody>
          <a:bodyPr>
            <a:normAutofit/>
          </a:bodyPr>
          <a:lstStyle/>
          <a:p>
            <a:r>
              <a:rPr lang="en-US" dirty="0"/>
              <a:t>The Online Survey: Uncovering the Layers of Safety Culture</a:t>
            </a:r>
          </a:p>
        </p:txBody>
      </p:sp>
      <p:sp>
        <p:nvSpPr>
          <p:cNvPr id="3" name="Text Placeholder 2">
            <a:extLst>
              <a:ext uri="{FF2B5EF4-FFF2-40B4-BE49-F238E27FC236}">
                <a16:creationId xmlns:a16="http://schemas.microsoft.com/office/drawing/2014/main" id="{26E64659-4CB5-5514-CA03-FBD4CF48FB4E}"/>
              </a:ext>
            </a:extLst>
          </p:cNvPr>
          <p:cNvSpPr>
            <a:spLocks noGrp="1"/>
          </p:cNvSpPr>
          <p:nvPr>
            <p:ph type="body" idx="1"/>
          </p:nvPr>
        </p:nvSpPr>
        <p:spPr>
          <a:solidFill>
            <a:schemeClr val="bg1">
              <a:lumMod val="95000"/>
            </a:schemeClr>
          </a:solidFill>
        </p:spPr>
        <p:txBody>
          <a:bodyPr anchor="t">
            <a:normAutofit/>
          </a:bodyPr>
          <a:lstStyle/>
          <a:p>
            <a:r>
              <a:rPr lang="en-US" sz="1800" dirty="0"/>
              <a:t>Cultural Maturity – Online Survey and Data Compilation</a:t>
            </a:r>
          </a:p>
        </p:txBody>
      </p:sp>
      <p:sp>
        <p:nvSpPr>
          <p:cNvPr id="4" name="Content Placeholder 3">
            <a:extLst>
              <a:ext uri="{FF2B5EF4-FFF2-40B4-BE49-F238E27FC236}">
                <a16:creationId xmlns:a16="http://schemas.microsoft.com/office/drawing/2014/main" id="{E47A9AA5-6993-B7C4-EBC8-885C946BEF5E}"/>
              </a:ext>
            </a:extLst>
          </p:cNvPr>
          <p:cNvSpPr>
            <a:spLocks noGrp="1"/>
          </p:cNvSpPr>
          <p:nvPr>
            <p:ph sz="half" idx="2"/>
          </p:nvPr>
        </p:nvSpPr>
        <p:spPr>
          <a:solidFill>
            <a:schemeClr val="bg1">
              <a:lumMod val="95000"/>
            </a:schemeClr>
          </a:solidFill>
        </p:spPr>
        <p:txBody>
          <a:bodyPr>
            <a:normAutofit lnSpcReduction="10000"/>
          </a:bodyPr>
          <a:lstStyle/>
          <a:p>
            <a:pPr marL="0" indent="0">
              <a:buNone/>
            </a:pPr>
            <a:r>
              <a:rPr lang="en-US" dirty="0"/>
              <a:t> </a:t>
            </a:r>
          </a:p>
        </p:txBody>
      </p:sp>
      <p:sp>
        <p:nvSpPr>
          <p:cNvPr id="5" name="Text Placeholder 4">
            <a:extLst>
              <a:ext uri="{FF2B5EF4-FFF2-40B4-BE49-F238E27FC236}">
                <a16:creationId xmlns:a16="http://schemas.microsoft.com/office/drawing/2014/main" id="{C0F3F8CC-CE12-3487-CC76-6F44DA54498B}"/>
              </a:ext>
            </a:extLst>
          </p:cNvPr>
          <p:cNvSpPr>
            <a:spLocks noGrp="1"/>
          </p:cNvSpPr>
          <p:nvPr>
            <p:ph type="body" sz="quarter" idx="3"/>
          </p:nvPr>
        </p:nvSpPr>
        <p:spPr/>
        <p:txBody>
          <a:bodyPr anchor="t">
            <a:normAutofit/>
          </a:bodyPr>
          <a:lstStyle/>
          <a:p>
            <a:r>
              <a:rPr lang="en-US" sz="1800" dirty="0"/>
              <a:t>The Online Survey explained</a:t>
            </a:r>
          </a:p>
        </p:txBody>
      </p:sp>
      <p:sp>
        <p:nvSpPr>
          <p:cNvPr id="6" name="Content Placeholder 5">
            <a:extLst>
              <a:ext uri="{FF2B5EF4-FFF2-40B4-BE49-F238E27FC236}">
                <a16:creationId xmlns:a16="http://schemas.microsoft.com/office/drawing/2014/main" id="{C7F9EF4A-CA30-F6D4-7B43-229EDFBBB8F7}"/>
              </a:ext>
            </a:extLst>
          </p:cNvPr>
          <p:cNvSpPr>
            <a:spLocks noGrp="1"/>
          </p:cNvSpPr>
          <p:nvPr>
            <p:ph sz="quarter" idx="4"/>
          </p:nvPr>
        </p:nvSpPr>
        <p:spPr>
          <a:xfrm>
            <a:off x="6172200" y="2505075"/>
            <a:ext cx="5183188" cy="3987800"/>
          </a:xfrm>
        </p:spPr>
        <p:txBody>
          <a:bodyPr>
            <a:normAutofit lnSpcReduction="10000"/>
          </a:bodyPr>
          <a:lstStyle/>
          <a:p>
            <a:pPr marL="0" indent="0">
              <a:buNone/>
            </a:pPr>
            <a:r>
              <a:rPr lang="en-US" sz="1200" dirty="0">
                <a:solidFill>
                  <a:schemeClr val="tx1"/>
                </a:solidFill>
              </a:rPr>
              <a:t>The Online Survey is a powerful tool for assessing and catalyzing safety culture improvement during any phase of E.ON companies’ journeys towards stage 4 in the barley Curve. We will work with you to prepare the survey, analyze the results and develop an implementation plan to revitalize your existing safety program across all levels of your organization.</a:t>
            </a:r>
          </a:p>
          <a:p>
            <a:r>
              <a:rPr lang="en-US" sz="1200" b="1" dirty="0">
                <a:solidFill>
                  <a:schemeClr val="tx1"/>
                </a:solidFill>
              </a:rPr>
              <a:t>Data collection - Inclusion of all employees on all levels to gain a wholistic view: </a:t>
            </a:r>
          </a:p>
          <a:p>
            <a:pPr lvl="1"/>
            <a:r>
              <a:rPr lang="en-US" sz="1200" dirty="0">
                <a:solidFill>
                  <a:schemeClr val="tx1"/>
                </a:solidFill>
              </a:rPr>
              <a:t>~20 questions (20 minutes) to measure employee safety awareness </a:t>
            </a:r>
          </a:p>
          <a:p>
            <a:pPr lvl="1"/>
            <a:r>
              <a:rPr lang="en-US" sz="1200" dirty="0">
                <a:solidFill>
                  <a:schemeClr val="tx1"/>
                </a:solidFill>
              </a:rPr>
              <a:t>On-line and prepared in the native languages of the participating E.ON companies</a:t>
            </a:r>
          </a:p>
          <a:p>
            <a:pPr lvl="1"/>
            <a:r>
              <a:rPr lang="en-US" sz="1200" dirty="0">
                <a:solidFill>
                  <a:schemeClr val="tx1"/>
                </a:solidFill>
              </a:rPr>
              <a:t>3 categories: Leadership, Organization, Processes and Actions </a:t>
            </a:r>
          </a:p>
          <a:p>
            <a:pPr lvl="1"/>
            <a:r>
              <a:rPr lang="en-US" sz="1200" dirty="0">
                <a:solidFill>
                  <a:schemeClr val="tx1"/>
                </a:solidFill>
              </a:rPr>
              <a:t>Benchmark within the participating group of E.ON companies and against Bradley Requirements</a:t>
            </a:r>
          </a:p>
          <a:p>
            <a:r>
              <a:rPr lang="en-US" sz="1200" b="1" dirty="0">
                <a:solidFill>
                  <a:schemeClr val="tx1"/>
                </a:solidFill>
              </a:rPr>
              <a:t>Data compilation – Unit specific consolidation of results: </a:t>
            </a:r>
          </a:p>
          <a:p>
            <a:pPr lvl="1"/>
            <a:r>
              <a:rPr lang="en-US" sz="1200" dirty="0">
                <a:solidFill>
                  <a:schemeClr val="tx1"/>
                </a:solidFill>
              </a:rPr>
              <a:t>Results will be evaluated along the same scheme of the Bradley Curve Culture Elements as is used during the Site Visits and Interviews</a:t>
            </a:r>
          </a:p>
          <a:p>
            <a:pPr lvl="1"/>
            <a:r>
              <a:rPr lang="en-US" sz="1200" dirty="0">
                <a:solidFill>
                  <a:schemeClr val="tx1"/>
                </a:solidFill>
              </a:rPr>
              <a:t>Survey results allow a differentiation between different levels and across all benchmark participants</a:t>
            </a:r>
          </a:p>
          <a:p>
            <a:pPr marL="0" indent="0">
              <a:buNone/>
            </a:pPr>
            <a:r>
              <a:rPr lang="en-US" sz="1200" i="1" dirty="0">
                <a:solidFill>
                  <a:schemeClr val="tx1"/>
                </a:solidFill>
              </a:rPr>
              <a:t>Remark: The Online Survey is an excellent tool to verify On-Site-Visit results and help us understand backgrounds of behavior and mindsets. It should specifically reflect different </a:t>
            </a:r>
            <a:r>
              <a:rPr lang="en-US" sz="1200" b="1" i="1" dirty="0">
                <a:solidFill>
                  <a:schemeClr val="tx1"/>
                </a:solidFill>
              </a:rPr>
              <a:t>perspectives on rule and standard adherence</a:t>
            </a:r>
            <a:r>
              <a:rPr lang="en-US" sz="1200" i="1" dirty="0">
                <a:solidFill>
                  <a:schemeClr val="tx1"/>
                </a:solidFill>
              </a:rPr>
              <a:t> as well as the </a:t>
            </a:r>
            <a:r>
              <a:rPr lang="en-US" sz="1200" b="1" i="1" dirty="0">
                <a:solidFill>
                  <a:schemeClr val="tx1"/>
                </a:solidFill>
              </a:rPr>
              <a:t>effectiveness of leadership routines</a:t>
            </a:r>
          </a:p>
        </p:txBody>
      </p:sp>
      <p:sp>
        <p:nvSpPr>
          <p:cNvPr id="7" name="Slide Number Placeholder 6">
            <a:extLst>
              <a:ext uri="{FF2B5EF4-FFF2-40B4-BE49-F238E27FC236}">
                <a16:creationId xmlns:a16="http://schemas.microsoft.com/office/drawing/2014/main" id="{3A65D241-02AF-EADC-4EC2-D9D98811FB0C}"/>
              </a:ext>
            </a:extLst>
          </p:cNvPr>
          <p:cNvSpPr>
            <a:spLocks noGrp="1"/>
          </p:cNvSpPr>
          <p:nvPr>
            <p:ph type="sldNum" sz="quarter" idx="12"/>
          </p:nvPr>
        </p:nvSpPr>
        <p:spPr/>
        <p:txBody>
          <a:bodyPr/>
          <a:lstStyle/>
          <a:p>
            <a:fld id="{A6675773-DBBA-4A21-9EDA-4D76296EEA2B}" type="slidenum">
              <a:rPr lang="en-US" smtClean="0"/>
              <a:t>31</a:t>
            </a:fld>
            <a:endParaRPr lang="en-US" dirty="0"/>
          </a:p>
        </p:txBody>
      </p:sp>
      <p:sp>
        <p:nvSpPr>
          <p:cNvPr id="10" name="TextBox 9">
            <a:extLst>
              <a:ext uri="{FF2B5EF4-FFF2-40B4-BE49-F238E27FC236}">
                <a16:creationId xmlns:a16="http://schemas.microsoft.com/office/drawing/2014/main" id="{4AD1BC55-41CC-3A9B-F119-CCA8478E0C15}"/>
              </a:ext>
            </a:extLst>
          </p:cNvPr>
          <p:cNvSpPr txBox="1"/>
          <p:nvPr/>
        </p:nvSpPr>
        <p:spPr>
          <a:xfrm>
            <a:off x="1095055" y="2777709"/>
            <a:ext cx="2160566" cy="646331"/>
          </a:xfrm>
          <a:prstGeom prst="rect">
            <a:avLst/>
          </a:prstGeom>
          <a:solidFill>
            <a:schemeClr val="bg1">
              <a:alpha val="85000"/>
            </a:schemeClr>
          </a:solidFill>
        </p:spPr>
        <p:txBody>
          <a:bodyPr wrap="square" rtlCol="0">
            <a:spAutoFit/>
          </a:bodyPr>
          <a:lstStyle/>
          <a:p>
            <a:pPr algn="ctr"/>
            <a:r>
              <a:rPr lang="en-US" sz="1200" dirty="0"/>
              <a:t>The Online Survey will be prepared in collaboration with E.ON’s workers’ counsel</a:t>
            </a:r>
            <a:r>
              <a:rPr lang="en-US" sz="1200"/>
              <a:t>. </a:t>
            </a:r>
            <a:endParaRPr lang="en-US" sz="1200" dirty="0"/>
          </a:p>
        </p:txBody>
      </p:sp>
      <p:pic>
        <p:nvPicPr>
          <p:cNvPr id="15" name="Picture 14">
            <a:extLst>
              <a:ext uri="{FF2B5EF4-FFF2-40B4-BE49-F238E27FC236}">
                <a16:creationId xmlns:a16="http://schemas.microsoft.com/office/drawing/2014/main" id="{887F092D-ADA2-6697-9B74-5690CA74CA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9493" y="4862535"/>
            <a:ext cx="4816165" cy="1154682"/>
          </a:xfrm>
          <a:prstGeom prst="rect">
            <a:avLst/>
          </a:prstGeom>
        </p:spPr>
      </p:pic>
      <p:pic>
        <p:nvPicPr>
          <p:cNvPr id="13" name="Picture 12">
            <a:extLst>
              <a:ext uri="{FF2B5EF4-FFF2-40B4-BE49-F238E27FC236}">
                <a16:creationId xmlns:a16="http://schemas.microsoft.com/office/drawing/2014/main" id="{69123C95-A14E-A37C-8CA6-F3B90547D796}"/>
              </a:ext>
            </a:extLst>
          </p:cNvPr>
          <p:cNvPicPr>
            <a:picLocks noChangeAspect="1"/>
          </p:cNvPicPr>
          <p:nvPr/>
        </p:nvPicPr>
        <p:blipFill>
          <a:blip r:embed="rId4" cstate="screen">
            <a:clrChange>
              <a:clrFrom>
                <a:srgbClr val="EEEEEE"/>
              </a:clrFrom>
              <a:clrTo>
                <a:srgbClr val="EEEEEE">
                  <a:alpha val="0"/>
                </a:srgbClr>
              </a:clrTo>
            </a:clrChange>
            <a:extLst>
              <a:ext uri="{28A0092B-C50C-407E-A947-70E740481C1C}">
                <a14:useLocalDpi xmlns:a14="http://schemas.microsoft.com/office/drawing/2010/main"/>
              </a:ext>
            </a:extLst>
          </a:blip>
          <a:stretch>
            <a:fillRect/>
          </a:stretch>
        </p:blipFill>
        <p:spPr>
          <a:xfrm>
            <a:off x="4740356" y="3106464"/>
            <a:ext cx="1077461" cy="1883367"/>
          </a:xfrm>
          <a:prstGeom prst="rect">
            <a:avLst/>
          </a:prstGeom>
        </p:spPr>
      </p:pic>
      <p:sp>
        <p:nvSpPr>
          <p:cNvPr id="16" name="Diamond 15">
            <a:extLst>
              <a:ext uri="{FF2B5EF4-FFF2-40B4-BE49-F238E27FC236}">
                <a16:creationId xmlns:a16="http://schemas.microsoft.com/office/drawing/2014/main" id="{3C3EFAD9-D48D-9FA2-5A13-E392EFDFB069}"/>
              </a:ext>
            </a:extLst>
          </p:cNvPr>
          <p:cNvSpPr/>
          <p:nvPr/>
        </p:nvSpPr>
        <p:spPr>
          <a:xfrm>
            <a:off x="2272393" y="5603765"/>
            <a:ext cx="127907" cy="146694"/>
          </a:xfrm>
          <a:prstGeom prst="diamond">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iamond 16">
            <a:extLst>
              <a:ext uri="{FF2B5EF4-FFF2-40B4-BE49-F238E27FC236}">
                <a16:creationId xmlns:a16="http://schemas.microsoft.com/office/drawing/2014/main" id="{5DC86CD2-87C4-CA8A-4FD0-5456C5996A0F}"/>
              </a:ext>
            </a:extLst>
          </p:cNvPr>
          <p:cNvSpPr/>
          <p:nvPr/>
        </p:nvSpPr>
        <p:spPr>
          <a:xfrm>
            <a:off x="2424793" y="5756165"/>
            <a:ext cx="127907" cy="146694"/>
          </a:xfrm>
          <a:prstGeom prst="diamond">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Diamond 17">
            <a:extLst>
              <a:ext uri="{FF2B5EF4-FFF2-40B4-BE49-F238E27FC236}">
                <a16:creationId xmlns:a16="http://schemas.microsoft.com/office/drawing/2014/main" id="{1BD895A2-BFA3-9B91-F8E0-4361F4EBD7A8}"/>
              </a:ext>
            </a:extLst>
          </p:cNvPr>
          <p:cNvSpPr/>
          <p:nvPr/>
        </p:nvSpPr>
        <p:spPr>
          <a:xfrm>
            <a:off x="2552700" y="5463897"/>
            <a:ext cx="127907" cy="146694"/>
          </a:xfrm>
          <a:prstGeom prst="diamond">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iamond 18">
            <a:extLst>
              <a:ext uri="{FF2B5EF4-FFF2-40B4-BE49-F238E27FC236}">
                <a16:creationId xmlns:a16="http://schemas.microsoft.com/office/drawing/2014/main" id="{78908F2D-06E7-D132-57D7-C6519AF1E13C}"/>
              </a:ext>
            </a:extLst>
          </p:cNvPr>
          <p:cNvSpPr/>
          <p:nvPr/>
        </p:nvSpPr>
        <p:spPr>
          <a:xfrm>
            <a:off x="2743238" y="5293182"/>
            <a:ext cx="127907" cy="146694"/>
          </a:xfrm>
          <a:prstGeom prst="diamond">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Diamond 19">
            <a:extLst>
              <a:ext uri="{FF2B5EF4-FFF2-40B4-BE49-F238E27FC236}">
                <a16:creationId xmlns:a16="http://schemas.microsoft.com/office/drawing/2014/main" id="{4FD657E0-4F9E-5ECA-ED5C-E4BF1982E237}"/>
              </a:ext>
            </a:extLst>
          </p:cNvPr>
          <p:cNvSpPr/>
          <p:nvPr/>
        </p:nvSpPr>
        <p:spPr>
          <a:xfrm>
            <a:off x="2813995" y="5506397"/>
            <a:ext cx="127907" cy="146694"/>
          </a:xfrm>
          <a:prstGeom prst="diamond">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Diamond 20">
            <a:extLst>
              <a:ext uri="{FF2B5EF4-FFF2-40B4-BE49-F238E27FC236}">
                <a16:creationId xmlns:a16="http://schemas.microsoft.com/office/drawing/2014/main" id="{A8CD04F0-ACDE-B542-2F32-68A2E31842F8}"/>
              </a:ext>
            </a:extLst>
          </p:cNvPr>
          <p:cNvSpPr/>
          <p:nvPr/>
        </p:nvSpPr>
        <p:spPr>
          <a:xfrm>
            <a:off x="2966395" y="5658797"/>
            <a:ext cx="127907" cy="146694"/>
          </a:xfrm>
          <a:prstGeom prst="diamond">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iamond 21">
            <a:extLst>
              <a:ext uri="{FF2B5EF4-FFF2-40B4-BE49-F238E27FC236}">
                <a16:creationId xmlns:a16="http://schemas.microsoft.com/office/drawing/2014/main" id="{8B0C46C9-7ADA-D628-F183-70A172ADBE40}"/>
              </a:ext>
            </a:extLst>
          </p:cNvPr>
          <p:cNvSpPr/>
          <p:nvPr/>
        </p:nvSpPr>
        <p:spPr>
          <a:xfrm>
            <a:off x="3094302" y="5366529"/>
            <a:ext cx="127907" cy="146694"/>
          </a:xfrm>
          <a:prstGeom prst="diamond">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Diamond 22">
            <a:extLst>
              <a:ext uri="{FF2B5EF4-FFF2-40B4-BE49-F238E27FC236}">
                <a16:creationId xmlns:a16="http://schemas.microsoft.com/office/drawing/2014/main" id="{3B8A3E48-8FF2-22DD-3FB2-541C9B7E66ED}"/>
              </a:ext>
            </a:extLst>
          </p:cNvPr>
          <p:cNvSpPr/>
          <p:nvPr/>
        </p:nvSpPr>
        <p:spPr>
          <a:xfrm>
            <a:off x="3284840" y="5195814"/>
            <a:ext cx="127907" cy="146694"/>
          </a:xfrm>
          <a:prstGeom prst="diamond">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Diamond 23">
            <a:extLst>
              <a:ext uri="{FF2B5EF4-FFF2-40B4-BE49-F238E27FC236}">
                <a16:creationId xmlns:a16="http://schemas.microsoft.com/office/drawing/2014/main" id="{BAC2DD26-73C8-EB16-2552-DAA64B2BF523}"/>
              </a:ext>
            </a:extLst>
          </p:cNvPr>
          <p:cNvSpPr/>
          <p:nvPr/>
        </p:nvSpPr>
        <p:spPr>
          <a:xfrm>
            <a:off x="2808644" y="5128772"/>
            <a:ext cx="127907" cy="146694"/>
          </a:xfrm>
          <a:prstGeom prst="diamond">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Diamond 24">
            <a:extLst>
              <a:ext uri="{FF2B5EF4-FFF2-40B4-BE49-F238E27FC236}">
                <a16:creationId xmlns:a16="http://schemas.microsoft.com/office/drawing/2014/main" id="{68B4AF2D-E399-4264-BA8E-4B35782DDFE2}"/>
              </a:ext>
            </a:extLst>
          </p:cNvPr>
          <p:cNvSpPr/>
          <p:nvPr/>
        </p:nvSpPr>
        <p:spPr>
          <a:xfrm>
            <a:off x="2961044" y="5281172"/>
            <a:ext cx="127907" cy="146694"/>
          </a:xfrm>
          <a:prstGeom prst="diamond">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iamond 25">
            <a:extLst>
              <a:ext uri="{FF2B5EF4-FFF2-40B4-BE49-F238E27FC236}">
                <a16:creationId xmlns:a16="http://schemas.microsoft.com/office/drawing/2014/main" id="{5EB0FF5F-A492-8C05-10E2-0BD0C2C14E19}"/>
              </a:ext>
            </a:extLst>
          </p:cNvPr>
          <p:cNvSpPr/>
          <p:nvPr/>
        </p:nvSpPr>
        <p:spPr>
          <a:xfrm>
            <a:off x="3088951" y="4988904"/>
            <a:ext cx="127907" cy="146694"/>
          </a:xfrm>
          <a:prstGeom prst="diamond">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Diamond 26">
            <a:extLst>
              <a:ext uri="{FF2B5EF4-FFF2-40B4-BE49-F238E27FC236}">
                <a16:creationId xmlns:a16="http://schemas.microsoft.com/office/drawing/2014/main" id="{AD9BF638-E529-40C7-E730-CC7FE4E03305}"/>
              </a:ext>
            </a:extLst>
          </p:cNvPr>
          <p:cNvSpPr/>
          <p:nvPr/>
        </p:nvSpPr>
        <p:spPr>
          <a:xfrm>
            <a:off x="3467617" y="5390550"/>
            <a:ext cx="127907" cy="146694"/>
          </a:xfrm>
          <a:prstGeom prst="diamond">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Diamond 27">
            <a:extLst>
              <a:ext uri="{FF2B5EF4-FFF2-40B4-BE49-F238E27FC236}">
                <a16:creationId xmlns:a16="http://schemas.microsoft.com/office/drawing/2014/main" id="{565C8AAF-7291-1AD8-041B-15473CB7624D}"/>
              </a:ext>
            </a:extLst>
          </p:cNvPr>
          <p:cNvSpPr/>
          <p:nvPr/>
        </p:nvSpPr>
        <p:spPr>
          <a:xfrm>
            <a:off x="3307994" y="5590216"/>
            <a:ext cx="127907" cy="146694"/>
          </a:xfrm>
          <a:prstGeom prst="diamond">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Diamond 28">
            <a:extLst>
              <a:ext uri="{FF2B5EF4-FFF2-40B4-BE49-F238E27FC236}">
                <a16:creationId xmlns:a16="http://schemas.microsoft.com/office/drawing/2014/main" id="{A5FAD441-AF01-7127-FCA1-3649F46CF92C}"/>
              </a:ext>
            </a:extLst>
          </p:cNvPr>
          <p:cNvSpPr/>
          <p:nvPr/>
        </p:nvSpPr>
        <p:spPr>
          <a:xfrm>
            <a:off x="3674086" y="5648332"/>
            <a:ext cx="127907" cy="146694"/>
          </a:xfrm>
          <a:prstGeom prst="diamond">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Diamond 29">
            <a:extLst>
              <a:ext uri="{FF2B5EF4-FFF2-40B4-BE49-F238E27FC236}">
                <a16:creationId xmlns:a16="http://schemas.microsoft.com/office/drawing/2014/main" id="{424027EB-FD5C-EB77-94B9-752B9B1E859A}"/>
              </a:ext>
            </a:extLst>
          </p:cNvPr>
          <p:cNvSpPr/>
          <p:nvPr/>
        </p:nvSpPr>
        <p:spPr>
          <a:xfrm>
            <a:off x="3720379" y="5293602"/>
            <a:ext cx="127907" cy="146694"/>
          </a:xfrm>
          <a:prstGeom prst="diamond">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Diamond 30">
            <a:extLst>
              <a:ext uri="{FF2B5EF4-FFF2-40B4-BE49-F238E27FC236}">
                <a16:creationId xmlns:a16="http://schemas.microsoft.com/office/drawing/2014/main" id="{99371AD6-60FD-7D76-FBDC-FDEB4866118C}"/>
              </a:ext>
            </a:extLst>
          </p:cNvPr>
          <p:cNvSpPr/>
          <p:nvPr/>
        </p:nvSpPr>
        <p:spPr>
          <a:xfrm>
            <a:off x="3849596" y="5567728"/>
            <a:ext cx="127907" cy="146694"/>
          </a:xfrm>
          <a:prstGeom prst="diamond">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Diamond 31">
            <a:extLst>
              <a:ext uri="{FF2B5EF4-FFF2-40B4-BE49-F238E27FC236}">
                <a16:creationId xmlns:a16="http://schemas.microsoft.com/office/drawing/2014/main" id="{AA4FA696-A2CB-AB3E-674B-BAEE0C2000B6}"/>
              </a:ext>
            </a:extLst>
          </p:cNvPr>
          <p:cNvSpPr/>
          <p:nvPr/>
        </p:nvSpPr>
        <p:spPr>
          <a:xfrm>
            <a:off x="3538567" y="5096500"/>
            <a:ext cx="127907" cy="146694"/>
          </a:xfrm>
          <a:prstGeom prst="diamond">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1B5A7A67-A3D0-08E3-EA7C-3B353E2E154A}"/>
              </a:ext>
            </a:extLst>
          </p:cNvPr>
          <p:cNvGrpSpPr/>
          <p:nvPr/>
        </p:nvGrpSpPr>
        <p:grpSpPr>
          <a:xfrm>
            <a:off x="3490269" y="2797179"/>
            <a:ext cx="1080382" cy="1892127"/>
            <a:chOff x="3655242" y="3193439"/>
            <a:chExt cx="1080382" cy="1892127"/>
          </a:xfrm>
        </p:grpSpPr>
        <p:pic>
          <p:nvPicPr>
            <p:cNvPr id="11" name="Picture 10">
              <a:extLst>
                <a:ext uri="{FF2B5EF4-FFF2-40B4-BE49-F238E27FC236}">
                  <a16:creationId xmlns:a16="http://schemas.microsoft.com/office/drawing/2014/main" id="{3FAECFDF-6C3E-030A-1DCF-C13E93A165B0}"/>
                </a:ext>
              </a:extLst>
            </p:cNvPr>
            <p:cNvPicPr>
              <a:picLocks noChangeAspect="1"/>
            </p:cNvPicPr>
            <p:nvPr/>
          </p:nvPicPr>
          <p:blipFill>
            <a:blip r:embed="rId5" cstate="screen">
              <a:clrChange>
                <a:clrFrom>
                  <a:srgbClr val="EEEEEE"/>
                </a:clrFrom>
                <a:clrTo>
                  <a:srgbClr val="EEEEEE">
                    <a:alpha val="0"/>
                  </a:srgbClr>
                </a:clrTo>
              </a:clrChange>
              <a:extLst>
                <a:ext uri="{28A0092B-C50C-407E-A947-70E740481C1C}">
                  <a14:useLocalDpi xmlns:a14="http://schemas.microsoft.com/office/drawing/2010/main"/>
                </a:ext>
              </a:extLst>
            </a:blip>
            <a:stretch>
              <a:fillRect/>
            </a:stretch>
          </p:blipFill>
          <p:spPr>
            <a:xfrm>
              <a:off x="3655242" y="3193439"/>
              <a:ext cx="1080382" cy="1892127"/>
            </a:xfrm>
            <a:prstGeom prst="rect">
              <a:avLst/>
            </a:prstGeom>
          </p:spPr>
        </p:pic>
        <p:sp>
          <p:nvSpPr>
            <p:cNvPr id="33" name="Rectangle 32">
              <a:extLst>
                <a:ext uri="{FF2B5EF4-FFF2-40B4-BE49-F238E27FC236}">
                  <a16:creationId xmlns:a16="http://schemas.microsoft.com/office/drawing/2014/main" id="{E7A23F00-AE08-B316-A364-0925AC0C4425}"/>
                </a:ext>
              </a:extLst>
            </p:cNvPr>
            <p:cNvSpPr/>
            <p:nvPr/>
          </p:nvSpPr>
          <p:spPr>
            <a:xfrm>
              <a:off x="3720379" y="4700916"/>
              <a:ext cx="470621" cy="161619"/>
            </a:xfrm>
            <a:prstGeom prst="rect">
              <a:avLst/>
            </a:prstGeom>
            <a:solidFill>
              <a:srgbClr val="FDE9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Diamond 34">
            <a:extLst>
              <a:ext uri="{FF2B5EF4-FFF2-40B4-BE49-F238E27FC236}">
                <a16:creationId xmlns:a16="http://schemas.microsoft.com/office/drawing/2014/main" id="{7EC4BDAA-B2BC-A7D1-B6ED-C4E63F8985DD}"/>
              </a:ext>
            </a:extLst>
          </p:cNvPr>
          <p:cNvSpPr/>
          <p:nvPr/>
        </p:nvSpPr>
        <p:spPr>
          <a:xfrm>
            <a:off x="3490269" y="5195814"/>
            <a:ext cx="127907" cy="146694"/>
          </a:xfrm>
          <a:prstGeom prst="diamond">
            <a:avLst/>
          </a:prstGeom>
          <a:noFill/>
          <a:ln w="571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Diamond 35">
            <a:extLst>
              <a:ext uri="{FF2B5EF4-FFF2-40B4-BE49-F238E27FC236}">
                <a16:creationId xmlns:a16="http://schemas.microsoft.com/office/drawing/2014/main" id="{BBDAF5C7-FD4B-195E-862C-9965D05749E9}"/>
              </a:ext>
            </a:extLst>
          </p:cNvPr>
          <p:cNvSpPr/>
          <p:nvPr/>
        </p:nvSpPr>
        <p:spPr>
          <a:xfrm>
            <a:off x="3166473" y="5281172"/>
            <a:ext cx="127907" cy="146694"/>
          </a:xfrm>
          <a:prstGeom prst="diamond">
            <a:avLst/>
          </a:prstGeom>
          <a:noFill/>
          <a:ln w="571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Diamond 36">
            <a:extLst>
              <a:ext uri="{FF2B5EF4-FFF2-40B4-BE49-F238E27FC236}">
                <a16:creationId xmlns:a16="http://schemas.microsoft.com/office/drawing/2014/main" id="{66BA8A30-4CC0-40DB-5476-908753F50F3E}"/>
              </a:ext>
            </a:extLst>
          </p:cNvPr>
          <p:cNvSpPr/>
          <p:nvPr/>
        </p:nvSpPr>
        <p:spPr>
          <a:xfrm>
            <a:off x="3294380" y="4988904"/>
            <a:ext cx="127907" cy="146694"/>
          </a:xfrm>
          <a:prstGeom prst="diamond">
            <a:avLst/>
          </a:prstGeom>
          <a:noFill/>
          <a:ln w="571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Diamond 37">
            <a:extLst>
              <a:ext uri="{FF2B5EF4-FFF2-40B4-BE49-F238E27FC236}">
                <a16:creationId xmlns:a16="http://schemas.microsoft.com/office/drawing/2014/main" id="{27568E31-BCC3-8FD0-7273-AE1EA0A47A28}"/>
              </a:ext>
            </a:extLst>
          </p:cNvPr>
          <p:cNvSpPr/>
          <p:nvPr/>
        </p:nvSpPr>
        <p:spPr>
          <a:xfrm>
            <a:off x="3743996" y="5096500"/>
            <a:ext cx="127907" cy="146694"/>
          </a:xfrm>
          <a:prstGeom prst="diamond">
            <a:avLst/>
          </a:prstGeom>
          <a:noFill/>
          <a:ln w="571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Diamond 38">
            <a:extLst>
              <a:ext uri="{FF2B5EF4-FFF2-40B4-BE49-F238E27FC236}">
                <a16:creationId xmlns:a16="http://schemas.microsoft.com/office/drawing/2014/main" id="{F75DC78C-3AFE-DE99-04BF-6EAE2D1E1336}"/>
              </a:ext>
            </a:extLst>
          </p:cNvPr>
          <p:cNvSpPr/>
          <p:nvPr/>
        </p:nvSpPr>
        <p:spPr>
          <a:xfrm>
            <a:off x="4106431" y="5457241"/>
            <a:ext cx="127907" cy="146694"/>
          </a:xfrm>
          <a:prstGeom prst="diamond">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Diamond 39">
            <a:extLst>
              <a:ext uri="{FF2B5EF4-FFF2-40B4-BE49-F238E27FC236}">
                <a16:creationId xmlns:a16="http://schemas.microsoft.com/office/drawing/2014/main" id="{7D1AC229-655D-92F6-4A12-F5D5DFF8AFC7}"/>
              </a:ext>
            </a:extLst>
          </p:cNvPr>
          <p:cNvSpPr/>
          <p:nvPr/>
        </p:nvSpPr>
        <p:spPr>
          <a:xfrm>
            <a:off x="3782635" y="5542599"/>
            <a:ext cx="127907" cy="146694"/>
          </a:xfrm>
          <a:prstGeom prst="diamond">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Diamond 40">
            <a:extLst>
              <a:ext uri="{FF2B5EF4-FFF2-40B4-BE49-F238E27FC236}">
                <a16:creationId xmlns:a16="http://schemas.microsoft.com/office/drawing/2014/main" id="{140AD792-A145-6935-CE53-446D1439BF10}"/>
              </a:ext>
            </a:extLst>
          </p:cNvPr>
          <p:cNvSpPr/>
          <p:nvPr/>
        </p:nvSpPr>
        <p:spPr>
          <a:xfrm>
            <a:off x="3910542" y="5250331"/>
            <a:ext cx="127907" cy="146694"/>
          </a:xfrm>
          <a:prstGeom prst="diamond">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Diamond 41">
            <a:extLst>
              <a:ext uri="{FF2B5EF4-FFF2-40B4-BE49-F238E27FC236}">
                <a16:creationId xmlns:a16="http://schemas.microsoft.com/office/drawing/2014/main" id="{900D5BF2-B770-8408-E196-67CFC8CF3C2C}"/>
              </a:ext>
            </a:extLst>
          </p:cNvPr>
          <p:cNvSpPr/>
          <p:nvPr/>
        </p:nvSpPr>
        <p:spPr>
          <a:xfrm>
            <a:off x="4360158" y="5357927"/>
            <a:ext cx="127907" cy="146694"/>
          </a:xfrm>
          <a:prstGeom prst="diamond">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3842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5B01D11-C4E7-8577-CAC3-6C140866278E}"/>
              </a:ext>
            </a:extLst>
          </p:cNvPr>
          <p:cNvSpPr/>
          <p:nvPr/>
        </p:nvSpPr>
        <p:spPr>
          <a:xfrm>
            <a:off x="4825496" y="3811427"/>
            <a:ext cx="3716523" cy="23274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Espace réservé du texte 5">
            <a:extLst>
              <a:ext uri="{FF2B5EF4-FFF2-40B4-BE49-F238E27FC236}">
                <a16:creationId xmlns:a16="http://schemas.microsoft.com/office/drawing/2014/main" id="{7A32FC20-9D41-C97D-66E7-DAC50854DEE7}"/>
              </a:ext>
            </a:extLst>
          </p:cNvPr>
          <p:cNvSpPr txBox="1">
            <a:spLocks/>
          </p:cNvSpPr>
          <p:nvPr/>
        </p:nvSpPr>
        <p:spPr>
          <a:xfrm>
            <a:off x="4042354" y="1880675"/>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1</a:t>
            </a:r>
          </a:p>
        </p:txBody>
      </p:sp>
      <p:sp>
        <p:nvSpPr>
          <p:cNvPr id="7" name="Textplatzhalter 2">
            <a:extLst>
              <a:ext uri="{FF2B5EF4-FFF2-40B4-BE49-F238E27FC236}">
                <a16:creationId xmlns:a16="http://schemas.microsoft.com/office/drawing/2014/main" id="{A0DB3981-BA1B-CEB0-40FA-F323D43E43DC}"/>
              </a:ext>
            </a:extLst>
          </p:cNvPr>
          <p:cNvSpPr txBox="1">
            <a:spLocks/>
          </p:cNvSpPr>
          <p:nvPr/>
        </p:nvSpPr>
        <p:spPr>
          <a:xfrm>
            <a:off x="4364321" y="1844675"/>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Understanding of Your Situation</a:t>
            </a:r>
          </a:p>
        </p:txBody>
      </p:sp>
      <p:sp>
        <p:nvSpPr>
          <p:cNvPr id="8" name="Espace réservé du texte 8">
            <a:extLst>
              <a:ext uri="{FF2B5EF4-FFF2-40B4-BE49-F238E27FC236}">
                <a16:creationId xmlns:a16="http://schemas.microsoft.com/office/drawing/2014/main" id="{3D367CB9-B2D4-0197-FD1E-35DB59A57427}"/>
              </a:ext>
            </a:extLst>
          </p:cNvPr>
          <p:cNvSpPr txBox="1">
            <a:spLocks/>
          </p:cNvSpPr>
          <p:nvPr/>
        </p:nvSpPr>
        <p:spPr>
          <a:xfrm>
            <a:off x="4042354" y="2290874"/>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2</a:t>
            </a:r>
          </a:p>
        </p:txBody>
      </p:sp>
      <p:sp>
        <p:nvSpPr>
          <p:cNvPr id="9" name="Textplatzhalter 4">
            <a:extLst>
              <a:ext uri="{FF2B5EF4-FFF2-40B4-BE49-F238E27FC236}">
                <a16:creationId xmlns:a16="http://schemas.microsoft.com/office/drawing/2014/main" id="{357E297F-D8BB-69D9-837D-ECC44A66E93D}"/>
              </a:ext>
            </a:extLst>
          </p:cNvPr>
          <p:cNvSpPr txBox="1">
            <a:spLocks/>
          </p:cNvSpPr>
          <p:nvPr/>
        </p:nvSpPr>
        <p:spPr>
          <a:xfrm>
            <a:off x="4362152" y="2229653"/>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Solution and Risk Mitigation Approach – Overview</a:t>
            </a:r>
          </a:p>
        </p:txBody>
      </p:sp>
      <p:sp>
        <p:nvSpPr>
          <p:cNvPr id="10" name="Espace réservé du texte 8">
            <a:extLst>
              <a:ext uri="{FF2B5EF4-FFF2-40B4-BE49-F238E27FC236}">
                <a16:creationId xmlns:a16="http://schemas.microsoft.com/office/drawing/2014/main" id="{B55DAEC2-16D8-4944-5794-E2C18CB0A61C}"/>
              </a:ext>
            </a:extLst>
          </p:cNvPr>
          <p:cNvSpPr txBox="1">
            <a:spLocks/>
          </p:cNvSpPr>
          <p:nvPr/>
        </p:nvSpPr>
        <p:spPr>
          <a:xfrm>
            <a:off x="4042354" y="2689883"/>
            <a:ext cx="252000" cy="252000"/>
          </a:xfrm>
          <a:prstGeom prst="ellipse">
            <a:avLst/>
          </a:prstGeom>
          <a:solidFill>
            <a:schemeClr val="accent1"/>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3</a:t>
            </a:r>
          </a:p>
        </p:txBody>
      </p:sp>
      <p:sp>
        <p:nvSpPr>
          <p:cNvPr id="11" name="Textplatzhalter 6">
            <a:extLst>
              <a:ext uri="{FF2B5EF4-FFF2-40B4-BE49-F238E27FC236}">
                <a16:creationId xmlns:a16="http://schemas.microsoft.com/office/drawing/2014/main" id="{6BDD6DED-E9C5-B71C-BDC7-FCB5C2F80E11}"/>
              </a:ext>
            </a:extLst>
          </p:cNvPr>
          <p:cNvSpPr txBox="1">
            <a:spLocks/>
          </p:cNvSpPr>
          <p:nvPr/>
        </p:nvSpPr>
        <p:spPr>
          <a:xfrm>
            <a:off x="4362152" y="2458549"/>
            <a:ext cx="7289658" cy="2020063"/>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Components of the Solution Approach – Detail</a:t>
            </a:r>
          </a:p>
          <a:p>
            <a:pPr marL="457200" lvl="1" indent="0">
              <a:spcBef>
                <a:spcPts val="600"/>
              </a:spcBef>
              <a:buNone/>
              <a:tabLst>
                <a:tab pos="2960688" algn="l"/>
              </a:tabLst>
            </a:pPr>
            <a:r>
              <a:rPr lang="en-US" sz="1000" dirty="0">
                <a:ea typeface="+mn-lt"/>
                <a:cs typeface="+mn-lt"/>
                <a:sym typeface="+mn-lt"/>
              </a:rPr>
              <a:t>3.1. </a:t>
            </a:r>
            <a:r>
              <a:rPr lang="en-US" sz="1000" b="1" dirty="0"/>
              <a:t>Phase 1 </a:t>
            </a:r>
            <a:r>
              <a:rPr lang="en-US" sz="1000" dirty="0"/>
              <a:t>– Kick-Off and Data Analysis</a:t>
            </a:r>
            <a:r>
              <a:rPr lang="en-US" sz="1000" dirty="0">
                <a:ea typeface="+mn-lt"/>
                <a:cs typeface="+mn-lt"/>
                <a:sym typeface="+mn-lt"/>
              </a:rPr>
              <a:t>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3.2. </a:t>
            </a:r>
            <a:r>
              <a:rPr lang="en-US" sz="1000" b="1" dirty="0">
                <a:ea typeface="+mn-lt"/>
                <a:cs typeface="+mn-lt"/>
                <a:sym typeface="+mn-lt"/>
              </a:rPr>
              <a:t>Phase 2</a:t>
            </a:r>
            <a:r>
              <a:rPr lang="en-US" sz="1000" dirty="0">
                <a:ea typeface="+mn-lt"/>
                <a:cs typeface="+mn-lt"/>
                <a:sym typeface="+mn-lt"/>
              </a:rPr>
              <a:t> – Heat Map Risks	</a:t>
            </a:r>
          </a:p>
          <a:p>
            <a:pPr marL="457200" lvl="1" indent="0">
              <a:spcBef>
                <a:spcPts val="600"/>
              </a:spcBef>
              <a:buNone/>
              <a:tabLst>
                <a:tab pos="2960688" algn="l"/>
              </a:tabLst>
            </a:pPr>
            <a:r>
              <a:rPr lang="en-US" sz="1000" dirty="0">
                <a:ea typeface="+mn-lt"/>
                <a:cs typeface="+mn-lt"/>
                <a:sym typeface="+mn-lt"/>
              </a:rPr>
              <a:t>3.3. </a:t>
            </a:r>
            <a:r>
              <a:rPr lang="en-US" sz="1000" b="1" dirty="0">
                <a:ea typeface="+mn-lt"/>
                <a:cs typeface="+mn-lt"/>
                <a:sym typeface="+mn-lt"/>
              </a:rPr>
              <a:t>Phase 3</a:t>
            </a:r>
            <a:r>
              <a:rPr lang="en-US" sz="1000" dirty="0">
                <a:ea typeface="+mn-lt"/>
                <a:cs typeface="+mn-lt"/>
                <a:sym typeface="+mn-lt"/>
              </a:rPr>
              <a:t> – Leadership &amp; HSE Capabilities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3.4. </a:t>
            </a:r>
            <a:r>
              <a:rPr lang="en-US" sz="1000" b="1" dirty="0">
                <a:ea typeface="+mn-lt"/>
                <a:cs typeface="+mn-lt"/>
                <a:sym typeface="+mn-lt"/>
              </a:rPr>
              <a:t>Phase 4</a:t>
            </a:r>
            <a:r>
              <a:rPr lang="en-US" sz="1000" dirty="0">
                <a:ea typeface="+mn-lt"/>
                <a:cs typeface="+mn-lt"/>
                <a:sym typeface="+mn-lt"/>
              </a:rPr>
              <a:t> – Cultural Maturity	</a:t>
            </a:r>
          </a:p>
          <a:p>
            <a:pPr marL="457200" lvl="1" indent="0">
              <a:spcBef>
                <a:spcPts val="600"/>
              </a:spcBef>
              <a:buNone/>
              <a:tabLst>
                <a:tab pos="2960688" algn="l"/>
              </a:tabLst>
            </a:pPr>
            <a:r>
              <a:rPr lang="en-US" sz="1000" dirty="0">
                <a:ea typeface="+mn-lt"/>
                <a:cs typeface="+mn-lt"/>
                <a:sym typeface="+mn-lt"/>
              </a:rPr>
              <a:t>3.5. </a:t>
            </a:r>
            <a:r>
              <a:rPr lang="en-US" sz="1000" b="1" dirty="0">
                <a:ea typeface="+mn-lt"/>
                <a:cs typeface="+mn-lt"/>
                <a:sym typeface="+mn-lt"/>
              </a:rPr>
              <a:t>Reporting and Usability </a:t>
            </a:r>
            <a:r>
              <a:rPr lang="en-US" sz="1000" dirty="0">
                <a:ea typeface="+mn-lt"/>
                <a:cs typeface="+mn-lt"/>
                <a:sym typeface="+mn-lt"/>
              </a:rPr>
              <a:t>– </a:t>
            </a:r>
            <a:r>
              <a:rPr lang="en-US" sz="1000" dirty="0"/>
              <a:t>Consolidation for E.ON HSE Governance</a:t>
            </a:r>
            <a:endParaRPr lang="en-US" sz="1000" dirty="0">
              <a:ea typeface="+mn-lt"/>
              <a:cs typeface="+mn-lt"/>
              <a:sym typeface="+mn-lt"/>
            </a:endParaRPr>
          </a:p>
          <a:p>
            <a:pPr marL="457200" lvl="1" indent="0">
              <a:spcBef>
                <a:spcPts val="600"/>
              </a:spcBef>
              <a:buNone/>
              <a:tabLst>
                <a:tab pos="2960688" algn="l"/>
              </a:tabLst>
            </a:pPr>
            <a:r>
              <a:rPr lang="en-US" sz="1000" dirty="0">
                <a:ea typeface="+mn-lt"/>
                <a:cs typeface="+mn-lt"/>
                <a:sym typeface="+mn-lt"/>
              </a:rPr>
              <a:t>3.6. </a:t>
            </a:r>
            <a:r>
              <a:rPr lang="en-US" sz="1000" b="1" dirty="0">
                <a:ea typeface="+mn-lt"/>
                <a:cs typeface="+mn-lt"/>
                <a:sym typeface="+mn-lt"/>
              </a:rPr>
              <a:t>Summary of Activities &amp; Assumptions</a:t>
            </a:r>
            <a:r>
              <a:rPr lang="en-US" sz="1000" dirty="0">
                <a:ea typeface="+mn-lt"/>
                <a:cs typeface="+mn-lt"/>
                <a:sym typeface="+mn-lt"/>
              </a:rPr>
              <a:t>	</a:t>
            </a:r>
            <a:endParaRPr lang="en-US" sz="1200" dirty="0">
              <a:solidFill>
                <a:schemeClr val="bg1">
                  <a:lumMod val="65000"/>
                </a:schemeClr>
              </a:solidFill>
              <a:ea typeface="+mn-lt"/>
              <a:cs typeface="+mn-lt"/>
              <a:sym typeface="+mn-lt"/>
            </a:endParaRPr>
          </a:p>
        </p:txBody>
      </p:sp>
      <p:sp>
        <p:nvSpPr>
          <p:cNvPr id="12" name="Espace réservé du texte 16">
            <a:extLst>
              <a:ext uri="{FF2B5EF4-FFF2-40B4-BE49-F238E27FC236}">
                <a16:creationId xmlns:a16="http://schemas.microsoft.com/office/drawing/2014/main" id="{45BAFFE5-9912-D1DB-4090-25CC16E23EB1}"/>
              </a:ext>
            </a:extLst>
          </p:cNvPr>
          <p:cNvSpPr txBox="1">
            <a:spLocks/>
          </p:cNvSpPr>
          <p:nvPr/>
        </p:nvSpPr>
        <p:spPr>
          <a:xfrm>
            <a:off x="4042354" y="4387591"/>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1"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dirty="0">
                <a:latin typeface="+mn-lt"/>
                <a:ea typeface="+mn-lt"/>
                <a:cs typeface="+mn-lt"/>
                <a:sym typeface="+mn-lt"/>
              </a:rPr>
              <a:t>4</a:t>
            </a:r>
          </a:p>
        </p:txBody>
      </p:sp>
      <p:sp>
        <p:nvSpPr>
          <p:cNvPr id="13" name="Textplatzhalter 8">
            <a:extLst>
              <a:ext uri="{FF2B5EF4-FFF2-40B4-BE49-F238E27FC236}">
                <a16:creationId xmlns:a16="http://schemas.microsoft.com/office/drawing/2014/main" id="{80EC481F-4250-11C5-BA46-BF1F2B7FB720}"/>
              </a:ext>
            </a:extLst>
          </p:cNvPr>
          <p:cNvSpPr txBox="1">
            <a:spLocks/>
          </p:cNvSpPr>
          <p:nvPr/>
        </p:nvSpPr>
        <p:spPr>
          <a:xfrm>
            <a:off x="4362152" y="4398268"/>
            <a:ext cx="6582073" cy="111813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Program Setup – Flexible Proposal</a:t>
            </a:r>
          </a:p>
          <a:p>
            <a:pPr marL="457200" lvl="1" indent="0">
              <a:spcBef>
                <a:spcPts val="600"/>
              </a:spcBef>
              <a:buNone/>
            </a:pPr>
            <a:r>
              <a:rPr lang="en-US" sz="1000" dirty="0">
                <a:ea typeface="+mn-lt"/>
                <a:cs typeface="+mn-lt"/>
                <a:sym typeface="+mn-lt"/>
              </a:rPr>
              <a:t>4.1. Program Organization, Team, Team Experience</a:t>
            </a:r>
          </a:p>
          <a:p>
            <a:pPr marL="457200" lvl="1" indent="0">
              <a:spcBef>
                <a:spcPts val="600"/>
              </a:spcBef>
              <a:buNone/>
            </a:pPr>
            <a:r>
              <a:rPr lang="en-US" sz="1000" dirty="0">
                <a:ea typeface="+mn-lt"/>
                <a:cs typeface="+mn-lt"/>
                <a:sym typeface="+mn-lt"/>
              </a:rPr>
              <a:t>4.2. Planning</a:t>
            </a:r>
          </a:p>
          <a:p>
            <a:pPr marL="457200" lvl="1" indent="0">
              <a:spcBef>
                <a:spcPts val="600"/>
              </a:spcBef>
              <a:buNone/>
            </a:pPr>
            <a:r>
              <a:rPr lang="en-US" sz="1000" dirty="0">
                <a:ea typeface="+mn-lt"/>
                <a:cs typeface="+mn-lt"/>
                <a:sym typeface="+mn-lt"/>
              </a:rPr>
              <a:t>4.3. Commercial Aspects</a:t>
            </a:r>
          </a:p>
          <a:p>
            <a:pPr marL="457200" lvl="1" indent="0">
              <a:spcBef>
                <a:spcPts val="600"/>
              </a:spcBef>
              <a:buNone/>
            </a:pPr>
            <a:r>
              <a:rPr lang="en-US" sz="1000" dirty="0">
                <a:ea typeface="+mn-lt"/>
                <a:cs typeface="+mn-lt"/>
                <a:sym typeface="+mn-lt"/>
              </a:rPr>
              <a:t>4.4. CVs</a:t>
            </a:r>
          </a:p>
        </p:txBody>
      </p:sp>
      <p:sp>
        <p:nvSpPr>
          <p:cNvPr id="14" name="Espace réservé du texte 10">
            <a:extLst>
              <a:ext uri="{FF2B5EF4-FFF2-40B4-BE49-F238E27FC236}">
                <a16:creationId xmlns:a16="http://schemas.microsoft.com/office/drawing/2014/main" id="{2D643013-0AB8-6254-AEF3-CE8C41F54B82}"/>
              </a:ext>
            </a:extLst>
          </p:cNvPr>
          <p:cNvSpPr txBox="1">
            <a:spLocks/>
          </p:cNvSpPr>
          <p:nvPr/>
        </p:nvSpPr>
        <p:spPr>
          <a:xfrm>
            <a:off x="4042354" y="5559048"/>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1" dirty="0">
                <a:latin typeface="+mn-lt"/>
                <a:ea typeface="+mn-lt"/>
                <a:cs typeface="+mn-lt"/>
                <a:sym typeface="+mn-lt"/>
              </a:rPr>
              <a:t>5</a:t>
            </a:r>
          </a:p>
        </p:txBody>
      </p:sp>
      <p:sp>
        <p:nvSpPr>
          <p:cNvPr id="15" name="Textplatzhalter 12">
            <a:extLst>
              <a:ext uri="{FF2B5EF4-FFF2-40B4-BE49-F238E27FC236}">
                <a16:creationId xmlns:a16="http://schemas.microsoft.com/office/drawing/2014/main" id="{6E2D0529-B8C7-8794-DEC0-21A439EDC81B}"/>
              </a:ext>
            </a:extLst>
          </p:cNvPr>
          <p:cNvSpPr txBox="1">
            <a:spLocks/>
          </p:cNvSpPr>
          <p:nvPr/>
        </p:nvSpPr>
        <p:spPr>
          <a:xfrm>
            <a:off x="4362152" y="5487048"/>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References</a:t>
            </a:r>
          </a:p>
        </p:txBody>
      </p:sp>
      <p:sp>
        <p:nvSpPr>
          <p:cNvPr id="16" name="Espace réservé du texte 10">
            <a:extLst>
              <a:ext uri="{FF2B5EF4-FFF2-40B4-BE49-F238E27FC236}">
                <a16:creationId xmlns:a16="http://schemas.microsoft.com/office/drawing/2014/main" id="{43A425D4-81D0-EF09-B3B5-48C201CA6C22}"/>
              </a:ext>
            </a:extLst>
          </p:cNvPr>
          <p:cNvSpPr txBox="1">
            <a:spLocks/>
          </p:cNvSpPr>
          <p:nvPr/>
        </p:nvSpPr>
        <p:spPr>
          <a:xfrm>
            <a:off x="4042354" y="5913142"/>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1" dirty="0">
                <a:latin typeface="+mn-lt"/>
                <a:ea typeface="+mn-lt"/>
                <a:cs typeface="+mn-lt"/>
                <a:sym typeface="+mn-lt"/>
              </a:rPr>
              <a:t>6</a:t>
            </a:r>
          </a:p>
        </p:txBody>
      </p:sp>
      <p:sp>
        <p:nvSpPr>
          <p:cNvPr id="24" name="Textplatzhalter 12">
            <a:extLst>
              <a:ext uri="{FF2B5EF4-FFF2-40B4-BE49-F238E27FC236}">
                <a16:creationId xmlns:a16="http://schemas.microsoft.com/office/drawing/2014/main" id="{D99E1D47-4F6C-7272-6A31-2F73BC3BD0D4}"/>
              </a:ext>
            </a:extLst>
          </p:cNvPr>
          <p:cNvSpPr txBox="1">
            <a:spLocks/>
          </p:cNvSpPr>
          <p:nvPr/>
        </p:nvSpPr>
        <p:spPr>
          <a:xfrm>
            <a:off x="4362152" y="584114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Appendices</a:t>
            </a:r>
          </a:p>
        </p:txBody>
      </p:sp>
      <p:sp>
        <p:nvSpPr>
          <p:cNvPr id="3" name="Espace réservé du texte 5">
            <a:extLst>
              <a:ext uri="{FF2B5EF4-FFF2-40B4-BE49-F238E27FC236}">
                <a16:creationId xmlns:a16="http://schemas.microsoft.com/office/drawing/2014/main" id="{91265F55-C016-3E6A-5567-086AB5C82E75}"/>
              </a:ext>
            </a:extLst>
          </p:cNvPr>
          <p:cNvSpPr txBox="1">
            <a:spLocks/>
          </p:cNvSpPr>
          <p:nvPr/>
        </p:nvSpPr>
        <p:spPr>
          <a:xfrm>
            <a:off x="4042354" y="1477302"/>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0</a:t>
            </a:r>
          </a:p>
        </p:txBody>
      </p:sp>
      <p:sp>
        <p:nvSpPr>
          <p:cNvPr id="4" name="Textplatzhalter 2">
            <a:extLst>
              <a:ext uri="{FF2B5EF4-FFF2-40B4-BE49-F238E27FC236}">
                <a16:creationId xmlns:a16="http://schemas.microsoft.com/office/drawing/2014/main" id="{151D11B9-02CC-70DC-3205-E20123E89A0B}"/>
              </a:ext>
            </a:extLst>
          </p:cNvPr>
          <p:cNvSpPr txBox="1">
            <a:spLocks/>
          </p:cNvSpPr>
          <p:nvPr/>
        </p:nvSpPr>
        <p:spPr>
          <a:xfrm>
            <a:off x="4364321" y="144130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Management Summary</a:t>
            </a:r>
          </a:p>
        </p:txBody>
      </p:sp>
    </p:spTree>
    <p:extLst>
      <p:ext uri="{BB962C8B-B14F-4D97-AF65-F5344CB8AC3E}">
        <p14:creationId xmlns:p14="http://schemas.microsoft.com/office/powerpoint/2010/main" val="1858645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83F17-455D-B868-486F-D841ABB868E2}"/>
              </a:ext>
            </a:extLst>
          </p:cNvPr>
          <p:cNvSpPr>
            <a:spLocks noGrp="1"/>
          </p:cNvSpPr>
          <p:nvPr>
            <p:ph type="title"/>
          </p:nvPr>
        </p:nvSpPr>
        <p:spPr/>
        <p:txBody>
          <a:bodyPr>
            <a:normAutofit/>
          </a:bodyPr>
          <a:lstStyle/>
          <a:p>
            <a:r>
              <a:rPr lang="en-US" dirty="0"/>
              <a:t>Detail Overview: </a:t>
            </a:r>
            <a:r>
              <a:rPr lang="en-US" sz="3200" dirty="0">
                <a:ea typeface="+mn-lt"/>
                <a:cs typeface="+mn-lt"/>
                <a:sym typeface="+mn-lt"/>
              </a:rPr>
              <a:t>Reporting and Usability</a:t>
            </a:r>
            <a:br>
              <a:rPr lang="en-US" dirty="0"/>
            </a:br>
            <a:r>
              <a:rPr lang="en-US" sz="1600" dirty="0"/>
              <a:t>Unit specific Reporting, the Action Planning Workshop and the Consolidation of Insights on Group HSE Level</a:t>
            </a:r>
            <a:endParaRPr lang="en-US" sz="1800" dirty="0"/>
          </a:p>
        </p:txBody>
      </p:sp>
      <p:sp>
        <p:nvSpPr>
          <p:cNvPr id="3" name="Slide Number Placeholder 2">
            <a:extLst>
              <a:ext uri="{FF2B5EF4-FFF2-40B4-BE49-F238E27FC236}">
                <a16:creationId xmlns:a16="http://schemas.microsoft.com/office/drawing/2014/main" id="{7B880EAE-BAF3-85E6-F2D2-F1E525216CDE}"/>
              </a:ext>
            </a:extLst>
          </p:cNvPr>
          <p:cNvSpPr>
            <a:spLocks noGrp="1"/>
          </p:cNvSpPr>
          <p:nvPr>
            <p:ph type="sldNum" sz="quarter" idx="12"/>
          </p:nvPr>
        </p:nvSpPr>
        <p:spPr/>
        <p:txBody>
          <a:bodyPr/>
          <a:lstStyle/>
          <a:p>
            <a:fld id="{A6675773-DBBA-4A21-9EDA-4D76296EEA2B}" type="slidenum">
              <a:rPr lang="en-US" smtClean="0"/>
              <a:t>33</a:t>
            </a:fld>
            <a:endParaRPr lang="en-US" dirty="0"/>
          </a:p>
        </p:txBody>
      </p:sp>
      <p:grpSp>
        <p:nvGrpSpPr>
          <p:cNvPr id="4" name="Gruppieren 1">
            <a:extLst>
              <a:ext uri="{FF2B5EF4-FFF2-40B4-BE49-F238E27FC236}">
                <a16:creationId xmlns:a16="http://schemas.microsoft.com/office/drawing/2014/main" id="{879B95AC-0820-07D4-8C9C-90085042B5AD}"/>
              </a:ext>
            </a:extLst>
          </p:cNvPr>
          <p:cNvGrpSpPr/>
          <p:nvPr/>
        </p:nvGrpSpPr>
        <p:grpSpPr>
          <a:xfrm>
            <a:off x="1416050" y="1753299"/>
            <a:ext cx="9359901" cy="4555426"/>
            <a:chOff x="554039" y="1562100"/>
            <a:chExt cx="11095350" cy="4260705"/>
          </a:xfrm>
        </p:grpSpPr>
        <p:sp>
          <p:nvSpPr>
            <p:cNvPr id="5" name="Rechteck 49">
              <a:extLst>
                <a:ext uri="{FF2B5EF4-FFF2-40B4-BE49-F238E27FC236}">
                  <a16:creationId xmlns:a16="http://schemas.microsoft.com/office/drawing/2014/main" id="{A81F0524-07F9-5525-6FEF-F77FD2478A2C}"/>
                </a:ext>
              </a:extLst>
            </p:cNvPr>
            <p:cNvSpPr/>
            <p:nvPr/>
          </p:nvSpPr>
          <p:spPr>
            <a:xfrm>
              <a:off x="1977625" y="4445270"/>
              <a:ext cx="1332000" cy="1360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800" dirty="0"/>
            </a:p>
          </p:txBody>
        </p:sp>
        <p:grpSp>
          <p:nvGrpSpPr>
            <p:cNvPr id="6" name="Gruppieren 5">
              <a:extLst>
                <a:ext uri="{FF2B5EF4-FFF2-40B4-BE49-F238E27FC236}">
                  <a16:creationId xmlns:a16="http://schemas.microsoft.com/office/drawing/2014/main" id="{739280C5-0E1E-553F-4D76-836B36EE570F}"/>
                </a:ext>
              </a:extLst>
            </p:cNvPr>
            <p:cNvGrpSpPr/>
            <p:nvPr/>
          </p:nvGrpSpPr>
          <p:grpSpPr>
            <a:xfrm>
              <a:off x="554039" y="1562100"/>
              <a:ext cx="2950270" cy="4260705"/>
              <a:chOff x="554039" y="1562100"/>
              <a:chExt cx="2950270" cy="4260705"/>
            </a:xfrm>
          </p:grpSpPr>
          <p:sp>
            <p:nvSpPr>
              <p:cNvPr id="13" name="Rechteck 52">
                <a:extLst>
                  <a:ext uri="{FF2B5EF4-FFF2-40B4-BE49-F238E27FC236}">
                    <a16:creationId xmlns:a16="http://schemas.microsoft.com/office/drawing/2014/main" id="{C9E481F8-80A3-58E3-5BA3-BE1D0D37D69F}"/>
                  </a:ext>
                </a:extLst>
              </p:cNvPr>
              <p:cNvSpPr/>
              <p:nvPr/>
            </p:nvSpPr>
            <p:spPr>
              <a:xfrm>
                <a:off x="554039" y="4445271"/>
                <a:ext cx="2950270" cy="137753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6000" noProof="1"/>
                  <a:t>1</a:t>
                </a:r>
                <a:endParaRPr lang="en-US" sz="6000" dirty="0"/>
              </a:p>
            </p:txBody>
          </p:sp>
          <p:sp>
            <p:nvSpPr>
              <p:cNvPr id="14" name="Abgerundetes Rechteck 31">
                <a:extLst>
                  <a:ext uri="{FF2B5EF4-FFF2-40B4-BE49-F238E27FC236}">
                    <a16:creationId xmlns:a16="http://schemas.microsoft.com/office/drawing/2014/main" id="{31B3E2B7-3E43-F25C-3F68-05DD33968FF5}"/>
                  </a:ext>
                </a:extLst>
              </p:cNvPr>
              <p:cNvSpPr/>
              <p:nvPr/>
            </p:nvSpPr>
            <p:spPr bwMode="auto">
              <a:xfrm>
                <a:off x="555626" y="1562100"/>
                <a:ext cx="2948570" cy="2809875"/>
              </a:xfrm>
              <a:prstGeom prst="roundRect">
                <a:avLst>
                  <a:gd name="adj" fmla="val 0"/>
                </a:avLst>
              </a:prstGeom>
              <a:solidFill>
                <a:schemeClr val="accent6">
                  <a:lumMod val="75000"/>
                  <a:alpha val="25000"/>
                </a:schemeClr>
              </a:solidFill>
              <a:ln>
                <a:noFill/>
              </a:ln>
            </p:spPr>
            <p:txBody>
              <a:bodyPr vert="horz" wrap="square" lIns="216000" tIns="252000" rIns="144000" bIns="252000" numCol="1" anchor="t" anchorCtr="0" compatLnSpc="1">
                <a:prstTxWarp prst="textNoShape">
                  <a:avLst/>
                </a:prstTxWarp>
              </a:bodyPr>
              <a:lstStyle/>
              <a:p>
                <a:pPr>
                  <a:lnSpc>
                    <a:spcPct val="90000"/>
                  </a:lnSpc>
                </a:pPr>
                <a:r>
                  <a:rPr lang="en-US" sz="1600" b="1" noProof="1">
                    <a:ea typeface="+mn-lt"/>
                    <a:cs typeface="+mn-lt"/>
                    <a:sym typeface="+mn-lt"/>
                  </a:rPr>
                  <a:t>Challenges</a:t>
                </a:r>
                <a:endParaRPr lang="en-US" sz="1400" b="1" noProof="1">
                  <a:ea typeface="+mn-lt"/>
                  <a:cs typeface="+mn-lt"/>
                  <a:sym typeface="+mn-lt"/>
                </a:endParaRPr>
              </a:p>
              <a:p>
                <a:pPr>
                  <a:lnSpc>
                    <a:spcPct val="90000"/>
                  </a:lnSpc>
                </a:pPr>
                <a:endParaRPr lang="en-US" altLang="de-DE" sz="1200" noProof="1">
                  <a:ea typeface="+mn-lt"/>
                  <a:cs typeface="+mn-lt"/>
                  <a:sym typeface="+mn-lt"/>
                </a:endParaRPr>
              </a:p>
              <a:p>
                <a:pPr marL="171450" indent="-171450">
                  <a:lnSpc>
                    <a:spcPct val="90000"/>
                  </a:lnSpc>
                  <a:buFont typeface="Arial" panose="020B0604020202020204" pitchFamily="34" charset="0"/>
                  <a:buChar char="•"/>
                </a:pPr>
                <a:r>
                  <a:rPr lang="en-US" sz="1200" b="0" i="0" dirty="0">
                    <a:effectLst/>
                    <a:ea typeface="+mn-lt"/>
                    <a:cs typeface="+mn-lt"/>
                    <a:sym typeface="+mn-lt"/>
                  </a:rPr>
                  <a:t>Integrating diverse HSE data to form a coherent, actionable picture for strategic decision-making.</a:t>
                </a:r>
              </a:p>
              <a:p>
                <a:pPr marL="171450" indent="-171450">
                  <a:lnSpc>
                    <a:spcPct val="90000"/>
                  </a:lnSpc>
                  <a:buFont typeface="Arial" panose="020B0604020202020204" pitchFamily="34" charset="0"/>
                  <a:buChar char="•"/>
                </a:pPr>
                <a:r>
                  <a:rPr lang="en-US" sz="1200" b="0" i="0" dirty="0">
                    <a:effectLst/>
                    <a:ea typeface="+mn-lt"/>
                    <a:cs typeface="+mn-lt"/>
                    <a:sym typeface="+mn-lt"/>
                  </a:rPr>
                  <a:t>Tailoring action plans to each E.ON company's unique context within the group strategy.</a:t>
                </a:r>
              </a:p>
              <a:p>
                <a:pPr marL="171450" indent="-171450">
                  <a:lnSpc>
                    <a:spcPct val="90000"/>
                  </a:lnSpc>
                  <a:buFont typeface="Arial" panose="020B0604020202020204" pitchFamily="34" charset="0"/>
                  <a:buChar char="•"/>
                </a:pPr>
                <a:r>
                  <a:rPr lang="en-US" sz="1200" b="0" i="0" dirty="0">
                    <a:effectLst/>
                    <a:ea typeface="+mn-lt"/>
                    <a:cs typeface="+mn-lt"/>
                    <a:sym typeface="+mn-lt"/>
                  </a:rPr>
                  <a:t>Visualizing risk comprehensively to track progress and inform global strategies.</a:t>
                </a:r>
              </a:p>
              <a:p>
                <a:pPr marL="171450" indent="-171450">
                  <a:lnSpc>
                    <a:spcPct val="90000"/>
                  </a:lnSpc>
                  <a:buFont typeface="Arial" panose="020B0604020202020204" pitchFamily="34" charset="0"/>
                  <a:buChar char="•"/>
                </a:pPr>
                <a:r>
                  <a:rPr lang="en-US" altLang="de-DE" sz="1200" noProof="1">
                    <a:ea typeface="+mn-lt"/>
                    <a:cs typeface="+mn-lt"/>
                    <a:sym typeface="+mn-lt"/>
                  </a:rPr>
                  <a:t>Ensuring the continuity between Quick-Check 1.0 &amp; 2.0</a:t>
                </a:r>
              </a:p>
            </p:txBody>
          </p:sp>
        </p:grpSp>
        <p:grpSp>
          <p:nvGrpSpPr>
            <p:cNvPr id="7" name="Gruppieren 2">
              <a:extLst>
                <a:ext uri="{FF2B5EF4-FFF2-40B4-BE49-F238E27FC236}">
                  <a16:creationId xmlns:a16="http://schemas.microsoft.com/office/drawing/2014/main" id="{BFBD7F14-E6DA-BD37-1E79-F101FB5D070C}"/>
                </a:ext>
              </a:extLst>
            </p:cNvPr>
            <p:cNvGrpSpPr/>
            <p:nvPr/>
          </p:nvGrpSpPr>
          <p:grpSpPr>
            <a:xfrm>
              <a:off x="3581735" y="1562100"/>
              <a:ext cx="3897773" cy="4243388"/>
              <a:chOff x="3031352" y="1562100"/>
              <a:chExt cx="3897773" cy="4243388"/>
            </a:xfrm>
          </p:grpSpPr>
          <p:sp>
            <p:nvSpPr>
              <p:cNvPr id="11" name="Rechteck 55">
                <a:extLst>
                  <a:ext uri="{FF2B5EF4-FFF2-40B4-BE49-F238E27FC236}">
                    <a16:creationId xmlns:a16="http://schemas.microsoft.com/office/drawing/2014/main" id="{29F7A588-F56C-2BB0-921A-A40A2363C18C}"/>
                  </a:ext>
                </a:extLst>
              </p:cNvPr>
              <p:cNvSpPr/>
              <p:nvPr/>
            </p:nvSpPr>
            <p:spPr>
              <a:xfrm>
                <a:off x="3031352" y="1562100"/>
                <a:ext cx="3897773" cy="137753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6000" noProof="1">
                    <a:solidFill>
                      <a:srgbClr val="FFFFFF"/>
                    </a:solidFill>
                  </a:rPr>
                  <a:t>2</a:t>
                </a:r>
                <a:endParaRPr lang="en-US" sz="6000" dirty="0"/>
              </a:p>
            </p:txBody>
          </p:sp>
          <p:sp>
            <p:nvSpPr>
              <p:cNvPr id="12" name="Abgerundetes Rechteck 53">
                <a:extLst>
                  <a:ext uri="{FF2B5EF4-FFF2-40B4-BE49-F238E27FC236}">
                    <a16:creationId xmlns:a16="http://schemas.microsoft.com/office/drawing/2014/main" id="{16AA4CD5-DB21-3515-CD8D-8F891B6FC0FF}"/>
                  </a:ext>
                </a:extLst>
              </p:cNvPr>
              <p:cNvSpPr/>
              <p:nvPr/>
            </p:nvSpPr>
            <p:spPr bwMode="auto">
              <a:xfrm>
                <a:off x="3031352" y="2995613"/>
                <a:ext cx="3897773" cy="2809875"/>
              </a:xfrm>
              <a:prstGeom prst="roundRect">
                <a:avLst>
                  <a:gd name="adj" fmla="val 0"/>
                </a:avLst>
              </a:prstGeom>
              <a:solidFill>
                <a:schemeClr val="accent3">
                  <a:alpha val="25000"/>
                </a:schemeClr>
              </a:solidFill>
              <a:ln>
                <a:noFill/>
              </a:ln>
            </p:spPr>
            <p:txBody>
              <a:bodyPr vert="horz" wrap="square" lIns="216000" tIns="252000" rIns="216000" bIns="252000" numCol="1" anchor="t" anchorCtr="0" compatLnSpc="1">
                <a:prstTxWarp prst="textNoShape">
                  <a:avLst/>
                </a:prstTxWarp>
              </a:bodyPr>
              <a:lstStyle/>
              <a:p>
                <a:pPr>
                  <a:lnSpc>
                    <a:spcPct val="90000"/>
                  </a:lnSpc>
                </a:pPr>
                <a:r>
                  <a:rPr lang="en-US" sz="1600" b="1" noProof="1"/>
                  <a:t>Activities</a:t>
                </a:r>
                <a:endParaRPr lang="en-US" sz="1400" b="1" noProof="1"/>
              </a:p>
              <a:p>
                <a:pPr>
                  <a:lnSpc>
                    <a:spcPct val="90000"/>
                  </a:lnSpc>
                </a:pPr>
                <a:endParaRPr lang="en-US" altLang="de-DE" sz="1200" noProof="1"/>
              </a:p>
              <a:p>
                <a:pPr marL="171450" indent="-171450">
                  <a:lnSpc>
                    <a:spcPct val="90000"/>
                  </a:lnSpc>
                  <a:buFont typeface="Arial" panose="020B0604020202020204" pitchFamily="34" charset="0"/>
                  <a:buChar char="•"/>
                </a:pPr>
                <a:r>
                  <a:rPr lang="en-US" altLang="de-DE" sz="1200" noProof="1"/>
                  <a:t>Integrate findings from data analysis, risk mapping, site visits, leadership interviews, and survey results into a coherent report structure.</a:t>
                </a:r>
              </a:p>
              <a:p>
                <a:pPr marL="171450" indent="-171450">
                  <a:lnSpc>
                    <a:spcPct val="90000"/>
                  </a:lnSpc>
                  <a:buFont typeface="Arial" panose="020B0604020202020204" pitchFamily="34" charset="0"/>
                  <a:buChar char="•"/>
                </a:pPr>
                <a:r>
                  <a:rPr lang="en-US" altLang="de-DE" sz="1200" noProof="1"/>
                  <a:t>Conducting an action planning workshop per unit</a:t>
                </a:r>
              </a:p>
              <a:p>
                <a:pPr marL="171450" indent="-171450">
                  <a:lnSpc>
                    <a:spcPct val="90000"/>
                  </a:lnSpc>
                  <a:buFont typeface="Arial" panose="020B0604020202020204" pitchFamily="34" charset="0"/>
                  <a:buChar char="•"/>
                </a:pPr>
                <a:r>
                  <a:rPr lang="en-US" altLang="de-DE" sz="1200" noProof="1"/>
                  <a:t>Highlight key risk areas and categorize them for prioritization.</a:t>
                </a:r>
              </a:p>
              <a:p>
                <a:pPr marL="171450" indent="-171450">
                  <a:lnSpc>
                    <a:spcPct val="90000"/>
                  </a:lnSpc>
                  <a:buFont typeface="Arial" panose="020B0604020202020204" pitchFamily="34" charset="0"/>
                  <a:buChar char="•"/>
                </a:pPr>
                <a:r>
                  <a:rPr lang="en-US" altLang="de-DE" sz="1200" noProof="1"/>
                  <a:t>Identify and document good practices for potential rollout across the E.ON Group.</a:t>
                </a:r>
              </a:p>
              <a:p>
                <a:pPr marL="171450" indent="-171450">
                  <a:lnSpc>
                    <a:spcPct val="90000"/>
                  </a:lnSpc>
                  <a:buFont typeface="Arial" panose="020B0604020202020204" pitchFamily="34" charset="0"/>
                  <a:buChar char="•"/>
                </a:pPr>
                <a:r>
                  <a:rPr lang="en-US" altLang="de-DE" sz="1200" noProof="1"/>
                  <a:t>Analyze the cultural maturity level of each unit using the Bradley Curve, emphasizing main drivers for development.</a:t>
                </a:r>
              </a:p>
            </p:txBody>
          </p:sp>
        </p:grpSp>
        <p:grpSp>
          <p:nvGrpSpPr>
            <p:cNvPr id="8" name="Gruppieren 4">
              <a:extLst>
                <a:ext uri="{FF2B5EF4-FFF2-40B4-BE49-F238E27FC236}">
                  <a16:creationId xmlns:a16="http://schemas.microsoft.com/office/drawing/2014/main" id="{3E20EDFA-5584-4EF6-CA44-EF5BF49BC204}"/>
                </a:ext>
              </a:extLst>
            </p:cNvPr>
            <p:cNvGrpSpPr/>
            <p:nvPr/>
          </p:nvGrpSpPr>
          <p:grpSpPr>
            <a:xfrm>
              <a:off x="7557450" y="1562100"/>
              <a:ext cx="4091939" cy="4260705"/>
              <a:chOff x="7557450" y="1562100"/>
              <a:chExt cx="4091939" cy="4260705"/>
            </a:xfrm>
          </p:grpSpPr>
          <p:sp>
            <p:nvSpPr>
              <p:cNvPr id="9" name="Rechteck 58">
                <a:extLst>
                  <a:ext uri="{FF2B5EF4-FFF2-40B4-BE49-F238E27FC236}">
                    <a16:creationId xmlns:a16="http://schemas.microsoft.com/office/drawing/2014/main" id="{487C2DEC-C01B-4DAC-BC9D-388C12923C24}"/>
                  </a:ext>
                </a:extLst>
              </p:cNvPr>
              <p:cNvSpPr/>
              <p:nvPr/>
            </p:nvSpPr>
            <p:spPr>
              <a:xfrm>
                <a:off x="7557450" y="4683077"/>
                <a:ext cx="4091938" cy="11397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6000" noProof="1"/>
                  <a:t>3</a:t>
                </a:r>
              </a:p>
            </p:txBody>
          </p:sp>
          <p:sp>
            <p:nvSpPr>
              <p:cNvPr id="10" name="Abgerundetes Rechteck 56">
                <a:extLst>
                  <a:ext uri="{FF2B5EF4-FFF2-40B4-BE49-F238E27FC236}">
                    <a16:creationId xmlns:a16="http://schemas.microsoft.com/office/drawing/2014/main" id="{A7B5E552-1B94-6BE4-71D1-CC55DBA1F8FE}"/>
                  </a:ext>
                </a:extLst>
              </p:cNvPr>
              <p:cNvSpPr/>
              <p:nvPr/>
            </p:nvSpPr>
            <p:spPr bwMode="auto">
              <a:xfrm>
                <a:off x="7557450" y="1562100"/>
                <a:ext cx="4091939" cy="3071088"/>
              </a:xfrm>
              <a:prstGeom prst="roundRect">
                <a:avLst>
                  <a:gd name="adj" fmla="val 0"/>
                </a:avLst>
              </a:prstGeom>
              <a:solidFill>
                <a:schemeClr val="accent2">
                  <a:alpha val="25000"/>
                </a:schemeClr>
              </a:solidFill>
              <a:ln>
                <a:noFill/>
              </a:ln>
            </p:spPr>
            <p:txBody>
              <a:bodyPr vert="horz" wrap="square" lIns="216000" tIns="252000" rIns="216000" bIns="252000" numCol="1" anchor="t" anchorCtr="0" compatLnSpc="1">
                <a:prstTxWarp prst="textNoShape">
                  <a:avLst/>
                </a:prstTxWarp>
              </a:bodyPr>
              <a:lstStyle/>
              <a:p>
                <a:pPr>
                  <a:lnSpc>
                    <a:spcPct val="90000"/>
                  </a:lnSpc>
                </a:pPr>
                <a:r>
                  <a:rPr lang="en-US" sz="1600" b="1" noProof="1"/>
                  <a:t>Deliverables</a:t>
                </a:r>
                <a:endParaRPr lang="en-US" sz="1400" b="1" noProof="1"/>
              </a:p>
              <a:p>
                <a:pPr>
                  <a:lnSpc>
                    <a:spcPct val="90000"/>
                  </a:lnSpc>
                </a:pPr>
                <a:endParaRPr lang="en-US" altLang="de-DE" sz="1200" noProof="1"/>
              </a:p>
              <a:p>
                <a:pPr marL="171450" indent="-171450">
                  <a:lnSpc>
                    <a:spcPct val="90000"/>
                  </a:lnSpc>
                  <a:buFont typeface="Arial" panose="020B0604020202020204" pitchFamily="34" charset="0"/>
                  <a:buChar char="•"/>
                </a:pPr>
                <a:r>
                  <a:rPr lang="en-US" altLang="de-DE" sz="1200" noProof="1"/>
                  <a:t>A unit-specific report for each E.ON company, including a comprehensive view of all project phases and their interconnections. Subsequently, an action planning workshop to activate recommendations in a clear roadmap.</a:t>
                </a:r>
              </a:p>
              <a:p>
                <a:pPr marL="171450" indent="-171450">
                  <a:lnSpc>
                    <a:spcPct val="90000"/>
                  </a:lnSpc>
                  <a:buFont typeface="Arial" panose="020B0604020202020204" pitchFamily="34" charset="0"/>
                  <a:buChar char="•"/>
                </a:pPr>
                <a:r>
                  <a:rPr lang="en-US" altLang="de-DE" sz="1200" noProof="1"/>
                  <a:t>An E.ON Group Heat Map visualizing greatest risks and benchmarks for progress.</a:t>
                </a:r>
              </a:p>
              <a:p>
                <a:pPr marL="171450" indent="-171450">
                  <a:lnSpc>
                    <a:spcPct val="90000"/>
                  </a:lnSpc>
                  <a:buFont typeface="Arial" panose="020B0604020202020204" pitchFamily="34" charset="0"/>
                  <a:buChar char="•"/>
                </a:pPr>
                <a:r>
                  <a:rPr lang="en-US" altLang="de-DE" sz="1200" noProof="1"/>
                  <a:t>A consolidated E.ON Group Report, which includes:</a:t>
                </a:r>
              </a:p>
              <a:p>
                <a:pPr marL="358775" lvl="1" indent="-171450">
                  <a:lnSpc>
                    <a:spcPct val="90000"/>
                  </a:lnSpc>
                  <a:buFont typeface="Arial" panose="020B0604020202020204" pitchFamily="34" charset="0"/>
                  <a:buChar char="•"/>
                </a:pPr>
                <a:r>
                  <a:rPr lang="en-US" altLang="de-DE" sz="1200" noProof="1"/>
                  <a:t>Compilation of risk categories and good practices.</a:t>
                </a:r>
              </a:p>
              <a:p>
                <a:pPr marL="358775" lvl="1" indent="-171450">
                  <a:lnSpc>
                    <a:spcPct val="90000"/>
                  </a:lnSpc>
                  <a:buFont typeface="Arial" panose="020B0604020202020204" pitchFamily="34" charset="0"/>
                  <a:buChar char="•"/>
                </a:pPr>
                <a:r>
                  <a:rPr lang="en-US" altLang="de-DE" sz="1200" noProof="1"/>
                  <a:t>Comparative analysis of the Bradley Curve allocation, detailing core drivers and insights for global program development.</a:t>
                </a:r>
              </a:p>
              <a:p>
                <a:pPr marL="358775" lvl="1" indent="-171450">
                  <a:lnSpc>
                    <a:spcPct val="90000"/>
                  </a:lnSpc>
                  <a:buFont typeface="Arial" panose="020B0604020202020204" pitchFamily="34" charset="0"/>
                  <a:buChar char="•"/>
                </a:pPr>
                <a:r>
                  <a:rPr lang="en-US" altLang="de-DE" sz="1200" noProof="1"/>
                  <a:t>Summary of overarching data analysis findings to inform Group-level strategies.</a:t>
                </a:r>
                <a:endParaRPr lang="en-US" altLang="de-DE" sz="1200" i="1" noProof="1"/>
              </a:p>
            </p:txBody>
          </p:sp>
        </p:grpSp>
      </p:grpSp>
    </p:spTree>
    <p:extLst>
      <p:ext uri="{BB962C8B-B14F-4D97-AF65-F5344CB8AC3E}">
        <p14:creationId xmlns:p14="http://schemas.microsoft.com/office/powerpoint/2010/main" val="2568130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52E00-41C3-8C20-3B7B-97D493B4638D}"/>
              </a:ext>
            </a:extLst>
          </p:cNvPr>
          <p:cNvSpPr>
            <a:spLocks noGrp="1"/>
          </p:cNvSpPr>
          <p:nvPr>
            <p:ph type="title"/>
          </p:nvPr>
        </p:nvSpPr>
        <p:spPr/>
        <p:txBody>
          <a:bodyPr>
            <a:normAutofit/>
          </a:bodyPr>
          <a:lstStyle/>
          <a:p>
            <a:r>
              <a:rPr lang="en-US" dirty="0"/>
              <a:t>The </a:t>
            </a:r>
            <a:r>
              <a:rPr lang="en-US" u="sng" dirty="0"/>
              <a:t>unit-specific report</a:t>
            </a:r>
            <a:r>
              <a:rPr lang="en-US" dirty="0"/>
              <a:t> and </a:t>
            </a:r>
            <a:r>
              <a:rPr lang="en-US" u="sng" dirty="0"/>
              <a:t>Action Planning workshop</a:t>
            </a:r>
            <a:r>
              <a:rPr lang="en-US" dirty="0"/>
              <a:t>: A Multi-Dimensional View for Each E.ON Entity</a:t>
            </a:r>
          </a:p>
        </p:txBody>
      </p:sp>
      <p:sp>
        <p:nvSpPr>
          <p:cNvPr id="3" name="Text Placeholder 2">
            <a:extLst>
              <a:ext uri="{FF2B5EF4-FFF2-40B4-BE49-F238E27FC236}">
                <a16:creationId xmlns:a16="http://schemas.microsoft.com/office/drawing/2014/main" id="{26E64659-4CB5-5514-CA03-FBD4CF48FB4E}"/>
              </a:ext>
            </a:extLst>
          </p:cNvPr>
          <p:cNvSpPr>
            <a:spLocks noGrp="1"/>
          </p:cNvSpPr>
          <p:nvPr>
            <p:ph type="body" idx="1"/>
          </p:nvPr>
        </p:nvSpPr>
        <p:spPr>
          <a:solidFill>
            <a:schemeClr val="bg1">
              <a:lumMod val="95000"/>
            </a:schemeClr>
          </a:solidFill>
        </p:spPr>
        <p:txBody>
          <a:bodyPr anchor="t">
            <a:normAutofit/>
          </a:bodyPr>
          <a:lstStyle/>
          <a:p>
            <a:r>
              <a:rPr lang="en-US" sz="1800" dirty="0"/>
              <a:t>Unit Report and Action Planning Workshop – Content, Structure and Examples </a:t>
            </a:r>
            <a:r>
              <a:rPr lang="en-US" sz="1000" i="1" dirty="0">
                <a:solidFill>
                  <a:schemeClr val="bg1">
                    <a:lumMod val="50000"/>
                  </a:schemeClr>
                </a:solidFill>
              </a:rPr>
              <a:t>(Project examples used below for display purposes)</a:t>
            </a:r>
          </a:p>
        </p:txBody>
      </p:sp>
      <p:sp>
        <p:nvSpPr>
          <p:cNvPr id="4" name="Content Placeholder 3">
            <a:extLst>
              <a:ext uri="{FF2B5EF4-FFF2-40B4-BE49-F238E27FC236}">
                <a16:creationId xmlns:a16="http://schemas.microsoft.com/office/drawing/2014/main" id="{E47A9AA5-6993-B7C4-EBC8-885C946BEF5E}"/>
              </a:ext>
            </a:extLst>
          </p:cNvPr>
          <p:cNvSpPr>
            <a:spLocks noGrp="1"/>
          </p:cNvSpPr>
          <p:nvPr>
            <p:ph sz="half" idx="2"/>
          </p:nvPr>
        </p:nvSpPr>
        <p:spPr>
          <a:solidFill>
            <a:schemeClr val="bg1">
              <a:lumMod val="95000"/>
            </a:schemeClr>
          </a:solidFill>
        </p:spPr>
        <p:txBody>
          <a:bodyPr>
            <a:normAutofit fontScale="92500" lnSpcReduction="10000"/>
          </a:bodyPr>
          <a:lstStyle/>
          <a:p>
            <a:pPr marL="0" indent="0">
              <a:buNone/>
            </a:pPr>
            <a:r>
              <a:rPr lang="en-US" dirty="0"/>
              <a:t> </a:t>
            </a:r>
          </a:p>
        </p:txBody>
      </p:sp>
      <p:sp>
        <p:nvSpPr>
          <p:cNvPr id="5" name="Text Placeholder 4">
            <a:extLst>
              <a:ext uri="{FF2B5EF4-FFF2-40B4-BE49-F238E27FC236}">
                <a16:creationId xmlns:a16="http://schemas.microsoft.com/office/drawing/2014/main" id="{C0F3F8CC-CE12-3487-CC76-6F44DA54498B}"/>
              </a:ext>
            </a:extLst>
          </p:cNvPr>
          <p:cNvSpPr>
            <a:spLocks noGrp="1"/>
          </p:cNvSpPr>
          <p:nvPr>
            <p:ph type="body" sz="quarter" idx="3"/>
          </p:nvPr>
        </p:nvSpPr>
        <p:spPr/>
        <p:txBody>
          <a:bodyPr anchor="t">
            <a:normAutofit/>
          </a:bodyPr>
          <a:lstStyle/>
          <a:p>
            <a:r>
              <a:rPr lang="en-US" sz="1800" dirty="0"/>
              <a:t>Unit Report and Action Planning Workshop explained</a:t>
            </a:r>
          </a:p>
        </p:txBody>
      </p:sp>
      <p:sp>
        <p:nvSpPr>
          <p:cNvPr id="6" name="Content Placeholder 5">
            <a:extLst>
              <a:ext uri="{FF2B5EF4-FFF2-40B4-BE49-F238E27FC236}">
                <a16:creationId xmlns:a16="http://schemas.microsoft.com/office/drawing/2014/main" id="{C7F9EF4A-CA30-F6D4-7B43-229EDFBBB8F7}"/>
              </a:ext>
            </a:extLst>
          </p:cNvPr>
          <p:cNvSpPr>
            <a:spLocks noGrp="1"/>
          </p:cNvSpPr>
          <p:nvPr>
            <p:ph sz="quarter" idx="4"/>
          </p:nvPr>
        </p:nvSpPr>
        <p:spPr>
          <a:xfrm>
            <a:off x="6172200" y="2505075"/>
            <a:ext cx="5183188" cy="3987800"/>
          </a:xfrm>
        </p:spPr>
        <p:txBody>
          <a:bodyPr>
            <a:normAutofit fontScale="92500" lnSpcReduction="10000"/>
          </a:bodyPr>
          <a:lstStyle/>
          <a:p>
            <a:pPr marL="0" indent="0">
              <a:buNone/>
            </a:pPr>
            <a:r>
              <a:rPr lang="en-US" sz="1200" b="1" dirty="0">
                <a:solidFill>
                  <a:schemeClr val="tx1"/>
                </a:solidFill>
              </a:rPr>
              <a:t>Unit Report: </a:t>
            </a:r>
          </a:p>
          <a:p>
            <a:r>
              <a:rPr lang="en-US" sz="1200" b="1" dirty="0">
                <a:solidFill>
                  <a:schemeClr val="tx1"/>
                </a:solidFill>
              </a:rPr>
              <a:t>Management Summary: </a:t>
            </a:r>
            <a:r>
              <a:rPr lang="en-US" sz="1200" dirty="0">
                <a:solidFill>
                  <a:schemeClr val="tx1"/>
                </a:solidFill>
              </a:rPr>
              <a:t>A synthesis of all critical findings, offering a strategic overview that links data analysis to actionable insights.</a:t>
            </a:r>
          </a:p>
          <a:p>
            <a:r>
              <a:rPr lang="en-US" sz="1200" b="1" dirty="0">
                <a:solidFill>
                  <a:schemeClr val="tx1"/>
                </a:solidFill>
              </a:rPr>
              <a:t>Data and KPI Analysis: </a:t>
            </a:r>
            <a:r>
              <a:rPr lang="en-US" sz="1200" dirty="0">
                <a:solidFill>
                  <a:schemeClr val="tx1"/>
                </a:solidFill>
              </a:rPr>
              <a:t>Deep dive into safety incidents, near misses, and compliance rates, cross-referenced with KPIs to track progress and pinpoint focus areas.</a:t>
            </a:r>
          </a:p>
          <a:p>
            <a:r>
              <a:rPr lang="en-US" sz="1200" b="1" dirty="0">
                <a:solidFill>
                  <a:schemeClr val="tx1"/>
                </a:solidFill>
              </a:rPr>
              <a:t>Risk Mapping Overview: </a:t>
            </a:r>
            <a:r>
              <a:rPr lang="en-US" sz="1200" dirty="0">
                <a:solidFill>
                  <a:schemeClr val="tx1"/>
                </a:solidFill>
              </a:rPr>
              <a:t>Summarizes key risks, their potential impact, and frequency, along with a prioritization matrix to guide immediate actions.</a:t>
            </a:r>
          </a:p>
          <a:p>
            <a:r>
              <a:rPr lang="en-US" sz="1200" b="1" dirty="0">
                <a:solidFill>
                  <a:schemeClr val="tx1"/>
                </a:solidFill>
              </a:rPr>
              <a:t>Cultural Evaluation Breakdown: </a:t>
            </a:r>
            <a:r>
              <a:rPr lang="en-US" sz="1200" dirty="0">
                <a:solidFill>
                  <a:schemeClr val="tx1"/>
                </a:solidFill>
              </a:rPr>
              <a:t>Detailed account of the cultural strengths and improvement areas as aligned with the 13 culture elements, spotlighting specific units' cultural maturity.</a:t>
            </a:r>
          </a:p>
          <a:p>
            <a:pPr marL="0" indent="0">
              <a:buNone/>
            </a:pPr>
            <a:r>
              <a:rPr lang="en-US" sz="1200" b="1" dirty="0">
                <a:solidFill>
                  <a:schemeClr val="tx1"/>
                </a:solidFill>
                <a:cs typeface="Arial"/>
              </a:rPr>
              <a:t>Action Planning Workshop</a:t>
            </a:r>
            <a:endParaRPr lang="en-US" sz="1200" dirty="0">
              <a:solidFill>
                <a:schemeClr val="tx1"/>
              </a:solidFill>
              <a:cs typeface="Arial"/>
            </a:endParaRPr>
          </a:p>
          <a:p>
            <a:r>
              <a:rPr lang="en-US" sz="1200" b="1" dirty="0">
                <a:solidFill>
                  <a:schemeClr val="tx1"/>
                </a:solidFill>
                <a:cs typeface="Arial"/>
              </a:rPr>
              <a:t>Road Mapping Activities Consolidation: </a:t>
            </a:r>
            <a:r>
              <a:rPr lang="en-US" sz="1200" dirty="0">
                <a:solidFill>
                  <a:schemeClr val="tx1"/>
                </a:solidFill>
                <a:cs typeface="Arial"/>
              </a:rPr>
              <a:t>Interactive session focusing on transforming high-value measures into practical steps, setting a roadmap for immediate and long-term HSE enhancements.</a:t>
            </a:r>
          </a:p>
          <a:p>
            <a:r>
              <a:rPr lang="en-US" sz="1200" b="1" dirty="0">
                <a:solidFill>
                  <a:schemeClr val="tx1"/>
                </a:solidFill>
                <a:cs typeface="Arial"/>
              </a:rPr>
              <a:t>Project Kick-Off Material Preparation: </a:t>
            </a:r>
            <a:r>
              <a:rPr lang="en-US" sz="1200" dirty="0">
                <a:solidFill>
                  <a:schemeClr val="tx1"/>
                </a:solidFill>
                <a:cs typeface="Arial"/>
              </a:rPr>
              <a:t>Crafting the materials that set the stage for project implementation, aligning team expectations and project milestones.</a:t>
            </a:r>
          </a:p>
          <a:p>
            <a:r>
              <a:rPr lang="en-US" sz="1200" b="1" dirty="0">
                <a:solidFill>
                  <a:schemeClr val="tx1"/>
                </a:solidFill>
                <a:cs typeface="Arial"/>
              </a:rPr>
              <a:t>Targeted Action Identification: </a:t>
            </a:r>
            <a:r>
              <a:rPr lang="en-US" sz="1200" dirty="0">
                <a:solidFill>
                  <a:schemeClr val="tx1"/>
                </a:solidFill>
                <a:cs typeface="Arial"/>
              </a:rPr>
              <a:t>Collaborative development of targeted actions based on the report's findings, designed to elevate the safety culture maturity.</a:t>
            </a:r>
          </a:p>
          <a:p>
            <a:r>
              <a:rPr lang="en-US" sz="1200" b="1" dirty="0">
                <a:solidFill>
                  <a:schemeClr val="tx1"/>
                </a:solidFill>
                <a:cs typeface="Arial"/>
              </a:rPr>
              <a:t>Development Plans: </a:t>
            </a:r>
            <a:r>
              <a:rPr lang="en-US" sz="1200" dirty="0">
                <a:solidFill>
                  <a:schemeClr val="tx1"/>
                </a:solidFill>
                <a:cs typeface="Arial"/>
              </a:rPr>
              <a:t>Outlines the specific recommendations for each unit based on the cultural maturity profile and risk assessment.</a:t>
            </a:r>
          </a:p>
        </p:txBody>
      </p:sp>
      <p:sp>
        <p:nvSpPr>
          <p:cNvPr id="7" name="Slide Number Placeholder 6">
            <a:extLst>
              <a:ext uri="{FF2B5EF4-FFF2-40B4-BE49-F238E27FC236}">
                <a16:creationId xmlns:a16="http://schemas.microsoft.com/office/drawing/2014/main" id="{3A65D241-02AF-EADC-4EC2-D9D98811FB0C}"/>
              </a:ext>
            </a:extLst>
          </p:cNvPr>
          <p:cNvSpPr>
            <a:spLocks noGrp="1"/>
          </p:cNvSpPr>
          <p:nvPr>
            <p:ph type="sldNum" sz="quarter" idx="12"/>
          </p:nvPr>
        </p:nvSpPr>
        <p:spPr/>
        <p:txBody>
          <a:bodyPr/>
          <a:lstStyle/>
          <a:p>
            <a:fld id="{A6675773-DBBA-4A21-9EDA-4D76296EEA2B}" type="slidenum">
              <a:rPr lang="en-US" smtClean="0"/>
              <a:t>34</a:t>
            </a:fld>
            <a:endParaRPr lang="en-US" dirty="0"/>
          </a:p>
        </p:txBody>
      </p:sp>
      <p:sp>
        <p:nvSpPr>
          <p:cNvPr id="10" name="TextBox 9">
            <a:extLst>
              <a:ext uri="{FF2B5EF4-FFF2-40B4-BE49-F238E27FC236}">
                <a16:creationId xmlns:a16="http://schemas.microsoft.com/office/drawing/2014/main" id="{4AD1BC55-41CC-3A9B-F119-CCA8478E0C15}"/>
              </a:ext>
            </a:extLst>
          </p:cNvPr>
          <p:cNvSpPr txBox="1"/>
          <p:nvPr/>
        </p:nvSpPr>
        <p:spPr>
          <a:xfrm>
            <a:off x="1176162" y="2420894"/>
            <a:ext cx="2261577" cy="442035"/>
          </a:xfrm>
          <a:prstGeom prst="rect">
            <a:avLst/>
          </a:prstGeom>
          <a:solidFill>
            <a:schemeClr val="bg1">
              <a:alpha val="85000"/>
            </a:schemeClr>
          </a:solidFill>
        </p:spPr>
        <p:txBody>
          <a:bodyPr wrap="square" lIns="36000" tIns="36000" rIns="36000" bIns="36000" rtlCol="0">
            <a:spAutoFit/>
          </a:bodyPr>
          <a:lstStyle/>
          <a:p>
            <a:pPr algn="ctr"/>
            <a:r>
              <a:rPr lang="en-US" sz="800" b="1" dirty="0"/>
              <a:t>Management Summary</a:t>
            </a:r>
          </a:p>
          <a:p>
            <a:pPr algn="ctr"/>
            <a:r>
              <a:rPr lang="en-US" sz="800" dirty="0"/>
              <a:t>All insights are gathered and interconnected to display the “big picture”</a:t>
            </a:r>
          </a:p>
        </p:txBody>
      </p:sp>
      <p:pic>
        <p:nvPicPr>
          <p:cNvPr id="8" name="Picture 7">
            <a:extLst>
              <a:ext uri="{FF2B5EF4-FFF2-40B4-BE49-F238E27FC236}">
                <a16:creationId xmlns:a16="http://schemas.microsoft.com/office/drawing/2014/main" id="{F26CD9D9-FF97-37AD-4D22-C20CF2C64C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6162" y="2949579"/>
            <a:ext cx="1147399" cy="514153"/>
          </a:xfrm>
          <a:prstGeom prst="rect">
            <a:avLst/>
          </a:prstGeom>
        </p:spPr>
      </p:pic>
      <p:pic>
        <p:nvPicPr>
          <p:cNvPr id="11" name="Picture 10">
            <a:extLst>
              <a:ext uri="{FF2B5EF4-FFF2-40B4-BE49-F238E27FC236}">
                <a16:creationId xmlns:a16="http://schemas.microsoft.com/office/drawing/2014/main" id="{D3A58BEA-BB6A-E558-794E-DDD26B2BBF2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76735" y="2918367"/>
            <a:ext cx="1061004" cy="565147"/>
          </a:xfrm>
          <a:prstGeom prst="rect">
            <a:avLst/>
          </a:prstGeom>
        </p:spPr>
      </p:pic>
      <p:pic>
        <p:nvPicPr>
          <p:cNvPr id="12" name="Picture 11">
            <a:extLst>
              <a:ext uri="{FF2B5EF4-FFF2-40B4-BE49-F238E27FC236}">
                <a16:creationId xmlns:a16="http://schemas.microsoft.com/office/drawing/2014/main" id="{AB79D37A-7180-920E-F8BC-53A0926A3A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76162" y="3981201"/>
            <a:ext cx="939553" cy="470115"/>
          </a:xfrm>
          <a:prstGeom prst="rect">
            <a:avLst/>
          </a:prstGeom>
        </p:spPr>
      </p:pic>
      <p:pic>
        <p:nvPicPr>
          <p:cNvPr id="13" name="Picture 12">
            <a:extLst>
              <a:ext uri="{FF2B5EF4-FFF2-40B4-BE49-F238E27FC236}">
                <a16:creationId xmlns:a16="http://schemas.microsoft.com/office/drawing/2014/main" id="{5B558478-81AF-8573-BAA7-05697531D9B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51873" y="2945911"/>
            <a:ext cx="981261" cy="515303"/>
          </a:xfrm>
          <a:prstGeom prst="rect">
            <a:avLst/>
          </a:prstGeom>
        </p:spPr>
      </p:pic>
      <p:pic>
        <p:nvPicPr>
          <p:cNvPr id="14" name="Picture 13">
            <a:extLst>
              <a:ext uri="{FF2B5EF4-FFF2-40B4-BE49-F238E27FC236}">
                <a16:creationId xmlns:a16="http://schemas.microsoft.com/office/drawing/2014/main" id="{AC74B2F4-CAC3-A8F5-78F2-2894D512F52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17404" y="2945911"/>
            <a:ext cx="981261" cy="520899"/>
          </a:xfrm>
          <a:prstGeom prst="rect">
            <a:avLst/>
          </a:prstGeom>
        </p:spPr>
      </p:pic>
      <p:pic>
        <p:nvPicPr>
          <p:cNvPr id="16" name="Picture 15">
            <a:extLst>
              <a:ext uri="{FF2B5EF4-FFF2-40B4-BE49-F238E27FC236}">
                <a16:creationId xmlns:a16="http://schemas.microsoft.com/office/drawing/2014/main" id="{E843F41B-8AF0-142E-487F-7E807B96560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302425" y="4009281"/>
            <a:ext cx="1116256" cy="442035"/>
          </a:xfrm>
          <a:prstGeom prst="rect">
            <a:avLst/>
          </a:prstGeom>
        </p:spPr>
      </p:pic>
      <p:sp>
        <p:nvSpPr>
          <p:cNvPr id="17" name="TextBox 16">
            <a:extLst>
              <a:ext uri="{FF2B5EF4-FFF2-40B4-BE49-F238E27FC236}">
                <a16:creationId xmlns:a16="http://schemas.microsoft.com/office/drawing/2014/main" id="{F992ADD7-62C0-DC5E-F275-ED7EB8C0E9DE}"/>
              </a:ext>
            </a:extLst>
          </p:cNvPr>
          <p:cNvSpPr txBox="1"/>
          <p:nvPr/>
        </p:nvSpPr>
        <p:spPr>
          <a:xfrm>
            <a:off x="3490913" y="2420894"/>
            <a:ext cx="2261577" cy="565146"/>
          </a:xfrm>
          <a:prstGeom prst="rect">
            <a:avLst/>
          </a:prstGeom>
          <a:solidFill>
            <a:schemeClr val="bg1">
              <a:alpha val="85000"/>
            </a:schemeClr>
          </a:solidFill>
        </p:spPr>
        <p:txBody>
          <a:bodyPr wrap="square" lIns="36000" tIns="36000" rIns="36000" bIns="36000" rtlCol="0">
            <a:spAutoFit/>
          </a:bodyPr>
          <a:lstStyle/>
          <a:p>
            <a:pPr algn="ctr"/>
            <a:r>
              <a:rPr lang="en-US" sz="800" b="1" dirty="0"/>
              <a:t>Data and KPI</a:t>
            </a:r>
          </a:p>
          <a:p>
            <a:pPr algn="ctr"/>
            <a:r>
              <a:rPr lang="en-US" sz="800" dirty="0"/>
              <a:t>Incident reports and KPIs are analyzed in depth to understand methodical and cultural evolution as a basis for further project phases </a:t>
            </a:r>
          </a:p>
        </p:txBody>
      </p:sp>
      <p:sp>
        <p:nvSpPr>
          <p:cNvPr id="18" name="TextBox 17">
            <a:extLst>
              <a:ext uri="{FF2B5EF4-FFF2-40B4-BE49-F238E27FC236}">
                <a16:creationId xmlns:a16="http://schemas.microsoft.com/office/drawing/2014/main" id="{DE6C318E-CF7E-766B-8E36-548040C3F7AC}"/>
              </a:ext>
            </a:extLst>
          </p:cNvPr>
          <p:cNvSpPr txBox="1"/>
          <p:nvPr/>
        </p:nvSpPr>
        <p:spPr>
          <a:xfrm>
            <a:off x="1176162" y="3494514"/>
            <a:ext cx="2261577" cy="565146"/>
          </a:xfrm>
          <a:prstGeom prst="rect">
            <a:avLst/>
          </a:prstGeom>
          <a:solidFill>
            <a:schemeClr val="bg1">
              <a:alpha val="85000"/>
            </a:schemeClr>
          </a:solidFill>
        </p:spPr>
        <p:txBody>
          <a:bodyPr wrap="square" lIns="36000" tIns="36000" rIns="36000" bIns="36000" rtlCol="0">
            <a:spAutoFit/>
          </a:bodyPr>
          <a:lstStyle/>
          <a:p>
            <a:pPr algn="ctr"/>
            <a:r>
              <a:rPr lang="en-US" sz="800" b="1" dirty="0"/>
              <a:t>Risk Mapping </a:t>
            </a:r>
          </a:p>
          <a:p>
            <a:pPr algn="ctr"/>
            <a:r>
              <a:rPr lang="en-US" sz="800" dirty="0"/>
              <a:t>Observations concerning high risk situations and/ or conditions and good practices are documented to display urgencies but also identify patterns per Unit</a:t>
            </a:r>
          </a:p>
        </p:txBody>
      </p:sp>
      <p:pic>
        <p:nvPicPr>
          <p:cNvPr id="22" name="Picture 21">
            <a:extLst>
              <a:ext uri="{FF2B5EF4-FFF2-40B4-BE49-F238E27FC236}">
                <a16:creationId xmlns:a16="http://schemas.microsoft.com/office/drawing/2014/main" id="{2751A935-28A1-F91B-B30F-FA696E17102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172590" y="4047925"/>
            <a:ext cx="579900" cy="336666"/>
          </a:xfrm>
          <a:prstGeom prst="rect">
            <a:avLst/>
          </a:prstGeom>
        </p:spPr>
      </p:pic>
      <p:pic>
        <p:nvPicPr>
          <p:cNvPr id="20" name="Picture 19">
            <a:extLst>
              <a:ext uri="{FF2B5EF4-FFF2-40B4-BE49-F238E27FC236}">
                <a16:creationId xmlns:a16="http://schemas.microsoft.com/office/drawing/2014/main" id="{38EA357F-3516-1FB7-3F69-0D1732E2883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566104" y="4061965"/>
            <a:ext cx="579899" cy="336665"/>
          </a:xfrm>
          <a:prstGeom prst="rect">
            <a:avLst/>
          </a:prstGeom>
        </p:spPr>
      </p:pic>
      <p:pic>
        <p:nvPicPr>
          <p:cNvPr id="15" name="Picture 14">
            <a:extLst>
              <a:ext uri="{FF2B5EF4-FFF2-40B4-BE49-F238E27FC236}">
                <a16:creationId xmlns:a16="http://schemas.microsoft.com/office/drawing/2014/main" id="{D7D2D23B-BEF6-2D2F-DD25-AD78BACA651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567442" y="3981200"/>
            <a:ext cx="979603" cy="568717"/>
          </a:xfrm>
          <a:prstGeom prst="rect">
            <a:avLst/>
          </a:prstGeom>
        </p:spPr>
      </p:pic>
      <p:sp>
        <p:nvSpPr>
          <p:cNvPr id="19" name="TextBox 18">
            <a:extLst>
              <a:ext uri="{FF2B5EF4-FFF2-40B4-BE49-F238E27FC236}">
                <a16:creationId xmlns:a16="http://schemas.microsoft.com/office/drawing/2014/main" id="{261EE875-2073-8F70-EC8A-F4FF4CE141DA}"/>
              </a:ext>
            </a:extLst>
          </p:cNvPr>
          <p:cNvSpPr txBox="1"/>
          <p:nvPr/>
        </p:nvSpPr>
        <p:spPr>
          <a:xfrm>
            <a:off x="3490913" y="3494514"/>
            <a:ext cx="2261577" cy="565146"/>
          </a:xfrm>
          <a:prstGeom prst="rect">
            <a:avLst/>
          </a:prstGeom>
          <a:solidFill>
            <a:schemeClr val="bg1">
              <a:alpha val="85000"/>
            </a:schemeClr>
          </a:solidFill>
        </p:spPr>
        <p:txBody>
          <a:bodyPr wrap="square" lIns="36000" tIns="36000" rIns="36000" bIns="36000" rtlCol="0">
            <a:spAutoFit/>
          </a:bodyPr>
          <a:lstStyle/>
          <a:p>
            <a:pPr algn="ctr"/>
            <a:r>
              <a:rPr lang="en-US" sz="800" b="1" dirty="0"/>
              <a:t>Culture Evaluation</a:t>
            </a:r>
          </a:p>
          <a:p>
            <a:pPr algn="ctr"/>
            <a:r>
              <a:rPr lang="en-US" sz="800" dirty="0"/>
              <a:t>Each Unit is evaluated by 13 culture elements (strict evaluation scheme) with specific recommendations according to discovered development needs</a:t>
            </a:r>
          </a:p>
        </p:txBody>
      </p:sp>
      <p:cxnSp>
        <p:nvCxnSpPr>
          <p:cNvPr id="24" name="Straight Connector 23">
            <a:extLst>
              <a:ext uri="{FF2B5EF4-FFF2-40B4-BE49-F238E27FC236}">
                <a16:creationId xmlns:a16="http://schemas.microsoft.com/office/drawing/2014/main" id="{F80B46D8-01BB-C7F8-4A18-46E4A99AF88F}"/>
              </a:ext>
            </a:extLst>
          </p:cNvPr>
          <p:cNvCxnSpPr>
            <a:cxnSpLocks/>
          </p:cNvCxnSpPr>
          <p:nvPr/>
        </p:nvCxnSpPr>
        <p:spPr>
          <a:xfrm flipH="1">
            <a:off x="1190625" y="4717357"/>
            <a:ext cx="4486275"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Isosceles Triangle 24">
            <a:extLst>
              <a:ext uri="{FF2B5EF4-FFF2-40B4-BE49-F238E27FC236}">
                <a16:creationId xmlns:a16="http://schemas.microsoft.com/office/drawing/2014/main" id="{40A8AFAE-D4A1-8941-750A-4E585CBFBAE3}"/>
              </a:ext>
            </a:extLst>
          </p:cNvPr>
          <p:cNvSpPr/>
          <p:nvPr/>
        </p:nvSpPr>
        <p:spPr>
          <a:xfrm rot="10800000">
            <a:off x="3107545" y="4601061"/>
            <a:ext cx="620060" cy="232592"/>
          </a:xfrm>
          <a:prstGeom prst="triangle">
            <a:avLst/>
          </a:prstGeom>
          <a:solidFill>
            <a:schemeClr val="bg1">
              <a:lumMod val="95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5" name="Picture 174">
            <a:extLst>
              <a:ext uri="{FF2B5EF4-FFF2-40B4-BE49-F238E27FC236}">
                <a16:creationId xmlns:a16="http://schemas.microsoft.com/office/drawing/2014/main" id="{63997BFC-F257-0023-EA3D-2D44F97928D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35674" y="5466815"/>
            <a:ext cx="1333502" cy="597925"/>
          </a:xfrm>
          <a:prstGeom prst="rect">
            <a:avLst/>
          </a:prstGeom>
        </p:spPr>
      </p:pic>
      <p:pic>
        <p:nvPicPr>
          <p:cNvPr id="176" name="Picture 175">
            <a:extLst>
              <a:ext uri="{FF2B5EF4-FFF2-40B4-BE49-F238E27FC236}">
                <a16:creationId xmlns:a16="http://schemas.microsoft.com/office/drawing/2014/main" id="{8761FDA0-319B-E267-67B3-4CAA91B8344C}"/>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840808" y="5460533"/>
            <a:ext cx="1450592" cy="601066"/>
          </a:xfrm>
          <a:prstGeom prst="rect">
            <a:avLst/>
          </a:prstGeom>
        </p:spPr>
      </p:pic>
      <p:sp>
        <p:nvSpPr>
          <p:cNvPr id="177" name="TextBox 176">
            <a:extLst>
              <a:ext uri="{FF2B5EF4-FFF2-40B4-BE49-F238E27FC236}">
                <a16:creationId xmlns:a16="http://schemas.microsoft.com/office/drawing/2014/main" id="{0EEF5183-40A1-AFD0-C491-08424CC333C3}"/>
              </a:ext>
            </a:extLst>
          </p:cNvPr>
          <p:cNvSpPr txBox="1"/>
          <p:nvPr/>
        </p:nvSpPr>
        <p:spPr>
          <a:xfrm>
            <a:off x="1176162" y="4884798"/>
            <a:ext cx="2261577" cy="442035"/>
          </a:xfrm>
          <a:prstGeom prst="rect">
            <a:avLst/>
          </a:prstGeom>
          <a:solidFill>
            <a:schemeClr val="bg1">
              <a:alpha val="85000"/>
            </a:schemeClr>
          </a:solidFill>
        </p:spPr>
        <p:txBody>
          <a:bodyPr wrap="square" lIns="36000" tIns="36000" rIns="36000" bIns="36000" rtlCol="0">
            <a:spAutoFit/>
          </a:bodyPr>
          <a:lstStyle/>
          <a:p>
            <a:pPr algn="ctr"/>
            <a:r>
              <a:rPr lang="en-US" sz="800" b="1" dirty="0"/>
              <a:t>Consolidation of Evolution Road Mapping Activities</a:t>
            </a:r>
          </a:p>
          <a:p>
            <a:pPr algn="ctr"/>
            <a:r>
              <a:rPr lang="en-US" sz="800" dirty="0"/>
              <a:t>High value measures are broken down to be discussed during a Road Mapping Workshop</a:t>
            </a:r>
          </a:p>
        </p:txBody>
      </p:sp>
      <p:sp>
        <p:nvSpPr>
          <p:cNvPr id="178" name="TextBox 177">
            <a:extLst>
              <a:ext uri="{FF2B5EF4-FFF2-40B4-BE49-F238E27FC236}">
                <a16:creationId xmlns:a16="http://schemas.microsoft.com/office/drawing/2014/main" id="{4258C77F-F24F-A75C-5817-6124F101AB04}"/>
              </a:ext>
            </a:extLst>
          </p:cNvPr>
          <p:cNvSpPr txBox="1"/>
          <p:nvPr/>
        </p:nvSpPr>
        <p:spPr>
          <a:xfrm>
            <a:off x="3490913" y="4884798"/>
            <a:ext cx="2261577" cy="565146"/>
          </a:xfrm>
          <a:prstGeom prst="rect">
            <a:avLst/>
          </a:prstGeom>
          <a:solidFill>
            <a:schemeClr val="bg1">
              <a:alpha val="85000"/>
            </a:schemeClr>
          </a:solidFill>
        </p:spPr>
        <p:txBody>
          <a:bodyPr wrap="square" lIns="36000" tIns="36000" rIns="36000" bIns="36000" rtlCol="0">
            <a:spAutoFit/>
          </a:bodyPr>
          <a:lstStyle/>
          <a:p>
            <a:pPr algn="ctr"/>
            <a:r>
              <a:rPr lang="en-US" sz="800" b="1" dirty="0"/>
              <a:t>Preparation of Project Kick-Off Material</a:t>
            </a:r>
          </a:p>
          <a:p>
            <a:pPr algn="ctr"/>
            <a:r>
              <a:rPr lang="en-US" sz="800" dirty="0"/>
              <a:t>During a Action Planning Workshop, main activities and objectives will be defined to be conducted for further evolution of the cultural maturity</a:t>
            </a:r>
          </a:p>
        </p:txBody>
      </p:sp>
      <p:sp>
        <p:nvSpPr>
          <p:cNvPr id="179" name="TextBox 178">
            <a:extLst>
              <a:ext uri="{FF2B5EF4-FFF2-40B4-BE49-F238E27FC236}">
                <a16:creationId xmlns:a16="http://schemas.microsoft.com/office/drawing/2014/main" id="{E703D029-33FE-FA91-68E1-3211132CE35A}"/>
              </a:ext>
            </a:extLst>
          </p:cNvPr>
          <p:cNvSpPr txBox="1"/>
          <p:nvPr/>
        </p:nvSpPr>
        <p:spPr>
          <a:xfrm rot="16200000">
            <a:off x="431864" y="3534541"/>
            <a:ext cx="1172950" cy="195814"/>
          </a:xfrm>
          <a:prstGeom prst="rect">
            <a:avLst/>
          </a:prstGeom>
          <a:noFill/>
        </p:spPr>
        <p:txBody>
          <a:bodyPr wrap="square" lIns="36000" tIns="36000" rIns="36000" bIns="36000" rtlCol="0">
            <a:spAutoFit/>
          </a:bodyPr>
          <a:lstStyle/>
          <a:p>
            <a:pPr algn="ctr"/>
            <a:r>
              <a:rPr lang="en-US" sz="800" b="1" dirty="0"/>
              <a:t>Unit Report</a:t>
            </a:r>
            <a:endParaRPr lang="en-US" sz="800" dirty="0"/>
          </a:p>
        </p:txBody>
      </p:sp>
      <p:sp>
        <p:nvSpPr>
          <p:cNvPr id="180" name="TextBox 179">
            <a:extLst>
              <a:ext uri="{FF2B5EF4-FFF2-40B4-BE49-F238E27FC236}">
                <a16:creationId xmlns:a16="http://schemas.microsoft.com/office/drawing/2014/main" id="{59E03DED-7FF0-0E74-48C7-C5BC2BCD5DEC}"/>
              </a:ext>
            </a:extLst>
          </p:cNvPr>
          <p:cNvSpPr txBox="1"/>
          <p:nvPr/>
        </p:nvSpPr>
        <p:spPr>
          <a:xfrm rot="16200000">
            <a:off x="431863" y="5377217"/>
            <a:ext cx="1172950" cy="195814"/>
          </a:xfrm>
          <a:prstGeom prst="rect">
            <a:avLst/>
          </a:prstGeom>
          <a:noFill/>
        </p:spPr>
        <p:txBody>
          <a:bodyPr wrap="square" lIns="36000" tIns="36000" rIns="36000" bIns="36000" rtlCol="0">
            <a:spAutoFit/>
          </a:bodyPr>
          <a:lstStyle/>
          <a:p>
            <a:pPr algn="ctr"/>
            <a:r>
              <a:rPr lang="en-US" sz="800" b="1" dirty="0"/>
              <a:t>Action Planning Workshop</a:t>
            </a:r>
            <a:endParaRPr lang="en-US" sz="800" dirty="0"/>
          </a:p>
        </p:txBody>
      </p:sp>
    </p:spTree>
    <p:extLst>
      <p:ext uri="{BB962C8B-B14F-4D97-AF65-F5344CB8AC3E}">
        <p14:creationId xmlns:p14="http://schemas.microsoft.com/office/powerpoint/2010/main" val="2893553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52E00-41C3-8C20-3B7B-97D493B4638D}"/>
              </a:ext>
            </a:extLst>
          </p:cNvPr>
          <p:cNvSpPr>
            <a:spLocks noGrp="1"/>
          </p:cNvSpPr>
          <p:nvPr>
            <p:ph type="title"/>
          </p:nvPr>
        </p:nvSpPr>
        <p:spPr/>
        <p:txBody>
          <a:bodyPr>
            <a:normAutofit/>
          </a:bodyPr>
          <a:lstStyle/>
          <a:p>
            <a:r>
              <a:rPr lang="en-US" dirty="0"/>
              <a:t>Consolidation: Group-Wide HSE Insights and Actions</a:t>
            </a:r>
          </a:p>
        </p:txBody>
      </p:sp>
      <p:sp>
        <p:nvSpPr>
          <p:cNvPr id="3" name="Text Placeholder 2">
            <a:extLst>
              <a:ext uri="{FF2B5EF4-FFF2-40B4-BE49-F238E27FC236}">
                <a16:creationId xmlns:a16="http://schemas.microsoft.com/office/drawing/2014/main" id="{26E64659-4CB5-5514-CA03-FBD4CF48FB4E}"/>
              </a:ext>
            </a:extLst>
          </p:cNvPr>
          <p:cNvSpPr>
            <a:spLocks noGrp="1"/>
          </p:cNvSpPr>
          <p:nvPr>
            <p:ph type="body" idx="1"/>
          </p:nvPr>
        </p:nvSpPr>
        <p:spPr>
          <a:solidFill>
            <a:schemeClr val="bg1">
              <a:lumMod val="95000"/>
            </a:schemeClr>
          </a:solidFill>
        </p:spPr>
        <p:txBody>
          <a:bodyPr anchor="t">
            <a:normAutofit/>
          </a:bodyPr>
          <a:lstStyle/>
          <a:p>
            <a:r>
              <a:rPr lang="en-US" sz="1800" dirty="0"/>
              <a:t>Consolidated Reporting – Content, Structure and Examples </a:t>
            </a:r>
            <a:r>
              <a:rPr lang="en-US" sz="1000" i="1" dirty="0">
                <a:solidFill>
                  <a:schemeClr val="bg1">
                    <a:lumMod val="50000"/>
                  </a:schemeClr>
                </a:solidFill>
              </a:rPr>
              <a:t>(Examples below created for display purposes)</a:t>
            </a:r>
          </a:p>
        </p:txBody>
      </p:sp>
      <p:sp>
        <p:nvSpPr>
          <p:cNvPr id="4" name="Content Placeholder 3">
            <a:extLst>
              <a:ext uri="{FF2B5EF4-FFF2-40B4-BE49-F238E27FC236}">
                <a16:creationId xmlns:a16="http://schemas.microsoft.com/office/drawing/2014/main" id="{E47A9AA5-6993-B7C4-EBC8-885C946BEF5E}"/>
              </a:ext>
            </a:extLst>
          </p:cNvPr>
          <p:cNvSpPr>
            <a:spLocks noGrp="1"/>
          </p:cNvSpPr>
          <p:nvPr>
            <p:ph sz="half" idx="2"/>
          </p:nvPr>
        </p:nvSpPr>
        <p:spPr>
          <a:solidFill>
            <a:schemeClr val="bg1">
              <a:lumMod val="95000"/>
            </a:schemeClr>
          </a:solidFill>
        </p:spPr>
        <p:txBody>
          <a:bodyPr>
            <a:normAutofit lnSpcReduction="10000"/>
          </a:bodyPr>
          <a:lstStyle/>
          <a:p>
            <a:pPr marL="0" indent="0">
              <a:buNone/>
            </a:pPr>
            <a:r>
              <a:rPr lang="en-US" dirty="0"/>
              <a:t> </a:t>
            </a:r>
          </a:p>
        </p:txBody>
      </p:sp>
      <p:sp>
        <p:nvSpPr>
          <p:cNvPr id="5" name="Text Placeholder 4">
            <a:extLst>
              <a:ext uri="{FF2B5EF4-FFF2-40B4-BE49-F238E27FC236}">
                <a16:creationId xmlns:a16="http://schemas.microsoft.com/office/drawing/2014/main" id="{C0F3F8CC-CE12-3487-CC76-6F44DA54498B}"/>
              </a:ext>
            </a:extLst>
          </p:cNvPr>
          <p:cNvSpPr>
            <a:spLocks noGrp="1"/>
          </p:cNvSpPr>
          <p:nvPr>
            <p:ph type="body" sz="quarter" idx="3"/>
          </p:nvPr>
        </p:nvSpPr>
        <p:spPr/>
        <p:txBody>
          <a:bodyPr anchor="t">
            <a:normAutofit/>
          </a:bodyPr>
          <a:lstStyle/>
          <a:p>
            <a:r>
              <a:rPr lang="en-US" sz="1800" dirty="0"/>
              <a:t>Consolidation explained</a:t>
            </a:r>
          </a:p>
        </p:txBody>
      </p:sp>
      <p:sp>
        <p:nvSpPr>
          <p:cNvPr id="6" name="Content Placeholder 5">
            <a:extLst>
              <a:ext uri="{FF2B5EF4-FFF2-40B4-BE49-F238E27FC236}">
                <a16:creationId xmlns:a16="http://schemas.microsoft.com/office/drawing/2014/main" id="{C7F9EF4A-CA30-F6D4-7B43-229EDFBBB8F7}"/>
              </a:ext>
            </a:extLst>
          </p:cNvPr>
          <p:cNvSpPr>
            <a:spLocks noGrp="1"/>
          </p:cNvSpPr>
          <p:nvPr>
            <p:ph sz="quarter" idx="4"/>
          </p:nvPr>
        </p:nvSpPr>
        <p:spPr>
          <a:xfrm>
            <a:off x="6172200" y="2505075"/>
            <a:ext cx="5183188" cy="3987800"/>
          </a:xfrm>
        </p:spPr>
        <p:txBody>
          <a:bodyPr>
            <a:normAutofit lnSpcReduction="10000"/>
          </a:bodyPr>
          <a:lstStyle/>
          <a:p>
            <a:pPr marL="0" indent="0">
              <a:buNone/>
            </a:pPr>
            <a:r>
              <a:rPr lang="en-US" sz="1200" dirty="0">
                <a:solidFill>
                  <a:schemeClr val="tx1"/>
                </a:solidFill>
              </a:rPr>
              <a:t>The consolidation process ensures a standardized approach to capturing and utilizing safety data for continuous improvement. It facilitates the transfer of knowledge and successful practices between units, fostering a cohesive and proactive safety culture across the Group.</a:t>
            </a:r>
          </a:p>
          <a:p>
            <a:pPr marL="0" indent="0">
              <a:buNone/>
            </a:pPr>
            <a:r>
              <a:rPr lang="en-US" sz="1200" b="1" dirty="0">
                <a:solidFill>
                  <a:schemeClr val="tx1"/>
                </a:solidFill>
              </a:rPr>
              <a:t>Collection: </a:t>
            </a:r>
          </a:p>
          <a:p>
            <a:r>
              <a:rPr lang="en-US" sz="1200" b="1" dirty="0">
                <a:solidFill>
                  <a:schemeClr val="tx1"/>
                </a:solidFill>
              </a:rPr>
              <a:t>Good Practice Repository: </a:t>
            </a:r>
            <a:r>
              <a:rPr lang="en-US" sz="1200" dirty="0">
                <a:solidFill>
                  <a:schemeClr val="tx1"/>
                </a:solidFill>
              </a:rPr>
              <a:t>A compendium of effective safety practices, innovations, and initiatives identified across various E.ON units, ready for peer learning and adaptation.</a:t>
            </a:r>
          </a:p>
          <a:p>
            <a:r>
              <a:rPr lang="en-US" sz="1200" b="1" dirty="0">
                <a:solidFill>
                  <a:schemeClr val="tx1"/>
                </a:solidFill>
              </a:rPr>
              <a:t>Risk Aggregation: </a:t>
            </a:r>
            <a:r>
              <a:rPr lang="en-US" sz="1200" dirty="0">
                <a:solidFill>
                  <a:schemeClr val="tx1"/>
                </a:solidFill>
              </a:rPr>
              <a:t>A compiled risk registry that categorizes and prioritizes risks identified from individual unit reports, facilitating strategic group-level risk management decisions.</a:t>
            </a:r>
          </a:p>
          <a:p>
            <a:pPr marL="0" indent="0">
              <a:buNone/>
            </a:pPr>
            <a:r>
              <a:rPr lang="en-US" sz="1200" b="1" dirty="0">
                <a:solidFill>
                  <a:schemeClr val="tx1"/>
                </a:solidFill>
                <a:cs typeface="Arial"/>
              </a:rPr>
              <a:t>Usability for E.ON Group HSE</a:t>
            </a:r>
            <a:endParaRPr lang="en-US" sz="1200" dirty="0">
              <a:solidFill>
                <a:schemeClr val="tx1"/>
              </a:solidFill>
              <a:cs typeface="Arial"/>
            </a:endParaRPr>
          </a:p>
          <a:p>
            <a:r>
              <a:rPr lang="en-US" sz="1200" b="1" dirty="0">
                <a:solidFill>
                  <a:schemeClr val="tx1"/>
                </a:solidFill>
                <a:cs typeface="Arial"/>
              </a:rPr>
              <a:t>Strategic Insight: </a:t>
            </a:r>
            <a:r>
              <a:rPr lang="en-US" sz="1200" dirty="0">
                <a:solidFill>
                  <a:schemeClr val="tx1"/>
                </a:solidFill>
                <a:cs typeface="Arial"/>
              </a:rPr>
              <a:t>Enables the E.ON Group HSE to gain a panoramic view of safety performance and strategic initiatives.</a:t>
            </a:r>
          </a:p>
          <a:p>
            <a:r>
              <a:rPr lang="en-US" sz="1200" b="1" dirty="0">
                <a:solidFill>
                  <a:schemeClr val="tx1"/>
                </a:solidFill>
                <a:cs typeface="Arial"/>
              </a:rPr>
              <a:t>Best Practices: </a:t>
            </a:r>
            <a:r>
              <a:rPr lang="en-US" sz="1200" dirty="0">
                <a:solidFill>
                  <a:schemeClr val="tx1"/>
                </a:solidFill>
                <a:cs typeface="Arial"/>
              </a:rPr>
              <a:t>Supports the establishment of benchmarks and dissemination of best practices for uniform safety standards across all units.</a:t>
            </a:r>
          </a:p>
          <a:p>
            <a:r>
              <a:rPr lang="en-US" sz="1200" b="1" dirty="0">
                <a:solidFill>
                  <a:schemeClr val="tx1"/>
                </a:solidFill>
                <a:cs typeface="Arial"/>
              </a:rPr>
              <a:t>Decision Support: </a:t>
            </a:r>
            <a:r>
              <a:rPr lang="en-US" sz="1200" dirty="0">
                <a:solidFill>
                  <a:schemeClr val="tx1"/>
                </a:solidFill>
                <a:cs typeface="Arial"/>
              </a:rPr>
              <a:t>Assists in data-driven decision-making by providing a holistic view of risks and opportunities, underpinning the Group's safety governance framework.</a:t>
            </a:r>
          </a:p>
        </p:txBody>
      </p:sp>
      <p:sp>
        <p:nvSpPr>
          <p:cNvPr id="7" name="Slide Number Placeholder 6">
            <a:extLst>
              <a:ext uri="{FF2B5EF4-FFF2-40B4-BE49-F238E27FC236}">
                <a16:creationId xmlns:a16="http://schemas.microsoft.com/office/drawing/2014/main" id="{3A65D241-02AF-EADC-4EC2-D9D98811FB0C}"/>
              </a:ext>
            </a:extLst>
          </p:cNvPr>
          <p:cNvSpPr>
            <a:spLocks noGrp="1"/>
          </p:cNvSpPr>
          <p:nvPr>
            <p:ph type="sldNum" sz="quarter" idx="12"/>
          </p:nvPr>
        </p:nvSpPr>
        <p:spPr/>
        <p:txBody>
          <a:bodyPr/>
          <a:lstStyle/>
          <a:p>
            <a:fld id="{A6675773-DBBA-4A21-9EDA-4D76296EEA2B}" type="slidenum">
              <a:rPr lang="en-US" smtClean="0"/>
              <a:t>35</a:t>
            </a:fld>
            <a:endParaRPr lang="en-US" dirty="0"/>
          </a:p>
        </p:txBody>
      </p:sp>
      <p:grpSp>
        <p:nvGrpSpPr>
          <p:cNvPr id="29" name="Group 28">
            <a:extLst>
              <a:ext uri="{FF2B5EF4-FFF2-40B4-BE49-F238E27FC236}">
                <a16:creationId xmlns:a16="http://schemas.microsoft.com/office/drawing/2014/main" id="{9AE71D80-AE34-98B5-EA5C-303B0D68BFBE}"/>
              </a:ext>
            </a:extLst>
          </p:cNvPr>
          <p:cNvGrpSpPr/>
          <p:nvPr/>
        </p:nvGrpSpPr>
        <p:grpSpPr>
          <a:xfrm>
            <a:off x="954161" y="4846741"/>
            <a:ext cx="4926825" cy="1327163"/>
            <a:chOff x="904874" y="4802916"/>
            <a:chExt cx="4926825" cy="1327163"/>
          </a:xfrm>
        </p:grpSpPr>
        <p:pic>
          <p:nvPicPr>
            <p:cNvPr id="21" name="Picture 20">
              <a:extLst>
                <a:ext uri="{FF2B5EF4-FFF2-40B4-BE49-F238E27FC236}">
                  <a16:creationId xmlns:a16="http://schemas.microsoft.com/office/drawing/2014/main" id="{FCFEA64B-EF75-0D90-669B-1A6CF8092D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4874" y="4802916"/>
              <a:ext cx="2399912" cy="1320681"/>
            </a:xfrm>
            <a:prstGeom prst="rect">
              <a:avLst/>
            </a:prstGeom>
          </p:spPr>
        </p:pic>
        <p:pic>
          <p:nvPicPr>
            <p:cNvPr id="28" name="Picture 27">
              <a:extLst>
                <a:ext uri="{FF2B5EF4-FFF2-40B4-BE49-F238E27FC236}">
                  <a16:creationId xmlns:a16="http://schemas.microsoft.com/office/drawing/2014/main" id="{8AD0AB45-6037-BB00-6E5A-CC66AC24D9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31786" y="4802916"/>
              <a:ext cx="2399913" cy="1327163"/>
            </a:xfrm>
            <a:prstGeom prst="rect">
              <a:avLst/>
            </a:prstGeom>
          </p:spPr>
        </p:pic>
      </p:grpSp>
      <p:grpSp>
        <p:nvGrpSpPr>
          <p:cNvPr id="37" name="Group 36">
            <a:extLst>
              <a:ext uri="{FF2B5EF4-FFF2-40B4-BE49-F238E27FC236}">
                <a16:creationId xmlns:a16="http://schemas.microsoft.com/office/drawing/2014/main" id="{2AB484CE-2DA6-0825-6F4B-B9A5EC58F66C}"/>
              </a:ext>
            </a:extLst>
          </p:cNvPr>
          <p:cNvGrpSpPr/>
          <p:nvPr/>
        </p:nvGrpSpPr>
        <p:grpSpPr>
          <a:xfrm>
            <a:off x="1175249" y="2702399"/>
            <a:ext cx="4588149" cy="1438713"/>
            <a:chOff x="1175249" y="2710788"/>
            <a:chExt cx="4588149" cy="1438713"/>
          </a:xfrm>
        </p:grpSpPr>
        <p:grpSp>
          <p:nvGrpSpPr>
            <p:cNvPr id="34" name="Group 33">
              <a:extLst>
                <a:ext uri="{FF2B5EF4-FFF2-40B4-BE49-F238E27FC236}">
                  <a16:creationId xmlns:a16="http://schemas.microsoft.com/office/drawing/2014/main" id="{C4F41A56-D568-1DD4-54BC-33993958A249}"/>
                </a:ext>
              </a:extLst>
            </p:cNvPr>
            <p:cNvGrpSpPr/>
            <p:nvPr/>
          </p:nvGrpSpPr>
          <p:grpSpPr>
            <a:xfrm>
              <a:off x="1175249" y="2710788"/>
              <a:ext cx="3003857" cy="1438712"/>
              <a:chOff x="923540" y="2710788"/>
              <a:chExt cx="3003857" cy="1438712"/>
            </a:xfrm>
          </p:grpSpPr>
          <p:pic>
            <p:nvPicPr>
              <p:cNvPr id="26" name="Picture 25">
                <a:extLst>
                  <a:ext uri="{FF2B5EF4-FFF2-40B4-BE49-F238E27FC236}">
                    <a16:creationId xmlns:a16="http://schemas.microsoft.com/office/drawing/2014/main" id="{750DCDC7-90FE-3903-C78B-01966DEA45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3540" y="2710788"/>
                <a:ext cx="2062464" cy="1438712"/>
              </a:xfrm>
              <a:prstGeom prst="rect">
                <a:avLst/>
              </a:prstGeom>
            </p:spPr>
          </p:pic>
          <p:pic>
            <p:nvPicPr>
              <p:cNvPr id="33" name="Graphic 32" descr="Badge Follow with solid fill">
                <a:extLst>
                  <a:ext uri="{FF2B5EF4-FFF2-40B4-BE49-F238E27FC236}">
                    <a16:creationId xmlns:a16="http://schemas.microsoft.com/office/drawing/2014/main" id="{E82A29FB-577F-31B1-7E68-06829DAF983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012997" y="3074129"/>
                <a:ext cx="914400" cy="914400"/>
              </a:xfrm>
              <a:prstGeom prst="rect">
                <a:avLst/>
              </a:prstGeom>
            </p:spPr>
          </p:pic>
        </p:grpSp>
        <p:pic>
          <p:nvPicPr>
            <p:cNvPr id="36" name="Picture 35">
              <a:extLst>
                <a:ext uri="{FF2B5EF4-FFF2-40B4-BE49-F238E27FC236}">
                  <a16:creationId xmlns:a16="http://schemas.microsoft.com/office/drawing/2014/main" id="{3D43F6E7-87AB-5EBF-6C9E-96FE78B26E7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18574" y="2710788"/>
              <a:ext cx="1144824" cy="1438713"/>
            </a:xfrm>
            <a:prstGeom prst="rect">
              <a:avLst/>
            </a:prstGeom>
          </p:spPr>
        </p:pic>
      </p:grpSp>
      <p:cxnSp>
        <p:nvCxnSpPr>
          <p:cNvPr id="40" name="Straight Connector 39">
            <a:extLst>
              <a:ext uri="{FF2B5EF4-FFF2-40B4-BE49-F238E27FC236}">
                <a16:creationId xmlns:a16="http://schemas.microsoft.com/office/drawing/2014/main" id="{3A94D4E1-9CBB-663A-DEE9-81948DFFCFF0}"/>
              </a:ext>
            </a:extLst>
          </p:cNvPr>
          <p:cNvCxnSpPr>
            <a:cxnSpLocks/>
          </p:cNvCxnSpPr>
          <p:nvPr/>
        </p:nvCxnSpPr>
        <p:spPr>
          <a:xfrm flipH="1">
            <a:off x="1190625" y="4311505"/>
            <a:ext cx="4486275"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Isosceles Triangle 40">
            <a:extLst>
              <a:ext uri="{FF2B5EF4-FFF2-40B4-BE49-F238E27FC236}">
                <a16:creationId xmlns:a16="http://schemas.microsoft.com/office/drawing/2014/main" id="{43D56DF4-92F5-309D-6563-AFAE08D139E3}"/>
              </a:ext>
            </a:extLst>
          </p:cNvPr>
          <p:cNvSpPr/>
          <p:nvPr/>
        </p:nvSpPr>
        <p:spPr>
          <a:xfrm rot="10800000">
            <a:off x="3107545" y="4195209"/>
            <a:ext cx="620060" cy="232592"/>
          </a:xfrm>
          <a:prstGeom prst="triangle">
            <a:avLst/>
          </a:prstGeom>
          <a:solidFill>
            <a:schemeClr val="bg1">
              <a:lumMod val="95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EA8D81AC-31A4-221E-EB41-BBC51A1E8265}"/>
              </a:ext>
            </a:extLst>
          </p:cNvPr>
          <p:cNvSpPr txBox="1"/>
          <p:nvPr/>
        </p:nvSpPr>
        <p:spPr>
          <a:xfrm>
            <a:off x="1176162" y="2286670"/>
            <a:ext cx="2261577" cy="442035"/>
          </a:xfrm>
          <a:prstGeom prst="rect">
            <a:avLst/>
          </a:prstGeom>
          <a:solidFill>
            <a:schemeClr val="bg1">
              <a:alpha val="85000"/>
            </a:schemeClr>
          </a:solidFill>
        </p:spPr>
        <p:txBody>
          <a:bodyPr wrap="square" lIns="36000" tIns="36000" rIns="36000" bIns="36000" rtlCol="0">
            <a:spAutoFit/>
          </a:bodyPr>
          <a:lstStyle/>
          <a:p>
            <a:pPr algn="ctr"/>
            <a:r>
              <a:rPr lang="en-US" sz="800" b="1" dirty="0"/>
              <a:t>Good Practice Collection</a:t>
            </a:r>
          </a:p>
          <a:p>
            <a:pPr algn="ctr"/>
            <a:r>
              <a:rPr lang="en-US" sz="800" dirty="0"/>
              <a:t>All Good Practices and their impact are collected to present solutions to other E.ON units </a:t>
            </a:r>
          </a:p>
        </p:txBody>
      </p:sp>
      <p:sp>
        <p:nvSpPr>
          <p:cNvPr id="43" name="TextBox 42">
            <a:extLst>
              <a:ext uri="{FF2B5EF4-FFF2-40B4-BE49-F238E27FC236}">
                <a16:creationId xmlns:a16="http://schemas.microsoft.com/office/drawing/2014/main" id="{9F0531FD-AF07-8BFB-495A-4E436E1BFCCE}"/>
              </a:ext>
            </a:extLst>
          </p:cNvPr>
          <p:cNvSpPr txBox="1"/>
          <p:nvPr/>
        </p:nvSpPr>
        <p:spPr>
          <a:xfrm>
            <a:off x="3490913" y="2286670"/>
            <a:ext cx="2261577" cy="442035"/>
          </a:xfrm>
          <a:prstGeom prst="rect">
            <a:avLst/>
          </a:prstGeom>
          <a:solidFill>
            <a:schemeClr val="bg1">
              <a:alpha val="85000"/>
            </a:schemeClr>
          </a:solidFill>
        </p:spPr>
        <p:txBody>
          <a:bodyPr wrap="square" lIns="36000" tIns="36000" rIns="36000" bIns="36000" rtlCol="0">
            <a:spAutoFit/>
          </a:bodyPr>
          <a:lstStyle/>
          <a:p>
            <a:pPr algn="ctr"/>
            <a:r>
              <a:rPr lang="en-US" sz="800" b="1" dirty="0"/>
              <a:t>Risk Collection </a:t>
            </a:r>
          </a:p>
          <a:p>
            <a:pPr algn="ctr"/>
            <a:r>
              <a:rPr lang="en-US" sz="800" dirty="0"/>
              <a:t>All Risks are collected and categorized from the separate Unit reports incl. risk valuation</a:t>
            </a:r>
          </a:p>
        </p:txBody>
      </p:sp>
      <p:sp>
        <p:nvSpPr>
          <p:cNvPr id="44" name="TextBox 43">
            <a:extLst>
              <a:ext uri="{FF2B5EF4-FFF2-40B4-BE49-F238E27FC236}">
                <a16:creationId xmlns:a16="http://schemas.microsoft.com/office/drawing/2014/main" id="{BB9497E9-42CA-7F41-B4C4-BE7F3F80CC00}"/>
              </a:ext>
            </a:extLst>
          </p:cNvPr>
          <p:cNvSpPr txBox="1"/>
          <p:nvPr/>
        </p:nvSpPr>
        <p:spPr>
          <a:xfrm>
            <a:off x="954161" y="4382465"/>
            <a:ext cx="4926825" cy="442035"/>
          </a:xfrm>
          <a:prstGeom prst="rect">
            <a:avLst/>
          </a:prstGeom>
          <a:solidFill>
            <a:schemeClr val="bg1">
              <a:alpha val="85000"/>
            </a:schemeClr>
          </a:solidFill>
        </p:spPr>
        <p:txBody>
          <a:bodyPr wrap="square" lIns="36000" tIns="36000" rIns="36000" bIns="36000" rtlCol="0">
            <a:spAutoFit/>
          </a:bodyPr>
          <a:lstStyle/>
          <a:p>
            <a:pPr algn="ctr"/>
            <a:r>
              <a:rPr lang="en-US" sz="800" b="1" dirty="0"/>
              <a:t>Reporting in a structured and actionable Way</a:t>
            </a:r>
          </a:p>
          <a:p>
            <a:pPr algn="ctr"/>
            <a:r>
              <a:rPr lang="en-US" sz="800" dirty="0"/>
              <a:t>An ongoing report out will be presented to E.ON Group HSE. Key aspects are to share Good Practices to be rolled out across all units but also highest Risks throughout E.ON to decided on global actions. </a:t>
            </a:r>
          </a:p>
        </p:txBody>
      </p:sp>
    </p:spTree>
    <p:extLst>
      <p:ext uri="{BB962C8B-B14F-4D97-AF65-F5344CB8AC3E}">
        <p14:creationId xmlns:p14="http://schemas.microsoft.com/office/powerpoint/2010/main" val="2152081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5B01D11-C4E7-8577-CAC3-6C140866278E}"/>
              </a:ext>
            </a:extLst>
          </p:cNvPr>
          <p:cNvSpPr/>
          <p:nvPr/>
        </p:nvSpPr>
        <p:spPr>
          <a:xfrm>
            <a:off x="4825496" y="4013290"/>
            <a:ext cx="3716523" cy="23274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Espace réservé du texte 5">
            <a:extLst>
              <a:ext uri="{FF2B5EF4-FFF2-40B4-BE49-F238E27FC236}">
                <a16:creationId xmlns:a16="http://schemas.microsoft.com/office/drawing/2014/main" id="{7A32FC20-9D41-C97D-66E7-DAC50854DEE7}"/>
              </a:ext>
            </a:extLst>
          </p:cNvPr>
          <p:cNvSpPr txBox="1">
            <a:spLocks/>
          </p:cNvSpPr>
          <p:nvPr/>
        </p:nvSpPr>
        <p:spPr>
          <a:xfrm>
            <a:off x="4042354" y="1880675"/>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1</a:t>
            </a:r>
          </a:p>
        </p:txBody>
      </p:sp>
      <p:sp>
        <p:nvSpPr>
          <p:cNvPr id="7" name="Textplatzhalter 2">
            <a:extLst>
              <a:ext uri="{FF2B5EF4-FFF2-40B4-BE49-F238E27FC236}">
                <a16:creationId xmlns:a16="http://schemas.microsoft.com/office/drawing/2014/main" id="{A0DB3981-BA1B-CEB0-40FA-F323D43E43DC}"/>
              </a:ext>
            </a:extLst>
          </p:cNvPr>
          <p:cNvSpPr txBox="1">
            <a:spLocks/>
          </p:cNvSpPr>
          <p:nvPr/>
        </p:nvSpPr>
        <p:spPr>
          <a:xfrm>
            <a:off x="4364321" y="1844675"/>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Understanding of Your Situation</a:t>
            </a:r>
          </a:p>
        </p:txBody>
      </p:sp>
      <p:sp>
        <p:nvSpPr>
          <p:cNvPr id="8" name="Espace réservé du texte 8">
            <a:extLst>
              <a:ext uri="{FF2B5EF4-FFF2-40B4-BE49-F238E27FC236}">
                <a16:creationId xmlns:a16="http://schemas.microsoft.com/office/drawing/2014/main" id="{3D367CB9-B2D4-0197-FD1E-35DB59A57427}"/>
              </a:ext>
            </a:extLst>
          </p:cNvPr>
          <p:cNvSpPr txBox="1">
            <a:spLocks/>
          </p:cNvSpPr>
          <p:nvPr/>
        </p:nvSpPr>
        <p:spPr>
          <a:xfrm>
            <a:off x="4042354" y="2290874"/>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2</a:t>
            </a:r>
          </a:p>
        </p:txBody>
      </p:sp>
      <p:sp>
        <p:nvSpPr>
          <p:cNvPr id="9" name="Textplatzhalter 4">
            <a:extLst>
              <a:ext uri="{FF2B5EF4-FFF2-40B4-BE49-F238E27FC236}">
                <a16:creationId xmlns:a16="http://schemas.microsoft.com/office/drawing/2014/main" id="{357E297F-D8BB-69D9-837D-ECC44A66E93D}"/>
              </a:ext>
            </a:extLst>
          </p:cNvPr>
          <p:cNvSpPr txBox="1">
            <a:spLocks/>
          </p:cNvSpPr>
          <p:nvPr/>
        </p:nvSpPr>
        <p:spPr>
          <a:xfrm>
            <a:off x="4362152" y="2229653"/>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Solution and Risk Mitigation Approach – Overview</a:t>
            </a:r>
          </a:p>
        </p:txBody>
      </p:sp>
      <p:sp>
        <p:nvSpPr>
          <p:cNvPr id="10" name="Espace réservé du texte 8">
            <a:extLst>
              <a:ext uri="{FF2B5EF4-FFF2-40B4-BE49-F238E27FC236}">
                <a16:creationId xmlns:a16="http://schemas.microsoft.com/office/drawing/2014/main" id="{B55DAEC2-16D8-4944-5794-E2C18CB0A61C}"/>
              </a:ext>
            </a:extLst>
          </p:cNvPr>
          <p:cNvSpPr txBox="1">
            <a:spLocks/>
          </p:cNvSpPr>
          <p:nvPr/>
        </p:nvSpPr>
        <p:spPr>
          <a:xfrm>
            <a:off x="4042354" y="2689883"/>
            <a:ext cx="252000" cy="252000"/>
          </a:xfrm>
          <a:prstGeom prst="ellipse">
            <a:avLst/>
          </a:prstGeom>
          <a:solidFill>
            <a:schemeClr val="accent1"/>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3</a:t>
            </a:r>
          </a:p>
        </p:txBody>
      </p:sp>
      <p:sp>
        <p:nvSpPr>
          <p:cNvPr id="11" name="Textplatzhalter 6">
            <a:extLst>
              <a:ext uri="{FF2B5EF4-FFF2-40B4-BE49-F238E27FC236}">
                <a16:creationId xmlns:a16="http://schemas.microsoft.com/office/drawing/2014/main" id="{6BDD6DED-E9C5-B71C-BDC7-FCB5C2F80E11}"/>
              </a:ext>
            </a:extLst>
          </p:cNvPr>
          <p:cNvSpPr txBox="1">
            <a:spLocks/>
          </p:cNvSpPr>
          <p:nvPr/>
        </p:nvSpPr>
        <p:spPr>
          <a:xfrm>
            <a:off x="4362152" y="2458549"/>
            <a:ext cx="7289658" cy="2020063"/>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Components of the Solution Approach – Detail</a:t>
            </a:r>
          </a:p>
          <a:p>
            <a:pPr marL="457200" lvl="1" indent="0">
              <a:spcBef>
                <a:spcPts val="600"/>
              </a:spcBef>
              <a:buNone/>
              <a:tabLst>
                <a:tab pos="2960688" algn="l"/>
              </a:tabLst>
            </a:pPr>
            <a:r>
              <a:rPr lang="en-US" sz="1000" dirty="0">
                <a:ea typeface="+mn-lt"/>
                <a:cs typeface="+mn-lt"/>
                <a:sym typeface="+mn-lt"/>
              </a:rPr>
              <a:t>3.1. </a:t>
            </a:r>
            <a:r>
              <a:rPr lang="en-US" sz="1000" b="1" dirty="0"/>
              <a:t>Phase 1 </a:t>
            </a:r>
            <a:r>
              <a:rPr lang="en-US" sz="1000" dirty="0"/>
              <a:t>– Kick-Off and Data Analysis</a:t>
            </a:r>
            <a:r>
              <a:rPr lang="en-US" sz="1000" dirty="0">
                <a:ea typeface="+mn-lt"/>
                <a:cs typeface="+mn-lt"/>
                <a:sym typeface="+mn-lt"/>
              </a:rPr>
              <a:t>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3.2. </a:t>
            </a:r>
            <a:r>
              <a:rPr lang="en-US" sz="1000" b="1" dirty="0">
                <a:ea typeface="+mn-lt"/>
                <a:cs typeface="+mn-lt"/>
                <a:sym typeface="+mn-lt"/>
              </a:rPr>
              <a:t>Phase 2</a:t>
            </a:r>
            <a:r>
              <a:rPr lang="en-US" sz="1000" dirty="0">
                <a:ea typeface="+mn-lt"/>
                <a:cs typeface="+mn-lt"/>
                <a:sym typeface="+mn-lt"/>
              </a:rPr>
              <a:t> – Heat Map Risks	</a:t>
            </a:r>
          </a:p>
          <a:p>
            <a:pPr marL="457200" lvl="1" indent="0">
              <a:spcBef>
                <a:spcPts val="600"/>
              </a:spcBef>
              <a:buNone/>
              <a:tabLst>
                <a:tab pos="2960688" algn="l"/>
              </a:tabLst>
            </a:pPr>
            <a:r>
              <a:rPr lang="en-US" sz="1000" dirty="0">
                <a:ea typeface="+mn-lt"/>
                <a:cs typeface="+mn-lt"/>
                <a:sym typeface="+mn-lt"/>
              </a:rPr>
              <a:t>3.3. </a:t>
            </a:r>
            <a:r>
              <a:rPr lang="en-US" sz="1000" b="1" dirty="0">
                <a:ea typeface="+mn-lt"/>
                <a:cs typeface="+mn-lt"/>
                <a:sym typeface="+mn-lt"/>
              </a:rPr>
              <a:t>Phase 3</a:t>
            </a:r>
            <a:r>
              <a:rPr lang="en-US" sz="1000" dirty="0">
                <a:ea typeface="+mn-lt"/>
                <a:cs typeface="+mn-lt"/>
                <a:sym typeface="+mn-lt"/>
              </a:rPr>
              <a:t> – Leadership &amp; HSE Capabilities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3.4. </a:t>
            </a:r>
            <a:r>
              <a:rPr lang="en-US" sz="1000" b="1" dirty="0">
                <a:ea typeface="+mn-lt"/>
                <a:cs typeface="+mn-lt"/>
                <a:sym typeface="+mn-lt"/>
              </a:rPr>
              <a:t>Phase 4</a:t>
            </a:r>
            <a:r>
              <a:rPr lang="en-US" sz="1000" dirty="0">
                <a:ea typeface="+mn-lt"/>
                <a:cs typeface="+mn-lt"/>
                <a:sym typeface="+mn-lt"/>
              </a:rPr>
              <a:t> – Cultural Maturity	</a:t>
            </a:r>
          </a:p>
          <a:p>
            <a:pPr marL="457200" lvl="1" indent="0">
              <a:spcBef>
                <a:spcPts val="600"/>
              </a:spcBef>
              <a:buNone/>
              <a:tabLst>
                <a:tab pos="2960688" algn="l"/>
              </a:tabLst>
            </a:pPr>
            <a:r>
              <a:rPr lang="en-US" sz="1000" dirty="0">
                <a:ea typeface="+mn-lt"/>
                <a:cs typeface="+mn-lt"/>
                <a:sym typeface="+mn-lt"/>
              </a:rPr>
              <a:t>3.5. </a:t>
            </a:r>
            <a:r>
              <a:rPr lang="en-US" sz="1000" b="1" dirty="0">
                <a:ea typeface="+mn-lt"/>
                <a:cs typeface="+mn-lt"/>
                <a:sym typeface="+mn-lt"/>
              </a:rPr>
              <a:t>Reporting and Usability </a:t>
            </a:r>
            <a:r>
              <a:rPr lang="en-US" sz="1000" dirty="0">
                <a:ea typeface="+mn-lt"/>
                <a:cs typeface="+mn-lt"/>
                <a:sym typeface="+mn-lt"/>
              </a:rPr>
              <a:t>– </a:t>
            </a:r>
            <a:r>
              <a:rPr lang="en-US" sz="1000" dirty="0"/>
              <a:t>Consolidation for E.ON HSE Governance</a:t>
            </a:r>
            <a:endParaRPr lang="en-US" sz="1000" dirty="0">
              <a:ea typeface="+mn-lt"/>
              <a:cs typeface="+mn-lt"/>
              <a:sym typeface="+mn-lt"/>
            </a:endParaRPr>
          </a:p>
          <a:p>
            <a:pPr marL="457200" lvl="1" indent="0">
              <a:spcBef>
                <a:spcPts val="600"/>
              </a:spcBef>
              <a:buNone/>
              <a:tabLst>
                <a:tab pos="2960688" algn="l"/>
              </a:tabLst>
            </a:pPr>
            <a:r>
              <a:rPr lang="en-US" sz="1000" dirty="0">
                <a:ea typeface="+mn-lt"/>
                <a:cs typeface="+mn-lt"/>
                <a:sym typeface="+mn-lt"/>
              </a:rPr>
              <a:t>3.6. </a:t>
            </a:r>
            <a:r>
              <a:rPr lang="en-US" sz="1000" b="1" dirty="0">
                <a:ea typeface="+mn-lt"/>
                <a:cs typeface="+mn-lt"/>
                <a:sym typeface="+mn-lt"/>
              </a:rPr>
              <a:t>Summary of Activities &amp; Assumptions</a:t>
            </a:r>
            <a:r>
              <a:rPr lang="en-US" sz="1000" dirty="0">
                <a:ea typeface="+mn-lt"/>
                <a:cs typeface="+mn-lt"/>
                <a:sym typeface="+mn-lt"/>
              </a:rPr>
              <a:t>	</a:t>
            </a:r>
            <a:endParaRPr lang="en-US" sz="1200" dirty="0">
              <a:solidFill>
                <a:schemeClr val="bg1">
                  <a:lumMod val="65000"/>
                </a:schemeClr>
              </a:solidFill>
              <a:ea typeface="+mn-lt"/>
              <a:cs typeface="+mn-lt"/>
              <a:sym typeface="+mn-lt"/>
            </a:endParaRPr>
          </a:p>
        </p:txBody>
      </p:sp>
      <p:sp>
        <p:nvSpPr>
          <p:cNvPr id="12" name="Espace réservé du texte 16">
            <a:extLst>
              <a:ext uri="{FF2B5EF4-FFF2-40B4-BE49-F238E27FC236}">
                <a16:creationId xmlns:a16="http://schemas.microsoft.com/office/drawing/2014/main" id="{45BAFFE5-9912-D1DB-4090-25CC16E23EB1}"/>
              </a:ext>
            </a:extLst>
          </p:cNvPr>
          <p:cNvSpPr txBox="1">
            <a:spLocks/>
          </p:cNvSpPr>
          <p:nvPr/>
        </p:nvSpPr>
        <p:spPr>
          <a:xfrm>
            <a:off x="4042354" y="4387591"/>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1"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dirty="0">
                <a:latin typeface="+mn-lt"/>
                <a:ea typeface="+mn-lt"/>
                <a:cs typeface="+mn-lt"/>
                <a:sym typeface="+mn-lt"/>
              </a:rPr>
              <a:t>4</a:t>
            </a:r>
          </a:p>
        </p:txBody>
      </p:sp>
      <p:sp>
        <p:nvSpPr>
          <p:cNvPr id="13" name="Textplatzhalter 8">
            <a:extLst>
              <a:ext uri="{FF2B5EF4-FFF2-40B4-BE49-F238E27FC236}">
                <a16:creationId xmlns:a16="http://schemas.microsoft.com/office/drawing/2014/main" id="{80EC481F-4250-11C5-BA46-BF1F2B7FB720}"/>
              </a:ext>
            </a:extLst>
          </p:cNvPr>
          <p:cNvSpPr txBox="1">
            <a:spLocks/>
          </p:cNvSpPr>
          <p:nvPr/>
        </p:nvSpPr>
        <p:spPr>
          <a:xfrm>
            <a:off x="4362152" y="4398268"/>
            <a:ext cx="6582073" cy="111813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Program Setup – Flexible Proposal</a:t>
            </a:r>
          </a:p>
          <a:p>
            <a:pPr marL="457200" lvl="1" indent="0">
              <a:spcBef>
                <a:spcPts val="600"/>
              </a:spcBef>
              <a:buNone/>
            </a:pPr>
            <a:r>
              <a:rPr lang="en-US" sz="1000" dirty="0">
                <a:ea typeface="+mn-lt"/>
                <a:cs typeface="+mn-lt"/>
                <a:sym typeface="+mn-lt"/>
              </a:rPr>
              <a:t>4.1. Program Organization, Team, Team Experience</a:t>
            </a:r>
          </a:p>
          <a:p>
            <a:pPr marL="457200" lvl="1" indent="0">
              <a:spcBef>
                <a:spcPts val="600"/>
              </a:spcBef>
              <a:buNone/>
            </a:pPr>
            <a:r>
              <a:rPr lang="en-US" sz="1000" dirty="0">
                <a:ea typeface="+mn-lt"/>
                <a:cs typeface="+mn-lt"/>
                <a:sym typeface="+mn-lt"/>
              </a:rPr>
              <a:t>4.2. Planning</a:t>
            </a:r>
          </a:p>
          <a:p>
            <a:pPr marL="457200" lvl="1" indent="0">
              <a:spcBef>
                <a:spcPts val="600"/>
              </a:spcBef>
              <a:buNone/>
            </a:pPr>
            <a:r>
              <a:rPr lang="en-US" sz="1000" dirty="0">
                <a:ea typeface="+mn-lt"/>
                <a:cs typeface="+mn-lt"/>
                <a:sym typeface="+mn-lt"/>
              </a:rPr>
              <a:t>4.3. Commercial Aspects</a:t>
            </a:r>
          </a:p>
          <a:p>
            <a:pPr marL="457200" lvl="1" indent="0">
              <a:spcBef>
                <a:spcPts val="600"/>
              </a:spcBef>
              <a:buNone/>
            </a:pPr>
            <a:r>
              <a:rPr lang="en-US" sz="1000" dirty="0">
                <a:ea typeface="+mn-lt"/>
                <a:cs typeface="+mn-lt"/>
                <a:sym typeface="+mn-lt"/>
              </a:rPr>
              <a:t>4.4. CVs</a:t>
            </a:r>
          </a:p>
        </p:txBody>
      </p:sp>
      <p:sp>
        <p:nvSpPr>
          <p:cNvPr id="14" name="Espace réservé du texte 10">
            <a:extLst>
              <a:ext uri="{FF2B5EF4-FFF2-40B4-BE49-F238E27FC236}">
                <a16:creationId xmlns:a16="http://schemas.microsoft.com/office/drawing/2014/main" id="{2D643013-0AB8-6254-AEF3-CE8C41F54B82}"/>
              </a:ext>
            </a:extLst>
          </p:cNvPr>
          <p:cNvSpPr txBox="1">
            <a:spLocks/>
          </p:cNvSpPr>
          <p:nvPr/>
        </p:nvSpPr>
        <p:spPr>
          <a:xfrm>
            <a:off x="4042354" y="5559048"/>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1" dirty="0">
                <a:latin typeface="+mn-lt"/>
                <a:ea typeface="+mn-lt"/>
                <a:cs typeface="+mn-lt"/>
                <a:sym typeface="+mn-lt"/>
              </a:rPr>
              <a:t>5</a:t>
            </a:r>
          </a:p>
        </p:txBody>
      </p:sp>
      <p:sp>
        <p:nvSpPr>
          <p:cNvPr id="15" name="Textplatzhalter 12">
            <a:extLst>
              <a:ext uri="{FF2B5EF4-FFF2-40B4-BE49-F238E27FC236}">
                <a16:creationId xmlns:a16="http://schemas.microsoft.com/office/drawing/2014/main" id="{6E2D0529-B8C7-8794-DEC0-21A439EDC81B}"/>
              </a:ext>
            </a:extLst>
          </p:cNvPr>
          <p:cNvSpPr txBox="1">
            <a:spLocks/>
          </p:cNvSpPr>
          <p:nvPr/>
        </p:nvSpPr>
        <p:spPr>
          <a:xfrm>
            <a:off x="4362152" y="5487048"/>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References</a:t>
            </a:r>
          </a:p>
        </p:txBody>
      </p:sp>
      <p:sp>
        <p:nvSpPr>
          <p:cNvPr id="16" name="Espace réservé du texte 10">
            <a:extLst>
              <a:ext uri="{FF2B5EF4-FFF2-40B4-BE49-F238E27FC236}">
                <a16:creationId xmlns:a16="http://schemas.microsoft.com/office/drawing/2014/main" id="{43A425D4-81D0-EF09-B3B5-48C201CA6C22}"/>
              </a:ext>
            </a:extLst>
          </p:cNvPr>
          <p:cNvSpPr txBox="1">
            <a:spLocks/>
          </p:cNvSpPr>
          <p:nvPr/>
        </p:nvSpPr>
        <p:spPr>
          <a:xfrm>
            <a:off x="4042354" y="5913142"/>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1" dirty="0">
                <a:latin typeface="+mn-lt"/>
                <a:ea typeface="+mn-lt"/>
                <a:cs typeface="+mn-lt"/>
                <a:sym typeface="+mn-lt"/>
              </a:rPr>
              <a:t>6</a:t>
            </a:r>
          </a:p>
        </p:txBody>
      </p:sp>
      <p:sp>
        <p:nvSpPr>
          <p:cNvPr id="24" name="Textplatzhalter 12">
            <a:extLst>
              <a:ext uri="{FF2B5EF4-FFF2-40B4-BE49-F238E27FC236}">
                <a16:creationId xmlns:a16="http://schemas.microsoft.com/office/drawing/2014/main" id="{D99E1D47-4F6C-7272-6A31-2F73BC3BD0D4}"/>
              </a:ext>
            </a:extLst>
          </p:cNvPr>
          <p:cNvSpPr txBox="1">
            <a:spLocks/>
          </p:cNvSpPr>
          <p:nvPr/>
        </p:nvSpPr>
        <p:spPr>
          <a:xfrm>
            <a:off x="4362152" y="584114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Appendices</a:t>
            </a:r>
          </a:p>
        </p:txBody>
      </p:sp>
      <p:sp>
        <p:nvSpPr>
          <p:cNvPr id="3" name="Espace réservé du texte 5">
            <a:extLst>
              <a:ext uri="{FF2B5EF4-FFF2-40B4-BE49-F238E27FC236}">
                <a16:creationId xmlns:a16="http://schemas.microsoft.com/office/drawing/2014/main" id="{2F0DC60A-3EF2-A969-02FB-BA436AA432A9}"/>
              </a:ext>
            </a:extLst>
          </p:cNvPr>
          <p:cNvSpPr txBox="1">
            <a:spLocks/>
          </p:cNvSpPr>
          <p:nvPr/>
        </p:nvSpPr>
        <p:spPr>
          <a:xfrm>
            <a:off x="4042354" y="1477302"/>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0</a:t>
            </a:r>
          </a:p>
        </p:txBody>
      </p:sp>
      <p:sp>
        <p:nvSpPr>
          <p:cNvPr id="4" name="Textplatzhalter 2">
            <a:extLst>
              <a:ext uri="{FF2B5EF4-FFF2-40B4-BE49-F238E27FC236}">
                <a16:creationId xmlns:a16="http://schemas.microsoft.com/office/drawing/2014/main" id="{198B2077-D9E4-ABAA-C86B-E8FA73888772}"/>
              </a:ext>
            </a:extLst>
          </p:cNvPr>
          <p:cNvSpPr txBox="1">
            <a:spLocks/>
          </p:cNvSpPr>
          <p:nvPr/>
        </p:nvSpPr>
        <p:spPr>
          <a:xfrm>
            <a:off x="4364321" y="144130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Management Summary</a:t>
            </a:r>
          </a:p>
        </p:txBody>
      </p:sp>
    </p:spTree>
    <p:extLst>
      <p:ext uri="{BB962C8B-B14F-4D97-AF65-F5344CB8AC3E}">
        <p14:creationId xmlns:p14="http://schemas.microsoft.com/office/powerpoint/2010/main" val="1210479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66376-5A06-3FC3-AB87-95AB32AC3CAF}"/>
              </a:ext>
            </a:extLst>
          </p:cNvPr>
          <p:cNvSpPr>
            <a:spLocks noGrp="1"/>
          </p:cNvSpPr>
          <p:nvPr>
            <p:ph type="title"/>
          </p:nvPr>
        </p:nvSpPr>
        <p:spPr/>
        <p:txBody>
          <a:bodyPr/>
          <a:lstStyle/>
          <a:p>
            <a:r>
              <a:rPr lang="en-US" dirty="0"/>
              <a:t>Summary of activities per phase</a:t>
            </a:r>
          </a:p>
        </p:txBody>
      </p:sp>
      <p:sp>
        <p:nvSpPr>
          <p:cNvPr id="3" name="Slide Number Placeholder 2">
            <a:extLst>
              <a:ext uri="{FF2B5EF4-FFF2-40B4-BE49-F238E27FC236}">
                <a16:creationId xmlns:a16="http://schemas.microsoft.com/office/drawing/2014/main" id="{B8DE5988-D0F2-FBA2-395F-10727A6C664B}"/>
              </a:ext>
            </a:extLst>
          </p:cNvPr>
          <p:cNvSpPr>
            <a:spLocks noGrp="1"/>
          </p:cNvSpPr>
          <p:nvPr>
            <p:ph type="sldNum" sz="quarter" idx="12"/>
          </p:nvPr>
        </p:nvSpPr>
        <p:spPr/>
        <p:txBody>
          <a:bodyPr/>
          <a:lstStyle/>
          <a:p>
            <a:fld id="{A6675773-DBBA-4A21-9EDA-4D76296EEA2B}" type="slidenum">
              <a:rPr lang="en-US" smtClean="0"/>
              <a:t>37</a:t>
            </a:fld>
            <a:endParaRPr lang="en-US" dirty="0"/>
          </a:p>
        </p:txBody>
      </p:sp>
      <p:graphicFrame>
        <p:nvGraphicFramePr>
          <p:cNvPr id="4" name="Group 33">
            <a:extLst>
              <a:ext uri="{FF2B5EF4-FFF2-40B4-BE49-F238E27FC236}">
                <a16:creationId xmlns:a16="http://schemas.microsoft.com/office/drawing/2014/main" id="{0638E0A1-2434-2093-A789-69DEAC1F528E}"/>
              </a:ext>
            </a:extLst>
          </p:cNvPr>
          <p:cNvGraphicFramePr>
            <a:graphicFrameLocks noGrp="1"/>
          </p:cNvGraphicFramePr>
          <p:nvPr>
            <p:extLst>
              <p:ext uri="{D42A27DB-BD31-4B8C-83A1-F6EECF244321}">
                <p14:modId xmlns:p14="http://schemas.microsoft.com/office/powerpoint/2010/main" val="2422993897"/>
              </p:ext>
            </p:extLst>
          </p:nvPr>
        </p:nvGraphicFramePr>
        <p:xfrm>
          <a:off x="838199" y="1690689"/>
          <a:ext cx="10711650" cy="4799833"/>
        </p:xfrm>
        <a:graphic>
          <a:graphicData uri="http://schemas.openxmlformats.org/drawingml/2006/table">
            <a:tbl>
              <a:tblPr>
                <a:effectLst/>
              </a:tblPr>
              <a:tblGrid>
                <a:gridCol w="415272">
                  <a:extLst>
                    <a:ext uri="{9D8B030D-6E8A-4147-A177-3AD203B41FA5}">
                      <a16:colId xmlns:a16="http://schemas.microsoft.com/office/drawing/2014/main" val="2174381360"/>
                    </a:ext>
                  </a:extLst>
                </a:gridCol>
                <a:gridCol w="1131398">
                  <a:extLst>
                    <a:ext uri="{9D8B030D-6E8A-4147-A177-3AD203B41FA5}">
                      <a16:colId xmlns:a16="http://schemas.microsoft.com/office/drawing/2014/main" val="20000"/>
                    </a:ext>
                  </a:extLst>
                </a:gridCol>
                <a:gridCol w="4582490">
                  <a:extLst>
                    <a:ext uri="{9D8B030D-6E8A-4147-A177-3AD203B41FA5}">
                      <a16:colId xmlns:a16="http://schemas.microsoft.com/office/drawing/2014/main" val="20001"/>
                    </a:ext>
                  </a:extLst>
                </a:gridCol>
                <a:gridCol w="4582490">
                  <a:extLst>
                    <a:ext uri="{9D8B030D-6E8A-4147-A177-3AD203B41FA5}">
                      <a16:colId xmlns:a16="http://schemas.microsoft.com/office/drawing/2014/main" val="4211203363"/>
                    </a:ext>
                  </a:extLst>
                </a:gridCol>
              </a:tblGrid>
              <a:tr h="471673">
                <a:tc>
                  <a:txBody>
                    <a:bodyPr/>
                    <a:lstStyle/>
                    <a:p>
                      <a:pPr fontAlgn="b"/>
                      <a:r>
                        <a:rPr lang="en-US" sz="1400" b="1" dirty="0">
                          <a:effectLst/>
                        </a:rPr>
                        <a:t>No</a:t>
                      </a:r>
                    </a:p>
                  </a:txBody>
                  <a:tcPr anchor="b">
                    <a:lnL w="12700" cmpd="sng">
                      <a:noFill/>
                      <a:prstDash val="soli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b"/>
                      <a:r>
                        <a:rPr lang="en-US" sz="1400" b="1" dirty="0">
                          <a:effectLst/>
                        </a:rPr>
                        <a:t>Project Phase</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b"/>
                      <a:r>
                        <a:rPr lang="en-US" sz="1400" b="1" dirty="0">
                          <a:effectLst/>
                        </a:rPr>
                        <a:t>Activities</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fontAlgn="b"/>
                      <a:r>
                        <a:rPr lang="en-US" sz="1400" b="1" dirty="0">
                          <a:effectLst/>
                        </a:rPr>
                        <a:t>E.ON Responsibilities</a:t>
                      </a:r>
                    </a:p>
                  </a:txBody>
                  <a:tcPr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1"/>
                  </a:ext>
                </a:extLst>
              </a:tr>
              <a:tr h="1747965">
                <a:tc>
                  <a:txBody>
                    <a:bodyPr/>
                    <a:lstStyle/>
                    <a:p>
                      <a:pPr algn="ctr" fontAlgn="base"/>
                      <a:r>
                        <a:rPr lang="en-US" sz="1400" b="1" dirty="0">
                          <a:solidFill>
                            <a:schemeClr val="bg1"/>
                          </a:solidFill>
                          <a:effectLst/>
                        </a:rPr>
                        <a:t>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1"/>
                    </a:solidFill>
                  </a:tcPr>
                </a:tc>
                <a:tc>
                  <a:txBody>
                    <a:bodyPr/>
                    <a:lstStyle/>
                    <a:p>
                      <a:pPr fontAlgn="base"/>
                      <a:r>
                        <a:rPr lang="en-US" sz="1400" dirty="0">
                          <a:solidFill>
                            <a:schemeClr val="bg1"/>
                          </a:solidFill>
                          <a:effectLst/>
                        </a:rPr>
                        <a:t>Kick-Off and Data Analysis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285750" indent="-285750" fontAlgn="base">
                        <a:buFont typeface="Arial" panose="020B0604020202020204" pitchFamily="34" charset="0"/>
                        <a:buChar char="•"/>
                      </a:pPr>
                      <a:r>
                        <a:rPr lang="en-US" sz="1200" dirty="0">
                          <a:effectLst/>
                        </a:rPr>
                        <a:t>Preparation of Unit-specific project conduction incl. document review, site visits, validation and action planning workshop</a:t>
                      </a:r>
                    </a:p>
                    <a:p>
                      <a:pPr marL="285750" indent="-285750" fontAlgn="base">
                        <a:buFont typeface="Arial" panose="020B0604020202020204" pitchFamily="34" charset="0"/>
                        <a:buChar char="•"/>
                      </a:pPr>
                      <a:r>
                        <a:rPr lang="en-US" sz="1200" dirty="0">
                          <a:effectLst/>
                        </a:rPr>
                        <a:t>Preparation of communication material for all E.ON units and conduction of kick-off meeting per Unit</a:t>
                      </a:r>
                    </a:p>
                    <a:p>
                      <a:pPr marL="285750" indent="-285750" fontAlgn="base">
                        <a:buFont typeface="Arial" panose="020B0604020202020204" pitchFamily="34" charset="0"/>
                        <a:buChar char="•"/>
                      </a:pPr>
                      <a:r>
                        <a:rPr lang="en-US" sz="1200" dirty="0">
                          <a:effectLst/>
                        </a:rPr>
                        <a:t>Collect HSE data and Quick Check 1.0 outcomes</a:t>
                      </a:r>
                    </a:p>
                    <a:p>
                      <a:pPr marL="285750" indent="-285750" fontAlgn="base">
                        <a:buFont typeface="Arial" panose="020B0604020202020204" pitchFamily="34" charset="0"/>
                        <a:buChar char="•"/>
                      </a:pPr>
                      <a:r>
                        <a:rPr lang="en-US" sz="1200" dirty="0">
                          <a:effectLst/>
                        </a:rPr>
                        <a:t>Analyze sample (~3) incident reports and KPI effectiveness</a:t>
                      </a:r>
                    </a:p>
                    <a:p>
                      <a:pPr marL="285750" indent="-285750" fontAlgn="base">
                        <a:buFont typeface="Arial" panose="020B0604020202020204" pitchFamily="34" charset="0"/>
                        <a:buChar char="•"/>
                      </a:pPr>
                      <a:r>
                        <a:rPr lang="en-US" sz="1200" dirty="0">
                          <a:effectLst/>
                        </a:rPr>
                        <a:t>Review representative RCAs (~3)</a:t>
                      </a:r>
                    </a:p>
                    <a:p>
                      <a:pPr marL="285750" indent="-285750" fontAlgn="base">
                        <a:buFont typeface="Arial" panose="020B0604020202020204" pitchFamily="34" charset="0"/>
                        <a:buChar char="•"/>
                      </a:pPr>
                      <a:r>
                        <a:rPr lang="en-US" sz="1200" dirty="0">
                          <a:effectLst/>
                        </a:rPr>
                        <a:t>A sample of documented data will be analyzed</a:t>
                      </a:r>
                    </a:p>
                    <a:p>
                      <a:pPr marL="285750" indent="-285750" fontAlgn="base">
                        <a:buFont typeface="Arial" panose="020B0604020202020204" pitchFamily="34" charset="0"/>
                        <a:buChar char="•"/>
                      </a:pPr>
                      <a:r>
                        <a:rPr lang="en-US" sz="1200" dirty="0">
                          <a:effectLst/>
                        </a:rPr>
                        <a:t>Further documentation will be analyzed per unit (e.g. “HSE-Handbook”) – </a:t>
                      </a:r>
                      <a:r>
                        <a:rPr lang="en-US" sz="1200" b="1" dirty="0">
                          <a:effectLst/>
                        </a:rPr>
                        <a:t>a list of needed documentation will be provided</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tc>
                  <a:txBody>
                    <a:bodyPr/>
                    <a:lstStyle/>
                    <a:p>
                      <a:pPr marL="285750" indent="-285750" fontAlgn="base">
                        <a:buFont typeface="Arial" panose="020B0604020202020204" pitchFamily="34" charset="0"/>
                        <a:buChar char="•"/>
                      </a:pPr>
                      <a:r>
                        <a:rPr lang="en-US" sz="1200" dirty="0">
                          <a:effectLst/>
                        </a:rPr>
                        <a:t>E.ON unit project management plans site visits, action planning workshop and participation of leader and staff in alignment with local resources</a:t>
                      </a:r>
                    </a:p>
                    <a:p>
                      <a:pPr marL="285750" indent="-285750" fontAlgn="base">
                        <a:buFont typeface="Arial" panose="020B0604020202020204" pitchFamily="34" charset="0"/>
                        <a:buChar char="•"/>
                      </a:pPr>
                      <a:r>
                        <a:rPr lang="en-US" sz="1200" dirty="0">
                          <a:effectLst/>
                        </a:rPr>
                        <a:t>E.ON Group PM and unit PM support the circulation of communication material</a:t>
                      </a:r>
                    </a:p>
                    <a:p>
                      <a:pPr marL="285750" indent="-285750" fontAlgn="base">
                        <a:buFont typeface="Arial" panose="020B0604020202020204" pitchFamily="34" charset="0"/>
                        <a:buChar char="•"/>
                      </a:pPr>
                      <a:r>
                        <a:rPr lang="en-US" sz="1200" dirty="0">
                          <a:effectLst/>
                        </a:rPr>
                        <a:t>E.ON representatives are available for kick-off meeting</a:t>
                      </a:r>
                    </a:p>
                    <a:p>
                      <a:pPr marL="285750" indent="-285750" fontAlgn="base">
                        <a:buFont typeface="Arial" panose="020B0604020202020204" pitchFamily="34" charset="0"/>
                        <a:buChar char="•"/>
                      </a:pPr>
                      <a:r>
                        <a:rPr lang="en-US" sz="1200" dirty="0">
                          <a:effectLst/>
                        </a:rPr>
                        <a:t>E.ON provides all major incident reports since Quick Check 1.0</a:t>
                      </a:r>
                    </a:p>
                    <a:p>
                      <a:pPr marL="285750" indent="-285750" fontAlgn="base">
                        <a:buFont typeface="Arial" panose="020B0604020202020204" pitchFamily="34" charset="0"/>
                        <a:buChar char="•"/>
                      </a:pPr>
                      <a:r>
                        <a:rPr lang="en-US" sz="1200" dirty="0">
                          <a:effectLst/>
                        </a:rPr>
                        <a:t>Access to all current Safety KPIs and related data</a:t>
                      </a:r>
                    </a:p>
                    <a:p>
                      <a:pPr marL="285750" indent="-285750" fontAlgn="base">
                        <a:buFont typeface="Arial" panose="020B0604020202020204" pitchFamily="34" charset="0"/>
                        <a:buChar char="•"/>
                      </a:pPr>
                      <a:r>
                        <a:rPr lang="en-US" sz="1200" dirty="0">
                          <a:effectLst/>
                        </a:rPr>
                        <a:t>Provision of approximately 3 representative RCAs for in-depth analysis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71673">
                <a:tc>
                  <a:txBody>
                    <a:bodyPr/>
                    <a:lstStyle/>
                    <a:p>
                      <a:pPr algn="ctr" fontAlgn="base"/>
                      <a:r>
                        <a:rPr lang="en-US" sz="1400" b="1" dirty="0">
                          <a:solidFill>
                            <a:schemeClr val="bg1"/>
                          </a:solidFill>
                          <a:effectLst/>
                        </a:rPr>
                        <a:t>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1"/>
                    </a:solidFill>
                  </a:tcPr>
                </a:tc>
                <a:tc>
                  <a:txBody>
                    <a:bodyPr/>
                    <a:lstStyle/>
                    <a:p>
                      <a:pPr fontAlgn="base"/>
                      <a:r>
                        <a:rPr lang="en-US" sz="1400" dirty="0">
                          <a:solidFill>
                            <a:schemeClr val="bg1"/>
                          </a:solidFill>
                          <a:effectLst/>
                        </a:rPr>
                        <a:t>Heat Map Risks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285750" indent="-285750" fontAlgn="base">
                        <a:buFont typeface="Arial" panose="020B0604020202020204" pitchFamily="34" charset="0"/>
                        <a:buChar char="•"/>
                      </a:pPr>
                      <a:r>
                        <a:rPr lang="en-US" sz="1200" dirty="0">
                          <a:effectLst/>
                        </a:rPr>
                        <a:t>Conduct site visits to identify risks</a:t>
                      </a:r>
                    </a:p>
                    <a:p>
                      <a:pPr marL="285750" indent="-285750" fontAlgn="base">
                        <a:buFont typeface="Arial" panose="020B0604020202020204" pitchFamily="34" charset="0"/>
                        <a:buChar char="•"/>
                      </a:pPr>
                      <a:r>
                        <a:rPr lang="en-US" sz="1200" dirty="0">
                          <a:effectLst/>
                        </a:rPr>
                        <a:t>Update risk profiles based on findings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tc>
                  <a:txBody>
                    <a:bodyPr/>
                    <a:lstStyle/>
                    <a:p>
                      <a:pPr marL="285750" indent="-285750" fontAlgn="base">
                        <a:buFont typeface="Arial" panose="020B0604020202020204" pitchFamily="34" charset="0"/>
                        <a:buChar char="•"/>
                      </a:pPr>
                      <a:r>
                        <a:rPr lang="en-US" sz="1200" dirty="0">
                          <a:effectLst/>
                        </a:rPr>
                        <a:t>Entry to diverse locations ensured by E.ON</a:t>
                      </a:r>
                    </a:p>
                    <a:p>
                      <a:pPr marL="285750" indent="-285750" fontAlgn="base">
                        <a:buFont typeface="Arial" panose="020B0604020202020204" pitchFamily="34" charset="0"/>
                        <a:buChar char="•"/>
                      </a:pPr>
                      <a:r>
                        <a:rPr lang="en-US" sz="1200" dirty="0">
                          <a:effectLst/>
                        </a:rPr>
                        <a:t>Representative sample of E.ON sites covered</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665891">
                <a:tc>
                  <a:txBody>
                    <a:bodyPr/>
                    <a:lstStyle/>
                    <a:p>
                      <a:pPr algn="ctr" fontAlgn="base"/>
                      <a:r>
                        <a:rPr lang="en-US" sz="1400" b="1" dirty="0">
                          <a:solidFill>
                            <a:schemeClr val="bg1"/>
                          </a:solidFill>
                          <a:effectLst/>
                        </a:rPr>
                        <a:t>3</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1"/>
                    </a:solidFill>
                  </a:tcPr>
                </a:tc>
                <a:tc>
                  <a:txBody>
                    <a:bodyPr/>
                    <a:lstStyle/>
                    <a:p>
                      <a:pPr fontAlgn="base"/>
                      <a:r>
                        <a:rPr lang="en-US" sz="1400" dirty="0">
                          <a:solidFill>
                            <a:schemeClr val="bg1"/>
                          </a:solidFill>
                          <a:effectLst/>
                        </a:rPr>
                        <a:t>Leadership &amp; HSE Capabilities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285750" indent="-285750" fontAlgn="base">
                        <a:buFont typeface="Arial" panose="020B0604020202020204" pitchFamily="34" charset="0"/>
                        <a:buChar char="•"/>
                      </a:pPr>
                      <a:r>
                        <a:rPr lang="en-US" sz="1200" dirty="0">
                          <a:effectLst/>
                        </a:rPr>
                        <a:t>Site visits and leadership interaction</a:t>
                      </a:r>
                    </a:p>
                    <a:p>
                      <a:pPr marL="285750" indent="-285750" fontAlgn="base">
                        <a:buFont typeface="Arial" panose="020B0604020202020204" pitchFamily="34" charset="0"/>
                        <a:buChar char="•"/>
                      </a:pPr>
                      <a:r>
                        <a:rPr lang="en-US" sz="1200" dirty="0">
                          <a:effectLst/>
                        </a:rPr>
                        <a:t>Conduct interviews and discussions</a:t>
                      </a:r>
                    </a:p>
                    <a:p>
                      <a:pPr marL="285750" indent="-285750" fontAlgn="base">
                        <a:buFont typeface="Arial" panose="020B0604020202020204" pitchFamily="34" charset="0"/>
                        <a:buChar char="•"/>
                      </a:pPr>
                      <a:r>
                        <a:rPr lang="en-US" sz="1200" dirty="0">
                          <a:effectLst/>
                        </a:rPr>
                        <a:t>Evaluate safety rules compliance and contractor management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tc>
                  <a:txBody>
                    <a:bodyPr/>
                    <a:lstStyle/>
                    <a:p>
                      <a:pPr marL="285750" indent="-285750" fontAlgn="base">
                        <a:buFont typeface="Arial" panose="020B0604020202020204" pitchFamily="34" charset="0"/>
                        <a:buChar char="•"/>
                      </a:pPr>
                      <a:r>
                        <a:rPr lang="en-US" sz="1200" dirty="0">
                          <a:effectLst/>
                        </a:rPr>
                        <a:t>Leadership availability for discussions and interviews around site visits</a:t>
                      </a:r>
                    </a:p>
                    <a:p>
                      <a:pPr marL="285750" indent="-285750" fontAlgn="base">
                        <a:buFont typeface="Arial" panose="020B0604020202020204" pitchFamily="34" charset="0"/>
                        <a:buChar char="•"/>
                      </a:pPr>
                      <a:r>
                        <a:rPr lang="en-US" sz="1200" dirty="0">
                          <a:effectLst/>
                        </a:rPr>
                        <a:t>Operative sites for visits to interact with staff and contractors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471673">
                <a:tc>
                  <a:txBody>
                    <a:bodyPr/>
                    <a:lstStyle/>
                    <a:p>
                      <a:pPr algn="ctr" fontAlgn="base"/>
                      <a:r>
                        <a:rPr lang="en-US" sz="1400" b="1" dirty="0">
                          <a:solidFill>
                            <a:schemeClr val="bg1"/>
                          </a:solidFill>
                          <a:effectLst/>
                        </a:rPr>
                        <a:t>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1"/>
                    </a:solidFill>
                  </a:tcPr>
                </a:tc>
                <a:tc>
                  <a:txBody>
                    <a:bodyPr/>
                    <a:lstStyle/>
                    <a:p>
                      <a:pPr fontAlgn="base"/>
                      <a:r>
                        <a:rPr lang="en-US" sz="1400" dirty="0">
                          <a:solidFill>
                            <a:schemeClr val="bg1"/>
                          </a:solidFill>
                          <a:effectLst/>
                        </a:rPr>
                        <a:t>Cultural Maturity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285750" indent="-285750" fontAlgn="base">
                        <a:buFont typeface="Arial" panose="020B0604020202020204" pitchFamily="34" charset="0"/>
                        <a:buChar char="•"/>
                      </a:pPr>
                      <a:r>
                        <a:rPr lang="en-US" sz="1200" dirty="0">
                          <a:effectLst/>
                        </a:rPr>
                        <a:t>Deploy online survey on safety culture</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rPr>
                        <a:t>Transparent reporting of survey findings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tc>
                  <a:txBody>
                    <a:bodyPr/>
                    <a:lstStyle/>
                    <a:p>
                      <a:pPr marL="285750" indent="-285750" fontAlgn="base">
                        <a:buFont typeface="Arial" panose="020B0604020202020204" pitchFamily="34" charset="0"/>
                        <a:buChar char="•"/>
                      </a:pPr>
                      <a:r>
                        <a:rPr lang="en-US" sz="1200" dirty="0">
                          <a:effectLst/>
                        </a:rPr>
                        <a:t>Minimum 50% survey participation </a:t>
                      </a:r>
                      <a:r>
                        <a:rPr lang="en-US" sz="1200">
                          <a:effectLst/>
                        </a:rPr>
                        <a:t>across units</a:t>
                      </a:r>
                      <a:endParaRPr lang="en-US" sz="1200" dirty="0">
                        <a:effectLs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264769700"/>
                  </a:ext>
                </a:extLst>
              </a:tr>
              <a:tr h="582655">
                <a:tc>
                  <a:txBody>
                    <a:bodyPr/>
                    <a:lstStyle/>
                    <a:p>
                      <a:pPr algn="ctr" fontAlgn="base"/>
                      <a:r>
                        <a:rPr lang="en-US" sz="1400" b="1" dirty="0">
                          <a:solidFill>
                            <a:schemeClr val="bg1"/>
                          </a:solidFill>
                          <a:effectLst/>
                        </a:rPr>
                        <a:t>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1"/>
                    </a:solidFill>
                  </a:tcPr>
                </a:tc>
                <a:tc>
                  <a:txBody>
                    <a:bodyPr/>
                    <a:lstStyle/>
                    <a:p>
                      <a:pPr fontAlgn="base"/>
                      <a:r>
                        <a:rPr lang="en-US" sz="1400" dirty="0">
                          <a:solidFill>
                            <a:schemeClr val="bg1"/>
                          </a:solidFill>
                          <a:effectLst/>
                        </a:rPr>
                        <a:t>Reporting and Usability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285750" indent="-285750" fontAlgn="base">
                        <a:buFont typeface="Arial" panose="020B0604020202020204" pitchFamily="34" charset="0"/>
                        <a:buChar char="•"/>
                      </a:pPr>
                      <a:r>
                        <a:rPr lang="en-US" sz="1200" dirty="0">
                          <a:effectLst/>
                        </a:rPr>
                        <a:t>Compile and deliver unit-specific and consolidated E.ON Group HSE reports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rPr>
                        <a:t>Facilitate workshops for action planning on local level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tc>
                  <a:txBody>
                    <a:bodyPr/>
                    <a:lstStyle/>
                    <a:p>
                      <a:pPr marL="285750" indent="-285750" fontAlgn="base">
                        <a:buFont typeface="Arial" panose="020B0604020202020204" pitchFamily="34" charset="0"/>
                        <a:buChar char="•"/>
                      </a:pPr>
                      <a:r>
                        <a:rPr lang="en-US" sz="1200" dirty="0">
                          <a:effectLst/>
                        </a:rPr>
                        <a:t>Timely access to all necessary data and personnel</a:t>
                      </a:r>
                    </a:p>
                    <a:p>
                      <a:pPr marL="285750" indent="-285750" fontAlgn="base">
                        <a:buFont typeface="Arial" panose="020B0604020202020204" pitchFamily="34" charset="0"/>
                        <a:buChar char="•"/>
                      </a:pPr>
                      <a:r>
                        <a:rPr lang="en-US" sz="1200" dirty="0">
                          <a:effectLst/>
                        </a:rPr>
                        <a:t>Regular updates and feedback loops with E.ON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622347303"/>
                  </a:ext>
                </a:extLst>
              </a:tr>
            </a:tbl>
          </a:graphicData>
        </a:graphic>
      </p:graphicFrame>
    </p:spTree>
    <p:extLst>
      <p:ext uri="{BB962C8B-B14F-4D97-AF65-F5344CB8AC3E}">
        <p14:creationId xmlns:p14="http://schemas.microsoft.com/office/powerpoint/2010/main" val="604607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60357-68B3-1C5E-1F57-6D9F40D20B6E}"/>
              </a:ext>
            </a:extLst>
          </p:cNvPr>
          <p:cNvSpPr>
            <a:spLocks noGrp="1"/>
          </p:cNvSpPr>
          <p:nvPr>
            <p:ph type="title"/>
          </p:nvPr>
        </p:nvSpPr>
        <p:spPr/>
        <p:txBody>
          <a:bodyPr/>
          <a:lstStyle/>
          <a:p>
            <a:r>
              <a:rPr lang="en-US" dirty="0"/>
              <a:t>Site-Visits – Assumptions concerning Site-Visits</a:t>
            </a:r>
          </a:p>
        </p:txBody>
      </p:sp>
      <p:sp>
        <p:nvSpPr>
          <p:cNvPr id="3" name="Slide Number Placeholder 2">
            <a:extLst>
              <a:ext uri="{FF2B5EF4-FFF2-40B4-BE49-F238E27FC236}">
                <a16:creationId xmlns:a16="http://schemas.microsoft.com/office/drawing/2014/main" id="{54A60F52-298A-BDF1-DE77-C955037988E1}"/>
              </a:ext>
            </a:extLst>
          </p:cNvPr>
          <p:cNvSpPr>
            <a:spLocks noGrp="1"/>
          </p:cNvSpPr>
          <p:nvPr>
            <p:ph type="sldNum" sz="quarter" idx="12"/>
          </p:nvPr>
        </p:nvSpPr>
        <p:spPr/>
        <p:txBody>
          <a:bodyPr/>
          <a:lstStyle/>
          <a:p>
            <a:fld id="{A6675773-DBBA-4A21-9EDA-4D76296EEA2B}" type="slidenum">
              <a:rPr lang="en-US" smtClean="0"/>
              <a:t>38</a:t>
            </a:fld>
            <a:endParaRPr lang="en-US" dirty="0"/>
          </a:p>
        </p:txBody>
      </p:sp>
      <p:graphicFrame>
        <p:nvGraphicFramePr>
          <p:cNvPr id="5" name="Table 21">
            <a:extLst>
              <a:ext uri="{FF2B5EF4-FFF2-40B4-BE49-F238E27FC236}">
                <a16:creationId xmlns:a16="http://schemas.microsoft.com/office/drawing/2014/main" id="{E6437C5A-3CC1-E1C5-0E83-ECEA0547CA21}"/>
              </a:ext>
            </a:extLst>
          </p:cNvPr>
          <p:cNvGraphicFramePr>
            <a:graphicFrameLocks noGrp="1"/>
          </p:cNvGraphicFramePr>
          <p:nvPr>
            <p:extLst>
              <p:ext uri="{D42A27DB-BD31-4B8C-83A1-F6EECF244321}">
                <p14:modId xmlns:p14="http://schemas.microsoft.com/office/powerpoint/2010/main" val="2816846690"/>
              </p:ext>
            </p:extLst>
          </p:nvPr>
        </p:nvGraphicFramePr>
        <p:xfrm>
          <a:off x="838200" y="1690688"/>
          <a:ext cx="10591799" cy="4290693"/>
        </p:xfrm>
        <a:graphic>
          <a:graphicData uri="http://schemas.openxmlformats.org/drawingml/2006/table">
            <a:tbl>
              <a:tblPr>
                <a:tableStyleId>{5C22544A-7EE6-4342-B048-85BDC9FD1C3A}</a:tableStyleId>
              </a:tblPr>
              <a:tblGrid>
                <a:gridCol w="361950">
                  <a:extLst>
                    <a:ext uri="{9D8B030D-6E8A-4147-A177-3AD203B41FA5}">
                      <a16:colId xmlns:a16="http://schemas.microsoft.com/office/drawing/2014/main" val="1627238625"/>
                    </a:ext>
                  </a:extLst>
                </a:gridCol>
                <a:gridCol w="1123950">
                  <a:extLst>
                    <a:ext uri="{9D8B030D-6E8A-4147-A177-3AD203B41FA5}">
                      <a16:colId xmlns:a16="http://schemas.microsoft.com/office/drawing/2014/main" val="2160969314"/>
                    </a:ext>
                  </a:extLst>
                </a:gridCol>
                <a:gridCol w="9105899">
                  <a:extLst>
                    <a:ext uri="{9D8B030D-6E8A-4147-A177-3AD203B41FA5}">
                      <a16:colId xmlns:a16="http://schemas.microsoft.com/office/drawing/2014/main" val="3404096870"/>
                    </a:ext>
                  </a:extLst>
                </a:gridCol>
              </a:tblGrid>
              <a:tr h="194087">
                <a:tc>
                  <a:txBody>
                    <a:bodyPr/>
                    <a:lstStyle/>
                    <a:p>
                      <a:pPr algn="ctr" fontAlgn="ctr"/>
                      <a:endParaRPr lang="en-US" sz="1400" b="1" i="0" u="none" strike="noStrike" dirty="0">
                        <a:solidFill>
                          <a:schemeClr val="bg1"/>
                        </a:solidFill>
                        <a:effectLst/>
                        <a:latin typeface="+mn-lt"/>
                        <a:cs typeface="Arial" panose="020B0604020202020204" pitchFamily="34" charset="0"/>
                        <a:sym typeface="Arial" panose="020B0604020202020204" pitchFamily="34" charset="0"/>
                      </a:endParaRPr>
                    </a:p>
                  </a:txBody>
                  <a:tcPr marL="33231" marR="33231" marT="33231" marB="0" anchor="ctr">
                    <a:noFill/>
                  </a:tcPr>
                </a:tc>
                <a:tc>
                  <a:txBody>
                    <a:bodyPr/>
                    <a:lstStyle/>
                    <a:p>
                      <a:pPr algn="ctr" fontAlgn="ctr"/>
                      <a:r>
                        <a:rPr lang="en-US" sz="1400" b="1" i="0" u="none" strike="noStrike" dirty="0">
                          <a:solidFill>
                            <a:schemeClr val="tx1"/>
                          </a:solidFill>
                          <a:effectLst/>
                          <a:latin typeface="+mn-lt"/>
                          <a:cs typeface="Arial" panose="020B0604020202020204" pitchFamily="34" charset="0"/>
                          <a:sym typeface="Arial" panose="020B0604020202020204" pitchFamily="34" charset="0"/>
                        </a:rPr>
                        <a:t>Focus</a:t>
                      </a:r>
                    </a:p>
                  </a:txBody>
                  <a:tcPr marL="33231" marR="33231" marT="33231" marB="0" anchor="ctr">
                    <a:lnB w="12700" cap="flat" cmpd="sng" algn="ctr">
                      <a:solidFill>
                        <a:schemeClr val="bg1">
                          <a:lumMod val="85000"/>
                        </a:schemeClr>
                      </a:solidFill>
                      <a:prstDash val="solid"/>
                      <a:round/>
                      <a:headEnd type="none" w="med" len="med"/>
                      <a:tailEnd type="none" w="med" len="med"/>
                    </a:lnB>
                    <a:noFill/>
                  </a:tcPr>
                </a:tc>
                <a:tc>
                  <a:txBody>
                    <a:bodyPr/>
                    <a:lstStyle/>
                    <a:p>
                      <a:pPr marL="0" algn="l" defTabSz="914400" rtl="0" eaLnBrk="1" fontAlgn="b" latinLnBrk="0" hangingPunct="1"/>
                      <a:r>
                        <a:rPr lang="en-US" sz="1400" b="1" kern="1200" dirty="0">
                          <a:solidFill>
                            <a:schemeClr val="tx1"/>
                          </a:solidFill>
                          <a:effectLst/>
                          <a:latin typeface="+mn-lt"/>
                          <a:ea typeface="+mn-ea"/>
                          <a:cs typeface="+mn-cs"/>
                          <a:sym typeface="Arial" panose="020B0604020202020204" pitchFamily="34" charset="0"/>
                        </a:rPr>
                        <a:t>Explanation</a:t>
                      </a:r>
                    </a:p>
                  </a:txBody>
                  <a:tcPr marL="33231" marR="33231" marT="0" marB="0" anchor="ctr">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222310676"/>
                  </a:ext>
                </a:extLst>
              </a:tr>
              <a:tr h="865815">
                <a:tc>
                  <a:txBody>
                    <a:bodyPr/>
                    <a:lstStyle/>
                    <a:p>
                      <a:pPr algn="ctr" fontAlgn="ctr"/>
                      <a:r>
                        <a:rPr lang="en-US" sz="1400" b="1" i="0" u="none" strike="noStrike" dirty="0">
                          <a:solidFill>
                            <a:schemeClr val="bg1"/>
                          </a:solidFill>
                          <a:effectLst/>
                          <a:latin typeface="+mn-lt"/>
                          <a:cs typeface="Arial" panose="020B0604020202020204" pitchFamily="34" charset="0"/>
                          <a:sym typeface="Arial" panose="020B0604020202020204" pitchFamily="34" charset="0"/>
                        </a:rPr>
                        <a:t>1</a:t>
                      </a:r>
                    </a:p>
                  </a:txBody>
                  <a:tcPr marL="33231" marR="33231" marT="33231" marB="0" anchor="ctr">
                    <a:lnR w="12700" cap="flat" cmpd="sng" algn="ctr">
                      <a:solidFill>
                        <a:schemeClr val="bg1">
                          <a:lumMod val="85000"/>
                        </a:schemeClr>
                      </a:solidFill>
                      <a:prstDash val="solid"/>
                      <a:round/>
                      <a:headEnd type="none" w="med" len="med"/>
                      <a:tailEnd type="none" w="med" len="med"/>
                    </a:lnR>
                    <a:solidFill>
                      <a:schemeClr val="accent1"/>
                    </a:solidFill>
                  </a:tcPr>
                </a:tc>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sz="1400" dirty="0">
                          <a:solidFill>
                            <a:schemeClr val="bg1"/>
                          </a:solidFill>
                          <a:latin typeface="+mn-lt"/>
                          <a:cs typeface="Calibri" pitchFamily="34" charset="0"/>
                        </a:rPr>
                        <a:t>Divisions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50000"/>
                        <a:lumOff val="50000"/>
                      </a:schemeClr>
                    </a:solidFill>
                  </a:tcPr>
                </a:tc>
                <a:tc>
                  <a:txBody>
                    <a:bodyPr/>
                    <a:lstStyle/>
                    <a:p>
                      <a:pPr marL="0" indent="0" algn="l" fontAlgn="ctr">
                        <a:buFont typeface="Arial" panose="020B0604020202020204" pitchFamily="34" charset="0"/>
                        <a:buNone/>
                      </a:pPr>
                      <a:r>
                        <a:rPr lang="en-US" sz="1200" b="0" i="0" u="none" strike="noStrike" dirty="0">
                          <a:solidFill>
                            <a:srgbClr val="000000"/>
                          </a:solidFill>
                          <a:effectLst/>
                          <a:latin typeface="+mn-lt"/>
                          <a:cs typeface="Arial" panose="020B0604020202020204" pitchFamily="34" charset="0"/>
                          <a:sym typeface="Arial" panose="020B0604020202020204" pitchFamily="34" charset="0"/>
                        </a:rPr>
                        <a:t>The relevant divisions of E.ON are visited. </a:t>
                      </a:r>
                    </a:p>
                    <a:p>
                      <a:pPr marL="285750" indent="-285750" algn="l" fontAlgn="ctr">
                        <a:buFont typeface="Arial" panose="020B0604020202020204" pitchFamily="34" charset="0"/>
                        <a:buChar char="•"/>
                      </a:pPr>
                      <a:r>
                        <a:rPr lang="en-US" sz="1200" b="0" i="0" u="none" strike="noStrike" dirty="0">
                          <a:solidFill>
                            <a:srgbClr val="000000"/>
                          </a:solidFill>
                          <a:effectLst/>
                          <a:latin typeface="+mn-lt"/>
                          <a:cs typeface="Arial" panose="020B0604020202020204" pitchFamily="34" charset="0"/>
                          <a:sym typeface="Arial" panose="020B0604020202020204" pitchFamily="34" charset="0"/>
                        </a:rPr>
                        <a:t>Power </a:t>
                      </a:r>
                    </a:p>
                    <a:p>
                      <a:pPr marL="285750" indent="-285750" algn="l" fontAlgn="ctr">
                        <a:buFont typeface="Arial" panose="020B0604020202020204" pitchFamily="34" charset="0"/>
                        <a:buChar char="•"/>
                      </a:pPr>
                      <a:r>
                        <a:rPr lang="en-US" sz="1200" b="0" i="0" u="none" strike="noStrike" dirty="0">
                          <a:solidFill>
                            <a:srgbClr val="000000"/>
                          </a:solidFill>
                          <a:effectLst/>
                          <a:latin typeface="+mn-lt"/>
                          <a:cs typeface="Arial" panose="020B0604020202020204" pitchFamily="34" charset="0"/>
                          <a:sym typeface="Arial" panose="020B0604020202020204" pitchFamily="34" charset="0"/>
                        </a:rPr>
                        <a:t>Gas</a:t>
                      </a:r>
                    </a:p>
                    <a:p>
                      <a:pPr marL="285750" indent="-285750" algn="l" fontAlgn="ctr">
                        <a:buFont typeface="Arial" panose="020B0604020202020204" pitchFamily="34" charset="0"/>
                        <a:buChar char="•"/>
                      </a:pPr>
                      <a:r>
                        <a:rPr lang="en-US" sz="1200" b="0" i="0" u="none" strike="noStrike" dirty="0">
                          <a:solidFill>
                            <a:srgbClr val="000000"/>
                          </a:solidFill>
                          <a:effectLst/>
                          <a:latin typeface="+mn-lt"/>
                          <a:cs typeface="Arial" panose="020B0604020202020204" pitchFamily="34" charset="0"/>
                          <a:sym typeface="Arial" panose="020B0604020202020204" pitchFamily="34" charset="0"/>
                        </a:rPr>
                        <a:t>Heat</a:t>
                      </a:r>
                    </a:p>
                    <a:p>
                      <a:pPr marL="285750" indent="-285750" algn="l" fontAlgn="ctr">
                        <a:buFont typeface="Arial" panose="020B0604020202020204" pitchFamily="34" charset="0"/>
                        <a:buChar char="•"/>
                      </a:pPr>
                      <a:r>
                        <a:rPr lang="en-US" sz="1200" b="0" i="0" u="none" strike="noStrike" dirty="0">
                          <a:solidFill>
                            <a:srgbClr val="000000"/>
                          </a:solidFill>
                          <a:effectLst/>
                          <a:latin typeface="+mn-lt"/>
                          <a:cs typeface="Arial" panose="020B0604020202020204" pitchFamily="34" charset="0"/>
                          <a:sym typeface="Arial" panose="020B0604020202020204" pitchFamily="34" charset="0"/>
                        </a:rPr>
                        <a:t>Water</a:t>
                      </a:r>
                    </a:p>
                    <a:p>
                      <a:pPr marL="285750" indent="-285750" algn="l" fontAlgn="ctr">
                        <a:buFont typeface="Arial" panose="020B0604020202020204" pitchFamily="34" charset="0"/>
                        <a:buChar char="•"/>
                      </a:pPr>
                      <a:r>
                        <a:rPr lang="en-US" sz="1200" b="0" i="0" u="none" strike="noStrike" dirty="0">
                          <a:solidFill>
                            <a:srgbClr val="000000"/>
                          </a:solidFill>
                          <a:effectLst/>
                          <a:latin typeface="+mn-lt"/>
                          <a:cs typeface="Arial" panose="020B0604020202020204" pitchFamily="34" charset="0"/>
                          <a:sym typeface="Arial" panose="020B0604020202020204" pitchFamily="34" charset="0"/>
                        </a:rPr>
                        <a:t>Customer solutions</a:t>
                      </a:r>
                    </a:p>
                    <a:p>
                      <a:pPr marL="0" indent="0" algn="l" fontAlgn="ctr">
                        <a:buFont typeface="Arial" panose="020B0604020202020204" pitchFamily="34" charset="0"/>
                        <a:buNone/>
                      </a:pPr>
                      <a:r>
                        <a:rPr lang="en-US" sz="1200" b="0" i="0" u="none" strike="noStrike" dirty="0">
                          <a:solidFill>
                            <a:srgbClr val="000000"/>
                          </a:solidFill>
                          <a:effectLst/>
                          <a:latin typeface="+mn-lt"/>
                          <a:cs typeface="Arial" panose="020B0604020202020204" pitchFamily="34" charset="0"/>
                          <a:sym typeface="Arial" panose="020B0604020202020204" pitchFamily="34" charset="0"/>
                        </a:rPr>
                        <a:t>It is important to note that </a:t>
                      </a:r>
                      <a:r>
                        <a:rPr lang="en-US" sz="1200" b="1" i="0" u="none" strike="noStrike" dirty="0">
                          <a:solidFill>
                            <a:srgbClr val="000000"/>
                          </a:solidFill>
                          <a:effectLst/>
                          <a:latin typeface="+mn-lt"/>
                          <a:cs typeface="Arial" panose="020B0604020202020204" pitchFamily="34" charset="0"/>
                          <a:sym typeface="Arial" panose="020B0604020202020204" pitchFamily="34" charset="0"/>
                        </a:rPr>
                        <a:t>not all E.ON units operate across all media/ business areas</a:t>
                      </a:r>
                      <a:r>
                        <a:rPr lang="en-US" sz="1200" b="0" i="0" u="none" strike="noStrike" dirty="0">
                          <a:solidFill>
                            <a:srgbClr val="000000"/>
                          </a:solidFill>
                          <a:effectLst/>
                          <a:latin typeface="+mn-lt"/>
                          <a:cs typeface="Arial" panose="020B0604020202020204" pitchFamily="34" charset="0"/>
                          <a:sym typeface="Arial" panose="020B0604020202020204" pitchFamily="34" charset="0"/>
                        </a:rPr>
                        <a:t>. During the Quick Check 2.0 this will be considered during the planning.  </a:t>
                      </a:r>
                    </a:p>
                  </a:txBody>
                  <a:tcPr marL="33231" marR="33231" marT="33231"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66449719"/>
                  </a:ext>
                </a:extLst>
              </a:tr>
              <a:tr h="865815">
                <a:tc>
                  <a:txBody>
                    <a:bodyPr/>
                    <a:lstStyle/>
                    <a:p>
                      <a:pPr algn="ctr" fontAlgn="ctr"/>
                      <a:r>
                        <a:rPr lang="en-US" sz="1400" b="1" i="0" u="none" strike="noStrike" dirty="0">
                          <a:solidFill>
                            <a:schemeClr val="bg1"/>
                          </a:solidFill>
                          <a:effectLst/>
                          <a:latin typeface="+mn-lt"/>
                          <a:cs typeface="Arial" panose="020B0604020202020204" pitchFamily="34" charset="0"/>
                          <a:sym typeface="Arial" panose="020B0604020202020204" pitchFamily="34" charset="0"/>
                        </a:rPr>
                        <a:t>2</a:t>
                      </a:r>
                    </a:p>
                  </a:txBody>
                  <a:tcPr marL="33231" marR="33231" marT="33231" marB="0" anchor="ctr">
                    <a:lnR w="12700" cap="flat" cmpd="sng" algn="ctr">
                      <a:solidFill>
                        <a:schemeClr val="bg1">
                          <a:lumMod val="85000"/>
                        </a:schemeClr>
                      </a:solidFill>
                      <a:prstDash val="solid"/>
                      <a:round/>
                      <a:headEnd type="none" w="med" len="med"/>
                      <a:tailEnd type="none" w="med" len="med"/>
                    </a:lnR>
                    <a:solidFill>
                      <a:schemeClr val="accent1"/>
                    </a:solidFill>
                  </a:tcPr>
                </a:tc>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sz="1400" dirty="0">
                          <a:solidFill>
                            <a:schemeClr val="bg1"/>
                          </a:solidFill>
                          <a:latin typeface="+mn-lt"/>
                          <a:cs typeface="Calibri" pitchFamily="34" charset="0"/>
                        </a:rPr>
                        <a:t>Type of locations visited &amp; activities to be observed</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50000"/>
                        <a:lumOff val="50000"/>
                      </a:schemeClr>
                    </a:solidFill>
                  </a:tcPr>
                </a:tc>
                <a:tc>
                  <a:txBody>
                    <a:bodyPr/>
                    <a:lstStyle/>
                    <a:p>
                      <a:pPr marL="0" indent="0" algn="l" fontAlgn="ctr">
                        <a:buFont typeface="Arial" panose="020B0604020202020204" pitchFamily="34" charset="0"/>
                        <a:buNone/>
                      </a:pPr>
                      <a:r>
                        <a:rPr lang="en-US" sz="1200" b="0" i="0" u="none" strike="noStrike" dirty="0">
                          <a:solidFill>
                            <a:srgbClr val="000000"/>
                          </a:solidFill>
                          <a:effectLst/>
                          <a:latin typeface="+mn-lt"/>
                          <a:cs typeface="Arial" panose="020B0604020202020204" pitchFamily="34" charset="0"/>
                          <a:sym typeface="Arial" panose="020B0604020202020204" pitchFamily="34" charset="0"/>
                        </a:rPr>
                        <a:t>Site visits are conducted in the context of recurring and significant activities to ensure greatest benefit/significant outcomes</a:t>
                      </a:r>
                    </a:p>
                    <a:p>
                      <a:pPr marL="285750" indent="-285750" algn="l" fontAlgn="ctr">
                        <a:buFont typeface="Arial" panose="020B0604020202020204" pitchFamily="34" charset="0"/>
                        <a:buChar char="•"/>
                      </a:pPr>
                      <a:r>
                        <a:rPr lang="en-US" sz="1200" b="0" i="0" u="none" strike="noStrike" dirty="0">
                          <a:solidFill>
                            <a:srgbClr val="000000"/>
                          </a:solidFill>
                          <a:effectLst/>
                          <a:latin typeface="+mn-lt"/>
                          <a:cs typeface="Arial" panose="020B0604020202020204" pitchFamily="34" charset="0"/>
                          <a:sym typeface="Arial" panose="020B0604020202020204" pitchFamily="34" charset="0"/>
                        </a:rPr>
                        <a:t>Maintenance activities </a:t>
                      </a:r>
                    </a:p>
                    <a:p>
                      <a:pPr marL="285750" indent="-285750" algn="l" fontAlgn="ctr">
                        <a:buFont typeface="Arial" panose="020B0604020202020204" pitchFamily="34" charset="0"/>
                        <a:buChar char="•"/>
                      </a:pPr>
                      <a:r>
                        <a:rPr lang="en-US" sz="1200" b="0" i="0" u="none" strike="noStrike" dirty="0">
                          <a:solidFill>
                            <a:srgbClr val="000000"/>
                          </a:solidFill>
                          <a:effectLst/>
                          <a:latin typeface="+mn-lt"/>
                          <a:cs typeface="Arial" panose="020B0604020202020204" pitchFamily="34" charset="0"/>
                          <a:sym typeface="Arial" panose="020B0604020202020204" pitchFamily="34" charset="0"/>
                        </a:rPr>
                        <a:t>Operational activities</a:t>
                      </a:r>
                    </a:p>
                    <a:p>
                      <a:pPr marL="285750" indent="-285750" algn="l" fontAlgn="ctr">
                        <a:buFont typeface="Arial" panose="020B0604020202020204" pitchFamily="34" charset="0"/>
                        <a:buChar char="•"/>
                      </a:pPr>
                      <a:r>
                        <a:rPr lang="en-US" sz="1200" b="0" i="0" u="none" strike="noStrike" dirty="0">
                          <a:solidFill>
                            <a:srgbClr val="000000"/>
                          </a:solidFill>
                          <a:effectLst/>
                          <a:latin typeface="+mn-lt"/>
                          <a:cs typeface="Arial" panose="020B0604020202020204" pitchFamily="34" charset="0"/>
                          <a:sym typeface="Arial" panose="020B0604020202020204" pitchFamily="34" charset="0"/>
                        </a:rPr>
                        <a:t>Construction activities </a:t>
                      </a:r>
                    </a:p>
                  </a:txBody>
                  <a:tcPr marL="33231" marR="33231" marT="33231"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51407292"/>
                  </a:ext>
                </a:extLst>
              </a:tr>
              <a:tr h="570058">
                <a:tc>
                  <a:txBody>
                    <a:bodyPr/>
                    <a:lstStyle/>
                    <a:p>
                      <a:pPr algn="ctr" fontAlgn="ctr"/>
                      <a:r>
                        <a:rPr lang="en-US" sz="1400" b="1" i="0" u="none" strike="noStrike" dirty="0">
                          <a:solidFill>
                            <a:schemeClr val="bg1"/>
                          </a:solidFill>
                          <a:effectLst/>
                          <a:latin typeface="+mn-lt"/>
                          <a:cs typeface="Arial" panose="020B0604020202020204" pitchFamily="34" charset="0"/>
                          <a:sym typeface="Arial" panose="020B0604020202020204" pitchFamily="34" charset="0"/>
                        </a:rPr>
                        <a:t>3</a:t>
                      </a:r>
                    </a:p>
                  </a:txBody>
                  <a:tcPr marL="33231" marR="33231" marT="33231" marB="0" anchor="ctr">
                    <a:lnR w="12700" cap="flat" cmpd="sng" algn="ctr">
                      <a:solidFill>
                        <a:schemeClr val="bg1">
                          <a:lumMod val="85000"/>
                        </a:schemeClr>
                      </a:solidFill>
                      <a:prstDash val="solid"/>
                      <a:round/>
                      <a:headEnd type="none" w="med" len="med"/>
                      <a:tailEnd type="none" w="med" len="med"/>
                    </a:lnR>
                    <a:solidFill>
                      <a:schemeClr val="accent1"/>
                    </a:solidFill>
                  </a:tcPr>
                </a:tc>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sz="1400" dirty="0">
                          <a:solidFill>
                            <a:schemeClr val="bg1"/>
                          </a:solidFill>
                          <a:latin typeface="+mn-lt"/>
                          <a:cs typeface="Calibri" pitchFamily="34" charset="0"/>
                        </a:rPr>
                        <a:t>Quantity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50000"/>
                        <a:lumOff val="50000"/>
                      </a:schemeClr>
                    </a:solidFill>
                  </a:tcPr>
                </a:tc>
                <a:tc>
                  <a:txBody>
                    <a:bodyPr/>
                    <a:lstStyle/>
                    <a:p>
                      <a:pPr marL="0" indent="0" algn="l" fontAlgn="ctr">
                        <a:buFont typeface="Arial" panose="020B0604020202020204" pitchFamily="34" charset="0"/>
                        <a:buNone/>
                      </a:pPr>
                      <a:r>
                        <a:rPr lang="en-US" sz="1200" b="0" i="0" u="none" strike="noStrike" dirty="0">
                          <a:solidFill>
                            <a:srgbClr val="000000"/>
                          </a:solidFill>
                          <a:effectLst/>
                          <a:latin typeface="+mn-lt"/>
                          <a:cs typeface="Arial" panose="020B0604020202020204" pitchFamily="34" charset="0"/>
                          <a:sym typeface="Arial" panose="020B0604020202020204" pitchFamily="34" charset="0"/>
                        </a:rPr>
                        <a:t>As Phase 2 and 3 both are mainly driven by site-visits, E.ON has requested 8 site-visits for Phase 2 and 8 site-visits for phase 3. Both include interviews and discussions with field staff and leaders. This is </a:t>
                      </a:r>
                      <a:r>
                        <a:rPr lang="en-US" sz="1200" b="1" i="0" u="none" strike="noStrike" dirty="0">
                          <a:solidFill>
                            <a:srgbClr val="000000"/>
                          </a:solidFill>
                          <a:effectLst/>
                          <a:latin typeface="+mn-lt"/>
                          <a:cs typeface="Arial" panose="020B0604020202020204" pitchFamily="34" charset="0"/>
                          <a:sym typeface="Arial" panose="020B0604020202020204" pitchFamily="34" charset="0"/>
                        </a:rPr>
                        <a:t>depicted in option 1 </a:t>
                      </a:r>
                      <a:r>
                        <a:rPr lang="en-US" sz="1200" b="0" i="0" u="none" strike="noStrike" dirty="0">
                          <a:solidFill>
                            <a:srgbClr val="000000"/>
                          </a:solidFill>
                          <a:effectLst/>
                          <a:latin typeface="+mn-lt"/>
                          <a:cs typeface="Arial" panose="020B0604020202020204" pitchFamily="34" charset="0"/>
                          <a:sym typeface="Arial" panose="020B0604020202020204" pitchFamily="34" charset="0"/>
                        </a:rPr>
                        <a:t>below. </a:t>
                      </a:r>
                    </a:p>
                    <a:p>
                      <a:pPr marL="0" indent="0" algn="l" fontAlgn="ctr">
                        <a:buFont typeface="Arial" panose="020B0604020202020204" pitchFamily="34" charset="0"/>
                        <a:buNone/>
                      </a:pPr>
                      <a:r>
                        <a:rPr lang="en-US" sz="1200" b="0" i="0" u="none" strike="noStrike" dirty="0">
                          <a:solidFill>
                            <a:srgbClr val="000000"/>
                          </a:solidFill>
                          <a:effectLst/>
                          <a:latin typeface="+mn-lt"/>
                          <a:cs typeface="Arial" panose="020B0604020202020204" pitchFamily="34" charset="0"/>
                          <a:sym typeface="Arial" panose="020B0604020202020204" pitchFamily="34" charset="0"/>
                        </a:rPr>
                        <a:t>We propose an </a:t>
                      </a:r>
                      <a:r>
                        <a:rPr lang="en-US" sz="1200" b="1" i="0" u="none" strike="noStrike" dirty="0">
                          <a:solidFill>
                            <a:srgbClr val="000000"/>
                          </a:solidFill>
                          <a:effectLst/>
                          <a:latin typeface="+mn-lt"/>
                          <a:cs typeface="Arial" panose="020B0604020202020204" pitchFamily="34" charset="0"/>
                          <a:sym typeface="Arial" panose="020B0604020202020204" pitchFamily="34" charset="0"/>
                        </a:rPr>
                        <a:t>effort reduction in option 2</a:t>
                      </a:r>
                      <a:r>
                        <a:rPr lang="en-US" sz="1200" b="0" i="0" u="none" strike="noStrike" dirty="0">
                          <a:solidFill>
                            <a:srgbClr val="000000"/>
                          </a:solidFill>
                          <a:effectLst/>
                          <a:latin typeface="+mn-lt"/>
                          <a:cs typeface="Arial" panose="020B0604020202020204" pitchFamily="34" charset="0"/>
                          <a:sym typeface="Arial" panose="020B0604020202020204" pitchFamily="34" charset="0"/>
                        </a:rPr>
                        <a:t>. Risk mapping and the observation of routines and rule adherence go hand in hand during a site-visit. Thus, both phases can be supported in parallel. We will depict the options in the price and effort calculation for E.ON to chose the suitable approach</a:t>
                      </a:r>
                    </a:p>
                    <a:p>
                      <a:pPr marL="285750" indent="-285750" algn="l" fontAlgn="ctr">
                        <a:buFont typeface="Arial" panose="020B0604020202020204" pitchFamily="34" charset="0"/>
                        <a:buChar char="•"/>
                      </a:pPr>
                      <a:r>
                        <a:rPr lang="en-US" sz="1200" b="1" i="0" u="none" strike="noStrike" dirty="0">
                          <a:solidFill>
                            <a:srgbClr val="C00000"/>
                          </a:solidFill>
                          <a:effectLst/>
                          <a:latin typeface="+mn-lt"/>
                          <a:cs typeface="Arial" panose="020B0604020202020204" pitchFamily="34" charset="0"/>
                          <a:sym typeface="Arial" panose="020B0604020202020204" pitchFamily="34" charset="0"/>
                        </a:rPr>
                        <a:t>Option 1:</a:t>
                      </a:r>
                      <a:r>
                        <a:rPr lang="en-US" sz="1200" b="0" i="0" u="none" strike="noStrike" dirty="0">
                          <a:solidFill>
                            <a:srgbClr val="000000"/>
                          </a:solidFill>
                          <a:effectLst/>
                          <a:latin typeface="+mn-lt"/>
                          <a:cs typeface="Arial" panose="020B0604020202020204" pitchFamily="34" charset="0"/>
                          <a:sym typeface="Arial" panose="020B0604020202020204" pitchFamily="34" charset="0"/>
                        </a:rPr>
                        <a:t> 16 site visits equally distributed across the divisions within the considered E.ON Units</a:t>
                      </a:r>
                    </a:p>
                    <a:p>
                      <a:pPr marL="285750" indent="-285750" algn="l" fontAlgn="ctr">
                        <a:buFont typeface="Arial" panose="020B0604020202020204" pitchFamily="34" charset="0"/>
                        <a:buChar char="•"/>
                      </a:pPr>
                      <a:r>
                        <a:rPr lang="en-US" sz="1200" b="1" i="0" u="none" strike="noStrike" dirty="0">
                          <a:solidFill>
                            <a:srgbClr val="C00000"/>
                          </a:solidFill>
                          <a:effectLst/>
                          <a:latin typeface="+mn-lt"/>
                          <a:cs typeface="Arial" panose="020B0604020202020204" pitchFamily="34" charset="0"/>
                          <a:sym typeface="Arial" panose="020B0604020202020204" pitchFamily="34" charset="0"/>
                        </a:rPr>
                        <a:t>Option 2:</a:t>
                      </a:r>
                      <a:r>
                        <a:rPr lang="en-US" sz="1200" b="0" i="0" u="none" strike="noStrike" dirty="0">
                          <a:solidFill>
                            <a:srgbClr val="000000"/>
                          </a:solidFill>
                          <a:effectLst/>
                          <a:latin typeface="+mn-lt"/>
                          <a:cs typeface="Arial" panose="020B0604020202020204" pitchFamily="34" charset="0"/>
                          <a:sym typeface="Arial" panose="020B0604020202020204" pitchFamily="34" charset="0"/>
                        </a:rPr>
                        <a:t> 8 site visits equally distributed across the divisions within the considered E.ON Units + 1 day remote to clarify additional question and/ or for leadership interviews to be conducted</a:t>
                      </a:r>
                    </a:p>
                  </a:txBody>
                  <a:tcPr marL="33231" marR="33231" marT="33231"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93932322"/>
                  </a:ext>
                </a:extLst>
              </a:tr>
            </a:tbl>
          </a:graphicData>
        </a:graphic>
      </p:graphicFrame>
    </p:spTree>
    <p:extLst>
      <p:ext uri="{BB962C8B-B14F-4D97-AF65-F5344CB8AC3E}">
        <p14:creationId xmlns:p14="http://schemas.microsoft.com/office/powerpoint/2010/main" val="3054808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82DF6-C82E-39BD-2623-AAE6F4E5874E}"/>
              </a:ext>
            </a:extLst>
          </p:cNvPr>
          <p:cNvSpPr>
            <a:spLocks noGrp="1"/>
          </p:cNvSpPr>
          <p:nvPr>
            <p:ph type="title"/>
          </p:nvPr>
        </p:nvSpPr>
        <p:spPr/>
        <p:txBody>
          <a:bodyPr/>
          <a:lstStyle/>
          <a:p>
            <a:r>
              <a:rPr lang="en-US" dirty="0">
                <a:latin typeface="+mn-lt"/>
                <a:ea typeface="+mn-lt"/>
                <a:cs typeface="+mn-lt"/>
                <a:sym typeface="+mn-lt"/>
              </a:rPr>
              <a:t>Scope of Service</a:t>
            </a:r>
          </a:p>
        </p:txBody>
      </p:sp>
      <p:sp>
        <p:nvSpPr>
          <p:cNvPr id="3" name="Content Placeholder 2">
            <a:extLst>
              <a:ext uri="{FF2B5EF4-FFF2-40B4-BE49-F238E27FC236}">
                <a16:creationId xmlns:a16="http://schemas.microsoft.com/office/drawing/2014/main" id="{99413919-3A18-3362-1A85-0EC7D7A7778C}"/>
              </a:ext>
            </a:extLst>
          </p:cNvPr>
          <p:cNvSpPr>
            <a:spLocks noGrp="1"/>
          </p:cNvSpPr>
          <p:nvPr>
            <p:ph idx="1"/>
          </p:nvPr>
        </p:nvSpPr>
        <p:spPr/>
        <p:txBody>
          <a:bodyPr>
            <a:normAutofit/>
          </a:bodyPr>
          <a:lstStyle/>
          <a:p>
            <a:pPr marL="0" indent="0">
              <a:buNone/>
            </a:pPr>
            <a:r>
              <a:rPr lang="en-US" sz="1200" dirty="0">
                <a:latin typeface="+mn-lt"/>
                <a:ea typeface="+mn-lt"/>
                <a:cs typeface="+mn-lt"/>
                <a:sym typeface="+mn-lt"/>
              </a:rPr>
              <a:t>The services explicitly described in the offer are the only ones included. Notably, the offer does not cover:</a:t>
            </a:r>
          </a:p>
          <a:p>
            <a:r>
              <a:rPr lang="en-US" sz="1200" dirty="0">
                <a:latin typeface="+mn-lt"/>
                <a:ea typeface="+mn-lt"/>
                <a:cs typeface="+mn-lt"/>
                <a:sym typeface="+mn-lt"/>
              </a:rPr>
              <a:t>Any form of legal advice</a:t>
            </a:r>
          </a:p>
          <a:p>
            <a:r>
              <a:rPr lang="en-US" sz="1200" dirty="0">
                <a:latin typeface="+mn-lt"/>
                <a:ea typeface="+mn-lt"/>
                <a:cs typeface="+mn-lt"/>
                <a:sym typeface="+mn-lt"/>
              </a:rPr>
              <a:t>Tax consultation</a:t>
            </a:r>
          </a:p>
          <a:p>
            <a:r>
              <a:rPr lang="en-US" sz="1200" dirty="0">
                <a:latin typeface="+mn-lt"/>
                <a:ea typeface="+mn-lt"/>
                <a:cs typeface="+mn-lt"/>
                <a:sym typeface="+mn-lt"/>
              </a:rPr>
              <a:t>Economic auditing</a:t>
            </a:r>
          </a:p>
          <a:p>
            <a:r>
              <a:rPr lang="en-US" sz="1200" dirty="0">
                <a:latin typeface="+mn-lt"/>
                <a:ea typeface="+mn-lt"/>
                <a:cs typeface="+mn-lt"/>
                <a:sym typeface="+mn-lt"/>
              </a:rPr>
              <a:t>Granting licenses or usage rights to software products and tools used by b.core</a:t>
            </a:r>
          </a:p>
          <a:p>
            <a:pPr marL="0" indent="0">
              <a:buNone/>
            </a:pPr>
            <a:r>
              <a:rPr lang="en-US" sz="1200" dirty="0">
                <a:latin typeface="+mn-lt"/>
                <a:ea typeface="+mn-lt"/>
                <a:cs typeface="+mn-lt"/>
                <a:sym typeface="+mn-lt"/>
              </a:rPr>
              <a:t>Specific Exclusions</a:t>
            </a:r>
          </a:p>
          <a:p>
            <a:r>
              <a:rPr lang="en-US" sz="1200" dirty="0">
                <a:latin typeface="+mn-lt"/>
                <a:ea typeface="+mn-lt"/>
                <a:cs typeface="+mn-lt"/>
                <a:sym typeface="+mn-lt"/>
              </a:rPr>
              <a:t>All written work/documentation will be provided in English. No other languages are planned for these documents.</a:t>
            </a:r>
          </a:p>
          <a:p>
            <a:r>
              <a:rPr lang="en-US" sz="1200" dirty="0">
                <a:latin typeface="+mn-lt"/>
                <a:ea typeface="+mn-lt"/>
                <a:cs typeface="+mn-lt"/>
                <a:sym typeface="+mn-lt"/>
              </a:rPr>
              <a:t>Site visits and interviews with field staff and leaders will be conducted in the local language.</a:t>
            </a:r>
          </a:p>
          <a:p>
            <a:r>
              <a:rPr lang="en-US" sz="1200" dirty="0">
                <a:latin typeface="+mn-lt"/>
                <a:ea typeface="+mn-lt"/>
                <a:cs typeface="+mn-lt"/>
                <a:sym typeface="+mn-lt"/>
              </a:rPr>
              <a:t>The Action Planning Workshop will also be conducted in the local language.</a:t>
            </a:r>
          </a:p>
          <a:p>
            <a:pPr marL="0" indent="0">
              <a:buNone/>
            </a:pPr>
            <a:r>
              <a:rPr lang="en-US" sz="1200" dirty="0">
                <a:latin typeface="+mn-lt"/>
                <a:ea typeface="+mn-lt"/>
                <a:cs typeface="+mn-lt"/>
                <a:sym typeface="+mn-lt"/>
              </a:rPr>
              <a:t>b.core is open to offering additional services not included in the current offer.</a:t>
            </a:r>
          </a:p>
        </p:txBody>
      </p:sp>
    </p:spTree>
    <p:extLst>
      <p:ext uri="{BB962C8B-B14F-4D97-AF65-F5344CB8AC3E}">
        <p14:creationId xmlns:p14="http://schemas.microsoft.com/office/powerpoint/2010/main" val="921313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FAFAF7">
            <a:alpha val="50000"/>
          </a:srgbClr>
        </a:solidFill>
        <a:effectLst/>
      </p:bgPr>
    </p:bg>
    <p:spTree>
      <p:nvGrpSpPr>
        <p:cNvPr id="1" name=""/>
        <p:cNvGrpSpPr/>
        <p:nvPr/>
      </p:nvGrpSpPr>
      <p:grpSpPr>
        <a:xfrm>
          <a:off x="0" y="0"/>
          <a:ext cx="0" cy="0"/>
          <a:chOff x="0" y="0"/>
          <a:chExt cx="0" cy="0"/>
        </a:xfrm>
      </p:grpSpPr>
      <p:pic>
        <p:nvPicPr>
          <p:cNvPr id="6" name="Content Placeholder 5" descr="A close-up of a person holding a baby's hand&#10;&#10;Description automatically generated with low confidence">
            <a:extLst>
              <a:ext uri="{FF2B5EF4-FFF2-40B4-BE49-F238E27FC236}">
                <a16:creationId xmlns:a16="http://schemas.microsoft.com/office/drawing/2014/main" id="{3E66BCAE-F556-D3A3-16F6-4432A8A9BBDD}"/>
              </a:ext>
            </a:extLst>
          </p:cNvPr>
          <p:cNvPicPr>
            <a:picLocks noGrp="1" noChangeAspect="1"/>
          </p:cNvPicPr>
          <p:nvPr>
            <p:ph idx="1"/>
          </p:nvPr>
        </p:nvPicPr>
        <p:blipFill rotWithShape="1">
          <a:blip r:embed="rId3">
            <a:alphaModFix amt="50000"/>
            <a:extLst>
              <a:ext uri="{28A0092B-C50C-407E-A947-70E740481C1C}">
                <a14:useLocalDpi xmlns:a14="http://schemas.microsoft.com/office/drawing/2010/main"/>
              </a:ext>
            </a:extLst>
          </a:blip>
          <a:srcRect/>
          <a:stretch/>
        </p:blipFill>
        <p:spPr>
          <a:xfrm>
            <a:off x="2" y="0"/>
            <a:ext cx="12191998" cy="6857990"/>
          </a:xfrm>
          <a:noFill/>
        </p:spPr>
      </p:pic>
      <p:sp>
        <p:nvSpPr>
          <p:cNvPr id="9" name="Title 1">
            <a:extLst>
              <a:ext uri="{FF2B5EF4-FFF2-40B4-BE49-F238E27FC236}">
                <a16:creationId xmlns:a16="http://schemas.microsoft.com/office/drawing/2014/main" id="{577075E9-15FF-7A6A-AE2A-225DC9749DF3}"/>
              </a:ext>
            </a:extLst>
          </p:cNvPr>
          <p:cNvSpPr>
            <a:spLocks noGrp="1"/>
          </p:cNvSpPr>
          <p:nvPr>
            <p:ph type="title"/>
          </p:nvPr>
        </p:nvSpPr>
        <p:spPr>
          <a:xfrm>
            <a:off x="6305550" y="365125"/>
            <a:ext cx="5496612" cy="1325563"/>
          </a:xfrm>
        </p:spPr>
        <p:txBody>
          <a:bodyPr/>
          <a:lstStyle/>
          <a:p>
            <a:r>
              <a:rPr lang="en-US" dirty="0">
                <a:latin typeface="+mn-lt"/>
                <a:ea typeface="+mn-lt"/>
                <a:cs typeface="+mn-lt"/>
                <a:sym typeface="+mn-lt"/>
              </a:rPr>
              <a:t>Our Commitment</a:t>
            </a:r>
          </a:p>
        </p:txBody>
      </p:sp>
      <p:sp>
        <p:nvSpPr>
          <p:cNvPr id="7" name="Rectangle 6">
            <a:extLst>
              <a:ext uri="{FF2B5EF4-FFF2-40B4-BE49-F238E27FC236}">
                <a16:creationId xmlns:a16="http://schemas.microsoft.com/office/drawing/2014/main" id="{3763CB61-FDC5-6589-F069-A3EE9061C606}"/>
              </a:ext>
            </a:extLst>
          </p:cNvPr>
          <p:cNvSpPr/>
          <p:nvPr/>
        </p:nvSpPr>
        <p:spPr>
          <a:xfrm>
            <a:off x="6305550" y="365125"/>
            <a:ext cx="1080000" cy="9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Logo, company name&#10;&#10;Description automatically generated">
            <a:extLst>
              <a:ext uri="{FF2B5EF4-FFF2-40B4-BE49-F238E27FC236}">
                <a16:creationId xmlns:a16="http://schemas.microsoft.com/office/drawing/2014/main" id="{33C7D724-ABD2-46A2-508C-609B8012D51B}"/>
              </a:ext>
            </a:extLst>
          </p:cNvPr>
          <p:cNvPicPr>
            <a:picLocks noChangeAspect="1"/>
          </p:cNvPicPr>
          <p:nvPr/>
        </p:nvPicPr>
        <p:blipFill rotWithShape="1">
          <a:blip r:embed="rId4" cstate="screen">
            <a:clrChange>
              <a:clrFrom>
                <a:srgbClr val="FBFAF9"/>
              </a:clrFrom>
              <a:clrTo>
                <a:srgbClr val="FBFAF9">
                  <a:alpha val="0"/>
                </a:srgbClr>
              </a:clrTo>
            </a:clrChange>
            <a:extLst>
              <a:ext uri="{28A0092B-C50C-407E-A947-70E740481C1C}">
                <a14:useLocalDpi xmlns:a14="http://schemas.microsoft.com/office/drawing/2010/main"/>
              </a:ext>
            </a:extLst>
          </a:blip>
          <a:srcRect/>
          <a:stretch/>
        </p:blipFill>
        <p:spPr>
          <a:xfrm>
            <a:off x="104775" y="6408737"/>
            <a:ext cx="753934" cy="365125"/>
          </a:xfrm>
          <a:prstGeom prst="rect">
            <a:avLst/>
          </a:prstGeom>
        </p:spPr>
      </p:pic>
      <p:sp>
        <p:nvSpPr>
          <p:cNvPr id="10" name="Content Placeholder 2">
            <a:extLst>
              <a:ext uri="{FF2B5EF4-FFF2-40B4-BE49-F238E27FC236}">
                <a16:creationId xmlns:a16="http://schemas.microsoft.com/office/drawing/2014/main" id="{BC4FEBFD-F363-2F80-A038-CF06BA8D6504}"/>
              </a:ext>
            </a:extLst>
          </p:cNvPr>
          <p:cNvSpPr txBox="1">
            <a:spLocks/>
          </p:cNvSpPr>
          <p:nvPr/>
        </p:nvSpPr>
        <p:spPr>
          <a:xfrm>
            <a:off x="6305551" y="1269084"/>
            <a:ext cx="5496612" cy="532221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65000"/>
                    <a:lumOff val="3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dirty="0">
                <a:latin typeface="+mn-lt"/>
                <a:ea typeface="+mn-lt"/>
                <a:cs typeface="+mn-lt"/>
                <a:sym typeface="+mn-lt"/>
              </a:rPr>
              <a:t>We thank you for the opportunity to submit a proposal to E.ON SE for the project "Groupwide Re-assessment for HSE maturity – HSE Quick Checks 2.0." This offer is based on the tender P2024053 "Groupwide Re-assessment for HSE maturity – HSE Quick Checks 2.0," dated March 18, 2024.</a:t>
            </a:r>
          </a:p>
          <a:p>
            <a:pPr marL="0" indent="0">
              <a:lnSpc>
                <a:spcPct val="120000"/>
              </a:lnSpc>
              <a:buFont typeface="Arial" panose="020B0604020202020204" pitchFamily="34" charset="0"/>
              <a:buNone/>
            </a:pPr>
            <a:r>
              <a:rPr lang="en-US" dirty="0">
                <a:latin typeface="+mn-lt"/>
                <a:ea typeface="+mn-lt"/>
                <a:cs typeface="+mn-lt"/>
                <a:sym typeface="+mn-lt"/>
              </a:rPr>
              <a:t>E.ON SE is a prioritized partner of b.core consulting GmbH. Therefore, a successful collaboration is of utmost importance to us.</a:t>
            </a:r>
          </a:p>
          <a:p>
            <a:pPr marL="0" indent="0">
              <a:lnSpc>
                <a:spcPct val="120000"/>
              </a:lnSpc>
              <a:buFont typeface="Arial" panose="020B0604020202020204" pitchFamily="34" charset="0"/>
              <a:buNone/>
            </a:pPr>
            <a:r>
              <a:rPr lang="en-US" dirty="0">
                <a:latin typeface="+mn-lt"/>
                <a:ea typeface="+mn-lt"/>
                <a:cs typeface="+mn-lt"/>
                <a:sym typeface="+mn-lt"/>
              </a:rPr>
              <a:t>b.core consulting offers, as desired, consultancy and expert support with special knowledge in the field of occupational safety – specifically the HSE Quick Check project – and large-scale program management, and by deploying specifically tailored methods, provides the basis for high-quality program results.</a:t>
            </a:r>
          </a:p>
          <a:p>
            <a:pPr marL="0" indent="0">
              <a:lnSpc>
                <a:spcPct val="120000"/>
              </a:lnSpc>
              <a:buFont typeface="Arial" panose="020B0604020202020204" pitchFamily="34" charset="0"/>
              <a:buNone/>
            </a:pPr>
            <a:r>
              <a:rPr lang="en-US" dirty="0">
                <a:latin typeface="+mn-lt"/>
                <a:ea typeface="+mn-lt"/>
                <a:cs typeface="+mn-lt"/>
                <a:sym typeface="+mn-lt"/>
              </a:rPr>
              <a:t>Our involvement can be flexible and swift.</a:t>
            </a:r>
          </a:p>
          <a:p>
            <a:pPr marL="0" indent="0">
              <a:lnSpc>
                <a:spcPct val="120000"/>
              </a:lnSpc>
              <a:buFont typeface="Arial" panose="020B0604020202020204" pitchFamily="34" charset="0"/>
              <a:buNone/>
            </a:pPr>
            <a:r>
              <a:rPr lang="en-US" dirty="0">
                <a:latin typeface="+mn-lt"/>
                <a:ea typeface="+mn-lt"/>
                <a:cs typeface="+mn-lt"/>
                <a:sym typeface="+mn-lt"/>
              </a:rPr>
              <a:t>The references &amp; CVs of the consultants offered within the E.ON Group are the foundation for a successful cooperation.</a:t>
            </a:r>
          </a:p>
          <a:p>
            <a:pPr marL="0" indent="0">
              <a:lnSpc>
                <a:spcPct val="120000"/>
              </a:lnSpc>
              <a:buFont typeface="Arial" panose="020B0604020202020204" pitchFamily="34" charset="0"/>
              <a:buNone/>
            </a:pPr>
            <a:r>
              <a:rPr lang="en-US" dirty="0">
                <a:latin typeface="+mn-lt"/>
                <a:ea typeface="+mn-lt"/>
                <a:cs typeface="+mn-lt"/>
                <a:sym typeface="+mn-lt"/>
              </a:rPr>
              <a:t>We would be pleased to present our offer in person. For any inquiries, David Faustmann (+49 (0) 176 5672 3637 | </a:t>
            </a:r>
            <a:r>
              <a:rPr lang="en-US" dirty="0">
                <a:latin typeface="+mn-lt"/>
                <a:ea typeface="+mn-lt"/>
                <a:cs typeface="+mn-lt"/>
                <a:sym typeface="+mn-lt"/>
                <a:hlinkClick r:id="rId5"/>
              </a:rPr>
              <a:t>faustmann@bcoreconsult.com</a:t>
            </a:r>
            <a:r>
              <a:rPr lang="en-US" dirty="0">
                <a:latin typeface="+mn-lt"/>
                <a:ea typeface="+mn-lt"/>
                <a:cs typeface="+mn-lt"/>
                <a:sym typeface="+mn-lt"/>
              </a:rPr>
              <a:t>) is at your disposal.</a:t>
            </a:r>
          </a:p>
          <a:p>
            <a:pPr marL="0" indent="0">
              <a:lnSpc>
                <a:spcPct val="120000"/>
              </a:lnSpc>
              <a:buFont typeface="Arial" panose="020B0604020202020204" pitchFamily="34" charset="0"/>
              <a:buNone/>
            </a:pPr>
            <a:r>
              <a:rPr lang="en-US" dirty="0">
                <a:latin typeface="+mn-lt"/>
                <a:ea typeface="+mn-lt"/>
                <a:cs typeface="+mn-lt"/>
                <a:sym typeface="+mn-lt"/>
              </a:rPr>
              <a:t>Essen, April, 17.04.2024</a:t>
            </a:r>
          </a:p>
          <a:p>
            <a:pPr marL="0" indent="0">
              <a:lnSpc>
                <a:spcPct val="120000"/>
              </a:lnSpc>
              <a:buFont typeface="Arial" panose="020B0604020202020204" pitchFamily="34" charset="0"/>
              <a:buNone/>
            </a:pPr>
            <a:endParaRPr lang="en-US" dirty="0">
              <a:latin typeface="+mn-lt"/>
              <a:ea typeface="+mn-lt"/>
              <a:cs typeface="+mn-lt"/>
              <a:sym typeface="+mn-lt"/>
            </a:endParaRPr>
          </a:p>
          <a:p>
            <a:pPr marL="0" indent="0">
              <a:lnSpc>
                <a:spcPct val="120000"/>
              </a:lnSpc>
              <a:buFont typeface="Arial" panose="020B0604020202020204" pitchFamily="34" charset="0"/>
              <a:buNone/>
            </a:pPr>
            <a:endParaRPr lang="en-US" dirty="0">
              <a:latin typeface="+mn-lt"/>
              <a:ea typeface="+mn-lt"/>
              <a:cs typeface="+mn-lt"/>
              <a:sym typeface="+mn-lt"/>
            </a:endParaRPr>
          </a:p>
          <a:p>
            <a:pPr marL="0" indent="0">
              <a:lnSpc>
                <a:spcPct val="120000"/>
              </a:lnSpc>
              <a:buFont typeface="Arial" panose="020B0604020202020204" pitchFamily="34" charset="0"/>
              <a:buNone/>
            </a:pPr>
            <a:endParaRPr lang="en-US" dirty="0">
              <a:latin typeface="+mn-lt"/>
              <a:ea typeface="+mn-lt"/>
              <a:cs typeface="+mn-lt"/>
              <a:sym typeface="+mn-lt"/>
            </a:endParaRPr>
          </a:p>
          <a:p>
            <a:pPr marL="0" indent="0">
              <a:lnSpc>
                <a:spcPct val="120000"/>
              </a:lnSpc>
              <a:buFont typeface="Arial" panose="020B0604020202020204" pitchFamily="34" charset="0"/>
              <a:buNone/>
            </a:pPr>
            <a:r>
              <a:rPr lang="en-US" dirty="0">
                <a:latin typeface="+mn-lt"/>
                <a:ea typeface="+mn-lt"/>
                <a:cs typeface="+mn-lt"/>
                <a:sym typeface="+mn-lt"/>
              </a:rPr>
              <a:t>David Faustmann </a:t>
            </a:r>
          </a:p>
          <a:p>
            <a:pPr marL="0" indent="0">
              <a:lnSpc>
                <a:spcPct val="120000"/>
              </a:lnSpc>
              <a:buFont typeface="Arial" panose="020B0604020202020204" pitchFamily="34" charset="0"/>
              <a:buNone/>
            </a:pPr>
            <a:endParaRPr lang="en-US" dirty="0">
              <a:latin typeface="+mn-lt"/>
              <a:ea typeface="+mn-lt"/>
              <a:cs typeface="+mn-lt"/>
              <a:sym typeface="+mn-lt"/>
            </a:endParaRPr>
          </a:p>
          <a:p>
            <a:pPr marL="0" indent="0">
              <a:lnSpc>
                <a:spcPct val="120000"/>
              </a:lnSpc>
              <a:buFont typeface="Arial" panose="020B0604020202020204" pitchFamily="34" charset="0"/>
              <a:buNone/>
            </a:pPr>
            <a:endParaRPr lang="en-US" dirty="0">
              <a:latin typeface="+mn-lt"/>
              <a:ea typeface="+mn-lt"/>
              <a:cs typeface="+mn-lt"/>
              <a:sym typeface="+mn-lt"/>
            </a:endParaRPr>
          </a:p>
          <a:p>
            <a:pPr marL="0" indent="0">
              <a:lnSpc>
                <a:spcPct val="120000"/>
              </a:lnSpc>
              <a:buFont typeface="Arial" panose="020B0604020202020204" pitchFamily="34" charset="0"/>
              <a:buNone/>
            </a:pPr>
            <a:endParaRPr lang="en-US" dirty="0">
              <a:latin typeface="+mn-lt"/>
              <a:ea typeface="+mn-lt"/>
              <a:cs typeface="+mn-lt"/>
              <a:sym typeface="+mn-lt"/>
            </a:endParaRPr>
          </a:p>
        </p:txBody>
      </p:sp>
      <p:pic>
        <p:nvPicPr>
          <p:cNvPr id="12" name="Picture 11" descr="Diagram, arrow&#10;&#10;Description automatically generated">
            <a:extLst>
              <a:ext uri="{FF2B5EF4-FFF2-40B4-BE49-F238E27FC236}">
                <a16:creationId xmlns:a16="http://schemas.microsoft.com/office/drawing/2014/main" id="{9743FB23-B2DB-B2D0-503B-AFC5D64B213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0315" t="16936" r="1817" b="14516"/>
          <a:stretch/>
        </p:blipFill>
        <p:spPr>
          <a:xfrm>
            <a:off x="6305550" y="5321038"/>
            <a:ext cx="1886146" cy="801278"/>
          </a:xfrm>
          <a:prstGeom prst="rect">
            <a:avLst/>
          </a:prstGeom>
          <a:ln>
            <a:noFill/>
          </a:ln>
        </p:spPr>
      </p:pic>
    </p:spTree>
    <p:extLst>
      <p:ext uri="{BB962C8B-B14F-4D97-AF65-F5344CB8AC3E}">
        <p14:creationId xmlns:p14="http://schemas.microsoft.com/office/powerpoint/2010/main" val="2955055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AAFD1-14A8-05CA-9307-E59733C79AE8}"/>
              </a:ext>
            </a:extLst>
          </p:cNvPr>
          <p:cNvSpPr>
            <a:spLocks noGrp="1"/>
          </p:cNvSpPr>
          <p:nvPr>
            <p:ph type="title"/>
          </p:nvPr>
        </p:nvSpPr>
        <p:spPr/>
        <p:txBody>
          <a:bodyPr/>
          <a:lstStyle/>
          <a:p>
            <a:r>
              <a:rPr lang="en-US" dirty="0">
                <a:latin typeface="+mn-lt"/>
                <a:ea typeface="+mn-lt"/>
                <a:cs typeface="+mn-lt"/>
                <a:sym typeface="+mn-lt"/>
              </a:rPr>
              <a:t>Service Modification Clause</a:t>
            </a:r>
          </a:p>
        </p:txBody>
      </p:sp>
      <p:sp>
        <p:nvSpPr>
          <p:cNvPr id="3" name="Content Placeholder 2">
            <a:extLst>
              <a:ext uri="{FF2B5EF4-FFF2-40B4-BE49-F238E27FC236}">
                <a16:creationId xmlns:a16="http://schemas.microsoft.com/office/drawing/2014/main" id="{C5BA86BA-215A-1C78-ADBF-9B0123015608}"/>
              </a:ext>
            </a:extLst>
          </p:cNvPr>
          <p:cNvSpPr>
            <a:spLocks noGrp="1"/>
          </p:cNvSpPr>
          <p:nvPr>
            <p:ph idx="1"/>
          </p:nvPr>
        </p:nvSpPr>
        <p:spPr/>
        <p:txBody>
          <a:bodyPr>
            <a:normAutofit/>
          </a:bodyPr>
          <a:lstStyle/>
          <a:p>
            <a:pPr marL="0" indent="0">
              <a:buNone/>
            </a:pPr>
            <a:r>
              <a:rPr lang="en-US" sz="1200" dirty="0">
                <a:latin typeface="+mn-lt"/>
                <a:ea typeface="+mn-lt"/>
                <a:cs typeface="+mn-lt"/>
                <a:sym typeface="+mn-lt"/>
              </a:rPr>
              <a:t>b.core may undertake minor changes to the contracted services without the prior approval of E.ON, provided these changes align with E.ON's actual or assumed intentions, and E.ON's approval cannot be obtained in time, or if not obtaining approval would otherwise disadvantage E.ON. b.core will inform E.ON of any such changes and their impact on the program.</a:t>
            </a:r>
          </a:p>
          <a:p>
            <a:pPr marL="0" indent="0">
              <a:buNone/>
            </a:pPr>
            <a:r>
              <a:rPr lang="en-US" sz="1200" dirty="0">
                <a:latin typeface="+mn-lt"/>
                <a:ea typeface="+mn-lt"/>
                <a:cs typeface="+mn-lt"/>
                <a:sym typeface="+mn-lt"/>
              </a:rPr>
              <a:t>For changes that are not minor, especially those affecting the scope of services to be provided, a formal agreement via a Change Request process between the contracting parties will be necessary.</a:t>
            </a:r>
          </a:p>
        </p:txBody>
      </p:sp>
    </p:spTree>
    <p:extLst>
      <p:ext uri="{BB962C8B-B14F-4D97-AF65-F5344CB8AC3E}">
        <p14:creationId xmlns:p14="http://schemas.microsoft.com/office/powerpoint/2010/main" val="4159458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4FD58-6529-E09D-A31D-90F1CBFAD01E}"/>
              </a:ext>
            </a:extLst>
          </p:cNvPr>
          <p:cNvSpPr>
            <a:spLocks noGrp="1"/>
          </p:cNvSpPr>
          <p:nvPr>
            <p:ph type="title"/>
          </p:nvPr>
        </p:nvSpPr>
        <p:spPr/>
        <p:txBody>
          <a:bodyPr>
            <a:normAutofit/>
          </a:bodyPr>
          <a:lstStyle/>
          <a:p>
            <a:r>
              <a:rPr lang="en-US" dirty="0">
                <a:latin typeface="+mn-lt"/>
                <a:ea typeface="+mn-lt"/>
                <a:cs typeface="+mn-lt"/>
                <a:sym typeface="+mn-lt"/>
              </a:rPr>
              <a:t>Collaboration Obligations of E.ON (1/2)</a:t>
            </a:r>
          </a:p>
        </p:txBody>
      </p:sp>
      <p:sp>
        <p:nvSpPr>
          <p:cNvPr id="3" name="Content Placeholder 2">
            <a:extLst>
              <a:ext uri="{FF2B5EF4-FFF2-40B4-BE49-F238E27FC236}">
                <a16:creationId xmlns:a16="http://schemas.microsoft.com/office/drawing/2014/main" id="{B91A7262-BCFC-9D2E-339F-4166E0970681}"/>
              </a:ext>
            </a:extLst>
          </p:cNvPr>
          <p:cNvSpPr>
            <a:spLocks noGrp="1"/>
          </p:cNvSpPr>
          <p:nvPr>
            <p:ph idx="1"/>
          </p:nvPr>
        </p:nvSpPr>
        <p:spPr/>
        <p:txBody>
          <a:bodyPr>
            <a:normAutofit/>
          </a:bodyPr>
          <a:lstStyle/>
          <a:p>
            <a:pPr marL="0" indent="0">
              <a:buNone/>
            </a:pPr>
            <a:r>
              <a:rPr lang="en-US" sz="1200" dirty="0">
                <a:latin typeface="+mn-lt"/>
                <a:ea typeface="+mn-lt"/>
                <a:cs typeface="+mn-lt"/>
                <a:sym typeface="+mn-lt"/>
              </a:rPr>
              <a:t>Fundamental for successful programs is extensive collaboration with the client. b.core therefore assumes that E.ON will be intensively involved in all program phases. In addition to the timely completion of tasks defined in the program planning, E.ON is obliged to perform specific actions to assist in service delivery, especially regarding:</a:t>
            </a:r>
          </a:p>
          <a:p>
            <a:pPr>
              <a:buFont typeface="+mj-lt"/>
              <a:buAutoNum type="alphaLcParenR"/>
            </a:pPr>
            <a:r>
              <a:rPr lang="en-US" sz="1200" dirty="0">
                <a:latin typeface="+mn-lt"/>
                <a:ea typeface="+mn-lt"/>
                <a:cs typeface="+mn-lt"/>
                <a:sym typeface="+mn-lt"/>
              </a:rPr>
              <a:t>Involvement in necessary cooperation and provision of information</a:t>
            </a:r>
          </a:p>
          <a:p>
            <a:pPr lvl="1"/>
            <a:r>
              <a:rPr lang="en-US" sz="1200" dirty="0">
                <a:latin typeface="+mn-lt"/>
                <a:ea typeface="+mn-lt"/>
                <a:cs typeface="+mn-lt"/>
                <a:sym typeface="+mn-lt"/>
              </a:rPr>
              <a:t>Active engagement of E.ON decision-makers to make operational decisions for program success</a:t>
            </a:r>
          </a:p>
          <a:p>
            <a:pPr lvl="1"/>
            <a:r>
              <a:rPr lang="en-US" sz="1200" dirty="0">
                <a:latin typeface="+mn-lt"/>
                <a:ea typeface="+mn-lt"/>
                <a:cs typeface="+mn-lt"/>
                <a:sym typeface="+mn-lt"/>
              </a:rPr>
              <a:t>Availability of a program sponsor from E.ON to promote and support the program</a:t>
            </a:r>
          </a:p>
          <a:p>
            <a:pPr lvl="1"/>
            <a:r>
              <a:rPr lang="en-US" sz="1200" dirty="0">
                <a:latin typeface="+mn-lt"/>
                <a:ea typeface="+mn-lt"/>
                <a:cs typeface="+mn-lt"/>
                <a:sym typeface="+mn-lt"/>
              </a:rPr>
              <a:t>Willingness to adapt among participants and stakeholders</a:t>
            </a:r>
          </a:p>
          <a:p>
            <a:pPr lvl="1"/>
            <a:r>
              <a:rPr lang="en-US" sz="1200" dirty="0">
                <a:latin typeface="+mn-lt"/>
                <a:ea typeface="+mn-lt"/>
                <a:cs typeface="+mn-lt"/>
                <a:sym typeface="+mn-lt"/>
              </a:rPr>
              <a:t>Continuous collaboration with necessary resources from E.ON as specified in program organization and the availability of contacts from the subject departments</a:t>
            </a:r>
          </a:p>
          <a:p>
            <a:pPr lvl="1"/>
            <a:r>
              <a:rPr lang="en-US" sz="1200" dirty="0">
                <a:latin typeface="+mn-lt"/>
                <a:ea typeface="+mn-lt"/>
                <a:cs typeface="+mn-lt"/>
                <a:sym typeface="+mn-lt"/>
              </a:rPr>
              <a:t>Timely provision of all information, documents, and data required for service delivery</a:t>
            </a:r>
          </a:p>
        </p:txBody>
      </p:sp>
    </p:spTree>
    <p:extLst>
      <p:ext uri="{BB962C8B-B14F-4D97-AF65-F5344CB8AC3E}">
        <p14:creationId xmlns:p14="http://schemas.microsoft.com/office/powerpoint/2010/main" val="2300199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4FD58-6529-E09D-A31D-90F1CBFAD01E}"/>
              </a:ext>
            </a:extLst>
          </p:cNvPr>
          <p:cNvSpPr>
            <a:spLocks noGrp="1"/>
          </p:cNvSpPr>
          <p:nvPr>
            <p:ph type="title"/>
          </p:nvPr>
        </p:nvSpPr>
        <p:spPr/>
        <p:txBody>
          <a:bodyPr>
            <a:normAutofit/>
          </a:bodyPr>
          <a:lstStyle/>
          <a:p>
            <a:r>
              <a:rPr lang="en-US" dirty="0">
                <a:latin typeface="+mn-lt"/>
                <a:ea typeface="+mn-lt"/>
                <a:cs typeface="+mn-lt"/>
                <a:sym typeface="+mn-lt"/>
              </a:rPr>
              <a:t>Collaboration Obligations of E.ON (2/2)</a:t>
            </a:r>
          </a:p>
        </p:txBody>
      </p:sp>
      <p:sp>
        <p:nvSpPr>
          <p:cNvPr id="3" name="Content Placeholder 2">
            <a:extLst>
              <a:ext uri="{FF2B5EF4-FFF2-40B4-BE49-F238E27FC236}">
                <a16:creationId xmlns:a16="http://schemas.microsoft.com/office/drawing/2014/main" id="{B91A7262-BCFC-9D2E-339F-4166E0970681}"/>
              </a:ext>
            </a:extLst>
          </p:cNvPr>
          <p:cNvSpPr>
            <a:spLocks noGrp="1"/>
          </p:cNvSpPr>
          <p:nvPr>
            <p:ph idx="1"/>
          </p:nvPr>
        </p:nvSpPr>
        <p:spPr/>
        <p:txBody>
          <a:bodyPr>
            <a:normAutofit/>
          </a:bodyPr>
          <a:lstStyle/>
          <a:p>
            <a:pPr marL="0" indent="0">
              <a:buNone/>
            </a:pPr>
            <a:r>
              <a:rPr lang="en-US" sz="1200" dirty="0">
                <a:latin typeface="+mn-lt"/>
                <a:ea typeface="+mn-lt"/>
                <a:cs typeface="+mn-lt"/>
                <a:sym typeface="+mn-lt"/>
              </a:rPr>
              <a:t>b) Collaboration activities related to infrastructure: </a:t>
            </a:r>
          </a:p>
          <a:p>
            <a:r>
              <a:rPr lang="en-US" sz="1200" dirty="0">
                <a:latin typeface="+mn-lt"/>
                <a:ea typeface="+mn-lt"/>
                <a:cs typeface="+mn-lt"/>
                <a:sym typeface="+mn-lt"/>
              </a:rPr>
              <a:t>Provision of a documentation and communication system, such as MS Office.</a:t>
            </a:r>
          </a:p>
          <a:p>
            <a:r>
              <a:rPr lang="en-US" sz="1200" dirty="0">
                <a:latin typeface="+mn-lt"/>
                <a:ea typeface="+mn-lt"/>
                <a:cs typeface="+mn-lt"/>
                <a:sym typeface="+mn-lt"/>
              </a:rPr>
              <a:t>Provision of work and meeting spaces with the necessary equipment, complying with relevant accident prevention regulations.</a:t>
            </a:r>
          </a:p>
          <a:p>
            <a:r>
              <a:rPr lang="en-US" sz="1200" dirty="0">
                <a:latin typeface="+mn-lt"/>
                <a:ea typeface="+mn-lt"/>
                <a:cs typeface="+mn-lt"/>
                <a:sym typeface="+mn-lt"/>
              </a:rPr>
              <a:t>Provision of suitable communication tools (telephone, WLAN/LAN, etc.) and office materials (such as photocopiers) for the consultants, and as needed for their own program organization.</a:t>
            </a:r>
          </a:p>
          <a:p>
            <a:r>
              <a:rPr lang="en-US" sz="1200" dirty="0">
                <a:latin typeface="+mn-lt"/>
                <a:ea typeface="+mn-lt"/>
                <a:cs typeface="+mn-lt"/>
                <a:sym typeface="+mn-lt"/>
              </a:rPr>
              <a:t>b.core consultants will be equipped with laptops including operating system and supporting application software (such as MS Office products). Further necessary hardware and software for program execution, including an adequate number of workstation screens, will be provided by E.ON.</a:t>
            </a:r>
          </a:p>
          <a:p>
            <a:r>
              <a:rPr lang="en-US" sz="1200" dirty="0">
                <a:latin typeface="+mn-lt"/>
                <a:ea typeface="+mn-lt"/>
                <a:cs typeface="+mn-lt"/>
                <a:sym typeface="+mn-lt"/>
              </a:rPr>
              <a:t>Take over the organization and costs for travel, accommodation, and meals for program staff and workshop participants.</a:t>
            </a:r>
          </a:p>
          <a:p>
            <a:pPr marL="0" indent="0">
              <a:buNone/>
            </a:pPr>
            <a:r>
              <a:rPr lang="en-US" sz="1200" dirty="0">
                <a:latin typeface="+mn-lt"/>
                <a:ea typeface="+mn-lt"/>
                <a:cs typeface="+mn-lt"/>
                <a:sym typeface="+mn-lt"/>
              </a:rPr>
              <a:t>c) Provision of the required qualified resources as planned: </a:t>
            </a:r>
          </a:p>
          <a:p>
            <a:r>
              <a:rPr lang="en-US" sz="1200" dirty="0">
                <a:latin typeface="+mn-lt"/>
                <a:ea typeface="+mn-lt"/>
                <a:cs typeface="+mn-lt"/>
                <a:sym typeface="+mn-lt"/>
              </a:rPr>
              <a:t>b.core will report to E.ON's decision-makers any issues with program collaboration. Collaboration services by E.ON are provided free of charge.</a:t>
            </a:r>
          </a:p>
          <a:p>
            <a:endParaRPr lang="en-US" sz="1200" dirty="0">
              <a:latin typeface="+mn-lt"/>
              <a:ea typeface="+mn-lt"/>
              <a:cs typeface="+mn-lt"/>
              <a:sym typeface="+mn-lt"/>
            </a:endParaRPr>
          </a:p>
          <a:p>
            <a:pPr marL="0" indent="0">
              <a:buNone/>
            </a:pPr>
            <a:r>
              <a:rPr lang="en-US" sz="1200" dirty="0">
                <a:latin typeface="+mn-lt"/>
                <a:ea typeface="+mn-lt"/>
                <a:cs typeface="+mn-lt"/>
                <a:sym typeface="+mn-lt"/>
              </a:rPr>
              <a:t>If E.ON's collaboration actions are omitted:</a:t>
            </a:r>
          </a:p>
          <a:p>
            <a:r>
              <a:rPr lang="en-US" sz="1200" dirty="0">
                <a:latin typeface="+mn-lt"/>
                <a:ea typeface="+mn-lt"/>
                <a:cs typeface="+mn-lt"/>
                <a:sym typeface="+mn-lt"/>
              </a:rPr>
              <a:t>If E.ON fails to provide the described collaboration actions, insufficiently or belatedly, resulting in delays in the program, the deadlines will be extended or shifted as indicated in the program plan accordingly. Any additional effort due to unprovided collaboration services will have to be compensated by E.ON according to the fees regulated in the "</a:t>
            </a:r>
            <a:r>
              <a:rPr lang="en-US" sz="1200" dirty="0">
                <a:ea typeface="+mn-lt"/>
                <a:cs typeface="+mn-lt"/>
                <a:sym typeface="+mn-lt"/>
              </a:rPr>
              <a:t> Commercial Aspects</a:t>
            </a:r>
            <a:r>
              <a:rPr lang="en-US" sz="1200" dirty="0">
                <a:latin typeface="+mn-lt"/>
                <a:ea typeface="+mn-lt"/>
                <a:cs typeface="+mn-lt"/>
                <a:sym typeface="+mn-lt"/>
              </a:rPr>
              <a:t>" chapter.</a:t>
            </a:r>
          </a:p>
        </p:txBody>
      </p:sp>
    </p:spTree>
    <p:extLst>
      <p:ext uri="{BB962C8B-B14F-4D97-AF65-F5344CB8AC3E}">
        <p14:creationId xmlns:p14="http://schemas.microsoft.com/office/powerpoint/2010/main" val="3641487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5B01D11-C4E7-8577-CAC3-6C140866278E}"/>
              </a:ext>
            </a:extLst>
          </p:cNvPr>
          <p:cNvSpPr/>
          <p:nvPr/>
        </p:nvSpPr>
        <p:spPr>
          <a:xfrm>
            <a:off x="4825496" y="4648385"/>
            <a:ext cx="3716523" cy="23274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Espace réservé du texte 5">
            <a:extLst>
              <a:ext uri="{FF2B5EF4-FFF2-40B4-BE49-F238E27FC236}">
                <a16:creationId xmlns:a16="http://schemas.microsoft.com/office/drawing/2014/main" id="{7A32FC20-9D41-C97D-66E7-DAC50854DEE7}"/>
              </a:ext>
            </a:extLst>
          </p:cNvPr>
          <p:cNvSpPr txBox="1">
            <a:spLocks/>
          </p:cNvSpPr>
          <p:nvPr/>
        </p:nvSpPr>
        <p:spPr>
          <a:xfrm>
            <a:off x="4042354" y="1880675"/>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1</a:t>
            </a:r>
          </a:p>
        </p:txBody>
      </p:sp>
      <p:sp>
        <p:nvSpPr>
          <p:cNvPr id="7" name="Textplatzhalter 2">
            <a:extLst>
              <a:ext uri="{FF2B5EF4-FFF2-40B4-BE49-F238E27FC236}">
                <a16:creationId xmlns:a16="http://schemas.microsoft.com/office/drawing/2014/main" id="{A0DB3981-BA1B-CEB0-40FA-F323D43E43DC}"/>
              </a:ext>
            </a:extLst>
          </p:cNvPr>
          <p:cNvSpPr txBox="1">
            <a:spLocks/>
          </p:cNvSpPr>
          <p:nvPr/>
        </p:nvSpPr>
        <p:spPr>
          <a:xfrm>
            <a:off x="4364321" y="1844675"/>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Understanding of Your Situation</a:t>
            </a:r>
          </a:p>
        </p:txBody>
      </p:sp>
      <p:sp>
        <p:nvSpPr>
          <p:cNvPr id="8" name="Espace réservé du texte 8">
            <a:extLst>
              <a:ext uri="{FF2B5EF4-FFF2-40B4-BE49-F238E27FC236}">
                <a16:creationId xmlns:a16="http://schemas.microsoft.com/office/drawing/2014/main" id="{3D367CB9-B2D4-0197-FD1E-35DB59A57427}"/>
              </a:ext>
            </a:extLst>
          </p:cNvPr>
          <p:cNvSpPr txBox="1">
            <a:spLocks/>
          </p:cNvSpPr>
          <p:nvPr/>
        </p:nvSpPr>
        <p:spPr>
          <a:xfrm>
            <a:off x="4042354" y="2290874"/>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2</a:t>
            </a:r>
          </a:p>
        </p:txBody>
      </p:sp>
      <p:sp>
        <p:nvSpPr>
          <p:cNvPr id="9" name="Textplatzhalter 4">
            <a:extLst>
              <a:ext uri="{FF2B5EF4-FFF2-40B4-BE49-F238E27FC236}">
                <a16:creationId xmlns:a16="http://schemas.microsoft.com/office/drawing/2014/main" id="{357E297F-D8BB-69D9-837D-ECC44A66E93D}"/>
              </a:ext>
            </a:extLst>
          </p:cNvPr>
          <p:cNvSpPr txBox="1">
            <a:spLocks/>
          </p:cNvSpPr>
          <p:nvPr/>
        </p:nvSpPr>
        <p:spPr>
          <a:xfrm>
            <a:off x="4362152" y="2229653"/>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Solution and Risk Mitigation Approach – Overview</a:t>
            </a:r>
          </a:p>
        </p:txBody>
      </p:sp>
      <p:sp>
        <p:nvSpPr>
          <p:cNvPr id="10" name="Espace réservé du texte 8">
            <a:extLst>
              <a:ext uri="{FF2B5EF4-FFF2-40B4-BE49-F238E27FC236}">
                <a16:creationId xmlns:a16="http://schemas.microsoft.com/office/drawing/2014/main" id="{B55DAEC2-16D8-4944-5794-E2C18CB0A61C}"/>
              </a:ext>
            </a:extLst>
          </p:cNvPr>
          <p:cNvSpPr txBox="1">
            <a:spLocks/>
          </p:cNvSpPr>
          <p:nvPr/>
        </p:nvSpPr>
        <p:spPr>
          <a:xfrm>
            <a:off x="4042354" y="2689883"/>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3</a:t>
            </a:r>
          </a:p>
        </p:txBody>
      </p:sp>
      <p:sp>
        <p:nvSpPr>
          <p:cNvPr id="11" name="Textplatzhalter 6">
            <a:extLst>
              <a:ext uri="{FF2B5EF4-FFF2-40B4-BE49-F238E27FC236}">
                <a16:creationId xmlns:a16="http://schemas.microsoft.com/office/drawing/2014/main" id="{6BDD6DED-E9C5-B71C-BDC7-FCB5C2F80E11}"/>
              </a:ext>
            </a:extLst>
          </p:cNvPr>
          <p:cNvSpPr txBox="1">
            <a:spLocks/>
          </p:cNvSpPr>
          <p:nvPr/>
        </p:nvSpPr>
        <p:spPr>
          <a:xfrm>
            <a:off x="4362152" y="2458549"/>
            <a:ext cx="7289658" cy="2020063"/>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Components of the Solution Approach – Detail</a:t>
            </a:r>
          </a:p>
          <a:p>
            <a:pPr marL="457200" lvl="1" indent="0">
              <a:spcBef>
                <a:spcPts val="600"/>
              </a:spcBef>
              <a:buNone/>
              <a:tabLst>
                <a:tab pos="2960688" algn="l"/>
              </a:tabLst>
            </a:pPr>
            <a:r>
              <a:rPr lang="en-US" sz="1000" dirty="0">
                <a:ea typeface="+mn-lt"/>
                <a:cs typeface="+mn-lt"/>
                <a:sym typeface="+mn-lt"/>
              </a:rPr>
              <a:t>3.1. </a:t>
            </a:r>
            <a:r>
              <a:rPr lang="en-US" sz="1000" b="1" dirty="0"/>
              <a:t>Phase 1 </a:t>
            </a:r>
            <a:r>
              <a:rPr lang="en-US" sz="1000" dirty="0"/>
              <a:t>– Kick-Off and Data Analysis</a:t>
            </a:r>
            <a:r>
              <a:rPr lang="en-US" sz="1000" dirty="0">
                <a:ea typeface="+mn-lt"/>
                <a:cs typeface="+mn-lt"/>
                <a:sym typeface="+mn-lt"/>
              </a:rPr>
              <a:t>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3.2. </a:t>
            </a:r>
            <a:r>
              <a:rPr lang="en-US" sz="1000" b="1" dirty="0">
                <a:ea typeface="+mn-lt"/>
                <a:cs typeface="+mn-lt"/>
                <a:sym typeface="+mn-lt"/>
              </a:rPr>
              <a:t>Phase 2</a:t>
            </a:r>
            <a:r>
              <a:rPr lang="en-US" sz="1000" dirty="0">
                <a:ea typeface="+mn-lt"/>
                <a:cs typeface="+mn-lt"/>
                <a:sym typeface="+mn-lt"/>
              </a:rPr>
              <a:t> – Heat Map Risks	</a:t>
            </a:r>
          </a:p>
          <a:p>
            <a:pPr marL="457200" lvl="1" indent="0">
              <a:spcBef>
                <a:spcPts val="600"/>
              </a:spcBef>
              <a:buNone/>
              <a:tabLst>
                <a:tab pos="2960688" algn="l"/>
              </a:tabLst>
            </a:pPr>
            <a:r>
              <a:rPr lang="en-US" sz="1000" dirty="0">
                <a:ea typeface="+mn-lt"/>
                <a:cs typeface="+mn-lt"/>
                <a:sym typeface="+mn-lt"/>
              </a:rPr>
              <a:t>3.3. </a:t>
            </a:r>
            <a:r>
              <a:rPr lang="en-US" sz="1000" b="1" dirty="0">
                <a:ea typeface="+mn-lt"/>
                <a:cs typeface="+mn-lt"/>
                <a:sym typeface="+mn-lt"/>
              </a:rPr>
              <a:t>Phase 3</a:t>
            </a:r>
            <a:r>
              <a:rPr lang="en-US" sz="1000" dirty="0">
                <a:ea typeface="+mn-lt"/>
                <a:cs typeface="+mn-lt"/>
                <a:sym typeface="+mn-lt"/>
              </a:rPr>
              <a:t> – Leadership &amp; HSE Capabilities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3.4. </a:t>
            </a:r>
            <a:r>
              <a:rPr lang="en-US" sz="1000" b="1" dirty="0">
                <a:ea typeface="+mn-lt"/>
                <a:cs typeface="+mn-lt"/>
                <a:sym typeface="+mn-lt"/>
              </a:rPr>
              <a:t>Phase 4</a:t>
            </a:r>
            <a:r>
              <a:rPr lang="en-US" sz="1000" dirty="0">
                <a:ea typeface="+mn-lt"/>
                <a:cs typeface="+mn-lt"/>
                <a:sym typeface="+mn-lt"/>
              </a:rPr>
              <a:t> – Cultural Maturity	</a:t>
            </a:r>
          </a:p>
          <a:p>
            <a:pPr marL="457200" lvl="1" indent="0">
              <a:spcBef>
                <a:spcPts val="600"/>
              </a:spcBef>
              <a:buNone/>
              <a:tabLst>
                <a:tab pos="2960688" algn="l"/>
              </a:tabLst>
            </a:pPr>
            <a:r>
              <a:rPr lang="en-US" sz="1000" dirty="0">
                <a:ea typeface="+mn-lt"/>
                <a:cs typeface="+mn-lt"/>
                <a:sym typeface="+mn-lt"/>
              </a:rPr>
              <a:t>3.5. </a:t>
            </a:r>
            <a:r>
              <a:rPr lang="en-US" sz="1000" b="1" dirty="0">
                <a:ea typeface="+mn-lt"/>
                <a:cs typeface="+mn-lt"/>
                <a:sym typeface="+mn-lt"/>
              </a:rPr>
              <a:t>Reporting and Usability </a:t>
            </a:r>
            <a:r>
              <a:rPr lang="en-US" sz="1000" dirty="0">
                <a:ea typeface="+mn-lt"/>
                <a:cs typeface="+mn-lt"/>
                <a:sym typeface="+mn-lt"/>
              </a:rPr>
              <a:t>– </a:t>
            </a:r>
            <a:r>
              <a:rPr lang="en-US" sz="1000" dirty="0"/>
              <a:t>Consolidation for E.ON HSE Governance</a:t>
            </a:r>
            <a:endParaRPr lang="en-US" sz="1000" dirty="0">
              <a:ea typeface="+mn-lt"/>
              <a:cs typeface="+mn-lt"/>
              <a:sym typeface="+mn-lt"/>
            </a:endParaRPr>
          </a:p>
          <a:p>
            <a:pPr marL="457200" lvl="1" indent="0">
              <a:spcBef>
                <a:spcPts val="600"/>
              </a:spcBef>
              <a:buNone/>
              <a:tabLst>
                <a:tab pos="2960688" algn="l"/>
              </a:tabLst>
            </a:pPr>
            <a:r>
              <a:rPr lang="en-US" sz="1000" dirty="0">
                <a:ea typeface="+mn-lt"/>
                <a:cs typeface="+mn-lt"/>
                <a:sym typeface="+mn-lt"/>
              </a:rPr>
              <a:t>3.6. </a:t>
            </a:r>
            <a:r>
              <a:rPr lang="en-US" sz="1000" b="1" dirty="0">
                <a:ea typeface="+mn-lt"/>
                <a:cs typeface="+mn-lt"/>
                <a:sym typeface="+mn-lt"/>
              </a:rPr>
              <a:t>Summary of Activities &amp; Assumptions</a:t>
            </a:r>
            <a:r>
              <a:rPr lang="en-US" sz="1000" dirty="0">
                <a:ea typeface="+mn-lt"/>
                <a:cs typeface="+mn-lt"/>
                <a:sym typeface="+mn-lt"/>
              </a:rPr>
              <a:t>	</a:t>
            </a:r>
            <a:endParaRPr lang="en-US" sz="1200" dirty="0">
              <a:solidFill>
                <a:schemeClr val="bg1">
                  <a:lumMod val="65000"/>
                </a:schemeClr>
              </a:solidFill>
              <a:ea typeface="+mn-lt"/>
              <a:cs typeface="+mn-lt"/>
              <a:sym typeface="+mn-lt"/>
            </a:endParaRPr>
          </a:p>
        </p:txBody>
      </p:sp>
      <p:sp>
        <p:nvSpPr>
          <p:cNvPr id="12" name="Espace réservé du texte 16">
            <a:extLst>
              <a:ext uri="{FF2B5EF4-FFF2-40B4-BE49-F238E27FC236}">
                <a16:creationId xmlns:a16="http://schemas.microsoft.com/office/drawing/2014/main" id="{45BAFFE5-9912-D1DB-4090-25CC16E23EB1}"/>
              </a:ext>
            </a:extLst>
          </p:cNvPr>
          <p:cNvSpPr txBox="1">
            <a:spLocks/>
          </p:cNvSpPr>
          <p:nvPr/>
        </p:nvSpPr>
        <p:spPr>
          <a:xfrm>
            <a:off x="4042354" y="4387591"/>
            <a:ext cx="252000" cy="252000"/>
          </a:xfrm>
          <a:prstGeom prst="ellipse">
            <a:avLst/>
          </a:prstGeom>
          <a:solidFill>
            <a:schemeClr val="accent1"/>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4</a:t>
            </a:r>
          </a:p>
        </p:txBody>
      </p:sp>
      <p:sp>
        <p:nvSpPr>
          <p:cNvPr id="13" name="Textplatzhalter 8">
            <a:extLst>
              <a:ext uri="{FF2B5EF4-FFF2-40B4-BE49-F238E27FC236}">
                <a16:creationId xmlns:a16="http://schemas.microsoft.com/office/drawing/2014/main" id="{80EC481F-4250-11C5-BA46-BF1F2B7FB720}"/>
              </a:ext>
            </a:extLst>
          </p:cNvPr>
          <p:cNvSpPr txBox="1">
            <a:spLocks/>
          </p:cNvSpPr>
          <p:nvPr/>
        </p:nvSpPr>
        <p:spPr>
          <a:xfrm>
            <a:off x="4362152" y="4398268"/>
            <a:ext cx="6582073" cy="111813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Program Setup – Flexible Proposal</a:t>
            </a:r>
          </a:p>
          <a:p>
            <a:pPr marL="457200" lvl="1" indent="0">
              <a:spcBef>
                <a:spcPts val="600"/>
              </a:spcBef>
              <a:buNone/>
            </a:pPr>
            <a:r>
              <a:rPr lang="en-US" sz="1000" dirty="0">
                <a:ea typeface="+mn-lt"/>
                <a:cs typeface="+mn-lt"/>
                <a:sym typeface="+mn-lt"/>
              </a:rPr>
              <a:t>4.1. Program Organization, Team, Team Experience</a:t>
            </a:r>
          </a:p>
          <a:p>
            <a:pPr marL="457200" lvl="1" indent="0">
              <a:spcBef>
                <a:spcPts val="600"/>
              </a:spcBef>
              <a:buNone/>
            </a:pPr>
            <a:r>
              <a:rPr lang="en-US" sz="1000" dirty="0">
                <a:ea typeface="+mn-lt"/>
                <a:cs typeface="+mn-lt"/>
                <a:sym typeface="+mn-lt"/>
              </a:rPr>
              <a:t>4.2. Planning</a:t>
            </a:r>
          </a:p>
          <a:p>
            <a:pPr marL="457200" lvl="1" indent="0">
              <a:spcBef>
                <a:spcPts val="600"/>
              </a:spcBef>
              <a:buNone/>
            </a:pPr>
            <a:r>
              <a:rPr lang="en-US" sz="1000" dirty="0">
                <a:ea typeface="+mn-lt"/>
                <a:cs typeface="+mn-lt"/>
                <a:sym typeface="+mn-lt"/>
              </a:rPr>
              <a:t>4.3. Commercial Aspects</a:t>
            </a:r>
          </a:p>
          <a:p>
            <a:pPr marL="457200" lvl="1" indent="0">
              <a:spcBef>
                <a:spcPts val="600"/>
              </a:spcBef>
              <a:buNone/>
            </a:pPr>
            <a:r>
              <a:rPr lang="en-US" sz="1000" dirty="0">
                <a:ea typeface="+mn-lt"/>
                <a:cs typeface="+mn-lt"/>
                <a:sym typeface="+mn-lt"/>
              </a:rPr>
              <a:t>4.4. CVs</a:t>
            </a:r>
          </a:p>
        </p:txBody>
      </p:sp>
      <p:sp>
        <p:nvSpPr>
          <p:cNvPr id="14" name="Espace réservé du texte 10">
            <a:extLst>
              <a:ext uri="{FF2B5EF4-FFF2-40B4-BE49-F238E27FC236}">
                <a16:creationId xmlns:a16="http://schemas.microsoft.com/office/drawing/2014/main" id="{2D643013-0AB8-6254-AEF3-CE8C41F54B82}"/>
              </a:ext>
            </a:extLst>
          </p:cNvPr>
          <p:cNvSpPr txBox="1">
            <a:spLocks/>
          </p:cNvSpPr>
          <p:nvPr/>
        </p:nvSpPr>
        <p:spPr>
          <a:xfrm>
            <a:off x="4042354" y="5559048"/>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1" dirty="0">
                <a:latin typeface="+mn-lt"/>
                <a:ea typeface="+mn-lt"/>
                <a:cs typeface="+mn-lt"/>
                <a:sym typeface="+mn-lt"/>
              </a:rPr>
              <a:t>5</a:t>
            </a:r>
          </a:p>
        </p:txBody>
      </p:sp>
      <p:sp>
        <p:nvSpPr>
          <p:cNvPr id="15" name="Textplatzhalter 12">
            <a:extLst>
              <a:ext uri="{FF2B5EF4-FFF2-40B4-BE49-F238E27FC236}">
                <a16:creationId xmlns:a16="http://schemas.microsoft.com/office/drawing/2014/main" id="{6E2D0529-B8C7-8794-DEC0-21A439EDC81B}"/>
              </a:ext>
            </a:extLst>
          </p:cNvPr>
          <p:cNvSpPr txBox="1">
            <a:spLocks/>
          </p:cNvSpPr>
          <p:nvPr/>
        </p:nvSpPr>
        <p:spPr>
          <a:xfrm>
            <a:off x="4362152" y="5487048"/>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References</a:t>
            </a:r>
          </a:p>
        </p:txBody>
      </p:sp>
      <p:sp>
        <p:nvSpPr>
          <p:cNvPr id="16" name="Espace réservé du texte 10">
            <a:extLst>
              <a:ext uri="{FF2B5EF4-FFF2-40B4-BE49-F238E27FC236}">
                <a16:creationId xmlns:a16="http://schemas.microsoft.com/office/drawing/2014/main" id="{43A425D4-81D0-EF09-B3B5-48C201CA6C22}"/>
              </a:ext>
            </a:extLst>
          </p:cNvPr>
          <p:cNvSpPr txBox="1">
            <a:spLocks/>
          </p:cNvSpPr>
          <p:nvPr/>
        </p:nvSpPr>
        <p:spPr>
          <a:xfrm>
            <a:off x="4042354" y="5913142"/>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1" dirty="0">
                <a:latin typeface="+mn-lt"/>
                <a:ea typeface="+mn-lt"/>
                <a:cs typeface="+mn-lt"/>
                <a:sym typeface="+mn-lt"/>
              </a:rPr>
              <a:t>6</a:t>
            </a:r>
          </a:p>
        </p:txBody>
      </p:sp>
      <p:sp>
        <p:nvSpPr>
          <p:cNvPr id="24" name="Textplatzhalter 12">
            <a:extLst>
              <a:ext uri="{FF2B5EF4-FFF2-40B4-BE49-F238E27FC236}">
                <a16:creationId xmlns:a16="http://schemas.microsoft.com/office/drawing/2014/main" id="{D99E1D47-4F6C-7272-6A31-2F73BC3BD0D4}"/>
              </a:ext>
            </a:extLst>
          </p:cNvPr>
          <p:cNvSpPr txBox="1">
            <a:spLocks/>
          </p:cNvSpPr>
          <p:nvPr/>
        </p:nvSpPr>
        <p:spPr>
          <a:xfrm>
            <a:off x="4362152" y="584114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Appendices</a:t>
            </a:r>
          </a:p>
        </p:txBody>
      </p:sp>
      <p:sp>
        <p:nvSpPr>
          <p:cNvPr id="3" name="Espace réservé du texte 5">
            <a:extLst>
              <a:ext uri="{FF2B5EF4-FFF2-40B4-BE49-F238E27FC236}">
                <a16:creationId xmlns:a16="http://schemas.microsoft.com/office/drawing/2014/main" id="{D82409AD-E7CF-1DFB-E0DA-B27F57546724}"/>
              </a:ext>
            </a:extLst>
          </p:cNvPr>
          <p:cNvSpPr txBox="1">
            <a:spLocks/>
          </p:cNvSpPr>
          <p:nvPr/>
        </p:nvSpPr>
        <p:spPr>
          <a:xfrm>
            <a:off x="4042354" y="1477302"/>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0</a:t>
            </a:r>
          </a:p>
        </p:txBody>
      </p:sp>
      <p:sp>
        <p:nvSpPr>
          <p:cNvPr id="4" name="Textplatzhalter 2">
            <a:extLst>
              <a:ext uri="{FF2B5EF4-FFF2-40B4-BE49-F238E27FC236}">
                <a16:creationId xmlns:a16="http://schemas.microsoft.com/office/drawing/2014/main" id="{F308CE6B-A718-0698-0EF3-CD1F11ADA00B}"/>
              </a:ext>
            </a:extLst>
          </p:cNvPr>
          <p:cNvSpPr txBox="1">
            <a:spLocks/>
          </p:cNvSpPr>
          <p:nvPr/>
        </p:nvSpPr>
        <p:spPr>
          <a:xfrm>
            <a:off x="4364321" y="144130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Management Summary</a:t>
            </a:r>
          </a:p>
        </p:txBody>
      </p:sp>
    </p:spTree>
    <p:extLst>
      <p:ext uri="{BB962C8B-B14F-4D97-AF65-F5344CB8AC3E}">
        <p14:creationId xmlns:p14="http://schemas.microsoft.com/office/powerpoint/2010/main" val="1468890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A3BC9-BD72-A447-E0DD-07F9329B25C4}"/>
              </a:ext>
            </a:extLst>
          </p:cNvPr>
          <p:cNvSpPr>
            <a:spLocks noGrp="1"/>
          </p:cNvSpPr>
          <p:nvPr>
            <p:ph type="title"/>
          </p:nvPr>
        </p:nvSpPr>
        <p:spPr/>
        <p:txBody>
          <a:bodyPr/>
          <a:lstStyle/>
          <a:p>
            <a:r>
              <a:rPr lang="en-US" dirty="0"/>
              <a:t>Program Organization</a:t>
            </a:r>
          </a:p>
        </p:txBody>
      </p:sp>
      <p:sp>
        <p:nvSpPr>
          <p:cNvPr id="3" name="Slide Number Placeholder 2">
            <a:extLst>
              <a:ext uri="{FF2B5EF4-FFF2-40B4-BE49-F238E27FC236}">
                <a16:creationId xmlns:a16="http://schemas.microsoft.com/office/drawing/2014/main" id="{834C4861-764F-0F2B-7830-4AF89E290206}"/>
              </a:ext>
            </a:extLst>
          </p:cNvPr>
          <p:cNvSpPr>
            <a:spLocks noGrp="1"/>
          </p:cNvSpPr>
          <p:nvPr>
            <p:ph type="sldNum" sz="quarter" idx="12"/>
          </p:nvPr>
        </p:nvSpPr>
        <p:spPr/>
        <p:txBody>
          <a:bodyPr/>
          <a:lstStyle/>
          <a:p>
            <a:fld id="{A6675773-DBBA-4A21-9EDA-4D76296EEA2B}" type="slidenum">
              <a:rPr lang="en-US" smtClean="0"/>
              <a:t>44</a:t>
            </a:fld>
            <a:endParaRPr lang="en-US" dirty="0"/>
          </a:p>
        </p:txBody>
      </p:sp>
      <p:sp>
        <p:nvSpPr>
          <p:cNvPr id="4" name="Rechteck 79">
            <a:extLst>
              <a:ext uri="{FF2B5EF4-FFF2-40B4-BE49-F238E27FC236}">
                <a16:creationId xmlns:a16="http://schemas.microsoft.com/office/drawing/2014/main" id="{74FB3F38-0568-028B-FF11-4482498120D7}"/>
              </a:ext>
            </a:extLst>
          </p:cNvPr>
          <p:cNvSpPr/>
          <p:nvPr/>
        </p:nvSpPr>
        <p:spPr>
          <a:xfrm>
            <a:off x="3232521" y="4662490"/>
            <a:ext cx="2186369" cy="93613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1060450">
              <a:tabLst>
                <a:tab pos="1974850" algn="l"/>
              </a:tabLst>
              <a:defRPr/>
            </a:pPr>
            <a:r>
              <a:rPr lang="en-US" sz="1000" b="1" dirty="0">
                <a:solidFill>
                  <a:schemeClr val="tx1"/>
                </a:solidFill>
              </a:rPr>
              <a:t>xxx</a:t>
            </a:r>
          </a:p>
          <a:p>
            <a:pPr defTabSz="1060450">
              <a:tabLst>
                <a:tab pos="1974850" algn="l"/>
              </a:tabLst>
              <a:defRPr/>
            </a:pPr>
            <a:r>
              <a:rPr lang="en-US" sz="1000" b="1" dirty="0">
                <a:solidFill>
                  <a:schemeClr val="tx1"/>
                </a:solidFill>
              </a:rPr>
              <a:t>NN (Expert xx)</a:t>
            </a:r>
          </a:p>
          <a:p>
            <a:pPr defTabSz="1060450">
              <a:tabLst>
                <a:tab pos="1974850" algn="l"/>
              </a:tabLst>
              <a:defRPr/>
            </a:pPr>
            <a:endParaRPr lang="en-US" sz="1000" b="1" dirty="0">
              <a:solidFill>
                <a:schemeClr val="tx1"/>
              </a:solidFill>
            </a:endParaRPr>
          </a:p>
        </p:txBody>
      </p:sp>
      <p:cxnSp>
        <p:nvCxnSpPr>
          <p:cNvPr id="6" name="Gerade Verbindung 43">
            <a:extLst>
              <a:ext uri="{FF2B5EF4-FFF2-40B4-BE49-F238E27FC236}">
                <a16:creationId xmlns:a16="http://schemas.microsoft.com/office/drawing/2014/main" id="{DC711DA4-41C3-3A83-BBD7-FE14BD89648C}"/>
              </a:ext>
            </a:extLst>
          </p:cNvPr>
          <p:cNvCxnSpPr>
            <a:cxnSpLocks/>
            <a:stCxn id="7" idx="2"/>
            <a:endCxn id="8" idx="0"/>
          </p:cNvCxnSpPr>
          <p:nvPr/>
        </p:nvCxnSpPr>
        <p:spPr>
          <a:xfrm>
            <a:off x="1940145" y="2392589"/>
            <a:ext cx="0" cy="887714"/>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hteck 18">
            <a:extLst>
              <a:ext uri="{FF2B5EF4-FFF2-40B4-BE49-F238E27FC236}">
                <a16:creationId xmlns:a16="http://schemas.microsoft.com/office/drawing/2014/main" id="{EA824208-43BC-C91D-8FE4-C361EA1F75B0}"/>
              </a:ext>
            </a:extLst>
          </p:cNvPr>
          <p:cNvSpPr/>
          <p:nvPr/>
        </p:nvSpPr>
        <p:spPr>
          <a:xfrm>
            <a:off x="828895" y="2055813"/>
            <a:ext cx="2222500" cy="336776"/>
          </a:xfrm>
          <a:prstGeom prst="rect">
            <a:avLst/>
          </a:prstGeom>
          <a:solidFill>
            <a:srgbClr val="EA1C0A"/>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b="1" dirty="0">
                <a:solidFill>
                  <a:schemeClr val="bg1"/>
                </a:solidFill>
              </a:rPr>
              <a:t>Program E.ON Quick Check 2.0</a:t>
            </a:r>
            <a:endParaRPr lang="en-US" sz="1100" dirty="0">
              <a:solidFill>
                <a:schemeClr val="bg1"/>
              </a:solidFill>
            </a:endParaRPr>
          </a:p>
        </p:txBody>
      </p:sp>
      <p:sp>
        <p:nvSpPr>
          <p:cNvPr id="8" name="Rechteck 19">
            <a:extLst>
              <a:ext uri="{FF2B5EF4-FFF2-40B4-BE49-F238E27FC236}">
                <a16:creationId xmlns:a16="http://schemas.microsoft.com/office/drawing/2014/main" id="{DE030A70-A1B5-4D78-DD53-BDDDF26808DC}"/>
              </a:ext>
            </a:extLst>
          </p:cNvPr>
          <p:cNvSpPr/>
          <p:nvPr/>
        </p:nvSpPr>
        <p:spPr>
          <a:xfrm>
            <a:off x="828895" y="3280303"/>
            <a:ext cx="2222500" cy="215900"/>
          </a:xfrm>
          <a:prstGeom prst="rect">
            <a:avLst/>
          </a:pr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100" b="1" dirty="0">
                <a:solidFill>
                  <a:srgbClr val="FFFFFF"/>
                </a:solidFill>
              </a:rPr>
              <a:t>Project Management </a:t>
            </a:r>
          </a:p>
        </p:txBody>
      </p:sp>
      <p:sp>
        <p:nvSpPr>
          <p:cNvPr id="9" name="Rechteck 20">
            <a:extLst>
              <a:ext uri="{FF2B5EF4-FFF2-40B4-BE49-F238E27FC236}">
                <a16:creationId xmlns:a16="http://schemas.microsoft.com/office/drawing/2014/main" id="{D2A73A5E-4A8E-9EA0-40E1-5B6B954737BB}"/>
              </a:ext>
            </a:extLst>
          </p:cNvPr>
          <p:cNvSpPr/>
          <p:nvPr/>
        </p:nvSpPr>
        <p:spPr>
          <a:xfrm>
            <a:off x="828895" y="3501122"/>
            <a:ext cx="2222500" cy="40279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000" b="1" dirty="0">
                <a:solidFill>
                  <a:schemeClr val="tx1"/>
                </a:solidFill>
              </a:rPr>
              <a:t>xxx</a:t>
            </a:r>
            <a:endParaRPr lang="en-US" sz="1000" b="1" dirty="0">
              <a:solidFill>
                <a:srgbClr val="000000"/>
              </a:solidFill>
            </a:endParaRPr>
          </a:p>
        </p:txBody>
      </p:sp>
      <p:sp>
        <p:nvSpPr>
          <p:cNvPr id="10" name="Rechteck 24">
            <a:extLst>
              <a:ext uri="{FF2B5EF4-FFF2-40B4-BE49-F238E27FC236}">
                <a16:creationId xmlns:a16="http://schemas.microsoft.com/office/drawing/2014/main" id="{0FCE2EA0-0218-7096-1E21-2FB12B20019D}"/>
              </a:ext>
            </a:extLst>
          </p:cNvPr>
          <p:cNvSpPr/>
          <p:nvPr/>
        </p:nvSpPr>
        <p:spPr>
          <a:xfrm>
            <a:off x="4559070" y="2398661"/>
            <a:ext cx="972000" cy="449263"/>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Ins="36000" anchor="ctr"/>
          <a:lstStyle/>
          <a:p>
            <a:pPr>
              <a:defRPr/>
            </a:pPr>
            <a:r>
              <a:rPr lang="en-US" sz="800" b="1" u="sng" dirty="0">
                <a:solidFill>
                  <a:srgbClr val="000000"/>
                </a:solidFill>
              </a:rPr>
              <a:t>b.core</a:t>
            </a:r>
          </a:p>
          <a:p>
            <a:pPr>
              <a:defRPr/>
            </a:pPr>
            <a:r>
              <a:rPr lang="en-US" sz="800" b="1" dirty="0">
                <a:solidFill>
                  <a:srgbClr val="000000"/>
                </a:solidFill>
              </a:rPr>
              <a:t>David Faustmann</a:t>
            </a:r>
          </a:p>
        </p:txBody>
      </p:sp>
      <p:sp>
        <p:nvSpPr>
          <p:cNvPr id="11" name="Rechteck 25">
            <a:extLst>
              <a:ext uri="{FF2B5EF4-FFF2-40B4-BE49-F238E27FC236}">
                <a16:creationId xmlns:a16="http://schemas.microsoft.com/office/drawing/2014/main" id="{B0A36E06-D2DC-AF73-FA14-2281555ADECF}"/>
              </a:ext>
            </a:extLst>
          </p:cNvPr>
          <p:cNvSpPr/>
          <p:nvPr/>
        </p:nvSpPr>
        <p:spPr>
          <a:xfrm>
            <a:off x="3543520" y="2055814"/>
            <a:ext cx="1987550" cy="339725"/>
          </a:xfrm>
          <a:prstGeom prst="rect">
            <a:avLst/>
          </a:pr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100" b="1" dirty="0">
                <a:solidFill>
                  <a:srgbClr val="FFFFFF"/>
                </a:solidFill>
              </a:rPr>
              <a:t>Project Responsibility</a:t>
            </a:r>
          </a:p>
        </p:txBody>
      </p:sp>
      <p:sp>
        <p:nvSpPr>
          <p:cNvPr id="13" name="Rechteck 25">
            <a:extLst>
              <a:ext uri="{FF2B5EF4-FFF2-40B4-BE49-F238E27FC236}">
                <a16:creationId xmlns:a16="http://schemas.microsoft.com/office/drawing/2014/main" id="{30A7BCF0-EF1A-F220-6B3C-F5E79577C4FC}"/>
              </a:ext>
            </a:extLst>
          </p:cNvPr>
          <p:cNvSpPr/>
          <p:nvPr/>
        </p:nvSpPr>
        <p:spPr>
          <a:xfrm>
            <a:off x="3537170" y="3615648"/>
            <a:ext cx="1987550" cy="241103"/>
          </a:xfrm>
          <a:prstGeom prst="rect">
            <a:avLst/>
          </a:pr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100" b="1" dirty="0">
                <a:solidFill>
                  <a:srgbClr val="FFFFFF"/>
                </a:solidFill>
              </a:rPr>
              <a:t>Quality Mgmt.</a:t>
            </a:r>
          </a:p>
        </p:txBody>
      </p:sp>
      <p:sp>
        <p:nvSpPr>
          <p:cNvPr id="14" name="Rechteck 25">
            <a:extLst>
              <a:ext uri="{FF2B5EF4-FFF2-40B4-BE49-F238E27FC236}">
                <a16:creationId xmlns:a16="http://schemas.microsoft.com/office/drawing/2014/main" id="{047A21E5-C9BB-58B3-8845-45176DAD7A44}"/>
              </a:ext>
            </a:extLst>
          </p:cNvPr>
          <p:cNvSpPr/>
          <p:nvPr/>
        </p:nvSpPr>
        <p:spPr>
          <a:xfrm>
            <a:off x="3537171" y="2991943"/>
            <a:ext cx="1987550" cy="241200"/>
          </a:xfrm>
          <a:prstGeom prst="rect">
            <a:avLst/>
          </a:pr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100" b="1" dirty="0">
                <a:solidFill>
                  <a:srgbClr val="FFFFFF"/>
                </a:solidFill>
              </a:rPr>
              <a:t>PMO and Change Mgmt.</a:t>
            </a:r>
          </a:p>
        </p:txBody>
      </p:sp>
      <p:sp>
        <p:nvSpPr>
          <p:cNvPr id="15" name="Rechteck 45">
            <a:extLst>
              <a:ext uri="{FF2B5EF4-FFF2-40B4-BE49-F238E27FC236}">
                <a16:creationId xmlns:a16="http://schemas.microsoft.com/office/drawing/2014/main" id="{DE6179A4-E2DE-6C96-F8F8-69A7572C4471}"/>
              </a:ext>
            </a:extLst>
          </p:cNvPr>
          <p:cNvSpPr/>
          <p:nvPr/>
        </p:nvSpPr>
        <p:spPr bwMode="auto">
          <a:xfrm>
            <a:off x="838421" y="2942374"/>
            <a:ext cx="1108075" cy="337929"/>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90000"/>
              </a:lnSpc>
              <a:spcBef>
                <a:spcPts val="400"/>
              </a:spcBef>
            </a:pPr>
            <a:endParaRPr lang="en-US" sz="1400" dirty="0" err="1">
              <a:solidFill>
                <a:schemeClr val="tx1">
                  <a:lumMod val="85000"/>
                  <a:lumOff val="15000"/>
                </a:schemeClr>
              </a:solidFill>
            </a:endParaRPr>
          </a:p>
        </p:txBody>
      </p:sp>
      <p:cxnSp>
        <p:nvCxnSpPr>
          <p:cNvPr id="16" name="Gewinkelte Verbindung 48">
            <a:extLst>
              <a:ext uri="{FF2B5EF4-FFF2-40B4-BE49-F238E27FC236}">
                <a16:creationId xmlns:a16="http://schemas.microsoft.com/office/drawing/2014/main" id="{BE2C5A98-79DC-69FB-C4C0-DFB61BF00BE1}"/>
              </a:ext>
            </a:extLst>
          </p:cNvPr>
          <p:cNvCxnSpPr>
            <a:cxnSpLocks/>
            <a:stCxn id="9" idx="2"/>
            <a:endCxn id="21" idx="0"/>
          </p:cNvCxnSpPr>
          <p:nvPr/>
        </p:nvCxnSpPr>
        <p:spPr>
          <a:xfrm rot="5400000">
            <a:off x="1703557" y="4137862"/>
            <a:ext cx="470538" cy="2639"/>
          </a:xfrm>
          <a:prstGeom prst="bentConnector3">
            <a:avLst>
              <a:gd name="adj1" fmla="val 50000"/>
            </a:avLst>
          </a:prstGeom>
          <a:ln>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20" name="Rechteck 81">
            <a:extLst>
              <a:ext uri="{FF2B5EF4-FFF2-40B4-BE49-F238E27FC236}">
                <a16:creationId xmlns:a16="http://schemas.microsoft.com/office/drawing/2014/main" id="{57A34C47-F77C-E4EB-450E-165AF2B9A731}"/>
              </a:ext>
            </a:extLst>
          </p:cNvPr>
          <p:cNvSpPr/>
          <p:nvPr/>
        </p:nvSpPr>
        <p:spPr bwMode="auto">
          <a:xfrm>
            <a:off x="3232519" y="5070198"/>
            <a:ext cx="2217225" cy="533713"/>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Clr>
                <a:schemeClr val="tx2"/>
              </a:buClr>
              <a:buFont typeface="Wingdings" panose="05000000000000000000" pitchFamily="2" charset="2"/>
              <a:buChar char="§"/>
              <a:defRPr/>
            </a:pPr>
            <a:r>
              <a:rPr lang="en-US" sz="1000" dirty="0">
                <a:solidFill>
                  <a:schemeClr val="tx1"/>
                </a:solidFill>
              </a:rPr>
              <a:t>Document analysis</a:t>
            </a:r>
          </a:p>
          <a:p>
            <a:pPr marL="171450" indent="-171450">
              <a:buClr>
                <a:schemeClr val="tx2"/>
              </a:buClr>
              <a:buFont typeface="Wingdings" panose="05000000000000000000" pitchFamily="2" charset="2"/>
              <a:buChar char="§"/>
              <a:defRPr/>
            </a:pPr>
            <a:r>
              <a:rPr lang="en-US" sz="1000" dirty="0">
                <a:solidFill>
                  <a:schemeClr val="tx1"/>
                </a:solidFill>
              </a:rPr>
              <a:t>Site-Visits and Interviews</a:t>
            </a:r>
          </a:p>
          <a:p>
            <a:pPr marL="171450" indent="-171450">
              <a:buClr>
                <a:schemeClr val="tx2"/>
              </a:buClr>
              <a:buFont typeface="Wingdings" panose="05000000000000000000" pitchFamily="2" charset="2"/>
              <a:buChar char="§"/>
              <a:defRPr/>
            </a:pPr>
            <a:r>
              <a:rPr lang="en-US" sz="1000" dirty="0">
                <a:solidFill>
                  <a:schemeClr val="tx1"/>
                </a:solidFill>
              </a:rPr>
              <a:t>Action Planning WS</a:t>
            </a:r>
          </a:p>
        </p:txBody>
      </p:sp>
      <p:sp>
        <p:nvSpPr>
          <p:cNvPr id="21" name="Rechteck 37">
            <a:extLst>
              <a:ext uri="{FF2B5EF4-FFF2-40B4-BE49-F238E27FC236}">
                <a16:creationId xmlns:a16="http://schemas.microsoft.com/office/drawing/2014/main" id="{82E90A78-CB8E-5923-38A1-EB4B9BB741F7}"/>
              </a:ext>
            </a:extLst>
          </p:cNvPr>
          <p:cNvSpPr/>
          <p:nvPr/>
        </p:nvSpPr>
        <p:spPr>
          <a:xfrm>
            <a:off x="828893" y="4374450"/>
            <a:ext cx="2217225" cy="288040"/>
          </a:xfrm>
          <a:prstGeom prst="rect">
            <a:avLst/>
          </a:pr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54000" rIns="36000" anchor="ctr"/>
          <a:lstStyle/>
          <a:p>
            <a:pPr>
              <a:defRPr/>
            </a:pPr>
            <a:r>
              <a:rPr lang="en-US" sz="1050" b="1" dirty="0">
                <a:solidFill>
                  <a:srgbClr val="FFFFFF"/>
                </a:solidFill>
              </a:rPr>
              <a:t>Team – “Data”</a:t>
            </a:r>
          </a:p>
        </p:txBody>
      </p:sp>
      <p:sp>
        <p:nvSpPr>
          <p:cNvPr id="22" name="Rechteck 39">
            <a:extLst>
              <a:ext uri="{FF2B5EF4-FFF2-40B4-BE49-F238E27FC236}">
                <a16:creationId xmlns:a16="http://schemas.microsoft.com/office/drawing/2014/main" id="{98D71FCD-BCFF-A841-A51F-26CD60FBEE51}"/>
              </a:ext>
            </a:extLst>
          </p:cNvPr>
          <p:cNvSpPr/>
          <p:nvPr/>
        </p:nvSpPr>
        <p:spPr>
          <a:xfrm>
            <a:off x="3232519" y="4374450"/>
            <a:ext cx="2217225" cy="288040"/>
          </a:xfrm>
          <a:prstGeom prst="rect">
            <a:avLst/>
          </a:pr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54000" rIns="36000" anchor="ctr"/>
          <a:lstStyle/>
          <a:p>
            <a:pPr>
              <a:defRPr/>
            </a:pPr>
            <a:r>
              <a:rPr lang="en-US" sz="1050" b="1" dirty="0">
                <a:solidFill>
                  <a:srgbClr val="FFFFFF"/>
                </a:solidFill>
              </a:rPr>
              <a:t>Team – “Local Execution”</a:t>
            </a:r>
          </a:p>
        </p:txBody>
      </p:sp>
      <p:sp>
        <p:nvSpPr>
          <p:cNvPr id="23" name="Rechteck 39">
            <a:extLst>
              <a:ext uri="{FF2B5EF4-FFF2-40B4-BE49-F238E27FC236}">
                <a16:creationId xmlns:a16="http://schemas.microsoft.com/office/drawing/2014/main" id="{8DFAFC31-0881-4332-76DF-E9066827239C}"/>
              </a:ext>
            </a:extLst>
          </p:cNvPr>
          <p:cNvSpPr/>
          <p:nvPr/>
        </p:nvSpPr>
        <p:spPr>
          <a:xfrm>
            <a:off x="5608150" y="4374450"/>
            <a:ext cx="2198369" cy="288040"/>
          </a:xfrm>
          <a:prstGeom prst="rect">
            <a:avLst/>
          </a:pr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54000" rIns="36000" anchor="ctr"/>
          <a:lstStyle/>
          <a:p>
            <a:pPr>
              <a:defRPr/>
            </a:pPr>
            <a:r>
              <a:rPr lang="en-US" sz="1050" b="1" dirty="0">
                <a:solidFill>
                  <a:srgbClr val="FFFFFF"/>
                </a:solidFill>
              </a:rPr>
              <a:t>Team – “Survey”</a:t>
            </a:r>
          </a:p>
        </p:txBody>
      </p:sp>
      <p:sp>
        <p:nvSpPr>
          <p:cNvPr id="24" name="Rechteck 81">
            <a:extLst>
              <a:ext uri="{FF2B5EF4-FFF2-40B4-BE49-F238E27FC236}">
                <a16:creationId xmlns:a16="http://schemas.microsoft.com/office/drawing/2014/main" id="{A2B282DF-093A-2713-43D2-34178E0F32DC}"/>
              </a:ext>
            </a:extLst>
          </p:cNvPr>
          <p:cNvSpPr/>
          <p:nvPr/>
        </p:nvSpPr>
        <p:spPr bwMode="auto">
          <a:xfrm>
            <a:off x="5608150" y="5070198"/>
            <a:ext cx="2198369" cy="533713"/>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lnSpc>
                <a:spcPct val="90000"/>
              </a:lnSpc>
              <a:buClr>
                <a:schemeClr val="tx2"/>
              </a:buClr>
              <a:buFont typeface="Wingdings" panose="05000000000000000000" pitchFamily="2" charset="2"/>
              <a:buChar char="§"/>
              <a:defRPr/>
            </a:pPr>
            <a:r>
              <a:rPr lang="en-US" sz="1000" dirty="0">
                <a:solidFill>
                  <a:schemeClr val="tx1"/>
                </a:solidFill>
              </a:rPr>
              <a:t>Preparation and Alignment</a:t>
            </a:r>
          </a:p>
          <a:p>
            <a:pPr marL="171450" indent="-171450">
              <a:lnSpc>
                <a:spcPct val="90000"/>
              </a:lnSpc>
              <a:buClr>
                <a:schemeClr val="tx2"/>
              </a:buClr>
              <a:buFont typeface="Wingdings" panose="05000000000000000000" pitchFamily="2" charset="2"/>
              <a:buChar char="§"/>
              <a:defRPr/>
            </a:pPr>
            <a:r>
              <a:rPr lang="en-US" sz="1000" dirty="0">
                <a:solidFill>
                  <a:schemeClr val="tx1"/>
                </a:solidFill>
              </a:rPr>
              <a:t>Conduction </a:t>
            </a:r>
          </a:p>
          <a:p>
            <a:pPr marL="171450" indent="-171450">
              <a:lnSpc>
                <a:spcPct val="90000"/>
              </a:lnSpc>
              <a:buClr>
                <a:schemeClr val="tx2"/>
              </a:buClr>
              <a:buFont typeface="Wingdings" panose="05000000000000000000" pitchFamily="2" charset="2"/>
              <a:buChar char="§"/>
              <a:defRPr/>
            </a:pPr>
            <a:r>
              <a:rPr lang="en-US" sz="1000" dirty="0">
                <a:solidFill>
                  <a:schemeClr val="tx1"/>
                </a:solidFill>
              </a:rPr>
              <a:t>Report Creation</a:t>
            </a:r>
          </a:p>
        </p:txBody>
      </p:sp>
      <p:cxnSp>
        <p:nvCxnSpPr>
          <p:cNvPr id="25" name="Gewinkelte Verbindung 48">
            <a:extLst>
              <a:ext uri="{FF2B5EF4-FFF2-40B4-BE49-F238E27FC236}">
                <a16:creationId xmlns:a16="http://schemas.microsoft.com/office/drawing/2014/main" id="{9E999AD8-EE29-4DCC-98BD-6D658D9B8684}"/>
              </a:ext>
            </a:extLst>
          </p:cNvPr>
          <p:cNvCxnSpPr>
            <a:cxnSpLocks/>
            <a:stCxn id="9" idx="2"/>
            <a:endCxn id="22" idx="0"/>
          </p:cNvCxnSpPr>
          <p:nvPr/>
        </p:nvCxnSpPr>
        <p:spPr>
          <a:xfrm rot="16200000" flipH="1">
            <a:off x="2905369" y="2938687"/>
            <a:ext cx="470538" cy="2400987"/>
          </a:xfrm>
          <a:prstGeom prst="bentConnector3">
            <a:avLst>
              <a:gd name="adj1" fmla="val 50000"/>
            </a:avLst>
          </a:prstGeom>
          <a:ln>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26" name="Gewinkelte Verbindung 48">
            <a:extLst>
              <a:ext uri="{FF2B5EF4-FFF2-40B4-BE49-F238E27FC236}">
                <a16:creationId xmlns:a16="http://schemas.microsoft.com/office/drawing/2014/main" id="{56E14F85-16A9-C120-6A99-B71E4661C3E2}"/>
              </a:ext>
            </a:extLst>
          </p:cNvPr>
          <p:cNvCxnSpPr>
            <a:cxnSpLocks/>
            <a:stCxn id="9" idx="2"/>
            <a:endCxn id="23" idx="0"/>
          </p:cNvCxnSpPr>
          <p:nvPr/>
        </p:nvCxnSpPr>
        <p:spPr>
          <a:xfrm rot="16200000" flipH="1">
            <a:off x="4088471" y="1755586"/>
            <a:ext cx="470538" cy="4767190"/>
          </a:xfrm>
          <a:prstGeom prst="bentConnector3">
            <a:avLst>
              <a:gd name="adj1" fmla="val 50000"/>
            </a:avLst>
          </a:prstGeom>
          <a:ln>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29" name="Gewinkelte Verbindung 48">
            <a:extLst>
              <a:ext uri="{FF2B5EF4-FFF2-40B4-BE49-F238E27FC236}">
                <a16:creationId xmlns:a16="http://schemas.microsoft.com/office/drawing/2014/main" id="{C02DE573-B31F-329E-DAFA-EC10AF7C2B11}"/>
              </a:ext>
            </a:extLst>
          </p:cNvPr>
          <p:cNvCxnSpPr>
            <a:cxnSpLocks/>
            <a:stCxn id="10" idx="1"/>
            <a:endCxn id="8" idx="0"/>
          </p:cNvCxnSpPr>
          <p:nvPr/>
        </p:nvCxnSpPr>
        <p:spPr>
          <a:xfrm rot="10800000" flipV="1">
            <a:off x="1940146" y="2623293"/>
            <a:ext cx="2618925" cy="657010"/>
          </a:xfrm>
          <a:prstGeom prst="bentConnector2">
            <a:avLst/>
          </a:prstGeom>
          <a:ln>
            <a:solidFill>
              <a:schemeClr val="accent5"/>
            </a:solidFill>
            <a:tailEnd type="none"/>
          </a:ln>
        </p:spPr>
        <p:style>
          <a:lnRef idx="1">
            <a:schemeClr val="accent1"/>
          </a:lnRef>
          <a:fillRef idx="0">
            <a:schemeClr val="accent1"/>
          </a:fillRef>
          <a:effectRef idx="0">
            <a:schemeClr val="accent1"/>
          </a:effectRef>
          <a:fontRef idx="minor">
            <a:schemeClr val="tx1"/>
          </a:fontRef>
        </p:style>
      </p:cxnSp>
      <p:sp>
        <p:nvSpPr>
          <p:cNvPr id="33" name="Rechteck 81">
            <a:extLst>
              <a:ext uri="{FF2B5EF4-FFF2-40B4-BE49-F238E27FC236}">
                <a16:creationId xmlns:a16="http://schemas.microsoft.com/office/drawing/2014/main" id="{3EF9423B-DAFE-B1F7-457F-D4AF3E9A6245}"/>
              </a:ext>
            </a:extLst>
          </p:cNvPr>
          <p:cNvSpPr/>
          <p:nvPr/>
        </p:nvSpPr>
        <p:spPr bwMode="auto">
          <a:xfrm>
            <a:off x="828893" y="5070198"/>
            <a:ext cx="2217225" cy="533713"/>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Clr>
                <a:schemeClr val="tx2"/>
              </a:buClr>
              <a:buFont typeface="Wingdings" panose="05000000000000000000" pitchFamily="2" charset="2"/>
              <a:buChar char="§"/>
              <a:defRPr/>
            </a:pPr>
            <a:r>
              <a:rPr lang="en-US" sz="1000" dirty="0">
                <a:solidFill>
                  <a:schemeClr val="tx1"/>
                </a:solidFill>
              </a:rPr>
              <a:t>Data Governance</a:t>
            </a:r>
          </a:p>
          <a:p>
            <a:pPr marL="171450" indent="-171450">
              <a:buClr>
                <a:schemeClr val="tx2"/>
              </a:buClr>
              <a:buFont typeface="Wingdings" panose="05000000000000000000" pitchFamily="2" charset="2"/>
              <a:buChar char="§"/>
              <a:defRPr/>
            </a:pPr>
            <a:r>
              <a:rPr lang="en-US" sz="1000" dirty="0">
                <a:solidFill>
                  <a:schemeClr val="tx1"/>
                </a:solidFill>
              </a:rPr>
              <a:t>Data Harmonization </a:t>
            </a:r>
          </a:p>
          <a:p>
            <a:pPr marL="171450" indent="-171450">
              <a:buClr>
                <a:schemeClr val="tx2"/>
              </a:buClr>
              <a:buFont typeface="Wingdings" panose="05000000000000000000" pitchFamily="2" charset="2"/>
              <a:buChar char="§"/>
              <a:defRPr/>
            </a:pPr>
            <a:r>
              <a:rPr lang="en-US" sz="1000" dirty="0">
                <a:solidFill>
                  <a:schemeClr val="tx1"/>
                </a:solidFill>
              </a:rPr>
              <a:t>Data Consolidation </a:t>
            </a:r>
          </a:p>
        </p:txBody>
      </p:sp>
      <p:sp>
        <p:nvSpPr>
          <p:cNvPr id="43" name="Rechteck 24">
            <a:extLst>
              <a:ext uri="{FF2B5EF4-FFF2-40B4-BE49-F238E27FC236}">
                <a16:creationId xmlns:a16="http://schemas.microsoft.com/office/drawing/2014/main" id="{67C05A97-CE9C-BDF0-22FC-E15BC78F1431}"/>
              </a:ext>
            </a:extLst>
          </p:cNvPr>
          <p:cNvSpPr/>
          <p:nvPr/>
        </p:nvSpPr>
        <p:spPr>
          <a:xfrm>
            <a:off x="3537170" y="2392589"/>
            <a:ext cx="972000" cy="449263"/>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Ins="36000" anchor="ctr"/>
          <a:lstStyle/>
          <a:p>
            <a:pPr>
              <a:defRPr/>
            </a:pPr>
            <a:r>
              <a:rPr lang="en-US" sz="800" b="1" u="sng" dirty="0">
                <a:solidFill>
                  <a:srgbClr val="000000"/>
                </a:solidFill>
              </a:rPr>
              <a:t>E.ON </a:t>
            </a:r>
          </a:p>
          <a:p>
            <a:pPr>
              <a:defRPr/>
            </a:pPr>
            <a:r>
              <a:rPr lang="en-US" sz="800" b="1" dirty="0">
                <a:solidFill>
                  <a:srgbClr val="000000"/>
                </a:solidFill>
              </a:rPr>
              <a:t>Mr. Finn Petersen</a:t>
            </a:r>
          </a:p>
          <a:p>
            <a:pPr>
              <a:defRPr/>
            </a:pPr>
            <a:r>
              <a:rPr lang="en-US" sz="800" b="1" dirty="0">
                <a:solidFill>
                  <a:srgbClr val="000000"/>
                </a:solidFill>
              </a:rPr>
              <a:t>Ms. Melanie Donisch</a:t>
            </a:r>
          </a:p>
        </p:txBody>
      </p:sp>
      <p:sp>
        <p:nvSpPr>
          <p:cNvPr id="47" name="Rechteck 24">
            <a:extLst>
              <a:ext uri="{FF2B5EF4-FFF2-40B4-BE49-F238E27FC236}">
                <a16:creationId xmlns:a16="http://schemas.microsoft.com/office/drawing/2014/main" id="{27A28EB7-2C19-CB2F-12F3-20C3213608BC}"/>
              </a:ext>
            </a:extLst>
          </p:cNvPr>
          <p:cNvSpPr/>
          <p:nvPr/>
        </p:nvSpPr>
        <p:spPr>
          <a:xfrm>
            <a:off x="3537170" y="3231942"/>
            <a:ext cx="972000" cy="340907"/>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Ins="36000" anchor="ctr"/>
          <a:lstStyle/>
          <a:p>
            <a:pPr>
              <a:defRPr/>
            </a:pPr>
            <a:r>
              <a:rPr lang="en-US" sz="800" b="1" u="sng" dirty="0">
                <a:solidFill>
                  <a:srgbClr val="000000"/>
                </a:solidFill>
              </a:rPr>
              <a:t>E.ON </a:t>
            </a:r>
          </a:p>
          <a:p>
            <a:pPr>
              <a:defRPr/>
            </a:pPr>
            <a:r>
              <a:rPr lang="en-US" sz="800" b="1" dirty="0">
                <a:solidFill>
                  <a:srgbClr val="000000"/>
                </a:solidFill>
              </a:rPr>
              <a:t>Ms. Melanie Donisch</a:t>
            </a:r>
          </a:p>
        </p:txBody>
      </p:sp>
      <p:sp>
        <p:nvSpPr>
          <p:cNvPr id="48" name="Rechteck 24">
            <a:extLst>
              <a:ext uri="{FF2B5EF4-FFF2-40B4-BE49-F238E27FC236}">
                <a16:creationId xmlns:a16="http://schemas.microsoft.com/office/drawing/2014/main" id="{06243B4A-E024-3AFA-9102-8CE888129A6B}"/>
              </a:ext>
            </a:extLst>
          </p:cNvPr>
          <p:cNvSpPr/>
          <p:nvPr/>
        </p:nvSpPr>
        <p:spPr>
          <a:xfrm>
            <a:off x="4552720" y="3231942"/>
            <a:ext cx="972000" cy="340907"/>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Ins="36000" anchor="ctr"/>
          <a:lstStyle/>
          <a:p>
            <a:pPr>
              <a:defRPr/>
            </a:pPr>
            <a:r>
              <a:rPr lang="en-US" sz="800" b="1" u="sng" dirty="0">
                <a:solidFill>
                  <a:srgbClr val="000000"/>
                </a:solidFill>
              </a:rPr>
              <a:t>b.core</a:t>
            </a:r>
          </a:p>
          <a:p>
            <a:pPr>
              <a:defRPr/>
            </a:pPr>
            <a:r>
              <a:rPr lang="en-US" sz="800" b="1" dirty="0">
                <a:solidFill>
                  <a:srgbClr val="000000"/>
                </a:solidFill>
              </a:rPr>
              <a:t>Tim Möller</a:t>
            </a:r>
          </a:p>
        </p:txBody>
      </p:sp>
      <p:cxnSp>
        <p:nvCxnSpPr>
          <p:cNvPr id="50" name="Connector: Elbow 49">
            <a:extLst>
              <a:ext uri="{FF2B5EF4-FFF2-40B4-BE49-F238E27FC236}">
                <a16:creationId xmlns:a16="http://schemas.microsoft.com/office/drawing/2014/main" id="{026B4FB5-3D39-0BE5-47D3-F44158689CBA}"/>
              </a:ext>
            </a:extLst>
          </p:cNvPr>
          <p:cNvCxnSpPr>
            <a:cxnSpLocks/>
            <a:stCxn id="14" idx="1"/>
            <a:endCxn id="8" idx="3"/>
          </p:cNvCxnSpPr>
          <p:nvPr/>
        </p:nvCxnSpPr>
        <p:spPr>
          <a:xfrm rot="10800000" flipV="1">
            <a:off x="3051395" y="3112543"/>
            <a:ext cx="485776" cy="27571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3" name="Rechteck 24">
            <a:extLst>
              <a:ext uri="{FF2B5EF4-FFF2-40B4-BE49-F238E27FC236}">
                <a16:creationId xmlns:a16="http://schemas.microsoft.com/office/drawing/2014/main" id="{89CCF428-5A61-D9EE-6BBE-CB2B18D08EC4}"/>
              </a:ext>
            </a:extLst>
          </p:cNvPr>
          <p:cNvSpPr/>
          <p:nvPr/>
        </p:nvSpPr>
        <p:spPr>
          <a:xfrm>
            <a:off x="1894831" y="3496203"/>
            <a:ext cx="1149730" cy="449263"/>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Ins="36000" anchor="ctr"/>
          <a:lstStyle/>
          <a:p>
            <a:pPr>
              <a:defRPr/>
            </a:pPr>
            <a:r>
              <a:rPr lang="en-US" sz="800" b="1" u="sng" dirty="0">
                <a:solidFill>
                  <a:srgbClr val="000000"/>
                </a:solidFill>
              </a:rPr>
              <a:t>b.core</a:t>
            </a:r>
          </a:p>
          <a:p>
            <a:pPr>
              <a:defRPr/>
            </a:pPr>
            <a:r>
              <a:rPr lang="en-US" sz="800" b="1" dirty="0">
                <a:solidFill>
                  <a:srgbClr val="000000"/>
                </a:solidFill>
              </a:rPr>
              <a:t>David Faustmann</a:t>
            </a:r>
          </a:p>
        </p:txBody>
      </p:sp>
      <p:sp>
        <p:nvSpPr>
          <p:cNvPr id="54" name="Rechteck 24">
            <a:extLst>
              <a:ext uri="{FF2B5EF4-FFF2-40B4-BE49-F238E27FC236}">
                <a16:creationId xmlns:a16="http://schemas.microsoft.com/office/drawing/2014/main" id="{5158AC00-5D3F-6758-1768-2CC9824465D9}"/>
              </a:ext>
            </a:extLst>
          </p:cNvPr>
          <p:cNvSpPr/>
          <p:nvPr/>
        </p:nvSpPr>
        <p:spPr>
          <a:xfrm>
            <a:off x="828894" y="3496203"/>
            <a:ext cx="1070392" cy="449263"/>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Ins="36000" anchor="ctr"/>
          <a:lstStyle/>
          <a:p>
            <a:pPr>
              <a:defRPr/>
            </a:pPr>
            <a:r>
              <a:rPr lang="en-US" sz="800" b="1" u="sng" dirty="0">
                <a:solidFill>
                  <a:srgbClr val="000000"/>
                </a:solidFill>
              </a:rPr>
              <a:t>E.ON </a:t>
            </a:r>
          </a:p>
          <a:p>
            <a:pPr>
              <a:defRPr/>
            </a:pPr>
            <a:r>
              <a:rPr lang="en-US" sz="800" b="1" dirty="0">
                <a:solidFill>
                  <a:srgbClr val="000000"/>
                </a:solidFill>
              </a:rPr>
              <a:t>Mr. Finn Petersen</a:t>
            </a:r>
          </a:p>
          <a:p>
            <a:pPr>
              <a:defRPr/>
            </a:pPr>
            <a:r>
              <a:rPr lang="en-US" sz="800" b="1" dirty="0">
                <a:solidFill>
                  <a:srgbClr val="000000"/>
                </a:solidFill>
              </a:rPr>
              <a:t>Ms. Melanie Donisch</a:t>
            </a:r>
          </a:p>
        </p:txBody>
      </p:sp>
      <p:cxnSp>
        <p:nvCxnSpPr>
          <p:cNvPr id="59" name="Connector: Elbow 58">
            <a:extLst>
              <a:ext uri="{FF2B5EF4-FFF2-40B4-BE49-F238E27FC236}">
                <a16:creationId xmlns:a16="http://schemas.microsoft.com/office/drawing/2014/main" id="{FFAC58B9-15DF-31C4-5697-182FF4131CD0}"/>
              </a:ext>
            </a:extLst>
          </p:cNvPr>
          <p:cNvCxnSpPr>
            <a:cxnSpLocks/>
            <a:stCxn id="13" idx="1"/>
            <a:endCxn id="53" idx="3"/>
          </p:cNvCxnSpPr>
          <p:nvPr/>
        </p:nvCxnSpPr>
        <p:spPr>
          <a:xfrm rot="10800000">
            <a:off x="3044562" y="3720836"/>
            <a:ext cx="492609" cy="1536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66" name="Rechteck 24">
            <a:extLst>
              <a:ext uri="{FF2B5EF4-FFF2-40B4-BE49-F238E27FC236}">
                <a16:creationId xmlns:a16="http://schemas.microsoft.com/office/drawing/2014/main" id="{E629DBD2-5936-D2CB-C0F5-ED93223000C9}"/>
              </a:ext>
            </a:extLst>
          </p:cNvPr>
          <p:cNvSpPr/>
          <p:nvPr/>
        </p:nvSpPr>
        <p:spPr>
          <a:xfrm>
            <a:off x="2003489" y="4666619"/>
            <a:ext cx="1039770" cy="403579"/>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Ins="36000" anchor="ctr"/>
          <a:lstStyle/>
          <a:p>
            <a:pPr>
              <a:defRPr/>
            </a:pPr>
            <a:r>
              <a:rPr lang="en-US" sz="800" b="1" u="sng" dirty="0">
                <a:solidFill>
                  <a:srgbClr val="000000"/>
                </a:solidFill>
              </a:rPr>
              <a:t>b.core</a:t>
            </a:r>
          </a:p>
          <a:p>
            <a:pPr>
              <a:defRPr/>
            </a:pPr>
            <a:r>
              <a:rPr lang="en-US" sz="800" b="1" dirty="0">
                <a:solidFill>
                  <a:srgbClr val="000000"/>
                </a:solidFill>
              </a:rPr>
              <a:t>Tim Möller</a:t>
            </a:r>
          </a:p>
          <a:p>
            <a:pPr>
              <a:defRPr/>
            </a:pPr>
            <a:r>
              <a:rPr lang="en-US" sz="800" b="1" dirty="0">
                <a:solidFill>
                  <a:srgbClr val="000000"/>
                </a:solidFill>
              </a:rPr>
              <a:t>David Faustmann</a:t>
            </a:r>
          </a:p>
        </p:txBody>
      </p:sp>
      <p:sp>
        <p:nvSpPr>
          <p:cNvPr id="67" name="Rechteck 24">
            <a:extLst>
              <a:ext uri="{FF2B5EF4-FFF2-40B4-BE49-F238E27FC236}">
                <a16:creationId xmlns:a16="http://schemas.microsoft.com/office/drawing/2014/main" id="{E39875C9-D288-0455-AAC6-90B2367921C4}"/>
              </a:ext>
            </a:extLst>
          </p:cNvPr>
          <p:cNvSpPr/>
          <p:nvPr/>
        </p:nvSpPr>
        <p:spPr>
          <a:xfrm>
            <a:off x="828925" y="4666206"/>
            <a:ext cx="1097969" cy="398701"/>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Ins="36000" anchor="ctr"/>
          <a:lstStyle/>
          <a:p>
            <a:pPr>
              <a:defRPr/>
            </a:pPr>
            <a:r>
              <a:rPr lang="en-US" sz="800" b="1" u="sng" dirty="0">
                <a:solidFill>
                  <a:srgbClr val="000000"/>
                </a:solidFill>
              </a:rPr>
              <a:t>E.ON </a:t>
            </a:r>
          </a:p>
          <a:p>
            <a:pPr>
              <a:defRPr/>
            </a:pPr>
            <a:r>
              <a:rPr lang="en-US" sz="800" b="1" dirty="0">
                <a:solidFill>
                  <a:srgbClr val="000000"/>
                </a:solidFill>
              </a:rPr>
              <a:t>Ms. Melanie Donisch</a:t>
            </a:r>
          </a:p>
        </p:txBody>
      </p:sp>
      <p:sp>
        <p:nvSpPr>
          <p:cNvPr id="69" name="Rechteck 24">
            <a:extLst>
              <a:ext uri="{FF2B5EF4-FFF2-40B4-BE49-F238E27FC236}">
                <a16:creationId xmlns:a16="http://schemas.microsoft.com/office/drawing/2014/main" id="{D1D48450-D3C9-7837-008A-701B73715BFD}"/>
              </a:ext>
            </a:extLst>
          </p:cNvPr>
          <p:cNvSpPr/>
          <p:nvPr/>
        </p:nvSpPr>
        <p:spPr>
          <a:xfrm>
            <a:off x="4457280" y="4666619"/>
            <a:ext cx="980002" cy="403579"/>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Ins="36000" anchor="ctr"/>
          <a:lstStyle/>
          <a:p>
            <a:pPr>
              <a:defRPr/>
            </a:pPr>
            <a:r>
              <a:rPr lang="en-US" sz="800" b="1" dirty="0">
                <a:solidFill>
                  <a:srgbClr val="000000"/>
                </a:solidFill>
              </a:rPr>
              <a:t>Local b.core consultant</a:t>
            </a:r>
          </a:p>
        </p:txBody>
      </p:sp>
      <p:sp>
        <p:nvSpPr>
          <p:cNvPr id="70" name="Rechteck 24">
            <a:extLst>
              <a:ext uri="{FF2B5EF4-FFF2-40B4-BE49-F238E27FC236}">
                <a16:creationId xmlns:a16="http://schemas.microsoft.com/office/drawing/2014/main" id="{96E251B0-67D4-ABE2-22F1-F5206AA6B586}"/>
              </a:ext>
            </a:extLst>
          </p:cNvPr>
          <p:cNvSpPr/>
          <p:nvPr/>
        </p:nvSpPr>
        <p:spPr>
          <a:xfrm>
            <a:off x="3241532" y="4666206"/>
            <a:ext cx="1097969" cy="398701"/>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Ins="36000" anchor="ctr"/>
          <a:lstStyle/>
          <a:p>
            <a:pPr>
              <a:defRPr/>
            </a:pPr>
            <a:r>
              <a:rPr lang="en-US" sz="800" b="1" dirty="0">
                <a:solidFill>
                  <a:srgbClr val="000000"/>
                </a:solidFill>
              </a:rPr>
              <a:t>Local E.ON PM/ Safety Expert</a:t>
            </a:r>
          </a:p>
        </p:txBody>
      </p:sp>
      <p:sp>
        <p:nvSpPr>
          <p:cNvPr id="73" name="Rechteck 24">
            <a:extLst>
              <a:ext uri="{FF2B5EF4-FFF2-40B4-BE49-F238E27FC236}">
                <a16:creationId xmlns:a16="http://schemas.microsoft.com/office/drawing/2014/main" id="{CC5D5A7D-2D8C-92BF-A680-926ED4693C83}"/>
              </a:ext>
            </a:extLst>
          </p:cNvPr>
          <p:cNvSpPr/>
          <p:nvPr/>
        </p:nvSpPr>
        <p:spPr>
          <a:xfrm>
            <a:off x="6773084" y="4666619"/>
            <a:ext cx="1022175" cy="403579"/>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Ins="36000" anchor="ctr"/>
          <a:lstStyle/>
          <a:p>
            <a:pPr>
              <a:defRPr/>
            </a:pPr>
            <a:r>
              <a:rPr lang="en-US" sz="800" b="1" dirty="0">
                <a:solidFill>
                  <a:srgbClr val="000000"/>
                </a:solidFill>
              </a:rPr>
              <a:t>Tim Möller</a:t>
            </a:r>
          </a:p>
          <a:p>
            <a:pPr>
              <a:defRPr/>
            </a:pPr>
            <a:r>
              <a:rPr lang="en-US" sz="800" b="1" dirty="0">
                <a:solidFill>
                  <a:srgbClr val="000000"/>
                </a:solidFill>
              </a:rPr>
              <a:t>David Faustmann</a:t>
            </a:r>
          </a:p>
        </p:txBody>
      </p:sp>
      <p:sp>
        <p:nvSpPr>
          <p:cNvPr id="74" name="Rechteck 24">
            <a:extLst>
              <a:ext uri="{FF2B5EF4-FFF2-40B4-BE49-F238E27FC236}">
                <a16:creationId xmlns:a16="http://schemas.microsoft.com/office/drawing/2014/main" id="{52A24F6F-3AFF-2DFD-0207-2F23C04702E1}"/>
              </a:ext>
            </a:extLst>
          </p:cNvPr>
          <p:cNvSpPr/>
          <p:nvPr/>
        </p:nvSpPr>
        <p:spPr>
          <a:xfrm>
            <a:off x="5598520" y="4666206"/>
            <a:ext cx="1097969" cy="398701"/>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Ins="36000" anchor="ctr"/>
          <a:lstStyle/>
          <a:p>
            <a:pPr>
              <a:defRPr/>
            </a:pPr>
            <a:r>
              <a:rPr lang="en-US" sz="800" b="1" dirty="0">
                <a:solidFill>
                  <a:srgbClr val="000000"/>
                </a:solidFill>
              </a:rPr>
              <a:t>E.ON Worker’s Counsel</a:t>
            </a:r>
          </a:p>
          <a:p>
            <a:pPr>
              <a:defRPr/>
            </a:pPr>
            <a:r>
              <a:rPr lang="en-US" sz="800" b="1" dirty="0">
                <a:solidFill>
                  <a:srgbClr val="000000"/>
                </a:solidFill>
              </a:rPr>
              <a:t>Ms. Melanie Donisch</a:t>
            </a:r>
          </a:p>
        </p:txBody>
      </p:sp>
      <p:sp>
        <p:nvSpPr>
          <p:cNvPr id="82" name="Content Placeholder 2">
            <a:extLst>
              <a:ext uri="{FF2B5EF4-FFF2-40B4-BE49-F238E27FC236}">
                <a16:creationId xmlns:a16="http://schemas.microsoft.com/office/drawing/2014/main" id="{E9E042EA-59A1-E626-8966-D38F2907D475}"/>
              </a:ext>
            </a:extLst>
          </p:cNvPr>
          <p:cNvSpPr txBox="1">
            <a:spLocks/>
          </p:cNvSpPr>
          <p:nvPr/>
        </p:nvSpPr>
        <p:spPr>
          <a:xfrm>
            <a:off x="7964924" y="2055813"/>
            <a:ext cx="3388875" cy="39987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65000"/>
                    <a:lumOff val="3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latin typeface="+mn-lt"/>
                <a:ea typeface="+mn-lt"/>
                <a:cs typeface="+mn-lt"/>
                <a:sym typeface="+mn-lt"/>
              </a:rPr>
              <a:t>Control: </a:t>
            </a:r>
            <a:r>
              <a:rPr lang="en-US" sz="1200" dirty="0">
                <a:latin typeface="+mn-lt"/>
                <a:ea typeface="+mn-lt"/>
                <a:cs typeface="+mn-lt"/>
                <a:sym typeface="+mn-lt"/>
              </a:rPr>
              <a:t>The Project is centrally controlled</a:t>
            </a:r>
          </a:p>
          <a:p>
            <a:pPr lvl="1"/>
            <a:r>
              <a:rPr lang="en-US" sz="1200" dirty="0">
                <a:latin typeface="+mn-lt"/>
                <a:ea typeface="+mn-lt"/>
                <a:cs typeface="+mn-lt"/>
                <a:sym typeface="+mn-lt"/>
              </a:rPr>
              <a:t>Multiple Barriers are introduced to guarantee steadily high quality </a:t>
            </a:r>
          </a:p>
          <a:p>
            <a:pPr lvl="1"/>
            <a:r>
              <a:rPr lang="en-US" sz="1200" dirty="0">
                <a:latin typeface="+mn-lt"/>
                <a:ea typeface="+mn-lt"/>
                <a:cs typeface="+mn-lt"/>
                <a:sym typeface="+mn-lt"/>
              </a:rPr>
              <a:t>Standards concerning assessments but also data analysis are either set centrally or the assessment are conducted centrally (as far as possible)</a:t>
            </a:r>
          </a:p>
          <a:p>
            <a:r>
              <a:rPr lang="en-US" sz="1200" b="1" dirty="0">
                <a:latin typeface="+mn-lt"/>
                <a:ea typeface="+mn-lt"/>
                <a:cs typeface="+mn-lt"/>
                <a:sym typeface="+mn-lt"/>
              </a:rPr>
              <a:t>Result-oriented involvement: </a:t>
            </a:r>
            <a:r>
              <a:rPr lang="en-US" sz="1200" dirty="0">
                <a:latin typeface="+mn-lt"/>
                <a:ea typeface="+mn-lt"/>
                <a:cs typeface="+mn-lt"/>
                <a:sym typeface="+mn-lt"/>
              </a:rPr>
              <a:t>E.ON Responsible and PM is/ are steadily involved in a most efficient way possible (result-driven)</a:t>
            </a:r>
          </a:p>
          <a:p>
            <a:r>
              <a:rPr lang="en-US" sz="1200" b="1" dirty="0">
                <a:latin typeface="+mn-lt"/>
                <a:ea typeface="+mn-lt"/>
                <a:cs typeface="+mn-lt"/>
                <a:sym typeface="+mn-lt"/>
              </a:rPr>
              <a:t>Effectivity-oriented involvement: </a:t>
            </a:r>
            <a:r>
              <a:rPr lang="en-US" sz="1200" dirty="0">
                <a:latin typeface="+mn-lt"/>
                <a:ea typeface="+mn-lt"/>
                <a:cs typeface="+mn-lt"/>
                <a:sym typeface="+mn-lt"/>
              </a:rPr>
              <a:t>However, the organization allows fast responses on errors, quality hazards but also communication issues</a:t>
            </a:r>
          </a:p>
          <a:p>
            <a:r>
              <a:rPr lang="en-US" sz="1200" b="1" dirty="0">
                <a:latin typeface="+mn-lt"/>
                <a:ea typeface="+mn-lt"/>
                <a:cs typeface="+mn-lt"/>
                <a:sym typeface="+mn-lt"/>
              </a:rPr>
              <a:t>Localization where needed: </a:t>
            </a:r>
            <a:r>
              <a:rPr lang="en-US" sz="1200" dirty="0">
                <a:latin typeface="+mn-lt"/>
                <a:ea typeface="+mn-lt"/>
                <a:cs typeface="+mn-lt"/>
                <a:sym typeface="+mn-lt"/>
              </a:rPr>
              <a:t>local b.core consultants guarantee barrier free communication while following a centrally given approach</a:t>
            </a:r>
          </a:p>
          <a:p>
            <a:endParaRPr lang="en-US" sz="1200" dirty="0">
              <a:latin typeface="+mn-lt"/>
              <a:ea typeface="+mn-lt"/>
              <a:cs typeface="+mn-lt"/>
              <a:sym typeface="+mn-lt"/>
            </a:endParaRPr>
          </a:p>
        </p:txBody>
      </p:sp>
    </p:spTree>
    <p:extLst>
      <p:ext uri="{BB962C8B-B14F-4D97-AF65-F5344CB8AC3E}">
        <p14:creationId xmlns:p14="http://schemas.microsoft.com/office/powerpoint/2010/main" val="3329303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33E4A-B43B-BA65-FBCB-B244CBE61D4E}"/>
              </a:ext>
            </a:extLst>
          </p:cNvPr>
          <p:cNvSpPr>
            <a:spLocks noGrp="1"/>
          </p:cNvSpPr>
          <p:nvPr>
            <p:ph type="title"/>
          </p:nvPr>
        </p:nvSpPr>
        <p:spPr/>
        <p:txBody>
          <a:bodyPr vert="horz" lIns="91440" tIns="45720" rIns="91440" bIns="45720" rtlCol="0" anchor="ctr">
            <a:normAutofit/>
          </a:bodyPr>
          <a:lstStyle/>
          <a:p>
            <a:r>
              <a:rPr lang="en-US" dirty="0">
                <a:latin typeface="+mn-lt"/>
                <a:ea typeface="+mn-lt"/>
                <a:cs typeface="+mn-lt"/>
                <a:sym typeface="+mn-lt"/>
              </a:rPr>
              <a:t>Skill-Set, Experience and Education of the Team</a:t>
            </a:r>
          </a:p>
        </p:txBody>
      </p:sp>
      <p:sp>
        <p:nvSpPr>
          <p:cNvPr id="3" name="Content Placeholder 2">
            <a:extLst>
              <a:ext uri="{FF2B5EF4-FFF2-40B4-BE49-F238E27FC236}">
                <a16:creationId xmlns:a16="http://schemas.microsoft.com/office/drawing/2014/main" id="{0057C3C7-E62D-C647-3B54-00F924996D23}"/>
              </a:ext>
            </a:extLst>
          </p:cNvPr>
          <p:cNvSpPr>
            <a:spLocks noGrp="1"/>
          </p:cNvSpPr>
          <p:nvPr>
            <p:ph idx="1"/>
          </p:nvPr>
        </p:nvSpPr>
        <p:spPr>
          <a:xfrm>
            <a:off x="476252" y="1690688"/>
            <a:ext cx="11239496" cy="463361"/>
          </a:xfrm>
        </p:spPr>
        <p:txBody>
          <a:bodyPr>
            <a:normAutofit/>
          </a:bodyPr>
          <a:lstStyle/>
          <a:p>
            <a:pPr marL="0" indent="0">
              <a:buNone/>
            </a:pPr>
            <a:r>
              <a:rPr lang="en-US" sz="1200" dirty="0">
                <a:latin typeface="+mn-lt"/>
                <a:ea typeface="+mn-lt"/>
                <a:cs typeface="+mn-lt"/>
                <a:sym typeface="+mn-lt"/>
              </a:rPr>
              <a:t>The skill set, experience, and education of the proposed team have been matched to the requirements of the project. Following this section, you will find CVs and references.</a:t>
            </a:r>
          </a:p>
        </p:txBody>
      </p:sp>
      <p:graphicFrame>
        <p:nvGraphicFramePr>
          <p:cNvPr id="6" name="Tabelle 5">
            <a:extLst>
              <a:ext uri="{FF2B5EF4-FFF2-40B4-BE49-F238E27FC236}">
                <a16:creationId xmlns:a16="http://schemas.microsoft.com/office/drawing/2014/main" id="{4B6524D6-6788-7DAF-8E16-A33C5AD004AE}"/>
              </a:ext>
            </a:extLst>
          </p:cNvPr>
          <p:cNvGraphicFramePr>
            <a:graphicFrameLocks noGrp="1"/>
          </p:cNvGraphicFramePr>
          <p:nvPr>
            <p:extLst>
              <p:ext uri="{D42A27DB-BD31-4B8C-83A1-F6EECF244321}">
                <p14:modId xmlns:p14="http://schemas.microsoft.com/office/powerpoint/2010/main" val="3547521056"/>
              </p:ext>
            </p:extLst>
          </p:nvPr>
        </p:nvGraphicFramePr>
        <p:xfrm>
          <a:off x="246587" y="1922368"/>
          <a:ext cx="11698827" cy="4206240"/>
        </p:xfrm>
        <a:graphic>
          <a:graphicData uri="http://schemas.openxmlformats.org/drawingml/2006/table">
            <a:tbl>
              <a:tblPr firstRow="1" bandRow="1">
                <a:tableStyleId>{5C22544A-7EE6-4342-B048-85BDC9FD1C3A}</a:tableStyleId>
              </a:tblPr>
              <a:tblGrid>
                <a:gridCol w="238539">
                  <a:extLst>
                    <a:ext uri="{9D8B030D-6E8A-4147-A177-3AD203B41FA5}">
                      <a16:colId xmlns:a16="http://schemas.microsoft.com/office/drawing/2014/main" val="2203487422"/>
                    </a:ext>
                  </a:extLst>
                </a:gridCol>
                <a:gridCol w="7831101">
                  <a:extLst>
                    <a:ext uri="{9D8B030D-6E8A-4147-A177-3AD203B41FA5}">
                      <a16:colId xmlns:a16="http://schemas.microsoft.com/office/drawing/2014/main" val="2098558160"/>
                    </a:ext>
                  </a:extLst>
                </a:gridCol>
                <a:gridCol w="1209729">
                  <a:extLst>
                    <a:ext uri="{9D8B030D-6E8A-4147-A177-3AD203B41FA5}">
                      <a16:colId xmlns:a16="http://schemas.microsoft.com/office/drawing/2014/main" val="3359010477"/>
                    </a:ext>
                  </a:extLst>
                </a:gridCol>
                <a:gridCol w="1209729">
                  <a:extLst>
                    <a:ext uri="{9D8B030D-6E8A-4147-A177-3AD203B41FA5}">
                      <a16:colId xmlns:a16="http://schemas.microsoft.com/office/drawing/2014/main" val="1473272778"/>
                    </a:ext>
                  </a:extLst>
                </a:gridCol>
                <a:gridCol w="1209729">
                  <a:extLst>
                    <a:ext uri="{9D8B030D-6E8A-4147-A177-3AD203B41FA5}">
                      <a16:colId xmlns:a16="http://schemas.microsoft.com/office/drawing/2014/main" val="3034141590"/>
                    </a:ext>
                  </a:extLst>
                </a:gridCol>
              </a:tblGrid>
              <a:tr h="139133">
                <a:tc gridSpan="2">
                  <a:txBody>
                    <a:bodyPr/>
                    <a:lstStyle/>
                    <a:p>
                      <a:pPr algn="ctr"/>
                      <a:r>
                        <a:rPr lang="en-US" sz="1000" dirty="0">
                          <a:latin typeface="+mn-lt"/>
                          <a:ea typeface="+mn-lt"/>
                          <a:cs typeface="+mn-lt"/>
                          <a:sym typeface="+mn-lt"/>
                        </a:rPr>
                        <a:t>Considered Elements</a:t>
                      </a:r>
                    </a:p>
                  </a:txBody>
                  <a:tcPr anchor="ctr">
                    <a:solidFill>
                      <a:schemeClr val="bg1">
                        <a:lumMod val="50000"/>
                      </a:schemeClr>
                    </a:solidFill>
                  </a:tcPr>
                </a:tc>
                <a:tc hMerge="1">
                  <a:txBody>
                    <a:bodyPr/>
                    <a:lstStyle/>
                    <a:p>
                      <a:pPr algn="ctr"/>
                      <a:r>
                        <a:rPr lang="de-DE" sz="1050" dirty="0"/>
                        <a:t>Anforderungen an das Team Setup </a:t>
                      </a:r>
                    </a:p>
                  </a:txBody>
                  <a:tcPr anchor="ctr">
                    <a:solidFill>
                      <a:schemeClr val="bg1">
                        <a:lumMod val="50000"/>
                      </a:schemeClr>
                    </a:solidFill>
                  </a:tcPr>
                </a:tc>
                <a:tc>
                  <a:txBody>
                    <a:bodyPr/>
                    <a:lstStyle/>
                    <a:p>
                      <a:pPr algn="ctr"/>
                      <a:r>
                        <a:rPr lang="en-US" sz="1000" dirty="0">
                          <a:latin typeface="+mn-lt"/>
                          <a:ea typeface="+mn-lt"/>
                          <a:cs typeface="+mn-lt"/>
                          <a:sym typeface="+mn-lt"/>
                        </a:rPr>
                        <a:t>Project Responsible / PM: David Faustmann</a:t>
                      </a:r>
                    </a:p>
                  </a:txBody>
                  <a:tcPr anchor="ctr">
                    <a:solidFill>
                      <a:schemeClr val="bg1">
                        <a:lumMod val="50000"/>
                      </a:schemeClr>
                    </a:solidFill>
                  </a:tcPr>
                </a:tc>
                <a:tc>
                  <a:txBody>
                    <a:bodyPr/>
                    <a:lstStyle/>
                    <a:p>
                      <a:pPr algn="ctr"/>
                      <a:r>
                        <a:rPr lang="en-US" sz="1000" dirty="0">
                          <a:latin typeface="+mn-lt"/>
                          <a:ea typeface="+mn-lt"/>
                          <a:cs typeface="+mn-lt"/>
                          <a:sym typeface="+mn-lt"/>
                        </a:rPr>
                        <a:t>Deputy PM: Christopher Spalek</a:t>
                      </a:r>
                    </a:p>
                  </a:txBody>
                  <a:tcPr anchor="ctr">
                    <a:solidFill>
                      <a:schemeClr val="bg1">
                        <a:lumMod val="50000"/>
                      </a:schemeClr>
                    </a:solidFill>
                  </a:tcPr>
                </a:tc>
                <a:tc>
                  <a:txBody>
                    <a:bodyPr/>
                    <a:lstStyle/>
                    <a:p>
                      <a:pPr algn="ctr"/>
                      <a:r>
                        <a:rPr lang="en-US" sz="900" dirty="0">
                          <a:latin typeface="+mn-lt"/>
                          <a:ea typeface="+mn-lt"/>
                          <a:cs typeface="+mn-lt"/>
                          <a:sym typeface="+mn-lt"/>
                        </a:rPr>
                        <a:t>Experts</a:t>
                      </a:r>
                    </a:p>
                  </a:txBody>
                  <a:tcPr anchor="ctr">
                    <a:solidFill>
                      <a:schemeClr val="bg1">
                        <a:lumMod val="50000"/>
                      </a:schemeClr>
                    </a:solidFill>
                  </a:tcPr>
                </a:tc>
                <a:extLst>
                  <a:ext uri="{0D108BD9-81ED-4DB2-BD59-A6C34878D82A}">
                    <a16:rowId xmlns:a16="http://schemas.microsoft.com/office/drawing/2014/main" val="2414129468"/>
                  </a:ext>
                </a:extLst>
              </a:tr>
              <a:tr h="139133">
                <a:tc rowSpan="4">
                  <a:txBody>
                    <a:bodyPr/>
                    <a:lstStyle/>
                    <a:p>
                      <a:pPr marL="0" marR="0" lvl="0" indent="-276225"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solidFill>
                            <a:srgbClr val="000000"/>
                          </a:solidFill>
                          <a:latin typeface="+mn-lt"/>
                          <a:ea typeface="+mn-lt"/>
                          <a:cs typeface="+mn-lt"/>
                          <a:sym typeface="+mn-lt"/>
                        </a:rPr>
                        <a:t>Skill-Set</a:t>
                      </a:r>
                    </a:p>
                  </a:txBody>
                  <a:tcPr vert="vert270">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ea typeface="+mn-lt"/>
                          <a:cs typeface="+mn-lt"/>
                          <a:sym typeface="+mn-lt"/>
                        </a:rPr>
                        <a:t>Strategic/conceptual skills, underpinned by many years of HSE consulting experience</a:t>
                      </a:r>
                    </a:p>
                  </a:txBody>
                  <a:tcP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2"/>
                    </a:solidFill>
                  </a:tcPr>
                </a:tc>
                <a:extLst>
                  <a:ext uri="{0D108BD9-81ED-4DB2-BD59-A6C34878D82A}">
                    <a16:rowId xmlns:a16="http://schemas.microsoft.com/office/drawing/2014/main" val="3564067242"/>
                  </a:ext>
                </a:extLst>
              </a:tr>
              <a:tr h="139133">
                <a:tc vMerge="1">
                  <a:txBody>
                    <a:bodyPr/>
                    <a:lstStyle/>
                    <a:p>
                      <a:pPr marL="0" marR="0" lvl="0" indent="-276225"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DE" sz="800" dirty="0">
                        <a:solidFill>
                          <a:srgbClr val="000000"/>
                        </a:solidFill>
                      </a:endParaRPr>
                    </a:p>
                  </a:txBody>
                  <a:tcPr vert="vert270">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ea typeface="+mn-lt"/>
                          <a:cs typeface="+mn-lt"/>
                          <a:sym typeface="+mn-lt"/>
                        </a:rPr>
                        <a:t>Service orientation (proactive recognition and pragmatic implementation of potential improvements or solutions)</a:t>
                      </a:r>
                    </a:p>
                  </a:txBody>
                  <a:tcP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2"/>
                    </a:solidFill>
                  </a:tcPr>
                </a:tc>
                <a:extLst>
                  <a:ext uri="{0D108BD9-81ED-4DB2-BD59-A6C34878D82A}">
                    <a16:rowId xmlns:a16="http://schemas.microsoft.com/office/drawing/2014/main" val="1154811352"/>
                  </a:ext>
                </a:extLst>
              </a:tr>
              <a:tr h="139133">
                <a:tc vMerge="1">
                  <a:txBody>
                    <a:bodyPr/>
                    <a:lstStyle/>
                    <a:p>
                      <a:pPr marL="0" marR="0" lvl="0" indent="-276225"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DE" sz="800" dirty="0">
                        <a:solidFill>
                          <a:srgbClr val="000000"/>
                        </a:solidFill>
                      </a:endParaRPr>
                    </a:p>
                  </a:txBody>
                  <a:tcPr vert="vert270">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ea typeface="+mn-lt"/>
                          <a:cs typeface="+mn-lt"/>
                          <a:sym typeface="+mn-lt"/>
                        </a:rPr>
                        <a:t>Routine handling and experience with high-level stakeholders from corporate management and executive boards</a:t>
                      </a:r>
                    </a:p>
                  </a:txBody>
                  <a:tcP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2"/>
                    </a:solidFill>
                  </a:tcPr>
                </a:tc>
                <a:extLst>
                  <a:ext uri="{0D108BD9-81ED-4DB2-BD59-A6C34878D82A}">
                    <a16:rowId xmlns:a16="http://schemas.microsoft.com/office/drawing/2014/main" val="2766547971"/>
                  </a:ext>
                </a:extLst>
              </a:tr>
              <a:tr h="139133">
                <a:tc vMerge="1">
                  <a:txBody>
                    <a:bodyPr/>
                    <a:lstStyle/>
                    <a:p>
                      <a:pPr marL="0" marR="0" lvl="0" indent="-276225"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DE" sz="800" dirty="0">
                        <a:solidFill>
                          <a:srgbClr val="000000"/>
                        </a:solidFill>
                      </a:endParaRPr>
                    </a:p>
                  </a:txBody>
                  <a:tcPr vert="vert270">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ea typeface="+mn-lt"/>
                          <a:cs typeface="+mn-lt"/>
                          <a:sym typeface="+mn-lt"/>
                        </a:rPr>
                        <a:t>Experience in cooperation with operationally active employees such as site leadership and fitters/ fieldworkers and contractors</a:t>
                      </a:r>
                    </a:p>
                  </a:txBody>
                  <a:tcP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2"/>
                    </a:solidFill>
                  </a:tcPr>
                </a:tc>
                <a:extLst>
                  <a:ext uri="{0D108BD9-81ED-4DB2-BD59-A6C34878D82A}">
                    <a16:rowId xmlns:a16="http://schemas.microsoft.com/office/drawing/2014/main" val="1164060784"/>
                  </a:ext>
                </a:extLst>
              </a:tr>
              <a:tr h="226091">
                <a:tc rowSpan="6">
                  <a:txBody>
                    <a:bodyPr/>
                    <a:lstStyle/>
                    <a:p>
                      <a:pPr marL="0" marR="0" lvl="0" indent="-276225"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solidFill>
                            <a:srgbClr val="000000"/>
                          </a:solidFill>
                          <a:latin typeface="+mn-lt"/>
                          <a:ea typeface="+mn-lt"/>
                          <a:cs typeface="+mn-lt"/>
                          <a:sym typeface="+mn-lt"/>
                        </a:rPr>
                        <a:t>Experience </a:t>
                      </a:r>
                    </a:p>
                  </a:txBody>
                  <a:tcPr vert="vert270">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kern="1200" dirty="0">
                          <a:solidFill>
                            <a:schemeClr val="dk1"/>
                          </a:solidFill>
                          <a:latin typeface="+mn-lt"/>
                          <a:ea typeface="+mn-lt"/>
                          <a:cs typeface="+mn-lt"/>
                        </a:rPr>
                        <a:t>Experience with HSE culture change, culture development, and the respective challenges in large companies/ conglomerates</a:t>
                      </a:r>
                      <a:endParaRPr lang="en-US" sz="1000" kern="1200" dirty="0">
                        <a:solidFill>
                          <a:schemeClr val="dk1"/>
                        </a:solidFill>
                        <a:latin typeface="+mn-lt"/>
                        <a:ea typeface="+mn-lt"/>
                        <a:cs typeface="+mn-lt"/>
                        <a:sym typeface="+mn-lt"/>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1">
                        <a:lumMod val="95000"/>
                      </a:schemeClr>
                    </a:solidFill>
                  </a:tcPr>
                </a:tc>
                <a:extLst>
                  <a:ext uri="{0D108BD9-81ED-4DB2-BD59-A6C34878D82A}">
                    <a16:rowId xmlns:a16="http://schemas.microsoft.com/office/drawing/2014/main" val="13593438"/>
                  </a:ext>
                </a:extLst>
              </a:tr>
              <a:tr h="139133">
                <a:tc vMerge="1">
                  <a:txBody>
                    <a:bodyPr/>
                    <a:lstStyle/>
                    <a:p>
                      <a:endParaRPr lang="de-DE"/>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kern="1200" dirty="0">
                          <a:solidFill>
                            <a:schemeClr val="dk1"/>
                          </a:solidFill>
                          <a:latin typeface="+mn-lt"/>
                          <a:ea typeface="+mn-lt"/>
                          <a:cs typeface="+mn-lt"/>
                        </a:rPr>
                        <a:t>Experience in HSE culture improvement based on the Bradley Curve and HSE cultural elements and/ or ISO 45001 requirements</a:t>
                      </a:r>
                      <a:endParaRPr lang="en-US" sz="1000" kern="1200" dirty="0">
                        <a:solidFill>
                          <a:schemeClr val="dk1"/>
                        </a:solidFill>
                        <a:latin typeface="+mn-lt"/>
                        <a:ea typeface="+mn-lt"/>
                        <a:cs typeface="+mn-lt"/>
                        <a:sym typeface="+mn-lt"/>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1">
                        <a:lumMod val="95000"/>
                      </a:schemeClr>
                    </a:solidFill>
                  </a:tcPr>
                </a:tc>
                <a:extLst>
                  <a:ext uri="{0D108BD9-81ED-4DB2-BD59-A6C34878D82A}">
                    <a16:rowId xmlns:a16="http://schemas.microsoft.com/office/drawing/2014/main" val="1672411336"/>
                  </a:ext>
                </a:extLst>
              </a:tr>
              <a:tr h="226091">
                <a:tc vMerge="1">
                  <a:txBody>
                    <a:bodyPr/>
                    <a:lstStyle/>
                    <a:p>
                      <a:endParaRPr lang="de-DE"/>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kern="1200" dirty="0">
                          <a:solidFill>
                            <a:schemeClr val="dk1"/>
                          </a:solidFill>
                          <a:latin typeface="+mn-lt"/>
                          <a:ea typeface="+mn-lt"/>
                          <a:cs typeface="+mn-lt"/>
                        </a:rPr>
                        <a:t>Knowledge of E.ON and E.ON companies (especially processes, structures, etc.) and the cultural HSE background</a:t>
                      </a:r>
                      <a:endParaRPr lang="en-US" sz="1000" kern="1200" dirty="0">
                        <a:solidFill>
                          <a:schemeClr val="dk1"/>
                        </a:solidFill>
                        <a:latin typeface="+mn-lt"/>
                        <a:ea typeface="+mn-lt"/>
                        <a:cs typeface="+mn-lt"/>
                        <a:sym typeface="+mn-lt"/>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a:t>
                      </a:r>
                    </a:p>
                  </a:txBody>
                  <a:tcPr anchor="ctr">
                    <a:solidFill>
                      <a:schemeClr val="bg1">
                        <a:lumMod val="95000"/>
                      </a:schemeClr>
                    </a:solidFill>
                  </a:tcPr>
                </a:tc>
                <a:extLst>
                  <a:ext uri="{0D108BD9-81ED-4DB2-BD59-A6C34878D82A}">
                    <a16:rowId xmlns:a16="http://schemas.microsoft.com/office/drawing/2014/main" val="2883687562"/>
                  </a:ext>
                </a:extLst>
              </a:tr>
              <a:tr h="139133">
                <a:tc vMerge="1">
                  <a:txBody>
                    <a:bodyPr/>
                    <a:lstStyle/>
                    <a:p>
                      <a:pPr marL="0" marR="0" lvl="0" indent="-276225"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DE" sz="800" dirty="0">
                        <a:solidFill>
                          <a:srgbClr val="000000"/>
                        </a:solidFill>
                      </a:endParaRPr>
                    </a:p>
                  </a:txBody>
                  <a:tcPr vert="vert270">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latin typeface="+mn-lt"/>
                          <a:ea typeface="+mn-lt"/>
                          <a:cs typeface="+mn-lt"/>
                          <a:sym typeface="+mn-lt"/>
                        </a:rPr>
                        <a:t>Knowledge of and former participation in overarching HSE initiatives within the E.ON Group such as Quick Check 1.0 or the Caring Culture Initiative</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a:t>
                      </a:r>
                    </a:p>
                  </a:txBody>
                  <a:tcPr anchor="ctr">
                    <a:solidFill>
                      <a:schemeClr val="bg1">
                        <a:lumMod val="95000"/>
                      </a:schemeClr>
                    </a:solidFill>
                  </a:tcPr>
                </a:tc>
                <a:extLst>
                  <a:ext uri="{0D108BD9-81ED-4DB2-BD59-A6C34878D82A}">
                    <a16:rowId xmlns:a16="http://schemas.microsoft.com/office/drawing/2014/main" val="1495077069"/>
                  </a:ext>
                </a:extLst>
              </a:tr>
              <a:tr h="139133">
                <a:tc vMerge="1">
                  <a:txBody>
                    <a:bodyPr/>
                    <a:lstStyle/>
                    <a:p>
                      <a:pPr marL="0" marR="0" lvl="0" indent="-276225"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DE" sz="800" dirty="0">
                        <a:solidFill>
                          <a:srgbClr val="000000"/>
                        </a:solidFill>
                      </a:endParaRPr>
                    </a:p>
                  </a:txBody>
                  <a:tcPr vert="vert270">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latin typeface="+mn-lt"/>
                          <a:ea typeface="+mn-lt"/>
                          <a:cs typeface="+mn-lt"/>
                          <a:sym typeface="+mn-lt"/>
                        </a:rPr>
                        <a:t>Experience in the implementation of HSE measures/advisory services</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1">
                        <a:lumMod val="95000"/>
                      </a:schemeClr>
                    </a:solidFill>
                  </a:tcPr>
                </a:tc>
                <a:extLst>
                  <a:ext uri="{0D108BD9-81ED-4DB2-BD59-A6C34878D82A}">
                    <a16:rowId xmlns:a16="http://schemas.microsoft.com/office/drawing/2014/main" val="2947542383"/>
                  </a:ext>
                </a:extLst>
              </a:tr>
              <a:tr h="139133">
                <a:tc vMerge="1">
                  <a:txBody>
                    <a:bodyPr/>
                    <a:lstStyle/>
                    <a:p>
                      <a:pPr marL="0" marR="0" lvl="0" indent="-276225"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DE" sz="800" dirty="0">
                        <a:solidFill>
                          <a:srgbClr val="000000"/>
                        </a:solidFill>
                      </a:endParaRPr>
                    </a:p>
                  </a:txBody>
                  <a:tcPr vert="vert270">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latin typeface="+mn-lt"/>
                          <a:ea typeface="+mn-lt"/>
                          <a:cs typeface="+mn-lt"/>
                          <a:sym typeface="+mn-lt"/>
                        </a:rPr>
                        <a:t>Many years of experience in the management of (HSE) major projects</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a:t>
                      </a:r>
                    </a:p>
                  </a:txBody>
                  <a:tcPr anchor="ctr">
                    <a:solidFill>
                      <a:schemeClr val="bg1">
                        <a:lumMod val="95000"/>
                      </a:schemeClr>
                    </a:solidFill>
                  </a:tcPr>
                </a:tc>
                <a:extLst>
                  <a:ext uri="{0D108BD9-81ED-4DB2-BD59-A6C34878D82A}">
                    <a16:rowId xmlns:a16="http://schemas.microsoft.com/office/drawing/2014/main" val="1959679385"/>
                  </a:ext>
                </a:extLst>
              </a:tr>
              <a:tr h="168068">
                <a:tc rowSpan="5">
                  <a:txBody>
                    <a:bodyPr/>
                    <a:lstStyle/>
                    <a:p>
                      <a:pPr marL="0" marR="0" lvl="0" indent="-276225"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solidFill>
                            <a:srgbClr val="000000"/>
                          </a:solidFill>
                          <a:latin typeface="+mn-lt"/>
                          <a:ea typeface="+mn-lt"/>
                          <a:cs typeface="+mn-lt"/>
                          <a:sym typeface="+mn-lt"/>
                        </a:rPr>
                        <a:t>Education</a:t>
                      </a:r>
                    </a:p>
                  </a:txBody>
                  <a:tcPr vert="vert270">
                    <a:solidFill>
                      <a:schemeClr val="bg2"/>
                    </a:solidFill>
                  </a:tcPr>
                </a:tc>
                <a:tc>
                  <a:txBody>
                    <a:bodyPr/>
                    <a:lstStyle/>
                    <a:p>
                      <a:r>
                        <a:rPr lang="en-US" sz="1000" kern="1200" dirty="0">
                          <a:solidFill>
                            <a:schemeClr val="dk1"/>
                          </a:solidFill>
                          <a:latin typeface="+mn-lt"/>
                          <a:ea typeface="+mn-lt"/>
                          <a:cs typeface="+mn-lt"/>
                          <a:sym typeface="+mn-lt"/>
                        </a:rPr>
                        <a:t>Master’s/ Bachelor’s degree or doctorate in economic and/or technical studies </a:t>
                      </a:r>
                    </a:p>
                  </a:txBody>
                  <a:tcP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2"/>
                    </a:solidFill>
                  </a:tcPr>
                </a:tc>
                <a:extLst>
                  <a:ext uri="{0D108BD9-81ED-4DB2-BD59-A6C34878D82A}">
                    <a16:rowId xmlns:a16="http://schemas.microsoft.com/office/drawing/2014/main" val="927061299"/>
                  </a:ext>
                </a:extLst>
              </a:tr>
              <a:tr h="139133">
                <a:tc vMerge="1">
                  <a:txBody>
                    <a:bodyPr/>
                    <a:lstStyle/>
                    <a:p>
                      <a:pPr marL="0" marR="0" lvl="0" indent="-276225"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DE" sz="800" dirty="0">
                        <a:solidFill>
                          <a:srgbClr val="000000"/>
                        </a:solidFill>
                      </a:endParaRPr>
                    </a:p>
                  </a:txBody>
                  <a:tcPr vert="vert270">
                    <a:solidFill>
                      <a:schemeClr val="bg1">
                        <a:lumMod val="95000"/>
                      </a:schemeClr>
                    </a:solidFill>
                  </a:tcPr>
                </a:tc>
                <a:tc>
                  <a:txBody>
                    <a:bodyPr/>
                    <a:lstStyle/>
                    <a:p>
                      <a:r>
                        <a:rPr lang="en-US" sz="1000" kern="1200" dirty="0">
                          <a:solidFill>
                            <a:schemeClr val="dk1"/>
                          </a:solidFill>
                          <a:latin typeface="+mn-lt"/>
                          <a:ea typeface="+mn-lt"/>
                          <a:cs typeface="+mn-lt"/>
                          <a:sym typeface="+mn-lt"/>
                        </a:rPr>
                        <a:t>At least 10 years of relevant professional experience (e.g., in corporate consulting/ HSE Consulting/ etc.) </a:t>
                      </a:r>
                    </a:p>
                  </a:txBody>
                  <a:tcP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2"/>
                    </a:solidFill>
                  </a:tcPr>
                </a:tc>
                <a:extLst>
                  <a:ext uri="{0D108BD9-81ED-4DB2-BD59-A6C34878D82A}">
                    <a16:rowId xmlns:a16="http://schemas.microsoft.com/office/drawing/2014/main" val="3767735714"/>
                  </a:ext>
                </a:extLst>
              </a:tr>
              <a:tr h="160065">
                <a:tc vMerge="1">
                  <a:txBody>
                    <a:bodyPr/>
                    <a:lstStyle/>
                    <a:p>
                      <a:pPr marL="0" marR="0" lvl="0" indent="-276225"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DE" sz="800" dirty="0">
                        <a:solidFill>
                          <a:srgbClr val="000000"/>
                        </a:solidFill>
                      </a:endParaRPr>
                    </a:p>
                  </a:txBody>
                  <a:tcPr vert="vert270">
                    <a:solidFill>
                      <a:schemeClr val="bg1">
                        <a:lumMod val="95000"/>
                      </a:schemeClr>
                    </a:solidFill>
                  </a:tcPr>
                </a:tc>
                <a:tc>
                  <a:txBody>
                    <a:bodyPr/>
                    <a:lstStyle/>
                    <a:p>
                      <a:r>
                        <a:rPr lang="en-US" sz="1000" kern="1200" dirty="0">
                          <a:solidFill>
                            <a:schemeClr val="dk1"/>
                          </a:solidFill>
                          <a:latin typeface="+mn-lt"/>
                          <a:ea typeface="+mn-lt"/>
                          <a:cs typeface="+mn-lt"/>
                          <a:sym typeface="+mn-lt"/>
                        </a:rPr>
                        <a:t>Proven skills in process management, data handling and in the digitalization of processes </a:t>
                      </a:r>
                    </a:p>
                  </a:txBody>
                  <a:tcP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a:t>
                      </a:r>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1" dirty="0">
                        <a:solidFill>
                          <a:srgbClr val="00B050"/>
                        </a:solidFill>
                        <a:latin typeface="Wingdings 2" panose="05020102010507070707" pitchFamily="18" charset="2"/>
                        <a:ea typeface="+mn-lt"/>
                        <a:cs typeface="+mn-lt"/>
                        <a:sym typeface="+mn-lt"/>
                      </a:endParaRPr>
                    </a:p>
                  </a:txBody>
                  <a:tcPr anchor="ctr">
                    <a:solidFill>
                      <a:schemeClr val="bg2"/>
                    </a:solidFill>
                  </a:tcPr>
                </a:tc>
                <a:extLst>
                  <a:ext uri="{0D108BD9-81ED-4DB2-BD59-A6C34878D82A}">
                    <a16:rowId xmlns:a16="http://schemas.microsoft.com/office/drawing/2014/main" val="3840663973"/>
                  </a:ext>
                </a:extLst>
              </a:tr>
              <a:tr h="139133">
                <a:tc vMerge="1">
                  <a:txBody>
                    <a:bodyPr/>
                    <a:lstStyle/>
                    <a:p>
                      <a:pPr marL="0" marR="0" lvl="0" indent="-276225"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DE" sz="800" dirty="0">
                        <a:solidFill>
                          <a:srgbClr val="000000"/>
                        </a:solidFill>
                      </a:endParaRPr>
                    </a:p>
                  </a:txBody>
                  <a:tcPr vert="vert270">
                    <a:solidFill>
                      <a:schemeClr val="bg1">
                        <a:lumMod val="95000"/>
                      </a:schemeClr>
                    </a:solidFill>
                  </a:tcPr>
                </a:tc>
                <a:tc>
                  <a:txBody>
                    <a:bodyPr/>
                    <a:lstStyle/>
                    <a:p>
                      <a:r>
                        <a:rPr lang="en-US" sz="1000" kern="1200" dirty="0">
                          <a:solidFill>
                            <a:schemeClr val="dk1"/>
                          </a:solidFill>
                          <a:latin typeface="+mn-lt"/>
                          <a:ea typeface="+mn-lt"/>
                          <a:cs typeface="+mn-lt"/>
                          <a:sym typeface="+mn-lt"/>
                        </a:rPr>
                        <a:t>Skills in delivering Site-Visits and Action Planning Workshops in local language and report preparation in English</a:t>
                      </a:r>
                    </a:p>
                  </a:txBody>
                  <a:tcP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B050"/>
                          </a:solidFill>
                          <a:effectLst/>
                          <a:uLnTx/>
                          <a:uFillTx/>
                          <a:latin typeface="Wingdings 2" panose="05020102010507070707" pitchFamily="18" charset="2"/>
                          <a:ea typeface="Calibri Light"/>
                          <a:cs typeface="Calibri Light"/>
                          <a:sym typeface="+mn-lt"/>
                        </a:rPr>
                        <a:t>PPP</a:t>
                      </a:r>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B050"/>
                          </a:solidFill>
                          <a:effectLst/>
                          <a:uLnTx/>
                          <a:uFillTx/>
                          <a:latin typeface="Wingdings 2" panose="05020102010507070707" pitchFamily="18" charset="2"/>
                          <a:ea typeface="Calibri Light"/>
                          <a:cs typeface="Calibri Light"/>
                          <a:sym typeface="+mn-lt"/>
                        </a:rPr>
                        <a:t>PPP</a:t>
                      </a:r>
                    </a:p>
                  </a:txBody>
                  <a:tcPr anchor="ctr">
                    <a:solidFill>
                      <a:schemeClr val="bg2"/>
                    </a:solidFill>
                  </a:tcPr>
                </a:tc>
                <a:extLst>
                  <a:ext uri="{0D108BD9-81ED-4DB2-BD59-A6C34878D82A}">
                    <a16:rowId xmlns:a16="http://schemas.microsoft.com/office/drawing/2014/main" val="791808042"/>
                  </a:ext>
                </a:extLst>
              </a:tr>
              <a:tr h="204083">
                <a:tc vMerge="1">
                  <a:txBody>
                    <a:bodyPr/>
                    <a:lstStyle/>
                    <a:p>
                      <a:pPr marL="0" marR="0" lvl="0" indent="-276225"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DE" sz="800" dirty="0">
                        <a:solidFill>
                          <a:srgbClr val="000000"/>
                        </a:solidFill>
                      </a:endParaRPr>
                    </a:p>
                  </a:txBody>
                  <a:tcPr vert="vert270">
                    <a:solidFill>
                      <a:schemeClr val="bg1">
                        <a:lumMod val="95000"/>
                      </a:schemeClr>
                    </a:solidFill>
                  </a:tcPr>
                </a:tc>
                <a:tc>
                  <a:txBody>
                    <a:bodyPr/>
                    <a:lstStyle/>
                    <a:p>
                      <a:r>
                        <a:rPr lang="en-US" sz="1000" kern="1200" dirty="0">
                          <a:solidFill>
                            <a:schemeClr val="dk1"/>
                          </a:solidFill>
                          <a:latin typeface="+mn-lt"/>
                          <a:ea typeface="+mn-lt"/>
                          <a:cs typeface="+mn-lt"/>
                        </a:rPr>
                        <a:t>HSE-specific training (e.g., safety specialist, safety engineer*, safety officer, etc.)</a:t>
                      </a:r>
                      <a:r>
                        <a:rPr lang="en-US" sz="1000" kern="1200" dirty="0">
                          <a:solidFill>
                            <a:schemeClr val="dk1"/>
                          </a:solidFill>
                          <a:latin typeface="+mn-lt"/>
                          <a:ea typeface="+mn-lt"/>
                          <a:cs typeface="+mn-lt"/>
                          <a:sym typeface="+mn-lt"/>
                        </a:rPr>
                        <a:t> </a:t>
                      </a:r>
                    </a:p>
                  </a:txBody>
                  <a:tcP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a:t>
                      </a:r>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00B050"/>
                          </a:solidFill>
                          <a:latin typeface="Wingdings 2" panose="05020102010507070707" pitchFamily="18" charset="2"/>
                          <a:ea typeface="+mn-lt"/>
                          <a:cs typeface="+mn-lt"/>
                          <a:sym typeface="+mn-lt"/>
                        </a:rPr>
                        <a:t>PPP</a:t>
                      </a:r>
                    </a:p>
                  </a:txBody>
                  <a:tcPr anchor="ctr">
                    <a:solidFill>
                      <a:schemeClr val="bg2"/>
                    </a:solidFill>
                  </a:tcPr>
                </a:tc>
                <a:extLst>
                  <a:ext uri="{0D108BD9-81ED-4DB2-BD59-A6C34878D82A}">
                    <a16:rowId xmlns:a16="http://schemas.microsoft.com/office/drawing/2014/main" val="1400461343"/>
                  </a:ext>
                </a:extLst>
              </a:tr>
            </a:tbl>
          </a:graphicData>
        </a:graphic>
      </p:graphicFrame>
      <p:sp>
        <p:nvSpPr>
          <p:cNvPr id="7" name="Content Placeholder 6">
            <a:extLst>
              <a:ext uri="{FF2B5EF4-FFF2-40B4-BE49-F238E27FC236}">
                <a16:creationId xmlns:a16="http://schemas.microsoft.com/office/drawing/2014/main" id="{5DE6ADF3-223E-6C5A-3790-C9DEC9423940}"/>
              </a:ext>
            </a:extLst>
          </p:cNvPr>
          <p:cNvSpPr txBox="1">
            <a:spLocks/>
          </p:cNvSpPr>
          <p:nvPr/>
        </p:nvSpPr>
        <p:spPr>
          <a:xfrm>
            <a:off x="1517380" y="6455739"/>
            <a:ext cx="829478" cy="201437"/>
          </a:xfrm>
          <a:prstGeom prst="rect">
            <a:avLst/>
          </a:prstGeom>
          <a:effectLst/>
        </p:spPr>
        <p:txBody>
          <a:bodyPr/>
          <a:lstStyle/>
          <a:p>
            <a:pPr marL="0" marR="0" lvl="0" indent="0" algn="l" defTabSz="685800" rtl="0" eaLnBrk="1" fontAlgn="auto" latinLnBrk="0" hangingPunct="1">
              <a:lnSpc>
                <a:spcPct val="90000"/>
              </a:lnSpc>
              <a:spcBef>
                <a:spcPct val="60000"/>
              </a:spcBef>
              <a:spcAft>
                <a:spcPts val="0"/>
              </a:spcAft>
              <a:buClr>
                <a:prstClr val="black"/>
              </a:buClr>
              <a:buSzTx/>
              <a:buFontTx/>
              <a:buNone/>
              <a:tabLst/>
              <a:defRPr/>
            </a:pPr>
            <a:r>
              <a:rPr lang="en-US" sz="1000" b="1" kern="0" dirty="0">
                <a:solidFill>
                  <a:prstClr val="black"/>
                </a:solidFill>
                <a:ea typeface="+mn-lt"/>
                <a:cs typeface="+mn-lt"/>
                <a:sym typeface="+mn-lt"/>
              </a:rPr>
              <a:t>Key:</a:t>
            </a:r>
            <a:endParaRPr kumimoji="0" lang="en-US" sz="1000" b="1" i="0" u="none" strike="noStrike" kern="0" cap="none" spc="0" normalizeH="0" baseline="0" noProof="0" dirty="0">
              <a:ln>
                <a:noFill/>
              </a:ln>
              <a:solidFill>
                <a:prstClr val="black"/>
              </a:solidFill>
              <a:effectLst/>
              <a:uLnTx/>
              <a:uFillTx/>
              <a:ea typeface="+mn-lt"/>
              <a:cs typeface="+mn-lt"/>
              <a:sym typeface="+mn-lt"/>
            </a:endParaRPr>
          </a:p>
        </p:txBody>
      </p:sp>
      <p:sp>
        <p:nvSpPr>
          <p:cNvPr id="9" name="Rectangle 8">
            <a:extLst>
              <a:ext uri="{FF2B5EF4-FFF2-40B4-BE49-F238E27FC236}">
                <a16:creationId xmlns:a16="http://schemas.microsoft.com/office/drawing/2014/main" id="{E971D44F-ECAD-2382-9506-98CC296C3F72}"/>
              </a:ext>
            </a:extLst>
          </p:cNvPr>
          <p:cNvSpPr>
            <a:spLocks noChangeArrowheads="1"/>
          </p:cNvSpPr>
          <p:nvPr/>
        </p:nvSpPr>
        <p:spPr bwMode="auto">
          <a:xfrm>
            <a:off x="1918579" y="6491019"/>
            <a:ext cx="298298" cy="130877"/>
          </a:xfrm>
          <a:prstGeom prst="rect">
            <a:avLst/>
          </a:prstGeom>
          <a:solidFill>
            <a:schemeClr val="accent1"/>
          </a:solidFill>
          <a:ln w="12700">
            <a:noFill/>
            <a:miter lim="800000"/>
            <a:headEnd type="none" w="sm" len="sm"/>
            <a:tailEnd type="none" w="sm" len="sm"/>
          </a:ln>
          <a:effectLst/>
        </p:spPr>
        <p:txBody>
          <a:bodyPr wrap="none"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lang="en-US" sz="600" dirty="0">
                <a:solidFill>
                  <a:schemeClr val="bg1"/>
                </a:solidFill>
                <a:latin typeface="Wingdings 2" panose="05020102010507070707" pitchFamily="18" charset="2"/>
                <a:ea typeface="+mn-lt"/>
                <a:cs typeface="+mn-lt"/>
                <a:sym typeface="+mn-lt"/>
              </a:rPr>
              <a:t>PPP</a:t>
            </a:r>
            <a:endParaRPr kumimoji="0" lang="en-US" sz="500" b="1" i="0" u="none" strike="noStrike" kern="0" cap="none" spc="0" normalizeH="0" baseline="0" noProof="0" dirty="0">
              <a:ln>
                <a:noFill/>
              </a:ln>
              <a:solidFill>
                <a:schemeClr val="bg1"/>
              </a:solidFill>
              <a:effectLst/>
              <a:uLnTx/>
              <a:uFillTx/>
              <a:latin typeface="Wingdings 2" panose="05020102010507070707" pitchFamily="18" charset="2"/>
              <a:ea typeface="+mn-lt"/>
              <a:cs typeface="+mn-lt"/>
              <a:sym typeface="+mn-lt"/>
            </a:endParaRPr>
          </a:p>
        </p:txBody>
      </p:sp>
      <p:sp>
        <p:nvSpPr>
          <p:cNvPr id="10" name="Content Placeholder 6">
            <a:extLst>
              <a:ext uri="{FF2B5EF4-FFF2-40B4-BE49-F238E27FC236}">
                <a16:creationId xmlns:a16="http://schemas.microsoft.com/office/drawing/2014/main" id="{233F7C4B-D120-1067-0DAF-C8B728C15195}"/>
              </a:ext>
            </a:extLst>
          </p:cNvPr>
          <p:cNvSpPr txBox="1">
            <a:spLocks/>
          </p:cNvSpPr>
          <p:nvPr/>
        </p:nvSpPr>
        <p:spPr>
          <a:xfrm>
            <a:off x="2151567" y="6422339"/>
            <a:ext cx="3546100" cy="268235"/>
          </a:xfrm>
          <a:prstGeom prst="rect">
            <a:avLst/>
          </a:prstGeom>
          <a:effectLst/>
        </p:spPr>
        <p:txBody>
          <a:bodyPr/>
          <a:lstStyle/>
          <a:p>
            <a:pPr marL="0" marR="0" lvl="0" indent="0" algn="l" defTabSz="685800" rtl="0" eaLnBrk="1" fontAlgn="auto" latinLnBrk="0" hangingPunct="1">
              <a:lnSpc>
                <a:spcPct val="90000"/>
              </a:lnSpc>
              <a:spcBef>
                <a:spcPct val="60000"/>
              </a:spcBef>
              <a:spcAft>
                <a:spcPts val="0"/>
              </a:spcAft>
              <a:buClr>
                <a:prstClr val="black"/>
              </a:buClr>
              <a:buSzTx/>
              <a:buFontTx/>
              <a:buNone/>
              <a:tabLst/>
              <a:defRPr/>
            </a:pPr>
            <a:r>
              <a:rPr lang="en-US" sz="700" kern="0" dirty="0">
                <a:solidFill>
                  <a:prstClr val="black"/>
                </a:solidFill>
                <a:ea typeface="+mn-lt"/>
                <a:cs typeface="+mn-lt"/>
                <a:sym typeface="+mn-lt"/>
              </a:rPr>
              <a:t>Fully meets requirements: Can be confirmed by internal resources of E.ON/ E.ON companies </a:t>
            </a:r>
            <a:br>
              <a:rPr lang="en-US" sz="700" kern="0" dirty="0">
                <a:solidFill>
                  <a:prstClr val="black"/>
                </a:solidFill>
                <a:ea typeface="+mn-lt"/>
                <a:cs typeface="+mn-lt"/>
                <a:sym typeface="+mn-lt"/>
              </a:rPr>
            </a:br>
            <a:r>
              <a:rPr lang="en-US" sz="700" kern="0" dirty="0">
                <a:solidFill>
                  <a:prstClr val="black"/>
                </a:solidFill>
                <a:ea typeface="+mn-lt"/>
                <a:cs typeface="+mn-lt"/>
                <a:sym typeface="+mn-lt"/>
              </a:rPr>
              <a:t>| In terms of 'Education': Certificate can be presented</a:t>
            </a:r>
            <a:endParaRPr kumimoji="0" lang="en-US" sz="700" i="0" u="none" strike="noStrike" kern="0" cap="none" spc="0" normalizeH="0" baseline="0" noProof="0" dirty="0">
              <a:ln>
                <a:noFill/>
              </a:ln>
              <a:solidFill>
                <a:prstClr val="black"/>
              </a:solidFill>
              <a:effectLst/>
              <a:uLnTx/>
              <a:uFillTx/>
              <a:ea typeface="+mn-lt"/>
              <a:cs typeface="+mn-lt"/>
              <a:sym typeface="+mn-lt"/>
            </a:endParaRPr>
          </a:p>
        </p:txBody>
      </p:sp>
      <p:sp>
        <p:nvSpPr>
          <p:cNvPr id="15" name="Rectangle 14">
            <a:extLst>
              <a:ext uri="{FF2B5EF4-FFF2-40B4-BE49-F238E27FC236}">
                <a16:creationId xmlns:a16="http://schemas.microsoft.com/office/drawing/2014/main" id="{3FDBE0C4-24C6-CF0B-4448-845547B63B18}"/>
              </a:ext>
            </a:extLst>
          </p:cNvPr>
          <p:cNvSpPr>
            <a:spLocks noChangeArrowheads="1"/>
          </p:cNvSpPr>
          <p:nvPr/>
        </p:nvSpPr>
        <p:spPr bwMode="auto">
          <a:xfrm>
            <a:off x="5697667" y="6491019"/>
            <a:ext cx="298298" cy="130877"/>
          </a:xfrm>
          <a:prstGeom prst="rect">
            <a:avLst/>
          </a:prstGeom>
          <a:solidFill>
            <a:schemeClr val="accent1"/>
          </a:solidFill>
          <a:ln w="12700">
            <a:noFill/>
            <a:miter lim="800000"/>
            <a:headEnd type="none" w="sm" len="sm"/>
            <a:tailEnd type="none" w="sm" len="sm"/>
          </a:ln>
          <a:effectLst/>
        </p:spPr>
        <p:txBody>
          <a:bodyPr wrap="none"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lang="en-US" sz="600" dirty="0">
                <a:solidFill>
                  <a:schemeClr val="bg1"/>
                </a:solidFill>
                <a:latin typeface="Wingdings 2" panose="05020102010507070707" pitchFamily="18" charset="2"/>
                <a:ea typeface="+mn-lt"/>
                <a:cs typeface="+mn-lt"/>
                <a:sym typeface="+mn-lt"/>
              </a:rPr>
              <a:t>PP</a:t>
            </a:r>
            <a:endParaRPr kumimoji="0" lang="en-US" sz="500" b="1" i="0" u="none" strike="noStrike" kern="0" cap="none" spc="0" normalizeH="0" baseline="0" noProof="0" dirty="0">
              <a:ln>
                <a:noFill/>
              </a:ln>
              <a:solidFill>
                <a:schemeClr val="bg1"/>
              </a:solidFill>
              <a:effectLst/>
              <a:uLnTx/>
              <a:uFillTx/>
              <a:latin typeface="Wingdings 2" panose="05020102010507070707" pitchFamily="18" charset="2"/>
              <a:ea typeface="+mn-lt"/>
              <a:cs typeface="+mn-lt"/>
              <a:sym typeface="+mn-lt"/>
            </a:endParaRPr>
          </a:p>
        </p:txBody>
      </p:sp>
      <p:sp>
        <p:nvSpPr>
          <p:cNvPr id="16" name="Content Placeholder 6">
            <a:extLst>
              <a:ext uri="{FF2B5EF4-FFF2-40B4-BE49-F238E27FC236}">
                <a16:creationId xmlns:a16="http://schemas.microsoft.com/office/drawing/2014/main" id="{685F5E41-9787-52EC-7D2C-7144339F8AD7}"/>
              </a:ext>
            </a:extLst>
          </p:cNvPr>
          <p:cNvSpPr txBox="1">
            <a:spLocks/>
          </p:cNvSpPr>
          <p:nvPr/>
        </p:nvSpPr>
        <p:spPr>
          <a:xfrm>
            <a:off x="5995965" y="6422339"/>
            <a:ext cx="3290781" cy="268235"/>
          </a:xfrm>
          <a:prstGeom prst="rect">
            <a:avLst/>
          </a:prstGeom>
          <a:effectLst/>
        </p:spPr>
        <p:txBody>
          <a:bodyPr/>
          <a:lstStyle/>
          <a:p>
            <a:pPr marL="0" marR="0" lvl="0" indent="0" algn="l" defTabSz="685800" rtl="0" eaLnBrk="1" fontAlgn="auto" latinLnBrk="0" hangingPunct="1">
              <a:lnSpc>
                <a:spcPct val="90000"/>
              </a:lnSpc>
              <a:spcBef>
                <a:spcPct val="60000"/>
              </a:spcBef>
              <a:spcAft>
                <a:spcPts val="0"/>
              </a:spcAft>
              <a:buClr>
                <a:prstClr val="black"/>
              </a:buClr>
              <a:buSzTx/>
              <a:buFontTx/>
              <a:buNone/>
              <a:tabLst/>
              <a:defRPr/>
            </a:pPr>
            <a:r>
              <a:rPr lang="en-US" sz="700" kern="0" dirty="0">
                <a:solidFill>
                  <a:prstClr val="black"/>
                </a:solidFill>
                <a:ea typeface="+mn-lt"/>
                <a:cs typeface="+mn-lt"/>
                <a:sym typeface="+mn-lt"/>
              </a:rPr>
              <a:t>Meets requirements: Potential confirmation by third-party corporate resources </a:t>
            </a:r>
            <a:br>
              <a:rPr lang="en-US" sz="700" kern="0" dirty="0">
                <a:solidFill>
                  <a:prstClr val="black"/>
                </a:solidFill>
                <a:ea typeface="+mn-lt"/>
                <a:cs typeface="+mn-lt"/>
                <a:sym typeface="+mn-lt"/>
              </a:rPr>
            </a:br>
            <a:r>
              <a:rPr lang="en-US" sz="700" kern="0" dirty="0">
                <a:solidFill>
                  <a:prstClr val="black"/>
                </a:solidFill>
                <a:ea typeface="+mn-lt"/>
                <a:cs typeface="+mn-lt"/>
                <a:sym typeface="+mn-lt"/>
              </a:rPr>
              <a:t>| Regarding 'Education': Equivalent training including certificate.</a:t>
            </a:r>
            <a:endParaRPr kumimoji="0" lang="en-US" sz="700" i="0" u="none" strike="noStrike" kern="0" cap="none" spc="0" normalizeH="0" baseline="0" noProof="0" dirty="0">
              <a:ln>
                <a:noFill/>
              </a:ln>
              <a:solidFill>
                <a:prstClr val="black"/>
              </a:solidFill>
              <a:effectLst/>
              <a:uLnTx/>
              <a:uFillTx/>
              <a:ea typeface="+mn-lt"/>
              <a:cs typeface="+mn-lt"/>
              <a:sym typeface="+mn-lt"/>
            </a:endParaRPr>
          </a:p>
        </p:txBody>
      </p:sp>
      <p:sp>
        <p:nvSpPr>
          <p:cNvPr id="17" name="Rectangle 16">
            <a:extLst>
              <a:ext uri="{FF2B5EF4-FFF2-40B4-BE49-F238E27FC236}">
                <a16:creationId xmlns:a16="http://schemas.microsoft.com/office/drawing/2014/main" id="{EED14A30-6568-CCCF-9FD2-B8B441320CD9}"/>
              </a:ext>
            </a:extLst>
          </p:cNvPr>
          <p:cNvSpPr>
            <a:spLocks noChangeArrowheads="1"/>
          </p:cNvSpPr>
          <p:nvPr/>
        </p:nvSpPr>
        <p:spPr bwMode="auto">
          <a:xfrm>
            <a:off x="9286746" y="6491019"/>
            <a:ext cx="298298" cy="130877"/>
          </a:xfrm>
          <a:prstGeom prst="rect">
            <a:avLst/>
          </a:prstGeom>
          <a:solidFill>
            <a:schemeClr val="accent1"/>
          </a:solidFill>
          <a:ln w="12700">
            <a:noFill/>
            <a:miter lim="800000"/>
            <a:headEnd type="none" w="sm" len="sm"/>
            <a:tailEnd type="none" w="sm" len="sm"/>
          </a:ln>
          <a:effectLst/>
        </p:spPr>
        <p:txBody>
          <a:bodyPr wrap="none"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lang="en-US" sz="600" dirty="0">
                <a:solidFill>
                  <a:schemeClr val="bg1"/>
                </a:solidFill>
                <a:latin typeface="Wingdings 2" panose="05020102010507070707" pitchFamily="18" charset="2"/>
                <a:ea typeface="+mn-lt"/>
                <a:cs typeface="+mn-lt"/>
                <a:sym typeface="+mn-lt"/>
              </a:rPr>
              <a:t>P</a:t>
            </a:r>
            <a:endParaRPr kumimoji="0" lang="en-US" sz="500" b="1" i="0" u="none" strike="noStrike" kern="0" cap="none" spc="0" normalizeH="0" baseline="0" noProof="0" dirty="0">
              <a:ln>
                <a:noFill/>
              </a:ln>
              <a:solidFill>
                <a:schemeClr val="bg1"/>
              </a:solidFill>
              <a:effectLst/>
              <a:uLnTx/>
              <a:uFillTx/>
              <a:latin typeface="Wingdings 2" panose="05020102010507070707" pitchFamily="18" charset="2"/>
              <a:ea typeface="+mn-lt"/>
              <a:cs typeface="+mn-lt"/>
              <a:sym typeface="+mn-lt"/>
            </a:endParaRPr>
          </a:p>
        </p:txBody>
      </p:sp>
      <p:sp>
        <p:nvSpPr>
          <p:cNvPr id="18" name="Content Placeholder 6">
            <a:extLst>
              <a:ext uri="{FF2B5EF4-FFF2-40B4-BE49-F238E27FC236}">
                <a16:creationId xmlns:a16="http://schemas.microsoft.com/office/drawing/2014/main" id="{1E5AE99E-23CF-1CBA-AE90-5188C6065129}"/>
              </a:ext>
            </a:extLst>
          </p:cNvPr>
          <p:cNvSpPr txBox="1">
            <a:spLocks/>
          </p:cNvSpPr>
          <p:nvPr/>
        </p:nvSpPr>
        <p:spPr>
          <a:xfrm>
            <a:off x="9585044" y="6422339"/>
            <a:ext cx="2333402" cy="268235"/>
          </a:xfrm>
          <a:prstGeom prst="rect">
            <a:avLst/>
          </a:prstGeom>
          <a:effectLst/>
        </p:spPr>
        <p:txBody>
          <a:bodyPr/>
          <a:lstStyle/>
          <a:p>
            <a:pPr lvl="0" defTabSz="685800">
              <a:lnSpc>
                <a:spcPct val="90000"/>
              </a:lnSpc>
              <a:spcBef>
                <a:spcPct val="60000"/>
              </a:spcBef>
              <a:buClr>
                <a:prstClr val="black"/>
              </a:buClr>
              <a:defRPr/>
            </a:pPr>
            <a:r>
              <a:rPr lang="en-US" sz="700" kern="0" dirty="0">
                <a:solidFill>
                  <a:prstClr val="black"/>
                </a:solidFill>
                <a:ea typeface="+mn-lt"/>
                <a:cs typeface="+mn-lt"/>
                <a:sym typeface="+mn-lt"/>
              </a:rPr>
              <a:t>Partially meets: Proven to be approximately fulfilled </a:t>
            </a:r>
            <a:br>
              <a:rPr lang="en-US" sz="700" kern="0" dirty="0">
                <a:solidFill>
                  <a:prstClr val="black"/>
                </a:solidFill>
                <a:ea typeface="+mn-lt"/>
                <a:cs typeface="+mn-lt"/>
                <a:sym typeface="+mn-lt"/>
              </a:rPr>
            </a:br>
            <a:r>
              <a:rPr lang="en-US" sz="700" kern="0" dirty="0">
                <a:solidFill>
                  <a:prstClr val="black"/>
                </a:solidFill>
                <a:ea typeface="+mn-lt"/>
                <a:cs typeface="+mn-lt"/>
                <a:sym typeface="+mn-lt"/>
              </a:rPr>
              <a:t>| Regarding 'Education': Self-taught without a certificate.</a:t>
            </a:r>
            <a:endParaRPr kumimoji="0" lang="en-US" sz="700" i="0" u="none" strike="noStrike" kern="0" cap="none" spc="0" normalizeH="0" baseline="0" noProof="0" dirty="0">
              <a:ln>
                <a:noFill/>
              </a:ln>
              <a:solidFill>
                <a:prstClr val="black"/>
              </a:solidFill>
              <a:effectLst/>
              <a:uLnTx/>
              <a:uFillTx/>
              <a:ea typeface="+mn-lt"/>
              <a:cs typeface="+mn-lt"/>
              <a:sym typeface="+mn-lt"/>
            </a:endParaRPr>
          </a:p>
        </p:txBody>
      </p:sp>
    </p:spTree>
    <p:extLst>
      <p:ext uri="{BB962C8B-B14F-4D97-AF65-F5344CB8AC3E}">
        <p14:creationId xmlns:p14="http://schemas.microsoft.com/office/powerpoint/2010/main" val="38914710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6">
            <a:extLst>
              <a:ext uri="{FF2B5EF4-FFF2-40B4-BE49-F238E27FC236}">
                <a16:creationId xmlns:a16="http://schemas.microsoft.com/office/drawing/2014/main" id="{DF0B550C-87CC-8073-D752-1327C1261BFD}"/>
              </a:ext>
            </a:extLst>
          </p:cNvPr>
          <p:cNvSpPr/>
          <p:nvPr/>
        </p:nvSpPr>
        <p:spPr bwMode="auto">
          <a:xfrm>
            <a:off x="1416051" y="1984173"/>
            <a:ext cx="9288463" cy="4608043"/>
          </a:xfrm>
          <a:prstGeom prst="rect">
            <a:avLst/>
          </a:prstGeom>
          <a:solidFill>
            <a:schemeClr val="bg1"/>
          </a:solidFill>
          <a:ln w="9525" cap="flat" cmpd="sng" algn="ctr">
            <a:noFill/>
            <a:prstDash val="solid"/>
          </a:ln>
          <a:effectLst/>
        </p:spPr>
        <p:txBody>
          <a:bodyPr lIns="91434" tIns="45717" rIns="91434" bIns="45717" rtlCol="0" anchor="ctr"/>
          <a:lstStyle/>
          <a:p>
            <a:pPr algn="ctr">
              <a:spcAft>
                <a:spcPts val="300"/>
              </a:spcAft>
              <a:defRPr/>
            </a:pPr>
            <a:endParaRPr lang="en-US" sz="1400" kern="0" dirty="0">
              <a:solidFill>
                <a:schemeClr val="tx1">
                  <a:lumMod val="50000"/>
                  <a:lumOff val="50000"/>
                </a:schemeClr>
              </a:solidFill>
            </a:endParaRPr>
          </a:p>
        </p:txBody>
      </p:sp>
      <p:sp>
        <p:nvSpPr>
          <p:cNvPr id="38" name="Rectangle 37">
            <a:extLst>
              <a:ext uri="{FF2B5EF4-FFF2-40B4-BE49-F238E27FC236}">
                <a16:creationId xmlns:a16="http://schemas.microsoft.com/office/drawing/2014/main" id="{67178D0D-EE96-D926-FA5B-F8CC1B186086}"/>
              </a:ext>
            </a:extLst>
          </p:cNvPr>
          <p:cNvSpPr>
            <a:spLocks/>
          </p:cNvSpPr>
          <p:nvPr/>
        </p:nvSpPr>
        <p:spPr bwMode="auto">
          <a:xfrm>
            <a:off x="1778744" y="5800105"/>
            <a:ext cx="2084947"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648000" tIns="36000" rIns="0" bIns="36000" rtlCol="0" anchor="t"/>
          <a:lstStyle/>
          <a:p>
            <a:pPr>
              <a:lnSpc>
                <a:spcPct val="90000"/>
              </a:lnSpc>
              <a:spcBef>
                <a:spcPts val="200"/>
              </a:spcBef>
            </a:pPr>
            <a:r>
              <a:rPr lang="en-US" sz="1000" b="1" dirty="0">
                <a:solidFill>
                  <a:schemeClr val="tx1">
                    <a:lumMod val="50000"/>
                    <a:lumOff val="50000"/>
                  </a:schemeClr>
                </a:solidFill>
              </a:rPr>
              <a:t>Serkan Gurkan</a:t>
            </a:r>
          </a:p>
          <a:p>
            <a:pPr>
              <a:lnSpc>
                <a:spcPct val="90000"/>
              </a:lnSpc>
              <a:spcBef>
                <a:spcPts val="200"/>
              </a:spcBef>
            </a:pPr>
            <a:r>
              <a:rPr lang="en-US" sz="1000" b="1" dirty="0">
                <a:solidFill>
                  <a:srgbClr val="000000">
                    <a:lumMod val="85000"/>
                    <a:lumOff val="15000"/>
                  </a:srgbClr>
                </a:solidFill>
              </a:rPr>
              <a:t>Expert</a:t>
            </a:r>
          </a:p>
          <a:p>
            <a:pPr>
              <a:lnSpc>
                <a:spcPct val="90000"/>
              </a:lnSpc>
              <a:spcBef>
                <a:spcPts val="200"/>
              </a:spcBef>
            </a:pPr>
            <a:endParaRPr lang="en-US" sz="1000" b="1" dirty="0">
              <a:solidFill>
                <a:srgbClr val="000000">
                  <a:lumMod val="85000"/>
                  <a:lumOff val="15000"/>
                </a:srgbClr>
              </a:solidFill>
            </a:endParaRPr>
          </a:p>
          <a:p>
            <a:pPr>
              <a:lnSpc>
                <a:spcPct val="90000"/>
              </a:lnSpc>
              <a:spcBef>
                <a:spcPts val="100"/>
              </a:spcBef>
              <a:spcAft>
                <a:spcPts val="100"/>
              </a:spcAft>
            </a:pPr>
            <a:endParaRPr lang="en-US" sz="1000" b="1" dirty="0">
              <a:solidFill>
                <a:srgbClr val="000000">
                  <a:lumMod val="85000"/>
                  <a:lumOff val="15000"/>
                </a:srgbClr>
              </a:solidFill>
            </a:endParaRPr>
          </a:p>
          <a:p>
            <a:pPr>
              <a:lnSpc>
                <a:spcPct val="90000"/>
              </a:lnSpc>
              <a:spcBef>
                <a:spcPts val="100"/>
              </a:spcBef>
              <a:spcAft>
                <a:spcPts val="100"/>
              </a:spcAft>
            </a:pPr>
            <a:endParaRPr lang="en-US" sz="1000" dirty="0">
              <a:solidFill>
                <a:srgbClr val="000000">
                  <a:lumMod val="85000"/>
                  <a:lumOff val="15000"/>
                </a:srgbClr>
              </a:solidFill>
            </a:endParaRPr>
          </a:p>
        </p:txBody>
      </p:sp>
      <p:sp>
        <p:nvSpPr>
          <p:cNvPr id="28" name="Rectangle 64">
            <a:extLst>
              <a:ext uri="{FF2B5EF4-FFF2-40B4-BE49-F238E27FC236}">
                <a16:creationId xmlns:a16="http://schemas.microsoft.com/office/drawing/2014/main" id="{3063E6FD-11F9-ACE1-1CB4-A41BE698AACD}"/>
              </a:ext>
            </a:extLst>
          </p:cNvPr>
          <p:cNvSpPr>
            <a:spLocks/>
          </p:cNvSpPr>
          <p:nvPr/>
        </p:nvSpPr>
        <p:spPr bwMode="auto">
          <a:xfrm>
            <a:off x="1778744" y="4360091"/>
            <a:ext cx="2084947"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648000" tIns="36000" rIns="0" bIns="36000" rtlCol="0" anchor="t"/>
          <a:lstStyle/>
          <a:p>
            <a:pPr>
              <a:lnSpc>
                <a:spcPct val="90000"/>
              </a:lnSpc>
              <a:spcBef>
                <a:spcPts val="200"/>
              </a:spcBef>
            </a:pPr>
            <a:r>
              <a:rPr lang="en-US" sz="1000" b="1" dirty="0">
                <a:solidFill>
                  <a:schemeClr val="tx1">
                    <a:lumMod val="50000"/>
                    <a:lumOff val="50000"/>
                  </a:schemeClr>
                </a:solidFill>
              </a:rPr>
              <a:t>Iulian </a:t>
            </a:r>
            <a:r>
              <a:rPr lang="en-US" sz="1000" b="1" dirty="0" err="1">
                <a:solidFill>
                  <a:schemeClr val="tx1">
                    <a:lumMod val="50000"/>
                    <a:lumOff val="50000"/>
                  </a:schemeClr>
                </a:solidFill>
              </a:rPr>
              <a:t>Gherman</a:t>
            </a:r>
            <a:endParaRPr lang="en-US" sz="1000" b="1" dirty="0">
              <a:solidFill>
                <a:schemeClr val="tx1">
                  <a:lumMod val="50000"/>
                  <a:lumOff val="50000"/>
                </a:schemeClr>
              </a:solidFill>
            </a:endParaRPr>
          </a:p>
          <a:p>
            <a:pPr>
              <a:lnSpc>
                <a:spcPct val="90000"/>
              </a:lnSpc>
              <a:spcBef>
                <a:spcPts val="200"/>
              </a:spcBef>
            </a:pPr>
            <a:r>
              <a:rPr lang="en-US" sz="1000" b="1" dirty="0">
                <a:solidFill>
                  <a:srgbClr val="000000">
                    <a:lumMod val="85000"/>
                    <a:lumOff val="15000"/>
                  </a:srgbClr>
                </a:solidFill>
              </a:rPr>
              <a:t>Expert</a:t>
            </a:r>
          </a:p>
          <a:p>
            <a:pPr>
              <a:lnSpc>
                <a:spcPct val="90000"/>
              </a:lnSpc>
              <a:spcBef>
                <a:spcPts val="200"/>
              </a:spcBef>
            </a:pPr>
            <a:endParaRPr lang="en-US" sz="1000" b="1" dirty="0">
              <a:solidFill>
                <a:srgbClr val="000000">
                  <a:lumMod val="85000"/>
                  <a:lumOff val="15000"/>
                </a:srgbClr>
              </a:solidFill>
            </a:endParaRPr>
          </a:p>
          <a:p>
            <a:pPr>
              <a:lnSpc>
                <a:spcPct val="90000"/>
              </a:lnSpc>
              <a:spcBef>
                <a:spcPts val="100"/>
              </a:spcBef>
              <a:spcAft>
                <a:spcPts val="100"/>
              </a:spcAft>
            </a:pPr>
            <a:endParaRPr lang="en-US" sz="1000" b="1" dirty="0">
              <a:solidFill>
                <a:srgbClr val="000000">
                  <a:lumMod val="85000"/>
                  <a:lumOff val="15000"/>
                </a:srgbClr>
              </a:solidFill>
            </a:endParaRPr>
          </a:p>
          <a:p>
            <a:pPr>
              <a:lnSpc>
                <a:spcPct val="90000"/>
              </a:lnSpc>
              <a:spcBef>
                <a:spcPts val="100"/>
              </a:spcBef>
              <a:spcAft>
                <a:spcPts val="100"/>
              </a:spcAft>
            </a:pPr>
            <a:endParaRPr lang="en-US" sz="1000" dirty="0">
              <a:solidFill>
                <a:srgbClr val="000000">
                  <a:lumMod val="85000"/>
                  <a:lumOff val="15000"/>
                </a:srgbClr>
              </a:solidFill>
            </a:endParaRPr>
          </a:p>
        </p:txBody>
      </p:sp>
      <p:sp>
        <p:nvSpPr>
          <p:cNvPr id="33" name="Rectangle 32">
            <a:extLst>
              <a:ext uri="{FF2B5EF4-FFF2-40B4-BE49-F238E27FC236}">
                <a16:creationId xmlns:a16="http://schemas.microsoft.com/office/drawing/2014/main" id="{9AEAB31C-2DC0-94F1-F67A-BBC2E55639C7}"/>
              </a:ext>
            </a:extLst>
          </p:cNvPr>
          <p:cNvSpPr>
            <a:spLocks/>
          </p:cNvSpPr>
          <p:nvPr/>
        </p:nvSpPr>
        <p:spPr bwMode="auto">
          <a:xfrm>
            <a:off x="1778744" y="5080097"/>
            <a:ext cx="2084947"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648000" tIns="36000" rIns="0" bIns="36000" rtlCol="0" anchor="t"/>
          <a:lstStyle/>
          <a:p>
            <a:pPr>
              <a:lnSpc>
                <a:spcPct val="90000"/>
              </a:lnSpc>
              <a:spcBef>
                <a:spcPts val="200"/>
              </a:spcBef>
            </a:pPr>
            <a:r>
              <a:rPr lang="en-US" sz="1000" b="1" dirty="0">
                <a:solidFill>
                  <a:schemeClr val="tx1">
                    <a:lumMod val="50000"/>
                    <a:lumOff val="50000"/>
                  </a:schemeClr>
                </a:solidFill>
              </a:rPr>
              <a:t>Calin </a:t>
            </a:r>
            <a:r>
              <a:rPr lang="en-US" sz="1000" b="1" dirty="0" err="1">
                <a:solidFill>
                  <a:schemeClr val="tx1">
                    <a:lumMod val="50000"/>
                    <a:lumOff val="50000"/>
                  </a:schemeClr>
                </a:solidFill>
              </a:rPr>
              <a:t>Dragulanescu</a:t>
            </a:r>
            <a:endParaRPr lang="en-US" sz="1000" b="1" dirty="0">
              <a:solidFill>
                <a:schemeClr val="tx1">
                  <a:lumMod val="50000"/>
                  <a:lumOff val="50000"/>
                </a:schemeClr>
              </a:solidFill>
            </a:endParaRPr>
          </a:p>
          <a:p>
            <a:pPr>
              <a:lnSpc>
                <a:spcPct val="90000"/>
              </a:lnSpc>
              <a:spcBef>
                <a:spcPts val="200"/>
              </a:spcBef>
            </a:pPr>
            <a:r>
              <a:rPr lang="en-US" sz="1000" b="1" dirty="0">
                <a:solidFill>
                  <a:srgbClr val="000000">
                    <a:lumMod val="85000"/>
                    <a:lumOff val="15000"/>
                  </a:srgbClr>
                </a:solidFill>
              </a:rPr>
              <a:t>Expert</a:t>
            </a:r>
          </a:p>
          <a:p>
            <a:pPr>
              <a:lnSpc>
                <a:spcPct val="90000"/>
              </a:lnSpc>
              <a:spcBef>
                <a:spcPts val="200"/>
              </a:spcBef>
            </a:pPr>
            <a:endParaRPr lang="en-US" sz="1000" b="1" dirty="0">
              <a:solidFill>
                <a:srgbClr val="000000">
                  <a:lumMod val="85000"/>
                  <a:lumOff val="15000"/>
                </a:srgbClr>
              </a:solidFill>
            </a:endParaRPr>
          </a:p>
          <a:p>
            <a:pPr>
              <a:lnSpc>
                <a:spcPct val="90000"/>
              </a:lnSpc>
              <a:spcBef>
                <a:spcPts val="100"/>
              </a:spcBef>
              <a:spcAft>
                <a:spcPts val="100"/>
              </a:spcAft>
            </a:pPr>
            <a:endParaRPr lang="en-US" sz="1000" b="1" dirty="0">
              <a:solidFill>
                <a:srgbClr val="000000">
                  <a:lumMod val="85000"/>
                  <a:lumOff val="15000"/>
                </a:srgbClr>
              </a:solidFill>
            </a:endParaRPr>
          </a:p>
          <a:p>
            <a:pPr>
              <a:lnSpc>
                <a:spcPct val="90000"/>
              </a:lnSpc>
              <a:spcBef>
                <a:spcPts val="100"/>
              </a:spcBef>
              <a:spcAft>
                <a:spcPts val="100"/>
              </a:spcAft>
            </a:pPr>
            <a:endParaRPr lang="en-US" sz="1000" dirty="0">
              <a:solidFill>
                <a:srgbClr val="000000">
                  <a:lumMod val="85000"/>
                  <a:lumOff val="15000"/>
                </a:srgbClr>
              </a:solidFill>
            </a:endParaRPr>
          </a:p>
        </p:txBody>
      </p:sp>
      <p:sp>
        <p:nvSpPr>
          <p:cNvPr id="2" name="Title 1">
            <a:extLst>
              <a:ext uri="{FF2B5EF4-FFF2-40B4-BE49-F238E27FC236}">
                <a16:creationId xmlns:a16="http://schemas.microsoft.com/office/drawing/2014/main" id="{CEF70DBF-00DE-20D6-9839-0EE748A2BC3E}"/>
              </a:ext>
            </a:extLst>
          </p:cNvPr>
          <p:cNvSpPr>
            <a:spLocks noGrp="1"/>
          </p:cNvSpPr>
          <p:nvPr>
            <p:ph type="title"/>
          </p:nvPr>
        </p:nvSpPr>
        <p:spPr/>
        <p:txBody>
          <a:bodyPr/>
          <a:lstStyle/>
          <a:p>
            <a:r>
              <a:rPr lang="en-US" dirty="0"/>
              <a:t>Consultant Overview</a:t>
            </a:r>
          </a:p>
        </p:txBody>
      </p:sp>
      <p:sp>
        <p:nvSpPr>
          <p:cNvPr id="3" name="Slide Number Placeholder 2">
            <a:extLst>
              <a:ext uri="{FF2B5EF4-FFF2-40B4-BE49-F238E27FC236}">
                <a16:creationId xmlns:a16="http://schemas.microsoft.com/office/drawing/2014/main" id="{92A7484D-0CD1-8F49-555B-4AC8CD5BA18F}"/>
              </a:ext>
            </a:extLst>
          </p:cNvPr>
          <p:cNvSpPr>
            <a:spLocks noGrp="1"/>
          </p:cNvSpPr>
          <p:nvPr>
            <p:ph type="sldNum" sz="quarter" idx="12"/>
          </p:nvPr>
        </p:nvSpPr>
        <p:spPr/>
        <p:txBody>
          <a:bodyPr/>
          <a:lstStyle/>
          <a:p>
            <a:fld id="{A6675773-DBBA-4A21-9EDA-4D76296EEA2B}" type="slidenum">
              <a:rPr lang="en-US" smtClean="0"/>
              <a:t>46</a:t>
            </a:fld>
            <a:endParaRPr lang="en-US" dirty="0"/>
          </a:p>
        </p:txBody>
      </p:sp>
      <p:sp>
        <p:nvSpPr>
          <p:cNvPr id="5" name="Rectangle 6">
            <a:extLst>
              <a:ext uri="{FF2B5EF4-FFF2-40B4-BE49-F238E27FC236}">
                <a16:creationId xmlns:a16="http://schemas.microsoft.com/office/drawing/2014/main" id="{A9F10891-1DC4-DFDA-EC25-C6B855AB2FCF}"/>
              </a:ext>
            </a:extLst>
          </p:cNvPr>
          <p:cNvSpPr>
            <a:spLocks noChangeArrowheads="1"/>
          </p:cNvSpPr>
          <p:nvPr/>
        </p:nvSpPr>
        <p:spPr bwMode="auto">
          <a:xfrm>
            <a:off x="1416051" y="3639805"/>
            <a:ext cx="272096" cy="2808390"/>
          </a:xfrm>
          <a:prstGeom prst="roundRect">
            <a:avLst>
              <a:gd name="adj" fmla="val 0"/>
            </a:avLst>
          </a:prstGeom>
          <a:solidFill>
            <a:schemeClr val="accent1"/>
          </a:solidFill>
          <a:ln w="9525">
            <a:noFill/>
            <a:miter lim="800000"/>
            <a:headEnd/>
            <a:tailEnd/>
          </a:ln>
          <a:effectLst/>
        </p:spPr>
        <p:txBody>
          <a:bodyPr vert="vert270" lIns="0" rIns="0" anchor="ctr"/>
          <a:lstStyle/>
          <a:p>
            <a:pPr algn="ctr">
              <a:lnSpc>
                <a:spcPct val="90000"/>
              </a:lnSpc>
              <a:defRPr/>
            </a:pPr>
            <a:r>
              <a:rPr lang="en-US" sz="900" dirty="0">
                <a:solidFill>
                  <a:srgbClr val="FFFFFF"/>
                </a:solidFill>
              </a:rPr>
              <a:t>Experts</a:t>
            </a:r>
          </a:p>
        </p:txBody>
      </p:sp>
      <p:sp>
        <p:nvSpPr>
          <p:cNvPr id="6" name="Rectangle 77">
            <a:extLst>
              <a:ext uri="{FF2B5EF4-FFF2-40B4-BE49-F238E27FC236}">
                <a16:creationId xmlns:a16="http://schemas.microsoft.com/office/drawing/2014/main" id="{5BDC7CBE-9C34-4AD2-406A-F8576E8DA8FF}"/>
              </a:ext>
            </a:extLst>
          </p:cNvPr>
          <p:cNvSpPr/>
          <p:nvPr/>
        </p:nvSpPr>
        <p:spPr>
          <a:xfrm>
            <a:off x="9095872" y="2014889"/>
            <a:ext cx="1536298" cy="152349"/>
          </a:xfrm>
          <a:prstGeom prst="rect">
            <a:avLst/>
          </a:prstGeom>
        </p:spPr>
        <p:txBody>
          <a:bodyPr wrap="square" lIns="0" tIns="0" bIns="0">
            <a:spAutoFit/>
          </a:bodyPr>
          <a:lstStyle/>
          <a:p>
            <a:pPr>
              <a:lnSpc>
                <a:spcPct val="90000"/>
              </a:lnSpc>
            </a:pPr>
            <a:r>
              <a:rPr lang="en-US" sz="1100" b="1" dirty="0">
                <a:solidFill>
                  <a:schemeClr val="tx1">
                    <a:lumMod val="50000"/>
                    <a:lumOff val="50000"/>
                  </a:schemeClr>
                </a:solidFill>
              </a:rPr>
              <a:t>Country</a:t>
            </a:r>
            <a:endParaRPr lang="en-US" dirty="0">
              <a:solidFill>
                <a:schemeClr val="tx1">
                  <a:lumMod val="50000"/>
                  <a:lumOff val="50000"/>
                </a:schemeClr>
              </a:solidFill>
            </a:endParaRPr>
          </a:p>
        </p:txBody>
      </p:sp>
      <p:sp>
        <p:nvSpPr>
          <p:cNvPr id="7" name="Rectangle 78">
            <a:extLst>
              <a:ext uri="{FF2B5EF4-FFF2-40B4-BE49-F238E27FC236}">
                <a16:creationId xmlns:a16="http://schemas.microsoft.com/office/drawing/2014/main" id="{750CB416-8D4A-2D13-E4C0-AEECDF11BEB1}"/>
              </a:ext>
            </a:extLst>
          </p:cNvPr>
          <p:cNvSpPr/>
          <p:nvPr/>
        </p:nvSpPr>
        <p:spPr>
          <a:xfrm>
            <a:off x="3935700" y="2014889"/>
            <a:ext cx="3312000" cy="152349"/>
          </a:xfrm>
          <a:prstGeom prst="rect">
            <a:avLst/>
          </a:prstGeom>
        </p:spPr>
        <p:txBody>
          <a:bodyPr wrap="square" lIns="0" tIns="0" rIns="36000" bIns="0">
            <a:spAutoFit/>
          </a:bodyPr>
          <a:lstStyle/>
          <a:p>
            <a:pPr>
              <a:lnSpc>
                <a:spcPct val="90000"/>
              </a:lnSpc>
              <a:spcBef>
                <a:spcPts val="100"/>
              </a:spcBef>
              <a:spcAft>
                <a:spcPts val="100"/>
              </a:spcAft>
            </a:pPr>
            <a:r>
              <a:rPr lang="en-US" sz="1100" b="1" dirty="0">
                <a:solidFill>
                  <a:schemeClr val="tx1">
                    <a:lumMod val="50000"/>
                    <a:lumOff val="50000"/>
                  </a:schemeClr>
                </a:solidFill>
              </a:rPr>
              <a:t>Core capabilities</a:t>
            </a:r>
            <a:endParaRPr lang="en-US" dirty="0">
              <a:solidFill>
                <a:schemeClr val="tx1">
                  <a:lumMod val="50000"/>
                  <a:lumOff val="50000"/>
                </a:schemeClr>
              </a:solidFill>
            </a:endParaRPr>
          </a:p>
        </p:txBody>
      </p:sp>
      <p:sp>
        <p:nvSpPr>
          <p:cNvPr id="8" name="Rectangle 6">
            <a:extLst>
              <a:ext uri="{FF2B5EF4-FFF2-40B4-BE49-F238E27FC236}">
                <a16:creationId xmlns:a16="http://schemas.microsoft.com/office/drawing/2014/main" id="{01F196F8-3D3C-424B-6B80-C65614AF2F53}"/>
              </a:ext>
            </a:extLst>
          </p:cNvPr>
          <p:cNvSpPr>
            <a:spLocks noChangeArrowheads="1"/>
          </p:cNvSpPr>
          <p:nvPr/>
        </p:nvSpPr>
        <p:spPr bwMode="auto">
          <a:xfrm>
            <a:off x="1416051" y="2200073"/>
            <a:ext cx="272096" cy="648000"/>
          </a:xfrm>
          <a:prstGeom prst="roundRect">
            <a:avLst>
              <a:gd name="adj" fmla="val 0"/>
            </a:avLst>
          </a:prstGeom>
          <a:solidFill>
            <a:schemeClr val="accent1"/>
          </a:solidFill>
          <a:ln w="9525">
            <a:noFill/>
            <a:miter lim="800000"/>
            <a:headEnd/>
            <a:tailEnd/>
          </a:ln>
          <a:effectLst/>
        </p:spPr>
        <p:txBody>
          <a:bodyPr vert="vert270" lIns="0" tIns="0" rIns="0" bIns="0" anchor="ctr"/>
          <a:lstStyle/>
          <a:p>
            <a:pPr algn="ctr">
              <a:lnSpc>
                <a:spcPct val="90000"/>
              </a:lnSpc>
              <a:defRPr/>
            </a:pPr>
            <a:r>
              <a:rPr lang="en-US" sz="900" dirty="0">
                <a:solidFill>
                  <a:srgbClr val="FFFFFF"/>
                </a:solidFill>
              </a:rPr>
              <a:t>Delivery </a:t>
            </a:r>
            <a:r>
              <a:rPr lang="en-US" sz="900" dirty="0" err="1">
                <a:solidFill>
                  <a:srgbClr val="FFFFFF"/>
                </a:solidFill>
              </a:rPr>
              <a:t>mgr</a:t>
            </a:r>
            <a:endParaRPr lang="en-US" sz="900" dirty="0">
              <a:solidFill>
                <a:srgbClr val="FFFFFF"/>
              </a:solidFill>
            </a:endParaRPr>
          </a:p>
        </p:txBody>
      </p:sp>
      <p:sp>
        <p:nvSpPr>
          <p:cNvPr id="14" name="Rectangle 6">
            <a:extLst>
              <a:ext uri="{FF2B5EF4-FFF2-40B4-BE49-F238E27FC236}">
                <a16:creationId xmlns:a16="http://schemas.microsoft.com/office/drawing/2014/main" id="{E71C7FCF-B37C-F065-36B9-342FDF5F39C3}"/>
              </a:ext>
            </a:extLst>
          </p:cNvPr>
          <p:cNvSpPr>
            <a:spLocks noChangeArrowheads="1"/>
          </p:cNvSpPr>
          <p:nvPr/>
        </p:nvSpPr>
        <p:spPr bwMode="auto">
          <a:xfrm>
            <a:off x="1416051" y="2919705"/>
            <a:ext cx="272096" cy="648000"/>
          </a:xfrm>
          <a:prstGeom prst="roundRect">
            <a:avLst>
              <a:gd name="adj" fmla="val 0"/>
            </a:avLst>
          </a:prstGeom>
          <a:solidFill>
            <a:schemeClr val="accent1"/>
          </a:solidFill>
          <a:ln w="9525">
            <a:noFill/>
            <a:miter lim="800000"/>
            <a:headEnd/>
            <a:tailEnd/>
          </a:ln>
          <a:effectLst/>
        </p:spPr>
        <p:txBody>
          <a:bodyPr vert="vert270" lIns="0" tIns="0" rIns="0" bIns="0" anchor="ctr"/>
          <a:lstStyle/>
          <a:p>
            <a:pPr algn="ctr">
              <a:lnSpc>
                <a:spcPct val="90000"/>
              </a:lnSpc>
              <a:defRPr/>
            </a:pPr>
            <a:r>
              <a:rPr lang="en-US" sz="900" dirty="0">
                <a:solidFill>
                  <a:srgbClr val="FFFFFF"/>
                </a:solidFill>
              </a:rPr>
              <a:t>Project Support</a:t>
            </a:r>
          </a:p>
        </p:txBody>
      </p:sp>
      <p:sp>
        <p:nvSpPr>
          <p:cNvPr id="10" name="Rectangle 64">
            <a:extLst>
              <a:ext uri="{FF2B5EF4-FFF2-40B4-BE49-F238E27FC236}">
                <a16:creationId xmlns:a16="http://schemas.microsoft.com/office/drawing/2014/main" id="{664A67A8-FBFE-E589-95D1-15B026C0B97A}"/>
              </a:ext>
            </a:extLst>
          </p:cNvPr>
          <p:cNvSpPr>
            <a:spLocks/>
          </p:cNvSpPr>
          <p:nvPr/>
        </p:nvSpPr>
        <p:spPr bwMode="auto">
          <a:xfrm>
            <a:off x="3935701" y="2200073"/>
            <a:ext cx="5087828"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lstStyle/>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r>
              <a:rPr lang="en-US" sz="1000" b="1" dirty="0">
                <a:solidFill>
                  <a:srgbClr val="000000">
                    <a:lumMod val="85000"/>
                    <a:lumOff val="15000"/>
                  </a:srgbClr>
                </a:solidFill>
                <a:cs typeface="Calibri" pitchFamily="34" charset="0"/>
              </a:rPr>
              <a:t>Large Project Management: </a:t>
            </a:r>
            <a:r>
              <a:rPr lang="en-US" sz="1000" dirty="0">
                <a:solidFill>
                  <a:srgbClr val="000000">
                    <a:lumMod val="85000"/>
                    <a:lumOff val="15000"/>
                  </a:srgbClr>
                </a:solidFill>
                <a:cs typeface="Calibri" pitchFamily="34" charset="0"/>
              </a:rPr>
              <a:t>Extensive experience in managing large and multi-party projects in Energy/ Utilities Industry </a:t>
            </a:r>
          </a:p>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r>
              <a:rPr lang="en-US" sz="1000" b="1" dirty="0">
                <a:solidFill>
                  <a:srgbClr val="000000">
                    <a:lumMod val="85000"/>
                    <a:lumOff val="15000"/>
                  </a:srgbClr>
                </a:solidFill>
                <a:cs typeface="Calibri" pitchFamily="34" charset="0"/>
              </a:rPr>
              <a:t>Cultural Development and Management System Introduction:</a:t>
            </a:r>
            <a:r>
              <a:rPr lang="en-US" sz="1000" dirty="0">
                <a:solidFill>
                  <a:srgbClr val="000000">
                    <a:lumMod val="85000"/>
                    <a:lumOff val="15000"/>
                  </a:srgbClr>
                </a:solidFill>
                <a:cs typeface="Calibri" pitchFamily="34" charset="0"/>
              </a:rPr>
              <a:t> Conduction of a high number of Bradley Curve conform safety culture projects and introduction of ISO conform measures</a:t>
            </a:r>
          </a:p>
        </p:txBody>
      </p:sp>
      <p:sp>
        <p:nvSpPr>
          <p:cNvPr id="11" name="Rectangle 10">
            <a:extLst>
              <a:ext uri="{FF2B5EF4-FFF2-40B4-BE49-F238E27FC236}">
                <a16:creationId xmlns:a16="http://schemas.microsoft.com/office/drawing/2014/main" id="{C3AE0DA4-C4DF-8AEC-6398-FD2B1A3629C6}"/>
              </a:ext>
            </a:extLst>
          </p:cNvPr>
          <p:cNvSpPr>
            <a:spLocks/>
          </p:cNvSpPr>
          <p:nvPr/>
        </p:nvSpPr>
        <p:spPr bwMode="auto">
          <a:xfrm>
            <a:off x="9095873" y="2200073"/>
            <a:ext cx="1536297"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36000" rtlCol="0" anchor="t" anchorCtr="0"/>
          <a:lstStyle/>
          <a:p>
            <a:pPr marL="0" lvl="1" eaLnBrk="0" hangingPunct="0">
              <a:lnSpc>
                <a:spcPct val="90000"/>
              </a:lnSpc>
              <a:spcBef>
                <a:spcPts val="200"/>
              </a:spcBef>
              <a:buClr>
                <a:schemeClr val="tx1">
                  <a:lumMod val="50000"/>
                  <a:lumOff val="50000"/>
                </a:schemeClr>
              </a:buClr>
              <a:buSzPct val="100000"/>
              <a:defRPr/>
            </a:pPr>
            <a:r>
              <a:rPr lang="en-US" sz="1000" dirty="0">
                <a:solidFill>
                  <a:srgbClr val="000000">
                    <a:lumMod val="85000"/>
                    <a:lumOff val="15000"/>
                  </a:srgbClr>
                </a:solidFill>
                <a:cs typeface="Calibri" pitchFamily="34" charset="0"/>
              </a:rPr>
              <a:t>Germany</a:t>
            </a:r>
          </a:p>
        </p:txBody>
      </p:sp>
      <p:sp>
        <p:nvSpPr>
          <p:cNvPr id="12" name="Rectangle 64">
            <a:extLst>
              <a:ext uri="{FF2B5EF4-FFF2-40B4-BE49-F238E27FC236}">
                <a16:creationId xmlns:a16="http://schemas.microsoft.com/office/drawing/2014/main" id="{B371AD1D-06EF-ED25-5A73-CF7F55BFAC1C}"/>
              </a:ext>
            </a:extLst>
          </p:cNvPr>
          <p:cNvSpPr>
            <a:spLocks/>
          </p:cNvSpPr>
          <p:nvPr/>
        </p:nvSpPr>
        <p:spPr bwMode="auto">
          <a:xfrm>
            <a:off x="1778744" y="2200073"/>
            <a:ext cx="2084947"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648000" tIns="36000" rIns="0" bIns="36000" rtlCol="0" anchor="t"/>
          <a:lstStyle/>
          <a:p>
            <a:pPr>
              <a:lnSpc>
                <a:spcPct val="90000"/>
              </a:lnSpc>
              <a:spcBef>
                <a:spcPts val="200"/>
              </a:spcBef>
            </a:pPr>
            <a:r>
              <a:rPr lang="en-US" sz="1000" b="1" dirty="0">
                <a:solidFill>
                  <a:schemeClr val="tx1">
                    <a:lumMod val="50000"/>
                    <a:lumOff val="50000"/>
                  </a:schemeClr>
                </a:solidFill>
              </a:rPr>
              <a:t>David Faustmann</a:t>
            </a:r>
          </a:p>
          <a:p>
            <a:pPr>
              <a:lnSpc>
                <a:spcPct val="90000"/>
              </a:lnSpc>
              <a:spcBef>
                <a:spcPts val="200"/>
              </a:spcBef>
            </a:pPr>
            <a:r>
              <a:rPr lang="en-US" sz="1000" b="1" dirty="0" err="1">
                <a:solidFill>
                  <a:srgbClr val="000000">
                    <a:lumMod val="85000"/>
                    <a:lumOff val="15000"/>
                  </a:srgbClr>
                </a:solidFill>
              </a:rPr>
              <a:t>Mng</a:t>
            </a:r>
            <a:r>
              <a:rPr lang="en-US" sz="1000" b="1" dirty="0">
                <a:solidFill>
                  <a:srgbClr val="000000">
                    <a:lumMod val="85000"/>
                    <a:lumOff val="15000"/>
                  </a:srgbClr>
                </a:solidFill>
              </a:rPr>
              <a:t>. Director/ Project Responsible/ PM</a:t>
            </a:r>
          </a:p>
          <a:p>
            <a:pPr>
              <a:lnSpc>
                <a:spcPct val="90000"/>
              </a:lnSpc>
              <a:spcBef>
                <a:spcPts val="100"/>
              </a:spcBef>
              <a:spcAft>
                <a:spcPts val="100"/>
              </a:spcAft>
            </a:pPr>
            <a:endParaRPr lang="en-US" sz="1000" b="1" dirty="0">
              <a:solidFill>
                <a:srgbClr val="000000">
                  <a:lumMod val="85000"/>
                  <a:lumOff val="15000"/>
                </a:srgbClr>
              </a:solidFill>
            </a:endParaRPr>
          </a:p>
          <a:p>
            <a:pPr>
              <a:lnSpc>
                <a:spcPct val="90000"/>
              </a:lnSpc>
              <a:spcBef>
                <a:spcPts val="100"/>
              </a:spcBef>
              <a:spcAft>
                <a:spcPts val="100"/>
              </a:spcAft>
            </a:pPr>
            <a:endParaRPr lang="en-US" sz="1000" dirty="0">
              <a:solidFill>
                <a:srgbClr val="000000">
                  <a:lumMod val="85000"/>
                  <a:lumOff val="15000"/>
                </a:srgbClr>
              </a:solidFill>
            </a:endParaRPr>
          </a:p>
        </p:txBody>
      </p:sp>
      <p:sp>
        <p:nvSpPr>
          <p:cNvPr id="16" name="Rectangle 64">
            <a:extLst>
              <a:ext uri="{FF2B5EF4-FFF2-40B4-BE49-F238E27FC236}">
                <a16:creationId xmlns:a16="http://schemas.microsoft.com/office/drawing/2014/main" id="{9408CA75-723E-B233-B333-6BFB048EBAA6}"/>
              </a:ext>
            </a:extLst>
          </p:cNvPr>
          <p:cNvSpPr>
            <a:spLocks/>
          </p:cNvSpPr>
          <p:nvPr/>
        </p:nvSpPr>
        <p:spPr bwMode="auto">
          <a:xfrm>
            <a:off x="3935701" y="2920079"/>
            <a:ext cx="5087828"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lstStyle/>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r>
              <a:rPr lang="en-US" sz="1000" b="1" dirty="0">
                <a:solidFill>
                  <a:srgbClr val="000000">
                    <a:lumMod val="85000"/>
                    <a:lumOff val="15000"/>
                  </a:srgbClr>
                </a:solidFill>
                <a:cs typeface="Calibri" pitchFamily="34" charset="0"/>
              </a:rPr>
              <a:t>Data Orientation: </a:t>
            </a:r>
            <a:r>
              <a:rPr lang="en-US" sz="1000" dirty="0">
                <a:solidFill>
                  <a:srgbClr val="000000">
                    <a:lumMod val="85000"/>
                    <a:lumOff val="15000"/>
                  </a:srgbClr>
                </a:solidFill>
                <a:cs typeface="Calibri" pitchFamily="34" charset="0"/>
              </a:rPr>
              <a:t>Preparation and conduction of a range of surveys in a Mindfulness and Health context incl. the deduction of suitable measures</a:t>
            </a:r>
          </a:p>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r>
              <a:rPr lang="en-US" sz="1000" b="1" dirty="0">
                <a:solidFill>
                  <a:srgbClr val="000000">
                    <a:lumMod val="85000"/>
                    <a:lumOff val="15000"/>
                  </a:srgbClr>
                </a:solidFill>
                <a:cs typeface="Calibri" pitchFamily="34" charset="0"/>
              </a:rPr>
              <a:t>Project Management &amp; Communication: </a:t>
            </a:r>
            <a:r>
              <a:rPr lang="en-US" sz="1000" dirty="0">
                <a:solidFill>
                  <a:srgbClr val="000000">
                    <a:lumMod val="85000"/>
                    <a:lumOff val="15000"/>
                  </a:srgbClr>
                </a:solidFill>
                <a:cs typeface="Calibri" pitchFamily="34" charset="0"/>
              </a:rPr>
              <a:t>Support of Project Management and especially communication activities during safety projects </a:t>
            </a:r>
          </a:p>
        </p:txBody>
      </p:sp>
      <p:sp>
        <p:nvSpPr>
          <p:cNvPr id="17" name="Rectangle 16">
            <a:extLst>
              <a:ext uri="{FF2B5EF4-FFF2-40B4-BE49-F238E27FC236}">
                <a16:creationId xmlns:a16="http://schemas.microsoft.com/office/drawing/2014/main" id="{CEDE70D1-F44B-6416-A7A0-993827A2960C}"/>
              </a:ext>
            </a:extLst>
          </p:cNvPr>
          <p:cNvSpPr>
            <a:spLocks/>
          </p:cNvSpPr>
          <p:nvPr/>
        </p:nvSpPr>
        <p:spPr bwMode="auto">
          <a:xfrm>
            <a:off x="9095873" y="2920079"/>
            <a:ext cx="1536297"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36000" rtlCol="0" anchor="t" anchorCtr="0"/>
          <a:lstStyle/>
          <a:p>
            <a:pPr marL="0" lvl="1" eaLnBrk="0" hangingPunct="0">
              <a:lnSpc>
                <a:spcPct val="90000"/>
              </a:lnSpc>
              <a:spcBef>
                <a:spcPts val="200"/>
              </a:spcBef>
              <a:buClr>
                <a:schemeClr val="tx1">
                  <a:lumMod val="50000"/>
                  <a:lumOff val="50000"/>
                </a:schemeClr>
              </a:buClr>
              <a:buSzPct val="100000"/>
              <a:defRPr/>
            </a:pPr>
            <a:r>
              <a:rPr lang="en-US" sz="1000" dirty="0">
                <a:solidFill>
                  <a:srgbClr val="000000">
                    <a:lumMod val="85000"/>
                    <a:lumOff val="15000"/>
                  </a:srgbClr>
                </a:solidFill>
                <a:cs typeface="Calibri" pitchFamily="34" charset="0"/>
              </a:rPr>
              <a:t>Germany</a:t>
            </a:r>
          </a:p>
        </p:txBody>
      </p:sp>
      <p:sp>
        <p:nvSpPr>
          <p:cNvPr id="18" name="Rectangle 64">
            <a:extLst>
              <a:ext uri="{FF2B5EF4-FFF2-40B4-BE49-F238E27FC236}">
                <a16:creationId xmlns:a16="http://schemas.microsoft.com/office/drawing/2014/main" id="{C40172F2-0729-4A74-6F48-D3E81E1E82EE}"/>
              </a:ext>
            </a:extLst>
          </p:cNvPr>
          <p:cNvSpPr>
            <a:spLocks/>
          </p:cNvSpPr>
          <p:nvPr/>
        </p:nvSpPr>
        <p:spPr bwMode="auto">
          <a:xfrm>
            <a:off x="1778744" y="2920079"/>
            <a:ext cx="2084947"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648000" tIns="36000" rIns="0" bIns="36000" rtlCol="0" anchor="t"/>
          <a:lstStyle/>
          <a:p>
            <a:pPr>
              <a:lnSpc>
                <a:spcPct val="90000"/>
              </a:lnSpc>
              <a:spcBef>
                <a:spcPts val="200"/>
              </a:spcBef>
            </a:pPr>
            <a:r>
              <a:rPr lang="en-US" sz="1000" b="1" dirty="0">
                <a:solidFill>
                  <a:schemeClr val="tx1">
                    <a:lumMod val="50000"/>
                    <a:lumOff val="50000"/>
                  </a:schemeClr>
                </a:solidFill>
              </a:rPr>
              <a:t>Tim Möller</a:t>
            </a:r>
          </a:p>
          <a:p>
            <a:pPr>
              <a:lnSpc>
                <a:spcPct val="90000"/>
              </a:lnSpc>
              <a:spcBef>
                <a:spcPts val="200"/>
              </a:spcBef>
            </a:pPr>
            <a:r>
              <a:rPr lang="en-US" sz="1000" b="1" dirty="0">
                <a:solidFill>
                  <a:srgbClr val="000000">
                    <a:lumMod val="85000"/>
                    <a:lumOff val="15000"/>
                  </a:srgbClr>
                </a:solidFill>
              </a:rPr>
              <a:t>Consultant/ PMO &amp; Data Mgmt.</a:t>
            </a:r>
          </a:p>
          <a:p>
            <a:pPr>
              <a:lnSpc>
                <a:spcPct val="90000"/>
              </a:lnSpc>
              <a:spcBef>
                <a:spcPts val="100"/>
              </a:spcBef>
              <a:spcAft>
                <a:spcPts val="100"/>
              </a:spcAft>
            </a:pPr>
            <a:endParaRPr lang="en-US" sz="1000" b="1" dirty="0">
              <a:solidFill>
                <a:srgbClr val="000000">
                  <a:lumMod val="85000"/>
                  <a:lumOff val="15000"/>
                </a:srgbClr>
              </a:solidFill>
            </a:endParaRPr>
          </a:p>
          <a:p>
            <a:pPr>
              <a:lnSpc>
                <a:spcPct val="90000"/>
              </a:lnSpc>
              <a:spcBef>
                <a:spcPts val="100"/>
              </a:spcBef>
              <a:spcAft>
                <a:spcPts val="100"/>
              </a:spcAft>
            </a:pPr>
            <a:endParaRPr lang="en-US" sz="1000" dirty="0">
              <a:solidFill>
                <a:srgbClr val="000000">
                  <a:lumMod val="85000"/>
                  <a:lumOff val="15000"/>
                </a:srgbClr>
              </a:solidFill>
            </a:endParaRPr>
          </a:p>
        </p:txBody>
      </p:sp>
      <p:sp>
        <p:nvSpPr>
          <p:cNvPr id="21" name="Rectangle 64">
            <a:extLst>
              <a:ext uri="{FF2B5EF4-FFF2-40B4-BE49-F238E27FC236}">
                <a16:creationId xmlns:a16="http://schemas.microsoft.com/office/drawing/2014/main" id="{4F4A3706-4D46-7458-E623-2838E5974E7C}"/>
              </a:ext>
            </a:extLst>
          </p:cNvPr>
          <p:cNvSpPr>
            <a:spLocks/>
          </p:cNvSpPr>
          <p:nvPr/>
        </p:nvSpPr>
        <p:spPr bwMode="auto">
          <a:xfrm>
            <a:off x="3935701" y="3640085"/>
            <a:ext cx="5087828"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lstStyle/>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r>
              <a:rPr lang="en-US" sz="1000" b="1" dirty="0">
                <a:solidFill>
                  <a:srgbClr val="000000">
                    <a:lumMod val="85000"/>
                    <a:lumOff val="15000"/>
                  </a:srgbClr>
                </a:solidFill>
                <a:cs typeface="Calibri" pitchFamily="34" charset="0"/>
              </a:rPr>
              <a:t>HSE Project Management: </a:t>
            </a:r>
            <a:r>
              <a:rPr lang="en-US" sz="1000" dirty="0">
                <a:solidFill>
                  <a:srgbClr val="000000">
                    <a:lumMod val="85000"/>
                    <a:lumOff val="15000"/>
                  </a:srgbClr>
                </a:solidFill>
                <a:cs typeface="Calibri" pitchFamily="34" charset="0"/>
              </a:rPr>
              <a:t>Development and implementation of HSE Projects during +15 years in different HSE Leadership roles for a multi-national company</a:t>
            </a:r>
          </a:p>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r>
              <a:rPr lang="en-US" sz="1000" b="1" dirty="0">
                <a:solidFill>
                  <a:srgbClr val="000000">
                    <a:lumMod val="85000"/>
                    <a:lumOff val="15000"/>
                  </a:srgbClr>
                </a:solidFill>
                <a:cs typeface="Calibri" pitchFamily="34" charset="0"/>
              </a:rPr>
              <a:t>HSE-Culture and ISO 45001: </a:t>
            </a:r>
            <a:r>
              <a:rPr lang="en-US" sz="1000" dirty="0">
                <a:solidFill>
                  <a:srgbClr val="000000">
                    <a:lumMod val="85000"/>
                    <a:lumOff val="15000"/>
                  </a:srgbClr>
                </a:solidFill>
                <a:cs typeface="Calibri" pitchFamily="34" charset="0"/>
              </a:rPr>
              <a:t>Execution of a high range of safety culture project (Bradley Curve conform) and introduction of integrated Management Systems at clients</a:t>
            </a:r>
          </a:p>
        </p:txBody>
      </p:sp>
      <p:sp>
        <p:nvSpPr>
          <p:cNvPr id="22" name="Rectangle 21">
            <a:extLst>
              <a:ext uri="{FF2B5EF4-FFF2-40B4-BE49-F238E27FC236}">
                <a16:creationId xmlns:a16="http://schemas.microsoft.com/office/drawing/2014/main" id="{7D018220-CC62-8382-F39B-BAE3C442D052}"/>
              </a:ext>
            </a:extLst>
          </p:cNvPr>
          <p:cNvSpPr>
            <a:spLocks/>
          </p:cNvSpPr>
          <p:nvPr/>
        </p:nvSpPr>
        <p:spPr bwMode="auto">
          <a:xfrm>
            <a:off x="9095873" y="3640085"/>
            <a:ext cx="1536297"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36000" rtlCol="0" anchor="t" anchorCtr="0"/>
          <a:lstStyle/>
          <a:p>
            <a:pPr marL="0" lvl="1" eaLnBrk="0" hangingPunct="0">
              <a:lnSpc>
                <a:spcPct val="90000"/>
              </a:lnSpc>
              <a:spcBef>
                <a:spcPts val="200"/>
              </a:spcBef>
              <a:buClr>
                <a:schemeClr val="tx1">
                  <a:lumMod val="50000"/>
                  <a:lumOff val="50000"/>
                </a:schemeClr>
              </a:buClr>
              <a:buSzPct val="100000"/>
              <a:defRPr/>
            </a:pPr>
            <a:r>
              <a:rPr lang="en-US" sz="1000" dirty="0">
                <a:solidFill>
                  <a:srgbClr val="000000">
                    <a:lumMod val="85000"/>
                    <a:lumOff val="15000"/>
                  </a:srgbClr>
                </a:solidFill>
                <a:cs typeface="Calibri" pitchFamily="34" charset="0"/>
              </a:rPr>
              <a:t>UK | Germany</a:t>
            </a:r>
          </a:p>
        </p:txBody>
      </p:sp>
      <p:sp>
        <p:nvSpPr>
          <p:cNvPr id="23" name="Rectangle 64">
            <a:extLst>
              <a:ext uri="{FF2B5EF4-FFF2-40B4-BE49-F238E27FC236}">
                <a16:creationId xmlns:a16="http://schemas.microsoft.com/office/drawing/2014/main" id="{A2861728-6C56-8925-2857-CA29471C9B72}"/>
              </a:ext>
            </a:extLst>
          </p:cNvPr>
          <p:cNvSpPr>
            <a:spLocks/>
          </p:cNvSpPr>
          <p:nvPr/>
        </p:nvSpPr>
        <p:spPr bwMode="auto">
          <a:xfrm>
            <a:off x="1778744" y="3640085"/>
            <a:ext cx="2084947"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648000" tIns="36000" rIns="0" bIns="36000" rtlCol="0" anchor="t"/>
          <a:lstStyle/>
          <a:p>
            <a:pPr>
              <a:lnSpc>
                <a:spcPct val="90000"/>
              </a:lnSpc>
              <a:spcBef>
                <a:spcPts val="200"/>
              </a:spcBef>
            </a:pPr>
            <a:r>
              <a:rPr lang="en-US" sz="1000" b="1" dirty="0">
                <a:solidFill>
                  <a:schemeClr val="tx1">
                    <a:lumMod val="50000"/>
                    <a:lumOff val="50000"/>
                  </a:schemeClr>
                </a:solidFill>
              </a:rPr>
              <a:t>Christopher Spalek</a:t>
            </a:r>
          </a:p>
          <a:p>
            <a:pPr>
              <a:lnSpc>
                <a:spcPct val="90000"/>
              </a:lnSpc>
              <a:spcBef>
                <a:spcPts val="200"/>
              </a:spcBef>
            </a:pPr>
            <a:r>
              <a:rPr lang="en-US" sz="1000" b="1" dirty="0">
                <a:solidFill>
                  <a:srgbClr val="000000">
                    <a:lumMod val="85000"/>
                    <a:lumOff val="15000"/>
                  </a:srgbClr>
                </a:solidFill>
              </a:rPr>
              <a:t>Expert &amp; Deputy PM</a:t>
            </a:r>
          </a:p>
          <a:p>
            <a:pPr>
              <a:lnSpc>
                <a:spcPct val="90000"/>
              </a:lnSpc>
              <a:spcBef>
                <a:spcPts val="100"/>
              </a:spcBef>
              <a:spcAft>
                <a:spcPts val="100"/>
              </a:spcAft>
            </a:pPr>
            <a:endParaRPr lang="en-US" sz="1000" b="1" dirty="0">
              <a:solidFill>
                <a:srgbClr val="000000">
                  <a:lumMod val="85000"/>
                  <a:lumOff val="15000"/>
                </a:srgbClr>
              </a:solidFill>
            </a:endParaRPr>
          </a:p>
          <a:p>
            <a:pPr>
              <a:lnSpc>
                <a:spcPct val="90000"/>
              </a:lnSpc>
              <a:spcBef>
                <a:spcPts val="100"/>
              </a:spcBef>
              <a:spcAft>
                <a:spcPts val="100"/>
              </a:spcAft>
            </a:pPr>
            <a:endParaRPr lang="en-US" sz="1000" dirty="0">
              <a:solidFill>
                <a:srgbClr val="000000">
                  <a:lumMod val="85000"/>
                  <a:lumOff val="15000"/>
                </a:srgbClr>
              </a:solidFill>
            </a:endParaRPr>
          </a:p>
        </p:txBody>
      </p:sp>
      <p:sp>
        <p:nvSpPr>
          <p:cNvPr id="26" name="Rectangle 64">
            <a:extLst>
              <a:ext uri="{FF2B5EF4-FFF2-40B4-BE49-F238E27FC236}">
                <a16:creationId xmlns:a16="http://schemas.microsoft.com/office/drawing/2014/main" id="{B03738AE-4A9F-779D-B498-C784D3058E32}"/>
              </a:ext>
            </a:extLst>
          </p:cNvPr>
          <p:cNvSpPr>
            <a:spLocks/>
          </p:cNvSpPr>
          <p:nvPr/>
        </p:nvSpPr>
        <p:spPr bwMode="auto">
          <a:xfrm>
            <a:off x="3935701" y="4360091"/>
            <a:ext cx="5087828"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lstStyle/>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r>
              <a:rPr lang="en-US" sz="1000" b="1" dirty="0">
                <a:solidFill>
                  <a:srgbClr val="000000">
                    <a:lumMod val="85000"/>
                    <a:lumOff val="15000"/>
                  </a:srgbClr>
                </a:solidFill>
                <a:cs typeface="Calibri" pitchFamily="34" charset="0"/>
              </a:rPr>
              <a:t>Strategic Safety Leadership: </a:t>
            </a:r>
            <a:r>
              <a:rPr lang="en-US" sz="1000" dirty="0">
                <a:solidFill>
                  <a:srgbClr val="000000">
                    <a:lumMod val="85000"/>
                    <a:lumOff val="15000"/>
                  </a:srgbClr>
                </a:solidFill>
                <a:cs typeface="Calibri" pitchFamily="34" charset="0"/>
              </a:rPr>
              <a:t>Extensive experience in program management for multinational safety projects with proven success in performance improvement.</a:t>
            </a:r>
          </a:p>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r>
              <a:rPr lang="en-US" sz="1000" b="1" dirty="0">
                <a:solidFill>
                  <a:srgbClr val="000000">
                    <a:lumMod val="85000"/>
                    <a:lumOff val="15000"/>
                  </a:srgbClr>
                </a:solidFill>
                <a:cs typeface="Calibri" pitchFamily="34" charset="0"/>
              </a:rPr>
              <a:t>Safety System Development: </a:t>
            </a:r>
            <a:r>
              <a:rPr lang="en-US" sz="1000" dirty="0">
                <a:solidFill>
                  <a:srgbClr val="000000">
                    <a:lumMod val="85000"/>
                    <a:lumOff val="15000"/>
                  </a:srgbClr>
                </a:solidFill>
                <a:cs typeface="Calibri" pitchFamily="34" charset="0"/>
              </a:rPr>
              <a:t>Proficient in establishing comprehensive safety networks and driving corporate operational discipline in safety management.</a:t>
            </a:r>
          </a:p>
        </p:txBody>
      </p:sp>
      <p:sp>
        <p:nvSpPr>
          <p:cNvPr id="27" name="Rectangle 26">
            <a:extLst>
              <a:ext uri="{FF2B5EF4-FFF2-40B4-BE49-F238E27FC236}">
                <a16:creationId xmlns:a16="http://schemas.microsoft.com/office/drawing/2014/main" id="{A4F0CDC5-D288-F08C-072F-BBB2CC14FA5B}"/>
              </a:ext>
            </a:extLst>
          </p:cNvPr>
          <p:cNvSpPr>
            <a:spLocks/>
          </p:cNvSpPr>
          <p:nvPr/>
        </p:nvSpPr>
        <p:spPr bwMode="auto">
          <a:xfrm>
            <a:off x="9095873" y="4360091"/>
            <a:ext cx="1536297"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36000" rtlCol="0" anchor="t" anchorCtr="0"/>
          <a:lstStyle/>
          <a:p>
            <a:pPr marL="0" lvl="1" eaLnBrk="0" hangingPunct="0">
              <a:lnSpc>
                <a:spcPct val="90000"/>
              </a:lnSpc>
              <a:spcBef>
                <a:spcPts val="200"/>
              </a:spcBef>
              <a:buClr>
                <a:schemeClr val="tx1">
                  <a:lumMod val="50000"/>
                  <a:lumOff val="50000"/>
                </a:schemeClr>
              </a:buClr>
              <a:buSzPct val="100000"/>
              <a:defRPr/>
            </a:pPr>
            <a:r>
              <a:rPr lang="en-US" sz="1000" dirty="0">
                <a:solidFill>
                  <a:srgbClr val="000000">
                    <a:lumMod val="85000"/>
                    <a:lumOff val="15000"/>
                  </a:srgbClr>
                </a:solidFill>
                <a:cs typeface="Calibri" pitchFamily="34" charset="0"/>
              </a:rPr>
              <a:t>Romania</a:t>
            </a:r>
          </a:p>
        </p:txBody>
      </p:sp>
      <p:sp>
        <p:nvSpPr>
          <p:cNvPr id="31" name="Rectangle 64">
            <a:extLst>
              <a:ext uri="{FF2B5EF4-FFF2-40B4-BE49-F238E27FC236}">
                <a16:creationId xmlns:a16="http://schemas.microsoft.com/office/drawing/2014/main" id="{9571660D-5ADA-151F-FDBE-F5388B2C6FC6}"/>
              </a:ext>
            </a:extLst>
          </p:cNvPr>
          <p:cNvSpPr>
            <a:spLocks/>
          </p:cNvSpPr>
          <p:nvPr/>
        </p:nvSpPr>
        <p:spPr bwMode="auto">
          <a:xfrm>
            <a:off x="3935701" y="5080097"/>
            <a:ext cx="5087828"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lstStyle/>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r>
              <a:rPr lang="en-US" sz="1000" b="1" dirty="0">
                <a:solidFill>
                  <a:srgbClr val="000000">
                    <a:lumMod val="85000"/>
                    <a:lumOff val="15000"/>
                  </a:srgbClr>
                </a:solidFill>
                <a:cs typeface="Calibri" pitchFamily="34" charset="0"/>
              </a:rPr>
              <a:t>Systems Implementation &amp; Safety Consulting: </a:t>
            </a:r>
            <a:r>
              <a:rPr lang="en-US" sz="1000" dirty="0">
                <a:solidFill>
                  <a:srgbClr val="000000">
                    <a:lumMod val="85000"/>
                    <a:lumOff val="15000"/>
                  </a:srgbClr>
                </a:solidFill>
                <a:cs typeface="Calibri" pitchFamily="34" charset="0"/>
              </a:rPr>
              <a:t>Proficient in leading management system certifications and safety culture transformations for multinational companies.</a:t>
            </a:r>
          </a:p>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r>
              <a:rPr lang="en-US" sz="1000" b="1" dirty="0">
                <a:solidFill>
                  <a:srgbClr val="000000">
                    <a:lumMod val="85000"/>
                    <a:lumOff val="15000"/>
                  </a:srgbClr>
                </a:solidFill>
                <a:cs typeface="Calibri" pitchFamily="34" charset="0"/>
              </a:rPr>
              <a:t>Operational Process Optimization: </a:t>
            </a:r>
            <a:r>
              <a:rPr lang="en-US" sz="1000" dirty="0">
                <a:solidFill>
                  <a:srgbClr val="000000">
                    <a:lumMod val="85000"/>
                    <a:lumOff val="15000"/>
                  </a:srgbClr>
                </a:solidFill>
                <a:cs typeface="Calibri" pitchFamily="34" charset="0"/>
              </a:rPr>
              <a:t>Skilled in managing consultancy projects and optimizing business processes across a variety of industries.</a:t>
            </a:r>
          </a:p>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endParaRPr lang="en-US" sz="1000" dirty="0">
              <a:solidFill>
                <a:srgbClr val="000000">
                  <a:lumMod val="85000"/>
                  <a:lumOff val="15000"/>
                </a:srgbClr>
              </a:solidFill>
              <a:cs typeface="Calibri" pitchFamily="34" charset="0"/>
            </a:endParaRPr>
          </a:p>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endParaRPr lang="en-US" sz="1000" dirty="0">
              <a:solidFill>
                <a:srgbClr val="000000">
                  <a:lumMod val="85000"/>
                  <a:lumOff val="15000"/>
                </a:srgbClr>
              </a:solidFill>
              <a:cs typeface="Calibri" pitchFamily="34" charset="0"/>
            </a:endParaRPr>
          </a:p>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endParaRPr lang="en-US" sz="1000" dirty="0">
              <a:solidFill>
                <a:srgbClr val="000000">
                  <a:lumMod val="85000"/>
                  <a:lumOff val="15000"/>
                </a:srgbClr>
              </a:solidFill>
              <a:cs typeface="Calibri" pitchFamily="34" charset="0"/>
            </a:endParaRPr>
          </a:p>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endParaRPr lang="en-US" sz="1000" dirty="0">
              <a:solidFill>
                <a:srgbClr val="000000">
                  <a:lumMod val="85000"/>
                  <a:lumOff val="15000"/>
                </a:srgbClr>
              </a:solidFill>
              <a:cs typeface="Calibri" pitchFamily="34" charset="0"/>
            </a:endParaRPr>
          </a:p>
        </p:txBody>
      </p:sp>
      <p:sp>
        <p:nvSpPr>
          <p:cNvPr id="32" name="Rectangle 31">
            <a:extLst>
              <a:ext uri="{FF2B5EF4-FFF2-40B4-BE49-F238E27FC236}">
                <a16:creationId xmlns:a16="http://schemas.microsoft.com/office/drawing/2014/main" id="{1EEF7E0E-4FC7-6F62-F34D-14771C11F2ED}"/>
              </a:ext>
            </a:extLst>
          </p:cNvPr>
          <p:cNvSpPr>
            <a:spLocks/>
          </p:cNvSpPr>
          <p:nvPr/>
        </p:nvSpPr>
        <p:spPr bwMode="auto">
          <a:xfrm>
            <a:off x="9095873" y="5080097"/>
            <a:ext cx="1536297"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36000" rtlCol="0" anchor="t" anchorCtr="0"/>
          <a:lstStyle/>
          <a:p>
            <a:pPr marL="0" lvl="1" eaLnBrk="0" hangingPunct="0">
              <a:lnSpc>
                <a:spcPct val="90000"/>
              </a:lnSpc>
              <a:spcBef>
                <a:spcPts val="200"/>
              </a:spcBef>
              <a:buClr>
                <a:schemeClr val="tx1">
                  <a:lumMod val="50000"/>
                  <a:lumOff val="50000"/>
                </a:schemeClr>
              </a:buClr>
              <a:buSzPct val="100000"/>
              <a:defRPr/>
            </a:pPr>
            <a:r>
              <a:rPr lang="en-US" sz="1000" dirty="0">
                <a:solidFill>
                  <a:srgbClr val="000000">
                    <a:lumMod val="85000"/>
                    <a:lumOff val="15000"/>
                  </a:srgbClr>
                </a:solidFill>
                <a:cs typeface="Calibri" pitchFamily="34" charset="0"/>
              </a:rPr>
              <a:t>Romania</a:t>
            </a:r>
          </a:p>
        </p:txBody>
      </p:sp>
      <p:sp>
        <p:nvSpPr>
          <p:cNvPr id="36" name="Rectangle 64">
            <a:extLst>
              <a:ext uri="{FF2B5EF4-FFF2-40B4-BE49-F238E27FC236}">
                <a16:creationId xmlns:a16="http://schemas.microsoft.com/office/drawing/2014/main" id="{D6D14EAD-627F-B472-765D-E039A577B907}"/>
              </a:ext>
            </a:extLst>
          </p:cNvPr>
          <p:cNvSpPr>
            <a:spLocks/>
          </p:cNvSpPr>
          <p:nvPr/>
        </p:nvSpPr>
        <p:spPr bwMode="auto">
          <a:xfrm>
            <a:off x="3935701" y="5800105"/>
            <a:ext cx="5087828"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lstStyle/>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r>
              <a:rPr lang="en-US" sz="1000" b="1" dirty="0">
                <a:solidFill>
                  <a:srgbClr val="000000">
                    <a:lumMod val="85000"/>
                    <a:lumOff val="15000"/>
                  </a:srgbClr>
                </a:solidFill>
                <a:cs typeface="Calibri" pitchFamily="34" charset="0"/>
              </a:rPr>
              <a:t>Maritime QHSE Leadership: </a:t>
            </a:r>
            <a:r>
              <a:rPr lang="en-US" sz="1000" dirty="0">
                <a:solidFill>
                  <a:srgbClr val="000000">
                    <a:lumMod val="85000"/>
                    <a:lumOff val="15000"/>
                  </a:srgbClr>
                </a:solidFill>
                <a:cs typeface="Calibri" pitchFamily="34" charset="0"/>
              </a:rPr>
              <a:t>Expert in maritime safety, quality, and environmental systems with substantial shipyard management experience.</a:t>
            </a:r>
          </a:p>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r>
              <a:rPr lang="en-US" sz="1000" b="1" dirty="0">
                <a:solidFill>
                  <a:srgbClr val="000000">
                    <a:lumMod val="85000"/>
                    <a:lumOff val="15000"/>
                  </a:srgbClr>
                </a:solidFill>
                <a:cs typeface="Calibri" pitchFamily="34" charset="0"/>
              </a:rPr>
              <a:t>Systems Audit and Implementation: </a:t>
            </a:r>
            <a:r>
              <a:rPr lang="en-US" sz="1000" dirty="0">
                <a:solidFill>
                  <a:srgbClr val="000000">
                    <a:lumMod val="85000"/>
                    <a:lumOff val="15000"/>
                  </a:srgbClr>
                </a:solidFill>
                <a:cs typeface="Calibri" pitchFamily="34" charset="0"/>
              </a:rPr>
              <a:t>Skilled in auditing and implementing comprehensive management systems in the marine industry.</a:t>
            </a:r>
          </a:p>
        </p:txBody>
      </p:sp>
      <p:sp>
        <p:nvSpPr>
          <p:cNvPr id="37" name="Rectangle 36">
            <a:extLst>
              <a:ext uri="{FF2B5EF4-FFF2-40B4-BE49-F238E27FC236}">
                <a16:creationId xmlns:a16="http://schemas.microsoft.com/office/drawing/2014/main" id="{5EC15694-382D-2A9A-0A78-96C218CA4B8E}"/>
              </a:ext>
            </a:extLst>
          </p:cNvPr>
          <p:cNvSpPr>
            <a:spLocks/>
          </p:cNvSpPr>
          <p:nvPr/>
        </p:nvSpPr>
        <p:spPr bwMode="auto">
          <a:xfrm>
            <a:off x="9095873" y="5800105"/>
            <a:ext cx="1536297"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36000" rtlCol="0" anchor="t" anchorCtr="0"/>
          <a:lstStyle/>
          <a:p>
            <a:pPr marL="0" lvl="1" eaLnBrk="0" hangingPunct="0">
              <a:lnSpc>
                <a:spcPct val="90000"/>
              </a:lnSpc>
              <a:spcBef>
                <a:spcPts val="200"/>
              </a:spcBef>
              <a:buClr>
                <a:schemeClr val="tx1">
                  <a:lumMod val="50000"/>
                  <a:lumOff val="50000"/>
                </a:schemeClr>
              </a:buClr>
              <a:buSzPct val="100000"/>
              <a:defRPr/>
            </a:pPr>
            <a:r>
              <a:rPr lang="en-US" sz="1000" dirty="0">
                <a:solidFill>
                  <a:srgbClr val="000000">
                    <a:lumMod val="85000"/>
                    <a:lumOff val="15000"/>
                  </a:srgbClr>
                </a:solidFill>
                <a:cs typeface="Calibri" pitchFamily="34" charset="0"/>
              </a:rPr>
              <a:t>Turkey</a:t>
            </a:r>
          </a:p>
        </p:txBody>
      </p:sp>
      <p:pic>
        <p:nvPicPr>
          <p:cNvPr id="20" name="Picture 2">
            <a:extLst>
              <a:ext uri="{FF2B5EF4-FFF2-40B4-BE49-F238E27FC236}">
                <a16:creationId xmlns:a16="http://schemas.microsoft.com/office/drawing/2014/main" id="{07FF99E0-F149-F9B2-AC56-1551AC68BED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5567"/>
          <a:stretch/>
        </p:blipFill>
        <p:spPr bwMode="auto">
          <a:xfrm>
            <a:off x="1851894" y="2940121"/>
            <a:ext cx="432000" cy="54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descr="A person in a suit and tie&#10;&#10;Description automatically generated">
            <a:extLst>
              <a:ext uri="{FF2B5EF4-FFF2-40B4-BE49-F238E27FC236}">
                <a16:creationId xmlns:a16="http://schemas.microsoft.com/office/drawing/2014/main" id="{D1C87E9F-7047-152B-3618-A19C697FB5F8}"/>
              </a:ext>
            </a:extLst>
          </p:cNvPr>
          <p:cNvPicPr>
            <a:picLocks noChangeAspect="1"/>
          </p:cNvPicPr>
          <p:nvPr/>
        </p:nvPicPr>
        <p:blipFill rotWithShape="1">
          <a:blip r:embed="rId5">
            <a:grayscl/>
            <a:extLst>
              <a:ext uri="{28A0092B-C50C-407E-A947-70E740481C1C}">
                <a14:useLocalDpi xmlns:a14="http://schemas.microsoft.com/office/drawing/2010/main" val="0"/>
              </a:ext>
            </a:extLst>
          </a:blip>
          <a:srcRect l="49595" r="24415" b="48021"/>
          <a:stretch/>
        </p:blipFill>
        <p:spPr>
          <a:xfrm>
            <a:off x="1851895" y="2220116"/>
            <a:ext cx="432000" cy="575985"/>
          </a:xfrm>
          <a:prstGeom prst="rect">
            <a:avLst/>
          </a:prstGeom>
        </p:spPr>
      </p:pic>
      <p:pic>
        <p:nvPicPr>
          <p:cNvPr id="35" name="Grafik 13">
            <a:extLst>
              <a:ext uri="{FF2B5EF4-FFF2-40B4-BE49-F238E27FC236}">
                <a16:creationId xmlns:a16="http://schemas.microsoft.com/office/drawing/2014/main" id="{9FF15A1F-6A0C-C896-4A9B-FADA6D9D416B}"/>
              </a:ext>
            </a:extLst>
          </p:cNvPr>
          <p:cNvPicPr>
            <a:picLocks noChangeAspect="1"/>
          </p:cNvPicPr>
          <p:nvPr/>
        </p:nvPicPr>
        <p:blipFill rotWithShape="1">
          <a:blip r:embed="rId6"/>
          <a:srcRect b="15138"/>
          <a:stretch/>
        </p:blipFill>
        <p:spPr>
          <a:xfrm>
            <a:off x="1864864" y="3666881"/>
            <a:ext cx="419030" cy="533397"/>
          </a:xfrm>
          <a:prstGeom prst="rect">
            <a:avLst/>
          </a:prstGeom>
        </p:spPr>
      </p:pic>
      <p:sp>
        <p:nvSpPr>
          <p:cNvPr id="40" name="Freeform 19">
            <a:extLst>
              <a:ext uri="{FF2B5EF4-FFF2-40B4-BE49-F238E27FC236}">
                <a16:creationId xmlns:a16="http://schemas.microsoft.com/office/drawing/2014/main" id="{F514E0A4-FC95-E97B-BC0D-5F988518E2B5}"/>
              </a:ext>
            </a:extLst>
          </p:cNvPr>
          <p:cNvSpPr>
            <a:spLocks noChangeAspect="1"/>
          </p:cNvSpPr>
          <p:nvPr/>
        </p:nvSpPr>
        <p:spPr>
          <a:xfrm>
            <a:off x="9985172" y="3878546"/>
            <a:ext cx="551635" cy="360000"/>
          </a:xfrm>
          <a:custGeom>
            <a:avLst/>
            <a:gdLst/>
            <a:ahLst/>
            <a:cxnLst/>
            <a:rect l="l" t="t" r="r" b="b"/>
            <a:pathLst>
              <a:path w="1714500" h="1028700">
                <a:moveTo>
                  <a:pt x="0" y="0"/>
                </a:moveTo>
                <a:lnTo>
                  <a:pt x="1714500" y="0"/>
                </a:lnTo>
                <a:lnTo>
                  <a:pt x="1714500" y="1028700"/>
                </a:lnTo>
                <a:lnTo>
                  <a:pt x="0" y="1028700"/>
                </a:lnTo>
                <a:lnTo>
                  <a:pt x="0" y="0"/>
                </a:lnTo>
                <a:close/>
              </a:path>
            </a:pathLst>
          </a:custGeom>
          <a:blipFill>
            <a:blip r:embed="rId7"/>
            <a:stretch>
              <a:fillRect/>
            </a:stretch>
          </a:blipFill>
        </p:spPr>
        <p:txBody>
          <a:bodyPr/>
          <a:lstStyle/>
          <a:p>
            <a:endParaRPr lang="en-US" sz="1200" dirty="0"/>
          </a:p>
        </p:txBody>
      </p:sp>
      <p:sp>
        <p:nvSpPr>
          <p:cNvPr id="42" name="Freeform 19">
            <a:extLst>
              <a:ext uri="{FF2B5EF4-FFF2-40B4-BE49-F238E27FC236}">
                <a16:creationId xmlns:a16="http://schemas.microsoft.com/office/drawing/2014/main" id="{B77DED0E-8D0B-F65F-E768-6E8F75B56EAD}"/>
              </a:ext>
            </a:extLst>
          </p:cNvPr>
          <p:cNvSpPr>
            <a:spLocks noChangeAspect="1"/>
          </p:cNvSpPr>
          <p:nvPr/>
        </p:nvSpPr>
        <p:spPr>
          <a:xfrm>
            <a:off x="9390463" y="3140330"/>
            <a:ext cx="551635" cy="360000"/>
          </a:xfrm>
          <a:custGeom>
            <a:avLst/>
            <a:gdLst/>
            <a:ahLst/>
            <a:cxnLst/>
            <a:rect l="l" t="t" r="r" b="b"/>
            <a:pathLst>
              <a:path w="1714500" h="1028700">
                <a:moveTo>
                  <a:pt x="0" y="0"/>
                </a:moveTo>
                <a:lnTo>
                  <a:pt x="1714500" y="0"/>
                </a:lnTo>
                <a:lnTo>
                  <a:pt x="1714500" y="1028700"/>
                </a:lnTo>
                <a:lnTo>
                  <a:pt x="0" y="1028700"/>
                </a:lnTo>
                <a:lnTo>
                  <a:pt x="0" y="0"/>
                </a:lnTo>
                <a:close/>
              </a:path>
            </a:pathLst>
          </a:custGeom>
          <a:blipFill>
            <a:blip r:embed="rId7"/>
            <a:stretch>
              <a:fillRect/>
            </a:stretch>
          </a:blipFill>
        </p:spPr>
        <p:txBody>
          <a:bodyPr/>
          <a:lstStyle/>
          <a:p>
            <a:endParaRPr lang="en-US" sz="1200" dirty="0"/>
          </a:p>
        </p:txBody>
      </p:sp>
      <p:sp>
        <p:nvSpPr>
          <p:cNvPr id="43" name="Freeform 19">
            <a:extLst>
              <a:ext uri="{FF2B5EF4-FFF2-40B4-BE49-F238E27FC236}">
                <a16:creationId xmlns:a16="http://schemas.microsoft.com/office/drawing/2014/main" id="{0D38CA1D-B64C-A65F-7EA1-EEC36EC68CD4}"/>
              </a:ext>
            </a:extLst>
          </p:cNvPr>
          <p:cNvSpPr>
            <a:spLocks noChangeAspect="1"/>
          </p:cNvSpPr>
          <p:nvPr/>
        </p:nvSpPr>
        <p:spPr>
          <a:xfrm>
            <a:off x="9385892" y="2436101"/>
            <a:ext cx="551635" cy="360000"/>
          </a:xfrm>
          <a:custGeom>
            <a:avLst/>
            <a:gdLst/>
            <a:ahLst/>
            <a:cxnLst/>
            <a:rect l="l" t="t" r="r" b="b"/>
            <a:pathLst>
              <a:path w="1714500" h="1028700">
                <a:moveTo>
                  <a:pt x="0" y="0"/>
                </a:moveTo>
                <a:lnTo>
                  <a:pt x="1714500" y="0"/>
                </a:lnTo>
                <a:lnTo>
                  <a:pt x="1714500" y="1028700"/>
                </a:lnTo>
                <a:lnTo>
                  <a:pt x="0" y="1028700"/>
                </a:lnTo>
                <a:lnTo>
                  <a:pt x="0" y="0"/>
                </a:lnTo>
                <a:close/>
              </a:path>
            </a:pathLst>
          </a:custGeom>
          <a:blipFill>
            <a:blip r:embed="rId7"/>
            <a:stretch>
              <a:fillRect/>
            </a:stretch>
          </a:blipFill>
        </p:spPr>
        <p:txBody>
          <a:bodyPr/>
          <a:lstStyle/>
          <a:p>
            <a:endParaRPr lang="en-US" sz="1200" dirty="0"/>
          </a:p>
        </p:txBody>
      </p:sp>
      <p:pic>
        <p:nvPicPr>
          <p:cNvPr id="44" name="Picture 9">
            <a:extLst>
              <a:ext uri="{FF2B5EF4-FFF2-40B4-BE49-F238E27FC236}">
                <a16:creationId xmlns:a16="http://schemas.microsoft.com/office/drawing/2014/main" id="{AF1F0CBE-D8F9-9BBC-B8D4-93B4420DB80E}"/>
              </a:ext>
            </a:extLst>
          </p:cNvPr>
          <p:cNvPicPr>
            <a:picLocks noChangeAspect="1"/>
          </p:cNvPicPr>
          <p:nvPr/>
        </p:nvPicPr>
        <p:blipFill>
          <a:blip r:embed="rId8">
            <a:grayscl/>
          </a:blip>
          <a:stretch>
            <a:fillRect/>
          </a:stretch>
        </p:blipFill>
        <p:spPr>
          <a:xfrm>
            <a:off x="1818284" y="4388030"/>
            <a:ext cx="512190" cy="548046"/>
          </a:xfrm>
          <a:prstGeom prst="rect">
            <a:avLst/>
          </a:prstGeom>
        </p:spPr>
      </p:pic>
      <p:pic>
        <p:nvPicPr>
          <p:cNvPr id="45" name="Picture 2">
            <a:extLst>
              <a:ext uri="{FF2B5EF4-FFF2-40B4-BE49-F238E27FC236}">
                <a16:creationId xmlns:a16="http://schemas.microsoft.com/office/drawing/2014/main" id="{12A380F7-8095-6F21-7F72-7A848E368FFE}"/>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b="24404"/>
          <a:stretch/>
        </p:blipFill>
        <p:spPr bwMode="auto">
          <a:xfrm>
            <a:off x="1818284" y="5080097"/>
            <a:ext cx="525972" cy="586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Freeform 24">
            <a:extLst>
              <a:ext uri="{FF2B5EF4-FFF2-40B4-BE49-F238E27FC236}">
                <a16:creationId xmlns:a16="http://schemas.microsoft.com/office/drawing/2014/main" id="{0033E173-2545-F24C-A4EB-4FDAB4D7EE6A}"/>
              </a:ext>
            </a:extLst>
          </p:cNvPr>
          <p:cNvSpPr>
            <a:spLocks noChangeAspect="1"/>
          </p:cNvSpPr>
          <p:nvPr/>
        </p:nvSpPr>
        <p:spPr>
          <a:xfrm>
            <a:off x="9376558" y="4586236"/>
            <a:ext cx="551635" cy="360000"/>
          </a:xfrm>
          <a:custGeom>
            <a:avLst/>
            <a:gdLst/>
            <a:ahLst/>
            <a:cxnLst/>
            <a:rect l="l" t="t" r="r" b="b"/>
            <a:pathLst>
              <a:path w="1379488" h="920808">
                <a:moveTo>
                  <a:pt x="0" y="0"/>
                </a:moveTo>
                <a:lnTo>
                  <a:pt x="1379488" y="0"/>
                </a:lnTo>
                <a:lnTo>
                  <a:pt x="1379488" y="920809"/>
                </a:lnTo>
                <a:lnTo>
                  <a:pt x="0" y="920809"/>
                </a:lnTo>
                <a:lnTo>
                  <a:pt x="0" y="0"/>
                </a:lnTo>
                <a:close/>
              </a:path>
            </a:pathLst>
          </a:custGeom>
          <a:blipFill>
            <a:blip r:embed="rId11"/>
            <a:stretch>
              <a:fillRect/>
            </a:stretch>
          </a:blipFill>
        </p:spPr>
        <p:txBody>
          <a:bodyPr/>
          <a:lstStyle/>
          <a:p>
            <a:endParaRPr lang="en-US" dirty="0"/>
          </a:p>
        </p:txBody>
      </p:sp>
      <p:sp>
        <p:nvSpPr>
          <p:cNvPr id="47" name="Freeform 24">
            <a:extLst>
              <a:ext uri="{FF2B5EF4-FFF2-40B4-BE49-F238E27FC236}">
                <a16:creationId xmlns:a16="http://schemas.microsoft.com/office/drawing/2014/main" id="{C93E5252-D618-6B1A-9397-E9A8E32BC3A1}"/>
              </a:ext>
            </a:extLst>
          </p:cNvPr>
          <p:cNvSpPr>
            <a:spLocks noChangeAspect="1"/>
          </p:cNvSpPr>
          <p:nvPr/>
        </p:nvSpPr>
        <p:spPr>
          <a:xfrm>
            <a:off x="9381225" y="5306244"/>
            <a:ext cx="551635" cy="360000"/>
          </a:xfrm>
          <a:custGeom>
            <a:avLst/>
            <a:gdLst/>
            <a:ahLst/>
            <a:cxnLst/>
            <a:rect l="l" t="t" r="r" b="b"/>
            <a:pathLst>
              <a:path w="1379488" h="920808">
                <a:moveTo>
                  <a:pt x="0" y="0"/>
                </a:moveTo>
                <a:lnTo>
                  <a:pt x="1379488" y="0"/>
                </a:lnTo>
                <a:lnTo>
                  <a:pt x="1379488" y="920809"/>
                </a:lnTo>
                <a:lnTo>
                  <a:pt x="0" y="920809"/>
                </a:lnTo>
                <a:lnTo>
                  <a:pt x="0" y="0"/>
                </a:lnTo>
                <a:close/>
              </a:path>
            </a:pathLst>
          </a:custGeom>
          <a:blipFill>
            <a:blip r:embed="rId11"/>
            <a:stretch>
              <a:fillRect/>
            </a:stretch>
          </a:blipFill>
        </p:spPr>
        <p:txBody>
          <a:bodyPr/>
          <a:lstStyle/>
          <a:p>
            <a:endParaRPr lang="en-US" dirty="0"/>
          </a:p>
        </p:txBody>
      </p:sp>
      <p:pic>
        <p:nvPicPr>
          <p:cNvPr id="48" name="Resim 16">
            <a:extLst>
              <a:ext uri="{FF2B5EF4-FFF2-40B4-BE49-F238E27FC236}">
                <a16:creationId xmlns:a16="http://schemas.microsoft.com/office/drawing/2014/main" id="{FC372FF6-3CB2-BD46-582E-137F7E633AA5}"/>
              </a:ext>
            </a:extLst>
          </p:cNvPr>
          <p:cNvPicPr>
            <a:picLocks noChangeAspect="1"/>
          </p:cNvPicPr>
          <p:nvPr/>
        </p:nvPicPr>
        <p:blipFill rotWithShape="1">
          <a:blip r:embed="rId12">
            <a:extLst>
              <a:ext uri="{BEBA8EAE-BF5A-486C-A8C5-ECC9F3942E4B}">
                <a14:imgProps xmlns:a14="http://schemas.microsoft.com/office/drawing/2010/main">
                  <a14:imgLayer r:embed="rId13">
                    <a14:imgEffect>
                      <a14:saturation sat="0"/>
                    </a14:imgEffect>
                  </a14:imgLayer>
                </a14:imgProps>
              </a:ext>
            </a:extLst>
          </a:blip>
          <a:srcRect b="5814"/>
          <a:stretch/>
        </p:blipFill>
        <p:spPr>
          <a:xfrm>
            <a:off x="1818284" y="5800102"/>
            <a:ext cx="512190" cy="634223"/>
          </a:xfrm>
          <a:prstGeom prst="rect">
            <a:avLst/>
          </a:prstGeom>
        </p:spPr>
      </p:pic>
      <p:sp>
        <p:nvSpPr>
          <p:cNvPr id="49" name="Freeform 17">
            <a:extLst>
              <a:ext uri="{FF2B5EF4-FFF2-40B4-BE49-F238E27FC236}">
                <a16:creationId xmlns:a16="http://schemas.microsoft.com/office/drawing/2014/main" id="{0666F1B5-6041-2445-89E5-668F4537B12A}"/>
              </a:ext>
            </a:extLst>
          </p:cNvPr>
          <p:cNvSpPr>
            <a:spLocks noChangeAspect="1"/>
          </p:cNvSpPr>
          <p:nvPr/>
        </p:nvSpPr>
        <p:spPr>
          <a:xfrm>
            <a:off x="9376558" y="6010333"/>
            <a:ext cx="551635" cy="360000"/>
          </a:xfrm>
          <a:custGeom>
            <a:avLst/>
            <a:gdLst/>
            <a:ahLst/>
            <a:cxnLst/>
            <a:rect l="l" t="t" r="r" b="b"/>
            <a:pathLst>
              <a:path w="1541546" h="1028700">
                <a:moveTo>
                  <a:pt x="0" y="0"/>
                </a:moveTo>
                <a:lnTo>
                  <a:pt x="1541546" y="0"/>
                </a:lnTo>
                <a:lnTo>
                  <a:pt x="1541546" y="1028700"/>
                </a:lnTo>
                <a:lnTo>
                  <a:pt x="0" y="10287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sz="1200" dirty="0"/>
          </a:p>
        </p:txBody>
      </p:sp>
      <p:sp>
        <p:nvSpPr>
          <p:cNvPr id="9" name="Freeform 14">
            <a:extLst>
              <a:ext uri="{FF2B5EF4-FFF2-40B4-BE49-F238E27FC236}">
                <a16:creationId xmlns:a16="http://schemas.microsoft.com/office/drawing/2014/main" id="{47EEBC72-0950-D432-FF6E-A2BE6052D637}"/>
              </a:ext>
            </a:extLst>
          </p:cNvPr>
          <p:cNvSpPr>
            <a:spLocks noChangeAspect="1"/>
          </p:cNvSpPr>
          <p:nvPr/>
        </p:nvSpPr>
        <p:spPr>
          <a:xfrm>
            <a:off x="9376557" y="3868509"/>
            <a:ext cx="551635" cy="360000"/>
          </a:xfrm>
          <a:custGeom>
            <a:avLst/>
            <a:gdLst/>
            <a:ahLst/>
            <a:cxnLst/>
            <a:rect l="l" t="t" r="r" b="b"/>
            <a:pathLst>
              <a:path w="1878161" h="939081">
                <a:moveTo>
                  <a:pt x="0" y="0"/>
                </a:moveTo>
                <a:lnTo>
                  <a:pt x="1878162" y="0"/>
                </a:lnTo>
                <a:lnTo>
                  <a:pt x="1878162" y="939081"/>
                </a:lnTo>
                <a:lnTo>
                  <a:pt x="0" y="939081"/>
                </a:lnTo>
                <a:lnTo>
                  <a:pt x="0" y="0"/>
                </a:lnTo>
                <a:close/>
              </a:path>
            </a:pathLst>
          </a:custGeom>
          <a:blipFill>
            <a:blip r:embed="rId16"/>
            <a:stretch>
              <a:fillRect/>
            </a:stretch>
          </a:blipFill>
        </p:spPr>
        <p:txBody>
          <a:bodyPr/>
          <a:lstStyle/>
          <a:p>
            <a:endParaRPr lang="en-US" sz="1200" dirty="0"/>
          </a:p>
        </p:txBody>
      </p:sp>
      <p:sp>
        <p:nvSpPr>
          <p:cNvPr id="13" name="Content Placeholder 2">
            <a:extLst>
              <a:ext uri="{FF2B5EF4-FFF2-40B4-BE49-F238E27FC236}">
                <a16:creationId xmlns:a16="http://schemas.microsoft.com/office/drawing/2014/main" id="{2D879AD4-D5BD-F502-7A89-4A76DF3A8995}"/>
              </a:ext>
            </a:extLst>
          </p:cNvPr>
          <p:cNvSpPr txBox="1">
            <a:spLocks/>
          </p:cNvSpPr>
          <p:nvPr/>
        </p:nvSpPr>
        <p:spPr>
          <a:xfrm>
            <a:off x="476252" y="1690688"/>
            <a:ext cx="11239496" cy="2721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65000"/>
                    <a:lumOff val="3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latin typeface="+mn-lt"/>
                <a:ea typeface="+mn-lt"/>
                <a:cs typeface="+mn-lt"/>
                <a:sym typeface="+mn-lt"/>
              </a:rPr>
              <a:t>The consultant overview shows the consultants preselected for the project purpose. A second line of consultants is available for continuity planning reasons for each country.</a:t>
            </a:r>
          </a:p>
        </p:txBody>
      </p:sp>
    </p:spTree>
    <p:extLst>
      <p:ext uri="{BB962C8B-B14F-4D97-AF65-F5344CB8AC3E}">
        <p14:creationId xmlns:p14="http://schemas.microsoft.com/office/powerpoint/2010/main" val="1020905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6">
            <a:extLst>
              <a:ext uri="{FF2B5EF4-FFF2-40B4-BE49-F238E27FC236}">
                <a16:creationId xmlns:a16="http://schemas.microsoft.com/office/drawing/2014/main" id="{DF0B550C-87CC-8073-D752-1327C1261BFD}"/>
              </a:ext>
            </a:extLst>
          </p:cNvPr>
          <p:cNvSpPr/>
          <p:nvPr/>
        </p:nvSpPr>
        <p:spPr bwMode="auto">
          <a:xfrm>
            <a:off x="1416051" y="1348231"/>
            <a:ext cx="9288463" cy="5254700"/>
          </a:xfrm>
          <a:prstGeom prst="rect">
            <a:avLst/>
          </a:prstGeom>
          <a:solidFill>
            <a:schemeClr val="bg1"/>
          </a:solidFill>
          <a:ln w="9525" cap="flat" cmpd="sng" algn="ctr">
            <a:noFill/>
            <a:prstDash val="solid"/>
          </a:ln>
          <a:effectLst/>
        </p:spPr>
        <p:txBody>
          <a:bodyPr lIns="91434" tIns="45717" rIns="91434" bIns="45717" rtlCol="0" anchor="ctr"/>
          <a:lstStyle/>
          <a:p>
            <a:pPr algn="ctr">
              <a:spcAft>
                <a:spcPts val="300"/>
              </a:spcAft>
              <a:defRPr/>
            </a:pPr>
            <a:endParaRPr lang="en-US" sz="1400" kern="0" dirty="0">
              <a:solidFill>
                <a:schemeClr val="tx1">
                  <a:lumMod val="50000"/>
                  <a:lumOff val="50000"/>
                </a:schemeClr>
              </a:solidFill>
            </a:endParaRPr>
          </a:p>
        </p:txBody>
      </p:sp>
      <p:sp>
        <p:nvSpPr>
          <p:cNvPr id="38" name="Rectangle 37">
            <a:extLst>
              <a:ext uri="{FF2B5EF4-FFF2-40B4-BE49-F238E27FC236}">
                <a16:creationId xmlns:a16="http://schemas.microsoft.com/office/drawing/2014/main" id="{67178D0D-EE96-D926-FA5B-F8CC1B186086}"/>
              </a:ext>
            </a:extLst>
          </p:cNvPr>
          <p:cNvSpPr>
            <a:spLocks/>
          </p:cNvSpPr>
          <p:nvPr/>
        </p:nvSpPr>
        <p:spPr bwMode="auto">
          <a:xfrm>
            <a:off x="1778744" y="3744912"/>
            <a:ext cx="2084947"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648000" tIns="36000" rIns="0" bIns="36000" rtlCol="0" anchor="t"/>
          <a:lstStyle/>
          <a:p>
            <a:pPr>
              <a:lnSpc>
                <a:spcPct val="90000"/>
              </a:lnSpc>
              <a:spcBef>
                <a:spcPts val="200"/>
              </a:spcBef>
            </a:pPr>
            <a:r>
              <a:rPr lang="en-US" sz="1000" b="1" dirty="0">
                <a:solidFill>
                  <a:schemeClr val="tx1">
                    <a:lumMod val="50000"/>
                    <a:lumOff val="50000"/>
                  </a:schemeClr>
                </a:solidFill>
              </a:rPr>
              <a:t>Gabriele Vigano</a:t>
            </a:r>
          </a:p>
          <a:p>
            <a:pPr>
              <a:lnSpc>
                <a:spcPct val="90000"/>
              </a:lnSpc>
              <a:spcBef>
                <a:spcPts val="200"/>
              </a:spcBef>
            </a:pPr>
            <a:r>
              <a:rPr lang="en-US" sz="1000" b="1" dirty="0">
                <a:solidFill>
                  <a:srgbClr val="000000">
                    <a:lumMod val="85000"/>
                    <a:lumOff val="15000"/>
                  </a:srgbClr>
                </a:solidFill>
              </a:rPr>
              <a:t>Expert</a:t>
            </a:r>
          </a:p>
          <a:p>
            <a:pPr>
              <a:lnSpc>
                <a:spcPct val="90000"/>
              </a:lnSpc>
              <a:spcBef>
                <a:spcPts val="200"/>
              </a:spcBef>
            </a:pPr>
            <a:endParaRPr lang="en-US" sz="1000" b="1" dirty="0">
              <a:solidFill>
                <a:srgbClr val="000000">
                  <a:lumMod val="85000"/>
                  <a:lumOff val="15000"/>
                </a:srgbClr>
              </a:solidFill>
            </a:endParaRPr>
          </a:p>
          <a:p>
            <a:pPr>
              <a:lnSpc>
                <a:spcPct val="90000"/>
              </a:lnSpc>
              <a:spcBef>
                <a:spcPts val="100"/>
              </a:spcBef>
              <a:spcAft>
                <a:spcPts val="100"/>
              </a:spcAft>
            </a:pPr>
            <a:endParaRPr lang="en-US" sz="1000" b="1" dirty="0">
              <a:solidFill>
                <a:srgbClr val="000000">
                  <a:lumMod val="85000"/>
                  <a:lumOff val="15000"/>
                </a:srgbClr>
              </a:solidFill>
            </a:endParaRPr>
          </a:p>
          <a:p>
            <a:pPr>
              <a:lnSpc>
                <a:spcPct val="90000"/>
              </a:lnSpc>
              <a:spcBef>
                <a:spcPts val="100"/>
              </a:spcBef>
              <a:spcAft>
                <a:spcPts val="100"/>
              </a:spcAft>
            </a:pPr>
            <a:endParaRPr lang="en-US" sz="1000" dirty="0">
              <a:solidFill>
                <a:srgbClr val="000000">
                  <a:lumMod val="85000"/>
                  <a:lumOff val="15000"/>
                </a:srgbClr>
              </a:solidFill>
            </a:endParaRPr>
          </a:p>
        </p:txBody>
      </p:sp>
      <p:pic>
        <p:nvPicPr>
          <p:cNvPr id="15" name="Grafik 14">
            <a:extLst>
              <a:ext uri="{FF2B5EF4-FFF2-40B4-BE49-F238E27FC236}">
                <a16:creationId xmlns:a16="http://schemas.microsoft.com/office/drawing/2014/main" id="{05827194-6C1F-CB3C-B6BD-50ECD6F7F778}"/>
              </a:ext>
            </a:extLst>
          </p:cNvPr>
          <p:cNvPicPr>
            <a:picLocks noChangeAspect="1"/>
          </p:cNvPicPr>
          <p:nvPr/>
        </p:nvPicPr>
        <p:blipFill rotWithShape="1">
          <a:blip r:embed="rId3">
            <a:grayscl/>
          </a:blip>
          <a:srcRect l="17693" r="15419"/>
          <a:stretch/>
        </p:blipFill>
        <p:spPr>
          <a:xfrm>
            <a:off x="1854359" y="3764955"/>
            <a:ext cx="440039" cy="601489"/>
          </a:xfrm>
          <a:prstGeom prst="rect">
            <a:avLst/>
          </a:prstGeom>
        </p:spPr>
      </p:pic>
      <p:sp>
        <p:nvSpPr>
          <p:cNvPr id="28" name="Rectangle 64">
            <a:extLst>
              <a:ext uri="{FF2B5EF4-FFF2-40B4-BE49-F238E27FC236}">
                <a16:creationId xmlns:a16="http://schemas.microsoft.com/office/drawing/2014/main" id="{3063E6FD-11F9-ACE1-1CB4-A41BE698AACD}"/>
              </a:ext>
            </a:extLst>
          </p:cNvPr>
          <p:cNvSpPr>
            <a:spLocks/>
          </p:cNvSpPr>
          <p:nvPr/>
        </p:nvSpPr>
        <p:spPr bwMode="auto">
          <a:xfrm>
            <a:off x="1778744" y="1656808"/>
            <a:ext cx="2084947"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648000" tIns="36000" rIns="0" bIns="36000" rtlCol="0" anchor="t"/>
          <a:lstStyle/>
          <a:p>
            <a:pPr>
              <a:lnSpc>
                <a:spcPct val="90000"/>
              </a:lnSpc>
              <a:spcBef>
                <a:spcPts val="200"/>
              </a:spcBef>
            </a:pPr>
            <a:r>
              <a:rPr lang="en-US" sz="1000" b="1">
                <a:solidFill>
                  <a:schemeClr val="tx1">
                    <a:lumMod val="50000"/>
                    <a:lumOff val="50000"/>
                  </a:schemeClr>
                </a:solidFill>
              </a:rPr>
              <a:t>Marzena Pawłoska</a:t>
            </a:r>
            <a:endParaRPr lang="en-US" sz="1000" b="1" dirty="0">
              <a:solidFill>
                <a:schemeClr val="tx1">
                  <a:lumMod val="50000"/>
                  <a:lumOff val="50000"/>
                </a:schemeClr>
              </a:solidFill>
            </a:endParaRPr>
          </a:p>
          <a:p>
            <a:pPr>
              <a:lnSpc>
                <a:spcPct val="90000"/>
              </a:lnSpc>
              <a:spcBef>
                <a:spcPts val="200"/>
              </a:spcBef>
            </a:pPr>
            <a:r>
              <a:rPr lang="en-US" sz="1000" b="1" dirty="0">
                <a:solidFill>
                  <a:srgbClr val="000000">
                    <a:lumMod val="85000"/>
                    <a:lumOff val="15000"/>
                  </a:srgbClr>
                </a:solidFill>
              </a:rPr>
              <a:t>Expert</a:t>
            </a:r>
          </a:p>
          <a:p>
            <a:pPr>
              <a:lnSpc>
                <a:spcPct val="90000"/>
              </a:lnSpc>
              <a:spcBef>
                <a:spcPts val="100"/>
              </a:spcBef>
              <a:spcAft>
                <a:spcPts val="100"/>
              </a:spcAft>
            </a:pPr>
            <a:endParaRPr lang="en-US" sz="1000" b="1" dirty="0">
              <a:solidFill>
                <a:srgbClr val="000000">
                  <a:lumMod val="85000"/>
                  <a:lumOff val="15000"/>
                </a:srgbClr>
              </a:solidFill>
            </a:endParaRPr>
          </a:p>
          <a:p>
            <a:pPr>
              <a:lnSpc>
                <a:spcPct val="90000"/>
              </a:lnSpc>
              <a:spcBef>
                <a:spcPts val="100"/>
              </a:spcBef>
              <a:spcAft>
                <a:spcPts val="100"/>
              </a:spcAft>
            </a:pPr>
            <a:endParaRPr lang="en-US" sz="1000" dirty="0">
              <a:solidFill>
                <a:srgbClr val="000000">
                  <a:lumMod val="85000"/>
                  <a:lumOff val="15000"/>
                </a:srgbClr>
              </a:solidFill>
            </a:endParaRPr>
          </a:p>
        </p:txBody>
      </p:sp>
      <p:sp>
        <p:nvSpPr>
          <p:cNvPr id="33" name="Rectangle 32">
            <a:extLst>
              <a:ext uri="{FF2B5EF4-FFF2-40B4-BE49-F238E27FC236}">
                <a16:creationId xmlns:a16="http://schemas.microsoft.com/office/drawing/2014/main" id="{9AEAB31C-2DC0-94F1-F67A-BBC2E55639C7}"/>
              </a:ext>
            </a:extLst>
          </p:cNvPr>
          <p:cNvSpPr>
            <a:spLocks/>
          </p:cNvSpPr>
          <p:nvPr/>
        </p:nvSpPr>
        <p:spPr bwMode="auto">
          <a:xfrm>
            <a:off x="1778744" y="2376814"/>
            <a:ext cx="2084947"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648000" tIns="36000" rIns="0" bIns="36000" rtlCol="0" anchor="t"/>
          <a:lstStyle/>
          <a:p>
            <a:pPr>
              <a:lnSpc>
                <a:spcPct val="90000"/>
              </a:lnSpc>
              <a:spcBef>
                <a:spcPts val="200"/>
              </a:spcBef>
            </a:pPr>
            <a:r>
              <a:rPr lang="en-US" sz="1000" b="1" dirty="0">
                <a:solidFill>
                  <a:schemeClr val="tx1">
                    <a:lumMod val="50000"/>
                    <a:lumOff val="50000"/>
                  </a:schemeClr>
                </a:solidFill>
              </a:rPr>
              <a:t>Marko </a:t>
            </a:r>
            <a:r>
              <a:rPr lang="en-US" sz="1000" b="1" dirty="0" err="1">
                <a:solidFill>
                  <a:schemeClr val="tx1">
                    <a:lumMod val="50000"/>
                    <a:lumOff val="50000"/>
                  </a:schemeClr>
                </a:solidFill>
              </a:rPr>
              <a:t>Groš</a:t>
            </a:r>
            <a:endParaRPr lang="en-US" sz="1000" b="1" dirty="0">
              <a:solidFill>
                <a:schemeClr val="tx1">
                  <a:lumMod val="50000"/>
                  <a:lumOff val="50000"/>
                </a:schemeClr>
              </a:solidFill>
            </a:endParaRPr>
          </a:p>
          <a:p>
            <a:pPr>
              <a:lnSpc>
                <a:spcPct val="90000"/>
              </a:lnSpc>
              <a:spcBef>
                <a:spcPts val="200"/>
              </a:spcBef>
            </a:pPr>
            <a:r>
              <a:rPr lang="en-US" sz="1000" b="1" dirty="0">
                <a:solidFill>
                  <a:srgbClr val="000000">
                    <a:lumMod val="85000"/>
                    <a:lumOff val="15000"/>
                  </a:srgbClr>
                </a:solidFill>
              </a:rPr>
              <a:t>Expert</a:t>
            </a:r>
          </a:p>
          <a:p>
            <a:pPr>
              <a:lnSpc>
                <a:spcPct val="90000"/>
              </a:lnSpc>
              <a:spcBef>
                <a:spcPts val="200"/>
              </a:spcBef>
            </a:pPr>
            <a:endParaRPr lang="en-US" sz="1000" b="1" dirty="0">
              <a:solidFill>
                <a:srgbClr val="000000">
                  <a:lumMod val="85000"/>
                  <a:lumOff val="15000"/>
                </a:srgbClr>
              </a:solidFill>
            </a:endParaRPr>
          </a:p>
          <a:p>
            <a:pPr>
              <a:lnSpc>
                <a:spcPct val="90000"/>
              </a:lnSpc>
              <a:spcBef>
                <a:spcPts val="100"/>
              </a:spcBef>
              <a:spcAft>
                <a:spcPts val="100"/>
              </a:spcAft>
            </a:pPr>
            <a:endParaRPr lang="en-US" sz="1000" b="1" dirty="0">
              <a:solidFill>
                <a:srgbClr val="000000">
                  <a:lumMod val="85000"/>
                  <a:lumOff val="15000"/>
                </a:srgbClr>
              </a:solidFill>
            </a:endParaRPr>
          </a:p>
          <a:p>
            <a:pPr>
              <a:lnSpc>
                <a:spcPct val="90000"/>
              </a:lnSpc>
              <a:spcBef>
                <a:spcPts val="100"/>
              </a:spcBef>
              <a:spcAft>
                <a:spcPts val="100"/>
              </a:spcAft>
            </a:pPr>
            <a:endParaRPr lang="en-US" sz="1000" dirty="0">
              <a:solidFill>
                <a:srgbClr val="000000">
                  <a:lumMod val="85000"/>
                  <a:lumOff val="15000"/>
                </a:srgbClr>
              </a:solidFill>
            </a:endParaRPr>
          </a:p>
        </p:txBody>
      </p:sp>
      <p:pic>
        <p:nvPicPr>
          <p:cNvPr id="9" name="Grafik 8">
            <a:extLst>
              <a:ext uri="{FF2B5EF4-FFF2-40B4-BE49-F238E27FC236}">
                <a16:creationId xmlns:a16="http://schemas.microsoft.com/office/drawing/2014/main" id="{8D89E281-FF2F-3367-BC4C-5074760A33C9}"/>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831487" y="1676851"/>
            <a:ext cx="452407" cy="555942"/>
          </a:xfrm>
          <a:prstGeom prst="rect">
            <a:avLst/>
          </a:prstGeom>
        </p:spPr>
      </p:pic>
      <p:sp>
        <p:nvSpPr>
          <p:cNvPr id="2" name="Title 1">
            <a:extLst>
              <a:ext uri="{FF2B5EF4-FFF2-40B4-BE49-F238E27FC236}">
                <a16:creationId xmlns:a16="http://schemas.microsoft.com/office/drawing/2014/main" id="{CEF70DBF-00DE-20D6-9839-0EE748A2BC3E}"/>
              </a:ext>
            </a:extLst>
          </p:cNvPr>
          <p:cNvSpPr>
            <a:spLocks noGrp="1"/>
          </p:cNvSpPr>
          <p:nvPr>
            <p:ph type="title"/>
          </p:nvPr>
        </p:nvSpPr>
        <p:spPr/>
        <p:txBody>
          <a:bodyPr/>
          <a:lstStyle/>
          <a:p>
            <a:r>
              <a:rPr lang="en-US" dirty="0"/>
              <a:t>Consultant Overview</a:t>
            </a:r>
          </a:p>
        </p:txBody>
      </p:sp>
      <p:sp>
        <p:nvSpPr>
          <p:cNvPr id="3" name="Slide Number Placeholder 2">
            <a:extLst>
              <a:ext uri="{FF2B5EF4-FFF2-40B4-BE49-F238E27FC236}">
                <a16:creationId xmlns:a16="http://schemas.microsoft.com/office/drawing/2014/main" id="{92A7484D-0CD1-8F49-555B-4AC8CD5BA18F}"/>
              </a:ext>
            </a:extLst>
          </p:cNvPr>
          <p:cNvSpPr>
            <a:spLocks noGrp="1"/>
          </p:cNvSpPr>
          <p:nvPr>
            <p:ph type="sldNum" sz="quarter" idx="12"/>
          </p:nvPr>
        </p:nvSpPr>
        <p:spPr/>
        <p:txBody>
          <a:bodyPr/>
          <a:lstStyle/>
          <a:p>
            <a:fld id="{A6675773-DBBA-4A21-9EDA-4D76296EEA2B}" type="slidenum">
              <a:rPr lang="en-US" smtClean="0"/>
              <a:t>47</a:t>
            </a:fld>
            <a:endParaRPr lang="en-US" dirty="0"/>
          </a:p>
        </p:txBody>
      </p:sp>
      <p:sp>
        <p:nvSpPr>
          <p:cNvPr id="5" name="Rectangle 6">
            <a:extLst>
              <a:ext uri="{FF2B5EF4-FFF2-40B4-BE49-F238E27FC236}">
                <a16:creationId xmlns:a16="http://schemas.microsoft.com/office/drawing/2014/main" id="{A9F10891-1DC4-DFDA-EC25-C6B855AB2FCF}"/>
              </a:ext>
            </a:extLst>
          </p:cNvPr>
          <p:cNvSpPr>
            <a:spLocks noChangeArrowheads="1"/>
          </p:cNvSpPr>
          <p:nvPr/>
        </p:nvSpPr>
        <p:spPr bwMode="auto">
          <a:xfrm>
            <a:off x="1416051" y="1645511"/>
            <a:ext cx="272096" cy="4861061"/>
          </a:xfrm>
          <a:prstGeom prst="roundRect">
            <a:avLst>
              <a:gd name="adj" fmla="val 0"/>
            </a:avLst>
          </a:prstGeom>
          <a:solidFill>
            <a:schemeClr val="accent1"/>
          </a:solidFill>
          <a:ln w="9525">
            <a:noFill/>
            <a:miter lim="800000"/>
            <a:headEnd/>
            <a:tailEnd/>
          </a:ln>
          <a:effectLst/>
        </p:spPr>
        <p:txBody>
          <a:bodyPr vert="vert270" lIns="0" rIns="0" anchor="ctr"/>
          <a:lstStyle/>
          <a:p>
            <a:pPr algn="ctr">
              <a:lnSpc>
                <a:spcPct val="90000"/>
              </a:lnSpc>
              <a:defRPr/>
            </a:pPr>
            <a:r>
              <a:rPr lang="en-US" sz="900" dirty="0">
                <a:solidFill>
                  <a:srgbClr val="FFFFFF"/>
                </a:solidFill>
              </a:rPr>
              <a:t>Experts</a:t>
            </a:r>
          </a:p>
        </p:txBody>
      </p:sp>
      <p:sp>
        <p:nvSpPr>
          <p:cNvPr id="6" name="Rectangle 77">
            <a:extLst>
              <a:ext uri="{FF2B5EF4-FFF2-40B4-BE49-F238E27FC236}">
                <a16:creationId xmlns:a16="http://schemas.microsoft.com/office/drawing/2014/main" id="{5BDC7CBE-9C34-4AD2-406A-F8576E8DA8FF}"/>
              </a:ext>
            </a:extLst>
          </p:cNvPr>
          <p:cNvSpPr/>
          <p:nvPr/>
        </p:nvSpPr>
        <p:spPr>
          <a:xfrm>
            <a:off x="9095872" y="1378947"/>
            <a:ext cx="1536298" cy="152349"/>
          </a:xfrm>
          <a:prstGeom prst="rect">
            <a:avLst/>
          </a:prstGeom>
        </p:spPr>
        <p:txBody>
          <a:bodyPr wrap="square" lIns="0" tIns="0" bIns="0">
            <a:spAutoFit/>
          </a:bodyPr>
          <a:lstStyle/>
          <a:p>
            <a:pPr>
              <a:lnSpc>
                <a:spcPct val="90000"/>
              </a:lnSpc>
            </a:pPr>
            <a:r>
              <a:rPr lang="en-US" sz="1100" b="1" dirty="0">
                <a:solidFill>
                  <a:schemeClr val="tx1">
                    <a:lumMod val="50000"/>
                    <a:lumOff val="50000"/>
                  </a:schemeClr>
                </a:solidFill>
              </a:rPr>
              <a:t>Country</a:t>
            </a:r>
            <a:endParaRPr lang="en-US" dirty="0">
              <a:solidFill>
                <a:schemeClr val="tx1">
                  <a:lumMod val="50000"/>
                  <a:lumOff val="50000"/>
                </a:schemeClr>
              </a:solidFill>
            </a:endParaRPr>
          </a:p>
        </p:txBody>
      </p:sp>
      <p:sp>
        <p:nvSpPr>
          <p:cNvPr id="7" name="Rectangle 78">
            <a:extLst>
              <a:ext uri="{FF2B5EF4-FFF2-40B4-BE49-F238E27FC236}">
                <a16:creationId xmlns:a16="http://schemas.microsoft.com/office/drawing/2014/main" id="{750CB416-8D4A-2D13-E4C0-AEECDF11BEB1}"/>
              </a:ext>
            </a:extLst>
          </p:cNvPr>
          <p:cNvSpPr/>
          <p:nvPr/>
        </p:nvSpPr>
        <p:spPr>
          <a:xfrm>
            <a:off x="3935700" y="1378947"/>
            <a:ext cx="3312000" cy="152349"/>
          </a:xfrm>
          <a:prstGeom prst="rect">
            <a:avLst/>
          </a:prstGeom>
        </p:spPr>
        <p:txBody>
          <a:bodyPr wrap="square" lIns="0" tIns="0" rIns="36000" bIns="0">
            <a:spAutoFit/>
          </a:bodyPr>
          <a:lstStyle/>
          <a:p>
            <a:pPr>
              <a:lnSpc>
                <a:spcPct val="90000"/>
              </a:lnSpc>
              <a:spcBef>
                <a:spcPts val="100"/>
              </a:spcBef>
              <a:spcAft>
                <a:spcPts val="100"/>
              </a:spcAft>
            </a:pPr>
            <a:r>
              <a:rPr lang="en-US" sz="1100" b="1" dirty="0">
                <a:solidFill>
                  <a:schemeClr val="tx1">
                    <a:lumMod val="50000"/>
                    <a:lumOff val="50000"/>
                  </a:schemeClr>
                </a:solidFill>
              </a:rPr>
              <a:t>Core capabilities</a:t>
            </a:r>
            <a:endParaRPr lang="en-US" dirty="0">
              <a:solidFill>
                <a:schemeClr val="tx1">
                  <a:lumMod val="50000"/>
                  <a:lumOff val="50000"/>
                </a:schemeClr>
              </a:solidFill>
            </a:endParaRPr>
          </a:p>
        </p:txBody>
      </p:sp>
      <p:sp>
        <p:nvSpPr>
          <p:cNvPr id="26" name="Rectangle 64">
            <a:extLst>
              <a:ext uri="{FF2B5EF4-FFF2-40B4-BE49-F238E27FC236}">
                <a16:creationId xmlns:a16="http://schemas.microsoft.com/office/drawing/2014/main" id="{B03738AE-4A9F-779D-B498-C784D3058E32}"/>
              </a:ext>
            </a:extLst>
          </p:cNvPr>
          <p:cNvSpPr>
            <a:spLocks/>
          </p:cNvSpPr>
          <p:nvPr/>
        </p:nvSpPr>
        <p:spPr bwMode="auto">
          <a:xfrm>
            <a:off x="3935701" y="1656808"/>
            <a:ext cx="5087828"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lstStyle/>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r>
              <a:rPr lang="en-US" sz="1000" b="1" dirty="0">
                <a:solidFill>
                  <a:srgbClr val="000000">
                    <a:lumMod val="85000"/>
                    <a:lumOff val="15000"/>
                  </a:srgbClr>
                </a:solidFill>
                <a:cs typeface="Calibri" pitchFamily="34" charset="0"/>
              </a:rPr>
              <a:t>HSE Strategy and Compliance: </a:t>
            </a:r>
            <a:r>
              <a:rPr lang="en-US" sz="1000" dirty="0">
                <a:solidFill>
                  <a:srgbClr val="000000">
                    <a:lumMod val="85000"/>
                    <a:lumOff val="15000"/>
                  </a:srgbClr>
                </a:solidFill>
                <a:cs typeface="Calibri" pitchFamily="34" charset="0"/>
              </a:rPr>
              <a:t>Expert in HSE regulatory compliance across various sectors, excelling in audit preparation and safety standard enhancement.</a:t>
            </a:r>
          </a:p>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r>
              <a:rPr lang="en-US" sz="1000" b="1" dirty="0">
                <a:solidFill>
                  <a:srgbClr val="000000">
                    <a:lumMod val="85000"/>
                    <a:lumOff val="15000"/>
                  </a:srgbClr>
                </a:solidFill>
                <a:cs typeface="Calibri" pitchFamily="34" charset="0"/>
              </a:rPr>
              <a:t>Educational Leadership and System Implementation: </a:t>
            </a:r>
            <a:r>
              <a:rPr lang="en-US" sz="1000" dirty="0">
                <a:solidFill>
                  <a:srgbClr val="000000">
                    <a:lumMod val="85000"/>
                    <a:lumOff val="15000"/>
                  </a:srgbClr>
                </a:solidFill>
                <a:cs typeface="Calibri" pitchFamily="34" charset="0"/>
              </a:rPr>
              <a:t>Skilled in leading HSE education and implementing Integrated Management Systems to bolster organizational safety.</a:t>
            </a:r>
          </a:p>
        </p:txBody>
      </p:sp>
      <p:sp>
        <p:nvSpPr>
          <p:cNvPr id="27" name="Rectangle 26">
            <a:extLst>
              <a:ext uri="{FF2B5EF4-FFF2-40B4-BE49-F238E27FC236}">
                <a16:creationId xmlns:a16="http://schemas.microsoft.com/office/drawing/2014/main" id="{A4F0CDC5-D288-F08C-072F-BBB2CC14FA5B}"/>
              </a:ext>
            </a:extLst>
          </p:cNvPr>
          <p:cNvSpPr>
            <a:spLocks/>
          </p:cNvSpPr>
          <p:nvPr/>
        </p:nvSpPr>
        <p:spPr bwMode="auto">
          <a:xfrm>
            <a:off x="9095873" y="1704933"/>
            <a:ext cx="1536297"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36000" rtlCol="0" anchor="t" anchorCtr="0"/>
          <a:lstStyle/>
          <a:p>
            <a:pPr marL="0" lvl="1" eaLnBrk="0" hangingPunct="0">
              <a:lnSpc>
                <a:spcPct val="90000"/>
              </a:lnSpc>
              <a:spcBef>
                <a:spcPts val="200"/>
              </a:spcBef>
              <a:buClr>
                <a:schemeClr val="tx1">
                  <a:lumMod val="50000"/>
                  <a:lumOff val="50000"/>
                </a:schemeClr>
              </a:buClr>
              <a:buSzPct val="100000"/>
              <a:defRPr/>
            </a:pPr>
            <a:r>
              <a:rPr lang="en-US" sz="1000" dirty="0">
                <a:solidFill>
                  <a:srgbClr val="000000">
                    <a:lumMod val="85000"/>
                    <a:lumOff val="15000"/>
                  </a:srgbClr>
                </a:solidFill>
                <a:cs typeface="Calibri" pitchFamily="34" charset="0"/>
              </a:rPr>
              <a:t>Poland</a:t>
            </a:r>
          </a:p>
        </p:txBody>
      </p:sp>
      <p:sp>
        <p:nvSpPr>
          <p:cNvPr id="31" name="Rectangle 64">
            <a:extLst>
              <a:ext uri="{FF2B5EF4-FFF2-40B4-BE49-F238E27FC236}">
                <a16:creationId xmlns:a16="http://schemas.microsoft.com/office/drawing/2014/main" id="{9571660D-5ADA-151F-FDBE-F5388B2C6FC6}"/>
              </a:ext>
            </a:extLst>
          </p:cNvPr>
          <p:cNvSpPr>
            <a:spLocks/>
          </p:cNvSpPr>
          <p:nvPr/>
        </p:nvSpPr>
        <p:spPr bwMode="auto">
          <a:xfrm>
            <a:off x="3935701" y="2376814"/>
            <a:ext cx="5087828"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lstStyle/>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r>
              <a:rPr lang="en-US" sz="1000" b="1" dirty="0">
                <a:solidFill>
                  <a:srgbClr val="000000">
                    <a:lumMod val="85000"/>
                    <a:lumOff val="15000"/>
                  </a:srgbClr>
                </a:solidFill>
                <a:cs typeface="Calibri" pitchFamily="34" charset="0"/>
              </a:rPr>
              <a:t>Development &amp; Training: </a:t>
            </a:r>
            <a:r>
              <a:rPr lang="en-US" sz="1000" dirty="0">
                <a:solidFill>
                  <a:srgbClr val="000000">
                    <a:lumMod val="85000"/>
                    <a:lumOff val="15000"/>
                  </a:srgbClr>
                </a:solidFill>
                <a:cs typeface="Calibri" pitchFamily="34" charset="0"/>
              </a:rPr>
              <a:t>Management training, Assessment, Contractors Safety, Safety Champions coaching,  Training and communication.</a:t>
            </a:r>
          </a:p>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r>
              <a:rPr lang="en-US" sz="1000" b="1" dirty="0">
                <a:solidFill>
                  <a:srgbClr val="000000">
                    <a:lumMod val="85000"/>
                    <a:lumOff val="15000"/>
                  </a:srgbClr>
                </a:solidFill>
                <a:cs typeface="Calibri" pitchFamily="34" charset="0"/>
              </a:rPr>
              <a:t>Auditing &amp; Compliance: </a:t>
            </a:r>
            <a:r>
              <a:rPr lang="en-US" sz="1000" dirty="0">
                <a:solidFill>
                  <a:srgbClr val="000000">
                    <a:lumMod val="85000"/>
                    <a:lumOff val="15000"/>
                  </a:srgbClr>
                </a:solidFill>
                <a:cs typeface="Calibri" pitchFamily="34" charset="0"/>
              </a:rPr>
              <a:t>Extensive experience in various ISO audits (9001, 14001, 45001) across various sectors and extensive operational excellence experience in a leading role.</a:t>
            </a:r>
          </a:p>
        </p:txBody>
      </p:sp>
      <p:sp>
        <p:nvSpPr>
          <p:cNvPr id="32" name="Rectangle 31">
            <a:extLst>
              <a:ext uri="{FF2B5EF4-FFF2-40B4-BE49-F238E27FC236}">
                <a16:creationId xmlns:a16="http://schemas.microsoft.com/office/drawing/2014/main" id="{1EEF7E0E-4FC7-6F62-F34D-14771C11F2ED}"/>
              </a:ext>
            </a:extLst>
          </p:cNvPr>
          <p:cNvSpPr>
            <a:spLocks/>
          </p:cNvSpPr>
          <p:nvPr/>
        </p:nvSpPr>
        <p:spPr bwMode="auto">
          <a:xfrm>
            <a:off x="9095873" y="2376814"/>
            <a:ext cx="1536297"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36000" rtlCol="0" anchor="t" anchorCtr="0"/>
          <a:lstStyle/>
          <a:p>
            <a:pPr marL="0" lvl="1" eaLnBrk="0" hangingPunct="0">
              <a:lnSpc>
                <a:spcPct val="90000"/>
              </a:lnSpc>
              <a:spcBef>
                <a:spcPts val="200"/>
              </a:spcBef>
              <a:buClr>
                <a:schemeClr val="tx1">
                  <a:lumMod val="50000"/>
                  <a:lumOff val="50000"/>
                </a:schemeClr>
              </a:buClr>
              <a:buSzPct val="100000"/>
              <a:defRPr/>
            </a:pPr>
            <a:r>
              <a:rPr lang="en-US" sz="1000" dirty="0">
                <a:solidFill>
                  <a:srgbClr val="000000">
                    <a:lumMod val="85000"/>
                    <a:lumOff val="15000"/>
                  </a:srgbClr>
                </a:solidFill>
                <a:cs typeface="Calibri" pitchFamily="34" charset="0"/>
              </a:rPr>
              <a:t>Croatia</a:t>
            </a:r>
          </a:p>
        </p:txBody>
      </p:sp>
      <p:sp>
        <p:nvSpPr>
          <p:cNvPr id="36" name="Rectangle 64">
            <a:extLst>
              <a:ext uri="{FF2B5EF4-FFF2-40B4-BE49-F238E27FC236}">
                <a16:creationId xmlns:a16="http://schemas.microsoft.com/office/drawing/2014/main" id="{D6D14EAD-627F-B472-765D-E039A577B907}"/>
              </a:ext>
            </a:extLst>
          </p:cNvPr>
          <p:cNvSpPr>
            <a:spLocks/>
          </p:cNvSpPr>
          <p:nvPr/>
        </p:nvSpPr>
        <p:spPr bwMode="auto">
          <a:xfrm>
            <a:off x="3935701" y="3744912"/>
            <a:ext cx="5087828"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lstStyle/>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r>
              <a:rPr lang="en-US" sz="1000" b="1" dirty="0">
                <a:solidFill>
                  <a:srgbClr val="000000">
                    <a:lumMod val="85000"/>
                    <a:lumOff val="15000"/>
                  </a:srgbClr>
                </a:solidFill>
                <a:cs typeface="Calibri" pitchFamily="34" charset="0"/>
              </a:rPr>
              <a:t>HSE and ISO System Expertise: </a:t>
            </a:r>
            <a:r>
              <a:rPr lang="en-US" sz="1000" dirty="0">
                <a:solidFill>
                  <a:srgbClr val="000000">
                    <a:lumMod val="85000"/>
                    <a:lumOff val="15000"/>
                  </a:srgbClr>
                </a:solidFill>
                <a:cs typeface="Calibri" pitchFamily="34" charset="0"/>
              </a:rPr>
              <a:t>Proficient in managing health, safety, and environmental systems, with a strong focus on compliance and ISO standards.</a:t>
            </a:r>
          </a:p>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r>
              <a:rPr lang="en-US" sz="1000" b="1" dirty="0">
                <a:solidFill>
                  <a:srgbClr val="000000">
                    <a:lumMod val="85000"/>
                    <a:lumOff val="15000"/>
                  </a:srgbClr>
                </a:solidFill>
                <a:cs typeface="Calibri" pitchFamily="34" charset="0"/>
              </a:rPr>
              <a:t>Safety and Environmental Strategy: </a:t>
            </a:r>
            <a:r>
              <a:rPr lang="en-US" sz="1000" dirty="0">
                <a:solidFill>
                  <a:srgbClr val="000000">
                    <a:lumMod val="85000"/>
                    <a:lumOff val="15000"/>
                  </a:srgbClr>
                </a:solidFill>
                <a:cs typeface="Calibri" pitchFamily="34" charset="0"/>
              </a:rPr>
              <a:t>Experienced in strategic consultancy, audit leadership, and risk management across various industries.</a:t>
            </a:r>
          </a:p>
        </p:txBody>
      </p:sp>
      <p:sp>
        <p:nvSpPr>
          <p:cNvPr id="37" name="Rectangle 36">
            <a:extLst>
              <a:ext uri="{FF2B5EF4-FFF2-40B4-BE49-F238E27FC236}">
                <a16:creationId xmlns:a16="http://schemas.microsoft.com/office/drawing/2014/main" id="{5EC15694-382D-2A9A-0A78-96C218CA4B8E}"/>
              </a:ext>
            </a:extLst>
          </p:cNvPr>
          <p:cNvSpPr>
            <a:spLocks/>
          </p:cNvSpPr>
          <p:nvPr/>
        </p:nvSpPr>
        <p:spPr bwMode="auto">
          <a:xfrm>
            <a:off x="9095873" y="3744912"/>
            <a:ext cx="1536297"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36000" rtlCol="0" anchor="t" anchorCtr="0"/>
          <a:lstStyle/>
          <a:p>
            <a:pPr marL="0" lvl="1" eaLnBrk="0" hangingPunct="0">
              <a:lnSpc>
                <a:spcPct val="90000"/>
              </a:lnSpc>
              <a:spcBef>
                <a:spcPts val="200"/>
              </a:spcBef>
              <a:buClr>
                <a:schemeClr val="tx1">
                  <a:lumMod val="50000"/>
                  <a:lumOff val="50000"/>
                </a:schemeClr>
              </a:buClr>
              <a:buSzPct val="100000"/>
              <a:defRPr/>
            </a:pPr>
            <a:r>
              <a:rPr lang="en-US" sz="1000" dirty="0">
                <a:solidFill>
                  <a:srgbClr val="000000">
                    <a:lumMod val="85000"/>
                    <a:lumOff val="15000"/>
                  </a:srgbClr>
                </a:solidFill>
                <a:cs typeface="Calibri" pitchFamily="34" charset="0"/>
              </a:rPr>
              <a:t>Italy</a:t>
            </a:r>
          </a:p>
        </p:txBody>
      </p:sp>
      <p:sp>
        <p:nvSpPr>
          <p:cNvPr id="19" name="Freeform 18">
            <a:extLst>
              <a:ext uri="{FF2B5EF4-FFF2-40B4-BE49-F238E27FC236}">
                <a16:creationId xmlns:a16="http://schemas.microsoft.com/office/drawing/2014/main" id="{91C8799F-17A5-1811-A1FD-544621392AD6}"/>
              </a:ext>
            </a:extLst>
          </p:cNvPr>
          <p:cNvSpPr>
            <a:spLocks noChangeAspect="1"/>
          </p:cNvSpPr>
          <p:nvPr/>
        </p:nvSpPr>
        <p:spPr>
          <a:xfrm>
            <a:off x="9347390" y="3968663"/>
            <a:ext cx="576201" cy="360000"/>
          </a:xfrm>
          <a:custGeom>
            <a:avLst/>
            <a:gdLst/>
            <a:ahLst/>
            <a:cxnLst/>
            <a:rect l="l" t="t" r="r" b="b"/>
            <a:pathLst>
              <a:path w="1544015" h="1028700">
                <a:moveTo>
                  <a:pt x="0" y="0"/>
                </a:moveTo>
                <a:lnTo>
                  <a:pt x="1544015" y="0"/>
                </a:lnTo>
                <a:lnTo>
                  <a:pt x="1544015" y="1028700"/>
                </a:lnTo>
                <a:lnTo>
                  <a:pt x="0" y="1028700"/>
                </a:lnTo>
                <a:lnTo>
                  <a:pt x="0" y="0"/>
                </a:lnTo>
                <a:close/>
              </a:path>
            </a:pathLst>
          </a:custGeom>
          <a:blipFill>
            <a:blip r:embed="rId6"/>
            <a:stretch>
              <a:fillRect/>
            </a:stretch>
          </a:blipFill>
        </p:spPr>
        <p:txBody>
          <a:bodyPr/>
          <a:lstStyle/>
          <a:p>
            <a:endParaRPr lang="en-US" sz="1200" dirty="0"/>
          </a:p>
        </p:txBody>
      </p:sp>
      <p:sp>
        <p:nvSpPr>
          <p:cNvPr id="24" name="Freeform 21">
            <a:extLst>
              <a:ext uri="{FF2B5EF4-FFF2-40B4-BE49-F238E27FC236}">
                <a16:creationId xmlns:a16="http://schemas.microsoft.com/office/drawing/2014/main" id="{35ED7A36-8DFB-D215-4021-905F5BE4877B}"/>
              </a:ext>
            </a:extLst>
          </p:cNvPr>
          <p:cNvSpPr>
            <a:spLocks noChangeAspect="1"/>
          </p:cNvSpPr>
          <p:nvPr/>
        </p:nvSpPr>
        <p:spPr>
          <a:xfrm>
            <a:off x="9347391" y="1930123"/>
            <a:ext cx="576201" cy="360000"/>
          </a:xfrm>
          <a:custGeom>
            <a:avLst/>
            <a:gdLst/>
            <a:ahLst/>
            <a:cxnLst/>
            <a:rect l="l" t="t" r="r" b="b"/>
            <a:pathLst>
              <a:path w="1668076" h="1000845">
                <a:moveTo>
                  <a:pt x="0" y="0"/>
                </a:moveTo>
                <a:lnTo>
                  <a:pt x="1668075" y="0"/>
                </a:lnTo>
                <a:lnTo>
                  <a:pt x="1668075" y="1000845"/>
                </a:lnTo>
                <a:lnTo>
                  <a:pt x="0" y="1000845"/>
                </a:lnTo>
                <a:lnTo>
                  <a:pt x="0" y="0"/>
                </a:lnTo>
                <a:close/>
              </a:path>
            </a:pathLst>
          </a:custGeom>
          <a:blipFill>
            <a:blip r:embed="rId7"/>
            <a:stretch>
              <a:fillRect/>
            </a:stretch>
          </a:blipFill>
        </p:spPr>
        <p:txBody>
          <a:bodyPr/>
          <a:lstStyle/>
          <a:p>
            <a:endParaRPr lang="en-US" sz="1200" dirty="0"/>
          </a:p>
        </p:txBody>
      </p:sp>
      <p:sp>
        <p:nvSpPr>
          <p:cNvPr id="29" name="Rectangle 37">
            <a:extLst>
              <a:ext uri="{FF2B5EF4-FFF2-40B4-BE49-F238E27FC236}">
                <a16:creationId xmlns:a16="http://schemas.microsoft.com/office/drawing/2014/main" id="{757A327B-347A-822C-8FDC-47201668DC29}"/>
              </a:ext>
            </a:extLst>
          </p:cNvPr>
          <p:cNvSpPr>
            <a:spLocks/>
          </p:cNvSpPr>
          <p:nvPr/>
        </p:nvSpPr>
        <p:spPr bwMode="auto">
          <a:xfrm>
            <a:off x="1778744" y="4464920"/>
            <a:ext cx="2084947"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648000" tIns="36000" rIns="0" bIns="36000" rtlCol="0" anchor="t"/>
          <a:lstStyle/>
          <a:p>
            <a:pPr>
              <a:lnSpc>
                <a:spcPct val="90000"/>
              </a:lnSpc>
              <a:spcBef>
                <a:spcPts val="200"/>
              </a:spcBef>
            </a:pPr>
            <a:r>
              <a:rPr lang="en-US" sz="1000" b="1" dirty="0">
                <a:solidFill>
                  <a:schemeClr val="tx1">
                    <a:lumMod val="50000"/>
                    <a:lumOff val="50000"/>
                  </a:schemeClr>
                </a:solidFill>
              </a:rPr>
              <a:t>Marek Fic</a:t>
            </a:r>
          </a:p>
          <a:p>
            <a:pPr>
              <a:lnSpc>
                <a:spcPct val="90000"/>
              </a:lnSpc>
              <a:spcBef>
                <a:spcPts val="200"/>
              </a:spcBef>
            </a:pPr>
            <a:r>
              <a:rPr lang="en-US" sz="1000" b="1" dirty="0">
                <a:solidFill>
                  <a:srgbClr val="000000">
                    <a:lumMod val="85000"/>
                    <a:lumOff val="15000"/>
                  </a:srgbClr>
                </a:solidFill>
              </a:rPr>
              <a:t>Expert</a:t>
            </a:r>
          </a:p>
          <a:p>
            <a:pPr>
              <a:lnSpc>
                <a:spcPct val="90000"/>
              </a:lnSpc>
              <a:spcBef>
                <a:spcPts val="200"/>
              </a:spcBef>
            </a:pPr>
            <a:endParaRPr lang="en-US" sz="1000" b="1" dirty="0">
              <a:solidFill>
                <a:srgbClr val="000000">
                  <a:lumMod val="85000"/>
                  <a:lumOff val="15000"/>
                </a:srgbClr>
              </a:solidFill>
            </a:endParaRPr>
          </a:p>
          <a:p>
            <a:pPr>
              <a:lnSpc>
                <a:spcPct val="90000"/>
              </a:lnSpc>
              <a:spcBef>
                <a:spcPts val="100"/>
              </a:spcBef>
              <a:spcAft>
                <a:spcPts val="100"/>
              </a:spcAft>
            </a:pPr>
            <a:endParaRPr lang="en-US" sz="1000" b="1" dirty="0">
              <a:solidFill>
                <a:srgbClr val="000000">
                  <a:lumMod val="85000"/>
                  <a:lumOff val="15000"/>
                </a:srgbClr>
              </a:solidFill>
            </a:endParaRPr>
          </a:p>
          <a:p>
            <a:pPr>
              <a:lnSpc>
                <a:spcPct val="90000"/>
              </a:lnSpc>
              <a:spcBef>
                <a:spcPts val="100"/>
              </a:spcBef>
              <a:spcAft>
                <a:spcPts val="100"/>
              </a:spcAft>
            </a:pPr>
            <a:endParaRPr lang="en-US" sz="1000" dirty="0">
              <a:solidFill>
                <a:srgbClr val="000000">
                  <a:lumMod val="85000"/>
                  <a:lumOff val="15000"/>
                </a:srgbClr>
              </a:solidFill>
            </a:endParaRPr>
          </a:p>
        </p:txBody>
      </p:sp>
      <p:sp>
        <p:nvSpPr>
          <p:cNvPr id="34" name="Rectangle 64">
            <a:extLst>
              <a:ext uri="{FF2B5EF4-FFF2-40B4-BE49-F238E27FC236}">
                <a16:creationId xmlns:a16="http://schemas.microsoft.com/office/drawing/2014/main" id="{5B27C793-0EF6-BD80-A766-4755376E9068}"/>
              </a:ext>
            </a:extLst>
          </p:cNvPr>
          <p:cNvSpPr>
            <a:spLocks/>
          </p:cNvSpPr>
          <p:nvPr/>
        </p:nvSpPr>
        <p:spPr bwMode="auto">
          <a:xfrm>
            <a:off x="3935701" y="4464920"/>
            <a:ext cx="5087828"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lstStyle/>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r>
              <a:rPr lang="en-US" sz="1000" b="1" dirty="0">
                <a:solidFill>
                  <a:srgbClr val="000000">
                    <a:lumMod val="85000"/>
                    <a:lumOff val="15000"/>
                  </a:srgbClr>
                </a:solidFill>
                <a:cs typeface="Calibri" pitchFamily="34" charset="0"/>
              </a:rPr>
              <a:t>HSE and ISO System Expertise: </a:t>
            </a:r>
            <a:r>
              <a:rPr lang="en-US" sz="1000" dirty="0">
                <a:solidFill>
                  <a:srgbClr val="000000">
                    <a:lumMod val="85000"/>
                    <a:lumOff val="15000"/>
                  </a:srgbClr>
                </a:solidFill>
                <a:cs typeface="Calibri" pitchFamily="34" charset="0"/>
              </a:rPr>
              <a:t>Proficient in managing health, safety, and environmental systems, with a strong focus on compliance and ISO standards.</a:t>
            </a:r>
          </a:p>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r>
              <a:rPr lang="en-US" sz="1000" b="1" dirty="0">
                <a:solidFill>
                  <a:srgbClr val="000000">
                    <a:lumMod val="85000"/>
                    <a:lumOff val="15000"/>
                  </a:srgbClr>
                </a:solidFill>
                <a:cs typeface="Calibri" pitchFamily="34" charset="0"/>
              </a:rPr>
              <a:t>Safety and Environmental Strategy: </a:t>
            </a:r>
            <a:r>
              <a:rPr lang="en-US" sz="1000" dirty="0">
                <a:solidFill>
                  <a:srgbClr val="000000">
                    <a:lumMod val="85000"/>
                    <a:lumOff val="15000"/>
                  </a:srgbClr>
                </a:solidFill>
                <a:cs typeface="Calibri" pitchFamily="34" charset="0"/>
              </a:rPr>
              <a:t>Experienced in strategic consultancy, audit leadership, and risk management across various industries.</a:t>
            </a:r>
          </a:p>
        </p:txBody>
      </p:sp>
      <p:sp>
        <p:nvSpPr>
          <p:cNvPr id="39" name="Rectangle 36">
            <a:extLst>
              <a:ext uri="{FF2B5EF4-FFF2-40B4-BE49-F238E27FC236}">
                <a16:creationId xmlns:a16="http://schemas.microsoft.com/office/drawing/2014/main" id="{0DA5B881-8D33-22ED-5141-0FA24670B558}"/>
              </a:ext>
            </a:extLst>
          </p:cNvPr>
          <p:cNvSpPr>
            <a:spLocks/>
          </p:cNvSpPr>
          <p:nvPr/>
        </p:nvSpPr>
        <p:spPr bwMode="auto">
          <a:xfrm>
            <a:off x="9095873" y="4464920"/>
            <a:ext cx="1536297"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36000" rtlCol="0" anchor="t" anchorCtr="0"/>
          <a:lstStyle/>
          <a:p>
            <a:pPr marL="0" lvl="1" eaLnBrk="0" hangingPunct="0">
              <a:lnSpc>
                <a:spcPct val="90000"/>
              </a:lnSpc>
              <a:spcBef>
                <a:spcPts val="200"/>
              </a:spcBef>
              <a:buClr>
                <a:schemeClr val="tx1">
                  <a:lumMod val="50000"/>
                  <a:lumOff val="50000"/>
                </a:schemeClr>
              </a:buClr>
              <a:buSzPct val="100000"/>
              <a:defRPr/>
            </a:pPr>
            <a:r>
              <a:rPr lang="en-US" sz="1000" dirty="0">
                <a:solidFill>
                  <a:srgbClr val="000000">
                    <a:lumMod val="85000"/>
                    <a:lumOff val="15000"/>
                  </a:srgbClr>
                </a:solidFill>
                <a:cs typeface="Calibri" pitchFamily="34" charset="0"/>
              </a:rPr>
              <a:t>Slovakia | Czech Rep.</a:t>
            </a:r>
          </a:p>
        </p:txBody>
      </p:sp>
      <p:sp>
        <p:nvSpPr>
          <p:cNvPr id="44" name="Rectangle 37">
            <a:extLst>
              <a:ext uri="{FF2B5EF4-FFF2-40B4-BE49-F238E27FC236}">
                <a16:creationId xmlns:a16="http://schemas.microsoft.com/office/drawing/2014/main" id="{5C1498BF-1DFA-C810-7252-62E40A10EA57}"/>
              </a:ext>
            </a:extLst>
          </p:cNvPr>
          <p:cNvSpPr>
            <a:spLocks/>
          </p:cNvSpPr>
          <p:nvPr/>
        </p:nvSpPr>
        <p:spPr bwMode="auto">
          <a:xfrm>
            <a:off x="1778743" y="5174814"/>
            <a:ext cx="2084947"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648000" tIns="36000" rIns="0" bIns="36000" rtlCol="0" anchor="t"/>
          <a:lstStyle/>
          <a:p>
            <a:pPr>
              <a:lnSpc>
                <a:spcPct val="90000"/>
              </a:lnSpc>
              <a:spcBef>
                <a:spcPts val="200"/>
              </a:spcBef>
            </a:pPr>
            <a:r>
              <a:rPr lang="en-US" sz="1000" b="1" dirty="0">
                <a:solidFill>
                  <a:schemeClr val="tx1">
                    <a:lumMod val="50000"/>
                    <a:lumOff val="50000"/>
                  </a:schemeClr>
                </a:solidFill>
              </a:rPr>
              <a:t>Béla </a:t>
            </a:r>
            <a:r>
              <a:rPr lang="en-US" sz="1000" b="1" dirty="0" err="1">
                <a:solidFill>
                  <a:schemeClr val="tx1">
                    <a:lumMod val="50000"/>
                    <a:lumOff val="50000"/>
                  </a:schemeClr>
                </a:solidFill>
              </a:rPr>
              <a:t>Cseh</a:t>
            </a:r>
            <a:endParaRPr lang="en-US" sz="1000" b="1" dirty="0">
              <a:solidFill>
                <a:schemeClr val="tx1">
                  <a:lumMod val="50000"/>
                  <a:lumOff val="50000"/>
                </a:schemeClr>
              </a:solidFill>
            </a:endParaRPr>
          </a:p>
          <a:p>
            <a:pPr>
              <a:lnSpc>
                <a:spcPct val="90000"/>
              </a:lnSpc>
              <a:spcBef>
                <a:spcPts val="200"/>
              </a:spcBef>
            </a:pPr>
            <a:r>
              <a:rPr lang="en-US" sz="1000" b="1" dirty="0">
                <a:solidFill>
                  <a:srgbClr val="000000">
                    <a:lumMod val="85000"/>
                    <a:lumOff val="15000"/>
                  </a:srgbClr>
                </a:solidFill>
              </a:rPr>
              <a:t>Expert</a:t>
            </a:r>
          </a:p>
          <a:p>
            <a:pPr>
              <a:lnSpc>
                <a:spcPct val="90000"/>
              </a:lnSpc>
              <a:spcBef>
                <a:spcPts val="200"/>
              </a:spcBef>
            </a:pPr>
            <a:endParaRPr lang="en-US" sz="1000" b="1" dirty="0">
              <a:solidFill>
                <a:srgbClr val="000000">
                  <a:lumMod val="85000"/>
                  <a:lumOff val="15000"/>
                </a:srgbClr>
              </a:solidFill>
            </a:endParaRPr>
          </a:p>
          <a:p>
            <a:pPr>
              <a:lnSpc>
                <a:spcPct val="90000"/>
              </a:lnSpc>
              <a:spcBef>
                <a:spcPts val="100"/>
              </a:spcBef>
              <a:spcAft>
                <a:spcPts val="100"/>
              </a:spcAft>
            </a:pPr>
            <a:endParaRPr lang="en-US" sz="1000" b="1" dirty="0">
              <a:solidFill>
                <a:srgbClr val="000000">
                  <a:lumMod val="85000"/>
                  <a:lumOff val="15000"/>
                </a:srgbClr>
              </a:solidFill>
            </a:endParaRPr>
          </a:p>
          <a:p>
            <a:pPr>
              <a:lnSpc>
                <a:spcPct val="90000"/>
              </a:lnSpc>
              <a:spcBef>
                <a:spcPts val="100"/>
              </a:spcBef>
              <a:spcAft>
                <a:spcPts val="100"/>
              </a:spcAft>
            </a:pPr>
            <a:endParaRPr lang="en-US" sz="1000" dirty="0">
              <a:solidFill>
                <a:srgbClr val="000000">
                  <a:lumMod val="85000"/>
                  <a:lumOff val="15000"/>
                </a:srgbClr>
              </a:solidFill>
            </a:endParaRPr>
          </a:p>
        </p:txBody>
      </p:sp>
      <p:sp>
        <p:nvSpPr>
          <p:cNvPr id="45" name="Rectangle 64">
            <a:extLst>
              <a:ext uri="{FF2B5EF4-FFF2-40B4-BE49-F238E27FC236}">
                <a16:creationId xmlns:a16="http://schemas.microsoft.com/office/drawing/2014/main" id="{EF59589E-4010-BD0A-2571-44184F13046E}"/>
              </a:ext>
            </a:extLst>
          </p:cNvPr>
          <p:cNvSpPr>
            <a:spLocks/>
          </p:cNvSpPr>
          <p:nvPr/>
        </p:nvSpPr>
        <p:spPr bwMode="auto">
          <a:xfrm>
            <a:off x="3935700" y="5174814"/>
            <a:ext cx="5087828"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lstStyle/>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r>
              <a:rPr lang="en-US" sz="1000" b="1" dirty="0">
                <a:solidFill>
                  <a:srgbClr val="000000">
                    <a:lumMod val="85000"/>
                    <a:lumOff val="15000"/>
                  </a:srgbClr>
                </a:solidFill>
                <a:cs typeface="Calibri" pitchFamily="34" charset="0"/>
              </a:rPr>
              <a:t>Safety Leadership: </a:t>
            </a:r>
            <a:r>
              <a:rPr lang="en-US" sz="1000" dirty="0">
                <a:solidFill>
                  <a:srgbClr val="000000">
                    <a:lumMod val="85000"/>
                    <a:lumOff val="15000"/>
                  </a:srgbClr>
                </a:solidFill>
                <a:cs typeface="Calibri" pitchFamily="34" charset="0"/>
              </a:rPr>
              <a:t>Proficient in multinational safety program management and performance improvement.</a:t>
            </a:r>
          </a:p>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r>
              <a:rPr lang="en-US" sz="1000" b="1" dirty="0">
                <a:solidFill>
                  <a:srgbClr val="000000">
                    <a:lumMod val="85000"/>
                    <a:lumOff val="15000"/>
                  </a:srgbClr>
                </a:solidFill>
                <a:cs typeface="Calibri" pitchFamily="34" charset="0"/>
              </a:rPr>
              <a:t>Operational Safety Systems: </a:t>
            </a:r>
            <a:r>
              <a:rPr lang="en-US" sz="1000" dirty="0">
                <a:solidFill>
                  <a:srgbClr val="000000">
                    <a:lumMod val="85000"/>
                    <a:lumOff val="15000"/>
                  </a:srgbClr>
                </a:solidFill>
                <a:cs typeface="Calibri" pitchFamily="34" charset="0"/>
              </a:rPr>
              <a:t>Expert in establishing and coaching on corporate safety disciplines and management systems.</a:t>
            </a:r>
          </a:p>
        </p:txBody>
      </p:sp>
      <p:sp>
        <p:nvSpPr>
          <p:cNvPr id="46" name="Rectangle 36">
            <a:extLst>
              <a:ext uri="{FF2B5EF4-FFF2-40B4-BE49-F238E27FC236}">
                <a16:creationId xmlns:a16="http://schemas.microsoft.com/office/drawing/2014/main" id="{DD2E20BC-56DD-006A-B016-2F8FB6732F28}"/>
              </a:ext>
            </a:extLst>
          </p:cNvPr>
          <p:cNvSpPr>
            <a:spLocks/>
          </p:cNvSpPr>
          <p:nvPr/>
        </p:nvSpPr>
        <p:spPr bwMode="auto">
          <a:xfrm>
            <a:off x="9095872" y="5174814"/>
            <a:ext cx="1536297"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36000" rtlCol="0" anchor="t" anchorCtr="0"/>
          <a:lstStyle/>
          <a:p>
            <a:pPr marL="0" lvl="1" eaLnBrk="0" hangingPunct="0">
              <a:lnSpc>
                <a:spcPct val="90000"/>
              </a:lnSpc>
              <a:spcBef>
                <a:spcPts val="200"/>
              </a:spcBef>
              <a:buClr>
                <a:schemeClr val="tx1">
                  <a:lumMod val="50000"/>
                  <a:lumOff val="50000"/>
                </a:schemeClr>
              </a:buClr>
              <a:buSzPct val="100000"/>
              <a:defRPr/>
            </a:pPr>
            <a:r>
              <a:rPr lang="en-US" sz="1000" dirty="0">
                <a:solidFill>
                  <a:srgbClr val="000000">
                    <a:lumMod val="85000"/>
                    <a:lumOff val="15000"/>
                  </a:srgbClr>
                </a:solidFill>
                <a:cs typeface="Calibri" pitchFamily="34" charset="0"/>
              </a:rPr>
              <a:t>Hungary</a:t>
            </a:r>
          </a:p>
        </p:txBody>
      </p:sp>
      <p:pic>
        <p:nvPicPr>
          <p:cNvPr id="47" name="Obrázok 17">
            <a:extLst>
              <a:ext uri="{FF2B5EF4-FFF2-40B4-BE49-F238E27FC236}">
                <a16:creationId xmlns:a16="http://schemas.microsoft.com/office/drawing/2014/main" id="{1E0D48CE-8D13-568D-D177-7C75484EA7F1}"/>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1849300" y="4489154"/>
            <a:ext cx="442634" cy="589509"/>
          </a:xfrm>
          <a:prstGeom prst="rect">
            <a:avLst/>
          </a:prstGeom>
        </p:spPr>
      </p:pic>
      <p:sp>
        <p:nvSpPr>
          <p:cNvPr id="48" name="Freeform 15">
            <a:extLst>
              <a:ext uri="{FF2B5EF4-FFF2-40B4-BE49-F238E27FC236}">
                <a16:creationId xmlns:a16="http://schemas.microsoft.com/office/drawing/2014/main" id="{0E1EA97D-306E-5BDF-6FBB-5671988F190E}"/>
              </a:ext>
            </a:extLst>
          </p:cNvPr>
          <p:cNvSpPr>
            <a:spLocks noChangeAspect="1"/>
          </p:cNvSpPr>
          <p:nvPr/>
        </p:nvSpPr>
        <p:spPr>
          <a:xfrm>
            <a:off x="9914551" y="4690275"/>
            <a:ext cx="576201" cy="360000"/>
          </a:xfrm>
          <a:custGeom>
            <a:avLst/>
            <a:gdLst/>
            <a:ahLst/>
            <a:cxnLst/>
            <a:rect l="l" t="t" r="r" b="b"/>
            <a:pathLst>
              <a:path w="1587018" h="1059335">
                <a:moveTo>
                  <a:pt x="0" y="0"/>
                </a:moveTo>
                <a:lnTo>
                  <a:pt x="1587018" y="0"/>
                </a:lnTo>
                <a:lnTo>
                  <a:pt x="1587018" y="1059334"/>
                </a:lnTo>
                <a:lnTo>
                  <a:pt x="0" y="1059334"/>
                </a:lnTo>
                <a:lnTo>
                  <a:pt x="0" y="0"/>
                </a:lnTo>
                <a:close/>
              </a:path>
            </a:pathLst>
          </a:custGeom>
          <a:blipFill>
            <a:blip r:embed="rId10"/>
            <a:stretch>
              <a:fillRect/>
            </a:stretch>
          </a:blipFill>
        </p:spPr>
        <p:txBody>
          <a:bodyPr/>
          <a:lstStyle/>
          <a:p>
            <a:endParaRPr lang="en-US" sz="1200" dirty="0"/>
          </a:p>
        </p:txBody>
      </p:sp>
      <p:sp>
        <p:nvSpPr>
          <p:cNvPr id="49" name="Freeform 20">
            <a:extLst>
              <a:ext uri="{FF2B5EF4-FFF2-40B4-BE49-F238E27FC236}">
                <a16:creationId xmlns:a16="http://schemas.microsoft.com/office/drawing/2014/main" id="{6C4DFA7A-EC23-7055-5972-FB07763D9BE2}"/>
              </a:ext>
            </a:extLst>
          </p:cNvPr>
          <p:cNvSpPr>
            <a:spLocks noChangeAspect="1"/>
          </p:cNvSpPr>
          <p:nvPr/>
        </p:nvSpPr>
        <p:spPr>
          <a:xfrm>
            <a:off x="9347391" y="5406408"/>
            <a:ext cx="576201" cy="360000"/>
          </a:xfrm>
          <a:custGeom>
            <a:avLst/>
            <a:gdLst/>
            <a:ahLst/>
            <a:cxnLst/>
            <a:rect l="l" t="t" r="r" b="b"/>
            <a:pathLst>
              <a:path w="1517434" h="1010990">
                <a:moveTo>
                  <a:pt x="0" y="0"/>
                </a:moveTo>
                <a:lnTo>
                  <a:pt x="1517434" y="0"/>
                </a:lnTo>
                <a:lnTo>
                  <a:pt x="1517434" y="1010990"/>
                </a:lnTo>
                <a:lnTo>
                  <a:pt x="0" y="101099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dirty="0"/>
          </a:p>
        </p:txBody>
      </p:sp>
      <p:pic>
        <p:nvPicPr>
          <p:cNvPr id="50" name="Kép 7" descr="A képen személy, férfi, kültéri, ülő látható&#10;&#10;Automatikusan generált leírás">
            <a:extLst>
              <a:ext uri="{FF2B5EF4-FFF2-40B4-BE49-F238E27FC236}">
                <a16:creationId xmlns:a16="http://schemas.microsoft.com/office/drawing/2014/main" id="{55A33F53-1F36-D033-F555-8D93DD92CE10}"/>
              </a:ext>
            </a:extLst>
          </p:cNvPr>
          <p:cNvPicPr>
            <a:picLocks noChangeAspect="1"/>
          </p:cNvPicPr>
          <p:nvPr/>
        </p:nvPicPr>
        <p:blipFill>
          <a:blip r:embed="rId13" cstate="screen">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a:ext>
            </a:extLst>
          </a:blip>
          <a:stretch>
            <a:fillRect/>
          </a:stretch>
        </p:blipFill>
        <p:spPr>
          <a:xfrm>
            <a:off x="1829092" y="5184928"/>
            <a:ext cx="469285" cy="563545"/>
          </a:xfrm>
          <a:prstGeom prst="rect">
            <a:avLst/>
          </a:prstGeom>
        </p:spPr>
      </p:pic>
      <p:sp>
        <p:nvSpPr>
          <p:cNvPr id="8" name="Freeform 16">
            <a:extLst>
              <a:ext uri="{FF2B5EF4-FFF2-40B4-BE49-F238E27FC236}">
                <a16:creationId xmlns:a16="http://schemas.microsoft.com/office/drawing/2014/main" id="{AD3A8B63-834D-BF3E-94B8-DD64B9A23EC0}"/>
              </a:ext>
            </a:extLst>
          </p:cNvPr>
          <p:cNvSpPr>
            <a:spLocks noChangeAspect="1"/>
          </p:cNvSpPr>
          <p:nvPr/>
        </p:nvSpPr>
        <p:spPr>
          <a:xfrm>
            <a:off x="9364604" y="4690275"/>
            <a:ext cx="540338" cy="360000"/>
          </a:xfrm>
          <a:custGeom>
            <a:avLst/>
            <a:gdLst/>
            <a:ahLst/>
            <a:cxnLst/>
            <a:rect l="l" t="t" r="r" b="b"/>
            <a:pathLst>
              <a:path w="1701205" h="1133428">
                <a:moveTo>
                  <a:pt x="0" y="0"/>
                </a:moveTo>
                <a:lnTo>
                  <a:pt x="1701205" y="0"/>
                </a:lnTo>
                <a:lnTo>
                  <a:pt x="1701205" y="1133427"/>
                </a:lnTo>
                <a:lnTo>
                  <a:pt x="0" y="1133427"/>
                </a:lnTo>
                <a:lnTo>
                  <a:pt x="0" y="0"/>
                </a:lnTo>
                <a:close/>
              </a:path>
            </a:pathLst>
          </a:custGeom>
          <a:blipFill>
            <a:blip r:embed="rId15"/>
            <a:stretch>
              <a:fillRect/>
            </a:stretch>
          </a:blipFill>
        </p:spPr>
        <p:txBody>
          <a:bodyPr/>
          <a:lstStyle/>
          <a:p>
            <a:endParaRPr lang="en-US" sz="1200" dirty="0"/>
          </a:p>
        </p:txBody>
      </p:sp>
      <p:sp>
        <p:nvSpPr>
          <p:cNvPr id="10" name="Rectangle 9">
            <a:extLst>
              <a:ext uri="{FF2B5EF4-FFF2-40B4-BE49-F238E27FC236}">
                <a16:creationId xmlns:a16="http://schemas.microsoft.com/office/drawing/2014/main" id="{415104EA-A50B-9CB7-3A30-CB05D8F78588}"/>
              </a:ext>
            </a:extLst>
          </p:cNvPr>
          <p:cNvSpPr>
            <a:spLocks/>
          </p:cNvSpPr>
          <p:nvPr/>
        </p:nvSpPr>
        <p:spPr bwMode="auto">
          <a:xfrm>
            <a:off x="1778744" y="3060863"/>
            <a:ext cx="2084947"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648000" tIns="36000" rIns="0" bIns="36000" rtlCol="0" anchor="t"/>
          <a:lstStyle/>
          <a:p>
            <a:pPr>
              <a:lnSpc>
                <a:spcPct val="90000"/>
              </a:lnSpc>
              <a:spcBef>
                <a:spcPts val="200"/>
              </a:spcBef>
            </a:pPr>
            <a:r>
              <a:rPr lang="en-US" sz="1000" b="1" dirty="0">
                <a:solidFill>
                  <a:schemeClr val="tx1">
                    <a:lumMod val="50000"/>
                    <a:lumOff val="50000"/>
                  </a:schemeClr>
                </a:solidFill>
              </a:rPr>
              <a:t>Pontus </a:t>
            </a:r>
            <a:r>
              <a:rPr lang="en-US" sz="1000" b="1" dirty="0" err="1">
                <a:solidFill>
                  <a:schemeClr val="tx1">
                    <a:lumMod val="50000"/>
                    <a:lumOff val="50000"/>
                  </a:schemeClr>
                </a:solidFill>
              </a:rPr>
              <a:t>Åstrand</a:t>
            </a:r>
            <a:endParaRPr lang="en-US" sz="1000" b="1" dirty="0">
              <a:solidFill>
                <a:schemeClr val="tx1">
                  <a:lumMod val="50000"/>
                  <a:lumOff val="50000"/>
                </a:schemeClr>
              </a:solidFill>
            </a:endParaRPr>
          </a:p>
          <a:p>
            <a:pPr>
              <a:lnSpc>
                <a:spcPct val="90000"/>
              </a:lnSpc>
              <a:spcBef>
                <a:spcPts val="200"/>
              </a:spcBef>
            </a:pPr>
            <a:r>
              <a:rPr lang="en-US" sz="1000" b="1" dirty="0">
                <a:solidFill>
                  <a:srgbClr val="000000">
                    <a:lumMod val="85000"/>
                    <a:lumOff val="15000"/>
                  </a:srgbClr>
                </a:solidFill>
              </a:rPr>
              <a:t>Expert</a:t>
            </a:r>
          </a:p>
          <a:p>
            <a:pPr>
              <a:lnSpc>
                <a:spcPct val="90000"/>
              </a:lnSpc>
              <a:spcBef>
                <a:spcPts val="200"/>
              </a:spcBef>
            </a:pPr>
            <a:endParaRPr lang="en-US" sz="1000" b="1" dirty="0">
              <a:solidFill>
                <a:srgbClr val="000000">
                  <a:lumMod val="85000"/>
                  <a:lumOff val="15000"/>
                </a:srgbClr>
              </a:solidFill>
            </a:endParaRPr>
          </a:p>
          <a:p>
            <a:pPr>
              <a:lnSpc>
                <a:spcPct val="90000"/>
              </a:lnSpc>
              <a:spcBef>
                <a:spcPts val="100"/>
              </a:spcBef>
              <a:spcAft>
                <a:spcPts val="100"/>
              </a:spcAft>
            </a:pPr>
            <a:endParaRPr lang="en-US" sz="1000" b="1" dirty="0">
              <a:solidFill>
                <a:srgbClr val="000000">
                  <a:lumMod val="85000"/>
                  <a:lumOff val="15000"/>
                </a:srgbClr>
              </a:solidFill>
            </a:endParaRPr>
          </a:p>
          <a:p>
            <a:pPr>
              <a:lnSpc>
                <a:spcPct val="90000"/>
              </a:lnSpc>
              <a:spcBef>
                <a:spcPts val="100"/>
              </a:spcBef>
              <a:spcAft>
                <a:spcPts val="100"/>
              </a:spcAft>
            </a:pPr>
            <a:endParaRPr lang="en-US" sz="1000" dirty="0">
              <a:solidFill>
                <a:srgbClr val="000000">
                  <a:lumMod val="85000"/>
                  <a:lumOff val="15000"/>
                </a:srgbClr>
              </a:solidFill>
            </a:endParaRPr>
          </a:p>
        </p:txBody>
      </p:sp>
      <p:pic>
        <p:nvPicPr>
          <p:cNvPr id="11" name="Grafik 12">
            <a:extLst>
              <a:ext uri="{FF2B5EF4-FFF2-40B4-BE49-F238E27FC236}">
                <a16:creationId xmlns:a16="http://schemas.microsoft.com/office/drawing/2014/main" id="{6C8C25B4-B5D7-B120-496F-4E7C75C6A856}"/>
              </a:ext>
            </a:extLst>
          </p:cNvPr>
          <p:cNvPicPr>
            <a:picLocks noChangeAspect="1"/>
          </p:cNvPicPr>
          <p:nvPr/>
        </p:nvPicPr>
        <p:blipFill rotWithShape="1">
          <a:blip r:embed="rId16">
            <a:grayscl/>
          </a:blip>
          <a:srcRect r="22234"/>
          <a:stretch/>
        </p:blipFill>
        <p:spPr>
          <a:xfrm>
            <a:off x="1843854" y="3106021"/>
            <a:ext cx="448080" cy="557774"/>
          </a:xfrm>
          <a:prstGeom prst="rect">
            <a:avLst/>
          </a:prstGeom>
        </p:spPr>
      </p:pic>
      <p:sp>
        <p:nvSpPr>
          <p:cNvPr id="12" name="Rectangle 64">
            <a:extLst>
              <a:ext uri="{FF2B5EF4-FFF2-40B4-BE49-F238E27FC236}">
                <a16:creationId xmlns:a16="http://schemas.microsoft.com/office/drawing/2014/main" id="{9AFC9090-E701-0A8F-DCAC-4F61ED0F5DD3}"/>
              </a:ext>
            </a:extLst>
          </p:cNvPr>
          <p:cNvSpPr>
            <a:spLocks/>
          </p:cNvSpPr>
          <p:nvPr/>
        </p:nvSpPr>
        <p:spPr bwMode="auto">
          <a:xfrm>
            <a:off x="3935701" y="3060863"/>
            <a:ext cx="5087828"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lstStyle/>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r>
              <a:rPr lang="en-US" sz="1000" b="1" dirty="0">
                <a:solidFill>
                  <a:srgbClr val="000000">
                    <a:lumMod val="85000"/>
                    <a:lumOff val="15000"/>
                  </a:srgbClr>
                </a:solidFill>
                <a:cs typeface="Calibri" pitchFamily="34" charset="0"/>
              </a:rPr>
              <a:t>Development &amp; Training: </a:t>
            </a:r>
            <a:r>
              <a:rPr lang="en-US" sz="1000" dirty="0">
                <a:solidFill>
                  <a:srgbClr val="000000">
                    <a:lumMod val="85000"/>
                    <a:lumOff val="15000"/>
                  </a:srgbClr>
                </a:solidFill>
                <a:cs typeface="Calibri" pitchFamily="34" charset="0"/>
              </a:rPr>
              <a:t>Specializes in improving quality, environment, sustainability, and health &amp; safety within organizations, including targeted training programs.</a:t>
            </a:r>
          </a:p>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r>
              <a:rPr lang="en-US" sz="1000" b="1" dirty="0">
                <a:solidFill>
                  <a:srgbClr val="000000">
                    <a:lumMod val="85000"/>
                    <a:lumOff val="15000"/>
                  </a:srgbClr>
                </a:solidFill>
                <a:cs typeface="Calibri" pitchFamily="34" charset="0"/>
              </a:rPr>
              <a:t>Auditing &amp; Compliance: </a:t>
            </a:r>
            <a:r>
              <a:rPr lang="en-US" sz="1000" dirty="0">
                <a:solidFill>
                  <a:srgbClr val="000000">
                    <a:lumMod val="85000"/>
                    <a:lumOff val="15000"/>
                  </a:srgbClr>
                </a:solidFill>
                <a:cs typeface="Calibri" pitchFamily="34" charset="0"/>
              </a:rPr>
              <a:t>Extensive experience in ISO audits (9001, 14001, 45001) across various sectors, focusing on implementing effective management systems.</a:t>
            </a:r>
          </a:p>
        </p:txBody>
      </p:sp>
      <p:sp>
        <p:nvSpPr>
          <p:cNvPr id="14" name="Rectangle 13">
            <a:extLst>
              <a:ext uri="{FF2B5EF4-FFF2-40B4-BE49-F238E27FC236}">
                <a16:creationId xmlns:a16="http://schemas.microsoft.com/office/drawing/2014/main" id="{5B631ED4-108D-6BAE-378F-D152B468E059}"/>
              </a:ext>
            </a:extLst>
          </p:cNvPr>
          <p:cNvSpPr>
            <a:spLocks/>
          </p:cNvSpPr>
          <p:nvPr/>
        </p:nvSpPr>
        <p:spPr bwMode="auto">
          <a:xfrm>
            <a:off x="9095873" y="3060863"/>
            <a:ext cx="1536297"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36000" rtlCol="0" anchor="t" anchorCtr="0"/>
          <a:lstStyle/>
          <a:p>
            <a:pPr marL="0" lvl="1" eaLnBrk="0" hangingPunct="0">
              <a:lnSpc>
                <a:spcPct val="90000"/>
              </a:lnSpc>
              <a:spcBef>
                <a:spcPts val="200"/>
              </a:spcBef>
              <a:buClr>
                <a:schemeClr val="tx1">
                  <a:lumMod val="50000"/>
                  <a:lumOff val="50000"/>
                </a:schemeClr>
              </a:buClr>
              <a:buSzPct val="100000"/>
              <a:defRPr/>
            </a:pPr>
            <a:r>
              <a:rPr lang="en-US" sz="1000" dirty="0">
                <a:solidFill>
                  <a:srgbClr val="000000">
                    <a:lumMod val="85000"/>
                    <a:lumOff val="15000"/>
                  </a:srgbClr>
                </a:solidFill>
                <a:cs typeface="Calibri" pitchFamily="34" charset="0"/>
              </a:rPr>
              <a:t>Sweden</a:t>
            </a:r>
          </a:p>
        </p:txBody>
      </p:sp>
      <p:sp>
        <p:nvSpPr>
          <p:cNvPr id="16" name="Freeform 23">
            <a:extLst>
              <a:ext uri="{FF2B5EF4-FFF2-40B4-BE49-F238E27FC236}">
                <a16:creationId xmlns:a16="http://schemas.microsoft.com/office/drawing/2014/main" id="{8D38BDD5-874A-BAF9-9E2C-55C8F96C0C12}"/>
              </a:ext>
            </a:extLst>
          </p:cNvPr>
          <p:cNvSpPr>
            <a:spLocks noChangeAspect="1"/>
          </p:cNvSpPr>
          <p:nvPr/>
        </p:nvSpPr>
        <p:spPr>
          <a:xfrm>
            <a:off x="9347391" y="3288452"/>
            <a:ext cx="576201" cy="360000"/>
          </a:xfrm>
          <a:custGeom>
            <a:avLst/>
            <a:gdLst/>
            <a:ahLst/>
            <a:cxnLst/>
            <a:rect l="l" t="t" r="r" b="b"/>
            <a:pathLst>
              <a:path w="1443383" h="902114">
                <a:moveTo>
                  <a:pt x="0" y="0"/>
                </a:moveTo>
                <a:lnTo>
                  <a:pt x="1443382" y="0"/>
                </a:lnTo>
                <a:lnTo>
                  <a:pt x="1443382" y="902114"/>
                </a:lnTo>
                <a:lnTo>
                  <a:pt x="0" y="902114"/>
                </a:lnTo>
                <a:lnTo>
                  <a:pt x="0" y="0"/>
                </a:lnTo>
                <a:close/>
              </a:path>
            </a:pathLst>
          </a:custGeom>
          <a:blipFill>
            <a:blip r:embed="rId17"/>
            <a:stretch>
              <a:fillRect/>
            </a:stretch>
          </a:blipFill>
        </p:spPr>
        <p:txBody>
          <a:bodyPr/>
          <a:lstStyle/>
          <a:p>
            <a:endParaRPr lang="en-US" sz="1200" dirty="0"/>
          </a:p>
        </p:txBody>
      </p:sp>
      <p:sp>
        <p:nvSpPr>
          <p:cNvPr id="17" name="Rectangle 37">
            <a:extLst>
              <a:ext uri="{FF2B5EF4-FFF2-40B4-BE49-F238E27FC236}">
                <a16:creationId xmlns:a16="http://schemas.microsoft.com/office/drawing/2014/main" id="{A6003F54-57AB-5518-EECE-77A14457B210}"/>
              </a:ext>
            </a:extLst>
          </p:cNvPr>
          <p:cNvSpPr>
            <a:spLocks/>
          </p:cNvSpPr>
          <p:nvPr/>
        </p:nvSpPr>
        <p:spPr bwMode="auto">
          <a:xfrm>
            <a:off x="1778743" y="5858483"/>
            <a:ext cx="2084947"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648000" tIns="36000" rIns="0" bIns="36000" rtlCol="0" anchor="t"/>
          <a:lstStyle/>
          <a:p>
            <a:pPr>
              <a:lnSpc>
                <a:spcPct val="90000"/>
              </a:lnSpc>
              <a:spcBef>
                <a:spcPts val="200"/>
              </a:spcBef>
            </a:pPr>
            <a:r>
              <a:rPr lang="en-US" sz="1000" b="1" dirty="0">
                <a:solidFill>
                  <a:schemeClr val="tx1">
                    <a:lumMod val="50000"/>
                    <a:lumOff val="50000"/>
                  </a:schemeClr>
                </a:solidFill>
              </a:rPr>
              <a:t>Dr. Peter Schneider</a:t>
            </a:r>
          </a:p>
          <a:p>
            <a:pPr>
              <a:lnSpc>
                <a:spcPct val="90000"/>
              </a:lnSpc>
              <a:spcBef>
                <a:spcPts val="200"/>
              </a:spcBef>
            </a:pPr>
            <a:r>
              <a:rPr lang="en-US" sz="1000" b="1" dirty="0">
                <a:solidFill>
                  <a:srgbClr val="000000">
                    <a:lumMod val="85000"/>
                    <a:lumOff val="15000"/>
                  </a:srgbClr>
                </a:solidFill>
              </a:rPr>
              <a:t>Expert</a:t>
            </a:r>
          </a:p>
          <a:p>
            <a:pPr>
              <a:lnSpc>
                <a:spcPct val="90000"/>
              </a:lnSpc>
              <a:spcBef>
                <a:spcPts val="200"/>
              </a:spcBef>
            </a:pPr>
            <a:endParaRPr lang="en-US" sz="1000" b="1" dirty="0">
              <a:solidFill>
                <a:srgbClr val="000000">
                  <a:lumMod val="85000"/>
                  <a:lumOff val="15000"/>
                </a:srgbClr>
              </a:solidFill>
            </a:endParaRPr>
          </a:p>
          <a:p>
            <a:pPr>
              <a:lnSpc>
                <a:spcPct val="90000"/>
              </a:lnSpc>
              <a:spcBef>
                <a:spcPts val="100"/>
              </a:spcBef>
              <a:spcAft>
                <a:spcPts val="100"/>
              </a:spcAft>
            </a:pPr>
            <a:endParaRPr lang="en-US" sz="1000" b="1" dirty="0">
              <a:solidFill>
                <a:srgbClr val="000000">
                  <a:lumMod val="85000"/>
                  <a:lumOff val="15000"/>
                </a:srgbClr>
              </a:solidFill>
            </a:endParaRPr>
          </a:p>
          <a:p>
            <a:pPr>
              <a:lnSpc>
                <a:spcPct val="90000"/>
              </a:lnSpc>
              <a:spcBef>
                <a:spcPts val="100"/>
              </a:spcBef>
              <a:spcAft>
                <a:spcPts val="100"/>
              </a:spcAft>
            </a:pPr>
            <a:endParaRPr lang="en-US" sz="1000" dirty="0">
              <a:solidFill>
                <a:srgbClr val="000000">
                  <a:lumMod val="85000"/>
                  <a:lumOff val="15000"/>
                </a:srgbClr>
              </a:solidFill>
            </a:endParaRPr>
          </a:p>
        </p:txBody>
      </p:sp>
      <p:sp>
        <p:nvSpPr>
          <p:cNvPr id="18" name="Rectangle 64">
            <a:extLst>
              <a:ext uri="{FF2B5EF4-FFF2-40B4-BE49-F238E27FC236}">
                <a16:creationId xmlns:a16="http://schemas.microsoft.com/office/drawing/2014/main" id="{27322551-D8E0-DBB7-FCC6-D589DFD83AC3}"/>
              </a:ext>
            </a:extLst>
          </p:cNvPr>
          <p:cNvSpPr>
            <a:spLocks/>
          </p:cNvSpPr>
          <p:nvPr/>
        </p:nvSpPr>
        <p:spPr bwMode="auto">
          <a:xfrm>
            <a:off x="3935700" y="5858483"/>
            <a:ext cx="5087828"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lstStyle/>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r>
              <a:rPr lang="en-US" sz="1000" b="1" dirty="0">
                <a:solidFill>
                  <a:srgbClr val="000000">
                    <a:lumMod val="85000"/>
                    <a:lumOff val="15000"/>
                  </a:srgbClr>
                </a:solidFill>
                <a:cs typeface="Calibri" pitchFamily="34" charset="0"/>
              </a:rPr>
              <a:t>Safety Leadership: </a:t>
            </a:r>
            <a:r>
              <a:rPr lang="en-US" sz="1000" dirty="0">
                <a:solidFill>
                  <a:srgbClr val="000000">
                    <a:lumMod val="85000"/>
                    <a:lumOff val="15000"/>
                  </a:srgbClr>
                </a:solidFill>
                <a:cs typeface="Calibri" pitchFamily="34" charset="0"/>
              </a:rPr>
              <a:t>Forme</a:t>
            </a:r>
            <a:r>
              <a:rPr lang="en-US" sz="1000" b="1" dirty="0">
                <a:solidFill>
                  <a:srgbClr val="000000">
                    <a:lumMod val="85000"/>
                    <a:lumOff val="15000"/>
                  </a:srgbClr>
                </a:solidFill>
                <a:cs typeface="Calibri" pitchFamily="34" charset="0"/>
              </a:rPr>
              <a:t>r </a:t>
            </a:r>
            <a:r>
              <a:rPr lang="en-US" sz="1000" dirty="0">
                <a:solidFill>
                  <a:srgbClr val="000000">
                    <a:lumMod val="85000"/>
                    <a:lumOff val="15000"/>
                  </a:srgbClr>
                </a:solidFill>
                <a:cs typeface="Calibri" pitchFamily="34" charset="0"/>
              </a:rPr>
              <a:t>EHS Lead and Technology lead (Governance Director of a 55,000 employees company, led 200 engineers)</a:t>
            </a:r>
          </a:p>
          <a:p>
            <a:pPr marL="171450" lvl="1" indent="-171450">
              <a:lnSpc>
                <a:spcPct val="90000"/>
              </a:lnSpc>
              <a:spcBef>
                <a:spcPts val="200"/>
              </a:spcBef>
              <a:buClr>
                <a:schemeClr val="tx1">
                  <a:lumMod val="50000"/>
                  <a:lumOff val="50000"/>
                </a:schemeClr>
              </a:buClr>
              <a:buSzPct val="100000"/>
              <a:buFont typeface="Arial" panose="020B0604020202020204" pitchFamily="34" charset="0"/>
              <a:buChar char="•"/>
              <a:defRPr/>
            </a:pPr>
            <a:r>
              <a:rPr lang="en-US" sz="1000" b="1" dirty="0">
                <a:solidFill>
                  <a:srgbClr val="000000">
                    <a:lumMod val="85000"/>
                    <a:lumOff val="15000"/>
                  </a:srgbClr>
                </a:solidFill>
                <a:cs typeface="Calibri" pitchFamily="34" charset="0"/>
              </a:rPr>
              <a:t>Operational Safety Systems: </a:t>
            </a:r>
            <a:r>
              <a:rPr lang="en-US" sz="1000" dirty="0">
                <a:solidFill>
                  <a:srgbClr val="000000">
                    <a:lumMod val="85000"/>
                    <a:lumOff val="15000"/>
                  </a:srgbClr>
                </a:solidFill>
                <a:cs typeface="Calibri" pitchFamily="34" charset="0"/>
              </a:rPr>
              <a:t>Managed 24/7 shift operations, ensuring high safety standards,  optimal production efficiency and high quality</a:t>
            </a:r>
          </a:p>
        </p:txBody>
      </p:sp>
      <p:sp>
        <p:nvSpPr>
          <p:cNvPr id="20" name="Rectangle 36">
            <a:extLst>
              <a:ext uri="{FF2B5EF4-FFF2-40B4-BE49-F238E27FC236}">
                <a16:creationId xmlns:a16="http://schemas.microsoft.com/office/drawing/2014/main" id="{0260E837-E24C-2407-B59F-ED8204F2895E}"/>
              </a:ext>
            </a:extLst>
          </p:cNvPr>
          <p:cNvSpPr>
            <a:spLocks/>
          </p:cNvSpPr>
          <p:nvPr/>
        </p:nvSpPr>
        <p:spPr bwMode="auto">
          <a:xfrm>
            <a:off x="9095872" y="5858483"/>
            <a:ext cx="1536297" cy="648090"/>
          </a:xfrm>
          <a:prstGeom prst="rect">
            <a:avLst/>
          </a:prstGeom>
          <a:solidFill>
            <a:schemeClr val="bg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36000" rtlCol="0" anchor="t" anchorCtr="0"/>
          <a:lstStyle/>
          <a:p>
            <a:pPr marL="0" lvl="1" eaLnBrk="0" hangingPunct="0">
              <a:lnSpc>
                <a:spcPct val="90000"/>
              </a:lnSpc>
              <a:spcBef>
                <a:spcPts val="200"/>
              </a:spcBef>
              <a:buClr>
                <a:schemeClr val="tx1">
                  <a:lumMod val="50000"/>
                  <a:lumOff val="50000"/>
                </a:schemeClr>
              </a:buClr>
              <a:buSzPct val="100000"/>
              <a:defRPr/>
            </a:pPr>
            <a:r>
              <a:rPr lang="en-US" sz="1000" dirty="0">
                <a:solidFill>
                  <a:srgbClr val="000000">
                    <a:lumMod val="85000"/>
                    <a:lumOff val="15000"/>
                  </a:srgbClr>
                </a:solidFill>
                <a:cs typeface="Calibri" pitchFamily="34" charset="0"/>
              </a:rPr>
              <a:t>Netherlands</a:t>
            </a:r>
          </a:p>
        </p:txBody>
      </p:sp>
      <p:sp>
        <p:nvSpPr>
          <p:cNvPr id="40" name="Freeform 13">
            <a:extLst>
              <a:ext uri="{FF2B5EF4-FFF2-40B4-BE49-F238E27FC236}">
                <a16:creationId xmlns:a16="http://schemas.microsoft.com/office/drawing/2014/main" id="{1CAD0DF6-5E46-7B89-E7F3-45E059B9BDC8}"/>
              </a:ext>
            </a:extLst>
          </p:cNvPr>
          <p:cNvSpPr/>
          <p:nvPr/>
        </p:nvSpPr>
        <p:spPr>
          <a:xfrm>
            <a:off x="9347390" y="2596354"/>
            <a:ext cx="567161" cy="368049"/>
          </a:xfrm>
          <a:custGeom>
            <a:avLst/>
            <a:gdLst/>
            <a:ahLst/>
            <a:cxnLst/>
            <a:rect l="l" t="t" r="r" b="b"/>
            <a:pathLst>
              <a:path w="1536328" h="939081">
                <a:moveTo>
                  <a:pt x="0" y="0"/>
                </a:moveTo>
                <a:lnTo>
                  <a:pt x="1536329" y="0"/>
                </a:lnTo>
                <a:lnTo>
                  <a:pt x="1536329" y="939081"/>
                </a:lnTo>
                <a:lnTo>
                  <a:pt x="0" y="939081"/>
                </a:lnTo>
                <a:lnTo>
                  <a:pt x="0" y="0"/>
                </a:lnTo>
                <a:close/>
              </a:path>
            </a:pathLst>
          </a:custGeom>
          <a:blipFill>
            <a:blip r:embed="rId18"/>
            <a:stretch>
              <a:fillRect/>
            </a:stretch>
          </a:blipFill>
        </p:spPr>
        <p:txBody>
          <a:bodyPr/>
          <a:lstStyle/>
          <a:p>
            <a:endParaRPr lang="en-US" sz="1200" dirty="0"/>
          </a:p>
        </p:txBody>
      </p:sp>
      <p:sp>
        <p:nvSpPr>
          <p:cNvPr id="51" name="Freeform 22">
            <a:extLst>
              <a:ext uri="{FF2B5EF4-FFF2-40B4-BE49-F238E27FC236}">
                <a16:creationId xmlns:a16="http://schemas.microsoft.com/office/drawing/2014/main" id="{EFE9B90D-7ACD-209B-468C-B46F623656B7}"/>
              </a:ext>
            </a:extLst>
          </p:cNvPr>
          <p:cNvSpPr/>
          <p:nvPr/>
        </p:nvSpPr>
        <p:spPr>
          <a:xfrm>
            <a:off x="9347390" y="6083969"/>
            <a:ext cx="576201" cy="360000"/>
          </a:xfrm>
          <a:custGeom>
            <a:avLst/>
            <a:gdLst/>
            <a:ahLst/>
            <a:cxnLst/>
            <a:rect l="l" t="t" r="r" b="b"/>
            <a:pathLst>
              <a:path w="1306289" h="829493">
                <a:moveTo>
                  <a:pt x="0" y="0"/>
                </a:moveTo>
                <a:lnTo>
                  <a:pt x="1306289" y="0"/>
                </a:lnTo>
                <a:lnTo>
                  <a:pt x="1306289" y="829493"/>
                </a:lnTo>
                <a:lnTo>
                  <a:pt x="0" y="829493"/>
                </a:lnTo>
                <a:lnTo>
                  <a:pt x="0" y="0"/>
                </a:lnTo>
                <a:close/>
              </a:path>
            </a:pathLst>
          </a:custGeom>
          <a:blipFill>
            <a:blip r:embed="rId19"/>
            <a:stretch>
              <a:fillRect/>
            </a:stretch>
          </a:blipFill>
        </p:spPr>
        <p:txBody>
          <a:bodyPr/>
          <a:lstStyle/>
          <a:p>
            <a:endParaRPr lang="en-US" sz="1200" dirty="0"/>
          </a:p>
        </p:txBody>
      </p:sp>
      <p:pic>
        <p:nvPicPr>
          <p:cNvPr id="52" name="Picture 51">
            <a:extLst>
              <a:ext uri="{FF2B5EF4-FFF2-40B4-BE49-F238E27FC236}">
                <a16:creationId xmlns:a16="http://schemas.microsoft.com/office/drawing/2014/main" id="{EF1200BE-3B87-9EB0-088C-7A3162788BF3}"/>
              </a:ext>
            </a:extLst>
          </p:cNvPr>
          <p:cNvPicPr>
            <a:picLocks noChangeAspect="1"/>
          </p:cNvPicPr>
          <p:nvPr/>
        </p:nvPicPr>
        <p:blipFill>
          <a:blip r:embed="rId20">
            <a:extLst>
              <a:ext uri="{BEBA8EAE-BF5A-486C-A8C5-ECC9F3942E4B}">
                <a14:imgProps xmlns:a14="http://schemas.microsoft.com/office/drawing/2010/main">
                  <a14:imgLayer r:embed="rId21">
                    <a14:imgEffect>
                      <a14:saturation sat="0"/>
                    </a14:imgEffect>
                  </a14:imgLayer>
                </a14:imgProps>
              </a:ext>
            </a:extLst>
          </a:blip>
          <a:stretch>
            <a:fillRect/>
          </a:stretch>
        </p:blipFill>
        <p:spPr>
          <a:xfrm>
            <a:off x="1832164" y="5922810"/>
            <a:ext cx="455891" cy="468467"/>
          </a:xfrm>
          <a:prstGeom prst="rect">
            <a:avLst/>
          </a:prstGeom>
        </p:spPr>
      </p:pic>
      <p:pic>
        <p:nvPicPr>
          <p:cNvPr id="13" name="Picture 12">
            <a:extLst>
              <a:ext uri="{FF2B5EF4-FFF2-40B4-BE49-F238E27FC236}">
                <a16:creationId xmlns:a16="http://schemas.microsoft.com/office/drawing/2014/main" id="{92472DBB-D88B-59ED-58F8-019600EC65A3}"/>
              </a:ext>
            </a:extLst>
          </p:cNvPr>
          <p:cNvPicPr>
            <a:picLocks noChangeAspect="1"/>
          </p:cNvPicPr>
          <p:nvPr/>
        </p:nvPicPr>
        <p:blipFill rotWithShape="1">
          <a:blip r:embed="rId22">
            <a:extLst>
              <a:ext uri="{BEBA8EAE-BF5A-486C-A8C5-ECC9F3942E4B}">
                <a14:imgProps xmlns:a14="http://schemas.microsoft.com/office/drawing/2010/main">
                  <a14:imgLayer r:embed="rId23">
                    <a14:imgEffect>
                      <a14:saturation sat="0"/>
                    </a14:imgEffect>
                  </a14:imgLayer>
                </a14:imgProps>
              </a:ext>
            </a:extLst>
          </a:blip>
          <a:srcRect l="12743" r="8907"/>
          <a:stretch/>
        </p:blipFill>
        <p:spPr>
          <a:xfrm>
            <a:off x="1854358" y="2430371"/>
            <a:ext cx="434055" cy="553994"/>
          </a:xfrm>
          <a:prstGeom prst="rect">
            <a:avLst/>
          </a:prstGeom>
        </p:spPr>
      </p:pic>
    </p:spTree>
    <p:extLst>
      <p:ext uri="{BB962C8B-B14F-4D97-AF65-F5344CB8AC3E}">
        <p14:creationId xmlns:p14="http://schemas.microsoft.com/office/powerpoint/2010/main" val="25747168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5B01D11-C4E7-8577-CAC3-6C140866278E}"/>
              </a:ext>
            </a:extLst>
          </p:cNvPr>
          <p:cNvSpPr/>
          <p:nvPr/>
        </p:nvSpPr>
        <p:spPr>
          <a:xfrm>
            <a:off x="4825497" y="4869538"/>
            <a:ext cx="927604" cy="23274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Espace réservé du texte 5">
            <a:extLst>
              <a:ext uri="{FF2B5EF4-FFF2-40B4-BE49-F238E27FC236}">
                <a16:creationId xmlns:a16="http://schemas.microsoft.com/office/drawing/2014/main" id="{7A32FC20-9D41-C97D-66E7-DAC50854DEE7}"/>
              </a:ext>
            </a:extLst>
          </p:cNvPr>
          <p:cNvSpPr txBox="1">
            <a:spLocks/>
          </p:cNvSpPr>
          <p:nvPr/>
        </p:nvSpPr>
        <p:spPr>
          <a:xfrm>
            <a:off x="4042354" y="1880675"/>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1</a:t>
            </a:r>
          </a:p>
        </p:txBody>
      </p:sp>
      <p:sp>
        <p:nvSpPr>
          <p:cNvPr id="7" name="Textplatzhalter 2">
            <a:extLst>
              <a:ext uri="{FF2B5EF4-FFF2-40B4-BE49-F238E27FC236}">
                <a16:creationId xmlns:a16="http://schemas.microsoft.com/office/drawing/2014/main" id="{A0DB3981-BA1B-CEB0-40FA-F323D43E43DC}"/>
              </a:ext>
            </a:extLst>
          </p:cNvPr>
          <p:cNvSpPr txBox="1">
            <a:spLocks/>
          </p:cNvSpPr>
          <p:nvPr/>
        </p:nvSpPr>
        <p:spPr>
          <a:xfrm>
            <a:off x="4364321" y="1844675"/>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Understanding of Your Situation</a:t>
            </a:r>
          </a:p>
        </p:txBody>
      </p:sp>
      <p:sp>
        <p:nvSpPr>
          <p:cNvPr id="8" name="Espace réservé du texte 8">
            <a:extLst>
              <a:ext uri="{FF2B5EF4-FFF2-40B4-BE49-F238E27FC236}">
                <a16:creationId xmlns:a16="http://schemas.microsoft.com/office/drawing/2014/main" id="{3D367CB9-B2D4-0197-FD1E-35DB59A57427}"/>
              </a:ext>
            </a:extLst>
          </p:cNvPr>
          <p:cNvSpPr txBox="1">
            <a:spLocks/>
          </p:cNvSpPr>
          <p:nvPr/>
        </p:nvSpPr>
        <p:spPr>
          <a:xfrm>
            <a:off x="4042354" y="2290874"/>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2</a:t>
            </a:r>
          </a:p>
        </p:txBody>
      </p:sp>
      <p:sp>
        <p:nvSpPr>
          <p:cNvPr id="9" name="Textplatzhalter 4">
            <a:extLst>
              <a:ext uri="{FF2B5EF4-FFF2-40B4-BE49-F238E27FC236}">
                <a16:creationId xmlns:a16="http://schemas.microsoft.com/office/drawing/2014/main" id="{357E297F-D8BB-69D9-837D-ECC44A66E93D}"/>
              </a:ext>
            </a:extLst>
          </p:cNvPr>
          <p:cNvSpPr txBox="1">
            <a:spLocks/>
          </p:cNvSpPr>
          <p:nvPr/>
        </p:nvSpPr>
        <p:spPr>
          <a:xfrm>
            <a:off x="4362152" y="2229653"/>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Solution and Risk Mitigation Approach – Overview</a:t>
            </a:r>
          </a:p>
        </p:txBody>
      </p:sp>
      <p:sp>
        <p:nvSpPr>
          <p:cNvPr id="10" name="Espace réservé du texte 8">
            <a:extLst>
              <a:ext uri="{FF2B5EF4-FFF2-40B4-BE49-F238E27FC236}">
                <a16:creationId xmlns:a16="http://schemas.microsoft.com/office/drawing/2014/main" id="{B55DAEC2-16D8-4944-5794-E2C18CB0A61C}"/>
              </a:ext>
            </a:extLst>
          </p:cNvPr>
          <p:cNvSpPr txBox="1">
            <a:spLocks/>
          </p:cNvSpPr>
          <p:nvPr/>
        </p:nvSpPr>
        <p:spPr>
          <a:xfrm>
            <a:off x="4042354" y="2689883"/>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3</a:t>
            </a:r>
          </a:p>
        </p:txBody>
      </p:sp>
      <p:sp>
        <p:nvSpPr>
          <p:cNvPr id="11" name="Textplatzhalter 6">
            <a:extLst>
              <a:ext uri="{FF2B5EF4-FFF2-40B4-BE49-F238E27FC236}">
                <a16:creationId xmlns:a16="http://schemas.microsoft.com/office/drawing/2014/main" id="{6BDD6DED-E9C5-B71C-BDC7-FCB5C2F80E11}"/>
              </a:ext>
            </a:extLst>
          </p:cNvPr>
          <p:cNvSpPr txBox="1">
            <a:spLocks/>
          </p:cNvSpPr>
          <p:nvPr/>
        </p:nvSpPr>
        <p:spPr>
          <a:xfrm>
            <a:off x="4362152" y="2458549"/>
            <a:ext cx="7289658" cy="2020063"/>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Components of the Solution Approach – Detail</a:t>
            </a:r>
          </a:p>
          <a:p>
            <a:pPr marL="457200" lvl="1" indent="0">
              <a:spcBef>
                <a:spcPts val="600"/>
              </a:spcBef>
              <a:buNone/>
              <a:tabLst>
                <a:tab pos="2960688" algn="l"/>
              </a:tabLst>
            </a:pPr>
            <a:r>
              <a:rPr lang="en-US" sz="1000" dirty="0">
                <a:ea typeface="+mn-lt"/>
                <a:cs typeface="+mn-lt"/>
                <a:sym typeface="+mn-lt"/>
              </a:rPr>
              <a:t>3.1. </a:t>
            </a:r>
            <a:r>
              <a:rPr lang="en-US" sz="1000" b="1" dirty="0"/>
              <a:t>Phase 1 </a:t>
            </a:r>
            <a:r>
              <a:rPr lang="en-US" sz="1000" dirty="0"/>
              <a:t>– Kick-Off and Data Analysis</a:t>
            </a:r>
            <a:r>
              <a:rPr lang="en-US" sz="1000" dirty="0">
                <a:ea typeface="+mn-lt"/>
                <a:cs typeface="+mn-lt"/>
                <a:sym typeface="+mn-lt"/>
              </a:rPr>
              <a:t>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3.2. </a:t>
            </a:r>
            <a:r>
              <a:rPr lang="en-US" sz="1000" b="1" dirty="0">
                <a:ea typeface="+mn-lt"/>
                <a:cs typeface="+mn-lt"/>
                <a:sym typeface="+mn-lt"/>
              </a:rPr>
              <a:t>Phase 2</a:t>
            </a:r>
            <a:r>
              <a:rPr lang="en-US" sz="1000" dirty="0">
                <a:ea typeface="+mn-lt"/>
                <a:cs typeface="+mn-lt"/>
                <a:sym typeface="+mn-lt"/>
              </a:rPr>
              <a:t> – Heat Map Risks	</a:t>
            </a:r>
          </a:p>
          <a:p>
            <a:pPr marL="457200" lvl="1" indent="0">
              <a:spcBef>
                <a:spcPts val="600"/>
              </a:spcBef>
              <a:buNone/>
              <a:tabLst>
                <a:tab pos="2960688" algn="l"/>
              </a:tabLst>
            </a:pPr>
            <a:r>
              <a:rPr lang="en-US" sz="1000" dirty="0">
                <a:ea typeface="+mn-lt"/>
                <a:cs typeface="+mn-lt"/>
                <a:sym typeface="+mn-lt"/>
              </a:rPr>
              <a:t>3.3. </a:t>
            </a:r>
            <a:r>
              <a:rPr lang="en-US" sz="1000" b="1" dirty="0">
                <a:ea typeface="+mn-lt"/>
                <a:cs typeface="+mn-lt"/>
                <a:sym typeface="+mn-lt"/>
              </a:rPr>
              <a:t>Phase 3</a:t>
            </a:r>
            <a:r>
              <a:rPr lang="en-US" sz="1000" dirty="0">
                <a:ea typeface="+mn-lt"/>
                <a:cs typeface="+mn-lt"/>
                <a:sym typeface="+mn-lt"/>
              </a:rPr>
              <a:t> – Leadership &amp; HSE Capabilities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3.4. </a:t>
            </a:r>
            <a:r>
              <a:rPr lang="en-US" sz="1000" b="1" dirty="0">
                <a:ea typeface="+mn-lt"/>
                <a:cs typeface="+mn-lt"/>
                <a:sym typeface="+mn-lt"/>
              </a:rPr>
              <a:t>Phase 4</a:t>
            </a:r>
            <a:r>
              <a:rPr lang="en-US" sz="1000" dirty="0">
                <a:ea typeface="+mn-lt"/>
                <a:cs typeface="+mn-lt"/>
                <a:sym typeface="+mn-lt"/>
              </a:rPr>
              <a:t> – Cultural Maturity	</a:t>
            </a:r>
          </a:p>
          <a:p>
            <a:pPr marL="457200" lvl="1" indent="0">
              <a:spcBef>
                <a:spcPts val="600"/>
              </a:spcBef>
              <a:buNone/>
              <a:tabLst>
                <a:tab pos="2960688" algn="l"/>
              </a:tabLst>
            </a:pPr>
            <a:r>
              <a:rPr lang="en-US" sz="1000" dirty="0">
                <a:ea typeface="+mn-lt"/>
                <a:cs typeface="+mn-lt"/>
                <a:sym typeface="+mn-lt"/>
              </a:rPr>
              <a:t>3.5. </a:t>
            </a:r>
            <a:r>
              <a:rPr lang="en-US" sz="1000" b="1" dirty="0">
                <a:ea typeface="+mn-lt"/>
                <a:cs typeface="+mn-lt"/>
                <a:sym typeface="+mn-lt"/>
              </a:rPr>
              <a:t>Reporting and Usability </a:t>
            </a:r>
            <a:r>
              <a:rPr lang="en-US" sz="1000" dirty="0">
                <a:ea typeface="+mn-lt"/>
                <a:cs typeface="+mn-lt"/>
                <a:sym typeface="+mn-lt"/>
              </a:rPr>
              <a:t>– </a:t>
            </a:r>
            <a:r>
              <a:rPr lang="en-US" sz="1000" dirty="0"/>
              <a:t>Consolidation for E.ON HSE Governance</a:t>
            </a:r>
            <a:endParaRPr lang="en-US" sz="1000" dirty="0">
              <a:ea typeface="+mn-lt"/>
              <a:cs typeface="+mn-lt"/>
              <a:sym typeface="+mn-lt"/>
            </a:endParaRPr>
          </a:p>
          <a:p>
            <a:pPr marL="457200" lvl="1" indent="0">
              <a:spcBef>
                <a:spcPts val="600"/>
              </a:spcBef>
              <a:buNone/>
              <a:tabLst>
                <a:tab pos="2960688" algn="l"/>
              </a:tabLst>
            </a:pPr>
            <a:r>
              <a:rPr lang="en-US" sz="1000" dirty="0">
                <a:ea typeface="+mn-lt"/>
                <a:cs typeface="+mn-lt"/>
                <a:sym typeface="+mn-lt"/>
              </a:rPr>
              <a:t>3.6. </a:t>
            </a:r>
            <a:r>
              <a:rPr lang="en-US" sz="1000" b="1" dirty="0">
                <a:ea typeface="+mn-lt"/>
                <a:cs typeface="+mn-lt"/>
                <a:sym typeface="+mn-lt"/>
              </a:rPr>
              <a:t>Summary of Activities &amp; Assumptions</a:t>
            </a:r>
            <a:r>
              <a:rPr lang="en-US" sz="1000" dirty="0">
                <a:ea typeface="+mn-lt"/>
                <a:cs typeface="+mn-lt"/>
                <a:sym typeface="+mn-lt"/>
              </a:rPr>
              <a:t>	</a:t>
            </a:r>
            <a:endParaRPr lang="en-US" sz="1200" dirty="0">
              <a:solidFill>
                <a:schemeClr val="bg1">
                  <a:lumMod val="65000"/>
                </a:schemeClr>
              </a:solidFill>
              <a:ea typeface="+mn-lt"/>
              <a:cs typeface="+mn-lt"/>
              <a:sym typeface="+mn-lt"/>
            </a:endParaRPr>
          </a:p>
        </p:txBody>
      </p:sp>
      <p:sp>
        <p:nvSpPr>
          <p:cNvPr id="12" name="Espace réservé du texte 16">
            <a:extLst>
              <a:ext uri="{FF2B5EF4-FFF2-40B4-BE49-F238E27FC236}">
                <a16:creationId xmlns:a16="http://schemas.microsoft.com/office/drawing/2014/main" id="{45BAFFE5-9912-D1DB-4090-25CC16E23EB1}"/>
              </a:ext>
            </a:extLst>
          </p:cNvPr>
          <p:cNvSpPr txBox="1">
            <a:spLocks/>
          </p:cNvSpPr>
          <p:nvPr/>
        </p:nvSpPr>
        <p:spPr>
          <a:xfrm>
            <a:off x="4042354" y="4387591"/>
            <a:ext cx="252000" cy="252000"/>
          </a:xfrm>
          <a:prstGeom prst="ellipse">
            <a:avLst/>
          </a:prstGeom>
          <a:solidFill>
            <a:schemeClr val="accent1"/>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4</a:t>
            </a:r>
          </a:p>
        </p:txBody>
      </p:sp>
      <p:sp>
        <p:nvSpPr>
          <p:cNvPr id="13" name="Textplatzhalter 8">
            <a:extLst>
              <a:ext uri="{FF2B5EF4-FFF2-40B4-BE49-F238E27FC236}">
                <a16:creationId xmlns:a16="http://schemas.microsoft.com/office/drawing/2014/main" id="{80EC481F-4250-11C5-BA46-BF1F2B7FB720}"/>
              </a:ext>
            </a:extLst>
          </p:cNvPr>
          <p:cNvSpPr txBox="1">
            <a:spLocks/>
          </p:cNvSpPr>
          <p:nvPr/>
        </p:nvSpPr>
        <p:spPr>
          <a:xfrm>
            <a:off x="4362152" y="4398268"/>
            <a:ext cx="6582073" cy="111813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Program Setup – Flexible Proposal</a:t>
            </a:r>
          </a:p>
          <a:p>
            <a:pPr marL="457200" lvl="1" indent="0">
              <a:spcBef>
                <a:spcPts val="600"/>
              </a:spcBef>
              <a:buNone/>
            </a:pPr>
            <a:r>
              <a:rPr lang="en-US" sz="1000" dirty="0">
                <a:ea typeface="+mn-lt"/>
                <a:cs typeface="+mn-lt"/>
                <a:sym typeface="+mn-lt"/>
              </a:rPr>
              <a:t>4.1. Program Organization, Team, Team Experience</a:t>
            </a:r>
          </a:p>
          <a:p>
            <a:pPr marL="457200" lvl="1" indent="0">
              <a:spcBef>
                <a:spcPts val="600"/>
              </a:spcBef>
              <a:buNone/>
            </a:pPr>
            <a:r>
              <a:rPr lang="en-US" sz="1000" dirty="0">
                <a:ea typeface="+mn-lt"/>
                <a:cs typeface="+mn-lt"/>
                <a:sym typeface="+mn-lt"/>
              </a:rPr>
              <a:t>4.2. Planning</a:t>
            </a:r>
          </a:p>
          <a:p>
            <a:pPr marL="457200" lvl="1" indent="0">
              <a:spcBef>
                <a:spcPts val="600"/>
              </a:spcBef>
              <a:buNone/>
            </a:pPr>
            <a:r>
              <a:rPr lang="en-US" sz="1000" dirty="0">
                <a:ea typeface="+mn-lt"/>
                <a:cs typeface="+mn-lt"/>
                <a:sym typeface="+mn-lt"/>
              </a:rPr>
              <a:t>4.3. Commercial Aspects</a:t>
            </a:r>
          </a:p>
          <a:p>
            <a:pPr marL="457200" lvl="1" indent="0">
              <a:spcBef>
                <a:spcPts val="600"/>
              </a:spcBef>
              <a:buNone/>
            </a:pPr>
            <a:r>
              <a:rPr lang="en-US" sz="1000" dirty="0">
                <a:ea typeface="+mn-lt"/>
                <a:cs typeface="+mn-lt"/>
                <a:sym typeface="+mn-lt"/>
              </a:rPr>
              <a:t>4.4. CVs</a:t>
            </a:r>
          </a:p>
        </p:txBody>
      </p:sp>
      <p:sp>
        <p:nvSpPr>
          <p:cNvPr id="14" name="Espace réservé du texte 10">
            <a:extLst>
              <a:ext uri="{FF2B5EF4-FFF2-40B4-BE49-F238E27FC236}">
                <a16:creationId xmlns:a16="http://schemas.microsoft.com/office/drawing/2014/main" id="{2D643013-0AB8-6254-AEF3-CE8C41F54B82}"/>
              </a:ext>
            </a:extLst>
          </p:cNvPr>
          <p:cNvSpPr txBox="1">
            <a:spLocks/>
          </p:cNvSpPr>
          <p:nvPr/>
        </p:nvSpPr>
        <p:spPr>
          <a:xfrm>
            <a:off x="4042354" y="5559048"/>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1" dirty="0">
                <a:latin typeface="+mn-lt"/>
                <a:ea typeface="+mn-lt"/>
                <a:cs typeface="+mn-lt"/>
                <a:sym typeface="+mn-lt"/>
              </a:rPr>
              <a:t>5</a:t>
            </a:r>
          </a:p>
        </p:txBody>
      </p:sp>
      <p:sp>
        <p:nvSpPr>
          <p:cNvPr id="15" name="Textplatzhalter 12">
            <a:extLst>
              <a:ext uri="{FF2B5EF4-FFF2-40B4-BE49-F238E27FC236}">
                <a16:creationId xmlns:a16="http://schemas.microsoft.com/office/drawing/2014/main" id="{6E2D0529-B8C7-8794-DEC0-21A439EDC81B}"/>
              </a:ext>
            </a:extLst>
          </p:cNvPr>
          <p:cNvSpPr txBox="1">
            <a:spLocks/>
          </p:cNvSpPr>
          <p:nvPr/>
        </p:nvSpPr>
        <p:spPr>
          <a:xfrm>
            <a:off x="4362152" y="5487048"/>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References</a:t>
            </a:r>
          </a:p>
        </p:txBody>
      </p:sp>
      <p:sp>
        <p:nvSpPr>
          <p:cNvPr id="16" name="Espace réservé du texte 10">
            <a:extLst>
              <a:ext uri="{FF2B5EF4-FFF2-40B4-BE49-F238E27FC236}">
                <a16:creationId xmlns:a16="http://schemas.microsoft.com/office/drawing/2014/main" id="{43A425D4-81D0-EF09-B3B5-48C201CA6C22}"/>
              </a:ext>
            </a:extLst>
          </p:cNvPr>
          <p:cNvSpPr txBox="1">
            <a:spLocks/>
          </p:cNvSpPr>
          <p:nvPr/>
        </p:nvSpPr>
        <p:spPr>
          <a:xfrm>
            <a:off x="4042354" y="5913142"/>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1" dirty="0">
                <a:latin typeface="+mn-lt"/>
                <a:ea typeface="+mn-lt"/>
                <a:cs typeface="+mn-lt"/>
                <a:sym typeface="+mn-lt"/>
              </a:rPr>
              <a:t>6</a:t>
            </a:r>
          </a:p>
        </p:txBody>
      </p:sp>
      <p:sp>
        <p:nvSpPr>
          <p:cNvPr id="24" name="Textplatzhalter 12">
            <a:extLst>
              <a:ext uri="{FF2B5EF4-FFF2-40B4-BE49-F238E27FC236}">
                <a16:creationId xmlns:a16="http://schemas.microsoft.com/office/drawing/2014/main" id="{D99E1D47-4F6C-7272-6A31-2F73BC3BD0D4}"/>
              </a:ext>
            </a:extLst>
          </p:cNvPr>
          <p:cNvSpPr txBox="1">
            <a:spLocks/>
          </p:cNvSpPr>
          <p:nvPr/>
        </p:nvSpPr>
        <p:spPr>
          <a:xfrm>
            <a:off x="4362152" y="584114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Appendices</a:t>
            </a:r>
          </a:p>
        </p:txBody>
      </p:sp>
      <p:sp>
        <p:nvSpPr>
          <p:cNvPr id="4" name="Espace réservé du texte 5">
            <a:extLst>
              <a:ext uri="{FF2B5EF4-FFF2-40B4-BE49-F238E27FC236}">
                <a16:creationId xmlns:a16="http://schemas.microsoft.com/office/drawing/2014/main" id="{3DE254CE-C487-4CB2-9E2E-226A47B67ACF}"/>
              </a:ext>
            </a:extLst>
          </p:cNvPr>
          <p:cNvSpPr txBox="1">
            <a:spLocks/>
          </p:cNvSpPr>
          <p:nvPr/>
        </p:nvSpPr>
        <p:spPr>
          <a:xfrm>
            <a:off x="4042354" y="1477302"/>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0</a:t>
            </a:r>
          </a:p>
        </p:txBody>
      </p:sp>
      <p:sp>
        <p:nvSpPr>
          <p:cNvPr id="5" name="Textplatzhalter 2">
            <a:extLst>
              <a:ext uri="{FF2B5EF4-FFF2-40B4-BE49-F238E27FC236}">
                <a16:creationId xmlns:a16="http://schemas.microsoft.com/office/drawing/2014/main" id="{3C962273-7578-862C-250F-FFB2604C410B}"/>
              </a:ext>
            </a:extLst>
          </p:cNvPr>
          <p:cNvSpPr txBox="1">
            <a:spLocks/>
          </p:cNvSpPr>
          <p:nvPr/>
        </p:nvSpPr>
        <p:spPr>
          <a:xfrm>
            <a:off x="4364321" y="144130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Management Summary</a:t>
            </a:r>
          </a:p>
        </p:txBody>
      </p:sp>
    </p:spTree>
    <p:extLst>
      <p:ext uri="{BB962C8B-B14F-4D97-AF65-F5344CB8AC3E}">
        <p14:creationId xmlns:p14="http://schemas.microsoft.com/office/powerpoint/2010/main" val="14564927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FB3AE-22AC-24BC-5847-9D22C7FE922B}"/>
              </a:ext>
            </a:extLst>
          </p:cNvPr>
          <p:cNvSpPr>
            <a:spLocks noGrp="1"/>
          </p:cNvSpPr>
          <p:nvPr>
            <p:ph type="title"/>
          </p:nvPr>
        </p:nvSpPr>
        <p:spPr/>
        <p:txBody>
          <a:bodyPr/>
          <a:lstStyle/>
          <a:p>
            <a:r>
              <a:rPr lang="en-US" dirty="0"/>
              <a:t>Project Planning includes Considerations to smoothen the Execution and to make use of Efficiency Opportunities</a:t>
            </a:r>
          </a:p>
        </p:txBody>
      </p:sp>
      <p:sp>
        <p:nvSpPr>
          <p:cNvPr id="3" name="Content Placeholder 2">
            <a:extLst>
              <a:ext uri="{FF2B5EF4-FFF2-40B4-BE49-F238E27FC236}">
                <a16:creationId xmlns:a16="http://schemas.microsoft.com/office/drawing/2014/main" id="{D163C7DD-159C-5712-552B-C6278F832FDA}"/>
              </a:ext>
            </a:extLst>
          </p:cNvPr>
          <p:cNvSpPr>
            <a:spLocks noGrp="1"/>
          </p:cNvSpPr>
          <p:nvPr>
            <p:ph sz="half" idx="1"/>
          </p:nvPr>
        </p:nvSpPr>
        <p:spPr/>
        <p:txBody>
          <a:bodyPr>
            <a:normAutofit/>
          </a:bodyPr>
          <a:lstStyle/>
          <a:p>
            <a:pPr marL="0" indent="0">
              <a:buNone/>
            </a:pPr>
            <a:r>
              <a:rPr lang="en-US" sz="1400" b="1" dirty="0"/>
              <a:t>Overall Project planning (Program)</a:t>
            </a:r>
          </a:p>
          <a:p>
            <a:r>
              <a:rPr lang="en-US" sz="1200" b="1" dirty="0"/>
              <a:t>Proposal:</a:t>
            </a:r>
            <a:r>
              <a:rPr lang="en-US" sz="1200" dirty="0"/>
              <a:t> The overall planning should respect the sequence of the Quick Check 1.0 to allow the previous candidates for the same evolution period</a:t>
            </a:r>
          </a:p>
          <a:p>
            <a:r>
              <a:rPr lang="en-US" sz="1200" b="1" dirty="0"/>
              <a:t>Consideration:</a:t>
            </a:r>
            <a:r>
              <a:rPr lang="en-US" sz="1200" dirty="0"/>
              <a:t> This does not count for countries with potentially very low temperature (site visits) during Q4 and Q1 of the years – a shifting has been proposed</a:t>
            </a:r>
          </a:p>
          <a:p>
            <a:r>
              <a:rPr lang="en-US" sz="1200" b="1" dirty="0"/>
              <a:t>Proposal:</a:t>
            </a:r>
            <a:r>
              <a:rPr lang="en-US" sz="1200" dirty="0"/>
              <a:t> Although a Europe-wide launch is possible ad-hoc, we propose to start in Q1 2025 for non-German participants. This prolongs the international alignment period and allows an ‘</a:t>
            </a:r>
            <a:r>
              <a:rPr lang="en-US" sz="1200" dirty="0" err="1"/>
              <a:t>en</a:t>
            </a:r>
            <a:r>
              <a:rPr lang="en-US" sz="1200" dirty="0"/>
              <a:t>-bloc’ approach with intensive exchange.</a:t>
            </a:r>
          </a:p>
          <a:p>
            <a:endParaRPr lang="en-US" sz="1200" dirty="0"/>
          </a:p>
        </p:txBody>
      </p:sp>
      <p:sp>
        <p:nvSpPr>
          <p:cNvPr id="4" name="Content Placeholder 3">
            <a:extLst>
              <a:ext uri="{FF2B5EF4-FFF2-40B4-BE49-F238E27FC236}">
                <a16:creationId xmlns:a16="http://schemas.microsoft.com/office/drawing/2014/main" id="{ED8AFD21-832B-F95E-820A-333A835D6D11}"/>
              </a:ext>
            </a:extLst>
          </p:cNvPr>
          <p:cNvSpPr>
            <a:spLocks noGrp="1"/>
          </p:cNvSpPr>
          <p:nvPr>
            <p:ph sz="half" idx="2"/>
          </p:nvPr>
        </p:nvSpPr>
        <p:spPr>
          <a:xfrm>
            <a:off x="6172200" y="1825625"/>
            <a:ext cx="5291488" cy="4351338"/>
          </a:xfrm>
        </p:spPr>
        <p:txBody>
          <a:bodyPr>
            <a:normAutofit/>
          </a:bodyPr>
          <a:lstStyle/>
          <a:p>
            <a:pPr marL="0" indent="0">
              <a:buNone/>
            </a:pPr>
            <a:r>
              <a:rPr lang="en-US" sz="1400" b="1" dirty="0"/>
              <a:t>Project planning per Quick Check </a:t>
            </a:r>
          </a:p>
          <a:p>
            <a:r>
              <a:rPr lang="en-US" sz="1200" b="1" dirty="0"/>
              <a:t>Steadiness consideration:</a:t>
            </a:r>
            <a:r>
              <a:rPr lang="en-US" sz="1200" dirty="0"/>
              <a:t> Overall the project plan per (unit) Quick Check 2.0 follows up on the sequence of Quick Check 1.0. </a:t>
            </a:r>
          </a:p>
          <a:p>
            <a:pPr lvl="1"/>
            <a:r>
              <a:rPr lang="en-US" sz="1200" dirty="0"/>
              <a:t>Nevertheless, the Phase logic laid down in the RfP is followed </a:t>
            </a:r>
          </a:p>
          <a:p>
            <a:pPr lvl="1"/>
            <a:r>
              <a:rPr lang="en-US" sz="1200" dirty="0"/>
              <a:t>By replicating a known logic, involved (experienced) participants will reduce alignment work and can assist unexperienced peers/ participants</a:t>
            </a:r>
          </a:p>
          <a:p>
            <a:r>
              <a:rPr lang="en-US" sz="1200" b="1" dirty="0"/>
              <a:t>Efficiency consideration:</a:t>
            </a:r>
            <a:r>
              <a:rPr lang="en-US" sz="1200" dirty="0"/>
              <a:t> We have introduced an Option 2 (considering the requested Option 1 by the RfP) to reduce On-Site effort on E.ON sites as well as project costs. </a:t>
            </a:r>
          </a:p>
          <a:p>
            <a:r>
              <a:rPr lang="en-US" sz="1200" dirty="0"/>
              <a:t>E.ON is – of course –  free to decide which option is suitable. </a:t>
            </a:r>
          </a:p>
        </p:txBody>
      </p:sp>
      <p:sp>
        <p:nvSpPr>
          <p:cNvPr id="5" name="Slide Number Placeholder 4">
            <a:extLst>
              <a:ext uri="{FF2B5EF4-FFF2-40B4-BE49-F238E27FC236}">
                <a16:creationId xmlns:a16="http://schemas.microsoft.com/office/drawing/2014/main" id="{4AAB930D-F9A0-8C7B-8CDE-ACAB11EAFE1E}"/>
              </a:ext>
            </a:extLst>
          </p:cNvPr>
          <p:cNvSpPr>
            <a:spLocks noGrp="1"/>
          </p:cNvSpPr>
          <p:nvPr>
            <p:ph type="sldNum" sz="quarter" idx="12"/>
          </p:nvPr>
        </p:nvSpPr>
        <p:spPr/>
        <p:txBody>
          <a:bodyPr/>
          <a:lstStyle/>
          <a:p>
            <a:fld id="{A6675773-DBBA-4A21-9EDA-4D76296EEA2B}" type="slidenum">
              <a:rPr lang="en-US" smtClean="0"/>
              <a:t>49</a:t>
            </a:fld>
            <a:endParaRPr lang="en-US" dirty="0"/>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D27A1D67-3250-797C-932E-92B412BB42BB}"/>
                  </a:ext>
                </a:extLst>
              </p:cNvPr>
              <p:cNvGraphicFramePr>
                <a:graphicFrameLocks noChangeAspect="1"/>
              </p:cNvGraphicFramePr>
              <p:nvPr>
                <p:extLst>
                  <p:ext uri="{D42A27DB-BD31-4B8C-83A1-F6EECF244321}">
                    <p14:modId xmlns:p14="http://schemas.microsoft.com/office/powerpoint/2010/main" val="1146438974"/>
                  </p:ext>
                </p:extLst>
              </p:nvPr>
            </p:nvGraphicFramePr>
            <p:xfrm>
              <a:off x="1497575" y="4004110"/>
              <a:ext cx="3862850" cy="2172853"/>
            </p:xfrm>
            <a:graphic>
              <a:graphicData uri="http://schemas.microsoft.com/office/powerpoint/2016/slidezoom">
                <pslz:sldZm>
                  <pslz:sldZmObj sldId="2957" cId="803987364">
                    <pslz:zmPr id="{5BE320F0-025C-4678-BD7E-F73233C025F1}" returnToParent="0" transitionDur="1000">
                      <p166:blipFill xmlns:p166="http://schemas.microsoft.com/office/powerpoint/2016/6/main">
                        <a:blip r:embed="rId3"/>
                        <a:stretch>
                          <a:fillRect/>
                        </a:stretch>
                      </p166:blipFill>
                      <p166:spPr xmlns:p166="http://schemas.microsoft.com/office/powerpoint/2016/6/main">
                        <a:xfrm>
                          <a:off x="0" y="0"/>
                          <a:ext cx="3862850" cy="2172853"/>
                        </a:xfrm>
                        <a:prstGeom prst="rect">
                          <a:avLst/>
                        </a:prstGeom>
                        <a:ln w="3175">
                          <a:noFill/>
                        </a:ln>
                      </p166:spPr>
                    </pslz:zmPr>
                  </pslz:sldZmObj>
                </pslz:sldZm>
              </a:graphicData>
            </a:graphic>
          </p:graphicFrame>
        </mc:Choice>
        <mc:Fallback xmlns="">
          <p:pic>
            <p:nvPicPr>
              <p:cNvPr id="9" name="Slide Zoom 8">
                <a:extLst>
                  <a:ext uri="{FF2B5EF4-FFF2-40B4-BE49-F238E27FC236}">
                    <a16:creationId xmlns:a16="http://schemas.microsoft.com/office/drawing/2014/main" id="{D27A1D67-3250-797C-932E-92B412BB42BB}"/>
                  </a:ext>
                </a:extLst>
              </p:cNvPr>
              <p:cNvPicPr>
                <a:picLocks noGrp="1" noRot="1" noChangeAspect="1" noMove="1" noResize="1" noEditPoints="1" noAdjustHandles="1" noChangeArrowheads="1" noChangeShapeType="1"/>
              </p:cNvPicPr>
              <p:nvPr/>
            </p:nvPicPr>
            <p:blipFill>
              <a:blip r:embed="rId4"/>
              <a:stretch>
                <a:fillRect/>
              </a:stretch>
            </p:blipFill>
            <p:spPr>
              <a:xfrm>
                <a:off x="1497575" y="4004110"/>
                <a:ext cx="3862850" cy="2172853"/>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B70D612A-A8FF-3240-2EA4-C2CC90FE60FE}"/>
                  </a:ext>
                </a:extLst>
              </p:cNvPr>
              <p:cNvGraphicFramePr>
                <a:graphicFrameLocks noChangeAspect="1"/>
              </p:cNvGraphicFramePr>
              <p:nvPr>
                <p:extLst>
                  <p:ext uri="{D42A27DB-BD31-4B8C-83A1-F6EECF244321}">
                    <p14:modId xmlns:p14="http://schemas.microsoft.com/office/powerpoint/2010/main" val="1853923988"/>
                  </p:ext>
                </p:extLst>
              </p:nvPr>
            </p:nvGraphicFramePr>
            <p:xfrm>
              <a:off x="6739990" y="4072526"/>
              <a:ext cx="3741220" cy="2104437"/>
            </p:xfrm>
            <a:graphic>
              <a:graphicData uri="http://schemas.microsoft.com/office/powerpoint/2016/slidezoom">
                <pslz:sldZm>
                  <pslz:sldZmObj sldId="2958" cId="2880740440">
                    <pslz:zmPr id="{1CBA8B32-597C-4FB6-BF59-A12E09B816E0}" returnToParent="0" transitionDur="1000">
                      <p166:blipFill xmlns:p166="http://schemas.microsoft.com/office/powerpoint/2016/6/main">
                        <a:blip r:embed="rId5"/>
                        <a:stretch>
                          <a:fillRect/>
                        </a:stretch>
                      </p166:blipFill>
                      <p166:spPr xmlns:p166="http://schemas.microsoft.com/office/powerpoint/2016/6/main">
                        <a:xfrm>
                          <a:off x="0" y="0"/>
                          <a:ext cx="3741220" cy="2104437"/>
                        </a:xfrm>
                        <a:prstGeom prst="rect">
                          <a:avLst/>
                        </a:prstGeom>
                        <a:ln w="3175">
                          <a:noFill/>
                        </a:ln>
                      </p166:spPr>
                    </pslz:zmPr>
                  </pslz:sldZmObj>
                </pslz:sldZm>
              </a:graphicData>
            </a:graphic>
          </p:graphicFrame>
        </mc:Choice>
        <mc:Fallback xmlns="">
          <p:pic>
            <p:nvPicPr>
              <p:cNvPr id="11" name="Slide Zoom 10">
                <a:extLst>
                  <a:ext uri="{FF2B5EF4-FFF2-40B4-BE49-F238E27FC236}">
                    <a16:creationId xmlns:a16="http://schemas.microsoft.com/office/drawing/2014/main" id="{B70D612A-A8FF-3240-2EA4-C2CC90FE60FE}"/>
                  </a:ext>
                </a:extLst>
              </p:cNvPr>
              <p:cNvPicPr>
                <a:picLocks noGrp="1" noRot="1" noChangeAspect="1" noMove="1" noResize="1" noEditPoints="1" noAdjustHandles="1" noChangeArrowheads="1" noChangeShapeType="1"/>
              </p:cNvPicPr>
              <p:nvPr/>
            </p:nvPicPr>
            <p:blipFill>
              <a:blip r:embed="rId6"/>
              <a:stretch>
                <a:fillRect/>
              </a:stretch>
            </p:blipFill>
            <p:spPr>
              <a:xfrm>
                <a:off x="6739990" y="4072526"/>
                <a:ext cx="3741220" cy="2104437"/>
              </a:xfrm>
              <a:prstGeom prst="rect">
                <a:avLst/>
              </a:prstGeom>
              <a:ln w="3175">
                <a:noFill/>
              </a:ln>
            </p:spPr>
          </p:pic>
        </mc:Fallback>
      </mc:AlternateContent>
      <p:sp>
        <p:nvSpPr>
          <p:cNvPr id="12" name="Content Placeholder 2">
            <a:extLst>
              <a:ext uri="{FF2B5EF4-FFF2-40B4-BE49-F238E27FC236}">
                <a16:creationId xmlns:a16="http://schemas.microsoft.com/office/drawing/2014/main" id="{DA02484C-8A48-D6C6-C5EF-AF5D73CAFCF7}"/>
              </a:ext>
            </a:extLst>
          </p:cNvPr>
          <p:cNvSpPr txBox="1">
            <a:spLocks/>
          </p:cNvSpPr>
          <p:nvPr/>
        </p:nvSpPr>
        <p:spPr>
          <a:xfrm>
            <a:off x="1497574" y="6248195"/>
            <a:ext cx="8983635" cy="365125"/>
          </a:xfrm>
          <a:prstGeom prst="rect">
            <a:avLst/>
          </a:prstGeom>
          <a:solidFill>
            <a:schemeClr val="bg1">
              <a:lumMod val="95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65000"/>
                    <a:lumOff val="3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t>See details on following pages</a:t>
            </a:r>
            <a:endParaRPr lang="en-US" sz="1200" dirty="0"/>
          </a:p>
        </p:txBody>
      </p:sp>
    </p:spTree>
    <p:extLst>
      <p:ext uri="{BB962C8B-B14F-4D97-AF65-F5344CB8AC3E}">
        <p14:creationId xmlns:p14="http://schemas.microsoft.com/office/powerpoint/2010/main" val="3341783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7A32FC20-9D41-C97D-66E7-DAC50854DEE7}"/>
              </a:ext>
            </a:extLst>
          </p:cNvPr>
          <p:cNvSpPr txBox="1">
            <a:spLocks/>
          </p:cNvSpPr>
          <p:nvPr/>
        </p:nvSpPr>
        <p:spPr>
          <a:xfrm>
            <a:off x="4042354" y="1878813"/>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1</a:t>
            </a:r>
          </a:p>
        </p:txBody>
      </p:sp>
      <p:sp>
        <p:nvSpPr>
          <p:cNvPr id="7" name="Textplatzhalter 2">
            <a:extLst>
              <a:ext uri="{FF2B5EF4-FFF2-40B4-BE49-F238E27FC236}">
                <a16:creationId xmlns:a16="http://schemas.microsoft.com/office/drawing/2014/main" id="{A0DB3981-BA1B-CEB0-40FA-F323D43E43DC}"/>
              </a:ext>
            </a:extLst>
          </p:cNvPr>
          <p:cNvSpPr txBox="1">
            <a:spLocks/>
          </p:cNvSpPr>
          <p:nvPr/>
        </p:nvSpPr>
        <p:spPr>
          <a:xfrm>
            <a:off x="4364321" y="1842813"/>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Understanding of Your Situation</a:t>
            </a:r>
          </a:p>
        </p:txBody>
      </p:sp>
      <p:sp>
        <p:nvSpPr>
          <p:cNvPr id="8" name="Espace réservé du texte 8">
            <a:extLst>
              <a:ext uri="{FF2B5EF4-FFF2-40B4-BE49-F238E27FC236}">
                <a16:creationId xmlns:a16="http://schemas.microsoft.com/office/drawing/2014/main" id="{3D367CB9-B2D4-0197-FD1E-35DB59A57427}"/>
              </a:ext>
            </a:extLst>
          </p:cNvPr>
          <p:cNvSpPr txBox="1">
            <a:spLocks/>
          </p:cNvSpPr>
          <p:nvPr/>
        </p:nvSpPr>
        <p:spPr>
          <a:xfrm>
            <a:off x="4042354" y="2289012"/>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2</a:t>
            </a:r>
          </a:p>
        </p:txBody>
      </p:sp>
      <p:sp>
        <p:nvSpPr>
          <p:cNvPr id="9" name="Textplatzhalter 4">
            <a:extLst>
              <a:ext uri="{FF2B5EF4-FFF2-40B4-BE49-F238E27FC236}">
                <a16:creationId xmlns:a16="http://schemas.microsoft.com/office/drawing/2014/main" id="{357E297F-D8BB-69D9-837D-ECC44A66E93D}"/>
              </a:ext>
            </a:extLst>
          </p:cNvPr>
          <p:cNvSpPr txBox="1">
            <a:spLocks/>
          </p:cNvSpPr>
          <p:nvPr/>
        </p:nvSpPr>
        <p:spPr>
          <a:xfrm>
            <a:off x="4362152" y="2227791"/>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Solution and Risk Mitigation Approach – Overview</a:t>
            </a:r>
          </a:p>
        </p:txBody>
      </p:sp>
      <p:sp>
        <p:nvSpPr>
          <p:cNvPr id="10" name="Espace réservé du texte 8">
            <a:extLst>
              <a:ext uri="{FF2B5EF4-FFF2-40B4-BE49-F238E27FC236}">
                <a16:creationId xmlns:a16="http://schemas.microsoft.com/office/drawing/2014/main" id="{B55DAEC2-16D8-4944-5794-E2C18CB0A61C}"/>
              </a:ext>
            </a:extLst>
          </p:cNvPr>
          <p:cNvSpPr txBox="1">
            <a:spLocks/>
          </p:cNvSpPr>
          <p:nvPr/>
        </p:nvSpPr>
        <p:spPr>
          <a:xfrm>
            <a:off x="4042354" y="2688021"/>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dirty="0">
                <a:sym typeface="+mn-lt"/>
              </a:rPr>
              <a:t>3</a:t>
            </a:r>
          </a:p>
        </p:txBody>
      </p:sp>
      <p:sp>
        <p:nvSpPr>
          <p:cNvPr id="11" name="Textplatzhalter 6">
            <a:extLst>
              <a:ext uri="{FF2B5EF4-FFF2-40B4-BE49-F238E27FC236}">
                <a16:creationId xmlns:a16="http://schemas.microsoft.com/office/drawing/2014/main" id="{6BDD6DED-E9C5-B71C-BDC7-FCB5C2F80E11}"/>
              </a:ext>
            </a:extLst>
          </p:cNvPr>
          <p:cNvSpPr txBox="1">
            <a:spLocks/>
          </p:cNvSpPr>
          <p:nvPr/>
        </p:nvSpPr>
        <p:spPr>
          <a:xfrm>
            <a:off x="4362152" y="2456687"/>
            <a:ext cx="7289658" cy="2020063"/>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Components of the Solution Approach – Detail</a:t>
            </a:r>
          </a:p>
          <a:p>
            <a:pPr marL="457200" lvl="1" indent="0">
              <a:spcBef>
                <a:spcPts val="600"/>
              </a:spcBef>
              <a:buNone/>
              <a:tabLst>
                <a:tab pos="2960688" algn="l"/>
              </a:tabLst>
            </a:pPr>
            <a:r>
              <a:rPr lang="en-US" sz="1000" dirty="0">
                <a:ea typeface="+mn-lt"/>
                <a:cs typeface="+mn-lt"/>
                <a:sym typeface="+mn-lt"/>
              </a:rPr>
              <a:t>3.1. </a:t>
            </a:r>
            <a:r>
              <a:rPr lang="en-US" sz="1000" b="1" dirty="0"/>
              <a:t>Phase 1 </a:t>
            </a:r>
            <a:r>
              <a:rPr lang="en-US" sz="1000" dirty="0"/>
              <a:t>– Kick-Off and Data Analysis</a:t>
            </a:r>
            <a:r>
              <a:rPr lang="en-US" sz="1000" dirty="0">
                <a:ea typeface="+mn-lt"/>
                <a:cs typeface="+mn-lt"/>
                <a:sym typeface="+mn-lt"/>
              </a:rPr>
              <a:t>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3.2. </a:t>
            </a:r>
            <a:r>
              <a:rPr lang="en-US" sz="1000" b="1" dirty="0">
                <a:ea typeface="+mn-lt"/>
                <a:cs typeface="+mn-lt"/>
                <a:sym typeface="+mn-lt"/>
              </a:rPr>
              <a:t>Phase 2</a:t>
            </a:r>
            <a:r>
              <a:rPr lang="en-US" sz="1000" dirty="0">
                <a:ea typeface="+mn-lt"/>
                <a:cs typeface="+mn-lt"/>
                <a:sym typeface="+mn-lt"/>
              </a:rPr>
              <a:t> – Heat Map Risks	</a:t>
            </a:r>
          </a:p>
          <a:p>
            <a:pPr marL="457200" lvl="1" indent="0">
              <a:spcBef>
                <a:spcPts val="600"/>
              </a:spcBef>
              <a:buNone/>
              <a:tabLst>
                <a:tab pos="2960688" algn="l"/>
              </a:tabLst>
            </a:pPr>
            <a:r>
              <a:rPr lang="en-US" sz="1000" dirty="0">
                <a:ea typeface="+mn-lt"/>
                <a:cs typeface="+mn-lt"/>
                <a:sym typeface="+mn-lt"/>
              </a:rPr>
              <a:t>3.3. </a:t>
            </a:r>
            <a:r>
              <a:rPr lang="en-US" sz="1000" b="1" dirty="0">
                <a:ea typeface="+mn-lt"/>
                <a:cs typeface="+mn-lt"/>
                <a:sym typeface="+mn-lt"/>
              </a:rPr>
              <a:t>Phase 3</a:t>
            </a:r>
            <a:r>
              <a:rPr lang="en-US" sz="1000" dirty="0">
                <a:ea typeface="+mn-lt"/>
                <a:cs typeface="+mn-lt"/>
                <a:sym typeface="+mn-lt"/>
              </a:rPr>
              <a:t> – Leadership &amp; HSE Capabilities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3.4. </a:t>
            </a:r>
            <a:r>
              <a:rPr lang="en-US" sz="1000" b="1" dirty="0">
                <a:ea typeface="+mn-lt"/>
                <a:cs typeface="+mn-lt"/>
                <a:sym typeface="+mn-lt"/>
              </a:rPr>
              <a:t>Phase 4</a:t>
            </a:r>
            <a:r>
              <a:rPr lang="en-US" sz="1000" dirty="0">
                <a:ea typeface="+mn-lt"/>
                <a:cs typeface="+mn-lt"/>
                <a:sym typeface="+mn-lt"/>
              </a:rPr>
              <a:t> – Cultural Maturity	</a:t>
            </a:r>
          </a:p>
          <a:p>
            <a:pPr marL="457200" lvl="1" indent="0">
              <a:spcBef>
                <a:spcPts val="600"/>
              </a:spcBef>
              <a:buNone/>
              <a:tabLst>
                <a:tab pos="2960688" algn="l"/>
              </a:tabLst>
            </a:pPr>
            <a:r>
              <a:rPr lang="en-US" sz="1000" dirty="0">
                <a:ea typeface="+mn-lt"/>
                <a:cs typeface="+mn-lt"/>
                <a:sym typeface="+mn-lt"/>
              </a:rPr>
              <a:t>3.5. </a:t>
            </a:r>
            <a:r>
              <a:rPr lang="en-US" sz="1000" b="1" dirty="0">
                <a:ea typeface="+mn-lt"/>
                <a:cs typeface="+mn-lt"/>
                <a:sym typeface="+mn-lt"/>
              </a:rPr>
              <a:t>Reporting and Usability </a:t>
            </a:r>
            <a:r>
              <a:rPr lang="en-US" sz="1000" dirty="0">
                <a:ea typeface="+mn-lt"/>
                <a:cs typeface="+mn-lt"/>
                <a:sym typeface="+mn-lt"/>
              </a:rPr>
              <a:t>– </a:t>
            </a:r>
            <a:r>
              <a:rPr lang="en-US" sz="1000" dirty="0"/>
              <a:t>Consolidation for E.ON HSE Governance</a:t>
            </a:r>
            <a:endParaRPr lang="en-US" sz="1000" dirty="0">
              <a:ea typeface="+mn-lt"/>
              <a:cs typeface="+mn-lt"/>
              <a:sym typeface="+mn-lt"/>
            </a:endParaRPr>
          </a:p>
          <a:p>
            <a:pPr marL="457200" lvl="1" indent="0">
              <a:spcBef>
                <a:spcPts val="600"/>
              </a:spcBef>
              <a:buNone/>
              <a:tabLst>
                <a:tab pos="2960688" algn="l"/>
              </a:tabLst>
            </a:pPr>
            <a:r>
              <a:rPr lang="en-US" sz="1000" dirty="0">
                <a:ea typeface="+mn-lt"/>
                <a:cs typeface="+mn-lt"/>
                <a:sym typeface="+mn-lt"/>
              </a:rPr>
              <a:t>3.6. </a:t>
            </a:r>
            <a:r>
              <a:rPr lang="en-US" sz="1000" b="1" dirty="0">
                <a:ea typeface="+mn-lt"/>
                <a:cs typeface="+mn-lt"/>
                <a:sym typeface="+mn-lt"/>
              </a:rPr>
              <a:t>Summary of Activities &amp; Assumptions</a:t>
            </a:r>
            <a:r>
              <a:rPr lang="en-US" sz="1000" dirty="0">
                <a:ea typeface="+mn-lt"/>
                <a:cs typeface="+mn-lt"/>
                <a:sym typeface="+mn-lt"/>
              </a:rPr>
              <a:t>	</a:t>
            </a:r>
            <a:endParaRPr lang="en-US" sz="1200" dirty="0">
              <a:solidFill>
                <a:schemeClr val="bg1">
                  <a:lumMod val="65000"/>
                </a:schemeClr>
              </a:solidFill>
              <a:ea typeface="+mn-lt"/>
              <a:cs typeface="+mn-lt"/>
              <a:sym typeface="+mn-lt"/>
            </a:endParaRPr>
          </a:p>
        </p:txBody>
      </p:sp>
      <p:sp>
        <p:nvSpPr>
          <p:cNvPr id="12" name="Espace réservé du texte 16">
            <a:extLst>
              <a:ext uri="{FF2B5EF4-FFF2-40B4-BE49-F238E27FC236}">
                <a16:creationId xmlns:a16="http://schemas.microsoft.com/office/drawing/2014/main" id="{45BAFFE5-9912-D1DB-4090-25CC16E23EB1}"/>
              </a:ext>
            </a:extLst>
          </p:cNvPr>
          <p:cNvSpPr txBox="1">
            <a:spLocks/>
          </p:cNvSpPr>
          <p:nvPr/>
        </p:nvSpPr>
        <p:spPr>
          <a:xfrm>
            <a:off x="4042354" y="4385729"/>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1"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dirty="0">
                <a:latin typeface="+mn-lt"/>
                <a:ea typeface="+mn-lt"/>
                <a:cs typeface="+mn-lt"/>
                <a:sym typeface="+mn-lt"/>
              </a:rPr>
              <a:t>4</a:t>
            </a:r>
          </a:p>
        </p:txBody>
      </p:sp>
      <p:sp>
        <p:nvSpPr>
          <p:cNvPr id="13" name="Textplatzhalter 8">
            <a:extLst>
              <a:ext uri="{FF2B5EF4-FFF2-40B4-BE49-F238E27FC236}">
                <a16:creationId xmlns:a16="http://schemas.microsoft.com/office/drawing/2014/main" id="{80EC481F-4250-11C5-BA46-BF1F2B7FB720}"/>
              </a:ext>
            </a:extLst>
          </p:cNvPr>
          <p:cNvSpPr txBox="1">
            <a:spLocks/>
          </p:cNvSpPr>
          <p:nvPr/>
        </p:nvSpPr>
        <p:spPr>
          <a:xfrm>
            <a:off x="4362152" y="4396406"/>
            <a:ext cx="6582073" cy="111813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Program Setup – Flexible Proposal</a:t>
            </a:r>
          </a:p>
          <a:p>
            <a:pPr marL="457200" lvl="1" indent="0">
              <a:spcBef>
                <a:spcPts val="600"/>
              </a:spcBef>
              <a:buNone/>
            </a:pPr>
            <a:r>
              <a:rPr lang="en-US" sz="1000" dirty="0">
                <a:ea typeface="+mn-lt"/>
                <a:cs typeface="+mn-lt"/>
                <a:sym typeface="+mn-lt"/>
              </a:rPr>
              <a:t>4.1. Program Organization, Team, Team Experience</a:t>
            </a:r>
          </a:p>
          <a:p>
            <a:pPr marL="457200" lvl="1" indent="0">
              <a:spcBef>
                <a:spcPts val="600"/>
              </a:spcBef>
              <a:buNone/>
            </a:pPr>
            <a:r>
              <a:rPr lang="en-US" sz="1000" dirty="0">
                <a:ea typeface="+mn-lt"/>
                <a:cs typeface="+mn-lt"/>
                <a:sym typeface="+mn-lt"/>
              </a:rPr>
              <a:t>4.2. Planning</a:t>
            </a:r>
          </a:p>
          <a:p>
            <a:pPr marL="457200" lvl="1" indent="0">
              <a:spcBef>
                <a:spcPts val="600"/>
              </a:spcBef>
              <a:buNone/>
            </a:pPr>
            <a:r>
              <a:rPr lang="en-US" sz="1000" dirty="0">
                <a:ea typeface="+mn-lt"/>
                <a:cs typeface="+mn-lt"/>
                <a:sym typeface="+mn-lt"/>
              </a:rPr>
              <a:t>4.3. Commercial Aspects</a:t>
            </a:r>
          </a:p>
          <a:p>
            <a:pPr marL="457200" lvl="1" indent="0">
              <a:spcBef>
                <a:spcPts val="600"/>
              </a:spcBef>
              <a:buNone/>
            </a:pPr>
            <a:r>
              <a:rPr lang="en-US" sz="1000" dirty="0">
                <a:ea typeface="+mn-lt"/>
                <a:cs typeface="+mn-lt"/>
                <a:sym typeface="+mn-lt"/>
              </a:rPr>
              <a:t>4.4. CVs</a:t>
            </a:r>
          </a:p>
        </p:txBody>
      </p:sp>
      <p:sp>
        <p:nvSpPr>
          <p:cNvPr id="14" name="Espace réservé du texte 10">
            <a:extLst>
              <a:ext uri="{FF2B5EF4-FFF2-40B4-BE49-F238E27FC236}">
                <a16:creationId xmlns:a16="http://schemas.microsoft.com/office/drawing/2014/main" id="{2D643013-0AB8-6254-AEF3-CE8C41F54B82}"/>
              </a:ext>
            </a:extLst>
          </p:cNvPr>
          <p:cNvSpPr txBox="1">
            <a:spLocks/>
          </p:cNvSpPr>
          <p:nvPr/>
        </p:nvSpPr>
        <p:spPr>
          <a:xfrm>
            <a:off x="4042354" y="5557186"/>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1" dirty="0">
                <a:latin typeface="+mn-lt"/>
                <a:ea typeface="+mn-lt"/>
                <a:cs typeface="+mn-lt"/>
                <a:sym typeface="+mn-lt"/>
              </a:rPr>
              <a:t>5</a:t>
            </a:r>
          </a:p>
        </p:txBody>
      </p:sp>
      <p:sp>
        <p:nvSpPr>
          <p:cNvPr id="15" name="Textplatzhalter 12">
            <a:extLst>
              <a:ext uri="{FF2B5EF4-FFF2-40B4-BE49-F238E27FC236}">
                <a16:creationId xmlns:a16="http://schemas.microsoft.com/office/drawing/2014/main" id="{6E2D0529-B8C7-8794-DEC0-21A439EDC81B}"/>
              </a:ext>
            </a:extLst>
          </p:cNvPr>
          <p:cNvSpPr txBox="1">
            <a:spLocks/>
          </p:cNvSpPr>
          <p:nvPr/>
        </p:nvSpPr>
        <p:spPr>
          <a:xfrm>
            <a:off x="4362152" y="5485186"/>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References</a:t>
            </a:r>
          </a:p>
        </p:txBody>
      </p:sp>
      <p:sp>
        <p:nvSpPr>
          <p:cNvPr id="16" name="Espace réservé du texte 10">
            <a:extLst>
              <a:ext uri="{FF2B5EF4-FFF2-40B4-BE49-F238E27FC236}">
                <a16:creationId xmlns:a16="http://schemas.microsoft.com/office/drawing/2014/main" id="{43A425D4-81D0-EF09-B3B5-48C201CA6C22}"/>
              </a:ext>
            </a:extLst>
          </p:cNvPr>
          <p:cNvSpPr txBox="1">
            <a:spLocks/>
          </p:cNvSpPr>
          <p:nvPr/>
        </p:nvSpPr>
        <p:spPr>
          <a:xfrm>
            <a:off x="4042354" y="5911280"/>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1" dirty="0">
                <a:latin typeface="+mn-lt"/>
                <a:ea typeface="+mn-lt"/>
                <a:cs typeface="+mn-lt"/>
                <a:sym typeface="+mn-lt"/>
              </a:rPr>
              <a:t>6</a:t>
            </a:r>
          </a:p>
        </p:txBody>
      </p:sp>
      <p:sp>
        <p:nvSpPr>
          <p:cNvPr id="24" name="Textplatzhalter 12">
            <a:extLst>
              <a:ext uri="{FF2B5EF4-FFF2-40B4-BE49-F238E27FC236}">
                <a16:creationId xmlns:a16="http://schemas.microsoft.com/office/drawing/2014/main" id="{D99E1D47-4F6C-7272-6A31-2F73BC3BD0D4}"/>
              </a:ext>
            </a:extLst>
          </p:cNvPr>
          <p:cNvSpPr txBox="1">
            <a:spLocks/>
          </p:cNvSpPr>
          <p:nvPr/>
        </p:nvSpPr>
        <p:spPr>
          <a:xfrm>
            <a:off x="4362152" y="5839280"/>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Appendices</a:t>
            </a:r>
          </a:p>
        </p:txBody>
      </p:sp>
      <p:sp>
        <p:nvSpPr>
          <p:cNvPr id="2" name="Espace réservé du texte 5">
            <a:extLst>
              <a:ext uri="{FF2B5EF4-FFF2-40B4-BE49-F238E27FC236}">
                <a16:creationId xmlns:a16="http://schemas.microsoft.com/office/drawing/2014/main" id="{3338C252-9E64-5007-A500-0CA5E146C9A1}"/>
              </a:ext>
            </a:extLst>
          </p:cNvPr>
          <p:cNvSpPr txBox="1">
            <a:spLocks/>
          </p:cNvSpPr>
          <p:nvPr/>
        </p:nvSpPr>
        <p:spPr>
          <a:xfrm>
            <a:off x="4042354" y="1477302"/>
            <a:ext cx="252000" cy="252000"/>
          </a:xfrm>
          <a:prstGeom prst="ellipse">
            <a:avLst/>
          </a:prstGeom>
          <a:solidFill>
            <a:schemeClr val="accent1"/>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0</a:t>
            </a:r>
          </a:p>
        </p:txBody>
      </p:sp>
      <p:sp>
        <p:nvSpPr>
          <p:cNvPr id="3" name="Textplatzhalter 2">
            <a:extLst>
              <a:ext uri="{FF2B5EF4-FFF2-40B4-BE49-F238E27FC236}">
                <a16:creationId xmlns:a16="http://schemas.microsoft.com/office/drawing/2014/main" id="{8139B5EC-9FF4-9D6D-0E93-90798217353C}"/>
              </a:ext>
            </a:extLst>
          </p:cNvPr>
          <p:cNvSpPr txBox="1">
            <a:spLocks/>
          </p:cNvSpPr>
          <p:nvPr/>
        </p:nvSpPr>
        <p:spPr>
          <a:xfrm>
            <a:off x="4364321" y="144130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Management Summary</a:t>
            </a:r>
          </a:p>
        </p:txBody>
      </p:sp>
    </p:spTree>
    <p:extLst>
      <p:ext uri="{BB962C8B-B14F-4D97-AF65-F5344CB8AC3E}">
        <p14:creationId xmlns:p14="http://schemas.microsoft.com/office/powerpoint/2010/main" val="2190134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266">
            <a:extLst>
              <a:ext uri="{FF2B5EF4-FFF2-40B4-BE49-F238E27FC236}">
                <a16:creationId xmlns:a16="http://schemas.microsoft.com/office/drawing/2014/main" id="{B72C5D14-3319-8CB2-2E54-77B576B625AF}"/>
              </a:ext>
            </a:extLst>
          </p:cNvPr>
          <p:cNvSpPr/>
          <p:nvPr/>
        </p:nvSpPr>
        <p:spPr>
          <a:xfrm>
            <a:off x="5169663" y="2114572"/>
            <a:ext cx="276539" cy="4299326"/>
          </a:xfrm>
          <a:prstGeom prst="rect">
            <a:avLst/>
          </a:prstGeom>
          <a:pattFill prst="dkUpDiag">
            <a:fgClr>
              <a:schemeClr val="tx1">
                <a:lumMod val="50000"/>
                <a:lumOff val="50000"/>
              </a:schemeClr>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800" dirty="0">
                <a:solidFill>
                  <a:schemeClr val="tx1"/>
                </a:solidFill>
              </a:rPr>
              <a:t>Christmas &amp; New Year</a:t>
            </a:r>
          </a:p>
        </p:txBody>
      </p:sp>
      <p:sp>
        <p:nvSpPr>
          <p:cNvPr id="2" name="Title 1">
            <a:extLst>
              <a:ext uri="{FF2B5EF4-FFF2-40B4-BE49-F238E27FC236}">
                <a16:creationId xmlns:a16="http://schemas.microsoft.com/office/drawing/2014/main" id="{115917AC-ED75-0E16-FAF0-6F62B03FEF92}"/>
              </a:ext>
            </a:extLst>
          </p:cNvPr>
          <p:cNvSpPr>
            <a:spLocks noGrp="1"/>
          </p:cNvSpPr>
          <p:nvPr>
            <p:ph type="title"/>
          </p:nvPr>
        </p:nvSpPr>
        <p:spPr/>
        <p:txBody>
          <a:bodyPr/>
          <a:lstStyle/>
          <a:p>
            <a:r>
              <a:rPr lang="en-US" u="sng" dirty="0"/>
              <a:t>Overall</a:t>
            </a:r>
            <a:r>
              <a:rPr lang="en-US" dirty="0"/>
              <a:t> Proposed Project Plan (Program)</a:t>
            </a:r>
          </a:p>
        </p:txBody>
      </p:sp>
      <p:sp>
        <p:nvSpPr>
          <p:cNvPr id="3" name="Slide Number Placeholder 2">
            <a:extLst>
              <a:ext uri="{FF2B5EF4-FFF2-40B4-BE49-F238E27FC236}">
                <a16:creationId xmlns:a16="http://schemas.microsoft.com/office/drawing/2014/main" id="{43E19CEE-7CB5-4116-5928-1FFD4E268738}"/>
              </a:ext>
            </a:extLst>
          </p:cNvPr>
          <p:cNvSpPr>
            <a:spLocks noGrp="1"/>
          </p:cNvSpPr>
          <p:nvPr>
            <p:ph type="sldNum" sz="quarter" idx="12"/>
          </p:nvPr>
        </p:nvSpPr>
        <p:spPr/>
        <p:txBody>
          <a:bodyPr/>
          <a:lstStyle/>
          <a:p>
            <a:fld id="{A6675773-DBBA-4A21-9EDA-4D76296EEA2B}" type="slidenum">
              <a:rPr lang="en-US" smtClean="0"/>
              <a:t>50</a:t>
            </a:fld>
            <a:endParaRPr lang="en-US" dirty="0"/>
          </a:p>
        </p:txBody>
      </p:sp>
      <p:graphicFrame>
        <p:nvGraphicFramePr>
          <p:cNvPr id="4" name="Table 3">
            <a:extLst>
              <a:ext uri="{FF2B5EF4-FFF2-40B4-BE49-F238E27FC236}">
                <a16:creationId xmlns:a16="http://schemas.microsoft.com/office/drawing/2014/main" id="{4619411B-8ACF-A191-FF6C-1C020E9E436E}"/>
              </a:ext>
            </a:extLst>
          </p:cNvPr>
          <p:cNvGraphicFramePr>
            <a:graphicFrameLocks noGrp="1"/>
          </p:cNvGraphicFramePr>
          <p:nvPr>
            <p:extLst>
              <p:ext uri="{D42A27DB-BD31-4B8C-83A1-F6EECF244321}">
                <p14:modId xmlns:p14="http://schemas.microsoft.com/office/powerpoint/2010/main" val="3386060658"/>
              </p:ext>
            </p:extLst>
          </p:nvPr>
        </p:nvGraphicFramePr>
        <p:xfrm>
          <a:off x="838185" y="1640469"/>
          <a:ext cx="10515615" cy="4781870"/>
        </p:xfrm>
        <a:graphic>
          <a:graphicData uri="http://schemas.openxmlformats.org/drawingml/2006/table">
            <a:tbl>
              <a:tblPr firstRow="1" bandRow="1">
                <a:tableStyleId>{5C22544A-7EE6-4342-B048-85BDC9FD1C3A}</a:tableStyleId>
              </a:tblPr>
              <a:tblGrid>
                <a:gridCol w="1476375">
                  <a:extLst>
                    <a:ext uri="{9D8B030D-6E8A-4147-A177-3AD203B41FA5}">
                      <a16:colId xmlns:a16="http://schemas.microsoft.com/office/drawing/2014/main" val="3141026808"/>
                    </a:ext>
                  </a:extLst>
                </a:gridCol>
                <a:gridCol w="502180">
                  <a:extLst>
                    <a:ext uri="{9D8B030D-6E8A-4147-A177-3AD203B41FA5}">
                      <a16:colId xmlns:a16="http://schemas.microsoft.com/office/drawing/2014/main" val="954416451"/>
                    </a:ext>
                  </a:extLst>
                </a:gridCol>
                <a:gridCol w="502180">
                  <a:extLst>
                    <a:ext uri="{9D8B030D-6E8A-4147-A177-3AD203B41FA5}">
                      <a16:colId xmlns:a16="http://schemas.microsoft.com/office/drawing/2014/main" val="2974364674"/>
                    </a:ext>
                  </a:extLst>
                </a:gridCol>
                <a:gridCol w="502180">
                  <a:extLst>
                    <a:ext uri="{9D8B030D-6E8A-4147-A177-3AD203B41FA5}">
                      <a16:colId xmlns:a16="http://schemas.microsoft.com/office/drawing/2014/main" val="2679774575"/>
                    </a:ext>
                  </a:extLst>
                </a:gridCol>
                <a:gridCol w="502180">
                  <a:extLst>
                    <a:ext uri="{9D8B030D-6E8A-4147-A177-3AD203B41FA5}">
                      <a16:colId xmlns:a16="http://schemas.microsoft.com/office/drawing/2014/main" val="3995949351"/>
                    </a:ext>
                  </a:extLst>
                </a:gridCol>
                <a:gridCol w="502180">
                  <a:extLst>
                    <a:ext uri="{9D8B030D-6E8A-4147-A177-3AD203B41FA5}">
                      <a16:colId xmlns:a16="http://schemas.microsoft.com/office/drawing/2014/main" val="3167544976"/>
                    </a:ext>
                  </a:extLst>
                </a:gridCol>
                <a:gridCol w="502180">
                  <a:extLst>
                    <a:ext uri="{9D8B030D-6E8A-4147-A177-3AD203B41FA5}">
                      <a16:colId xmlns:a16="http://schemas.microsoft.com/office/drawing/2014/main" val="3539993550"/>
                    </a:ext>
                  </a:extLst>
                </a:gridCol>
                <a:gridCol w="502180">
                  <a:extLst>
                    <a:ext uri="{9D8B030D-6E8A-4147-A177-3AD203B41FA5}">
                      <a16:colId xmlns:a16="http://schemas.microsoft.com/office/drawing/2014/main" val="294207656"/>
                    </a:ext>
                  </a:extLst>
                </a:gridCol>
                <a:gridCol w="502180">
                  <a:extLst>
                    <a:ext uri="{9D8B030D-6E8A-4147-A177-3AD203B41FA5}">
                      <a16:colId xmlns:a16="http://schemas.microsoft.com/office/drawing/2014/main" val="2230429251"/>
                    </a:ext>
                  </a:extLst>
                </a:gridCol>
                <a:gridCol w="502180">
                  <a:extLst>
                    <a:ext uri="{9D8B030D-6E8A-4147-A177-3AD203B41FA5}">
                      <a16:colId xmlns:a16="http://schemas.microsoft.com/office/drawing/2014/main" val="1751473334"/>
                    </a:ext>
                  </a:extLst>
                </a:gridCol>
                <a:gridCol w="502180">
                  <a:extLst>
                    <a:ext uri="{9D8B030D-6E8A-4147-A177-3AD203B41FA5}">
                      <a16:colId xmlns:a16="http://schemas.microsoft.com/office/drawing/2014/main" val="1279274385"/>
                    </a:ext>
                  </a:extLst>
                </a:gridCol>
                <a:gridCol w="502180">
                  <a:extLst>
                    <a:ext uri="{9D8B030D-6E8A-4147-A177-3AD203B41FA5}">
                      <a16:colId xmlns:a16="http://schemas.microsoft.com/office/drawing/2014/main" val="1148749612"/>
                    </a:ext>
                  </a:extLst>
                </a:gridCol>
                <a:gridCol w="502180">
                  <a:extLst>
                    <a:ext uri="{9D8B030D-6E8A-4147-A177-3AD203B41FA5}">
                      <a16:colId xmlns:a16="http://schemas.microsoft.com/office/drawing/2014/main" val="3087107790"/>
                    </a:ext>
                  </a:extLst>
                </a:gridCol>
                <a:gridCol w="502180">
                  <a:extLst>
                    <a:ext uri="{9D8B030D-6E8A-4147-A177-3AD203B41FA5}">
                      <a16:colId xmlns:a16="http://schemas.microsoft.com/office/drawing/2014/main" val="2817605425"/>
                    </a:ext>
                  </a:extLst>
                </a:gridCol>
                <a:gridCol w="502180">
                  <a:extLst>
                    <a:ext uri="{9D8B030D-6E8A-4147-A177-3AD203B41FA5}">
                      <a16:colId xmlns:a16="http://schemas.microsoft.com/office/drawing/2014/main" val="3393386487"/>
                    </a:ext>
                  </a:extLst>
                </a:gridCol>
                <a:gridCol w="502180">
                  <a:extLst>
                    <a:ext uri="{9D8B030D-6E8A-4147-A177-3AD203B41FA5}">
                      <a16:colId xmlns:a16="http://schemas.microsoft.com/office/drawing/2014/main" val="2039591307"/>
                    </a:ext>
                  </a:extLst>
                </a:gridCol>
                <a:gridCol w="502180">
                  <a:extLst>
                    <a:ext uri="{9D8B030D-6E8A-4147-A177-3AD203B41FA5}">
                      <a16:colId xmlns:a16="http://schemas.microsoft.com/office/drawing/2014/main" val="1197818456"/>
                    </a:ext>
                  </a:extLst>
                </a:gridCol>
                <a:gridCol w="502180">
                  <a:extLst>
                    <a:ext uri="{9D8B030D-6E8A-4147-A177-3AD203B41FA5}">
                      <a16:colId xmlns:a16="http://schemas.microsoft.com/office/drawing/2014/main" val="4002132768"/>
                    </a:ext>
                  </a:extLst>
                </a:gridCol>
                <a:gridCol w="502180">
                  <a:extLst>
                    <a:ext uri="{9D8B030D-6E8A-4147-A177-3AD203B41FA5}">
                      <a16:colId xmlns:a16="http://schemas.microsoft.com/office/drawing/2014/main" val="3478113649"/>
                    </a:ext>
                  </a:extLst>
                </a:gridCol>
              </a:tblGrid>
              <a:tr h="202162">
                <a:tc>
                  <a:txBody>
                    <a:bodyPr/>
                    <a:lstStyle/>
                    <a:p>
                      <a:endParaRPr lang="en-US" sz="800" dirty="0"/>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gridSpan="6">
                  <a:txBody>
                    <a:bodyPr/>
                    <a:lstStyle/>
                    <a:p>
                      <a:pPr algn="ctr"/>
                      <a:r>
                        <a:rPr lang="en-US" sz="1000" dirty="0">
                          <a:solidFill>
                            <a:schemeClr val="tx1"/>
                          </a:solidFill>
                        </a:rPr>
                        <a:t>2024</a:t>
                      </a:r>
                    </a:p>
                  </a:txBody>
                  <a:tcPr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1">
                        <a:lumMod val="85000"/>
                      </a:schemeClr>
                    </a:solidFill>
                  </a:tcPr>
                </a:tc>
                <a:tc hMerge="1">
                  <a:txBody>
                    <a:bodyPr/>
                    <a:lstStyle/>
                    <a:p>
                      <a:endParaRPr lang="en-US" sz="800" dirty="0"/>
                    </a:p>
                  </a:txBody>
                  <a:tcPr/>
                </a:tc>
                <a:tc hMerge="1">
                  <a:txBody>
                    <a:bodyPr/>
                    <a:lstStyle/>
                    <a:p>
                      <a:endParaRPr lang="en-US" sz="800" dirty="0"/>
                    </a:p>
                  </a:txBody>
                  <a:tcPr/>
                </a:tc>
                <a:tc hMerge="1">
                  <a:txBody>
                    <a:bodyPr/>
                    <a:lstStyle/>
                    <a:p>
                      <a:endParaRPr lang="en-US" sz="800" dirty="0"/>
                    </a:p>
                  </a:txBody>
                  <a:tcPr/>
                </a:tc>
                <a:tc hMerge="1">
                  <a:txBody>
                    <a:bodyPr/>
                    <a:lstStyle/>
                    <a:p>
                      <a:endParaRPr lang="en-US" sz="800" dirty="0"/>
                    </a:p>
                  </a:txBody>
                  <a:tcPr/>
                </a:tc>
                <a:tc hMerge="1">
                  <a:txBody>
                    <a:bodyPr/>
                    <a:lstStyle/>
                    <a:p>
                      <a:endParaRPr lang="en-US" sz="800" dirty="0"/>
                    </a:p>
                  </a:txBody>
                  <a:tcPr/>
                </a:tc>
                <a:tc gridSpan="12">
                  <a:txBody>
                    <a:bodyPr/>
                    <a:lstStyle/>
                    <a:p>
                      <a:pPr algn="ctr"/>
                      <a:r>
                        <a:rPr lang="en-US" sz="1000" dirty="0">
                          <a:solidFill>
                            <a:schemeClr val="tx1"/>
                          </a:solidFill>
                        </a:rPr>
                        <a:t>2025</a:t>
                      </a:r>
                    </a:p>
                  </a:txBody>
                  <a:tcPr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1">
                        <a:lumMod val="75000"/>
                      </a:schemeClr>
                    </a:solidFill>
                  </a:tcPr>
                </a:tc>
                <a:tc hMerge="1">
                  <a:txBody>
                    <a:bodyPr/>
                    <a:lstStyle/>
                    <a:p>
                      <a:endParaRPr lang="en-US" sz="800" dirty="0"/>
                    </a:p>
                  </a:txBody>
                  <a:tcPr/>
                </a:tc>
                <a:tc hMerge="1">
                  <a:txBody>
                    <a:bodyPr/>
                    <a:lstStyle/>
                    <a:p>
                      <a:endParaRPr lang="en-US" sz="800" dirty="0"/>
                    </a:p>
                  </a:txBody>
                  <a:tcPr/>
                </a:tc>
                <a:tc hMerge="1">
                  <a:txBody>
                    <a:bodyPr/>
                    <a:lstStyle/>
                    <a:p>
                      <a:endParaRPr lang="en-US" sz="800" dirty="0"/>
                    </a:p>
                  </a:txBody>
                  <a:tcPr/>
                </a:tc>
                <a:tc hMerge="1">
                  <a:txBody>
                    <a:bodyPr/>
                    <a:lstStyle/>
                    <a:p>
                      <a:endParaRPr lang="en-US" sz="800" dirty="0"/>
                    </a:p>
                  </a:txBody>
                  <a:tcPr/>
                </a:tc>
                <a:tc hMerge="1">
                  <a:txBody>
                    <a:bodyPr/>
                    <a:lstStyle/>
                    <a:p>
                      <a:endParaRPr lang="en-US" sz="800" dirty="0"/>
                    </a:p>
                  </a:txBody>
                  <a:tcPr/>
                </a:tc>
                <a:tc hMerge="1">
                  <a:txBody>
                    <a:bodyPr/>
                    <a:lstStyle/>
                    <a:p>
                      <a:endParaRPr lang="en-US" sz="800" dirty="0"/>
                    </a:p>
                  </a:txBody>
                  <a:tcPr/>
                </a:tc>
                <a:tc hMerge="1">
                  <a:txBody>
                    <a:bodyPr/>
                    <a:lstStyle/>
                    <a:p>
                      <a:endParaRPr lang="en-US" sz="800" dirty="0"/>
                    </a:p>
                  </a:txBody>
                  <a:tcPr/>
                </a:tc>
                <a:tc hMerge="1">
                  <a:txBody>
                    <a:bodyPr/>
                    <a:lstStyle/>
                    <a:p>
                      <a:endParaRPr lang="en-US" sz="800" dirty="0"/>
                    </a:p>
                  </a:txBody>
                  <a:tcPr/>
                </a:tc>
                <a:tc hMerge="1">
                  <a:txBody>
                    <a:bodyPr/>
                    <a:lstStyle/>
                    <a:p>
                      <a:endParaRPr lang="en-US" sz="800" dirty="0"/>
                    </a:p>
                  </a:txBody>
                  <a:tcPr/>
                </a:tc>
                <a:tc hMerge="1">
                  <a:txBody>
                    <a:bodyPr/>
                    <a:lstStyle/>
                    <a:p>
                      <a:endParaRPr lang="en-US" sz="800" dirty="0"/>
                    </a:p>
                  </a:txBody>
                  <a:tcPr/>
                </a:tc>
                <a:tc hMerge="1">
                  <a:txBody>
                    <a:bodyPr/>
                    <a:lstStyle/>
                    <a:p>
                      <a:endParaRPr lang="en-US" sz="800" dirty="0"/>
                    </a:p>
                  </a:txBody>
                  <a:tcPr/>
                </a:tc>
                <a:extLst>
                  <a:ext uri="{0D108BD9-81ED-4DB2-BD59-A6C34878D82A}">
                    <a16:rowId xmlns:a16="http://schemas.microsoft.com/office/drawing/2014/main" val="1129602804"/>
                  </a:ext>
                </a:extLst>
              </a:tr>
              <a:tr h="228792">
                <a:tc>
                  <a:txBody>
                    <a:bodyPr/>
                    <a:lstStyle/>
                    <a:p>
                      <a:r>
                        <a:rPr lang="en-US" sz="1000" dirty="0"/>
                        <a:t>Project Overview</a:t>
                      </a:r>
                    </a:p>
                  </a:txBody>
                  <a:tcP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t>Jul. </a:t>
                      </a: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t>Aug. </a:t>
                      </a: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t>Sep. </a:t>
                      </a: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t>Oct.  </a:t>
                      </a: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t>Nov. </a:t>
                      </a: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t>Dec.</a:t>
                      </a: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t>Jan.</a:t>
                      </a: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t>Feb.</a:t>
                      </a: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t>Mar.</a:t>
                      </a: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t>Apr.</a:t>
                      </a: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t>May</a:t>
                      </a: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t>Jun.</a:t>
                      </a: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t>Jul.</a:t>
                      </a: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t>Aug.</a:t>
                      </a: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t>Sep.</a:t>
                      </a: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t>Oct.  </a:t>
                      </a: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t>Nov. </a:t>
                      </a: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t>Dec.</a:t>
                      </a: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37375184"/>
                  </a:ext>
                </a:extLst>
              </a:tr>
              <a:tr h="527095">
                <a:tc>
                  <a:txBody>
                    <a:bodyPr/>
                    <a:lstStyle/>
                    <a:p>
                      <a:r>
                        <a:rPr lang="en-US" sz="1100" dirty="0"/>
                        <a:t>Milestones</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8743396"/>
                  </a:ext>
                </a:extLst>
              </a:tr>
              <a:tr h="527095">
                <a:tc>
                  <a:txBody>
                    <a:bodyPr/>
                    <a:lstStyle/>
                    <a:p>
                      <a:r>
                        <a:rPr lang="en-US" sz="1100" dirty="0"/>
                        <a:t>Preparation &amp; Pilot</a:t>
                      </a:r>
                    </a:p>
                    <a:p>
                      <a:r>
                        <a:rPr lang="en-US" sz="1100" dirty="0"/>
                        <a:t>+ Cultural Maturity</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5326964"/>
                  </a:ext>
                </a:extLst>
              </a:tr>
              <a:tr h="1440000">
                <a:tc>
                  <a:txBody>
                    <a:bodyPr/>
                    <a:lstStyle/>
                    <a:p>
                      <a:r>
                        <a:rPr lang="en-US" sz="1000" dirty="0"/>
                        <a:t>Quick Checks Germany</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1259662"/>
                  </a:ext>
                </a:extLst>
              </a:tr>
              <a:tr h="1800000">
                <a:tc>
                  <a:txBody>
                    <a:bodyPr/>
                    <a:lstStyle/>
                    <a:p>
                      <a:r>
                        <a:rPr lang="en-US" sz="1000" dirty="0"/>
                        <a:t>Quick Checks wider Europe</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0614970"/>
                  </a:ext>
                </a:extLst>
              </a:tr>
            </a:tbl>
          </a:graphicData>
        </a:graphic>
      </p:graphicFrame>
      <p:sp>
        <p:nvSpPr>
          <p:cNvPr id="6" name="Freeform 14">
            <a:extLst>
              <a:ext uri="{FF2B5EF4-FFF2-40B4-BE49-F238E27FC236}">
                <a16:creationId xmlns:a16="http://schemas.microsoft.com/office/drawing/2014/main" id="{B81B290B-9652-747D-1A23-7AD0C1F7D11E}"/>
              </a:ext>
            </a:extLst>
          </p:cNvPr>
          <p:cNvSpPr>
            <a:spLocks noChangeAspect="1"/>
          </p:cNvSpPr>
          <p:nvPr/>
        </p:nvSpPr>
        <p:spPr>
          <a:xfrm>
            <a:off x="8664631" y="5785595"/>
            <a:ext cx="162000" cy="108000"/>
          </a:xfrm>
          <a:custGeom>
            <a:avLst/>
            <a:gdLst/>
            <a:ahLst/>
            <a:cxnLst/>
            <a:rect l="l" t="t" r="r" b="b"/>
            <a:pathLst>
              <a:path w="1878161" h="939081">
                <a:moveTo>
                  <a:pt x="0" y="0"/>
                </a:moveTo>
                <a:lnTo>
                  <a:pt x="1878162" y="0"/>
                </a:lnTo>
                <a:lnTo>
                  <a:pt x="1878162" y="939081"/>
                </a:lnTo>
                <a:lnTo>
                  <a:pt x="0" y="939081"/>
                </a:lnTo>
                <a:lnTo>
                  <a:pt x="0" y="0"/>
                </a:lnTo>
                <a:close/>
              </a:path>
            </a:pathLst>
          </a:custGeom>
          <a:blipFill>
            <a:blip r:embed="rId3"/>
            <a:stretch>
              <a:fillRect/>
            </a:stretch>
          </a:blipFill>
        </p:spPr>
        <p:txBody>
          <a:bodyPr/>
          <a:lstStyle/>
          <a:p>
            <a:endParaRPr lang="en-US" sz="1200" dirty="0"/>
          </a:p>
        </p:txBody>
      </p:sp>
      <p:sp>
        <p:nvSpPr>
          <p:cNvPr id="7" name="Freeform 15">
            <a:extLst>
              <a:ext uri="{FF2B5EF4-FFF2-40B4-BE49-F238E27FC236}">
                <a16:creationId xmlns:a16="http://schemas.microsoft.com/office/drawing/2014/main" id="{72DC91B0-8DFA-2B1E-C59C-79B80D2BEDB3}"/>
              </a:ext>
            </a:extLst>
          </p:cNvPr>
          <p:cNvSpPr>
            <a:spLocks noChangeAspect="1"/>
          </p:cNvSpPr>
          <p:nvPr/>
        </p:nvSpPr>
        <p:spPr>
          <a:xfrm>
            <a:off x="8502631" y="5305417"/>
            <a:ext cx="162000" cy="108000"/>
          </a:xfrm>
          <a:custGeom>
            <a:avLst/>
            <a:gdLst/>
            <a:ahLst/>
            <a:cxnLst/>
            <a:rect l="l" t="t" r="r" b="b"/>
            <a:pathLst>
              <a:path w="1587018" h="1059335">
                <a:moveTo>
                  <a:pt x="0" y="0"/>
                </a:moveTo>
                <a:lnTo>
                  <a:pt x="1587018" y="0"/>
                </a:lnTo>
                <a:lnTo>
                  <a:pt x="1587018" y="1059334"/>
                </a:lnTo>
                <a:lnTo>
                  <a:pt x="0" y="1059334"/>
                </a:lnTo>
                <a:lnTo>
                  <a:pt x="0" y="0"/>
                </a:lnTo>
                <a:close/>
              </a:path>
            </a:pathLst>
          </a:custGeom>
          <a:blipFill>
            <a:blip r:embed="rId4"/>
            <a:stretch>
              <a:fillRect/>
            </a:stretch>
          </a:blipFill>
        </p:spPr>
        <p:txBody>
          <a:bodyPr/>
          <a:lstStyle/>
          <a:p>
            <a:endParaRPr lang="en-US" sz="1200" dirty="0"/>
          </a:p>
        </p:txBody>
      </p:sp>
      <p:sp>
        <p:nvSpPr>
          <p:cNvPr id="8" name="Freeform 16">
            <a:extLst>
              <a:ext uri="{FF2B5EF4-FFF2-40B4-BE49-F238E27FC236}">
                <a16:creationId xmlns:a16="http://schemas.microsoft.com/office/drawing/2014/main" id="{F8E991C4-9548-6997-3C98-0FF748D8681B}"/>
              </a:ext>
            </a:extLst>
          </p:cNvPr>
          <p:cNvSpPr>
            <a:spLocks noChangeAspect="1"/>
          </p:cNvSpPr>
          <p:nvPr/>
        </p:nvSpPr>
        <p:spPr>
          <a:xfrm>
            <a:off x="6026203" y="5313083"/>
            <a:ext cx="162000" cy="108000"/>
          </a:xfrm>
          <a:custGeom>
            <a:avLst/>
            <a:gdLst/>
            <a:ahLst/>
            <a:cxnLst/>
            <a:rect l="l" t="t" r="r" b="b"/>
            <a:pathLst>
              <a:path w="1701205" h="1133428">
                <a:moveTo>
                  <a:pt x="0" y="0"/>
                </a:moveTo>
                <a:lnTo>
                  <a:pt x="1701205" y="0"/>
                </a:lnTo>
                <a:lnTo>
                  <a:pt x="1701205" y="1133427"/>
                </a:lnTo>
                <a:lnTo>
                  <a:pt x="0" y="1133427"/>
                </a:lnTo>
                <a:lnTo>
                  <a:pt x="0" y="0"/>
                </a:lnTo>
                <a:close/>
              </a:path>
            </a:pathLst>
          </a:custGeom>
          <a:blipFill>
            <a:blip r:embed="rId5"/>
            <a:stretch>
              <a:fillRect/>
            </a:stretch>
          </a:blipFill>
        </p:spPr>
        <p:txBody>
          <a:bodyPr/>
          <a:lstStyle/>
          <a:p>
            <a:endParaRPr lang="en-US" sz="1200" dirty="0"/>
          </a:p>
        </p:txBody>
      </p:sp>
      <p:sp>
        <p:nvSpPr>
          <p:cNvPr id="9" name="Freeform 17">
            <a:extLst>
              <a:ext uri="{FF2B5EF4-FFF2-40B4-BE49-F238E27FC236}">
                <a16:creationId xmlns:a16="http://schemas.microsoft.com/office/drawing/2014/main" id="{574FAD2C-7542-07D3-B2B7-709A7E071714}"/>
              </a:ext>
            </a:extLst>
          </p:cNvPr>
          <p:cNvSpPr>
            <a:spLocks noChangeAspect="1"/>
          </p:cNvSpPr>
          <p:nvPr/>
        </p:nvSpPr>
        <p:spPr>
          <a:xfrm>
            <a:off x="7767708" y="5526945"/>
            <a:ext cx="162000" cy="108000"/>
          </a:xfrm>
          <a:custGeom>
            <a:avLst/>
            <a:gdLst/>
            <a:ahLst/>
            <a:cxnLst/>
            <a:rect l="l" t="t" r="r" b="b"/>
            <a:pathLst>
              <a:path w="1541546" h="1028700">
                <a:moveTo>
                  <a:pt x="0" y="0"/>
                </a:moveTo>
                <a:lnTo>
                  <a:pt x="1541546" y="0"/>
                </a:lnTo>
                <a:lnTo>
                  <a:pt x="1541546" y="1028700"/>
                </a:lnTo>
                <a:lnTo>
                  <a:pt x="0" y="10287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dirty="0"/>
          </a:p>
        </p:txBody>
      </p:sp>
      <p:sp>
        <p:nvSpPr>
          <p:cNvPr id="10" name="Freeform 18">
            <a:extLst>
              <a:ext uri="{FF2B5EF4-FFF2-40B4-BE49-F238E27FC236}">
                <a16:creationId xmlns:a16="http://schemas.microsoft.com/office/drawing/2014/main" id="{EC52C9C6-42BF-73D9-CEF8-7E1C708DF1C1}"/>
              </a:ext>
            </a:extLst>
          </p:cNvPr>
          <p:cNvSpPr>
            <a:spLocks noChangeAspect="1"/>
          </p:cNvSpPr>
          <p:nvPr/>
        </p:nvSpPr>
        <p:spPr>
          <a:xfrm>
            <a:off x="8669791" y="5941057"/>
            <a:ext cx="162000" cy="108000"/>
          </a:xfrm>
          <a:custGeom>
            <a:avLst/>
            <a:gdLst/>
            <a:ahLst/>
            <a:cxnLst/>
            <a:rect l="l" t="t" r="r" b="b"/>
            <a:pathLst>
              <a:path w="1544015" h="1028700">
                <a:moveTo>
                  <a:pt x="0" y="0"/>
                </a:moveTo>
                <a:lnTo>
                  <a:pt x="1544015" y="0"/>
                </a:lnTo>
                <a:lnTo>
                  <a:pt x="1544015" y="1028700"/>
                </a:lnTo>
                <a:lnTo>
                  <a:pt x="0" y="1028700"/>
                </a:lnTo>
                <a:lnTo>
                  <a:pt x="0" y="0"/>
                </a:lnTo>
                <a:close/>
              </a:path>
            </a:pathLst>
          </a:custGeom>
          <a:blipFill>
            <a:blip r:embed="rId8"/>
            <a:stretch>
              <a:fillRect/>
            </a:stretch>
          </a:blipFill>
        </p:spPr>
        <p:txBody>
          <a:bodyPr/>
          <a:lstStyle/>
          <a:p>
            <a:endParaRPr lang="en-US" sz="1200" dirty="0"/>
          </a:p>
        </p:txBody>
      </p:sp>
      <p:sp>
        <p:nvSpPr>
          <p:cNvPr id="11" name="Freeform 19">
            <a:extLst>
              <a:ext uri="{FF2B5EF4-FFF2-40B4-BE49-F238E27FC236}">
                <a16:creationId xmlns:a16="http://schemas.microsoft.com/office/drawing/2014/main" id="{11DAB80E-4968-8469-9837-DC27E2E6CD73}"/>
              </a:ext>
            </a:extLst>
          </p:cNvPr>
          <p:cNvSpPr>
            <a:spLocks noChangeAspect="1"/>
          </p:cNvSpPr>
          <p:nvPr/>
        </p:nvSpPr>
        <p:spPr>
          <a:xfrm>
            <a:off x="2117650" y="3865344"/>
            <a:ext cx="162000" cy="108000"/>
          </a:xfrm>
          <a:custGeom>
            <a:avLst/>
            <a:gdLst/>
            <a:ahLst/>
            <a:cxnLst/>
            <a:rect l="l" t="t" r="r" b="b"/>
            <a:pathLst>
              <a:path w="1714500" h="1028700">
                <a:moveTo>
                  <a:pt x="0" y="0"/>
                </a:moveTo>
                <a:lnTo>
                  <a:pt x="1714500" y="0"/>
                </a:lnTo>
                <a:lnTo>
                  <a:pt x="1714500" y="1028700"/>
                </a:lnTo>
                <a:lnTo>
                  <a:pt x="0" y="1028700"/>
                </a:lnTo>
                <a:lnTo>
                  <a:pt x="0" y="0"/>
                </a:lnTo>
                <a:close/>
              </a:path>
            </a:pathLst>
          </a:custGeom>
          <a:blipFill>
            <a:blip r:embed="rId9"/>
            <a:stretch>
              <a:fillRect/>
            </a:stretch>
          </a:blipFill>
        </p:spPr>
        <p:txBody>
          <a:bodyPr/>
          <a:lstStyle/>
          <a:p>
            <a:endParaRPr lang="en-US" sz="1200" dirty="0"/>
          </a:p>
        </p:txBody>
      </p:sp>
      <p:sp>
        <p:nvSpPr>
          <p:cNvPr id="12" name="Freeform 20">
            <a:extLst>
              <a:ext uri="{FF2B5EF4-FFF2-40B4-BE49-F238E27FC236}">
                <a16:creationId xmlns:a16="http://schemas.microsoft.com/office/drawing/2014/main" id="{D431E3CD-3D4A-F14C-AE6A-6E81506F0D1B}"/>
              </a:ext>
            </a:extLst>
          </p:cNvPr>
          <p:cNvSpPr>
            <a:spLocks noChangeAspect="1"/>
          </p:cNvSpPr>
          <p:nvPr/>
        </p:nvSpPr>
        <p:spPr>
          <a:xfrm>
            <a:off x="5513785" y="4841166"/>
            <a:ext cx="162000" cy="108000"/>
          </a:xfrm>
          <a:custGeom>
            <a:avLst/>
            <a:gdLst/>
            <a:ahLst/>
            <a:cxnLst/>
            <a:rect l="l" t="t" r="r" b="b"/>
            <a:pathLst>
              <a:path w="1517434" h="1010990">
                <a:moveTo>
                  <a:pt x="0" y="0"/>
                </a:moveTo>
                <a:lnTo>
                  <a:pt x="1517434" y="0"/>
                </a:lnTo>
                <a:lnTo>
                  <a:pt x="1517434" y="1010990"/>
                </a:lnTo>
                <a:lnTo>
                  <a:pt x="0" y="101099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dirty="0"/>
          </a:p>
        </p:txBody>
      </p:sp>
      <p:sp>
        <p:nvSpPr>
          <p:cNvPr id="13" name="Freeform 21">
            <a:extLst>
              <a:ext uri="{FF2B5EF4-FFF2-40B4-BE49-F238E27FC236}">
                <a16:creationId xmlns:a16="http://schemas.microsoft.com/office/drawing/2014/main" id="{529EB8B8-9ED4-EE04-F7E6-BD0CD40CA7D9}"/>
              </a:ext>
            </a:extLst>
          </p:cNvPr>
          <p:cNvSpPr>
            <a:spLocks noChangeAspect="1"/>
          </p:cNvSpPr>
          <p:nvPr/>
        </p:nvSpPr>
        <p:spPr>
          <a:xfrm>
            <a:off x="5840805" y="5154221"/>
            <a:ext cx="162000" cy="108000"/>
          </a:xfrm>
          <a:custGeom>
            <a:avLst/>
            <a:gdLst/>
            <a:ahLst/>
            <a:cxnLst/>
            <a:rect l="l" t="t" r="r" b="b"/>
            <a:pathLst>
              <a:path w="1668076" h="1000845">
                <a:moveTo>
                  <a:pt x="0" y="0"/>
                </a:moveTo>
                <a:lnTo>
                  <a:pt x="1668075" y="0"/>
                </a:lnTo>
                <a:lnTo>
                  <a:pt x="1668075" y="1000845"/>
                </a:lnTo>
                <a:lnTo>
                  <a:pt x="0" y="1000845"/>
                </a:lnTo>
                <a:lnTo>
                  <a:pt x="0" y="0"/>
                </a:lnTo>
                <a:close/>
              </a:path>
            </a:pathLst>
          </a:custGeom>
          <a:blipFill>
            <a:blip r:embed="rId12"/>
            <a:stretch>
              <a:fillRect/>
            </a:stretch>
          </a:blipFill>
        </p:spPr>
        <p:txBody>
          <a:bodyPr/>
          <a:lstStyle/>
          <a:p>
            <a:endParaRPr lang="en-US" sz="1200" dirty="0"/>
          </a:p>
        </p:txBody>
      </p:sp>
      <p:sp>
        <p:nvSpPr>
          <p:cNvPr id="14" name="Freeform 22">
            <a:extLst>
              <a:ext uri="{FF2B5EF4-FFF2-40B4-BE49-F238E27FC236}">
                <a16:creationId xmlns:a16="http://schemas.microsoft.com/office/drawing/2014/main" id="{ED92D3FB-DA48-3DD9-489A-615FA80BE209}"/>
              </a:ext>
            </a:extLst>
          </p:cNvPr>
          <p:cNvSpPr>
            <a:spLocks noChangeAspect="1"/>
          </p:cNvSpPr>
          <p:nvPr/>
        </p:nvSpPr>
        <p:spPr>
          <a:xfrm>
            <a:off x="8664631" y="6125327"/>
            <a:ext cx="162000" cy="108000"/>
          </a:xfrm>
          <a:custGeom>
            <a:avLst/>
            <a:gdLst/>
            <a:ahLst/>
            <a:cxnLst/>
            <a:rect l="l" t="t" r="r" b="b"/>
            <a:pathLst>
              <a:path w="1306289" h="829493">
                <a:moveTo>
                  <a:pt x="0" y="0"/>
                </a:moveTo>
                <a:lnTo>
                  <a:pt x="1306289" y="0"/>
                </a:lnTo>
                <a:lnTo>
                  <a:pt x="1306289" y="829493"/>
                </a:lnTo>
                <a:lnTo>
                  <a:pt x="0" y="829493"/>
                </a:lnTo>
                <a:lnTo>
                  <a:pt x="0" y="0"/>
                </a:lnTo>
                <a:close/>
              </a:path>
            </a:pathLst>
          </a:custGeom>
          <a:blipFill>
            <a:blip r:embed="rId13"/>
            <a:stretch>
              <a:fillRect/>
            </a:stretch>
          </a:blipFill>
        </p:spPr>
        <p:txBody>
          <a:bodyPr/>
          <a:lstStyle/>
          <a:p>
            <a:endParaRPr lang="en-US" sz="1200" dirty="0"/>
          </a:p>
        </p:txBody>
      </p:sp>
      <p:sp>
        <p:nvSpPr>
          <p:cNvPr id="15" name="Freeform 23">
            <a:extLst>
              <a:ext uri="{FF2B5EF4-FFF2-40B4-BE49-F238E27FC236}">
                <a16:creationId xmlns:a16="http://schemas.microsoft.com/office/drawing/2014/main" id="{79859CEC-2975-BB2E-C3DB-0B0B6AFC5176}"/>
              </a:ext>
            </a:extLst>
          </p:cNvPr>
          <p:cNvSpPr>
            <a:spLocks noChangeAspect="1"/>
          </p:cNvSpPr>
          <p:nvPr/>
        </p:nvSpPr>
        <p:spPr>
          <a:xfrm>
            <a:off x="6523578" y="4700382"/>
            <a:ext cx="162000" cy="108000"/>
          </a:xfrm>
          <a:custGeom>
            <a:avLst/>
            <a:gdLst/>
            <a:ahLst/>
            <a:cxnLst/>
            <a:rect l="l" t="t" r="r" b="b"/>
            <a:pathLst>
              <a:path w="1443383" h="902114">
                <a:moveTo>
                  <a:pt x="0" y="0"/>
                </a:moveTo>
                <a:lnTo>
                  <a:pt x="1443382" y="0"/>
                </a:lnTo>
                <a:lnTo>
                  <a:pt x="1443382" y="902114"/>
                </a:lnTo>
                <a:lnTo>
                  <a:pt x="0" y="902114"/>
                </a:lnTo>
                <a:lnTo>
                  <a:pt x="0" y="0"/>
                </a:lnTo>
                <a:close/>
              </a:path>
            </a:pathLst>
          </a:custGeom>
          <a:blipFill>
            <a:blip r:embed="rId14"/>
            <a:stretch>
              <a:fillRect/>
            </a:stretch>
          </a:blipFill>
        </p:spPr>
        <p:txBody>
          <a:bodyPr/>
          <a:lstStyle/>
          <a:p>
            <a:endParaRPr lang="en-US" sz="1200" dirty="0"/>
          </a:p>
        </p:txBody>
      </p:sp>
      <p:sp>
        <p:nvSpPr>
          <p:cNvPr id="16" name="Freeform 13">
            <a:extLst>
              <a:ext uri="{FF2B5EF4-FFF2-40B4-BE49-F238E27FC236}">
                <a16:creationId xmlns:a16="http://schemas.microsoft.com/office/drawing/2014/main" id="{294400DF-EBAD-9309-4F52-69F54FA3538E}"/>
              </a:ext>
            </a:extLst>
          </p:cNvPr>
          <p:cNvSpPr>
            <a:spLocks noChangeAspect="1"/>
          </p:cNvSpPr>
          <p:nvPr/>
        </p:nvSpPr>
        <p:spPr>
          <a:xfrm>
            <a:off x="6794461" y="5157294"/>
            <a:ext cx="162000" cy="108000"/>
          </a:xfrm>
          <a:custGeom>
            <a:avLst/>
            <a:gdLst/>
            <a:ahLst/>
            <a:cxnLst/>
            <a:rect l="l" t="t" r="r" b="b"/>
            <a:pathLst>
              <a:path w="1536328" h="939081">
                <a:moveTo>
                  <a:pt x="0" y="0"/>
                </a:moveTo>
                <a:lnTo>
                  <a:pt x="1536329" y="0"/>
                </a:lnTo>
                <a:lnTo>
                  <a:pt x="1536329" y="939081"/>
                </a:lnTo>
                <a:lnTo>
                  <a:pt x="0" y="939081"/>
                </a:lnTo>
                <a:lnTo>
                  <a:pt x="0" y="0"/>
                </a:lnTo>
                <a:close/>
              </a:path>
            </a:pathLst>
          </a:custGeom>
          <a:blipFill>
            <a:blip r:embed="rId15"/>
            <a:stretch>
              <a:fillRect/>
            </a:stretch>
          </a:blipFill>
        </p:spPr>
        <p:txBody>
          <a:bodyPr/>
          <a:lstStyle/>
          <a:p>
            <a:endParaRPr lang="en-US" sz="1200" dirty="0"/>
          </a:p>
        </p:txBody>
      </p:sp>
      <p:grpSp>
        <p:nvGrpSpPr>
          <p:cNvPr id="23" name="Project_launch" descr="{&quot;Key&quot;:&quot;POWER_USER_SHAPE_ICON&quot;,&quot;Value&quot;:&quot;POWER_USER_SHAPE_ICON_STYLE_1&quot;}">
            <a:extLst>
              <a:ext uri="{FF2B5EF4-FFF2-40B4-BE49-F238E27FC236}">
                <a16:creationId xmlns:a16="http://schemas.microsoft.com/office/drawing/2014/main" id="{25C30E7F-4CD6-EDF3-C0F0-998F8B732F31}"/>
              </a:ext>
            </a:extLst>
          </p:cNvPr>
          <p:cNvGrpSpPr>
            <a:grpSpLocks noChangeAspect="1"/>
          </p:cNvGrpSpPr>
          <p:nvPr/>
        </p:nvGrpSpPr>
        <p:grpSpPr>
          <a:xfrm>
            <a:off x="2299814" y="2264632"/>
            <a:ext cx="236233" cy="177942"/>
            <a:chOff x="2932113" y="4483100"/>
            <a:chExt cx="855663" cy="644525"/>
          </a:xfrm>
        </p:grpSpPr>
        <p:sp>
          <p:nvSpPr>
            <p:cNvPr id="24" name="Freeform 61">
              <a:extLst>
                <a:ext uri="{FF2B5EF4-FFF2-40B4-BE49-F238E27FC236}">
                  <a16:creationId xmlns:a16="http://schemas.microsoft.com/office/drawing/2014/main" id="{CB1712CE-30A1-999D-E819-72739320B8DE}"/>
                </a:ext>
              </a:extLst>
            </p:cNvPr>
            <p:cNvSpPr>
              <a:spLocks/>
            </p:cNvSpPr>
            <p:nvPr/>
          </p:nvSpPr>
          <p:spPr bwMode="auto">
            <a:xfrm>
              <a:off x="2932113" y="4752975"/>
              <a:ext cx="458788" cy="374650"/>
            </a:xfrm>
            <a:custGeom>
              <a:avLst/>
              <a:gdLst>
                <a:gd name="T0" fmla="*/ 0 w 611"/>
                <a:gd name="T1" fmla="*/ 498 h 498"/>
                <a:gd name="T2" fmla="*/ 32 w 611"/>
                <a:gd name="T3" fmla="*/ 146 h 498"/>
                <a:gd name="T4" fmla="*/ 199 w 611"/>
                <a:gd name="T5" fmla="*/ 7 h 498"/>
                <a:gd name="T6" fmla="*/ 340 w 611"/>
                <a:gd name="T7" fmla="*/ 157 h 498"/>
                <a:gd name="T8" fmla="*/ 551 w 611"/>
                <a:gd name="T9" fmla="*/ 360 h 498"/>
                <a:gd name="T10" fmla="*/ 608 w 611"/>
                <a:gd name="T11" fmla="*/ 428 h 498"/>
                <a:gd name="T12" fmla="*/ 545 w 611"/>
                <a:gd name="T13" fmla="*/ 485 h 498"/>
                <a:gd name="T14" fmla="*/ 544 w 611"/>
                <a:gd name="T15" fmla="*/ 485 h 498"/>
                <a:gd name="T16" fmla="*/ 236 w 611"/>
                <a:gd name="T17" fmla="*/ 27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498">
                  <a:moveTo>
                    <a:pt x="0" y="498"/>
                  </a:moveTo>
                  <a:lnTo>
                    <a:pt x="32" y="146"/>
                  </a:lnTo>
                  <a:cubicBezTo>
                    <a:pt x="44" y="49"/>
                    <a:pt x="123" y="0"/>
                    <a:pt x="199" y="7"/>
                  </a:cubicBezTo>
                  <a:cubicBezTo>
                    <a:pt x="278" y="14"/>
                    <a:pt x="330" y="80"/>
                    <a:pt x="340" y="157"/>
                  </a:cubicBezTo>
                  <a:cubicBezTo>
                    <a:pt x="355" y="278"/>
                    <a:pt x="441" y="350"/>
                    <a:pt x="551" y="360"/>
                  </a:cubicBezTo>
                  <a:cubicBezTo>
                    <a:pt x="586" y="363"/>
                    <a:pt x="611" y="393"/>
                    <a:pt x="608" y="428"/>
                  </a:cubicBezTo>
                  <a:cubicBezTo>
                    <a:pt x="605" y="466"/>
                    <a:pt x="573" y="485"/>
                    <a:pt x="545" y="485"/>
                  </a:cubicBezTo>
                  <a:lnTo>
                    <a:pt x="544" y="485"/>
                  </a:lnTo>
                  <a:cubicBezTo>
                    <a:pt x="392" y="474"/>
                    <a:pt x="280" y="384"/>
                    <a:pt x="236" y="274"/>
                  </a:cubicBez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Line 62">
              <a:extLst>
                <a:ext uri="{FF2B5EF4-FFF2-40B4-BE49-F238E27FC236}">
                  <a16:creationId xmlns:a16="http://schemas.microsoft.com/office/drawing/2014/main" id="{E5622A90-4449-4976-DC3B-A8900136D983}"/>
                </a:ext>
              </a:extLst>
            </p:cNvPr>
            <p:cNvSpPr>
              <a:spLocks noChangeShapeType="1"/>
            </p:cNvSpPr>
            <p:nvPr/>
          </p:nvSpPr>
          <p:spPr bwMode="auto">
            <a:xfrm flipH="1">
              <a:off x="3167063" y="5048250"/>
              <a:ext cx="6350" cy="7937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Freeform 63">
              <a:extLst>
                <a:ext uri="{FF2B5EF4-FFF2-40B4-BE49-F238E27FC236}">
                  <a16:creationId xmlns:a16="http://schemas.microsoft.com/office/drawing/2014/main" id="{8F813A3B-9991-06FC-07E7-4B8064855122}"/>
                </a:ext>
              </a:extLst>
            </p:cNvPr>
            <p:cNvSpPr>
              <a:spLocks/>
            </p:cNvSpPr>
            <p:nvPr/>
          </p:nvSpPr>
          <p:spPr bwMode="auto">
            <a:xfrm>
              <a:off x="3360738" y="4759325"/>
              <a:ext cx="427038" cy="368300"/>
            </a:xfrm>
            <a:custGeom>
              <a:avLst/>
              <a:gdLst>
                <a:gd name="T0" fmla="*/ 568 w 568"/>
                <a:gd name="T1" fmla="*/ 490 h 490"/>
                <a:gd name="T2" fmla="*/ 536 w 568"/>
                <a:gd name="T3" fmla="*/ 144 h 490"/>
                <a:gd name="T4" fmla="*/ 373 w 568"/>
                <a:gd name="T5" fmla="*/ 8 h 490"/>
                <a:gd name="T6" fmla="*/ 235 w 568"/>
                <a:gd name="T7" fmla="*/ 155 h 490"/>
                <a:gd name="T8" fmla="*/ 0 w 568"/>
                <a:gd name="T9" fmla="*/ 357 h 490"/>
              </a:gdLst>
              <a:ahLst/>
              <a:cxnLst>
                <a:cxn ang="0">
                  <a:pos x="T0" y="T1"/>
                </a:cxn>
                <a:cxn ang="0">
                  <a:pos x="T2" y="T3"/>
                </a:cxn>
                <a:cxn ang="0">
                  <a:pos x="T4" y="T5"/>
                </a:cxn>
                <a:cxn ang="0">
                  <a:pos x="T6" y="T7"/>
                </a:cxn>
                <a:cxn ang="0">
                  <a:pos x="T8" y="T9"/>
                </a:cxn>
              </a:cxnLst>
              <a:rect l="0" t="0" r="r" b="b"/>
              <a:pathLst>
                <a:path w="568" h="490">
                  <a:moveTo>
                    <a:pt x="568" y="490"/>
                  </a:moveTo>
                  <a:lnTo>
                    <a:pt x="536" y="144"/>
                  </a:lnTo>
                  <a:cubicBezTo>
                    <a:pt x="525" y="53"/>
                    <a:pt x="449" y="0"/>
                    <a:pt x="373" y="8"/>
                  </a:cubicBezTo>
                  <a:cubicBezTo>
                    <a:pt x="295" y="15"/>
                    <a:pt x="244" y="79"/>
                    <a:pt x="235" y="155"/>
                  </a:cubicBezTo>
                  <a:cubicBezTo>
                    <a:pt x="220" y="274"/>
                    <a:pt x="125" y="350"/>
                    <a:pt x="0" y="357"/>
                  </a:cubicBez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Freeform 64">
              <a:extLst>
                <a:ext uri="{FF2B5EF4-FFF2-40B4-BE49-F238E27FC236}">
                  <a16:creationId xmlns:a16="http://schemas.microsoft.com/office/drawing/2014/main" id="{B4E4AC21-64C2-D7CB-E5B5-739E2BAAD9D1}"/>
                </a:ext>
              </a:extLst>
            </p:cNvPr>
            <p:cNvSpPr>
              <a:spLocks/>
            </p:cNvSpPr>
            <p:nvPr/>
          </p:nvSpPr>
          <p:spPr bwMode="auto">
            <a:xfrm>
              <a:off x="3357563" y="5051425"/>
              <a:ext cx="200025" cy="76200"/>
            </a:xfrm>
            <a:custGeom>
              <a:avLst/>
              <a:gdLst>
                <a:gd name="T0" fmla="*/ 0 w 266"/>
                <a:gd name="T1" fmla="*/ 84 h 101"/>
                <a:gd name="T2" fmla="*/ 254 w 266"/>
                <a:gd name="T3" fmla="*/ 0 h 101"/>
                <a:gd name="T4" fmla="*/ 266 w 266"/>
                <a:gd name="T5" fmla="*/ 101 h 101"/>
              </a:gdLst>
              <a:ahLst/>
              <a:cxnLst>
                <a:cxn ang="0">
                  <a:pos x="T0" y="T1"/>
                </a:cxn>
                <a:cxn ang="0">
                  <a:pos x="T2" y="T3"/>
                </a:cxn>
                <a:cxn ang="0">
                  <a:pos x="T4" y="T5"/>
                </a:cxn>
              </a:cxnLst>
              <a:rect l="0" t="0" r="r" b="b"/>
              <a:pathLst>
                <a:path w="266" h="101">
                  <a:moveTo>
                    <a:pt x="0" y="84"/>
                  </a:moveTo>
                  <a:cubicBezTo>
                    <a:pt x="97" y="89"/>
                    <a:pt x="199" y="48"/>
                    <a:pt x="254" y="0"/>
                  </a:cubicBezTo>
                  <a:lnTo>
                    <a:pt x="266" y="101"/>
                  </a:ln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65">
              <a:extLst>
                <a:ext uri="{FF2B5EF4-FFF2-40B4-BE49-F238E27FC236}">
                  <a16:creationId xmlns:a16="http://schemas.microsoft.com/office/drawing/2014/main" id="{58CBD3EF-C0E4-D22F-74E9-4AC24E501401}"/>
                </a:ext>
              </a:extLst>
            </p:cNvPr>
            <p:cNvSpPr>
              <a:spLocks/>
            </p:cNvSpPr>
            <p:nvPr/>
          </p:nvSpPr>
          <p:spPr bwMode="auto">
            <a:xfrm>
              <a:off x="3486150" y="4600575"/>
              <a:ext cx="214313" cy="133350"/>
            </a:xfrm>
            <a:custGeom>
              <a:avLst/>
              <a:gdLst>
                <a:gd name="T0" fmla="*/ 282 w 285"/>
                <a:gd name="T1" fmla="*/ 1 h 177"/>
                <a:gd name="T2" fmla="*/ 277 w 285"/>
                <a:gd name="T3" fmla="*/ 65 h 177"/>
                <a:gd name="T4" fmla="*/ 105 w 285"/>
                <a:gd name="T5" fmla="*/ 154 h 177"/>
                <a:gd name="T6" fmla="*/ 12 w 285"/>
                <a:gd name="T7" fmla="*/ 0 h 177"/>
              </a:gdLst>
              <a:ahLst/>
              <a:cxnLst>
                <a:cxn ang="0">
                  <a:pos x="T0" y="T1"/>
                </a:cxn>
                <a:cxn ang="0">
                  <a:pos x="T2" y="T3"/>
                </a:cxn>
                <a:cxn ang="0">
                  <a:pos x="T4" y="T5"/>
                </a:cxn>
                <a:cxn ang="0">
                  <a:pos x="T6" y="T7"/>
                </a:cxn>
              </a:cxnLst>
              <a:rect l="0" t="0" r="r" b="b"/>
              <a:pathLst>
                <a:path w="285" h="177">
                  <a:moveTo>
                    <a:pt x="282" y="1"/>
                  </a:moveTo>
                  <a:cubicBezTo>
                    <a:pt x="285" y="21"/>
                    <a:pt x="284" y="43"/>
                    <a:pt x="277" y="65"/>
                  </a:cubicBezTo>
                  <a:cubicBezTo>
                    <a:pt x="254" y="137"/>
                    <a:pt x="177" y="177"/>
                    <a:pt x="105" y="154"/>
                  </a:cubicBezTo>
                  <a:cubicBezTo>
                    <a:pt x="39" y="133"/>
                    <a:pt x="0" y="66"/>
                    <a:pt x="12" y="0"/>
                  </a:cubicBez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Freeform 66">
              <a:extLst>
                <a:ext uri="{FF2B5EF4-FFF2-40B4-BE49-F238E27FC236}">
                  <a16:creationId xmlns:a16="http://schemas.microsoft.com/office/drawing/2014/main" id="{D6B1A3E7-C8E0-EF43-FF74-990C66572FBB}"/>
                </a:ext>
              </a:extLst>
            </p:cNvPr>
            <p:cNvSpPr>
              <a:spLocks/>
            </p:cNvSpPr>
            <p:nvPr/>
          </p:nvSpPr>
          <p:spPr bwMode="auto">
            <a:xfrm>
              <a:off x="3484563" y="4483100"/>
              <a:ext cx="223838" cy="115888"/>
            </a:xfrm>
            <a:custGeom>
              <a:avLst/>
              <a:gdLst>
                <a:gd name="T0" fmla="*/ 0 w 297"/>
                <a:gd name="T1" fmla="*/ 154 h 154"/>
                <a:gd name="T2" fmla="*/ 149 w 297"/>
                <a:gd name="T3" fmla="*/ 0 h 154"/>
                <a:gd name="T4" fmla="*/ 191 w 297"/>
                <a:gd name="T5" fmla="*/ 7 h 154"/>
                <a:gd name="T6" fmla="*/ 295 w 297"/>
                <a:gd name="T7" fmla="*/ 152 h 154"/>
              </a:gdLst>
              <a:ahLst/>
              <a:cxnLst>
                <a:cxn ang="0">
                  <a:pos x="T0" y="T1"/>
                </a:cxn>
                <a:cxn ang="0">
                  <a:pos x="T2" y="T3"/>
                </a:cxn>
                <a:cxn ang="0">
                  <a:pos x="T4" y="T5"/>
                </a:cxn>
                <a:cxn ang="0">
                  <a:pos x="T6" y="T7"/>
                </a:cxn>
              </a:cxnLst>
              <a:rect l="0" t="0" r="r" b="b"/>
              <a:pathLst>
                <a:path w="297" h="154">
                  <a:moveTo>
                    <a:pt x="0" y="154"/>
                  </a:moveTo>
                  <a:cubicBezTo>
                    <a:pt x="3" y="63"/>
                    <a:pt x="70" y="0"/>
                    <a:pt x="149" y="0"/>
                  </a:cubicBezTo>
                  <a:cubicBezTo>
                    <a:pt x="164" y="0"/>
                    <a:pt x="178" y="3"/>
                    <a:pt x="191" y="7"/>
                  </a:cubicBezTo>
                  <a:cubicBezTo>
                    <a:pt x="256" y="27"/>
                    <a:pt x="297" y="93"/>
                    <a:pt x="295" y="152"/>
                  </a:cubicBez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Line 67">
              <a:extLst>
                <a:ext uri="{FF2B5EF4-FFF2-40B4-BE49-F238E27FC236}">
                  <a16:creationId xmlns:a16="http://schemas.microsoft.com/office/drawing/2014/main" id="{B87890AF-FDAF-A62F-1412-09DBE09D3E79}"/>
                </a:ext>
              </a:extLst>
            </p:cNvPr>
            <p:cNvSpPr>
              <a:spLocks noChangeShapeType="1"/>
            </p:cNvSpPr>
            <p:nvPr/>
          </p:nvSpPr>
          <p:spPr bwMode="auto">
            <a:xfrm>
              <a:off x="3448050" y="4598988"/>
              <a:ext cx="266700"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Freeform 68">
              <a:extLst>
                <a:ext uri="{FF2B5EF4-FFF2-40B4-BE49-F238E27FC236}">
                  <a16:creationId xmlns:a16="http://schemas.microsoft.com/office/drawing/2014/main" id="{0BDAA207-AACD-5A8C-4580-5C1C5D6D8B44}"/>
                </a:ext>
              </a:extLst>
            </p:cNvPr>
            <p:cNvSpPr>
              <a:spLocks/>
            </p:cNvSpPr>
            <p:nvPr/>
          </p:nvSpPr>
          <p:spPr bwMode="auto">
            <a:xfrm>
              <a:off x="3021013" y="4600575"/>
              <a:ext cx="214313" cy="133350"/>
            </a:xfrm>
            <a:custGeom>
              <a:avLst/>
              <a:gdLst>
                <a:gd name="T0" fmla="*/ 4 w 285"/>
                <a:gd name="T1" fmla="*/ 1 h 177"/>
                <a:gd name="T2" fmla="*/ 8 w 285"/>
                <a:gd name="T3" fmla="*/ 65 h 177"/>
                <a:gd name="T4" fmla="*/ 181 w 285"/>
                <a:gd name="T5" fmla="*/ 154 h 177"/>
                <a:gd name="T6" fmla="*/ 274 w 285"/>
                <a:gd name="T7" fmla="*/ 0 h 177"/>
              </a:gdLst>
              <a:ahLst/>
              <a:cxnLst>
                <a:cxn ang="0">
                  <a:pos x="T0" y="T1"/>
                </a:cxn>
                <a:cxn ang="0">
                  <a:pos x="T2" y="T3"/>
                </a:cxn>
                <a:cxn ang="0">
                  <a:pos x="T4" y="T5"/>
                </a:cxn>
                <a:cxn ang="0">
                  <a:pos x="T6" y="T7"/>
                </a:cxn>
              </a:cxnLst>
              <a:rect l="0" t="0" r="r" b="b"/>
              <a:pathLst>
                <a:path w="285" h="177">
                  <a:moveTo>
                    <a:pt x="4" y="1"/>
                  </a:moveTo>
                  <a:cubicBezTo>
                    <a:pt x="0" y="21"/>
                    <a:pt x="2" y="43"/>
                    <a:pt x="8" y="65"/>
                  </a:cubicBezTo>
                  <a:cubicBezTo>
                    <a:pt x="31" y="137"/>
                    <a:pt x="109" y="177"/>
                    <a:pt x="181" y="154"/>
                  </a:cubicBezTo>
                  <a:cubicBezTo>
                    <a:pt x="247" y="133"/>
                    <a:pt x="285" y="66"/>
                    <a:pt x="274" y="0"/>
                  </a:cubicBez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69">
              <a:extLst>
                <a:ext uri="{FF2B5EF4-FFF2-40B4-BE49-F238E27FC236}">
                  <a16:creationId xmlns:a16="http://schemas.microsoft.com/office/drawing/2014/main" id="{AA6A8C90-CF17-1947-04EA-1CFAD3DD29B7}"/>
                </a:ext>
              </a:extLst>
            </p:cNvPr>
            <p:cNvSpPr>
              <a:spLocks/>
            </p:cNvSpPr>
            <p:nvPr/>
          </p:nvSpPr>
          <p:spPr bwMode="auto">
            <a:xfrm>
              <a:off x="3013075" y="4483100"/>
              <a:ext cx="223838" cy="115888"/>
            </a:xfrm>
            <a:custGeom>
              <a:avLst/>
              <a:gdLst>
                <a:gd name="T0" fmla="*/ 297 w 297"/>
                <a:gd name="T1" fmla="*/ 154 h 154"/>
                <a:gd name="T2" fmla="*/ 148 w 297"/>
                <a:gd name="T3" fmla="*/ 0 h 154"/>
                <a:gd name="T4" fmla="*/ 106 w 297"/>
                <a:gd name="T5" fmla="*/ 7 h 154"/>
                <a:gd name="T6" fmla="*/ 2 w 297"/>
                <a:gd name="T7" fmla="*/ 152 h 154"/>
              </a:gdLst>
              <a:ahLst/>
              <a:cxnLst>
                <a:cxn ang="0">
                  <a:pos x="T0" y="T1"/>
                </a:cxn>
                <a:cxn ang="0">
                  <a:pos x="T2" y="T3"/>
                </a:cxn>
                <a:cxn ang="0">
                  <a:pos x="T4" y="T5"/>
                </a:cxn>
                <a:cxn ang="0">
                  <a:pos x="T6" y="T7"/>
                </a:cxn>
              </a:cxnLst>
              <a:rect l="0" t="0" r="r" b="b"/>
              <a:pathLst>
                <a:path w="297" h="154">
                  <a:moveTo>
                    <a:pt x="297" y="154"/>
                  </a:moveTo>
                  <a:cubicBezTo>
                    <a:pt x="295" y="63"/>
                    <a:pt x="228" y="0"/>
                    <a:pt x="148" y="0"/>
                  </a:cubicBezTo>
                  <a:cubicBezTo>
                    <a:pt x="133" y="0"/>
                    <a:pt x="119" y="3"/>
                    <a:pt x="106" y="7"/>
                  </a:cubicBezTo>
                  <a:cubicBezTo>
                    <a:pt x="42" y="27"/>
                    <a:pt x="0" y="93"/>
                    <a:pt x="2" y="152"/>
                  </a:cubicBez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Line 70">
              <a:extLst>
                <a:ext uri="{FF2B5EF4-FFF2-40B4-BE49-F238E27FC236}">
                  <a16:creationId xmlns:a16="http://schemas.microsoft.com/office/drawing/2014/main" id="{0320AE8B-FA07-AB1E-4C1E-F09D39CEDC77}"/>
                </a:ext>
              </a:extLst>
            </p:cNvPr>
            <p:cNvSpPr>
              <a:spLocks noChangeShapeType="1"/>
            </p:cNvSpPr>
            <p:nvPr/>
          </p:nvSpPr>
          <p:spPr bwMode="auto">
            <a:xfrm flipH="1">
              <a:off x="3006725" y="4598988"/>
              <a:ext cx="268288"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4" name="Meeting10" descr="{&quot;Key&quot;:&quot;POWER_USER_SHAPE_ICON&quot;,&quot;Value&quot;:&quot;POWER_USER_SHAPE_ICON_STYLE_1&quot;}">
            <a:extLst>
              <a:ext uri="{FF2B5EF4-FFF2-40B4-BE49-F238E27FC236}">
                <a16:creationId xmlns:a16="http://schemas.microsoft.com/office/drawing/2014/main" id="{1C425862-70BA-6354-C0ED-CDB6EDE10678}"/>
              </a:ext>
            </a:extLst>
          </p:cNvPr>
          <p:cNvGrpSpPr>
            <a:grpSpLocks noChangeAspect="1"/>
          </p:cNvGrpSpPr>
          <p:nvPr/>
        </p:nvGrpSpPr>
        <p:grpSpPr>
          <a:xfrm>
            <a:off x="3413429" y="2264632"/>
            <a:ext cx="232568" cy="229347"/>
            <a:chOff x="7440613" y="363538"/>
            <a:chExt cx="573088" cy="565151"/>
          </a:xfrm>
          <a:noFill/>
        </p:grpSpPr>
        <p:sp>
          <p:nvSpPr>
            <p:cNvPr id="35" name="Oval 2189">
              <a:extLst>
                <a:ext uri="{FF2B5EF4-FFF2-40B4-BE49-F238E27FC236}">
                  <a16:creationId xmlns:a16="http://schemas.microsoft.com/office/drawing/2014/main" id="{B96B0B54-BA7F-EB4D-42ED-B28A35D7D9D8}"/>
                </a:ext>
              </a:extLst>
            </p:cNvPr>
            <p:cNvSpPr>
              <a:spLocks noChangeArrowheads="1"/>
            </p:cNvSpPr>
            <p:nvPr/>
          </p:nvSpPr>
          <p:spPr bwMode="auto">
            <a:xfrm>
              <a:off x="7550151" y="363538"/>
              <a:ext cx="85725" cy="85725"/>
            </a:xfrm>
            <a:prstGeom prst="ellipse">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Oval 2190">
              <a:extLst>
                <a:ext uri="{FF2B5EF4-FFF2-40B4-BE49-F238E27FC236}">
                  <a16:creationId xmlns:a16="http://schemas.microsoft.com/office/drawing/2014/main" id="{A693E6A8-F971-DA1D-85FA-5661CD60ACDA}"/>
                </a:ext>
              </a:extLst>
            </p:cNvPr>
            <p:cNvSpPr>
              <a:spLocks noChangeArrowheads="1"/>
            </p:cNvSpPr>
            <p:nvPr/>
          </p:nvSpPr>
          <p:spPr bwMode="auto">
            <a:xfrm>
              <a:off x="7550151" y="363538"/>
              <a:ext cx="85725" cy="85725"/>
            </a:xfrm>
            <a:prstGeom prst="ellipse">
              <a:avLst/>
            </a:pr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Oval 2191">
              <a:extLst>
                <a:ext uri="{FF2B5EF4-FFF2-40B4-BE49-F238E27FC236}">
                  <a16:creationId xmlns:a16="http://schemas.microsoft.com/office/drawing/2014/main" id="{8960DED1-ABC9-C153-0010-64CD763DABFA}"/>
                </a:ext>
              </a:extLst>
            </p:cNvPr>
            <p:cNvSpPr>
              <a:spLocks noChangeArrowheads="1"/>
            </p:cNvSpPr>
            <p:nvPr/>
          </p:nvSpPr>
          <p:spPr bwMode="auto">
            <a:xfrm>
              <a:off x="7815263" y="363538"/>
              <a:ext cx="87313" cy="85725"/>
            </a:xfrm>
            <a:prstGeom prst="ellipse">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Oval 2192">
              <a:extLst>
                <a:ext uri="{FF2B5EF4-FFF2-40B4-BE49-F238E27FC236}">
                  <a16:creationId xmlns:a16="http://schemas.microsoft.com/office/drawing/2014/main" id="{51B701D2-0574-2CC5-FA83-4E9164AB31F5}"/>
                </a:ext>
              </a:extLst>
            </p:cNvPr>
            <p:cNvSpPr>
              <a:spLocks noChangeArrowheads="1"/>
            </p:cNvSpPr>
            <p:nvPr/>
          </p:nvSpPr>
          <p:spPr bwMode="auto">
            <a:xfrm>
              <a:off x="7815263" y="363538"/>
              <a:ext cx="87313" cy="85725"/>
            </a:xfrm>
            <a:prstGeom prst="ellipse">
              <a:avLst/>
            </a:pr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Freeform 2193">
              <a:extLst>
                <a:ext uri="{FF2B5EF4-FFF2-40B4-BE49-F238E27FC236}">
                  <a16:creationId xmlns:a16="http://schemas.microsoft.com/office/drawing/2014/main" id="{E67922B6-9D3A-4C30-6A5B-424F30C3074C}"/>
                </a:ext>
              </a:extLst>
            </p:cNvPr>
            <p:cNvSpPr>
              <a:spLocks/>
            </p:cNvSpPr>
            <p:nvPr/>
          </p:nvSpPr>
          <p:spPr bwMode="auto">
            <a:xfrm>
              <a:off x="7508876" y="484188"/>
              <a:ext cx="171450" cy="114300"/>
            </a:xfrm>
            <a:custGeom>
              <a:avLst/>
              <a:gdLst>
                <a:gd name="T0" fmla="*/ 154 w 154"/>
                <a:gd name="T1" fmla="*/ 55 h 103"/>
                <a:gd name="T2" fmla="*/ 154 w 154"/>
                <a:gd name="T3" fmla="*/ 30 h 103"/>
                <a:gd name="T4" fmla="*/ 124 w 154"/>
                <a:gd name="T5" fmla="*/ 0 h 103"/>
                <a:gd name="T6" fmla="*/ 29 w 154"/>
                <a:gd name="T7" fmla="*/ 0 h 103"/>
                <a:gd name="T8" fmla="*/ 0 w 154"/>
                <a:gd name="T9" fmla="*/ 30 h 103"/>
                <a:gd name="T10" fmla="*/ 0 w 154"/>
                <a:gd name="T11" fmla="*/ 103 h 103"/>
              </a:gdLst>
              <a:ahLst/>
              <a:cxnLst>
                <a:cxn ang="0">
                  <a:pos x="T0" y="T1"/>
                </a:cxn>
                <a:cxn ang="0">
                  <a:pos x="T2" y="T3"/>
                </a:cxn>
                <a:cxn ang="0">
                  <a:pos x="T4" y="T5"/>
                </a:cxn>
                <a:cxn ang="0">
                  <a:pos x="T6" y="T7"/>
                </a:cxn>
                <a:cxn ang="0">
                  <a:pos x="T8" y="T9"/>
                </a:cxn>
                <a:cxn ang="0">
                  <a:pos x="T10" y="T11"/>
                </a:cxn>
              </a:cxnLst>
              <a:rect l="0" t="0" r="r" b="b"/>
              <a:pathLst>
                <a:path w="154" h="103">
                  <a:moveTo>
                    <a:pt x="154" y="55"/>
                  </a:moveTo>
                  <a:lnTo>
                    <a:pt x="154" y="30"/>
                  </a:lnTo>
                  <a:cubicBezTo>
                    <a:pt x="154" y="14"/>
                    <a:pt x="140" y="0"/>
                    <a:pt x="124" y="0"/>
                  </a:cubicBezTo>
                  <a:lnTo>
                    <a:pt x="29" y="0"/>
                  </a:lnTo>
                  <a:cubicBezTo>
                    <a:pt x="13" y="0"/>
                    <a:pt x="0" y="14"/>
                    <a:pt x="0" y="30"/>
                  </a:cubicBezTo>
                  <a:lnTo>
                    <a:pt x="0" y="103"/>
                  </a:lnTo>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2194">
              <a:extLst>
                <a:ext uri="{FF2B5EF4-FFF2-40B4-BE49-F238E27FC236}">
                  <a16:creationId xmlns:a16="http://schemas.microsoft.com/office/drawing/2014/main" id="{87CD3D5A-99F8-77A7-EF35-AE14CC2D1EA5}"/>
                </a:ext>
              </a:extLst>
            </p:cNvPr>
            <p:cNvSpPr>
              <a:spLocks/>
            </p:cNvSpPr>
            <p:nvPr/>
          </p:nvSpPr>
          <p:spPr bwMode="auto">
            <a:xfrm>
              <a:off x="7508876" y="484188"/>
              <a:ext cx="171450" cy="114300"/>
            </a:xfrm>
            <a:custGeom>
              <a:avLst/>
              <a:gdLst>
                <a:gd name="T0" fmla="*/ 154 w 154"/>
                <a:gd name="T1" fmla="*/ 55 h 103"/>
                <a:gd name="T2" fmla="*/ 154 w 154"/>
                <a:gd name="T3" fmla="*/ 30 h 103"/>
                <a:gd name="T4" fmla="*/ 124 w 154"/>
                <a:gd name="T5" fmla="*/ 0 h 103"/>
                <a:gd name="T6" fmla="*/ 29 w 154"/>
                <a:gd name="T7" fmla="*/ 0 h 103"/>
                <a:gd name="T8" fmla="*/ 0 w 154"/>
                <a:gd name="T9" fmla="*/ 30 h 103"/>
                <a:gd name="T10" fmla="*/ 0 w 154"/>
                <a:gd name="T11" fmla="*/ 103 h 103"/>
              </a:gdLst>
              <a:ahLst/>
              <a:cxnLst>
                <a:cxn ang="0">
                  <a:pos x="T0" y="T1"/>
                </a:cxn>
                <a:cxn ang="0">
                  <a:pos x="T2" y="T3"/>
                </a:cxn>
                <a:cxn ang="0">
                  <a:pos x="T4" y="T5"/>
                </a:cxn>
                <a:cxn ang="0">
                  <a:pos x="T6" y="T7"/>
                </a:cxn>
                <a:cxn ang="0">
                  <a:pos x="T8" y="T9"/>
                </a:cxn>
                <a:cxn ang="0">
                  <a:pos x="T10" y="T11"/>
                </a:cxn>
              </a:cxnLst>
              <a:rect l="0" t="0" r="r" b="b"/>
              <a:pathLst>
                <a:path w="154" h="103">
                  <a:moveTo>
                    <a:pt x="154" y="55"/>
                  </a:moveTo>
                  <a:lnTo>
                    <a:pt x="154" y="30"/>
                  </a:lnTo>
                  <a:cubicBezTo>
                    <a:pt x="154" y="14"/>
                    <a:pt x="140" y="0"/>
                    <a:pt x="124" y="0"/>
                  </a:cubicBezTo>
                  <a:lnTo>
                    <a:pt x="29" y="0"/>
                  </a:lnTo>
                  <a:cubicBezTo>
                    <a:pt x="13" y="0"/>
                    <a:pt x="0" y="14"/>
                    <a:pt x="0" y="30"/>
                  </a:cubicBezTo>
                  <a:lnTo>
                    <a:pt x="0" y="103"/>
                  </a:lnTo>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Freeform 2195">
              <a:extLst>
                <a:ext uri="{FF2B5EF4-FFF2-40B4-BE49-F238E27FC236}">
                  <a16:creationId xmlns:a16="http://schemas.microsoft.com/office/drawing/2014/main" id="{C349DA9A-D133-7B53-1A40-46AC71DBD1AB}"/>
                </a:ext>
              </a:extLst>
            </p:cNvPr>
            <p:cNvSpPr>
              <a:spLocks/>
            </p:cNvSpPr>
            <p:nvPr/>
          </p:nvSpPr>
          <p:spPr bwMode="auto">
            <a:xfrm>
              <a:off x="7772401" y="484188"/>
              <a:ext cx="171450" cy="112713"/>
            </a:xfrm>
            <a:custGeom>
              <a:avLst/>
              <a:gdLst>
                <a:gd name="T0" fmla="*/ 154 w 154"/>
                <a:gd name="T1" fmla="*/ 102 h 102"/>
                <a:gd name="T2" fmla="*/ 154 w 154"/>
                <a:gd name="T3" fmla="*/ 30 h 102"/>
                <a:gd name="T4" fmla="*/ 124 w 154"/>
                <a:gd name="T5" fmla="*/ 0 h 102"/>
                <a:gd name="T6" fmla="*/ 30 w 154"/>
                <a:gd name="T7" fmla="*/ 0 h 102"/>
                <a:gd name="T8" fmla="*/ 0 w 154"/>
                <a:gd name="T9" fmla="*/ 30 h 102"/>
                <a:gd name="T10" fmla="*/ 0 w 154"/>
                <a:gd name="T11" fmla="*/ 55 h 102"/>
              </a:gdLst>
              <a:ahLst/>
              <a:cxnLst>
                <a:cxn ang="0">
                  <a:pos x="T0" y="T1"/>
                </a:cxn>
                <a:cxn ang="0">
                  <a:pos x="T2" y="T3"/>
                </a:cxn>
                <a:cxn ang="0">
                  <a:pos x="T4" y="T5"/>
                </a:cxn>
                <a:cxn ang="0">
                  <a:pos x="T6" y="T7"/>
                </a:cxn>
                <a:cxn ang="0">
                  <a:pos x="T8" y="T9"/>
                </a:cxn>
                <a:cxn ang="0">
                  <a:pos x="T10" y="T11"/>
                </a:cxn>
              </a:cxnLst>
              <a:rect l="0" t="0" r="r" b="b"/>
              <a:pathLst>
                <a:path w="154" h="102">
                  <a:moveTo>
                    <a:pt x="154" y="102"/>
                  </a:moveTo>
                  <a:lnTo>
                    <a:pt x="154" y="30"/>
                  </a:lnTo>
                  <a:cubicBezTo>
                    <a:pt x="154" y="14"/>
                    <a:pt x="141" y="0"/>
                    <a:pt x="124" y="0"/>
                  </a:cubicBezTo>
                  <a:lnTo>
                    <a:pt x="30" y="0"/>
                  </a:lnTo>
                  <a:cubicBezTo>
                    <a:pt x="13" y="0"/>
                    <a:pt x="0" y="14"/>
                    <a:pt x="0" y="30"/>
                  </a:cubicBezTo>
                  <a:lnTo>
                    <a:pt x="0" y="55"/>
                  </a:lnTo>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Freeform 2196">
              <a:extLst>
                <a:ext uri="{FF2B5EF4-FFF2-40B4-BE49-F238E27FC236}">
                  <a16:creationId xmlns:a16="http://schemas.microsoft.com/office/drawing/2014/main" id="{8ECFE623-2C17-241A-3638-CBD8F0CE8913}"/>
                </a:ext>
              </a:extLst>
            </p:cNvPr>
            <p:cNvSpPr>
              <a:spLocks/>
            </p:cNvSpPr>
            <p:nvPr/>
          </p:nvSpPr>
          <p:spPr bwMode="auto">
            <a:xfrm>
              <a:off x="7772401" y="484188"/>
              <a:ext cx="171450" cy="112713"/>
            </a:xfrm>
            <a:custGeom>
              <a:avLst/>
              <a:gdLst>
                <a:gd name="T0" fmla="*/ 154 w 154"/>
                <a:gd name="T1" fmla="*/ 102 h 102"/>
                <a:gd name="T2" fmla="*/ 154 w 154"/>
                <a:gd name="T3" fmla="*/ 30 h 102"/>
                <a:gd name="T4" fmla="*/ 124 w 154"/>
                <a:gd name="T5" fmla="*/ 0 h 102"/>
                <a:gd name="T6" fmla="*/ 30 w 154"/>
                <a:gd name="T7" fmla="*/ 0 h 102"/>
                <a:gd name="T8" fmla="*/ 0 w 154"/>
                <a:gd name="T9" fmla="*/ 30 h 102"/>
                <a:gd name="T10" fmla="*/ 0 w 154"/>
                <a:gd name="T11" fmla="*/ 55 h 102"/>
              </a:gdLst>
              <a:ahLst/>
              <a:cxnLst>
                <a:cxn ang="0">
                  <a:pos x="T0" y="T1"/>
                </a:cxn>
                <a:cxn ang="0">
                  <a:pos x="T2" y="T3"/>
                </a:cxn>
                <a:cxn ang="0">
                  <a:pos x="T4" y="T5"/>
                </a:cxn>
                <a:cxn ang="0">
                  <a:pos x="T6" y="T7"/>
                </a:cxn>
                <a:cxn ang="0">
                  <a:pos x="T8" y="T9"/>
                </a:cxn>
                <a:cxn ang="0">
                  <a:pos x="T10" y="T11"/>
                </a:cxn>
              </a:cxnLst>
              <a:rect l="0" t="0" r="r" b="b"/>
              <a:pathLst>
                <a:path w="154" h="102">
                  <a:moveTo>
                    <a:pt x="154" y="102"/>
                  </a:moveTo>
                  <a:lnTo>
                    <a:pt x="154" y="30"/>
                  </a:lnTo>
                  <a:cubicBezTo>
                    <a:pt x="154" y="14"/>
                    <a:pt x="141" y="0"/>
                    <a:pt x="124" y="0"/>
                  </a:cubicBezTo>
                  <a:lnTo>
                    <a:pt x="30" y="0"/>
                  </a:lnTo>
                  <a:cubicBezTo>
                    <a:pt x="13" y="0"/>
                    <a:pt x="0" y="14"/>
                    <a:pt x="0" y="30"/>
                  </a:cubicBezTo>
                  <a:lnTo>
                    <a:pt x="0" y="55"/>
                  </a:lnTo>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Freeform 2197">
              <a:extLst>
                <a:ext uri="{FF2B5EF4-FFF2-40B4-BE49-F238E27FC236}">
                  <a16:creationId xmlns:a16="http://schemas.microsoft.com/office/drawing/2014/main" id="{055568B2-175E-5528-F484-79DC31F92305}"/>
                </a:ext>
              </a:extLst>
            </p:cNvPr>
            <p:cNvSpPr>
              <a:spLocks noEditPoints="1"/>
            </p:cNvSpPr>
            <p:nvPr/>
          </p:nvSpPr>
          <p:spPr bwMode="auto">
            <a:xfrm>
              <a:off x="7440613" y="577851"/>
              <a:ext cx="573088" cy="350838"/>
            </a:xfrm>
            <a:custGeom>
              <a:avLst/>
              <a:gdLst>
                <a:gd name="T0" fmla="*/ 375 w 515"/>
                <a:gd name="T1" fmla="*/ 159 h 314"/>
                <a:gd name="T2" fmla="*/ 336 w 515"/>
                <a:gd name="T3" fmla="*/ 120 h 314"/>
                <a:gd name="T4" fmla="*/ 375 w 515"/>
                <a:gd name="T5" fmla="*/ 82 h 314"/>
                <a:gd name="T6" fmla="*/ 414 w 515"/>
                <a:gd name="T7" fmla="*/ 120 h 314"/>
                <a:gd name="T8" fmla="*/ 375 w 515"/>
                <a:gd name="T9" fmla="*/ 159 h 314"/>
                <a:gd name="T10" fmla="*/ 138 w 515"/>
                <a:gd name="T11" fmla="*/ 159 h 314"/>
                <a:gd name="T12" fmla="*/ 99 w 515"/>
                <a:gd name="T13" fmla="*/ 120 h 314"/>
                <a:gd name="T14" fmla="*/ 138 w 515"/>
                <a:gd name="T15" fmla="*/ 82 h 314"/>
                <a:gd name="T16" fmla="*/ 176 w 515"/>
                <a:gd name="T17" fmla="*/ 120 h 314"/>
                <a:gd name="T18" fmla="*/ 138 w 515"/>
                <a:gd name="T19" fmla="*/ 159 h 314"/>
                <a:gd name="T20" fmla="*/ 515 w 515"/>
                <a:gd name="T21" fmla="*/ 157 h 314"/>
                <a:gd name="T22" fmla="*/ 257 w 515"/>
                <a:gd name="T23" fmla="*/ 0 h 314"/>
                <a:gd name="T24" fmla="*/ 0 w 515"/>
                <a:gd name="T25" fmla="*/ 157 h 314"/>
                <a:gd name="T26" fmla="*/ 61 w 515"/>
                <a:gd name="T27" fmla="*/ 258 h 314"/>
                <a:gd name="T28" fmla="*/ 61 w 515"/>
                <a:gd name="T29" fmla="*/ 220 h 314"/>
                <a:gd name="T30" fmla="*/ 90 w 515"/>
                <a:gd name="T31" fmla="*/ 190 h 314"/>
                <a:gd name="T32" fmla="*/ 185 w 515"/>
                <a:gd name="T33" fmla="*/ 190 h 314"/>
                <a:gd name="T34" fmla="*/ 215 w 515"/>
                <a:gd name="T35" fmla="*/ 220 h 314"/>
                <a:gd name="T36" fmla="*/ 215 w 515"/>
                <a:gd name="T37" fmla="*/ 312 h 314"/>
                <a:gd name="T38" fmla="*/ 257 w 515"/>
                <a:gd name="T39" fmla="*/ 314 h 314"/>
                <a:gd name="T40" fmla="*/ 298 w 515"/>
                <a:gd name="T41" fmla="*/ 312 h 314"/>
                <a:gd name="T42" fmla="*/ 298 w 515"/>
                <a:gd name="T43" fmla="*/ 220 h 314"/>
                <a:gd name="T44" fmla="*/ 328 w 515"/>
                <a:gd name="T45" fmla="*/ 190 h 314"/>
                <a:gd name="T46" fmla="*/ 422 w 515"/>
                <a:gd name="T47" fmla="*/ 190 h 314"/>
                <a:gd name="T48" fmla="*/ 452 w 515"/>
                <a:gd name="T49" fmla="*/ 220 h 314"/>
                <a:gd name="T50" fmla="*/ 452 w 515"/>
                <a:gd name="T51" fmla="*/ 260 h 314"/>
                <a:gd name="T52" fmla="*/ 515 w 515"/>
                <a:gd name="T53" fmla="*/ 15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5" h="314">
                  <a:moveTo>
                    <a:pt x="375" y="159"/>
                  </a:moveTo>
                  <a:cubicBezTo>
                    <a:pt x="354" y="159"/>
                    <a:pt x="336" y="142"/>
                    <a:pt x="336" y="120"/>
                  </a:cubicBezTo>
                  <a:cubicBezTo>
                    <a:pt x="336" y="99"/>
                    <a:pt x="354" y="82"/>
                    <a:pt x="375" y="82"/>
                  </a:cubicBezTo>
                  <a:cubicBezTo>
                    <a:pt x="396" y="82"/>
                    <a:pt x="414" y="99"/>
                    <a:pt x="414" y="120"/>
                  </a:cubicBezTo>
                  <a:cubicBezTo>
                    <a:pt x="414" y="142"/>
                    <a:pt x="396" y="159"/>
                    <a:pt x="375" y="159"/>
                  </a:cubicBezTo>
                  <a:close/>
                  <a:moveTo>
                    <a:pt x="138" y="159"/>
                  </a:moveTo>
                  <a:cubicBezTo>
                    <a:pt x="116" y="159"/>
                    <a:pt x="99" y="142"/>
                    <a:pt x="99" y="120"/>
                  </a:cubicBezTo>
                  <a:cubicBezTo>
                    <a:pt x="99" y="99"/>
                    <a:pt x="116" y="82"/>
                    <a:pt x="138" y="82"/>
                  </a:cubicBezTo>
                  <a:cubicBezTo>
                    <a:pt x="159" y="82"/>
                    <a:pt x="176" y="99"/>
                    <a:pt x="176" y="120"/>
                  </a:cubicBezTo>
                  <a:cubicBezTo>
                    <a:pt x="176" y="142"/>
                    <a:pt x="159" y="159"/>
                    <a:pt x="138" y="159"/>
                  </a:cubicBezTo>
                  <a:close/>
                  <a:moveTo>
                    <a:pt x="515" y="157"/>
                  </a:moveTo>
                  <a:cubicBezTo>
                    <a:pt x="515" y="71"/>
                    <a:pt x="400" y="0"/>
                    <a:pt x="257" y="0"/>
                  </a:cubicBezTo>
                  <a:cubicBezTo>
                    <a:pt x="115" y="0"/>
                    <a:pt x="0" y="71"/>
                    <a:pt x="0" y="157"/>
                  </a:cubicBezTo>
                  <a:cubicBezTo>
                    <a:pt x="0" y="196"/>
                    <a:pt x="23" y="231"/>
                    <a:pt x="61" y="258"/>
                  </a:cubicBezTo>
                  <a:lnTo>
                    <a:pt x="61" y="220"/>
                  </a:lnTo>
                  <a:cubicBezTo>
                    <a:pt x="61" y="204"/>
                    <a:pt x="74" y="190"/>
                    <a:pt x="90" y="190"/>
                  </a:cubicBezTo>
                  <a:lnTo>
                    <a:pt x="185" y="190"/>
                  </a:lnTo>
                  <a:cubicBezTo>
                    <a:pt x="201" y="190"/>
                    <a:pt x="215" y="204"/>
                    <a:pt x="215" y="220"/>
                  </a:cubicBezTo>
                  <a:lnTo>
                    <a:pt x="215" y="312"/>
                  </a:lnTo>
                  <a:cubicBezTo>
                    <a:pt x="229" y="313"/>
                    <a:pt x="243" y="314"/>
                    <a:pt x="257" y="314"/>
                  </a:cubicBezTo>
                  <a:cubicBezTo>
                    <a:pt x="271" y="314"/>
                    <a:pt x="285" y="313"/>
                    <a:pt x="298" y="312"/>
                  </a:cubicBezTo>
                  <a:lnTo>
                    <a:pt x="298" y="220"/>
                  </a:lnTo>
                  <a:cubicBezTo>
                    <a:pt x="298" y="204"/>
                    <a:pt x="311" y="190"/>
                    <a:pt x="328" y="190"/>
                  </a:cubicBezTo>
                  <a:lnTo>
                    <a:pt x="422" y="190"/>
                  </a:lnTo>
                  <a:cubicBezTo>
                    <a:pt x="439" y="190"/>
                    <a:pt x="452" y="204"/>
                    <a:pt x="452" y="220"/>
                  </a:cubicBezTo>
                  <a:lnTo>
                    <a:pt x="452" y="260"/>
                  </a:lnTo>
                  <a:cubicBezTo>
                    <a:pt x="491" y="232"/>
                    <a:pt x="515" y="196"/>
                    <a:pt x="515" y="157"/>
                  </a:cubicBezTo>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Freeform 2198">
              <a:extLst>
                <a:ext uri="{FF2B5EF4-FFF2-40B4-BE49-F238E27FC236}">
                  <a16:creationId xmlns:a16="http://schemas.microsoft.com/office/drawing/2014/main" id="{1DFFAACC-037A-64D1-9800-BCF7A8D9D5E0}"/>
                </a:ext>
              </a:extLst>
            </p:cNvPr>
            <p:cNvSpPr>
              <a:spLocks noEditPoints="1"/>
            </p:cNvSpPr>
            <p:nvPr/>
          </p:nvSpPr>
          <p:spPr bwMode="auto">
            <a:xfrm>
              <a:off x="7440613" y="577851"/>
              <a:ext cx="573088" cy="350838"/>
            </a:xfrm>
            <a:custGeom>
              <a:avLst/>
              <a:gdLst>
                <a:gd name="T0" fmla="*/ 375 w 515"/>
                <a:gd name="T1" fmla="*/ 159 h 314"/>
                <a:gd name="T2" fmla="*/ 336 w 515"/>
                <a:gd name="T3" fmla="*/ 120 h 314"/>
                <a:gd name="T4" fmla="*/ 375 w 515"/>
                <a:gd name="T5" fmla="*/ 82 h 314"/>
                <a:gd name="T6" fmla="*/ 414 w 515"/>
                <a:gd name="T7" fmla="*/ 120 h 314"/>
                <a:gd name="T8" fmla="*/ 375 w 515"/>
                <a:gd name="T9" fmla="*/ 159 h 314"/>
                <a:gd name="T10" fmla="*/ 138 w 515"/>
                <a:gd name="T11" fmla="*/ 159 h 314"/>
                <a:gd name="T12" fmla="*/ 99 w 515"/>
                <a:gd name="T13" fmla="*/ 120 h 314"/>
                <a:gd name="T14" fmla="*/ 138 w 515"/>
                <a:gd name="T15" fmla="*/ 82 h 314"/>
                <a:gd name="T16" fmla="*/ 176 w 515"/>
                <a:gd name="T17" fmla="*/ 120 h 314"/>
                <a:gd name="T18" fmla="*/ 138 w 515"/>
                <a:gd name="T19" fmla="*/ 159 h 314"/>
                <a:gd name="T20" fmla="*/ 515 w 515"/>
                <a:gd name="T21" fmla="*/ 157 h 314"/>
                <a:gd name="T22" fmla="*/ 257 w 515"/>
                <a:gd name="T23" fmla="*/ 0 h 314"/>
                <a:gd name="T24" fmla="*/ 0 w 515"/>
                <a:gd name="T25" fmla="*/ 157 h 314"/>
                <a:gd name="T26" fmla="*/ 61 w 515"/>
                <a:gd name="T27" fmla="*/ 258 h 314"/>
                <a:gd name="T28" fmla="*/ 61 w 515"/>
                <a:gd name="T29" fmla="*/ 220 h 314"/>
                <a:gd name="T30" fmla="*/ 90 w 515"/>
                <a:gd name="T31" fmla="*/ 190 h 314"/>
                <a:gd name="T32" fmla="*/ 185 w 515"/>
                <a:gd name="T33" fmla="*/ 190 h 314"/>
                <a:gd name="T34" fmla="*/ 215 w 515"/>
                <a:gd name="T35" fmla="*/ 220 h 314"/>
                <a:gd name="T36" fmla="*/ 215 w 515"/>
                <a:gd name="T37" fmla="*/ 312 h 314"/>
                <a:gd name="T38" fmla="*/ 257 w 515"/>
                <a:gd name="T39" fmla="*/ 314 h 314"/>
                <a:gd name="T40" fmla="*/ 298 w 515"/>
                <a:gd name="T41" fmla="*/ 312 h 314"/>
                <a:gd name="T42" fmla="*/ 298 w 515"/>
                <a:gd name="T43" fmla="*/ 220 h 314"/>
                <a:gd name="T44" fmla="*/ 328 w 515"/>
                <a:gd name="T45" fmla="*/ 190 h 314"/>
                <a:gd name="T46" fmla="*/ 422 w 515"/>
                <a:gd name="T47" fmla="*/ 190 h 314"/>
                <a:gd name="T48" fmla="*/ 452 w 515"/>
                <a:gd name="T49" fmla="*/ 220 h 314"/>
                <a:gd name="T50" fmla="*/ 452 w 515"/>
                <a:gd name="T51" fmla="*/ 260 h 314"/>
                <a:gd name="T52" fmla="*/ 515 w 515"/>
                <a:gd name="T53" fmla="*/ 15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5" h="314">
                  <a:moveTo>
                    <a:pt x="375" y="159"/>
                  </a:moveTo>
                  <a:cubicBezTo>
                    <a:pt x="354" y="159"/>
                    <a:pt x="336" y="142"/>
                    <a:pt x="336" y="120"/>
                  </a:cubicBezTo>
                  <a:cubicBezTo>
                    <a:pt x="336" y="99"/>
                    <a:pt x="354" y="82"/>
                    <a:pt x="375" y="82"/>
                  </a:cubicBezTo>
                  <a:cubicBezTo>
                    <a:pt x="396" y="82"/>
                    <a:pt x="414" y="99"/>
                    <a:pt x="414" y="120"/>
                  </a:cubicBezTo>
                  <a:cubicBezTo>
                    <a:pt x="414" y="142"/>
                    <a:pt x="396" y="159"/>
                    <a:pt x="375" y="159"/>
                  </a:cubicBezTo>
                  <a:close/>
                  <a:moveTo>
                    <a:pt x="138" y="159"/>
                  </a:moveTo>
                  <a:cubicBezTo>
                    <a:pt x="116" y="159"/>
                    <a:pt x="99" y="142"/>
                    <a:pt x="99" y="120"/>
                  </a:cubicBezTo>
                  <a:cubicBezTo>
                    <a:pt x="99" y="99"/>
                    <a:pt x="116" y="82"/>
                    <a:pt x="138" y="82"/>
                  </a:cubicBezTo>
                  <a:cubicBezTo>
                    <a:pt x="159" y="82"/>
                    <a:pt x="176" y="99"/>
                    <a:pt x="176" y="120"/>
                  </a:cubicBezTo>
                  <a:cubicBezTo>
                    <a:pt x="176" y="142"/>
                    <a:pt x="159" y="159"/>
                    <a:pt x="138" y="159"/>
                  </a:cubicBezTo>
                  <a:close/>
                  <a:moveTo>
                    <a:pt x="515" y="157"/>
                  </a:moveTo>
                  <a:cubicBezTo>
                    <a:pt x="515" y="71"/>
                    <a:pt x="400" y="0"/>
                    <a:pt x="257" y="0"/>
                  </a:cubicBezTo>
                  <a:cubicBezTo>
                    <a:pt x="115" y="0"/>
                    <a:pt x="0" y="71"/>
                    <a:pt x="0" y="157"/>
                  </a:cubicBezTo>
                  <a:cubicBezTo>
                    <a:pt x="0" y="196"/>
                    <a:pt x="23" y="231"/>
                    <a:pt x="61" y="258"/>
                  </a:cubicBezTo>
                  <a:lnTo>
                    <a:pt x="61" y="220"/>
                  </a:lnTo>
                  <a:cubicBezTo>
                    <a:pt x="61" y="204"/>
                    <a:pt x="74" y="190"/>
                    <a:pt x="90" y="190"/>
                  </a:cubicBezTo>
                  <a:lnTo>
                    <a:pt x="185" y="190"/>
                  </a:lnTo>
                  <a:cubicBezTo>
                    <a:pt x="201" y="190"/>
                    <a:pt x="215" y="204"/>
                    <a:pt x="215" y="220"/>
                  </a:cubicBezTo>
                  <a:lnTo>
                    <a:pt x="215" y="312"/>
                  </a:lnTo>
                  <a:cubicBezTo>
                    <a:pt x="229" y="313"/>
                    <a:pt x="243" y="314"/>
                    <a:pt x="257" y="314"/>
                  </a:cubicBezTo>
                  <a:cubicBezTo>
                    <a:pt x="271" y="314"/>
                    <a:pt x="285" y="313"/>
                    <a:pt x="298" y="312"/>
                  </a:cubicBezTo>
                  <a:lnTo>
                    <a:pt x="298" y="220"/>
                  </a:lnTo>
                  <a:cubicBezTo>
                    <a:pt x="298" y="204"/>
                    <a:pt x="311" y="190"/>
                    <a:pt x="328" y="190"/>
                  </a:cubicBezTo>
                  <a:lnTo>
                    <a:pt x="422" y="190"/>
                  </a:lnTo>
                  <a:cubicBezTo>
                    <a:pt x="439" y="190"/>
                    <a:pt x="452" y="204"/>
                    <a:pt x="452" y="220"/>
                  </a:cubicBezTo>
                  <a:lnTo>
                    <a:pt x="452" y="260"/>
                  </a:lnTo>
                  <a:cubicBezTo>
                    <a:pt x="491" y="232"/>
                    <a:pt x="515" y="196"/>
                    <a:pt x="515" y="157"/>
                  </a:cubicBez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5" name="Questions" descr="{&quot;Key&quot;:&quot;POWER_USER_SHAPE_ICON&quot;,&quot;Value&quot;:&quot;POWER_USER_SHAPE_ICON_STYLE_1&quot;}">
            <a:extLst>
              <a:ext uri="{FF2B5EF4-FFF2-40B4-BE49-F238E27FC236}">
                <a16:creationId xmlns:a16="http://schemas.microsoft.com/office/drawing/2014/main" id="{E8113422-1C6C-8447-124C-DA3BF00F0EC1}"/>
              </a:ext>
            </a:extLst>
          </p:cNvPr>
          <p:cNvGrpSpPr>
            <a:grpSpLocks noChangeAspect="1"/>
          </p:cNvGrpSpPr>
          <p:nvPr/>
        </p:nvGrpSpPr>
        <p:grpSpPr>
          <a:xfrm>
            <a:off x="3677499" y="2296627"/>
            <a:ext cx="232784" cy="205622"/>
            <a:chOff x="9815512" y="2119391"/>
            <a:chExt cx="639763" cy="565112"/>
          </a:xfrm>
          <a:noFill/>
        </p:grpSpPr>
        <p:sp>
          <p:nvSpPr>
            <p:cNvPr id="46" name="Freeform: Shape 45">
              <a:extLst>
                <a:ext uri="{FF2B5EF4-FFF2-40B4-BE49-F238E27FC236}">
                  <a16:creationId xmlns:a16="http://schemas.microsoft.com/office/drawing/2014/main" id="{0FA0DBA8-A679-760B-F532-7EE51BD7F2A3}"/>
                </a:ext>
              </a:extLst>
            </p:cNvPr>
            <p:cNvSpPr>
              <a:spLocks/>
            </p:cNvSpPr>
            <p:nvPr/>
          </p:nvSpPr>
          <p:spPr bwMode="auto">
            <a:xfrm>
              <a:off x="10075862" y="2292428"/>
              <a:ext cx="379413" cy="392075"/>
            </a:xfrm>
            <a:custGeom>
              <a:avLst/>
              <a:gdLst>
                <a:gd name="connsiteX0" fmla="*/ 117475 w 379413"/>
                <a:gd name="connsiteY0" fmla="*/ 0 h 392075"/>
                <a:gd name="connsiteX1" fmla="*/ 347051 w 379413"/>
                <a:gd name="connsiteY1" fmla="*/ 0 h 392075"/>
                <a:gd name="connsiteX2" fmla="*/ 379413 w 379413"/>
                <a:gd name="connsiteY2" fmla="*/ 33539 h 392075"/>
                <a:gd name="connsiteX3" fmla="*/ 379413 w 379413"/>
                <a:gd name="connsiteY3" fmla="*/ 260484 h 392075"/>
                <a:gd name="connsiteX4" fmla="*/ 347051 w 379413"/>
                <a:gd name="connsiteY4" fmla="*/ 292905 h 392075"/>
                <a:gd name="connsiteX5" fmla="*/ 292371 w 379413"/>
                <a:gd name="connsiteY5" fmla="*/ 292905 h 392075"/>
                <a:gd name="connsiteX6" fmla="*/ 292371 w 379413"/>
                <a:gd name="connsiteY6" fmla="*/ 378988 h 392075"/>
                <a:gd name="connsiteX7" fmla="*/ 271169 w 379413"/>
                <a:gd name="connsiteY7" fmla="*/ 387931 h 392075"/>
                <a:gd name="connsiteX8" fmla="*/ 186359 w 379413"/>
                <a:gd name="connsiteY8" fmla="*/ 292905 h 392075"/>
                <a:gd name="connsiteX9" fmla="*/ 33478 w 379413"/>
                <a:gd name="connsiteY9" fmla="*/ 292905 h 392075"/>
                <a:gd name="connsiteX10" fmla="*/ 0 w 379413"/>
                <a:gd name="connsiteY10" fmla="*/ 260484 h 392075"/>
                <a:gd name="connsiteX11" fmla="*/ 0 w 379413"/>
                <a:gd name="connsiteY11" fmla="*/ 118404 h 392075"/>
                <a:gd name="connsiteX12" fmla="*/ 85249 w 379413"/>
                <a:gd name="connsiteY12" fmla="*/ 118404 h 392075"/>
                <a:gd name="connsiteX13" fmla="*/ 117475 w 379413"/>
                <a:gd name="connsiteY13" fmla="*/ 86022 h 3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413" h="392075">
                  <a:moveTo>
                    <a:pt x="117475" y="0"/>
                  </a:moveTo>
                  <a:lnTo>
                    <a:pt x="347051" y="0"/>
                  </a:lnTo>
                  <a:cubicBezTo>
                    <a:pt x="364906" y="0"/>
                    <a:pt x="379413" y="15652"/>
                    <a:pt x="379413" y="33539"/>
                  </a:cubicBezTo>
                  <a:lnTo>
                    <a:pt x="379413" y="260484"/>
                  </a:lnTo>
                  <a:cubicBezTo>
                    <a:pt x="379413" y="278372"/>
                    <a:pt x="364906" y="292905"/>
                    <a:pt x="347051" y="292905"/>
                  </a:cubicBezTo>
                  <a:lnTo>
                    <a:pt x="292371" y="292905"/>
                  </a:lnTo>
                  <a:lnTo>
                    <a:pt x="292371" y="378988"/>
                  </a:lnTo>
                  <a:cubicBezTo>
                    <a:pt x="292371" y="390167"/>
                    <a:pt x="278980" y="396875"/>
                    <a:pt x="271169" y="387931"/>
                  </a:cubicBezTo>
                  <a:lnTo>
                    <a:pt x="186359" y="292905"/>
                  </a:lnTo>
                  <a:lnTo>
                    <a:pt x="33478" y="292905"/>
                  </a:lnTo>
                  <a:cubicBezTo>
                    <a:pt x="15623" y="292905"/>
                    <a:pt x="0" y="278372"/>
                    <a:pt x="0" y="260484"/>
                  </a:cubicBezTo>
                  <a:lnTo>
                    <a:pt x="0" y="118404"/>
                  </a:lnTo>
                  <a:lnTo>
                    <a:pt x="85249" y="118404"/>
                  </a:lnTo>
                  <a:cubicBezTo>
                    <a:pt x="103029" y="118404"/>
                    <a:pt x="117475" y="103888"/>
                    <a:pt x="117475" y="86022"/>
                  </a:cubicBezTo>
                  <a:close/>
                </a:path>
              </a:pathLst>
            </a:cu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Freeform 2507">
              <a:extLst>
                <a:ext uri="{FF2B5EF4-FFF2-40B4-BE49-F238E27FC236}">
                  <a16:creationId xmlns:a16="http://schemas.microsoft.com/office/drawing/2014/main" id="{095702C5-54CB-9433-0A5B-D9D2CFEEA27C}"/>
                </a:ext>
              </a:extLst>
            </p:cNvPr>
            <p:cNvSpPr>
              <a:spLocks/>
            </p:cNvSpPr>
            <p:nvPr/>
          </p:nvSpPr>
          <p:spPr bwMode="auto">
            <a:xfrm>
              <a:off x="9815512" y="2119391"/>
              <a:ext cx="377825" cy="395288"/>
            </a:xfrm>
            <a:custGeom>
              <a:avLst/>
              <a:gdLst>
                <a:gd name="T0" fmla="*/ 311 w 340"/>
                <a:gd name="T1" fmla="*/ 0 h 354"/>
                <a:gd name="T2" fmla="*/ 30 w 340"/>
                <a:gd name="T3" fmla="*/ 0 h 354"/>
                <a:gd name="T4" fmla="*/ 0 w 340"/>
                <a:gd name="T5" fmla="*/ 29 h 354"/>
                <a:gd name="T6" fmla="*/ 0 w 340"/>
                <a:gd name="T7" fmla="*/ 232 h 354"/>
                <a:gd name="T8" fmla="*/ 30 w 340"/>
                <a:gd name="T9" fmla="*/ 261 h 354"/>
                <a:gd name="T10" fmla="*/ 79 w 340"/>
                <a:gd name="T11" fmla="*/ 261 h 354"/>
                <a:gd name="T12" fmla="*/ 79 w 340"/>
                <a:gd name="T13" fmla="*/ 339 h 354"/>
                <a:gd name="T14" fmla="*/ 98 w 340"/>
                <a:gd name="T15" fmla="*/ 347 h 354"/>
                <a:gd name="T16" fmla="*/ 173 w 340"/>
                <a:gd name="T17" fmla="*/ 261 h 354"/>
                <a:gd name="T18" fmla="*/ 311 w 340"/>
                <a:gd name="T19" fmla="*/ 261 h 354"/>
                <a:gd name="T20" fmla="*/ 340 w 340"/>
                <a:gd name="T21" fmla="*/ 232 h 354"/>
                <a:gd name="T22" fmla="*/ 340 w 340"/>
                <a:gd name="T23" fmla="*/ 29 h 354"/>
                <a:gd name="T24" fmla="*/ 311 w 340"/>
                <a:gd name="T25"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354">
                  <a:moveTo>
                    <a:pt x="311" y="0"/>
                  </a:moveTo>
                  <a:lnTo>
                    <a:pt x="30" y="0"/>
                  </a:lnTo>
                  <a:cubicBezTo>
                    <a:pt x="14" y="0"/>
                    <a:pt x="0" y="13"/>
                    <a:pt x="0" y="29"/>
                  </a:cubicBezTo>
                  <a:lnTo>
                    <a:pt x="0" y="232"/>
                  </a:lnTo>
                  <a:cubicBezTo>
                    <a:pt x="0" y="248"/>
                    <a:pt x="14" y="261"/>
                    <a:pt x="30" y="261"/>
                  </a:cubicBezTo>
                  <a:lnTo>
                    <a:pt x="79" y="261"/>
                  </a:lnTo>
                  <a:lnTo>
                    <a:pt x="79" y="339"/>
                  </a:lnTo>
                  <a:cubicBezTo>
                    <a:pt x="79" y="349"/>
                    <a:pt x="91" y="354"/>
                    <a:pt x="98" y="347"/>
                  </a:cubicBezTo>
                  <a:lnTo>
                    <a:pt x="173" y="261"/>
                  </a:lnTo>
                  <a:lnTo>
                    <a:pt x="311" y="261"/>
                  </a:lnTo>
                  <a:cubicBezTo>
                    <a:pt x="327" y="261"/>
                    <a:pt x="340" y="248"/>
                    <a:pt x="340" y="232"/>
                  </a:cubicBezTo>
                  <a:lnTo>
                    <a:pt x="340" y="29"/>
                  </a:lnTo>
                  <a:cubicBezTo>
                    <a:pt x="340" y="13"/>
                    <a:pt x="327" y="0"/>
                    <a:pt x="311" y="0"/>
                  </a:cubicBezTo>
                  <a:close/>
                </a:path>
              </a:pathLst>
            </a:cu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Freeform 2508">
              <a:extLst>
                <a:ext uri="{FF2B5EF4-FFF2-40B4-BE49-F238E27FC236}">
                  <a16:creationId xmlns:a16="http://schemas.microsoft.com/office/drawing/2014/main" id="{33D3275F-153E-A3A3-D489-E5301F19C07D}"/>
                </a:ext>
              </a:extLst>
            </p:cNvPr>
            <p:cNvSpPr>
              <a:spLocks/>
            </p:cNvSpPr>
            <p:nvPr/>
          </p:nvSpPr>
          <p:spPr bwMode="auto">
            <a:xfrm>
              <a:off x="9959975" y="2173366"/>
              <a:ext cx="90488" cy="138113"/>
            </a:xfrm>
            <a:custGeom>
              <a:avLst/>
              <a:gdLst>
                <a:gd name="T0" fmla="*/ 40 w 81"/>
                <a:gd name="T1" fmla="*/ 123 h 123"/>
                <a:gd name="T2" fmla="*/ 40 w 81"/>
                <a:gd name="T3" fmla="*/ 117 h 123"/>
                <a:gd name="T4" fmla="*/ 61 w 81"/>
                <a:gd name="T5" fmla="*/ 79 h 123"/>
                <a:gd name="T6" fmla="*/ 81 w 81"/>
                <a:gd name="T7" fmla="*/ 41 h 123"/>
                <a:gd name="T8" fmla="*/ 40 w 81"/>
                <a:gd name="T9" fmla="*/ 0 h 123"/>
                <a:gd name="T10" fmla="*/ 0 w 81"/>
                <a:gd name="T11" fmla="*/ 41 h 123"/>
              </a:gdLst>
              <a:ahLst/>
              <a:cxnLst>
                <a:cxn ang="0">
                  <a:pos x="T0" y="T1"/>
                </a:cxn>
                <a:cxn ang="0">
                  <a:pos x="T2" y="T3"/>
                </a:cxn>
                <a:cxn ang="0">
                  <a:pos x="T4" y="T5"/>
                </a:cxn>
                <a:cxn ang="0">
                  <a:pos x="T6" y="T7"/>
                </a:cxn>
                <a:cxn ang="0">
                  <a:pos x="T8" y="T9"/>
                </a:cxn>
                <a:cxn ang="0">
                  <a:pos x="T10" y="T11"/>
                </a:cxn>
              </a:cxnLst>
              <a:rect l="0" t="0" r="r" b="b"/>
              <a:pathLst>
                <a:path w="81" h="123">
                  <a:moveTo>
                    <a:pt x="40" y="123"/>
                  </a:moveTo>
                  <a:lnTo>
                    <a:pt x="40" y="117"/>
                  </a:lnTo>
                  <a:cubicBezTo>
                    <a:pt x="40" y="100"/>
                    <a:pt x="50" y="89"/>
                    <a:pt x="61" y="79"/>
                  </a:cubicBezTo>
                  <a:cubicBezTo>
                    <a:pt x="71" y="68"/>
                    <a:pt x="81" y="58"/>
                    <a:pt x="81" y="41"/>
                  </a:cubicBezTo>
                  <a:cubicBezTo>
                    <a:pt x="81" y="18"/>
                    <a:pt x="63" y="0"/>
                    <a:pt x="40" y="0"/>
                  </a:cubicBezTo>
                  <a:cubicBezTo>
                    <a:pt x="18" y="0"/>
                    <a:pt x="0" y="18"/>
                    <a:pt x="0" y="41"/>
                  </a:cubicBezTo>
                </a:path>
              </a:pathLst>
            </a:cu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Line 2509">
              <a:extLst>
                <a:ext uri="{FF2B5EF4-FFF2-40B4-BE49-F238E27FC236}">
                  <a16:creationId xmlns:a16="http://schemas.microsoft.com/office/drawing/2014/main" id="{397E5196-EA67-F08C-BDF1-0E0CD56763D2}"/>
                </a:ext>
              </a:extLst>
            </p:cNvPr>
            <p:cNvSpPr>
              <a:spLocks noChangeShapeType="1"/>
            </p:cNvSpPr>
            <p:nvPr/>
          </p:nvSpPr>
          <p:spPr bwMode="auto">
            <a:xfrm>
              <a:off x="10004425" y="2351166"/>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Line 2510">
              <a:extLst>
                <a:ext uri="{FF2B5EF4-FFF2-40B4-BE49-F238E27FC236}">
                  <a16:creationId xmlns:a16="http://schemas.microsoft.com/office/drawing/2014/main" id="{D9869547-166A-D62D-2480-BC7DF9852C42}"/>
                </a:ext>
              </a:extLst>
            </p:cNvPr>
            <p:cNvSpPr>
              <a:spLocks noChangeShapeType="1"/>
            </p:cNvSpPr>
            <p:nvPr/>
          </p:nvSpPr>
          <p:spPr bwMode="auto">
            <a:xfrm>
              <a:off x="10264775" y="2524203"/>
              <a:ext cx="0" cy="0"/>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Line 2511">
              <a:extLst>
                <a:ext uri="{FF2B5EF4-FFF2-40B4-BE49-F238E27FC236}">
                  <a16:creationId xmlns:a16="http://schemas.microsoft.com/office/drawing/2014/main" id="{8C6B05DB-7111-5DD5-40A5-86E7FB8FD917}"/>
                </a:ext>
              </a:extLst>
            </p:cNvPr>
            <p:cNvSpPr>
              <a:spLocks noChangeShapeType="1"/>
            </p:cNvSpPr>
            <p:nvPr/>
          </p:nvSpPr>
          <p:spPr bwMode="auto">
            <a:xfrm>
              <a:off x="10264775" y="2524203"/>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Line 2512">
              <a:extLst>
                <a:ext uri="{FF2B5EF4-FFF2-40B4-BE49-F238E27FC236}">
                  <a16:creationId xmlns:a16="http://schemas.microsoft.com/office/drawing/2014/main" id="{73B0EF34-A22B-6F26-E131-5764BFCEBBF2}"/>
                </a:ext>
              </a:extLst>
            </p:cNvPr>
            <p:cNvSpPr>
              <a:spLocks noChangeShapeType="1"/>
            </p:cNvSpPr>
            <p:nvPr/>
          </p:nvSpPr>
          <p:spPr bwMode="auto">
            <a:xfrm>
              <a:off x="10145712" y="2524203"/>
              <a:ext cx="0" cy="0"/>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Line 2513">
              <a:extLst>
                <a:ext uri="{FF2B5EF4-FFF2-40B4-BE49-F238E27FC236}">
                  <a16:creationId xmlns:a16="http://schemas.microsoft.com/office/drawing/2014/main" id="{9D04FBE3-0D4A-A6E7-13E6-4948A681A42C}"/>
                </a:ext>
              </a:extLst>
            </p:cNvPr>
            <p:cNvSpPr>
              <a:spLocks noChangeShapeType="1"/>
            </p:cNvSpPr>
            <p:nvPr/>
          </p:nvSpPr>
          <p:spPr bwMode="auto">
            <a:xfrm>
              <a:off x="10145712" y="2524203"/>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Line 2514">
              <a:extLst>
                <a:ext uri="{FF2B5EF4-FFF2-40B4-BE49-F238E27FC236}">
                  <a16:creationId xmlns:a16="http://schemas.microsoft.com/office/drawing/2014/main" id="{31E7449D-8E90-8CA1-9127-0C0966106B7A}"/>
                </a:ext>
              </a:extLst>
            </p:cNvPr>
            <p:cNvSpPr>
              <a:spLocks noChangeShapeType="1"/>
            </p:cNvSpPr>
            <p:nvPr/>
          </p:nvSpPr>
          <p:spPr bwMode="auto">
            <a:xfrm>
              <a:off x="10185400" y="2524203"/>
              <a:ext cx="0" cy="0"/>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Line 2515">
              <a:extLst>
                <a:ext uri="{FF2B5EF4-FFF2-40B4-BE49-F238E27FC236}">
                  <a16:creationId xmlns:a16="http://schemas.microsoft.com/office/drawing/2014/main" id="{D6E8D0E8-346C-3FC6-B254-84AD7A90BC69}"/>
                </a:ext>
              </a:extLst>
            </p:cNvPr>
            <p:cNvSpPr>
              <a:spLocks noChangeShapeType="1"/>
            </p:cNvSpPr>
            <p:nvPr/>
          </p:nvSpPr>
          <p:spPr bwMode="auto">
            <a:xfrm>
              <a:off x="10185400" y="2524203"/>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Line 2516">
              <a:extLst>
                <a:ext uri="{FF2B5EF4-FFF2-40B4-BE49-F238E27FC236}">
                  <a16:creationId xmlns:a16="http://schemas.microsoft.com/office/drawing/2014/main" id="{4043D490-0EC8-8C44-D5A3-13105BE32270}"/>
                </a:ext>
              </a:extLst>
            </p:cNvPr>
            <p:cNvSpPr>
              <a:spLocks noChangeShapeType="1"/>
            </p:cNvSpPr>
            <p:nvPr/>
          </p:nvSpPr>
          <p:spPr bwMode="auto">
            <a:xfrm>
              <a:off x="10226675" y="2524203"/>
              <a:ext cx="0" cy="0"/>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Line 2517">
              <a:extLst>
                <a:ext uri="{FF2B5EF4-FFF2-40B4-BE49-F238E27FC236}">
                  <a16:creationId xmlns:a16="http://schemas.microsoft.com/office/drawing/2014/main" id="{72DC7678-EEDF-DDDF-EC48-365902E53FD4}"/>
                </a:ext>
              </a:extLst>
            </p:cNvPr>
            <p:cNvSpPr>
              <a:spLocks noChangeShapeType="1"/>
            </p:cNvSpPr>
            <p:nvPr/>
          </p:nvSpPr>
          <p:spPr bwMode="auto">
            <a:xfrm>
              <a:off x="10226675" y="2524203"/>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Line 2518">
              <a:extLst>
                <a:ext uri="{FF2B5EF4-FFF2-40B4-BE49-F238E27FC236}">
                  <a16:creationId xmlns:a16="http://schemas.microsoft.com/office/drawing/2014/main" id="{E1B51D70-7012-8610-126D-17CD8B354B6F}"/>
                </a:ext>
              </a:extLst>
            </p:cNvPr>
            <p:cNvSpPr>
              <a:spLocks noChangeShapeType="1"/>
            </p:cNvSpPr>
            <p:nvPr/>
          </p:nvSpPr>
          <p:spPr bwMode="auto">
            <a:xfrm flipV="1">
              <a:off x="10264775" y="2347991"/>
              <a:ext cx="0" cy="136525"/>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Line 2519">
              <a:extLst>
                <a:ext uri="{FF2B5EF4-FFF2-40B4-BE49-F238E27FC236}">
                  <a16:creationId xmlns:a16="http://schemas.microsoft.com/office/drawing/2014/main" id="{C60CD9E7-99D8-1E18-4513-05100D11707E}"/>
                </a:ext>
              </a:extLst>
            </p:cNvPr>
            <p:cNvSpPr>
              <a:spLocks noChangeShapeType="1"/>
            </p:cNvSpPr>
            <p:nvPr/>
          </p:nvSpPr>
          <p:spPr bwMode="auto">
            <a:xfrm flipV="1">
              <a:off x="10264775" y="2347991"/>
              <a:ext cx="0" cy="136525"/>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0" name="Rectangle 59">
            <a:extLst>
              <a:ext uri="{FF2B5EF4-FFF2-40B4-BE49-F238E27FC236}">
                <a16:creationId xmlns:a16="http://schemas.microsoft.com/office/drawing/2014/main" id="{62024B81-F2FB-C743-2FBA-0028C953C9D2}"/>
              </a:ext>
            </a:extLst>
          </p:cNvPr>
          <p:cNvSpPr/>
          <p:nvPr/>
        </p:nvSpPr>
        <p:spPr>
          <a:xfrm>
            <a:off x="3568700" y="3212597"/>
            <a:ext cx="749300" cy="144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VSE</a:t>
            </a:r>
          </a:p>
        </p:txBody>
      </p:sp>
      <p:sp>
        <p:nvSpPr>
          <p:cNvPr id="61" name="Rectangle 60">
            <a:extLst>
              <a:ext uri="{FF2B5EF4-FFF2-40B4-BE49-F238E27FC236}">
                <a16:creationId xmlns:a16="http://schemas.microsoft.com/office/drawing/2014/main" id="{9EB8B502-81A8-0AB9-B7AB-BCB45921C758}"/>
              </a:ext>
            </a:extLst>
          </p:cNvPr>
          <p:cNvSpPr/>
          <p:nvPr/>
        </p:nvSpPr>
        <p:spPr>
          <a:xfrm>
            <a:off x="4318000" y="3365379"/>
            <a:ext cx="749300" cy="144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E.DIS</a:t>
            </a:r>
          </a:p>
        </p:txBody>
      </p:sp>
      <p:sp>
        <p:nvSpPr>
          <p:cNvPr id="62" name="Rectangle 61">
            <a:extLst>
              <a:ext uri="{FF2B5EF4-FFF2-40B4-BE49-F238E27FC236}">
                <a16:creationId xmlns:a16="http://schemas.microsoft.com/office/drawing/2014/main" id="{5CAE938B-F1F2-0F73-3E61-62968D9B4DA5}"/>
              </a:ext>
            </a:extLst>
          </p:cNvPr>
          <p:cNvSpPr/>
          <p:nvPr/>
        </p:nvSpPr>
        <p:spPr>
          <a:xfrm>
            <a:off x="5686425" y="3502034"/>
            <a:ext cx="749300" cy="144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SÜWAG/</a:t>
            </a:r>
            <a:r>
              <a:rPr lang="en-US" sz="800" dirty="0" err="1">
                <a:solidFill>
                  <a:schemeClr val="tx1"/>
                </a:solidFill>
              </a:rPr>
              <a:t>Syna</a:t>
            </a:r>
            <a:endParaRPr lang="en-US" sz="800" dirty="0">
              <a:solidFill>
                <a:schemeClr val="tx1"/>
              </a:solidFill>
            </a:endParaRPr>
          </a:p>
        </p:txBody>
      </p:sp>
      <p:sp>
        <p:nvSpPr>
          <p:cNvPr id="63" name="Rectangle 62">
            <a:extLst>
              <a:ext uri="{FF2B5EF4-FFF2-40B4-BE49-F238E27FC236}">
                <a16:creationId xmlns:a16="http://schemas.microsoft.com/office/drawing/2014/main" id="{1AD95253-8090-EF0B-A373-2F6E9FCB8FA4}"/>
              </a:ext>
            </a:extLst>
          </p:cNvPr>
          <p:cNvSpPr/>
          <p:nvPr/>
        </p:nvSpPr>
        <p:spPr>
          <a:xfrm>
            <a:off x="6435725" y="3638689"/>
            <a:ext cx="749300" cy="144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err="1">
                <a:solidFill>
                  <a:schemeClr val="tx1"/>
                </a:solidFill>
              </a:rPr>
              <a:t>Avacon</a:t>
            </a:r>
            <a:endParaRPr lang="en-US" sz="800" dirty="0">
              <a:solidFill>
                <a:schemeClr val="tx1"/>
              </a:solidFill>
            </a:endParaRPr>
          </a:p>
        </p:txBody>
      </p:sp>
      <p:sp>
        <p:nvSpPr>
          <p:cNvPr id="64" name="Rectangle 63">
            <a:extLst>
              <a:ext uri="{FF2B5EF4-FFF2-40B4-BE49-F238E27FC236}">
                <a16:creationId xmlns:a16="http://schemas.microsoft.com/office/drawing/2014/main" id="{2771342B-C6B6-AC64-5965-60397BFEAD3B}"/>
              </a:ext>
            </a:extLst>
          </p:cNvPr>
          <p:cNvSpPr/>
          <p:nvPr/>
        </p:nvSpPr>
        <p:spPr>
          <a:xfrm>
            <a:off x="7192943" y="3756294"/>
            <a:ext cx="749300" cy="144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err="1">
                <a:solidFill>
                  <a:schemeClr val="tx1"/>
                </a:solidFill>
              </a:rPr>
              <a:t>EnviaM</a:t>
            </a:r>
            <a:endParaRPr lang="en-US" sz="800" dirty="0">
              <a:solidFill>
                <a:schemeClr val="tx1"/>
              </a:solidFill>
            </a:endParaRPr>
          </a:p>
        </p:txBody>
      </p:sp>
      <p:sp>
        <p:nvSpPr>
          <p:cNvPr id="65" name="Rectangle 64">
            <a:extLst>
              <a:ext uri="{FF2B5EF4-FFF2-40B4-BE49-F238E27FC236}">
                <a16:creationId xmlns:a16="http://schemas.microsoft.com/office/drawing/2014/main" id="{53ABE46D-35A8-89CC-3BB2-317732AE05AE}"/>
              </a:ext>
            </a:extLst>
          </p:cNvPr>
          <p:cNvSpPr/>
          <p:nvPr/>
        </p:nvSpPr>
        <p:spPr>
          <a:xfrm>
            <a:off x="8064500" y="4048654"/>
            <a:ext cx="749300" cy="144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ELE</a:t>
            </a:r>
          </a:p>
        </p:txBody>
      </p:sp>
      <p:sp>
        <p:nvSpPr>
          <p:cNvPr id="66" name="Rectangle 65">
            <a:extLst>
              <a:ext uri="{FF2B5EF4-FFF2-40B4-BE49-F238E27FC236}">
                <a16:creationId xmlns:a16="http://schemas.microsoft.com/office/drawing/2014/main" id="{0DA6EE90-E1C3-4F37-9D4D-BD7227FA631B}"/>
              </a:ext>
            </a:extLst>
          </p:cNvPr>
          <p:cNvSpPr/>
          <p:nvPr/>
        </p:nvSpPr>
        <p:spPr>
          <a:xfrm>
            <a:off x="8813800" y="4185309"/>
            <a:ext cx="749300" cy="144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LEW</a:t>
            </a:r>
          </a:p>
        </p:txBody>
      </p:sp>
      <p:sp>
        <p:nvSpPr>
          <p:cNvPr id="67" name="Rectangle 66">
            <a:extLst>
              <a:ext uri="{FF2B5EF4-FFF2-40B4-BE49-F238E27FC236}">
                <a16:creationId xmlns:a16="http://schemas.microsoft.com/office/drawing/2014/main" id="{A403E1BA-620A-30D2-5229-8074E3620F2E}"/>
              </a:ext>
            </a:extLst>
          </p:cNvPr>
          <p:cNvSpPr/>
          <p:nvPr/>
        </p:nvSpPr>
        <p:spPr>
          <a:xfrm>
            <a:off x="9563100" y="4321964"/>
            <a:ext cx="749300" cy="144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err="1">
                <a:solidFill>
                  <a:schemeClr val="tx1"/>
                </a:solidFill>
              </a:rPr>
              <a:t>BayernWerk</a:t>
            </a:r>
            <a:endParaRPr lang="en-US" sz="800" dirty="0">
              <a:solidFill>
                <a:schemeClr val="tx1"/>
              </a:solidFill>
            </a:endParaRPr>
          </a:p>
        </p:txBody>
      </p:sp>
      <p:sp>
        <p:nvSpPr>
          <p:cNvPr id="68" name="Rectangle 67">
            <a:extLst>
              <a:ext uri="{FF2B5EF4-FFF2-40B4-BE49-F238E27FC236}">
                <a16:creationId xmlns:a16="http://schemas.microsoft.com/office/drawing/2014/main" id="{B6F5FA13-110A-F651-38AB-BBC47EBCB0BA}"/>
              </a:ext>
            </a:extLst>
          </p:cNvPr>
          <p:cNvSpPr/>
          <p:nvPr/>
        </p:nvSpPr>
        <p:spPr>
          <a:xfrm>
            <a:off x="7315200" y="3911999"/>
            <a:ext cx="749300" cy="144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RWW</a:t>
            </a:r>
          </a:p>
        </p:txBody>
      </p:sp>
      <p:sp>
        <p:nvSpPr>
          <p:cNvPr id="69" name="Rectangle 68">
            <a:extLst>
              <a:ext uri="{FF2B5EF4-FFF2-40B4-BE49-F238E27FC236}">
                <a16:creationId xmlns:a16="http://schemas.microsoft.com/office/drawing/2014/main" id="{B5E3ACF7-7D2E-2896-5E5F-F1EB4A0D141E}"/>
              </a:ext>
            </a:extLst>
          </p:cNvPr>
          <p:cNvSpPr/>
          <p:nvPr/>
        </p:nvSpPr>
        <p:spPr>
          <a:xfrm>
            <a:off x="10312400" y="4458621"/>
            <a:ext cx="749300" cy="144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EKN/EDN</a:t>
            </a:r>
          </a:p>
        </p:txBody>
      </p:sp>
      <p:sp>
        <p:nvSpPr>
          <p:cNvPr id="70" name="Rectangle 69">
            <a:extLst>
              <a:ext uri="{FF2B5EF4-FFF2-40B4-BE49-F238E27FC236}">
                <a16:creationId xmlns:a16="http://schemas.microsoft.com/office/drawing/2014/main" id="{DBE244E7-F4A5-9D3B-8A92-61E6033A3D5C}"/>
              </a:ext>
            </a:extLst>
          </p:cNvPr>
          <p:cNvSpPr/>
          <p:nvPr/>
        </p:nvSpPr>
        <p:spPr>
          <a:xfrm>
            <a:off x="2642249" y="3018801"/>
            <a:ext cx="749300" cy="144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Westnetz</a:t>
            </a:r>
          </a:p>
        </p:txBody>
      </p:sp>
      <p:sp>
        <p:nvSpPr>
          <p:cNvPr id="71" name="Rectangle 70">
            <a:extLst>
              <a:ext uri="{FF2B5EF4-FFF2-40B4-BE49-F238E27FC236}">
                <a16:creationId xmlns:a16="http://schemas.microsoft.com/office/drawing/2014/main" id="{84FA44E2-C56A-FB52-2741-F47EBD07120B}"/>
              </a:ext>
            </a:extLst>
          </p:cNvPr>
          <p:cNvSpPr/>
          <p:nvPr/>
        </p:nvSpPr>
        <p:spPr>
          <a:xfrm>
            <a:off x="2279650" y="2671521"/>
            <a:ext cx="599996" cy="14400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800" dirty="0"/>
              <a:t>Data Check</a:t>
            </a:r>
          </a:p>
        </p:txBody>
      </p:sp>
      <p:sp>
        <p:nvSpPr>
          <p:cNvPr id="72" name="Rectangle 71">
            <a:extLst>
              <a:ext uri="{FF2B5EF4-FFF2-40B4-BE49-F238E27FC236}">
                <a16:creationId xmlns:a16="http://schemas.microsoft.com/office/drawing/2014/main" id="{883FC5FC-0C77-BCAB-838D-F2D89C5C8913}"/>
              </a:ext>
            </a:extLst>
          </p:cNvPr>
          <p:cNvSpPr/>
          <p:nvPr/>
        </p:nvSpPr>
        <p:spPr>
          <a:xfrm>
            <a:off x="6685578" y="4669077"/>
            <a:ext cx="749300" cy="144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E.ON SWE</a:t>
            </a:r>
          </a:p>
        </p:txBody>
      </p:sp>
      <p:sp>
        <p:nvSpPr>
          <p:cNvPr id="73" name="Rectangle 72">
            <a:extLst>
              <a:ext uri="{FF2B5EF4-FFF2-40B4-BE49-F238E27FC236}">
                <a16:creationId xmlns:a16="http://schemas.microsoft.com/office/drawing/2014/main" id="{5C6C046C-AC9B-FA30-5E95-513055FE13F3}"/>
              </a:ext>
            </a:extLst>
          </p:cNvPr>
          <p:cNvSpPr/>
          <p:nvPr/>
        </p:nvSpPr>
        <p:spPr>
          <a:xfrm>
            <a:off x="5686425" y="4821859"/>
            <a:ext cx="749300" cy="144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en-US" sz="800" dirty="0">
                <a:solidFill>
                  <a:schemeClr val="tx1"/>
                </a:solidFill>
              </a:rPr>
              <a:t>E.ON </a:t>
            </a:r>
            <a:r>
              <a:rPr lang="en-US" sz="800" dirty="0" err="1">
                <a:solidFill>
                  <a:schemeClr val="tx1"/>
                </a:solidFill>
              </a:rPr>
              <a:t>Hungaria</a:t>
            </a:r>
            <a:endParaRPr lang="en-US" sz="800" dirty="0">
              <a:solidFill>
                <a:schemeClr val="tx1"/>
              </a:solidFill>
            </a:endParaRPr>
          </a:p>
        </p:txBody>
      </p:sp>
      <p:sp>
        <p:nvSpPr>
          <p:cNvPr id="74" name="Rectangle 73">
            <a:extLst>
              <a:ext uri="{FF2B5EF4-FFF2-40B4-BE49-F238E27FC236}">
                <a16:creationId xmlns:a16="http://schemas.microsoft.com/office/drawing/2014/main" id="{4041FA15-95FD-7B62-524E-60117130E150}"/>
              </a:ext>
            </a:extLst>
          </p:cNvPr>
          <p:cNvSpPr/>
          <p:nvPr/>
        </p:nvSpPr>
        <p:spPr>
          <a:xfrm>
            <a:off x="5859065" y="4974641"/>
            <a:ext cx="749300" cy="144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US" sz="800" dirty="0">
                <a:solidFill>
                  <a:schemeClr val="tx1"/>
                </a:solidFill>
              </a:rPr>
              <a:t>E.ON Romania</a:t>
            </a:r>
          </a:p>
        </p:txBody>
      </p:sp>
      <p:sp>
        <p:nvSpPr>
          <p:cNvPr id="75" name="Rectangle 74">
            <a:extLst>
              <a:ext uri="{FF2B5EF4-FFF2-40B4-BE49-F238E27FC236}">
                <a16:creationId xmlns:a16="http://schemas.microsoft.com/office/drawing/2014/main" id="{8D5A6AA3-B058-4FA0-5560-8C7A9AA2A21C}"/>
              </a:ext>
            </a:extLst>
          </p:cNvPr>
          <p:cNvSpPr/>
          <p:nvPr/>
        </p:nvSpPr>
        <p:spPr>
          <a:xfrm>
            <a:off x="6020179" y="5136221"/>
            <a:ext cx="749300" cy="144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US" sz="800" dirty="0">
                <a:solidFill>
                  <a:schemeClr val="tx1"/>
                </a:solidFill>
              </a:rPr>
              <a:t>E.ON Polska</a:t>
            </a:r>
          </a:p>
        </p:txBody>
      </p:sp>
      <p:sp>
        <p:nvSpPr>
          <p:cNvPr id="76" name="Rectangle 75">
            <a:extLst>
              <a:ext uri="{FF2B5EF4-FFF2-40B4-BE49-F238E27FC236}">
                <a16:creationId xmlns:a16="http://schemas.microsoft.com/office/drawing/2014/main" id="{3D2BCF0B-F289-32B2-3EF0-2CC5177E119A}"/>
              </a:ext>
            </a:extLst>
          </p:cNvPr>
          <p:cNvSpPr/>
          <p:nvPr/>
        </p:nvSpPr>
        <p:spPr>
          <a:xfrm>
            <a:off x="6192877" y="5295282"/>
            <a:ext cx="749300" cy="144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US" sz="800" dirty="0">
                <a:solidFill>
                  <a:schemeClr val="tx1"/>
                </a:solidFill>
              </a:rPr>
              <a:t>E.ON Slovak ZSE</a:t>
            </a:r>
          </a:p>
        </p:txBody>
      </p:sp>
      <p:sp>
        <p:nvSpPr>
          <p:cNvPr id="77" name="Rectangle 76">
            <a:extLst>
              <a:ext uri="{FF2B5EF4-FFF2-40B4-BE49-F238E27FC236}">
                <a16:creationId xmlns:a16="http://schemas.microsoft.com/office/drawing/2014/main" id="{BA865F33-B799-E85C-1D29-DEFD0E09B8A5}"/>
              </a:ext>
            </a:extLst>
          </p:cNvPr>
          <p:cNvSpPr/>
          <p:nvPr/>
        </p:nvSpPr>
        <p:spPr>
          <a:xfrm>
            <a:off x="6962795" y="5295282"/>
            <a:ext cx="749300" cy="144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US" sz="800" dirty="0">
                <a:solidFill>
                  <a:schemeClr val="tx1"/>
                </a:solidFill>
              </a:rPr>
              <a:t>E.ON Slovak VSE</a:t>
            </a:r>
          </a:p>
        </p:txBody>
      </p:sp>
      <p:sp>
        <p:nvSpPr>
          <p:cNvPr id="78" name="Rectangle 77">
            <a:extLst>
              <a:ext uri="{FF2B5EF4-FFF2-40B4-BE49-F238E27FC236}">
                <a16:creationId xmlns:a16="http://schemas.microsoft.com/office/drawing/2014/main" id="{43B0B16F-5ED0-3193-6690-C7F3D8E0D813}"/>
              </a:ext>
            </a:extLst>
          </p:cNvPr>
          <p:cNvSpPr/>
          <p:nvPr/>
        </p:nvSpPr>
        <p:spPr>
          <a:xfrm>
            <a:off x="7732713" y="5292253"/>
            <a:ext cx="749300" cy="144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800" dirty="0" err="1">
                <a:solidFill>
                  <a:schemeClr val="tx1"/>
                </a:solidFill>
              </a:rPr>
              <a:t>Czeska</a:t>
            </a:r>
            <a:r>
              <a:rPr lang="en-US" sz="800" dirty="0">
                <a:solidFill>
                  <a:schemeClr val="tx1"/>
                </a:solidFill>
              </a:rPr>
              <a:t> </a:t>
            </a:r>
            <a:r>
              <a:rPr lang="en-US" sz="800" dirty="0" err="1">
                <a:solidFill>
                  <a:schemeClr val="tx1"/>
                </a:solidFill>
              </a:rPr>
              <a:t>Republika</a:t>
            </a:r>
            <a:r>
              <a:rPr lang="en-US" sz="800" dirty="0">
                <a:solidFill>
                  <a:schemeClr val="tx1"/>
                </a:solidFill>
              </a:rPr>
              <a:t> </a:t>
            </a:r>
          </a:p>
        </p:txBody>
      </p:sp>
      <p:sp>
        <p:nvSpPr>
          <p:cNvPr id="79" name="Rectangle 78">
            <a:extLst>
              <a:ext uri="{FF2B5EF4-FFF2-40B4-BE49-F238E27FC236}">
                <a16:creationId xmlns:a16="http://schemas.microsoft.com/office/drawing/2014/main" id="{35136AF5-0876-FA64-2C7F-8CBCDFF6BA0F}"/>
              </a:ext>
            </a:extLst>
          </p:cNvPr>
          <p:cNvSpPr/>
          <p:nvPr/>
        </p:nvSpPr>
        <p:spPr>
          <a:xfrm>
            <a:off x="7361059" y="4669077"/>
            <a:ext cx="1442244" cy="14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E.ON </a:t>
            </a:r>
            <a:r>
              <a:rPr lang="en-US" sz="800" dirty="0" err="1">
                <a:solidFill>
                  <a:schemeClr val="tx1"/>
                </a:solidFill>
              </a:rPr>
              <a:t>Energidistribution</a:t>
            </a:r>
            <a:r>
              <a:rPr lang="en-US" sz="800" dirty="0">
                <a:solidFill>
                  <a:schemeClr val="tx1"/>
                </a:solidFill>
              </a:rPr>
              <a:t> AB</a:t>
            </a:r>
          </a:p>
        </p:txBody>
      </p:sp>
      <p:sp>
        <p:nvSpPr>
          <p:cNvPr id="80" name="Rectangle 79">
            <a:extLst>
              <a:ext uri="{FF2B5EF4-FFF2-40B4-BE49-F238E27FC236}">
                <a16:creationId xmlns:a16="http://schemas.microsoft.com/office/drawing/2014/main" id="{DF1EB4BA-95AB-66D8-39A0-261DEBDA6B6A}"/>
              </a:ext>
            </a:extLst>
          </p:cNvPr>
          <p:cNvSpPr/>
          <p:nvPr/>
        </p:nvSpPr>
        <p:spPr>
          <a:xfrm>
            <a:off x="8685251" y="5280228"/>
            <a:ext cx="1139031" cy="1408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E.ON </a:t>
            </a:r>
            <a:r>
              <a:rPr lang="en-US" sz="800" dirty="0" err="1">
                <a:solidFill>
                  <a:schemeClr val="tx1"/>
                </a:solidFill>
              </a:rPr>
              <a:t>Czeska</a:t>
            </a:r>
            <a:r>
              <a:rPr lang="en-US" sz="800" dirty="0">
                <a:solidFill>
                  <a:schemeClr val="tx1"/>
                </a:solidFill>
              </a:rPr>
              <a:t> </a:t>
            </a:r>
            <a:r>
              <a:rPr lang="en-US" sz="800" dirty="0" err="1">
                <a:solidFill>
                  <a:schemeClr val="tx1"/>
                </a:solidFill>
              </a:rPr>
              <a:t>Republika</a:t>
            </a:r>
            <a:endParaRPr lang="en-US" sz="800" dirty="0">
              <a:solidFill>
                <a:schemeClr val="tx1"/>
              </a:solidFill>
            </a:endParaRPr>
          </a:p>
        </p:txBody>
      </p:sp>
      <p:sp>
        <p:nvSpPr>
          <p:cNvPr id="81" name="Rectangle 80">
            <a:extLst>
              <a:ext uri="{FF2B5EF4-FFF2-40B4-BE49-F238E27FC236}">
                <a16:creationId xmlns:a16="http://schemas.microsoft.com/office/drawing/2014/main" id="{67AA6D45-35E4-0BFB-579A-5918A62BEA5C}"/>
              </a:ext>
            </a:extLst>
          </p:cNvPr>
          <p:cNvSpPr/>
          <p:nvPr/>
        </p:nvSpPr>
        <p:spPr>
          <a:xfrm>
            <a:off x="7915331" y="5510291"/>
            <a:ext cx="749300" cy="144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800" dirty="0" err="1">
                <a:solidFill>
                  <a:schemeClr val="tx1"/>
                </a:solidFill>
              </a:rPr>
              <a:t>Enerjisa</a:t>
            </a:r>
            <a:endParaRPr lang="en-US" sz="800" dirty="0">
              <a:solidFill>
                <a:schemeClr val="tx1"/>
              </a:solidFill>
            </a:endParaRPr>
          </a:p>
        </p:txBody>
      </p:sp>
      <p:sp>
        <p:nvSpPr>
          <p:cNvPr id="82" name="Rectangle 81">
            <a:extLst>
              <a:ext uri="{FF2B5EF4-FFF2-40B4-BE49-F238E27FC236}">
                <a16:creationId xmlns:a16="http://schemas.microsoft.com/office/drawing/2014/main" id="{A3186439-6CBC-3710-0B0E-DC060AFA5F3C}"/>
              </a:ext>
            </a:extLst>
          </p:cNvPr>
          <p:cNvSpPr/>
          <p:nvPr/>
        </p:nvSpPr>
        <p:spPr>
          <a:xfrm>
            <a:off x="6983413" y="5136221"/>
            <a:ext cx="749300" cy="144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800" dirty="0"/>
              <a:t>E.ON Hrvatska</a:t>
            </a:r>
          </a:p>
        </p:txBody>
      </p:sp>
      <p:sp>
        <p:nvSpPr>
          <p:cNvPr id="83" name="Rectangle 82">
            <a:extLst>
              <a:ext uri="{FF2B5EF4-FFF2-40B4-BE49-F238E27FC236}">
                <a16:creationId xmlns:a16="http://schemas.microsoft.com/office/drawing/2014/main" id="{48545ABA-97A7-AC98-AB8C-E89903AC77BF}"/>
              </a:ext>
            </a:extLst>
          </p:cNvPr>
          <p:cNvSpPr/>
          <p:nvPr/>
        </p:nvSpPr>
        <p:spPr>
          <a:xfrm>
            <a:off x="8826631" y="5763996"/>
            <a:ext cx="749300" cy="144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800" dirty="0"/>
              <a:t>E.ON UK</a:t>
            </a:r>
          </a:p>
        </p:txBody>
      </p:sp>
      <p:sp>
        <p:nvSpPr>
          <p:cNvPr id="84" name="Rectangle 83">
            <a:extLst>
              <a:ext uri="{FF2B5EF4-FFF2-40B4-BE49-F238E27FC236}">
                <a16:creationId xmlns:a16="http://schemas.microsoft.com/office/drawing/2014/main" id="{889FD330-FEC8-6086-6D0A-54F12913DC03}"/>
              </a:ext>
            </a:extLst>
          </p:cNvPr>
          <p:cNvSpPr/>
          <p:nvPr/>
        </p:nvSpPr>
        <p:spPr>
          <a:xfrm>
            <a:off x="8831791" y="5919844"/>
            <a:ext cx="749300" cy="144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800" dirty="0"/>
              <a:t>EON </a:t>
            </a:r>
            <a:r>
              <a:rPr lang="en-US" sz="800" dirty="0" err="1"/>
              <a:t>energia</a:t>
            </a:r>
            <a:endParaRPr lang="en-US" sz="800" dirty="0"/>
          </a:p>
        </p:txBody>
      </p:sp>
      <p:sp>
        <p:nvSpPr>
          <p:cNvPr id="85" name="Freeform 24">
            <a:extLst>
              <a:ext uri="{FF2B5EF4-FFF2-40B4-BE49-F238E27FC236}">
                <a16:creationId xmlns:a16="http://schemas.microsoft.com/office/drawing/2014/main" id="{4FFFF2E5-0B5E-A0DF-CC90-00F11E620107}"/>
              </a:ext>
            </a:extLst>
          </p:cNvPr>
          <p:cNvSpPr/>
          <p:nvPr/>
        </p:nvSpPr>
        <p:spPr>
          <a:xfrm>
            <a:off x="5686425" y="5001863"/>
            <a:ext cx="162000" cy="108000"/>
          </a:xfrm>
          <a:custGeom>
            <a:avLst/>
            <a:gdLst/>
            <a:ahLst/>
            <a:cxnLst/>
            <a:rect l="l" t="t" r="r" b="b"/>
            <a:pathLst>
              <a:path w="1379488" h="920808">
                <a:moveTo>
                  <a:pt x="0" y="0"/>
                </a:moveTo>
                <a:lnTo>
                  <a:pt x="1379488" y="0"/>
                </a:lnTo>
                <a:lnTo>
                  <a:pt x="1379488" y="920809"/>
                </a:lnTo>
                <a:lnTo>
                  <a:pt x="0" y="920809"/>
                </a:lnTo>
                <a:lnTo>
                  <a:pt x="0" y="0"/>
                </a:lnTo>
                <a:close/>
              </a:path>
            </a:pathLst>
          </a:custGeom>
          <a:blipFill>
            <a:blip r:embed="rId16"/>
            <a:stretch>
              <a:fillRect/>
            </a:stretch>
          </a:blipFill>
        </p:spPr>
        <p:txBody>
          <a:bodyPr/>
          <a:lstStyle/>
          <a:p>
            <a:endParaRPr lang="en-US" dirty="0"/>
          </a:p>
        </p:txBody>
      </p:sp>
      <p:sp>
        <p:nvSpPr>
          <p:cNvPr id="87" name="Rectangle 86">
            <a:extLst>
              <a:ext uri="{FF2B5EF4-FFF2-40B4-BE49-F238E27FC236}">
                <a16:creationId xmlns:a16="http://schemas.microsoft.com/office/drawing/2014/main" id="{66F47DE1-AC79-5FFB-139A-97BCEB49D11C}"/>
              </a:ext>
            </a:extLst>
          </p:cNvPr>
          <p:cNvSpPr/>
          <p:nvPr/>
        </p:nvSpPr>
        <p:spPr>
          <a:xfrm>
            <a:off x="8831791" y="6088983"/>
            <a:ext cx="749300" cy="144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800" dirty="0"/>
              <a:t>Essent</a:t>
            </a:r>
          </a:p>
        </p:txBody>
      </p:sp>
      <p:sp>
        <p:nvSpPr>
          <p:cNvPr id="88" name="Rectangle 87">
            <a:extLst>
              <a:ext uri="{FF2B5EF4-FFF2-40B4-BE49-F238E27FC236}">
                <a16:creationId xmlns:a16="http://schemas.microsoft.com/office/drawing/2014/main" id="{78B423BB-6A43-126B-F9FC-16510189288A}"/>
              </a:ext>
            </a:extLst>
          </p:cNvPr>
          <p:cNvSpPr/>
          <p:nvPr/>
        </p:nvSpPr>
        <p:spPr>
          <a:xfrm>
            <a:off x="8693281" y="6269898"/>
            <a:ext cx="882650" cy="1440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800" dirty="0"/>
              <a:t>1 further company</a:t>
            </a:r>
          </a:p>
        </p:txBody>
      </p:sp>
      <p:grpSp>
        <p:nvGrpSpPr>
          <p:cNvPr id="89" name="Meeting10" descr="{&quot;Key&quot;:&quot;POWER_USER_SHAPE_ICON&quot;,&quot;Value&quot;:&quot;POWER_USER_SHAPE_ICON_STYLE_1&quot;}">
            <a:extLst>
              <a:ext uri="{FF2B5EF4-FFF2-40B4-BE49-F238E27FC236}">
                <a16:creationId xmlns:a16="http://schemas.microsoft.com/office/drawing/2014/main" id="{90E14683-4366-FA59-0C92-91BC226CA15D}"/>
              </a:ext>
            </a:extLst>
          </p:cNvPr>
          <p:cNvGrpSpPr>
            <a:grpSpLocks noChangeAspect="1"/>
          </p:cNvGrpSpPr>
          <p:nvPr/>
        </p:nvGrpSpPr>
        <p:grpSpPr>
          <a:xfrm>
            <a:off x="4951016" y="2264632"/>
            <a:ext cx="232568" cy="229347"/>
            <a:chOff x="7440613" y="363538"/>
            <a:chExt cx="573088" cy="565151"/>
          </a:xfrm>
          <a:noFill/>
        </p:grpSpPr>
        <p:sp>
          <p:nvSpPr>
            <p:cNvPr id="90" name="Oval 2189">
              <a:extLst>
                <a:ext uri="{FF2B5EF4-FFF2-40B4-BE49-F238E27FC236}">
                  <a16:creationId xmlns:a16="http://schemas.microsoft.com/office/drawing/2014/main" id="{66F652B7-B5EF-83D8-D3B9-ED494D4C296B}"/>
                </a:ext>
              </a:extLst>
            </p:cNvPr>
            <p:cNvSpPr>
              <a:spLocks noChangeArrowheads="1"/>
            </p:cNvSpPr>
            <p:nvPr/>
          </p:nvSpPr>
          <p:spPr bwMode="auto">
            <a:xfrm>
              <a:off x="7550151" y="363538"/>
              <a:ext cx="85725" cy="85725"/>
            </a:xfrm>
            <a:prstGeom prst="ellipse">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 name="Oval 2190">
              <a:extLst>
                <a:ext uri="{FF2B5EF4-FFF2-40B4-BE49-F238E27FC236}">
                  <a16:creationId xmlns:a16="http://schemas.microsoft.com/office/drawing/2014/main" id="{53D530C1-E6A9-93B6-825C-2D3F0B29C24B}"/>
                </a:ext>
              </a:extLst>
            </p:cNvPr>
            <p:cNvSpPr>
              <a:spLocks noChangeArrowheads="1"/>
            </p:cNvSpPr>
            <p:nvPr/>
          </p:nvSpPr>
          <p:spPr bwMode="auto">
            <a:xfrm>
              <a:off x="7550151" y="363538"/>
              <a:ext cx="85725" cy="85725"/>
            </a:xfrm>
            <a:prstGeom prst="ellipse">
              <a:avLst/>
            </a:pr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Oval 2191">
              <a:extLst>
                <a:ext uri="{FF2B5EF4-FFF2-40B4-BE49-F238E27FC236}">
                  <a16:creationId xmlns:a16="http://schemas.microsoft.com/office/drawing/2014/main" id="{AF0900E2-AAF3-3487-C8A1-78B62CE55BBF}"/>
                </a:ext>
              </a:extLst>
            </p:cNvPr>
            <p:cNvSpPr>
              <a:spLocks noChangeArrowheads="1"/>
            </p:cNvSpPr>
            <p:nvPr/>
          </p:nvSpPr>
          <p:spPr bwMode="auto">
            <a:xfrm>
              <a:off x="7815263" y="363538"/>
              <a:ext cx="87313" cy="85725"/>
            </a:xfrm>
            <a:prstGeom prst="ellipse">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 name="Oval 2192">
              <a:extLst>
                <a:ext uri="{FF2B5EF4-FFF2-40B4-BE49-F238E27FC236}">
                  <a16:creationId xmlns:a16="http://schemas.microsoft.com/office/drawing/2014/main" id="{A3E1244D-BF63-C049-AF18-A1640DD31977}"/>
                </a:ext>
              </a:extLst>
            </p:cNvPr>
            <p:cNvSpPr>
              <a:spLocks noChangeArrowheads="1"/>
            </p:cNvSpPr>
            <p:nvPr/>
          </p:nvSpPr>
          <p:spPr bwMode="auto">
            <a:xfrm>
              <a:off x="7815263" y="363538"/>
              <a:ext cx="87313" cy="85725"/>
            </a:xfrm>
            <a:prstGeom prst="ellipse">
              <a:avLst/>
            </a:pr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 name="Freeform 2193">
              <a:extLst>
                <a:ext uri="{FF2B5EF4-FFF2-40B4-BE49-F238E27FC236}">
                  <a16:creationId xmlns:a16="http://schemas.microsoft.com/office/drawing/2014/main" id="{F29905FB-4E05-94E5-253B-F48F900CA6B1}"/>
                </a:ext>
              </a:extLst>
            </p:cNvPr>
            <p:cNvSpPr>
              <a:spLocks/>
            </p:cNvSpPr>
            <p:nvPr/>
          </p:nvSpPr>
          <p:spPr bwMode="auto">
            <a:xfrm>
              <a:off x="7508876" y="484188"/>
              <a:ext cx="171450" cy="114300"/>
            </a:xfrm>
            <a:custGeom>
              <a:avLst/>
              <a:gdLst>
                <a:gd name="T0" fmla="*/ 154 w 154"/>
                <a:gd name="T1" fmla="*/ 55 h 103"/>
                <a:gd name="T2" fmla="*/ 154 w 154"/>
                <a:gd name="T3" fmla="*/ 30 h 103"/>
                <a:gd name="T4" fmla="*/ 124 w 154"/>
                <a:gd name="T5" fmla="*/ 0 h 103"/>
                <a:gd name="T6" fmla="*/ 29 w 154"/>
                <a:gd name="T7" fmla="*/ 0 h 103"/>
                <a:gd name="T8" fmla="*/ 0 w 154"/>
                <a:gd name="T9" fmla="*/ 30 h 103"/>
                <a:gd name="T10" fmla="*/ 0 w 154"/>
                <a:gd name="T11" fmla="*/ 103 h 103"/>
              </a:gdLst>
              <a:ahLst/>
              <a:cxnLst>
                <a:cxn ang="0">
                  <a:pos x="T0" y="T1"/>
                </a:cxn>
                <a:cxn ang="0">
                  <a:pos x="T2" y="T3"/>
                </a:cxn>
                <a:cxn ang="0">
                  <a:pos x="T4" y="T5"/>
                </a:cxn>
                <a:cxn ang="0">
                  <a:pos x="T6" y="T7"/>
                </a:cxn>
                <a:cxn ang="0">
                  <a:pos x="T8" y="T9"/>
                </a:cxn>
                <a:cxn ang="0">
                  <a:pos x="T10" y="T11"/>
                </a:cxn>
              </a:cxnLst>
              <a:rect l="0" t="0" r="r" b="b"/>
              <a:pathLst>
                <a:path w="154" h="103">
                  <a:moveTo>
                    <a:pt x="154" y="55"/>
                  </a:moveTo>
                  <a:lnTo>
                    <a:pt x="154" y="30"/>
                  </a:lnTo>
                  <a:cubicBezTo>
                    <a:pt x="154" y="14"/>
                    <a:pt x="140" y="0"/>
                    <a:pt x="124" y="0"/>
                  </a:cubicBezTo>
                  <a:lnTo>
                    <a:pt x="29" y="0"/>
                  </a:lnTo>
                  <a:cubicBezTo>
                    <a:pt x="13" y="0"/>
                    <a:pt x="0" y="14"/>
                    <a:pt x="0" y="30"/>
                  </a:cubicBezTo>
                  <a:lnTo>
                    <a:pt x="0" y="103"/>
                  </a:lnTo>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Freeform 2194">
              <a:extLst>
                <a:ext uri="{FF2B5EF4-FFF2-40B4-BE49-F238E27FC236}">
                  <a16:creationId xmlns:a16="http://schemas.microsoft.com/office/drawing/2014/main" id="{B19AA942-DBE0-D6BE-BB8E-0BC713ED3B8B}"/>
                </a:ext>
              </a:extLst>
            </p:cNvPr>
            <p:cNvSpPr>
              <a:spLocks/>
            </p:cNvSpPr>
            <p:nvPr/>
          </p:nvSpPr>
          <p:spPr bwMode="auto">
            <a:xfrm>
              <a:off x="7508876" y="484188"/>
              <a:ext cx="171450" cy="114300"/>
            </a:xfrm>
            <a:custGeom>
              <a:avLst/>
              <a:gdLst>
                <a:gd name="T0" fmla="*/ 154 w 154"/>
                <a:gd name="T1" fmla="*/ 55 h 103"/>
                <a:gd name="T2" fmla="*/ 154 w 154"/>
                <a:gd name="T3" fmla="*/ 30 h 103"/>
                <a:gd name="T4" fmla="*/ 124 w 154"/>
                <a:gd name="T5" fmla="*/ 0 h 103"/>
                <a:gd name="T6" fmla="*/ 29 w 154"/>
                <a:gd name="T7" fmla="*/ 0 h 103"/>
                <a:gd name="T8" fmla="*/ 0 w 154"/>
                <a:gd name="T9" fmla="*/ 30 h 103"/>
                <a:gd name="T10" fmla="*/ 0 w 154"/>
                <a:gd name="T11" fmla="*/ 103 h 103"/>
              </a:gdLst>
              <a:ahLst/>
              <a:cxnLst>
                <a:cxn ang="0">
                  <a:pos x="T0" y="T1"/>
                </a:cxn>
                <a:cxn ang="0">
                  <a:pos x="T2" y="T3"/>
                </a:cxn>
                <a:cxn ang="0">
                  <a:pos x="T4" y="T5"/>
                </a:cxn>
                <a:cxn ang="0">
                  <a:pos x="T6" y="T7"/>
                </a:cxn>
                <a:cxn ang="0">
                  <a:pos x="T8" y="T9"/>
                </a:cxn>
                <a:cxn ang="0">
                  <a:pos x="T10" y="T11"/>
                </a:cxn>
              </a:cxnLst>
              <a:rect l="0" t="0" r="r" b="b"/>
              <a:pathLst>
                <a:path w="154" h="103">
                  <a:moveTo>
                    <a:pt x="154" y="55"/>
                  </a:moveTo>
                  <a:lnTo>
                    <a:pt x="154" y="30"/>
                  </a:lnTo>
                  <a:cubicBezTo>
                    <a:pt x="154" y="14"/>
                    <a:pt x="140" y="0"/>
                    <a:pt x="124" y="0"/>
                  </a:cubicBezTo>
                  <a:lnTo>
                    <a:pt x="29" y="0"/>
                  </a:lnTo>
                  <a:cubicBezTo>
                    <a:pt x="13" y="0"/>
                    <a:pt x="0" y="14"/>
                    <a:pt x="0" y="30"/>
                  </a:cubicBezTo>
                  <a:lnTo>
                    <a:pt x="0" y="103"/>
                  </a:lnTo>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Freeform 2195">
              <a:extLst>
                <a:ext uri="{FF2B5EF4-FFF2-40B4-BE49-F238E27FC236}">
                  <a16:creationId xmlns:a16="http://schemas.microsoft.com/office/drawing/2014/main" id="{E81F069C-087D-287D-FF62-C7CACBF8E025}"/>
                </a:ext>
              </a:extLst>
            </p:cNvPr>
            <p:cNvSpPr>
              <a:spLocks/>
            </p:cNvSpPr>
            <p:nvPr/>
          </p:nvSpPr>
          <p:spPr bwMode="auto">
            <a:xfrm>
              <a:off x="7772401" y="484188"/>
              <a:ext cx="171450" cy="112713"/>
            </a:xfrm>
            <a:custGeom>
              <a:avLst/>
              <a:gdLst>
                <a:gd name="T0" fmla="*/ 154 w 154"/>
                <a:gd name="T1" fmla="*/ 102 h 102"/>
                <a:gd name="T2" fmla="*/ 154 w 154"/>
                <a:gd name="T3" fmla="*/ 30 h 102"/>
                <a:gd name="T4" fmla="*/ 124 w 154"/>
                <a:gd name="T5" fmla="*/ 0 h 102"/>
                <a:gd name="T6" fmla="*/ 30 w 154"/>
                <a:gd name="T7" fmla="*/ 0 h 102"/>
                <a:gd name="T8" fmla="*/ 0 w 154"/>
                <a:gd name="T9" fmla="*/ 30 h 102"/>
                <a:gd name="T10" fmla="*/ 0 w 154"/>
                <a:gd name="T11" fmla="*/ 55 h 102"/>
              </a:gdLst>
              <a:ahLst/>
              <a:cxnLst>
                <a:cxn ang="0">
                  <a:pos x="T0" y="T1"/>
                </a:cxn>
                <a:cxn ang="0">
                  <a:pos x="T2" y="T3"/>
                </a:cxn>
                <a:cxn ang="0">
                  <a:pos x="T4" y="T5"/>
                </a:cxn>
                <a:cxn ang="0">
                  <a:pos x="T6" y="T7"/>
                </a:cxn>
                <a:cxn ang="0">
                  <a:pos x="T8" y="T9"/>
                </a:cxn>
                <a:cxn ang="0">
                  <a:pos x="T10" y="T11"/>
                </a:cxn>
              </a:cxnLst>
              <a:rect l="0" t="0" r="r" b="b"/>
              <a:pathLst>
                <a:path w="154" h="102">
                  <a:moveTo>
                    <a:pt x="154" y="102"/>
                  </a:moveTo>
                  <a:lnTo>
                    <a:pt x="154" y="30"/>
                  </a:lnTo>
                  <a:cubicBezTo>
                    <a:pt x="154" y="14"/>
                    <a:pt x="141" y="0"/>
                    <a:pt x="124" y="0"/>
                  </a:cubicBezTo>
                  <a:lnTo>
                    <a:pt x="30" y="0"/>
                  </a:lnTo>
                  <a:cubicBezTo>
                    <a:pt x="13" y="0"/>
                    <a:pt x="0" y="14"/>
                    <a:pt x="0" y="30"/>
                  </a:cubicBezTo>
                  <a:lnTo>
                    <a:pt x="0" y="55"/>
                  </a:lnTo>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Freeform 2196">
              <a:extLst>
                <a:ext uri="{FF2B5EF4-FFF2-40B4-BE49-F238E27FC236}">
                  <a16:creationId xmlns:a16="http://schemas.microsoft.com/office/drawing/2014/main" id="{99B7E99A-767F-540E-0D1D-7363E1D646A7}"/>
                </a:ext>
              </a:extLst>
            </p:cNvPr>
            <p:cNvSpPr>
              <a:spLocks/>
            </p:cNvSpPr>
            <p:nvPr/>
          </p:nvSpPr>
          <p:spPr bwMode="auto">
            <a:xfrm>
              <a:off x="7772401" y="484188"/>
              <a:ext cx="171450" cy="112713"/>
            </a:xfrm>
            <a:custGeom>
              <a:avLst/>
              <a:gdLst>
                <a:gd name="T0" fmla="*/ 154 w 154"/>
                <a:gd name="T1" fmla="*/ 102 h 102"/>
                <a:gd name="T2" fmla="*/ 154 w 154"/>
                <a:gd name="T3" fmla="*/ 30 h 102"/>
                <a:gd name="T4" fmla="*/ 124 w 154"/>
                <a:gd name="T5" fmla="*/ 0 h 102"/>
                <a:gd name="T6" fmla="*/ 30 w 154"/>
                <a:gd name="T7" fmla="*/ 0 h 102"/>
                <a:gd name="T8" fmla="*/ 0 w 154"/>
                <a:gd name="T9" fmla="*/ 30 h 102"/>
                <a:gd name="T10" fmla="*/ 0 w 154"/>
                <a:gd name="T11" fmla="*/ 55 h 102"/>
              </a:gdLst>
              <a:ahLst/>
              <a:cxnLst>
                <a:cxn ang="0">
                  <a:pos x="T0" y="T1"/>
                </a:cxn>
                <a:cxn ang="0">
                  <a:pos x="T2" y="T3"/>
                </a:cxn>
                <a:cxn ang="0">
                  <a:pos x="T4" y="T5"/>
                </a:cxn>
                <a:cxn ang="0">
                  <a:pos x="T6" y="T7"/>
                </a:cxn>
                <a:cxn ang="0">
                  <a:pos x="T8" y="T9"/>
                </a:cxn>
                <a:cxn ang="0">
                  <a:pos x="T10" y="T11"/>
                </a:cxn>
              </a:cxnLst>
              <a:rect l="0" t="0" r="r" b="b"/>
              <a:pathLst>
                <a:path w="154" h="102">
                  <a:moveTo>
                    <a:pt x="154" y="102"/>
                  </a:moveTo>
                  <a:lnTo>
                    <a:pt x="154" y="30"/>
                  </a:lnTo>
                  <a:cubicBezTo>
                    <a:pt x="154" y="14"/>
                    <a:pt x="141" y="0"/>
                    <a:pt x="124" y="0"/>
                  </a:cubicBezTo>
                  <a:lnTo>
                    <a:pt x="30" y="0"/>
                  </a:lnTo>
                  <a:cubicBezTo>
                    <a:pt x="13" y="0"/>
                    <a:pt x="0" y="14"/>
                    <a:pt x="0" y="30"/>
                  </a:cubicBezTo>
                  <a:lnTo>
                    <a:pt x="0" y="55"/>
                  </a:lnTo>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Freeform 2197">
              <a:extLst>
                <a:ext uri="{FF2B5EF4-FFF2-40B4-BE49-F238E27FC236}">
                  <a16:creationId xmlns:a16="http://schemas.microsoft.com/office/drawing/2014/main" id="{AED1906C-E391-955F-3540-252CDD70FD86}"/>
                </a:ext>
              </a:extLst>
            </p:cNvPr>
            <p:cNvSpPr>
              <a:spLocks noEditPoints="1"/>
            </p:cNvSpPr>
            <p:nvPr/>
          </p:nvSpPr>
          <p:spPr bwMode="auto">
            <a:xfrm>
              <a:off x="7440613" y="577851"/>
              <a:ext cx="573088" cy="350838"/>
            </a:xfrm>
            <a:custGeom>
              <a:avLst/>
              <a:gdLst>
                <a:gd name="T0" fmla="*/ 375 w 515"/>
                <a:gd name="T1" fmla="*/ 159 h 314"/>
                <a:gd name="T2" fmla="*/ 336 w 515"/>
                <a:gd name="T3" fmla="*/ 120 h 314"/>
                <a:gd name="T4" fmla="*/ 375 w 515"/>
                <a:gd name="T5" fmla="*/ 82 h 314"/>
                <a:gd name="T6" fmla="*/ 414 w 515"/>
                <a:gd name="T7" fmla="*/ 120 h 314"/>
                <a:gd name="T8" fmla="*/ 375 w 515"/>
                <a:gd name="T9" fmla="*/ 159 h 314"/>
                <a:gd name="T10" fmla="*/ 138 w 515"/>
                <a:gd name="T11" fmla="*/ 159 h 314"/>
                <a:gd name="T12" fmla="*/ 99 w 515"/>
                <a:gd name="T13" fmla="*/ 120 h 314"/>
                <a:gd name="T14" fmla="*/ 138 w 515"/>
                <a:gd name="T15" fmla="*/ 82 h 314"/>
                <a:gd name="T16" fmla="*/ 176 w 515"/>
                <a:gd name="T17" fmla="*/ 120 h 314"/>
                <a:gd name="T18" fmla="*/ 138 w 515"/>
                <a:gd name="T19" fmla="*/ 159 h 314"/>
                <a:gd name="T20" fmla="*/ 515 w 515"/>
                <a:gd name="T21" fmla="*/ 157 h 314"/>
                <a:gd name="T22" fmla="*/ 257 w 515"/>
                <a:gd name="T23" fmla="*/ 0 h 314"/>
                <a:gd name="T24" fmla="*/ 0 w 515"/>
                <a:gd name="T25" fmla="*/ 157 h 314"/>
                <a:gd name="T26" fmla="*/ 61 w 515"/>
                <a:gd name="T27" fmla="*/ 258 h 314"/>
                <a:gd name="T28" fmla="*/ 61 w 515"/>
                <a:gd name="T29" fmla="*/ 220 h 314"/>
                <a:gd name="T30" fmla="*/ 90 w 515"/>
                <a:gd name="T31" fmla="*/ 190 h 314"/>
                <a:gd name="T32" fmla="*/ 185 w 515"/>
                <a:gd name="T33" fmla="*/ 190 h 314"/>
                <a:gd name="T34" fmla="*/ 215 w 515"/>
                <a:gd name="T35" fmla="*/ 220 h 314"/>
                <a:gd name="T36" fmla="*/ 215 w 515"/>
                <a:gd name="T37" fmla="*/ 312 h 314"/>
                <a:gd name="T38" fmla="*/ 257 w 515"/>
                <a:gd name="T39" fmla="*/ 314 h 314"/>
                <a:gd name="T40" fmla="*/ 298 w 515"/>
                <a:gd name="T41" fmla="*/ 312 h 314"/>
                <a:gd name="T42" fmla="*/ 298 w 515"/>
                <a:gd name="T43" fmla="*/ 220 h 314"/>
                <a:gd name="T44" fmla="*/ 328 w 515"/>
                <a:gd name="T45" fmla="*/ 190 h 314"/>
                <a:gd name="T46" fmla="*/ 422 w 515"/>
                <a:gd name="T47" fmla="*/ 190 h 314"/>
                <a:gd name="T48" fmla="*/ 452 w 515"/>
                <a:gd name="T49" fmla="*/ 220 h 314"/>
                <a:gd name="T50" fmla="*/ 452 w 515"/>
                <a:gd name="T51" fmla="*/ 260 h 314"/>
                <a:gd name="T52" fmla="*/ 515 w 515"/>
                <a:gd name="T53" fmla="*/ 15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5" h="314">
                  <a:moveTo>
                    <a:pt x="375" y="159"/>
                  </a:moveTo>
                  <a:cubicBezTo>
                    <a:pt x="354" y="159"/>
                    <a:pt x="336" y="142"/>
                    <a:pt x="336" y="120"/>
                  </a:cubicBezTo>
                  <a:cubicBezTo>
                    <a:pt x="336" y="99"/>
                    <a:pt x="354" y="82"/>
                    <a:pt x="375" y="82"/>
                  </a:cubicBezTo>
                  <a:cubicBezTo>
                    <a:pt x="396" y="82"/>
                    <a:pt x="414" y="99"/>
                    <a:pt x="414" y="120"/>
                  </a:cubicBezTo>
                  <a:cubicBezTo>
                    <a:pt x="414" y="142"/>
                    <a:pt x="396" y="159"/>
                    <a:pt x="375" y="159"/>
                  </a:cubicBezTo>
                  <a:close/>
                  <a:moveTo>
                    <a:pt x="138" y="159"/>
                  </a:moveTo>
                  <a:cubicBezTo>
                    <a:pt x="116" y="159"/>
                    <a:pt x="99" y="142"/>
                    <a:pt x="99" y="120"/>
                  </a:cubicBezTo>
                  <a:cubicBezTo>
                    <a:pt x="99" y="99"/>
                    <a:pt x="116" y="82"/>
                    <a:pt x="138" y="82"/>
                  </a:cubicBezTo>
                  <a:cubicBezTo>
                    <a:pt x="159" y="82"/>
                    <a:pt x="176" y="99"/>
                    <a:pt x="176" y="120"/>
                  </a:cubicBezTo>
                  <a:cubicBezTo>
                    <a:pt x="176" y="142"/>
                    <a:pt x="159" y="159"/>
                    <a:pt x="138" y="159"/>
                  </a:cubicBezTo>
                  <a:close/>
                  <a:moveTo>
                    <a:pt x="515" y="157"/>
                  </a:moveTo>
                  <a:cubicBezTo>
                    <a:pt x="515" y="71"/>
                    <a:pt x="400" y="0"/>
                    <a:pt x="257" y="0"/>
                  </a:cubicBezTo>
                  <a:cubicBezTo>
                    <a:pt x="115" y="0"/>
                    <a:pt x="0" y="71"/>
                    <a:pt x="0" y="157"/>
                  </a:cubicBezTo>
                  <a:cubicBezTo>
                    <a:pt x="0" y="196"/>
                    <a:pt x="23" y="231"/>
                    <a:pt x="61" y="258"/>
                  </a:cubicBezTo>
                  <a:lnTo>
                    <a:pt x="61" y="220"/>
                  </a:lnTo>
                  <a:cubicBezTo>
                    <a:pt x="61" y="204"/>
                    <a:pt x="74" y="190"/>
                    <a:pt x="90" y="190"/>
                  </a:cubicBezTo>
                  <a:lnTo>
                    <a:pt x="185" y="190"/>
                  </a:lnTo>
                  <a:cubicBezTo>
                    <a:pt x="201" y="190"/>
                    <a:pt x="215" y="204"/>
                    <a:pt x="215" y="220"/>
                  </a:cubicBezTo>
                  <a:lnTo>
                    <a:pt x="215" y="312"/>
                  </a:lnTo>
                  <a:cubicBezTo>
                    <a:pt x="229" y="313"/>
                    <a:pt x="243" y="314"/>
                    <a:pt x="257" y="314"/>
                  </a:cubicBezTo>
                  <a:cubicBezTo>
                    <a:pt x="271" y="314"/>
                    <a:pt x="285" y="313"/>
                    <a:pt x="298" y="312"/>
                  </a:cubicBezTo>
                  <a:lnTo>
                    <a:pt x="298" y="220"/>
                  </a:lnTo>
                  <a:cubicBezTo>
                    <a:pt x="298" y="204"/>
                    <a:pt x="311" y="190"/>
                    <a:pt x="328" y="190"/>
                  </a:cubicBezTo>
                  <a:lnTo>
                    <a:pt x="422" y="190"/>
                  </a:lnTo>
                  <a:cubicBezTo>
                    <a:pt x="439" y="190"/>
                    <a:pt x="452" y="204"/>
                    <a:pt x="452" y="220"/>
                  </a:cubicBezTo>
                  <a:lnTo>
                    <a:pt x="452" y="260"/>
                  </a:lnTo>
                  <a:cubicBezTo>
                    <a:pt x="491" y="232"/>
                    <a:pt x="515" y="196"/>
                    <a:pt x="515" y="157"/>
                  </a:cubicBezTo>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Freeform 2198">
              <a:extLst>
                <a:ext uri="{FF2B5EF4-FFF2-40B4-BE49-F238E27FC236}">
                  <a16:creationId xmlns:a16="http://schemas.microsoft.com/office/drawing/2014/main" id="{48AC80A6-EC59-5657-300A-3FB1F5DF91F1}"/>
                </a:ext>
              </a:extLst>
            </p:cNvPr>
            <p:cNvSpPr>
              <a:spLocks noEditPoints="1"/>
            </p:cNvSpPr>
            <p:nvPr/>
          </p:nvSpPr>
          <p:spPr bwMode="auto">
            <a:xfrm>
              <a:off x="7440613" y="577851"/>
              <a:ext cx="573088" cy="350838"/>
            </a:xfrm>
            <a:custGeom>
              <a:avLst/>
              <a:gdLst>
                <a:gd name="T0" fmla="*/ 375 w 515"/>
                <a:gd name="T1" fmla="*/ 159 h 314"/>
                <a:gd name="T2" fmla="*/ 336 w 515"/>
                <a:gd name="T3" fmla="*/ 120 h 314"/>
                <a:gd name="T4" fmla="*/ 375 w 515"/>
                <a:gd name="T5" fmla="*/ 82 h 314"/>
                <a:gd name="T6" fmla="*/ 414 w 515"/>
                <a:gd name="T7" fmla="*/ 120 h 314"/>
                <a:gd name="T8" fmla="*/ 375 w 515"/>
                <a:gd name="T9" fmla="*/ 159 h 314"/>
                <a:gd name="T10" fmla="*/ 138 w 515"/>
                <a:gd name="T11" fmla="*/ 159 h 314"/>
                <a:gd name="T12" fmla="*/ 99 w 515"/>
                <a:gd name="T13" fmla="*/ 120 h 314"/>
                <a:gd name="T14" fmla="*/ 138 w 515"/>
                <a:gd name="T15" fmla="*/ 82 h 314"/>
                <a:gd name="T16" fmla="*/ 176 w 515"/>
                <a:gd name="T17" fmla="*/ 120 h 314"/>
                <a:gd name="T18" fmla="*/ 138 w 515"/>
                <a:gd name="T19" fmla="*/ 159 h 314"/>
                <a:gd name="T20" fmla="*/ 515 w 515"/>
                <a:gd name="T21" fmla="*/ 157 h 314"/>
                <a:gd name="T22" fmla="*/ 257 w 515"/>
                <a:gd name="T23" fmla="*/ 0 h 314"/>
                <a:gd name="T24" fmla="*/ 0 w 515"/>
                <a:gd name="T25" fmla="*/ 157 h 314"/>
                <a:gd name="T26" fmla="*/ 61 w 515"/>
                <a:gd name="T27" fmla="*/ 258 h 314"/>
                <a:gd name="T28" fmla="*/ 61 w 515"/>
                <a:gd name="T29" fmla="*/ 220 h 314"/>
                <a:gd name="T30" fmla="*/ 90 w 515"/>
                <a:gd name="T31" fmla="*/ 190 h 314"/>
                <a:gd name="T32" fmla="*/ 185 w 515"/>
                <a:gd name="T33" fmla="*/ 190 h 314"/>
                <a:gd name="T34" fmla="*/ 215 w 515"/>
                <a:gd name="T35" fmla="*/ 220 h 314"/>
                <a:gd name="T36" fmla="*/ 215 w 515"/>
                <a:gd name="T37" fmla="*/ 312 h 314"/>
                <a:gd name="T38" fmla="*/ 257 w 515"/>
                <a:gd name="T39" fmla="*/ 314 h 314"/>
                <a:gd name="T40" fmla="*/ 298 w 515"/>
                <a:gd name="T41" fmla="*/ 312 h 314"/>
                <a:gd name="T42" fmla="*/ 298 w 515"/>
                <a:gd name="T43" fmla="*/ 220 h 314"/>
                <a:gd name="T44" fmla="*/ 328 w 515"/>
                <a:gd name="T45" fmla="*/ 190 h 314"/>
                <a:gd name="T46" fmla="*/ 422 w 515"/>
                <a:gd name="T47" fmla="*/ 190 h 314"/>
                <a:gd name="T48" fmla="*/ 452 w 515"/>
                <a:gd name="T49" fmla="*/ 220 h 314"/>
                <a:gd name="T50" fmla="*/ 452 w 515"/>
                <a:gd name="T51" fmla="*/ 260 h 314"/>
                <a:gd name="T52" fmla="*/ 515 w 515"/>
                <a:gd name="T53" fmla="*/ 15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5" h="314">
                  <a:moveTo>
                    <a:pt x="375" y="159"/>
                  </a:moveTo>
                  <a:cubicBezTo>
                    <a:pt x="354" y="159"/>
                    <a:pt x="336" y="142"/>
                    <a:pt x="336" y="120"/>
                  </a:cubicBezTo>
                  <a:cubicBezTo>
                    <a:pt x="336" y="99"/>
                    <a:pt x="354" y="82"/>
                    <a:pt x="375" y="82"/>
                  </a:cubicBezTo>
                  <a:cubicBezTo>
                    <a:pt x="396" y="82"/>
                    <a:pt x="414" y="99"/>
                    <a:pt x="414" y="120"/>
                  </a:cubicBezTo>
                  <a:cubicBezTo>
                    <a:pt x="414" y="142"/>
                    <a:pt x="396" y="159"/>
                    <a:pt x="375" y="159"/>
                  </a:cubicBezTo>
                  <a:close/>
                  <a:moveTo>
                    <a:pt x="138" y="159"/>
                  </a:moveTo>
                  <a:cubicBezTo>
                    <a:pt x="116" y="159"/>
                    <a:pt x="99" y="142"/>
                    <a:pt x="99" y="120"/>
                  </a:cubicBezTo>
                  <a:cubicBezTo>
                    <a:pt x="99" y="99"/>
                    <a:pt x="116" y="82"/>
                    <a:pt x="138" y="82"/>
                  </a:cubicBezTo>
                  <a:cubicBezTo>
                    <a:pt x="159" y="82"/>
                    <a:pt x="176" y="99"/>
                    <a:pt x="176" y="120"/>
                  </a:cubicBezTo>
                  <a:cubicBezTo>
                    <a:pt x="176" y="142"/>
                    <a:pt x="159" y="159"/>
                    <a:pt x="138" y="159"/>
                  </a:cubicBezTo>
                  <a:close/>
                  <a:moveTo>
                    <a:pt x="515" y="157"/>
                  </a:moveTo>
                  <a:cubicBezTo>
                    <a:pt x="515" y="71"/>
                    <a:pt x="400" y="0"/>
                    <a:pt x="257" y="0"/>
                  </a:cubicBezTo>
                  <a:cubicBezTo>
                    <a:pt x="115" y="0"/>
                    <a:pt x="0" y="71"/>
                    <a:pt x="0" y="157"/>
                  </a:cubicBezTo>
                  <a:cubicBezTo>
                    <a:pt x="0" y="196"/>
                    <a:pt x="23" y="231"/>
                    <a:pt x="61" y="258"/>
                  </a:cubicBezTo>
                  <a:lnTo>
                    <a:pt x="61" y="220"/>
                  </a:lnTo>
                  <a:cubicBezTo>
                    <a:pt x="61" y="204"/>
                    <a:pt x="74" y="190"/>
                    <a:pt x="90" y="190"/>
                  </a:cubicBezTo>
                  <a:lnTo>
                    <a:pt x="185" y="190"/>
                  </a:lnTo>
                  <a:cubicBezTo>
                    <a:pt x="201" y="190"/>
                    <a:pt x="215" y="204"/>
                    <a:pt x="215" y="220"/>
                  </a:cubicBezTo>
                  <a:lnTo>
                    <a:pt x="215" y="312"/>
                  </a:lnTo>
                  <a:cubicBezTo>
                    <a:pt x="229" y="313"/>
                    <a:pt x="243" y="314"/>
                    <a:pt x="257" y="314"/>
                  </a:cubicBezTo>
                  <a:cubicBezTo>
                    <a:pt x="271" y="314"/>
                    <a:pt x="285" y="313"/>
                    <a:pt x="298" y="312"/>
                  </a:cubicBezTo>
                  <a:lnTo>
                    <a:pt x="298" y="220"/>
                  </a:lnTo>
                  <a:cubicBezTo>
                    <a:pt x="298" y="204"/>
                    <a:pt x="311" y="190"/>
                    <a:pt x="328" y="190"/>
                  </a:cubicBezTo>
                  <a:lnTo>
                    <a:pt x="422" y="190"/>
                  </a:lnTo>
                  <a:cubicBezTo>
                    <a:pt x="439" y="190"/>
                    <a:pt x="452" y="204"/>
                    <a:pt x="452" y="220"/>
                  </a:cubicBezTo>
                  <a:lnTo>
                    <a:pt x="452" y="260"/>
                  </a:lnTo>
                  <a:cubicBezTo>
                    <a:pt x="491" y="232"/>
                    <a:pt x="515" y="196"/>
                    <a:pt x="515" y="157"/>
                  </a:cubicBez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0" name="Meeting10" descr="{&quot;Key&quot;:&quot;POWER_USER_SHAPE_ICON&quot;,&quot;Value&quot;:&quot;POWER_USER_SHAPE_ICON_STYLE_1&quot;}">
            <a:extLst>
              <a:ext uri="{FF2B5EF4-FFF2-40B4-BE49-F238E27FC236}">
                <a16:creationId xmlns:a16="http://schemas.microsoft.com/office/drawing/2014/main" id="{751994FC-C229-5487-E386-91BD625382DA}"/>
              </a:ext>
            </a:extLst>
          </p:cNvPr>
          <p:cNvGrpSpPr>
            <a:grpSpLocks noChangeAspect="1"/>
          </p:cNvGrpSpPr>
          <p:nvPr/>
        </p:nvGrpSpPr>
        <p:grpSpPr>
          <a:xfrm>
            <a:off x="6407294" y="2264632"/>
            <a:ext cx="232568" cy="229347"/>
            <a:chOff x="7440613" y="363538"/>
            <a:chExt cx="573088" cy="565151"/>
          </a:xfrm>
          <a:noFill/>
        </p:grpSpPr>
        <p:sp>
          <p:nvSpPr>
            <p:cNvPr id="101" name="Oval 2189">
              <a:extLst>
                <a:ext uri="{FF2B5EF4-FFF2-40B4-BE49-F238E27FC236}">
                  <a16:creationId xmlns:a16="http://schemas.microsoft.com/office/drawing/2014/main" id="{3652A9F0-6284-83E2-DD74-8374E4E181F3}"/>
                </a:ext>
              </a:extLst>
            </p:cNvPr>
            <p:cNvSpPr>
              <a:spLocks noChangeArrowheads="1"/>
            </p:cNvSpPr>
            <p:nvPr/>
          </p:nvSpPr>
          <p:spPr bwMode="auto">
            <a:xfrm>
              <a:off x="7550151" y="363538"/>
              <a:ext cx="85725" cy="85725"/>
            </a:xfrm>
            <a:prstGeom prst="ellipse">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 name="Oval 2190">
              <a:extLst>
                <a:ext uri="{FF2B5EF4-FFF2-40B4-BE49-F238E27FC236}">
                  <a16:creationId xmlns:a16="http://schemas.microsoft.com/office/drawing/2014/main" id="{B92FC26F-D157-B3F2-6437-B6C54D68301F}"/>
                </a:ext>
              </a:extLst>
            </p:cNvPr>
            <p:cNvSpPr>
              <a:spLocks noChangeArrowheads="1"/>
            </p:cNvSpPr>
            <p:nvPr/>
          </p:nvSpPr>
          <p:spPr bwMode="auto">
            <a:xfrm>
              <a:off x="7550151" y="363538"/>
              <a:ext cx="85725" cy="85725"/>
            </a:xfrm>
            <a:prstGeom prst="ellipse">
              <a:avLst/>
            </a:pr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Oval 2191">
              <a:extLst>
                <a:ext uri="{FF2B5EF4-FFF2-40B4-BE49-F238E27FC236}">
                  <a16:creationId xmlns:a16="http://schemas.microsoft.com/office/drawing/2014/main" id="{45825D20-104B-E452-74A7-25EC25803486}"/>
                </a:ext>
              </a:extLst>
            </p:cNvPr>
            <p:cNvSpPr>
              <a:spLocks noChangeArrowheads="1"/>
            </p:cNvSpPr>
            <p:nvPr/>
          </p:nvSpPr>
          <p:spPr bwMode="auto">
            <a:xfrm>
              <a:off x="7815263" y="363538"/>
              <a:ext cx="87313" cy="85725"/>
            </a:xfrm>
            <a:prstGeom prst="ellipse">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Oval 2192">
              <a:extLst>
                <a:ext uri="{FF2B5EF4-FFF2-40B4-BE49-F238E27FC236}">
                  <a16:creationId xmlns:a16="http://schemas.microsoft.com/office/drawing/2014/main" id="{1A62562B-6EE1-02BB-8427-0A7673A6C97E}"/>
                </a:ext>
              </a:extLst>
            </p:cNvPr>
            <p:cNvSpPr>
              <a:spLocks noChangeArrowheads="1"/>
            </p:cNvSpPr>
            <p:nvPr/>
          </p:nvSpPr>
          <p:spPr bwMode="auto">
            <a:xfrm>
              <a:off x="7815263" y="363538"/>
              <a:ext cx="87313" cy="85725"/>
            </a:xfrm>
            <a:prstGeom prst="ellipse">
              <a:avLst/>
            </a:pr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Freeform 2193">
              <a:extLst>
                <a:ext uri="{FF2B5EF4-FFF2-40B4-BE49-F238E27FC236}">
                  <a16:creationId xmlns:a16="http://schemas.microsoft.com/office/drawing/2014/main" id="{25636958-2A99-2F50-9F2B-96BBECFB8720}"/>
                </a:ext>
              </a:extLst>
            </p:cNvPr>
            <p:cNvSpPr>
              <a:spLocks/>
            </p:cNvSpPr>
            <p:nvPr/>
          </p:nvSpPr>
          <p:spPr bwMode="auto">
            <a:xfrm>
              <a:off x="7508876" y="484188"/>
              <a:ext cx="171450" cy="114300"/>
            </a:xfrm>
            <a:custGeom>
              <a:avLst/>
              <a:gdLst>
                <a:gd name="T0" fmla="*/ 154 w 154"/>
                <a:gd name="T1" fmla="*/ 55 h 103"/>
                <a:gd name="T2" fmla="*/ 154 w 154"/>
                <a:gd name="T3" fmla="*/ 30 h 103"/>
                <a:gd name="T4" fmla="*/ 124 w 154"/>
                <a:gd name="T5" fmla="*/ 0 h 103"/>
                <a:gd name="T6" fmla="*/ 29 w 154"/>
                <a:gd name="T7" fmla="*/ 0 h 103"/>
                <a:gd name="T8" fmla="*/ 0 w 154"/>
                <a:gd name="T9" fmla="*/ 30 h 103"/>
                <a:gd name="T10" fmla="*/ 0 w 154"/>
                <a:gd name="T11" fmla="*/ 103 h 103"/>
              </a:gdLst>
              <a:ahLst/>
              <a:cxnLst>
                <a:cxn ang="0">
                  <a:pos x="T0" y="T1"/>
                </a:cxn>
                <a:cxn ang="0">
                  <a:pos x="T2" y="T3"/>
                </a:cxn>
                <a:cxn ang="0">
                  <a:pos x="T4" y="T5"/>
                </a:cxn>
                <a:cxn ang="0">
                  <a:pos x="T6" y="T7"/>
                </a:cxn>
                <a:cxn ang="0">
                  <a:pos x="T8" y="T9"/>
                </a:cxn>
                <a:cxn ang="0">
                  <a:pos x="T10" y="T11"/>
                </a:cxn>
              </a:cxnLst>
              <a:rect l="0" t="0" r="r" b="b"/>
              <a:pathLst>
                <a:path w="154" h="103">
                  <a:moveTo>
                    <a:pt x="154" y="55"/>
                  </a:moveTo>
                  <a:lnTo>
                    <a:pt x="154" y="30"/>
                  </a:lnTo>
                  <a:cubicBezTo>
                    <a:pt x="154" y="14"/>
                    <a:pt x="140" y="0"/>
                    <a:pt x="124" y="0"/>
                  </a:cubicBezTo>
                  <a:lnTo>
                    <a:pt x="29" y="0"/>
                  </a:lnTo>
                  <a:cubicBezTo>
                    <a:pt x="13" y="0"/>
                    <a:pt x="0" y="14"/>
                    <a:pt x="0" y="30"/>
                  </a:cubicBezTo>
                  <a:lnTo>
                    <a:pt x="0" y="103"/>
                  </a:lnTo>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 name="Freeform 2194">
              <a:extLst>
                <a:ext uri="{FF2B5EF4-FFF2-40B4-BE49-F238E27FC236}">
                  <a16:creationId xmlns:a16="http://schemas.microsoft.com/office/drawing/2014/main" id="{E31A46E1-937B-187C-E6E2-828EC15DC158}"/>
                </a:ext>
              </a:extLst>
            </p:cNvPr>
            <p:cNvSpPr>
              <a:spLocks/>
            </p:cNvSpPr>
            <p:nvPr/>
          </p:nvSpPr>
          <p:spPr bwMode="auto">
            <a:xfrm>
              <a:off x="7508876" y="484188"/>
              <a:ext cx="171450" cy="114300"/>
            </a:xfrm>
            <a:custGeom>
              <a:avLst/>
              <a:gdLst>
                <a:gd name="T0" fmla="*/ 154 w 154"/>
                <a:gd name="T1" fmla="*/ 55 h 103"/>
                <a:gd name="T2" fmla="*/ 154 w 154"/>
                <a:gd name="T3" fmla="*/ 30 h 103"/>
                <a:gd name="T4" fmla="*/ 124 w 154"/>
                <a:gd name="T5" fmla="*/ 0 h 103"/>
                <a:gd name="T6" fmla="*/ 29 w 154"/>
                <a:gd name="T7" fmla="*/ 0 h 103"/>
                <a:gd name="T8" fmla="*/ 0 w 154"/>
                <a:gd name="T9" fmla="*/ 30 h 103"/>
                <a:gd name="T10" fmla="*/ 0 w 154"/>
                <a:gd name="T11" fmla="*/ 103 h 103"/>
              </a:gdLst>
              <a:ahLst/>
              <a:cxnLst>
                <a:cxn ang="0">
                  <a:pos x="T0" y="T1"/>
                </a:cxn>
                <a:cxn ang="0">
                  <a:pos x="T2" y="T3"/>
                </a:cxn>
                <a:cxn ang="0">
                  <a:pos x="T4" y="T5"/>
                </a:cxn>
                <a:cxn ang="0">
                  <a:pos x="T6" y="T7"/>
                </a:cxn>
                <a:cxn ang="0">
                  <a:pos x="T8" y="T9"/>
                </a:cxn>
                <a:cxn ang="0">
                  <a:pos x="T10" y="T11"/>
                </a:cxn>
              </a:cxnLst>
              <a:rect l="0" t="0" r="r" b="b"/>
              <a:pathLst>
                <a:path w="154" h="103">
                  <a:moveTo>
                    <a:pt x="154" y="55"/>
                  </a:moveTo>
                  <a:lnTo>
                    <a:pt x="154" y="30"/>
                  </a:lnTo>
                  <a:cubicBezTo>
                    <a:pt x="154" y="14"/>
                    <a:pt x="140" y="0"/>
                    <a:pt x="124" y="0"/>
                  </a:cubicBezTo>
                  <a:lnTo>
                    <a:pt x="29" y="0"/>
                  </a:lnTo>
                  <a:cubicBezTo>
                    <a:pt x="13" y="0"/>
                    <a:pt x="0" y="14"/>
                    <a:pt x="0" y="30"/>
                  </a:cubicBezTo>
                  <a:lnTo>
                    <a:pt x="0" y="103"/>
                  </a:lnTo>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Freeform 2195">
              <a:extLst>
                <a:ext uri="{FF2B5EF4-FFF2-40B4-BE49-F238E27FC236}">
                  <a16:creationId xmlns:a16="http://schemas.microsoft.com/office/drawing/2014/main" id="{421BFCEB-2DCD-D0AA-12C0-F21F010A81B5}"/>
                </a:ext>
              </a:extLst>
            </p:cNvPr>
            <p:cNvSpPr>
              <a:spLocks/>
            </p:cNvSpPr>
            <p:nvPr/>
          </p:nvSpPr>
          <p:spPr bwMode="auto">
            <a:xfrm>
              <a:off x="7772401" y="484188"/>
              <a:ext cx="171450" cy="112713"/>
            </a:xfrm>
            <a:custGeom>
              <a:avLst/>
              <a:gdLst>
                <a:gd name="T0" fmla="*/ 154 w 154"/>
                <a:gd name="T1" fmla="*/ 102 h 102"/>
                <a:gd name="T2" fmla="*/ 154 w 154"/>
                <a:gd name="T3" fmla="*/ 30 h 102"/>
                <a:gd name="T4" fmla="*/ 124 w 154"/>
                <a:gd name="T5" fmla="*/ 0 h 102"/>
                <a:gd name="T6" fmla="*/ 30 w 154"/>
                <a:gd name="T7" fmla="*/ 0 h 102"/>
                <a:gd name="T8" fmla="*/ 0 w 154"/>
                <a:gd name="T9" fmla="*/ 30 h 102"/>
                <a:gd name="T10" fmla="*/ 0 w 154"/>
                <a:gd name="T11" fmla="*/ 55 h 102"/>
              </a:gdLst>
              <a:ahLst/>
              <a:cxnLst>
                <a:cxn ang="0">
                  <a:pos x="T0" y="T1"/>
                </a:cxn>
                <a:cxn ang="0">
                  <a:pos x="T2" y="T3"/>
                </a:cxn>
                <a:cxn ang="0">
                  <a:pos x="T4" y="T5"/>
                </a:cxn>
                <a:cxn ang="0">
                  <a:pos x="T6" y="T7"/>
                </a:cxn>
                <a:cxn ang="0">
                  <a:pos x="T8" y="T9"/>
                </a:cxn>
                <a:cxn ang="0">
                  <a:pos x="T10" y="T11"/>
                </a:cxn>
              </a:cxnLst>
              <a:rect l="0" t="0" r="r" b="b"/>
              <a:pathLst>
                <a:path w="154" h="102">
                  <a:moveTo>
                    <a:pt x="154" y="102"/>
                  </a:moveTo>
                  <a:lnTo>
                    <a:pt x="154" y="30"/>
                  </a:lnTo>
                  <a:cubicBezTo>
                    <a:pt x="154" y="14"/>
                    <a:pt x="141" y="0"/>
                    <a:pt x="124" y="0"/>
                  </a:cubicBezTo>
                  <a:lnTo>
                    <a:pt x="30" y="0"/>
                  </a:lnTo>
                  <a:cubicBezTo>
                    <a:pt x="13" y="0"/>
                    <a:pt x="0" y="14"/>
                    <a:pt x="0" y="30"/>
                  </a:cubicBezTo>
                  <a:lnTo>
                    <a:pt x="0" y="55"/>
                  </a:lnTo>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 name="Freeform 2196">
              <a:extLst>
                <a:ext uri="{FF2B5EF4-FFF2-40B4-BE49-F238E27FC236}">
                  <a16:creationId xmlns:a16="http://schemas.microsoft.com/office/drawing/2014/main" id="{B2800F7B-D021-6A03-B1A5-73A2130331A8}"/>
                </a:ext>
              </a:extLst>
            </p:cNvPr>
            <p:cNvSpPr>
              <a:spLocks/>
            </p:cNvSpPr>
            <p:nvPr/>
          </p:nvSpPr>
          <p:spPr bwMode="auto">
            <a:xfrm>
              <a:off x="7772401" y="484188"/>
              <a:ext cx="171450" cy="112713"/>
            </a:xfrm>
            <a:custGeom>
              <a:avLst/>
              <a:gdLst>
                <a:gd name="T0" fmla="*/ 154 w 154"/>
                <a:gd name="T1" fmla="*/ 102 h 102"/>
                <a:gd name="T2" fmla="*/ 154 w 154"/>
                <a:gd name="T3" fmla="*/ 30 h 102"/>
                <a:gd name="T4" fmla="*/ 124 w 154"/>
                <a:gd name="T5" fmla="*/ 0 h 102"/>
                <a:gd name="T6" fmla="*/ 30 w 154"/>
                <a:gd name="T7" fmla="*/ 0 h 102"/>
                <a:gd name="T8" fmla="*/ 0 w 154"/>
                <a:gd name="T9" fmla="*/ 30 h 102"/>
                <a:gd name="T10" fmla="*/ 0 w 154"/>
                <a:gd name="T11" fmla="*/ 55 h 102"/>
              </a:gdLst>
              <a:ahLst/>
              <a:cxnLst>
                <a:cxn ang="0">
                  <a:pos x="T0" y="T1"/>
                </a:cxn>
                <a:cxn ang="0">
                  <a:pos x="T2" y="T3"/>
                </a:cxn>
                <a:cxn ang="0">
                  <a:pos x="T4" y="T5"/>
                </a:cxn>
                <a:cxn ang="0">
                  <a:pos x="T6" y="T7"/>
                </a:cxn>
                <a:cxn ang="0">
                  <a:pos x="T8" y="T9"/>
                </a:cxn>
                <a:cxn ang="0">
                  <a:pos x="T10" y="T11"/>
                </a:cxn>
              </a:cxnLst>
              <a:rect l="0" t="0" r="r" b="b"/>
              <a:pathLst>
                <a:path w="154" h="102">
                  <a:moveTo>
                    <a:pt x="154" y="102"/>
                  </a:moveTo>
                  <a:lnTo>
                    <a:pt x="154" y="30"/>
                  </a:lnTo>
                  <a:cubicBezTo>
                    <a:pt x="154" y="14"/>
                    <a:pt x="141" y="0"/>
                    <a:pt x="124" y="0"/>
                  </a:cubicBezTo>
                  <a:lnTo>
                    <a:pt x="30" y="0"/>
                  </a:lnTo>
                  <a:cubicBezTo>
                    <a:pt x="13" y="0"/>
                    <a:pt x="0" y="14"/>
                    <a:pt x="0" y="30"/>
                  </a:cubicBezTo>
                  <a:lnTo>
                    <a:pt x="0" y="55"/>
                  </a:lnTo>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Freeform 2197">
              <a:extLst>
                <a:ext uri="{FF2B5EF4-FFF2-40B4-BE49-F238E27FC236}">
                  <a16:creationId xmlns:a16="http://schemas.microsoft.com/office/drawing/2014/main" id="{19D83AAD-24EE-4BEE-726D-8C4CBDFEC7EB}"/>
                </a:ext>
              </a:extLst>
            </p:cNvPr>
            <p:cNvSpPr>
              <a:spLocks noEditPoints="1"/>
            </p:cNvSpPr>
            <p:nvPr/>
          </p:nvSpPr>
          <p:spPr bwMode="auto">
            <a:xfrm>
              <a:off x="7440613" y="577851"/>
              <a:ext cx="573088" cy="350838"/>
            </a:xfrm>
            <a:custGeom>
              <a:avLst/>
              <a:gdLst>
                <a:gd name="T0" fmla="*/ 375 w 515"/>
                <a:gd name="T1" fmla="*/ 159 h 314"/>
                <a:gd name="T2" fmla="*/ 336 w 515"/>
                <a:gd name="T3" fmla="*/ 120 h 314"/>
                <a:gd name="T4" fmla="*/ 375 w 515"/>
                <a:gd name="T5" fmla="*/ 82 h 314"/>
                <a:gd name="T6" fmla="*/ 414 w 515"/>
                <a:gd name="T7" fmla="*/ 120 h 314"/>
                <a:gd name="T8" fmla="*/ 375 w 515"/>
                <a:gd name="T9" fmla="*/ 159 h 314"/>
                <a:gd name="T10" fmla="*/ 138 w 515"/>
                <a:gd name="T11" fmla="*/ 159 h 314"/>
                <a:gd name="T12" fmla="*/ 99 w 515"/>
                <a:gd name="T13" fmla="*/ 120 h 314"/>
                <a:gd name="T14" fmla="*/ 138 w 515"/>
                <a:gd name="T15" fmla="*/ 82 h 314"/>
                <a:gd name="T16" fmla="*/ 176 w 515"/>
                <a:gd name="T17" fmla="*/ 120 h 314"/>
                <a:gd name="T18" fmla="*/ 138 w 515"/>
                <a:gd name="T19" fmla="*/ 159 h 314"/>
                <a:gd name="T20" fmla="*/ 515 w 515"/>
                <a:gd name="T21" fmla="*/ 157 h 314"/>
                <a:gd name="T22" fmla="*/ 257 w 515"/>
                <a:gd name="T23" fmla="*/ 0 h 314"/>
                <a:gd name="T24" fmla="*/ 0 w 515"/>
                <a:gd name="T25" fmla="*/ 157 h 314"/>
                <a:gd name="T26" fmla="*/ 61 w 515"/>
                <a:gd name="T27" fmla="*/ 258 h 314"/>
                <a:gd name="T28" fmla="*/ 61 w 515"/>
                <a:gd name="T29" fmla="*/ 220 h 314"/>
                <a:gd name="T30" fmla="*/ 90 w 515"/>
                <a:gd name="T31" fmla="*/ 190 h 314"/>
                <a:gd name="T32" fmla="*/ 185 w 515"/>
                <a:gd name="T33" fmla="*/ 190 h 314"/>
                <a:gd name="T34" fmla="*/ 215 w 515"/>
                <a:gd name="T35" fmla="*/ 220 h 314"/>
                <a:gd name="T36" fmla="*/ 215 w 515"/>
                <a:gd name="T37" fmla="*/ 312 h 314"/>
                <a:gd name="T38" fmla="*/ 257 w 515"/>
                <a:gd name="T39" fmla="*/ 314 h 314"/>
                <a:gd name="T40" fmla="*/ 298 w 515"/>
                <a:gd name="T41" fmla="*/ 312 h 314"/>
                <a:gd name="T42" fmla="*/ 298 w 515"/>
                <a:gd name="T43" fmla="*/ 220 h 314"/>
                <a:gd name="T44" fmla="*/ 328 w 515"/>
                <a:gd name="T45" fmla="*/ 190 h 314"/>
                <a:gd name="T46" fmla="*/ 422 w 515"/>
                <a:gd name="T47" fmla="*/ 190 h 314"/>
                <a:gd name="T48" fmla="*/ 452 w 515"/>
                <a:gd name="T49" fmla="*/ 220 h 314"/>
                <a:gd name="T50" fmla="*/ 452 w 515"/>
                <a:gd name="T51" fmla="*/ 260 h 314"/>
                <a:gd name="T52" fmla="*/ 515 w 515"/>
                <a:gd name="T53" fmla="*/ 15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5" h="314">
                  <a:moveTo>
                    <a:pt x="375" y="159"/>
                  </a:moveTo>
                  <a:cubicBezTo>
                    <a:pt x="354" y="159"/>
                    <a:pt x="336" y="142"/>
                    <a:pt x="336" y="120"/>
                  </a:cubicBezTo>
                  <a:cubicBezTo>
                    <a:pt x="336" y="99"/>
                    <a:pt x="354" y="82"/>
                    <a:pt x="375" y="82"/>
                  </a:cubicBezTo>
                  <a:cubicBezTo>
                    <a:pt x="396" y="82"/>
                    <a:pt x="414" y="99"/>
                    <a:pt x="414" y="120"/>
                  </a:cubicBezTo>
                  <a:cubicBezTo>
                    <a:pt x="414" y="142"/>
                    <a:pt x="396" y="159"/>
                    <a:pt x="375" y="159"/>
                  </a:cubicBezTo>
                  <a:close/>
                  <a:moveTo>
                    <a:pt x="138" y="159"/>
                  </a:moveTo>
                  <a:cubicBezTo>
                    <a:pt x="116" y="159"/>
                    <a:pt x="99" y="142"/>
                    <a:pt x="99" y="120"/>
                  </a:cubicBezTo>
                  <a:cubicBezTo>
                    <a:pt x="99" y="99"/>
                    <a:pt x="116" y="82"/>
                    <a:pt x="138" y="82"/>
                  </a:cubicBezTo>
                  <a:cubicBezTo>
                    <a:pt x="159" y="82"/>
                    <a:pt x="176" y="99"/>
                    <a:pt x="176" y="120"/>
                  </a:cubicBezTo>
                  <a:cubicBezTo>
                    <a:pt x="176" y="142"/>
                    <a:pt x="159" y="159"/>
                    <a:pt x="138" y="159"/>
                  </a:cubicBezTo>
                  <a:close/>
                  <a:moveTo>
                    <a:pt x="515" y="157"/>
                  </a:moveTo>
                  <a:cubicBezTo>
                    <a:pt x="515" y="71"/>
                    <a:pt x="400" y="0"/>
                    <a:pt x="257" y="0"/>
                  </a:cubicBezTo>
                  <a:cubicBezTo>
                    <a:pt x="115" y="0"/>
                    <a:pt x="0" y="71"/>
                    <a:pt x="0" y="157"/>
                  </a:cubicBezTo>
                  <a:cubicBezTo>
                    <a:pt x="0" y="196"/>
                    <a:pt x="23" y="231"/>
                    <a:pt x="61" y="258"/>
                  </a:cubicBezTo>
                  <a:lnTo>
                    <a:pt x="61" y="220"/>
                  </a:lnTo>
                  <a:cubicBezTo>
                    <a:pt x="61" y="204"/>
                    <a:pt x="74" y="190"/>
                    <a:pt x="90" y="190"/>
                  </a:cubicBezTo>
                  <a:lnTo>
                    <a:pt x="185" y="190"/>
                  </a:lnTo>
                  <a:cubicBezTo>
                    <a:pt x="201" y="190"/>
                    <a:pt x="215" y="204"/>
                    <a:pt x="215" y="220"/>
                  </a:cubicBezTo>
                  <a:lnTo>
                    <a:pt x="215" y="312"/>
                  </a:lnTo>
                  <a:cubicBezTo>
                    <a:pt x="229" y="313"/>
                    <a:pt x="243" y="314"/>
                    <a:pt x="257" y="314"/>
                  </a:cubicBezTo>
                  <a:cubicBezTo>
                    <a:pt x="271" y="314"/>
                    <a:pt x="285" y="313"/>
                    <a:pt x="298" y="312"/>
                  </a:cubicBezTo>
                  <a:lnTo>
                    <a:pt x="298" y="220"/>
                  </a:lnTo>
                  <a:cubicBezTo>
                    <a:pt x="298" y="204"/>
                    <a:pt x="311" y="190"/>
                    <a:pt x="328" y="190"/>
                  </a:cubicBezTo>
                  <a:lnTo>
                    <a:pt x="422" y="190"/>
                  </a:lnTo>
                  <a:cubicBezTo>
                    <a:pt x="439" y="190"/>
                    <a:pt x="452" y="204"/>
                    <a:pt x="452" y="220"/>
                  </a:cubicBezTo>
                  <a:lnTo>
                    <a:pt x="452" y="260"/>
                  </a:lnTo>
                  <a:cubicBezTo>
                    <a:pt x="491" y="232"/>
                    <a:pt x="515" y="196"/>
                    <a:pt x="515" y="157"/>
                  </a:cubicBezTo>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Freeform 2198">
              <a:extLst>
                <a:ext uri="{FF2B5EF4-FFF2-40B4-BE49-F238E27FC236}">
                  <a16:creationId xmlns:a16="http://schemas.microsoft.com/office/drawing/2014/main" id="{D8200DDC-2D56-33FC-9E9E-5415E993D8D4}"/>
                </a:ext>
              </a:extLst>
            </p:cNvPr>
            <p:cNvSpPr>
              <a:spLocks noEditPoints="1"/>
            </p:cNvSpPr>
            <p:nvPr/>
          </p:nvSpPr>
          <p:spPr bwMode="auto">
            <a:xfrm>
              <a:off x="7440613" y="577851"/>
              <a:ext cx="573088" cy="350838"/>
            </a:xfrm>
            <a:custGeom>
              <a:avLst/>
              <a:gdLst>
                <a:gd name="T0" fmla="*/ 375 w 515"/>
                <a:gd name="T1" fmla="*/ 159 h 314"/>
                <a:gd name="T2" fmla="*/ 336 w 515"/>
                <a:gd name="T3" fmla="*/ 120 h 314"/>
                <a:gd name="T4" fmla="*/ 375 w 515"/>
                <a:gd name="T5" fmla="*/ 82 h 314"/>
                <a:gd name="T6" fmla="*/ 414 w 515"/>
                <a:gd name="T7" fmla="*/ 120 h 314"/>
                <a:gd name="T8" fmla="*/ 375 w 515"/>
                <a:gd name="T9" fmla="*/ 159 h 314"/>
                <a:gd name="T10" fmla="*/ 138 w 515"/>
                <a:gd name="T11" fmla="*/ 159 h 314"/>
                <a:gd name="T12" fmla="*/ 99 w 515"/>
                <a:gd name="T13" fmla="*/ 120 h 314"/>
                <a:gd name="T14" fmla="*/ 138 w 515"/>
                <a:gd name="T15" fmla="*/ 82 h 314"/>
                <a:gd name="T16" fmla="*/ 176 w 515"/>
                <a:gd name="T17" fmla="*/ 120 h 314"/>
                <a:gd name="T18" fmla="*/ 138 w 515"/>
                <a:gd name="T19" fmla="*/ 159 h 314"/>
                <a:gd name="T20" fmla="*/ 515 w 515"/>
                <a:gd name="T21" fmla="*/ 157 h 314"/>
                <a:gd name="T22" fmla="*/ 257 w 515"/>
                <a:gd name="T23" fmla="*/ 0 h 314"/>
                <a:gd name="T24" fmla="*/ 0 w 515"/>
                <a:gd name="T25" fmla="*/ 157 h 314"/>
                <a:gd name="T26" fmla="*/ 61 w 515"/>
                <a:gd name="T27" fmla="*/ 258 h 314"/>
                <a:gd name="T28" fmla="*/ 61 w 515"/>
                <a:gd name="T29" fmla="*/ 220 h 314"/>
                <a:gd name="T30" fmla="*/ 90 w 515"/>
                <a:gd name="T31" fmla="*/ 190 h 314"/>
                <a:gd name="T32" fmla="*/ 185 w 515"/>
                <a:gd name="T33" fmla="*/ 190 h 314"/>
                <a:gd name="T34" fmla="*/ 215 w 515"/>
                <a:gd name="T35" fmla="*/ 220 h 314"/>
                <a:gd name="T36" fmla="*/ 215 w 515"/>
                <a:gd name="T37" fmla="*/ 312 h 314"/>
                <a:gd name="T38" fmla="*/ 257 w 515"/>
                <a:gd name="T39" fmla="*/ 314 h 314"/>
                <a:gd name="T40" fmla="*/ 298 w 515"/>
                <a:gd name="T41" fmla="*/ 312 h 314"/>
                <a:gd name="T42" fmla="*/ 298 w 515"/>
                <a:gd name="T43" fmla="*/ 220 h 314"/>
                <a:gd name="T44" fmla="*/ 328 w 515"/>
                <a:gd name="T45" fmla="*/ 190 h 314"/>
                <a:gd name="T46" fmla="*/ 422 w 515"/>
                <a:gd name="T47" fmla="*/ 190 h 314"/>
                <a:gd name="T48" fmla="*/ 452 w 515"/>
                <a:gd name="T49" fmla="*/ 220 h 314"/>
                <a:gd name="T50" fmla="*/ 452 w 515"/>
                <a:gd name="T51" fmla="*/ 260 h 314"/>
                <a:gd name="T52" fmla="*/ 515 w 515"/>
                <a:gd name="T53" fmla="*/ 15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5" h="314">
                  <a:moveTo>
                    <a:pt x="375" y="159"/>
                  </a:moveTo>
                  <a:cubicBezTo>
                    <a:pt x="354" y="159"/>
                    <a:pt x="336" y="142"/>
                    <a:pt x="336" y="120"/>
                  </a:cubicBezTo>
                  <a:cubicBezTo>
                    <a:pt x="336" y="99"/>
                    <a:pt x="354" y="82"/>
                    <a:pt x="375" y="82"/>
                  </a:cubicBezTo>
                  <a:cubicBezTo>
                    <a:pt x="396" y="82"/>
                    <a:pt x="414" y="99"/>
                    <a:pt x="414" y="120"/>
                  </a:cubicBezTo>
                  <a:cubicBezTo>
                    <a:pt x="414" y="142"/>
                    <a:pt x="396" y="159"/>
                    <a:pt x="375" y="159"/>
                  </a:cubicBezTo>
                  <a:close/>
                  <a:moveTo>
                    <a:pt x="138" y="159"/>
                  </a:moveTo>
                  <a:cubicBezTo>
                    <a:pt x="116" y="159"/>
                    <a:pt x="99" y="142"/>
                    <a:pt x="99" y="120"/>
                  </a:cubicBezTo>
                  <a:cubicBezTo>
                    <a:pt x="99" y="99"/>
                    <a:pt x="116" y="82"/>
                    <a:pt x="138" y="82"/>
                  </a:cubicBezTo>
                  <a:cubicBezTo>
                    <a:pt x="159" y="82"/>
                    <a:pt x="176" y="99"/>
                    <a:pt x="176" y="120"/>
                  </a:cubicBezTo>
                  <a:cubicBezTo>
                    <a:pt x="176" y="142"/>
                    <a:pt x="159" y="159"/>
                    <a:pt x="138" y="159"/>
                  </a:cubicBezTo>
                  <a:close/>
                  <a:moveTo>
                    <a:pt x="515" y="157"/>
                  </a:moveTo>
                  <a:cubicBezTo>
                    <a:pt x="515" y="71"/>
                    <a:pt x="400" y="0"/>
                    <a:pt x="257" y="0"/>
                  </a:cubicBezTo>
                  <a:cubicBezTo>
                    <a:pt x="115" y="0"/>
                    <a:pt x="0" y="71"/>
                    <a:pt x="0" y="157"/>
                  </a:cubicBezTo>
                  <a:cubicBezTo>
                    <a:pt x="0" y="196"/>
                    <a:pt x="23" y="231"/>
                    <a:pt x="61" y="258"/>
                  </a:cubicBezTo>
                  <a:lnTo>
                    <a:pt x="61" y="220"/>
                  </a:lnTo>
                  <a:cubicBezTo>
                    <a:pt x="61" y="204"/>
                    <a:pt x="74" y="190"/>
                    <a:pt x="90" y="190"/>
                  </a:cubicBezTo>
                  <a:lnTo>
                    <a:pt x="185" y="190"/>
                  </a:lnTo>
                  <a:cubicBezTo>
                    <a:pt x="201" y="190"/>
                    <a:pt x="215" y="204"/>
                    <a:pt x="215" y="220"/>
                  </a:cubicBezTo>
                  <a:lnTo>
                    <a:pt x="215" y="312"/>
                  </a:lnTo>
                  <a:cubicBezTo>
                    <a:pt x="229" y="313"/>
                    <a:pt x="243" y="314"/>
                    <a:pt x="257" y="314"/>
                  </a:cubicBezTo>
                  <a:cubicBezTo>
                    <a:pt x="271" y="314"/>
                    <a:pt x="285" y="313"/>
                    <a:pt x="298" y="312"/>
                  </a:cubicBezTo>
                  <a:lnTo>
                    <a:pt x="298" y="220"/>
                  </a:lnTo>
                  <a:cubicBezTo>
                    <a:pt x="298" y="204"/>
                    <a:pt x="311" y="190"/>
                    <a:pt x="328" y="190"/>
                  </a:cubicBezTo>
                  <a:lnTo>
                    <a:pt x="422" y="190"/>
                  </a:lnTo>
                  <a:cubicBezTo>
                    <a:pt x="439" y="190"/>
                    <a:pt x="452" y="204"/>
                    <a:pt x="452" y="220"/>
                  </a:cubicBezTo>
                  <a:lnTo>
                    <a:pt x="452" y="260"/>
                  </a:lnTo>
                  <a:cubicBezTo>
                    <a:pt x="491" y="232"/>
                    <a:pt x="515" y="196"/>
                    <a:pt x="515" y="157"/>
                  </a:cubicBez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1" name="Meeting10" descr="{&quot;Key&quot;:&quot;POWER_USER_SHAPE_ICON&quot;,&quot;Value&quot;:&quot;POWER_USER_SHAPE_ICON_STYLE_1&quot;}">
            <a:extLst>
              <a:ext uri="{FF2B5EF4-FFF2-40B4-BE49-F238E27FC236}">
                <a16:creationId xmlns:a16="http://schemas.microsoft.com/office/drawing/2014/main" id="{439685FE-4C01-C67E-FA2E-67C788FD2AE5}"/>
              </a:ext>
            </a:extLst>
          </p:cNvPr>
          <p:cNvGrpSpPr>
            <a:grpSpLocks noChangeAspect="1"/>
          </p:cNvGrpSpPr>
          <p:nvPr/>
        </p:nvGrpSpPr>
        <p:grpSpPr>
          <a:xfrm>
            <a:off x="7891311" y="2264632"/>
            <a:ext cx="232568" cy="229347"/>
            <a:chOff x="7440613" y="363538"/>
            <a:chExt cx="573088" cy="565151"/>
          </a:xfrm>
          <a:noFill/>
        </p:grpSpPr>
        <p:sp>
          <p:nvSpPr>
            <p:cNvPr id="112" name="Oval 2189">
              <a:extLst>
                <a:ext uri="{FF2B5EF4-FFF2-40B4-BE49-F238E27FC236}">
                  <a16:creationId xmlns:a16="http://schemas.microsoft.com/office/drawing/2014/main" id="{FCD7C8A7-C248-95BA-4615-78EFD492E460}"/>
                </a:ext>
              </a:extLst>
            </p:cNvPr>
            <p:cNvSpPr>
              <a:spLocks noChangeArrowheads="1"/>
            </p:cNvSpPr>
            <p:nvPr/>
          </p:nvSpPr>
          <p:spPr bwMode="auto">
            <a:xfrm>
              <a:off x="7550151" y="363538"/>
              <a:ext cx="85725" cy="85725"/>
            </a:xfrm>
            <a:prstGeom prst="ellipse">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3" name="Oval 2190">
              <a:extLst>
                <a:ext uri="{FF2B5EF4-FFF2-40B4-BE49-F238E27FC236}">
                  <a16:creationId xmlns:a16="http://schemas.microsoft.com/office/drawing/2014/main" id="{CE3B24FB-3989-E07F-33D4-08C3B7D57C03}"/>
                </a:ext>
              </a:extLst>
            </p:cNvPr>
            <p:cNvSpPr>
              <a:spLocks noChangeArrowheads="1"/>
            </p:cNvSpPr>
            <p:nvPr/>
          </p:nvSpPr>
          <p:spPr bwMode="auto">
            <a:xfrm>
              <a:off x="7550151" y="363538"/>
              <a:ext cx="85725" cy="85725"/>
            </a:xfrm>
            <a:prstGeom prst="ellipse">
              <a:avLst/>
            </a:pr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4" name="Oval 2191">
              <a:extLst>
                <a:ext uri="{FF2B5EF4-FFF2-40B4-BE49-F238E27FC236}">
                  <a16:creationId xmlns:a16="http://schemas.microsoft.com/office/drawing/2014/main" id="{3E41478E-3668-9CBA-67D8-39A588FABF4E}"/>
                </a:ext>
              </a:extLst>
            </p:cNvPr>
            <p:cNvSpPr>
              <a:spLocks noChangeArrowheads="1"/>
            </p:cNvSpPr>
            <p:nvPr/>
          </p:nvSpPr>
          <p:spPr bwMode="auto">
            <a:xfrm>
              <a:off x="7815263" y="363538"/>
              <a:ext cx="87313" cy="85725"/>
            </a:xfrm>
            <a:prstGeom prst="ellipse">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5" name="Oval 2192">
              <a:extLst>
                <a:ext uri="{FF2B5EF4-FFF2-40B4-BE49-F238E27FC236}">
                  <a16:creationId xmlns:a16="http://schemas.microsoft.com/office/drawing/2014/main" id="{5954C7C0-0F2B-ED5E-9616-DB452EA9A4CF}"/>
                </a:ext>
              </a:extLst>
            </p:cNvPr>
            <p:cNvSpPr>
              <a:spLocks noChangeArrowheads="1"/>
            </p:cNvSpPr>
            <p:nvPr/>
          </p:nvSpPr>
          <p:spPr bwMode="auto">
            <a:xfrm>
              <a:off x="7815263" y="363538"/>
              <a:ext cx="87313" cy="85725"/>
            </a:xfrm>
            <a:prstGeom prst="ellipse">
              <a:avLst/>
            </a:pr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6" name="Freeform 2193">
              <a:extLst>
                <a:ext uri="{FF2B5EF4-FFF2-40B4-BE49-F238E27FC236}">
                  <a16:creationId xmlns:a16="http://schemas.microsoft.com/office/drawing/2014/main" id="{9E8437BB-89C9-8AC0-F726-FACE4C89595C}"/>
                </a:ext>
              </a:extLst>
            </p:cNvPr>
            <p:cNvSpPr>
              <a:spLocks/>
            </p:cNvSpPr>
            <p:nvPr/>
          </p:nvSpPr>
          <p:spPr bwMode="auto">
            <a:xfrm>
              <a:off x="7508876" y="484188"/>
              <a:ext cx="171450" cy="114300"/>
            </a:xfrm>
            <a:custGeom>
              <a:avLst/>
              <a:gdLst>
                <a:gd name="T0" fmla="*/ 154 w 154"/>
                <a:gd name="T1" fmla="*/ 55 h 103"/>
                <a:gd name="T2" fmla="*/ 154 w 154"/>
                <a:gd name="T3" fmla="*/ 30 h 103"/>
                <a:gd name="T4" fmla="*/ 124 w 154"/>
                <a:gd name="T5" fmla="*/ 0 h 103"/>
                <a:gd name="T6" fmla="*/ 29 w 154"/>
                <a:gd name="T7" fmla="*/ 0 h 103"/>
                <a:gd name="T8" fmla="*/ 0 w 154"/>
                <a:gd name="T9" fmla="*/ 30 h 103"/>
                <a:gd name="T10" fmla="*/ 0 w 154"/>
                <a:gd name="T11" fmla="*/ 103 h 103"/>
              </a:gdLst>
              <a:ahLst/>
              <a:cxnLst>
                <a:cxn ang="0">
                  <a:pos x="T0" y="T1"/>
                </a:cxn>
                <a:cxn ang="0">
                  <a:pos x="T2" y="T3"/>
                </a:cxn>
                <a:cxn ang="0">
                  <a:pos x="T4" y="T5"/>
                </a:cxn>
                <a:cxn ang="0">
                  <a:pos x="T6" y="T7"/>
                </a:cxn>
                <a:cxn ang="0">
                  <a:pos x="T8" y="T9"/>
                </a:cxn>
                <a:cxn ang="0">
                  <a:pos x="T10" y="T11"/>
                </a:cxn>
              </a:cxnLst>
              <a:rect l="0" t="0" r="r" b="b"/>
              <a:pathLst>
                <a:path w="154" h="103">
                  <a:moveTo>
                    <a:pt x="154" y="55"/>
                  </a:moveTo>
                  <a:lnTo>
                    <a:pt x="154" y="30"/>
                  </a:lnTo>
                  <a:cubicBezTo>
                    <a:pt x="154" y="14"/>
                    <a:pt x="140" y="0"/>
                    <a:pt x="124" y="0"/>
                  </a:cubicBezTo>
                  <a:lnTo>
                    <a:pt x="29" y="0"/>
                  </a:lnTo>
                  <a:cubicBezTo>
                    <a:pt x="13" y="0"/>
                    <a:pt x="0" y="14"/>
                    <a:pt x="0" y="30"/>
                  </a:cubicBezTo>
                  <a:lnTo>
                    <a:pt x="0" y="103"/>
                  </a:lnTo>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7" name="Freeform 2194">
              <a:extLst>
                <a:ext uri="{FF2B5EF4-FFF2-40B4-BE49-F238E27FC236}">
                  <a16:creationId xmlns:a16="http://schemas.microsoft.com/office/drawing/2014/main" id="{016E3F5E-9EE8-503B-5C4E-A1A6D4B0ABED}"/>
                </a:ext>
              </a:extLst>
            </p:cNvPr>
            <p:cNvSpPr>
              <a:spLocks/>
            </p:cNvSpPr>
            <p:nvPr/>
          </p:nvSpPr>
          <p:spPr bwMode="auto">
            <a:xfrm>
              <a:off x="7508876" y="484188"/>
              <a:ext cx="171450" cy="114300"/>
            </a:xfrm>
            <a:custGeom>
              <a:avLst/>
              <a:gdLst>
                <a:gd name="T0" fmla="*/ 154 w 154"/>
                <a:gd name="T1" fmla="*/ 55 h 103"/>
                <a:gd name="T2" fmla="*/ 154 w 154"/>
                <a:gd name="T3" fmla="*/ 30 h 103"/>
                <a:gd name="T4" fmla="*/ 124 w 154"/>
                <a:gd name="T5" fmla="*/ 0 h 103"/>
                <a:gd name="T6" fmla="*/ 29 w 154"/>
                <a:gd name="T7" fmla="*/ 0 h 103"/>
                <a:gd name="T8" fmla="*/ 0 w 154"/>
                <a:gd name="T9" fmla="*/ 30 h 103"/>
                <a:gd name="T10" fmla="*/ 0 w 154"/>
                <a:gd name="T11" fmla="*/ 103 h 103"/>
              </a:gdLst>
              <a:ahLst/>
              <a:cxnLst>
                <a:cxn ang="0">
                  <a:pos x="T0" y="T1"/>
                </a:cxn>
                <a:cxn ang="0">
                  <a:pos x="T2" y="T3"/>
                </a:cxn>
                <a:cxn ang="0">
                  <a:pos x="T4" y="T5"/>
                </a:cxn>
                <a:cxn ang="0">
                  <a:pos x="T6" y="T7"/>
                </a:cxn>
                <a:cxn ang="0">
                  <a:pos x="T8" y="T9"/>
                </a:cxn>
                <a:cxn ang="0">
                  <a:pos x="T10" y="T11"/>
                </a:cxn>
              </a:cxnLst>
              <a:rect l="0" t="0" r="r" b="b"/>
              <a:pathLst>
                <a:path w="154" h="103">
                  <a:moveTo>
                    <a:pt x="154" y="55"/>
                  </a:moveTo>
                  <a:lnTo>
                    <a:pt x="154" y="30"/>
                  </a:lnTo>
                  <a:cubicBezTo>
                    <a:pt x="154" y="14"/>
                    <a:pt x="140" y="0"/>
                    <a:pt x="124" y="0"/>
                  </a:cubicBezTo>
                  <a:lnTo>
                    <a:pt x="29" y="0"/>
                  </a:lnTo>
                  <a:cubicBezTo>
                    <a:pt x="13" y="0"/>
                    <a:pt x="0" y="14"/>
                    <a:pt x="0" y="30"/>
                  </a:cubicBezTo>
                  <a:lnTo>
                    <a:pt x="0" y="103"/>
                  </a:lnTo>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8" name="Freeform 2195">
              <a:extLst>
                <a:ext uri="{FF2B5EF4-FFF2-40B4-BE49-F238E27FC236}">
                  <a16:creationId xmlns:a16="http://schemas.microsoft.com/office/drawing/2014/main" id="{E5A86454-E854-9443-05A3-8E5940FE292C}"/>
                </a:ext>
              </a:extLst>
            </p:cNvPr>
            <p:cNvSpPr>
              <a:spLocks/>
            </p:cNvSpPr>
            <p:nvPr/>
          </p:nvSpPr>
          <p:spPr bwMode="auto">
            <a:xfrm>
              <a:off x="7772401" y="484188"/>
              <a:ext cx="171450" cy="112713"/>
            </a:xfrm>
            <a:custGeom>
              <a:avLst/>
              <a:gdLst>
                <a:gd name="T0" fmla="*/ 154 w 154"/>
                <a:gd name="T1" fmla="*/ 102 h 102"/>
                <a:gd name="T2" fmla="*/ 154 w 154"/>
                <a:gd name="T3" fmla="*/ 30 h 102"/>
                <a:gd name="T4" fmla="*/ 124 w 154"/>
                <a:gd name="T5" fmla="*/ 0 h 102"/>
                <a:gd name="T6" fmla="*/ 30 w 154"/>
                <a:gd name="T7" fmla="*/ 0 h 102"/>
                <a:gd name="T8" fmla="*/ 0 w 154"/>
                <a:gd name="T9" fmla="*/ 30 h 102"/>
                <a:gd name="T10" fmla="*/ 0 w 154"/>
                <a:gd name="T11" fmla="*/ 55 h 102"/>
              </a:gdLst>
              <a:ahLst/>
              <a:cxnLst>
                <a:cxn ang="0">
                  <a:pos x="T0" y="T1"/>
                </a:cxn>
                <a:cxn ang="0">
                  <a:pos x="T2" y="T3"/>
                </a:cxn>
                <a:cxn ang="0">
                  <a:pos x="T4" y="T5"/>
                </a:cxn>
                <a:cxn ang="0">
                  <a:pos x="T6" y="T7"/>
                </a:cxn>
                <a:cxn ang="0">
                  <a:pos x="T8" y="T9"/>
                </a:cxn>
                <a:cxn ang="0">
                  <a:pos x="T10" y="T11"/>
                </a:cxn>
              </a:cxnLst>
              <a:rect l="0" t="0" r="r" b="b"/>
              <a:pathLst>
                <a:path w="154" h="102">
                  <a:moveTo>
                    <a:pt x="154" y="102"/>
                  </a:moveTo>
                  <a:lnTo>
                    <a:pt x="154" y="30"/>
                  </a:lnTo>
                  <a:cubicBezTo>
                    <a:pt x="154" y="14"/>
                    <a:pt x="141" y="0"/>
                    <a:pt x="124" y="0"/>
                  </a:cubicBezTo>
                  <a:lnTo>
                    <a:pt x="30" y="0"/>
                  </a:lnTo>
                  <a:cubicBezTo>
                    <a:pt x="13" y="0"/>
                    <a:pt x="0" y="14"/>
                    <a:pt x="0" y="30"/>
                  </a:cubicBezTo>
                  <a:lnTo>
                    <a:pt x="0" y="55"/>
                  </a:lnTo>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 name="Freeform 2196">
              <a:extLst>
                <a:ext uri="{FF2B5EF4-FFF2-40B4-BE49-F238E27FC236}">
                  <a16:creationId xmlns:a16="http://schemas.microsoft.com/office/drawing/2014/main" id="{EAFDD977-20CD-7E76-54D3-2F975F9AF066}"/>
                </a:ext>
              </a:extLst>
            </p:cNvPr>
            <p:cNvSpPr>
              <a:spLocks/>
            </p:cNvSpPr>
            <p:nvPr/>
          </p:nvSpPr>
          <p:spPr bwMode="auto">
            <a:xfrm>
              <a:off x="7772401" y="484188"/>
              <a:ext cx="171450" cy="112713"/>
            </a:xfrm>
            <a:custGeom>
              <a:avLst/>
              <a:gdLst>
                <a:gd name="T0" fmla="*/ 154 w 154"/>
                <a:gd name="T1" fmla="*/ 102 h 102"/>
                <a:gd name="T2" fmla="*/ 154 w 154"/>
                <a:gd name="T3" fmla="*/ 30 h 102"/>
                <a:gd name="T4" fmla="*/ 124 w 154"/>
                <a:gd name="T5" fmla="*/ 0 h 102"/>
                <a:gd name="T6" fmla="*/ 30 w 154"/>
                <a:gd name="T7" fmla="*/ 0 h 102"/>
                <a:gd name="T8" fmla="*/ 0 w 154"/>
                <a:gd name="T9" fmla="*/ 30 h 102"/>
                <a:gd name="T10" fmla="*/ 0 w 154"/>
                <a:gd name="T11" fmla="*/ 55 h 102"/>
              </a:gdLst>
              <a:ahLst/>
              <a:cxnLst>
                <a:cxn ang="0">
                  <a:pos x="T0" y="T1"/>
                </a:cxn>
                <a:cxn ang="0">
                  <a:pos x="T2" y="T3"/>
                </a:cxn>
                <a:cxn ang="0">
                  <a:pos x="T4" y="T5"/>
                </a:cxn>
                <a:cxn ang="0">
                  <a:pos x="T6" y="T7"/>
                </a:cxn>
                <a:cxn ang="0">
                  <a:pos x="T8" y="T9"/>
                </a:cxn>
                <a:cxn ang="0">
                  <a:pos x="T10" y="T11"/>
                </a:cxn>
              </a:cxnLst>
              <a:rect l="0" t="0" r="r" b="b"/>
              <a:pathLst>
                <a:path w="154" h="102">
                  <a:moveTo>
                    <a:pt x="154" y="102"/>
                  </a:moveTo>
                  <a:lnTo>
                    <a:pt x="154" y="30"/>
                  </a:lnTo>
                  <a:cubicBezTo>
                    <a:pt x="154" y="14"/>
                    <a:pt x="141" y="0"/>
                    <a:pt x="124" y="0"/>
                  </a:cubicBezTo>
                  <a:lnTo>
                    <a:pt x="30" y="0"/>
                  </a:lnTo>
                  <a:cubicBezTo>
                    <a:pt x="13" y="0"/>
                    <a:pt x="0" y="14"/>
                    <a:pt x="0" y="30"/>
                  </a:cubicBezTo>
                  <a:lnTo>
                    <a:pt x="0" y="55"/>
                  </a:lnTo>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0" name="Freeform 2197">
              <a:extLst>
                <a:ext uri="{FF2B5EF4-FFF2-40B4-BE49-F238E27FC236}">
                  <a16:creationId xmlns:a16="http://schemas.microsoft.com/office/drawing/2014/main" id="{156490AD-FEEF-7FFE-D565-D8E0AF4E44E1}"/>
                </a:ext>
              </a:extLst>
            </p:cNvPr>
            <p:cNvSpPr>
              <a:spLocks noEditPoints="1"/>
            </p:cNvSpPr>
            <p:nvPr/>
          </p:nvSpPr>
          <p:spPr bwMode="auto">
            <a:xfrm>
              <a:off x="7440613" y="577851"/>
              <a:ext cx="573088" cy="350838"/>
            </a:xfrm>
            <a:custGeom>
              <a:avLst/>
              <a:gdLst>
                <a:gd name="T0" fmla="*/ 375 w 515"/>
                <a:gd name="T1" fmla="*/ 159 h 314"/>
                <a:gd name="T2" fmla="*/ 336 w 515"/>
                <a:gd name="T3" fmla="*/ 120 h 314"/>
                <a:gd name="T4" fmla="*/ 375 w 515"/>
                <a:gd name="T5" fmla="*/ 82 h 314"/>
                <a:gd name="T6" fmla="*/ 414 w 515"/>
                <a:gd name="T7" fmla="*/ 120 h 314"/>
                <a:gd name="T8" fmla="*/ 375 w 515"/>
                <a:gd name="T9" fmla="*/ 159 h 314"/>
                <a:gd name="T10" fmla="*/ 138 w 515"/>
                <a:gd name="T11" fmla="*/ 159 h 314"/>
                <a:gd name="T12" fmla="*/ 99 w 515"/>
                <a:gd name="T13" fmla="*/ 120 h 314"/>
                <a:gd name="T14" fmla="*/ 138 w 515"/>
                <a:gd name="T15" fmla="*/ 82 h 314"/>
                <a:gd name="T16" fmla="*/ 176 w 515"/>
                <a:gd name="T17" fmla="*/ 120 h 314"/>
                <a:gd name="T18" fmla="*/ 138 w 515"/>
                <a:gd name="T19" fmla="*/ 159 h 314"/>
                <a:gd name="T20" fmla="*/ 515 w 515"/>
                <a:gd name="T21" fmla="*/ 157 h 314"/>
                <a:gd name="T22" fmla="*/ 257 w 515"/>
                <a:gd name="T23" fmla="*/ 0 h 314"/>
                <a:gd name="T24" fmla="*/ 0 w 515"/>
                <a:gd name="T25" fmla="*/ 157 h 314"/>
                <a:gd name="T26" fmla="*/ 61 w 515"/>
                <a:gd name="T27" fmla="*/ 258 h 314"/>
                <a:gd name="T28" fmla="*/ 61 w 515"/>
                <a:gd name="T29" fmla="*/ 220 h 314"/>
                <a:gd name="T30" fmla="*/ 90 w 515"/>
                <a:gd name="T31" fmla="*/ 190 h 314"/>
                <a:gd name="T32" fmla="*/ 185 w 515"/>
                <a:gd name="T33" fmla="*/ 190 h 314"/>
                <a:gd name="T34" fmla="*/ 215 w 515"/>
                <a:gd name="T35" fmla="*/ 220 h 314"/>
                <a:gd name="T36" fmla="*/ 215 w 515"/>
                <a:gd name="T37" fmla="*/ 312 h 314"/>
                <a:gd name="T38" fmla="*/ 257 w 515"/>
                <a:gd name="T39" fmla="*/ 314 h 314"/>
                <a:gd name="T40" fmla="*/ 298 w 515"/>
                <a:gd name="T41" fmla="*/ 312 h 314"/>
                <a:gd name="T42" fmla="*/ 298 w 515"/>
                <a:gd name="T43" fmla="*/ 220 h 314"/>
                <a:gd name="T44" fmla="*/ 328 w 515"/>
                <a:gd name="T45" fmla="*/ 190 h 314"/>
                <a:gd name="T46" fmla="*/ 422 w 515"/>
                <a:gd name="T47" fmla="*/ 190 h 314"/>
                <a:gd name="T48" fmla="*/ 452 w 515"/>
                <a:gd name="T49" fmla="*/ 220 h 314"/>
                <a:gd name="T50" fmla="*/ 452 w 515"/>
                <a:gd name="T51" fmla="*/ 260 h 314"/>
                <a:gd name="T52" fmla="*/ 515 w 515"/>
                <a:gd name="T53" fmla="*/ 15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5" h="314">
                  <a:moveTo>
                    <a:pt x="375" y="159"/>
                  </a:moveTo>
                  <a:cubicBezTo>
                    <a:pt x="354" y="159"/>
                    <a:pt x="336" y="142"/>
                    <a:pt x="336" y="120"/>
                  </a:cubicBezTo>
                  <a:cubicBezTo>
                    <a:pt x="336" y="99"/>
                    <a:pt x="354" y="82"/>
                    <a:pt x="375" y="82"/>
                  </a:cubicBezTo>
                  <a:cubicBezTo>
                    <a:pt x="396" y="82"/>
                    <a:pt x="414" y="99"/>
                    <a:pt x="414" y="120"/>
                  </a:cubicBezTo>
                  <a:cubicBezTo>
                    <a:pt x="414" y="142"/>
                    <a:pt x="396" y="159"/>
                    <a:pt x="375" y="159"/>
                  </a:cubicBezTo>
                  <a:close/>
                  <a:moveTo>
                    <a:pt x="138" y="159"/>
                  </a:moveTo>
                  <a:cubicBezTo>
                    <a:pt x="116" y="159"/>
                    <a:pt x="99" y="142"/>
                    <a:pt x="99" y="120"/>
                  </a:cubicBezTo>
                  <a:cubicBezTo>
                    <a:pt x="99" y="99"/>
                    <a:pt x="116" y="82"/>
                    <a:pt x="138" y="82"/>
                  </a:cubicBezTo>
                  <a:cubicBezTo>
                    <a:pt x="159" y="82"/>
                    <a:pt x="176" y="99"/>
                    <a:pt x="176" y="120"/>
                  </a:cubicBezTo>
                  <a:cubicBezTo>
                    <a:pt x="176" y="142"/>
                    <a:pt x="159" y="159"/>
                    <a:pt x="138" y="159"/>
                  </a:cubicBezTo>
                  <a:close/>
                  <a:moveTo>
                    <a:pt x="515" y="157"/>
                  </a:moveTo>
                  <a:cubicBezTo>
                    <a:pt x="515" y="71"/>
                    <a:pt x="400" y="0"/>
                    <a:pt x="257" y="0"/>
                  </a:cubicBezTo>
                  <a:cubicBezTo>
                    <a:pt x="115" y="0"/>
                    <a:pt x="0" y="71"/>
                    <a:pt x="0" y="157"/>
                  </a:cubicBezTo>
                  <a:cubicBezTo>
                    <a:pt x="0" y="196"/>
                    <a:pt x="23" y="231"/>
                    <a:pt x="61" y="258"/>
                  </a:cubicBezTo>
                  <a:lnTo>
                    <a:pt x="61" y="220"/>
                  </a:lnTo>
                  <a:cubicBezTo>
                    <a:pt x="61" y="204"/>
                    <a:pt x="74" y="190"/>
                    <a:pt x="90" y="190"/>
                  </a:cubicBezTo>
                  <a:lnTo>
                    <a:pt x="185" y="190"/>
                  </a:lnTo>
                  <a:cubicBezTo>
                    <a:pt x="201" y="190"/>
                    <a:pt x="215" y="204"/>
                    <a:pt x="215" y="220"/>
                  </a:cubicBezTo>
                  <a:lnTo>
                    <a:pt x="215" y="312"/>
                  </a:lnTo>
                  <a:cubicBezTo>
                    <a:pt x="229" y="313"/>
                    <a:pt x="243" y="314"/>
                    <a:pt x="257" y="314"/>
                  </a:cubicBezTo>
                  <a:cubicBezTo>
                    <a:pt x="271" y="314"/>
                    <a:pt x="285" y="313"/>
                    <a:pt x="298" y="312"/>
                  </a:cubicBezTo>
                  <a:lnTo>
                    <a:pt x="298" y="220"/>
                  </a:lnTo>
                  <a:cubicBezTo>
                    <a:pt x="298" y="204"/>
                    <a:pt x="311" y="190"/>
                    <a:pt x="328" y="190"/>
                  </a:cubicBezTo>
                  <a:lnTo>
                    <a:pt x="422" y="190"/>
                  </a:lnTo>
                  <a:cubicBezTo>
                    <a:pt x="439" y="190"/>
                    <a:pt x="452" y="204"/>
                    <a:pt x="452" y="220"/>
                  </a:cubicBezTo>
                  <a:lnTo>
                    <a:pt x="452" y="260"/>
                  </a:lnTo>
                  <a:cubicBezTo>
                    <a:pt x="491" y="232"/>
                    <a:pt x="515" y="196"/>
                    <a:pt x="515" y="157"/>
                  </a:cubicBezTo>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1" name="Freeform 2198">
              <a:extLst>
                <a:ext uri="{FF2B5EF4-FFF2-40B4-BE49-F238E27FC236}">
                  <a16:creationId xmlns:a16="http://schemas.microsoft.com/office/drawing/2014/main" id="{3D76873A-AF2F-B580-7640-5AEA6541D1D9}"/>
                </a:ext>
              </a:extLst>
            </p:cNvPr>
            <p:cNvSpPr>
              <a:spLocks noEditPoints="1"/>
            </p:cNvSpPr>
            <p:nvPr/>
          </p:nvSpPr>
          <p:spPr bwMode="auto">
            <a:xfrm>
              <a:off x="7440613" y="577851"/>
              <a:ext cx="573088" cy="350838"/>
            </a:xfrm>
            <a:custGeom>
              <a:avLst/>
              <a:gdLst>
                <a:gd name="T0" fmla="*/ 375 w 515"/>
                <a:gd name="T1" fmla="*/ 159 h 314"/>
                <a:gd name="T2" fmla="*/ 336 w 515"/>
                <a:gd name="T3" fmla="*/ 120 h 314"/>
                <a:gd name="T4" fmla="*/ 375 w 515"/>
                <a:gd name="T5" fmla="*/ 82 h 314"/>
                <a:gd name="T6" fmla="*/ 414 w 515"/>
                <a:gd name="T7" fmla="*/ 120 h 314"/>
                <a:gd name="T8" fmla="*/ 375 w 515"/>
                <a:gd name="T9" fmla="*/ 159 h 314"/>
                <a:gd name="T10" fmla="*/ 138 w 515"/>
                <a:gd name="T11" fmla="*/ 159 h 314"/>
                <a:gd name="T12" fmla="*/ 99 w 515"/>
                <a:gd name="T13" fmla="*/ 120 h 314"/>
                <a:gd name="T14" fmla="*/ 138 w 515"/>
                <a:gd name="T15" fmla="*/ 82 h 314"/>
                <a:gd name="T16" fmla="*/ 176 w 515"/>
                <a:gd name="T17" fmla="*/ 120 h 314"/>
                <a:gd name="T18" fmla="*/ 138 w 515"/>
                <a:gd name="T19" fmla="*/ 159 h 314"/>
                <a:gd name="T20" fmla="*/ 515 w 515"/>
                <a:gd name="T21" fmla="*/ 157 h 314"/>
                <a:gd name="T22" fmla="*/ 257 w 515"/>
                <a:gd name="T23" fmla="*/ 0 h 314"/>
                <a:gd name="T24" fmla="*/ 0 w 515"/>
                <a:gd name="T25" fmla="*/ 157 h 314"/>
                <a:gd name="T26" fmla="*/ 61 w 515"/>
                <a:gd name="T27" fmla="*/ 258 h 314"/>
                <a:gd name="T28" fmla="*/ 61 w 515"/>
                <a:gd name="T29" fmla="*/ 220 h 314"/>
                <a:gd name="T30" fmla="*/ 90 w 515"/>
                <a:gd name="T31" fmla="*/ 190 h 314"/>
                <a:gd name="T32" fmla="*/ 185 w 515"/>
                <a:gd name="T33" fmla="*/ 190 h 314"/>
                <a:gd name="T34" fmla="*/ 215 w 515"/>
                <a:gd name="T35" fmla="*/ 220 h 314"/>
                <a:gd name="T36" fmla="*/ 215 w 515"/>
                <a:gd name="T37" fmla="*/ 312 h 314"/>
                <a:gd name="T38" fmla="*/ 257 w 515"/>
                <a:gd name="T39" fmla="*/ 314 h 314"/>
                <a:gd name="T40" fmla="*/ 298 w 515"/>
                <a:gd name="T41" fmla="*/ 312 h 314"/>
                <a:gd name="T42" fmla="*/ 298 w 515"/>
                <a:gd name="T43" fmla="*/ 220 h 314"/>
                <a:gd name="T44" fmla="*/ 328 w 515"/>
                <a:gd name="T45" fmla="*/ 190 h 314"/>
                <a:gd name="T46" fmla="*/ 422 w 515"/>
                <a:gd name="T47" fmla="*/ 190 h 314"/>
                <a:gd name="T48" fmla="*/ 452 w 515"/>
                <a:gd name="T49" fmla="*/ 220 h 314"/>
                <a:gd name="T50" fmla="*/ 452 w 515"/>
                <a:gd name="T51" fmla="*/ 260 h 314"/>
                <a:gd name="T52" fmla="*/ 515 w 515"/>
                <a:gd name="T53" fmla="*/ 15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5" h="314">
                  <a:moveTo>
                    <a:pt x="375" y="159"/>
                  </a:moveTo>
                  <a:cubicBezTo>
                    <a:pt x="354" y="159"/>
                    <a:pt x="336" y="142"/>
                    <a:pt x="336" y="120"/>
                  </a:cubicBezTo>
                  <a:cubicBezTo>
                    <a:pt x="336" y="99"/>
                    <a:pt x="354" y="82"/>
                    <a:pt x="375" y="82"/>
                  </a:cubicBezTo>
                  <a:cubicBezTo>
                    <a:pt x="396" y="82"/>
                    <a:pt x="414" y="99"/>
                    <a:pt x="414" y="120"/>
                  </a:cubicBezTo>
                  <a:cubicBezTo>
                    <a:pt x="414" y="142"/>
                    <a:pt x="396" y="159"/>
                    <a:pt x="375" y="159"/>
                  </a:cubicBezTo>
                  <a:close/>
                  <a:moveTo>
                    <a:pt x="138" y="159"/>
                  </a:moveTo>
                  <a:cubicBezTo>
                    <a:pt x="116" y="159"/>
                    <a:pt x="99" y="142"/>
                    <a:pt x="99" y="120"/>
                  </a:cubicBezTo>
                  <a:cubicBezTo>
                    <a:pt x="99" y="99"/>
                    <a:pt x="116" y="82"/>
                    <a:pt x="138" y="82"/>
                  </a:cubicBezTo>
                  <a:cubicBezTo>
                    <a:pt x="159" y="82"/>
                    <a:pt x="176" y="99"/>
                    <a:pt x="176" y="120"/>
                  </a:cubicBezTo>
                  <a:cubicBezTo>
                    <a:pt x="176" y="142"/>
                    <a:pt x="159" y="159"/>
                    <a:pt x="138" y="159"/>
                  </a:cubicBezTo>
                  <a:close/>
                  <a:moveTo>
                    <a:pt x="515" y="157"/>
                  </a:moveTo>
                  <a:cubicBezTo>
                    <a:pt x="515" y="71"/>
                    <a:pt x="400" y="0"/>
                    <a:pt x="257" y="0"/>
                  </a:cubicBezTo>
                  <a:cubicBezTo>
                    <a:pt x="115" y="0"/>
                    <a:pt x="0" y="71"/>
                    <a:pt x="0" y="157"/>
                  </a:cubicBezTo>
                  <a:cubicBezTo>
                    <a:pt x="0" y="196"/>
                    <a:pt x="23" y="231"/>
                    <a:pt x="61" y="258"/>
                  </a:cubicBezTo>
                  <a:lnTo>
                    <a:pt x="61" y="220"/>
                  </a:lnTo>
                  <a:cubicBezTo>
                    <a:pt x="61" y="204"/>
                    <a:pt x="74" y="190"/>
                    <a:pt x="90" y="190"/>
                  </a:cubicBezTo>
                  <a:lnTo>
                    <a:pt x="185" y="190"/>
                  </a:lnTo>
                  <a:cubicBezTo>
                    <a:pt x="201" y="190"/>
                    <a:pt x="215" y="204"/>
                    <a:pt x="215" y="220"/>
                  </a:cubicBezTo>
                  <a:lnTo>
                    <a:pt x="215" y="312"/>
                  </a:lnTo>
                  <a:cubicBezTo>
                    <a:pt x="229" y="313"/>
                    <a:pt x="243" y="314"/>
                    <a:pt x="257" y="314"/>
                  </a:cubicBezTo>
                  <a:cubicBezTo>
                    <a:pt x="271" y="314"/>
                    <a:pt x="285" y="313"/>
                    <a:pt x="298" y="312"/>
                  </a:cubicBezTo>
                  <a:lnTo>
                    <a:pt x="298" y="220"/>
                  </a:lnTo>
                  <a:cubicBezTo>
                    <a:pt x="298" y="204"/>
                    <a:pt x="311" y="190"/>
                    <a:pt x="328" y="190"/>
                  </a:cubicBezTo>
                  <a:lnTo>
                    <a:pt x="422" y="190"/>
                  </a:lnTo>
                  <a:cubicBezTo>
                    <a:pt x="439" y="190"/>
                    <a:pt x="452" y="204"/>
                    <a:pt x="452" y="220"/>
                  </a:cubicBezTo>
                  <a:lnTo>
                    <a:pt x="452" y="260"/>
                  </a:lnTo>
                  <a:cubicBezTo>
                    <a:pt x="491" y="232"/>
                    <a:pt x="515" y="196"/>
                    <a:pt x="515" y="157"/>
                  </a:cubicBez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2" name="Meeting10" descr="{&quot;Key&quot;:&quot;POWER_USER_SHAPE_ICON&quot;,&quot;Value&quot;:&quot;POWER_USER_SHAPE_ICON_STYLE_1&quot;}">
            <a:extLst>
              <a:ext uri="{FF2B5EF4-FFF2-40B4-BE49-F238E27FC236}">
                <a16:creationId xmlns:a16="http://schemas.microsoft.com/office/drawing/2014/main" id="{817E5223-3BF7-3A45-6CA2-3555C8493D7D}"/>
              </a:ext>
            </a:extLst>
          </p:cNvPr>
          <p:cNvGrpSpPr>
            <a:grpSpLocks noChangeAspect="1"/>
          </p:cNvGrpSpPr>
          <p:nvPr/>
        </p:nvGrpSpPr>
        <p:grpSpPr>
          <a:xfrm>
            <a:off x="9539675" y="2264632"/>
            <a:ext cx="232568" cy="229347"/>
            <a:chOff x="7440613" y="363538"/>
            <a:chExt cx="573088" cy="565151"/>
          </a:xfrm>
          <a:noFill/>
        </p:grpSpPr>
        <p:sp>
          <p:nvSpPr>
            <p:cNvPr id="123" name="Oval 2189">
              <a:extLst>
                <a:ext uri="{FF2B5EF4-FFF2-40B4-BE49-F238E27FC236}">
                  <a16:creationId xmlns:a16="http://schemas.microsoft.com/office/drawing/2014/main" id="{8CE0DBC2-9462-296A-92E5-498D030D6ACA}"/>
                </a:ext>
              </a:extLst>
            </p:cNvPr>
            <p:cNvSpPr>
              <a:spLocks noChangeArrowheads="1"/>
            </p:cNvSpPr>
            <p:nvPr/>
          </p:nvSpPr>
          <p:spPr bwMode="auto">
            <a:xfrm>
              <a:off x="7550151" y="363538"/>
              <a:ext cx="85725" cy="85725"/>
            </a:xfrm>
            <a:prstGeom prst="ellipse">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4" name="Oval 2190">
              <a:extLst>
                <a:ext uri="{FF2B5EF4-FFF2-40B4-BE49-F238E27FC236}">
                  <a16:creationId xmlns:a16="http://schemas.microsoft.com/office/drawing/2014/main" id="{CA14FBD5-2497-23F6-E261-D5F61A42540F}"/>
                </a:ext>
              </a:extLst>
            </p:cNvPr>
            <p:cNvSpPr>
              <a:spLocks noChangeArrowheads="1"/>
            </p:cNvSpPr>
            <p:nvPr/>
          </p:nvSpPr>
          <p:spPr bwMode="auto">
            <a:xfrm>
              <a:off x="7550151" y="363538"/>
              <a:ext cx="85725" cy="85725"/>
            </a:xfrm>
            <a:prstGeom prst="ellipse">
              <a:avLst/>
            </a:pr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5" name="Oval 2191">
              <a:extLst>
                <a:ext uri="{FF2B5EF4-FFF2-40B4-BE49-F238E27FC236}">
                  <a16:creationId xmlns:a16="http://schemas.microsoft.com/office/drawing/2014/main" id="{C2CF1C0E-3FF4-E38F-C413-6AE465A01CE0}"/>
                </a:ext>
              </a:extLst>
            </p:cNvPr>
            <p:cNvSpPr>
              <a:spLocks noChangeArrowheads="1"/>
            </p:cNvSpPr>
            <p:nvPr/>
          </p:nvSpPr>
          <p:spPr bwMode="auto">
            <a:xfrm>
              <a:off x="7815263" y="363538"/>
              <a:ext cx="87313" cy="85725"/>
            </a:xfrm>
            <a:prstGeom prst="ellipse">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6" name="Oval 2192">
              <a:extLst>
                <a:ext uri="{FF2B5EF4-FFF2-40B4-BE49-F238E27FC236}">
                  <a16:creationId xmlns:a16="http://schemas.microsoft.com/office/drawing/2014/main" id="{CFA57302-7695-3CD9-DACF-093CDAEF71C2}"/>
                </a:ext>
              </a:extLst>
            </p:cNvPr>
            <p:cNvSpPr>
              <a:spLocks noChangeArrowheads="1"/>
            </p:cNvSpPr>
            <p:nvPr/>
          </p:nvSpPr>
          <p:spPr bwMode="auto">
            <a:xfrm>
              <a:off x="7815263" y="363538"/>
              <a:ext cx="87313" cy="85725"/>
            </a:xfrm>
            <a:prstGeom prst="ellipse">
              <a:avLst/>
            </a:pr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Freeform 2193">
              <a:extLst>
                <a:ext uri="{FF2B5EF4-FFF2-40B4-BE49-F238E27FC236}">
                  <a16:creationId xmlns:a16="http://schemas.microsoft.com/office/drawing/2014/main" id="{7694FF77-B9FC-ADBD-4357-1EBDC616C69E}"/>
                </a:ext>
              </a:extLst>
            </p:cNvPr>
            <p:cNvSpPr>
              <a:spLocks/>
            </p:cNvSpPr>
            <p:nvPr/>
          </p:nvSpPr>
          <p:spPr bwMode="auto">
            <a:xfrm>
              <a:off x="7508876" y="484188"/>
              <a:ext cx="171450" cy="114300"/>
            </a:xfrm>
            <a:custGeom>
              <a:avLst/>
              <a:gdLst>
                <a:gd name="T0" fmla="*/ 154 w 154"/>
                <a:gd name="T1" fmla="*/ 55 h 103"/>
                <a:gd name="T2" fmla="*/ 154 w 154"/>
                <a:gd name="T3" fmla="*/ 30 h 103"/>
                <a:gd name="T4" fmla="*/ 124 w 154"/>
                <a:gd name="T5" fmla="*/ 0 h 103"/>
                <a:gd name="T6" fmla="*/ 29 w 154"/>
                <a:gd name="T7" fmla="*/ 0 h 103"/>
                <a:gd name="T8" fmla="*/ 0 w 154"/>
                <a:gd name="T9" fmla="*/ 30 h 103"/>
                <a:gd name="T10" fmla="*/ 0 w 154"/>
                <a:gd name="T11" fmla="*/ 103 h 103"/>
              </a:gdLst>
              <a:ahLst/>
              <a:cxnLst>
                <a:cxn ang="0">
                  <a:pos x="T0" y="T1"/>
                </a:cxn>
                <a:cxn ang="0">
                  <a:pos x="T2" y="T3"/>
                </a:cxn>
                <a:cxn ang="0">
                  <a:pos x="T4" y="T5"/>
                </a:cxn>
                <a:cxn ang="0">
                  <a:pos x="T6" y="T7"/>
                </a:cxn>
                <a:cxn ang="0">
                  <a:pos x="T8" y="T9"/>
                </a:cxn>
                <a:cxn ang="0">
                  <a:pos x="T10" y="T11"/>
                </a:cxn>
              </a:cxnLst>
              <a:rect l="0" t="0" r="r" b="b"/>
              <a:pathLst>
                <a:path w="154" h="103">
                  <a:moveTo>
                    <a:pt x="154" y="55"/>
                  </a:moveTo>
                  <a:lnTo>
                    <a:pt x="154" y="30"/>
                  </a:lnTo>
                  <a:cubicBezTo>
                    <a:pt x="154" y="14"/>
                    <a:pt x="140" y="0"/>
                    <a:pt x="124" y="0"/>
                  </a:cubicBezTo>
                  <a:lnTo>
                    <a:pt x="29" y="0"/>
                  </a:lnTo>
                  <a:cubicBezTo>
                    <a:pt x="13" y="0"/>
                    <a:pt x="0" y="14"/>
                    <a:pt x="0" y="30"/>
                  </a:cubicBezTo>
                  <a:lnTo>
                    <a:pt x="0" y="103"/>
                  </a:lnTo>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Freeform 2194">
              <a:extLst>
                <a:ext uri="{FF2B5EF4-FFF2-40B4-BE49-F238E27FC236}">
                  <a16:creationId xmlns:a16="http://schemas.microsoft.com/office/drawing/2014/main" id="{51757FE5-4EFC-2659-E332-8103C46A7261}"/>
                </a:ext>
              </a:extLst>
            </p:cNvPr>
            <p:cNvSpPr>
              <a:spLocks/>
            </p:cNvSpPr>
            <p:nvPr/>
          </p:nvSpPr>
          <p:spPr bwMode="auto">
            <a:xfrm>
              <a:off x="7508876" y="484188"/>
              <a:ext cx="171450" cy="114300"/>
            </a:xfrm>
            <a:custGeom>
              <a:avLst/>
              <a:gdLst>
                <a:gd name="T0" fmla="*/ 154 w 154"/>
                <a:gd name="T1" fmla="*/ 55 h 103"/>
                <a:gd name="T2" fmla="*/ 154 w 154"/>
                <a:gd name="T3" fmla="*/ 30 h 103"/>
                <a:gd name="T4" fmla="*/ 124 w 154"/>
                <a:gd name="T5" fmla="*/ 0 h 103"/>
                <a:gd name="T6" fmla="*/ 29 w 154"/>
                <a:gd name="T7" fmla="*/ 0 h 103"/>
                <a:gd name="T8" fmla="*/ 0 w 154"/>
                <a:gd name="T9" fmla="*/ 30 h 103"/>
                <a:gd name="T10" fmla="*/ 0 w 154"/>
                <a:gd name="T11" fmla="*/ 103 h 103"/>
              </a:gdLst>
              <a:ahLst/>
              <a:cxnLst>
                <a:cxn ang="0">
                  <a:pos x="T0" y="T1"/>
                </a:cxn>
                <a:cxn ang="0">
                  <a:pos x="T2" y="T3"/>
                </a:cxn>
                <a:cxn ang="0">
                  <a:pos x="T4" y="T5"/>
                </a:cxn>
                <a:cxn ang="0">
                  <a:pos x="T6" y="T7"/>
                </a:cxn>
                <a:cxn ang="0">
                  <a:pos x="T8" y="T9"/>
                </a:cxn>
                <a:cxn ang="0">
                  <a:pos x="T10" y="T11"/>
                </a:cxn>
              </a:cxnLst>
              <a:rect l="0" t="0" r="r" b="b"/>
              <a:pathLst>
                <a:path w="154" h="103">
                  <a:moveTo>
                    <a:pt x="154" y="55"/>
                  </a:moveTo>
                  <a:lnTo>
                    <a:pt x="154" y="30"/>
                  </a:lnTo>
                  <a:cubicBezTo>
                    <a:pt x="154" y="14"/>
                    <a:pt x="140" y="0"/>
                    <a:pt x="124" y="0"/>
                  </a:cubicBezTo>
                  <a:lnTo>
                    <a:pt x="29" y="0"/>
                  </a:lnTo>
                  <a:cubicBezTo>
                    <a:pt x="13" y="0"/>
                    <a:pt x="0" y="14"/>
                    <a:pt x="0" y="30"/>
                  </a:cubicBezTo>
                  <a:lnTo>
                    <a:pt x="0" y="103"/>
                  </a:lnTo>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 name="Freeform 2195">
              <a:extLst>
                <a:ext uri="{FF2B5EF4-FFF2-40B4-BE49-F238E27FC236}">
                  <a16:creationId xmlns:a16="http://schemas.microsoft.com/office/drawing/2014/main" id="{FC4C2AAE-FA2E-9C87-6F87-792AA18F1859}"/>
                </a:ext>
              </a:extLst>
            </p:cNvPr>
            <p:cNvSpPr>
              <a:spLocks/>
            </p:cNvSpPr>
            <p:nvPr/>
          </p:nvSpPr>
          <p:spPr bwMode="auto">
            <a:xfrm>
              <a:off x="7772401" y="484188"/>
              <a:ext cx="171450" cy="112713"/>
            </a:xfrm>
            <a:custGeom>
              <a:avLst/>
              <a:gdLst>
                <a:gd name="T0" fmla="*/ 154 w 154"/>
                <a:gd name="T1" fmla="*/ 102 h 102"/>
                <a:gd name="T2" fmla="*/ 154 w 154"/>
                <a:gd name="T3" fmla="*/ 30 h 102"/>
                <a:gd name="T4" fmla="*/ 124 w 154"/>
                <a:gd name="T5" fmla="*/ 0 h 102"/>
                <a:gd name="T6" fmla="*/ 30 w 154"/>
                <a:gd name="T7" fmla="*/ 0 h 102"/>
                <a:gd name="T8" fmla="*/ 0 w 154"/>
                <a:gd name="T9" fmla="*/ 30 h 102"/>
                <a:gd name="T10" fmla="*/ 0 w 154"/>
                <a:gd name="T11" fmla="*/ 55 h 102"/>
              </a:gdLst>
              <a:ahLst/>
              <a:cxnLst>
                <a:cxn ang="0">
                  <a:pos x="T0" y="T1"/>
                </a:cxn>
                <a:cxn ang="0">
                  <a:pos x="T2" y="T3"/>
                </a:cxn>
                <a:cxn ang="0">
                  <a:pos x="T4" y="T5"/>
                </a:cxn>
                <a:cxn ang="0">
                  <a:pos x="T6" y="T7"/>
                </a:cxn>
                <a:cxn ang="0">
                  <a:pos x="T8" y="T9"/>
                </a:cxn>
                <a:cxn ang="0">
                  <a:pos x="T10" y="T11"/>
                </a:cxn>
              </a:cxnLst>
              <a:rect l="0" t="0" r="r" b="b"/>
              <a:pathLst>
                <a:path w="154" h="102">
                  <a:moveTo>
                    <a:pt x="154" y="102"/>
                  </a:moveTo>
                  <a:lnTo>
                    <a:pt x="154" y="30"/>
                  </a:lnTo>
                  <a:cubicBezTo>
                    <a:pt x="154" y="14"/>
                    <a:pt x="141" y="0"/>
                    <a:pt x="124" y="0"/>
                  </a:cubicBezTo>
                  <a:lnTo>
                    <a:pt x="30" y="0"/>
                  </a:lnTo>
                  <a:cubicBezTo>
                    <a:pt x="13" y="0"/>
                    <a:pt x="0" y="14"/>
                    <a:pt x="0" y="30"/>
                  </a:cubicBezTo>
                  <a:lnTo>
                    <a:pt x="0" y="55"/>
                  </a:lnTo>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0" name="Freeform 2196">
              <a:extLst>
                <a:ext uri="{FF2B5EF4-FFF2-40B4-BE49-F238E27FC236}">
                  <a16:creationId xmlns:a16="http://schemas.microsoft.com/office/drawing/2014/main" id="{A4712EAB-55C2-2BD0-8360-D64631AA629E}"/>
                </a:ext>
              </a:extLst>
            </p:cNvPr>
            <p:cNvSpPr>
              <a:spLocks/>
            </p:cNvSpPr>
            <p:nvPr/>
          </p:nvSpPr>
          <p:spPr bwMode="auto">
            <a:xfrm>
              <a:off x="7772401" y="484188"/>
              <a:ext cx="171450" cy="112713"/>
            </a:xfrm>
            <a:custGeom>
              <a:avLst/>
              <a:gdLst>
                <a:gd name="T0" fmla="*/ 154 w 154"/>
                <a:gd name="T1" fmla="*/ 102 h 102"/>
                <a:gd name="T2" fmla="*/ 154 w 154"/>
                <a:gd name="T3" fmla="*/ 30 h 102"/>
                <a:gd name="T4" fmla="*/ 124 w 154"/>
                <a:gd name="T5" fmla="*/ 0 h 102"/>
                <a:gd name="T6" fmla="*/ 30 w 154"/>
                <a:gd name="T7" fmla="*/ 0 h 102"/>
                <a:gd name="T8" fmla="*/ 0 w 154"/>
                <a:gd name="T9" fmla="*/ 30 h 102"/>
                <a:gd name="T10" fmla="*/ 0 w 154"/>
                <a:gd name="T11" fmla="*/ 55 h 102"/>
              </a:gdLst>
              <a:ahLst/>
              <a:cxnLst>
                <a:cxn ang="0">
                  <a:pos x="T0" y="T1"/>
                </a:cxn>
                <a:cxn ang="0">
                  <a:pos x="T2" y="T3"/>
                </a:cxn>
                <a:cxn ang="0">
                  <a:pos x="T4" y="T5"/>
                </a:cxn>
                <a:cxn ang="0">
                  <a:pos x="T6" y="T7"/>
                </a:cxn>
                <a:cxn ang="0">
                  <a:pos x="T8" y="T9"/>
                </a:cxn>
                <a:cxn ang="0">
                  <a:pos x="T10" y="T11"/>
                </a:cxn>
              </a:cxnLst>
              <a:rect l="0" t="0" r="r" b="b"/>
              <a:pathLst>
                <a:path w="154" h="102">
                  <a:moveTo>
                    <a:pt x="154" y="102"/>
                  </a:moveTo>
                  <a:lnTo>
                    <a:pt x="154" y="30"/>
                  </a:lnTo>
                  <a:cubicBezTo>
                    <a:pt x="154" y="14"/>
                    <a:pt x="141" y="0"/>
                    <a:pt x="124" y="0"/>
                  </a:cubicBezTo>
                  <a:lnTo>
                    <a:pt x="30" y="0"/>
                  </a:lnTo>
                  <a:cubicBezTo>
                    <a:pt x="13" y="0"/>
                    <a:pt x="0" y="14"/>
                    <a:pt x="0" y="30"/>
                  </a:cubicBezTo>
                  <a:lnTo>
                    <a:pt x="0" y="55"/>
                  </a:lnTo>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1" name="Freeform 2197">
              <a:extLst>
                <a:ext uri="{FF2B5EF4-FFF2-40B4-BE49-F238E27FC236}">
                  <a16:creationId xmlns:a16="http://schemas.microsoft.com/office/drawing/2014/main" id="{BED07CC1-B4DC-08C6-D89A-4E45594001A6}"/>
                </a:ext>
              </a:extLst>
            </p:cNvPr>
            <p:cNvSpPr>
              <a:spLocks noEditPoints="1"/>
            </p:cNvSpPr>
            <p:nvPr/>
          </p:nvSpPr>
          <p:spPr bwMode="auto">
            <a:xfrm>
              <a:off x="7440613" y="577851"/>
              <a:ext cx="573088" cy="350838"/>
            </a:xfrm>
            <a:custGeom>
              <a:avLst/>
              <a:gdLst>
                <a:gd name="T0" fmla="*/ 375 w 515"/>
                <a:gd name="T1" fmla="*/ 159 h 314"/>
                <a:gd name="T2" fmla="*/ 336 w 515"/>
                <a:gd name="T3" fmla="*/ 120 h 314"/>
                <a:gd name="T4" fmla="*/ 375 w 515"/>
                <a:gd name="T5" fmla="*/ 82 h 314"/>
                <a:gd name="T6" fmla="*/ 414 w 515"/>
                <a:gd name="T7" fmla="*/ 120 h 314"/>
                <a:gd name="T8" fmla="*/ 375 w 515"/>
                <a:gd name="T9" fmla="*/ 159 h 314"/>
                <a:gd name="T10" fmla="*/ 138 w 515"/>
                <a:gd name="T11" fmla="*/ 159 h 314"/>
                <a:gd name="T12" fmla="*/ 99 w 515"/>
                <a:gd name="T13" fmla="*/ 120 h 314"/>
                <a:gd name="T14" fmla="*/ 138 w 515"/>
                <a:gd name="T15" fmla="*/ 82 h 314"/>
                <a:gd name="T16" fmla="*/ 176 w 515"/>
                <a:gd name="T17" fmla="*/ 120 h 314"/>
                <a:gd name="T18" fmla="*/ 138 w 515"/>
                <a:gd name="T19" fmla="*/ 159 h 314"/>
                <a:gd name="T20" fmla="*/ 515 w 515"/>
                <a:gd name="T21" fmla="*/ 157 h 314"/>
                <a:gd name="T22" fmla="*/ 257 w 515"/>
                <a:gd name="T23" fmla="*/ 0 h 314"/>
                <a:gd name="T24" fmla="*/ 0 w 515"/>
                <a:gd name="T25" fmla="*/ 157 h 314"/>
                <a:gd name="T26" fmla="*/ 61 w 515"/>
                <a:gd name="T27" fmla="*/ 258 h 314"/>
                <a:gd name="T28" fmla="*/ 61 w 515"/>
                <a:gd name="T29" fmla="*/ 220 h 314"/>
                <a:gd name="T30" fmla="*/ 90 w 515"/>
                <a:gd name="T31" fmla="*/ 190 h 314"/>
                <a:gd name="T32" fmla="*/ 185 w 515"/>
                <a:gd name="T33" fmla="*/ 190 h 314"/>
                <a:gd name="T34" fmla="*/ 215 w 515"/>
                <a:gd name="T35" fmla="*/ 220 h 314"/>
                <a:gd name="T36" fmla="*/ 215 w 515"/>
                <a:gd name="T37" fmla="*/ 312 h 314"/>
                <a:gd name="T38" fmla="*/ 257 w 515"/>
                <a:gd name="T39" fmla="*/ 314 h 314"/>
                <a:gd name="T40" fmla="*/ 298 w 515"/>
                <a:gd name="T41" fmla="*/ 312 h 314"/>
                <a:gd name="T42" fmla="*/ 298 w 515"/>
                <a:gd name="T43" fmla="*/ 220 h 314"/>
                <a:gd name="T44" fmla="*/ 328 w 515"/>
                <a:gd name="T45" fmla="*/ 190 h 314"/>
                <a:gd name="T46" fmla="*/ 422 w 515"/>
                <a:gd name="T47" fmla="*/ 190 h 314"/>
                <a:gd name="T48" fmla="*/ 452 w 515"/>
                <a:gd name="T49" fmla="*/ 220 h 314"/>
                <a:gd name="T50" fmla="*/ 452 w 515"/>
                <a:gd name="T51" fmla="*/ 260 h 314"/>
                <a:gd name="T52" fmla="*/ 515 w 515"/>
                <a:gd name="T53" fmla="*/ 15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5" h="314">
                  <a:moveTo>
                    <a:pt x="375" y="159"/>
                  </a:moveTo>
                  <a:cubicBezTo>
                    <a:pt x="354" y="159"/>
                    <a:pt x="336" y="142"/>
                    <a:pt x="336" y="120"/>
                  </a:cubicBezTo>
                  <a:cubicBezTo>
                    <a:pt x="336" y="99"/>
                    <a:pt x="354" y="82"/>
                    <a:pt x="375" y="82"/>
                  </a:cubicBezTo>
                  <a:cubicBezTo>
                    <a:pt x="396" y="82"/>
                    <a:pt x="414" y="99"/>
                    <a:pt x="414" y="120"/>
                  </a:cubicBezTo>
                  <a:cubicBezTo>
                    <a:pt x="414" y="142"/>
                    <a:pt x="396" y="159"/>
                    <a:pt x="375" y="159"/>
                  </a:cubicBezTo>
                  <a:close/>
                  <a:moveTo>
                    <a:pt x="138" y="159"/>
                  </a:moveTo>
                  <a:cubicBezTo>
                    <a:pt x="116" y="159"/>
                    <a:pt x="99" y="142"/>
                    <a:pt x="99" y="120"/>
                  </a:cubicBezTo>
                  <a:cubicBezTo>
                    <a:pt x="99" y="99"/>
                    <a:pt x="116" y="82"/>
                    <a:pt x="138" y="82"/>
                  </a:cubicBezTo>
                  <a:cubicBezTo>
                    <a:pt x="159" y="82"/>
                    <a:pt x="176" y="99"/>
                    <a:pt x="176" y="120"/>
                  </a:cubicBezTo>
                  <a:cubicBezTo>
                    <a:pt x="176" y="142"/>
                    <a:pt x="159" y="159"/>
                    <a:pt x="138" y="159"/>
                  </a:cubicBezTo>
                  <a:close/>
                  <a:moveTo>
                    <a:pt x="515" y="157"/>
                  </a:moveTo>
                  <a:cubicBezTo>
                    <a:pt x="515" y="71"/>
                    <a:pt x="400" y="0"/>
                    <a:pt x="257" y="0"/>
                  </a:cubicBezTo>
                  <a:cubicBezTo>
                    <a:pt x="115" y="0"/>
                    <a:pt x="0" y="71"/>
                    <a:pt x="0" y="157"/>
                  </a:cubicBezTo>
                  <a:cubicBezTo>
                    <a:pt x="0" y="196"/>
                    <a:pt x="23" y="231"/>
                    <a:pt x="61" y="258"/>
                  </a:cubicBezTo>
                  <a:lnTo>
                    <a:pt x="61" y="220"/>
                  </a:lnTo>
                  <a:cubicBezTo>
                    <a:pt x="61" y="204"/>
                    <a:pt x="74" y="190"/>
                    <a:pt x="90" y="190"/>
                  </a:cubicBezTo>
                  <a:lnTo>
                    <a:pt x="185" y="190"/>
                  </a:lnTo>
                  <a:cubicBezTo>
                    <a:pt x="201" y="190"/>
                    <a:pt x="215" y="204"/>
                    <a:pt x="215" y="220"/>
                  </a:cubicBezTo>
                  <a:lnTo>
                    <a:pt x="215" y="312"/>
                  </a:lnTo>
                  <a:cubicBezTo>
                    <a:pt x="229" y="313"/>
                    <a:pt x="243" y="314"/>
                    <a:pt x="257" y="314"/>
                  </a:cubicBezTo>
                  <a:cubicBezTo>
                    <a:pt x="271" y="314"/>
                    <a:pt x="285" y="313"/>
                    <a:pt x="298" y="312"/>
                  </a:cubicBezTo>
                  <a:lnTo>
                    <a:pt x="298" y="220"/>
                  </a:lnTo>
                  <a:cubicBezTo>
                    <a:pt x="298" y="204"/>
                    <a:pt x="311" y="190"/>
                    <a:pt x="328" y="190"/>
                  </a:cubicBezTo>
                  <a:lnTo>
                    <a:pt x="422" y="190"/>
                  </a:lnTo>
                  <a:cubicBezTo>
                    <a:pt x="439" y="190"/>
                    <a:pt x="452" y="204"/>
                    <a:pt x="452" y="220"/>
                  </a:cubicBezTo>
                  <a:lnTo>
                    <a:pt x="452" y="260"/>
                  </a:lnTo>
                  <a:cubicBezTo>
                    <a:pt x="491" y="232"/>
                    <a:pt x="515" y="196"/>
                    <a:pt x="515" y="157"/>
                  </a:cubicBezTo>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2" name="Freeform 2198">
              <a:extLst>
                <a:ext uri="{FF2B5EF4-FFF2-40B4-BE49-F238E27FC236}">
                  <a16:creationId xmlns:a16="http://schemas.microsoft.com/office/drawing/2014/main" id="{21DF1403-379F-D4EF-C383-232802627510}"/>
                </a:ext>
              </a:extLst>
            </p:cNvPr>
            <p:cNvSpPr>
              <a:spLocks noEditPoints="1"/>
            </p:cNvSpPr>
            <p:nvPr/>
          </p:nvSpPr>
          <p:spPr bwMode="auto">
            <a:xfrm>
              <a:off x="7440613" y="577851"/>
              <a:ext cx="573088" cy="350838"/>
            </a:xfrm>
            <a:custGeom>
              <a:avLst/>
              <a:gdLst>
                <a:gd name="T0" fmla="*/ 375 w 515"/>
                <a:gd name="T1" fmla="*/ 159 h 314"/>
                <a:gd name="T2" fmla="*/ 336 w 515"/>
                <a:gd name="T3" fmla="*/ 120 h 314"/>
                <a:gd name="T4" fmla="*/ 375 w 515"/>
                <a:gd name="T5" fmla="*/ 82 h 314"/>
                <a:gd name="T6" fmla="*/ 414 w 515"/>
                <a:gd name="T7" fmla="*/ 120 h 314"/>
                <a:gd name="T8" fmla="*/ 375 w 515"/>
                <a:gd name="T9" fmla="*/ 159 h 314"/>
                <a:gd name="T10" fmla="*/ 138 w 515"/>
                <a:gd name="T11" fmla="*/ 159 h 314"/>
                <a:gd name="T12" fmla="*/ 99 w 515"/>
                <a:gd name="T13" fmla="*/ 120 h 314"/>
                <a:gd name="T14" fmla="*/ 138 w 515"/>
                <a:gd name="T15" fmla="*/ 82 h 314"/>
                <a:gd name="T16" fmla="*/ 176 w 515"/>
                <a:gd name="T17" fmla="*/ 120 h 314"/>
                <a:gd name="T18" fmla="*/ 138 w 515"/>
                <a:gd name="T19" fmla="*/ 159 h 314"/>
                <a:gd name="T20" fmla="*/ 515 w 515"/>
                <a:gd name="T21" fmla="*/ 157 h 314"/>
                <a:gd name="T22" fmla="*/ 257 w 515"/>
                <a:gd name="T23" fmla="*/ 0 h 314"/>
                <a:gd name="T24" fmla="*/ 0 w 515"/>
                <a:gd name="T25" fmla="*/ 157 h 314"/>
                <a:gd name="T26" fmla="*/ 61 w 515"/>
                <a:gd name="T27" fmla="*/ 258 h 314"/>
                <a:gd name="T28" fmla="*/ 61 w 515"/>
                <a:gd name="T29" fmla="*/ 220 h 314"/>
                <a:gd name="T30" fmla="*/ 90 w 515"/>
                <a:gd name="T31" fmla="*/ 190 h 314"/>
                <a:gd name="T32" fmla="*/ 185 w 515"/>
                <a:gd name="T33" fmla="*/ 190 h 314"/>
                <a:gd name="T34" fmla="*/ 215 w 515"/>
                <a:gd name="T35" fmla="*/ 220 h 314"/>
                <a:gd name="T36" fmla="*/ 215 w 515"/>
                <a:gd name="T37" fmla="*/ 312 h 314"/>
                <a:gd name="T38" fmla="*/ 257 w 515"/>
                <a:gd name="T39" fmla="*/ 314 h 314"/>
                <a:gd name="T40" fmla="*/ 298 w 515"/>
                <a:gd name="T41" fmla="*/ 312 h 314"/>
                <a:gd name="T42" fmla="*/ 298 w 515"/>
                <a:gd name="T43" fmla="*/ 220 h 314"/>
                <a:gd name="T44" fmla="*/ 328 w 515"/>
                <a:gd name="T45" fmla="*/ 190 h 314"/>
                <a:gd name="T46" fmla="*/ 422 w 515"/>
                <a:gd name="T47" fmla="*/ 190 h 314"/>
                <a:gd name="T48" fmla="*/ 452 w 515"/>
                <a:gd name="T49" fmla="*/ 220 h 314"/>
                <a:gd name="T50" fmla="*/ 452 w 515"/>
                <a:gd name="T51" fmla="*/ 260 h 314"/>
                <a:gd name="T52" fmla="*/ 515 w 515"/>
                <a:gd name="T53" fmla="*/ 15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5" h="314">
                  <a:moveTo>
                    <a:pt x="375" y="159"/>
                  </a:moveTo>
                  <a:cubicBezTo>
                    <a:pt x="354" y="159"/>
                    <a:pt x="336" y="142"/>
                    <a:pt x="336" y="120"/>
                  </a:cubicBezTo>
                  <a:cubicBezTo>
                    <a:pt x="336" y="99"/>
                    <a:pt x="354" y="82"/>
                    <a:pt x="375" y="82"/>
                  </a:cubicBezTo>
                  <a:cubicBezTo>
                    <a:pt x="396" y="82"/>
                    <a:pt x="414" y="99"/>
                    <a:pt x="414" y="120"/>
                  </a:cubicBezTo>
                  <a:cubicBezTo>
                    <a:pt x="414" y="142"/>
                    <a:pt x="396" y="159"/>
                    <a:pt x="375" y="159"/>
                  </a:cubicBezTo>
                  <a:close/>
                  <a:moveTo>
                    <a:pt x="138" y="159"/>
                  </a:moveTo>
                  <a:cubicBezTo>
                    <a:pt x="116" y="159"/>
                    <a:pt x="99" y="142"/>
                    <a:pt x="99" y="120"/>
                  </a:cubicBezTo>
                  <a:cubicBezTo>
                    <a:pt x="99" y="99"/>
                    <a:pt x="116" y="82"/>
                    <a:pt x="138" y="82"/>
                  </a:cubicBezTo>
                  <a:cubicBezTo>
                    <a:pt x="159" y="82"/>
                    <a:pt x="176" y="99"/>
                    <a:pt x="176" y="120"/>
                  </a:cubicBezTo>
                  <a:cubicBezTo>
                    <a:pt x="176" y="142"/>
                    <a:pt x="159" y="159"/>
                    <a:pt x="138" y="159"/>
                  </a:cubicBezTo>
                  <a:close/>
                  <a:moveTo>
                    <a:pt x="515" y="157"/>
                  </a:moveTo>
                  <a:cubicBezTo>
                    <a:pt x="515" y="71"/>
                    <a:pt x="400" y="0"/>
                    <a:pt x="257" y="0"/>
                  </a:cubicBezTo>
                  <a:cubicBezTo>
                    <a:pt x="115" y="0"/>
                    <a:pt x="0" y="71"/>
                    <a:pt x="0" y="157"/>
                  </a:cubicBezTo>
                  <a:cubicBezTo>
                    <a:pt x="0" y="196"/>
                    <a:pt x="23" y="231"/>
                    <a:pt x="61" y="258"/>
                  </a:cubicBezTo>
                  <a:lnTo>
                    <a:pt x="61" y="220"/>
                  </a:lnTo>
                  <a:cubicBezTo>
                    <a:pt x="61" y="204"/>
                    <a:pt x="74" y="190"/>
                    <a:pt x="90" y="190"/>
                  </a:cubicBezTo>
                  <a:lnTo>
                    <a:pt x="185" y="190"/>
                  </a:lnTo>
                  <a:cubicBezTo>
                    <a:pt x="201" y="190"/>
                    <a:pt x="215" y="204"/>
                    <a:pt x="215" y="220"/>
                  </a:cubicBezTo>
                  <a:lnTo>
                    <a:pt x="215" y="312"/>
                  </a:lnTo>
                  <a:cubicBezTo>
                    <a:pt x="229" y="313"/>
                    <a:pt x="243" y="314"/>
                    <a:pt x="257" y="314"/>
                  </a:cubicBezTo>
                  <a:cubicBezTo>
                    <a:pt x="271" y="314"/>
                    <a:pt x="285" y="313"/>
                    <a:pt x="298" y="312"/>
                  </a:cubicBezTo>
                  <a:lnTo>
                    <a:pt x="298" y="220"/>
                  </a:lnTo>
                  <a:cubicBezTo>
                    <a:pt x="298" y="204"/>
                    <a:pt x="311" y="190"/>
                    <a:pt x="328" y="190"/>
                  </a:cubicBezTo>
                  <a:lnTo>
                    <a:pt x="422" y="190"/>
                  </a:lnTo>
                  <a:cubicBezTo>
                    <a:pt x="439" y="190"/>
                    <a:pt x="452" y="204"/>
                    <a:pt x="452" y="220"/>
                  </a:cubicBezTo>
                  <a:lnTo>
                    <a:pt x="452" y="260"/>
                  </a:lnTo>
                  <a:cubicBezTo>
                    <a:pt x="491" y="232"/>
                    <a:pt x="515" y="196"/>
                    <a:pt x="515" y="157"/>
                  </a:cubicBez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3" name="Meeting10" descr="{&quot;Key&quot;:&quot;POWER_USER_SHAPE_ICON&quot;,&quot;Value&quot;:&quot;POWER_USER_SHAPE_ICON_STYLE_1&quot;}">
            <a:extLst>
              <a:ext uri="{FF2B5EF4-FFF2-40B4-BE49-F238E27FC236}">
                <a16:creationId xmlns:a16="http://schemas.microsoft.com/office/drawing/2014/main" id="{FB592F34-6EB1-930E-9DF1-B4496784B52C}"/>
              </a:ext>
            </a:extLst>
          </p:cNvPr>
          <p:cNvGrpSpPr>
            <a:grpSpLocks noChangeAspect="1"/>
          </p:cNvGrpSpPr>
          <p:nvPr/>
        </p:nvGrpSpPr>
        <p:grpSpPr>
          <a:xfrm>
            <a:off x="10971273" y="2264632"/>
            <a:ext cx="232568" cy="229347"/>
            <a:chOff x="7440613" y="363538"/>
            <a:chExt cx="573088" cy="565151"/>
          </a:xfrm>
          <a:noFill/>
        </p:grpSpPr>
        <p:sp>
          <p:nvSpPr>
            <p:cNvPr id="134" name="Oval 2189">
              <a:extLst>
                <a:ext uri="{FF2B5EF4-FFF2-40B4-BE49-F238E27FC236}">
                  <a16:creationId xmlns:a16="http://schemas.microsoft.com/office/drawing/2014/main" id="{4260491E-5201-A647-D815-844C63C739A6}"/>
                </a:ext>
              </a:extLst>
            </p:cNvPr>
            <p:cNvSpPr>
              <a:spLocks noChangeArrowheads="1"/>
            </p:cNvSpPr>
            <p:nvPr/>
          </p:nvSpPr>
          <p:spPr bwMode="auto">
            <a:xfrm>
              <a:off x="7550151" y="363538"/>
              <a:ext cx="85725" cy="85725"/>
            </a:xfrm>
            <a:prstGeom prst="ellipse">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 name="Oval 2190">
              <a:extLst>
                <a:ext uri="{FF2B5EF4-FFF2-40B4-BE49-F238E27FC236}">
                  <a16:creationId xmlns:a16="http://schemas.microsoft.com/office/drawing/2014/main" id="{ABCA026C-923A-111D-9B9C-F0168A375D0F}"/>
                </a:ext>
              </a:extLst>
            </p:cNvPr>
            <p:cNvSpPr>
              <a:spLocks noChangeArrowheads="1"/>
            </p:cNvSpPr>
            <p:nvPr/>
          </p:nvSpPr>
          <p:spPr bwMode="auto">
            <a:xfrm>
              <a:off x="7550151" y="363538"/>
              <a:ext cx="85725" cy="85725"/>
            </a:xfrm>
            <a:prstGeom prst="ellipse">
              <a:avLst/>
            </a:pr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6" name="Oval 2191">
              <a:extLst>
                <a:ext uri="{FF2B5EF4-FFF2-40B4-BE49-F238E27FC236}">
                  <a16:creationId xmlns:a16="http://schemas.microsoft.com/office/drawing/2014/main" id="{39FCEDAE-4D89-C99E-65DF-AF2CFE68FC27}"/>
                </a:ext>
              </a:extLst>
            </p:cNvPr>
            <p:cNvSpPr>
              <a:spLocks noChangeArrowheads="1"/>
            </p:cNvSpPr>
            <p:nvPr/>
          </p:nvSpPr>
          <p:spPr bwMode="auto">
            <a:xfrm>
              <a:off x="7815263" y="363538"/>
              <a:ext cx="87313" cy="85725"/>
            </a:xfrm>
            <a:prstGeom prst="ellipse">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7" name="Oval 2192">
              <a:extLst>
                <a:ext uri="{FF2B5EF4-FFF2-40B4-BE49-F238E27FC236}">
                  <a16:creationId xmlns:a16="http://schemas.microsoft.com/office/drawing/2014/main" id="{0E906307-3459-9F25-216C-2E09B6C1CCAB}"/>
                </a:ext>
              </a:extLst>
            </p:cNvPr>
            <p:cNvSpPr>
              <a:spLocks noChangeArrowheads="1"/>
            </p:cNvSpPr>
            <p:nvPr/>
          </p:nvSpPr>
          <p:spPr bwMode="auto">
            <a:xfrm>
              <a:off x="7815263" y="363538"/>
              <a:ext cx="87313" cy="85725"/>
            </a:xfrm>
            <a:prstGeom prst="ellipse">
              <a:avLst/>
            </a:pr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8" name="Freeform 2193">
              <a:extLst>
                <a:ext uri="{FF2B5EF4-FFF2-40B4-BE49-F238E27FC236}">
                  <a16:creationId xmlns:a16="http://schemas.microsoft.com/office/drawing/2014/main" id="{A46D3012-A741-327F-1CF1-F33C1CEEACC8}"/>
                </a:ext>
              </a:extLst>
            </p:cNvPr>
            <p:cNvSpPr>
              <a:spLocks/>
            </p:cNvSpPr>
            <p:nvPr/>
          </p:nvSpPr>
          <p:spPr bwMode="auto">
            <a:xfrm>
              <a:off x="7508876" y="484188"/>
              <a:ext cx="171450" cy="114300"/>
            </a:xfrm>
            <a:custGeom>
              <a:avLst/>
              <a:gdLst>
                <a:gd name="T0" fmla="*/ 154 w 154"/>
                <a:gd name="T1" fmla="*/ 55 h 103"/>
                <a:gd name="T2" fmla="*/ 154 w 154"/>
                <a:gd name="T3" fmla="*/ 30 h 103"/>
                <a:gd name="T4" fmla="*/ 124 w 154"/>
                <a:gd name="T5" fmla="*/ 0 h 103"/>
                <a:gd name="T6" fmla="*/ 29 w 154"/>
                <a:gd name="T7" fmla="*/ 0 h 103"/>
                <a:gd name="T8" fmla="*/ 0 w 154"/>
                <a:gd name="T9" fmla="*/ 30 h 103"/>
                <a:gd name="T10" fmla="*/ 0 w 154"/>
                <a:gd name="T11" fmla="*/ 103 h 103"/>
              </a:gdLst>
              <a:ahLst/>
              <a:cxnLst>
                <a:cxn ang="0">
                  <a:pos x="T0" y="T1"/>
                </a:cxn>
                <a:cxn ang="0">
                  <a:pos x="T2" y="T3"/>
                </a:cxn>
                <a:cxn ang="0">
                  <a:pos x="T4" y="T5"/>
                </a:cxn>
                <a:cxn ang="0">
                  <a:pos x="T6" y="T7"/>
                </a:cxn>
                <a:cxn ang="0">
                  <a:pos x="T8" y="T9"/>
                </a:cxn>
                <a:cxn ang="0">
                  <a:pos x="T10" y="T11"/>
                </a:cxn>
              </a:cxnLst>
              <a:rect l="0" t="0" r="r" b="b"/>
              <a:pathLst>
                <a:path w="154" h="103">
                  <a:moveTo>
                    <a:pt x="154" y="55"/>
                  </a:moveTo>
                  <a:lnTo>
                    <a:pt x="154" y="30"/>
                  </a:lnTo>
                  <a:cubicBezTo>
                    <a:pt x="154" y="14"/>
                    <a:pt x="140" y="0"/>
                    <a:pt x="124" y="0"/>
                  </a:cubicBezTo>
                  <a:lnTo>
                    <a:pt x="29" y="0"/>
                  </a:lnTo>
                  <a:cubicBezTo>
                    <a:pt x="13" y="0"/>
                    <a:pt x="0" y="14"/>
                    <a:pt x="0" y="30"/>
                  </a:cubicBezTo>
                  <a:lnTo>
                    <a:pt x="0" y="103"/>
                  </a:lnTo>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9" name="Freeform 2194">
              <a:extLst>
                <a:ext uri="{FF2B5EF4-FFF2-40B4-BE49-F238E27FC236}">
                  <a16:creationId xmlns:a16="http://schemas.microsoft.com/office/drawing/2014/main" id="{34A528EC-9E8A-C9CF-701D-231F648DB49B}"/>
                </a:ext>
              </a:extLst>
            </p:cNvPr>
            <p:cNvSpPr>
              <a:spLocks/>
            </p:cNvSpPr>
            <p:nvPr/>
          </p:nvSpPr>
          <p:spPr bwMode="auto">
            <a:xfrm>
              <a:off x="7508876" y="484188"/>
              <a:ext cx="171450" cy="114300"/>
            </a:xfrm>
            <a:custGeom>
              <a:avLst/>
              <a:gdLst>
                <a:gd name="T0" fmla="*/ 154 w 154"/>
                <a:gd name="T1" fmla="*/ 55 h 103"/>
                <a:gd name="T2" fmla="*/ 154 w 154"/>
                <a:gd name="T3" fmla="*/ 30 h 103"/>
                <a:gd name="T4" fmla="*/ 124 w 154"/>
                <a:gd name="T5" fmla="*/ 0 h 103"/>
                <a:gd name="T6" fmla="*/ 29 w 154"/>
                <a:gd name="T7" fmla="*/ 0 h 103"/>
                <a:gd name="T8" fmla="*/ 0 w 154"/>
                <a:gd name="T9" fmla="*/ 30 h 103"/>
                <a:gd name="T10" fmla="*/ 0 w 154"/>
                <a:gd name="T11" fmla="*/ 103 h 103"/>
              </a:gdLst>
              <a:ahLst/>
              <a:cxnLst>
                <a:cxn ang="0">
                  <a:pos x="T0" y="T1"/>
                </a:cxn>
                <a:cxn ang="0">
                  <a:pos x="T2" y="T3"/>
                </a:cxn>
                <a:cxn ang="0">
                  <a:pos x="T4" y="T5"/>
                </a:cxn>
                <a:cxn ang="0">
                  <a:pos x="T6" y="T7"/>
                </a:cxn>
                <a:cxn ang="0">
                  <a:pos x="T8" y="T9"/>
                </a:cxn>
                <a:cxn ang="0">
                  <a:pos x="T10" y="T11"/>
                </a:cxn>
              </a:cxnLst>
              <a:rect l="0" t="0" r="r" b="b"/>
              <a:pathLst>
                <a:path w="154" h="103">
                  <a:moveTo>
                    <a:pt x="154" y="55"/>
                  </a:moveTo>
                  <a:lnTo>
                    <a:pt x="154" y="30"/>
                  </a:lnTo>
                  <a:cubicBezTo>
                    <a:pt x="154" y="14"/>
                    <a:pt x="140" y="0"/>
                    <a:pt x="124" y="0"/>
                  </a:cubicBezTo>
                  <a:lnTo>
                    <a:pt x="29" y="0"/>
                  </a:lnTo>
                  <a:cubicBezTo>
                    <a:pt x="13" y="0"/>
                    <a:pt x="0" y="14"/>
                    <a:pt x="0" y="30"/>
                  </a:cubicBezTo>
                  <a:lnTo>
                    <a:pt x="0" y="103"/>
                  </a:lnTo>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Freeform 2195">
              <a:extLst>
                <a:ext uri="{FF2B5EF4-FFF2-40B4-BE49-F238E27FC236}">
                  <a16:creationId xmlns:a16="http://schemas.microsoft.com/office/drawing/2014/main" id="{E33C210C-151D-E706-8F99-9C5608BD98AF}"/>
                </a:ext>
              </a:extLst>
            </p:cNvPr>
            <p:cNvSpPr>
              <a:spLocks/>
            </p:cNvSpPr>
            <p:nvPr/>
          </p:nvSpPr>
          <p:spPr bwMode="auto">
            <a:xfrm>
              <a:off x="7772401" y="484188"/>
              <a:ext cx="171450" cy="112713"/>
            </a:xfrm>
            <a:custGeom>
              <a:avLst/>
              <a:gdLst>
                <a:gd name="T0" fmla="*/ 154 w 154"/>
                <a:gd name="T1" fmla="*/ 102 h 102"/>
                <a:gd name="T2" fmla="*/ 154 w 154"/>
                <a:gd name="T3" fmla="*/ 30 h 102"/>
                <a:gd name="T4" fmla="*/ 124 w 154"/>
                <a:gd name="T5" fmla="*/ 0 h 102"/>
                <a:gd name="T6" fmla="*/ 30 w 154"/>
                <a:gd name="T7" fmla="*/ 0 h 102"/>
                <a:gd name="T8" fmla="*/ 0 w 154"/>
                <a:gd name="T9" fmla="*/ 30 h 102"/>
                <a:gd name="T10" fmla="*/ 0 w 154"/>
                <a:gd name="T11" fmla="*/ 55 h 102"/>
              </a:gdLst>
              <a:ahLst/>
              <a:cxnLst>
                <a:cxn ang="0">
                  <a:pos x="T0" y="T1"/>
                </a:cxn>
                <a:cxn ang="0">
                  <a:pos x="T2" y="T3"/>
                </a:cxn>
                <a:cxn ang="0">
                  <a:pos x="T4" y="T5"/>
                </a:cxn>
                <a:cxn ang="0">
                  <a:pos x="T6" y="T7"/>
                </a:cxn>
                <a:cxn ang="0">
                  <a:pos x="T8" y="T9"/>
                </a:cxn>
                <a:cxn ang="0">
                  <a:pos x="T10" y="T11"/>
                </a:cxn>
              </a:cxnLst>
              <a:rect l="0" t="0" r="r" b="b"/>
              <a:pathLst>
                <a:path w="154" h="102">
                  <a:moveTo>
                    <a:pt x="154" y="102"/>
                  </a:moveTo>
                  <a:lnTo>
                    <a:pt x="154" y="30"/>
                  </a:lnTo>
                  <a:cubicBezTo>
                    <a:pt x="154" y="14"/>
                    <a:pt x="141" y="0"/>
                    <a:pt x="124" y="0"/>
                  </a:cubicBezTo>
                  <a:lnTo>
                    <a:pt x="30" y="0"/>
                  </a:lnTo>
                  <a:cubicBezTo>
                    <a:pt x="13" y="0"/>
                    <a:pt x="0" y="14"/>
                    <a:pt x="0" y="30"/>
                  </a:cubicBezTo>
                  <a:lnTo>
                    <a:pt x="0" y="55"/>
                  </a:lnTo>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Freeform 2196">
              <a:extLst>
                <a:ext uri="{FF2B5EF4-FFF2-40B4-BE49-F238E27FC236}">
                  <a16:creationId xmlns:a16="http://schemas.microsoft.com/office/drawing/2014/main" id="{EA99994A-4138-1852-DEF2-307CF8631F13}"/>
                </a:ext>
              </a:extLst>
            </p:cNvPr>
            <p:cNvSpPr>
              <a:spLocks/>
            </p:cNvSpPr>
            <p:nvPr/>
          </p:nvSpPr>
          <p:spPr bwMode="auto">
            <a:xfrm>
              <a:off x="7772401" y="484188"/>
              <a:ext cx="171450" cy="112713"/>
            </a:xfrm>
            <a:custGeom>
              <a:avLst/>
              <a:gdLst>
                <a:gd name="T0" fmla="*/ 154 w 154"/>
                <a:gd name="T1" fmla="*/ 102 h 102"/>
                <a:gd name="T2" fmla="*/ 154 w 154"/>
                <a:gd name="T3" fmla="*/ 30 h 102"/>
                <a:gd name="T4" fmla="*/ 124 w 154"/>
                <a:gd name="T5" fmla="*/ 0 h 102"/>
                <a:gd name="T6" fmla="*/ 30 w 154"/>
                <a:gd name="T7" fmla="*/ 0 h 102"/>
                <a:gd name="T8" fmla="*/ 0 w 154"/>
                <a:gd name="T9" fmla="*/ 30 h 102"/>
                <a:gd name="T10" fmla="*/ 0 w 154"/>
                <a:gd name="T11" fmla="*/ 55 h 102"/>
              </a:gdLst>
              <a:ahLst/>
              <a:cxnLst>
                <a:cxn ang="0">
                  <a:pos x="T0" y="T1"/>
                </a:cxn>
                <a:cxn ang="0">
                  <a:pos x="T2" y="T3"/>
                </a:cxn>
                <a:cxn ang="0">
                  <a:pos x="T4" y="T5"/>
                </a:cxn>
                <a:cxn ang="0">
                  <a:pos x="T6" y="T7"/>
                </a:cxn>
                <a:cxn ang="0">
                  <a:pos x="T8" y="T9"/>
                </a:cxn>
                <a:cxn ang="0">
                  <a:pos x="T10" y="T11"/>
                </a:cxn>
              </a:cxnLst>
              <a:rect l="0" t="0" r="r" b="b"/>
              <a:pathLst>
                <a:path w="154" h="102">
                  <a:moveTo>
                    <a:pt x="154" y="102"/>
                  </a:moveTo>
                  <a:lnTo>
                    <a:pt x="154" y="30"/>
                  </a:lnTo>
                  <a:cubicBezTo>
                    <a:pt x="154" y="14"/>
                    <a:pt x="141" y="0"/>
                    <a:pt x="124" y="0"/>
                  </a:cubicBezTo>
                  <a:lnTo>
                    <a:pt x="30" y="0"/>
                  </a:lnTo>
                  <a:cubicBezTo>
                    <a:pt x="13" y="0"/>
                    <a:pt x="0" y="14"/>
                    <a:pt x="0" y="30"/>
                  </a:cubicBezTo>
                  <a:lnTo>
                    <a:pt x="0" y="55"/>
                  </a:lnTo>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Freeform 2197">
              <a:extLst>
                <a:ext uri="{FF2B5EF4-FFF2-40B4-BE49-F238E27FC236}">
                  <a16:creationId xmlns:a16="http://schemas.microsoft.com/office/drawing/2014/main" id="{7E279176-C3A4-34BD-DDBE-B90B08318237}"/>
                </a:ext>
              </a:extLst>
            </p:cNvPr>
            <p:cNvSpPr>
              <a:spLocks noEditPoints="1"/>
            </p:cNvSpPr>
            <p:nvPr/>
          </p:nvSpPr>
          <p:spPr bwMode="auto">
            <a:xfrm>
              <a:off x="7440613" y="577851"/>
              <a:ext cx="573088" cy="350838"/>
            </a:xfrm>
            <a:custGeom>
              <a:avLst/>
              <a:gdLst>
                <a:gd name="T0" fmla="*/ 375 w 515"/>
                <a:gd name="T1" fmla="*/ 159 h 314"/>
                <a:gd name="T2" fmla="*/ 336 w 515"/>
                <a:gd name="T3" fmla="*/ 120 h 314"/>
                <a:gd name="T4" fmla="*/ 375 w 515"/>
                <a:gd name="T5" fmla="*/ 82 h 314"/>
                <a:gd name="T6" fmla="*/ 414 w 515"/>
                <a:gd name="T7" fmla="*/ 120 h 314"/>
                <a:gd name="T8" fmla="*/ 375 w 515"/>
                <a:gd name="T9" fmla="*/ 159 h 314"/>
                <a:gd name="T10" fmla="*/ 138 w 515"/>
                <a:gd name="T11" fmla="*/ 159 h 314"/>
                <a:gd name="T12" fmla="*/ 99 w 515"/>
                <a:gd name="T13" fmla="*/ 120 h 314"/>
                <a:gd name="T14" fmla="*/ 138 w 515"/>
                <a:gd name="T15" fmla="*/ 82 h 314"/>
                <a:gd name="T16" fmla="*/ 176 w 515"/>
                <a:gd name="T17" fmla="*/ 120 h 314"/>
                <a:gd name="T18" fmla="*/ 138 w 515"/>
                <a:gd name="T19" fmla="*/ 159 h 314"/>
                <a:gd name="T20" fmla="*/ 515 w 515"/>
                <a:gd name="T21" fmla="*/ 157 h 314"/>
                <a:gd name="T22" fmla="*/ 257 w 515"/>
                <a:gd name="T23" fmla="*/ 0 h 314"/>
                <a:gd name="T24" fmla="*/ 0 w 515"/>
                <a:gd name="T25" fmla="*/ 157 h 314"/>
                <a:gd name="T26" fmla="*/ 61 w 515"/>
                <a:gd name="T27" fmla="*/ 258 h 314"/>
                <a:gd name="T28" fmla="*/ 61 w 515"/>
                <a:gd name="T29" fmla="*/ 220 h 314"/>
                <a:gd name="T30" fmla="*/ 90 w 515"/>
                <a:gd name="T31" fmla="*/ 190 h 314"/>
                <a:gd name="T32" fmla="*/ 185 w 515"/>
                <a:gd name="T33" fmla="*/ 190 h 314"/>
                <a:gd name="T34" fmla="*/ 215 w 515"/>
                <a:gd name="T35" fmla="*/ 220 h 314"/>
                <a:gd name="T36" fmla="*/ 215 w 515"/>
                <a:gd name="T37" fmla="*/ 312 h 314"/>
                <a:gd name="T38" fmla="*/ 257 w 515"/>
                <a:gd name="T39" fmla="*/ 314 h 314"/>
                <a:gd name="T40" fmla="*/ 298 w 515"/>
                <a:gd name="T41" fmla="*/ 312 h 314"/>
                <a:gd name="T42" fmla="*/ 298 w 515"/>
                <a:gd name="T43" fmla="*/ 220 h 314"/>
                <a:gd name="T44" fmla="*/ 328 w 515"/>
                <a:gd name="T45" fmla="*/ 190 h 314"/>
                <a:gd name="T46" fmla="*/ 422 w 515"/>
                <a:gd name="T47" fmla="*/ 190 h 314"/>
                <a:gd name="T48" fmla="*/ 452 w 515"/>
                <a:gd name="T49" fmla="*/ 220 h 314"/>
                <a:gd name="T50" fmla="*/ 452 w 515"/>
                <a:gd name="T51" fmla="*/ 260 h 314"/>
                <a:gd name="T52" fmla="*/ 515 w 515"/>
                <a:gd name="T53" fmla="*/ 15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5" h="314">
                  <a:moveTo>
                    <a:pt x="375" y="159"/>
                  </a:moveTo>
                  <a:cubicBezTo>
                    <a:pt x="354" y="159"/>
                    <a:pt x="336" y="142"/>
                    <a:pt x="336" y="120"/>
                  </a:cubicBezTo>
                  <a:cubicBezTo>
                    <a:pt x="336" y="99"/>
                    <a:pt x="354" y="82"/>
                    <a:pt x="375" y="82"/>
                  </a:cubicBezTo>
                  <a:cubicBezTo>
                    <a:pt x="396" y="82"/>
                    <a:pt x="414" y="99"/>
                    <a:pt x="414" y="120"/>
                  </a:cubicBezTo>
                  <a:cubicBezTo>
                    <a:pt x="414" y="142"/>
                    <a:pt x="396" y="159"/>
                    <a:pt x="375" y="159"/>
                  </a:cubicBezTo>
                  <a:close/>
                  <a:moveTo>
                    <a:pt x="138" y="159"/>
                  </a:moveTo>
                  <a:cubicBezTo>
                    <a:pt x="116" y="159"/>
                    <a:pt x="99" y="142"/>
                    <a:pt x="99" y="120"/>
                  </a:cubicBezTo>
                  <a:cubicBezTo>
                    <a:pt x="99" y="99"/>
                    <a:pt x="116" y="82"/>
                    <a:pt x="138" y="82"/>
                  </a:cubicBezTo>
                  <a:cubicBezTo>
                    <a:pt x="159" y="82"/>
                    <a:pt x="176" y="99"/>
                    <a:pt x="176" y="120"/>
                  </a:cubicBezTo>
                  <a:cubicBezTo>
                    <a:pt x="176" y="142"/>
                    <a:pt x="159" y="159"/>
                    <a:pt x="138" y="159"/>
                  </a:cubicBezTo>
                  <a:close/>
                  <a:moveTo>
                    <a:pt x="515" y="157"/>
                  </a:moveTo>
                  <a:cubicBezTo>
                    <a:pt x="515" y="71"/>
                    <a:pt x="400" y="0"/>
                    <a:pt x="257" y="0"/>
                  </a:cubicBezTo>
                  <a:cubicBezTo>
                    <a:pt x="115" y="0"/>
                    <a:pt x="0" y="71"/>
                    <a:pt x="0" y="157"/>
                  </a:cubicBezTo>
                  <a:cubicBezTo>
                    <a:pt x="0" y="196"/>
                    <a:pt x="23" y="231"/>
                    <a:pt x="61" y="258"/>
                  </a:cubicBezTo>
                  <a:lnTo>
                    <a:pt x="61" y="220"/>
                  </a:lnTo>
                  <a:cubicBezTo>
                    <a:pt x="61" y="204"/>
                    <a:pt x="74" y="190"/>
                    <a:pt x="90" y="190"/>
                  </a:cubicBezTo>
                  <a:lnTo>
                    <a:pt x="185" y="190"/>
                  </a:lnTo>
                  <a:cubicBezTo>
                    <a:pt x="201" y="190"/>
                    <a:pt x="215" y="204"/>
                    <a:pt x="215" y="220"/>
                  </a:cubicBezTo>
                  <a:lnTo>
                    <a:pt x="215" y="312"/>
                  </a:lnTo>
                  <a:cubicBezTo>
                    <a:pt x="229" y="313"/>
                    <a:pt x="243" y="314"/>
                    <a:pt x="257" y="314"/>
                  </a:cubicBezTo>
                  <a:cubicBezTo>
                    <a:pt x="271" y="314"/>
                    <a:pt x="285" y="313"/>
                    <a:pt x="298" y="312"/>
                  </a:cubicBezTo>
                  <a:lnTo>
                    <a:pt x="298" y="220"/>
                  </a:lnTo>
                  <a:cubicBezTo>
                    <a:pt x="298" y="204"/>
                    <a:pt x="311" y="190"/>
                    <a:pt x="328" y="190"/>
                  </a:cubicBezTo>
                  <a:lnTo>
                    <a:pt x="422" y="190"/>
                  </a:lnTo>
                  <a:cubicBezTo>
                    <a:pt x="439" y="190"/>
                    <a:pt x="452" y="204"/>
                    <a:pt x="452" y="220"/>
                  </a:cubicBezTo>
                  <a:lnTo>
                    <a:pt x="452" y="260"/>
                  </a:lnTo>
                  <a:cubicBezTo>
                    <a:pt x="491" y="232"/>
                    <a:pt x="515" y="196"/>
                    <a:pt x="515" y="157"/>
                  </a:cubicBezTo>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Freeform 2198">
              <a:extLst>
                <a:ext uri="{FF2B5EF4-FFF2-40B4-BE49-F238E27FC236}">
                  <a16:creationId xmlns:a16="http://schemas.microsoft.com/office/drawing/2014/main" id="{C1C3068C-5C91-0021-1B93-BFD97A6538F6}"/>
                </a:ext>
              </a:extLst>
            </p:cNvPr>
            <p:cNvSpPr>
              <a:spLocks noEditPoints="1"/>
            </p:cNvSpPr>
            <p:nvPr/>
          </p:nvSpPr>
          <p:spPr bwMode="auto">
            <a:xfrm>
              <a:off x="7440613" y="577851"/>
              <a:ext cx="573088" cy="350838"/>
            </a:xfrm>
            <a:custGeom>
              <a:avLst/>
              <a:gdLst>
                <a:gd name="T0" fmla="*/ 375 w 515"/>
                <a:gd name="T1" fmla="*/ 159 h 314"/>
                <a:gd name="T2" fmla="*/ 336 w 515"/>
                <a:gd name="T3" fmla="*/ 120 h 314"/>
                <a:gd name="T4" fmla="*/ 375 w 515"/>
                <a:gd name="T5" fmla="*/ 82 h 314"/>
                <a:gd name="T6" fmla="*/ 414 w 515"/>
                <a:gd name="T7" fmla="*/ 120 h 314"/>
                <a:gd name="T8" fmla="*/ 375 w 515"/>
                <a:gd name="T9" fmla="*/ 159 h 314"/>
                <a:gd name="T10" fmla="*/ 138 w 515"/>
                <a:gd name="T11" fmla="*/ 159 h 314"/>
                <a:gd name="T12" fmla="*/ 99 w 515"/>
                <a:gd name="T13" fmla="*/ 120 h 314"/>
                <a:gd name="T14" fmla="*/ 138 w 515"/>
                <a:gd name="T15" fmla="*/ 82 h 314"/>
                <a:gd name="T16" fmla="*/ 176 w 515"/>
                <a:gd name="T17" fmla="*/ 120 h 314"/>
                <a:gd name="T18" fmla="*/ 138 w 515"/>
                <a:gd name="T19" fmla="*/ 159 h 314"/>
                <a:gd name="T20" fmla="*/ 515 w 515"/>
                <a:gd name="T21" fmla="*/ 157 h 314"/>
                <a:gd name="T22" fmla="*/ 257 w 515"/>
                <a:gd name="T23" fmla="*/ 0 h 314"/>
                <a:gd name="T24" fmla="*/ 0 w 515"/>
                <a:gd name="T25" fmla="*/ 157 h 314"/>
                <a:gd name="T26" fmla="*/ 61 w 515"/>
                <a:gd name="T27" fmla="*/ 258 h 314"/>
                <a:gd name="T28" fmla="*/ 61 w 515"/>
                <a:gd name="T29" fmla="*/ 220 h 314"/>
                <a:gd name="T30" fmla="*/ 90 w 515"/>
                <a:gd name="T31" fmla="*/ 190 h 314"/>
                <a:gd name="T32" fmla="*/ 185 w 515"/>
                <a:gd name="T33" fmla="*/ 190 h 314"/>
                <a:gd name="T34" fmla="*/ 215 w 515"/>
                <a:gd name="T35" fmla="*/ 220 h 314"/>
                <a:gd name="T36" fmla="*/ 215 w 515"/>
                <a:gd name="T37" fmla="*/ 312 h 314"/>
                <a:gd name="T38" fmla="*/ 257 w 515"/>
                <a:gd name="T39" fmla="*/ 314 h 314"/>
                <a:gd name="T40" fmla="*/ 298 w 515"/>
                <a:gd name="T41" fmla="*/ 312 h 314"/>
                <a:gd name="T42" fmla="*/ 298 w 515"/>
                <a:gd name="T43" fmla="*/ 220 h 314"/>
                <a:gd name="T44" fmla="*/ 328 w 515"/>
                <a:gd name="T45" fmla="*/ 190 h 314"/>
                <a:gd name="T46" fmla="*/ 422 w 515"/>
                <a:gd name="T47" fmla="*/ 190 h 314"/>
                <a:gd name="T48" fmla="*/ 452 w 515"/>
                <a:gd name="T49" fmla="*/ 220 h 314"/>
                <a:gd name="T50" fmla="*/ 452 w 515"/>
                <a:gd name="T51" fmla="*/ 260 h 314"/>
                <a:gd name="T52" fmla="*/ 515 w 515"/>
                <a:gd name="T53" fmla="*/ 15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5" h="314">
                  <a:moveTo>
                    <a:pt x="375" y="159"/>
                  </a:moveTo>
                  <a:cubicBezTo>
                    <a:pt x="354" y="159"/>
                    <a:pt x="336" y="142"/>
                    <a:pt x="336" y="120"/>
                  </a:cubicBezTo>
                  <a:cubicBezTo>
                    <a:pt x="336" y="99"/>
                    <a:pt x="354" y="82"/>
                    <a:pt x="375" y="82"/>
                  </a:cubicBezTo>
                  <a:cubicBezTo>
                    <a:pt x="396" y="82"/>
                    <a:pt x="414" y="99"/>
                    <a:pt x="414" y="120"/>
                  </a:cubicBezTo>
                  <a:cubicBezTo>
                    <a:pt x="414" y="142"/>
                    <a:pt x="396" y="159"/>
                    <a:pt x="375" y="159"/>
                  </a:cubicBezTo>
                  <a:close/>
                  <a:moveTo>
                    <a:pt x="138" y="159"/>
                  </a:moveTo>
                  <a:cubicBezTo>
                    <a:pt x="116" y="159"/>
                    <a:pt x="99" y="142"/>
                    <a:pt x="99" y="120"/>
                  </a:cubicBezTo>
                  <a:cubicBezTo>
                    <a:pt x="99" y="99"/>
                    <a:pt x="116" y="82"/>
                    <a:pt x="138" y="82"/>
                  </a:cubicBezTo>
                  <a:cubicBezTo>
                    <a:pt x="159" y="82"/>
                    <a:pt x="176" y="99"/>
                    <a:pt x="176" y="120"/>
                  </a:cubicBezTo>
                  <a:cubicBezTo>
                    <a:pt x="176" y="142"/>
                    <a:pt x="159" y="159"/>
                    <a:pt x="138" y="159"/>
                  </a:cubicBezTo>
                  <a:close/>
                  <a:moveTo>
                    <a:pt x="515" y="157"/>
                  </a:moveTo>
                  <a:cubicBezTo>
                    <a:pt x="515" y="71"/>
                    <a:pt x="400" y="0"/>
                    <a:pt x="257" y="0"/>
                  </a:cubicBezTo>
                  <a:cubicBezTo>
                    <a:pt x="115" y="0"/>
                    <a:pt x="0" y="71"/>
                    <a:pt x="0" y="157"/>
                  </a:cubicBezTo>
                  <a:cubicBezTo>
                    <a:pt x="0" y="196"/>
                    <a:pt x="23" y="231"/>
                    <a:pt x="61" y="258"/>
                  </a:cubicBezTo>
                  <a:lnTo>
                    <a:pt x="61" y="220"/>
                  </a:lnTo>
                  <a:cubicBezTo>
                    <a:pt x="61" y="204"/>
                    <a:pt x="74" y="190"/>
                    <a:pt x="90" y="190"/>
                  </a:cubicBezTo>
                  <a:lnTo>
                    <a:pt x="185" y="190"/>
                  </a:lnTo>
                  <a:cubicBezTo>
                    <a:pt x="201" y="190"/>
                    <a:pt x="215" y="204"/>
                    <a:pt x="215" y="220"/>
                  </a:cubicBezTo>
                  <a:lnTo>
                    <a:pt x="215" y="312"/>
                  </a:lnTo>
                  <a:cubicBezTo>
                    <a:pt x="229" y="313"/>
                    <a:pt x="243" y="314"/>
                    <a:pt x="257" y="314"/>
                  </a:cubicBezTo>
                  <a:cubicBezTo>
                    <a:pt x="271" y="314"/>
                    <a:pt x="285" y="313"/>
                    <a:pt x="298" y="312"/>
                  </a:cubicBezTo>
                  <a:lnTo>
                    <a:pt x="298" y="220"/>
                  </a:lnTo>
                  <a:cubicBezTo>
                    <a:pt x="298" y="204"/>
                    <a:pt x="311" y="190"/>
                    <a:pt x="328" y="190"/>
                  </a:cubicBezTo>
                  <a:lnTo>
                    <a:pt x="422" y="190"/>
                  </a:lnTo>
                  <a:cubicBezTo>
                    <a:pt x="439" y="190"/>
                    <a:pt x="452" y="204"/>
                    <a:pt x="452" y="220"/>
                  </a:cubicBezTo>
                  <a:lnTo>
                    <a:pt x="452" y="260"/>
                  </a:lnTo>
                  <a:cubicBezTo>
                    <a:pt x="491" y="232"/>
                    <a:pt x="515" y="196"/>
                    <a:pt x="515" y="157"/>
                  </a:cubicBez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44" name="Questions" descr="{&quot;Key&quot;:&quot;POWER_USER_SHAPE_ICON&quot;,&quot;Value&quot;:&quot;POWER_USER_SHAPE_ICON_STYLE_1&quot;}">
            <a:extLst>
              <a:ext uri="{FF2B5EF4-FFF2-40B4-BE49-F238E27FC236}">
                <a16:creationId xmlns:a16="http://schemas.microsoft.com/office/drawing/2014/main" id="{CC8CE799-3D60-708E-6391-900E2906B1F5}"/>
              </a:ext>
            </a:extLst>
          </p:cNvPr>
          <p:cNvGrpSpPr>
            <a:grpSpLocks noChangeAspect="1"/>
          </p:cNvGrpSpPr>
          <p:nvPr/>
        </p:nvGrpSpPr>
        <p:grpSpPr>
          <a:xfrm>
            <a:off x="5484809" y="2296627"/>
            <a:ext cx="232784" cy="205622"/>
            <a:chOff x="9815512" y="2119391"/>
            <a:chExt cx="639763" cy="565112"/>
          </a:xfrm>
          <a:noFill/>
        </p:grpSpPr>
        <p:sp>
          <p:nvSpPr>
            <p:cNvPr id="145" name="Freeform: Shape 144">
              <a:extLst>
                <a:ext uri="{FF2B5EF4-FFF2-40B4-BE49-F238E27FC236}">
                  <a16:creationId xmlns:a16="http://schemas.microsoft.com/office/drawing/2014/main" id="{566A1696-069D-3988-A7E1-C22AB613BB74}"/>
                </a:ext>
              </a:extLst>
            </p:cNvPr>
            <p:cNvSpPr>
              <a:spLocks/>
            </p:cNvSpPr>
            <p:nvPr/>
          </p:nvSpPr>
          <p:spPr bwMode="auto">
            <a:xfrm>
              <a:off x="10075862" y="2292428"/>
              <a:ext cx="379413" cy="392075"/>
            </a:xfrm>
            <a:custGeom>
              <a:avLst/>
              <a:gdLst>
                <a:gd name="connsiteX0" fmla="*/ 117475 w 379413"/>
                <a:gd name="connsiteY0" fmla="*/ 0 h 392075"/>
                <a:gd name="connsiteX1" fmla="*/ 347051 w 379413"/>
                <a:gd name="connsiteY1" fmla="*/ 0 h 392075"/>
                <a:gd name="connsiteX2" fmla="*/ 379413 w 379413"/>
                <a:gd name="connsiteY2" fmla="*/ 33539 h 392075"/>
                <a:gd name="connsiteX3" fmla="*/ 379413 w 379413"/>
                <a:gd name="connsiteY3" fmla="*/ 260484 h 392075"/>
                <a:gd name="connsiteX4" fmla="*/ 347051 w 379413"/>
                <a:gd name="connsiteY4" fmla="*/ 292905 h 392075"/>
                <a:gd name="connsiteX5" fmla="*/ 292371 w 379413"/>
                <a:gd name="connsiteY5" fmla="*/ 292905 h 392075"/>
                <a:gd name="connsiteX6" fmla="*/ 292371 w 379413"/>
                <a:gd name="connsiteY6" fmla="*/ 378988 h 392075"/>
                <a:gd name="connsiteX7" fmla="*/ 271169 w 379413"/>
                <a:gd name="connsiteY7" fmla="*/ 387931 h 392075"/>
                <a:gd name="connsiteX8" fmla="*/ 186359 w 379413"/>
                <a:gd name="connsiteY8" fmla="*/ 292905 h 392075"/>
                <a:gd name="connsiteX9" fmla="*/ 33478 w 379413"/>
                <a:gd name="connsiteY9" fmla="*/ 292905 h 392075"/>
                <a:gd name="connsiteX10" fmla="*/ 0 w 379413"/>
                <a:gd name="connsiteY10" fmla="*/ 260484 h 392075"/>
                <a:gd name="connsiteX11" fmla="*/ 0 w 379413"/>
                <a:gd name="connsiteY11" fmla="*/ 118404 h 392075"/>
                <a:gd name="connsiteX12" fmla="*/ 85249 w 379413"/>
                <a:gd name="connsiteY12" fmla="*/ 118404 h 392075"/>
                <a:gd name="connsiteX13" fmla="*/ 117475 w 379413"/>
                <a:gd name="connsiteY13" fmla="*/ 86022 h 3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413" h="392075">
                  <a:moveTo>
                    <a:pt x="117475" y="0"/>
                  </a:moveTo>
                  <a:lnTo>
                    <a:pt x="347051" y="0"/>
                  </a:lnTo>
                  <a:cubicBezTo>
                    <a:pt x="364906" y="0"/>
                    <a:pt x="379413" y="15652"/>
                    <a:pt x="379413" y="33539"/>
                  </a:cubicBezTo>
                  <a:lnTo>
                    <a:pt x="379413" y="260484"/>
                  </a:lnTo>
                  <a:cubicBezTo>
                    <a:pt x="379413" y="278372"/>
                    <a:pt x="364906" y="292905"/>
                    <a:pt x="347051" y="292905"/>
                  </a:cubicBezTo>
                  <a:lnTo>
                    <a:pt x="292371" y="292905"/>
                  </a:lnTo>
                  <a:lnTo>
                    <a:pt x="292371" y="378988"/>
                  </a:lnTo>
                  <a:cubicBezTo>
                    <a:pt x="292371" y="390167"/>
                    <a:pt x="278980" y="396875"/>
                    <a:pt x="271169" y="387931"/>
                  </a:cubicBezTo>
                  <a:lnTo>
                    <a:pt x="186359" y="292905"/>
                  </a:lnTo>
                  <a:lnTo>
                    <a:pt x="33478" y="292905"/>
                  </a:lnTo>
                  <a:cubicBezTo>
                    <a:pt x="15623" y="292905"/>
                    <a:pt x="0" y="278372"/>
                    <a:pt x="0" y="260484"/>
                  </a:cubicBezTo>
                  <a:lnTo>
                    <a:pt x="0" y="118404"/>
                  </a:lnTo>
                  <a:lnTo>
                    <a:pt x="85249" y="118404"/>
                  </a:lnTo>
                  <a:cubicBezTo>
                    <a:pt x="103029" y="118404"/>
                    <a:pt x="117475" y="103888"/>
                    <a:pt x="117475" y="86022"/>
                  </a:cubicBezTo>
                  <a:close/>
                </a:path>
              </a:pathLst>
            </a:cu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6" name="Freeform 2507">
              <a:extLst>
                <a:ext uri="{FF2B5EF4-FFF2-40B4-BE49-F238E27FC236}">
                  <a16:creationId xmlns:a16="http://schemas.microsoft.com/office/drawing/2014/main" id="{21E8C910-A026-4932-8FE2-FEBDB244F5BE}"/>
                </a:ext>
              </a:extLst>
            </p:cNvPr>
            <p:cNvSpPr>
              <a:spLocks/>
            </p:cNvSpPr>
            <p:nvPr/>
          </p:nvSpPr>
          <p:spPr bwMode="auto">
            <a:xfrm>
              <a:off x="9815512" y="2119391"/>
              <a:ext cx="377825" cy="395288"/>
            </a:xfrm>
            <a:custGeom>
              <a:avLst/>
              <a:gdLst>
                <a:gd name="T0" fmla="*/ 311 w 340"/>
                <a:gd name="T1" fmla="*/ 0 h 354"/>
                <a:gd name="T2" fmla="*/ 30 w 340"/>
                <a:gd name="T3" fmla="*/ 0 h 354"/>
                <a:gd name="T4" fmla="*/ 0 w 340"/>
                <a:gd name="T5" fmla="*/ 29 h 354"/>
                <a:gd name="T6" fmla="*/ 0 w 340"/>
                <a:gd name="T7" fmla="*/ 232 h 354"/>
                <a:gd name="T8" fmla="*/ 30 w 340"/>
                <a:gd name="T9" fmla="*/ 261 h 354"/>
                <a:gd name="T10" fmla="*/ 79 w 340"/>
                <a:gd name="T11" fmla="*/ 261 h 354"/>
                <a:gd name="T12" fmla="*/ 79 w 340"/>
                <a:gd name="T13" fmla="*/ 339 h 354"/>
                <a:gd name="T14" fmla="*/ 98 w 340"/>
                <a:gd name="T15" fmla="*/ 347 h 354"/>
                <a:gd name="T16" fmla="*/ 173 w 340"/>
                <a:gd name="T17" fmla="*/ 261 h 354"/>
                <a:gd name="T18" fmla="*/ 311 w 340"/>
                <a:gd name="T19" fmla="*/ 261 h 354"/>
                <a:gd name="T20" fmla="*/ 340 w 340"/>
                <a:gd name="T21" fmla="*/ 232 h 354"/>
                <a:gd name="T22" fmla="*/ 340 w 340"/>
                <a:gd name="T23" fmla="*/ 29 h 354"/>
                <a:gd name="T24" fmla="*/ 311 w 340"/>
                <a:gd name="T25"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354">
                  <a:moveTo>
                    <a:pt x="311" y="0"/>
                  </a:moveTo>
                  <a:lnTo>
                    <a:pt x="30" y="0"/>
                  </a:lnTo>
                  <a:cubicBezTo>
                    <a:pt x="14" y="0"/>
                    <a:pt x="0" y="13"/>
                    <a:pt x="0" y="29"/>
                  </a:cubicBezTo>
                  <a:lnTo>
                    <a:pt x="0" y="232"/>
                  </a:lnTo>
                  <a:cubicBezTo>
                    <a:pt x="0" y="248"/>
                    <a:pt x="14" y="261"/>
                    <a:pt x="30" y="261"/>
                  </a:cubicBezTo>
                  <a:lnTo>
                    <a:pt x="79" y="261"/>
                  </a:lnTo>
                  <a:lnTo>
                    <a:pt x="79" y="339"/>
                  </a:lnTo>
                  <a:cubicBezTo>
                    <a:pt x="79" y="349"/>
                    <a:pt x="91" y="354"/>
                    <a:pt x="98" y="347"/>
                  </a:cubicBezTo>
                  <a:lnTo>
                    <a:pt x="173" y="261"/>
                  </a:lnTo>
                  <a:lnTo>
                    <a:pt x="311" y="261"/>
                  </a:lnTo>
                  <a:cubicBezTo>
                    <a:pt x="327" y="261"/>
                    <a:pt x="340" y="248"/>
                    <a:pt x="340" y="232"/>
                  </a:cubicBezTo>
                  <a:lnTo>
                    <a:pt x="340" y="29"/>
                  </a:lnTo>
                  <a:cubicBezTo>
                    <a:pt x="340" y="13"/>
                    <a:pt x="327" y="0"/>
                    <a:pt x="311" y="0"/>
                  </a:cubicBezTo>
                  <a:close/>
                </a:path>
              </a:pathLst>
            </a:cu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7" name="Freeform 2508">
              <a:extLst>
                <a:ext uri="{FF2B5EF4-FFF2-40B4-BE49-F238E27FC236}">
                  <a16:creationId xmlns:a16="http://schemas.microsoft.com/office/drawing/2014/main" id="{47C9E25C-EE8D-B184-FD96-D99DBDABA8F0}"/>
                </a:ext>
              </a:extLst>
            </p:cNvPr>
            <p:cNvSpPr>
              <a:spLocks/>
            </p:cNvSpPr>
            <p:nvPr/>
          </p:nvSpPr>
          <p:spPr bwMode="auto">
            <a:xfrm>
              <a:off x="9959975" y="2173366"/>
              <a:ext cx="90488" cy="138113"/>
            </a:xfrm>
            <a:custGeom>
              <a:avLst/>
              <a:gdLst>
                <a:gd name="T0" fmla="*/ 40 w 81"/>
                <a:gd name="T1" fmla="*/ 123 h 123"/>
                <a:gd name="T2" fmla="*/ 40 w 81"/>
                <a:gd name="T3" fmla="*/ 117 h 123"/>
                <a:gd name="T4" fmla="*/ 61 w 81"/>
                <a:gd name="T5" fmla="*/ 79 h 123"/>
                <a:gd name="T6" fmla="*/ 81 w 81"/>
                <a:gd name="T7" fmla="*/ 41 h 123"/>
                <a:gd name="T8" fmla="*/ 40 w 81"/>
                <a:gd name="T9" fmla="*/ 0 h 123"/>
                <a:gd name="T10" fmla="*/ 0 w 81"/>
                <a:gd name="T11" fmla="*/ 41 h 123"/>
              </a:gdLst>
              <a:ahLst/>
              <a:cxnLst>
                <a:cxn ang="0">
                  <a:pos x="T0" y="T1"/>
                </a:cxn>
                <a:cxn ang="0">
                  <a:pos x="T2" y="T3"/>
                </a:cxn>
                <a:cxn ang="0">
                  <a:pos x="T4" y="T5"/>
                </a:cxn>
                <a:cxn ang="0">
                  <a:pos x="T6" y="T7"/>
                </a:cxn>
                <a:cxn ang="0">
                  <a:pos x="T8" y="T9"/>
                </a:cxn>
                <a:cxn ang="0">
                  <a:pos x="T10" y="T11"/>
                </a:cxn>
              </a:cxnLst>
              <a:rect l="0" t="0" r="r" b="b"/>
              <a:pathLst>
                <a:path w="81" h="123">
                  <a:moveTo>
                    <a:pt x="40" y="123"/>
                  </a:moveTo>
                  <a:lnTo>
                    <a:pt x="40" y="117"/>
                  </a:lnTo>
                  <a:cubicBezTo>
                    <a:pt x="40" y="100"/>
                    <a:pt x="50" y="89"/>
                    <a:pt x="61" y="79"/>
                  </a:cubicBezTo>
                  <a:cubicBezTo>
                    <a:pt x="71" y="68"/>
                    <a:pt x="81" y="58"/>
                    <a:pt x="81" y="41"/>
                  </a:cubicBezTo>
                  <a:cubicBezTo>
                    <a:pt x="81" y="18"/>
                    <a:pt x="63" y="0"/>
                    <a:pt x="40" y="0"/>
                  </a:cubicBezTo>
                  <a:cubicBezTo>
                    <a:pt x="18" y="0"/>
                    <a:pt x="0" y="18"/>
                    <a:pt x="0" y="41"/>
                  </a:cubicBezTo>
                </a:path>
              </a:pathLst>
            </a:cu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 name="Line 2509">
              <a:extLst>
                <a:ext uri="{FF2B5EF4-FFF2-40B4-BE49-F238E27FC236}">
                  <a16:creationId xmlns:a16="http://schemas.microsoft.com/office/drawing/2014/main" id="{E37FF58F-500A-711E-06ED-7A76047230B5}"/>
                </a:ext>
              </a:extLst>
            </p:cNvPr>
            <p:cNvSpPr>
              <a:spLocks noChangeShapeType="1"/>
            </p:cNvSpPr>
            <p:nvPr/>
          </p:nvSpPr>
          <p:spPr bwMode="auto">
            <a:xfrm>
              <a:off x="10004425" y="2351166"/>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Line 2510">
              <a:extLst>
                <a:ext uri="{FF2B5EF4-FFF2-40B4-BE49-F238E27FC236}">
                  <a16:creationId xmlns:a16="http://schemas.microsoft.com/office/drawing/2014/main" id="{67FD3310-D1A4-97D8-8EE1-6AF9D4A43DC3}"/>
                </a:ext>
              </a:extLst>
            </p:cNvPr>
            <p:cNvSpPr>
              <a:spLocks noChangeShapeType="1"/>
            </p:cNvSpPr>
            <p:nvPr/>
          </p:nvSpPr>
          <p:spPr bwMode="auto">
            <a:xfrm>
              <a:off x="10264775" y="2524203"/>
              <a:ext cx="0" cy="0"/>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0" name="Line 2511">
              <a:extLst>
                <a:ext uri="{FF2B5EF4-FFF2-40B4-BE49-F238E27FC236}">
                  <a16:creationId xmlns:a16="http://schemas.microsoft.com/office/drawing/2014/main" id="{423C2358-99AE-FDA5-E56D-6418A7F7B3A4}"/>
                </a:ext>
              </a:extLst>
            </p:cNvPr>
            <p:cNvSpPr>
              <a:spLocks noChangeShapeType="1"/>
            </p:cNvSpPr>
            <p:nvPr/>
          </p:nvSpPr>
          <p:spPr bwMode="auto">
            <a:xfrm>
              <a:off x="10264775" y="2524203"/>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 name="Line 2512">
              <a:extLst>
                <a:ext uri="{FF2B5EF4-FFF2-40B4-BE49-F238E27FC236}">
                  <a16:creationId xmlns:a16="http://schemas.microsoft.com/office/drawing/2014/main" id="{27EC9E45-60F1-EFB8-7087-8B6283066AE8}"/>
                </a:ext>
              </a:extLst>
            </p:cNvPr>
            <p:cNvSpPr>
              <a:spLocks noChangeShapeType="1"/>
            </p:cNvSpPr>
            <p:nvPr/>
          </p:nvSpPr>
          <p:spPr bwMode="auto">
            <a:xfrm>
              <a:off x="10145712" y="2524203"/>
              <a:ext cx="0" cy="0"/>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 name="Line 2513">
              <a:extLst>
                <a:ext uri="{FF2B5EF4-FFF2-40B4-BE49-F238E27FC236}">
                  <a16:creationId xmlns:a16="http://schemas.microsoft.com/office/drawing/2014/main" id="{49B56EE8-9ED4-0838-24B6-F5ADBA0C8537}"/>
                </a:ext>
              </a:extLst>
            </p:cNvPr>
            <p:cNvSpPr>
              <a:spLocks noChangeShapeType="1"/>
            </p:cNvSpPr>
            <p:nvPr/>
          </p:nvSpPr>
          <p:spPr bwMode="auto">
            <a:xfrm>
              <a:off x="10145712" y="2524203"/>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3" name="Line 2514">
              <a:extLst>
                <a:ext uri="{FF2B5EF4-FFF2-40B4-BE49-F238E27FC236}">
                  <a16:creationId xmlns:a16="http://schemas.microsoft.com/office/drawing/2014/main" id="{F59117D1-E5A4-8B83-79E1-A8E3EED55FA6}"/>
                </a:ext>
              </a:extLst>
            </p:cNvPr>
            <p:cNvSpPr>
              <a:spLocks noChangeShapeType="1"/>
            </p:cNvSpPr>
            <p:nvPr/>
          </p:nvSpPr>
          <p:spPr bwMode="auto">
            <a:xfrm>
              <a:off x="10185400" y="2524203"/>
              <a:ext cx="0" cy="0"/>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4" name="Line 2515">
              <a:extLst>
                <a:ext uri="{FF2B5EF4-FFF2-40B4-BE49-F238E27FC236}">
                  <a16:creationId xmlns:a16="http://schemas.microsoft.com/office/drawing/2014/main" id="{78280BEF-6E18-5FC1-A7E1-CCEF7892BB07}"/>
                </a:ext>
              </a:extLst>
            </p:cNvPr>
            <p:cNvSpPr>
              <a:spLocks noChangeShapeType="1"/>
            </p:cNvSpPr>
            <p:nvPr/>
          </p:nvSpPr>
          <p:spPr bwMode="auto">
            <a:xfrm>
              <a:off x="10185400" y="2524203"/>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5" name="Line 2516">
              <a:extLst>
                <a:ext uri="{FF2B5EF4-FFF2-40B4-BE49-F238E27FC236}">
                  <a16:creationId xmlns:a16="http://schemas.microsoft.com/office/drawing/2014/main" id="{78F0F381-2E21-ADF0-66C2-A2E9662504DF}"/>
                </a:ext>
              </a:extLst>
            </p:cNvPr>
            <p:cNvSpPr>
              <a:spLocks noChangeShapeType="1"/>
            </p:cNvSpPr>
            <p:nvPr/>
          </p:nvSpPr>
          <p:spPr bwMode="auto">
            <a:xfrm>
              <a:off x="10226675" y="2524203"/>
              <a:ext cx="0" cy="0"/>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6" name="Line 2517">
              <a:extLst>
                <a:ext uri="{FF2B5EF4-FFF2-40B4-BE49-F238E27FC236}">
                  <a16:creationId xmlns:a16="http://schemas.microsoft.com/office/drawing/2014/main" id="{0340CDE6-3324-FDB8-ABF2-837CC5FBFAA1}"/>
                </a:ext>
              </a:extLst>
            </p:cNvPr>
            <p:cNvSpPr>
              <a:spLocks noChangeShapeType="1"/>
            </p:cNvSpPr>
            <p:nvPr/>
          </p:nvSpPr>
          <p:spPr bwMode="auto">
            <a:xfrm>
              <a:off x="10226675" y="2524203"/>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7" name="Line 2518">
              <a:extLst>
                <a:ext uri="{FF2B5EF4-FFF2-40B4-BE49-F238E27FC236}">
                  <a16:creationId xmlns:a16="http://schemas.microsoft.com/office/drawing/2014/main" id="{005B61DC-BE8E-BD68-611A-70338D079A81}"/>
                </a:ext>
              </a:extLst>
            </p:cNvPr>
            <p:cNvSpPr>
              <a:spLocks noChangeShapeType="1"/>
            </p:cNvSpPr>
            <p:nvPr/>
          </p:nvSpPr>
          <p:spPr bwMode="auto">
            <a:xfrm flipV="1">
              <a:off x="10264775" y="2347991"/>
              <a:ext cx="0" cy="136525"/>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 name="Line 2519">
              <a:extLst>
                <a:ext uri="{FF2B5EF4-FFF2-40B4-BE49-F238E27FC236}">
                  <a16:creationId xmlns:a16="http://schemas.microsoft.com/office/drawing/2014/main" id="{3C91FBA4-C928-9997-CD31-A409F0A3C899}"/>
                </a:ext>
              </a:extLst>
            </p:cNvPr>
            <p:cNvSpPr>
              <a:spLocks noChangeShapeType="1"/>
            </p:cNvSpPr>
            <p:nvPr/>
          </p:nvSpPr>
          <p:spPr bwMode="auto">
            <a:xfrm flipV="1">
              <a:off x="10264775" y="2347991"/>
              <a:ext cx="0" cy="136525"/>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59" name="Questions" descr="{&quot;Key&quot;:&quot;POWER_USER_SHAPE_ICON&quot;,&quot;Value&quot;:&quot;POWER_USER_SHAPE_ICON_STYLE_1&quot;}">
            <a:extLst>
              <a:ext uri="{FF2B5EF4-FFF2-40B4-BE49-F238E27FC236}">
                <a16:creationId xmlns:a16="http://schemas.microsoft.com/office/drawing/2014/main" id="{96F9FDBF-1A71-A1FD-C23F-2F5A0514B9B1}"/>
              </a:ext>
            </a:extLst>
          </p:cNvPr>
          <p:cNvGrpSpPr>
            <a:grpSpLocks noChangeAspect="1"/>
          </p:cNvGrpSpPr>
          <p:nvPr/>
        </p:nvGrpSpPr>
        <p:grpSpPr>
          <a:xfrm>
            <a:off x="6654288" y="2296627"/>
            <a:ext cx="232784" cy="205622"/>
            <a:chOff x="9815512" y="2119391"/>
            <a:chExt cx="639763" cy="565112"/>
          </a:xfrm>
          <a:noFill/>
        </p:grpSpPr>
        <p:sp>
          <p:nvSpPr>
            <p:cNvPr id="160" name="Freeform: Shape 159">
              <a:extLst>
                <a:ext uri="{FF2B5EF4-FFF2-40B4-BE49-F238E27FC236}">
                  <a16:creationId xmlns:a16="http://schemas.microsoft.com/office/drawing/2014/main" id="{0FAA9F3B-A4CE-F827-DEE9-BE69C47EC992}"/>
                </a:ext>
              </a:extLst>
            </p:cNvPr>
            <p:cNvSpPr>
              <a:spLocks/>
            </p:cNvSpPr>
            <p:nvPr/>
          </p:nvSpPr>
          <p:spPr bwMode="auto">
            <a:xfrm>
              <a:off x="10075862" y="2292428"/>
              <a:ext cx="379413" cy="392075"/>
            </a:xfrm>
            <a:custGeom>
              <a:avLst/>
              <a:gdLst>
                <a:gd name="connsiteX0" fmla="*/ 117475 w 379413"/>
                <a:gd name="connsiteY0" fmla="*/ 0 h 392075"/>
                <a:gd name="connsiteX1" fmla="*/ 347051 w 379413"/>
                <a:gd name="connsiteY1" fmla="*/ 0 h 392075"/>
                <a:gd name="connsiteX2" fmla="*/ 379413 w 379413"/>
                <a:gd name="connsiteY2" fmla="*/ 33539 h 392075"/>
                <a:gd name="connsiteX3" fmla="*/ 379413 w 379413"/>
                <a:gd name="connsiteY3" fmla="*/ 260484 h 392075"/>
                <a:gd name="connsiteX4" fmla="*/ 347051 w 379413"/>
                <a:gd name="connsiteY4" fmla="*/ 292905 h 392075"/>
                <a:gd name="connsiteX5" fmla="*/ 292371 w 379413"/>
                <a:gd name="connsiteY5" fmla="*/ 292905 h 392075"/>
                <a:gd name="connsiteX6" fmla="*/ 292371 w 379413"/>
                <a:gd name="connsiteY6" fmla="*/ 378988 h 392075"/>
                <a:gd name="connsiteX7" fmla="*/ 271169 w 379413"/>
                <a:gd name="connsiteY7" fmla="*/ 387931 h 392075"/>
                <a:gd name="connsiteX8" fmla="*/ 186359 w 379413"/>
                <a:gd name="connsiteY8" fmla="*/ 292905 h 392075"/>
                <a:gd name="connsiteX9" fmla="*/ 33478 w 379413"/>
                <a:gd name="connsiteY9" fmla="*/ 292905 h 392075"/>
                <a:gd name="connsiteX10" fmla="*/ 0 w 379413"/>
                <a:gd name="connsiteY10" fmla="*/ 260484 h 392075"/>
                <a:gd name="connsiteX11" fmla="*/ 0 w 379413"/>
                <a:gd name="connsiteY11" fmla="*/ 118404 h 392075"/>
                <a:gd name="connsiteX12" fmla="*/ 85249 w 379413"/>
                <a:gd name="connsiteY12" fmla="*/ 118404 h 392075"/>
                <a:gd name="connsiteX13" fmla="*/ 117475 w 379413"/>
                <a:gd name="connsiteY13" fmla="*/ 86022 h 3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413" h="392075">
                  <a:moveTo>
                    <a:pt x="117475" y="0"/>
                  </a:moveTo>
                  <a:lnTo>
                    <a:pt x="347051" y="0"/>
                  </a:lnTo>
                  <a:cubicBezTo>
                    <a:pt x="364906" y="0"/>
                    <a:pt x="379413" y="15652"/>
                    <a:pt x="379413" y="33539"/>
                  </a:cubicBezTo>
                  <a:lnTo>
                    <a:pt x="379413" y="260484"/>
                  </a:lnTo>
                  <a:cubicBezTo>
                    <a:pt x="379413" y="278372"/>
                    <a:pt x="364906" y="292905"/>
                    <a:pt x="347051" y="292905"/>
                  </a:cubicBezTo>
                  <a:lnTo>
                    <a:pt x="292371" y="292905"/>
                  </a:lnTo>
                  <a:lnTo>
                    <a:pt x="292371" y="378988"/>
                  </a:lnTo>
                  <a:cubicBezTo>
                    <a:pt x="292371" y="390167"/>
                    <a:pt x="278980" y="396875"/>
                    <a:pt x="271169" y="387931"/>
                  </a:cubicBezTo>
                  <a:lnTo>
                    <a:pt x="186359" y="292905"/>
                  </a:lnTo>
                  <a:lnTo>
                    <a:pt x="33478" y="292905"/>
                  </a:lnTo>
                  <a:cubicBezTo>
                    <a:pt x="15623" y="292905"/>
                    <a:pt x="0" y="278372"/>
                    <a:pt x="0" y="260484"/>
                  </a:cubicBezTo>
                  <a:lnTo>
                    <a:pt x="0" y="118404"/>
                  </a:lnTo>
                  <a:lnTo>
                    <a:pt x="85249" y="118404"/>
                  </a:lnTo>
                  <a:cubicBezTo>
                    <a:pt x="103029" y="118404"/>
                    <a:pt x="117475" y="103888"/>
                    <a:pt x="117475" y="86022"/>
                  </a:cubicBezTo>
                  <a:close/>
                </a:path>
              </a:pathLst>
            </a:cu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 name="Freeform 2507">
              <a:extLst>
                <a:ext uri="{FF2B5EF4-FFF2-40B4-BE49-F238E27FC236}">
                  <a16:creationId xmlns:a16="http://schemas.microsoft.com/office/drawing/2014/main" id="{73EDF404-CF5F-4E68-0B4A-8EB215B09193}"/>
                </a:ext>
              </a:extLst>
            </p:cNvPr>
            <p:cNvSpPr>
              <a:spLocks/>
            </p:cNvSpPr>
            <p:nvPr/>
          </p:nvSpPr>
          <p:spPr bwMode="auto">
            <a:xfrm>
              <a:off x="9815512" y="2119391"/>
              <a:ext cx="377825" cy="395288"/>
            </a:xfrm>
            <a:custGeom>
              <a:avLst/>
              <a:gdLst>
                <a:gd name="T0" fmla="*/ 311 w 340"/>
                <a:gd name="T1" fmla="*/ 0 h 354"/>
                <a:gd name="T2" fmla="*/ 30 w 340"/>
                <a:gd name="T3" fmla="*/ 0 h 354"/>
                <a:gd name="T4" fmla="*/ 0 w 340"/>
                <a:gd name="T5" fmla="*/ 29 h 354"/>
                <a:gd name="T6" fmla="*/ 0 w 340"/>
                <a:gd name="T7" fmla="*/ 232 h 354"/>
                <a:gd name="T8" fmla="*/ 30 w 340"/>
                <a:gd name="T9" fmla="*/ 261 h 354"/>
                <a:gd name="T10" fmla="*/ 79 w 340"/>
                <a:gd name="T11" fmla="*/ 261 h 354"/>
                <a:gd name="T12" fmla="*/ 79 w 340"/>
                <a:gd name="T13" fmla="*/ 339 h 354"/>
                <a:gd name="T14" fmla="*/ 98 w 340"/>
                <a:gd name="T15" fmla="*/ 347 h 354"/>
                <a:gd name="T16" fmla="*/ 173 w 340"/>
                <a:gd name="T17" fmla="*/ 261 h 354"/>
                <a:gd name="T18" fmla="*/ 311 w 340"/>
                <a:gd name="T19" fmla="*/ 261 h 354"/>
                <a:gd name="T20" fmla="*/ 340 w 340"/>
                <a:gd name="T21" fmla="*/ 232 h 354"/>
                <a:gd name="T22" fmla="*/ 340 w 340"/>
                <a:gd name="T23" fmla="*/ 29 h 354"/>
                <a:gd name="T24" fmla="*/ 311 w 340"/>
                <a:gd name="T25"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354">
                  <a:moveTo>
                    <a:pt x="311" y="0"/>
                  </a:moveTo>
                  <a:lnTo>
                    <a:pt x="30" y="0"/>
                  </a:lnTo>
                  <a:cubicBezTo>
                    <a:pt x="14" y="0"/>
                    <a:pt x="0" y="13"/>
                    <a:pt x="0" y="29"/>
                  </a:cubicBezTo>
                  <a:lnTo>
                    <a:pt x="0" y="232"/>
                  </a:lnTo>
                  <a:cubicBezTo>
                    <a:pt x="0" y="248"/>
                    <a:pt x="14" y="261"/>
                    <a:pt x="30" y="261"/>
                  </a:cubicBezTo>
                  <a:lnTo>
                    <a:pt x="79" y="261"/>
                  </a:lnTo>
                  <a:lnTo>
                    <a:pt x="79" y="339"/>
                  </a:lnTo>
                  <a:cubicBezTo>
                    <a:pt x="79" y="349"/>
                    <a:pt x="91" y="354"/>
                    <a:pt x="98" y="347"/>
                  </a:cubicBezTo>
                  <a:lnTo>
                    <a:pt x="173" y="261"/>
                  </a:lnTo>
                  <a:lnTo>
                    <a:pt x="311" y="261"/>
                  </a:lnTo>
                  <a:cubicBezTo>
                    <a:pt x="327" y="261"/>
                    <a:pt x="340" y="248"/>
                    <a:pt x="340" y="232"/>
                  </a:cubicBezTo>
                  <a:lnTo>
                    <a:pt x="340" y="29"/>
                  </a:lnTo>
                  <a:cubicBezTo>
                    <a:pt x="340" y="13"/>
                    <a:pt x="327" y="0"/>
                    <a:pt x="311" y="0"/>
                  </a:cubicBezTo>
                  <a:close/>
                </a:path>
              </a:pathLst>
            </a:cu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2" name="Freeform 2508">
              <a:extLst>
                <a:ext uri="{FF2B5EF4-FFF2-40B4-BE49-F238E27FC236}">
                  <a16:creationId xmlns:a16="http://schemas.microsoft.com/office/drawing/2014/main" id="{4C291212-4848-FE94-B8FF-B20D44691AB0}"/>
                </a:ext>
              </a:extLst>
            </p:cNvPr>
            <p:cNvSpPr>
              <a:spLocks/>
            </p:cNvSpPr>
            <p:nvPr/>
          </p:nvSpPr>
          <p:spPr bwMode="auto">
            <a:xfrm>
              <a:off x="9959975" y="2173366"/>
              <a:ext cx="90488" cy="138113"/>
            </a:xfrm>
            <a:custGeom>
              <a:avLst/>
              <a:gdLst>
                <a:gd name="T0" fmla="*/ 40 w 81"/>
                <a:gd name="T1" fmla="*/ 123 h 123"/>
                <a:gd name="T2" fmla="*/ 40 w 81"/>
                <a:gd name="T3" fmla="*/ 117 h 123"/>
                <a:gd name="T4" fmla="*/ 61 w 81"/>
                <a:gd name="T5" fmla="*/ 79 h 123"/>
                <a:gd name="T6" fmla="*/ 81 w 81"/>
                <a:gd name="T7" fmla="*/ 41 h 123"/>
                <a:gd name="T8" fmla="*/ 40 w 81"/>
                <a:gd name="T9" fmla="*/ 0 h 123"/>
                <a:gd name="T10" fmla="*/ 0 w 81"/>
                <a:gd name="T11" fmla="*/ 41 h 123"/>
              </a:gdLst>
              <a:ahLst/>
              <a:cxnLst>
                <a:cxn ang="0">
                  <a:pos x="T0" y="T1"/>
                </a:cxn>
                <a:cxn ang="0">
                  <a:pos x="T2" y="T3"/>
                </a:cxn>
                <a:cxn ang="0">
                  <a:pos x="T4" y="T5"/>
                </a:cxn>
                <a:cxn ang="0">
                  <a:pos x="T6" y="T7"/>
                </a:cxn>
                <a:cxn ang="0">
                  <a:pos x="T8" y="T9"/>
                </a:cxn>
                <a:cxn ang="0">
                  <a:pos x="T10" y="T11"/>
                </a:cxn>
              </a:cxnLst>
              <a:rect l="0" t="0" r="r" b="b"/>
              <a:pathLst>
                <a:path w="81" h="123">
                  <a:moveTo>
                    <a:pt x="40" y="123"/>
                  </a:moveTo>
                  <a:lnTo>
                    <a:pt x="40" y="117"/>
                  </a:lnTo>
                  <a:cubicBezTo>
                    <a:pt x="40" y="100"/>
                    <a:pt x="50" y="89"/>
                    <a:pt x="61" y="79"/>
                  </a:cubicBezTo>
                  <a:cubicBezTo>
                    <a:pt x="71" y="68"/>
                    <a:pt x="81" y="58"/>
                    <a:pt x="81" y="41"/>
                  </a:cubicBezTo>
                  <a:cubicBezTo>
                    <a:pt x="81" y="18"/>
                    <a:pt x="63" y="0"/>
                    <a:pt x="40" y="0"/>
                  </a:cubicBezTo>
                  <a:cubicBezTo>
                    <a:pt x="18" y="0"/>
                    <a:pt x="0" y="18"/>
                    <a:pt x="0" y="41"/>
                  </a:cubicBezTo>
                </a:path>
              </a:pathLst>
            </a:cu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3" name="Line 2509">
              <a:extLst>
                <a:ext uri="{FF2B5EF4-FFF2-40B4-BE49-F238E27FC236}">
                  <a16:creationId xmlns:a16="http://schemas.microsoft.com/office/drawing/2014/main" id="{9F69D122-B9A8-BD2E-81B9-89B229EDF778}"/>
                </a:ext>
              </a:extLst>
            </p:cNvPr>
            <p:cNvSpPr>
              <a:spLocks noChangeShapeType="1"/>
            </p:cNvSpPr>
            <p:nvPr/>
          </p:nvSpPr>
          <p:spPr bwMode="auto">
            <a:xfrm>
              <a:off x="10004425" y="2351166"/>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4" name="Line 2510">
              <a:extLst>
                <a:ext uri="{FF2B5EF4-FFF2-40B4-BE49-F238E27FC236}">
                  <a16:creationId xmlns:a16="http://schemas.microsoft.com/office/drawing/2014/main" id="{E0F0F5D1-DC8C-60B6-2BB7-DDBE5BB7E0CB}"/>
                </a:ext>
              </a:extLst>
            </p:cNvPr>
            <p:cNvSpPr>
              <a:spLocks noChangeShapeType="1"/>
            </p:cNvSpPr>
            <p:nvPr/>
          </p:nvSpPr>
          <p:spPr bwMode="auto">
            <a:xfrm>
              <a:off x="10264775" y="2524203"/>
              <a:ext cx="0" cy="0"/>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Line 2511">
              <a:extLst>
                <a:ext uri="{FF2B5EF4-FFF2-40B4-BE49-F238E27FC236}">
                  <a16:creationId xmlns:a16="http://schemas.microsoft.com/office/drawing/2014/main" id="{5F99AD83-A7C1-9598-19A5-CF0C4042C6E7}"/>
                </a:ext>
              </a:extLst>
            </p:cNvPr>
            <p:cNvSpPr>
              <a:spLocks noChangeShapeType="1"/>
            </p:cNvSpPr>
            <p:nvPr/>
          </p:nvSpPr>
          <p:spPr bwMode="auto">
            <a:xfrm>
              <a:off x="10264775" y="2524203"/>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 name="Line 2512">
              <a:extLst>
                <a:ext uri="{FF2B5EF4-FFF2-40B4-BE49-F238E27FC236}">
                  <a16:creationId xmlns:a16="http://schemas.microsoft.com/office/drawing/2014/main" id="{CEAC6DF7-2157-0CB9-633A-88471069FD14}"/>
                </a:ext>
              </a:extLst>
            </p:cNvPr>
            <p:cNvSpPr>
              <a:spLocks noChangeShapeType="1"/>
            </p:cNvSpPr>
            <p:nvPr/>
          </p:nvSpPr>
          <p:spPr bwMode="auto">
            <a:xfrm>
              <a:off x="10145712" y="2524203"/>
              <a:ext cx="0" cy="0"/>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 name="Line 2513">
              <a:extLst>
                <a:ext uri="{FF2B5EF4-FFF2-40B4-BE49-F238E27FC236}">
                  <a16:creationId xmlns:a16="http://schemas.microsoft.com/office/drawing/2014/main" id="{9B085E0D-FD56-125B-8EF0-7E44176EDADD}"/>
                </a:ext>
              </a:extLst>
            </p:cNvPr>
            <p:cNvSpPr>
              <a:spLocks noChangeShapeType="1"/>
            </p:cNvSpPr>
            <p:nvPr/>
          </p:nvSpPr>
          <p:spPr bwMode="auto">
            <a:xfrm>
              <a:off x="10145712" y="2524203"/>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Line 2514">
              <a:extLst>
                <a:ext uri="{FF2B5EF4-FFF2-40B4-BE49-F238E27FC236}">
                  <a16:creationId xmlns:a16="http://schemas.microsoft.com/office/drawing/2014/main" id="{633F4A83-E9E2-ACFE-1CDE-BE64A160E969}"/>
                </a:ext>
              </a:extLst>
            </p:cNvPr>
            <p:cNvSpPr>
              <a:spLocks noChangeShapeType="1"/>
            </p:cNvSpPr>
            <p:nvPr/>
          </p:nvSpPr>
          <p:spPr bwMode="auto">
            <a:xfrm>
              <a:off x="10185400" y="2524203"/>
              <a:ext cx="0" cy="0"/>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9" name="Line 2515">
              <a:extLst>
                <a:ext uri="{FF2B5EF4-FFF2-40B4-BE49-F238E27FC236}">
                  <a16:creationId xmlns:a16="http://schemas.microsoft.com/office/drawing/2014/main" id="{CEF8623A-DF97-A51A-3289-AE9969884936}"/>
                </a:ext>
              </a:extLst>
            </p:cNvPr>
            <p:cNvSpPr>
              <a:spLocks noChangeShapeType="1"/>
            </p:cNvSpPr>
            <p:nvPr/>
          </p:nvSpPr>
          <p:spPr bwMode="auto">
            <a:xfrm>
              <a:off x="10185400" y="2524203"/>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 name="Line 2516">
              <a:extLst>
                <a:ext uri="{FF2B5EF4-FFF2-40B4-BE49-F238E27FC236}">
                  <a16:creationId xmlns:a16="http://schemas.microsoft.com/office/drawing/2014/main" id="{ADC50455-C1D8-92FA-D46B-87B8D323168F}"/>
                </a:ext>
              </a:extLst>
            </p:cNvPr>
            <p:cNvSpPr>
              <a:spLocks noChangeShapeType="1"/>
            </p:cNvSpPr>
            <p:nvPr/>
          </p:nvSpPr>
          <p:spPr bwMode="auto">
            <a:xfrm>
              <a:off x="10226675" y="2524203"/>
              <a:ext cx="0" cy="0"/>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 name="Line 2517">
              <a:extLst>
                <a:ext uri="{FF2B5EF4-FFF2-40B4-BE49-F238E27FC236}">
                  <a16:creationId xmlns:a16="http://schemas.microsoft.com/office/drawing/2014/main" id="{052CE579-E28E-AA92-C7B0-17D5A510EF3B}"/>
                </a:ext>
              </a:extLst>
            </p:cNvPr>
            <p:cNvSpPr>
              <a:spLocks noChangeShapeType="1"/>
            </p:cNvSpPr>
            <p:nvPr/>
          </p:nvSpPr>
          <p:spPr bwMode="auto">
            <a:xfrm>
              <a:off x="10226675" y="2524203"/>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Line 2518">
              <a:extLst>
                <a:ext uri="{FF2B5EF4-FFF2-40B4-BE49-F238E27FC236}">
                  <a16:creationId xmlns:a16="http://schemas.microsoft.com/office/drawing/2014/main" id="{C587E4C9-F54E-AFAB-1766-0028A4A28FB8}"/>
                </a:ext>
              </a:extLst>
            </p:cNvPr>
            <p:cNvSpPr>
              <a:spLocks noChangeShapeType="1"/>
            </p:cNvSpPr>
            <p:nvPr/>
          </p:nvSpPr>
          <p:spPr bwMode="auto">
            <a:xfrm flipV="1">
              <a:off x="10264775" y="2347991"/>
              <a:ext cx="0" cy="136525"/>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Line 2519">
              <a:extLst>
                <a:ext uri="{FF2B5EF4-FFF2-40B4-BE49-F238E27FC236}">
                  <a16:creationId xmlns:a16="http://schemas.microsoft.com/office/drawing/2014/main" id="{60C50054-D5FA-1F07-83F5-861B073E456D}"/>
                </a:ext>
              </a:extLst>
            </p:cNvPr>
            <p:cNvSpPr>
              <a:spLocks noChangeShapeType="1"/>
            </p:cNvSpPr>
            <p:nvPr/>
          </p:nvSpPr>
          <p:spPr bwMode="auto">
            <a:xfrm flipV="1">
              <a:off x="10264775" y="2347991"/>
              <a:ext cx="0" cy="136525"/>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74" name="Questions" descr="{&quot;Key&quot;:&quot;POWER_USER_SHAPE_ICON&quot;,&quot;Value&quot;:&quot;POWER_USER_SHAPE_ICON_STYLE_1&quot;}">
            <a:extLst>
              <a:ext uri="{FF2B5EF4-FFF2-40B4-BE49-F238E27FC236}">
                <a16:creationId xmlns:a16="http://schemas.microsoft.com/office/drawing/2014/main" id="{C37A79E5-CFE0-7474-C929-0793C08DF3F5}"/>
              </a:ext>
            </a:extLst>
          </p:cNvPr>
          <p:cNvGrpSpPr>
            <a:grpSpLocks noChangeAspect="1"/>
          </p:cNvGrpSpPr>
          <p:nvPr/>
        </p:nvGrpSpPr>
        <p:grpSpPr>
          <a:xfrm>
            <a:off x="8141550" y="2296627"/>
            <a:ext cx="232784" cy="205622"/>
            <a:chOff x="9815512" y="2119391"/>
            <a:chExt cx="639763" cy="565112"/>
          </a:xfrm>
          <a:noFill/>
        </p:grpSpPr>
        <p:sp>
          <p:nvSpPr>
            <p:cNvPr id="175" name="Freeform: Shape 174">
              <a:extLst>
                <a:ext uri="{FF2B5EF4-FFF2-40B4-BE49-F238E27FC236}">
                  <a16:creationId xmlns:a16="http://schemas.microsoft.com/office/drawing/2014/main" id="{2A58ABD5-09B8-225D-B75A-10E14005FB39}"/>
                </a:ext>
              </a:extLst>
            </p:cNvPr>
            <p:cNvSpPr>
              <a:spLocks/>
            </p:cNvSpPr>
            <p:nvPr/>
          </p:nvSpPr>
          <p:spPr bwMode="auto">
            <a:xfrm>
              <a:off x="10075862" y="2292428"/>
              <a:ext cx="379413" cy="392075"/>
            </a:xfrm>
            <a:custGeom>
              <a:avLst/>
              <a:gdLst>
                <a:gd name="connsiteX0" fmla="*/ 117475 w 379413"/>
                <a:gd name="connsiteY0" fmla="*/ 0 h 392075"/>
                <a:gd name="connsiteX1" fmla="*/ 347051 w 379413"/>
                <a:gd name="connsiteY1" fmla="*/ 0 h 392075"/>
                <a:gd name="connsiteX2" fmla="*/ 379413 w 379413"/>
                <a:gd name="connsiteY2" fmla="*/ 33539 h 392075"/>
                <a:gd name="connsiteX3" fmla="*/ 379413 w 379413"/>
                <a:gd name="connsiteY3" fmla="*/ 260484 h 392075"/>
                <a:gd name="connsiteX4" fmla="*/ 347051 w 379413"/>
                <a:gd name="connsiteY4" fmla="*/ 292905 h 392075"/>
                <a:gd name="connsiteX5" fmla="*/ 292371 w 379413"/>
                <a:gd name="connsiteY5" fmla="*/ 292905 h 392075"/>
                <a:gd name="connsiteX6" fmla="*/ 292371 w 379413"/>
                <a:gd name="connsiteY6" fmla="*/ 378988 h 392075"/>
                <a:gd name="connsiteX7" fmla="*/ 271169 w 379413"/>
                <a:gd name="connsiteY7" fmla="*/ 387931 h 392075"/>
                <a:gd name="connsiteX8" fmla="*/ 186359 w 379413"/>
                <a:gd name="connsiteY8" fmla="*/ 292905 h 392075"/>
                <a:gd name="connsiteX9" fmla="*/ 33478 w 379413"/>
                <a:gd name="connsiteY9" fmla="*/ 292905 h 392075"/>
                <a:gd name="connsiteX10" fmla="*/ 0 w 379413"/>
                <a:gd name="connsiteY10" fmla="*/ 260484 h 392075"/>
                <a:gd name="connsiteX11" fmla="*/ 0 w 379413"/>
                <a:gd name="connsiteY11" fmla="*/ 118404 h 392075"/>
                <a:gd name="connsiteX12" fmla="*/ 85249 w 379413"/>
                <a:gd name="connsiteY12" fmla="*/ 118404 h 392075"/>
                <a:gd name="connsiteX13" fmla="*/ 117475 w 379413"/>
                <a:gd name="connsiteY13" fmla="*/ 86022 h 3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413" h="392075">
                  <a:moveTo>
                    <a:pt x="117475" y="0"/>
                  </a:moveTo>
                  <a:lnTo>
                    <a:pt x="347051" y="0"/>
                  </a:lnTo>
                  <a:cubicBezTo>
                    <a:pt x="364906" y="0"/>
                    <a:pt x="379413" y="15652"/>
                    <a:pt x="379413" y="33539"/>
                  </a:cubicBezTo>
                  <a:lnTo>
                    <a:pt x="379413" y="260484"/>
                  </a:lnTo>
                  <a:cubicBezTo>
                    <a:pt x="379413" y="278372"/>
                    <a:pt x="364906" y="292905"/>
                    <a:pt x="347051" y="292905"/>
                  </a:cubicBezTo>
                  <a:lnTo>
                    <a:pt x="292371" y="292905"/>
                  </a:lnTo>
                  <a:lnTo>
                    <a:pt x="292371" y="378988"/>
                  </a:lnTo>
                  <a:cubicBezTo>
                    <a:pt x="292371" y="390167"/>
                    <a:pt x="278980" y="396875"/>
                    <a:pt x="271169" y="387931"/>
                  </a:cubicBezTo>
                  <a:lnTo>
                    <a:pt x="186359" y="292905"/>
                  </a:lnTo>
                  <a:lnTo>
                    <a:pt x="33478" y="292905"/>
                  </a:lnTo>
                  <a:cubicBezTo>
                    <a:pt x="15623" y="292905"/>
                    <a:pt x="0" y="278372"/>
                    <a:pt x="0" y="260484"/>
                  </a:cubicBezTo>
                  <a:lnTo>
                    <a:pt x="0" y="118404"/>
                  </a:lnTo>
                  <a:lnTo>
                    <a:pt x="85249" y="118404"/>
                  </a:lnTo>
                  <a:cubicBezTo>
                    <a:pt x="103029" y="118404"/>
                    <a:pt x="117475" y="103888"/>
                    <a:pt x="117475" y="86022"/>
                  </a:cubicBezTo>
                  <a:close/>
                </a:path>
              </a:pathLst>
            </a:cu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 name="Freeform 2507">
              <a:extLst>
                <a:ext uri="{FF2B5EF4-FFF2-40B4-BE49-F238E27FC236}">
                  <a16:creationId xmlns:a16="http://schemas.microsoft.com/office/drawing/2014/main" id="{4F640ED6-9E35-EF93-3088-C14C998D4E37}"/>
                </a:ext>
              </a:extLst>
            </p:cNvPr>
            <p:cNvSpPr>
              <a:spLocks/>
            </p:cNvSpPr>
            <p:nvPr/>
          </p:nvSpPr>
          <p:spPr bwMode="auto">
            <a:xfrm>
              <a:off x="9815512" y="2119391"/>
              <a:ext cx="377825" cy="395288"/>
            </a:xfrm>
            <a:custGeom>
              <a:avLst/>
              <a:gdLst>
                <a:gd name="T0" fmla="*/ 311 w 340"/>
                <a:gd name="T1" fmla="*/ 0 h 354"/>
                <a:gd name="T2" fmla="*/ 30 w 340"/>
                <a:gd name="T3" fmla="*/ 0 h 354"/>
                <a:gd name="T4" fmla="*/ 0 w 340"/>
                <a:gd name="T5" fmla="*/ 29 h 354"/>
                <a:gd name="T6" fmla="*/ 0 w 340"/>
                <a:gd name="T7" fmla="*/ 232 h 354"/>
                <a:gd name="T8" fmla="*/ 30 w 340"/>
                <a:gd name="T9" fmla="*/ 261 h 354"/>
                <a:gd name="T10" fmla="*/ 79 w 340"/>
                <a:gd name="T11" fmla="*/ 261 h 354"/>
                <a:gd name="T12" fmla="*/ 79 w 340"/>
                <a:gd name="T13" fmla="*/ 339 h 354"/>
                <a:gd name="T14" fmla="*/ 98 w 340"/>
                <a:gd name="T15" fmla="*/ 347 h 354"/>
                <a:gd name="T16" fmla="*/ 173 w 340"/>
                <a:gd name="T17" fmla="*/ 261 h 354"/>
                <a:gd name="T18" fmla="*/ 311 w 340"/>
                <a:gd name="T19" fmla="*/ 261 h 354"/>
                <a:gd name="T20" fmla="*/ 340 w 340"/>
                <a:gd name="T21" fmla="*/ 232 h 354"/>
                <a:gd name="T22" fmla="*/ 340 w 340"/>
                <a:gd name="T23" fmla="*/ 29 h 354"/>
                <a:gd name="T24" fmla="*/ 311 w 340"/>
                <a:gd name="T25"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354">
                  <a:moveTo>
                    <a:pt x="311" y="0"/>
                  </a:moveTo>
                  <a:lnTo>
                    <a:pt x="30" y="0"/>
                  </a:lnTo>
                  <a:cubicBezTo>
                    <a:pt x="14" y="0"/>
                    <a:pt x="0" y="13"/>
                    <a:pt x="0" y="29"/>
                  </a:cubicBezTo>
                  <a:lnTo>
                    <a:pt x="0" y="232"/>
                  </a:lnTo>
                  <a:cubicBezTo>
                    <a:pt x="0" y="248"/>
                    <a:pt x="14" y="261"/>
                    <a:pt x="30" y="261"/>
                  </a:cubicBezTo>
                  <a:lnTo>
                    <a:pt x="79" y="261"/>
                  </a:lnTo>
                  <a:lnTo>
                    <a:pt x="79" y="339"/>
                  </a:lnTo>
                  <a:cubicBezTo>
                    <a:pt x="79" y="349"/>
                    <a:pt x="91" y="354"/>
                    <a:pt x="98" y="347"/>
                  </a:cubicBezTo>
                  <a:lnTo>
                    <a:pt x="173" y="261"/>
                  </a:lnTo>
                  <a:lnTo>
                    <a:pt x="311" y="261"/>
                  </a:lnTo>
                  <a:cubicBezTo>
                    <a:pt x="327" y="261"/>
                    <a:pt x="340" y="248"/>
                    <a:pt x="340" y="232"/>
                  </a:cubicBezTo>
                  <a:lnTo>
                    <a:pt x="340" y="29"/>
                  </a:lnTo>
                  <a:cubicBezTo>
                    <a:pt x="340" y="13"/>
                    <a:pt x="327" y="0"/>
                    <a:pt x="311" y="0"/>
                  </a:cubicBezTo>
                  <a:close/>
                </a:path>
              </a:pathLst>
            </a:cu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7" name="Freeform 2508">
              <a:extLst>
                <a:ext uri="{FF2B5EF4-FFF2-40B4-BE49-F238E27FC236}">
                  <a16:creationId xmlns:a16="http://schemas.microsoft.com/office/drawing/2014/main" id="{D606A6C5-8732-9DFE-1C2A-357BA7CF08DD}"/>
                </a:ext>
              </a:extLst>
            </p:cNvPr>
            <p:cNvSpPr>
              <a:spLocks/>
            </p:cNvSpPr>
            <p:nvPr/>
          </p:nvSpPr>
          <p:spPr bwMode="auto">
            <a:xfrm>
              <a:off x="9959975" y="2173366"/>
              <a:ext cx="90488" cy="138113"/>
            </a:xfrm>
            <a:custGeom>
              <a:avLst/>
              <a:gdLst>
                <a:gd name="T0" fmla="*/ 40 w 81"/>
                <a:gd name="T1" fmla="*/ 123 h 123"/>
                <a:gd name="T2" fmla="*/ 40 w 81"/>
                <a:gd name="T3" fmla="*/ 117 h 123"/>
                <a:gd name="T4" fmla="*/ 61 w 81"/>
                <a:gd name="T5" fmla="*/ 79 h 123"/>
                <a:gd name="T6" fmla="*/ 81 w 81"/>
                <a:gd name="T7" fmla="*/ 41 h 123"/>
                <a:gd name="T8" fmla="*/ 40 w 81"/>
                <a:gd name="T9" fmla="*/ 0 h 123"/>
                <a:gd name="T10" fmla="*/ 0 w 81"/>
                <a:gd name="T11" fmla="*/ 41 h 123"/>
              </a:gdLst>
              <a:ahLst/>
              <a:cxnLst>
                <a:cxn ang="0">
                  <a:pos x="T0" y="T1"/>
                </a:cxn>
                <a:cxn ang="0">
                  <a:pos x="T2" y="T3"/>
                </a:cxn>
                <a:cxn ang="0">
                  <a:pos x="T4" y="T5"/>
                </a:cxn>
                <a:cxn ang="0">
                  <a:pos x="T6" y="T7"/>
                </a:cxn>
                <a:cxn ang="0">
                  <a:pos x="T8" y="T9"/>
                </a:cxn>
                <a:cxn ang="0">
                  <a:pos x="T10" y="T11"/>
                </a:cxn>
              </a:cxnLst>
              <a:rect l="0" t="0" r="r" b="b"/>
              <a:pathLst>
                <a:path w="81" h="123">
                  <a:moveTo>
                    <a:pt x="40" y="123"/>
                  </a:moveTo>
                  <a:lnTo>
                    <a:pt x="40" y="117"/>
                  </a:lnTo>
                  <a:cubicBezTo>
                    <a:pt x="40" y="100"/>
                    <a:pt x="50" y="89"/>
                    <a:pt x="61" y="79"/>
                  </a:cubicBezTo>
                  <a:cubicBezTo>
                    <a:pt x="71" y="68"/>
                    <a:pt x="81" y="58"/>
                    <a:pt x="81" y="41"/>
                  </a:cubicBezTo>
                  <a:cubicBezTo>
                    <a:pt x="81" y="18"/>
                    <a:pt x="63" y="0"/>
                    <a:pt x="40" y="0"/>
                  </a:cubicBezTo>
                  <a:cubicBezTo>
                    <a:pt x="18" y="0"/>
                    <a:pt x="0" y="18"/>
                    <a:pt x="0" y="41"/>
                  </a:cubicBezTo>
                </a:path>
              </a:pathLst>
            </a:cu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8" name="Line 2509">
              <a:extLst>
                <a:ext uri="{FF2B5EF4-FFF2-40B4-BE49-F238E27FC236}">
                  <a16:creationId xmlns:a16="http://schemas.microsoft.com/office/drawing/2014/main" id="{2BD370D9-C16D-B38A-9D96-5783CC0ED645}"/>
                </a:ext>
              </a:extLst>
            </p:cNvPr>
            <p:cNvSpPr>
              <a:spLocks noChangeShapeType="1"/>
            </p:cNvSpPr>
            <p:nvPr/>
          </p:nvSpPr>
          <p:spPr bwMode="auto">
            <a:xfrm>
              <a:off x="10004425" y="2351166"/>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 name="Line 2510">
              <a:extLst>
                <a:ext uri="{FF2B5EF4-FFF2-40B4-BE49-F238E27FC236}">
                  <a16:creationId xmlns:a16="http://schemas.microsoft.com/office/drawing/2014/main" id="{93BAB507-3A77-6F5A-B68B-7AE1101B3B15}"/>
                </a:ext>
              </a:extLst>
            </p:cNvPr>
            <p:cNvSpPr>
              <a:spLocks noChangeShapeType="1"/>
            </p:cNvSpPr>
            <p:nvPr/>
          </p:nvSpPr>
          <p:spPr bwMode="auto">
            <a:xfrm>
              <a:off x="10264775" y="2524203"/>
              <a:ext cx="0" cy="0"/>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0" name="Line 2511">
              <a:extLst>
                <a:ext uri="{FF2B5EF4-FFF2-40B4-BE49-F238E27FC236}">
                  <a16:creationId xmlns:a16="http://schemas.microsoft.com/office/drawing/2014/main" id="{A6DE3CFC-A3CE-A39C-8971-045CBF60FC1E}"/>
                </a:ext>
              </a:extLst>
            </p:cNvPr>
            <p:cNvSpPr>
              <a:spLocks noChangeShapeType="1"/>
            </p:cNvSpPr>
            <p:nvPr/>
          </p:nvSpPr>
          <p:spPr bwMode="auto">
            <a:xfrm>
              <a:off x="10264775" y="2524203"/>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1" name="Line 2512">
              <a:extLst>
                <a:ext uri="{FF2B5EF4-FFF2-40B4-BE49-F238E27FC236}">
                  <a16:creationId xmlns:a16="http://schemas.microsoft.com/office/drawing/2014/main" id="{4262A2FD-C060-2873-D8F2-5D987707E556}"/>
                </a:ext>
              </a:extLst>
            </p:cNvPr>
            <p:cNvSpPr>
              <a:spLocks noChangeShapeType="1"/>
            </p:cNvSpPr>
            <p:nvPr/>
          </p:nvSpPr>
          <p:spPr bwMode="auto">
            <a:xfrm>
              <a:off x="10145712" y="2524203"/>
              <a:ext cx="0" cy="0"/>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2" name="Line 2513">
              <a:extLst>
                <a:ext uri="{FF2B5EF4-FFF2-40B4-BE49-F238E27FC236}">
                  <a16:creationId xmlns:a16="http://schemas.microsoft.com/office/drawing/2014/main" id="{C364A6AF-CC19-2BE2-0376-B3BE190CAE8E}"/>
                </a:ext>
              </a:extLst>
            </p:cNvPr>
            <p:cNvSpPr>
              <a:spLocks noChangeShapeType="1"/>
            </p:cNvSpPr>
            <p:nvPr/>
          </p:nvSpPr>
          <p:spPr bwMode="auto">
            <a:xfrm>
              <a:off x="10145712" y="2524203"/>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3" name="Line 2514">
              <a:extLst>
                <a:ext uri="{FF2B5EF4-FFF2-40B4-BE49-F238E27FC236}">
                  <a16:creationId xmlns:a16="http://schemas.microsoft.com/office/drawing/2014/main" id="{C14DE768-587D-8DD2-6CC5-E202E3F4E3B6}"/>
                </a:ext>
              </a:extLst>
            </p:cNvPr>
            <p:cNvSpPr>
              <a:spLocks noChangeShapeType="1"/>
            </p:cNvSpPr>
            <p:nvPr/>
          </p:nvSpPr>
          <p:spPr bwMode="auto">
            <a:xfrm>
              <a:off x="10185400" y="2524203"/>
              <a:ext cx="0" cy="0"/>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4" name="Line 2515">
              <a:extLst>
                <a:ext uri="{FF2B5EF4-FFF2-40B4-BE49-F238E27FC236}">
                  <a16:creationId xmlns:a16="http://schemas.microsoft.com/office/drawing/2014/main" id="{85BB88C5-3701-C052-8E88-F4559E343C99}"/>
                </a:ext>
              </a:extLst>
            </p:cNvPr>
            <p:cNvSpPr>
              <a:spLocks noChangeShapeType="1"/>
            </p:cNvSpPr>
            <p:nvPr/>
          </p:nvSpPr>
          <p:spPr bwMode="auto">
            <a:xfrm>
              <a:off x="10185400" y="2524203"/>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5" name="Line 2516">
              <a:extLst>
                <a:ext uri="{FF2B5EF4-FFF2-40B4-BE49-F238E27FC236}">
                  <a16:creationId xmlns:a16="http://schemas.microsoft.com/office/drawing/2014/main" id="{7B9E1E86-6133-F2D6-B4C5-7A4EB2C4F441}"/>
                </a:ext>
              </a:extLst>
            </p:cNvPr>
            <p:cNvSpPr>
              <a:spLocks noChangeShapeType="1"/>
            </p:cNvSpPr>
            <p:nvPr/>
          </p:nvSpPr>
          <p:spPr bwMode="auto">
            <a:xfrm>
              <a:off x="10226675" y="2524203"/>
              <a:ext cx="0" cy="0"/>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6" name="Line 2517">
              <a:extLst>
                <a:ext uri="{FF2B5EF4-FFF2-40B4-BE49-F238E27FC236}">
                  <a16:creationId xmlns:a16="http://schemas.microsoft.com/office/drawing/2014/main" id="{4B2FCAE1-C0A9-FFF0-F4D0-5B320CBAA502}"/>
                </a:ext>
              </a:extLst>
            </p:cNvPr>
            <p:cNvSpPr>
              <a:spLocks noChangeShapeType="1"/>
            </p:cNvSpPr>
            <p:nvPr/>
          </p:nvSpPr>
          <p:spPr bwMode="auto">
            <a:xfrm>
              <a:off x="10226675" y="2524203"/>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7" name="Line 2518">
              <a:extLst>
                <a:ext uri="{FF2B5EF4-FFF2-40B4-BE49-F238E27FC236}">
                  <a16:creationId xmlns:a16="http://schemas.microsoft.com/office/drawing/2014/main" id="{0020E1BF-FBAF-7977-A08A-958AB3054550}"/>
                </a:ext>
              </a:extLst>
            </p:cNvPr>
            <p:cNvSpPr>
              <a:spLocks noChangeShapeType="1"/>
            </p:cNvSpPr>
            <p:nvPr/>
          </p:nvSpPr>
          <p:spPr bwMode="auto">
            <a:xfrm flipV="1">
              <a:off x="10264775" y="2347991"/>
              <a:ext cx="0" cy="136525"/>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8" name="Line 2519">
              <a:extLst>
                <a:ext uri="{FF2B5EF4-FFF2-40B4-BE49-F238E27FC236}">
                  <a16:creationId xmlns:a16="http://schemas.microsoft.com/office/drawing/2014/main" id="{BE17E3EB-5B7C-82D7-D745-4356A293E20A}"/>
                </a:ext>
              </a:extLst>
            </p:cNvPr>
            <p:cNvSpPr>
              <a:spLocks noChangeShapeType="1"/>
            </p:cNvSpPr>
            <p:nvPr/>
          </p:nvSpPr>
          <p:spPr bwMode="auto">
            <a:xfrm flipV="1">
              <a:off x="10264775" y="2347991"/>
              <a:ext cx="0" cy="136525"/>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89" name="Questions" descr="{&quot;Key&quot;:&quot;POWER_USER_SHAPE_ICON&quot;,&quot;Value&quot;:&quot;POWER_USER_SHAPE_ICON_STYLE_1&quot;}">
            <a:extLst>
              <a:ext uri="{FF2B5EF4-FFF2-40B4-BE49-F238E27FC236}">
                <a16:creationId xmlns:a16="http://schemas.microsoft.com/office/drawing/2014/main" id="{4C69BB71-C202-F5AE-CA6B-C6B8DE7595CB}"/>
              </a:ext>
            </a:extLst>
          </p:cNvPr>
          <p:cNvGrpSpPr>
            <a:grpSpLocks noChangeAspect="1"/>
          </p:cNvGrpSpPr>
          <p:nvPr/>
        </p:nvGrpSpPr>
        <p:grpSpPr>
          <a:xfrm>
            <a:off x="9798964" y="2296627"/>
            <a:ext cx="232784" cy="205622"/>
            <a:chOff x="9815512" y="2119391"/>
            <a:chExt cx="639763" cy="565112"/>
          </a:xfrm>
          <a:noFill/>
        </p:grpSpPr>
        <p:sp>
          <p:nvSpPr>
            <p:cNvPr id="190" name="Freeform: Shape 189">
              <a:extLst>
                <a:ext uri="{FF2B5EF4-FFF2-40B4-BE49-F238E27FC236}">
                  <a16:creationId xmlns:a16="http://schemas.microsoft.com/office/drawing/2014/main" id="{F2D7CBC5-D3F6-544D-7EDF-F7DA7F65948A}"/>
                </a:ext>
              </a:extLst>
            </p:cNvPr>
            <p:cNvSpPr>
              <a:spLocks/>
            </p:cNvSpPr>
            <p:nvPr/>
          </p:nvSpPr>
          <p:spPr bwMode="auto">
            <a:xfrm>
              <a:off x="10075862" y="2292428"/>
              <a:ext cx="379413" cy="392075"/>
            </a:xfrm>
            <a:custGeom>
              <a:avLst/>
              <a:gdLst>
                <a:gd name="connsiteX0" fmla="*/ 117475 w 379413"/>
                <a:gd name="connsiteY0" fmla="*/ 0 h 392075"/>
                <a:gd name="connsiteX1" fmla="*/ 347051 w 379413"/>
                <a:gd name="connsiteY1" fmla="*/ 0 h 392075"/>
                <a:gd name="connsiteX2" fmla="*/ 379413 w 379413"/>
                <a:gd name="connsiteY2" fmla="*/ 33539 h 392075"/>
                <a:gd name="connsiteX3" fmla="*/ 379413 w 379413"/>
                <a:gd name="connsiteY3" fmla="*/ 260484 h 392075"/>
                <a:gd name="connsiteX4" fmla="*/ 347051 w 379413"/>
                <a:gd name="connsiteY4" fmla="*/ 292905 h 392075"/>
                <a:gd name="connsiteX5" fmla="*/ 292371 w 379413"/>
                <a:gd name="connsiteY5" fmla="*/ 292905 h 392075"/>
                <a:gd name="connsiteX6" fmla="*/ 292371 w 379413"/>
                <a:gd name="connsiteY6" fmla="*/ 378988 h 392075"/>
                <a:gd name="connsiteX7" fmla="*/ 271169 w 379413"/>
                <a:gd name="connsiteY7" fmla="*/ 387931 h 392075"/>
                <a:gd name="connsiteX8" fmla="*/ 186359 w 379413"/>
                <a:gd name="connsiteY8" fmla="*/ 292905 h 392075"/>
                <a:gd name="connsiteX9" fmla="*/ 33478 w 379413"/>
                <a:gd name="connsiteY9" fmla="*/ 292905 h 392075"/>
                <a:gd name="connsiteX10" fmla="*/ 0 w 379413"/>
                <a:gd name="connsiteY10" fmla="*/ 260484 h 392075"/>
                <a:gd name="connsiteX11" fmla="*/ 0 w 379413"/>
                <a:gd name="connsiteY11" fmla="*/ 118404 h 392075"/>
                <a:gd name="connsiteX12" fmla="*/ 85249 w 379413"/>
                <a:gd name="connsiteY12" fmla="*/ 118404 h 392075"/>
                <a:gd name="connsiteX13" fmla="*/ 117475 w 379413"/>
                <a:gd name="connsiteY13" fmla="*/ 86022 h 3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413" h="392075">
                  <a:moveTo>
                    <a:pt x="117475" y="0"/>
                  </a:moveTo>
                  <a:lnTo>
                    <a:pt x="347051" y="0"/>
                  </a:lnTo>
                  <a:cubicBezTo>
                    <a:pt x="364906" y="0"/>
                    <a:pt x="379413" y="15652"/>
                    <a:pt x="379413" y="33539"/>
                  </a:cubicBezTo>
                  <a:lnTo>
                    <a:pt x="379413" y="260484"/>
                  </a:lnTo>
                  <a:cubicBezTo>
                    <a:pt x="379413" y="278372"/>
                    <a:pt x="364906" y="292905"/>
                    <a:pt x="347051" y="292905"/>
                  </a:cubicBezTo>
                  <a:lnTo>
                    <a:pt x="292371" y="292905"/>
                  </a:lnTo>
                  <a:lnTo>
                    <a:pt x="292371" y="378988"/>
                  </a:lnTo>
                  <a:cubicBezTo>
                    <a:pt x="292371" y="390167"/>
                    <a:pt x="278980" y="396875"/>
                    <a:pt x="271169" y="387931"/>
                  </a:cubicBezTo>
                  <a:lnTo>
                    <a:pt x="186359" y="292905"/>
                  </a:lnTo>
                  <a:lnTo>
                    <a:pt x="33478" y="292905"/>
                  </a:lnTo>
                  <a:cubicBezTo>
                    <a:pt x="15623" y="292905"/>
                    <a:pt x="0" y="278372"/>
                    <a:pt x="0" y="260484"/>
                  </a:cubicBezTo>
                  <a:lnTo>
                    <a:pt x="0" y="118404"/>
                  </a:lnTo>
                  <a:lnTo>
                    <a:pt x="85249" y="118404"/>
                  </a:lnTo>
                  <a:cubicBezTo>
                    <a:pt x="103029" y="118404"/>
                    <a:pt x="117475" y="103888"/>
                    <a:pt x="117475" y="86022"/>
                  </a:cubicBezTo>
                  <a:close/>
                </a:path>
              </a:pathLst>
            </a:cu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 name="Freeform 2507">
              <a:extLst>
                <a:ext uri="{FF2B5EF4-FFF2-40B4-BE49-F238E27FC236}">
                  <a16:creationId xmlns:a16="http://schemas.microsoft.com/office/drawing/2014/main" id="{0A5BE6EA-9CB1-88DB-63A0-141AACC1666A}"/>
                </a:ext>
              </a:extLst>
            </p:cNvPr>
            <p:cNvSpPr>
              <a:spLocks/>
            </p:cNvSpPr>
            <p:nvPr/>
          </p:nvSpPr>
          <p:spPr bwMode="auto">
            <a:xfrm>
              <a:off x="9815512" y="2119391"/>
              <a:ext cx="377825" cy="395288"/>
            </a:xfrm>
            <a:custGeom>
              <a:avLst/>
              <a:gdLst>
                <a:gd name="T0" fmla="*/ 311 w 340"/>
                <a:gd name="T1" fmla="*/ 0 h 354"/>
                <a:gd name="T2" fmla="*/ 30 w 340"/>
                <a:gd name="T3" fmla="*/ 0 h 354"/>
                <a:gd name="T4" fmla="*/ 0 w 340"/>
                <a:gd name="T5" fmla="*/ 29 h 354"/>
                <a:gd name="T6" fmla="*/ 0 w 340"/>
                <a:gd name="T7" fmla="*/ 232 h 354"/>
                <a:gd name="T8" fmla="*/ 30 w 340"/>
                <a:gd name="T9" fmla="*/ 261 h 354"/>
                <a:gd name="T10" fmla="*/ 79 w 340"/>
                <a:gd name="T11" fmla="*/ 261 h 354"/>
                <a:gd name="T12" fmla="*/ 79 w 340"/>
                <a:gd name="T13" fmla="*/ 339 h 354"/>
                <a:gd name="T14" fmla="*/ 98 w 340"/>
                <a:gd name="T15" fmla="*/ 347 h 354"/>
                <a:gd name="T16" fmla="*/ 173 w 340"/>
                <a:gd name="T17" fmla="*/ 261 h 354"/>
                <a:gd name="T18" fmla="*/ 311 w 340"/>
                <a:gd name="T19" fmla="*/ 261 h 354"/>
                <a:gd name="T20" fmla="*/ 340 w 340"/>
                <a:gd name="T21" fmla="*/ 232 h 354"/>
                <a:gd name="T22" fmla="*/ 340 w 340"/>
                <a:gd name="T23" fmla="*/ 29 h 354"/>
                <a:gd name="T24" fmla="*/ 311 w 340"/>
                <a:gd name="T25"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354">
                  <a:moveTo>
                    <a:pt x="311" y="0"/>
                  </a:moveTo>
                  <a:lnTo>
                    <a:pt x="30" y="0"/>
                  </a:lnTo>
                  <a:cubicBezTo>
                    <a:pt x="14" y="0"/>
                    <a:pt x="0" y="13"/>
                    <a:pt x="0" y="29"/>
                  </a:cubicBezTo>
                  <a:lnTo>
                    <a:pt x="0" y="232"/>
                  </a:lnTo>
                  <a:cubicBezTo>
                    <a:pt x="0" y="248"/>
                    <a:pt x="14" y="261"/>
                    <a:pt x="30" y="261"/>
                  </a:cubicBezTo>
                  <a:lnTo>
                    <a:pt x="79" y="261"/>
                  </a:lnTo>
                  <a:lnTo>
                    <a:pt x="79" y="339"/>
                  </a:lnTo>
                  <a:cubicBezTo>
                    <a:pt x="79" y="349"/>
                    <a:pt x="91" y="354"/>
                    <a:pt x="98" y="347"/>
                  </a:cubicBezTo>
                  <a:lnTo>
                    <a:pt x="173" y="261"/>
                  </a:lnTo>
                  <a:lnTo>
                    <a:pt x="311" y="261"/>
                  </a:lnTo>
                  <a:cubicBezTo>
                    <a:pt x="327" y="261"/>
                    <a:pt x="340" y="248"/>
                    <a:pt x="340" y="232"/>
                  </a:cubicBezTo>
                  <a:lnTo>
                    <a:pt x="340" y="29"/>
                  </a:lnTo>
                  <a:cubicBezTo>
                    <a:pt x="340" y="13"/>
                    <a:pt x="327" y="0"/>
                    <a:pt x="311" y="0"/>
                  </a:cubicBezTo>
                  <a:close/>
                </a:path>
              </a:pathLst>
            </a:cu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2" name="Freeform 2508">
              <a:extLst>
                <a:ext uri="{FF2B5EF4-FFF2-40B4-BE49-F238E27FC236}">
                  <a16:creationId xmlns:a16="http://schemas.microsoft.com/office/drawing/2014/main" id="{86916F2C-EED7-C7A5-24F7-9CDF1455CAE3}"/>
                </a:ext>
              </a:extLst>
            </p:cNvPr>
            <p:cNvSpPr>
              <a:spLocks/>
            </p:cNvSpPr>
            <p:nvPr/>
          </p:nvSpPr>
          <p:spPr bwMode="auto">
            <a:xfrm>
              <a:off x="9959975" y="2173366"/>
              <a:ext cx="90488" cy="138113"/>
            </a:xfrm>
            <a:custGeom>
              <a:avLst/>
              <a:gdLst>
                <a:gd name="T0" fmla="*/ 40 w 81"/>
                <a:gd name="T1" fmla="*/ 123 h 123"/>
                <a:gd name="T2" fmla="*/ 40 w 81"/>
                <a:gd name="T3" fmla="*/ 117 h 123"/>
                <a:gd name="T4" fmla="*/ 61 w 81"/>
                <a:gd name="T5" fmla="*/ 79 h 123"/>
                <a:gd name="T6" fmla="*/ 81 w 81"/>
                <a:gd name="T7" fmla="*/ 41 h 123"/>
                <a:gd name="T8" fmla="*/ 40 w 81"/>
                <a:gd name="T9" fmla="*/ 0 h 123"/>
                <a:gd name="T10" fmla="*/ 0 w 81"/>
                <a:gd name="T11" fmla="*/ 41 h 123"/>
              </a:gdLst>
              <a:ahLst/>
              <a:cxnLst>
                <a:cxn ang="0">
                  <a:pos x="T0" y="T1"/>
                </a:cxn>
                <a:cxn ang="0">
                  <a:pos x="T2" y="T3"/>
                </a:cxn>
                <a:cxn ang="0">
                  <a:pos x="T4" y="T5"/>
                </a:cxn>
                <a:cxn ang="0">
                  <a:pos x="T6" y="T7"/>
                </a:cxn>
                <a:cxn ang="0">
                  <a:pos x="T8" y="T9"/>
                </a:cxn>
                <a:cxn ang="0">
                  <a:pos x="T10" y="T11"/>
                </a:cxn>
              </a:cxnLst>
              <a:rect l="0" t="0" r="r" b="b"/>
              <a:pathLst>
                <a:path w="81" h="123">
                  <a:moveTo>
                    <a:pt x="40" y="123"/>
                  </a:moveTo>
                  <a:lnTo>
                    <a:pt x="40" y="117"/>
                  </a:lnTo>
                  <a:cubicBezTo>
                    <a:pt x="40" y="100"/>
                    <a:pt x="50" y="89"/>
                    <a:pt x="61" y="79"/>
                  </a:cubicBezTo>
                  <a:cubicBezTo>
                    <a:pt x="71" y="68"/>
                    <a:pt x="81" y="58"/>
                    <a:pt x="81" y="41"/>
                  </a:cubicBezTo>
                  <a:cubicBezTo>
                    <a:pt x="81" y="18"/>
                    <a:pt x="63" y="0"/>
                    <a:pt x="40" y="0"/>
                  </a:cubicBezTo>
                  <a:cubicBezTo>
                    <a:pt x="18" y="0"/>
                    <a:pt x="0" y="18"/>
                    <a:pt x="0" y="41"/>
                  </a:cubicBezTo>
                </a:path>
              </a:pathLst>
            </a:cu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 name="Line 2509">
              <a:extLst>
                <a:ext uri="{FF2B5EF4-FFF2-40B4-BE49-F238E27FC236}">
                  <a16:creationId xmlns:a16="http://schemas.microsoft.com/office/drawing/2014/main" id="{A2AC757B-3498-8B49-A384-CCCFC665E42B}"/>
                </a:ext>
              </a:extLst>
            </p:cNvPr>
            <p:cNvSpPr>
              <a:spLocks noChangeShapeType="1"/>
            </p:cNvSpPr>
            <p:nvPr/>
          </p:nvSpPr>
          <p:spPr bwMode="auto">
            <a:xfrm>
              <a:off x="10004425" y="2351166"/>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4" name="Line 2510">
              <a:extLst>
                <a:ext uri="{FF2B5EF4-FFF2-40B4-BE49-F238E27FC236}">
                  <a16:creationId xmlns:a16="http://schemas.microsoft.com/office/drawing/2014/main" id="{66264E0E-8C86-605F-7B21-E082D92C123F}"/>
                </a:ext>
              </a:extLst>
            </p:cNvPr>
            <p:cNvSpPr>
              <a:spLocks noChangeShapeType="1"/>
            </p:cNvSpPr>
            <p:nvPr/>
          </p:nvSpPr>
          <p:spPr bwMode="auto">
            <a:xfrm>
              <a:off x="10264775" y="2524203"/>
              <a:ext cx="0" cy="0"/>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5" name="Line 2511">
              <a:extLst>
                <a:ext uri="{FF2B5EF4-FFF2-40B4-BE49-F238E27FC236}">
                  <a16:creationId xmlns:a16="http://schemas.microsoft.com/office/drawing/2014/main" id="{14EE26AE-2142-EB1D-423B-20141A59D867}"/>
                </a:ext>
              </a:extLst>
            </p:cNvPr>
            <p:cNvSpPr>
              <a:spLocks noChangeShapeType="1"/>
            </p:cNvSpPr>
            <p:nvPr/>
          </p:nvSpPr>
          <p:spPr bwMode="auto">
            <a:xfrm>
              <a:off x="10264775" y="2524203"/>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6" name="Line 2512">
              <a:extLst>
                <a:ext uri="{FF2B5EF4-FFF2-40B4-BE49-F238E27FC236}">
                  <a16:creationId xmlns:a16="http://schemas.microsoft.com/office/drawing/2014/main" id="{5398C569-92B5-840C-FAD5-8A6793870B52}"/>
                </a:ext>
              </a:extLst>
            </p:cNvPr>
            <p:cNvSpPr>
              <a:spLocks noChangeShapeType="1"/>
            </p:cNvSpPr>
            <p:nvPr/>
          </p:nvSpPr>
          <p:spPr bwMode="auto">
            <a:xfrm>
              <a:off x="10145712" y="2524203"/>
              <a:ext cx="0" cy="0"/>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7" name="Line 2513">
              <a:extLst>
                <a:ext uri="{FF2B5EF4-FFF2-40B4-BE49-F238E27FC236}">
                  <a16:creationId xmlns:a16="http://schemas.microsoft.com/office/drawing/2014/main" id="{48A7F77C-EDD4-45B3-9303-ABB356DD1231}"/>
                </a:ext>
              </a:extLst>
            </p:cNvPr>
            <p:cNvSpPr>
              <a:spLocks noChangeShapeType="1"/>
            </p:cNvSpPr>
            <p:nvPr/>
          </p:nvSpPr>
          <p:spPr bwMode="auto">
            <a:xfrm>
              <a:off x="10145712" y="2524203"/>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8" name="Line 2514">
              <a:extLst>
                <a:ext uri="{FF2B5EF4-FFF2-40B4-BE49-F238E27FC236}">
                  <a16:creationId xmlns:a16="http://schemas.microsoft.com/office/drawing/2014/main" id="{27CBC261-540D-5912-F94A-11C8D7A1C41E}"/>
                </a:ext>
              </a:extLst>
            </p:cNvPr>
            <p:cNvSpPr>
              <a:spLocks noChangeShapeType="1"/>
            </p:cNvSpPr>
            <p:nvPr/>
          </p:nvSpPr>
          <p:spPr bwMode="auto">
            <a:xfrm>
              <a:off x="10185400" y="2524203"/>
              <a:ext cx="0" cy="0"/>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9" name="Line 2515">
              <a:extLst>
                <a:ext uri="{FF2B5EF4-FFF2-40B4-BE49-F238E27FC236}">
                  <a16:creationId xmlns:a16="http://schemas.microsoft.com/office/drawing/2014/main" id="{17E334AD-BA38-B2E5-BC26-F0F129D65C50}"/>
                </a:ext>
              </a:extLst>
            </p:cNvPr>
            <p:cNvSpPr>
              <a:spLocks noChangeShapeType="1"/>
            </p:cNvSpPr>
            <p:nvPr/>
          </p:nvSpPr>
          <p:spPr bwMode="auto">
            <a:xfrm>
              <a:off x="10185400" y="2524203"/>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0" name="Line 2516">
              <a:extLst>
                <a:ext uri="{FF2B5EF4-FFF2-40B4-BE49-F238E27FC236}">
                  <a16:creationId xmlns:a16="http://schemas.microsoft.com/office/drawing/2014/main" id="{12C5F0CF-D39F-ADBA-CD59-A7DF3D6ECC80}"/>
                </a:ext>
              </a:extLst>
            </p:cNvPr>
            <p:cNvSpPr>
              <a:spLocks noChangeShapeType="1"/>
            </p:cNvSpPr>
            <p:nvPr/>
          </p:nvSpPr>
          <p:spPr bwMode="auto">
            <a:xfrm>
              <a:off x="10226675" y="2524203"/>
              <a:ext cx="0" cy="0"/>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1" name="Line 2517">
              <a:extLst>
                <a:ext uri="{FF2B5EF4-FFF2-40B4-BE49-F238E27FC236}">
                  <a16:creationId xmlns:a16="http://schemas.microsoft.com/office/drawing/2014/main" id="{00E844C6-3B61-6D83-42A0-599C208AD4CB}"/>
                </a:ext>
              </a:extLst>
            </p:cNvPr>
            <p:cNvSpPr>
              <a:spLocks noChangeShapeType="1"/>
            </p:cNvSpPr>
            <p:nvPr/>
          </p:nvSpPr>
          <p:spPr bwMode="auto">
            <a:xfrm>
              <a:off x="10226675" y="2524203"/>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2" name="Line 2518">
              <a:extLst>
                <a:ext uri="{FF2B5EF4-FFF2-40B4-BE49-F238E27FC236}">
                  <a16:creationId xmlns:a16="http://schemas.microsoft.com/office/drawing/2014/main" id="{CD637BF2-17D5-C1B9-61C7-387D9485681D}"/>
                </a:ext>
              </a:extLst>
            </p:cNvPr>
            <p:cNvSpPr>
              <a:spLocks noChangeShapeType="1"/>
            </p:cNvSpPr>
            <p:nvPr/>
          </p:nvSpPr>
          <p:spPr bwMode="auto">
            <a:xfrm flipV="1">
              <a:off x="10264775" y="2347991"/>
              <a:ext cx="0" cy="136525"/>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3" name="Line 2519">
              <a:extLst>
                <a:ext uri="{FF2B5EF4-FFF2-40B4-BE49-F238E27FC236}">
                  <a16:creationId xmlns:a16="http://schemas.microsoft.com/office/drawing/2014/main" id="{6151573E-96B6-C103-7D51-4DEF965A95BF}"/>
                </a:ext>
              </a:extLst>
            </p:cNvPr>
            <p:cNvSpPr>
              <a:spLocks noChangeShapeType="1"/>
            </p:cNvSpPr>
            <p:nvPr/>
          </p:nvSpPr>
          <p:spPr bwMode="auto">
            <a:xfrm flipV="1">
              <a:off x="10264775" y="2347991"/>
              <a:ext cx="0" cy="136525"/>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16" name="Project_launch" descr="{&quot;Key&quot;:&quot;POWER_USER_SHAPE_ICON&quot;,&quot;Value&quot;:&quot;POWER_USER_SHAPE_ICON_STYLE_1&quot;}">
            <a:extLst>
              <a:ext uri="{FF2B5EF4-FFF2-40B4-BE49-F238E27FC236}">
                <a16:creationId xmlns:a16="http://schemas.microsoft.com/office/drawing/2014/main" id="{01CDECF5-D4DA-80C7-E1A4-E6D3398C5318}"/>
              </a:ext>
            </a:extLst>
          </p:cNvPr>
          <p:cNvGrpSpPr>
            <a:grpSpLocks noChangeAspect="1"/>
          </p:cNvGrpSpPr>
          <p:nvPr/>
        </p:nvGrpSpPr>
        <p:grpSpPr>
          <a:xfrm>
            <a:off x="7776795" y="6644829"/>
            <a:ext cx="165448" cy="124623"/>
            <a:chOff x="2932113" y="4483100"/>
            <a:chExt cx="855663" cy="644525"/>
          </a:xfrm>
        </p:grpSpPr>
        <p:sp>
          <p:nvSpPr>
            <p:cNvPr id="217" name="Freeform 61">
              <a:extLst>
                <a:ext uri="{FF2B5EF4-FFF2-40B4-BE49-F238E27FC236}">
                  <a16:creationId xmlns:a16="http://schemas.microsoft.com/office/drawing/2014/main" id="{E05EADF5-9C36-EB8D-E0DE-21C3DDAFCF07}"/>
                </a:ext>
              </a:extLst>
            </p:cNvPr>
            <p:cNvSpPr>
              <a:spLocks/>
            </p:cNvSpPr>
            <p:nvPr/>
          </p:nvSpPr>
          <p:spPr bwMode="auto">
            <a:xfrm>
              <a:off x="2932113" y="4752975"/>
              <a:ext cx="458788" cy="374650"/>
            </a:xfrm>
            <a:custGeom>
              <a:avLst/>
              <a:gdLst>
                <a:gd name="T0" fmla="*/ 0 w 611"/>
                <a:gd name="T1" fmla="*/ 498 h 498"/>
                <a:gd name="T2" fmla="*/ 32 w 611"/>
                <a:gd name="T3" fmla="*/ 146 h 498"/>
                <a:gd name="T4" fmla="*/ 199 w 611"/>
                <a:gd name="T5" fmla="*/ 7 h 498"/>
                <a:gd name="T6" fmla="*/ 340 w 611"/>
                <a:gd name="T7" fmla="*/ 157 h 498"/>
                <a:gd name="T8" fmla="*/ 551 w 611"/>
                <a:gd name="T9" fmla="*/ 360 h 498"/>
                <a:gd name="T10" fmla="*/ 608 w 611"/>
                <a:gd name="T11" fmla="*/ 428 h 498"/>
                <a:gd name="T12" fmla="*/ 545 w 611"/>
                <a:gd name="T13" fmla="*/ 485 h 498"/>
                <a:gd name="T14" fmla="*/ 544 w 611"/>
                <a:gd name="T15" fmla="*/ 485 h 498"/>
                <a:gd name="T16" fmla="*/ 236 w 611"/>
                <a:gd name="T17" fmla="*/ 27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498">
                  <a:moveTo>
                    <a:pt x="0" y="498"/>
                  </a:moveTo>
                  <a:lnTo>
                    <a:pt x="32" y="146"/>
                  </a:lnTo>
                  <a:cubicBezTo>
                    <a:pt x="44" y="49"/>
                    <a:pt x="123" y="0"/>
                    <a:pt x="199" y="7"/>
                  </a:cubicBezTo>
                  <a:cubicBezTo>
                    <a:pt x="278" y="14"/>
                    <a:pt x="330" y="80"/>
                    <a:pt x="340" y="157"/>
                  </a:cubicBezTo>
                  <a:cubicBezTo>
                    <a:pt x="355" y="278"/>
                    <a:pt x="441" y="350"/>
                    <a:pt x="551" y="360"/>
                  </a:cubicBezTo>
                  <a:cubicBezTo>
                    <a:pt x="586" y="363"/>
                    <a:pt x="611" y="393"/>
                    <a:pt x="608" y="428"/>
                  </a:cubicBezTo>
                  <a:cubicBezTo>
                    <a:pt x="605" y="466"/>
                    <a:pt x="573" y="485"/>
                    <a:pt x="545" y="485"/>
                  </a:cubicBezTo>
                  <a:lnTo>
                    <a:pt x="544" y="485"/>
                  </a:lnTo>
                  <a:cubicBezTo>
                    <a:pt x="392" y="474"/>
                    <a:pt x="280" y="384"/>
                    <a:pt x="236" y="274"/>
                  </a:cubicBez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8" name="Line 62">
              <a:extLst>
                <a:ext uri="{FF2B5EF4-FFF2-40B4-BE49-F238E27FC236}">
                  <a16:creationId xmlns:a16="http://schemas.microsoft.com/office/drawing/2014/main" id="{EEB8D33F-9590-AD36-02F0-15159DF29F14}"/>
                </a:ext>
              </a:extLst>
            </p:cNvPr>
            <p:cNvSpPr>
              <a:spLocks noChangeShapeType="1"/>
            </p:cNvSpPr>
            <p:nvPr/>
          </p:nvSpPr>
          <p:spPr bwMode="auto">
            <a:xfrm flipH="1">
              <a:off x="3167063" y="5048250"/>
              <a:ext cx="6350" cy="7937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9" name="Freeform 63">
              <a:extLst>
                <a:ext uri="{FF2B5EF4-FFF2-40B4-BE49-F238E27FC236}">
                  <a16:creationId xmlns:a16="http://schemas.microsoft.com/office/drawing/2014/main" id="{2951CD35-C57D-CF92-FD22-08E2152DFEF5}"/>
                </a:ext>
              </a:extLst>
            </p:cNvPr>
            <p:cNvSpPr>
              <a:spLocks/>
            </p:cNvSpPr>
            <p:nvPr/>
          </p:nvSpPr>
          <p:spPr bwMode="auto">
            <a:xfrm>
              <a:off x="3360738" y="4759325"/>
              <a:ext cx="427038" cy="368300"/>
            </a:xfrm>
            <a:custGeom>
              <a:avLst/>
              <a:gdLst>
                <a:gd name="T0" fmla="*/ 568 w 568"/>
                <a:gd name="T1" fmla="*/ 490 h 490"/>
                <a:gd name="T2" fmla="*/ 536 w 568"/>
                <a:gd name="T3" fmla="*/ 144 h 490"/>
                <a:gd name="T4" fmla="*/ 373 w 568"/>
                <a:gd name="T5" fmla="*/ 8 h 490"/>
                <a:gd name="T6" fmla="*/ 235 w 568"/>
                <a:gd name="T7" fmla="*/ 155 h 490"/>
                <a:gd name="T8" fmla="*/ 0 w 568"/>
                <a:gd name="T9" fmla="*/ 357 h 490"/>
              </a:gdLst>
              <a:ahLst/>
              <a:cxnLst>
                <a:cxn ang="0">
                  <a:pos x="T0" y="T1"/>
                </a:cxn>
                <a:cxn ang="0">
                  <a:pos x="T2" y="T3"/>
                </a:cxn>
                <a:cxn ang="0">
                  <a:pos x="T4" y="T5"/>
                </a:cxn>
                <a:cxn ang="0">
                  <a:pos x="T6" y="T7"/>
                </a:cxn>
                <a:cxn ang="0">
                  <a:pos x="T8" y="T9"/>
                </a:cxn>
              </a:cxnLst>
              <a:rect l="0" t="0" r="r" b="b"/>
              <a:pathLst>
                <a:path w="568" h="490">
                  <a:moveTo>
                    <a:pt x="568" y="490"/>
                  </a:moveTo>
                  <a:lnTo>
                    <a:pt x="536" y="144"/>
                  </a:lnTo>
                  <a:cubicBezTo>
                    <a:pt x="525" y="53"/>
                    <a:pt x="449" y="0"/>
                    <a:pt x="373" y="8"/>
                  </a:cubicBezTo>
                  <a:cubicBezTo>
                    <a:pt x="295" y="15"/>
                    <a:pt x="244" y="79"/>
                    <a:pt x="235" y="155"/>
                  </a:cubicBezTo>
                  <a:cubicBezTo>
                    <a:pt x="220" y="274"/>
                    <a:pt x="125" y="350"/>
                    <a:pt x="0" y="357"/>
                  </a:cubicBez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0" name="Freeform 64">
              <a:extLst>
                <a:ext uri="{FF2B5EF4-FFF2-40B4-BE49-F238E27FC236}">
                  <a16:creationId xmlns:a16="http://schemas.microsoft.com/office/drawing/2014/main" id="{A9C3FC38-EAA8-5C54-90CE-E3DCE430D5D1}"/>
                </a:ext>
              </a:extLst>
            </p:cNvPr>
            <p:cNvSpPr>
              <a:spLocks/>
            </p:cNvSpPr>
            <p:nvPr/>
          </p:nvSpPr>
          <p:spPr bwMode="auto">
            <a:xfrm>
              <a:off x="3357563" y="5051425"/>
              <a:ext cx="200025" cy="76200"/>
            </a:xfrm>
            <a:custGeom>
              <a:avLst/>
              <a:gdLst>
                <a:gd name="T0" fmla="*/ 0 w 266"/>
                <a:gd name="T1" fmla="*/ 84 h 101"/>
                <a:gd name="T2" fmla="*/ 254 w 266"/>
                <a:gd name="T3" fmla="*/ 0 h 101"/>
                <a:gd name="T4" fmla="*/ 266 w 266"/>
                <a:gd name="T5" fmla="*/ 101 h 101"/>
              </a:gdLst>
              <a:ahLst/>
              <a:cxnLst>
                <a:cxn ang="0">
                  <a:pos x="T0" y="T1"/>
                </a:cxn>
                <a:cxn ang="0">
                  <a:pos x="T2" y="T3"/>
                </a:cxn>
                <a:cxn ang="0">
                  <a:pos x="T4" y="T5"/>
                </a:cxn>
              </a:cxnLst>
              <a:rect l="0" t="0" r="r" b="b"/>
              <a:pathLst>
                <a:path w="266" h="101">
                  <a:moveTo>
                    <a:pt x="0" y="84"/>
                  </a:moveTo>
                  <a:cubicBezTo>
                    <a:pt x="97" y="89"/>
                    <a:pt x="199" y="48"/>
                    <a:pt x="254" y="0"/>
                  </a:cubicBezTo>
                  <a:lnTo>
                    <a:pt x="266" y="101"/>
                  </a:ln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1" name="Freeform 65">
              <a:extLst>
                <a:ext uri="{FF2B5EF4-FFF2-40B4-BE49-F238E27FC236}">
                  <a16:creationId xmlns:a16="http://schemas.microsoft.com/office/drawing/2014/main" id="{C9FF383F-BF15-3E14-BE4B-5AA4654A6956}"/>
                </a:ext>
              </a:extLst>
            </p:cNvPr>
            <p:cNvSpPr>
              <a:spLocks/>
            </p:cNvSpPr>
            <p:nvPr/>
          </p:nvSpPr>
          <p:spPr bwMode="auto">
            <a:xfrm>
              <a:off x="3486150" y="4600575"/>
              <a:ext cx="214313" cy="133350"/>
            </a:xfrm>
            <a:custGeom>
              <a:avLst/>
              <a:gdLst>
                <a:gd name="T0" fmla="*/ 282 w 285"/>
                <a:gd name="T1" fmla="*/ 1 h 177"/>
                <a:gd name="T2" fmla="*/ 277 w 285"/>
                <a:gd name="T3" fmla="*/ 65 h 177"/>
                <a:gd name="T4" fmla="*/ 105 w 285"/>
                <a:gd name="T5" fmla="*/ 154 h 177"/>
                <a:gd name="T6" fmla="*/ 12 w 285"/>
                <a:gd name="T7" fmla="*/ 0 h 177"/>
              </a:gdLst>
              <a:ahLst/>
              <a:cxnLst>
                <a:cxn ang="0">
                  <a:pos x="T0" y="T1"/>
                </a:cxn>
                <a:cxn ang="0">
                  <a:pos x="T2" y="T3"/>
                </a:cxn>
                <a:cxn ang="0">
                  <a:pos x="T4" y="T5"/>
                </a:cxn>
                <a:cxn ang="0">
                  <a:pos x="T6" y="T7"/>
                </a:cxn>
              </a:cxnLst>
              <a:rect l="0" t="0" r="r" b="b"/>
              <a:pathLst>
                <a:path w="285" h="177">
                  <a:moveTo>
                    <a:pt x="282" y="1"/>
                  </a:moveTo>
                  <a:cubicBezTo>
                    <a:pt x="285" y="21"/>
                    <a:pt x="284" y="43"/>
                    <a:pt x="277" y="65"/>
                  </a:cubicBezTo>
                  <a:cubicBezTo>
                    <a:pt x="254" y="137"/>
                    <a:pt x="177" y="177"/>
                    <a:pt x="105" y="154"/>
                  </a:cubicBezTo>
                  <a:cubicBezTo>
                    <a:pt x="39" y="133"/>
                    <a:pt x="0" y="66"/>
                    <a:pt x="12" y="0"/>
                  </a:cubicBez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2" name="Freeform 66">
              <a:extLst>
                <a:ext uri="{FF2B5EF4-FFF2-40B4-BE49-F238E27FC236}">
                  <a16:creationId xmlns:a16="http://schemas.microsoft.com/office/drawing/2014/main" id="{59942040-5002-EA97-021C-0FE14FF91A73}"/>
                </a:ext>
              </a:extLst>
            </p:cNvPr>
            <p:cNvSpPr>
              <a:spLocks/>
            </p:cNvSpPr>
            <p:nvPr/>
          </p:nvSpPr>
          <p:spPr bwMode="auto">
            <a:xfrm>
              <a:off x="3484563" y="4483100"/>
              <a:ext cx="223838" cy="115888"/>
            </a:xfrm>
            <a:custGeom>
              <a:avLst/>
              <a:gdLst>
                <a:gd name="T0" fmla="*/ 0 w 297"/>
                <a:gd name="T1" fmla="*/ 154 h 154"/>
                <a:gd name="T2" fmla="*/ 149 w 297"/>
                <a:gd name="T3" fmla="*/ 0 h 154"/>
                <a:gd name="T4" fmla="*/ 191 w 297"/>
                <a:gd name="T5" fmla="*/ 7 h 154"/>
                <a:gd name="T6" fmla="*/ 295 w 297"/>
                <a:gd name="T7" fmla="*/ 152 h 154"/>
              </a:gdLst>
              <a:ahLst/>
              <a:cxnLst>
                <a:cxn ang="0">
                  <a:pos x="T0" y="T1"/>
                </a:cxn>
                <a:cxn ang="0">
                  <a:pos x="T2" y="T3"/>
                </a:cxn>
                <a:cxn ang="0">
                  <a:pos x="T4" y="T5"/>
                </a:cxn>
                <a:cxn ang="0">
                  <a:pos x="T6" y="T7"/>
                </a:cxn>
              </a:cxnLst>
              <a:rect l="0" t="0" r="r" b="b"/>
              <a:pathLst>
                <a:path w="297" h="154">
                  <a:moveTo>
                    <a:pt x="0" y="154"/>
                  </a:moveTo>
                  <a:cubicBezTo>
                    <a:pt x="3" y="63"/>
                    <a:pt x="70" y="0"/>
                    <a:pt x="149" y="0"/>
                  </a:cubicBezTo>
                  <a:cubicBezTo>
                    <a:pt x="164" y="0"/>
                    <a:pt x="178" y="3"/>
                    <a:pt x="191" y="7"/>
                  </a:cubicBezTo>
                  <a:cubicBezTo>
                    <a:pt x="256" y="27"/>
                    <a:pt x="297" y="93"/>
                    <a:pt x="295" y="152"/>
                  </a:cubicBez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 name="Line 67">
              <a:extLst>
                <a:ext uri="{FF2B5EF4-FFF2-40B4-BE49-F238E27FC236}">
                  <a16:creationId xmlns:a16="http://schemas.microsoft.com/office/drawing/2014/main" id="{103A31CA-80F5-8C03-F6A1-5ECAEFECD99A}"/>
                </a:ext>
              </a:extLst>
            </p:cNvPr>
            <p:cNvSpPr>
              <a:spLocks noChangeShapeType="1"/>
            </p:cNvSpPr>
            <p:nvPr/>
          </p:nvSpPr>
          <p:spPr bwMode="auto">
            <a:xfrm>
              <a:off x="3448050" y="4598988"/>
              <a:ext cx="266700"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4" name="Freeform 68">
              <a:extLst>
                <a:ext uri="{FF2B5EF4-FFF2-40B4-BE49-F238E27FC236}">
                  <a16:creationId xmlns:a16="http://schemas.microsoft.com/office/drawing/2014/main" id="{135A4776-2F68-DAD6-A091-C1BA01304276}"/>
                </a:ext>
              </a:extLst>
            </p:cNvPr>
            <p:cNvSpPr>
              <a:spLocks/>
            </p:cNvSpPr>
            <p:nvPr/>
          </p:nvSpPr>
          <p:spPr bwMode="auto">
            <a:xfrm>
              <a:off x="3021013" y="4600575"/>
              <a:ext cx="214313" cy="133350"/>
            </a:xfrm>
            <a:custGeom>
              <a:avLst/>
              <a:gdLst>
                <a:gd name="T0" fmla="*/ 4 w 285"/>
                <a:gd name="T1" fmla="*/ 1 h 177"/>
                <a:gd name="T2" fmla="*/ 8 w 285"/>
                <a:gd name="T3" fmla="*/ 65 h 177"/>
                <a:gd name="T4" fmla="*/ 181 w 285"/>
                <a:gd name="T5" fmla="*/ 154 h 177"/>
                <a:gd name="T6" fmla="*/ 274 w 285"/>
                <a:gd name="T7" fmla="*/ 0 h 177"/>
              </a:gdLst>
              <a:ahLst/>
              <a:cxnLst>
                <a:cxn ang="0">
                  <a:pos x="T0" y="T1"/>
                </a:cxn>
                <a:cxn ang="0">
                  <a:pos x="T2" y="T3"/>
                </a:cxn>
                <a:cxn ang="0">
                  <a:pos x="T4" y="T5"/>
                </a:cxn>
                <a:cxn ang="0">
                  <a:pos x="T6" y="T7"/>
                </a:cxn>
              </a:cxnLst>
              <a:rect l="0" t="0" r="r" b="b"/>
              <a:pathLst>
                <a:path w="285" h="177">
                  <a:moveTo>
                    <a:pt x="4" y="1"/>
                  </a:moveTo>
                  <a:cubicBezTo>
                    <a:pt x="0" y="21"/>
                    <a:pt x="2" y="43"/>
                    <a:pt x="8" y="65"/>
                  </a:cubicBezTo>
                  <a:cubicBezTo>
                    <a:pt x="31" y="137"/>
                    <a:pt x="109" y="177"/>
                    <a:pt x="181" y="154"/>
                  </a:cubicBezTo>
                  <a:cubicBezTo>
                    <a:pt x="247" y="133"/>
                    <a:pt x="285" y="66"/>
                    <a:pt x="274" y="0"/>
                  </a:cubicBez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5" name="Freeform 69">
              <a:extLst>
                <a:ext uri="{FF2B5EF4-FFF2-40B4-BE49-F238E27FC236}">
                  <a16:creationId xmlns:a16="http://schemas.microsoft.com/office/drawing/2014/main" id="{C41DB592-EDF8-E159-BD86-1E05E55B4783}"/>
                </a:ext>
              </a:extLst>
            </p:cNvPr>
            <p:cNvSpPr>
              <a:spLocks/>
            </p:cNvSpPr>
            <p:nvPr/>
          </p:nvSpPr>
          <p:spPr bwMode="auto">
            <a:xfrm>
              <a:off x="3013075" y="4483100"/>
              <a:ext cx="223838" cy="115888"/>
            </a:xfrm>
            <a:custGeom>
              <a:avLst/>
              <a:gdLst>
                <a:gd name="T0" fmla="*/ 297 w 297"/>
                <a:gd name="T1" fmla="*/ 154 h 154"/>
                <a:gd name="T2" fmla="*/ 148 w 297"/>
                <a:gd name="T3" fmla="*/ 0 h 154"/>
                <a:gd name="T4" fmla="*/ 106 w 297"/>
                <a:gd name="T5" fmla="*/ 7 h 154"/>
                <a:gd name="T6" fmla="*/ 2 w 297"/>
                <a:gd name="T7" fmla="*/ 152 h 154"/>
              </a:gdLst>
              <a:ahLst/>
              <a:cxnLst>
                <a:cxn ang="0">
                  <a:pos x="T0" y="T1"/>
                </a:cxn>
                <a:cxn ang="0">
                  <a:pos x="T2" y="T3"/>
                </a:cxn>
                <a:cxn ang="0">
                  <a:pos x="T4" y="T5"/>
                </a:cxn>
                <a:cxn ang="0">
                  <a:pos x="T6" y="T7"/>
                </a:cxn>
              </a:cxnLst>
              <a:rect l="0" t="0" r="r" b="b"/>
              <a:pathLst>
                <a:path w="297" h="154">
                  <a:moveTo>
                    <a:pt x="297" y="154"/>
                  </a:moveTo>
                  <a:cubicBezTo>
                    <a:pt x="295" y="63"/>
                    <a:pt x="228" y="0"/>
                    <a:pt x="148" y="0"/>
                  </a:cubicBezTo>
                  <a:cubicBezTo>
                    <a:pt x="133" y="0"/>
                    <a:pt x="119" y="3"/>
                    <a:pt x="106" y="7"/>
                  </a:cubicBezTo>
                  <a:cubicBezTo>
                    <a:pt x="42" y="27"/>
                    <a:pt x="0" y="93"/>
                    <a:pt x="2" y="152"/>
                  </a:cubicBez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6" name="Line 70">
              <a:extLst>
                <a:ext uri="{FF2B5EF4-FFF2-40B4-BE49-F238E27FC236}">
                  <a16:creationId xmlns:a16="http://schemas.microsoft.com/office/drawing/2014/main" id="{E7A9B600-86D4-99DE-7FDB-9CA2505399E9}"/>
                </a:ext>
              </a:extLst>
            </p:cNvPr>
            <p:cNvSpPr>
              <a:spLocks noChangeShapeType="1"/>
            </p:cNvSpPr>
            <p:nvPr/>
          </p:nvSpPr>
          <p:spPr bwMode="auto">
            <a:xfrm flipH="1">
              <a:off x="3006725" y="4598988"/>
              <a:ext cx="268288"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7" name="Meeting10" descr="{&quot;Key&quot;:&quot;POWER_USER_SHAPE_ICON&quot;,&quot;Value&quot;:&quot;POWER_USER_SHAPE_ICON_STYLE_1&quot;}">
            <a:extLst>
              <a:ext uri="{FF2B5EF4-FFF2-40B4-BE49-F238E27FC236}">
                <a16:creationId xmlns:a16="http://schemas.microsoft.com/office/drawing/2014/main" id="{9EEDF9D9-1D67-BED0-C0EB-134E50AB268B}"/>
              </a:ext>
            </a:extLst>
          </p:cNvPr>
          <p:cNvGrpSpPr>
            <a:grpSpLocks noChangeAspect="1"/>
          </p:cNvGrpSpPr>
          <p:nvPr/>
        </p:nvGrpSpPr>
        <p:grpSpPr>
          <a:xfrm>
            <a:off x="8458770" y="6647179"/>
            <a:ext cx="162881" cy="160625"/>
            <a:chOff x="7440613" y="363538"/>
            <a:chExt cx="573088" cy="565151"/>
          </a:xfrm>
          <a:noFill/>
        </p:grpSpPr>
        <p:sp>
          <p:nvSpPr>
            <p:cNvPr id="228" name="Oval 2189">
              <a:extLst>
                <a:ext uri="{FF2B5EF4-FFF2-40B4-BE49-F238E27FC236}">
                  <a16:creationId xmlns:a16="http://schemas.microsoft.com/office/drawing/2014/main" id="{B1EAE8EB-D524-08CF-09B1-743B9AF1ECC2}"/>
                </a:ext>
              </a:extLst>
            </p:cNvPr>
            <p:cNvSpPr>
              <a:spLocks noChangeArrowheads="1"/>
            </p:cNvSpPr>
            <p:nvPr/>
          </p:nvSpPr>
          <p:spPr bwMode="auto">
            <a:xfrm>
              <a:off x="7550151" y="363538"/>
              <a:ext cx="85725" cy="85725"/>
            </a:xfrm>
            <a:prstGeom prst="ellipse">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9" name="Oval 2190">
              <a:extLst>
                <a:ext uri="{FF2B5EF4-FFF2-40B4-BE49-F238E27FC236}">
                  <a16:creationId xmlns:a16="http://schemas.microsoft.com/office/drawing/2014/main" id="{E268239A-B5D1-B9F8-BBF5-9DB4E15F7015}"/>
                </a:ext>
              </a:extLst>
            </p:cNvPr>
            <p:cNvSpPr>
              <a:spLocks noChangeArrowheads="1"/>
            </p:cNvSpPr>
            <p:nvPr/>
          </p:nvSpPr>
          <p:spPr bwMode="auto">
            <a:xfrm>
              <a:off x="7550151" y="363538"/>
              <a:ext cx="85725" cy="85725"/>
            </a:xfrm>
            <a:prstGeom prst="ellipse">
              <a:avLst/>
            </a:pr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0" name="Oval 2191">
              <a:extLst>
                <a:ext uri="{FF2B5EF4-FFF2-40B4-BE49-F238E27FC236}">
                  <a16:creationId xmlns:a16="http://schemas.microsoft.com/office/drawing/2014/main" id="{3DCCAD15-7C13-923D-6171-FFF596006035}"/>
                </a:ext>
              </a:extLst>
            </p:cNvPr>
            <p:cNvSpPr>
              <a:spLocks noChangeArrowheads="1"/>
            </p:cNvSpPr>
            <p:nvPr/>
          </p:nvSpPr>
          <p:spPr bwMode="auto">
            <a:xfrm>
              <a:off x="7815263" y="363538"/>
              <a:ext cx="87313" cy="85725"/>
            </a:xfrm>
            <a:prstGeom prst="ellipse">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1" name="Oval 2192">
              <a:extLst>
                <a:ext uri="{FF2B5EF4-FFF2-40B4-BE49-F238E27FC236}">
                  <a16:creationId xmlns:a16="http://schemas.microsoft.com/office/drawing/2014/main" id="{D406E5A2-0852-F9CF-51B7-C4CADAD5601E}"/>
                </a:ext>
              </a:extLst>
            </p:cNvPr>
            <p:cNvSpPr>
              <a:spLocks noChangeArrowheads="1"/>
            </p:cNvSpPr>
            <p:nvPr/>
          </p:nvSpPr>
          <p:spPr bwMode="auto">
            <a:xfrm>
              <a:off x="7815263" y="363538"/>
              <a:ext cx="87313" cy="85725"/>
            </a:xfrm>
            <a:prstGeom prst="ellipse">
              <a:avLst/>
            </a:pr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2" name="Freeform 2193">
              <a:extLst>
                <a:ext uri="{FF2B5EF4-FFF2-40B4-BE49-F238E27FC236}">
                  <a16:creationId xmlns:a16="http://schemas.microsoft.com/office/drawing/2014/main" id="{179D3E86-D5A9-1FAC-955A-D64210D4DE36}"/>
                </a:ext>
              </a:extLst>
            </p:cNvPr>
            <p:cNvSpPr>
              <a:spLocks/>
            </p:cNvSpPr>
            <p:nvPr/>
          </p:nvSpPr>
          <p:spPr bwMode="auto">
            <a:xfrm>
              <a:off x="7508876" y="484188"/>
              <a:ext cx="171450" cy="114300"/>
            </a:xfrm>
            <a:custGeom>
              <a:avLst/>
              <a:gdLst>
                <a:gd name="T0" fmla="*/ 154 w 154"/>
                <a:gd name="T1" fmla="*/ 55 h 103"/>
                <a:gd name="T2" fmla="*/ 154 w 154"/>
                <a:gd name="T3" fmla="*/ 30 h 103"/>
                <a:gd name="T4" fmla="*/ 124 w 154"/>
                <a:gd name="T5" fmla="*/ 0 h 103"/>
                <a:gd name="T6" fmla="*/ 29 w 154"/>
                <a:gd name="T7" fmla="*/ 0 h 103"/>
                <a:gd name="T8" fmla="*/ 0 w 154"/>
                <a:gd name="T9" fmla="*/ 30 h 103"/>
                <a:gd name="T10" fmla="*/ 0 w 154"/>
                <a:gd name="T11" fmla="*/ 103 h 103"/>
              </a:gdLst>
              <a:ahLst/>
              <a:cxnLst>
                <a:cxn ang="0">
                  <a:pos x="T0" y="T1"/>
                </a:cxn>
                <a:cxn ang="0">
                  <a:pos x="T2" y="T3"/>
                </a:cxn>
                <a:cxn ang="0">
                  <a:pos x="T4" y="T5"/>
                </a:cxn>
                <a:cxn ang="0">
                  <a:pos x="T6" y="T7"/>
                </a:cxn>
                <a:cxn ang="0">
                  <a:pos x="T8" y="T9"/>
                </a:cxn>
                <a:cxn ang="0">
                  <a:pos x="T10" y="T11"/>
                </a:cxn>
              </a:cxnLst>
              <a:rect l="0" t="0" r="r" b="b"/>
              <a:pathLst>
                <a:path w="154" h="103">
                  <a:moveTo>
                    <a:pt x="154" y="55"/>
                  </a:moveTo>
                  <a:lnTo>
                    <a:pt x="154" y="30"/>
                  </a:lnTo>
                  <a:cubicBezTo>
                    <a:pt x="154" y="14"/>
                    <a:pt x="140" y="0"/>
                    <a:pt x="124" y="0"/>
                  </a:cubicBezTo>
                  <a:lnTo>
                    <a:pt x="29" y="0"/>
                  </a:lnTo>
                  <a:cubicBezTo>
                    <a:pt x="13" y="0"/>
                    <a:pt x="0" y="14"/>
                    <a:pt x="0" y="30"/>
                  </a:cubicBezTo>
                  <a:lnTo>
                    <a:pt x="0" y="103"/>
                  </a:lnTo>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3" name="Freeform 2194">
              <a:extLst>
                <a:ext uri="{FF2B5EF4-FFF2-40B4-BE49-F238E27FC236}">
                  <a16:creationId xmlns:a16="http://schemas.microsoft.com/office/drawing/2014/main" id="{95C6F2FE-BC21-ECFB-3AC4-4583F01B9362}"/>
                </a:ext>
              </a:extLst>
            </p:cNvPr>
            <p:cNvSpPr>
              <a:spLocks/>
            </p:cNvSpPr>
            <p:nvPr/>
          </p:nvSpPr>
          <p:spPr bwMode="auto">
            <a:xfrm>
              <a:off x="7508876" y="484188"/>
              <a:ext cx="171450" cy="114300"/>
            </a:xfrm>
            <a:custGeom>
              <a:avLst/>
              <a:gdLst>
                <a:gd name="T0" fmla="*/ 154 w 154"/>
                <a:gd name="T1" fmla="*/ 55 h 103"/>
                <a:gd name="T2" fmla="*/ 154 w 154"/>
                <a:gd name="T3" fmla="*/ 30 h 103"/>
                <a:gd name="T4" fmla="*/ 124 w 154"/>
                <a:gd name="T5" fmla="*/ 0 h 103"/>
                <a:gd name="T6" fmla="*/ 29 w 154"/>
                <a:gd name="T7" fmla="*/ 0 h 103"/>
                <a:gd name="T8" fmla="*/ 0 w 154"/>
                <a:gd name="T9" fmla="*/ 30 h 103"/>
                <a:gd name="T10" fmla="*/ 0 w 154"/>
                <a:gd name="T11" fmla="*/ 103 h 103"/>
              </a:gdLst>
              <a:ahLst/>
              <a:cxnLst>
                <a:cxn ang="0">
                  <a:pos x="T0" y="T1"/>
                </a:cxn>
                <a:cxn ang="0">
                  <a:pos x="T2" y="T3"/>
                </a:cxn>
                <a:cxn ang="0">
                  <a:pos x="T4" y="T5"/>
                </a:cxn>
                <a:cxn ang="0">
                  <a:pos x="T6" y="T7"/>
                </a:cxn>
                <a:cxn ang="0">
                  <a:pos x="T8" y="T9"/>
                </a:cxn>
                <a:cxn ang="0">
                  <a:pos x="T10" y="T11"/>
                </a:cxn>
              </a:cxnLst>
              <a:rect l="0" t="0" r="r" b="b"/>
              <a:pathLst>
                <a:path w="154" h="103">
                  <a:moveTo>
                    <a:pt x="154" y="55"/>
                  </a:moveTo>
                  <a:lnTo>
                    <a:pt x="154" y="30"/>
                  </a:lnTo>
                  <a:cubicBezTo>
                    <a:pt x="154" y="14"/>
                    <a:pt x="140" y="0"/>
                    <a:pt x="124" y="0"/>
                  </a:cubicBezTo>
                  <a:lnTo>
                    <a:pt x="29" y="0"/>
                  </a:lnTo>
                  <a:cubicBezTo>
                    <a:pt x="13" y="0"/>
                    <a:pt x="0" y="14"/>
                    <a:pt x="0" y="30"/>
                  </a:cubicBezTo>
                  <a:lnTo>
                    <a:pt x="0" y="103"/>
                  </a:lnTo>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4" name="Freeform 2195">
              <a:extLst>
                <a:ext uri="{FF2B5EF4-FFF2-40B4-BE49-F238E27FC236}">
                  <a16:creationId xmlns:a16="http://schemas.microsoft.com/office/drawing/2014/main" id="{1E9AC024-A8C5-18BC-E717-9ABEDA9A8FB5}"/>
                </a:ext>
              </a:extLst>
            </p:cNvPr>
            <p:cNvSpPr>
              <a:spLocks/>
            </p:cNvSpPr>
            <p:nvPr/>
          </p:nvSpPr>
          <p:spPr bwMode="auto">
            <a:xfrm>
              <a:off x="7772401" y="484188"/>
              <a:ext cx="171450" cy="112713"/>
            </a:xfrm>
            <a:custGeom>
              <a:avLst/>
              <a:gdLst>
                <a:gd name="T0" fmla="*/ 154 w 154"/>
                <a:gd name="T1" fmla="*/ 102 h 102"/>
                <a:gd name="T2" fmla="*/ 154 w 154"/>
                <a:gd name="T3" fmla="*/ 30 h 102"/>
                <a:gd name="T4" fmla="*/ 124 w 154"/>
                <a:gd name="T5" fmla="*/ 0 h 102"/>
                <a:gd name="T6" fmla="*/ 30 w 154"/>
                <a:gd name="T7" fmla="*/ 0 h 102"/>
                <a:gd name="T8" fmla="*/ 0 w 154"/>
                <a:gd name="T9" fmla="*/ 30 h 102"/>
                <a:gd name="T10" fmla="*/ 0 w 154"/>
                <a:gd name="T11" fmla="*/ 55 h 102"/>
              </a:gdLst>
              <a:ahLst/>
              <a:cxnLst>
                <a:cxn ang="0">
                  <a:pos x="T0" y="T1"/>
                </a:cxn>
                <a:cxn ang="0">
                  <a:pos x="T2" y="T3"/>
                </a:cxn>
                <a:cxn ang="0">
                  <a:pos x="T4" y="T5"/>
                </a:cxn>
                <a:cxn ang="0">
                  <a:pos x="T6" y="T7"/>
                </a:cxn>
                <a:cxn ang="0">
                  <a:pos x="T8" y="T9"/>
                </a:cxn>
                <a:cxn ang="0">
                  <a:pos x="T10" y="T11"/>
                </a:cxn>
              </a:cxnLst>
              <a:rect l="0" t="0" r="r" b="b"/>
              <a:pathLst>
                <a:path w="154" h="102">
                  <a:moveTo>
                    <a:pt x="154" y="102"/>
                  </a:moveTo>
                  <a:lnTo>
                    <a:pt x="154" y="30"/>
                  </a:lnTo>
                  <a:cubicBezTo>
                    <a:pt x="154" y="14"/>
                    <a:pt x="141" y="0"/>
                    <a:pt x="124" y="0"/>
                  </a:cubicBezTo>
                  <a:lnTo>
                    <a:pt x="30" y="0"/>
                  </a:lnTo>
                  <a:cubicBezTo>
                    <a:pt x="13" y="0"/>
                    <a:pt x="0" y="14"/>
                    <a:pt x="0" y="30"/>
                  </a:cubicBezTo>
                  <a:lnTo>
                    <a:pt x="0" y="55"/>
                  </a:lnTo>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Freeform 2196">
              <a:extLst>
                <a:ext uri="{FF2B5EF4-FFF2-40B4-BE49-F238E27FC236}">
                  <a16:creationId xmlns:a16="http://schemas.microsoft.com/office/drawing/2014/main" id="{A307D430-AD75-0F43-6951-05D4A7B996C3}"/>
                </a:ext>
              </a:extLst>
            </p:cNvPr>
            <p:cNvSpPr>
              <a:spLocks/>
            </p:cNvSpPr>
            <p:nvPr/>
          </p:nvSpPr>
          <p:spPr bwMode="auto">
            <a:xfrm>
              <a:off x="7772401" y="484188"/>
              <a:ext cx="171450" cy="112713"/>
            </a:xfrm>
            <a:custGeom>
              <a:avLst/>
              <a:gdLst>
                <a:gd name="T0" fmla="*/ 154 w 154"/>
                <a:gd name="T1" fmla="*/ 102 h 102"/>
                <a:gd name="T2" fmla="*/ 154 w 154"/>
                <a:gd name="T3" fmla="*/ 30 h 102"/>
                <a:gd name="T4" fmla="*/ 124 w 154"/>
                <a:gd name="T5" fmla="*/ 0 h 102"/>
                <a:gd name="T6" fmla="*/ 30 w 154"/>
                <a:gd name="T7" fmla="*/ 0 h 102"/>
                <a:gd name="T8" fmla="*/ 0 w 154"/>
                <a:gd name="T9" fmla="*/ 30 h 102"/>
                <a:gd name="T10" fmla="*/ 0 w 154"/>
                <a:gd name="T11" fmla="*/ 55 h 102"/>
              </a:gdLst>
              <a:ahLst/>
              <a:cxnLst>
                <a:cxn ang="0">
                  <a:pos x="T0" y="T1"/>
                </a:cxn>
                <a:cxn ang="0">
                  <a:pos x="T2" y="T3"/>
                </a:cxn>
                <a:cxn ang="0">
                  <a:pos x="T4" y="T5"/>
                </a:cxn>
                <a:cxn ang="0">
                  <a:pos x="T6" y="T7"/>
                </a:cxn>
                <a:cxn ang="0">
                  <a:pos x="T8" y="T9"/>
                </a:cxn>
                <a:cxn ang="0">
                  <a:pos x="T10" y="T11"/>
                </a:cxn>
              </a:cxnLst>
              <a:rect l="0" t="0" r="r" b="b"/>
              <a:pathLst>
                <a:path w="154" h="102">
                  <a:moveTo>
                    <a:pt x="154" y="102"/>
                  </a:moveTo>
                  <a:lnTo>
                    <a:pt x="154" y="30"/>
                  </a:lnTo>
                  <a:cubicBezTo>
                    <a:pt x="154" y="14"/>
                    <a:pt x="141" y="0"/>
                    <a:pt x="124" y="0"/>
                  </a:cubicBezTo>
                  <a:lnTo>
                    <a:pt x="30" y="0"/>
                  </a:lnTo>
                  <a:cubicBezTo>
                    <a:pt x="13" y="0"/>
                    <a:pt x="0" y="14"/>
                    <a:pt x="0" y="30"/>
                  </a:cubicBezTo>
                  <a:lnTo>
                    <a:pt x="0" y="55"/>
                  </a:lnTo>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6" name="Freeform 2197">
              <a:extLst>
                <a:ext uri="{FF2B5EF4-FFF2-40B4-BE49-F238E27FC236}">
                  <a16:creationId xmlns:a16="http://schemas.microsoft.com/office/drawing/2014/main" id="{5E9F9E29-BA52-3AB4-CD9D-01DA64489736}"/>
                </a:ext>
              </a:extLst>
            </p:cNvPr>
            <p:cNvSpPr>
              <a:spLocks noEditPoints="1"/>
            </p:cNvSpPr>
            <p:nvPr/>
          </p:nvSpPr>
          <p:spPr bwMode="auto">
            <a:xfrm>
              <a:off x="7440613" y="577851"/>
              <a:ext cx="573088" cy="350838"/>
            </a:xfrm>
            <a:custGeom>
              <a:avLst/>
              <a:gdLst>
                <a:gd name="T0" fmla="*/ 375 w 515"/>
                <a:gd name="T1" fmla="*/ 159 h 314"/>
                <a:gd name="T2" fmla="*/ 336 w 515"/>
                <a:gd name="T3" fmla="*/ 120 h 314"/>
                <a:gd name="T4" fmla="*/ 375 w 515"/>
                <a:gd name="T5" fmla="*/ 82 h 314"/>
                <a:gd name="T6" fmla="*/ 414 w 515"/>
                <a:gd name="T7" fmla="*/ 120 h 314"/>
                <a:gd name="T8" fmla="*/ 375 w 515"/>
                <a:gd name="T9" fmla="*/ 159 h 314"/>
                <a:gd name="T10" fmla="*/ 138 w 515"/>
                <a:gd name="T11" fmla="*/ 159 h 314"/>
                <a:gd name="T12" fmla="*/ 99 w 515"/>
                <a:gd name="T13" fmla="*/ 120 h 314"/>
                <a:gd name="T14" fmla="*/ 138 w 515"/>
                <a:gd name="T15" fmla="*/ 82 h 314"/>
                <a:gd name="T16" fmla="*/ 176 w 515"/>
                <a:gd name="T17" fmla="*/ 120 h 314"/>
                <a:gd name="T18" fmla="*/ 138 w 515"/>
                <a:gd name="T19" fmla="*/ 159 h 314"/>
                <a:gd name="T20" fmla="*/ 515 w 515"/>
                <a:gd name="T21" fmla="*/ 157 h 314"/>
                <a:gd name="T22" fmla="*/ 257 w 515"/>
                <a:gd name="T23" fmla="*/ 0 h 314"/>
                <a:gd name="T24" fmla="*/ 0 w 515"/>
                <a:gd name="T25" fmla="*/ 157 h 314"/>
                <a:gd name="T26" fmla="*/ 61 w 515"/>
                <a:gd name="T27" fmla="*/ 258 h 314"/>
                <a:gd name="T28" fmla="*/ 61 w 515"/>
                <a:gd name="T29" fmla="*/ 220 h 314"/>
                <a:gd name="T30" fmla="*/ 90 w 515"/>
                <a:gd name="T31" fmla="*/ 190 h 314"/>
                <a:gd name="T32" fmla="*/ 185 w 515"/>
                <a:gd name="T33" fmla="*/ 190 h 314"/>
                <a:gd name="T34" fmla="*/ 215 w 515"/>
                <a:gd name="T35" fmla="*/ 220 h 314"/>
                <a:gd name="T36" fmla="*/ 215 w 515"/>
                <a:gd name="T37" fmla="*/ 312 h 314"/>
                <a:gd name="T38" fmla="*/ 257 w 515"/>
                <a:gd name="T39" fmla="*/ 314 h 314"/>
                <a:gd name="T40" fmla="*/ 298 w 515"/>
                <a:gd name="T41" fmla="*/ 312 h 314"/>
                <a:gd name="T42" fmla="*/ 298 w 515"/>
                <a:gd name="T43" fmla="*/ 220 h 314"/>
                <a:gd name="T44" fmla="*/ 328 w 515"/>
                <a:gd name="T45" fmla="*/ 190 h 314"/>
                <a:gd name="T46" fmla="*/ 422 w 515"/>
                <a:gd name="T47" fmla="*/ 190 h 314"/>
                <a:gd name="T48" fmla="*/ 452 w 515"/>
                <a:gd name="T49" fmla="*/ 220 h 314"/>
                <a:gd name="T50" fmla="*/ 452 w 515"/>
                <a:gd name="T51" fmla="*/ 260 h 314"/>
                <a:gd name="T52" fmla="*/ 515 w 515"/>
                <a:gd name="T53" fmla="*/ 15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5" h="314">
                  <a:moveTo>
                    <a:pt x="375" y="159"/>
                  </a:moveTo>
                  <a:cubicBezTo>
                    <a:pt x="354" y="159"/>
                    <a:pt x="336" y="142"/>
                    <a:pt x="336" y="120"/>
                  </a:cubicBezTo>
                  <a:cubicBezTo>
                    <a:pt x="336" y="99"/>
                    <a:pt x="354" y="82"/>
                    <a:pt x="375" y="82"/>
                  </a:cubicBezTo>
                  <a:cubicBezTo>
                    <a:pt x="396" y="82"/>
                    <a:pt x="414" y="99"/>
                    <a:pt x="414" y="120"/>
                  </a:cubicBezTo>
                  <a:cubicBezTo>
                    <a:pt x="414" y="142"/>
                    <a:pt x="396" y="159"/>
                    <a:pt x="375" y="159"/>
                  </a:cubicBezTo>
                  <a:close/>
                  <a:moveTo>
                    <a:pt x="138" y="159"/>
                  </a:moveTo>
                  <a:cubicBezTo>
                    <a:pt x="116" y="159"/>
                    <a:pt x="99" y="142"/>
                    <a:pt x="99" y="120"/>
                  </a:cubicBezTo>
                  <a:cubicBezTo>
                    <a:pt x="99" y="99"/>
                    <a:pt x="116" y="82"/>
                    <a:pt x="138" y="82"/>
                  </a:cubicBezTo>
                  <a:cubicBezTo>
                    <a:pt x="159" y="82"/>
                    <a:pt x="176" y="99"/>
                    <a:pt x="176" y="120"/>
                  </a:cubicBezTo>
                  <a:cubicBezTo>
                    <a:pt x="176" y="142"/>
                    <a:pt x="159" y="159"/>
                    <a:pt x="138" y="159"/>
                  </a:cubicBezTo>
                  <a:close/>
                  <a:moveTo>
                    <a:pt x="515" y="157"/>
                  </a:moveTo>
                  <a:cubicBezTo>
                    <a:pt x="515" y="71"/>
                    <a:pt x="400" y="0"/>
                    <a:pt x="257" y="0"/>
                  </a:cubicBezTo>
                  <a:cubicBezTo>
                    <a:pt x="115" y="0"/>
                    <a:pt x="0" y="71"/>
                    <a:pt x="0" y="157"/>
                  </a:cubicBezTo>
                  <a:cubicBezTo>
                    <a:pt x="0" y="196"/>
                    <a:pt x="23" y="231"/>
                    <a:pt x="61" y="258"/>
                  </a:cubicBezTo>
                  <a:lnTo>
                    <a:pt x="61" y="220"/>
                  </a:lnTo>
                  <a:cubicBezTo>
                    <a:pt x="61" y="204"/>
                    <a:pt x="74" y="190"/>
                    <a:pt x="90" y="190"/>
                  </a:cubicBezTo>
                  <a:lnTo>
                    <a:pt x="185" y="190"/>
                  </a:lnTo>
                  <a:cubicBezTo>
                    <a:pt x="201" y="190"/>
                    <a:pt x="215" y="204"/>
                    <a:pt x="215" y="220"/>
                  </a:cubicBezTo>
                  <a:lnTo>
                    <a:pt x="215" y="312"/>
                  </a:lnTo>
                  <a:cubicBezTo>
                    <a:pt x="229" y="313"/>
                    <a:pt x="243" y="314"/>
                    <a:pt x="257" y="314"/>
                  </a:cubicBezTo>
                  <a:cubicBezTo>
                    <a:pt x="271" y="314"/>
                    <a:pt x="285" y="313"/>
                    <a:pt x="298" y="312"/>
                  </a:cubicBezTo>
                  <a:lnTo>
                    <a:pt x="298" y="220"/>
                  </a:lnTo>
                  <a:cubicBezTo>
                    <a:pt x="298" y="204"/>
                    <a:pt x="311" y="190"/>
                    <a:pt x="328" y="190"/>
                  </a:cubicBezTo>
                  <a:lnTo>
                    <a:pt x="422" y="190"/>
                  </a:lnTo>
                  <a:cubicBezTo>
                    <a:pt x="439" y="190"/>
                    <a:pt x="452" y="204"/>
                    <a:pt x="452" y="220"/>
                  </a:cubicBezTo>
                  <a:lnTo>
                    <a:pt x="452" y="260"/>
                  </a:lnTo>
                  <a:cubicBezTo>
                    <a:pt x="491" y="232"/>
                    <a:pt x="515" y="196"/>
                    <a:pt x="515" y="157"/>
                  </a:cubicBezTo>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7" name="Freeform 2198">
              <a:extLst>
                <a:ext uri="{FF2B5EF4-FFF2-40B4-BE49-F238E27FC236}">
                  <a16:creationId xmlns:a16="http://schemas.microsoft.com/office/drawing/2014/main" id="{C4105DA2-3196-D332-20B4-7989275810C5}"/>
                </a:ext>
              </a:extLst>
            </p:cNvPr>
            <p:cNvSpPr>
              <a:spLocks noEditPoints="1"/>
            </p:cNvSpPr>
            <p:nvPr/>
          </p:nvSpPr>
          <p:spPr bwMode="auto">
            <a:xfrm>
              <a:off x="7440613" y="577851"/>
              <a:ext cx="573088" cy="350838"/>
            </a:xfrm>
            <a:custGeom>
              <a:avLst/>
              <a:gdLst>
                <a:gd name="T0" fmla="*/ 375 w 515"/>
                <a:gd name="T1" fmla="*/ 159 h 314"/>
                <a:gd name="T2" fmla="*/ 336 w 515"/>
                <a:gd name="T3" fmla="*/ 120 h 314"/>
                <a:gd name="T4" fmla="*/ 375 w 515"/>
                <a:gd name="T5" fmla="*/ 82 h 314"/>
                <a:gd name="T6" fmla="*/ 414 w 515"/>
                <a:gd name="T7" fmla="*/ 120 h 314"/>
                <a:gd name="T8" fmla="*/ 375 w 515"/>
                <a:gd name="T9" fmla="*/ 159 h 314"/>
                <a:gd name="T10" fmla="*/ 138 w 515"/>
                <a:gd name="T11" fmla="*/ 159 h 314"/>
                <a:gd name="T12" fmla="*/ 99 w 515"/>
                <a:gd name="T13" fmla="*/ 120 h 314"/>
                <a:gd name="T14" fmla="*/ 138 w 515"/>
                <a:gd name="T15" fmla="*/ 82 h 314"/>
                <a:gd name="T16" fmla="*/ 176 w 515"/>
                <a:gd name="T17" fmla="*/ 120 h 314"/>
                <a:gd name="T18" fmla="*/ 138 w 515"/>
                <a:gd name="T19" fmla="*/ 159 h 314"/>
                <a:gd name="T20" fmla="*/ 515 w 515"/>
                <a:gd name="T21" fmla="*/ 157 h 314"/>
                <a:gd name="T22" fmla="*/ 257 w 515"/>
                <a:gd name="T23" fmla="*/ 0 h 314"/>
                <a:gd name="T24" fmla="*/ 0 w 515"/>
                <a:gd name="T25" fmla="*/ 157 h 314"/>
                <a:gd name="T26" fmla="*/ 61 w 515"/>
                <a:gd name="T27" fmla="*/ 258 h 314"/>
                <a:gd name="T28" fmla="*/ 61 w 515"/>
                <a:gd name="T29" fmla="*/ 220 h 314"/>
                <a:gd name="T30" fmla="*/ 90 w 515"/>
                <a:gd name="T31" fmla="*/ 190 h 314"/>
                <a:gd name="T32" fmla="*/ 185 w 515"/>
                <a:gd name="T33" fmla="*/ 190 h 314"/>
                <a:gd name="T34" fmla="*/ 215 w 515"/>
                <a:gd name="T35" fmla="*/ 220 h 314"/>
                <a:gd name="T36" fmla="*/ 215 w 515"/>
                <a:gd name="T37" fmla="*/ 312 h 314"/>
                <a:gd name="T38" fmla="*/ 257 w 515"/>
                <a:gd name="T39" fmla="*/ 314 h 314"/>
                <a:gd name="T40" fmla="*/ 298 w 515"/>
                <a:gd name="T41" fmla="*/ 312 h 314"/>
                <a:gd name="T42" fmla="*/ 298 w 515"/>
                <a:gd name="T43" fmla="*/ 220 h 314"/>
                <a:gd name="T44" fmla="*/ 328 w 515"/>
                <a:gd name="T45" fmla="*/ 190 h 314"/>
                <a:gd name="T46" fmla="*/ 422 w 515"/>
                <a:gd name="T47" fmla="*/ 190 h 314"/>
                <a:gd name="T48" fmla="*/ 452 w 515"/>
                <a:gd name="T49" fmla="*/ 220 h 314"/>
                <a:gd name="T50" fmla="*/ 452 w 515"/>
                <a:gd name="T51" fmla="*/ 260 h 314"/>
                <a:gd name="T52" fmla="*/ 515 w 515"/>
                <a:gd name="T53" fmla="*/ 15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5" h="314">
                  <a:moveTo>
                    <a:pt x="375" y="159"/>
                  </a:moveTo>
                  <a:cubicBezTo>
                    <a:pt x="354" y="159"/>
                    <a:pt x="336" y="142"/>
                    <a:pt x="336" y="120"/>
                  </a:cubicBezTo>
                  <a:cubicBezTo>
                    <a:pt x="336" y="99"/>
                    <a:pt x="354" y="82"/>
                    <a:pt x="375" y="82"/>
                  </a:cubicBezTo>
                  <a:cubicBezTo>
                    <a:pt x="396" y="82"/>
                    <a:pt x="414" y="99"/>
                    <a:pt x="414" y="120"/>
                  </a:cubicBezTo>
                  <a:cubicBezTo>
                    <a:pt x="414" y="142"/>
                    <a:pt x="396" y="159"/>
                    <a:pt x="375" y="159"/>
                  </a:cubicBezTo>
                  <a:close/>
                  <a:moveTo>
                    <a:pt x="138" y="159"/>
                  </a:moveTo>
                  <a:cubicBezTo>
                    <a:pt x="116" y="159"/>
                    <a:pt x="99" y="142"/>
                    <a:pt x="99" y="120"/>
                  </a:cubicBezTo>
                  <a:cubicBezTo>
                    <a:pt x="99" y="99"/>
                    <a:pt x="116" y="82"/>
                    <a:pt x="138" y="82"/>
                  </a:cubicBezTo>
                  <a:cubicBezTo>
                    <a:pt x="159" y="82"/>
                    <a:pt x="176" y="99"/>
                    <a:pt x="176" y="120"/>
                  </a:cubicBezTo>
                  <a:cubicBezTo>
                    <a:pt x="176" y="142"/>
                    <a:pt x="159" y="159"/>
                    <a:pt x="138" y="159"/>
                  </a:cubicBezTo>
                  <a:close/>
                  <a:moveTo>
                    <a:pt x="515" y="157"/>
                  </a:moveTo>
                  <a:cubicBezTo>
                    <a:pt x="515" y="71"/>
                    <a:pt x="400" y="0"/>
                    <a:pt x="257" y="0"/>
                  </a:cubicBezTo>
                  <a:cubicBezTo>
                    <a:pt x="115" y="0"/>
                    <a:pt x="0" y="71"/>
                    <a:pt x="0" y="157"/>
                  </a:cubicBezTo>
                  <a:cubicBezTo>
                    <a:pt x="0" y="196"/>
                    <a:pt x="23" y="231"/>
                    <a:pt x="61" y="258"/>
                  </a:cubicBezTo>
                  <a:lnTo>
                    <a:pt x="61" y="220"/>
                  </a:lnTo>
                  <a:cubicBezTo>
                    <a:pt x="61" y="204"/>
                    <a:pt x="74" y="190"/>
                    <a:pt x="90" y="190"/>
                  </a:cubicBezTo>
                  <a:lnTo>
                    <a:pt x="185" y="190"/>
                  </a:lnTo>
                  <a:cubicBezTo>
                    <a:pt x="201" y="190"/>
                    <a:pt x="215" y="204"/>
                    <a:pt x="215" y="220"/>
                  </a:cubicBezTo>
                  <a:lnTo>
                    <a:pt x="215" y="312"/>
                  </a:lnTo>
                  <a:cubicBezTo>
                    <a:pt x="229" y="313"/>
                    <a:pt x="243" y="314"/>
                    <a:pt x="257" y="314"/>
                  </a:cubicBezTo>
                  <a:cubicBezTo>
                    <a:pt x="271" y="314"/>
                    <a:pt x="285" y="313"/>
                    <a:pt x="298" y="312"/>
                  </a:cubicBezTo>
                  <a:lnTo>
                    <a:pt x="298" y="220"/>
                  </a:lnTo>
                  <a:cubicBezTo>
                    <a:pt x="298" y="204"/>
                    <a:pt x="311" y="190"/>
                    <a:pt x="328" y="190"/>
                  </a:cubicBezTo>
                  <a:lnTo>
                    <a:pt x="422" y="190"/>
                  </a:lnTo>
                  <a:cubicBezTo>
                    <a:pt x="439" y="190"/>
                    <a:pt x="452" y="204"/>
                    <a:pt x="452" y="220"/>
                  </a:cubicBezTo>
                  <a:lnTo>
                    <a:pt x="452" y="260"/>
                  </a:lnTo>
                  <a:cubicBezTo>
                    <a:pt x="491" y="232"/>
                    <a:pt x="515" y="196"/>
                    <a:pt x="515" y="157"/>
                  </a:cubicBez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38" name="Questions" descr="{&quot;Key&quot;:&quot;POWER_USER_SHAPE_ICON&quot;,&quot;Value&quot;:&quot;POWER_USER_SHAPE_ICON_STYLE_1&quot;}">
            <a:extLst>
              <a:ext uri="{FF2B5EF4-FFF2-40B4-BE49-F238E27FC236}">
                <a16:creationId xmlns:a16="http://schemas.microsoft.com/office/drawing/2014/main" id="{F412C70E-9BB2-F5DB-98D8-25D97B433567}"/>
              </a:ext>
            </a:extLst>
          </p:cNvPr>
          <p:cNvGrpSpPr>
            <a:grpSpLocks noChangeAspect="1"/>
          </p:cNvGrpSpPr>
          <p:nvPr/>
        </p:nvGrpSpPr>
        <p:grpSpPr>
          <a:xfrm>
            <a:off x="9643892" y="6651608"/>
            <a:ext cx="163032" cy="144009"/>
            <a:chOff x="9815512" y="2119391"/>
            <a:chExt cx="639763" cy="565112"/>
          </a:xfrm>
          <a:noFill/>
        </p:grpSpPr>
        <p:sp>
          <p:nvSpPr>
            <p:cNvPr id="239" name="Freeform: Shape 238">
              <a:extLst>
                <a:ext uri="{FF2B5EF4-FFF2-40B4-BE49-F238E27FC236}">
                  <a16:creationId xmlns:a16="http://schemas.microsoft.com/office/drawing/2014/main" id="{C54069BB-AEE7-C5CA-880E-75A81847BD77}"/>
                </a:ext>
              </a:extLst>
            </p:cNvPr>
            <p:cNvSpPr>
              <a:spLocks/>
            </p:cNvSpPr>
            <p:nvPr/>
          </p:nvSpPr>
          <p:spPr bwMode="auto">
            <a:xfrm>
              <a:off x="10075862" y="2292428"/>
              <a:ext cx="379413" cy="392075"/>
            </a:xfrm>
            <a:custGeom>
              <a:avLst/>
              <a:gdLst>
                <a:gd name="connsiteX0" fmla="*/ 117475 w 379413"/>
                <a:gd name="connsiteY0" fmla="*/ 0 h 392075"/>
                <a:gd name="connsiteX1" fmla="*/ 347051 w 379413"/>
                <a:gd name="connsiteY1" fmla="*/ 0 h 392075"/>
                <a:gd name="connsiteX2" fmla="*/ 379413 w 379413"/>
                <a:gd name="connsiteY2" fmla="*/ 33539 h 392075"/>
                <a:gd name="connsiteX3" fmla="*/ 379413 w 379413"/>
                <a:gd name="connsiteY3" fmla="*/ 260484 h 392075"/>
                <a:gd name="connsiteX4" fmla="*/ 347051 w 379413"/>
                <a:gd name="connsiteY4" fmla="*/ 292905 h 392075"/>
                <a:gd name="connsiteX5" fmla="*/ 292371 w 379413"/>
                <a:gd name="connsiteY5" fmla="*/ 292905 h 392075"/>
                <a:gd name="connsiteX6" fmla="*/ 292371 w 379413"/>
                <a:gd name="connsiteY6" fmla="*/ 378988 h 392075"/>
                <a:gd name="connsiteX7" fmla="*/ 271169 w 379413"/>
                <a:gd name="connsiteY7" fmla="*/ 387931 h 392075"/>
                <a:gd name="connsiteX8" fmla="*/ 186359 w 379413"/>
                <a:gd name="connsiteY8" fmla="*/ 292905 h 392075"/>
                <a:gd name="connsiteX9" fmla="*/ 33478 w 379413"/>
                <a:gd name="connsiteY9" fmla="*/ 292905 h 392075"/>
                <a:gd name="connsiteX10" fmla="*/ 0 w 379413"/>
                <a:gd name="connsiteY10" fmla="*/ 260484 h 392075"/>
                <a:gd name="connsiteX11" fmla="*/ 0 w 379413"/>
                <a:gd name="connsiteY11" fmla="*/ 118404 h 392075"/>
                <a:gd name="connsiteX12" fmla="*/ 85249 w 379413"/>
                <a:gd name="connsiteY12" fmla="*/ 118404 h 392075"/>
                <a:gd name="connsiteX13" fmla="*/ 117475 w 379413"/>
                <a:gd name="connsiteY13" fmla="*/ 86022 h 3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413" h="392075">
                  <a:moveTo>
                    <a:pt x="117475" y="0"/>
                  </a:moveTo>
                  <a:lnTo>
                    <a:pt x="347051" y="0"/>
                  </a:lnTo>
                  <a:cubicBezTo>
                    <a:pt x="364906" y="0"/>
                    <a:pt x="379413" y="15652"/>
                    <a:pt x="379413" y="33539"/>
                  </a:cubicBezTo>
                  <a:lnTo>
                    <a:pt x="379413" y="260484"/>
                  </a:lnTo>
                  <a:cubicBezTo>
                    <a:pt x="379413" y="278372"/>
                    <a:pt x="364906" y="292905"/>
                    <a:pt x="347051" y="292905"/>
                  </a:cubicBezTo>
                  <a:lnTo>
                    <a:pt x="292371" y="292905"/>
                  </a:lnTo>
                  <a:lnTo>
                    <a:pt x="292371" y="378988"/>
                  </a:lnTo>
                  <a:cubicBezTo>
                    <a:pt x="292371" y="390167"/>
                    <a:pt x="278980" y="396875"/>
                    <a:pt x="271169" y="387931"/>
                  </a:cubicBezTo>
                  <a:lnTo>
                    <a:pt x="186359" y="292905"/>
                  </a:lnTo>
                  <a:lnTo>
                    <a:pt x="33478" y="292905"/>
                  </a:lnTo>
                  <a:cubicBezTo>
                    <a:pt x="15623" y="292905"/>
                    <a:pt x="0" y="278372"/>
                    <a:pt x="0" y="260484"/>
                  </a:cubicBezTo>
                  <a:lnTo>
                    <a:pt x="0" y="118404"/>
                  </a:lnTo>
                  <a:lnTo>
                    <a:pt x="85249" y="118404"/>
                  </a:lnTo>
                  <a:cubicBezTo>
                    <a:pt x="103029" y="118404"/>
                    <a:pt x="117475" y="103888"/>
                    <a:pt x="117475" y="86022"/>
                  </a:cubicBezTo>
                  <a:close/>
                </a:path>
              </a:pathLst>
            </a:cu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0" name="Freeform 2507">
              <a:extLst>
                <a:ext uri="{FF2B5EF4-FFF2-40B4-BE49-F238E27FC236}">
                  <a16:creationId xmlns:a16="http://schemas.microsoft.com/office/drawing/2014/main" id="{0F68A5B9-E677-E2CB-8940-11BF83AB05A7}"/>
                </a:ext>
              </a:extLst>
            </p:cNvPr>
            <p:cNvSpPr>
              <a:spLocks/>
            </p:cNvSpPr>
            <p:nvPr/>
          </p:nvSpPr>
          <p:spPr bwMode="auto">
            <a:xfrm>
              <a:off x="9815512" y="2119391"/>
              <a:ext cx="377825" cy="395288"/>
            </a:xfrm>
            <a:custGeom>
              <a:avLst/>
              <a:gdLst>
                <a:gd name="T0" fmla="*/ 311 w 340"/>
                <a:gd name="T1" fmla="*/ 0 h 354"/>
                <a:gd name="T2" fmla="*/ 30 w 340"/>
                <a:gd name="T3" fmla="*/ 0 h 354"/>
                <a:gd name="T4" fmla="*/ 0 w 340"/>
                <a:gd name="T5" fmla="*/ 29 h 354"/>
                <a:gd name="T6" fmla="*/ 0 w 340"/>
                <a:gd name="T7" fmla="*/ 232 h 354"/>
                <a:gd name="T8" fmla="*/ 30 w 340"/>
                <a:gd name="T9" fmla="*/ 261 h 354"/>
                <a:gd name="T10" fmla="*/ 79 w 340"/>
                <a:gd name="T11" fmla="*/ 261 h 354"/>
                <a:gd name="T12" fmla="*/ 79 w 340"/>
                <a:gd name="T13" fmla="*/ 339 h 354"/>
                <a:gd name="T14" fmla="*/ 98 w 340"/>
                <a:gd name="T15" fmla="*/ 347 h 354"/>
                <a:gd name="T16" fmla="*/ 173 w 340"/>
                <a:gd name="T17" fmla="*/ 261 h 354"/>
                <a:gd name="T18" fmla="*/ 311 w 340"/>
                <a:gd name="T19" fmla="*/ 261 h 354"/>
                <a:gd name="T20" fmla="*/ 340 w 340"/>
                <a:gd name="T21" fmla="*/ 232 h 354"/>
                <a:gd name="T22" fmla="*/ 340 w 340"/>
                <a:gd name="T23" fmla="*/ 29 h 354"/>
                <a:gd name="T24" fmla="*/ 311 w 340"/>
                <a:gd name="T25"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354">
                  <a:moveTo>
                    <a:pt x="311" y="0"/>
                  </a:moveTo>
                  <a:lnTo>
                    <a:pt x="30" y="0"/>
                  </a:lnTo>
                  <a:cubicBezTo>
                    <a:pt x="14" y="0"/>
                    <a:pt x="0" y="13"/>
                    <a:pt x="0" y="29"/>
                  </a:cubicBezTo>
                  <a:lnTo>
                    <a:pt x="0" y="232"/>
                  </a:lnTo>
                  <a:cubicBezTo>
                    <a:pt x="0" y="248"/>
                    <a:pt x="14" y="261"/>
                    <a:pt x="30" y="261"/>
                  </a:cubicBezTo>
                  <a:lnTo>
                    <a:pt x="79" y="261"/>
                  </a:lnTo>
                  <a:lnTo>
                    <a:pt x="79" y="339"/>
                  </a:lnTo>
                  <a:cubicBezTo>
                    <a:pt x="79" y="349"/>
                    <a:pt x="91" y="354"/>
                    <a:pt x="98" y="347"/>
                  </a:cubicBezTo>
                  <a:lnTo>
                    <a:pt x="173" y="261"/>
                  </a:lnTo>
                  <a:lnTo>
                    <a:pt x="311" y="261"/>
                  </a:lnTo>
                  <a:cubicBezTo>
                    <a:pt x="327" y="261"/>
                    <a:pt x="340" y="248"/>
                    <a:pt x="340" y="232"/>
                  </a:cubicBezTo>
                  <a:lnTo>
                    <a:pt x="340" y="29"/>
                  </a:lnTo>
                  <a:cubicBezTo>
                    <a:pt x="340" y="13"/>
                    <a:pt x="327" y="0"/>
                    <a:pt x="311" y="0"/>
                  </a:cubicBezTo>
                  <a:close/>
                </a:path>
              </a:pathLst>
            </a:cu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1" name="Freeform 2508">
              <a:extLst>
                <a:ext uri="{FF2B5EF4-FFF2-40B4-BE49-F238E27FC236}">
                  <a16:creationId xmlns:a16="http://schemas.microsoft.com/office/drawing/2014/main" id="{2412B706-E4D9-3AC5-4250-ED0E6F03949F}"/>
                </a:ext>
              </a:extLst>
            </p:cNvPr>
            <p:cNvSpPr>
              <a:spLocks/>
            </p:cNvSpPr>
            <p:nvPr/>
          </p:nvSpPr>
          <p:spPr bwMode="auto">
            <a:xfrm>
              <a:off x="9959975" y="2173366"/>
              <a:ext cx="90488" cy="138113"/>
            </a:xfrm>
            <a:custGeom>
              <a:avLst/>
              <a:gdLst>
                <a:gd name="T0" fmla="*/ 40 w 81"/>
                <a:gd name="T1" fmla="*/ 123 h 123"/>
                <a:gd name="T2" fmla="*/ 40 w 81"/>
                <a:gd name="T3" fmla="*/ 117 h 123"/>
                <a:gd name="T4" fmla="*/ 61 w 81"/>
                <a:gd name="T5" fmla="*/ 79 h 123"/>
                <a:gd name="T6" fmla="*/ 81 w 81"/>
                <a:gd name="T7" fmla="*/ 41 h 123"/>
                <a:gd name="T8" fmla="*/ 40 w 81"/>
                <a:gd name="T9" fmla="*/ 0 h 123"/>
                <a:gd name="T10" fmla="*/ 0 w 81"/>
                <a:gd name="T11" fmla="*/ 41 h 123"/>
              </a:gdLst>
              <a:ahLst/>
              <a:cxnLst>
                <a:cxn ang="0">
                  <a:pos x="T0" y="T1"/>
                </a:cxn>
                <a:cxn ang="0">
                  <a:pos x="T2" y="T3"/>
                </a:cxn>
                <a:cxn ang="0">
                  <a:pos x="T4" y="T5"/>
                </a:cxn>
                <a:cxn ang="0">
                  <a:pos x="T6" y="T7"/>
                </a:cxn>
                <a:cxn ang="0">
                  <a:pos x="T8" y="T9"/>
                </a:cxn>
                <a:cxn ang="0">
                  <a:pos x="T10" y="T11"/>
                </a:cxn>
              </a:cxnLst>
              <a:rect l="0" t="0" r="r" b="b"/>
              <a:pathLst>
                <a:path w="81" h="123">
                  <a:moveTo>
                    <a:pt x="40" y="123"/>
                  </a:moveTo>
                  <a:lnTo>
                    <a:pt x="40" y="117"/>
                  </a:lnTo>
                  <a:cubicBezTo>
                    <a:pt x="40" y="100"/>
                    <a:pt x="50" y="89"/>
                    <a:pt x="61" y="79"/>
                  </a:cubicBezTo>
                  <a:cubicBezTo>
                    <a:pt x="71" y="68"/>
                    <a:pt x="81" y="58"/>
                    <a:pt x="81" y="41"/>
                  </a:cubicBezTo>
                  <a:cubicBezTo>
                    <a:pt x="81" y="18"/>
                    <a:pt x="63" y="0"/>
                    <a:pt x="40" y="0"/>
                  </a:cubicBezTo>
                  <a:cubicBezTo>
                    <a:pt x="18" y="0"/>
                    <a:pt x="0" y="18"/>
                    <a:pt x="0" y="41"/>
                  </a:cubicBezTo>
                </a:path>
              </a:pathLst>
            </a:cu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2" name="Line 2509">
              <a:extLst>
                <a:ext uri="{FF2B5EF4-FFF2-40B4-BE49-F238E27FC236}">
                  <a16:creationId xmlns:a16="http://schemas.microsoft.com/office/drawing/2014/main" id="{F496FF9C-3202-BF7F-80B8-EBE0DB22B3F2}"/>
                </a:ext>
              </a:extLst>
            </p:cNvPr>
            <p:cNvSpPr>
              <a:spLocks noChangeShapeType="1"/>
            </p:cNvSpPr>
            <p:nvPr/>
          </p:nvSpPr>
          <p:spPr bwMode="auto">
            <a:xfrm>
              <a:off x="10004425" y="2351166"/>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3" name="Line 2510">
              <a:extLst>
                <a:ext uri="{FF2B5EF4-FFF2-40B4-BE49-F238E27FC236}">
                  <a16:creationId xmlns:a16="http://schemas.microsoft.com/office/drawing/2014/main" id="{8BCB504D-6457-A26D-0CA7-621A6CB7B2DD}"/>
                </a:ext>
              </a:extLst>
            </p:cNvPr>
            <p:cNvSpPr>
              <a:spLocks noChangeShapeType="1"/>
            </p:cNvSpPr>
            <p:nvPr/>
          </p:nvSpPr>
          <p:spPr bwMode="auto">
            <a:xfrm>
              <a:off x="10264775" y="2524203"/>
              <a:ext cx="0" cy="0"/>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 name="Line 2511">
              <a:extLst>
                <a:ext uri="{FF2B5EF4-FFF2-40B4-BE49-F238E27FC236}">
                  <a16:creationId xmlns:a16="http://schemas.microsoft.com/office/drawing/2014/main" id="{486561E8-2597-2062-1BA9-E3EF7DF506EB}"/>
                </a:ext>
              </a:extLst>
            </p:cNvPr>
            <p:cNvSpPr>
              <a:spLocks noChangeShapeType="1"/>
            </p:cNvSpPr>
            <p:nvPr/>
          </p:nvSpPr>
          <p:spPr bwMode="auto">
            <a:xfrm>
              <a:off x="10264775" y="2524203"/>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 name="Line 2512">
              <a:extLst>
                <a:ext uri="{FF2B5EF4-FFF2-40B4-BE49-F238E27FC236}">
                  <a16:creationId xmlns:a16="http://schemas.microsoft.com/office/drawing/2014/main" id="{B9771C8D-8F30-D325-5D3E-B56AC0D83AE6}"/>
                </a:ext>
              </a:extLst>
            </p:cNvPr>
            <p:cNvSpPr>
              <a:spLocks noChangeShapeType="1"/>
            </p:cNvSpPr>
            <p:nvPr/>
          </p:nvSpPr>
          <p:spPr bwMode="auto">
            <a:xfrm>
              <a:off x="10145712" y="2524203"/>
              <a:ext cx="0" cy="0"/>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6" name="Line 2513">
              <a:extLst>
                <a:ext uri="{FF2B5EF4-FFF2-40B4-BE49-F238E27FC236}">
                  <a16:creationId xmlns:a16="http://schemas.microsoft.com/office/drawing/2014/main" id="{5C4AAF81-5E3C-0526-5942-B5FB3CF9127B}"/>
                </a:ext>
              </a:extLst>
            </p:cNvPr>
            <p:cNvSpPr>
              <a:spLocks noChangeShapeType="1"/>
            </p:cNvSpPr>
            <p:nvPr/>
          </p:nvSpPr>
          <p:spPr bwMode="auto">
            <a:xfrm>
              <a:off x="10145712" y="2524203"/>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7" name="Line 2514">
              <a:extLst>
                <a:ext uri="{FF2B5EF4-FFF2-40B4-BE49-F238E27FC236}">
                  <a16:creationId xmlns:a16="http://schemas.microsoft.com/office/drawing/2014/main" id="{8DC453DF-74EE-5A83-3E78-DEC357C91D54}"/>
                </a:ext>
              </a:extLst>
            </p:cNvPr>
            <p:cNvSpPr>
              <a:spLocks noChangeShapeType="1"/>
            </p:cNvSpPr>
            <p:nvPr/>
          </p:nvSpPr>
          <p:spPr bwMode="auto">
            <a:xfrm>
              <a:off x="10185400" y="2524203"/>
              <a:ext cx="0" cy="0"/>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8" name="Line 2515">
              <a:extLst>
                <a:ext uri="{FF2B5EF4-FFF2-40B4-BE49-F238E27FC236}">
                  <a16:creationId xmlns:a16="http://schemas.microsoft.com/office/drawing/2014/main" id="{129A22BF-16D3-7A34-FBEB-CFE4601AB108}"/>
                </a:ext>
              </a:extLst>
            </p:cNvPr>
            <p:cNvSpPr>
              <a:spLocks noChangeShapeType="1"/>
            </p:cNvSpPr>
            <p:nvPr/>
          </p:nvSpPr>
          <p:spPr bwMode="auto">
            <a:xfrm>
              <a:off x="10185400" y="2524203"/>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9" name="Line 2516">
              <a:extLst>
                <a:ext uri="{FF2B5EF4-FFF2-40B4-BE49-F238E27FC236}">
                  <a16:creationId xmlns:a16="http://schemas.microsoft.com/office/drawing/2014/main" id="{7AE8B47D-01D9-BADA-8761-B5B7DE5948A7}"/>
                </a:ext>
              </a:extLst>
            </p:cNvPr>
            <p:cNvSpPr>
              <a:spLocks noChangeShapeType="1"/>
            </p:cNvSpPr>
            <p:nvPr/>
          </p:nvSpPr>
          <p:spPr bwMode="auto">
            <a:xfrm>
              <a:off x="10226675" y="2524203"/>
              <a:ext cx="0" cy="0"/>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 name="Line 2517">
              <a:extLst>
                <a:ext uri="{FF2B5EF4-FFF2-40B4-BE49-F238E27FC236}">
                  <a16:creationId xmlns:a16="http://schemas.microsoft.com/office/drawing/2014/main" id="{61B1410B-1B1D-0B0B-C213-E1484090D7A9}"/>
                </a:ext>
              </a:extLst>
            </p:cNvPr>
            <p:cNvSpPr>
              <a:spLocks noChangeShapeType="1"/>
            </p:cNvSpPr>
            <p:nvPr/>
          </p:nvSpPr>
          <p:spPr bwMode="auto">
            <a:xfrm>
              <a:off x="10226675" y="2524203"/>
              <a:ext cx="0" cy="0"/>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1" name="Line 2518">
              <a:extLst>
                <a:ext uri="{FF2B5EF4-FFF2-40B4-BE49-F238E27FC236}">
                  <a16:creationId xmlns:a16="http://schemas.microsoft.com/office/drawing/2014/main" id="{91539E93-9089-2D0B-9607-94E48135B500}"/>
                </a:ext>
              </a:extLst>
            </p:cNvPr>
            <p:cNvSpPr>
              <a:spLocks noChangeShapeType="1"/>
            </p:cNvSpPr>
            <p:nvPr/>
          </p:nvSpPr>
          <p:spPr bwMode="auto">
            <a:xfrm flipV="1">
              <a:off x="10264775" y="2347991"/>
              <a:ext cx="0" cy="136525"/>
            </a:xfrm>
            <a:prstGeom prst="line">
              <a:avLst/>
            </a:prstGeom>
            <a:grp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2" name="Line 2519">
              <a:extLst>
                <a:ext uri="{FF2B5EF4-FFF2-40B4-BE49-F238E27FC236}">
                  <a16:creationId xmlns:a16="http://schemas.microsoft.com/office/drawing/2014/main" id="{30309F96-ADDB-2CF5-2CDD-F9283D5F617B}"/>
                </a:ext>
              </a:extLst>
            </p:cNvPr>
            <p:cNvSpPr>
              <a:spLocks noChangeShapeType="1"/>
            </p:cNvSpPr>
            <p:nvPr/>
          </p:nvSpPr>
          <p:spPr bwMode="auto">
            <a:xfrm flipV="1">
              <a:off x="10264775" y="2347991"/>
              <a:ext cx="0" cy="136525"/>
            </a:xfrm>
            <a:prstGeom prst="line">
              <a:avLst/>
            </a:prstGeom>
            <a:grpFill/>
            <a:ln w="20638"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64" name="Rectangle 263">
            <a:extLst>
              <a:ext uri="{FF2B5EF4-FFF2-40B4-BE49-F238E27FC236}">
                <a16:creationId xmlns:a16="http://schemas.microsoft.com/office/drawing/2014/main" id="{59FC1954-5226-3D7E-0F05-8DAE32CBD442}"/>
              </a:ext>
            </a:extLst>
          </p:cNvPr>
          <p:cNvSpPr/>
          <p:nvPr/>
        </p:nvSpPr>
        <p:spPr>
          <a:xfrm>
            <a:off x="7868605" y="6620436"/>
            <a:ext cx="630489" cy="2039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Kick-Off</a:t>
            </a:r>
          </a:p>
        </p:txBody>
      </p:sp>
      <p:sp>
        <p:nvSpPr>
          <p:cNvPr id="265" name="Rectangle 264">
            <a:extLst>
              <a:ext uri="{FF2B5EF4-FFF2-40B4-BE49-F238E27FC236}">
                <a16:creationId xmlns:a16="http://schemas.microsoft.com/office/drawing/2014/main" id="{6581183A-6AA0-DAFE-51DD-9627FF3A07D6}"/>
              </a:ext>
            </a:extLst>
          </p:cNvPr>
          <p:cNvSpPr/>
          <p:nvPr/>
        </p:nvSpPr>
        <p:spPr>
          <a:xfrm>
            <a:off x="8602492" y="6623536"/>
            <a:ext cx="963704" cy="2039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en-US" sz="800" dirty="0">
                <a:solidFill>
                  <a:schemeClr val="tx1"/>
                </a:solidFill>
              </a:rPr>
              <a:t>Steering Committee</a:t>
            </a:r>
          </a:p>
        </p:txBody>
      </p:sp>
      <p:sp>
        <p:nvSpPr>
          <p:cNvPr id="266" name="Rectangle 265">
            <a:extLst>
              <a:ext uri="{FF2B5EF4-FFF2-40B4-BE49-F238E27FC236}">
                <a16:creationId xmlns:a16="http://schemas.microsoft.com/office/drawing/2014/main" id="{08FB261D-B168-BAA0-53A7-379396100824}"/>
              </a:ext>
            </a:extLst>
          </p:cNvPr>
          <p:cNvSpPr/>
          <p:nvPr/>
        </p:nvSpPr>
        <p:spPr>
          <a:xfrm>
            <a:off x="9768657" y="6633795"/>
            <a:ext cx="1089842" cy="1740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en-US" sz="800" dirty="0">
                <a:solidFill>
                  <a:schemeClr val="tx1"/>
                </a:solidFill>
              </a:rPr>
              <a:t>All-Unit Info Meetings</a:t>
            </a:r>
          </a:p>
        </p:txBody>
      </p:sp>
      <p:sp>
        <p:nvSpPr>
          <p:cNvPr id="268" name="Rectangle 267">
            <a:extLst>
              <a:ext uri="{FF2B5EF4-FFF2-40B4-BE49-F238E27FC236}">
                <a16:creationId xmlns:a16="http://schemas.microsoft.com/office/drawing/2014/main" id="{1EFF1DF9-168E-BFCD-2488-382D39533A31}"/>
              </a:ext>
            </a:extLst>
          </p:cNvPr>
          <p:cNvSpPr/>
          <p:nvPr/>
        </p:nvSpPr>
        <p:spPr>
          <a:xfrm>
            <a:off x="2161396" y="6651286"/>
            <a:ext cx="1711007" cy="144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Best Guess - participant</a:t>
            </a:r>
          </a:p>
        </p:txBody>
      </p:sp>
      <p:sp>
        <p:nvSpPr>
          <p:cNvPr id="269" name="Rectangle 268">
            <a:extLst>
              <a:ext uri="{FF2B5EF4-FFF2-40B4-BE49-F238E27FC236}">
                <a16:creationId xmlns:a16="http://schemas.microsoft.com/office/drawing/2014/main" id="{A02B065A-872F-736C-D15D-88697CF77218}"/>
              </a:ext>
            </a:extLst>
          </p:cNvPr>
          <p:cNvSpPr/>
          <p:nvPr/>
        </p:nvSpPr>
        <p:spPr>
          <a:xfrm>
            <a:off x="5583410" y="6653196"/>
            <a:ext cx="1711007" cy="144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Known Participant from QC 1.0 [EUR]</a:t>
            </a:r>
          </a:p>
        </p:txBody>
      </p:sp>
      <p:sp>
        <p:nvSpPr>
          <p:cNvPr id="270" name="Rectangle 269">
            <a:extLst>
              <a:ext uri="{FF2B5EF4-FFF2-40B4-BE49-F238E27FC236}">
                <a16:creationId xmlns:a16="http://schemas.microsoft.com/office/drawing/2014/main" id="{9EA4B2D1-548D-E1B3-16CF-CE13304A0580}"/>
              </a:ext>
            </a:extLst>
          </p:cNvPr>
          <p:cNvSpPr/>
          <p:nvPr/>
        </p:nvSpPr>
        <p:spPr>
          <a:xfrm>
            <a:off x="3872403" y="6651286"/>
            <a:ext cx="1711007" cy="144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Known Participant from QC 1.0 [GER]</a:t>
            </a:r>
          </a:p>
        </p:txBody>
      </p:sp>
      <p:sp>
        <p:nvSpPr>
          <p:cNvPr id="271" name="Rectangle 270">
            <a:extLst>
              <a:ext uri="{FF2B5EF4-FFF2-40B4-BE49-F238E27FC236}">
                <a16:creationId xmlns:a16="http://schemas.microsoft.com/office/drawing/2014/main" id="{39B301A1-131E-D2F0-4D2D-070E9110A07A}"/>
              </a:ext>
            </a:extLst>
          </p:cNvPr>
          <p:cNvSpPr/>
          <p:nvPr/>
        </p:nvSpPr>
        <p:spPr>
          <a:xfrm>
            <a:off x="1724025" y="6651286"/>
            <a:ext cx="392034" cy="14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Key :</a:t>
            </a:r>
          </a:p>
        </p:txBody>
      </p:sp>
      <p:sp>
        <p:nvSpPr>
          <p:cNvPr id="272" name="Rectangle 271">
            <a:extLst>
              <a:ext uri="{FF2B5EF4-FFF2-40B4-BE49-F238E27FC236}">
                <a16:creationId xmlns:a16="http://schemas.microsoft.com/office/drawing/2014/main" id="{8F3F9C9E-D5F1-4146-A4A0-4EA304F437E8}"/>
              </a:ext>
            </a:extLst>
          </p:cNvPr>
          <p:cNvSpPr/>
          <p:nvPr/>
        </p:nvSpPr>
        <p:spPr>
          <a:xfrm>
            <a:off x="2279650" y="2853227"/>
            <a:ext cx="1112779" cy="14400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800" dirty="0"/>
              <a:t>Survey Setup/ Execution</a:t>
            </a:r>
          </a:p>
        </p:txBody>
      </p:sp>
      <p:sp>
        <p:nvSpPr>
          <p:cNvPr id="273" name="Rectangle 272">
            <a:extLst>
              <a:ext uri="{FF2B5EF4-FFF2-40B4-BE49-F238E27FC236}">
                <a16:creationId xmlns:a16="http://schemas.microsoft.com/office/drawing/2014/main" id="{6DC5A298-2E60-5B3C-2F35-BF64E0E9E152}"/>
              </a:ext>
            </a:extLst>
          </p:cNvPr>
          <p:cNvSpPr/>
          <p:nvPr/>
        </p:nvSpPr>
        <p:spPr>
          <a:xfrm>
            <a:off x="10961052" y="6633795"/>
            <a:ext cx="699318" cy="1740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en-US" sz="800" dirty="0">
                <a:solidFill>
                  <a:schemeClr val="tx1"/>
                </a:solidFill>
              </a:rPr>
              <a:t>Reporting</a:t>
            </a:r>
          </a:p>
        </p:txBody>
      </p:sp>
      <p:grpSp>
        <p:nvGrpSpPr>
          <p:cNvPr id="274" name="Annual_report" descr="{&quot;Key&quot;:&quot;POWER_USER_SHAPE_ICON&quot;,&quot;Value&quot;:&quot;POWER_USER_SHAPE_ICON_STYLE_1&quot;}">
            <a:extLst>
              <a:ext uri="{FF2B5EF4-FFF2-40B4-BE49-F238E27FC236}">
                <a16:creationId xmlns:a16="http://schemas.microsoft.com/office/drawing/2014/main" id="{1C357392-A23F-0449-D06F-53C8DAA99BBA}"/>
              </a:ext>
            </a:extLst>
          </p:cNvPr>
          <p:cNvGrpSpPr>
            <a:grpSpLocks noChangeAspect="1"/>
          </p:cNvGrpSpPr>
          <p:nvPr/>
        </p:nvGrpSpPr>
        <p:grpSpPr>
          <a:xfrm>
            <a:off x="10851968" y="6620436"/>
            <a:ext cx="154273" cy="211931"/>
            <a:chOff x="4019551" y="1235076"/>
            <a:chExt cx="314325" cy="431800"/>
          </a:xfrm>
          <a:solidFill>
            <a:schemeClr val="accent5">
              <a:lumMod val="75000"/>
            </a:schemeClr>
          </a:solidFill>
        </p:grpSpPr>
        <p:sp>
          <p:nvSpPr>
            <p:cNvPr id="275" name="Freeform 488">
              <a:extLst>
                <a:ext uri="{FF2B5EF4-FFF2-40B4-BE49-F238E27FC236}">
                  <a16:creationId xmlns:a16="http://schemas.microsoft.com/office/drawing/2014/main" id="{4C9F3481-ED88-D9FB-F528-F78435DA9DB1}"/>
                </a:ext>
              </a:extLst>
            </p:cNvPr>
            <p:cNvSpPr>
              <a:spLocks/>
            </p:cNvSpPr>
            <p:nvPr/>
          </p:nvSpPr>
          <p:spPr bwMode="auto">
            <a:xfrm>
              <a:off x="4019551" y="1235076"/>
              <a:ext cx="314325" cy="407988"/>
            </a:xfrm>
            <a:custGeom>
              <a:avLst/>
              <a:gdLst>
                <a:gd name="T0" fmla="*/ 412 w 412"/>
                <a:gd name="T1" fmla="*/ 536 h 536"/>
                <a:gd name="T2" fmla="*/ 396 w 412"/>
                <a:gd name="T3" fmla="*/ 536 h 536"/>
                <a:gd name="T4" fmla="*/ 396 w 412"/>
                <a:gd name="T5" fmla="*/ 17 h 536"/>
                <a:gd name="T6" fmla="*/ 33 w 412"/>
                <a:gd name="T7" fmla="*/ 17 h 536"/>
                <a:gd name="T8" fmla="*/ 16 w 412"/>
                <a:gd name="T9" fmla="*/ 33 h 536"/>
                <a:gd name="T10" fmla="*/ 16 w 412"/>
                <a:gd name="T11" fmla="*/ 536 h 536"/>
                <a:gd name="T12" fmla="*/ 0 w 412"/>
                <a:gd name="T13" fmla="*/ 536 h 536"/>
                <a:gd name="T14" fmla="*/ 0 w 412"/>
                <a:gd name="T15" fmla="*/ 33 h 536"/>
                <a:gd name="T16" fmla="*/ 33 w 412"/>
                <a:gd name="T17" fmla="*/ 0 h 536"/>
                <a:gd name="T18" fmla="*/ 412 w 412"/>
                <a:gd name="T19" fmla="*/ 0 h 536"/>
                <a:gd name="T20" fmla="*/ 412 w 412"/>
                <a:gd name="T21" fmla="*/ 53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 h="536">
                  <a:moveTo>
                    <a:pt x="412" y="536"/>
                  </a:moveTo>
                  <a:lnTo>
                    <a:pt x="396" y="536"/>
                  </a:lnTo>
                  <a:lnTo>
                    <a:pt x="396" y="17"/>
                  </a:lnTo>
                  <a:lnTo>
                    <a:pt x="33" y="17"/>
                  </a:lnTo>
                  <a:cubicBezTo>
                    <a:pt x="24" y="17"/>
                    <a:pt x="16" y="24"/>
                    <a:pt x="16" y="33"/>
                  </a:cubicBezTo>
                  <a:lnTo>
                    <a:pt x="16" y="536"/>
                  </a:lnTo>
                  <a:lnTo>
                    <a:pt x="0" y="536"/>
                  </a:lnTo>
                  <a:lnTo>
                    <a:pt x="0" y="33"/>
                  </a:lnTo>
                  <a:cubicBezTo>
                    <a:pt x="0" y="15"/>
                    <a:pt x="15" y="0"/>
                    <a:pt x="33" y="0"/>
                  </a:cubicBezTo>
                  <a:lnTo>
                    <a:pt x="412" y="0"/>
                  </a:lnTo>
                  <a:lnTo>
                    <a:pt x="412" y="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6" name="Freeform 489">
              <a:extLst>
                <a:ext uri="{FF2B5EF4-FFF2-40B4-BE49-F238E27FC236}">
                  <a16:creationId xmlns:a16="http://schemas.microsoft.com/office/drawing/2014/main" id="{E5D72BC9-0C8C-BF42-D69C-0D5A38741FE1}"/>
                </a:ext>
              </a:extLst>
            </p:cNvPr>
            <p:cNvSpPr>
              <a:spLocks noEditPoints="1"/>
            </p:cNvSpPr>
            <p:nvPr/>
          </p:nvSpPr>
          <p:spPr bwMode="auto">
            <a:xfrm>
              <a:off x="4154488" y="1295401"/>
              <a:ext cx="58738" cy="58738"/>
            </a:xfrm>
            <a:custGeom>
              <a:avLst/>
              <a:gdLst>
                <a:gd name="T0" fmla="*/ 17 w 77"/>
                <a:gd name="T1" fmla="*/ 60 h 77"/>
                <a:gd name="T2" fmla="*/ 60 w 77"/>
                <a:gd name="T3" fmla="*/ 60 h 77"/>
                <a:gd name="T4" fmla="*/ 17 w 77"/>
                <a:gd name="T5" fmla="*/ 17 h 77"/>
                <a:gd name="T6" fmla="*/ 17 w 77"/>
                <a:gd name="T7" fmla="*/ 60 h 77"/>
                <a:gd name="T8" fmla="*/ 77 w 77"/>
                <a:gd name="T9" fmla="*/ 77 h 77"/>
                <a:gd name="T10" fmla="*/ 0 w 77"/>
                <a:gd name="T11" fmla="*/ 77 h 77"/>
                <a:gd name="T12" fmla="*/ 0 w 77"/>
                <a:gd name="T13" fmla="*/ 0 h 77"/>
                <a:gd name="T14" fmla="*/ 9 w 77"/>
                <a:gd name="T15" fmla="*/ 0 h 77"/>
                <a:gd name="T16" fmla="*/ 77 w 77"/>
                <a:gd name="T17" fmla="*/ 69 h 77"/>
                <a:gd name="T18" fmla="*/ 77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17" y="60"/>
                  </a:moveTo>
                  <a:lnTo>
                    <a:pt x="60" y="60"/>
                  </a:lnTo>
                  <a:cubicBezTo>
                    <a:pt x="56" y="38"/>
                    <a:pt x="39" y="21"/>
                    <a:pt x="17" y="17"/>
                  </a:cubicBezTo>
                  <a:lnTo>
                    <a:pt x="17" y="60"/>
                  </a:lnTo>
                  <a:close/>
                  <a:moveTo>
                    <a:pt x="77" y="77"/>
                  </a:moveTo>
                  <a:lnTo>
                    <a:pt x="0" y="77"/>
                  </a:lnTo>
                  <a:lnTo>
                    <a:pt x="0" y="0"/>
                  </a:lnTo>
                  <a:lnTo>
                    <a:pt x="9" y="0"/>
                  </a:lnTo>
                  <a:cubicBezTo>
                    <a:pt x="46" y="0"/>
                    <a:pt x="77" y="31"/>
                    <a:pt x="77" y="69"/>
                  </a:cubicBezTo>
                  <a:lnTo>
                    <a:pt x="7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7" name="Freeform 490">
              <a:extLst>
                <a:ext uri="{FF2B5EF4-FFF2-40B4-BE49-F238E27FC236}">
                  <a16:creationId xmlns:a16="http://schemas.microsoft.com/office/drawing/2014/main" id="{DA585D0D-E21E-AD5F-540C-1DFE8652A718}"/>
                </a:ext>
              </a:extLst>
            </p:cNvPr>
            <p:cNvSpPr>
              <a:spLocks noEditPoints="1"/>
            </p:cNvSpPr>
            <p:nvPr/>
          </p:nvSpPr>
          <p:spPr bwMode="auto">
            <a:xfrm>
              <a:off x="4076701" y="1325564"/>
              <a:ext cx="104775" cy="104775"/>
            </a:xfrm>
            <a:custGeom>
              <a:avLst/>
              <a:gdLst>
                <a:gd name="T0" fmla="*/ 60 w 137"/>
                <a:gd name="T1" fmla="*/ 17 h 137"/>
                <a:gd name="T2" fmla="*/ 17 w 137"/>
                <a:gd name="T3" fmla="*/ 69 h 137"/>
                <a:gd name="T4" fmla="*/ 69 w 137"/>
                <a:gd name="T5" fmla="*/ 121 h 137"/>
                <a:gd name="T6" fmla="*/ 120 w 137"/>
                <a:gd name="T7" fmla="*/ 77 h 137"/>
                <a:gd name="T8" fmla="*/ 60 w 137"/>
                <a:gd name="T9" fmla="*/ 77 h 137"/>
                <a:gd name="T10" fmla="*/ 60 w 137"/>
                <a:gd name="T11" fmla="*/ 17 h 137"/>
                <a:gd name="T12" fmla="*/ 69 w 137"/>
                <a:gd name="T13" fmla="*/ 137 h 137"/>
                <a:gd name="T14" fmla="*/ 0 w 137"/>
                <a:gd name="T15" fmla="*/ 69 h 137"/>
                <a:gd name="T16" fmla="*/ 69 w 137"/>
                <a:gd name="T17" fmla="*/ 0 h 137"/>
                <a:gd name="T18" fmla="*/ 77 w 137"/>
                <a:gd name="T19" fmla="*/ 0 h 137"/>
                <a:gd name="T20" fmla="*/ 77 w 137"/>
                <a:gd name="T21" fmla="*/ 60 h 137"/>
                <a:gd name="T22" fmla="*/ 137 w 137"/>
                <a:gd name="T23" fmla="*/ 60 h 137"/>
                <a:gd name="T24" fmla="*/ 137 w 137"/>
                <a:gd name="T25" fmla="*/ 69 h 137"/>
                <a:gd name="T26" fmla="*/ 69 w 137"/>
                <a:gd name="T2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 h="137">
                  <a:moveTo>
                    <a:pt x="60" y="17"/>
                  </a:moveTo>
                  <a:cubicBezTo>
                    <a:pt x="36" y="21"/>
                    <a:pt x="17" y="43"/>
                    <a:pt x="17" y="69"/>
                  </a:cubicBezTo>
                  <a:cubicBezTo>
                    <a:pt x="17" y="97"/>
                    <a:pt x="40" y="121"/>
                    <a:pt x="69" y="121"/>
                  </a:cubicBezTo>
                  <a:cubicBezTo>
                    <a:pt x="94" y="121"/>
                    <a:pt x="116" y="102"/>
                    <a:pt x="120" y="77"/>
                  </a:cubicBezTo>
                  <a:lnTo>
                    <a:pt x="60" y="77"/>
                  </a:lnTo>
                  <a:lnTo>
                    <a:pt x="60" y="17"/>
                  </a:lnTo>
                  <a:close/>
                  <a:moveTo>
                    <a:pt x="69" y="137"/>
                  </a:moveTo>
                  <a:cubicBezTo>
                    <a:pt x="31" y="137"/>
                    <a:pt x="0" y="106"/>
                    <a:pt x="0" y="69"/>
                  </a:cubicBezTo>
                  <a:cubicBezTo>
                    <a:pt x="0" y="31"/>
                    <a:pt x="31" y="0"/>
                    <a:pt x="69" y="0"/>
                  </a:cubicBezTo>
                  <a:lnTo>
                    <a:pt x="77" y="0"/>
                  </a:lnTo>
                  <a:lnTo>
                    <a:pt x="77" y="60"/>
                  </a:lnTo>
                  <a:lnTo>
                    <a:pt x="137" y="60"/>
                  </a:lnTo>
                  <a:lnTo>
                    <a:pt x="137" y="69"/>
                  </a:lnTo>
                  <a:cubicBezTo>
                    <a:pt x="137" y="106"/>
                    <a:pt x="106" y="137"/>
                    <a:pt x="69"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8" name="Rectangle 491">
              <a:extLst>
                <a:ext uri="{FF2B5EF4-FFF2-40B4-BE49-F238E27FC236}">
                  <a16:creationId xmlns:a16="http://schemas.microsoft.com/office/drawing/2014/main" id="{DAFA3ADC-61D4-58D0-071F-8BED61A5958F}"/>
                </a:ext>
              </a:extLst>
            </p:cNvPr>
            <p:cNvSpPr>
              <a:spLocks noChangeArrowheads="1"/>
            </p:cNvSpPr>
            <p:nvPr/>
          </p:nvSpPr>
          <p:spPr bwMode="auto">
            <a:xfrm>
              <a:off x="4083051" y="1535114"/>
              <a:ext cx="12700"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9" name="Rectangle 492">
              <a:extLst>
                <a:ext uri="{FF2B5EF4-FFF2-40B4-BE49-F238E27FC236}">
                  <a16:creationId xmlns:a16="http://schemas.microsoft.com/office/drawing/2014/main" id="{E1E3E029-F3A3-87AB-68D0-216C28B1355A}"/>
                </a:ext>
              </a:extLst>
            </p:cNvPr>
            <p:cNvSpPr>
              <a:spLocks noChangeArrowheads="1"/>
            </p:cNvSpPr>
            <p:nvPr/>
          </p:nvSpPr>
          <p:spPr bwMode="auto">
            <a:xfrm>
              <a:off x="4117976" y="1517651"/>
              <a:ext cx="12700"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0" name="Rectangle 493">
              <a:extLst>
                <a:ext uri="{FF2B5EF4-FFF2-40B4-BE49-F238E27FC236}">
                  <a16:creationId xmlns:a16="http://schemas.microsoft.com/office/drawing/2014/main" id="{F5A4AFE8-B163-41F0-E3BD-30554B20B0A7}"/>
                </a:ext>
              </a:extLst>
            </p:cNvPr>
            <p:cNvSpPr>
              <a:spLocks noChangeArrowheads="1"/>
            </p:cNvSpPr>
            <p:nvPr/>
          </p:nvSpPr>
          <p:spPr bwMode="auto">
            <a:xfrm>
              <a:off x="4152901" y="1497014"/>
              <a:ext cx="12700" cy="77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1" name="Rectangle 494">
              <a:extLst>
                <a:ext uri="{FF2B5EF4-FFF2-40B4-BE49-F238E27FC236}">
                  <a16:creationId xmlns:a16="http://schemas.microsoft.com/office/drawing/2014/main" id="{C6314EB6-C82F-005D-6747-47A59B131FEA}"/>
                </a:ext>
              </a:extLst>
            </p:cNvPr>
            <p:cNvSpPr>
              <a:spLocks noChangeArrowheads="1"/>
            </p:cNvSpPr>
            <p:nvPr/>
          </p:nvSpPr>
          <p:spPr bwMode="auto">
            <a:xfrm>
              <a:off x="4187826" y="1514476"/>
              <a:ext cx="12700"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2" name="Rectangle 495">
              <a:extLst>
                <a:ext uri="{FF2B5EF4-FFF2-40B4-BE49-F238E27FC236}">
                  <a16:creationId xmlns:a16="http://schemas.microsoft.com/office/drawing/2014/main" id="{8B0F042E-4AD3-13B8-4E05-E44780F91144}"/>
                </a:ext>
              </a:extLst>
            </p:cNvPr>
            <p:cNvSpPr>
              <a:spLocks noChangeArrowheads="1"/>
            </p:cNvSpPr>
            <p:nvPr/>
          </p:nvSpPr>
          <p:spPr bwMode="auto">
            <a:xfrm>
              <a:off x="4222751" y="1489076"/>
              <a:ext cx="12700"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3" name="Rectangle 496">
              <a:extLst>
                <a:ext uri="{FF2B5EF4-FFF2-40B4-BE49-F238E27FC236}">
                  <a16:creationId xmlns:a16="http://schemas.microsoft.com/office/drawing/2014/main" id="{2711FF56-820D-E6A8-0D9B-6B6303227954}"/>
                </a:ext>
              </a:extLst>
            </p:cNvPr>
            <p:cNvSpPr>
              <a:spLocks noChangeArrowheads="1"/>
            </p:cNvSpPr>
            <p:nvPr/>
          </p:nvSpPr>
          <p:spPr bwMode="auto">
            <a:xfrm>
              <a:off x="4257676" y="1463676"/>
              <a:ext cx="12700" cy="111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4" name="Freeform 497">
              <a:extLst>
                <a:ext uri="{FF2B5EF4-FFF2-40B4-BE49-F238E27FC236}">
                  <a16:creationId xmlns:a16="http://schemas.microsoft.com/office/drawing/2014/main" id="{36069E9A-ACF5-3C87-412A-54D99AF3E3A9}"/>
                </a:ext>
              </a:extLst>
            </p:cNvPr>
            <p:cNvSpPr>
              <a:spLocks/>
            </p:cNvSpPr>
            <p:nvPr/>
          </p:nvSpPr>
          <p:spPr bwMode="auto">
            <a:xfrm>
              <a:off x="4079876" y="1403351"/>
              <a:ext cx="185738" cy="111125"/>
            </a:xfrm>
            <a:custGeom>
              <a:avLst/>
              <a:gdLst>
                <a:gd name="T0" fmla="*/ 5 w 117"/>
                <a:gd name="T1" fmla="*/ 70 h 70"/>
                <a:gd name="T2" fmla="*/ 0 w 117"/>
                <a:gd name="T3" fmla="*/ 64 h 70"/>
                <a:gd name="T4" fmla="*/ 50 w 117"/>
                <a:gd name="T5" fmla="*/ 26 h 70"/>
                <a:gd name="T6" fmla="*/ 72 w 117"/>
                <a:gd name="T7" fmla="*/ 40 h 70"/>
                <a:gd name="T8" fmla="*/ 112 w 117"/>
                <a:gd name="T9" fmla="*/ 0 h 70"/>
                <a:gd name="T10" fmla="*/ 117 w 117"/>
                <a:gd name="T11" fmla="*/ 6 h 70"/>
                <a:gd name="T12" fmla="*/ 73 w 117"/>
                <a:gd name="T13" fmla="*/ 50 h 70"/>
                <a:gd name="T14" fmla="*/ 50 w 117"/>
                <a:gd name="T15" fmla="*/ 36 h 70"/>
                <a:gd name="T16" fmla="*/ 5 w 117"/>
                <a:gd name="T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70">
                  <a:moveTo>
                    <a:pt x="5" y="70"/>
                  </a:moveTo>
                  <a:lnTo>
                    <a:pt x="0" y="64"/>
                  </a:lnTo>
                  <a:lnTo>
                    <a:pt x="50" y="26"/>
                  </a:lnTo>
                  <a:lnTo>
                    <a:pt x="72" y="40"/>
                  </a:lnTo>
                  <a:lnTo>
                    <a:pt x="112" y="0"/>
                  </a:lnTo>
                  <a:lnTo>
                    <a:pt x="117" y="6"/>
                  </a:lnTo>
                  <a:lnTo>
                    <a:pt x="73" y="50"/>
                  </a:lnTo>
                  <a:lnTo>
                    <a:pt x="50" y="36"/>
                  </a:lnTo>
                  <a:lnTo>
                    <a:pt x="5"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5" name="Freeform 498">
              <a:extLst>
                <a:ext uri="{FF2B5EF4-FFF2-40B4-BE49-F238E27FC236}">
                  <a16:creationId xmlns:a16="http://schemas.microsoft.com/office/drawing/2014/main" id="{9EA960BB-BFCC-8C47-72C3-DC37D5C44F04}"/>
                </a:ext>
              </a:extLst>
            </p:cNvPr>
            <p:cNvSpPr>
              <a:spLocks/>
            </p:cNvSpPr>
            <p:nvPr/>
          </p:nvSpPr>
          <p:spPr bwMode="auto">
            <a:xfrm>
              <a:off x="4225926" y="1400176"/>
              <a:ext cx="44450" cy="42863"/>
            </a:xfrm>
            <a:custGeom>
              <a:avLst/>
              <a:gdLst>
                <a:gd name="T0" fmla="*/ 28 w 28"/>
                <a:gd name="T1" fmla="*/ 27 h 27"/>
                <a:gd name="T2" fmla="*/ 20 w 28"/>
                <a:gd name="T3" fmla="*/ 27 h 27"/>
                <a:gd name="T4" fmla="*/ 20 w 28"/>
                <a:gd name="T5" fmla="*/ 7 h 27"/>
                <a:gd name="T6" fmla="*/ 0 w 28"/>
                <a:gd name="T7" fmla="*/ 7 h 27"/>
                <a:gd name="T8" fmla="*/ 0 w 28"/>
                <a:gd name="T9" fmla="*/ 0 h 27"/>
                <a:gd name="T10" fmla="*/ 28 w 28"/>
                <a:gd name="T11" fmla="*/ 0 h 27"/>
                <a:gd name="T12" fmla="*/ 28 w 28"/>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8" h="27">
                  <a:moveTo>
                    <a:pt x="28" y="27"/>
                  </a:moveTo>
                  <a:lnTo>
                    <a:pt x="20" y="27"/>
                  </a:lnTo>
                  <a:lnTo>
                    <a:pt x="20" y="7"/>
                  </a:lnTo>
                  <a:lnTo>
                    <a:pt x="0" y="7"/>
                  </a:lnTo>
                  <a:lnTo>
                    <a:pt x="0" y="0"/>
                  </a:lnTo>
                  <a:lnTo>
                    <a:pt x="28" y="0"/>
                  </a:lnTo>
                  <a:lnTo>
                    <a:pt x="2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6" name="Freeform 499">
              <a:extLst>
                <a:ext uri="{FF2B5EF4-FFF2-40B4-BE49-F238E27FC236}">
                  <a16:creationId xmlns:a16="http://schemas.microsoft.com/office/drawing/2014/main" id="{38140332-966E-FCDC-4521-B4BB549EA5BF}"/>
                </a:ext>
              </a:extLst>
            </p:cNvPr>
            <p:cNvSpPr>
              <a:spLocks noEditPoints="1"/>
            </p:cNvSpPr>
            <p:nvPr/>
          </p:nvSpPr>
          <p:spPr bwMode="auto">
            <a:xfrm>
              <a:off x="4019551" y="1619251"/>
              <a:ext cx="314325" cy="47625"/>
            </a:xfrm>
            <a:custGeom>
              <a:avLst/>
              <a:gdLst>
                <a:gd name="T0" fmla="*/ 31 w 412"/>
                <a:gd name="T1" fmla="*/ 17 h 63"/>
                <a:gd name="T2" fmla="*/ 16 w 412"/>
                <a:gd name="T3" fmla="*/ 31 h 63"/>
                <a:gd name="T4" fmla="*/ 31 w 412"/>
                <a:gd name="T5" fmla="*/ 46 h 63"/>
                <a:gd name="T6" fmla="*/ 396 w 412"/>
                <a:gd name="T7" fmla="*/ 46 h 63"/>
                <a:gd name="T8" fmla="*/ 396 w 412"/>
                <a:gd name="T9" fmla="*/ 17 h 63"/>
                <a:gd name="T10" fmla="*/ 31 w 412"/>
                <a:gd name="T11" fmla="*/ 17 h 63"/>
                <a:gd name="T12" fmla="*/ 412 w 412"/>
                <a:gd name="T13" fmla="*/ 63 h 63"/>
                <a:gd name="T14" fmla="*/ 31 w 412"/>
                <a:gd name="T15" fmla="*/ 63 h 63"/>
                <a:gd name="T16" fmla="*/ 0 w 412"/>
                <a:gd name="T17" fmla="*/ 31 h 63"/>
                <a:gd name="T18" fmla="*/ 31 w 412"/>
                <a:gd name="T19" fmla="*/ 0 h 63"/>
                <a:gd name="T20" fmla="*/ 412 w 412"/>
                <a:gd name="T21" fmla="*/ 0 h 63"/>
                <a:gd name="T22" fmla="*/ 412 w 412"/>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63">
                  <a:moveTo>
                    <a:pt x="31" y="17"/>
                  </a:moveTo>
                  <a:cubicBezTo>
                    <a:pt x="23" y="17"/>
                    <a:pt x="16" y="23"/>
                    <a:pt x="16" y="31"/>
                  </a:cubicBezTo>
                  <a:cubicBezTo>
                    <a:pt x="16" y="39"/>
                    <a:pt x="23" y="46"/>
                    <a:pt x="31" y="46"/>
                  </a:cubicBezTo>
                  <a:lnTo>
                    <a:pt x="396" y="46"/>
                  </a:lnTo>
                  <a:lnTo>
                    <a:pt x="396" y="17"/>
                  </a:lnTo>
                  <a:lnTo>
                    <a:pt x="31" y="17"/>
                  </a:lnTo>
                  <a:close/>
                  <a:moveTo>
                    <a:pt x="412" y="63"/>
                  </a:moveTo>
                  <a:lnTo>
                    <a:pt x="31" y="63"/>
                  </a:lnTo>
                  <a:cubicBezTo>
                    <a:pt x="14" y="63"/>
                    <a:pt x="0" y="49"/>
                    <a:pt x="0" y="31"/>
                  </a:cubicBezTo>
                  <a:cubicBezTo>
                    <a:pt x="0" y="14"/>
                    <a:pt x="14" y="0"/>
                    <a:pt x="31" y="0"/>
                  </a:cubicBezTo>
                  <a:lnTo>
                    <a:pt x="412" y="0"/>
                  </a:lnTo>
                  <a:lnTo>
                    <a:pt x="41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87" name="Annual_report" descr="{&quot;Key&quot;:&quot;POWER_USER_SHAPE_ICON&quot;,&quot;Value&quot;:&quot;POWER_USER_SHAPE_ICON_STYLE_1&quot;}">
            <a:extLst>
              <a:ext uri="{FF2B5EF4-FFF2-40B4-BE49-F238E27FC236}">
                <a16:creationId xmlns:a16="http://schemas.microsoft.com/office/drawing/2014/main" id="{5097C3C1-94F8-5810-E3C6-8BB56BA5F564}"/>
              </a:ext>
            </a:extLst>
          </p:cNvPr>
          <p:cNvGrpSpPr>
            <a:grpSpLocks noChangeAspect="1"/>
          </p:cNvGrpSpPr>
          <p:nvPr/>
        </p:nvGrpSpPr>
        <p:grpSpPr>
          <a:xfrm>
            <a:off x="2825780" y="2279804"/>
            <a:ext cx="154273" cy="211931"/>
            <a:chOff x="4019551" y="1235076"/>
            <a:chExt cx="314325" cy="431800"/>
          </a:xfrm>
          <a:solidFill>
            <a:schemeClr val="accent5">
              <a:lumMod val="75000"/>
            </a:schemeClr>
          </a:solidFill>
        </p:grpSpPr>
        <p:sp>
          <p:nvSpPr>
            <p:cNvPr id="288" name="Freeform 488">
              <a:extLst>
                <a:ext uri="{FF2B5EF4-FFF2-40B4-BE49-F238E27FC236}">
                  <a16:creationId xmlns:a16="http://schemas.microsoft.com/office/drawing/2014/main" id="{BCE42119-C049-491E-43B3-BE2C6559F101}"/>
                </a:ext>
              </a:extLst>
            </p:cNvPr>
            <p:cNvSpPr>
              <a:spLocks/>
            </p:cNvSpPr>
            <p:nvPr/>
          </p:nvSpPr>
          <p:spPr bwMode="auto">
            <a:xfrm>
              <a:off x="4019551" y="1235076"/>
              <a:ext cx="314325" cy="407988"/>
            </a:xfrm>
            <a:custGeom>
              <a:avLst/>
              <a:gdLst>
                <a:gd name="T0" fmla="*/ 412 w 412"/>
                <a:gd name="T1" fmla="*/ 536 h 536"/>
                <a:gd name="T2" fmla="*/ 396 w 412"/>
                <a:gd name="T3" fmla="*/ 536 h 536"/>
                <a:gd name="T4" fmla="*/ 396 w 412"/>
                <a:gd name="T5" fmla="*/ 17 h 536"/>
                <a:gd name="T6" fmla="*/ 33 w 412"/>
                <a:gd name="T7" fmla="*/ 17 h 536"/>
                <a:gd name="T8" fmla="*/ 16 w 412"/>
                <a:gd name="T9" fmla="*/ 33 h 536"/>
                <a:gd name="T10" fmla="*/ 16 w 412"/>
                <a:gd name="T11" fmla="*/ 536 h 536"/>
                <a:gd name="T12" fmla="*/ 0 w 412"/>
                <a:gd name="T13" fmla="*/ 536 h 536"/>
                <a:gd name="T14" fmla="*/ 0 w 412"/>
                <a:gd name="T15" fmla="*/ 33 h 536"/>
                <a:gd name="T16" fmla="*/ 33 w 412"/>
                <a:gd name="T17" fmla="*/ 0 h 536"/>
                <a:gd name="T18" fmla="*/ 412 w 412"/>
                <a:gd name="T19" fmla="*/ 0 h 536"/>
                <a:gd name="T20" fmla="*/ 412 w 412"/>
                <a:gd name="T21" fmla="*/ 53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 h="536">
                  <a:moveTo>
                    <a:pt x="412" y="536"/>
                  </a:moveTo>
                  <a:lnTo>
                    <a:pt x="396" y="536"/>
                  </a:lnTo>
                  <a:lnTo>
                    <a:pt x="396" y="17"/>
                  </a:lnTo>
                  <a:lnTo>
                    <a:pt x="33" y="17"/>
                  </a:lnTo>
                  <a:cubicBezTo>
                    <a:pt x="24" y="17"/>
                    <a:pt x="16" y="24"/>
                    <a:pt x="16" y="33"/>
                  </a:cubicBezTo>
                  <a:lnTo>
                    <a:pt x="16" y="536"/>
                  </a:lnTo>
                  <a:lnTo>
                    <a:pt x="0" y="536"/>
                  </a:lnTo>
                  <a:lnTo>
                    <a:pt x="0" y="33"/>
                  </a:lnTo>
                  <a:cubicBezTo>
                    <a:pt x="0" y="15"/>
                    <a:pt x="15" y="0"/>
                    <a:pt x="33" y="0"/>
                  </a:cubicBezTo>
                  <a:lnTo>
                    <a:pt x="412" y="0"/>
                  </a:lnTo>
                  <a:lnTo>
                    <a:pt x="412" y="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Freeform 489">
              <a:extLst>
                <a:ext uri="{FF2B5EF4-FFF2-40B4-BE49-F238E27FC236}">
                  <a16:creationId xmlns:a16="http://schemas.microsoft.com/office/drawing/2014/main" id="{B43F2E09-A71D-232D-6092-E9FF9F927172}"/>
                </a:ext>
              </a:extLst>
            </p:cNvPr>
            <p:cNvSpPr>
              <a:spLocks noEditPoints="1"/>
            </p:cNvSpPr>
            <p:nvPr/>
          </p:nvSpPr>
          <p:spPr bwMode="auto">
            <a:xfrm>
              <a:off x="4154488" y="1295401"/>
              <a:ext cx="58738" cy="58738"/>
            </a:xfrm>
            <a:custGeom>
              <a:avLst/>
              <a:gdLst>
                <a:gd name="T0" fmla="*/ 17 w 77"/>
                <a:gd name="T1" fmla="*/ 60 h 77"/>
                <a:gd name="T2" fmla="*/ 60 w 77"/>
                <a:gd name="T3" fmla="*/ 60 h 77"/>
                <a:gd name="T4" fmla="*/ 17 w 77"/>
                <a:gd name="T5" fmla="*/ 17 h 77"/>
                <a:gd name="T6" fmla="*/ 17 w 77"/>
                <a:gd name="T7" fmla="*/ 60 h 77"/>
                <a:gd name="T8" fmla="*/ 77 w 77"/>
                <a:gd name="T9" fmla="*/ 77 h 77"/>
                <a:gd name="T10" fmla="*/ 0 w 77"/>
                <a:gd name="T11" fmla="*/ 77 h 77"/>
                <a:gd name="T12" fmla="*/ 0 w 77"/>
                <a:gd name="T13" fmla="*/ 0 h 77"/>
                <a:gd name="T14" fmla="*/ 9 w 77"/>
                <a:gd name="T15" fmla="*/ 0 h 77"/>
                <a:gd name="T16" fmla="*/ 77 w 77"/>
                <a:gd name="T17" fmla="*/ 69 h 77"/>
                <a:gd name="T18" fmla="*/ 77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17" y="60"/>
                  </a:moveTo>
                  <a:lnTo>
                    <a:pt x="60" y="60"/>
                  </a:lnTo>
                  <a:cubicBezTo>
                    <a:pt x="56" y="38"/>
                    <a:pt x="39" y="21"/>
                    <a:pt x="17" y="17"/>
                  </a:cubicBezTo>
                  <a:lnTo>
                    <a:pt x="17" y="60"/>
                  </a:lnTo>
                  <a:close/>
                  <a:moveTo>
                    <a:pt x="77" y="77"/>
                  </a:moveTo>
                  <a:lnTo>
                    <a:pt x="0" y="77"/>
                  </a:lnTo>
                  <a:lnTo>
                    <a:pt x="0" y="0"/>
                  </a:lnTo>
                  <a:lnTo>
                    <a:pt x="9" y="0"/>
                  </a:lnTo>
                  <a:cubicBezTo>
                    <a:pt x="46" y="0"/>
                    <a:pt x="77" y="31"/>
                    <a:pt x="77" y="69"/>
                  </a:cubicBezTo>
                  <a:lnTo>
                    <a:pt x="7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0" name="Freeform 490">
              <a:extLst>
                <a:ext uri="{FF2B5EF4-FFF2-40B4-BE49-F238E27FC236}">
                  <a16:creationId xmlns:a16="http://schemas.microsoft.com/office/drawing/2014/main" id="{36A02EC6-E7AB-E39C-DBEE-373FC4AA50C3}"/>
                </a:ext>
              </a:extLst>
            </p:cNvPr>
            <p:cNvSpPr>
              <a:spLocks noEditPoints="1"/>
            </p:cNvSpPr>
            <p:nvPr/>
          </p:nvSpPr>
          <p:spPr bwMode="auto">
            <a:xfrm>
              <a:off x="4076701" y="1325564"/>
              <a:ext cx="104775" cy="104775"/>
            </a:xfrm>
            <a:custGeom>
              <a:avLst/>
              <a:gdLst>
                <a:gd name="T0" fmla="*/ 60 w 137"/>
                <a:gd name="T1" fmla="*/ 17 h 137"/>
                <a:gd name="T2" fmla="*/ 17 w 137"/>
                <a:gd name="T3" fmla="*/ 69 h 137"/>
                <a:gd name="T4" fmla="*/ 69 w 137"/>
                <a:gd name="T5" fmla="*/ 121 h 137"/>
                <a:gd name="T6" fmla="*/ 120 w 137"/>
                <a:gd name="T7" fmla="*/ 77 h 137"/>
                <a:gd name="T8" fmla="*/ 60 w 137"/>
                <a:gd name="T9" fmla="*/ 77 h 137"/>
                <a:gd name="T10" fmla="*/ 60 w 137"/>
                <a:gd name="T11" fmla="*/ 17 h 137"/>
                <a:gd name="T12" fmla="*/ 69 w 137"/>
                <a:gd name="T13" fmla="*/ 137 h 137"/>
                <a:gd name="T14" fmla="*/ 0 w 137"/>
                <a:gd name="T15" fmla="*/ 69 h 137"/>
                <a:gd name="T16" fmla="*/ 69 w 137"/>
                <a:gd name="T17" fmla="*/ 0 h 137"/>
                <a:gd name="T18" fmla="*/ 77 w 137"/>
                <a:gd name="T19" fmla="*/ 0 h 137"/>
                <a:gd name="T20" fmla="*/ 77 w 137"/>
                <a:gd name="T21" fmla="*/ 60 h 137"/>
                <a:gd name="T22" fmla="*/ 137 w 137"/>
                <a:gd name="T23" fmla="*/ 60 h 137"/>
                <a:gd name="T24" fmla="*/ 137 w 137"/>
                <a:gd name="T25" fmla="*/ 69 h 137"/>
                <a:gd name="T26" fmla="*/ 69 w 137"/>
                <a:gd name="T2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 h="137">
                  <a:moveTo>
                    <a:pt x="60" y="17"/>
                  </a:moveTo>
                  <a:cubicBezTo>
                    <a:pt x="36" y="21"/>
                    <a:pt x="17" y="43"/>
                    <a:pt x="17" y="69"/>
                  </a:cubicBezTo>
                  <a:cubicBezTo>
                    <a:pt x="17" y="97"/>
                    <a:pt x="40" y="121"/>
                    <a:pt x="69" y="121"/>
                  </a:cubicBezTo>
                  <a:cubicBezTo>
                    <a:pt x="94" y="121"/>
                    <a:pt x="116" y="102"/>
                    <a:pt x="120" y="77"/>
                  </a:cubicBezTo>
                  <a:lnTo>
                    <a:pt x="60" y="77"/>
                  </a:lnTo>
                  <a:lnTo>
                    <a:pt x="60" y="17"/>
                  </a:lnTo>
                  <a:close/>
                  <a:moveTo>
                    <a:pt x="69" y="137"/>
                  </a:moveTo>
                  <a:cubicBezTo>
                    <a:pt x="31" y="137"/>
                    <a:pt x="0" y="106"/>
                    <a:pt x="0" y="69"/>
                  </a:cubicBezTo>
                  <a:cubicBezTo>
                    <a:pt x="0" y="31"/>
                    <a:pt x="31" y="0"/>
                    <a:pt x="69" y="0"/>
                  </a:cubicBezTo>
                  <a:lnTo>
                    <a:pt x="77" y="0"/>
                  </a:lnTo>
                  <a:lnTo>
                    <a:pt x="77" y="60"/>
                  </a:lnTo>
                  <a:lnTo>
                    <a:pt x="137" y="60"/>
                  </a:lnTo>
                  <a:lnTo>
                    <a:pt x="137" y="69"/>
                  </a:lnTo>
                  <a:cubicBezTo>
                    <a:pt x="137" y="106"/>
                    <a:pt x="106" y="137"/>
                    <a:pt x="69"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1" name="Rectangle 491">
              <a:extLst>
                <a:ext uri="{FF2B5EF4-FFF2-40B4-BE49-F238E27FC236}">
                  <a16:creationId xmlns:a16="http://schemas.microsoft.com/office/drawing/2014/main" id="{09117C39-B82D-9489-3C62-C2B19200035E}"/>
                </a:ext>
              </a:extLst>
            </p:cNvPr>
            <p:cNvSpPr>
              <a:spLocks noChangeArrowheads="1"/>
            </p:cNvSpPr>
            <p:nvPr/>
          </p:nvSpPr>
          <p:spPr bwMode="auto">
            <a:xfrm>
              <a:off x="4083051" y="1535114"/>
              <a:ext cx="12700"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2" name="Rectangle 492">
              <a:extLst>
                <a:ext uri="{FF2B5EF4-FFF2-40B4-BE49-F238E27FC236}">
                  <a16:creationId xmlns:a16="http://schemas.microsoft.com/office/drawing/2014/main" id="{924532CB-EC5A-63E9-0F14-FF585D735E37}"/>
                </a:ext>
              </a:extLst>
            </p:cNvPr>
            <p:cNvSpPr>
              <a:spLocks noChangeArrowheads="1"/>
            </p:cNvSpPr>
            <p:nvPr/>
          </p:nvSpPr>
          <p:spPr bwMode="auto">
            <a:xfrm>
              <a:off x="4117976" y="1517651"/>
              <a:ext cx="12700"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3" name="Rectangle 493">
              <a:extLst>
                <a:ext uri="{FF2B5EF4-FFF2-40B4-BE49-F238E27FC236}">
                  <a16:creationId xmlns:a16="http://schemas.microsoft.com/office/drawing/2014/main" id="{02B7BF64-6C3E-EF66-BE15-452B688993C3}"/>
                </a:ext>
              </a:extLst>
            </p:cNvPr>
            <p:cNvSpPr>
              <a:spLocks noChangeArrowheads="1"/>
            </p:cNvSpPr>
            <p:nvPr/>
          </p:nvSpPr>
          <p:spPr bwMode="auto">
            <a:xfrm>
              <a:off x="4152901" y="1497014"/>
              <a:ext cx="12700" cy="77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4" name="Rectangle 494">
              <a:extLst>
                <a:ext uri="{FF2B5EF4-FFF2-40B4-BE49-F238E27FC236}">
                  <a16:creationId xmlns:a16="http://schemas.microsoft.com/office/drawing/2014/main" id="{1D8535CA-8C8B-32ED-0FC1-8E10DC6A50DD}"/>
                </a:ext>
              </a:extLst>
            </p:cNvPr>
            <p:cNvSpPr>
              <a:spLocks noChangeArrowheads="1"/>
            </p:cNvSpPr>
            <p:nvPr/>
          </p:nvSpPr>
          <p:spPr bwMode="auto">
            <a:xfrm>
              <a:off x="4187826" y="1514476"/>
              <a:ext cx="12700"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5" name="Rectangle 495">
              <a:extLst>
                <a:ext uri="{FF2B5EF4-FFF2-40B4-BE49-F238E27FC236}">
                  <a16:creationId xmlns:a16="http://schemas.microsoft.com/office/drawing/2014/main" id="{E9DC55D2-DF41-96BD-D95E-3BA07334CA8E}"/>
                </a:ext>
              </a:extLst>
            </p:cNvPr>
            <p:cNvSpPr>
              <a:spLocks noChangeArrowheads="1"/>
            </p:cNvSpPr>
            <p:nvPr/>
          </p:nvSpPr>
          <p:spPr bwMode="auto">
            <a:xfrm>
              <a:off x="4222751" y="1489076"/>
              <a:ext cx="12700"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6" name="Rectangle 496">
              <a:extLst>
                <a:ext uri="{FF2B5EF4-FFF2-40B4-BE49-F238E27FC236}">
                  <a16:creationId xmlns:a16="http://schemas.microsoft.com/office/drawing/2014/main" id="{8D0967E8-FC89-D626-3F0D-78BEAF25452F}"/>
                </a:ext>
              </a:extLst>
            </p:cNvPr>
            <p:cNvSpPr>
              <a:spLocks noChangeArrowheads="1"/>
            </p:cNvSpPr>
            <p:nvPr/>
          </p:nvSpPr>
          <p:spPr bwMode="auto">
            <a:xfrm>
              <a:off x="4257676" y="1463676"/>
              <a:ext cx="12700" cy="111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7" name="Freeform 497">
              <a:extLst>
                <a:ext uri="{FF2B5EF4-FFF2-40B4-BE49-F238E27FC236}">
                  <a16:creationId xmlns:a16="http://schemas.microsoft.com/office/drawing/2014/main" id="{9679EE7B-6914-CCF3-98A5-F9B339CE4430}"/>
                </a:ext>
              </a:extLst>
            </p:cNvPr>
            <p:cNvSpPr>
              <a:spLocks/>
            </p:cNvSpPr>
            <p:nvPr/>
          </p:nvSpPr>
          <p:spPr bwMode="auto">
            <a:xfrm>
              <a:off x="4079876" y="1403351"/>
              <a:ext cx="185738" cy="111125"/>
            </a:xfrm>
            <a:custGeom>
              <a:avLst/>
              <a:gdLst>
                <a:gd name="T0" fmla="*/ 5 w 117"/>
                <a:gd name="T1" fmla="*/ 70 h 70"/>
                <a:gd name="T2" fmla="*/ 0 w 117"/>
                <a:gd name="T3" fmla="*/ 64 h 70"/>
                <a:gd name="T4" fmla="*/ 50 w 117"/>
                <a:gd name="T5" fmla="*/ 26 h 70"/>
                <a:gd name="T6" fmla="*/ 72 w 117"/>
                <a:gd name="T7" fmla="*/ 40 h 70"/>
                <a:gd name="T8" fmla="*/ 112 w 117"/>
                <a:gd name="T9" fmla="*/ 0 h 70"/>
                <a:gd name="T10" fmla="*/ 117 w 117"/>
                <a:gd name="T11" fmla="*/ 6 h 70"/>
                <a:gd name="T12" fmla="*/ 73 w 117"/>
                <a:gd name="T13" fmla="*/ 50 h 70"/>
                <a:gd name="T14" fmla="*/ 50 w 117"/>
                <a:gd name="T15" fmla="*/ 36 h 70"/>
                <a:gd name="T16" fmla="*/ 5 w 117"/>
                <a:gd name="T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70">
                  <a:moveTo>
                    <a:pt x="5" y="70"/>
                  </a:moveTo>
                  <a:lnTo>
                    <a:pt x="0" y="64"/>
                  </a:lnTo>
                  <a:lnTo>
                    <a:pt x="50" y="26"/>
                  </a:lnTo>
                  <a:lnTo>
                    <a:pt x="72" y="40"/>
                  </a:lnTo>
                  <a:lnTo>
                    <a:pt x="112" y="0"/>
                  </a:lnTo>
                  <a:lnTo>
                    <a:pt x="117" y="6"/>
                  </a:lnTo>
                  <a:lnTo>
                    <a:pt x="73" y="50"/>
                  </a:lnTo>
                  <a:lnTo>
                    <a:pt x="50" y="36"/>
                  </a:lnTo>
                  <a:lnTo>
                    <a:pt x="5"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8" name="Freeform 498">
              <a:extLst>
                <a:ext uri="{FF2B5EF4-FFF2-40B4-BE49-F238E27FC236}">
                  <a16:creationId xmlns:a16="http://schemas.microsoft.com/office/drawing/2014/main" id="{199B3F5E-87DE-A1FB-419A-CC777C7DF7DE}"/>
                </a:ext>
              </a:extLst>
            </p:cNvPr>
            <p:cNvSpPr>
              <a:spLocks/>
            </p:cNvSpPr>
            <p:nvPr/>
          </p:nvSpPr>
          <p:spPr bwMode="auto">
            <a:xfrm>
              <a:off x="4225926" y="1400176"/>
              <a:ext cx="44450" cy="42863"/>
            </a:xfrm>
            <a:custGeom>
              <a:avLst/>
              <a:gdLst>
                <a:gd name="T0" fmla="*/ 28 w 28"/>
                <a:gd name="T1" fmla="*/ 27 h 27"/>
                <a:gd name="T2" fmla="*/ 20 w 28"/>
                <a:gd name="T3" fmla="*/ 27 h 27"/>
                <a:gd name="T4" fmla="*/ 20 w 28"/>
                <a:gd name="T5" fmla="*/ 7 h 27"/>
                <a:gd name="T6" fmla="*/ 0 w 28"/>
                <a:gd name="T7" fmla="*/ 7 h 27"/>
                <a:gd name="T8" fmla="*/ 0 w 28"/>
                <a:gd name="T9" fmla="*/ 0 h 27"/>
                <a:gd name="T10" fmla="*/ 28 w 28"/>
                <a:gd name="T11" fmla="*/ 0 h 27"/>
                <a:gd name="T12" fmla="*/ 28 w 28"/>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8" h="27">
                  <a:moveTo>
                    <a:pt x="28" y="27"/>
                  </a:moveTo>
                  <a:lnTo>
                    <a:pt x="20" y="27"/>
                  </a:lnTo>
                  <a:lnTo>
                    <a:pt x="20" y="7"/>
                  </a:lnTo>
                  <a:lnTo>
                    <a:pt x="0" y="7"/>
                  </a:lnTo>
                  <a:lnTo>
                    <a:pt x="0" y="0"/>
                  </a:lnTo>
                  <a:lnTo>
                    <a:pt x="28" y="0"/>
                  </a:lnTo>
                  <a:lnTo>
                    <a:pt x="2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9" name="Freeform 499">
              <a:extLst>
                <a:ext uri="{FF2B5EF4-FFF2-40B4-BE49-F238E27FC236}">
                  <a16:creationId xmlns:a16="http://schemas.microsoft.com/office/drawing/2014/main" id="{6004DC43-1256-6723-A0B7-40DEDC14F6B0}"/>
                </a:ext>
              </a:extLst>
            </p:cNvPr>
            <p:cNvSpPr>
              <a:spLocks noEditPoints="1"/>
            </p:cNvSpPr>
            <p:nvPr/>
          </p:nvSpPr>
          <p:spPr bwMode="auto">
            <a:xfrm>
              <a:off x="4019551" y="1619251"/>
              <a:ext cx="314325" cy="47625"/>
            </a:xfrm>
            <a:custGeom>
              <a:avLst/>
              <a:gdLst>
                <a:gd name="T0" fmla="*/ 31 w 412"/>
                <a:gd name="T1" fmla="*/ 17 h 63"/>
                <a:gd name="T2" fmla="*/ 16 w 412"/>
                <a:gd name="T3" fmla="*/ 31 h 63"/>
                <a:gd name="T4" fmla="*/ 31 w 412"/>
                <a:gd name="T5" fmla="*/ 46 h 63"/>
                <a:gd name="T6" fmla="*/ 396 w 412"/>
                <a:gd name="T7" fmla="*/ 46 h 63"/>
                <a:gd name="T8" fmla="*/ 396 w 412"/>
                <a:gd name="T9" fmla="*/ 17 h 63"/>
                <a:gd name="T10" fmla="*/ 31 w 412"/>
                <a:gd name="T11" fmla="*/ 17 h 63"/>
                <a:gd name="T12" fmla="*/ 412 w 412"/>
                <a:gd name="T13" fmla="*/ 63 h 63"/>
                <a:gd name="T14" fmla="*/ 31 w 412"/>
                <a:gd name="T15" fmla="*/ 63 h 63"/>
                <a:gd name="T16" fmla="*/ 0 w 412"/>
                <a:gd name="T17" fmla="*/ 31 h 63"/>
                <a:gd name="T18" fmla="*/ 31 w 412"/>
                <a:gd name="T19" fmla="*/ 0 h 63"/>
                <a:gd name="T20" fmla="*/ 412 w 412"/>
                <a:gd name="T21" fmla="*/ 0 h 63"/>
                <a:gd name="T22" fmla="*/ 412 w 412"/>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63">
                  <a:moveTo>
                    <a:pt x="31" y="17"/>
                  </a:moveTo>
                  <a:cubicBezTo>
                    <a:pt x="23" y="17"/>
                    <a:pt x="16" y="23"/>
                    <a:pt x="16" y="31"/>
                  </a:cubicBezTo>
                  <a:cubicBezTo>
                    <a:pt x="16" y="39"/>
                    <a:pt x="23" y="46"/>
                    <a:pt x="31" y="46"/>
                  </a:cubicBezTo>
                  <a:lnTo>
                    <a:pt x="396" y="46"/>
                  </a:lnTo>
                  <a:lnTo>
                    <a:pt x="396" y="17"/>
                  </a:lnTo>
                  <a:lnTo>
                    <a:pt x="31" y="17"/>
                  </a:lnTo>
                  <a:close/>
                  <a:moveTo>
                    <a:pt x="412" y="63"/>
                  </a:moveTo>
                  <a:lnTo>
                    <a:pt x="31" y="63"/>
                  </a:lnTo>
                  <a:cubicBezTo>
                    <a:pt x="14" y="63"/>
                    <a:pt x="0" y="49"/>
                    <a:pt x="0" y="31"/>
                  </a:cubicBezTo>
                  <a:cubicBezTo>
                    <a:pt x="0" y="14"/>
                    <a:pt x="14" y="0"/>
                    <a:pt x="31" y="0"/>
                  </a:cubicBezTo>
                  <a:lnTo>
                    <a:pt x="412" y="0"/>
                  </a:lnTo>
                  <a:lnTo>
                    <a:pt x="41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00" name="Annual_report" descr="{&quot;Key&quot;:&quot;POWER_USER_SHAPE_ICON&quot;,&quot;Value&quot;:&quot;POWER_USER_SHAPE_ICON_STYLE_1&quot;}">
            <a:extLst>
              <a:ext uri="{FF2B5EF4-FFF2-40B4-BE49-F238E27FC236}">
                <a16:creationId xmlns:a16="http://schemas.microsoft.com/office/drawing/2014/main" id="{8C4D1756-BD7B-0673-2CEA-CC732FC03A49}"/>
              </a:ext>
            </a:extLst>
          </p:cNvPr>
          <p:cNvGrpSpPr>
            <a:grpSpLocks noChangeAspect="1"/>
          </p:cNvGrpSpPr>
          <p:nvPr/>
        </p:nvGrpSpPr>
        <p:grpSpPr>
          <a:xfrm>
            <a:off x="3239189" y="2270796"/>
            <a:ext cx="154273" cy="211931"/>
            <a:chOff x="4019551" y="1235076"/>
            <a:chExt cx="314325" cy="431800"/>
          </a:xfrm>
          <a:solidFill>
            <a:schemeClr val="accent5">
              <a:lumMod val="75000"/>
            </a:schemeClr>
          </a:solidFill>
        </p:grpSpPr>
        <p:sp>
          <p:nvSpPr>
            <p:cNvPr id="301" name="Freeform 488">
              <a:extLst>
                <a:ext uri="{FF2B5EF4-FFF2-40B4-BE49-F238E27FC236}">
                  <a16:creationId xmlns:a16="http://schemas.microsoft.com/office/drawing/2014/main" id="{0156DB83-3AE0-8C79-07D5-6B809079FA97}"/>
                </a:ext>
              </a:extLst>
            </p:cNvPr>
            <p:cNvSpPr>
              <a:spLocks/>
            </p:cNvSpPr>
            <p:nvPr/>
          </p:nvSpPr>
          <p:spPr bwMode="auto">
            <a:xfrm>
              <a:off x="4019551" y="1235076"/>
              <a:ext cx="314325" cy="407988"/>
            </a:xfrm>
            <a:custGeom>
              <a:avLst/>
              <a:gdLst>
                <a:gd name="T0" fmla="*/ 412 w 412"/>
                <a:gd name="T1" fmla="*/ 536 h 536"/>
                <a:gd name="T2" fmla="*/ 396 w 412"/>
                <a:gd name="T3" fmla="*/ 536 h 536"/>
                <a:gd name="T4" fmla="*/ 396 w 412"/>
                <a:gd name="T5" fmla="*/ 17 h 536"/>
                <a:gd name="T6" fmla="*/ 33 w 412"/>
                <a:gd name="T7" fmla="*/ 17 h 536"/>
                <a:gd name="T8" fmla="*/ 16 w 412"/>
                <a:gd name="T9" fmla="*/ 33 h 536"/>
                <a:gd name="T10" fmla="*/ 16 w 412"/>
                <a:gd name="T11" fmla="*/ 536 h 536"/>
                <a:gd name="T12" fmla="*/ 0 w 412"/>
                <a:gd name="T13" fmla="*/ 536 h 536"/>
                <a:gd name="T14" fmla="*/ 0 w 412"/>
                <a:gd name="T15" fmla="*/ 33 h 536"/>
                <a:gd name="T16" fmla="*/ 33 w 412"/>
                <a:gd name="T17" fmla="*/ 0 h 536"/>
                <a:gd name="T18" fmla="*/ 412 w 412"/>
                <a:gd name="T19" fmla="*/ 0 h 536"/>
                <a:gd name="T20" fmla="*/ 412 w 412"/>
                <a:gd name="T21" fmla="*/ 53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 h="536">
                  <a:moveTo>
                    <a:pt x="412" y="536"/>
                  </a:moveTo>
                  <a:lnTo>
                    <a:pt x="396" y="536"/>
                  </a:lnTo>
                  <a:lnTo>
                    <a:pt x="396" y="17"/>
                  </a:lnTo>
                  <a:lnTo>
                    <a:pt x="33" y="17"/>
                  </a:lnTo>
                  <a:cubicBezTo>
                    <a:pt x="24" y="17"/>
                    <a:pt x="16" y="24"/>
                    <a:pt x="16" y="33"/>
                  </a:cubicBezTo>
                  <a:lnTo>
                    <a:pt x="16" y="536"/>
                  </a:lnTo>
                  <a:lnTo>
                    <a:pt x="0" y="536"/>
                  </a:lnTo>
                  <a:lnTo>
                    <a:pt x="0" y="33"/>
                  </a:lnTo>
                  <a:cubicBezTo>
                    <a:pt x="0" y="15"/>
                    <a:pt x="15" y="0"/>
                    <a:pt x="33" y="0"/>
                  </a:cubicBezTo>
                  <a:lnTo>
                    <a:pt x="412" y="0"/>
                  </a:lnTo>
                  <a:lnTo>
                    <a:pt x="412" y="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2" name="Freeform 489">
              <a:extLst>
                <a:ext uri="{FF2B5EF4-FFF2-40B4-BE49-F238E27FC236}">
                  <a16:creationId xmlns:a16="http://schemas.microsoft.com/office/drawing/2014/main" id="{11BF976F-E52D-83CE-DD42-DDCAF074D2D9}"/>
                </a:ext>
              </a:extLst>
            </p:cNvPr>
            <p:cNvSpPr>
              <a:spLocks noEditPoints="1"/>
            </p:cNvSpPr>
            <p:nvPr/>
          </p:nvSpPr>
          <p:spPr bwMode="auto">
            <a:xfrm>
              <a:off x="4154488" y="1295401"/>
              <a:ext cx="58738" cy="58738"/>
            </a:xfrm>
            <a:custGeom>
              <a:avLst/>
              <a:gdLst>
                <a:gd name="T0" fmla="*/ 17 w 77"/>
                <a:gd name="T1" fmla="*/ 60 h 77"/>
                <a:gd name="T2" fmla="*/ 60 w 77"/>
                <a:gd name="T3" fmla="*/ 60 h 77"/>
                <a:gd name="T4" fmla="*/ 17 w 77"/>
                <a:gd name="T5" fmla="*/ 17 h 77"/>
                <a:gd name="T6" fmla="*/ 17 w 77"/>
                <a:gd name="T7" fmla="*/ 60 h 77"/>
                <a:gd name="T8" fmla="*/ 77 w 77"/>
                <a:gd name="T9" fmla="*/ 77 h 77"/>
                <a:gd name="T10" fmla="*/ 0 w 77"/>
                <a:gd name="T11" fmla="*/ 77 h 77"/>
                <a:gd name="T12" fmla="*/ 0 w 77"/>
                <a:gd name="T13" fmla="*/ 0 h 77"/>
                <a:gd name="T14" fmla="*/ 9 w 77"/>
                <a:gd name="T15" fmla="*/ 0 h 77"/>
                <a:gd name="T16" fmla="*/ 77 w 77"/>
                <a:gd name="T17" fmla="*/ 69 h 77"/>
                <a:gd name="T18" fmla="*/ 77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17" y="60"/>
                  </a:moveTo>
                  <a:lnTo>
                    <a:pt x="60" y="60"/>
                  </a:lnTo>
                  <a:cubicBezTo>
                    <a:pt x="56" y="38"/>
                    <a:pt x="39" y="21"/>
                    <a:pt x="17" y="17"/>
                  </a:cubicBezTo>
                  <a:lnTo>
                    <a:pt x="17" y="60"/>
                  </a:lnTo>
                  <a:close/>
                  <a:moveTo>
                    <a:pt x="77" y="77"/>
                  </a:moveTo>
                  <a:lnTo>
                    <a:pt x="0" y="77"/>
                  </a:lnTo>
                  <a:lnTo>
                    <a:pt x="0" y="0"/>
                  </a:lnTo>
                  <a:lnTo>
                    <a:pt x="9" y="0"/>
                  </a:lnTo>
                  <a:cubicBezTo>
                    <a:pt x="46" y="0"/>
                    <a:pt x="77" y="31"/>
                    <a:pt x="77" y="69"/>
                  </a:cubicBezTo>
                  <a:lnTo>
                    <a:pt x="7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3" name="Freeform 490">
              <a:extLst>
                <a:ext uri="{FF2B5EF4-FFF2-40B4-BE49-F238E27FC236}">
                  <a16:creationId xmlns:a16="http://schemas.microsoft.com/office/drawing/2014/main" id="{617CC33F-A5E4-1980-37F1-8DDF258FD73D}"/>
                </a:ext>
              </a:extLst>
            </p:cNvPr>
            <p:cNvSpPr>
              <a:spLocks noEditPoints="1"/>
            </p:cNvSpPr>
            <p:nvPr/>
          </p:nvSpPr>
          <p:spPr bwMode="auto">
            <a:xfrm>
              <a:off x="4076701" y="1325564"/>
              <a:ext cx="104775" cy="104775"/>
            </a:xfrm>
            <a:custGeom>
              <a:avLst/>
              <a:gdLst>
                <a:gd name="T0" fmla="*/ 60 w 137"/>
                <a:gd name="T1" fmla="*/ 17 h 137"/>
                <a:gd name="T2" fmla="*/ 17 w 137"/>
                <a:gd name="T3" fmla="*/ 69 h 137"/>
                <a:gd name="T4" fmla="*/ 69 w 137"/>
                <a:gd name="T5" fmla="*/ 121 h 137"/>
                <a:gd name="T6" fmla="*/ 120 w 137"/>
                <a:gd name="T7" fmla="*/ 77 h 137"/>
                <a:gd name="T8" fmla="*/ 60 w 137"/>
                <a:gd name="T9" fmla="*/ 77 h 137"/>
                <a:gd name="T10" fmla="*/ 60 w 137"/>
                <a:gd name="T11" fmla="*/ 17 h 137"/>
                <a:gd name="T12" fmla="*/ 69 w 137"/>
                <a:gd name="T13" fmla="*/ 137 h 137"/>
                <a:gd name="T14" fmla="*/ 0 w 137"/>
                <a:gd name="T15" fmla="*/ 69 h 137"/>
                <a:gd name="T16" fmla="*/ 69 w 137"/>
                <a:gd name="T17" fmla="*/ 0 h 137"/>
                <a:gd name="T18" fmla="*/ 77 w 137"/>
                <a:gd name="T19" fmla="*/ 0 h 137"/>
                <a:gd name="T20" fmla="*/ 77 w 137"/>
                <a:gd name="T21" fmla="*/ 60 h 137"/>
                <a:gd name="T22" fmla="*/ 137 w 137"/>
                <a:gd name="T23" fmla="*/ 60 h 137"/>
                <a:gd name="T24" fmla="*/ 137 w 137"/>
                <a:gd name="T25" fmla="*/ 69 h 137"/>
                <a:gd name="T26" fmla="*/ 69 w 137"/>
                <a:gd name="T2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 h="137">
                  <a:moveTo>
                    <a:pt x="60" y="17"/>
                  </a:moveTo>
                  <a:cubicBezTo>
                    <a:pt x="36" y="21"/>
                    <a:pt x="17" y="43"/>
                    <a:pt x="17" y="69"/>
                  </a:cubicBezTo>
                  <a:cubicBezTo>
                    <a:pt x="17" y="97"/>
                    <a:pt x="40" y="121"/>
                    <a:pt x="69" y="121"/>
                  </a:cubicBezTo>
                  <a:cubicBezTo>
                    <a:pt x="94" y="121"/>
                    <a:pt x="116" y="102"/>
                    <a:pt x="120" y="77"/>
                  </a:cubicBezTo>
                  <a:lnTo>
                    <a:pt x="60" y="77"/>
                  </a:lnTo>
                  <a:lnTo>
                    <a:pt x="60" y="17"/>
                  </a:lnTo>
                  <a:close/>
                  <a:moveTo>
                    <a:pt x="69" y="137"/>
                  </a:moveTo>
                  <a:cubicBezTo>
                    <a:pt x="31" y="137"/>
                    <a:pt x="0" y="106"/>
                    <a:pt x="0" y="69"/>
                  </a:cubicBezTo>
                  <a:cubicBezTo>
                    <a:pt x="0" y="31"/>
                    <a:pt x="31" y="0"/>
                    <a:pt x="69" y="0"/>
                  </a:cubicBezTo>
                  <a:lnTo>
                    <a:pt x="77" y="0"/>
                  </a:lnTo>
                  <a:lnTo>
                    <a:pt x="77" y="60"/>
                  </a:lnTo>
                  <a:lnTo>
                    <a:pt x="137" y="60"/>
                  </a:lnTo>
                  <a:lnTo>
                    <a:pt x="137" y="69"/>
                  </a:lnTo>
                  <a:cubicBezTo>
                    <a:pt x="137" y="106"/>
                    <a:pt x="106" y="137"/>
                    <a:pt x="69"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4" name="Rectangle 491">
              <a:extLst>
                <a:ext uri="{FF2B5EF4-FFF2-40B4-BE49-F238E27FC236}">
                  <a16:creationId xmlns:a16="http://schemas.microsoft.com/office/drawing/2014/main" id="{6CAA512B-4224-1FE1-94A4-810A99279F25}"/>
                </a:ext>
              </a:extLst>
            </p:cNvPr>
            <p:cNvSpPr>
              <a:spLocks noChangeArrowheads="1"/>
            </p:cNvSpPr>
            <p:nvPr/>
          </p:nvSpPr>
          <p:spPr bwMode="auto">
            <a:xfrm>
              <a:off x="4083051" y="1535114"/>
              <a:ext cx="12700"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5" name="Rectangle 492">
              <a:extLst>
                <a:ext uri="{FF2B5EF4-FFF2-40B4-BE49-F238E27FC236}">
                  <a16:creationId xmlns:a16="http://schemas.microsoft.com/office/drawing/2014/main" id="{142306FA-612A-2A91-E769-A510BAC2849F}"/>
                </a:ext>
              </a:extLst>
            </p:cNvPr>
            <p:cNvSpPr>
              <a:spLocks noChangeArrowheads="1"/>
            </p:cNvSpPr>
            <p:nvPr/>
          </p:nvSpPr>
          <p:spPr bwMode="auto">
            <a:xfrm>
              <a:off x="4117976" y="1517651"/>
              <a:ext cx="12700"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6" name="Rectangle 493">
              <a:extLst>
                <a:ext uri="{FF2B5EF4-FFF2-40B4-BE49-F238E27FC236}">
                  <a16:creationId xmlns:a16="http://schemas.microsoft.com/office/drawing/2014/main" id="{09BB17A2-F88F-2C16-5CB9-C0AF092DCBAF}"/>
                </a:ext>
              </a:extLst>
            </p:cNvPr>
            <p:cNvSpPr>
              <a:spLocks noChangeArrowheads="1"/>
            </p:cNvSpPr>
            <p:nvPr/>
          </p:nvSpPr>
          <p:spPr bwMode="auto">
            <a:xfrm>
              <a:off x="4152901" y="1497014"/>
              <a:ext cx="12700" cy="77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7" name="Rectangle 494">
              <a:extLst>
                <a:ext uri="{FF2B5EF4-FFF2-40B4-BE49-F238E27FC236}">
                  <a16:creationId xmlns:a16="http://schemas.microsoft.com/office/drawing/2014/main" id="{C434190C-2341-9F1B-10BF-28CB3AC92C3C}"/>
                </a:ext>
              </a:extLst>
            </p:cNvPr>
            <p:cNvSpPr>
              <a:spLocks noChangeArrowheads="1"/>
            </p:cNvSpPr>
            <p:nvPr/>
          </p:nvSpPr>
          <p:spPr bwMode="auto">
            <a:xfrm>
              <a:off x="4187826" y="1514476"/>
              <a:ext cx="12700"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8" name="Rectangle 495">
              <a:extLst>
                <a:ext uri="{FF2B5EF4-FFF2-40B4-BE49-F238E27FC236}">
                  <a16:creationId xmlns:a16="http://schemas.microsoft.com/office/drawing/2014/main" id="{1B375FFB-1358-CA6A-2B1B-59838D45012D}"/>
                </a:ext>
              </a:extLst>
            </p:cNvPr>
            <p:cNvSpPr>
              <a:spLocks noChangeArrowheads="1"/>
            </p:cNvSpPr>
            <p:nvPr/>
          </p:nvSpPr>
          <p:spPr bwMode="auto">
            <a:xfrm>
              <a:off x="4222751" y="1489076"/>
              <a:ext cx="12700"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9" name="Rectangle 496">
              <a:extLst>
                <a:ext uri="{FF2B5EF4-FFF2-40B4-BE49-F238E27FC236}">
                  <a16:creationId xmlns:a16="http://schemas.microsoft.com/office/drawing/2014/main" id="{B646D46D-9741-CEA7-9FC1-9079E0D20EB0}"/>
                </a:ext>
              </a:extLst>
            </p:cNvPr>
            <p:cNvSpPr>
              <a:spLocks noChangeArrowheads="1"/>
            </p:cNvSpPr>
            <p:nvPr/>
          </p:nvSpPr>
          <p:spPr bwMode="auto">
            <a:xfrm>
              <a:off x="4257676" y="1463676"/>
              <a:ext cx="12700" cy="111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0" name="Freeform 497">
              <a:extLst>
                <a:ext uri="{FF2B5EF4-FFF2-40B4-BE49-F238E27FC236}">
                  <a16:creationId xmlns:a16="http://schemas.microsoft.com/office/drawing/2014/main" id="{75934409-8E06-90AE-6F50-B9C6DCC89BCF}"/>
                </a:ext>
              </a:extLst>
            </p:cNvPr>
            <p:cNvSpPr>
              <a:spLocks/>
            </p:cNvSpPr>
            <p:nvPr/>
          </p:nvSpPr>
          <p:spPr bwMode="auto">
            <a:xfrm>
              <a:off x="4079876" y="1403351"/>
              <a:ext cx="185738" cy="111125"/>
            </a:xfrm>
            <a:custGeom>
              <a:avLst/>
              <a:gdLst>
                <a:gd name="T0" fmla="*/ 5 w 117"/>
                <a:gd name="T1" fmla="*/ 70 h 70"/>
                <a:gd name="T2" fmla="*/ 0 w 117"/>
                <a:gd name="T3" fmla="*/ 64 h 70"/>
                <a:gd name="T4" fmla="*/ 50 w 117"/>
                <a:gd name="T5" fmla="*/ 26 h 70"/>
                <a:gd name="T6" fmla="*/ 72 w 117"/>
                <a:gd name="T7" fmla="*/ 40 h 70"/>
                <a:gd name="T8" fmla="*/ 112 w 117"/>
                <a:gd name="T9" fmla="*/ 0 h 70"/>
                <a:gd name="T10" fmla="*/ 117 w 117"/>
                <a:gd name="T11" fmla="*/ 6 h 70"/>
                <a:gd name="T12" fmla="*/ 73 w 117"/>
                <a:gd name="T13" fmla="*/ 50 h 70"/>
                <a:gd name="T14" fmla="*/ 50 w 117"/>
                <a:gd name="T15" fmla="*/ 36 h 70"/>
                <a:gd name="T16" fmla="*/ 5 w 117"/>
                <a:gd name="T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70">
                  <a:moveTo>
                    <a:pt x="5" y="70"/>
                  </a:moveTo>
                  <a:lnTo>
                    <a:pt x="0" y="64"/>
                  </a:lnTo>
                  <a:lnTo>
                    <a:pt x="50" y="26"/>
                  </a:lnTo>
                  <a:lnTo>
                    <a:pt x="72" y="40"/>
                  </a:lnTo>
                  <a:lnTo>
                    <a:pt x="112" y="0"/>
                  </a:lnTo>
                  <a:lnTo>
                    <a:pt x="117" y="6"/>
                  </a:lnTo>
                  <a:lnTo>
                    <a:pt x="73" y="50"/>
                  </a:lnTo>
                  <a:lnTo>
                    <a:pt x="50" y="36"/>
                  </a:lnTo>
                  <a:lnTo>
                    <a:pt x="5"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1" name="Freeform 498">
              <a:extLst>
                <a:ext uri="{FF2B5EF4-FFF2-40B4-BE49-F238E27FC236}">
                  <a16:creationId xmlns:a16="http://schemas.microsoft.com/office/drawing/2014/main" id="{3807CAC5-3A93-45AE-810D-AEF0C34D7EFA}"/>
                </a:ext>
              </a:extLst>
            </p:cNvPr>
            <p:cNvSpPr>
              <a:spLocks/>
            </p:cNvSpPr>
            <p:nvPr/>
          </p:nvSpPr>
          <p:spPr bwMode="auto">
            <a:xfrm>
              <a:off x="4225926" y="1400176"/>
              <a:ext cx="44450" cy="42863"/>
            </a:xfrm>
            <a:custGeom>
              <a:avLst/>
              <a:gdLst>
                <a:gd name="T0" fmla="*/ 28 w 28"/>
                <a:gd name="T1" fmla="*/ 27 h 27"/>
                <a:gd name="T2" fmla="*/ 20 w 28"/>
                <a:gd name="T3" fmla="*/ 27 h 27"/>
                <a:gd name="T4" fmla="*/ 20 w 28"/>
                <a:gd name="T5" fmla="*/ 7 h 27"/>
                <a:gd name="T6" fmla="*/ 0 w 28"/>
                <a:gd name="T7" fmla="*/ 7 h 27"/>
                <a:gd name="T8" fmla="*/ 0 w 28"/>
                <a:gd name="T9" fmla="*/ 0 h 27"/>
                <a:gd name="T10" fmla="*/ 28 w 28"/>
                <a:gd name="T11" fmla="*/ 0 h 27"/>
                <a:gd name="T12" fmla="*/ 28 w 28"/>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8" h="27">
                  <a:moveTo>
                    <a:pt x="28" y="27"/>
                  </a:moveTo>
                  <a:lnTo>
                    <a:pt x="20" y="27"/>
                  </a:lnTo>
                  <a:lnTo>
                    <a:pt x="20" y="7"/>
                  </a:lnTo>
                  <a:lnTo>
                    <a:pt x="0" y="7"/>
                  </a:lnTo>
                  <a:lnTo>
                    <a:pt x="0" y="0"/>
                  </a:lnTo>
                  <a:lnTo>
                    <a:pt x="28" y="0"/>
                  </a:lnTo>
                  <a:lnTo>
                    <a:pt x="2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2" name="Freeform 499">
              <a:extLst>
                <a:ext uri="{FF2B5EF4-FFF2-40B4-BE49-F238E27FC236}">
                  <a16:creationId xmlns:a16="http://schemas.microsoft.com/office/drawing/2014/main" id="{B1949D2F-A94B-8A5D-D717-0B49E5707BE4}"/>
                </a:ext>
              </a:extLst>
            </p:cNvPr>
            <p:cNvSpPr>
              <a:spLocks noEditPoints="1"/>
            </p:cNvSpPr>
            <p:nvPr/>
          </p:nvSpPr>
          <p:spPr bwMode="auto">
            <a:xfrm>
              <a:off x="4019551" y="1619251"/>
              <a:ext cx="314325" cy="47625"/>
            </a:xfrm>
            <a:custGeom>
              <a:avLst/>
              <a:gdLst>
                <a:gd name="T0" fmla="*/ 31 w 412"/>
                <a:gd name="T1" fmla="*/ 17 h 63"/>
                <a:gd name="T2" fmla="*/ 16 w 412"/>
                <a:gd name="T3" fmla="*/ 31 h 63"/>
                <a:gd name="T4" fmla="*/ 31 w 412"/>
                <a:gd name="T5" fmla="*/ 46 h 63"/>
                <a:gd name="T6" fmla="*/ 396 w 412"/>
                <a:gd name="T7" fmla="*/ 46 h 63"/>
                <a:gd name="T8" fmla="*/ 396 w 412"/>
                <a:gd name="T9" fmla="*/ 17 h 63"/>
                <a:gd name="T10" fmla="*/ 31 w 412"/>
                <a:gd name="T11" fmla="*/ 17 h 63"/>
                <a:gd name="T12" fmla="*/ 412 w 412"/>
                <a:gd name="T13" fmla="*/ 63 h 63"/>
                <a:gd name="T14" fmla="*/ 31 w 412"/>
                <a:gd name="T15" fmla="*/ 63 h 63"/>
                <a:gd name="T16" fmla="*/ 0 w 412"/>
                <a:gd name="T17" fmla="*/ 31 h 63"/>
                <a:gd name="T18" fmla="*/ 31 w 412"/>
                <a:gd name="T19" fmla="*/ 0 h 63"/>
                <a:gd name="T20" fmla="*/ 412 w 412"/>
                <a:gd name="T21" fmla="*/ 0 h 63"/>
                <a:gd name="T22" fmla="*/ 412 w 412"/>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63">
                  <a:moveTo>
                    <a:pt x="31" y="17"/>
                  </a:moveTo>
                  <a:cubicBezTo>
                    <a:pt x="23" y="17"/>
                    <a:pt x="16" y="23"/>
                    <a:pt x="16" y="31"/>
                  </a:cubicBezTo>
                  <a:cubicBezTo>
                    <a:pt x="16" y="39"/>
                    <a:pt x="23" y="46"/>
                    <a:pt x="31" y="46"/>
                  </a:cubicBezTo>
                  <a:lnTo>
                    <a:pt x="396" y="46"/>
                  </a:lnTo>
                  <a:lnTo>
                    <a:pt x="396" y="17"/>
                  </a:lnTo>
                  <a:lnTo>
                    <a:pt x="31" y="17"/>
                  </a:lnTo>
                  <a:close/>
                  <a:moveTo>
                    <a:pt x="412" y="63"/>
                  </a:moveTo>
                  <a:lnTo>
                    <a:pt x="31" y="63"/>
                  </a:lnTo>
                  <a:cubicBezTo>
                    <a:pt x="14" y="63"/>
                    <a:pt x="0" y="49"/>
                    <a:pt x="0" y="31"/>
                  </a:cubicBezTo>
                  <a:cubicBezTo>
                    <a:pt x="0" y="14"/>
                    <a:pt x="14" y="0"/>
                    <a:pt x="31" y="0"/>
                  </a:cubicBezTo>
                  <a:lnTo>
                    <a:pt x="412" y="0"/>
                  </a:lnTo>
                  <a:lnTo>
                    <a:pt x="41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14" name="Annual_report" descr="{&quot;Key&quot;:&quot;POWER_USER_SHAPE_ICON&quot;,&quot;Value&quot;:&quot;POWER_USER_SHAPE_ICON_STYLE_1&quot;}">
            <a:extLst>
              <a:ext uri="{FF2B5EF4-FFF2-40B4-BE49-F238E27FC236}">
                <a16:creationId xmlns:a16="http://schemas.microsoft.com/office/drawing/2014/main" id="{930954AE-8B5A-2B52-1D7B-5A97784E469D}"/>
              </a:ext>
            </a:extLst>
          </p:cNvPr>
          <p:cNvGrpSpPr>
            <a:grpSpLocks noChangeAspect="1"/>
          </p:cNvGrpSpPr>
          <p:nvPr/>
        </p:nvGrpSpPr>
        <p:grpSpPr>
          <a:xfrm>
            <a:off x="10813507" y="2270796"/>
            <a:ext cx="154273" cy="211931"/>
            <a:chOff x="4019551" y="1235076"/>
            <a:chExt cx="314325" cy="431800"/>
          </a:xfrm>
          <a:solidFill>
            <a:schemeClr val="accent5">
              <a:lumMod val="75000"/>
            </a:schemeClr>
          </a:solidFill>
        </p:grpSpPr>
        <p:sp>
          <p:nvSpPr>
            <p:cNvPr id="315" name="Freeform 488">
              <a:extLst>
                <a:ext uri="{FF2B5EF4-FFF2-40B4-BE49-F238E27FC236}">
                  <a16:creationId xmlns:a16="http://schemas.microsoft.com/office/drawing/2014/main" id="{EBED9A93-3187-1609-4011-C1216ADDDBFC}"/>
                </a:ext>
              </a:extLst>
            </p:cNvPr>
            <p:cNvSpPr>
              <a:spLocks/>
            </p:cNvSpPr>
            <p:nvPr/>
          </p:nvSpPr>
          <p:spPr bwMode="auto">
            <a:xfrm>
              <a:off x="4019551" y="1235076"/>
              <a:ext cx="314325" cy="407988"/>
            </a:xfrm>
            <a:custGeom>
              <a:avLst/>
              <a:gdLst>
                <a:gd name="T0" fmla="*/ 412 w 412"/>
                <a:gd name="T1" fmla="*/ 536 h 536"/>
                <a:gd name="T2" fmla="*/ 396 w 412"/>
                <a:gd name="T3" fmla="*/ 536 h 536"/>
                <a:gd name="T4" fmla="*/ 396 w 412"/>
                <a:gd name="T5" fmla="*/ 17 h 536"/>
                <a:gd name="T6" fmla="*/ 33 w 412"/>
                <a:gd name="T7" fmla="*/ 17 h 536"/>
                <a:gd name="T8" fmla="*/ 16 w 412"/>
                <a:gd name="T9" fmla="*/ 33 h 536"/>
                <a:gd name="T10" fmla="*/ 16 w 412"/>
                <a:gd name="T11" fmla="*/ 536 h 536"/>
                <a:gd name="T12" fmla="*/ 0 w 412"/>
                <a:gd name="T13" fmla="*/ 536 h 536"/>
                <a:gd name="T14" fmla="*/ 0 w 412"/>
                <a:gd name="T15" fmla="*/ 33 h 536"/>
                <a:gd name="T16" fmla="*/ 33 w 412"/>
                <a:gd name="T17" fmla="*/ 0 h 536"/>
                <a:gd name="T18" fmla="*/ 412 w 412"/>
                <a:gd name="T19" fmla="*/ 0 h 536"/>
                <a:gd name="T20" fmla="*/ 412 w 412"/>
                <a:gd name="T21" fmla="*/ 53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 h="536">
                  <a:moveTo>
                    <a:pt x="412" y="536"/>
                  </a:moveTo>
                  <a:lnTo>
                    <a:pt x="396" y="536"/>
                  </a:lnTo>
                  <a:lnTo>
                    <a:pt x="396" y="17"/>
                  </a:lnTo>
                  <a:lnTo>
                    <a:pt x="33" y="17"/>
                  </a:lnTo>
                  <a:cubicBezTo>
                    <a:pt x="24" y="17"/>
                    <a:pt x="16" y="24"/>
                    <a:pt x="16" y="33"/>
                  </a:cubicBezTo>
                  <a:lnTo>
                    <a:pt x="16" y="536"/>
                  </a:lnTo>
                  <a:lnTo>
                    <a:pt x="0" y="536"/>
                  </a:lnTo>
                  <a:lnTo>
                    <a:pt x="0" y="33"/>
                  </a:lnTo>
                  <a:cubicBezTo>
                    <a:pt x="0" y="15"/>
                    <a:pt x="15" y="0"/>
                    <a:pt x="33" y="0"/>
                  </a:cubicBezTo>
                  <a:lnTo>
                    <a:pt x="412" y="0"/>
                  </a:lnTo>
                  <a:lnTo>
                    <a:pt x="412" y="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6" name="Freeform 489">
              <a:extLst>
                <a:ext uri="{FF2B5EF4-FFF2-40B4-BE49-F238E27FC236}">
                  <a16:creationId xmlns:a16="http://schemas.microsoft.com/office/drawing/2014/main" id="{08BEEF4B-4501-9767-0F59-2ECDDE5236AB}"/>
                </a:ext>
              </a:extLst>
            </p:cNvPr>
            <p:cNvSpPr>
              <a:spLocks noEditPoints="1"/>
            </p:cNvSpPr>
            <p:nvPr/>
          </p:nvSpPr>
          <p:spPr bwMode="auto">
            <a:xfrm>
              <a:off x="4154488" y="1295401"/>
              <a:ext cx="58738" cy="58738"/>
            </a:xfrm>
            <a:custGeom>
              <a:avLst/>
              <a:gdLst>
                <a:gd name="T0" fmla="*/ 17 w 77"/>
                <a:gd name="T1" fmla="*/ 60 h 77"/>
                <a:gd name="T2" fmla="*/ 60 w 77"/>
                <a:gd name="T3" fmla="*/ 60 h 77"/>
                <a:gd name="T4" fmla="*/ 17 w 77"/>
                <a:gd name="T5" fmla="*/ 17 h 77"/>
                <a:gd name="T6" fmla="*/ 17 w 77"/>
                <a:gd name="T7" fmla="*/ 60 h 77"/>
                <a:gd name="T8" fmla="*/ 77 w 77"/>
                <a:gd name="T9" fmla="*/ 77 h 77"/>
                <a:gd name="T10" fmla="*/ 0 w 77"/>
                <a:gd name="T11" fmla="*/ 77 h 77"/>
                <a:gd name="T12" fmla="*/ 0 w 77"/>
                <a:gd name="T13" fmla="*/ 0 h 77"/>
                <a:gd name="T14" fmla="*/ 9 w 77"/>
                <a:gd name="T15" fmla="*/ 0 h 77"/>
                <a:gd name="T16" fmla="*/ 77 w 77"/>
                <a:gd name="T17" fmla="*/ 69 h 77"/>
                <a:gd name="T18" fmla="*/ 77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17" y="60"/>
                  </a:moveTo>
                  <a:lnTo>
                    <a:pt x="60" y="60"/>
                  </a:lnTo>
                  <a:cubicBezTo>
                    <a:pt x="56" y="38"/>
                    <a:pt x="39" y="21"/>
                    <a:pt x="17" y="17"/>
                  </a:cubicBezTo>
                  <a:lnTo>
                    <a:pt x="17" y="60"/>
                  </a:lnTo>
                  <a:close/>
                  <a:moveTo>
                    <a:pt x="77" y="77"/>
                  </a:moveTo>
                  <a:lnTo>
                    <a:pt x="0" y="77"/>
                  </a:lnTo>
                  <a:lnTo>
                    <a:pt x="0" y="0"/>
                  </a:lnTo>
                  <a:lnTo>
                    <a:pt x="9" y="0"/>
                  </a:lnTo>
                  <a:cubicBezTo>
                    <a:pt x="46" y="0"/>
                    <a:pt x="77" y="31"/>
                    <a:pt x="77" y="69"/>
                  </a:cubicBezTo>
                  <a:lnTo>
                    <a:pt x="7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7" name="Freeform 490">
              <a:extLst>
                <a:ext uri="{FF2B5EF4-FFF2-40B4-BE49-F238E27FC236}">
                  <a16:creationId xmlns:a16="http://schemas.microsoft.com/office/drawing/2014/main" id="{91881092-C8D3-5B0A-BCF2-2886073A7AE3}"/>
                </a:ext>
              </a:extLst>
            </p:cNvPr>
            <p:cNvSpPr>
              <a:spLocks noEditPoints="1"/>
            </p:cNvSpPr>
            <p:nvPr/>
          </p:nvSpPr>
          <p:spPr bwMode="auto">
            <a:xfrm>
              <a:off x="4076701" y="1325564"/>
              <a:ext cx="104775" cy="104775"/>
            </a:xfrm>
            <a:custGeom>
              <a:avLst/>
              <a:gdLst>
                <a:gd name="T0" fmla="*/ 60 w 137"/>
                <a:gd name="T1" fmla="*/ 17 h 137"/>
                <a:gd name="T2" fmla="*/ 17 w 137"/>
                <a:gd name="T3" fmla="*/ 69 h 137"/>
                <a:gd name="T4" fmla="*/ 69 w 137"/>
                <a:gd name="T5" fmla="*/ 121 h 137"/>
                <a:gd name="T6" fmla="*/ 120 w 137"/>
                <a:gd name="T7" fmla="*/ 77 h 137"/>
                <a:gd name="T8" fmla="*/ 60 w 137"/>
                <a:gd name="T9" fmla="*/ 77 h 137"/>
                <a:gd name="T10" fmla="*/ 60 w 137"/>
                <a:gd name="T11" fmla="*/ 17 h 137"/>
                <a:gd name="T12" fmla="*/ 69 w 137"/>
                <a:gd name="T13" fmla="*/ 137 h 137"/>
                <a:gd name="T14" fmla="*/ 0 w 137"/>
                <a:gd name="T15" fmla="*/ 69 h 137"/>
                <a:gd name="T16" fmla="*/ 69 w 137"/>
                <a:gd name="T17" fmla="*/ 0 h 137"/>
                <a:gd name="T18" fmla="*/ 77 w 137"/>
                <a:gd name="T19" fmla="*/ 0 h 137"/>
                <a:gd name="T20" fmla="*/ 77 w 137"/>
                <a:gd name="T21" fmla="*/ 60 h 137"/>
                <a:gd name="T22" fmla="*/ 137 w 137"/>
                <a:gd name="T23" fmla="*/ 60 h 137"/>
                <a:gd name="T24" fmla="*/ 137 w 137"/>
                <a:gd name="T25" fmla="*/ 69 h 137"/>
                <a:gd name="T26" fmla="*/ 69 w 137"/>
                <a:gd name="T2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 h="137">
                  <a:moveTo>
                    <a:pt x="60" y="17"/>
                  </a:moveTo>
                  <a:cubicBezTo>
                    <a:pt x="36" y="21"/>
                    <a:pt x="17" y="43"/>
                    <a:pt x="17" y="69"/>
                  </a:cubicBezTo>
                  <a:cubicBezTo>
                    <a:pt x="17" y="97"/>
                    <a:pt x="40" y="121"/>
                    <a:pt x="69" y="121"/>
                  </a:cubicBezTo>
                  <a:cubicBezTo>
                    <a:pt x="94" y="121"/>
                    <a:pt x="116" y="102"/>
                    <a:pt x="120" y="77"/>
                  </a:cubicBezTo>
                  <a:lnTo>
                    <a:pt x="60" y="77"/>
                  </a:lnTo>
                  <a:lnTo>
                    <a:pt x="60" y="17"/>
                  </a:lnTo>
                  <a:close/>
                  <a:moveTo>
                    <a:pt x="69" y="137"/>
                  </a:moveTo>
                  <a:cubicBezTo>
                    <a:pt x="31" y="137"/>
                    <a:pt x="0" y="106"/>
                    <a:pt x="0" y="69"/>
                  </a:cubicBezTo>
                  <a:cubicBezTo>
                    <a:pt x="0" y="31"/>
                    <a:pt x="31" y="0"/>
                    <a:pt x="69" y="0"/>
                  </a:cubicBezTo>
                  <a:lnTo>
                    <a:pt x="77" y="0"/>
                  </a:lnTo>
                  <a:lnTo>
                    <a:pt x="77" y="60"/>
                  </a:lnTo>
                  <a:lnTo>
                    <a:pt x="137" y="60"/>
                  </a:lnTo>
                  <a:lnTo>
                    <a:pt x="137" y="69"/>
                  </a:lnTo>
                  <a:cubicBezTo>
                    <a:pt x="137" y="106"/>
                    <a:pt x="106" y="137"/>
                    <a:pt x="69"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8" name="Rectangle 491">
              <a:extLst>
                <a:ext uri="{FF2B5EF4-FFF2-40B4-BE49-F238E27FC236}">
                  <a16:creationId xmlns:a16="http://schemas.microsoft.com/office/drawing/2014/main" id="{7BA1A5D1-0B07-4499-32E8-5E6F45D41F0E}"/>
                </a:ext>
              </a:extLst>
            </p:cNvPr>
            <p:cNvSpPr>
              <a:spLocks noChangeArrowheads="1"/>
            </p:cNvSpPr>
            <p:nvPr/>
          </p:nvSpPr>
          <p:spPr bwMode="auto">
            <a:xfrm>
              <a:off x="4083051" y="1535114"/>
              <a:ext cx="12700"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9" name="Rectangle 492">
              <a:extLst>
                <a:ext uri="{FF2B5EF4-FFF2-40B4-BE49-F238E27FC236}">
                  <a16:creationId xmlns:a16="http://schemas.microsoft.com/office/drawing/2014/main" id="{123DCFCA-866A-F921-2DDB-F89E5C94E427}"/>
                </a:ext>
              </a:extLst>
            </p:cNvPr>
            <p:cNvSpPr>
              <a:spLocks noChangeArrowheads="1"/>
            </p:cNvSpPr>
            <p:nvPr/>
          </p:nvSpPr>
          <p:spPr bwMode="auto">
            <a:xfrm>
              <a:off x="4117976" y="1517651"/>
              <a:ext cx="12700"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0" name="Rectangle 493">
              <a:extLst>
                <a:ext uri="{FF2B5EF4-FFF2-40B4-BE49-F238E27FC236}">
                  <a16:creationId xmlns:a16="http://schemas.microsoft.com/office/drawing/2014/main" id="{7A93CFF4-03EB-C009-A9B1-BBADC8770BCF}"/>
                </a:ext>
              </a:extLst>
            </p:cNvPr>
            <p:cNvSpPr>
              <a:spLocks noChangeArrowheads="1"/>
            </p:cNvSpPr>
            <p:nvPr/>
          </p:nvSpPr>
          <p:spPr bwMode="auto">
            <a:xfrm>
              <a:off x="4152901" y="1497014"/>
              <a:ext cx="12700" cy="77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1" name="Rectangle 494">
              <a:extLst>
                <a:ext uri="{FF2B5EF4-FFF2-40B4-BE49-F238E27FC236}">
                  <a16:creationId xmlns:a16="http://schemas.microsoft.com/office/drawing/2014/main" id="{697E7B89-D59B-93B8-8B9E-007FA7C30189}"/>
                </a:ext>
              </a:extLst>
            </p:cNvPr>
            <p:cNvSpPr>
              <a:spLocks noChangeArrowheads="1"/>
            </p:cNvSpPr>
            <p:nvPr/>
          </p:nvSpPr>
          <p:spPr bwMode="auto">
            <a:xfrm>
              <a:off x="4187826" y="1514476"/>
              <a:ext cx="12700"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2" name="Rectangle 495">
              <a:extLst>
                <a:ext uri="{FF2B5EF4-FFF2-40B4-BE49-F238E27FC236}">
                  <a16:creationId xmlns:a16="http://schemas.microsoft.com/office/drawing/2014/main" id="{07088310-3B59-AB9A-8F1D-9064996CEDDB}"/>
                </a:ext>
              </a:extLst>
            </p:cNvPr>
            <p:cNvSpPr>
              <a:spLocks noChangeArrowheads="1"/>
            </p:cNvSpPr>
            <p:nvPr/>
          </p:nvSpPr>
          <p:spPr bwMode="auto">
            <a:xfrm>
              <a:off x="4222751" y="1489076"/>
              <a:ext cx="12700"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3" name="Rectangle 496">
              <a:extLst>
                <a:ext uri="{FF2B5EF4-FFF2-40B4-BE49-F238E27FC236}">
                  <a16:creationId xmlns:a16="http://schemas.microsoft.com/office/drawing/2014/main" id="{7F4E4D27-7287-89D3-5178-AEA9B2BA78B8}"/>
                </a:ext>
              </a:extLst>
            </p:cNvPr>
            <p:cNvSpPr>
              <a:spLocks noChangeArrowheads="1"/>
            </p:cNvSpPr>
            <p:nvPr/>
          </p:nvSpPr>
          <p:spPr bwMode="auto">
            <a:xfrm>
              <a:off x="4257676" y="1463676"/>
              <a:ext cx="12700" cy="111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4" name="Freeform 497">
              <a:extLst>
                <a:ext uri="{FF2B5EF4-FFF2-40B4-BE49-F238E27FC236}">
                  <a16:creationId xmlns:a16="http://schemas.microsoft.com/office/drawing/2014/main" id="{AA5F4221-0423-E3EB-310E-A44D0C647775}"/>
                </a:ext>
              </a:extLst>
            </p:cNvPr>
            <p:cNvSpPr>
              <a:spLocks/>
            </p:cNvSpPr>
            <p:nvPr/>
          </p:nvSpPr>
          <p:spPr bwMode="auto">
            <a:xfrm>
              <a:off x="4079876" y="1403351"/>
              <a:ext cx="185738" cy="111125"/>
            </a:xfrm>
            <a:custGeom>
              <a:avLst/>
              <a:gdLst>
                <a:gd name="T0" fmla="*/ 5 w 117"/>
                <a:gd name="T1" fmla="*/ 70 h 70"/>
                <a:gd name="T2" fmla="*/ 0 w 117"/>
                <a:gd name="T3" fmla="*/ 64 h 70"/>
                <a:gd name="T4" fmla="*/ 50 w 117"/>
                <a:gd name="T5" fmla="*/ 26 h 70"/>
                <a:gd name="T6" fmla="*/ 72 w 117"/>
                <a:gd name="T7" fmla="*/ 40 h 70"/>
                <a:gd name="T8" fmla="*/ 112 w 117"/>
                <a:gd name="T9" fmla="*/ 0 h 70"/>
                <a:gd name="T10" fmla="*/ 117 w 117"/>
                <a:gd name="T11" fmla="*/ 6 h 70"/>
                <a:gd name="T12" fmla="*/ 73 w 117"/>
                <a:gd name="T13" fmla="*/ 50 h 70"/>
                <a:gd name="T14" fmla="*/ 50 w 117"/>
                <a:gd name="T15" fmla="*/ 36 h 70"/>
                <a:gd name="T16" fmla="*/ 5 w 117"/>
                <a:gd name="T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70">
                  <a:moveTo>
                    <a:pt x="5" y="70"/>
                  </a:moveTo>
                  <a:lnTo>
                    <a:pt x="0" y="64"/>
                  </a:lnTo>
                  <a:lnTo>
                    <a:pt x="50" y="26"/>
                  </a:lnTo>
                  <a:lnTo>
                    <a:pt x="72" y="40"/>
                  </a:lnTo>
                  <a:lnTo>
                    <a:pt x="112" y="0"/>
                  </a:lnTo>
                  <a:lnTo>
                    <a:pt x="117" y="6"/>
                  </a:lnTo>
                  <a:lnTo>
                    <a:pt x="73" y="50"/>
                  </a:lnTo>
                  <a:lnTo>
                    <a:pt x="50" y="36"/>
                  </a:lnTo>
                  <a:lnTo>
                    <a:pt x="5"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5" name="Freeform 498">
              <a:extLst>
                <a:ext uri="{FF2B5EF4-FFF2-40B4-BE49-F238E27FC236}">
                  <a16:creationId xmlns:a16="http://schemas.microsoft.com/office/drawing/2014/main" id="{8ED8024B-183F-37E8-5409-9405F6DA9465}"/>
                </a:ext>
              </a:extLst>
            </p:cNvPr>
            <p:cNvSpPr>
              <a:spLocks/>
            </p:cNvSpPr>
            <p:nvPr/>
          </p:nvSpPr>
          <p:spPr bwMode="auto">
            <a:xfrm>
              <a:off x="4225926" y="1400176"/>
              <a:ext cx="44450" cy="42863"/>
            </a:xfrm>
            <a:custGeom>
              <a:avLst/>
              <a:gdLst>
                <a:gd name="T0" fmla="*/ 28 w 28"/>
                <a:gd name="T1" fmla="*/ 27 h 27"/>
                <a:gd name="T2" fmla="*/ 20 w 28"/>
                <a:gd name="T3" fmla="*/ 27 h 27"/>
                <a:gd name="T4" fmla="*/ 20 w 28"/>
                <a:gd name="T5" fmla="*/ 7 h 27"/>
                <a:gd name="T6" fmla="*/ 0 w 28"/>
                <a:gd name="T7" fmla="*/ 7 h 27"/>
                <a:gd name="T8" fmla="*/ 0 w 28"/>
                <a:gd name="T9" fmla="*/ 0 h 27"/>
                <a:gd name="T10" fmla="*/ 28 w 28"/>
                <a:gd name="T11" fmla="*/ 0 h 27"/>
                <a:gd name="T12" fmla="*/ 28 w 28"/>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8" h="27">
                  <a:moveTo>
                    <a:pt x="28" y="27"/>
                  </a:moveTo>
                  <a:lnTo>
                    <a:pt x="20" y="27"/>
                  </a:lnTo>
                  <a:lnTo>
                    <a:pt x="20" y="7"/>
                  </a:lnTo>
                  <a:lnTo>
                    <a:pt x="0" y="7"/>
                  </a:lnTo>
                  <a:lnTo>
                    <a:pt x="0" y="0"/>
                  </a:lnTo>
                  <a:lnTo>
                    <a:pt x="28" y="0"/>
                  </a:lnTo>
                  <a:lnTo>
                    <a:pt x="2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6" name="Freeform 499">
              <a:extLst>
                <a:ext uri="{FF2B5EF4-FFF2-40B4-BE49-F238E27FC236}">
                  <a16:creationId xmlns:a16="http://schemas.microsoft.com/office/drawing/2014/main" id="{A79BA9E9-4353-9D77-4717-14895677EF84}"/>
                </a:ext>
              </a:extLst>
            </p:cNvPr>
            <p:cNvSpPr>
              <a:spLocks noEditPoints="1"/>
            </p:cNvSpPr>
            <p:nvPr/>
          </p:nvSpPr>
          <p:spPr bwMode="auto">
            <a:xfrm>
              <a:off x="4019551" y="1619251"/>
              <a:ext cx="314325" cy="47625"/>
            </a:xfrm>
            <a:custGeom>
              <a:avLst/>
              <a:gdLst>
                <a:gd name="T0" fmla="*/ 31 w 412"/>
                <a:gd name="T1" fmla="*/ 17 h 63"/>
                <a:gd name="T2" fmla="*/ 16 w 412"/>
                <a:gd name="T3" fmla="*/ 31 h 63"/>
                <a:gd name="T4" fmla="*/ 31 w 412"/>
                <a:gd name="T5" fmla="*/ 46 h 63"/>
                <a:gd name="T6" fmla="*/ 396 w 412"/>
                <a:gd name="T7" fmla="*/ 46 h 63"/>
                <a:gd name="T8" fmla="*/ 396 w 412"/>
                <a:gd name="T9" fmla="*/ 17 h 63"/>
                <a:gd name="T10" fmla="*/ 31 w 412"/>
                <a:gd name="T11" fmla="*/ 17 h 63"/>
                <a:gd name="T12" fmla="*/ 412 w 412"/>
                <a:gd name="T13" fmla="*/ 63 h 63"/>
                <a:gd name="T14" fmla="*/ 31 w 412"/>
                <a:gd name="T15" fmla="*/ 63 h 63"/>
                <a:gd name="T16" fmla="*/ 0 w 412"/>
                <a:gd name="T17" fmla="*/ 31 h 63"/>
                <a:gd name="T18" fmla="*/ 31 w 412"/>
                <a:gd name="T19" fmla="*/ 0 h 63"/>
                <a:gd name="T20" fmla="*/ 412 w 412"/>
                <a:gd name="T21" fmla="*/ 0 h 63"/>
                <a:gd name="T22" fmla="*/ 412 w 412"/>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63">
                  <a:moveTo>
                    <a:pt x="31" y="17"/>
                  </a:moveTo>
                  <a:cubicBezTo>
                    <a:pt x="23" y="17"/>
                    <a:pt x="16" y="23"/>
                    <a:pt x="16" y="31"/>
                  </a:cubicBezTo>
                  <a:cubicBezTo>
                    <a:pt x="16" y="39"/>
                    <a:pt x="23" y="46"/>
                    <a:pt x="31" y="46"/>
                  </a:cubicBezTo>
                  <a:lnTo>
                    <a:pt x="396" y="46"/>
                  </a:lnTo>
                  <a:lnTo>
                    <a:pt x="396" y="17"/>
                  </a:lnTo>
                  <a:lnTo>
                    <a:pt x="31" y="17"/>
                  </a:lnTo>
                  <a:close/>
                  <a:moveTo>
                    <a:pt x="412" y="63"/>
                  </a:moveTo>
                  <a:lnTo>
                    <a:pt x="31" y="63"/>
                  </a:lnTo>
                  <a:cubicBezTo>
                    <a:pt x="14" y="63"/>
                    <a:pt x="0" y="49"/>
                    <a:pt x="0" y="31"/>
                  </a:cubicBezTo>
                  <a:cubicBezTo>
                    <a:pt x="0" y="14"/>
                    <a:pt x="14" y="0"/>
                    <a:pt x="31" y="0"/>
                  </a:cubicBezTo>
                  <a:lnTo>
                    <a:pt x="412" y="0"/>
                  </a:lnTo>
                  <a:lnTo>
                    <a:pt x="41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8039873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917AC-ED75-0E16-FAF0-6F62B03FEF92}"/>
              </a:ext>
            </a:extLst>
          </p:cNvPr>
          <p:cNvSpPr>
            <a:spLocks noGrp="1"/>
          </p:cNvSpPr>
          <p:nvPr>
            <p:ph type="title"/>
          </p:nvPr>
        </p:nvSpPr>
        <p:spPr/>
        <p:txBody>
          <a:bodyPr/>
          <a:lstStyle/>
          <a:p>
            <a:r>
              <a:rPr lang="en-US" dirty="0"/>
              <a:t>Proposed Project Plan </a:t>
            </a:r>
            <a:r>
              <a:rPr lang="en-US" u="sng" dirty="0"/>
              <a:t>per Quick-Check 2.0</a:t>
            </a:r>
          </a:p>
        </p:txBody>
      </p:sp>
      <p:sp>
        <p:nvSpPr>
          <p:cNvPr id="3" name="Slide Number Placeholder 2">
            <a:extLst>
              <a:ext uri="{FF2B5EF4-FFF2-40B4-BE49-F238E27FC236}">
                <a16:creationId xmlns:a16="http://schemas.microsoft.com/office/drawing/2014/main" id="{43E19CEE-7CB5-4116-5928-1FFD4E268738}"/>
              </a:ext>
            </a:extLst>
          </p:cNvPr>
          <p:cNvSpPr>
            <a:spLocks noGrp="1"/>
          </p:cNvSpPr>
          <p:nvPr>
            <p:ph type="sldNum" sz="quarter" idx="12"/>
          </p:nvPr>
        </p:nvSpPr>
        <p:spPr/>
        <p:txBody>
          <a:bodyPr/>
          <a:lstStyle/>
          <a:p>
            <a:fld id="{A6675773-DBBA-4A21-9EDA-4D76296EEA2B}" type="slidenum">
              <a:rPr lang="en-US" smtClean="0"/>
              <a:t>51</a:t>
            </a:fld>
            <a:endParaRPr lang="en-US" dirty="0"/>
          </a:p>
        </p:txBody>
      </p:sp>
      <p:graphicFrame>
        <p:nvGraphicFramePr>
          <p:cNvPr id="4" name="Table 3">
            <a:extLst>
              <a:ext uri="{FF2B5EF4-FFF2-40B4-BE49-F238E27FC236}">
                <a16:creationId xmlns:a16="http://schemas.microsoft.com/office/drawing/2014/main" id="{4619411B-8ACF-A191-FF6C-1C020E9E436E}"/>
              </a:ext>
            </a:extLst>
          </p:cNvPr>
          <p:cNvGraphicFramePr>
            <a:graphicFrameLocks noGrp="1"/>
          </p:cNvGraphicFramePr>
          <p:nvPr>
            <p:extLst>
              <p:ext uri="{D42A27DB-BD31-4B8C-83A1-F6EECF244321}">
                <p14:modId xmlns:p14="http://schemas.microsoft.com/office/powerpoint/2010/main" val="3409709884"/>
              </p:ext>
            </p:extLst>
          </p:nvPr>
        </p:nvGraphicFramePr>
        <p:xfrm>
          <a:off x="838185" y="1640469"/>
          <a:ext cx="10515600" cy="3714775"/>
        </p:xfrm>
        <a:graphic>
          <a:graphicData uri="http://schemas.openxmlformats.org/drawingml/2006/table">
            <a:tbl>
              <a:tblPr firstRow="1" bandRow="1">
                <a:tableStyleId>{5C22544A-7EE6-4342-B048-85BDC9FD1C3A}</a:tableStyleId>
              </a:tblPr>
              <a:tblGrid>
                <a:gridCol w="1520040">
                  <a:extLst>
                    <a:ext uri="{9D8B030D-6E8A-4147-A177-3AD203B41FA5}">
                      <a16:colId xmlns:a16="http://schemas.microsoft.com/office/drawing/2014/main" val="3141026808"/>
                    </a:ext>
                  </a:extLst>
                </a:gridCol>
                <a:gridCol w="1499260">
                  <a:extLst>
                    <a:ext uri="{9D8B030D-6E8A-4147-A177-3AD203B41FA5}">
                      <a16:colId xmlns:a16="http://schemas.microsoft.com/office/drawing/2014/main" val="954416451"/>
                    </a:ext>
                  </a:extLst>
                </a:gridCol>
                <a:gridCol w="1499260">
                  <a:extLst>
                    <a:ext uri="{9D8B030D-6E8A-4147-A177-3AD203B41FA5}">
                      <a16:colId xmlns:a16="http://schemas.microsoft.com/office/drawing/2014/main" val="2974364674"/>
                    </a:ext>
                  </a:extLst>
                </a:gridCol>
                <a:gridCol w="1499260">
                  <a:extLst>
                    <a:ext uri="{9D8B030D-6E8A-4147-A177-3AD203B41FA5}">
                      <a16:colId xmlns:a16="http://schemas.microsoft.com/office/drawing/2014/main" val="2679774575"/>
                    </a:ext>
                  </a:extLst>
                </a:gridCol>
                <a:gridCol w="1499260">
                  <a:extLst>
                    <a:ext uri="{9D8B030D-6E8A-4147-A177-3AD203B41FA5}">
                      <a16:colId xmlns:a16="http://schemas.microsoft.com/office/drawing/2014/main" val="3995949351"/>
                    </a:ext>
                  </a:extLst>
                </a:gridCol>
                <a:gridCol w="1499260">
                  <a:extLst>
                    <a:ext uri="{9D8B030D-6E8A-4147-A177-3AD203B41FA5}">
                      <a16:colId xmlns:a16="http://schemas.microsoft.com/office/drawing/2014/main" val="3167544976"/>
                    </a:ext>
                  </a:extLst>
                </a:gridCol>
                <a:gridCol w="1499260">
                  <a:extLst>
                    <a:ext uri="{9D8B030D-6E8A-4147-A177-3AD203B41FA5}">
                      <a16:colId xmlns:a16="http://schemas.microsoft.com/office/drawing/2014/main" val="3539993550"/>
                    </a:ext>
                  </a:extLst>
                </a:gridCol>
              </a:tblGrid>
              <a:tr h="202162">
                <a:tc>
                  <a:txBody>
                    <a:bodyPr/>
                    <a:lstStyle/>
                    <a:p>
                      <a:endParaRPr lang="en-US" sz="800" dirty="0"/>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gridSpan="6">
                  <a:txBody>
                    <a:bodyPr/>
                    <a:lstStyle/>
                    <a:p>
                      <a:pPr algn="ctr"/>
                      <a:r>
                        <a:rPr lang="en-US" sz="1000" dirty="0">
                          <a:solidFill>
                            <a:schemeClr val="tx1"/>
                          </a:solidFill>
                        </a:rPr>
                        <a:t>2024</a:t>
                      </a:r>
                    </a:p>
                  </a:txBody>
                  <a:tcPr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1">
                        <a:lumMod val="85000"/>
                      </a:schemeClr>
                    </a:solidFill>
                  </a:tcPr>
                </a:tc>
                <a:tc hMerge="1">
                  <a:txBody>
                    <a:bodyPr/>
                    <a:lstStyle/>
                    <a:p>
                      <a:endParaRPr lang="en-US" sz="800" dirty="0"/>
                    </a:p>
                  </a:txBody>
                  <a:tcPr/>
                </a:tc>
                <a:tc hMerge="1">
                  <a:txBody>
                    <a:bodyPr/>
                    <a:lstStyle/>
                    <a:p>
                      <a:endParaRPr lang="en-US" sz="800" dirty="0"/>
                    </a:p>
                  </a:txBody>
                  <a:tcPr/>
                </a:tc>
                <a:tc hMerge="1">
                  <a:txBody>
                    <a:bodyPr/>
                    <a:lstStyle/>
                    <a:p>
                      <a:endParaRPr lang="en-US" sz="800" dirty="0"/>
                    </a:p>
                  </a:txBody>
                  <a:tcPr/>
                </a:tc>
                <a:tc hMerge="1">
                  <a:txBody>
                    <a:bodyPr/>
                    <a:lstStyle/>
                    <a:p>
                      <a:endParaRPr lang="en-US" sz="800" dirty="0"/>
                    </a:p>
                  </a:txBody>
                  <a:tcPr/>
                </a:tc>
                <a:tc hMerge="1">
                  <a:txBody>
                    <a:bodyPr/>
                    <a:lstStyle/>
                    <a:p>
                      <a:endParaRPr lang="en-US" sz="800" dirty="0"/>
                    </a:p>
                  </a:txBody>
                  <a:tcPr/>
                </a:tc>
                <a:extLst>
                  <a:ext uri="{0D108BD9-81ED-4DB2-BD59-A6C34878D82A}">
                    <a16:rowId xmlns:a16="http://schemas.microsoft.com/office/drawing/2014/main" val="1129602804"/>
                  </a:ext>
                </a:extLst>
              </a:tr>
              <a:tr h="228792">
                <a:tc>
                  <a:txBody>
                    <a:bodyPr/>
                    <a:lstStyle/>
                    <a:p>
                      <a:r>
                        <a:rPr lang="en-US" sz="1000" dirty="0"/>
                        <a:t>Project Overview</a:t>
                      </a:r>
                    </a:p>
                  </a:txBody>
                  <a:tcP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t>Week 1</a:t>
                      </a:r>
                    </a:p>
                  </a:txBody>
                  <a:tcPr anchor="ctr">
                    <a:lnL w="12700" cmpd="sng">
                      <a:noFill/>
                    </a:lnL>
                    <a:lnR w="12700" cap="flat" cmpd="sng" algn="ctr">
                      <a:solidFill>
                        <a:schemeClr val="bg1">
                          <a:lumMod val="85000"/>
                        </a:schemeClr>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t>Week 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t>Week 3</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t>Week 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t>Week 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t>Week 6</a:t>
                      </a:r>
                    </a:p>
                  </a:txBody>
                  <a:tcPr anchor="ctr">
                    <a:lnL w="12700" cap="flat" cmpd="sng" algn="ctr">
                      <a:solidFill>
                        <a:schemeClr val="bg1">
                          <a:lumMod val="85000"/>
                        </a:schemeClr>
                      </a:solidFill>
                      <a:prstDash val="solid"/>
                      <a:round/>
                      <a:headEnd type="none" w="med" len="med"/>
                      <a:tailEnd type="none" w="med" len="med"/>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37375184"/>
                  </a:ext>
                </a:extLst>
              </a:tr>
              <a:tr h="527095">
                <a:tc>
                  <a:txBody>
                    <a:bodyPr/>
                    <a:lstStyle/>
                    <a:p>
                      <a:r>
                        <a:rPr lang="en-US" sz="1100" dirty="0"/>
                        <a:t>Milestones</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8743396"/>
                  </a:ext>
                </a:extLst>
              </a:tr>
              <a:tr h="540000">
                <a:tc>
                  <a:txBody>
                    <a:bodyPr/>
                    <a:lstStyle/>
                    <a:p>
                      <a:pPr fontAlgn="base"/>
                      <a:r>
                        <a:rPr lang="en-US" sz="1100" kern="1200" dirty="0">
                          <a:solidFill>
                            <a:schemeClr val="dk1"/>
                          </a:solidFill>
                          <a:latin typeface="+mn-lt"/>
                          <a:ea typeface="+mn-ea"/>
                          <a:cs typeface="+mn-cs"/>
                        </a:rPr>
                        <a:t>Phase 1: Kick-Off and Data Analysis</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5326964"/>
                  </a:ext>
                </a:extLst>
              </a:tr>
              <a:tr h="540000">
                <a:tc>
                  <a:txBody>
                    <a:bodyPr/>
                    <a:lstStyle/>
                    <a:p>
                      <a:pPr fontAlgn="base"/>
                      <a:r>
                        <a:rPr lang="en-US" sz="1100" kern="1200" dirty="0">
                          <a:solidFill>
                            <a:schemeClr val="dk1"/>
                          </a:solidFill>
                          <a:latin typeface="+mn-lt"/>
                          <a:ea typeface="+mn-ea"/>
                          <a:cs typeface="+mn-cs"/>
                        </a:rPr>
                        <a:t>Phase 2: Heat Map Risks</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1259662"/>
                  </a:ext>
                </a:extLst>
              </a:tr>
              <a:tr h="540000">
                <a:tc>
                  <a:txBody>
                    <a:bodyPr/>
                    <a:lstStyle/>
                    <a:p>
                      <a:pPr fontAlgn="base"/>
                      <a:r>
                        <a:rPr lang="en-US" sz="1100" kern="1200" dirty="0">
                          <a:solidFill>
                            <a:schemeClr val="dk1"/>
                          </a:solidFill>
                          <a:latin typeface="+mn-lt"/>
                          <a:ea typeface="+mn-ea"/>
                          <a:cs typeface="+mn-cs"/>
                        </a:rPr>
                        <a:t>Phase 3: Leadership &amp; HSE Capabilities</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0614970"/>
                  </a:ext>
                </a:extLst>
              </a:tr>
              <a:tr h="540000">
                <a:tc>
                  <a:txBody>
                    <a:bodyPr/>
                    <a:lstStyle/>
                    <a:p>
                      <a:pPr fontAlgn="base"/>
                      <a:r>
                        <a:rPr lang="en-US" sz="1100" kern="1200" dirty="0">
                          <a:solidFill>
                            <a:schemeClr val="dk1"/>
                          </a:solidFill>
                          <a:latin typeface="+mn-lt"/>
                          <a:ea typeface="+mn-ea"/>
                          <a:cs typeface="+mn-cs"/>
                        </a:rPr>
                        <a:t>Phase 4: Cultural Maturity</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4014348"/>
                  </a:ext>
                </a:extLst>
              </a:tr>
              <a:tr h="540000">
                <a:tc>
                  <a:txBody>
                    <a:bodyPr/>
                    <a:lstStyle/>
                    <a:p>
                      <a:pPr fontAlgn="base"/>
                      <a:r>
                        <a:rPr lang="en-US" sz="1100" kern="1200" dirty="0">
                          <a:solidFill>
                            <a:schemeClr val="dk1"/>
                          </a:solidFill>
                          <a:latin typeface="+mn-lt"/>
                          <a:ea typeface="+mn-ea"/>
                          <a:cs typeface="+mn-cs"/>
                        </a:rPr>
                        <a:t>Reporting and Usability</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8576214"/>
                  </a:ext>
                </a:extLst>
              </a:tr>
            </a:tbl>
          </a:graphicData>
        </a:graphic>
      </p:graphicFrame>
      <p:grpSp>
        <p:nvGrpSpPr>
          <p:cNvPr id="23" name="Project_launch" descr="{&quot;Key&quot;:&quot;POWER_USER_SHAPE_ICON&quot;,&quot;Value&quot;:&quot;POWER_USER_SHAPE_ICON_STYLE_1&quot;}">
            <a:extLst>
              <a:ext uri="{FF2B5EF4-FFF2-40B4-BE49-F238E27FC236}">
                <a16:creationId xmlns:a16="http://schemas.microsoft.com/office/drawing/2014/main" id="{25C30E7F-4CD6-EDF3-C0F0-998F8B732F31}"/>
              </a:ext>
            </a:extLst>
          </p:cNvPr>
          <p:cNvGrpSpPr>
            <a:grpSpLocks noChangeAspect="1"/>
          </p:cNvGrpSpPr>
          <p:nvPr/>
        </p:nvGrpSpPr>
        <p:grpSpPr>
          <a:xfrm>
            <a:off x="2299814" y="2264632"/>
            <a:ext cx="236233" cy="177942"/>
            <a:chOff x="2932113" y="4483100"/>
            <a:chExt cx="855663" cy="644525"/>
          </a:xfrm>
        </p:grpSpPr>
        <p:sp>
          <p:nvSpPr>
            <p:cNvPr id="24" name="Freeform 61">
              <a:extLst>
                <a:ext uri="{FF2B5EF4-FFF2-40B4-BE49-F238E27FC236}">
                  <a16:creationId xmlns:a16="http://schemas.microsoft.com/office/drawing/2014/main" id="{CB1712CE-30A1-999D-E819-72739320B8DE}"/>
                </a:ext>
              </a:extLst>
            </p:cNvPr>
            <p:cNvSpPr>
              <a:spLocks/>
            </p:cNvSpPr>
            <p:nvPr/>
          </p:nvSpPr>
          <p:spPr bwMode="auto">
            <a:xfrm>
              <a:off x="2932113" y="4752975"/>
              <a:ext cx="458788" cy="374650"/>
            </a:xfrm>
            <a:custGeom>
              <a:avLst/>
              <a:gdLst>
                <a:gd name="T0" fmla="*/ 0 w 611"/>
                <a:gd name="T1" fmla="*/ 498 h 498"/>
                <a:gd name="T2" fmla="*/ 32 w 611"/>
                <a:gd name="T3" fmla="*/ 146 h 498"/>
                <a:gd name="T4" fmla="*/ 199 w 611"/>
                <a:gd name="T5" fmla="*/ 7 h 498"/>
                <a:gd name="T6" fmla="*/ 340 w 611"/>
                <a:gd name="T7" fmla="*/ 157 h 498"/>
                <a:gd name="T8" fmla="*/ 551 w 611"/>
                <a:gd name="T9" fmla="*/ 360 h 498"/>
                <a:gd name="T10" fmla="*/ 608 w 611"/>
                <a:gd name="T11" fmla="*/ 428 h 498"/>
                <a:gd name="T12" fmla="*/ 545 w 611"/>
                <a:gd name="T13" fmla="*/ 485 h 498"/>
                <a:gd name="T14" fmla="*/ 544 w 611"/>
                <a:gd name="T15" fmla="*/ 485 h 498"/>
                <a:gd name="T16" fmla="*/ 236 w 611"/>
                <a:gd name="T17" fmla="*/ 27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498">
                  <a:moveTo>
                    <a:pt x="0" y="498"/>
                  </a:moveTo>
                  <a:lnTo>
                    <a:pt x="32" y="146"/>
                  </a:lnTo>
                  <a:cubicBezTo>
                    <a:pt x="44" y="49"/>
                    <a:pt x="123" y="0"/>
                    <a:pt x="199" y="7"/>
                  </a:cubicBezTo>
                  <a:cubicBezTo>
                    <a:pt x="278" y="14"/>
                    <a:pt x="330" y="80"/>
                    <a:pt x="340" y="157"/>
                  </a:cubicBezTo>
                  <a:cubicBezTo>
                    <a:pt x="355" y="278"/>
                    <a:pt x="441" y="350"/>
                    <a:pt x="551" y="360"/>
                  </a:cubicBezTo>
                  <a:cubicBezTo>
                    <a:pt x="586" y="363"/>
                    <a:pt x="611" y="393"/>
                    <a:pt x="608" y="428"/>
                  </a:cubicBezTo>
                  <a:cubicBezTo>
                    <a:pt x="605" y="466"/>
                    <a:pt x="573" y="485"/>
                    <a:pt x="545" y="485"/>
                  </a:cubicBezTo>
                  <a:lnTo>
                    <a:pt x="544" y="485"/>
                  </a:lnTo>
                  <a:cubicBezTo>
                    <a:pt x="392" y="474"/>
                    <a:pt x="280" y="384"/>
                    <a:pt x="236" y="274"/>
                  </a:cubicBez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Line 62">
              <a:extLst>
                <a:ext uri="{FF2B5EF4-FFF2-40B4-BE49-F238E27FC236}">
                  <a16:creationId xmlns:a16="http://schemas.microsoft.com/office/drawing/2014/main" id="{E5622A90-4449-4976-DC3B-A8900136D983}"/>
                </a:ext>
              </a:extLst>
            </p:cNvPr>
            <p:cNvSpPr>
              <a:spLocks noChangeShapeType="1"/>
            </p:cNvSpPr>
            <p:nvPr/>
          </p:nvSpPr>
          <p:spPr bwMode="auto">
            <a:xfrm flipH="1">
              <a:off x="3167063" y="5048250"/>
              <a:ext cx="6350" cy="7937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Freeform 63">
              <a:extLst>
                <a:ext uri="{FF2B5EF4-FFF2-40B4-BE49-F238E27FC236}">
                  <a16:creationId xmlns:a16="http://schemas.microsoft.com/office/drawing/2014/main" id="{8F813A3B-9991-06FC-07E7-4B8064855122}"/>
                </a:ext>
              </a:extLst>
            </p:cNvPr>
            <p:cNvSpPr>
              <a:spLocks/>
            </p:cNvSpPr>
            <p:nvPr/>
          </p:nvSpPr>
          <p:spPr bwMode="auto">
            <a:xfrm>
              <a:off x="3360738" y="4759325"/>
              <a:ext cx="427038" cy="368300"/>
            </a:xfrm>
            <a:custGeom>
              <a:avLst/>
              <a:gdLst>
                <a:gd name="T0" fmla="*/ 568 w 568"/>
                <a:gd name="T1" fmla="*/ 490 h 490"/>
                <a:gd name="T2" fmla="*/ 536 w 568"/>
                <a:gd name="T3" fmla="*/ 144 h 490"/>
                <a:gd name="T4" fmla="*/ 373 w 568"/>
                <a:gd name="T5" fmla="*/ 8 h 490"/>
                <a:gd name="T6" fmla="*/ 235 w 568"/>
                <a:gd name="T7" fmla="*/ 155 h 490"/>
                <a:gd name="T8" fmla="*/ 0 w 568"/>
                <a:gd name="T9" fmla="*/ 357 h 490"/>
              </a:gdLst>
              <a:ahLst/>
              <a:cxnLst>
                <a:cxn ang="0">
                  <a:pos x="T0" y="T1"/>
                </a:cxn>
                <a:cxn ang="0">
                  <a:pos x="T2" y="T3"/>
                </a:cxn>
                <a:cxn ang="0">
                  <a:pos x="T4" y="T5"/>
                </a:cxn>
                <a:cxn ang="0">
                  <a:pos x="T6" y="T7"/>
                </a:cxn>
                <a:cxn ang="0">
                  <a:pos x="T8" y="T9"/>
                </a:cxn>
              </a:cxnLst>
              <a:rect l="0" t="0" r="r" b="b"/>
              <a:pathLst>
                <a:path w="568" h="490">
                  <a:moveTo>
                    <a:pt x="568" y="490"/>
                  </a:moveTo>
                  <a:lnTo>
                    <a:pt x="536" y="144"/>
                  </a:lnTo>
                  <a:cubicBezTo>
                    <a:pt x="525" y="53"/>
                    <a:pt x="449" y="0"/>
                    <a:pt x="373" y="8"/>
                  </a:cubicBezTo>
                  <a:cubicBezTo>
                    <a:pt x="295" y="15"/>
                    <a:pt x="244" y="79"/>
                    <a:pt x="235" y="155"/>
                  </a:cubicBezTo>
                  <a:cubicBezTo>
                    <a:pt x="220" y="274"/>
                    <a:pt x="125" y="350"/>
                    <a:pt x="0" y="357"/>
                  </a:cubicBez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Freeform 64">
              <a:extLst>
                <a:ext uri="{FF2B5EF4-FFF2-40B4-BE49-F238E27FC236}">
                  <a16:creationId xmlns:a16="http://schemas.microsoft.com/office/drawing/2014/main" id="{B4E4AC21-64C2-D7CB-E5B5-739E2BAAD9D1}"/>
                </a:ext>
              </a:extLst>
            </p:cNvPr>
            <p:cNvSpPr>
              <a:spLocks/>
            </p:cNvSpPr>
            <p:nvPr/>
          </p:nvSpPr>
          <p:spPr bwMode="auto">
            <a:xfrm>
              <a:off x="3357563" y="5051425"/>
              <a:ext cx="200025" cy="76200"/>
            </a:xfrm>
            <a:custGeom>
              <a:avLst/>
              <a:gdLst>
                <a:gd name="T0" fmla="*/ 0 w 266"/>
                <a:gd name="T1" fmla="*/ 84 h 101"/>
                <a:gd name="T2" fmla="*/ 254 w 266"/>
                <a:gd name="T3" fmla="*/ 0 h 101"/>
                <a:gd name="T4" fmla="*/ 266 w 266"/>
                <a:gd name="T5" fmla="*/ 101 h 101"/>
              </a:gdLst>
              <a:ahLst/>
              <a:cxnLst>
                <a:cxn ang="0">
                  <a:pos x="T0" y="T1"/>
                </a:cxn>
                <a:cxn ang="0">
                  <a:pos x="T2" y="T3"/>
                </a:cxn>
                <a:cxn ang="0">
                  <a:pos x="T4" y="T5"/>
                </a:cxn>
              </a:cxnLst>
              <a:rect l="0" t="0" r="r" b="b"/>
              <a:pathLst>
                <a:path w="266" h="101">
                  <a:moveTo>
                    <a:pt x="0" y="84"/>
                  </a:moveTo>
                  <a:cubicBezTo>
                    <a:pt x="97" y="89"/>
                    <a:pt x="199" y="48"/>
                    <a:pt x="254" y="0"/>
                  </a:cubicBezTo>
                  <a:lnTo>
                    <a:pt x="266" y="101"/>
                  </a:ln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65">
              <a:extLst>
                <a:ext uri="{FF2B5EF4-FFF2-40B4-BE49-F238E27FC236}">
                  <a16:creationId xmlns:a16="http://schemas.microsoft.com/office/drawing/2014/main" id="{58CBD3EF-C0E4-D22F-74E9-4AC24E501401}"/>
                </a:ext>
              </a:extLst>
            </p:cNvPr>
            <p:cNvSpPr>
              <a:spLocks/>
            </p:cNvSpPr>
            <p:nvPr/>
          </p:nvSpPr>
          <p:spPr bwMode="auto">
            <a:xfrm>
              <a:off x="3486150" y="4600575"/>
              <a:ext cx="214313" cy="133350"/>
            </a:xfrm>
            <a:custGeom>
              <a:avLst/>
              <a:gdLst>
                <a:gd name="T0" fmla="*/ 282 w 285"/>
                <a:gd name="T1" fmla="*/ 1 h 177"/>
                <a:gd name="T2" fmla="*/ 277 w 285"/>
                <a:gd name="T3" fmla="*/ 65 h 177"/>
                <a:gd name="T4" fmla="*/ 105 w 285"/>
                <a:gd name="T5" fmla="*/ 154 h 177"/>
                <a:gd name="T6" fmla="*/ 12 w 285"/>
                <a:gd name="T7" fmla="*/ 0 h 177"/>
              </a:gdLst>
              <a:ahLst/>
              <a:cxnLst>
                <a:cxn ang="0">
                  <a:pos x="T0" y="T1"/>
                </a:cxn>
                <a:cxn ang="0">
                  <a:pos x="T2" y="T3"/>
                </a:cxn>
                <a:cxn ang="0">
                  <a:pos x="T4" y="T5"/>
                </a:cxn>
                <a:cxn ang="0">
                  <a:pos x="T6" y="T7"/>
                </a:cxn>
              </a:cxnLst>
              <a:rect l="0" t="0" r="r" b="b"/>
              <a:pathLst>
                <a:path w="285" h="177">
                  <a:moveTo>
                    <a:pt x="282" y="1"/>
                  </a:moveTo>
                  <a:cubicBezTo>
                    <a:pt x="285" y="21"/>
                    <a:pt x="284" y="43"/>
                    <a:pt x="277" y="65"/>
                  </a:cubicBezTo>
                  <a:cubicBezTo>
                    <a:pt x="254" y="137"/>
                    <a:pt x="177" y="177"/>
                    <a:pt x="105" y="154"/>
                  </a:cubicBezTo>
                  <a:cubicBezTo>
                    <a:pt x="39" y="133"/>
                    <a:pt x="0" y="66"/>
                    <a:pt x="12" y="0"/>
                  </a:cubicBez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Freeform 66">
              <a:extLst>
                <a:ext uri="{FF2B5EF4-FFF2-40B4-BE49-F238E27FC236}">
                  <a16:creationId xmlns:a16="http://schemas.microsoft.com/office/drawing/2014/main" id="{D6B1A3E7-C8E0-EF43-FF74-990C66572FBB}"/>
                </a:ext>
              </a:extLst>
            </p:cNvPr>
            <p:cNvSpPr>
              <a:spLocks/>
            </p:cNvSpPr>
            <p:nvPr/>
          </p:nvSpPr>
          <p:spPr bwMode="auto">
            <a:xfrm>
              <a:off x="3484563" y="4483100"/>
              <a:ext cx="223838" cy="115888"/>
            </a:xfrm>
            <a:custGeom>
              <a:avLst/>
              <a:gdLst>
                <a:gd name="T0" fmla="*/ 0 w 297"/>
                <a:gd name="T1" fmla="*/ 154 h 154"/>
                <a:gd name="T2" fmla="*/ 149 w 297"/>
                <a:gd name="T3" fmla="*/ 0 h 154"/>
                <a:gd name="T4" fmla="*/ 191 w 297"/>
                <a:gd name="T5" fmla="*/ 7 h 154"/>
                <a:gd name="T6" fmla="*/ 295 w 297"/>
                <a:gd name="T7" fmla="*/ 152 h 154"/>
              </a:gdLst>
              <a:ahLst/>
              <a:cxnLst>
                <a:cxn ang="0">
                  <a:pos x="T0" y="T1"/>
                </a:cxn>
                <a:cxn ang="0">
                  <a:pos x="T2" y="T3"/>
                </a:cxn>
                <a:cxn ang="0">
                  <a:pos x="T4" y="T5"/>
                </a:cxn>
                <a:cxn ang="0">
                  <a:pos x="T6" y="T7"/>
                </a:cxn>
              </a:cxnLst>
              <a:rect l="0" t="0" r="r" b="b"/>
              <a:pathLst>
                <a:path w="297" h="154">
                  <a:moveTo>
                    <a:pt x="0" y="154"/>
                  </a:moveTo>
                  <a:cubicBezTo>
                    <a:pt x="3" y="63"/>
                    <a:pt x="70" y="0"/>
                    <a:pt x="149" y="0"/>
                  </a:cubicBezTo>
                  <a:cubicBezTo>
                    <a:pt x="164" y="0"/>
                    <a:pt x="178" y="3"/>
                    <a:pt x="191" y="7"/>
                  </a:cubicBezTo>
                  <a:cubicBezTo>
                    <a:pt x="256" y="27"/>
                    <a:pt x="297" y="93"/>
                    <a:pt x="295" y="152"/>
                  </a:cubicBez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Line 67">
              <a:extLst>
                <a:ext uri="{FF2B5EF4-FFF2-40B4-BE49-F238E27FC236}">
                  <a16:creationId xmlns:a16="http://schemas.microsoft.com/office/drawing/2014/main" id="{B87890AF-FDAF-A62F-1412-09DBE09D3E79}"/>
                </a:ext>
              </a:extLst>
            </p:cNvPr>
            <p:cNvSpPr>
              <a:spLocks noChangeShapeType="1"/>
            </p:cNvSpPr>
            <p:nvPr/>
          </p:nvSpPr>
          <p:spPr bwMode="auto">
            <a:xfrm>
              <a:off x="3448050" y="4598988"/>
              <a:ext cx="266700"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Freeform 68">
              <a:extLst>
                <a:ext uri="{FF2B5EF4-FFF2-40B4-BE49-F238E27FC236}">
                  <a16:creationId xmlns:a16="http://schemas.microsoft.com/office/drawing/2014/main" id="{0BDAA207-AACD-5A8C-4580-5C1C5D6D8B44}"/>
                </a:ext>
              </a:extLst>
            </p:cNvPr>
            <p:cNvSpPr>
              <a:spLocks/>
            </p:cNvSpPr>
            <p:nvPr/>
          </p:nvSpPr>
          <p:spPr bwMode="auto">
            <a:xfrm>
              <a:off x="3021013" y="4600575"/>
              <a:ext cx="214313" cy="133350"/>
            </a:xfrm>
            <a:custGeom>
              <a:avLst/>
              <a:gdLst>
                <a:gd name="T0" fmla="*/ 4 w 285"/>
                <a:gd name="T1" fmla="*/ 1 h 177"/>
                <a:gd name="T2" fmla="*/ 8 w 285"/>
                <a:gd name="T3" fmla="*/ 65 h 177"/>
                <a:gd name="T4" fmla="*/ 181 w 285"/>
                <a:gd name="T5" fmla="*/ 154 h 177"/>
                <a:gd name="T6" fmla="*/ 274 w 285"/>
                <a:gd name="T7" fmla="*/ 0 h 177"/>
              </a:gdLst>
              <a:ahLst/>
              <a:cxnLst>
                <a:cxn ang="0">
                  <a:pos x="T0" y="T1"/>
                </a:cxn>
                <a:cxn ang="0">
                  <a:pos x="T2" y="T3"/>
                </a:cxn>
                <a:cxn ang="0">
                  <a:pos x="T4" y="T5"/>
                </a:cxn>
                <a:cxn ang="0">
                  <a:pos x="T6" y="T7"/>
                </a:cxn>
              </a:cxnLst>
              <a:rect l="0" t="0" r="r" b="b"/>
              <a:pathLst>
                <a:path w="285" h="177">
                  <a:moveTo>
                    <a:pt x="4" y="1"/>
                  </a:moveTo>
                  <a:cubicBezTo>
                    <a:pt x="0" y="21"/>
                    <a:pt x="2" y="43"/>
                    <a:pt x="8" y="65"/>
                  </a:cubicBezTo>
                  <a:cubicBezTo>
                    <a:pt x="31" y="137"/>
                    <a:pt x="109" y="177"/>
                    <a:pt x="181" y="154"/>
                  </a:cubicBezTo>
                  <a:cubicBezTo>
                    <a:pt x="247" y="133"/>
                    <a:pt x="285" y="66"/>
                    <a:pt x="274" y="0"/>
                  </a:cubicBez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69">
              <a:extLst>
                <a:ext uri="{FF2B5EF4-FFF2-40B4-BE49-F238E27FC236}">
                  <a16:creationId xmlns:a16="http://schemas.microsoft.com/office/drawing/2014/main" id="{AA6A8C90-CF17-1947-04EA-1CFAD3DD29B7}"/>
                </a:ext>
              </a:extLst>
            </p:cNvPr>
            <p:cNvSpPr>
              <a:spLocks/>
            </p:cNvSpPr>
            <p:nvPr/>
          </p:nvSpPr>
          <p:spPr bwMode="auto">
            <a:xfrm>
              <a:off x="3013075" y="4483100"/>
              <a:ext cx="223838" cy="115888"/>
            </a:xfrm>
            <a:custGeom>
              <a:avLst/>
              <a:gdLst>
                <a:gd name="T0" fmla="*/ 297 w 297"/>
                <a:gd name="T1" fmla="*/ 154 h 154"/>
                <a:gd name="T2" fmla="*/ 148 w 297"/>
                <a:gd name="T3" fmla="*/ 0 h 154"/>
                <a:gd name="T4" fmla="*/ 106 w 297"/>
                <a:gd name="T5" fmla="*/ 7 h 154"/>
                <a:gd name="T6" fmla="*/ 2 w 297"/>
                <a:gd name="T7" fmla="*/ 152 h 154"/>
              </a:gdLst>
              <a:ahLst/>
              <a:cxnLst>
                <a:cxn ang="0">
                  <a:pos x="T0" y="T1"/>
                </a:cxn>
                <a:cxn ang="0">
                  <a:pos x="T2" y="T3"/>
                </a:cxn>
                <a:cxn ang="0">
                  <a:pos x="T4" y="T5"/>
                </a:cxn>
                <a:cxn ang="0">
                  <a:pos x="T6" y="T7"/>
                </a:cxn>
              </a:cxnLst>
              <a:rect l="0" t="0" r="r" b="b"/>
              <a:pathLst>
                <a:path w="297" h="154">
                  <a:moveTo>
                    <a:pt x="297" y="154"/>
                  </a:moveTo>
                  <a:cubicBezTo>
                    <a:pt x="295" y="63"/>
                    <a:pt x="228" y="0"/>
                    <a:pt x="148" y="0"/>
                  </a:cubicBezTo>
                  <a:cubicBezTo>
                    <a:pt x="133" y="0"/>
                    <a:pt x="119" y="3"/>
                    <a:pt x="106" y="7"/>
                  </a:cubicBezTo>
                  <a:cubicBezTo>
                    <a:pt x="42" y="27"/>
                    <a:pt x="0" y="93"/>
                    <a:pt x="2" y="152"/>
                  </a:cubicBez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Line 70">
              <a:extLst>
                <a:ext uri="{FF2B5EF4-FFF2-40B4-BE49-F238E27FC236}">
                  <a16:creationId xmlns:a16="http://schemas.microsoft.com/office/drawing/2014/main" id="{0320AE8B-FA07-AB1E-4C1E-F09D39CEDC77}"/>
                </a:ext>
              </a:extLst>
            </p:cNvPr>
            <p:cNvSpPr>
              <a:spLocks noChangeShapeType="1"/>
            </p:cNvSpPr>
            <p:nvPr/>
          </p:nvSpPr>
          <p:spPr bwMode="auto">
            <a:xfrm flipH="1">
              <a:off x="3006725" y="4598988"/>
              <a:ext cx="268288"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71" name="Rectangle 70">
            <a:extLst>
              <a:ext uri="{FF2B5EF4-FFF2-40B4-BE49-F238E27FC236}">
                <a16:creationId xmlns:a16="http://schemas.microsoft.com/office/drawing/2014/main" id="{84FA44E2-C56A-FB52-2741-F47EBD07120B}"/>
              </a:ext>
            </a:extLst>
          </p:cNvPr>
          <p:cNvSpPr/>
          <p:nvPr/>
        </p:nvSpPr>
        <p:spPr>
          <a:xfrm>
            <a:off x="2833115" y="2927381"/>
            <a:ext cx="1008023" cy="25200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800" dirty="0" err="1"/>
              <a:t>Dokument</a:t>
            </a:r>
            <a:r>
              <a:rPr lang="en-US" sz="800" dirty="0"/>
              <a:t> check: Inv. Rep./ KPIs/ Routines</a:t>
            </a:r>
          </a:p>
        </p:txBody>
      </p:sp>
      <p:grpSp>
        <p:nvGrpSpPr>
          <p:cNvPr id="133" name="Meeting10" descr="{&quot;Key&quot;:&quot;POWER_USER_SHAPE_ICON&quot;,&quot;Value&quot;:&quot;POWER_USER_SHAPE_ICON_STYLE_1&quot;}">
            <a:extLst>
              <a:ext uri="{FF2B5EF4-FFF2-40B4-BE49-F238E27FC236}">
                <a16:creationId xmlns:a16="http://schemas.microsoft.com/office/drawing/2014/main" id="{FB592F34-6EB1-930E-9DF1-B4496784B52C}"/>
              </a:ext>
            </a:extLst>
          </p:cNvPr>
          <p:cNvGrpSpPr>
            <a:grpSpLocks noChangeAspect="1"/>
          </p:cNvGrpSpPr>
          <p:nvPr/>
        </p:nvGrpSpPr>
        <p:grpSpPr>
          <a:xfrm>
            <a:off x="10971273" y="2264632"/>
            <a:ext cx="232568" cy="229347"/>
            <a:chOff x="7440613" y="363538"/>
            <a:chExt cx="573088" cy="565151"/>
          </a:xfrm>
          <a:noFill/>
        </p:grpSpPr>
        <p:sp>
          <p:nvSpPr>
            <p:cNvPr id="134" name="Oval 2189">
              <a:extLst>
                <a:ext uri="{FF2B5EF4-FFF2-40B4-BE49-F238E27FC236}">
                  <a16:creationId xmlns:a16="http://schemas.microsoft.com/office/drawing/2014/main" id="{4260491E-5201-A647-D815-844C63C739A6}"/>
                </a:ext>
              </a:extLst>
            </p:cNvPr>
            <p:cNvSpPr>
              <a:spLocks noChangeArrowheads="1"/>
            </p:cNvSpPr>
            <p:nvPr/>
          </p:nvSpPr>
          <p:spPr bwMode="auto">
            <a:xfrm>
              <a:off x="7550151" y="363538"/>
              <a:ext cx="85725" cy="85725"/>
            </a:xfrm>
            <a:prstGeom prst="ellipse">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 name="Oval 2190">
              <a:extLst>
                <a:ext uri="{FF2B5EF4-FFF2-40B4-BE49-F238E27FC236}">
                  <a16:creationId xmlns:a16="http://schemas.microsoft.com/office/drawing/2014/main" id="{ABCA026C-923A-111D-9B9C-F0168A375D0F}"/>
                </a:ext>
              </a:extLst>
            </p:cNvPr>
            <p:cNvSpPr>
              <a:spLocks noChangeArrowheads="1"/>
            </p:cNvSpPr>
            <p:nvPr/>
          </p:nvSpPr>
          <p:spPr bwMode="auto">
            <a:xfrm>
              <a:off x="7550151" y="363538"/>
              <a:ext cx="85725" cy="85725"/>
            </a:xfrm>
            <a:prstGeom prst="ellipse">
              <a:avLst/>
            </a:pr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6" name="Oval 2191">
              <a:extLst>
                <a:ext uri="{FF2B5EF4-FFF2-40B4-BE49-F238E27FC236}">
                  <a16:creationId xmlns:a16="http://schemas.microsoft.com/office/drawing/2014/main" id="{39FCEDAE-4D89-C99E-65DF-AF2CFE68FC27}"/>
                </a:ext>
              </a:extLst>
            </p:cNvPr>
            <p:cNvSpPr>
              <a:spLocks noChangeArrowheads="1"/>
            </p:cNvSpPr>
            <p:nvPr/>
          </p:nvSpPr>
          <p:spPr bwMode="auto">
            <a:xfrm>
              <a:off x="7815263" y="363538"/>
              <a:ext cx="87313" cy="85725"/>
            </a:xfrm>
            <a:prstGeom prst="ellipse">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7" name="Oval 2192">
              <a:extLst>
                <a:ext uri="{FF2B5EF4-FFF2-40B4-BE49-F238E27FC236}">
                  <a16:creationId xmlns:a16="http://schemas.microsoft.com/office/drawing/2014/main" id="{0E906307-3459-9F25-216C-2E09B6C1CCAB}"/>
                </a:ext>
              </a:extLst>
            </p:cNvPr>
            <p:cNvSpPr>
              <a:spLocks noChangeArrowheads="1"/>
            </p:cNvSpPr>
            <p:nvPr/>
          </p:nvSpPr>
          <p:spPr bwMode="auto">
            <a:xfrm>
              <a:off x="7815263" y="363538"/>
              <a:ext cx="87313" cy="85725"/>
            </a:xfrm>
            <a:prstGeom prst="ellipse">
              <a:avLst/>
            </a:pr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8" name="Freeform 2193">
              <a:extLst>
                <a:ext uri="{FF2B5EF4-FFF2-40B4-BE49-F238E27FC236}">
                  <a16:creationId xmlns:a16="http://schemas.microsoft.com/office/drawing/2014/main" id="{A46D3012-A741-327F-1CF1-F33C1CEEACC8}"/>
                </a:ext>
              </a:extLst>
            </p:cNvPr>
            <p:cNvSpPr>
              <a:spLocks/>
            </p:cNvSpPr>
            <p:nvPr/>
          </p:nvSpPr>
          <p:spPr bwMode="auto">
            <a:xfrm>
              <a:off x="7508876" y="484188"/>
              <a:ext cx="171450" cy="114300"/>
            </a:xfrm>
            <a:custGeom>
              <a:avLst/>
              <a:gdLst>
                <a:gd name="T0" fmla="*/ 154 w 154"/>
                <a:gd name="T1" fmla="*/ 55 h 103"/>
                <a:gd name="T2" fmla="*/ 154 w 154"/>
                <a:gd name="T3" fmla="*/ 30 h 103"/>
                <a:gd name="T4" fmla="*/ 124 w 154"/>
                <a:gd name="T5" fmla="*/ 0 h 103"/>
                <a:gd name="T6" fmla="*/ 29 w 154"/>
                <a:gd name="T7" fmla="*/ 0 h 103"/>
                <a:gd name="T8" fmla="*/ 0 w 154"/>
                <a:gd name="T9" fmla="*/ 30 h 103"/>
                <a:gd name="T10" fmla="*/ 0 w 154"/>
                <a:gd name="T11" fmla="*/ 103 h 103"/>
              </a:gdLst>
              <a:ahLst/>
              <a:cxnLst>
                <a:cxn ang="0">
                  <a:pos x="T0" y="T1"/>
                </a:cxn>
                <a:cxn ang="0">
                  <a:pos x="T2" y="T3"/>
                </a:cxn>
                <a:cxn ang="0">
                  <a:pos x="T4" y="T5"/>
                </a:cxn>
                <a:cxn ang="0">
                  <a:pos x="T6" y="T7"/>
                </a:cxn>
                <a:cxn ang="0">
                  <a:pos x="T8" y="T9"/>
                </a:cxn>
                <a:cxn ang="0">
                  <a:pos x="T10" y="T11"/>
                </a:cxn>
              </a:cxnLst>
              <a:rect l="0" t="0" r="r" b="b"/>
              <a:pathLst>
                <a:path w="154" h="103">
                  <a:moveTo>
                    <a:pt x="154" y="55"/>
                  </a:moveTo>
                  <a:lnTo>
                    <a:pt x="154" y="30"/>
                  </a:lnTo>
                  <a:cubicBezTo>
                    <a:pt x="154" y="14"/>
                    <a:pt x="140" y="0"/>
                    <a:pt x="124" y="0"/>
                  </a:cubicBezTo>
                  <a:lnTo>
                    <a:pt x="29" y="0"/>
                  </a:lnTo>
                  <a:cubicBezTo>
                    <a:pt x="13" y="0"/>
                    <a:pt x="0" y="14"/>
                    <a:pt x="0" y="30"/>
                  </a:cubicBezTo>
                  <a:lnTo>
                    <a:pt x="0" y="103"/>
                  </a:lnTo>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9" name="Freeform 2194">
              <a:extLst>
                <a:ext uri="{FF2B5EF4-FFF2-40B4-BE49-F238E27FC236}">
                  <a16:creationId xmlns:a16="http://schemas.microsoft.com/office/drawing/2014/main" id="{34A528EC-9E8A-C9CF-701D-231F648DB49B}"/>
                </a:ext>
              </a:extLst>
            </p:cNvPr>
            <p:cNvSpPr>
              <a:spLocks/>
            </p:cNvSpPr>
            <p:nvPr/>
          </p:nvSpPr>
          <p:spPr bwMode="auto">
            <a:xfrm>
              <a:off x="7508876" y="484188"/>
              <a:ext cx="171450" cy="114300"/>
            </a:xfrm>
            <a:custGeom>
              <a:avLst/>
              <a:gdLst>
                <a:gd name="T0" fmla="*/ 154 w 154"/>
                <a:gd name="T1" fmla="*/ 55 h 103"/>
                <a:gd name="T2" fmla="*/ 154 w 154"/>
                <a:gd name="T3" fmla="*/ 30 h 103"/>
                <a:gd name="T4" fmla="*/ 124 w 154"/>
                <a:gd name="T5" fmla="*/ 0 h 103"/>
                <a:gd name="T6" fmla="*/ 29 w 154"/>
                <a:gd name="T7" fmla="*/ 0 h 103"/>
                <a:gd name="T8" fmla="*/ 0 w 154"/>
                <a:gd name="T9" fmla="*/ 30 h 103"/>
                <a:gd name="T10" fmla="*/ 0 w 154"/>
                <a:gd name="T11" fmla="*/ 103 h 103"/>
              </a:gdLst>
              <a:ahLst/>
              <a:cxnLst>
                <a:cxn ang="0">
                  <a:pos x="T0" y="T1"/>
                </a:cxn>
                <a:cxn ang="0">
                  <a:pos x="T2" y="T3"/>
                </a:cxn>
                <a:cxn ang="0">
                  <a:pos x="T4" y="T5"/>
                </a:cxn>
                <a:cxn ang="0">
                  <a:pos x="T6" y="T7"/>
                </a:cxn>
                <a:cxn ang="0">
                  <a:pos x="T8" y="T9"/>
                </a:cxn>
                <a:cxn ang="0">
                  <a:pos x="T10" y="T11"/>
                </a:cxn>
              </a:cxnLst>
              <a:rect l="0" t="0" r="r" b="b"/>
              <a:pathLst>
                <a:path w="154" h="103">
                  <a:moveTo>
                    <a:pt x="154" y="55"/>
                  </a:moveTo>
                  <a:lnTo>
                    <a:pt x="154" y="30"/>
                  </a:lnTo>
                  <a:cubicBezTo>
                    <a:pt x="154" y="14"/>
                    <a:pt x="140" y="0"/>
                    <a:pt x="124" y="0"/>
                  </a:cubicBezTo>
                  <a:lnTo>
                    <a:pt x="29" y="0"/>
                  </a:lnTo>
                  <a:cubicBezTo>
                    <a:pt x="13" y="0"/>
                    <a:pt x="0" y="14"/>
                    <a:pt x="0" y="30"/>
                  </a:cubicBezTo>
                  <a:lnTo>
                    <a:pt x="0" y="103"/>
                  </a:lnTo>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Freeform 2195">
              <a:extLst>
                <a:ext uri="{FF2B5EF4-FFF2-40B4-BE49-F238E27FC236}">
                  <a16:creationId xmlns:a16="http://schemas.microsoft.com/office/drawing/2014/main" id="{E33C210C-151D-E706-8F99-9C5608BD98AF}"/>
                </a:ext>
              </a:extLst>
            </p:cNvPr>
            <p:cNvSpPr>
              <a:spLocks/>
            </p:cNvSpPr>
            <p:nvPr/>
          </p:nvSpPr>
          <p:spPr bwMode="auto">
            <a:xfrm>
              <a:off x="7772401" y="484188"/>
              <a:ext cx="171450" cy="112713"/>
            </a:xfrm>
            <a:custGeom>
              <a:avLst/>
              <a:gdLst>
                <a:gd name="T0" fmla="*/ 154 w 154"/>
                <a:gd name="T1" fmla="*/ 102 h 102"/>
                <a:gd name="T2" fmla="*/ 154 w 154"/>
                <a:gd name="T3" fmla="*/ 30 h 102"/>
                <a:gd name="T4" fmla="*/ 124 w 154"/>
                <a:gd name="T5" fmla="*/ 0 h 102"/>
                <a:gd name="T6" fmla="*/ 30 w 154"/>
                <a:gd name="T7" fmla="*/ 0 h 102"/>
                <a:gd name="T8" fmla="*/ 0 w 154"/>
                <a:gd name="T9" fmla="*/ 30 h 102"/>
                <a:gd name="T10" fmla="*/ 0 w 154"/>
                <a:gd name="T11" fmla="*/ 55 h 102"/>
              </a:gdLst>
              <a:ahLst/>
              <a:cxnLst>
                <a:cxn ang="0">
                  <a:pos x="T0" y="T1"/>
                </a:cxn>
                <a:cxn ang="0">
                  <a:pos x="T2" y="T3"/>
                </a:cxn>
                <a:cxn ang="0">
                  <a:pos x="T4" y="T5"/>
                </a:cxn>
                <a:cxn ang="0">
                  <a:pos x="T6" y="T7"/>
                </a:cxn>
                <a:cxn ang="0">
                  <a:pos x="T8" y="T9"/>
                </a:cxn>
                <a:cxn ang="0">
                  <a:pos x="T10" y="T11"/>
                </a:cxn>
              </a:cxnLst>
              <a:rect l="0" t="0" r="r" b="b"/>
              <a:pathLst>
                <a:path w="154" h="102">
                  <a:moveTo>
                    <a:pt x="154" y="102"/>
                  </a:moveTo>
                  <a:lnTo>
                    <a:pt x="154" y="30"/>
                  </a:lnTo>
                  <a:cubicBezTo>
                    <a:pt x="154" y="14"/>
                    <a:pt x="141" y="0"/>
                    <a:pt x="124" y="0"/>
                  </a:cubicBezTo>
                  <a:lnTo>
                    <a:pt x="30" y="0"/>
                  </a:lnTo>
                  <a:cubicBezTo>
                    <a:pt x="13" y="0"/>
                    <a:pt x="0" y="14"/>
                    <a:pt x="0" y="30"/>
                  </a:cubicBezTo>
                  <a:lnTo>
                    <a:pt x="0" y="55"/>
                  </a:lnTo>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Freeform 2196">
              <a:extLst>
                <a:ext uri="{FF2B5EF4-FFF2-40B4-BE49-F238E27FC236}">
                  <a16:creationId xmlns:a16="http://schemas.microsoft.com/office/drawing/2014/main" id="{EA99994A-4138-1852-DEF2-307CF8631F13}"/>
                </a:ext>
              </a:extLst>
            </p:cNvPr>
            <p:cNvSpPr>
              <a:spLocks/>
            </p:cNvSpPr>
            <p:nvPr/>
          </p:nvSpPr>
          <p:spPr bwMode="auto">
            <a:xfrm>
              <a:off x="7772401" y="484188"/>
              <a:ext cx="171450" cy="112713"/>
            </a:xfrm>
            <a:custGeom>
              <a:avLst/>
              <a:gdLst>
                <a:gd name="T0" fmla="*/ 154 w 154"/>
                <a:gd name="T1" fmla="*/ 102 h 102"/>
                <a:gd name="T2" fmla="*/ 154 w 154"/>
                <a:gd name="T3" fmla="*/ 30 h 102"/>
                <a:gd name="T4" fmla="*/ 124 w 154"/>
                <a:gd name="T5" fmla="*/ 0 h 102"/>
                <a:gd name="T6" fmla="*/ 30 w 154"/>
                <a:gd name="T7" fmla="*/ 0 h 102"/>
                <a:gd name="T8" fmla="*/ 0 w 154"/>
                <a:gd name="T9" fmla="*/ 30 h 102"/>
                <a:gd name="T10" fmla="*/ 0 w 154"/>
                <a:gd name="T11" fmla="*/ 55 h 102"/>
              </a:gdLst>
              <a:ahLst/>
              <a:cxnLst>
                <a:cxn ang="0">
                  <a:pos x="T0" y="T1"/>
                </a:cxn>
                <a:cxn ang="0">
                  <a:pos x="T2" y="T3"/>
                </a:cxn>
                <a:cxn ang="0">
                  <a:pos x="T4" y="T5"/>
                </a:cxn>
                <a:cxn ang="0">
                  <a:pos x="T6" y="T7"/>
                </a:cxn>
                <a:cxn ang="0">
                  <a:pos x="T8" y="T9"/>
                </a:cxn>
                <a:cxn ang="0">
                  <a:pos x="T10" y="T11"/>
                </a:cxn>
              </a:cxnLst>
              <a:rect l="0" t="0" r="r" b="b"/>
              <a:pathLst>
                <a:path w="154" h="102">
                  <a:moveTo>
                    <a:pt x="154" y="102"/>
                  </a:moveTo>
                  <a:lnTo>
                    <a:pt x="154" y="30"/>
                  </a:lnTo>
                  <a:cubicBezTo>
                    <a:pt x="154" y="14"/>
                    <a:pt x="141" y="0"/>
                    <a:pt x="124" y="0"/>
                  </a:cubicBezTo>
                  <a:lnTo>
                    <a:pt x="30" y="0"/>
                  </a:lnTo>
                  <a:cubicBezTo>
                    <a:pt x="13" y="0"/>
                    <a:pt x="0" y="14"/>
                    <a:pt x="0" y="30"/>
                  </a:cubicBezTo>
                  <a:lnTo>
                    <a:pt x="0" y="55"/>
                  </a:lnTo>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Freeform 2197">
              <a:extLst>
                <a:ext uri="{FF2B5EF4-FFF2-40B4-BE49-F238E27FC236}">
                  <a16:creationId xmlns:a16="http://schemas.microsoft.com/office/drawing/2014/main" id="{7E279176-C3A4-34BD-DDBE-B90B08318237}"/>
                </a:ext>
              </a:extLst>
            </p:cNvPr>
            <p:cNvSpPr>
              <a:spLocks noEditPoints="1"/>
            </p:cNvSpPr>
            <p:nvPr/>
          </p:nvSpPr>
          <p:spPr bwMode="auto">
            <a:xfrm>
              <a:off x="7440613" y="577851"/>
              <a:ext cx="573088" cy="350838"/>
            </a:xfrm>
            <a:custGeom>
              <a:avLst/>
              <a:gdLst>
                <a:gd name="T0" fmla="*/ 375 w 515"/>
                <a:gd name="T1" fmla="*/ 159 h 314"/>
                <a:gd name="T2" fmla="*/ 336 w 515"/>
                <a:gd name="T3" fmla="*/ 120 h 314"/>
                <a:gd name="T4" fmla="*/ 375 w 515"/>
                <a:gd name="T5" fmla="*/ 82 h 314"/>
                <a:gd name="T6" fmla="*/ 414 w 515"/>
                <a:gd name="T7" fmla="*/ 120 h 314"/>
                <a:gd name="T8" fmla="*/ 375 w 515"/>
                <a:gd name="T9" fmla="*/ 159 h 314"/>
                <a:gd name="T10" fmla="*/ 138 w 515"/>
                <a:gd name="T11" fmla="*/ 159 h 314"/>
                <a:gd name="T12" fmla="*/ 99 w 515"/>
                <a:gd name="T13" fmla="*/ 120 h 314"/>
                <a:gd name="T14" fmla="*/ 138 w 515"/>
                <a:gd name="T15" fmla="*/ 82 h 314"/>
                <a:gd name="T16" fmla="*/ 176 w 515"/>
                <a:gd name="T17" fmla="*/ 120 h 314"/>
                <a:gd name="T18" fmla="*/ 138 w 515"/>
                <a:gd name="T19" fmla="*/ 159 h 314"/>
                <a:gd name="T20" fmla="*/ 515 w 515"/>
                <a:gd name="T21" fmla="*/ 157 h 314"/>
                <a:gd name="T22" fmla="*/ 257 w 515"/>
                <a:gd name="T23" fmla="*/ 0 h 314"/>
                <a:gd name="T24" fmla="*/ 0 w 515"/>
                <a:gd name="T25" fmla="*/ 157 h 314"/>
                <a:gd name="T26" fmla="*/ 61 w 515"/>
                <a:gd name="T27" fmla="*/ 258 h 314"/>
                <a:gd name="T28" fmla="*/ 61 w 515"/>
                <a:gd name="T29" fmla="*/ 220 h 314"/>
                <a:gd name="T30" fmla="*/ 90 w 515"/>
                <a:gd name="T31" fmla="*/ 190 h 314"/>
                <a:gd name="T32" fmla="*/ 185 w 515"/>
                <a:gd name="T33" fmla="*/ 190 h 314"/>
                <a:gd name="T34" fmla="*/ 215 w 515"/>
                <a:gd name="T35" fmla="*/ 220 h 314"/>
                <a:gd name="T36" fmla="*/ 215 w 515"/>
                <a:gd name="T37" fmla="*/ 312 h 314"/>
                <a:gd name="T38" fmla="*/ 257 w 515"/>
                <a:gd name="T39" fmla="*/ 314 h 314"/>
                <a:gd name="T40" fmla="*/ 298 w 515"/>
                <a:gd name="T41" fmla="*/ 312 h 314"/>
                <a:gd name="T42" fmla="*/ 298 w 515"/>
                <a:gd name="T43" fmla="*/ 220 h 314"/>
                <a:gd name="T44" fmla="*/ 328 w 515"/>
                <a:gd name="T45" fmla="*/ 190 h 314"/>
                <a:gd name="T46" fmla="*/ 422 w 515"/>
                <a:gd name="T47" fmla="*/ 190 h 314"/>
                <a:gd name="T48" fmla="*/ 452 w 515"/>
                <a:gd name="T49" fmla="*/ 220 h 314"/>
                <a:gd name="T50" fmla="*/ 452 w 515"/>
                <a:gd name="T51" fmla="*/ 260 h 314"/>
                <a:gd name="T52" fmla="*/ 515 w 515"/>
                <a:gd name="T53" fmla="*/ 15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5" h="314">
                  <a:moveTo>
                    <a:pt x="375" y="159"/>
                  </a:moveTo>
                  <a:cubicBezTo>
                    <a:pt x="354" y="159"/>
                    <a:pt x="336" y="142"/>
                    <a:pt x="336" y="120"/>
                  </a:cubicBezTo>
                  <a:cubicBezTo>
                    <a:pt x="336" y="99"/>
                    <a:pt x="354" y="82"/>
                    <a:pt x="375" y="82"/>
                  </a:cubicBezTo>
                  <a:cubicBezTo>
                    <a:pt x="396" y="82"/>
                    <a:pt x="414" y="99"/>
                    <a:pt x="414" y="120"/>
                  </a:cubicBezTo>
                  <a:cubicBezTo>
                    <a:pt x="414" y="142"/>
                    <a:pt x="396" y="159"/>
                    <a:pt x="375" y="159"/>
                  </a:cubicBezTo>
                  <a:close/>
                  <a:moveTo>
                    <a:pt x="138" y="159"/>
                  </a:moveTo>
                  <a:cubicBezTo>
                    <a:pt x="116" y="159"/>
                    <a:pt x="99" y="142"/>
                    <a:pt x="99" y="120"/>
                  </a:cubicBezTo>
                  <a:cubicBezTo>
                    <a:pt x="99" y="99"/>
                    <a:pt x="116" y="82"/>
                    <a:pt x="138" y="82"/>
                  </a:cubicBezTo>
                  <a:cubicBezTo>
                    <a:pt x="159" y="82"/>
                    <a:pt x="176" y="99"/>
                    <a:pt x="176" y="120"/>
                  </a:cubicBezTo>
                  <a:cubicBezTo>
                    <a:pt x="176" y="142"/>
                    <a:pt x="159" y="159"/>
                    <a:pt x="138" y="159"/>
                  </a:cubicBezTo>
                  <a:close/>
                  <a:moveTo>
                    <a:pt x="515" y="157"/>
                  </a:moveTo>
                  <a:cubicBezTo>
                    <a:pt x="515" y="71"/>
                    <a:pt x="400" y="0"/>
                    <a:pt x="257" y="0"/>
                  </a:cubicBezTo>
                  <a:cubicBezTo>
                    <a:pt x="115" y="0"/>
                    <a:pt x="0" y="71"/>
                    <a:pt x="0" y="157"/>
                  </a:cubicBezTo>
                  <a:cubicBezTo>
                    <a:pt x="0" y="196"/>
                    <a:pt x="23" y="231"/>
                    <a:pt x="61" y="258"/>
                  </a:cubicBezTo>
                  <a:lnTo>
                    <a:pt x="61" y="220"/>
                  </a:lnTo>
                  <a:cubicBezTo>
                    <a:pt x="61" y="204"/>
                    <a:pt x="74" y="190"/>
                    <a:pt x="90" y="190"/>
                  </a:cubicBezTo>
                  <a:lnTo>
                    <a:pt x="185" y="190"/>
                  </a:lnTo>
                  <a:cubicBezTo>
                    <a:pt x="201" y="190"/>
                    <a:pt x="215" y="204"/>
                    <a:pt x="215" y="220"/>
                  </a:cubicBezTo>
                  <a:lnTo>
                    <a:pt x="215" y="312"/>
                  </a:lnTo>
                  <a:cubicBezTo>
                    <a:pt x="229" y="313"/>
                    <a:pt x="243" y="314"/>
                    <a:pt x="257" y="314"/>
                  </a:cubicBezTo>
                  <a:cubicBezTo>
                    <a:pt x="271" y="314"/>
                    <a:pt x="285" y="313"/>
                    <a:pt x="298" y="312"/>
                  </a:cubicBezTo>
                  <a:lnTo>
                    <a:pt x="298" y="220"/>
                  </a:lnTo>
                  <a:cubicBezTo>
                    <a:pt x="298" y="204"/>
                    <a:pt x="311" y="190"/>
                    <a:pt x="328" y="190"/>
                  </a:cubicBezTo>
                  <a:lnTo>
                    <a:pt x="422" y="190"/>
                  </a:lnTo>
                  <a:cubicBezTo>
                    <a:pt x="439" y="190"/>
                    <a:pt x="452" y="204"/>
                    <a:pt x="452" y="220"/>
                  </a:cubicBezTo>
                  <a:lnTo>
                    <a:pt x="452" y="260"/>
                  </a:lnTo>
                  <a:cubicBezTo>
                    <a:pt x="491" y="232"/>
                    <a:pt x="515" y="196"/>
                    <a:pt x="515" y="157"/>
                  </a:cubicBezTo>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Freeform 2198">
              <a:extLst>
                <a:ext uri="{FF2B5EF4-FFF2-40B4-BE49-F238E27FC236}">
                  <a16:creationId xmlns:a16="http://schemas.microsoft.com/office/drawing/2014/main" id="{C1C3068C-5C91-0021-1B93-BFD97A6538F6}"/>
                </a:ext>
              </a:extLst>
            </p:cNvPr>
            <p:cNvSpPr>
              <a:spLocks noEditPoints="1"/>
            </p:cNvSpPr>
            <p:nvPr/>
          </p:nvSpPr>
          <p:spPr bwMode="auto">
            <a:xfrm>
              <a:off x="7440613" y="577851"/>
              <a:ext cx="573088" cy="350838"/>
            </a:xfrm>
            <a:custGeom>
              <a:avLst/>
              <a:gdLst>
                <a:gd name="T0" fmla="*/ 375 w 515"/>
                <a:gd name="T1" fmla="*/ 159 h 314"/>
                <a:gd name="T2" fmla="*/ 336 w 515"/>
                <a:gd name="T3" fmla="*/ 120 h 314"/>
                <a:gd name="T4" fmla="*/ 375 w 515"/>
                <a:gd name="T5" fmla="*/ 82 h 314"/>
                <a:gd name="T6" fmla="*/ 414 w 515"/>
                <a:gd name="T7" fmla="*/ 120 h 314"/>
                <a:gd name="T8" fmla="*/ 375 w 515"/>
                <a:gd name="T9" fmla="*/ 159 h 314"/>
                <a:gd name="T10" fmla="*/ 138 w 515"/>
                <a:gd name="T11" fmla="*/ 159 h 314"/>
                <a:gd name="T12" fmla="*/ 99 w 515"/>
                <a:gd name="T13" fmla="*/ 120 h 314"/>
                <a:gd name="T14" fmla="*/ 138 w 515"/>
                <a:gd name="T15" fmla="*/ 82 h 314"/>
                <a:gd name="T16" fmla="*/ 176 w 515"/>
                <a:gd name="T17" fmla="*/ 120 h 314"/>
                <a:gd name="T18" fmla="*/ 138 w 515"/>
                <a:gd name="T19" fmla="*/ 159 h 314"/>
                <a:gd name="T20" fmla="*/ 515 w 515"/>
                <a:gd name="T21" fmla="*/ 157 h 314"/>
                <a:gd name="T22" fmla="*/ 257 w 515"/>
                <a:gd name="T23" fmla="*/ 0 h 314"/>
                <a:gd name="T24" fmla="*/ 0 w 515"/>
                <a:gd name="T25" fmla="*/ 157 h 314"/>
                <a:gd name="T26" fmla="*/ 61 w 515"/>
                <a:gd name="T27" fmla="*/ 258 h 314"/>
                <a:gd name="T28" fmla="*/ 61 w 515"/>
                <a:gd name="T29" fmla="*/ 220 h 314"/>
                <a:gd name="T30" fmla="*/ 90 w 515"/>
                <a:gd name="T31" fmla="*/ 190 h 314"/>
                <a:gd name="T32" fmla="*/ 185 w 515"/>
                <a:gd name="T33" fmla="*/ 190 h 314"/>
                <a:gd name="T34" fmla="*/ 215 w 515"/>
                <a:gd name="T35" fmla="*/ 220 h 314"/>
                <a:gd name="T36" fmla="*/ 215 w 515"/>
                <a:gd name="T37" fmla="*/ 312 h 314"/>
                <a:gd name="T38" fmla="*/ 257 w 515"/>
                <a:gd name="T39" fmla="*/ 314 h 314"/>
                <a:gd name="T40" fmla="*/ 298 w 515"/>
                <a:gd name="T41" fmla="*/ 312 h 314"/>
                <a:gd name="T42" fmla="*/ 298 w 515"/>
                <a:gd name="T43" fmla="*/ 220 h 314"/>
                <a:gd name="T44" fmla="*/ 328 w 515"/>
                <a:gd name="T45" fmla="*/ 190 h 314"/>
                <a:gd name="T46" fmla="*/ 422 w 515"/>
                <a:gd name="T47" fmla="*/ 190 h 314"/>
                <a:gd name="T48" fmla="*/ 452 w 515"/>
                <a:gd name="T49" fmla="*/ 220 h 314"/>
                <a:gd name="T50" fmla="*/ 452 w 515"/>
                <a:gd name="T51" fmla="*/ 260 h 314"/>
                <a:gd name="T52" fmla="*/ 515 w 515"/>
                <a:gd name="T53" fmla="*/ 15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5" h="314">
                  <a:moveTo>
                    <a:pt x="375" y="159"/>
                  </a:moveTo>
                  <a:cubicBezTo>
                    <a:pt x="354" y="159"/>
                    <a:pt x="336" y="142"/>
                    <a:pt x="336" y="120"/>
                  </a:cubicBezTo>
                  <a:cubicBezTo>
                    <a:pt x="336" y="99"/>
                    <a:pt x="354" y="82"/>
                    <a:pt x="375" y="82"/>
                  </a:cubicBezTo>
                  <a:cubicBezTo>
                    <a:pt x="396" y="82"/>
                    <a:pt x="414" y="99"/>
                    <a:pt x="414" y="120"/>
                  </a:cubicBezTo>
                  <a:cubicBezTo>
                    <a:pt x="414" y="142"/>
                    <a:pt x="396" y="159"/>
                    <a:pt x="375" y="159"/>
                  </a:cubicBezTo>
                  <a:close/>
                  <a:moveTo>
                    <a:pt x="138" y="159"/>
                  </a:moveTo>
                  <a:cubicBezTo>
                    <a:pt x="116" y="159"/>
                    <a:pt x="99" y="142"/>
                    <a:pt x="99" y="120"/>
                  </a:cubicBezTo>
                  <a:cubicBezTo>
                    <a:pt x="99" y="99"/>
                    <a:pt x="116" y="82"/>
                    <a:pt x="138" y="82"/>
                  </a:cubicBezTo>
                  <a:cubicBezTo>
                    <a:pt x="159" y="82"/>
                    <a:pt x="176" y="99"/>
                    <a:pt x="176" y="120"/>
                  </a:cubicBezTo>
                  <a:cubicBezTo>
                    <a:pt x="176" y="142"/>
                    <a:pt x="159" y="159"/>
                    <a:pt x="138" y="159"/>
                  </a:cubicBezTo>
                  <a:close/>
                  <a:moveTo>
                    <a:pt x="515" y="157"/>
                  </a:moveTo>
                  <a:cubicBezTo>
                    <a:pt x="515" y="71"/>
                    <a:pt x="400" y="0"/>
                    <a:pt x="257" y="0"/>
                  </a:cubicBezTo>
                  <a:cubicBezTo>
                    <a:pt x="115" y="0"/>
                    <a:pt x="0" y="71"/>
                    <a:pt x="0" y="157"/>
                  </a:cubicBezTo>
                  <a:cubicBezTo>
                    <a:pt x="0" y="196"/>
                    <a:pt x="23" y="231"/>
                    <a:pt x="61" y="258"/>
                  </a:cubicBezTo>
                  <a:lnTo>
                    <a:pt x="61" y="220"/>
                  </a:lnTo>
                  <a:cubicBezTo>
                    <a:pt x="61" y="204"/>
                    <a:pt x="74" y="190"/>
                    <a:pt x="90" y="190"/>
                  </a:cubicBezTo>
                  <a:lnTo>
                    <a:pt x="185" y="190"/>
                  </a:lnTo>
                  <a:cubicBezTo>
                    <a:pt x="201" y="190"/>
                    <a:pt x="215" y="204"/>
                    <a:pt x="215" y="220"/>
                  </a:cubicBezTo>
                  <a:lnTo>
                    <a:pt x="215" y="312"/>
                  </a:lnTo>
                  <a:cubicBezTo>
                    <a:pt x="229" y="313"/>
                    <a:pt x="243" y="314"/>
                    <a:pt x="257" y="314"/>
                  </a:cubicBezTo>
                  <a:cubicBezTo>
                    <a:pt x="271" y="314"/>
                    <a:pt x="285" y="313"/>
                    <a:pt x="298" y="312"/>
                  </a:cubicBezTo>
                  <a:lnTo>
                    <a:pt x="298" y="220"/>
                  </a:lnTo>
                  <a:cubicBezTo>
                    <a:pt x="298" y="204"/>
                    <a:pt x="311" y="190"/>
                    <a:pt x="328" y="190"/>
                  </a:cubicBezTo>
                  <a:lnTo>
                    <a:pt x="422" y="190"/>
                  </a:lnTo>
                  <a:cubicBezTo>
                    <a:pt x="439" y="190"/>
                    <a:pt x="452" y="204"/>
                    <a:pt x="452" y="220"/>
                  </a:cubicBezTo>
                  <a:lnTo>
                    <a:pt x="452" y="260"/>
                  </a:lnTo>
                  <a:cubicBezTo>
                    <a:pt x="491" y="232"/>
                    <a:pt x="515" y="196"/>
                    <a:pt x="515" y="157"/>
                  </a:cubicBez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16" name="Project_launch" descr="{&quot;Key&quot;:&quot;POWER_USER_SHAPE_ICON&quot;,&quot;Value&quot;:&quot;POWER_USER_SHAPE_ICON_STYLE_1&quot;}">
            <a:extLst>
              <a:ext uri="{FF2B5EF4-FFF2-40B4-BE49-F238E27FC236}">
                <a16:creationId xmlns:a16="http://schemas.microsoft.com/office/drawing/2014/main" id="{01CDECF5-D4DA-80C7-E1A4-E6D3398C5318}"/>
              </a:ext>
            </a:extLst>
          </p:cNvPr>
          <p:cNvGrpSpPr>
            <a:grpSpLocks noChangeAspect="1"/>
          </p:cNvGrpSpPr>
          <p:nvPr/>
        </p:nvGrpSpPr>
        <p:grpSpPr>
          <a:xfrm>
            <a:off x="2116059" y="5524125"/>
            <a:ext cx="165448" cy="124623"/>
            <a:chOff x="2932113" y="4483100"/>
            <a:chExt cx="855663" cy="644525"/>
          </a:xfrm>
        </p:grpSpPr>
        <p:sp>
          <p:nvSpPr>
            <p:cNvPr id="217" name="Freeform 61">
              <a:extLst>
                <a:ext uri="{FF2B5EF4-FFF2-40B4-BE49-F238E27FC236}">
                  <a16:creationId xmlns:a16="http://schemas.microsoft.com/office/drawing/2014/main" id="{E05EADF5-9C36-EB8D-E0DE-21C3DDAFCF07}"/>
                </a:ext>
              </a:extLst>
            </p:cNvPr>
            <p:cNvSpPr>
              <a:spLocks/>
            </p:cNvSpPr>
            <p:nvPr/>
          </p:nvSpPr>
          <p:spPr bwMode="auto">
            <a:xfrm>
              <a:off x="2932113" y="4752975"/>
              <a:ext cx="458788" cy="374650"/>
            </a:xfrm>
            <a:custGeom>
              <a:avLst/>
              <a:gdLst>
                <a:gd name="T0" fmla="*/ 0 w 611"/>
                <a:gd name="T1" fmla="*/ 498 h 498"/>
                <a:gd name="T2" fmla="*/ 32 w 611"/>
                <a:gd name="T3" fmla="*/ 146 h 498"/>
                <a:gd name="T4" fmla="*/ 199 w 611"/>
                <a:gd name="T5" fmla="*/ 7 h 498"/>
                <a:gd name="T6" fmla="*/ 340 w 611"/>
                <a:gd name="T7" fmla="*/ 157 h 498"/>
                <a:gd name="T8" fmla="*/ 551 w 611"/>
                <a:gd name="T9" fmla="*/ 360 h 498"/>
                <a:gd name="T10" fmla="*/ 608 w 611"/>
                <a:gd name="T11" fmla="*/ 428 h 498"/>
                <a:gd name="T12" fmla="*/ 545 w 611"/>
                <a:gd name="T13" fmla="*/ 485 h 498"/>
                <a:gd name="T14" fmla="*/ 544 w 611"/>
                <a:gd name="T15" fmla="*/ 485 h 498"/>
                <a:gd name="T16" fmla="*/ 236 w 611"/>
                <a:gd name="T17" fmla="*/ 27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498">
                  <a:moveTo>
                    <a:pt x="0" y="498"/>
                  </a:moveTo>
                  <a:lnTo>
                    <a:pt x="32" y="146"/>
                  </a:lnTo>
                  <a:cubicBezTo>
                    <a:pt x="44" y="49"/>
                    <a:pt x="123" y="0"/>
                    <a:pt x="199" y="7"/>
                  </a:cubicBezTo>
                  <a:cubicBezTo>
                    <a:pt x="278" y="14"/>
                    <a:pt x="330" y="80"/>
                    <a:pt x="340" y="157"/>
                  </a:cubicBezTo>
                  <a:cubicBezTo>
                    <a:pt x="355" y="278"/>
                    <a:pt x="441" y="350"/>
                    <a:pt x="551" y="360"/>
                  </a:cubicBezTo>
                  <a:cubicBezTo>
                    <a:pt x="586" y="363"/>
                    <a:pt x="611" y="393"/>
                    <a:pt x="608" y="428"/>
                  </a:cubicBezTo>
                  <a:cubicBezTo>
                    <a:pt x="605" y="466"/>
                    <a:pt x="573" y="485"/>
                    <a:pt x="545" y="485"/>
                  </a:cubicBezTo>
                  <a:lnTo>
                    <a:pt x="544" y="485"/>
                  </a:lnTo>
                  <a:cubicBezTo>
                    <a:pt x="392" y="474"/>
                    <a:pt x="280" y="384"/>
                    <a:pt x="236" y="274"/>
                  </a:cubicBez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8" name="Line 62">
              <a:extLst>
                <a:ext uri="{FF2B5EF4-FFF2-40B4-BE49-F238E27FC236}">
                  <a16:creationId xmlns:a16="http://schemas.microsoft.com/office/drawing/2014/main" id="{EEB8D33F-9590-AD36-02F0-15159DF29F14}"/>
                </a:ext>
              </a:extLst>
            </p:cNvPr>
            <p:cNvSpPr>
              <a:spLocks noChangeShapeType="1"/>
            </p:cNvSpPr>
            <p:nvPr/>
          </p:nvSpPr>
          <p:spPr bwMode="auto">
            <a:xfrm flipH="1">
              <a:off x="3167063" y="5048250"/>
              <a:ext cx="6350" cy="7937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9" name="Freeform 63">
              <a:extLst>
                <a:ext uri="{FF2B5EF4-FFF2-40B4-BE49-F238E27FC236}">
                  <a16:creationId xmlns:a16="http://schemas.microsoft.com/office/drawing/2014/main" id="{2951CD35-C57D-CF92-FD22-08E2152DFEF5}"/>
                </a:ext>
              </a:extLst>
            </p:cNvPr>
            <p:cNvSpPr>
              <a:spLocks/>
            </p:cNvSpPr>
            <p:nvPr/>
          </p:nvSpPr>
          <p:spPr bwMode="auto">
            <a:xfrm>
              <a:off x="3360738" y="4759325"/>
              <a:ext cx="427038" cy="368300"/>
            </a:xfrm>
            <a:custGeom>
              <a:avLst/>
              <a:gdLst>
                <a:gd name="T0" fmla="*/ 568 w 568"/>
                <a:gd name="T1" fmla="*/ 490 h 490"/>
                <a:gd name="T2" fmla="*/ 536 w 568"/>
                <a:gd name="T3" fmla="*/ 144 h 490"/>
                <a:gd name="T4" fmla="*/ 373 w 568"/>
                <a:gd name="T5" fmla="*/ 8 h 490"/>
                <a:gd name="T6" fmla="*/ 235 w 568"/>
                <a:gd name="T7" fmla="*/ 155 h 490"/>
                <a:gd name="T8" fmla="*/ 0 w 568"/>
                <a:gd name="T9" fmla="*/ 357 h 490"/>
              </a:gdLst>
              <a:ahLst/>
              <a:cxnLst>
                <a:cxn ang="0">
                  <a:pos x="T0" y="T1"/>
                </a:cxn>
                <a:cxn ang="0">
                  <a:pos x="T2" y="T3"/>
                </a:cxn>
                <a:cxn ang="0">
                  <a:pos x="T4" y="T5"/>
                </a:cxn>
                <a:cxn ang="0">
                  <a:pos x="T6" y="T7"/>
                </a:cxn>
                <a:cxn ang="0">
                  <a:pos x="T8" y="T9"/>
                </a:cxn>
              </a:cxnLst>
              <a:rect l="0" t="0" r="r" b="b"/>
              <a:pathLst>
                <a:path w="568" h="490">
                  <a:moveTo>
                    <a:pt x="568" y="490"/>
                  </a:moveTo>
                  <a:lnTo>
                    <a:pt x="536" y="144"/>
                  </a:lnTo>
                  <a:cubicBezTo>
                    <a:pt x="525" y="53"/>
                    <a:pt x="449" y="0"/>
                    <a:pt x="373" y="8"/>
                  </a:cubicBezTo>
                  <a:cubicBezTo>
                    <a:pt x="295" y="15"/>
                    <a:pt x="244" y="79"/>
                    <a:pt x="235" y="155"/>
                  </a:cubicBezTo>
                  <a:cubicBezTo>
                    <a:pt x="220" y="274"/>
                    <a:pt x="125" y="350"/>
                    <a:pt x="0" y="357"/>
                  </a:cubicBez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0" name="Freeform 64">
              <a:extLst>
                <a:ext uri="{FF2B5EF4-FFF2-40B4-BE49-F238E27FC236}">
                  <a16:creationId xmlns:a16="http://schemas.microsoft.com/office/drawing/2014/main" id="{A9C3FC38-EAA8-5C54-90CE-E3DCE430D5D1}"/>
                </a:ext>
              </a:extLst>
            </p:cNvPr>
            <p:cNvSpPr>
              <a:spLocks/>
            </p:cNvSpPr>
            <p:nvPr/>
          </p:nvSpPr>
          <p:spPr bwMode="auto">
            <a:xfrm>
              <a:off x="3357563" y="5051425"/>
              <a:ext cx="200025" cy="76200"/>
            </a:xfrm>
            <a:custGeom>
              <a:avLst/>
              <a:gdLst>
                <a:gd name="T0" fmla="*/ 0 w 266"/>
                <a:gd name="T1" fmla="*/ 84 h 101"/>
                <a:gd name="T2" fmla="*/ 254 w 266"/>
                <a:gd name="T3" fmla="*/ 0 h 101"/>
                <a:gd name="T4" fmla="*/ 266 w 266"/>
                <a:gd name="T5" fmla="*/ 101 h 101"/>
              </a:gdLst>
              <a:ahLst/>
              <a:cxnLst>
                <a:cxn ang="0">
                  <a:pos x="T0" y="T1"/>
                </a:cxn>
                <a:cxn ang="0">
                  <a:pos x="T2" y="T3"/>
                </a:cxn>
                <a:cxn ang="0">
                  <a:pos x="T4" y="T5"/>
                </a:cxn>
              </a:cxnLst>
              <a:rect l="0" t="0" r="r" b="b"/>
              <a:pathLst>
                <a:path w="266" h="101">
                  <a:moveTo>
                    <a:pt x="0" y="84"/>
                  </a:moveTo>
                  <a:cubicBezTo>
                    <a:pt x="97" y="89"/>
                    <a:pt x="199" y="48"/>
                    <a:pt x="254" y="0"/>
                  </a:cubicBezTo>
                  <a:lnTo>
                    <a:pt x="266" y="101"/>
                  </a:ln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1" name="Freeform 65">
              <a:extLst>
                <a:ext uri="{FF2B5EF4-FFF2-40B4-BE49-F238E27FC236}">
                  <a16:creationId xmlns:a16="http://schemas.microsoft.com/office/drawing/2014/main" id="{C9FF383F-BF15-3E14-BE4B-5AA4654A6956}"/>
                </a:ext>
              </a:extLst>
            </p:cNvPr>
            <p:cNvSpPr>
              <a:spLocks/>
            </p:cNvSpPr>
            <p:nvPr/>
          </p:nvSpPr>
          <p:spPr bwMode="auto">
            <a:xfrm>
              <a:off x="3486150" y="4600575"/>
              <a:ext cx="214313" cy="133350"/>
            </a:xfrm>
            <a:custGeom>
              <a:avLst/>
              <a:gdLst>
                <a:gd name="T0" fmla="*/ 282 w 285"/>
                <a:gd name="T1" fmla="*/ 1 h 177"/>
                <a:gd name="T2" fmla="*/ 277 w 285"/>
                <a:gd name="T3" fmla="*/ 65 h 177"/>
                <a:gd name="T4" fmla="*/ 105 w 285"/>
                <a:gd name="T5" fmla="*/ 154 h 177"/>
                <a:gd name="T6" fmla="*/ 12 w 285"/>
                <a:gd name="T7" fmla="*/ 0 h 177"/>
              </a:gdLst>
              <a:ahLst/>
              <a:cxnLst>
                <a:cxn ang="0">
                  <a:pos x="T0" y="T1"/>
                </a:cxn>
                <a:cxn ang="0">
                  <a:pos x="T2" y="T3"/>
                </a:cxn>
                <a:cxn ang="0">
                  <a:pos x="T4" y="T5"/>
                </a:cxn>
                <a:cxn ang="0">
                  <a:pos x="T6" y="T7"/>
                </a:cxn>
              </a:cxnLst>
              <a:rect l="0" t="0" r="r" b="b"/>
              <a:pathLst>
                <a:path w="285" h="177">
                  <a:moveTo>
                    <a:pt x="282" y="1"/>
                  </a:moveTo>
                  <a:cubicBezTo>
                    <a:pt x="285" y="21"/>
                    <a:pt x="284" y="43"/>
                    <a:pt x="277" y="65"/>
                  </a:cubicBezTo>
                  <a:cubicBezTo>
                    <a:pt x="254" y="137"/>
                    <a:pt x="177" y="177"/>
                    <a:pt x="105" y="154"/>
                  </a:cubicBezTo>
                  <a:cubicBezTo>
                    <a:pt x="39" y="133"/>
                    <a:pt x="0" y="66"/>
                    <a:pt x="12" y="0"/>
                  </a:cubicBez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2" name="Freeform 66">
              <a:extLst>
                <a:ext uri="{FF2B5EF4-FFF2-40B4-BE49-F238E27FC236}">
                  <a16:creationId xmlns:a16="http://schemas.microsoft.com/office/drawing/2014/main" id="{59942040-5002-EA97-021C-0FE14FF91A73}"/>
                </a:ext>
              </a:extLst>
            </p:cNvPr>
            <p:cNvSpPr>
              <a:spLocks/>
            </p:cNvSpPr>
            <p:nvPr/>
          </p:nvSpPr>
          <p:spPr bwMode="auto">
            <a:xfrm>
              <a:off x="3484563" y="4483100"/>
              <a:ext cx="223838" cy="115888"/>
            </a:xfrm>
            <a:custGeom>
              <a:avLst/>
              <a:gdLst>
                <a:gd name="T0" fmla="*/ 0 w 297"/>
                <a:gd name="T1" fmla="*/ 154 h 154"/>
                <a:gd name="T2" fmla="*/ 149 w 297"/>
                <a:gd name="T3" fmla="*/ 0 h 154"/>
                <a:gd name="T4" fmla="*/ 191 w 297"/>
                <a:gd name="T5" fmla="*/ 7 h 154"/>
                <a:gd name="T6" fmla="*/ 295 w 297"/>
                <a:gd name="T7" fmla="*/ 152 h 154"/>
              </a:gdLst>
              <a:ahLst/>
              <a:cxnLst>
                <a:cxn ang="0">
                  <a:pos x="T0" y="T1"/>
                </a:cxn>
                <a:cxn ang="0">
                  <a:pos x="T2" y="T3"/>
                </a:cxn>
                <a:cxn ang="0">
                  <a:pos x="T4" y="T5"/>
                </a:cxn>
                <a:cxn ang="0">
                  <a:pos x="T6" y="T7"/>
                </a:cxn>
              </a:cxnLst>
              <a:rect l="0" t="0" r="r" b="b"/>
              <a:pathLst>
                <a:path w="297" h="154">
                  <a:moveTo>
                    <a:pt x="0" y="154"/>
                  </a:moveTo>
                  <a:cubicBezTo>
                    <a:pt x="3" y="63"/>
                    <a:pt x="70" y="0"/>
                    <a:pt x="149" y="0"/>
                  </a:cubicBezTo>
                  <a:cubicBezTo>
                    <a:pt x="164" y="0"/>
                    <a:pt x="178" y="3"/>
                    <a:pt x="191" y="7"/>
                  </a:cubicBezTo>
                  <a:cubicBezTo>
                    <a:pt x="256" y="27"/>
                    <a:pt x="297" y="93"/>
                    <a:pt x="295" y="152"/>
                  </a:cubicBez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 name="Line 67">
              <a:extLst>
                <a:ext uri="{FF2B5EF4-FFF2-40B4-BE49-F238E27FC236}">
                  <a16:creationId xmlns:a16="http://schemas.microsoft.com/office/drawing/2014/main" id="{103A31CA-80F5-8C03-F6A1-5ECAEFECD99A}"/>
                </a:ext>
              </a:extLst>
            </p:cNvPr>
            <p:cNvSpPr>
              <a:spLocks noChangeShapeType="1"/>
            </p:cNvSpPr>
            <p:nvPr/>
          </p:nvSpPr>
          <p:spPr bwMode="auto">
            <a:xfrm>
              <a:off x="3448050" y="4598988"/>
              <a:ext cx="266700"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4" name="Freeform 68">
              <a:extLst>
                <a:ext uri="{FF2B5EF4-FFF2-40B4-BE49-F238E27FC236}">
                  <a16:creationId xmlns:a16="http://schemas.microsoft.com/office/drawing/2014/main" id="{135A4776-2F68-DAD6-A091-C1BA01304276}"/>
                </a:ext>
              </a:extLst>
            </p:cNvPr>
            <p:cNvSpPr>
              <a:spLocks/>
            </p:cNvSpPr>
            <p:nvPr/>
          </p:nvSpPr>
          <p:spPr bwMode="auto">
            <a:xfrm>
              <a:off x="3021013" y="4600575"/>
              <a:ext cx="214313" cy="133350"/>
            </a:xfrm>
            <a:custGeom>
              <a:avLst/>
              <a:gdLst>
                <a:gd name="T0" fmla="*/ 4 w 285"/>
                <a:gd name="T1" fmla="*/ 1 h 177"/>
                <a:gd name="T2" fmla="*/ 8 w 285"/>
                <a:gd name="T3" fmla="*/ 65 h 177"/>
                <a:gd name="T4" fmla="*/ 181 w 285"/>
                <a:gd name="T5" fmla="*/ 154 h 177"/>
                <a:gd name="T6" fmla="*/ 274 w 285"/>
                <a:gd name="T7" fmla="*/ 0 h 177"/>
              </a:gdLst>
              <a:ahLst/>
              <a:cxnLst>
                <a:cxn ang="0">
                  <a:pos x="T0" y="T1"/>
                </a:cxn>
                <a:cxn ang="0">
                  <a:pos x="T2" y="T3"/>
                </a:cxn>
                <a:cxn ang="0">
                  <a:pos x="T4" y="T5"/>
                </a:cxn>
                <a:cxn ang="0">
                  <a:pos x="T6" y="T7"/>
                </a:cxn>
              </a:cxnLst>
              <a:rect l="0" t="0" r="r" b="b"/>
              <a:pathLst>
                <a:path w="285" h="177">
                  <a:moveTo>
                    <a:pt x="4" y="1"/>
                  </a:moveTo>
                  <a:cubicBezTo>
                    <a:pt x="0" y="21"/>
                    <a:pt x="2" y="43"/>
                    <a:pt x="8" y="65"/>
                  </a:cubicBezTo>
                  <a:cubicBezTo>
                    <a:pt x="31" y="137"/>
                    <a:pt x="109" y="177"/>
                    <a:pt x="181" y="154"/>
                  </a:cubicBezTo>
                  <a:cubicBezTo>
                    <a:pt x="247" y="133"/>
                    <a:pt x="285" y="66"/>
                    <a:pt x="274" y="0"/>
                  </a:cubicBez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5" name="Freeform 69">
              <a:extLst>
                <a:ext uri="{FF2B5EF4-FFF2-40B4-BE49-F238E27FC236}">
                  <a16:creationId xmlns:a16="http://schemas.microsoft.com/office/drawing/2014/main" id="{C41DB592-EDF8-E159-BD86-1E05E55B4783}"/>
                </a:ext>
              </a:extLst>
            </p:cNvPr>
            <p:cNvSpPr>
              <a:spLocks/>
            </p:cNvSpPr>
            <p:nvPr/>
          </p:nvSpPr>
          <p:spPr bwMode="auto">
            <a:xfrm>
              <a:off x="3013075" y="4483100"/>
              <a:ext cx="223838" cy="115888"/>
            </a:xfrm>
            <a:custGeom>
              <a:avLst/>
              <a:gdLst>
                <a:gd name="T0" fmla="*/ 297 w 297"/>
                <a:gd name="T1" fmla="*/ 154 h 154"/>
                <a:gd name="T2" fmla="*/ 148 w 297"/>
                <a:gd name="T3" fmla="*/ 0 h 154"/>
                <a:gd name="T4" fmla="*/ 106 w 297"/>
                <a:gd name="T5" fmla="*/ 7 h 154"/>
                <a:gd name="T6" fmla="*/ 2 w 297"/>
                <a:gd name="T7" fmla="*/ 152 h 154"/>
              </a:gdLst>
              <a:ahLst/>
              <a:cxnLst>
                <a:cxn ang="0">
                  <a:pos x="T0" y="T1"/>
                </a:cxn>
                <a:cxn ang="0">
                  <a:pos x="T2" y="T3"/>
                </a:cxn>
                <a:cxn ang="0">
                  <a:pos x="T4" y="T5"/>
                </a:cxn>
                <a:cxn ang="0">
                  <a:pos x="T6" y="T7"/>
                </a:cxn>
              </a:cxnLst>
              <a:rect l="0" t="0" r="r" b="b"/>
              <a:pathLst>
                <a:path w="297" h="154">
                  <a:moveTo>
                    <a:pt x="297" y="154"/>
                  </a:moveTo>
                  <a:cubicBezTo>
                    <a:pt x="295" y="63"/>
                    <a:pt x="228" y="0"/>
                    <a:pt x="148" y="0"/>
                  </a:cubicBezTo>
                  <a:cubicBezTo>
                    <a:pt x="133" y="0"/>
                    <a:pt x="119" y="3"/>
                    <a:pt x="106" y="7"/>
                  </a:cubicBezTo>
                  <a:cubicBezTo>
                    <a:pt x="42" y="27"/>
                    <a:pt x="0" y="93"/>
                    <a:pt x="2" y="152"/>
                  </a:cubicBez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6" name="Line 70">
              <a:extLst>
                <a:ext uri="{FF2B5EF4-FFF2-40B4-BE49-F238E27FC236}">
                  <a16:creationId xmlns:a16="http://schemas.microsoft.com/office/drawing/2014/main" id="{E7A9B600-86D4-99DE-7FDB-9CA2505399E9}"/>
                </a:ext>
              </a:extLst>
            </p:cNvPr>
            <p:cNvSpPr>
              <a:spLocks noChangeShapeType="1"/>
            </p:cNvSpPr>
            <p:nvPr/>
          </p:nvSpPr>
          <p:spPr bwMode="auto">
            <a:xfrm flipH="1">
              <a:off x="3006725" y="4598988"/>
              <a:ext cx="268288"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7" name="Meeting10" descr="{&quot;Key&quot;:&quot;POWER_USER_SHAPE_ICON&quot;,&quot;Value&quot;:&quot;POWER_USER_SHAPE_ICON_STYLE_1&quot;}">
            <a:extLst>
              <a:ext uri="{FF2B5EF4-FFF2-40B4-BE49-F238E27FC236}">
                <a16:creationId xmlns:a16="http://schemas.microsoft.com/office/drawing/2014/main" id="{9EEDF9D9-1D67-BED0-C0EB-134E50AB268B}"/>
              </a:ext>
            </a:extLst>
          </p:cNvPr>
          <p:cNvGrpSpPr>
            <a:grpSpLocks noChangeAspect="1"/>
          </p:cNvGrpSpPr>
          <p:nvPr/>
        </p:nvGrpSpPr>
        <p:grpSpPr>
          <a:xfrm>
            <a:off x="2798034" y="5526475"/>
            <a:ext cx="162881" cy="160625"/>
            <a:chOff x="7440613" y="363538"/>
            <a:chExt cx="573088" cy="565151"/>
          </a:xfrm>
          <a:noFill/>
        </p:grpSpPr>
        <p:sp>
          <p:nvSpPr>
            <p:cNvPr id="228" name="Oval 2189">
              <a:extLst>
                <a:ext uri="{FF2B5EF4-FFF2-40B4-BE49-F238E27FC236}">
                  <a16:creationId xmlns:a16="http://schemas.microsoft.com/office/drawing/2014/main" id="{B1EAE8EB-D524-08CF-09B1-743B9AF1ECC2}"/>
                </a:ext>
              </a:extLst>
            </p:cNvPr>
            <p:cNvSpPr>
              <a:spLocks noChangeArrowheads="1"/>
            </p:cNvSpPr>
            <p:nvPr/>
          </p:nvSpPr>
          <p:spPr bwMode="auto">
            <a:xfrm>
              <a:off x="7550151" y="363538"/>
              <a:ext cx="85725" cy="85725"/>
            </a:xfrm>
            <a:prstGeom prst="ellipse">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9" name="Oval 2190">
              <a:extLst>
                <a:ext uri="{FF2B5EF4-FFF2-40B4-BE49-F238E27FC236}">
                  <a16:creationId xmlns:a16="http://schemas.microsoft.com/office/drawing/2014/main" id="{E268239A-B5D1-B9F8-BBF5-9DB4E15F7015}"/>
                </a:ext>
              </a:extLst>
            </p:cNvPr>
            <p:cNvSpPr>
              <a:spLocks noChangeArrowheads="1"/>
            </p:cNvSpPr>
            <p:nvPr/>
          </p:nvSpPr>
          <p:spPr bwMode="auto">
            <a:xfrm>
              <a:off x="7550151" y="363538"/>
              <a:ext cx="85725" cy="85725"/>
            </a:xfrm>
            <a:prstGeom prst="ellipse">
              <a:avLst/>
            </a:pr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0" name="Oval 2191">
              <a:extLst>
                <a:ext uri="{FF2B5EF4-FFF2-40B4-BE49-F238E27FC236}">
                  <a16:creationId xmlns:a16="http://schemas.microsoft.com/office/drawing/2014/main" id="{3DCCAD15-7C13-923D-6171-FFF596006035}"/>
                </a:ext>
              </a:extLst>
            </p:cNvPr>
            <p:cNvSpPr>
              <a:spLocks noChangeArrowheads="1"/>
            </p:cNvSpPr>
            <p:nvPr/>
          </p:nvSpPr>
          <p:spPr bwMode="auto">
            <a:xfrm>
              <a:off x="7815263" y="363538"/>
              <a:ext cx="87313" cy="85725"/>
            </a:xfrm>
            <a:prstGeom prst="ellipse">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1" name="Oval 2192">
              <a:extLst>
                <a:ext uri="{FF2B5EF4-FFF2-40B4-BE49-F238E27FC236}">
                  <a16:creationId xmlns:a16="http://schemas.microsoft.com/office/drawing/2014/main" id="{D406E5A2-0852-F9CF-51B7-C4CADAD5601E}"/>
                </a:ext>
              </a:extLst>
            </p:cNvPr>
            <p:cNvSpPr>
              <a:spLocks noChangeArrowheads="1"/>
            </p:cNvSpPr>
            <p:nvPr/>
          </p:nvSpPr>
          <p:spPr bwMode="auto">
            <a:xfrm>
              <a:off x="7815263" y="363538"/>
              <a:ext cx="87313" cy="85725"/>
            </a:xfrm>
            <a:prstGeom prst="ellipse">
              <a:avLst/>
            </a:pr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2" name="Freeform 2193">
              <a:extLst>
                <a:ext uri="{FF2B5EF4-FFF2-40B4-BE49-F238E27FC236}">
                  <a16:creationId xmlns:a16="http://schemas.microsoft.com/office/drawing/2014/main" id="{179D3E86-D5A9-1FAC-955A-D64210D4DE36}"/>
                </a:ext>
              </a:extLst>
            </p:cNvPr>
            <p:cNvSpPr>
              <a:spLocks/>
            </p:cNvSpPr>
            <p:nvPr/>
          </p:nvSpPr>
          <p:spPr bwMode="auto">
            <a:xfrm>
              <a:off x="7508876" y="484188"/>
              <a:ext cx="171450" cy="114300"/>
            </a:xfrm>
            <a:custGeom>
              <a:avLst/>
              <a:gdLst>
                <a:gd name="T0" fmla="*/ 154 w 154"/>
                <a:gd name="T1" fmla="*/ 55 h 103"/>
                <a:gd name="T2" fmla="*/ 154 w 154"/>
                <a:gd name="T3" fmla="*/ 30 h 103"/>
                <a:gd name="T4" fmla="*/ 124 w 154"/>
                <a:gd name="T5" fmla="*/ 0 h 103"/>
                <a:gd name="T6" fmla="*/ 29 w 154"/>
                <a:gd name="T7" fmla="*/ 0 h 103"/>
                <a:gd name="T8" fmla="*/ 0 w 154"/>
                <a:gd name="T9" fmla="*/ 30 h 103"/>
                <a:gd name="T10" fmla="*/ 0 w 154"/>
                <a:gd name="T11" fmla="*/ 103 h 103"/>
              </a:gdLst>
              <a:ahLst/>
              <a:cxnLst>
                <a:cxn ang="0">
                  <a:pos x="T0" y="T1"/>
                </a:cxn>
                <a:cxn ang="0">
                  <a:pos x="T2" y="T3"/>
                </a:cxn>
                <a:cxn ang="0">
                  <a:pos x="T4" y="T5"/>
                </a:cxn>
                <a:cxn ang="0">
                  <a:pos x="T6" y="T7"/>
                </a:cxn>
                <a:cxn ang="0">
                  <a:pos x="T8" y="T9"/>
                </a:cxn>
                <a:cxn ang="0">
                  <a:pos x="T10" y="T11"/>
                </a:cxn>
              </a:cxnLst>
              <a:rect l="0" t="0" r="r" b="b"/>
              <a:pathLst>
                <a:path w="154" h="103">
                  <a:moveTo>
                    <a:pt x="154" y="55"/>
                  </a:moveTo>
                  <a:lnTo>
                    <a:pt x="154" y="30"/>
                  </a:lnTo>
                  <a:cubicBezTo>
                    <a:pt x="154" y="14"/>
                    <a:pt x="140" y="0"/>
                    <a:pt x="124" y="0"/>
                  </a:cubicBezTo>
                  <a:lnTo>
                    <a:pt x="29" y="0"/>
                  </a:lnTo>
                  <a:cubicBezTo>
                    <a:pt x="13" y="0"/>
                    <a:pt x="0" y="14"/>
                    <a:pt x="0" y="30"/>
                  </a:cubicBezTo>
                  <a:lnTo>
                    <a:pt x="0" y="103"/>
                  </a:lnTo>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3" name="Freeform 2194">
              <a:extLst>
                <a:ext uri="{FF2B5EF4-FFF2-40B4-BE49-F238E27FC236}">
                  <a16:creationId xmlns:a16="http://schemas.microsoft.com/office/drawing/2014/main" id="{95C6F2FE-BC21-ECFB-3AC4-4583F01B9362}"/>
                </a:ext>
              </a:extLst>
            </p:cNvPr>
            <p:cNvSpPr>
              <a:spLocks/>
            </p:cNvSpPr>
            <p:nvPr/>
          </p:nvSpPr>
          <p:spPr bwMode="auto">
            <a:xfrm>
              <a:off x="7508876" y="484188"/>
              <a:ext cx="171450" cy="114300"/>
            </a:xfrm>
            <a:custGeom>
              <a:avLst/>
              <a:gdLst>
                <a:gd name="T0" fmla="*/ 154 w 154"/>
                <a:gd name="T1" fmla="*/ 55 h 103"/>
                <a:gd name="T2" fmla="*/ 154 w 154"/>
                <a:gd name="T3" fmla="*/ 30 h 103"/>
                <a:gd name="T4" fmla="*/ 124 w 154"/>
                <a:gd name="T5" fmla="*/ 0 h 103"/>
                <a:gd name="T6" fmla="*/ 29 w 154"/>
                <a:gd name="T7" fmla="*/ 0 h 103"/>
                <a:gd name="T8" fmla="*/ 0 w 154"/>
                <a:gd name="T9" fmla="*/ 30 h 103"/>
                <a:gd name="T10" fmla="*/ 0 w 154"/>
                <a:gd name="T11" fmla="*/ 103 h 103"/>
              </a:gdLst>
              <a:ahLst/>
              <a:cxnLst>
                <a:cxn ang="0">
                  <a:pos x="T0" y="T1"/>
                </a:cxn>
                <a:cxn ang="0">
                  <a:pos x="T2" y="T3"/>
                </a:cxn>
                <a:cxn ang="0">
                  <a:pos x="T4" y="T5"/>
                </a:cxn>
                <a:cxn ang="0">
                  <a:pos x="T6" y="T7"/>
                </a:cxn>
                <a:cxn ang="0">
                  <a:pos x="T8" y="T9"/>
                </a:cxn>
                <a:cxn ang="0">
                  <a:pos x="T10" y="T11"/>
                </a:cxn>
              </a:cxnLst>
              <a:rect l="0" t="0" r="r" b="b"/>
              <a:pathLst>
                <a:path w="154" h="103">
                  <a:moveTo>
                    <a:pt x="154" y="55"/>
                  </a:moveTo>
                  <a:lnTo>
                    <a:pt x="154" y="30"/>
                  </a:lnTo>
                  <a:cubicBezTo>
                    <a:pt x="154" y="14"/>
                    <a:pt x="140" y="0"/>
                    <a:pt x="124" y="0"/>
                  </a:cubicBezTo>
                  <a:lnTo>
                    <a:pt x="29" y="0"/>
                  </a:lnTo>
                  <a:cubicBezTo>
                    <a:pt x="13" y="0"/>
                    <a:pt x="0" y="14"/>
                    <a:pt x="0" y="30"/>
                  </a:cubicBezTo>
                  <a:lnTo>
                    <a:pt x="0" y="103"/>
                  </a:lnTo>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4" name="Freeform 2195">
              <a:extLst>
                <a:ext uri="{FF2B5EF4-FFF2-40B4-BE49-F238E27FC236}">
                  <a16:creationId xmlns:a16="http://schemas.microsoft.com/office/drawing/2014/main" id="{1E9AC024-A8C5-18BC-E717-9ABEDA9A8FB5}"/>
                </a:ext>
              </a:extLst>
            </p:cNvPr>
            <p:cNvSpPr>
              <a:spLocks/>
            </p:cNvSpPr>
            <p:nvPr/>
          </p:nvSpPr>
          <p:spPr bwMode="auto">
            <a:xfrm>
              <a:off x="7772401" y="484188"/>
              <a:ext cx="171450" cy="112713"/>
            </a:xfrm>
            <a:custGeom>
              <a:avLst/>
              <a:gdLst>
                <a:gd name="T0" fmla="*/ 154 w 154"/>
                <a:gd name="T1" fmla="*/ 102 h 102"/>
                <a:gd name="T2" fmla="*/ 154 w 154"/>
                <a:gd name="T3" fmla="*/ 30 h 102"/>
                <a:gd name="T4" fmla="*/ 124 w 154"/>
                <a:gd name="T5" fmla="*/ 0 h 102"/>
                <a:gd name="T6" fmla="*/ 30 w 154"/>
                <a:gd name="T7" fmla="*/ 0 h 102"/>
                <a:gd name="T8" fmla="*/ 0 w 154"/>
                <a:gd name="T9" fmla="*/ 30 h 102"/>
                <a:gd name="T10" fmla="*/ 0 w 154"/>
                <a:gd name="T11" fmla="*/ 55 h 102"/>
              </a:gdLst>
              <a:ahLst/>
              <a:cxnLst>
                <a:cxn ang="0">
                  <a:pos x="T0" y="T1"/>
                </a:cxn>
                <a:cxn ang="0">
                  <a:pos x="T2" y="T3"/>
                </a:cxn>
                <a:cxn ang="0">
                  <a:pos x="T4" y="T5"/>
                </a:cxn>
                <a:cxn ang="0">
                  <a:pos x="T6" y="T7"/>
                </a:cxn>
                <a:cxn ang="0">
                  <a:pos x="T8" y="T9"/>
                </a:cxn>
                <a:cxn ang="0">
                  <a:pos x="T10" y="T11"/>
                </a:cxn>
              </a:cxnLst>
              <a:rect l="0" t="0" r="r" b="b"/>
              <a:pathLst>
                <a:path w="154" h="102">
                  <a:moveTo>
                    <a:pt x="154" y="102"/>
                  </a:moveTo>
                  <a:lnTo>
                    <a:pt x="154" y="30"/>
                  </a:lnTo>
                  <a:cubicBezTo>
                    <a:pt x="154" y="14"/>
                    <a:pt x="141" y="0"/>
                    <a:pt x="124" y="0"/>
                  </a:cubicBezTo>
                  <a:lnTo>
                    <a:pt x="30" y="0"/>
                  </a:lnTo>
                  <a:cubicBezTo>
                    <a:pt x="13" y="0"/>
                    <a:pt x="0" y="14"/>
                    <a:pt x="0" y="30"/>
                  </a:cubicBezTo>
                  <a:lnTo>
                    <a:pt x="0" y="55"/>
                  </a:lnTo>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Freeform 2196">
              <a:extLst>
                <a:ext uri="{FF2B5EF4-FFF2-40B4-BE49-F238E27FC236}">
                  <a16:creationId xmlns:a16="http://schemas.microsoft.com/office/drawing/2014/main" id="{A307D430-AD75-0F43-6951-05D4A7B996C3}"/>
                </a:ext>
              </a:extLst>
            </p:cNvPr>
            <p:cNvSpPr>
              <a:spLocks/>
            </p:cNvSpPr>
            <p:nvPr/>
          </p:nvSpPr>
          <p:spPr bwMode="auto">
            <a:xfrm>
              <a:off x="7772401" y="484188"/>
              <a:ext cx="171450" cy="112713"/>
            </a:xfrm>
            <a:custGeom>
              <a:avLst/>
              <a:gdLst>
                <a:gd name="T0" fmla="*/ 154 w 154"/>
                <a:gd name="T1" fmla="*/ 102 h 102"/>
                <a:gd name="T2" fmla="*/ 154 w 154"/>
                <a:gd name="T3" fmla="*/ 30 h 102"/>
                <a:gd name="T4" fmla="*/ 124 w 154"/>
                <a:gd name="T5" fmla="*/ 0 h 102"/>
                <a:gd name="T6" fmla="*/ 30 w 154"/>
                <a:gd name="T7" fmla="*/ 0 h 102"/>
                <a:gd name="T8" fmla="*/ 0 w 154"/>
                <a:gd name="T9" fmla="*/ 30 h 102"/>
                <a:gd name="T10" fmla="*/ 0 w 154"/>
                <a:gd name="T11" fmla="*/ 55 h 102"/>
              </a:gdLst>
              <a:ahLst/>
              <a:cxnLst>
                <a:cxn ang="0">
                  <a:pos x="T0" y="T1"/>
                </a:cxn>
                <a:cxn ang="0">
                  <a:pos x="T2" y="T3"/>
                </a:cxn>
                <a:cxn ang="0">
                  <a:pos x="T4" y="T5"/>
                </a:cxn>
                <a:cxn ang="0">
                  <a:pos x="T6" y="T7"/>
                </a:cxn>
                <a:cxn ang="0">
                  <a:pos x="T8" y="T9"/>
                </a:cxn>
                <a:cxn ang="0">
                  <a:pos x="T10" y="T11"/>
                </a:cxn>
              </a:cxnLst>
              <a:rect l="0" t="0" r="r" b="b"/>
              <a:pathLst>
                <a:path w="154" h="102">
                  <a:moveTo>
                    <a:pt x="154" y="102"/>
                  </a:moveTo>
                  <a:lnTo>
                    <a:pt x="154" y="30"/>
                  </a:lnTo>
                  <a:cubicBezTo>
                    <a:pt x="154" y="14"/>
                    <a:pt x="141" y="0"/>
                    <a:pt x="124" y="0"/>
                  </a:cubicBezTo>
                  <a:lnTo>
                    <a:pt x="30" y="0"/>
                  </a:lnTo>
                  <a:cubicBezTo>
                    <a:pt x="13" y="0"/>
                    <a:pt x="0" y="14"/>
                    <a:pt x="0" y="30"/>
                  </a:cubicBezTo>
                  <a:lnTo>
                    <a:pt x="0" y="55"/>
                  </a:lnTo>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6" name="Freeform 2197">
              <a:extLst>
                <a:ext uri="{FF2B5EF4-FFF2-40B4-BE49-F238E27FC236}">
                  <a16:creationId xmlns:a16="http://schemas.microsoft.com/office/drawing/2014/main" id="{5E9F9E29-BA52-3AB4-CD9D-01DA64489736}"/>
                </a:ext>
              </a:extLst>
            </p:cNvPr>
            <p:cNvSpPr>
              <a:spLocks noEditPoints="1"/>
            </p:cNvSpPr>
            <p:nvPr/>
          </p:nvSpPr>
          <p:spPr bwMode="auto">
            <a:xfrm>
              <a:off x="7440613" y="577851"/>
              <a:ext cx="573088" cy="350838"/>
            </a:xfrm>
            <a:custGeom>
              <a:avLst/>
              <a:gdLst>
                <a:gd name="T0" fmla="*/ 375 w 515"/>
                <a:gd name="T1" fmla="*/ 159 h 314"/>
                <a:gd name="T2" fmla="*/ 336 w 515"/>
                <a:gd name="T3" fmla="*/ 120 h 314"/>
                <a:gd name="T4" fmla="*/ 375 w 515"/>
                <a:gd name="T5" fmla="*/ 82 h 314"/>
                <a:gd name="T6" fmla="*/ 414 w 515"/>
                <a:gd name="T7" fmla="*/ 120 h 314"/>
                <a:gd name="T8" fmla="*/ 375 w 515"/>
                <a:gd name="T9" fmla="*/ 159 h 314"/>
                <a:gd name="T10" fmla="*/ 138 w 515"/>
                <a:gd name="T11" fmla="*/ 159 h 314"/>
                <a:gd name="T12" fmla="*/ 99 w 515"/>
                <a:gd name="T13" fmla="*/ 120 h 314"/>
                <a:gd name="T14" fmla="*/ 138 w 515"/>
                <a:gd name="T15" fmla="*/ 82 h 314"/>
                <a:gd name="T16" fmla="*/ 176 w 515"/>
                <a:gd name="T17" fmla="*/ 120 h 314"/>
                <a:gd name="T18" fmla="*/ 138 w 515"/>
                <a:gd name="T19" fmla="*/ 159 h 314"/>
                <a:gd name="T20" fmla="*/ 515 w 515"/>
                <a:gd name="T21" fmla="*/ 157 h 314"/>
                <a:gd name="T22" fmla="*/ 257 w 515"/>
                <a:gd name="T23" fmla="*/ 0 h 314"/>
                <a:gd name="T24" fmla="*/ 0 w 515"/>
                <a:gd name="T25" fmla="*/ 157 h 314"/>
                <a:gd name="T26" fmla="*/ 61 w 515"/>
                <a:gd name="T27" fmla="*/ 258 h 314"/>
                <a:gd name="T28" fmla="*/ 61 w 515"/>
                <a:gd name="T29" fmla="*/ 220 h 314"/>
                <a:gd name="T30" fmla="*/ 90 w 515"/>
                <a:gd name="T31" fmla="*/ 190 h 314"/>
                <a:gd name="T32" fmla="*/ 185 w 515"/>
                <a:gd name="T33" fmla="*/ 190 h 314"/>
                <a:gd name="T34" fmla="*/ 215 w 515"/>
                <a:gd name="T35" fmla="*/ 220 h 314"/>
                <a:gd name="T36" fmla="*/ 215 w 515"/>
                <a:gd name="T37" fmla="*/ 312 h 314"/>
                <a:gd name="T38" fmla="*/ 257 w 515"/>
                <a:gd name="T39" fmla="*/ 314 h 314"/>
                <a:gd name="T40" fmla="*/ 298 w 515"/>
                <a:gd name="T41" fmla="*/ 312 h 314"/>
                <a:gd name="T42" fmla="*/ 298 w 515"/>
                <a:gd name="T43" fmla="*/ 220 h 314"/>
                <a:gd name="T44" fmla="*/ 328 w 515"/>
                <a:gd name="T45" fmla="*/ 190 h 314"/>
                <a:gd name="T46" fmla="*/ 422 w 515"/>
                <a:gd name="T47" fmla="*/ 190 h 314"/>
                <a:gd name="T48" fmla="*/ 452 w 515"/>
                <a:gd name="T49" fmla="*/ 220 h 314"/>
                <a:gd name="T50" fmla="*/ 452 w 515"/>
                <a:gd name="T51" fmla="*/ 260 h 314"/>
                <a:gd name="T52" fmla="*/ 515 w 515"/>
                <a:gd name="T53" fmla="*/ 15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5" h="314">
                  <a:moveTo>
                    <a:pt x="375" y="159"/>
                  </a:moveTo>
                  <a:cubicBezTo>
                    <a:pt x="354" y="159"/>
                    <a:pt x="336" y="142"/>
                    <a:pt x="336" y="120"/>
                  </a:cubicBezTo>
                  <a:cubicBezTo>
                    <a:pt x="336" y="99"/>
                    <a:pt x="354" y="82"/>
                    <a:pt x="375" y="82"/>
                  </a:cubicBezTo>
                  <a:cubicBezTo>
                    <a:pt x="396" y="82"/>
                    <a:pt x="414" y="99"/>
                    <a:pt x="414" y="120"/>
                  </a:cubicBezTo>
                  <a:cubicBezTo>
                    <a:pt x="414" y="142"/>
                    <a:pt x="396" y="159"/>
                    <a:pt x="375" y="159"/>
                  </a:cubicBezTo>
                  <a:close/>
                  <a:moveTo>
                    <a:pt x="138" y="159"/>
                  </a:moveTo>
                  <a:cubicBezTo>
                    <a:pt x="116" y="159"/>
                    <a:pt x="99" y="142"/>
                    <a:pt x="99" y="120"/>
                  </a:cubicBezTo>
                  <a:cubicBezTo>
                    <a:pt x="99" y="99"/>
                    <a:pt x="116" y="82"/>
                    <a:pt x="138" y="82"/>
                  </a:cubicBezTo>
                  <a:cubicBezTo>
                    <a:pt x="159" y="82"/>
                    <a:pt x="176" y="99"/>
                    <a:pt x="176" y="120"/>
                  </a:cubicBezTo>
                  <a:cubicBezTo>
                    <a:pt x="176" y="142"/>
                    <a:pt x="159" y="159"/>
                    <a:pt x="138" y="159"/>
                  </a:cubicBezTo>
                  <a:close/>
                  <a:moveTo>
                    <a:pt x="515" y="157"/>
                  </a:moveTo>
                  <a:cubicBezTo>
                    <a:pt x="515" y="71"/>
                    <a:pt x="400" y="0"/>
                    <a:pt x="257" y="0"/>
                  </a:cubicBezTo>
                  <a:cubicBezTo>
                    <a:pt x="115" y="0"/>
                    <a:pt x="0" y="71"/>
                    <a:pt x="0" y="157"/>
                  </a:cubicBezTo>
                  <a:cubicBezTo>
                    <a:pt x="0" y="196"/>
                    <a:pt x="23" y="231"/>
                    <a:pt x="61" y="258"/>
                  </a:cubicBezTo>
                  <a:lnTo>
                    <a:pt x="61" y="220"/>
                  </a:lnTo>
                  <a:cubicBezTo>
                    <a:pt x="61" y="204"/>
                    <a:pt x="74" y="190"/>
                    <a:pt x="90" y="190"/>
                  </a:cubicBezTo>
                  <a:lnTo>
                    <a:pt x="185" y="190"/>
                  </a:lnTo>
                  <a:cubicBezTo>
                    <a:pt x="201" y="190"/>
                    <a:pt x="215" y="204"/>
                    <a:pt x="215" y="220"/>
                  </a:cubicBezTo>
                  <a:lnTo>
                    <a:pt x="215" y="312"/>
                  </a:lnTo>
                  <a:cubicBezTo>
                    <a:pt x="229" y="313"/>
                    <a:pt x="243" y="314"/>
                    <a:pt x="257" y="314"/>
                  </a:cubicBezTo>
                  <a:cubicBezTo>
                    <a:pt x="271" y="314"/>
                    <a:pt x="285" y="313"/>
                    <a:pt x="298" y="312"/>
                  </a:cubicBezTo>
                  <a:lnTo>
                    <a:pt x="298" y="220"/>
                  </a:lnTo>
                  <a:cubicBezTo>
                    <a:pt x="298" y="204"/>
                    <a:pt x="311" y="190"/>
                    <a:pt x="328" y="190"/>
                  </a:cubicBezTo>
                  <a:lnTo>
                    <a:pt x="422" y="190"/>
                  </a:lnTo>
                  <a:cubicBezTo>
                    <a:pt x="439" y="190"/>
                    <a:pt x="452" y="204"/>
                    <a:pt x="452" y="220"/>
                  </a:cubicBezTo>
                  <a:lnTo>
                    <a:pt x="452" y="260"/>
                  </a:lnTo>
                  <a:cubicBezTo>
                    <a:pt x="491" y="232"/>
                    <a:pt x="515" y="196"/>
                    <a:pt x="515" y="157"/>
                  </a:cubicBezTo>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7" name="Freeform 2198">
              <a:extLst>
                <a:ext uri="{FF2B5EF4-FFF2-40B4-BE49-F238E27FC236}">
                  <a16:creationId xmlns:a16="http://schemas.microsoft.com/office/drawing/2014/main" id="{C4105DA2-3196-D332-20B4-7989275810C5}"/>
                </a:ext>
              </a:extLst>
            </p:cNvPr>
            <p:cNvSpPr>
              <a:spLocks noEditPoints="1"/>
            </p:cNvSpPr>
            <p:nvPr/>
          </p:nvSpPr>
          <p:spPr bwMode="auto">
            <a:xfrm>
              <a:off x="7440613" y="577851"/>
              <a:ext cx="573088" cy="350838"/>
            </a:xfrm>
            <a:custGeom>
              <a:avLst/>
              <a:gdLst>
                <a:gd name="T0" fmla="*/ 375 w 515"/>
                <a:gd name="T1" fmla="*/ 159 h 314"/>
                <a:gd name="T2" fmla="*/ 336 w 515"/>
                <a:gd name="T3" fmla="*/ 120 h 314"/>
                <a:gd name="T4" fmla="*/ 375 w 515"/>
                <a:gd name="T5" fmla="*/ 82 h 314"/>
                <a:gd name="T6" fmla="*/ 414 w 515"/>
                <a:gd name="T7" fmla="*/ 120 h 314"/>
                <a:gd name="T8" fmla="*/ 375 w 515"/>
                <a:gd name="T9" fmla="*/ 159 h 314"/>
                <a:gd name="T10" fmla="*/ 138 w 515"/>
                <a:gd name="T11" fmla="*/ 159 h 314"/>
                <a:gd name="T12" fmla="*/ 99 w 515"/>
                <a:gd name="T13" fmla="*/ 120 h 314"/>
                <a:gd name="T14" fmla="*/ 138 w 515"/>
                <a:gd name="T15" fmla="*/ 82 h 314"/>
                <a:gd name="T16" fmla="*/ 176 w 515"/>
                <a:gd name="T17" fmla="*/ 120 h 314"/>
                <a:gd name="T18" fmla="*/ 138 w 515"/>
                <a:gd name="T19" fmla="*/ 159 h 314"/>
                <a:gd name="T20" fmla="*/ 515 w 515"/>
                <a:gd name="T21" fmla="*/ 157 h 314"/>
                <a:gd name="T22" fmla="*/ 257 w 515"/>
                <a:gd name="T23" fmla="*/ 0 h 314"/>
                <a:gd name="T24" fmla="*/ 0 w 515"/>
                <a:gd name="T25" fmla="*/ 157 h 314"/>
                <a:gd name="T26" fmla="*/ 61 w 515"/>
                <a:gd name="T27" fmla="*/ 258 h 314"/>
                <a:gd name="T28" fmla="*/ 61 w 515"/>
                <a:gd name="T29" fmla="*/ 220 h 314"/>
                <a:gd name="T30" fmla="*/ 90 w 515"/>
                <a:gd name="T31" fmla="*/ 190 h 314"/>
                <a:gd name="T32" fmla="*/ 185 w 515"/>
                <a:gd name="T33" fmla="*/ 190 h 314"/>
                <a:gd name="T34" fmla="*/ 215 w 515"/>
                <a:gd name="T35" fmla="*/ 220 h 314"/>
                <a:gd name="T36" fmla="*/ 215 w 515"/>
                <a:gd name="T37" fmla="*/ 312 h 314"/>
                <a:gd name="T38" fmla="*/ 257 w 515"/>
                <a:gd name="T39" fmla="*/ 314 h 314"/>
                <a:gd name="T40" fmla="*/ 298 w 515"/>
                <a:gd name="T41" fmla="*/ 312 h 314"/>
                <a:gd name="T42" fmla="*/ 298 w 515"/>
                <a:gd name="T43" fmla="*/ 220 h 314"/>
                <a:gd name="T44" fmla="*/ 328 w 515"/>
                <a:gd name="T45" fmla="*/ 190 h 314"/>
                <a:gd name="T46" fmla="*/ 422 w 515"/>
                <a:gd name="T47" fmla="*/ 190 h 314"/>
                <a:gd name="T48" fmla="*/ 452 w 515"/>
                <a:gd name="T49" fmla="*/ 220 h 314"/>
                <a:gd name="T50" fmla="*/ 452 w 515"/>
                <a:gd name="T51" fmla="*/ 260 h 314"/>
                <a:gd name="T52" fmla="*/ 515 w 515"/>
                <a:gd name="T53" fmla="*/ 15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5" h="314">
                  <a:moveTo>
                    <a:pt x="375" y="159"/>
                  </a:moveTo>
                  <a:cubicBezTo>
                    <a:pt x="354" y="159"/>
                    <a:pt x="336" y="142"/>
                    <a:pt x="336" y="120"/>
                  </a:cubicBezTo>
                  <a:cubicBezTo>
                    <a:pt x="336" y="99"/>
                    <a:pt x="354" y="82"/>
                    <a:pt x="375" y="82"/>
                  </a:cubicBezTo>
                  <a:cubicBezTo>
                    <a:pt x="396" y="82"/>
                    <a:pt x="414" y="99"/>
                    <a:pt x="414" y="120"/>
                  </a:cubicBezTo>
                  <a:cubicBezTo>
                    <a:pt x="414" y="142"/>
                    <a:pt x="396" y="159"/>
                    <a:pt x="375" y="159"/>
                  </a:cubicBezTo>
                  <a:close/>
                  <a:moveTo>
                    <a:pt x="138" y="159"/>
                  </a:moveTo>
                  <a:cubicBezTo>
                    <a:pt x="116" y="159"/>
                    <a:pt x="99" y="142"/>
                    <a:pt x="99" y="120"/>
                  </a:cubicBezTo>
                  <a:cubicBezTo>
                    <a:pt x="99" y="99"/>
                    <a:pt x="116" y="82"/>
                    <a:pt x="138" y="82"/>
                  </a:cubicBezTo>
                  <a:cubicBezTo>
                    <a:pt x="159" y="82"/>
                    <a:pt x="176" y="99"/>
                    <a:pt x="176" y="120"/>
                  </a:cubicBezTo>
                  <a:cubicBezTo>
                    <a:pt x="176" y="142"/>
                    <a:pt x="159" y="159"/>
                    <a:pt x="138" y="159"/>
                  </a:cubicBezTo>
                  <a:close/>
                  <a:moveTo>
                    <a:pt x="515" y="157"/>
                  </a:moveTo>
                  <a:cubicBezTo>
                    <a:pt x="515" y="71"/>
                    <a:pt x="400" y="0"/>
                    <a:pt x="257" y="0"/>
                  </a:cubicBezTo>
                  <a:cubicBezTo>
                    <a:pt x="115" y="0"/>
                    <a:pt x="0" y="71"/>
                    <a:pt x="0" y="157"/>
                  </a:cubicBezTo>
                  <a:cubicBezTo>
                    <a:pt x="0" y="196"/>
                    <a:pt x="23" y="231"/>
                    <a:pt x="61" y="258"/>
                  </a:cubicBezTo>
                  <a:lnTo>
                    <a:pt x="61" y="220"/>
                  </a:lnTo>
                  <a:cubicBezTo>
                    <a:pt x="61" y="204"/>
                    <a:pt x="74" y="190"/>
                    <a:pt x="90" y="190"/>
                  </a:cubicBezTo>
                  <a:lnTo>
                    <a:pt x="185" y="190"/>
                  </a:lnTo>
                  <a:cubicBezTo>
                    <a:pt x="201" y="190"/>
                    <a:pt x="215" y="204"/>
                    <a:pt x="215" y="220"/>
                  </a:cubicBezTo>
                  <a:lnTo>
                    <a:pt x="215" y="312"/>
                  </a:lnTo>
                  <a:cubicBezTo>
                    <a:pt x="229" y="313"/>
                    <a:pt x="243" y="314"/>
                    <a:pt x="257" y="314"/>
                  </a:cubicBezTo>
                  <a:cubicBezTo>
                    <a:pt x="271" y="314"/>
                    <a:pt x="285" y="313"/>
                    <a:pt x="298" y="312"/>
                  </a:cubicBezTo>
                  <a:lnTo>
                    <a:pt x="298" y="220"/>
                  </a:lnTo>
                  <a:cubicBezTo>
                    <a:pt x="298" y="204"/>
                    <a:pt x="311" y="190"/>
                    <a:pt x="328" y="190"/>
                  </a:cubicBezTo>
                  <a:lnTo>
                    <a:pt x="422" y="190"/>
                  </a:lnTo>
                  <a:cubicBezTo>
                    <a:pt x="439" y="190"/>
                    <a:pt x="452" y="204"/>
                    <a:pt x="452" y="220"/>
                  </a:cubicBezTo>
                  <a:lnTo>
                    <a:pt x="452" y="260"/>
                  </a:lnTo>
                  <a:cubicBezTo>
                    <a:pt x="491" y="232"/>
                    <a:pt x="515" y="196"/>
                    <a:pt x="515" y="157"/>
                  </a:cubicBezTo>
                  <a:close/>
                </a:path>
              </a:pathLst>
            </a:custGeom>
            <a:grp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53" name="Meeting10" descr="{&quot;Key&quot;:&quot;POWER_USER_SHAPE_ICON&quot;,&quot;Value&quot;:&quot;POWER_USER_SHAPE_ICON_STYLE_1&quot;}">
            <a:extLst>
              <a:ext uri="{FF2B5EF4-FFF2-40B4-BE49-F238E27FC236}">
                <a16:creationId xmlns:a16="http://schemas.microsoft.com/office/drawing/2014/main" id="{482FD4A7-579E-B723-E71F-AA054FF0D603}"/>
              </a:ext>
            </a:extLst>
          </p:cNvPr>
          <p:cNvGrpSpPr>
            <a:grpSpLocks noChangeAspect="1"/>
          </p:cNvGrpSpPr>
          <p:nvPr/>
        </p:nvGrpSpPr>
        <p:grpSpPr>
          <a:xfrm>
            <a:off x="13543054" y="2218603"/>
            <a:ext cx="232568" cy="229347"/>
            <a:chOff x="7440613" y="363538"/>
            <a:chExt cx="573088" cy="565151"/>
          </a:xfrm>
          <a:noFill/>
        </p:grpSpPr>
        <p:sp>
          <p:nvSpPr>
            <p:cNvPr id="254" name="Oval 2189">
              <a:extLst>
                <a:ext uri="{FF2B5EF4-FFF2-40B4-BE49-F238E27FC236}">
                  <a16:creationId xmlns:a16="http://schemas.microsoft.com/office/drawing/2014/main" id="{D35FD0B8-C1BF-DE4B-F70A-949F204B1081}"/>
                </a:ext>
              </a:extLst>
            </p:cNvPr>
            <p:cNvSpPr>
              <a:spLocks noChangeArrowheads="1"/>
            </p:cNvSpPr>
            <p:nvPr/>
          </p:nvSpPr>
          <p:spPr bwMode="auto">
            <a:xfrm>
              <a:off x="7550151" y="363538"/>
              <a:ext cx="85725" cy="85725"/>
            </a:xfrm>
            <a:prstGeom prst="ellipse">
              <a:avLst/>
            </a:prstGeom>
            <a:grpFill/>
            <a:ln w="19050">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Oval 2190">
              <a:extLst>
                <a:ext uri="{FF2B5EF4-FFF2-40B4-BE49-F238E27FC236}">
                  <a16:creationId xmlns:a16="http://schemas.microsoft.com/office/drawing/2014/main" id="{BEBE5BA0-FED6-9900-E76E-E92FD0EE89CE}"/>
                </a:ext>
              </a:extLst>
            </p:cNvPr>
            <p:cNvSpPr>
              <a:spLocks noChangeArrowheads="1"/>
            </p:cNvSpPr>
            <p:nvPr/>
          </p:nvSpPr>
          <p:spPr bwMode="auto">
            <a:xfrm>
              <a:off x="7550151" y="363538"/>
              <a:ext cx="85725" cy="85725"/>
            </a:xfrm>
            <a:prstGeom prst="ellipse">
              <a:avLst/>
            </a:prstGeom>
            <a:grpFill/>
            <a:ln w="1905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 name="Oval 2191">
              <a:extLst>
                <a:ext uri="{FF2B5EF4-FFF2-40B4-BE49-F238E27FC236}">
                  <a16:creationId xmlns:a16="http://schemas.microsoft.com/office/drawing/2014/main" id="{B09E2C4C-CEBD-6E62-54BF-83A57413323C}"/>
                </a:ext>
              </a:extLst>
            </p:cNvPr>
            <p:cNvSpPr>
              <a:spLocks noChangeArrowheads="1"/>
            </p:cNvSpPr>
            <p:nvPr/>
          </p:nvSpPr>
          <p:spPr bwMode="auto">
            <a:xfrm>
              <a:off x="7815263" y="363538"/>
              <a:ext cx="87313" cy="85725"/>
            </a:xfrm>
            <a:prstGeom prst="ellipse">
              <a:avLst/>
            </a:prstGeom>
            <a:grpFill/>
            <a:ln w="19050">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 name="Oval 2192">
              <a:extLst>
                <a:ext uri="{FF2B5EF4-FFF2-40B4-BE49-F238E27FC236}">
                  <a16:creationId xmlns:a16="http://schemas.microsoft.com/office/drawing/2014/main" id="{153EDC64-0DB7-A95D-15BE-C63E67ADC8A1}"/>
                </a:ext>
              </a:extLst>
            </p:cNvPr>
            <p:cNvSpPr>
              <a:spLocks noChangeArrowheads="1"/>
            </p:cNvSpPr>
            <p:nvPr/>
          </p:nvSpPr>
          <p:spPr bwMode="auto">
            <a:xfrm>
              <a:off x="7815263" y="363538"/>
              <a:ext cx="87313" cy="85725"/>
            </a:xfrm>
            <a:prstGeom prst="ellipse">
              <a:avLst/>
            </a:prstGeom>
            <a:grpFill/>
            <a:ln w="1905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 name="Freeform 2193">
              <a:extLst>
                <a:ext uri="{FF2B5EF4-FFF2-40B4-BE49-F238E27FC236}">
                  <a16:creationId xmlns:a16="http://schemas.microsoft.com/office/drawing/2014/main" id="{FCBCA42B-A0A1-8D96-F12B-F177409869D1}"/>
                </a:ext>
              </a:extLst>
            </p:cNvPr>
            <p:cNvSpPr>
              <a:spLocks/>
            </p:cNvSpPr>
            <p:nvPr/>
          </p:nvSpPr>
          <p:spPr bwMode="auto">
            <a:xfrm>
              <a:off x="7508876" y="484188"/>
              <a:ext cx="171450" cy="114300"/>
            </a:xfrm>
            <a:custGeom>
              <a:avLst/>
              <a:gdLst>
                <a:gd name="T0" fmla="*/ 154 w 154"/>
                <a:gd name="T1" fmla="*/ 55 h 103"/>
                <a:gd name="T2" fmla="*/ 154 w 154"/>
                <a:gd name="T3" fmla="*/ 30 h 103"/>
                <a:gd name="T4" fmla="*/ 124 w 154"/>
                <a:gd name="T5" fmla="*/ 0 h 103"/>
                <a:gd name="T6" fmla="*/ 29 w 154"/>
                <a:gd name="T7" fmla="*/ 0 h 103"/>
                <a:gd name="T8" fmla="*/ 0 w 154"/>
                <a:gd name="T9" fmla="*/ 30 h 103"/>
                <a:gd name="T10" fmla="*/ 0 w 154"/>
                <a:gd name="T11" fmla="*/ 103 h 103"/>
              </a:gdLst>
              <a:ahLst/>
              <a:cxnLst>
                <a:cxn ang="0">
                  <a:pos x="T0" y="T1"/>
                </a:cxn>
                <a:cxn ang="0">
                  <a:pos x="T2" y="T3"/>
                </a:cxn>
                <a:cxn ang="0">
                  <a:pos x="T4" y="T5"/>
                </a:cxn>
                <a:cxn ang="0">
                  <a:pos x="T6" y="T7"/>
                </a:cxn>
                <a:cxn ang="0">
                  <a:pos x="T8" y="T9"/>
                </a:cxn>
                <a:cxn ang="0">
                  <a:pos x="T10" y="T11"/>
                </a:cxn>
              </a:cxnLst>
              <a:rect l="0" t="0" r="r" b="b"/>
              <a:pathLst>
                <a:path w="154" h="103">
                  <a:moveTo>
                    <a:pt x="154" y="55"/>
                  </a:moveTo>
                  <a:lnTo>
                    <a:pt x="154" y="30"/>
                  </a:lnTo>
                  <a:cubicBezTo>
                    <a:pt x="154" y="14"/>
                    <a:pt x="140" y="0"/>
                    <a:pt x="124" y="0"/>
                  </a:cubicBezTo>
                  <a:lnTo>
                    <a:pt x="29" y="0"/>
                  </a:lnTo>
                  <a:cubicBezTo>
                    <a:pt x="13" y="0"/>
                    <a:pt x="0" y="14"/>
                    <a:pt x="0" y="30"/>
                  </a:cubicBezTo>
                  <a:lnTo>
                    <a:pt x="0" y="103"/>
                  </a:lnTo>
                </a:path>
              </a:pathLst>
            </a:custGeom>
            <a:grpFill/>
            <a:ln w="19050">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 name="Freeform 2194">
              <a:extLst>
                <a:ext uri="{FF2B5EF4-FFF2-40B4-BE49-F238E27FC236}">
                  <a16:creationId xmlns:a16="http://schemas.microsoft.com/office/drawing/2014/main" id="{EB874DB4-A31D-213F-1A0A-4F342302B723}"/>
                </a:ext>
              </a:extLst>
            </p:cNvPr>
            <p:cNvSpPr>
              <a:spLocks/>
            </p:cNvSpPr>
            <p:nvPr/>
          </p:nvSpPr>
          <p:spPr bwMode="auto">
            <a:xfrm>
              <a:off x="7508876" y="484188"/>
              <a:ext cx="171450" cy="114300"/>
            </a:xfrm>
            <a:custGeom>
              <a:avLst/>
              <a:gdLst>
                <a:gd name="T0" fmla="*/ 154 w 154"/>
                <a:gd name="T1" fmla="*/ 55 h 103"/>
                <a:gd name="T2" fmla="*/ 154 w 154"/>
                <a:gd name="T3" fmla="*/ 30 h 103"/>
                <a:gd name="T4" fmla="*/ 124 w 154"/>
                <a:gd name="T5" fmla="*/ 0 h 103"/>
                <a:gd name="T6" fmla="*/ 29 w 154"/>
                <a:gd name="T7" fmla="*/ 0 h 103"/>
                <a:gd name="T8" fmla="*/ 0 w 154"/>
                <a:gd name="T9" fmla="*/ 30 h 103"/>
                <a:gd name="T10" fmla="*/ 0 w 154"/>
                <a:gd name="T11" fmla="*/ 103 h 103"/>
              </a:gdLst>
              <a:ahLst/>
              <a:cxnLst>
                <a:cxn ang="0">
                  <a:pos x="T0" y="T1"/>
                </a:cxn>
                <a:cxn ang="0">
                  <a:pos x="T2" y="T3"/>
                </a:cxn>
                <a:cxn ang="0">
                  <a:pos x="T4" y="T5"/>
                </a:cxn>
                <a:cxn ang="0">
                  <a:pos x="T6" y="T7"/>
                </a:cxn>
                <a:cxn ang="0">
                  <a:pos x="T8" y="T9"/>
                </a:cxn>
                <a:cxn ang="0">
                  <a:pos x="T10" y="T11"/>
                </a:cxn>
              </a:cxnLst>
              <a:rect l="0" t="0" r="r" b="b"/>
              <a:pathLst>
                <a:path w="154" h="103">
                  <a:moveTo>
                    <a:pt x="154" y="55"/>
                  </a:moveTo>
                  <a:lnTo>
                    <a:pt x="154" y="30"/>
                  </a:lnTo>
                  <a:cubicBezTo>
                    <a:pt x="154" y="14"/>
                    <a:pt x="140" y="0"/>
                    <a:pt x="124" y="0"/>
                  </a:cubicBezTo>
                  <a:lnTo>
                    <a:pt x="29" y="0"/>
                  </a:lnTo>
                  <a:cubicBezTo>
                    <a:pt x="13" y="0"/>
                    <a:pt x="0" y="14"/>
                    <a:pt x="0" y="30"/>
                  </a:cubicBezTo>
                  <a:lnTo>
                    <a:pt x="0" y="103"/>
                  </a:lnTo>
                </a:path>
              </a:pathLst>
            </a:custGeom>
            <a:grpFill/>
            <a:ln w="1905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0" name="Freeform 2195">
              <a:extLst>
                <a:ext uri="{FF2B5EF4-FFF2-40B4-BE49-F238E27FC236}">
                  <a16:creationId xmlns:a16="http://schemas.microsoft.com/office/drawing/2014/main" id="{C3CF8745-2C89-E965-5B5A-934191B9A948}"/>
                </a:ext>
              </a:extLst>
            </p:cNvPr>
            <p:cNvSpPr>
              <a:spLocks/>
            </p:cNvSpPr>
            <p:nvPr/>
          </p:nvSpPr>
          <p:spPr bwMode="auto">
            <a:xfrm>
              <a:off x="7772401" y="484188"/>
              <a:ext cx="171450" cy="112713"/>
            </a:xfrm>
            <a:custGeom>
              <a:avLst/>
              <a:gdLst>
                <a:gd name="T0" fmla="*/ 154 w 154"/>
                <a:gd name="T1" fmla="*/ 102 h 102"/>
                <a:gd name="T2" fmla="*/ 154 w 154"/>
                <a:gd name="T3" fmla="*/ 30 h 102"/>
                <a:gd name="T4" fmla="*/ 124 w 154"/>
                <a:gd name="T5" fmla="*/ 0 h 102"/>
                <a:gd name="T6" fmla="*/ 30 w 154"/>
                <a:gd name="T7" fmla="*/ 0 h 102"/>
                <a:gd name="T8" fmla="*/ 0 w 154"/>
                <a:gd name="T9" fmla="*/ 30 h 102"/>
                <a:gd name="T10" fmla="*/ 0 w 154"/>
                <a:gd name="T11" fmla="*/ 55 h 102"/>
              </a:gdLst>
              <a:ahLst/>
              <a:cxnLst>
                <a:cxn ang="0">
                  <a:pos x="T0" y="T1"/>
                </a:cxn>
                <a:cxn ang="0">
                  <a:pos x="T2" y="T3"/>
                </a:cxn>
                <a:cxn ang="0">
                  <a:pos x="T4" y="T5"/>
                </a:cxn>
                <a:cxn ang="0">
                  <a:pos x="T6" y="T7"/>
                </a:cxn>
                <a:cxn ang="0">
                  <a:pos x="T8" y="T9"/>
                </a:cxn>
                <a:cxn ang="0">
                  <a:pos x="T10" y="T11"/>
                </a:cxn>
              </a:cxnLst>
              <a:rect l="0" t="0" r="r" b="b"/>
              <a:pathLst>
                <a:path w="154" h="102">
                  <a:moveTo>
                    <a:pt x="154" y="102"/>
                  </a:moveTo>
                  <a:lnTo>
                    <a:pt x="154" y="30"/>
                  </a:lnTo>
                  <a:cubicBezTo>
                    <a:pt x="154" y="14"/>
                    <a:pt x="141" y="0"/>
                    <a:pt x="124" y="0"/>
                  </a:cubicBezTo>
                  <a:lnTo>
                    <a:pt x="30" y="0"/>
                  </a:lnTo>
                  <a:cubicBezTo>
                    <a:pt x="13" y="0"/>
                    <a:pt x="0" y="14"/>
                    <a:pt x="0" y="30"/>
                  </a:cubicBezTo>
                  <a:lnTo>
                    <a:pt x="0" y="55"/>
                  </a:lnTo>
                </a:path>
              </a:pathLst>
            </a:custGeom>
            <a:grpFill/>
            <a:ln w="19050">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1" name="Freeform 2196">
              <a:extLst>
                <a:ext uri="{FF2B5EF4-FFF2-40B4-BE49-F238E27FC236}">
                  <a16:creationId xmlns:a16="http://schemas.microsoft.com/office/drawing/2014/main" id="{708488B0-E6FE-C0DE-ED18-209C2989F932}"/>
                </a:ext>
              </a:extLst>
            </p:cNvPr>
            <p:cNvSpPr>
              <a:spLocks/>
            </p:cNvSpPr>
            <p:nvPr/>
          </p:nvSpPr>
          <p:spPr bwMode="auto">
            <a:xfrm>
              <a:off x="7772401" y="484188"/>
              <a:ext cx="171450" cy="112713"/>
            </a:xfrm>
            <a:custGeom>
              <a:avLst/>
              <a:gdLst>
                <a:gd name="T0" fmla="*/ 154 w 154"/>
                <a:gd name="T1" fmla="*/ 102 h 102"/>
                <a:gd name="T2" fmla="*/ 154 w 154"/>
                <a:gd name="T3" fmla="*/ 30 h 102"/>
                <a:gd name="T4" fmla="*/ 124 w 154"/>
                <a:gd name="T5" fmla="*/ 0 h 102"/>
                <a:gd name="T6" fmla="*/ 30 w 154"/>
                <a:gd name="T7" fmla="*/ 0 h 102"/>
                <a:gd name="T8" fmla="*/ 0 w 154"/>
                <a:gd name="T9" fmla="*/ 30 h 102"/>
                <a:gd name="T10" fmla="*/ 0 w 154"/>
                <a:gd name="T11" fmla="*/ 55 h 102"/>
              </a:gdLst>
              <a:ahLst/>
              <a:cxnLst>
                <a:cxn ang="0">
                  <a:pos x="T0" y="T1"/>
                </a:cxn>
                <a:cxn ang="0">
                  <a:pos x="T2" y="T3"/>
                </a:cxn>
                <a:cxn ang="0">
                  <a:pos x="T4" y="T5"/>
                </a:cxn>
                <a:cxn ang="0">
                  <a:pos x="T6" y="T7"/>
                </a:cxn>
                <a:cxn ang="0">
                  <a:pos x="T8" y="T9"/>
                </a:cxn>
                <a:cxn ang="0">
                  <a:pos x="T10" y="T11"/>
                </a:cxn>
              </a:cxnLst>
              <a:rect l="0" t="0" r="r" b="b"/>
              <a:pathLst>
                <a:path w="154" h="102">
                  <a:moveTo>
                    <a:pt x="154" y="102"/>
                  </a:moveTo>
                  <a:lnTo>
                    <a:pt x="154" y="30"/>
                  </a:lnTo>
                  <a:cubicBezTo>
                    <a:pt x="154" y="14"/>
                    <a:pt x="141" y="0"/>
                    <a:pt x="124" y="0"/>
                  </a:cubicBezTo>
                  <a:lnTo>
                    <a:pt x="30" y="0"/>
                  </a:lnTo>
                  <a:cubicBezTo>
                    <a:pt x="13" y="0"/>
                    <a:pt x="0" y="14"/>
                    <a:pt x="0" y="30"/>
                  </a:cubicBezTo>
                  <a:lnTo>
                    <a:pt x="0" y="55"/>
                  </a:lnTo>
                </a:path>
              </a:pathLst>
            </a:custGeom>
            <a:grpFill/>
            <a:ln w="1905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 name="Freeform 2197">
              <a:extLst>
                <a:ext uri="{FF2B5EF4-FFF2-40B4-BE49-F238E27FC236}">
                  <a16:creationId xmlns:a16="http://schemas.microsoft.com/office/drawing/2014/main" id="{F01E346D-B0E6-57C2-C0EB-F49ABAD4FDF9}"/>
                </a:ext>
              </a:extLst>
            </p:cNvPr>
            <p:cNvSpPr>
              <a:spLocks noEditPoints="1"/>
            </p:cNvSpPr>
            <p:nvPr/>
          </p:nvSpPr>
          <p:spPr bwMode="auto">
            <a:xfrm>
              <a:off x="7440613" y="577851"/>
              <a:ext cx="573088" cy="350838"/>
            </a:xfrm>
            <a:custGeom>
              <a:avLst/>
              <a:gdLst>
                <a:gd name="T0" fmla="*/ 375 w 515"/>
                <a:gd name="T1" fmla="*/ 159 h 314"/>
                <a:gd name="T2" fmla="*/ 336 w 515"/>
                <a:gd name="T3" fmla="*/ 120 h 314"/>
                <a:gd name="T4" fmla="*/ 375 w 515"/>
                <a:gd name="T5" fmla="*/ 82 h 314"/>
                <a:gd name="T6" fmla="*/ 414 w 515"/>
                <a:gd name="T7" fmla="*/ 120 h 314"/>
                <a:gd name="T8" fmla="*/ 375 w 515"/>
                <a:gd name="T9" fmla="*/ 159 h 314"/>
                <a:gd name="T10" fmla="*/ 138 w 515"/>
                <a:gd name="T11" fmla="*/ 159 h 314"/>
                <a:gd name="T12" fmla="*/ 99 w 515"/>
                <a:gd name="T13" fmla="*/ 120 h 314"/>
                <a:gd name="T14" fmla="*/ 138 w 515"/>
                <a:gd name="T15" fmla="*/ 82 h 314"/>
                <a:gd name="T16" fmla="*/ 176 w 515"/>
                <a:gd name="T17" fmla="*/ 120 h 314"/>
                <a:gd name="T18" fmla="*/ 138 w 515"/>
                <a:gd name="T19" fmla="*/ 159 h 314"/>
                <a:gd name="T20" fmla="*/ 515 w 515"/>
                <a:gd name="T21" fmla="*/ 157 h 314"/>
                <a:gd name="T22" fmla="*/ 257 w 515"/>
                <a:gd name="T23" fmla="*/ 0 h 314"/>
                <a:gd name="T24" fmla="*/ 0 w 515"/>
                <a:gd name="T25" fmla="*/ 157 h 314"/>
                <a:gd name="T26" fmla="*/ 61 w 515"/>
                <a:gd name="T27" fmla="*/ 258 h 314"/>
                <a:gd name="T28" fmla="*/ 61 w 515"/>
                <a:gd name="T29" fmla="*/ 220 h 314"/>
                <a:gd name="T30" fmla="*/ 90 w 515"/>
                <a:gd name="T31" fmla="*/ 190 h 314"/>
                <a:gd name="T32" fmla="*/ 185 w 515"/>
                <a:gd name="T33" fmla="*/ 190 h 314"/>
                <a:gd name="T34" fmla="*/ 215 w 515"/>
                <a:gd name="T35" fmla="*/ 220 h 314"/>
                <a:gd name="T36" fmla="*/ 215 w 515"/>
                <a:gd name="T37" fmla="*/ 312 h 314"/>
                <a:gd name="T38" fmla="*/ 257 w 515"/>
                <a:gd name="T39" fmla="*/ 314 h 314"/>
                <a:gd name="T40" fmla="*/ 298 w 515"/>
                <a:gd name="T41" fmla="*/ 312 h 314"/>
                <a:gd name="T42" fmla="*/ 298 w 515"/>
                <a:gd name="T43" fmla="*/ 220 h 314"/>
                <a:gd name="T44" fmla="*/ 328 w 515"/>
                <a:gd name="T45" fmla="*/ 190 h 314"/>
                <a:gd name="T46" fmla="*/ 422 w 515"/>
                <a:gd name="T47" fmla="*/ 190 h 314"/>
                <a:gd name="T48" fmla="*/ 452 w 515"/>
                <a:gd name="T49" fmla="*/ 220 h 314"/>
                <a:gd name="T50" fmla="*/ 452 w 515"/>
                <a:gd name="T51" fmla="*/ 260 h 314"/>
                <a:gd name="T52" fmla="*/ 515 w 515"/>
                <a:gd name="T53" fmla="*/ 15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5" h="314">
                  <a:moveTo>
                    <a:pt x="375" y="159"/>
                  </a:moveTo>
                  <a:cubicBezTo>
                    <a:pt x="354" y="159"/>
                    <a:pt x="336" y="142"/>
                    <a:pt x="336" y="120"/>
                  </a:cubicBezTo>
                  <a:cubicBezTo>
                    <a:pt x="336" y="99"/>
                    <a:pt x="354" y="82"/>
                    <a:pt x="375" y="82"/>
                  </a:cubicBezTo>
                  <a:cubicBezTo>
                    <a:pt x="396" y="82"/>
                    <a:pt x="414" y="99"/>
                    <a:pt x="414" y="120"/>
                  </a:cubicBezTo>
                  <a:cubicBezTo>
                    <a:pt x="414" y="142"/>
                    <a:pt x="396" y="159"/>
                    <a:pt x="375" y="159"/>
                  </a:cubicBezTo>
                  <a:close/>
                  <a:moveTo>
                    <a:pt x="138" y="159"/>
                  </a:moveTo>
                  <a:cubicBezTo>
                    <a:pt x="116" y="159"/>
                    <a:pt x="99" y="142"/>
                    <a:pt x="99" y="120"/>
                  </a:cubicBezTo>
                  <a:cubicBezTo>
                    <a:pt x="99" y="99"/>
                    <a:pt x="116" y="82"/>
                    <a:pt x="138" y="82"/>
                  </a:cubicBezTo>
                  <a:cubicBezTo>
                    <a:pt x="159" y="82"/>
                    <a:pt x="176" y="99"/>
                    <a:pt x="176" y="120"/>
                  </a:cubicBezTo>
                  <a:cubicBezTo>
                    <a:pt x="176" y="142"/>
                    <a:pt x="159" y="159"/>
                    <a:pt x="138" y="159"/>
                  </a:cubicBezTo>
                  <a:close/>
                  <a:moveTo>
                    <a:pt x="515" y="157"/>
                  </a:moveTo>
                  <a:cubicBezTo>
                    <a:pt x="515" y="71"/>
                    <a:pt x="400" y="0"/>
                    <a:pt x="257" y="0"/>
                  </a:cubicBezTo>
                  <a:cubicBezTo>
                    <a:pt x="115" y="0"/>
                    <a:pt x="0" y="71"/>
                    <a:pt x="0" y="157"/>
                  </a:cubicBezTo>
                  <a:cubicBezTo>
                    <a:pt x="0" y="196"/>
                    <a:pt x="23" y="231"/>
                    <a:pt x="61" y="258"/>
                  </a:cubicBezTo>
                  <a:lnTo>
                    <a:pt x="61" y="220"/>
                  </a:lnTo>
                  <a:cubicBezTo>
                    <a:pt x="61" y="204"/>
                    <a:pt x="74" y="190"/>
                    <a:pt x="90" y="190"/>
                  </a:cubicBezTo>
                  <a:lnTo>
                    <a:pt x="185" y="190"/>
                  </a:lnTo>
                  <a:cubicBezTo>
                    <a:pt x="201" y="190"/>
                    <a:pt x="215" y="204"/>
                    <a:pt x="215" y="220"/>
                  </a:cubicBezTo>
                  <a:lnTo>
                    <a:pt x="215" y="312"/>
                  </a:lnTo>
                  <a:cubicBezTo>
                    <a:pt x="229" y="313"/>
                    <a:pt x="243" y="314"/>
                    <a:pt x="257" y="314"/>
                  </a:cubicBezTo>
                  <a:cubicBezTo>
                    <a:pt x="271" y="314"/>
                    <a:pt x="285" y="313"/>
                    <a:pt x="298" y="312"/>
                  </a:cubicBezTo>
                  <a:lnTo>
                    <a:pt x="298" y="220"/>
                  </a:lnTo>
                  <a:cubicBezTo>
                    <a:pt x="298" y="204"/>
                    <a:pt x="311" y="190"/>
                    <a:pt x="328" y="190"/>
                  </a:cubicBezTo>
                  <a:lnTo>
                    <a:pt x="422" y="190"/>
                  </a:lnTo>
                  <a:cubicBezTo>
                    <a:pt x="439" y="190"/>
                    <a:pt x="452" y="204"/>
                    <a:pt x="452" y="220"/>
                  </a:cubicBezTo>
                  <a:lnTo>
                    <a:pt x="452" y="260"/>
                  </a:lnTo>
                  <a:cubicBezTo>
                    <a:pt x="491" y="232"/>
                    <a:pt x="515" y="196"/>
                    <a:pt x="515" y="157"/>
                  </a:cubicBezTo>
                </a:path>
              </a:pathLst>
            </a:custGeom>
            <a:grpFill/>
            <a:ln w="19050">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 name="Freeform 2198">
              <a:extLst>
                <a:ext uri="{FF2B5EF4-FFF2-40B4-BE49-F238E27FC236}">
                  <a16:creationId xmlns:a16="http://schemas.microsoft.com/office/drawing/2014/main" id="{021ADD81-7EE6-8BD7-1661-32E9C1CE5ADA}"/>
                </a:ext>
              </a:extLst>
            </p:cNvPr>
            <p:cNvSpPr>
              <a:spLocks noEditPoints="1"/>
            </p:cNvSpPr>
            <p:nvPr/>
          </p:nvSpPr>
          <p:spPr bwMode="auto">
            <a:xfrm>
              <a:off x="7440613" y="577851"/>
              <a:ext cx="573088" cy="350838"/>
            </a:xfrm>
            <a:custGeom>
              <a:avLst/>
              <a:gdLst>
                <a:gd name="T0" fmla="*/ 375 w 515"/>
                <a:gd name="T1" fmla="*/ 159 h 314"/>
                <a:gd name="T2" fmla="*/ 336 w 515"/>
                <a:gd name="T3" fmla="*/ 120 h 314"/>
                <a:gd name="T4" fmla="*/ 375 w 515"/>
                <a:gd name="T5" fmla="*/ 82 h 314"/>
                <a:gd name="T6" fmla="*/ 414 w 515"/>
                <a:gd name="T7" fmla="*/ 120 h 314"/>
                <a:gd name="T8" fmla="*/ 375 w 515"/>
                <a:gd name="T9" fmla="*/ 159 h 314"/>
                <a:gd name="T10" fmla="*/ 138 w 515"/>
                <a:gd name="T11" fmla="*/ 159 h 314"/>
                <a:gd name="T12" fmla="*/ 99 w 515"/>
                <a:gd name="T13" fmla="*/ 120 h 314"/>
                <a:gd name="T14" fmla="*/ 138 w 515"/>
                <a:gd name="T15" fmla="*/ 82 h 314"/>
                <a:gd name="T16" fmla="*/ 176 w 515"/>
                <a:gd name="T17" fmla="*/ 120 h 314"/>
                <a:gd name="T18" fmla="*/ 138 w 515"/>
                <a:gd name="T19" fmla="*/ 159 h 314"/>
                <a:gd name="T20" fmla="*/ 515 w 515"/>
                <a:gd name="T21" fmla="*/ 157 h 314"/>
                <a:gd name="T22" fmla="*/ 257 w 515"/>
                <a:gd name="T23" fmla="*/ 0 h 314"/>
                <a:gd name="T24" fmla="*/ 0 w 515"/>
                <a:gd name="T25" fmla="*/ 157 h 314"/>
                <a:gd name="T26" fmla="*/ 61 w 515"/>
                <a:gd name="T27" fmla="*/ 258 h 314"/>
                <a:gd name="T28" fmla="*/ 61 w 515"/>
                <a:gd name="T29" fmla="*/ 220 h 314"/>
                <a:gd name="T30" fmla="*/ 90 w 515"/>
                <a:gd name="T31" fmla="*/ 190 h 314"/>
                <a:gd name="T32" fmla="*/ 185 w 515"/>
                <a:gd name="T33" fmla="*/ 190 h 314"/>
                <a:gd name="T34" fmla="*/ 215 w 515"/>
                <a:gd name="T35" fmla="*/ 220 h 314"/>
                <a:gd name="T36" fmla="*/ 215 w 515"/>
                <a:gd name="T37" fmla="*/ 312 h 314"/>
                <a:gd name="T38" fmla="*/ 257 w 515"/>
                <a:gd name="T39" fmla="*/ 314 h 314"/>
                <a:gd name="T40" fmla="*/ 298 w 515"/>
                <a:gd name="T41" fmla="*/ 312 h 314"/>
                <a:gd name="T42" fmla="*/ 298 w 515"/>
                <a:gd name="T43" fmla="*/ 220 h 314"/>
                <a:gd name="T44" fmla="*/ 328 w 515"/>
                <a:gd name="T45" fmla="*/ 190 h 314"/>
                <a:gd name="T46" fmla="*/ 422 w 515"/>
                <a:gd name="T47" fmla="*/ 190 h 314"/>
                <a:gd name="T48" fmla="*/ 452 w 515"/>
                <a:gd name="T49" fmla="*/ 220 h 314"/>
                <a:gd name="T50" fmla="*/ 452 w 515"/>
                <a:gd name="T51" fmla="*/ 260 h 314"/>
                <a:gd name="T52" fmla="*/ 515 w 515"/>
                <a:gd name="T53" fmla="*/ 15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5" h="314">
                  <a:moveTo>
                    <a:pt x="375" y="159"/>
                  </a:moveTo>
                  <a:cubicBezTo>
                    <a:pt x="354" y="159"/>
                    <a:pt x="336" y="142"/>
                    <a:pt x="336" y="120"/>
                  </a:cubicBezTo>
                  <a:cubicBezTo>
                    <a:pt x="336" y="99"/>
                    <a:pt x="354" y="82"/>
                    <a:pt x="375" y="82"/>
                  </a:cubicBezTo>
                  <a:cubicBezTo>
                    <a:pt x="396" y="82"/>
                    <a:pt x="414" y="99"/>
                    <a:pt x="414" y="120"/>
                  </a:cubicBezTo>
                  <a:cubicBezTo>
                    <a:pt x="414" y="142"/>
                    <a:pt x="396" y="159"/>
                    <a:pt x="375" y="159"/>
                  </a:cubicBezTo>
                  <a:close/>
                  <a:moveTo>
                    <a:pt x="138" y="159"/>
                  </a:moveTo>
                  <a:cubicBezTo>
                    <a:pt x="116" y="159"/>
                    <a:pt x="99" y="142"/>
                    <a:pt x="99" y="120"/>
                  </a:cubicBezTo>
                  <a:cubicBezTo>
                    <a:pt x="99" y="99"/>
                    <a:pt x="116" y="82"/>
                    <a:pt x="138" y="82"/>
                  </a:cubicBezTo>
                  <a:cubicBezTo>
                    <a:pt x="159" y="82"/>
                    <a:pt x="176" y="99"/>
                    <a:pt x="176" y="120"/>
                  </a:cubicBezTo>
                  <a:cubicBezTo>
                    <a:pt x="176" y="142"/>
                    <a:pt x="159" y="159"/>
                    <a:pt x="138" y="159"/>
                  </a:cubicBezTo>
                  <a:close/>
                  <a:moveTo>
                    <a:pt x="515" y="157"/>
                  </a:moveTo>
                  <a:cubicBezTo>
                    <a:pt x="515" y="71"/>
                    <a:pt x="400" y="0"/>
                    <a:pt x="257" y="0"/>
                  </a:cubicBezTo>
                  <a:cubicBezTo>
                    <a:pt x="115" y="0"/>
                    <a:pt x="0" y="71"/>
                    <a:pt x="0" y="157"/>
                  </a:cubicBezTo>
                  <a:cubicBezTo>
                    <a:pt x="0" y="196"/>
                    <a:pt x="23" y="231"/>
                    <a:pt x="61" y="258"/>
                  </a:cubicBezTo>
                  <a:lnTo>
                    <a:pt x="61" y="220"/>
                  </a:lnTo>
                  <a:cubicBezTo>
                    <a:pt x="61" y="204"/>
                    <a:pt x="74" y="190"/>
                    <a:pt x="90" y="190"/>
                  </a:cubicBezTo>
                  <a:lnTo>
                    <a:pt x="185" y="190"/>
                  </a:lnTo>
                  <a:cubicBezTo>
                    <a:pt x="201" y="190"/>
                    <a:pt x="215" y="204"/>
                    <a:pt x="215" y="220"/>
                  </a:cubicBezTo>
                  <a:lnTo>
                    <a:pt x="215" y="312"/>
                  </a:lnTo>
                  <a:cubicBezTo>
                    <a:pt x="229" y="313"/>
                    <a:pt x="243" y="314"/>
                    <a:pt x="257" y="314"/>
                  </a:cubicBezTo>
                  <a:cubicBezTo>
                    <a:pt x="271" y="314"/>
                    <a:pt x="285" y="313"/>
                    <a:pt x="298" y="312"/>
                  </a:cubicBezTo>
                  <a:lnTo>
                    <a:pt x="298" y="220"/>
                  </a:lnTo>
                  <a:cubicBezTo>
                    <a:pt x="298" y="204"/>
                    <a:pt x="311" y="190"/>
                    <a:pt x="328" y="190"/>
                  </a:cubicBezTo>
                  <a:lnTo>
                    <a:pt x="422" y="190"/>
                  </a:lnTo>
                  <a:cubicBezTo>
                    <a:pt x="439" y="190"/>
                    <a:pt x="452" y="204"/>
                    <a:pt x="452" y="220"/>
                  </a:cubicBezTo>
                  <a:lnTo>
                    <a:pt x="452" y="260"/>
                  </a:lnTo>
                  <a:cubicBezTo>
                    <a:pt x="491" y="232"/>
                    <a:pt x="515" y="196"/>
                    <a:pt x="515" y="157"/>
                  </a:cubicBezTo>
                  <a:close/>
                </a:path>
              </a:pathLst>
            </a:custGeom>
            <a:grpFill/>
            <a:ln w="1905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64" name="Rectangle 263">
            <a:extLst>
              <a:ext uri="{FF2B5EF4-FFF2-40B4-BE49-F238E27FC236}">
                <a16:creationId xmlns:a16="http://schemas.microsoft.com/office/drawing/2014/main" id="{59FC1954-5226-3D7E-0F05-8DAE32CBD442}"/>
              </a:ext>
            </a:extLst>
          </p:cNvPr>
          <p:cNvSpPr/>
          <p:nvPr/>
        </p:nvSpPr>
        <p:spPr>
          <a:xfrm>
            <a:off x="2207869" y="5499732"/>
            <a:ext cx="630489" cy="2039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Kick-Off</a:t>
            </a:r>
          </a:p>
        </p:txBody>
      </p:sp>
      <p:sp>
        <p:nvSpPr>
          <p:cNvPr id="265" name="Rectangle 264">
            <a:extLst>
              <a:ext uri="{FF2B5EF4-FFF2-40B4-BE49-F238E27FC236}">
                <a16:creationId xmlns:a16="http://schemas.microsoft.com/office/drawing/2014/main" id="{6581183A-6AA0-DAFE-51DD-9627FF3A07D6}"/>
              </a:ext>
            </a:extLst>
          </p:cNvPr>
          <p:cNvSpPr/>
          <p:nvPr/>
        </p:nvSpPr>
        <p:spPr>
          <a:xfrm>
            <a:off x="2941756" y="5502832"/>
            <a:ext cx="963704" cy="2039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en-US" sz="800" dirty="0">
                <a:solidFill>
                  <a:schemeClr val="tx1"/>
                </a:solidFill>
              </a:rPr>
              <a:t>Steering Committee</a:t>
            </a:r>
          </a:p>
        </p:txBody>
      </p:sp>
      <p:sp>
        <p:nvSpPr>
          <p:cNvPr id="266" name="Rectangle 265">
            <a:extLst>
              <a:ext uri="{FF2B5EF4-FFF2-40B4-BE49-F238E27FC236}">
                <a16:creationId xmlns:a16="http://schemas.microsoft.com/office/drawing/2014/main" id="{08FB261D-B168-BAA0-53A7-379396100824}"/>
              </a:ext>
            </a:extLst>
          </p:cNvPr>
          <p:cNvSpPr/>
          <p:nvPr/>
        </p:nvSpPr>
        <p:spPr>
          <a:xfrm>
            <a:off x="4107921" y="5513091"/>
            <a:ext cx="699318" cy="1740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en-US" sz="800" dirty="0">
                <a:solidFill>
                  <a:schemeClr val="tx1"/>
                </a:solidFill>
              </a:rPr>
              <a:t>Reporting</a:t>
            </a:r>
          </a:p>
        </p:txBody>
      </p:sp>
      <p:sp>
        <p:nvSpPr>
          <p:cNvPr id="271" name="Rectangle 270">
            <a:extLst>
              <a:ext uri="{FF2B5EF4-FFF2-40B4-BE49-F238E27FC236}">
                <a16:creationId xmlns:a16="http://schemas.microsoft.com/office/drawing/2014/main" id="{39B301A1-131E-D2F0-4D2D-070E9110A07A}"/>
              </a:ext>
            </a:extLst>
          </p:cNvPr>
          <p:cNvSpPr/>
          <p:nvPr/>
        </p:nvSpPr>
        <p:spPr>
          <a:xfrm>
            <a:off x="1724025" y="5530582"/>
            <a:ext cx="392034" cy="14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Key :</a:t>
            </a:r>
          </a:p>
        </p:txBody>
      </p:sp>
      <p:sp>
        <p:nvSpPr>
          <p:cNvPr id="5" name="Rectangle 4">
            <a:extLst>
              <a:ext uri="{FF2B5EF4-FFF2-40B4-BE49-F238E27FC236}">
                <a16:creationId xmlns:a16="http://schemas.microsoft.com/office/drawing/2014/main" id="{8BB56A92-D3FE-A2AB-7D14-6A0EF92CCC7D}"/>
              </a:ext>
            </a:extLst>
          </p:cNvPr>
          <p:cNvSpPr/>
          <p:nvPr/>
        </p:nvSpPr>
        <p:spPr>
          <a:xfrm>
            <a:off x="2363145" y="2666198"/>
            <a:ext cx="1008023" cy="25200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Site-Visit planning</a:t>
            </a:r>
          </a:p>
        </p:txBody>
      </p:sp>
      <p:grpSp>
        <p:nvGrpSpPr>
          <p:cNvPr id="212" name="Annual_report" descr="{&quot;Key&quot;:&quot;POWER_USER_SHAPE_ICON&quot;,&quot;Value&quot;:&quot;POWER_USER_SHAPE_ICON_STYLE_1&quot;}">
            <a:extLst>
              <a:ext uri="{FF2B5EF4-FFF2-40B4-BE49-F238E27FC236}">
                <a16:creationId xmlns:a16="http://schemas.microsoft.com/office/drawing/2014/main" id="{7AF2D807-BC34-A5F1-1F74-C6797F3C5B4A}"/>
              </a:ext>
            </a:extLst>
          </p:cNvPr>
          <p:cNvGrpSpPr>
            <a:grpSpLocks noChangeAspect="1"/>
          </p:cNvGrpSpPr>
          <p:nvPr/>
        </p:nvGrpSpPr>
        <p:grpSpPr>
          <a:xfrm>
            <a:off x="3998837" y="5499732"/>
            <a:ext cx="154273" cy="211931"/>
            <a:chOff x="4019551" y="1235076"/>
            <a:chExt cx="314325" cy="431800"/>
          </a:xfrm>
          <a:solidFill>
            <a:schemeClr val="accent5">
              <a:lumMod val="75000"/>
            </a:schemeClr>
          </a:solidFill>
        </p:grpSpPr>
        <p:sp>
          <p:nvSpPr>
            <p:cNvPr id="213" name="Freeform 488">
              <a:extLst>
                <a:ext uri="{FF2B5EF4-FFF2-40B4-BE49-F238E27FC236}">
                  <a16:creationId xmlns:a16="http://schemas.microsoft.com/office/drawing/2014/main" id="{C79AB486-16ED-A5D5-2BA1-84B988C6B53C}"/>
                </a:ext>
              </a:extLst>
            </p:cNvPr>
            <p:cNvSpPr>
              <a:spLocks/>
            </p:cNvSpPr>
            <p:nvPr/>
          </p:nvSpPr>
          <p:spPr bwMode="auto">
            <a:xfrm>
              <a:off x="4019551" y="1235076"/>
              <a:ext cx="314325" cy="407988"/>
            </a:xfrm>
            <a:custGeom>
              <a:avLst/>
              <a:gdLst>
                <a:gd name="T0" fmla="*/ 412 w 412"/>
                <a:gd name="T1" fmla="*/ 536 h 536"/>
                <a:gd name="T2" fmla="*/ 396 w 412"/>
                <a:gd name="T3" fmla="*/ 536 h 536"/>
                <a:gd name="T4" fmla="*/ 396 w 412"/>
                <a:gd name="T5" fmla="*/ 17 h 536"/>
                <a:gd name="T6" fmla="*/ 33 w 412"/>
                <a:gd name="T7" fmla="*/ 17 h 536"/>
                <a:gd name="T8" fmla="*/ 16 w 412"/>
                <a:gd name="T9" fmla="*/ 33 h 536"/>
                <a:gd name="T10" fmla="*/ 16 w 412"/>
                <a:gd name="T11" fmla="*/ 536 h 536"/>
                <a:gd name="T12" fmla="*/ 0 w 412"/>
                <a:gd name="T13" fmla="*/ 536 h 536"/>
                <a:gd name="T14" fmla="*/ 0 w 412"/>
                <a:gd name="T15" fmla="*/ 33 h 536"/>
                <a:gd name="T16" fmla="*/ 33 w 412"/>
                <a:gd name="T17" fmla="*/ 0 h 536"/>
                <a:gd name="T18" fmla="*/ 412 w 412"/>
                <a:gd name="T19" fmla="*/ 0 h 536"/>
                <a:gd name="T20" fmla="*/ 412 w 412"/>
                <a:gd name="T21" fmla="*/ 53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 h="536">
                  <a:moveTo>
                    <a:pt x="412" y="536"/>
                  </a:moveTo>
                  <a:lnTo>
                    <a:pt x="396" y="536"/>
                  </a:lnTo>
                  <a:lnTo>
                    <a:pt x="396" y="17"/>
                  </a:lnTo>
                  <a:lnTo>
                    <a:pt x="33" y="17"/>
                  </a:lnTo>
                  <a:cubicBezTo>
                    <a:pt x="24" y="17"/>
                    <a:pt x="16" y="24"/>
                    <a:pt x="16" y="33"/>
                  </a:cubicBezTo>
                  <a:lnTo>
                    <a:pt x="16" y="536"/>
                  </a:lnTo>
                  <a:lnTo>
                    <a:pt x="0" y="536"/>
                  </a:lnTo>
                  <a:lnTo>
                    <a:pt x="0" y="33"/>
                  </a:lnTo>
                  <a:cubicBezTo>
                    <a:pt x="0" y="15"/>
                    <a:pt x="15" y="0"/>
                    <a:pt x="33" y="0"/>
                  </a:cubicBezTo>
                  <a:lnTo>
                    <a:pt x="412" y="0"/>
                  </a:lnTo>
                  <a:lnTo>
                    <a:pt x="412" y="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4" name="Freeform 489">
              <a:extLst>
                <a:ext uri="{FF2B5EF4-FFF2-40B4-BE49-F238E27FC236}">
                  <a16:creationId xmlns:a16="http://schemas.microsoft.com/office/drawing/2014/main" id="{01415B13-F7B4-7774-6F80-1E9E14078131}"/>
                </a:ext>
              </a:extLst>
            </p:cNvPr>
            <p:cNvSpPr>
              <a:spLocks noEditPoints="1"/>
            </p:cNvSpPr>
            <p:nvPr/>
          </p:nvSpPr>
          <p:spPr bwMode="auto">
            <a:xfrm>
              <a:off x="4154488" y="1295401"/>
              <a:ext cx="58738" cy="58738"/>
            </a:xfrm>
            <a:custGeom>
              <a:avLst/>
              <a:gdLst>
                <a:gd name="T0" fmla="*/ 17 w 77"/>
                <a:gd name="T1" fmla="*/ 60 h 77"/>
                <a:gd name="T2" fmla="*/ 60 w 77"/>
                <a:gd name="T3" fmla="*/ 60 h 77"/>
                <a:gd name="T4" fmla="*/ 17 w 77"/>
                <a:gd name="T5" fmla="*/ 17 h 77"/>
                <a:gd name="T6" fmla="*/ 17 w 77"/>
                <a:gd name="T7" fmla="*/ 60 h 77"/>
                <a:gd name="T8" fmla="*/ 77 w 77"/>
                <a:gd name="T9" fmla="*/ 77 h 77"/>
                <a:gd name="T10" fmla="*/ 0 w 77"/>
                <a:gd name="T11" fmla="*/ 77 h 77"/>
                <a:gd name="T12" fmla="*/ 0 w 77"/>
                <a:gd name="T13" fmla="*/ 0 h 77"/>
                <a:gd name="T14" fmla="*/ 9 w 77"/>
                <a:gd name="T15" fmla="*/ 0 h 77"/>
                <a:gd name="T16" fmla="*/ 77 w 77"/>
                <a:gd name="T17" fmla="*/ 69 h 77"/>
                <a:gd name="T18" fmla="*/ 77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17" y="60"/>
                  </a:moveTo>
                  <a:lnTo>
                    <a:pt x="60" y="60"/>
                  </a:lnTo>
                  <a:cubicBezTo>
                    <a:pt x="56" y="38"/>
                    <a:pt x="39" y="21"/>
                    <a:pt x="17" y="17"/>
                  </a:cubicBezTo>
                  <a:lnTo>
                    <a:pt x="17" y="60"/>
                  </a:lnTo>
                  <a:close/>
                  <a:moveTo>
                    <a:pt x="77" y="77"/>
                  </a:moveTo>
                  <a:lnTo>
                    <a:pt x="0" y="77"/>
                  </a:lnTo>
                  <a:lnTo>
                    <a:pt x="0" y="0"/>
                  </a:lnTo>
                  <a:lnTo>
                    <a:pt x="9" y="0"/>
                  </a:lnTo>
                  <a:cubicBezTo>
                    <a:pt x="46" y="0"/>
                    <a:pt x="77" y="31"/>
                    <a:pt x="77" y="69"/>
                  </a:cubicBezTo>
                  <a:lnTo>
                    <a:pt x="7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5" name="Freeform 490">
              <a:extLst>
                <a:ext uri="{FF2B5EF4-FFF2-40B4-BE49-F238E27FC236}">
                  <a16:creationId xmlns:a16="http://schemas.microsoft.com/office/drawing/2014/main" id="{C2BC1CCD-CA36-DF8B-D8D3-02E12DB992FE}"/>
                </a:ext>
              </a:extLst>
            </p:cNvPr>
            <p:cNvSpPr>
              <a:spLocks noEditPoints="1"/>
            </p:cNvSpPr>
            <p:nvPr/>
          </p:nvSpPr>
          <p:spPr bwMode="auto">
            <a:xfrm>
              <a:off x="4076701" y="1325564"/>
              <a:ext cx="104775" cy="104775"/>
            </a:xfrm>
            <a:custGeom>
              <a:avLst/>
              <a:gdLst>
                <a:gd name="T0" fmla="*/ 60 w 137"/>
                <a:gd name="T1" fmla="*/ 17 h 137"/>
                <a:gd name="T2" fmla="*/ 17 w 137"/>
                <a:gd name="T3" fmla="*/ 69 h 137"/>
                <a:gd name="T4" fmla="*/ 69 w 137"/>
                <a:gd name="T5" fmla="*/ 121 h 137"/>
                <a:gd name="T6" fmla="*/ 120 w 137"/>
                <a:gd name="T7" fmla="*/ 77 h 137"/>
                <a:gd name="T8" fmla="*/ 60 w 137"/>
                <a:gd name="T9" fmla="*/ 77 h 137"/>
                <a:gd name="T10" fmla="*/ 60 w 137"/>
                <a:gd name="T11" fmla="*/ 17 h 137"/>
                <a:gd name="T12" fmla="*/ 69 w 137"/>
                <a:gd name="T13" fmla="*/ 137 h 137"/>
                <a:gd name="T14" fmla="*/ 0 w 137"/>
                <a:gd name="T15" fmla="*/ 69 h 137"/>
                <a:gd name="T16" fmla="*/ 69 w 137"/>
                <a:gd name="T17" fmla="*/ 0 h 137"/>
                <a:gd name="T18" fmla="*/ 77 w 137"/>
                <a:gd name="T19" fmla="*/ 0 h 137"/>
                <a:gd name="T20" fmla="*/ 77 w 137"/>
                <a:gd name="T21" fmla="*/ 60 h 137"/>
                <a:gd name="T22" fmla="*/ 137 w 137"/>
                <a:gd name="T23" fmla="*/ 60 h 137"/>
                <a:gd name="T24" fmla="*/ 137 w 137"/>
                <a:gd name="T25" fmla="*/ 69 h 137"/>
                <a:gd name="T26" fmla="*/ 69 w 137"/>
                <a:gd name="T2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 h="137">
                  <a:moveTo>
                    <a:pt x="60" y="17"/>
                  </a:moveTo>
                  <a:cubicBezTo>
                    <a:pt x="36" y="21"/>
                    <a:pt x="17" y="43"/>
                    <a:pt x="17" y="69"/>
                  </a:cubicBezTo>
                  <a:cubicBezTo>
                    <a:pt x="17" y="97"/>
                    <a:pt x="40" y="121"/>
                    <a:pt x="69" y="121"/>
                  </a:cubicBezTo>
                  <a:cubicBezTo>
                    <a:pt x="94" y="121"/>
                    <a:pt x="116" y="102"/>
                    <a:pt x="120" y="77"/>
                  </a:cubicBezTo>
                  <a:lnTo>
                    <a:pt x="60" y="77"/>
                  </a:lnTo>
                  <a:lnTo>
                    <a:pt x="60" y="17"/>
                  </a:lnTo>
                  <a:close/>
                  <a:moveTo>
                    <a:pt x="69" y="137"/>
                  </a:moveTo>
                  <a:cubicBezTo>
                    <a:pt x="31" y="137"/>
                    <a:pt x="0" y="106"/>
                    <a:pt x="0" y="69"/>
                  </a:cubicBezTo>
                  <a:cubicBezTo>
                    <a:pt x="0" y="31"/>
                    <a:pt x="31" y="0"/>
                    <a:pt x="69" y="0"/>
                  </a:cubicBezTo>
                  <a:lnTo>
                    <a:pt x="77" y="0"/>
                  </a:lnTo>
                  <a:lnTo>
                    <a:pt x="77" y="60"/>
                  </a:lnTo>
                  <a:lnTo>
                    <a:pt x="137" y="60"/>
                  </a:lnTo>
                  <a:lnTo>
                    <a:pt x="137" y="69"/>
                  </a:lnTo>
                  <a:cubicBezTo>
                    <a:pt x="137" y="106"/>
                    <a:pt x="106" y="137"/>
                    <a:pt x="69"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2" name="Rectangle 491">
              <a:extLst>
                <a:ext uri="{FF2B5EF4-FFF2-40B4-BE49-F238E27FC236}">
                  <a16:creationId xmlns:a16="http://schemas.microsoft.com/office/drawing/2014/main" id="{9B568125-2A16-86AD-50B1-E34C1AB6EB18}"/>
                </a:ext>
              </a:extLst>
            </p:cNvPr>
            <p:cNvSpPr>
              <a:spLocks noChangeArrowheads="1"/>
            </p:cNvSpPr>
            <p:nvPr/>
          </p:nvSpPr>
          <p:spPr bwMode="auto">
            <a:xfrm>
              <a:off x="4083051" y="1535114"/>
              <a:ext cx="12700"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3" name="Rectangle 492">
              <a:extLst>
                <a:ext uri="{FF2B5EF4-FFF2-40B4-BE49-F238E27FC236}">
                  <a16:creationId xmlns:a16="http://schemas.microsoft.com/office/drawing/2014/main" id="{825A7A7C-74C0-DE14-F6D7-14E6A98D8714}"/>
                </a:ext>
              </a:extLst>
            </p:cNvPr>
            <p:cNvSpPr>
              <a:spLocks noChangeArrowheads="1"/>
            </p:cNvSpPr>
            <p:nvPr/>
          </p:nvSpPr>
          <p:spPr bwMode="auto">
            <a:xfrm>
              <a:off x="4117976" y="1517651"/>
              <a:ext cx="12700"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4" name="Rectangle 493">
              <a:extLst>
                <a:ext uri="{FF2B5EF4-FFF2-40B4-BE49-F238E27FC236}">
                  <a16:creationId xmlns:a16="http://schemas.microsoft.com/office/drawing/2014/main" id="{5C859749-3C74-0BC1-CB57-2598EACD234D}"/>
                </a:ext>
              </a:extLst>
            </p:cNvPr>
            <p:cNvSpPr>
              <a:spLocks noChangeArrowheads="1"/>
            </p:cNvSpPr>
            <p:nvPr/>
          </p:nvSpPr>
          <p:spPr bwMode="auto">
            <a:xfrm>
              <a:off x="4152901" y="1497014"/>
              <a:ext cx="12700" cy="77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5" name="Rectangle 494">
              <a:extLst>
                <a:ext uri="{FF2B5EF4-FFF2-40B4-BE49-F238E27FC236}">
                  <a16:creationId xmlns:a16="http://schemas.microsoft.com/office/drawing/2014/main" id="{3E57EA23-D728-EE37-D932-9ECC99ED8474}"/>
                </a:ext>
              </a:extLst>
            </p:cNvPr>
            <p:cNvSpPr>
              <a:spLocks noChangeArrowheads="1"/>
            </p:cNvSpPr>
            <p:nvPr/>
          </p:nvSpPr>
          <p:spPr bwMode="auto">
            <a:xfrm>
              <a:off x="4187826" y="1514476"/>
              <a:ext cx="12700"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6" name="Rectangle 495">
              <a:extLst>
                <a:ext uri="{FF2B5EF4-FFF2-40B4-BE49-F238E27FC236}">
                  <a16:creationId xmlns:a16="http://schemas.microsoft.com/office/drawing/2014/main" id="{5DDDBECF-01A0-D99F-9529-36D23261843C}"/>
                </a:ext>
              </a:extLst>
            </p:cNvPr>
            <p:cNvSpPr>
              <a:spLocks noChangeArrowheads="1"/>
            </p:cNvSpPr>
            <p:nvPr/>
          </p:nvSpPr>
          <p:spPr bwMode="auto">
            <a:xfrm>
              <a:off x="4222751" y="1489076"/>
              <a:ext cx="12700"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7" name="Rectangle 496">
              <a:extLst>
                <a:ext uri="{FF2B5EF4-FFF2-40B4-BE49-F238E27FC236}">
                  <a16:creationId xmlns:a16="http://schemas.microsoft.com/office/drawing/2014/main" id="{89C6C3B4-53A7-B452-E7A3-D057D5C463A7}"/>
                </a:ext>
              </a:extLst>
            </p:cNvPr>
            <p:cNvSpPr>
              <a:spLocks noChangeArrowheads="1"/>
            </p:cNvSpPr>
            <p:nvPr/>
          </p:nvSpPr>
          <p:spPr bwMode="auto">
            <a:xfrm>
              <a:off x="4257676" y="1463676"/>
              <a:ext cx="12700" cy="111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8" name="Freeform 497">
              <a:extLst>
                <a:ext uri="{FF2B5EF4-FFF2-40B4-BE49-F238E27FC236}">
                  <a16:creationId xmlns:a16="http://schemas.microsoft.com/office/drawing/2014/main" id="{76B0389B-6A9D-98DE-33FC-8EFD61CBFCC5}"/>
                </a:ext>
              </a:extLst>
            </p:cNvPr>
            <p:cNvSpPr>
              <a:spLocks/>
            </p:cNvSpPr>
            <p:nvPr/>
          </p:nvSpPr>
          <p:spPr bwMode="auto">
            <a:xfrm>
              <a:off x="4079876" y="1403351"/>
              <a:ext cx="185738" cy="111125"/>
            </a:xfrm>
            <a:custGeom>
              <a:avLst/>
              <a:gdLst>
                <a:gd name="T0" fmla="*/ 5 w 117"/>
                <a:gd name="T1" fmla="*/ 70 h 70"/>
                <a:gd name="T2" fmla="*/ 0 w 117"/>
                <a:gd name="T3" fmla="*/ 64 h 70"/>
                <a:gd name="T4" fmla="*/ 50 w 117"/>
                <a:gd name="T5" fmla="*/ 26 h 70"/>
                <a:gd name="T6" fmla="*/ 72 w 117"/>
                <a:gd name="T7" fmla="*/ 40 h 70"/>
                <a:gd name="T8" fmla="*/ 112 w 117"/>
                <a:gd name="T9" fmla="*/ 0 h 70"/>
                <a:gd name="T10" fmla="*/ 117 w 117"/>
                <a:gd name="T11" fmla="*/ 6 h 70"/>
                <a:gd name="T12" fmla="*/ 73 w 117"/>
                <a:gd name="T13" fmla="*/ 50 h 70"/>
                <a:gd name="T14" fmla="*/ 50 w 117"/>
                <a:gd name="T15" fmla="*/ 36 h 70"/>
                <a:gd name="T16" fmla="*/ 5 w 117"/>
                <a:gd name="T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70">
                  <a:moveTo>
                    <a:pt x="5" y="70"/>
                  </a:moveTo>
                  <a:lnTo>
                    <a:pt x="0" y="64"/>
                  </a:lnTo>
                  <a:lnTo>
                    <a:pt x="50" y="26"/>
                  </a:lnTo>
                  <a:lnTo>
                    <a:pt x="72" y="40"/>
                  </a:lnTo>
                  <a:lnTo>
                    <a:pt x="112" y="0"/>
                  </a:lnTo>
                  <a:lnTo>
                    <a:pt x="117" y="6"/>
                  </a:lnTo>
                  <a:lnTo>
                    <a:pt x="73" y="50"/>
                  </a:lnTo>
                  <a:lnTo>
                    <a:pt x="50" y="36"/>
                  </a:lnTo>
                  <a:lnTo>
                    <a:pt x="5"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9" name="Freeform 498">
              <a:extLst>
                <a:ext uri="{FF2B5EF4-FFF2-40B4-BE49-F238E27FC236}">
                  <a16:creationId xmlns:a16="http://schemas.microsoft.com/office/drawing/2014/main" id="{CBF640B1-587D-6519-9D26-A25840A3BDC6}"/>
                </a:ext>
              </a:extLst>
            </p:cNvPr>
            <p:cNvSpPr>
              <a:spLocks/>
            </p:cNvSpPr>
            <p:nvPr/>
          </p:nvSpPr>
          <p:spPr bwMode="auto">
            <a:xfrm>
              <a:off x="4225926" y="1400176"/>
              <a:ext cx="44450" cy="42863"/>
            </a:xfrm>
            <a:custGeom>
              <a:avLst/>
              <a:gdLst>
                <a:gd name="T0" fmla="*/ 28 w 28"/>
                <a:gd name="T1" fmla="*/ 27 h 27"/>
                <a:gd name="T2" fmla="*/ 20 w 28"/>
                <a:gd name="T3" fmla="*/ 27 h 27"/>
                <a:gd name="T4" fmla="*/ 20 w 28"/>
                <a:gd name="T5" fmla="*/ 7 h 27"/>
                <a:gd name="T6" fmla="*/ 0 w 28"/>
                <a:gd name="T7" fmla="*/ 7 h 27"/>
                <a:gd name="T8" fmla="*/ 0 w 28"/>
                <a:gd name="T9" fmla="*/ 0 h 27"/>
                <a:gd name="T10" fmla="*/ 28 w 28"/>
                <a:gd name="T11" fmla="*/ 0 h 27"/>
                <a:gd name="T12" fmla="*/ 28 w 28"/>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8" h="27">
                  <a:moveTo>
                    <a:pt x="28" y="27"/>
                  </a:moveTo>
                  <a:lnTo>
                    <a:pt x="20" y="27"/>
                  </a:lnTo>
                  <a:lnTo>
                    <a:pt x="20" y="7"/>
                  </a:lnTo>
                  <a:lnTo>
                    <a:pt x="0" y="7"/>
                  </a:lnTo>
                  <a:lnTo>
                    <a:pt x="0" y="0"/>
                  </a:lnTo>
                  <a:lnTo>
                    <a:pt x="28" y="0"/>
                  </a:lnTo>
                  <a:lnTo>
                    <a:pt x="2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0" name="Freeform 499">
              <a:extLst>
                <a:ext uri="{FF2B5EF4-FFF2-40B4-BE49-F238E27FC236}">
                  <a16:creationId xmlns:a16="http://schemas.microsoft.com/office/drawing/2014/main" id="{5B20345D-61A2-7C6A-0741-E40FA02A292C}"/>
                </a:ext>
              </a:extLst>
            </p:cNvPr>
            <p:cNvSpPr>
              <a:spLocks noEditPoints="1"/>
            </p:cNvSpPr>
            <p:nvPr/>
          </p:nvSpPr>
          <p:spPr bwMode="auto">
            <a:xfrm>
              <a:off x="4019551" y="1619251"/>
              <a:ext cx="314325" cy="47625"/>
            </a:xfrm>
            <a:custGeom>
              <a:avLst/>
              <a:gdLst>
                <a:gd name="T0" fmla="*/ 31 w 412"/>
                <a:gd name="T1" fmla="*/ 17 h 63"/>
                <a:gd name="T2" fmla="*/ 16 w 412"/>
                <a:gd name="T3" fmla="*/ 31 h 63"/>
                <a:gd name="T4" fmla="*/ 31 w 412"/>
                <a:gd name="T5" fmla="*/ 46 h 63"/>
                <a:gd name="T6" fmla="*/ 396 w 412"/>
                <a:gd name="T7" fmla="*/ 46 h 63"/>
                <a:gd name="T8" fmla="*/ 396 w 412"/>
                <a:gd name="T9" fmla="*/ 17 h 63"/>
                <a:gd name="T10" fmla="*/ 31 w 412"/>
                <a:gd name="T11" fmla="*/ 17 h 63"/>
                <a:gd name="T12" fmla="*/ 412 w 412"/>
                <a:gd name="T13" fmla="*/ 63 h 63"/>
                <a:gd name="T14" fmla="*/ 31 w 412"/>
                <a:gd name="T15" fmla="*/ 63 h 63"/>
                <a:gd name="T16" fmla="*/ 0 w 412"/>
                <a:gd name="T17" fmla="*/ 31 h 63"/>
                <a:gd name="T18" fmla="*/ 31 w 412"/>
                <a:gd name="T19" fmla="*/ 0 h 63"/>
                <a:gd name="T20" fmla="*/ 412 w 412"/>
                <a:gd name="T21" fmla="*/ 0 h 63"/>
                <a:gd name="T22" fmla="*/ 412 w 412"/>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63">
                  <a:moveTo>
                    <a:pt x="31" y="17"/>
                  </a:moveTo>
                  <a:cubicBezTo>
                    <a:pt x="23" y="17"/>
                    <a:pt x="16" y="23"/>
                    <a:pt x="16" y="31"/>
                  </a:cubicBezTo>
                  <a:cubicBezTo>
                    <a:pt x="16" y="39"/>
                    <a:pt x="23" y="46"/>
                    <a:pt x="31" y="46"/>
                  </a:cubicBezTo>
                  <a:lnTo>
                    <a:pt x="396" y="46"/>
                  </a:lnTo>
                  <a:lnTo>
                    <a:pt x="396" y="17"/>
                  </a:lnTo>
                  <a:lnTo>
                    <a:pt x="31" y="17"/>
                  </a:lnTo>
                  <a:close/>
                  <a:moveTo>
                    <a:pt x="412" y="63"/>
                  </a:moveTo>
                  <a:lnTo>
                    <a:pt x="31" y="63"/>
                  </a:lnTo>
                  <a:cubicBezTo>
                    <a:pt x="14" y="63"/>
                    <a:pt x="0" y="49"/>
                    <a:pt x="0" y="31"/>
                  </a:cubicBezTo>
                  <a:cubicBezTo>
                    <a:pt x="0" y="14"/>
                    <a:pt x="14" y="0"/>
                    <a:pt x="31" y="0"/>
                  </a:cubicBezTo>
                  <a:lnTo>
                    <a:pt x="412" y="0"/>
                  </a:lnTo>
                  <a:lnTo>
                    <a:pt x="41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81" name="Annual_report" descr="{&quot;Key&quot;:&quot;POWER_USER_SHAPE_ICON&quot;,&quot;Value&quot;:&quot;POWER_USER_SHAPE_ICON_STYLE_1&quot;}">
            <a:extLst>
              <a:ext uri="{FF2B5EF4-FFF2-40B4-BE49-F238E27FC236}">
                <a16:creationId xmlns:a16="http://schemas.microsoft.com/office/drawing/2014/main" id="{075E3A38-7396-2E1F-7852-3974DB22D622}"/>
              </a:ext>
            </a:extLst>
          </p:cNvPr>
          <p:cNvGrpSpPr>
            <a:grpSpLocks noChangeAspect="1"/>
          </p:cNvGrpSpPr>
          <p:nvPr/>
        </p:nvGrpSpPr>
        <p:grpSpPr>
          <a:xfrm>
            <a:off x="3796697" y="2250322"/>
            <a:ext cx="154273" cy="211931"/>
            <a:chOff x="4019551" y="1235076"/>
            <a:chExt cx="314325" cy="431800"/>
          </a:xfrm>
          <a:solidFill>
            <a:schemeClr val="accent5">
              <a:lumMod val="75000"/>
            </a:schemeClr>
          </a:solidFill>
        </p:grpSpPr>
        <p:sp>
          <p:nvSpPr>
            <p:cNvPr id="282" name="Freeform 488">
              <a:extLst>
                <a:ext uri="{FF2B5EF4-FFF2-40B4-BE49-F238E27FC236}">
                  <a16:creationId xmlns:a16="http://schemas.microsoft.com/office/drawing/2014/main" id="{B20A9143-9009-E13A-4BCE-D06DDC79BA11}"/>
                </a:ext>
              </a:extLst>
            </p:cNvPr>
            <p:cNvSpPr>
              <a:spLocks/>
            </p:cNvSpPr>
            <p:nvPr/>
          </p:nvSpPr>
          <p:spPr bwMode="auto">
            <a:xfrm>
              <a:off x="4019551" y="1235076"/>
              <a:ext cx="314325" cy="407988"/>
            </a:xfrm>
            <a:custGeom>
              <a:avLst/>
              <a:gdLst>
                <a:gd name="T0" fmla="*/ 412 w 412"/>
                <a:gd name="T1" fmla="*/ 536 h 536"/>
                <a:gd name="T2" fmla="*/ 396 w 412"/>
                <a:gd name="T3" fmla="*/ 536 h 536"/>
                <a:gd name="T4" fmla="*/ 396 w 412"/>
                <a:gd name="T5" fmla="*/ 17 h 536"/>
                <a:gd name="T6" fmla="*/ 33 w 412"/>
                <a:gd name="T7" fmla="*/ 17 h 536"/>
                <a:gd name="T8" fmla="*/ 16 w 412"/>
                <a:gd name="T9" fmla="*/ 33 h 536"/>
                <a:gd name="T10" fmla="*/ 16 w 412"/>
                <a:gd name="T11" fmla="*/ 536 h 536"/>
                <a:gd name="T12" fmla="*/ 0 w 412"/>
                <a:gd name="T13" fmla="*/ 536 h 536"/>
                <a:gd name="T14" fmla="*/ 0 w 412"/>
                <a:gd name="T15" fmla="*/ 33 h 536"/>
                <a:gd name="T16" fmla="*/ 33 w 412"/>
                <a:gd name="T17" fmla="*/ 0 h 536"/>
                <a:gd name="T18" fmla="*/ 412 w 412"/>
                <a:gd name="T19" fmla="*/ 0 h 536"/>
                <a:gd name="T20" fmla="*/ 412 w 412"/>
                <a:gd name="T21" fmla="*/ 53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 h="536">
                  <a:moveTo>
                    <a:pt x="412" y="536"/>
                  </a:moveTo>
                  <a:lnTo>
                    <a:pt x="396" y="536"/>
                  </a:lnTo>
                  <a:lnTo>
                    <a:pt x="396" y="17"/>
                  </a:lnTo>
                  <a:lnTo>
                    <a:pt x="33" y="17"/>
                  </a:lnTo>
                  <a:cubicBezTo>
                    <a:pt x="24" y="17"/>
                    <a:pt x="16" y="24"/>
                    <a:pt x="16" y="33"/>
                  </a:cubicBezTo>
                  <a:lnTo>
                    <a:pt x="16" y="536"/>
                  </a:lnTo>
                  <a:lnTo>
                    <a:pt x="0" y="536"/>
                  </a:lnTo>
                  <a:lnTo>
                    <a:pt x="0" y="33"/>
                  </a:lnTo>
                  <a:cubicBezTo>
                    <a:pt x="0" y="15"/>
                    <a:pt x="15" y="0"/>
                    <a:pt x="33" y="0"/>
                  </a:cubicBezTo>
                  <a:lnTo>
                    <a:pt x="412" y="0"/>
                  </a:lnTo>
                  <a:lnTo>
                    <a:pt x="412" y="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3" name="Freeform 489">
              <a:extLst>
                <a:ext uri="{FF2B5EF4-FFF2-40B4-BE49-F238E27FC236}">
                  <a16:creationId xmlns:a16="http://schemas.microsoft.com/office/drawing/2014/main" id="{19858748-93FD-7208-01E1-D571FADED397}"/>
                </a:ext>
              </a:extLst>
            </p:cNvPr>
            <p:cNvSpPr>
              <a:spLocks noEditPoints="1"/>
            </p:cNvSpPr>
            <p:nvPr/>
          </p:nvSpPr>
          <p:spPr bwMode="auto">
            <a:xfrm>
              <a:off x="4154488" y="1295401"/>
              <a:ext cx="58738" cy="58738"/>
            </a:xfrm>
            <a:custGeom>
              <a:avLst/>
              <a:gdLst>
                <a:gd name="T0" fmla="*/ 17 w 77"/>
                <a:gd name="T1" fmla="*/ 60 h 77"/>
                <a:gd name="T2" fmla="*/ 60 w 77"/>
                <a:gd name="T3" fmla="*/ 60 h 77"/>
                <a:gd name="T4" fmla="*/ 17 w 77"/>
                <a:gd name="T5" fmla="*/ 17 h 77"/>
                <a:gd name="T6" fmla="*/ 17 w 77"/>
                <a:gd name="T7" fmla="*/ 60 h 77"/>
                <a:gd name="T8" fmla="*/ 77 w 77"/>
                <a:gd name="T9" fmla="*/ 77 h 77"/>
                <a:gd name="T10" fmla="*/ 0 w 77"/>
                <a:gd name="T11" fmla="*/ 77 h 77"/>
                <a:gd name="T12" fmla="*/ 0 w 77"/>
                <a:gd name="T13" fmla="*/ 0 h 77"/>
                <a:gd name="T14" fmla="*/ 9 w 77"/>
                <a:gd name="T15" fmla="*/ 0 h 77"/>
                <a:gd name="T16" fmla="*/ 77 w 77"/>
                <a:gd name="T17" fmla="*/ 69 h 77"/>
                <a:gd name="T18" fmla="*/ 77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17" y="60"/>
                  </a:moveTo>
                  <a:lnTo>
                    <a:pt x="60" y="60"/>
                  </a:lnTo>
                  <a:cubicBezTo>
                    <a:pt x="56" y="38"/>
                    <a:pt x="39" y="21"/>
                    <a:pt x="17" y="17"/>
                  </a:cubicBezTo>
                  <a:lnTo>
                    <a:pt x="17" y="60"/>
                  </a:lnTo>
                  <a:close/>
                  <a:moveTo>
                    <a:pt x="77" y="77"/>
                  </a:moveTo>
                  <a:lnTo>
                    <a:pt x="0" y="77"/>
                  </a:lnTo>
                  <a:lnTo>
                    <a:pt x="0" y="0"/>
                  </a:lnTo>
                  <a:lnTo>
                    <a:pt x="9" y="0"/>
                  </a:lnTo>
                  <a:cubicBezTo>
                    <a:pt x="46" y="0"/>
                    <a:pt x="77" y="31"/>
                    <a:pt x="77" y="69"/>
                  </a:cubicBezTo>
                  <a:lnTo>
                    <a:pt x="7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4" name="Freeform 490">
              <a:extLst>
                <a:ext uri="{FF2B5EF4-FFF2-40B4-BE49-F238E27FC236}">
                  <a16:creationId xmlns:a16="http://schemas.microsoft.com/office/drawing/2014/main" id="{8494A071-3329-6B8F-1B7B-286977B07340}"/>
                </a:ext>
              </a:extLst>
            </p:cNvPr>
            <p:cNvSpPr>
              <a:spLocks noEditPoints="1"/>
            </p:cNvSpPr>
            <p:nvPr/>
          </p:nvSpPr>
          <p:spPr bwMode="auto">
            <a:xfrm>
              <a:off x="4076701" y="1325564"/>
              <a:ext cx="104775" cy="104775"/>
            </a:xfrm>
            <a:custGeom>
              <a:avLst/>
              <a:gdLst>
                <a:gd name="T0" fmla="*/ 60 w 137"/>
                <a:gd name="T1" fmla="*/ 17 h 137"/>
                <a:gd name="T2" fmla="*/ 17 w 137"/>
                <a:gd name="T3" fmla="*/ 69 h 137"/>
                <a:gd name="T4" fmla="*/ 69 w 137"/>
                <a:gd name="T5" fmla="*/ 121 h 137"/>
                <a:gd name="T6" fmla="*/ 120 w 137"/>
                <a:gd name="T7" fmla="*/ 77 h 137"/>
                <a:gd name="T8" fmla="*/ 60 w 137"/>
                <a:gd name="T9" fmla="*/ 77 h 137"/>
                <a:gd name="T10" fmla="*/ 60 w 137"/>
                <a:gd name="T11" fmla="*/ 17 h 137"/>
                <a:gd name="T12" fmla="*/ 69 w 137"/>
                <a:gd name="T13" fmla="*/ 137 h 137"/>
                <a:gd name="T14" fmla="*/ 0 w 137"/>
                <a:gd name="T15" fmla="*/ 69 h 137"/>
                <a:gd name="T16" fmla="*/ 69 w 137"/>
                <a:gd name="T17" fmla="*/ 0 h 137"/>
                <a:gd name="T18" fmla="*/ 77 w 137"/>
                <a:gd name="T19" fmla="*/ 0 h 137"/>
                <a:gd name="T20" fmla="*/ 77 w 137"/>
                <a:gd name="T21" fmla="*/ 60 h 137"/>
                <a:gd name="T22" fmla="*/ 137 w 137"/>
                <a:gd name="T23" fmla="*/ 60 h 137"/>
                <a:gd name="T24" fmla="*/ 137 w 137"/>
                <a:gd name="T25" fmla="*/ 69 h 137"/>
                <a:gd name="T26" fmla="*/ 69 w 137"/>
                <a:gd name="T2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 h="137">
                  <a:moveTo>
                    <a:pt x="60" y="17"/>
                  </a:moveTo>
                  <a:cubicBezTo>
                    <a:pt x="36" y="21"/>
                    <a:pt x="17" y="43"/>
                    <a:pt x="17" y="69"/>
                  </a:cubicBezTo>
                  <a:cubicBezTo>
                    <a:pt x="17" y="97"/>
                    <a:pt x="40" y="121"/>
                    <a:pt x="69" y="121"/>
                  </a:cubicBezTo>
                  <a:cubicBezTo>
                    <a:pt x="94" y="121"/>
                    <a:pt x="116" y="102"/>
                    <a:pt x="120" y="77"/>
                  </a:cubicBezTo>
                  <a:lnTo>
                    <a:pt x="60" y="77"/>
                  </a:lnTo>
                  <a:lnTo>
                    <a:pt x="60" y="17"/>
                  </a:lnTo>
                  <a:close/>
                  <a:moveTo>
                    <a:pt x="69" y="137"/>
                  </a:moveTo>
                  <a:cubicBezTo>
                    <a:pt x="31" y="137"/>
                    <a:pt x="0" y="106"/>
                    <a:pt x="0" y="69"/>
                  </a:cubicBezTo>
                  <a:cubicBezTo>
                    <a:pt x="0" y="31"/>
                    <a:pt x="31" y="0"/>
                    <a:pt x="69" y="0"/>
                  </a:cubicBezTo>
                  <a:lnTo>
                    <a:pt x="77" y="0"/>
                  </a:lnTo>
                  <a:lnTo>
                    <a:pt x="77" y="60"/>
                  </a:lnTo>
                  <a:lnTo>
                    <a:pt x="137" y="60"/>
                  </a:lnTo>
                  <a:lnTo>
                    <a:pt x="137" y="69"/>
                  </a:lnTo>
                  <a:cubicBezTo>
                    <a:pt x="137" y="106"/>
                    <a:pt x="106" y="137"/>
                    <a:pt x="69"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5" name="Rectangle 491">
              <a:extLst>
                <a:ext uri="{FF2B5EF4-FFF2-40B4-BE49-F238E27FC236}">
                  <a16:creationId xmlns:a16="http://schemas.microsoft.com/office/drawing/2014/main" id="{DA2620A5-FCB8-DB44-2F11-D12282DB9F13}"/>
                </a:ext>
              </a:extLst>
            </p:cNvPr>
            <p:cNvSpPr>
              <a:spLocks noChangeArrowheads="1"/>
            </p:cNvSpPr>
            <p:nvPr/>
          </p:nvSpPr>
          <p:spPr bwMode="auto">
            <a:xfrm>
              <a:off x="4083051" y="1535114"/>
              <a:ext cx="12700"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6" name="Rectangle 492">
              <a:extLst>
                <a:ext uri="{FF2B5EF4-FFF2-40B4-BE49-F238E27FC236}">
                  <a16:creationId xmlns:a16="http://schemas.microsoft.com/office/drawing/2014/main" id="{BDB3CA74-520F-6F44-8132-59D4229A0FD0}"/>
                </a:ext>
              </a:extLst>
            </p:cNvPr>
            <p:cNvSpPr>
              <a:spLocks noChangeArrowheads="1"/>
            </p:cNvSpPr>
            <p:nvPr/>
          </p:nvSpPr>
          <p:spPr bwMode="auto">
            <a:xfrm>
              <a:off x="4117976" y="1517651"/>
              <a:ext cx="12700"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7" name="Rectangle 493">
              <a:extLst>
                <a:ext uri="{FF2B5EF4-FFF2-40B4-BE49-F238E27FC236}">
                  <a16:creationId xmlns:a16="http://schemas.microsoft.com/office/drawing/2014/main" id="{C2DD3857-4F12-7D90-D871-152C889CE1B4}"/>
                </a:ext>
              </a:extLst>
            </p:cNvPr>
            <p:cNvSpPr>
              <a:spLocks noChangeArrowheads="1"/>
            </p:cNvSpPr>
            <p:nvPr/>
          </p:nvSpPr>
          <p:spPr bwMode="auto">
            <a:xfrm>
              <a:off x="4152901" y="1497014"/>
              <a:ext cx="12700" cy="77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Rectangle 494">
              <a:extLst>
                <a:ext uri="{FF2B5EF4-FFF2-40B4-BE49-F238E27FC236}">
                  <a16:creationId xmlns:a16="http://schemas.microsoft.com/office/drawing/2014/main" id="{7CE08C44-AF2F-EE1E-200B-AEC4324DD823}"/>
                </a:ext>
              </a:extLst>
            </p:cNvPr>
            <p:cNvSpPr>
              <a:spLocks noChangeArrowheads="1"/>
            </p:cNvSpPr>
            <p:nvPr/>
          </p:nvSpPr>
          <p:spPr bwMode="auto">
            <a:xfrm>
              <a:off x="4187826" y="1514476"/>
              <a:ext cx="12700"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Rectangle 495">
              <a:extLst>
                <a:ext uri="{FF2B5EF4-FFF2-40B4-BE49-F238E27FC236}">
                  <a16:creationId xmlns:a16="http://schemas.microsoft.com/office/drawing/2014/main" id="{C4056EC5-D3D7-5B85-A295-BB53964920FD}"/>
                </a:ext>
              </a:extLst>
            </p:cNvPr>
            <p:cNvSpPr>
              <a:spLocks noChangeArrowheads="1"/>
            </p:cNvSpPr>
            <p:nvPr/>
          </p:nvSpPr>
          <p:spPr bwMode="auto">
            <a:xfrm>
              <a:off x="4222751" y="1489076"/>
              <a:ext cx="12700"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0" name="Rectangle 496">
              <a:extLst>
                <a:ext uri="{FF2B5EF4-FFF2-40B4-BE49-F238E27FC236}">
                  <a16:creationId xmlns:a16="http://schemas.microsoft.com/office/drawing/2014/main" id="{C49C062F-3367-1372-07B8-D2E8FE0AE80B}"/>
                </a:ext>
              </a:extLst>
            </p:cNvPr>
            <p:cNvSpPr>
              <a:spLocks noChangeArrowheads="1"/>
            </p:cNvSpPr>
            <p:nvPr/>
          </p:nvSpPr>
          <p:spPr bwMode="auto">
            <a:xfrm>
              <a:off x="4257676" y="1463676"/>
              <a:ext cx="12700" cy="111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1" name="Freeform 497">
              <a:extLst>
                <a:ext uri="{FF2B5EF4-FFF2-40B4-BE49-F238E27FC236}">
                  <a16:creationId xmlns:a16="http://schemas.microsoft.com/office/drawing/2014/main" id="{10797548-C0A6-9A76-4442-604ACC836C19}"/>
                </a:ext>
              </a:extLst>
            </p:cNvPr>
            <p:cNvSpPr>
              <a:spLocks/>
            </p:cNvSpPr>
            <p:nvPr/>
          </p:nvSpPr>
          <p:spPr bwMode="auto">
            <a:xfrm>
              <a:off x="4079876" y="1403351"/>
              <a:ext cx="185738" cy="111125"/>
            </a:xfrm>
            <a:custGeom>
              <a:avLst/>
              <a:gdLst>
                <a:gd name="T0" fmla="*/ 5 w 117"/>
                <a:gd name="T1" fmla="*/ 70 h 70"/>
                <a:gd name="T2" fmla="*/ 0 w 117"/>
                <a:gd name="T3" fmla="*/ 64 h 70"/>
                <a:gd name="T4" fmla="*/ 50 w 117"/>
                <a:gd name="T5" fmla="*/ 26 h 70"/>
                <a:gd name="T6" fmla="*/ 72 w 117"/>
                <a:gd name="T7" fmla="*/ 40 h 70"/>
                <a:gd name="T8" fmla="*/ 112 w 117"/>
                <a:gd name="T9" fmla="*/ 0 h 70"/>
                <a:gd name="T10" fmla="*/ 117 w 117"/>
                <a:gd name="T11" fmla="*/ 6 h 70"/>
                <a:gd name="T12" fmla="*/ 73 w 117"/>
                <a:gd name="T13" fmla="*/ 50 h 70"/>
                <a:gd name="T14" fmla="*/ 50 w 117"/>
                <a:gd name="T15" fmla="*/ 36 h 70"/>
                <a:gd name="T16" fmla="*/ 5 w 117"/>
                <a:gd name="T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70">
                  <a:moveTo>
                    <a:pt x="5" y="70"/>
                  </a:moveTo>
                  <a:lnTo>
                    <a:pt x="0" y="64"/>
                  </a:lnTo>
                  <a:lnTo>
                    <a:pt x="50" y="26"/>
                  </a:lnTo>
                  <a:lnTo>
                    <a:pt x="72" y="40"/>
                  </a:lnTo>
                  <a:lnTo>
                    <a:pt x="112" y="0"/>
                  </a:lnTo>
                  <a:lnTo>
                    <a:pt x="117" y="6"/>
                  </a:lnTo>
                  <a:lnTo>
                    <a:pt x="73" y="50"/>
                  </a:lnTo>
                  <a:lnTo>
                    <a:pt x="50" y="36"/>
                  </a:lnTo>
                  <a:lnTo>
                    <a:pt x="5"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2" name="Freeform 498">
              <a:extLst>
                <a:ext uri="{FF2B5EF4-FFF2-40B4-BE49-F238E27FC236}">
                  <a16:creationId xmlns:a16="http://schemas.microsoft.com/office/drawing/2014/main" id="{F262A503-90A8-C7EA-C2F8-E5F7A6B7ACA1}"/>
                </a:ext>
              </a:extLst>
            </p:cNvPr>
            <p:cNvSpPr>
              <a:spLocks/>
            </p:cNvSpPr>
            <p:nvPr/>
          </p:nvSpPr>
          <p:spPr bwMode="auto">
            <a:xfrm>
              <a:off x="4225926" y="1400176"/>
              <a:ext cx="44450" cy="42863"/>
            </a:xfrm>
            <a:custGeom>
              <a:avLst/>
              <a:gdLst>
                <a:gd name="T0" fmla="*/ 28 w 28"/>
                <a:gd name="T1" fmla="*/ 27 h 27"/>
                <a:gd name="T2" fmla="*/ 20 w 28"/>
                <a:gd name="T3" fmla="*/ 27 h 27"/>
                <a:gd name="T4" fmla="*/ 20 w 28"/>
                <a:gd name="T5" fmla="*/ 7 h 27"/>
                <a:gd name="T6" fmla="*/ 0 w 28"/>
                <a:gd name="T7" fmla="*/ 7 h 27"/>
                <a:gd name="T8" fmla="*/ 0 w 28"/>
                <a:gd name="T9" fmla="*/ 0 h 27"/>
                <a:gd name="T10" fmla="*/ 28 w 28"/>
                <a:gd name="T11" fmla="*/ 0 h 27"/>
                <a:gd name="T12" fmla="*/ 28 w 28"/>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8" h="27">
                  <a:moveTo>
                    <a:pt x="28" y="27"/>
                  </a:moveTo>
                  <a:lnTo>
                    <a:pt x="20" y="27"/>
                  </a:lnTo>
                  <a:lnTo>
                    <a:pt x="20" y="7"/>
                  </a:lnTo>
                  <a:lnTo>
                    <a:pt x="0" y="7"/>
                  </a:lnTo>
                  <a:lnTo>
                    <a:pt x="0" y="0"/>
                  </a:lnTo>
                  <a:lnTo>
                    <a:pt x="28" y="0"/>
                  </a:lnTo>
                  <a:lnTo>
                    <a:pt x="2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3" name="Freeform 499">
              <a:extLst>
                <a:ext uri="{FF2B5EF4-FFF2-40B4-BE49-F238E27FC236}">
                  <a16:creationId xmlns:a16="http://schemas.microsoft.com/office/drawing/2014/main" id="{8A3D67F7-9965-129C-C9FD-7D4844A9365A}"/>
                </a:ext>
              </a:extLst>
            </p:cNvPr>
            <p:cNvSpPr>
              <a:spLocks noEditPoints="1"/>
            </p:cNvSpPr>
            <p:nvPr/>
          </p:nvSpPr>
          <p:spPr bwMode="auto">
            <a:xfrm>
              <a:off x="4019551" y="1619251"/>
              <a:ext cx="314325" cy="47625"/>
            </a:xfrm>
            <a:custGeom>
              <a:avLst/>
              <a:gdLst>
                <a:gd name="T0" fmla="*/ 31 w 412"/>
                <a:gd name="T1" fmla="*/ 17 h 63"/>
                <a:gd name="T2" fmla="*/ 16 w 412"/>
                <a:gd name="T3" fmla="*/ 31 h 63"/>
                <a:gd name="T4" fmla="*/ 31 w 412"/>
                <a:gd name="T5" fmla="*/ 46 h 63"/>
                <a:gd name="T6" fmla="*/ 396 w 412"/>
                <a:gd name="T7" fmla="*/ 46 h 63"/>
                <a:gd name="T8" fmla="*/ 396 w 412"/>
                <a:gd name="T9" fmla="*/ 17 h 63"/>
                <a:gd name="T10" fmla="*/ 31 w 412"/>
                <a:gd name="T11" fmla="*/ 17 h 63"/>
                <a:gd name="T12" fmla="*/ 412 w 412"/>
                <a:gd name="T13" fmla="*/ 63 h 63"/>
                <a:gd name="T14" fmla="*/ 31 w 412"/>
                <a:gd name="T15" fmla="*/ 63 h 63"/>
                <a:gd name="T16" fmla="*/ 0 w 412"/>
                <a:gd name="T17" fmla="*/ 31 h 63"/>
                <a:gd name="T18" fmla="*/ 31 w 412"/>
                <a:gd name="T19" fmla="*/ 0 h 63"/>
                <a:gd name="T20" fmla="*/ 412 w 412"/>
                <a:gd name="T21" fmla="*/ 0 h 63"/>
                <a:gd name="T22" fmla="*/ 412 w 412"/>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63">
                  <a:moveTo>
                    <a:pt x="31" y="17"/>
                  </a:moveTo>
                  <a:cubicBezTo>
                    <a:pt x="23" y="17"/>
                    <a:pt x="16" y="23"/>
                    <a:pt x="16" y="31"/>
                  </a:cubicBezTo>
                  <a:cubicBezTo>
                    <a:pt x="16" y="39"/>
                    <a:pt x="23" y="46"/>
                    <a:pt x="31" y="46"/>
                  </a:cubicBezTo>
                  <a:lnTo>
                    <a:pt x="396" y="46"/>
                  </a:lnTo>
                  <a:lnTo>
                    <a:pt x="396" y="17"/>
                  </a:lnTo>
                  <a:lnTo>
                    <a:pt x="31" y="17"/>
                  </a:lnTo>
                  <a:close/>
                  <a:moveTo>
                    <a:pt x="412" y="63"/>
                  </a:moveTo>
                  <a:lnTo>
                    <a:pt x="31" y="63"/>
                  </a:lnTo>
                  <a:cubicBezTo>
                    <a:pt x="14" y="63"/>
                    <a:pt x="0" y="49"/>
                    <a:pt x="0" y="31"/>
                  </a:cubicBezTo>
                  <a:cubicBezTo>
                    <a:pt x="0" y="14"/>
                    <a:pt x="14" y="0"/>
                    <a:pt x="31" y="0"/>
                  </a:cubicBezTo>
                  <a:lnTo>
                    <a:pt x="412" y="0"/>
                  </a:lnTo>
                  <a:lnTo>
                    <a:pt x="41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94" name="Rectangle 293">
            <a:extLst>
              <a:ext uri="{FF2B5EF4-FFF2-40B4-BE49-F238E27FC236}">
                <a16:creationId xmlns:a16="http://schemas.microsoft.com/office/drawing/2014/main" id="{1766F327-D7E4-20B0-1832-BF97E9339FDD}"/>
              </a:ext>
            </a:extLst>
          </p:cNvPr>
          <p:cNvSpPr/>
          <p:nvPr/>
        </p:nvSpPr>
        <p:spPr>
          <a:xfrm>
            <a:off x="3871886" y="3311882"/>
            <a:ext cx="1474814" cy="252000"/>
          </a:xfrm>
          <a:prstGeom prst="rect">
            <a:avLst/>
          </a:prstGeom>
          <a:solidFill>
            <a:schemeClr val="bg1">
              <a:lumMod val="65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Option 1: Risk mapping: Site Visits &amp; Field Interviews </a:t>
            </a:r>
          </a:p>
        </p:txBody>
      </p:sp>
      <p:sp>
        <p:nvSpPr>
          <p:cNvPr id="295" name="Rectangle 294">
            <a:extLst>
              <a:ext uri="{FF2B5EF4-FFF2-40B4-BE49-F238E27FC236}">
                <a16:creationId xmlns:a16="http://schemas.microsoft.com/office/drawing/2014/main" id="{1F7A6D9A-91CE-0224-0F04-444F2BD7C9FF}"/>
              </a:ext>
            </a:extLst>
          </p:cNvPr>
          <p:cNvSpPr/>
          <p:nvPr/>
        </p:nvSpPr>
        <p:spPr>
          <a:xfrm>
            <a:off x="5339242" y="3915413"/>
            <a:ext cx="1506625" cy="252000"/>
          </a:xfrm>
          <a:prstGeom prst="rect">
            <a:avLst/>
          </a:prstGeom>
          <a:solidFill>
            <a:schemeClr val="bg1">
              <a:lumMod val="65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800" dirty="0"/>
              <a:t>Option 1: Evaluation safety routines/ maturity: Site Visits &amp; Interviews </a:t>
            </a:r>
          </a:p>
        </p:txBody>
      </p:sp>
      <p:sp>
        <p:nvSpPr>
          <p:cNvPr id="296" name="Rectangle 295">
            <a:extLst>
              <a:ext uri="{FF2B5EF4-FFF2-40B4-BE49-F238E27FC236}">
                <a16:creationId xmlns:a16="http://schemas.microsoft.com/office/drawing/2014/main" id="{F51B3DBE-B999-CDCA-B633-76EFA0331A8F}"/>
              </a:ext>
            </a:extLst>
          </p:cNvPr>
          <p:cNvSpPr/>
          <p:nvPr/>
        </p:nvSpPr>
        <p:spPr>
          <a:xfrm>
            <a:off x="3871886" y="3613272"/>
            <a:ext cx="1904074" cy="25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Option 2: Risk mapping &amp; Evaluation safety routines/ maturity</a:t>
            </a:r>
          </a:p>
        </p:txBody>
      </p:sp>
      <p:sp>
        <p:nvSpPr>
          <p:cNvPr id="297" name="Rectangle 296">
            <a:extLst>
              <a:ext uri="{FF2B5EF4-FFF2-40B4-BE49-F238E27FC236}">
                <a16:creationId xmlns:a16="http://schemas.microsoft.com/office/drawing/2014/main" id="{472429DB-1516-4F6C-29FA-4412C525D883}"/>
              </a:ext>
            </a:extLst>
          </p:cNvPr>
          <p:cNvSpPr/>
          <p:nvPr/>
        </p:nvSpPr>
        <p:spPr>
          <a:xfrm>
            <a:off x="6860515" y="3915413"/>
            <a:ext cx="1474814" cy="252000"/>
          </a:xfrm>
          <a:prstGeom prst="rect">
            <a:avLst/>
          </a:prstGeom>
          <a:pattFill prst="wdUpDiag">
            <a:fgClr>
              <a:schemeClr val="bg1">
                <a:lumMod val="65000"/>
              </a:schemeClr>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US" sz="800" dirty="0">
                <a:solidFill>
                  <a:schemeClr val="tx1"/>
                </a:solidFill>
              </a:rPr>
              <a:t>Buffer</a:t>
            </a:r>
          </a:p>
        </p:txBody>
      </p:sp>
      <p:sp>
        <p:nvSpPr>
          <p:cNvPr id="298" name="Rectangle 297">
            <a:extLst>
              <a:ext uri="{FF2B5EF4-FFF2-40B4-BE49-F238E27FC236}">
                <a16:creationId xmlns:a16="http://schemas.microsoft.com/office/drawing/2014/main" id="{E3F3B4CA-8804-7F1E-FF6A-F51F67BCF4B1}"/>
              </a:ext>
            </a:extLst>
          </p:cNvPr>
          <p:cNvSpPr/>
          <p:nvPr/>
        </p:nvSpPr>
        <p:spPr>
          <a:xfrm>
            <a:off x="8335329" y="4444027"/>
            <a:ext cx="1463634" cy="25200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US" sz="800" dirty="0"/>
              <a:t>Combining core Results and Site-Visit + Interview results</a:t>
            </a:r>
          </a:p>
        </p:txBody>
      </p:sp>
      <p:sp>
        <p:nvSpPr>
          <p:cNvPr id="299" name="Rectangle 298">
            <a:extLst>
              <a:ext uri="{FF2B5EF4-FFF2-40B4-BE49-F238E27FC236}">
                <a16:creationId xmlns:a16="http://schemas.microsoft.com/office/drawing/2014/main" id="{4DABF5A8-3E99-934C-97CE-6C7610EDC388}"/>
              </a:ext>
            </a:extLst>
          </p:cNvPr>
          <p:cNvSpPr/>
          <p:nvPr/>
        </p:nvSpPr>
        <p:spPr>
          <a:xfrm>
            <a:off x="6860515" y="4444027"/>
            <a:ext cx="1474814" cy="252000"/>
          </a:xfrm>
          <a:prstGeom prst="rect">
            <a:avLst/>
          </a:prstGeom>
          <a:pattFill prst="wdUpDiag">
            <a:fgClr>
              <a:schemeClr val="bg1">
                <a:lumMod val="65000"/>
              </a:schemeClr>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US" sz="800" dirty="0">
                <a:solidFill>
                  <a:schemeClr val="tx1"/>
                </a:solidFill>
              </a:rPr>
              <a:t>Buffer</a:t>
            </a:r>
          </a:p>
        </p:txBody>
      </p:sp>
      <p:sp>
        <p:nvSpPr>
          <p:cNvPr id="300" name="Rectangle 299">
            <a:extLst>
              <a:ext uri="{FF2B5EF4-FFF2-40B4-BE49-F238E27FC236}">
                <a16:creationId xmlns:a16="http://schemas.microsoft.com/office/drawing/2014/main" id="{47DCC174-C0D1-A147-D148-3BD8FE1D0F20}"/>
              </a:ext>
            </a:extLst>
          </p:cNvPr>
          <p:cNvSpPr/>
          <p:nvPr/>
        </p:nvSpPr>
        <p:spPr>
          <a:xfrm>
            <a:off x="9036848" y="4833578"/>
            <a:ext cx="1463634" cy="25200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US" sz="800" dirty="0"/>
              <a:t>Report creation and presentation</a:t>
            </a:r>
          </a:p>
        </p:txBody>
      </p:sp>
      <p:grpSp>
        <p:nvGrpSpPr>
          <p:cNvPr id="301" name="Engineer6" descr="{&quot;Key&quot;:&quot;POWER_USER_SHAPE_ICON&quot;,&quot;Value&quot;:&quot;POWER_USER_SHAPE_ICON_STYLE_1&quot;}">
            <a:extLst>
              <a:ext uri="{FF2B5EF4-FFF2-40B4-BE49-F238E27FC236}">
                <a16:creationId xmlns:a16="http://schemas.microsoft.com/office/drawing/2014/main" id="{C0928E31-0C1C-8772-937F-A5164BEB0200}"/>
              </a:ext>
            </a:extLst>
          </p:cNvPr>
          <p:cNvGrpSpPr>
            <a:grpSpLocks noChangeAspect="1"/>
          </p:cNvGrpSpPr>
          <p:nvPr/>
        </p:nvGrpSpPr>
        <p:grpSpPr>
          <a:xfrm>
            <a:off x="4839976" y="5484717"/>
            <a:ext cx="188246" cy="193493"/>
            <a:chOff x="8129588" y="3411538"/>
            <a:chExt cx="455613" cy="468313"/>
          </a:xfrm>
          <a:solidFill>
            <a:schemeClr val="accent3"/>
          </a:solidFill>
        </p:grpSpPr>
        <p:sp>
          <p:nvSpPr>
            <p:cNvPr id="302" name="Rectangle 647">
              <a:extLst>
                <a:ext uri="{FF2B5EF4-FFF2-40B4-BE49-F238E27FC236}">
                  <a16:creationId xmlns:a16="http://schemas.microsoft.com/office/drawing/2014/main" id="{BC101BDB-137D-F7D8-EAC5-61A38F681B04}"/>
                </a:ext>
              </a:extLst>
            </p:cNvPr>
            <p:cNvSpPr>
              <a:spLocks noChangeArrowheads="1"/>
            </p:cNvSpPr>
            <p:nvPr/>
          </p:nvSpPr>
          <p:spPr bwMode="auto">
            <a:xfrm>
              <a:off x="8399463" y="3702051"/>
              <a:ext cx="12700"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3" name="Rectangle 648">
              <a:extLst>
                <a:ext uri="{FF2B5EF4-FFF2-40B4-BE49-F238E27FC236}">
                  <a16:creationId xmlns:a16="http://schemas.microsoft.com/office/drawing/2014/main" id="{51D8B2D7-696B-9654-B430-641CEF395C5A}"/>
                </a:ext>
              </a:extLst>
            </p:cNvPr>
            <p:cNvSpPr>
              <a:spLocks noChangeArrowheads="1"/>
            </p:cNvSpPr>
            <p:nvPr/>
          </p:nvSpPr>
          <p:spPr bwMode="auto">
            <a:xfrm>
              <a:off x="8301038" y="3702051"/>
              <a:ext cx="1270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4" name="Freeform 649">
              <a:extLst>
                <a:ext uri="{FF2B5EF4-FFF2-40B4-BE49-F238E27FC236}">
                  <a16:creationId xmlns:a16="http://schemas.microsoft.com/office/drawing/2014/main" id="{19422B9A-FA7F-E1F5-3C90-560F64A1FA92}"/>
                </a:ext>
              </a:extLst>
            </p:cNvPr>
            <p:cNvSpPr>
              <a:spLocks/>
            </p:cNvSpPr>
            <p:nvPr/>
          </p:nvSpPr>
          <p:spPr bwMode="auto">
            <a:xfrm>
              <a:off x="8129588" y="3759201"/>
              <a:ext cx="149225" cy="120650"/>
            </a:xfrm>
            <a:custGeom>
              <a:avLst/>
              <a:gdLst>
                <a:gd name="T0" fmla="*/ 17 w 186"/>
                <a:gd name="T1" fmla="*/ 148 h 148"/>
                <a:gd name="T2" fmla="*/ 0 w 186"/>
                <a:gd name="T3" fmla="*/ 148 h 148"/>
                <a:gd name="T4" fmla="*/ 0 w 186"/>
                <a:gd name="T5" fmla="*/ 140 h 148"/>
                <a:gd name="T6" fmla="*/ 81 w 186"/>
                <a:gd name="T7" fmla="*/ 31 h 148"/>
                <a:gd name="T8" fmla="*/ 182 w 186"/>
                <a:gd name="T9" fmla="*/ 0 h 148"/>
                <a:gd name="T10" fmla="*/ 186 w 186"/>
                <a:gd name="T11" fmla="*/ 16 h 148"/>
                <a:gd name="T12" fmla="*/ 86 w 186"/>
                <a:gd name="T13" fmla="*/ 47 h 148"/>
                <a:gd name="T14" fmla="*/ 17 w 186"/>
                <a:gd name="T15" fmla="*/ 140 h 148"/>
                <a:gd name="T16" fmla="*/ 17 w 186"/>
                <a:gd name="T1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48">
                  <a:moveTo>
                    <a:pt x="17" y="148"/>
                  </a:moveTo>
                  <a:lnTo>
                    <a:pt x="0" y="148"/>
                  </a:lnTo>
                  <a:lnTo>
                    <a:pt x="0" y="140"/>
                  </a:lnTo>
                  <a:cubicBezTo>
                    <a:pt x="0" y="89"/>
                    <a:pt x="33" y="45"/>
                    <a:pt x="81" y="31"/>
                  </a:cubicBezTo>
                  <a:lnTo>
                    <a:pt x="182" y="0"/>
                  </a:lnTo>
                  <a:lnTo>
                    <a:pt x="186" y="16"/>
                  </a:lnTo>
                  <a:lnTo>
                    <a:pt x="86" y="47"/>
                  </a:lnTo>
                  <a:cubicBezTo>
                    <a:pt x="45" y="59"/>
                    <a:pt x="17" y="96"/>
                    <a:pt x="17" y="140"/>
                  </a:cubicBezTo>
                  <a:lnTo>
                    <a:pt x="17"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5" name="Freeform 650">
              <a:extLst>
                <a:ext uri="{FF2B5EF4-FFF2-40B4-BE49-F238E27FC236}">
                  <a16:creationId xmlns:a16="http://schemas.microsoft.com/office/drawing/2014/main" id="{BE0C0F16-ABF3-5952-A965-0317D49D963E}"/>
                </a:ext>
              </a:extLst>
            </p:cNvPr>
            <p:cNvSpPr>
              <a:spLocks/>
            </p:cNvSpPr>
            <p:nvPr/>
          </p:nvSpPr>
          <p:spPr bwMode="auto">
            <a:xfrm>
              <a:off x="8264526" y="3568701"/>
              <a:ext cx="185738" cy="165100"/>
            </a:xfrm>
            <a:custGeom>
              <a:avLst/>
              <a:gdLst>
                <a:gd name="T0" fmla="*/ 115 w 230"/>
                <a:gd name="T1" fmla="*/ 206 h 206"/>
                <a:gd name="T2" fmla="*/ 74 w 230"/>
                <a:gd name="T3" fmla="*/ 195 h 206"/>
                <a:gd name="T4" fmla="*/ 0 w 230"/>
                <a:gd name="T5" fmla="*/ 100 h 206"/>
                <a:gd name="T6" fmla="*/ 0 w 230"/>
                <a:gd name="T7" fmla="*/ 0 h 206"/>
                <a:gd name="T8" fmla="*/ 16 w 230"/>
                <a:gd name="T9" fmla="*/ 0 h 206"/>
                <a:gd name="T10" fmla="*/ 16 w 230"/>
                <a:gd name="T11" fmla="*/ 100 h 206"/>
                <a:gd name="T12" fmla="*/ 83 w 230"/>
                <a:gd name="T13" fmla="*/ 181 h 206"/>
                <a:gd name="T14" fmla="*/ 146 w 230"/>
                <a:gd name="T15" fmla="*/ 181 h 206"/>
                <a:gd name="T16" fmla="*/ 213 w 230"/>
                <a:gd name="T17" fmla="*/ 100 h 206"/>
                <a:gd name="T18" fmla="*/ 213 w 230"/>
                <a:gd name="T19" fmla="*/ 0 h 206"/>
                <a:gd name="T20" fmla="*/ 230 w 230"/>
                <a:gd name="T21" fmla="*/ 0 h 206"/>
                <a:gd name="T22" fmla="*/ 230 w 230"/>
                <a:gd name="T23" fmla="*/ 100 h 206"/>
                <a:gd name="T24" fmla="*/ 155 w 230"/>
                <a:gd name="T25" fmla="*/ 195 h 206"/>
                <a:gd name="T26" fmla="*/ 115 w 230"/>
                <a:gd name="T27"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0" h="206">
                  <a:moveTo>
                    <a:pt x="115" y="206"/>
                  </a:moveTo>
                  <a:cubicBezTo>
                    <a:pt x="101" y="206"/>
                    <a:pt x="87" y="202"/>
                    <a:pt x="74" y="195"/>
                  </a:cubicBezTo>
                  <a:cubicBezTo>
                    <a:pt x="40" y="173"/>
                    <a:pt x="0" y="140"/>
                    <a:pt x="0" y="100"/>
                  </a:cubicBezTo>
                  <a:lnTo>
                    <a:pt x="0" y="0"/>
                  </a:lnTo>
                  <a:lnTo>
                    <a:pt x="16" y="0"/>
                  </a:lnTo>
                  <a:lnTo>
                    <a:pt x="16" y="100"/>
                  </a:lnTo>
                  <a:cubicBezTo>
                    <a:pt x="16" y="134"/>
                    <a:pt x="58" y="165"/>
                    <a:pt x="83" y="181"/>
                  </a:cubicBezTo>
                  <a:cubicBezTo>
                    <a:pt x="103" y="193"/>
                    <a:pt x="127" y="193"/>
                    <a:pt x="146" y="181"/>
                  </a:cubicBezTo>
                  <a:cubicBezTo>
                    <a:pt x="171" y="165"/>
                    <a:pt x="213" y="134"/>
                    <a:pt x="213" y="100"/>
                  </a:cubicBezTo>
                  <a:lnTo>
                    <a:pt x="213" y="0"/>
                  </a:lnTo>
                  <a:lnTo>
                    <a:pt x="230" y="0"/>
                  </a:lnTo>
                  <a:lnTo>
                    <a:pt x="230" y="100"/>
                  </a:lnTo>
                  <a:cubicBezTo>
                    <a:pt x="230" y="140"/>
                    <a:pt x="189" y="173"/>
                    <a:pt x="155" y="195"/>
                  </a:cubicBezTo>
                  <a:cubicBezTo>
                    <a:pt x="143" y="202"/>
                    <a:pt x="129" y="206"/>
                    <a:pt x="115"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6" name="Freeform 651">
              <a:extLst>
                <a:ext uri="{FF2B5EF4-FFF2-40B4-BE49-F238E27FC236}">
                  <a16:creationId xmlns:a16="http://schemas.microsoft.com/office/drawing/2014/main" id="{A3E6F30F-2D76-D4F5-D455-1B3125D3627E}"/>
                </a:ext>
              </a:extLst>
            </p:cNvPr>
            <p:cNvSpPr>
              <a:spLocks noEditPoints="1"/>
            </p:cNvSpPr>
            <p:nvPr/>
          </p:nvSpPr>
          <p:spPr bwMode="auto">
            <a:xfrm>
              <a:off x="8347076" y="3722688"/>
              <a:ext cx="98425" cy="104775"/>
            </a:xfrm>
            <a:custGeom>
              <a:avLst/>
              <a:gdLst>
                <a:gd name="T0" fmla="*/ 24 w 122"/>
                <a:gd name="T1" fmla="*/ 76 h 130"/>
                <a:gd name="T2" fmla="*/ 52 w 122"/>
                <a:gd name="T3" fmla="*/ 105 h 130"/>
                <a:gd name="T4" fmla="*/ 100 w 122"/>
                <a:gd name="T5" fmla="*/ 53 h 130"/>
                <a:gd name="T6" fmla="*/ 77 w 122"/>
                <a:gd name="T7" fmla="*/ 25 h 130"/>
                <a:gd name="T8" fmla="*/ 24 w 122"/>
                <a:gd name="T9" fmla="*/ 76 h 130"/>
                <a:gd name="T10" fmla="*/ 53 w 122"/>
                <a:gd name="T11" fmla="*/ 130 h 130"/>
                <a:gd name="T12" fmla="*/ 0 w 122"/>
                <a:gd name="T13" fmla="*/ 75 h 130"/>
                <a:gd name="T14" fmla="*/ 79 w 122"/>
                <a:gd name="T15" fmla="*/ 0 h 130"/>
                <a:gd name="T16" fmla="*/ 122 w 122"/>
                <a:gd name="T17" fmla="*/ 54 h 130"/>
                <a:gd name="T18" fmla="*/ 53 w 122"/>
                <a:gd name="T19"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30">
                  <a:moveTo>
                    <a:pt x="24" y="76"/>
                  </a:moveTo>
                  <a:lnTo>
                    <a:pt x="52" y="105"/>
                  </a:lnTo>
                  <a:lnTo>
                    <a:pt x="100" y="53"/>
                  </a:lnTo>
                  <a:lnTo>
                    <a:pt x="77" y="25"/>
                  </a:lnTo>
                  <a:lnTo>
                    <a:pt x="24" y="76"/>
                  </a:lnTo>
                  <a:close/>
                  <a:moveTo>
                    <a:pt x="53" y="130"/>
                  </a:moveTo>
                  <a:lnTo>
                    <a:pt x="0" y="75"/>
                  </a:lnTo>
                  <a:lnTo>
                    <a:pt x="79" y="0"/>
                  </a:lnTo>
                  <a:lnTo>
                    <a:pt x="122" y="54"/>
                  </a:lnTo>
                  <a:lnTo>
                    <a:pt x="53" y="13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7" name="Freeform 652">
              <a:extLst>
                <a:ext uri="{FF2B5EF4-FFF2-40B4-BE49-F238E27FC236}">
                  <a16:creationId xmlns:a16="http://schemas.microsoft.com/office/drawing/2014/main" id="{BC48F83F-F0CF-71C9-F01E-8976E240B00A}"/>
                </a:ext>
              </a:extLst>
            </p:cNvPr>
            <p:cNvSpPr>
              <a:spLocks noEditPoints="1"/>
            </p:cNvSpPr>
            <p:nvPr/>
          </p:nvSpPr>
          <p:spPr bwMode="auto">
            <a:xfrm>
              <a:off x="8267701" y="3722688"/>
              <a:ext cx="98425" cy="103188"/>
            </a:xfrm>
            <a:custGeom>
              <a:avLst/>
              <a:gdLst>
                <a:gd name="T0" fmla="*/ 22 w 122"/>
                <a:gd name="T1" fmla="*/ 55 h 129"/>
                <a:gd name="T2" fmla="*/ 69 w 122"/>
                <a:gd name="T3" fmla="*/ 105 h 129"/>
                <a:gd name="T4" fmla="*/ 98 w 122"/>
                <a:gd name="T5" fmla="*/ 76 h 129"/>
                <a:gd name="T6" fmla="*/ 45 w 122"/>
                <a:gd name="T7" fmla="*/ 25 h 129"/>
                <a:gd name="T8" fmla="*/ 22 w 122"/>
                <a:gd name="T9" fmla="*/ 55 h 129"/>
                <a:gd name="T10" fmla="*/ 69 w 122"/>
                <a:gd name="T11" fmla="*/ 129 h 129"/>
                <a:gd name="T12" fmla="*/ 0 w 122"/>
                <a:gd name="T13" fmla="*/ 56 h 129"/>
                <a:gd name="T14" fmla="*/ 43 w 122"/>
                <a:gd name="T15" fmla="*/ 0 h 129"/>
                <a:gd name="T16" fmla="*/ 122 w 122"/>
                <a:gd name="T17" fmla="*/ 75 h 129"/>
                <a:gd name="T18" fmla="*/ 69 w 122"/>
                <a:gd name="T1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29">
                  <a:moveTo>
                    <a:pt x="22" y="55"/>
                  </a:moveTo>
                  <a:lnTo>
                    <a:pt x="69" y="105"/>
                  </a:lnTo>
                  <a:lnTo>
                    <a:pt x="98" y="76"/>
                  </a:lnTo>
                  <a:lnTo>
                    <a:pt x="45" y="25"/>
                  </a:lnTo>
                  <a:lnTo>
                    <a:pt x="22" y="55"/>
                  </a:lnTo>
                  <a:close/>
                  <a:moveTo>
                    <a:pt x="69" y="129"/>
                  </a:moveTo>
                  <a:lnTo>
                    <a:pt x="0" y="56"/>
                  </a:lnTo>
                  <a:lnTo>
                    <a:pt x="43" y="0"/>
                  </a:lnTo>
                  <a:lnTo>
                    <a:pt x="122" y="75"/>
                  </a:lnTo>
                  <a:lnTo>
                    <a:pt x="69" y="12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8" name="Freeform 653">
              <a:extLst>
                <a:ext uri="{FF2B5EF4-FFF2-40B4-BE49-F238E27FC236}">
                  <a16:creationId xmlns:a16="http://schemas.microsoft.com/office/drawing/2014/main" id="{70425C9E-1969-476F-5FF1-7A8F7DBE434A}"/>
                </a:ext>
              </a:extLst>
            </p:cNvPr>
            <p:cNvSpPr>
              <a:spLocks noEditPoints="1"/>
            </p:cNvSpPr>
            <p:nvPr/>
          </p:nvSpPr>
          <p:spPr bwMode="auto">
            <a:xfrm>
              <a:off x="8234363" y="3411538"/>
              <a:ext cx="244475" cy="163513"/>
            </a:xfrm>
            <a:custGeom>
              <a:avLst/>
              <a:gdLst>
                <a:gd name="T0" fmla="*/ 16 w 304"/>
                <a:gd name="T1" fmla="*/ 185 h 202"/>
                <a:gd name="T2" fmla="*/ 287 w 304"/>
                <a:gd name="T3" fmla="*/ 185 h 202"/>
                <a:gd name="T4" fmla="*/ 287 w 304"/>
                <a:gd name="T5" fmla="*/ 152 h 202"/>
                <a:gd name="T6" fmla="*/ 152 w 304"/>
                <a:gd name="T7" fmla="*/ 17 h 202"/>
                <a:gd name="T8" fmla="*/ 16 w 304"/>
                <a:gd name="T9" fmla="*/ 152 h 202"/>
                <a:gd name="T10" fmla="*/ 16 w 304"/>
                <a:gd name="T11" fmla="*/ 185 h 202"/>
                <a:gd name="T12" fmla="*/ 304 w 304"/>
                <a:gd name="T13" fmla="*/ 202 h 202"/>
                <a:gd name="T14" fmla="*/ 0 w 304"/>
                <a:gd name="T15" fmla="*/ 202 h 202"/>
                <a:gd name="T16" fmla="*/ 0 w 304"/>
                <a:gd name="T17" fmla="*/ 152 h 202"/>
                <a:gd name="T18" fmla="*/ 152 w 304"/>
                <a:gd name="T19" fmla="*/ 0 h 202"/>
                <a:gd name="T20" fmla="*/ 304 w 304"/>
                <a:gd name="T21" fmla="*/ 152 h 202"/>
                <a:gd name="T22" fmla="*/ 304 w 304"/>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4" h="202">
                  <a:moveTo>
                    <a:pt x="16" y="185"/>
                  </a:moveTo>
                  <a:lnTo>
                    <a:pt x="287" y="185"/>
                  </a:lnTo>
                  <a:lnTo>
                    <a:pt x="287" y="152"/>
                  </a:lnTo>
                  <a:cubicBezTo>
                    <a:pt x="287" y="77"/>
                    <a:pt x="226" y="17"/>
                    <a:pt x="152" y="17"/>
                  </a:cubicBezTo>
                  <a:cubicBezTo>
                    <a:pt x="77" y="17"/>
                    <a:pt x="16" y="77"/>
                    <a:pt x="16" y="152"/>
                  </a:cubicBezTo>
                  <a:lnTo>
                    <a:pt x="16" y="185"/>
                  </a:lnTo>
                  <a:close/>
                  <a:moveTo>
                    <a:pt x="304" y="202"/>
                  </a:moveTo>
                  <a:lnTo>
                    <a:pt x="0" y="202"/>
                  </a:lnTo>
                  <a:lnTo>
                    <a:pt x="0" y="152"/>
                  </a:lnTo>
                  <a:cubicBezTo>
                    <a:pt x="0" y="68"/>
                    <a:pt x="68" y="0"/>
                    <a:pt x="152" y="0"/>
                  </a:cubicBezTo>
                  <a:cubicBezTo>
                    <a:pt x="236" y="0"/>
                    <a:pt x="304" y="68"/>
                    <a:pt x="304" y="152"/>
                  </a:cubicBezTo>
                  <a:lnTo>
                    <a:pt x="304"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9" name="Rectangle 654">
              <a:extLst>
                <a:ext uri="{FF2B5EF4-FFF2-40B4-BE49-F238E27FC236}">
                  <a16:creationId xmlns:a16="http://schemas.microsoft.com/office/drawing/2014/main" id="{7309CEB8-EA66-9501-4D17-E772127BC44F}"/>
                </a:ext>
              </a:extLst>
            </p:cNvPr>
            <p:cNvSpPr>
              <a:spLocks noChangeArrowheads="1"/>
            </p:cNvSpPr>
            <p:nvPr/>
          </p:nvSpPr>
          <p:spPr bwMode="auto">
            <a:xfrm>
              <a:off x="8218488" y="3560763"/>
              <a:ext cx="2714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0" name="Freeform 655">
              <a:extLst>
                <a:ext uri="{FF2B5EF4-FFF2-40B4-BE49-F238E27FC236}">
                  <a16:creationId xmlns:a16="http://schemas.microsoft.com/office/drawing/2014/main" id="{F64C335D-8EC5-D2B5-08BC-C51343A5E369}"/>
                </a:ext>
              </a:extLst>
            </p:cNvPr>
            <p:cNvSpPr>
              <a:spLocks/>
            </p:cNvSpPr>
            <p:nvPr/>
          </p:nvSpPr>
          <p:spPr bwMode="auto">
            <a:xfrm>
              <a:off x="8332788" y="3417888"/>
              <a:ext cx="47625" cy="80963"/>
            </a:xfrm>
            <a:custGeom>
              <a:avLst/>
              <a:gdLst>
                <a:gd name="T0" fmla="*/ 30 w 30"/>
                <a:gd name="T1" fmla="*/ 51 h 51"/>
                <a:gd name="T2" fmla="*/ 0 w 30"/>
                <a:gd name="T3" fmla="*/ 51 h 51"/>
                <a:gd name="T4" fmla="*/ 0 w 30"/>
                <a:gd name="T5" fmla="*/ 0 h 51"/>
                <a:gd name="T6" fmla="*/ 9 w 30"/>
                <a:gd name="T7" fmla="*/ 0 h 51"/>
                <a:gd name="T8" fmla="*/ 9 w 30"/>
                <a:gd name="T9" fmla="*/ 42 h 51"/>
                <a:gd name="T10" fmla="*/ 22 w 30"/>
                <a:gd name="T11" fmla="*/ 42 h 51"/>
                <a:gd name="T12" fmla="*/ 22 w 30"/>
                <a:gd name="T13" fmla="*/ 0 h 51"/>
                <a:gd name="T14" fmla="*/ 30 w 30"/>
                <a:gd name="T15" fmla="*/ 0 h 51"/>
                <a:gd name="T16" fmla="*/ 30 w 30"/>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1">
                  <a:moveTo>
                    <a:pt x="30" y="51"/>
                  </a:moveTo>
                  <a:lnTo>
                    <a:pt x="0" y="51"/>
                  </a:lnTo>
                  <a:lnTo>
                    <a:pt x="0" y="0"/>
                  </a:lnTo>
                  <a:lnTo>
                    <a:pt x="9" y="0"/>
                  </a:lnTo>
                  <a:lnTo>
                    <a:pt x="9" y="42"/>
                  </a:lnTo>
                  <a:lnTo>
                    <a:pt x="22" y="42"/>
                  </a:lnTo>
                  <a:lnTo>
                    <a:pt x="22" y="0"/>
                  </a:lnTo>
                  <a:lnTo>
                    <a:pt x="30" y="0"/>
                  </a:lnTo>
                  <a:lnTo>
                    <a:pt x="30"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1" name="Rectangle 656">
              <a:extLst>
                <a:ext uri="{FF2B5EF4-FFF2-40B4-BE49-F238E27FC236}">
                  <a16:creationId xmlns:a16="http://schemas.microsoft.com/office/drawing/2014/main" id="{BC011B54-4548-B0D5-2ECD-714B97464799}"/>
                </a:ext>
              </a:extLst>
            </p:cNvPr>
            <p:cNvSpPr>
              <a:spLocks noChangeArrowheads="1"/>
            </p:cNvSpPr>
            <p:nvPr/>
          </p:nvSpPr>
          <p:spPr bwMode="auto">
            <a:xfrm>
              <a:off x="8197851" y="3789363"/>
              <a:ext cx="14288" cy="90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2" name="Rectangle 657">
              <a:extLst>
                <a:ext uri="{FF2B5EF4-FFF2-40B4-BE49-F238E27FC236}">
                  <a16:creationId xmlns:a16="http://schemas.microsoft.com/office/drawing/2014/main" id="{8D2B2649-0521-030E-E05F-6C87D77BADAE}"/>
                </a:ext>
              </a:extLst>
            </p:cNvPr>
            <p:cNvSpPr>
              <a:spLocks noChangeArrowheads="1"/>
            </p:cNvSpPr>
            <p:nvPr/>
          </p:nvSpPr>
          <p:spPr bwMode="auto">
            <a:xfrm>
              <a:off x="8235951" y="3776663"/>
              <a:ext cx="14288" cy="103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3" name="Freeform 658">
              <a:extLst>
                <a:ext uri="{FF2B5EF4-FFF2-40B4-BE49-F238E27FC236}">
                  <a16:creationId xmlns:a16="http://schemas.microsoft.com/office/drawing/2014/main" id="{AC8322B2-AF3B-F700-75E9-A8313A875CB0}"/>
                </a:ext>
              </a:extLst>
            </p:cNvPr>
            <p:cNvSpPr>
              <a:spLocks/>
            </p:cNvSpPr>
            <p:nvPr/>
          </p:nvSpPr>
          <p:spPr bwMode="auto">
            <a:xfrm>
              <a:off x="8434388" y="3759201"/>
              <a:ext cx="150813" cy="120650"/>
            </a:xfrm>
            <a:custGeom>
              <a:avLst/>
              <a:gdLst>
                <a:gd name="T0" fmla="*/ 186 w 186"/>
                <a:gd name="T1" fmla="*/ 148 h 148"/>
                <a:gd name="T2" fmla="*/ 169 w 186"/>
                <a:gd name="T3" fmla="*/ 148 h 148"/>
                <a:gd name="T4" fmla="*/ 169 w 186"/>
                <a:gd name="T5" fmla="*/ 140 h 148"/>
                <a:gd name="T6" fmla="*/ 100 w 186"/>
                <a:gd name="T7" fmla="*/ 47 h 148"/>
                <a:gd name="T8" fmla="*/ 0 w 186"/>
                <a:gd name="T9" fmla="*/ 16 h 148"/>
                <a:gd name="T10" fmla="*/ 5 w 186"/>
                <a:gd name="T11" fmla="*/ 0 h 148"/>
                <a:gd name="T12" fmla="*/ 105 w 186"/>
                <a:gd name="T13" fmla="*/ 31 h 148"/>
                <a:gd name="T14" fmla="*/ 186 w 186"/>
                <a:gd name="T15" fmla="*/ 140 h 148"/>
                <a:gd name="T16" fmla="*/ 186 w 186"/>
                <a:gd name="T1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48">
                  <a:moveTo>
                    <a:pt x="186" y="148"/>
                  </a:moveTo>
                  <a:lnTo>
                    <a:pt x="169" y="148"/>
                  </a:lnTo>
                  <a:lnTo>
                    <a:pt x="169" y="140"/>
                  </a:lnTo>
                  <a:cubicBezTo>
                    <a:pt x="169" y="96"/>
                    <a:pt x="142" y="59"/>
                    <a:pt x="100" y="47"/>
                  </a:cubicBezTo>
                  <a:lnTo>
                    <a:pt x="0" y="16"/>
                  </a:lnTo>
                  <a:lnTo>
                    <a:pt x="5" y="0"/>
                  </a:lnTo>
                  <a:lnTo>
                    <a:pt x="105" y="31"/>
                  </a:lnTo>
                  <a:cubicBezTo>
                    <a:pt x="153" y="45"/>
                    <a:pt x="186" y="89"/>
                    <a:pt x="186" y="140"/>
                  </a:cubicBezTo>
                  <a:lnTo>
                    <a:pt x="186"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4" name="Rectangle 659">
              <a:extLst>
                <a:ext uri="{FF2B5EF4-FFF2-40B4-BE49-F238E27FC236}">
                  <a16:creationId xmlns:a16="http://schemas.microsoft.com/office/drawing/2014/main" id="{44C9A978-F31D-20F5-3307-9105025D7ACE}"/>
                </a:ext>
              </a:extLst>
            </p:cNvPr>
            <p:cNvSpPr>
              <a:spLocks noChangeArrowheads="1"/>
            </p:cNvSpPr>
            <p:nvPr/>
          </p:nvSpPr>
          <p:spPr bwMode="auto">
            <a:xfrm>
              <a:off x="8502651" y="3789363"/>
              <a:ext cx="12700" cy="90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5" name="Rectangle 660">
              <a:extLst>
                <a:ext uri="{FF2B5EF4-FFF2-40B4-BE49-F238E27FC236}">
                  <a16:creationId xmlns:a16="http://schemas.microsoft.com/office/drawing/2014/main" id="{8D7D2DF1-0DF6-B966-327B-3CA91099CBE0}"/>
                </a:ext>
              </a:extLst>
            </p:cNvPr>
            <p:cNvSpPr>
              <a:spLocks noChangeArrowheads="1"/>
            </p:cNvSpPr>
            <p:nvPr/>
          </p:nvSpPr>
          <p:spPr bwMode="auto">
            <a:xfrm>
              <a:off x="8464551" y="3776663"/>
              <a:ext cx="12700" cy="103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6" name="Freeform 661">
              <a:extLst>
                <a:ext uri="{FF2B5EF4-FFF2-40B4-BE49-F238E27FC236}">
                  <a16:creationId xmlns:a16="http://schemas.microsoft.com/office/drawing/2014/main" id="{74FD5368-DC84-47A4-24CE-DEC1524BBB76}"/>
                </a:ext>
              </a:extLst>
            </p:cNvPr>
            <p:cNvSpPr>
              <a:spLocks/>
            </p:cNvSpPr>
            <p:nvPr/>
          </p:nvSpPr>
          <p:spPr bwMode="auto">
            <a:xfrm>
              <a:off x="8324851" y="3805238"/>
              <a:ext cx="63500" cy="30163"/>
            </a:xfrm>
            <a:custGeom>
              <a:avLst/>
              <a:gdLst>
                <a:gd name="T0" fmla="*/ 39 w 77"/>
                <a:gd name="T1" fmla="*/ 38 h 38"/>
                <a:gd name="T2" fmla="*/ 21 w 77"/>
                <a:gd name="T3" fmla="*/ 31 h 38"/>
                <a:gd name="T4" fmla="*/ 0 w 77"/>
                <a:gd name="T5" fmla="*/ 12 h 38"/>
                <a:gd name="T6" fmla="*/ 12 w 77"/>
                <a:gd name="T7" fmla="*/ 0 h 38"/>
                <a:gd name="T8" fmla="*/ 32 w 77"/>
                <a:gd name="T9" fmla="*/ 19 h 38"/>
                <a:gd name="T10" fmla="*/ 45 w 77"/>
                <a:gd name="T11" fmla="*/ 19 h 38"/>
                <a:gd name="T12" fmla="*/ 66 w 77"/>
                <a:gd name="T13" fmla="*/ 0 h 38"/>
                <a:gd name="T14" fmla="*/ 77 w 77"/>
                <a:gd name="T15" fmla="*/ 12 h 38"/>
                <a:gd name="T16" fmla="*/ 57 w 77"/>
                <a:gd name="T17" fmla="*/ 31 h 38"/>
                <a:gd name="T18" fmla="*/ 39 w 77"/>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8">
                  <a:moveTo>
                    <a:pt x="39" y="38"/>
                  </a:moveTo>
                  <a:cubicBezTo>
                    <a:pt x="32" y="38"/>
                    <a:pt x="26" y="36"/>
                    <a:pt x="21" y="31"/>
                  </a:cubicBezTo>
                  <a:lnTo>
                    <a:pt x="0" y="12"/>
                  </a:lnTo>
                  <a:lnTo>
                    <a:pt x="12" y="0"/>
                  </a:lnTo>
                  <a:lnTo>
                    <a:pt x="32" y="19"/>
                  </a:lnTo>
                  <a:cubicBezTo>
                    <a:pt x="36" y="22"/>
                    <a:pt x="42" y="22"/>
                    <a:pt x="45" y="19"/>
                  </a:cubicBezTo>
                  <a:lnTo>
                    <a:pt x="66" y="0"/>
                  </a:lnTo>
                  <a:lnTo>
                    <a:pt x="77" y="12"/>
                  </a:lnTo>
                  <a:lnTo>
                    <a:pt x="57" y="31"/>
                  </a:lnTo>
                  <a:cubicBezTo>
                    <a:pt x="52" y="36"/>
                    <a:pt x="45" y="38"/>
                    <a:pt x="39"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7" name="Freeform 662">
              <a:extLst>
                <a:ext uri="{FF2B5EF4-FFF2-40B4-BE49-F238E27FC236}">
                  <a16:creationId xmlns:a16="http://schemas.microsoft.com/office/drawing/2014/main" id="{058CFD7D-0ED7-3116-8A9D-B1E153E132D4}"/>
                </a:ext>
              </a:extLst>
            </p:cNvPr>
            <p:cNvSpPr>
              <a:spLocks/>
            </p:cNvSpPr>
            <p:nvPr/>
          </p:nvSpPr>
          <p:spPr bwMode="auto">
            <a:xfrm>
              <a:off x="8328026" y="3824288"/>
              <a:ext cx="23813" cy="55563"/>
            </a:xfrm>
            <a:custGeom>
              <a:avLst/>
              <a:gdLst>
                <a:gd name="T0" fmla="*/ 8 w 15"/>
                <a:gd name="T1" fmla="*/ 35 h 35"/>
                <a:gd name="T2" fmla="*/ 0 w 15"/>
                <a:gd name="T3" fmla="*/ 34 h 35"/>
                <a:gd name="T4" fmla="*/ 7 w 15"/>
                <a:gd name="T5" fmla="*/ 0 h 35"/>
                <a:gd name="T6" fmla="*/ 15 w 15"/>
                <a:gd name="T7" fmla="*/ 2 h 35"/>
                <a:gd name="T8" fmla="*/ 8 w 15"/>
                <a:gd name="T9" fmla="*/ 35 h 35"/>
              </a:gdLst>
              <a:ahLst/>
              <a:cxnLst>
                <a:cxn ang="0">
                  <a:pos x="T0" y="T1"/>
                </a:cxn>
                <a:cxn ang="0">
                  <a:pos x="T2" y="T3"/>
                </a:cxn>
                <a:cxn ang="0">
                  <a:pos x="T4" y="T5"/>
                </a:cxn>
                <a:cxn ang="0">
                  <a:pos x="T6" y="T7"/>
                </a:cxn>
                <a:cxn ang="0">
                  <a:pos x="T8" y="T9"/>
                </a:cxn>
              </a:cxnLst>
              <a:rect l="0" t="0" r="r" b="b"/>
              <a:pathLst>
                <a:path w="15" h="35">
                  <a:moveTo>
                    <a:pt x="8" y="35"/>
                  </a:moveTo>
                  <a:lnTo>
                    <a:pt x="0" y="34"/>
                  </a:lnTo>
                  <a:lnTo>
                    <a:pt x="7" y="0"/>
                  </a:lnTo>
                  <a:lnTo>
                    <a:pt x="15" y="2"/>
                  </a:lnTo>
                  <a:lnTo>
                    <a:pt x="8"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8" name="Freeform 663">
              <a:extLst>
                <a:ext uri="{FF2B5EF4-FFF2-40B4-BE49-F238E27FC236}">
                  <a16:creationId xmlns:a16="http://schemas.microsoft.com/office/drawing/2014/main" id="{4CCED11E-E3A5-AF59-D6EC-A0B724DF1685}"/>
                </a:ext>
              </a:extLst>
            </p:cNvPr>
            <p:cNvSpPr>
              <a:spLocks/>
            </p:cNvSpPr>
            <p:nvPr/>
          </p:nvSpPr>
          <p:spPr bwMode="auto">
            <a:xfrm>
              <a:off x="8361363" y="3824288"/>
              <a:ext cx="23813" cy="55563"/>
            </a:xfrm>
            <a:custGeom>
              <a:avLst/>
              <a:gdLst>
                <a:gd name="T0" fmla="*/ 7 w 15"/>
                <a:gd name="T1" fmla="*/ 35 h 35"/>
                <a:gd name="T2" fmla="*/ 0 w 15"/>
                <a:gd name="T3" fmla="*/ 2 h 35"/>
                <a:gd name="T4" fmla="*/ 9 w 15"/>
                <a:gd name="T5" fmla="*/ 0 h 35"/>
                <a:gd name="T6" fmla="*/ 15 w 15"/>
                <a:gd name="T7" fmla="*/ 34 h 35"/>
                <a:gd name="T8" fmla="*/ 7 w 15"/>
                <a:gd name="T9" fmla="*/ 35 h 35"/>
              </a:gdLst>
              <a:ahLst/>
              <a:cxnLst>
                <a:cxn ang="0">
                  <a:pos x="T0" y="T1"/>
                </a:cxn>
                <a:cxn ang="0">
                  <a:pos x="T2" y="T3"/>
                </a:cxn>
                <a:cxn ang="0">
                  <a:pos x="T4" y="T5"/>
                </a:cxn>
                <a:cxn ang="0">
                  <a:pos x="T6" y="T7"/>
                </a:cxn>
                <a:cxn ang="0">
                  <a:pos x="T8" y="T9"/>
                </a:cxn>
              </a:cxnLst>
              <a:rect l="0" t="0" r="r" b="b"/>
              <a:pathLst>
                <a:path w="15" h="35">
                  <a:moveTo>
                    <a:pt x="7" y="35"/>
                  </a:moveTo>
                  <a:lnTo>
                    <a:pt x="0" y="2"/>
                  </a:lnTo>
                  <a:lnTo>
                    <a:pt x="9" y="0"/>
                  </a:lnTo>
                  <a:lnTo>
                    <a:pt x="15" y="34"/>
                  </a:lnTo>
                  <a:lnTo>
                    <a:pt x="7"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9" name="Rectangle 664">
              <a:extLst>
                <a:ext uri="{FF2B5EF4-FFF2-40B4-BE49-F238E27FC236}">
                  <a16:creationId xmlns:a16="http://schemas.microsoft.com/office/drawing/2014/main" id="{53E73F2E-A39F-F93F-619D-8AD359CE54B6}"/>
                </a:ext>
              </a:extLst>
            </p:cNvPr>
            <p:cNvSpPr>
              <a:spLocks noChangeArrowheads="1"/>
            </p:cNvSpPr>
            <p:nvPr/>
          </p:nvSpPr>
          <p:spPr bwMode="auto">
            <a:xfrm>
              <a:off x="8399463" y="3702051"/>
              <a:ext cx="12700"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0" name="Rectangle 665">
              <a:extLst>
                <a:ext uri="{FF2B5EF4-FFF2-40B4-BE49-F238E27FC236}">
                  <a16:creationId xmlns:a16="http://schemas.microsoft.com/office/drawing/2014/main" id="{3FB0ADD1-95A0-956F-5FC3-E68B6E575D12}"/>
                </a:ext>
              </a:extLst>
            </p:cNvPr>
            <p:cNvSpPr>
              <a:spLocks noChangeArrowheads="1"/>
            </p:cNvSpPr>
            <p:nvPr/>
          </p:nvSpPr>
          <p:spPr bwMode="auto">
            <a:xfrm>
              <a:off x="8301038" y="3702051"/>
              <a:ext cx="1270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1" name="Freeform 666">
              <a:extLst>
                <a:ext uri="{FF2B5EF4-FFF2-40B4-BE49-F238E27FC236}">
                  <a16:creationId xmlns:a16="http://schemas.microsoft.com/office/drawing/2014/main" id="{ACB53DDC-69DB-5D3D-93C4-89C8A4606362}"/>
                </a:ext>
              </a:extLst>
            </p:cNvPr>
            <p:cNvSpPr>
              <a:spLocks/>
            </p:cNvSpPr>
            <p:nvPr/>
          </p:nvSpPr>
          <p:spPr bwMode="auto">
            <a:xfrm>
              <a:off x="8129588" y="3759201"/>
              <a:ext cx="149225" cy="120650"/>
            </a:xfrm>
            <a:custGeom>
              <a:avLst/>
              <a:gdLst>
                <a:gd name="T0" fmla="*/ 17 w 186"/>
                <a:gd name="T1" fmla="*/ 148 h 148"/>
                <a:gd name="T2" fmla="*/ 0 w 186"/>
                <a:gd name="T3" fmla="*/ 148 h 148"/>
                <a:gd name="T4" fmla="*/ 0 w 186"/>
                <a:gd name="T5" fmla="*/ 140 h 148"/>
                <a:gd name="T6" fmla="*/ 81 w 186"/>
                <a:gd name="T7" fmla="*/ 31 h 148"/>
                <a:gd name="T8" fmla="*/ 182 w 186"/>
                <a:gd name="T9" fmla="*/ 0 h 148"/>
                <a:gd name="T10" fmla="*/ 186 w 186"/>
                <a:gd name="T11" fmla="*/ 16 h 148"/>
                <a:gd name="T12" fmla="*/ 86 w 186"/>
                <a:gd name="T13" fmla="*/ 47 h 148"/>
                <a:gd name="T14" fmla="*/ 17 w 186"/>
                <a:gd name="T15" fmla="*/ 140 h 148"/>
                <a:gd name="T16" fmla="*/ 17 w 186"/>
                <a:gd name="T1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48">
                  <a:moveTo>
                    <a:pt x="17" y="148"/>
                  </a:moveTo>
                  <a:lnTo>
                    <a:pt x="0" y="148"/>
                  </a:lnTo>
                  <a:lnTo>
                    <a:pt x="0" y="140"/>
                  </a:lnTo>
                  <a:cubicBezTo>
                    <a:pt x="0" y="89"/>
                    <a:pt x="33" y="45"/>
                    <a:pt x="81" y="31"/>
                  </a:cubicBezTo>
                  <a:lnTo>
                    <a:pt x="182" y="0"/>
                  </a:lnTo>
                  <a:lnTo>
                    <a:pt x="186" y="16"/>
                  </a:lnTo>
                  <a:lnTo>
                    <a:pt x="86" y="47"/>
                  </a:lnTo>
                  <a:cubicBezTo>
                    <a:pt x="45" y="59"/>
                    <a:pt x="17" y="96"/>
                    <a:pt x="17" y="140"/>
                  </a:cubicBezTo>
                  <a:lnTo>
                    <a:pt x="17"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2" name="Freeform 667">
              <a:extLst>
                <a:ext uri="{FF2B5EF4-FFF2-40B4-BE49-F238E27FC236}">
                  <a16:creationId xmlns:a16="http://schemas.microsoft.com/office/drawing/2014/main" id="{1D12156F-86E9-173C-2B50-F81E424EAC1F}"/>
                </a:ext>
              </a:extLst>
            </p:cNvPr>
            <p:cNvSpPr>
              <a:spLocks/>
            </p:cNvSpPr>
            <p:nvPr/>
          </p:nvSpPr>
          <p:spPr bwMode="auto">
            <a:xfrm>
              <a:off x="8264526" y="3568701"/>
              <a:ext cx="185738" cy="165100"/>
            </a:xfrm>
            <a:custGeom>
              <a:avLst/>
              <a:gdLst>
                <a:gd name="T0" fmla="*/ 115 w 230"/>
                <a:gd name="T1" fmla="*/ 206 h 206"/>
                <a:gd name="T2" fmla="*/ 74 w 230"/>
                <a:gd name="T3" fmla="*/ 195 h 206"/>
                <a:gd name="T4" fmla="*/ 0 w 230"/>
                <a:gd name="T5" fmla="*/ 100 h 206"/>
                <a:gd name="T6" fmla="*/ 0 w 230"/>
                <a:gd name="T7" fmla="*/ 0 h 206"/>
                <a:gd name="T8" fmla="*/ 16 w 230"/>
                <a:gd name="T9" fmla="*/ 0 h 206"/>
                <a:gd name="T10" fmla="*/ 16 w 230"/>
                <a:gd name="T11" fmla="*/ 100 h 206"/>
                <a:gd name="T12" fmla="*/ 83 w 230"/>
                <a:gd name="T13" fmla="*/ 181 h 206"/>
                <a:gd name="T14" fmla="*/ 146 w 230"/>
                <a:gd name="T15" fmla="*/ 181 h 206"/>
                <a:gd name="T16" fmla="*/ 213 w 230"/>
                <a:gd name="T17" fmla="*/ 100 h 206"/>
                <a:gd name="T18" fmla="*/ 213 w 230"/>
                <a:gd name="T19" fmla="*/ 0 h 206"/>
                <a:gd name="T20" fmla="*/ 230 w 230"/>
                <a:gd name="T21" fmla="*/ 0 h 206"/>
                <a:gd name="T22" fmla="*/ 230 w 230"/>
                <a:gd name="T23" fmla="*/ 100 h 206"/>
                <a:gd name="T24" fmla="*/ 155 w 230"/>
                <a:gd name="T25" fmla="*/ 195 h 206"/>
                <a:gd name="T26" fmla="*/ 115 w 230"/>
                <a:gd name="T27"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0" h="206">
                  <a:moveTo>
                    <a:pt x="115" y="206"/>
                  </a:moveTo>
                  <a:cubicBezTo>
                    <a:pt x="101" y="206"/>
                    <a:pt x="87" y="202"/>
                    <a:pt x="74" y="195"/>
                  </a:cubicBezTo>
                  <a:cubicBezTo>
                    <a:pt x="40" y="173"/>
                    <a:pt x="0" y="140"/>
                    <a:pt x="0" y="100"/>
                  </a:cubicBezTo>
                  <a:lnTo>
                    <a:pt x="0" y="0"/>
                  </a:lnTo>
                  <a:lnTo>
                    <a:pt x="16" y="0"/>
                  </a:lnTo>
                  <a:lnTo>
                    <a:pt x="16" y="100"/>
                  </a:lnTo>
                  <a:cubicBezTo>
                    <a:pt x="16" y="134"/>
                    <a:pt x="58" y="165"/>
                    <a:pt x="83" y="181"/>
                  </a:cubicBezTo>
                  <a:cubicBezTo>
                    <a:pt x="103" y="193"/>
                    <a:pt x="127" y="193"/>
                    <a:pt x="146" y="181"/>
                  </a:cubicBezTo>
                  <a:cubicBezTo>
                    <a:pt x="171" y="165"/>
                    <a:pt x="213" y="134"/>
                    <a:pt x="213" y="100"/>
                  </a:cubicBezTo>
                  <a:lnTo>
                    <a:pt x="213" y="0"/>
                  </a:lnTo>
                  <a:lnTo>
                    <a:pt x="230" y="0"/>
                  </a:lnTo>
                  <a:lnTo>
                    <a:pt x="230" y="100"/>
                  </a:lnTo>
                  <a:cubicBezTo>
                    <a:pt x="230" y="140"/>
                    <a:pt x="189" y="173"/>
                    <a:pt x="155" y="195"/>
                  </a:cubicBezTo>
                  <a:cubicBezTo>
                    <a:pt x="143" y="202"/>
                    <a:pt x="129" y="206"/>
                    <a:pt x="115"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3" name="Freeform 668">
              <a:extLst>
                <a:ext uri="{FF2B5EF4-FFF2-40B4-BE49-F238E27FC236}">
                  <a16:creationId xmlns:a16="http://schemas.microsoft.com/office/drawing/2014/main" id="{68E0766D-CAAA-A971-A503-848C858A3695}"/>
                </a:ext>
              </a:extLst>
            </p:cNvPr>
            <p:cNvSpPr>
              <a:spLocks noEditPoints="1"/>
            </p:cNvSpPr>
            <p:nvPr/>
          </p:nvSpPr>
          <p:spPr bwMode="auto">
            <a:xfrm>
              <a:off x="8347076" y="3722688"/>
              <a:ext cx="98425" cy="104775"/>
            </a:xfrm>
            <a:custGeom>
              <a:avLst/>
              <a:gdLst>
                <a:gd name="T0" fmla="*/ 24 w 122"/>
                <a:gd name="T1" fmla="*/ 76 h 130"/>
                <a:gd name="T2" fmla="*/ 52 w 122"/>
                <a:gd name="T3" fmla="*/ 105 h 130"/>
                <a:gd name="T4" fmla="*/ 100 w 122"/>
                <a:gd name="T5" fmla="*/ 53 h 130"/>
                <a:gd name="T6" fmla="*/ 77 w 122"/>
                <a:gd name="T7" fmla="*/ 25 h 130"/>
                <a:gd name="T8" fmla="*/ 24 w 122"/>
                <a:gd name="T9" fmla="*/ 76 h 130"/>
                <a:gd name="T10" fmla="*/ 53 w 122"/>
                <a:gd name="T11" fmla="*/ 130 h 130"/>
                <a:gd name="T12" fmla="*/ 0 w 122"/>
                <a:gd name="T13" fmla="*/ 75 h 130"/>
                <a:gd name="T14" fmla="*/ 79 w 122"/>
                <a:gd name="T15" fmla="*/ 0 h 130"/>
                <a:gd name="T16" fmla="*/ 122 w 122"/>
                <a:gd name="T17" fmla="*/ 54 h 130"/>
                <a:gd name="T18" fmla="*/ 53 w 122"/>
                <a:gd name="T19"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30">
                  <a:moveTo>
                    <a:pt x="24" y="76"/>
                  </a:moveTo>
                  <a:lnTo>
                    <a:pt x="52" y="105"/>
                  </a:lnTo>
                  <a:lnTo>
                    <a:pt x="100" y="53"/>
                  </a:lnTo>
                  <a:lnTo>
                    <a:pt x="77" y="25"/>
                  </a:lnTo>
                  <a:lnTo>
                    <a:pt x="24" y="76"/>
                  </a:lnTo>
                  <a:close/>
                  <a:moveTo>
                    <a:pt x="53" y="130"/>
                  </a:moveTo>
                  <a:lnTo>
                    <a:pt x="0" y="75"/>
                  </a:lnTo>
                  <a:lnTo>
                    <a:pt x="79" y="0"/>
                  </a:lnTo>
                  <a:lnTo>
                    <a:pt x="122" y="54"/>
                  </a:lnTo>
                  <a:lnTo>
                    <a:pt x="53" y="13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4" name="Freeform 669">
              <a:extLst>
                <a:ext uri="{FF2B5EF4-FFF2-40B4-BE49-F238E27FC236}">
                  <a16:creationId xmlns:a16="http://schemas.microsoft.com/office/drawing/2014/main" id="{60A16AB6-8535-4338-DA29-FA6633DAF00D}"/>
                </a:ext>
              </a:extLst>
            </p:cNvPr>
            <p:cNvSpPr>
              <a:spLocks noEditPoints="1"/>
            </p:cNvSpPr>
            <p:nvPr/>
          </p:nvSpPr>
          <p:spPr bwMode="auto">
            <a:xfrm>
              <a:off x="8267701" y="3722688"/>
              <a:ext cx="98425" cy="103188"/>
            </a:xfrm>
            <a:custGeom>
              <a:avLst/>
              <a:gdLst>
                <a:gd name="T0" fmla="*/ 22 w 122"/>
                <a:gd name="T1" fmla="*/ 55 h 129"/>
                <a:gd name="T2" fmla="*/ 69 w 122"/>
                <a:gd name="T3" fmla="*/ 105 h 129"/>
                <a:gd name="T4" fmla="*/ 98 w 122"/>
                <a:gd name="T5" fmla="*/ 76 h 129"/>
                <a:gd name="T6" fmla="*/ 45 w 122"/>
                <a:gd name="T7" fmla="*/ 25 h 129"/>
                <a:gd name="T8" fmla="*/ 22 w 122"/>
                <a:gd name="T9" fmla="*/ 55 h 129"/>
                <a:gd name="T10" fmla="*/ 69 w 122"/>
                <a:gd name="T11" fmla="*/ 129 h 129"/>
                <a:gd name="T12" fmla="*/ 0 w 122"/>
                <a:gd name="T13" fmla="*/ 56 h 129"/>
                <a:gd name="T14" fmla="*/ 43 w 122"/>
                <a:gd name="T15" fmla="*/ 0 h 129"/>
                <a:gd name="T16" fmla="*/ 122 w 122"/>
                <a:gd name="T17" fmla="*/ 75 h 129"/>
                <a:gd name="T18" fmla="*/ 69 w 122"/>
                <a:gd name="T1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29">
                  <a:moveTo>
                    <a:pt x="22" y="55"/>
                  </a:moveTo>
                  <a:lnTo>
                    <a:pt x="69" y="105"/>
                  </a:lnTo>
                  <a:lnTo>
                    <a:pt x="98" y="76"/>
                  </a:lnTo>
                  <a:lnTo>
                    <a:pt x="45" y="25"/>
                  </a:lnTo>
                  <a:lnTo>
                    <a:pt x="22" y="55"/>
                  </a:lnTo>
                  <a:close/>
                  <a:moveTo>
                    <a:pt x="69" y="129"/>
                  </a:moveTo>
                  <a:lnTo>
                    <a:pt x="0" y="56"/>
                  </a:lnTo>
                  <a:lnTo>
                    <a:pt x="43" y="0"/>
                  </a:lnTo>
                  <a:lnTo>
                    <a:pt x="122" y="75"/>
                  </a:lnTo>
                  <a:lnTo>
                    <a:pt x="69" y="12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5" name="Freeform 670">
              <a:extLst>
                <a:ext uri="{FF2B5EF4-FFF2-40B4-BE49-F238E27FC236}">
                  <a16:creationId xmlns:a16="http://schemas.microsoft.com/office/drawing/2014/main" id="{22BE12D7-B7EE-E324-1577-3DC536FD4ACA}"/>
                </a:ext>
              </a:extLst>
            </p:cNvPr>
            <p:cNvSpPr>
              <a:spLocks noEditPoints="1"/>
            </p:cNvSpPr>
            <p:nvPr/>
          </p:nvSpPr>
          <p:spPr bwMode="auto">
            <a:xfrm>
              <a:off x="8234363" y="3411538"/>
              <a:ext cx="244475" cy="163513"/>
            </a:xfrm>
            <a:custGeom>
              <a:avLst/>
              <a:gdLst>
                <a:gd name="T0" fmla="*/ 16 w 304"/>
                <a:gd name="T1" fmla="*/ 185 h 202"/>
                <a:gd name="T2" fmla="*/ 287 w 304"/>
                <a:gd name="T3" fmla="*/ 185 h 202"/>
                <a:gd name="T4" fmla="*/ 287 w 304"/>
                <a:gd name="T5" fmla="*/ 152 h 202"/>
                <a:gd name="T6" fmla="*/ 152 w 304"/>
                <a:gd name="T7" fmla="*/ 17 h 202"/>
                <a:gd name="T8" fmla="*/ 16 w 304"/>
                <a:gd name="T9" fmla="*/ 152 h 202"/>
                <a:gd name="T10" fmla="*/ 16 w 304"/>
                <a:gd name="T11" fmla="*/ 185 h 202"/>
                <a:gd name="T12" fmla="*/ 304 w 304"/>
                <a:gd name="T13" fmla="*/ 202 h 202"/>
                <a:gd name="T14" fmla="*/ 0 w 304"/>
                <a:gd name="T15" fmla="*/ 202 h 202"/>
                <a:gd name="T16" fmla="*/ 0 w 304"/>
                <a:gd name="T17" fmla="*/ 152 h 202"/>
                <a:gd name="T18" fmla="*/ 152 w 304"/>
                <a:gd name="T19" fmla="*/ 0 h 202"/>
                <a:gd name="T20" fmla="*/ 304 w 304"/>
                <a:gd name="T21" fmla="*/ 152 h 202"/>
                <a:gd name="T22" fmla="*/ 304 w 304"/>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4" h="202">
                  <a:moveTo>
                    <a:pt x="16" y="185"/>
                  </a:moveTo>
                  <a:lnTo>
                    <a:pt x="287" y="185"/>
                  </a:lnTo>
                  <a:lnTo>
                    <a:pt x="287" y="152"/>
                  </a:lnTo>
                  <a:cubicBezTo>
                    <a:pt x="287" y="77"/>
                    <a:pt x="226" y="17"/>
                    <a:pt x="152" y="17"/>
                  </a:cubicBezTo>
                  <a:cubicBezTo>
                    <a:pt x="77" y="17"/>
                    <a:pt x="16" y="77"/>
                    <a:pt x="16" y="152"/>
                  </a:cubicBezTo>
                  <a:lnTo>
                    <a:pt x="16" y="185"/>
                  </a:lnTo>
                  <a:close/>
                  <a:moveTo>
                    <a:pt x="304" y="202"/>
                  </a:moveTo>
                  <a:lnTo>
                    <a:pt x="0" y="202"/>
                  </a:lnTo>
                  <a:lnTo>
                    <a:pt x="0" y="152"/>
                  </a:lnTo>
                  <a:cubicBezTo>
                    <a:pt x="0" y="68"/>
                    <a:pt x="68" y="0"/>
                    <a:pt x="152" y="0"/>
                  </a:cubicBezTo>
                  <a:cubicBezTo>
                    <a:pt x="236" y="0"/>
                    <a:pt x="304" y="68"/>
                    <a:pt x="304" y="152"/>
                  </a:cubicBezTo>
                  <a:lnTo>
                    <a:pt x="304"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6" name="Rectangle 671">
              <a:extLst>
                <a:ext uri="{FF2B5EF4-FFF2-40B4-BE49-F238E27FC236}">
                  <a16:creationId xmlns:a16="http://schemas.microsoft.com/office/drawing/2014/main" id="{02307CBA-CD43-B1F5-0EF8-7DE8A4B1DD79}"/>
                </a:ext>
              </a:extLst>
            </p:cNvPr>
            <p:cNvSpPr>
              <a:spLocks noChangeArrowheads="1"/>
            </p:cNvSpPr>
            <p:nvPr/>
          </p:nvSpPr>
          <p:spPr bwMode="auto">
            <a:xfrm>
              <a:off x="8218488" y="3560763"/>
              <a:ext cx="2714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7" name="Freeform 672">
              <a:extLst>
                <a:ext uri="{FF2B5EF4-FFF2-40B4-BE49-F238E27FC236}">
                  <a16:creationId xmlns:a16="http://schemas.microsoft.com/office/drawing/2014/main" id="{E34DF13A-8631-4A93-70E2-59E61B4AFB54}"/>
                </a:ext>
              </a:extLst>
            </p:cNvPr>
            <p:cNvSpPr>
              <a:spLocks/>
            </p:cNvSpPr>
            <p:nvPr/>
          </p:nvSpPr>
          <p:spPr bwMode="auto">
            <a:xfrm>
              <a:off x="8332788" y="3417888"/>
              <a:ext cx="47625" cy="80963"/>
            </a:xfrm>
            <a:custGeom>
              <a:avLst/>
              <a:gdLst>
                <a:gd name="T0" fmla="*/ 30 w 30"/>
                <a:gd name="T1" fmla="*/ 51 h 51"/>
                <a:gd name="T2" fmla="*/ 0 w 30"/>
                <a:gd name="T3" fmla="*/ 51 h 51"/>
                <a:gd name="T4" fmla="*/ 0 w 30"/>
                <a:gd name="T5" fmla="*/ 0 h 51"/>
                <a:gd name="T6" fmla="*/ 9 w 30"/>
                <a:gd name="T7" fmla="*/ 0 h 51"/>
                <a:gd name="T8" fmla="*/ 9 w 30"/>
                <a:gd name="T9" fmla="*/ 42 h 51"/>
                <a:gd name="T10" fmla="*/ 22 w 30"/>
                <a:gd name="T11" fmla="*/ 42 h 51"/>
                <a:gd name="T12" fmla="*/ 22 w 30"/>
                <a:gd name="T13" fmla="*/ 0 h 51"/>
                <a:gd name="T14" fmla="*/ 30 w 30"/>
                <a:gd name="T15" fmla="*/ 0 h 51"/>
                <a:gd name="T16" fmla="*/ 30 w 30"/>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1">
                  <a:moveTo>
                    <a:pt x="30" y="51"/>
                  </a:moveTo>
                  <a:lnTo>
                    <a:pt x="0" y="51"/>
                  </a:lnTo>
                  <a:lnTo>
                    <a:pt x="0" y="0"/>
                  </a:lnTo>
                  <a:lnTo>
                    <a:pt x="9" y="0"/>
                  </a:lnTo>
                  <a:lnTo>
                    <a:pt x="9" y="42"/>
                  </a:lnTo>
                  <a:lnTo>
                    <a:pt x="22" y="42"/>
                  </a:lnTo>
                  <a:lnTo>
                    <a:pt x="22" y="0"/>
                  </a:lnTo>
                  <a:lnTo>
                    <a:pt x="30" y="0"/>
                  </a:lnTo>
                  <a:lnTo>
                    <a:pt x="30"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8" name="Rectangle 673">
              <a:extLst>
                <a:ext uri="{FF2B5EF4-FFF2-40B4-BE49-F238E27FC236}">
                  <a16:creationId xmlns:a16="http://schemas.microsoft.com/office/drawing/2014/main" id="{1B2AAC8A-020C-F824-4729-4A5E7B110539}"/>
                </a:ext>
              </a:extLst>
            </p:cNvPr>
            <p:cNvSpPr>
              <a:spLocks noChangeArrowheads="1"/>
            </p:cNvSpPr>
            <p:nvPr/>
          </p:nvSpPr>
          <p:spPr bwMode="auto">
            <a:xfrm>
              <a:off x="8197851" y="3789363"/>
              <a:ext cx="14288" cy="90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9" name="Rectangle 674">
              <a:extLst>
                <a:ext uri="{FF2B5EF4-FFF2-40B4-BE49-F238E27FC236}">
                  <a16:creationId xmlns:a16="http://schemas.microsoft.com/office/drawing/2014/main" id="{FA9D994C-6538-C4FE-670B-AA95FB04659C}"/>
                </a:ext>
              </a:extLst>
            </p:cNvPr>
            <p:cNvSpPr>
              <a:spLocks noChangeArrowheads="1"/>
            </p:cNvSpPr>
            <p:nvPr/>
          </p:nvSpPr>
          <p:spPr bwMode="auto">
            <a:xfrm>
              <a:off x="8235951" y="3776663"/>
              <a:ext cx="14288" cy="103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0" name="Freeform 675">
              <a:extLst>
                <a:ext uri="{FF2B5EF4-FFF2-40B4-BE49-F238E27FC236}">
                  <a16:creationId xmlns:a16="http://schemas.microsoft.com/office/drawing/2014/main" id="{0368E8F4-8B8A-4C16-4D39-563805E68D66}"/>
                </a:ext>
              </a:extLst>
            </p:cNvPr>
            <p:cNvSpPr>
              <a:spLocks/>
            </p:cNvSpPr>
            <p:nvPr/>
          </p:nvSpPr>
          <p:spPr bwMode="auto">
            <a:xfrm>
              <a:off x="8434388" y="3759201"/>
              <a:ext cx="150813" cy="120650"/>
            </a:xfrm>
            <a:custGeom>
              <a:avLst/>
              <a:gdLst>
                <a:gd name="T0" fmla="*/ 186 w 186"/>
                <a:gd name="T1" fmla="*/ 148 h 148"/>
                <a:gd name="T2" fmla="*/ 169 w 186"/>
                <a:gd name="T3" fmla="*/ 148 h 148"/>
                <a:gd name="T4" fmla="*/ 169 w 186"/>
                <a:gd name="T5" fmla="*/ 140 h 148"/>
                <a:gd name="T6" fmla="*/ 100 w 186"/>
                <a:gd name="T7" fmla="*/ 47 h 148"/>
                <a:gd name="T8" fmla="*/ 0 w 186"/>
                <a:gd name="T9" fmla="*/ 16 h 148"/>
                <a:gd name="T10" fmla="*/ 5 w 186"/>
                <a:gd name="T11" fmla="*/ 0 h 148"/>
                <a:gd name="T12" fmla="*/ 105 w 186"/>
                <a:gd name="T13" fmla="*/ 31 h 148"/>
                <a:gd name="T14" fmla="*/ 186 w 186"/>
                <a:gd name="T15" fmla="*/ 140 h 148"/>
                <a:gd name="T16" fmla="*/ 186 w 186"/>
                <a:gd name="T1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48">
                  <a:moveTo>
                    <a:pt x="186" y="148"/>
                  </a:moveTo>
                  <a:lnTo>
                    <a:pt x="169" y="148"/>
                  </a:lnTo>
                  <a:lnTo>
                    <a:pt x="169" y="140"/>
                  </a:lnTo>
                  <a:cubicBezTo>
                    <a:pt x="169" y="96"/>
                    <a:pt x="142" y="59"/>
                    <a:pt x="100" y="47"/>
                  </a:cubicBezTo>
                  <a:lnTo>
                    <a:pt x="0" y="16"/>
                  </a:lnTo>
                  <a:lnTo>
                    <a:pt x="5" y="0"/>
                  </a:lnTo>
                  <a:lnTo>
                    <a:pt x="105" y="31"/>
                  </a:lnTo>
                  <a:cubicBezTo>
                    <a:pt x="153" y="45"/>
                    <a:pt x="186" y="89"/>
                    <a:pt x="186" y="140"/>
                  </a:cubicBezTo>
                  <a:lnTo>
                    <a:pt x="186"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1" name="Rectangle 676">
              <a:extLst>
                <a:ext uri="{FF2B5EF4-FFF2-40B4-BE49-F238E27FC236}">
                  <a16:creationId xmlns:a16="http://schemas.microsoft.com/office/drawing/2014/main" id="{225F679A-8B74-0C2D-3260-C8CD5A62A560}"/>
                </a:ext>
              </a:extLst>
            </p:cNvPr>
            <p:cNvSpPr>
              <a:spLocks noChangeArrowheads="1"/>
            </p:cNvSpPr>
            <p:nvPr/>
          </p:nvSpPr>
          <p:spPr bwMode="auto">
            <a:xfrm>
              <a:off x="8502651" y="3789363"/>
              <a:ext cx="12700" cy="90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2" name="Rectangle 677">
              <a:extLst>
                <a:ext uri="{FF2B5EF4-FFF2-40B4-BE49-F238E27FC236}">
                  <a16:creationId xmlns:a16="http://schemas.microsoft.com/office/drawing/2014/main" id="{088217D3-6BC1-0FEE-3526-B57C5CEAB58A}"/>
                </a:ext>
              </a:extLst>
            </p:cNvPr>
            <p:cNvSpPr>
              <a:spLocks noChangeArrowheads="1"/>
            </p:cNvSpPr>
            <p:nvPr/>
          </p:nvSpPr>
          <p:spPr bwMode="auto">
            <a:xfrm>
              <a:off x="8464551" y="3776663"/>
              <a:ext cx="12700" cy="103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3" name="Freeform 678">
              <a:extLst>
                <a:ext uri="{FF2B5EF4-FFF2-40B4-BE49-F238E27FC236}">
                  <a16:creationId xmlns:a16="http://schemas.microsoft.com/office/drawing/2014/main" id="{F78BE08B-D766-6462-DE55-A3098B3C9773}"/>
                </a:ext>
              </a:extLst>
            </p:cNvPr>
            <p:cNvSpPr>
              <a:spLocks/>
            </p:cNvSpPr>
            <p:nvPr/>
          </p:nvSpPr>
          <p:spPr bwMode="auto">
            <a:xfrm>
              <a:off x="8324851" y="3805238"/>
              <a:ext cx="63500" cy="30163"/>
            </a:xfrm>
            <a:custGeom>
              <a:avLst/>
              <a:gdLst>
                <a:gd name="T0" fmla="*/ 39 w 77"/>
                <a:gd name="T1" fmla="*/ 38 h 38"/>
                <a:gd name="T2" fmla="*/ 21 w 77"/>
                <a:gd name="T3" fmla="*/ 31 h 38"/>
                <a:gd name="T4" fmla="*/ 0 w 77"/>
                <a:gd name="T5" fmla="*/ 12 h 38"/>
                <a:gd name="T6" fmla="*/ 12 w 77"/>
                <a:gd name="T7" fmla="*/ 0 h 38"/>
                <a:gd name="T8" fmla="*/ 32 w 77"/>
                <a:gd name="T9" fmla="*/ 19 h 38"/>
                <a:gd name="T10" fmla="*/ 45 w 77"/>
                <a:gd name="T11" fmla="*/ 19 h 38"/>
                <a:gd name="T12" fmla="*/ 66 w 77"/>
                <a:gd name="T13" fmla="*/ 0 h 38"/>
                <a:gd name="T14" fmla="*/ 77 w 77"/>
                <a:gd name="T15" fmla="*/ 12 h 38"/>
                <a:gd name="T16" fmla="*/ 57 w 77"/>
                <a:gd name="T17" fmla="*/ 31 h 38"/>
                <a:gd name="T18" fmla="*/ 39 w 77"/>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8">
                  <a:moveTo>
                    <a:pt x="39" y="38"/>
                  </a:moveTo>
                  <a:cubicBezTo>
                    <a:pt x="32" y="38"/>
                    <a:pt x="26" y="36"/>
                    <a:pt x="21" y="31"/>
                  </a:cubicBezTo>
                  <a:lnTo>
                    <a:pt x="0" y="12"/>
                  </a:lnTo>
                  <a:lnTo>
                    <a:pt x="12" y="0"/>
                  </a:lnTo>
                  <a:lnTo>
                    <a:pt x="32" y="19"/>
                  </a:lnTo>
                  <a:cubicBezTo>
                    <a:pt x="36" y="22"/>
                    <a:pt x="42" y="22"/>
                    <a:pt x="45" y="19"/>
                  </a:cubicBezTo>
                  <a:lnTo>
                    <a:pt x="66" y="0"/>
                  </a:lnTo>
                  <a:lnTo>
                    <a:pt x="77" y="12"/>
                  </a:lnTo>
                  <a:lnTo>
                    <a:pt x="57" y="31"/>
                  </a:lnTo>
                  <a:cubicBezTo>
                    <a:pt x="52" y="36"/>
                    <a:pt x="45" y="38"/>
                    <a:pt x="39"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4" name="Freeform 679">
              <a:extLst>
                <a:ext uri="{FF2B5EF4-FFF2-40B4-BE49-F238E27FC236}">
                  <a16:creationId xmlns:a16="http://schemas.microsoft.com/office/drawing/2014/main" id="{E861FB8A-A19D-C9AE-DA5B-D2E5946A06A1}"/>
                </a:ext>
              </a:extLst>
            </p:cNvPr>
            <p:cNvSpPr>
              <a:spLocks/>
            </p:cNvSpPr>
            <p:nvPr/>
          </p:nvSpPr>
          <p:spPr bwMode="auto">
            <a:xfrm>
              <a:off x="8328026" y="3824288"/>
              <a:ext cx="23813" cy="55563"/>
            </a:xfrm>
            <a:custGeom>
              <a:avLst/>
              <a:gdLst>
                <a:gd name="T0" fmla="*/ 8 w 15"/>
                <a:gd name="T1" fmla="*/ 35 h 35"/>
                <a:gd name="T2" fmla="*/ 0 w 15"/>
                <a:gd name="T3" fmla="*/ 34 h 35"/>
                <a:gd name="T4" fmla="*/ 7 w 15"/>
                <a:gd name="T5" fmla="*/ 0 h 35"/>
                <a:gd name="T6" fmla="*/ 15 w 15"/>
                <a:gd name="T7" fmla="*/ 2 h 35"/>
                <a:gd name="T8" fmla="*/ 8 w 15"/>
                <a:gd name="T9" fmla="*/ 35 h 35"/>
              </a:gdLst>
              <a:ahLst/>
              <a:cxnLst>
                <a:cxn ang="0">
                  <a:pos x="T0" y="T1"/>
                </a:cxn>
                <a:cxn ang="0">
                  <a:pos x="T2" y="T3"/>
                </a:cxn>
                <a:cxn ang="0">
                  <a:pos x="T4" y="T5"/>
                </a:cxn>
                <a:cxn ang="0">
                  <a:pos x="T6" y="T7"/>
                </a:cxn>
                <a:cxn ang="0">
                  <a:pos x="T8" y="T9"/>
                </a:cxn>
              </a:cxnLst>
              <a:rect l="0" t="0" r="r" b="b"/>
              <a:pathLst>
                <a:path w="15" h="35">
                  <a:moveTo>
                    <a:pt x="8" y="35"/>
                  </a:moveTo>
                  <a:lnTo>
                    <a:pt x="0" y="34"/>
                  </a:lnTo>
                  <a:lnTo>
                    <a:pt x="7" y="0"/>
                  </a:lnTo>
                  <a:lnTo>
                    <a:pt x="15" y="2"/>
                  </a:lnTo>
                  <a:lnTo>
                    <a:pt x="8"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5" name="Freeform 680">
              <a:extLst>
                <a:ext uri="{FF2B5EF4-FFF2-40B4-BE49-F238E27FC236}">
                  <a16:creationId xmlns:a16="http://schemas.microsoft.com/office/drawing/2014/main" id="{B8983EDE-A98E-D1B1-8585-002183E17D7F}"/>
                </a:ext>
              </a:extLst>
            </p:cNvPr>
            <p:cNvSpPr>
              <a:spLocks/>
            </p:cNvSpPr>
            <p:nvPr/>
          </p:nvSpPr>
          <p:spPr bwMode="auto">
            <a:xfrm>
              <a:off x="8361363" y="3824288"/>
              <a:ext cx="23813" cy="55563"/>
            </a:xfrm>
            <a:custGeom>
              <a:avLst/>
              <a:gdLst>
                <a:gd name="T0" fmla="*/ 7 w 15"/>
                <a:gd name="T1" fmla="*/ 35 h 35"/>
                <a:gd name="T2" fmla="*/ 0 w 15"/>
                <a:gd name="T3" fmla="*/ 2 h 35"/>
                <a:gd name="T4" fmla="*/ 9 w 15"/>
                <a:gd name="T5" fmla="*/ 0 h 35"/>
                <a:gd name="T6" fmla="*/ 15 w 15"/>
                <a:gd name="T7" fmla="*/ 34 h 35"/>
                <a:gd name="T8" fmla="*/ 7 w 15"/>
                <a:gd name="T9" fmla="*/ 35 h 35"/>
              </a:gdLst>
              <a:ahLst/>
              <a:cxnLst>
                <a:cxn ang="0">
                  <a:pos x="T0" y="T1"/>
                </a:cxn>
                <a:cxn ang="0">
                  <a:pos x="T2" y="T3"/>
                </a:cxn>
                <a:cxn ang="0">
                  <a:pos x="T4" y="T5"/>
                </a:cxn>
                <a:cxn ang="0">
                  <a:pos x="T6" y="T7"/>
                </a:cxn>
                <a:cxn ang="0">
                  <a:pos x="T8" y="T9"/>
                </a:cxn>
              </a:cxnLst>
              <a:rect l="0" t="0" r="r" b="b"/>
              <a:pathLst>
                <a:path w="15" h="35">
                  <a:moveTo>
                    <a:pt x="7" y="35"/>
                  </a:moveTo>
                  <a:lnTo>
                    <a:pt x="0" y="2"/>
                  </a:lnTo>
                  <a:lnTo>
                    <a:pt x="9" y="0"/>
                  </a:lnTo>
                  <a:lnTo>
                    <a:pt x="15" y="34"/>
                  </a:lnTo>
                  <a:lnTo>
                    <a:pt x="7"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36" name="Rectangle 335">
            <a:extLst>
              <a:ext uri="{FF2B5EF4-FFF2-40B4-BE49-F238E27FC236}">
                <a16:creationId xmlns:a16="http://schemas.microsoft.com/office/drawing/2014/main" id="{900D3FDC-561B-5F1C-19DD-B7905CF3379B}"/>
              </a:ext>
            </a:extLst>
          </p:cNvPr>
          <p:cNvSpPr/>
          <p:nvPr/>
        </p:nvSpPr>
        <p:spPr>
          <a:xfrm>
            <a:off x="5128106" y="5513091"/>
            <a:ext cx="1347155" cy="1740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en-US" sz="800" dirty="0">
                <a:solidFill>
                  <a:schemeClr val="tx1"/>
                </a:solidFill>
              </a:rPr>
              <a:t>Validation with E.ON Experts</a:t>
            </a:r>
          </a:p>
        </p:txBody>
      </p:sp>
      <p:grpSp>
        <p:nvGrpSpPr>
          <p:cNvPr id="337" name="Engineer6" descr="{&quot;Key&quot;:&quot;POWER_USER_SHAPE_ICON&quot;,&quot;Value&quot;:&quot;POWER_USER_SHAPE_ICON_STYLE_1&quot;}">
            <a:extLst>
              <a:ext uri="{FF2B5EF4-FFF2-40B4-BE49-F238E27FC236}">
                <a16:creationId xmlns:a16="http://schemas.microsoft.com/office/drawing/2014/main" id="{AC28089F-1E1E-26E8-1610-97EE28035F90}"/>
              </a:ext>
            </a:extLst>
          </p:cNvPr>
          <p:cNvGrpSpPr>
            <a:grpSpLocks noChangeAspect="1"/>
          </p:cNvGrpSpPr>
          <p:nvPr/>
        </p:nvGrpSpPr>
        <p:grpSpPr>
          <a:xfrm>
            <a:off x="6748809" y="2292866"/>
            <a:ext cx="188246" cy="193493"/>
            <a:chOff x="8129588" y="3411538"/>
            <a:chExt cx="455613" cy="468313"/>
          </a:xfrm>
          <a:solidFill>
            <a:schemeClr val="accent3"/>
          </a:solidFill>
        </p:grpSpPr>
        <p:sp>
          <p:nvSpPr>
            <p:cNvPr id="338" name="Rectangle 647">
              <a:extLst>
                <a:ext uri="{FF2B5EF4-FFF2-40B4-BE49-F238E27FC236}">
                  <a16:creationId xmlns:a16="http://schemas.microsoft.com/office/drawing/2014/main" id="{CB96C0D6-F20D-92CA-4A49-EB74935A5DBA}"/>
                </a:ext>
              </a:extLst>
            </p:cNvPr>
            <p:cNvSpPr>
              <a:spLocks noChangeArrowheads="1"/>
            </p:cNvSpPr>
            <p:nvPr/>
          </p:nvSpPr>
          <p:spPr bwMode="auto">
            <a:xfrm>
              <a:off x="8399463" y="3702051"/>
              <a:ext cx="12700"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9" name="Rectangle 648">
              <a:extLst>
                <a:ext uri="{FF2B5EF4-FFF2-40B4-BE49-F238E27FC236}">
                  <a16:creationId xmlns:a16="http://schemas.microsoft.com/office/drawing/2014/main" id="{E3A649BE-590E-9409-81F4-9597B8E247DC}"/>
                </a:ext>
              </a:extLst>
            </p:cNvPr>
            <p:cNvSpPr>
              <a:spLocks noChangeArrowheads="1"/>
            </p:cNvSpPr>
            <p:nvPr/>
          </p:nvSpPr>
          <p:spPr bwMode="auto">
            <a:xfrm>
              <a:off x="8301038" y="3702051"/>
              <a:ext cx="1270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0" name="Freeform 649">
              <a:extLst>
                <a:ext uri="{FF2B5EF4-FFF2-40B4-BE49-F238E27FC236}">
                  <a16:creationId xmlns:a16="http://schemas.microsoft.com/office/drawing/2014/main" id="{CDEF8E93-2E45-27C1-1918-924E30EF4BD0}"/>
                </a:ext>
              </a:extLst>
            </p:cNvPr>
            <p:cNvSpPr>
              <a:spLocks/>
            </p:cNvSpPr>
            <p:nvPr/>
          </p:nvSpPr>
          <p:spPr bwMode="auto">
            <a:xfrm>
              <a:off x="8129588" y="3759201"/>
              <a:ext cx="149225" cy="120650"/>
            </a:xfrm>
            <a:custGeom>
              <a:avLst/>
              <a:gdLst>
                <a:gd name="T0" fmla="*/ 17 w 186"/>
                <a:gd name="T1" fmla="*/ 148 h 148"/>
                <a:gd name="T2" fmla="*/ 0 w 186"/>
                <a:gd name="T3" fmla="*/ 148 h 148"/>
                <a:gd name="T4" fmla="*/ 0 w 186"/>
                <a:gd name="T5" fmla="*/ 140 h 148"/>
                <a:gd name="T6" fmla="*/ 81 w 186"/>
                <a:gd name="T7" fmla="*/ 31 h 148"/>
                <a:gd name="T8" fmla="*/ 182 w 186"/>
                <a:gd name="T9" fmla="*/ 0 h 148"/>
                <a:gd name="T10" fmla="*/ 186 w 186"/>
                <a:gd name="T11" fmla="*/ 16 h 148"/>
                <a:gd name="T12" fmla="*/ 86 w 186"/>
                <a:gd name="T13" fmla="*/ 47 h 148"/>
                <a:gd name="T14" fmla="*/ 17 w 186"/>
                <a:gd name="T15" fmla="*/ 140 h 148"/>
                <a:gd name="T16" fmla="*/ 17 w 186"/>
                <a:gd name="T1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48">
                  <a:moveTo>
                    <a:pt x="17" y="148"/>
                  </a:moveTo>
                  <a:lnTo>
                    <a:pt x="0" y="148"/>
                  </a:lnTo>
                  <a:lnTo>
                    <a:pt x="0" y="140"/>
                  </a:lnTo>
                  <a:cubicBezTo>
                    <a:pt x="0" y="89"/>
                    <a:pt x="33" y="45"/>
                    <a:pt x="81" y="31"/>
                  </a:cubicBezTo>
                  <a:lnTo>
                    <a:pt x="182" y="0"/>
                  </a:lnTo>
                  <a:lnTo>
                    <a:pt x="186" y="16"/>
                  </a:lnTo>
                  <a:lnTo>
                    <a:pt x="86" y="47"/>
                  </a:lnTo>
                  <a:cubicBezTo>
                    <a:pt x="45" y="59"/>
                    <a:pt x="17" y="96"/>
                    <a:pt x="17" y="140"/>
                  </a:cubicBezTo>
                  <a:lnTo>
                    <a:pt x="17"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1" name="Freeform 650">
              <a:extLst>
                <a:ext uri="{FF2B5EF4-FFF2-40B4-BE49-F238E27FC236}">
                  <a16:creationId xmlns:a16="http://schemas.microsoft.com/office/drawing/2014/main" id="{EDE80F77-F408-3753-741F-8BBCBD02295C}"/>
                </a:ext>
              </a:extLst>
            </p:cNvPr>
            <p:cNvSpPr>
              <a:spLocks/>
            </p:cNvSpPr>
            <p:nvPr/>
          </p:nvSpPr>
          <p:spPr bwMode="auto">
            <a:xfrm>
              <a:off x="8264526" y="3568701"/>
              <a:ext cx="185738" cy="165100"/>
            </a:xfrm>
            <a:custGeom>
              <a:avLst/>
              <a:gdLst>
                <a:gd name="T0" fmla="*/ 115 w 230"/>
                <a:gd name="T1" fmla="*/ 206 h 206"/>
                <a:gd name="T2" fmla="*/ 74 w 230"/>
                <a:gd name="T3" fmla="*/ 195 h 206"/>
                <a:gd name="T4" fmla="*/ 0 w 230"/>
                <a:gd name="T5" fmla="*/ 100 h 206"/>
                <a:gd name="T6" fmla="*/ 0 w 230"/>
                <a:gd name="T7" fmla="*/ 0 h 206"/>
                <a:gd name="T8" fmla="*/ 16 w 230"/>
                <a:gd name="T9" fmla="*/ 0 h 206"/>
                <a:gd name="T10" fmla="*/ 16 w 230"/>
                <a:gd name="T11" fmla="*/ 100 h 206"/>
                <a:gd name="T12" fmla="*/ 83 w 230"/>
                <a:gd name="T13" fmla="*/ 181 h 206"/>
                <a:gd name="T14" fmla="*/ 146 w 230"/>
                <a:gd name="T15" fmla="*/ 181 h 206"/>
                <a:gd name="T16" fmla="*/ 213 w 230"/>
                <a:gd name="T17" fmla="*/ 100 h 206"/>
                <a:gd name="T18" fmla="*/ 213 w 230"/>
                <a:gd name="T19" fmla="*/ 0 h 206"/>
                <a:gd name="T20" fmla="*/ 230 w 230"/>
                <a:gd name="T21" fmla="*/ 0 h 206"/>
                <a:gd name="T22" fmla="*/ 230 w 230"/>
                <a:gd name="T23" fmla="*/ 100 h 206"/>
                <a:gd name="T24" fmla="*/ 155 w 230"/>
                <a:gd name="T25" fmla="*/ 195 h 206"/>
                <a:gd name="T26" fmla="*/ 115 w 230"/>
                <a:gd name="T27"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0" h="206">
                  <a:moveTo>
                    <a:pt x="115" y="206"/>
                  </a:moveTo>
                  <a:cubicBezTo>
                    <a:pt x="101" y="206"/>
                    <a:pt x="87" y="202"/>
                    <a:pt x="74" y="195"/>
                  </a:cubicBezTo>
                  <a:cubicBezTo>
                    <a:pt x="40" y="173"/>
                    <a:pt x="0" y="140"/>
                    <a:pt x="0" y="100"/>
                  </a:cubicBezTo>
                  <a:lnTo>
                    <a:pt x="0" y="0"/>
                  </a:lnTo>
                  <a:lnTo>
                    <a:pt x="16" y="0"/>
                  </a:lnTo>
                  <a:lnTo>
                    <a:pt x="16" y="100"/>
                  </a:lnTo>
                  <a:cubicBezTo>
                    <a:pt x="16" y="134"/>
                    <a:pt x="58" y="165"/>
                    <a:pt x="83" y="181"/>
                  </a:cubicBezTo>
                  <a:cubicBezTo>
                    <a:pt x="103" y="193"/>
                    <a:pt x="127" y="193"/>
                    <a:pt x="146" y="181"/>
                  </a:cubicBezTo>
                  <a:cubicBezTo>
                    <a:pt x="171" y="165"/>
                    <a:pt x="213" y="134"/>
                    <a:pt x="213" y="100"/>
                  </a:cubicBezTo>
                  <a:lnTo>
                    <a:pt x="213" y="0"/>
                  </a:lnTo>
                  <a:lnTo>
                    <a:pt x="230" y="0"/>
                  </a:lnTo>
                  <a:lnTo>
                    <a:pt x="230" y="100"/>
                  </a:lnTo>
                  <a:cubicBezTo>
                    <a:pt x="230" y="140"/>
                    <a:pt x="189" y="173"/>
                    <a:pt x="155" y="195"/>
                  </a:cubicBezTo>
                  <a:cubicBezTo>
                    <a:pt x="143" y="202"/>
                    <a:pt x="129" y="206"/>
                    <a:pt x="115"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2" name="Freeform 651">
              <a:extLst>
                <a:ext uri="{FF2B5EF4-FFF2-40B4-BE49-F238E27FC236}">
                  <a16:creationId xmlns:a16="http://schemas.microsoft.com/office/drawing/2014/main" id="{DCCBF664-8457-9C26-BB65-08575035B0BE}"/>
                </a:ext>
              </a:extLst>
            </p:cNvPr>
            <p:cNvSpPr>
              <a:spLocks noEditPoints="1"/>
            </p:cNvSpPr>
            <p:nvPr/>
          </p:nvSpPr>
          <p:spPr bwMode="auto">
            <a:xfrm>
              <a:off x="8347076" y="3722688"/>
              <a:ext cx="98425" cy="104775"/>
            </a:xfrm>
            <a:custGeom>
              <a:avLst/>
              <a:gdLst>
                <a:gd name="T0" fmla="*/ 24 w 122"/>
                <a:gd name="T1" fmla="*/ 76 h 130"/>
                <a:gd name="T2" fmla="*/ 52 w 122"/>
                <a:gd name="T3" fmla="*/ 105 h 130"/>
                <a:gd name="T4" fmla="*/ 100 w 122"/>
                <a:gd name="T5" fmla="*/ 53 h 130"/>
                <a:gd name="T6" fmla="*/ 77 w 122"/>
                <a:gd name="T7" fmla="*/ 25 h 130"/>
                <a:gd name="T8" fmla="*/ 24 w 122"/>
                <a:gd name="T9" fmla="*/ 76 h 130"/>
                <a:gd name="T10" fmla="*/ 53 w 122"/>
                <a:gd name="T11" fmla="*/ 130 h 130"/>
                <a:gd name="T12" fmla="*/ 0 w 122"/>
                <a:gd name="T13" fmla="*/ 75 h 130"/>
                <a:gd name="T14" fmla="*/ 79 w 122"/>
                <a:gd name="T15" fmla="*/ 0 h 130"/>
                <a:gd name="T16" fmla="*/ 122 w 122"/>
                <a:gd name="T17" fmla="*/ 54 h 130"/>
                <a:gd name="T18" fmla="*/ 53 w 122"/>
                <a:gd name="T19"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30">
                  <a:moveTo>
                    <a:pt x="24" y="76"/>
                  </a:moveTo>
                  <a:lnTo>
                    <a:pt x="52" y="105"/>
                  </a:lnTo>
                  <a:lnTo>
                    <a:pt x="100" y="53"/>
                  </a:lnTo>
                  <a:lnTo>
                    <a:pt x="77" y="25"/>
                  </a:lnTo>
                  <a:lnTo>
                    <a:pt x="24" y="76"/>
                  </a:lnTo>
                  <a:close/>
                  <a:moveTo>
                    <a:pt x="53" y="130"/>
                  </a:moveTo>
                  <a:lnTo>
                    <a:pt x="0" y="75"/>
                  </a:lnTo>
                  <a:lnTo>
                    <a:pt x="79" y="0"/>
                  </a:lnTo>
                  <a:lnTo>
                    <a:pt x="122" y="54"/>
                  </a:lnTo>
                  <a:lnTo>
                    <a:pt x="53" y="13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3" name="Freeform 652">
              <a:extLst>
                <a:ext uri="{FF2B5EF4-FFF2-40B4-BE49-F238E27FC236}">
                  <a16:creationId xmlns:a16="http://schemas.microsoft.com/office/drawing/2014/main" id="{1BBCD0DC-CC42-A7EC-6A6E-5669EF7AA772}"/>
                </a:ext>
              </a:extLst>
            </p:cNvPr>
            <p:cNvSpPr>
              <a:spLocks noEditPoints="1"/>
            </p:cNvSpPr>
            <p:nvPr/>
          </p:nvSpPr>
          <p:spPr bwMode="auto">
            <a:xfrm>
              <a:off x="8267701" y="3722688"/>
              <a:ext cx="98425" cy="103188"/>
            </a:xfrm>
            <a:custGeom>
              <a:avLst/>
              <a:gdLst>
                <a:gd name="T0" fmla="*/ 22 w 122"/>
                <a:gd name="T1" fmla="*/ 55 h 129"/>
                <a:gd name="T2" fmla="*/ 69 w 122"/>
                <a:gd name="T3" fmla="*/ 105 h 129"/>
                <a:gd name="T4" fmla="*/ 98 w 122"/>
                <a:gd name="T5" fmla="*/ 76 h 129"/>
                <a:gd name="T6" fmla="*/ 45 w 122"/>
                <a:gd name="T7" fmla="*/ 25 h 129"/>
                <a:gd name="T8" fmla="*/ 22 w 122"/>
                <a:gd name="T9" fmla="*/ 55 h 129"/>
                <a:gd name="T10" fmla="*/ 69 w 122"/>
                <a:gd name="T11" fmla="*/ 129 h 129"/>
                <a:gd name="T12" fmla="*/ 0 w 122"/>
                <a:gd name="T13" fmla="*/ 56 h 129"/>
                <a:gd name="T14" fmla="*/ 43 w 122"/>
                <a:gd name="T15" fmla="*/ 0 h 129"/>
                <a:gd name="T16" fmla="*/ 122 w 122"/>
                <a:gd name="T17" fmla="*/ 75 h 129"/>
                <a:gd name="T18" fmla="*/ 69 w 122"/>
                <a:gd name="T1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29">
                  <a:moveTo>
                    <a:pt x="22" y="55"/>
                  </a:moveTo>
                  <a:lnTo>
                    <a:pt x="69" y="105"/>
                  </a:lnTo>
                  <a:lnTo>
                    <a:pt x="98" y="76"/>
                  </a:lnTo>
                  <a:lnTo>
                    <a:pt x="45" y="25"/>
                  </a:lnTo>
                  <a:lnTo>
                    <a:pt x="22" y="55"/>
                  </a:lnTo>
                  <a:close/>
                  <a:moveTo>
                    <a:pt x="69" y="129"/>
                  </a:moveTo>
                  <a:lnTo>
                    <a:pt x="0" y="56"/>
                  </a:lnTo>
                  <a:lnTo>
                    <a:pt x="43" y="0"/>
                  </a:lnTo>
                  <a:lnTo>
                    <a:pt x="122" y="75"/>
                  </a:lnTo>
                  <a:lnTo>
                    <a:pt x="69" y="12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4" name="Freeform 653">
              <a:extLst>
                <a:ext uri="{FF2B5EF4-FFF2-40B4-BE49-F238E27FC236}">
                  <a16:creationId xmlns:a16="http://schemas.microsoft.com/office/drawing/2014/main" id="{D57EEC44-CA91-2334-E7CE-C488415E8A70}"/>
                </a:ext>
              </a:extLst>
            </p:cNvPr>
            <p:cNvSpPr>
              <a:spLocks noEditPoints="1"/>
            </p:cNvSpPr>
            <p:nvPr/>
          </p:nvSpPr>
          <p:spPr bwMode="auto">
            <a:xfrm>
              <a:off x="8234363" y="3411538"/>
              <a:ext cx="244475" cy="163513"/>
            </a:xfrm>
            <a:custGeom>
              <a:avLst/>
              <a:gdLst>
                <a:gd name="T0" fmla="*/ 16 w 304"/>
                <a:gd name="T1" fmla="*/ 185 h 202"/>
                <a:gd name="T2" fmla="*/ 287 w 304"/>
                <a:gd name="T3" fmla="*/ 185 h 202"/>
                <a:gd name="T4" fmla="*/ 287 w 304"/>
                <a:gd name="T5" fmla="*/ 152 h 202"/>
                <a:gd name="T6" fmla="*/ 152 w 304"/>
                <a:gd name="T7" fmla="*/ 17 h 202"/>
                <a:gd name="T8" fmla="*/ 16 w 304"/>
                <a:gd name="T9" fmla="*/ 152 h 202"/>
                <a:gd name="T10" fmla="*/ 16 w 304"/>
                <a:gd name="T11" fmla="*/ 185 h 202"/>
                <a:gd name="T12" fmla="*/ 304 w 304"/>
                <a:gd name="T13" fmla="*/ 202 h 202"/>
                <a:gd name="T14" fmla="*/ 0 w 304"/>
                <a:gd name="T15" fmla="*/ 202 h 202"/>
                <a:gd name="T16" fmla="*/ 0 w 304"/>
                <a:gd name="T17" fmla="*/ 152 h 202"/>
                <a:gd name="T18" fmla="*/ 152 w 304"/>
                <a:gd name="T19" fmla="*/ 0 h 202"/>
                <a:gd name="T20" fmla="*/ 304 w 304"/>
                <a:gd name="T21" fmla="*/ 152 h 202"/>
                <a:gd name="T22" fmla="*/ 304 w 304"/>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4" h="202">
                  <a:moveTo>
                    <a:pt x="16" y="185"/>
                  </a:moveTo>
                  <a:lnTo>
                    <a:pt x="287" y="185"/>
                  </a:lnTo>
                  <a:lnTo>
                    <a:pt x="287" y="152"/>
                  </a:lnTo>
                  <a:cubicBezTo>
                    <a:pt x="287" y="77"/>
                    <a:pt x="226" y="17"/>
                    <a:pt x="152" y="17"/>
                  </a:cubicBezTo>
                  <a:cubicBezTo>
                    <a:pt x="77" y="17"/>
                    <a:pt x="16" y="77"/>
                    <a:pt x="16" y="152"/>
                  </a:cubicBezTo>
                  <a:lnTo>
                    <a:pt x="16" y="185"/>
                  </a:lnTo>
                  <a:close/>
                  <a:moveTo>
                    <a:pt x="304" y="202"/>
                  </a:moveTo>
                  <a:lnTo>
                    <a:pt x="0" y="202"/>
                  </a:lnTo>
                  <a:lnTo>
                    <a:pt x="0" y="152"/>
                  </a:lnTo>
                  <a:cubicBezTo>
                    <a:pt x="0" y="68"/>
                    <a:pt x="68" y="0"/>
                    <a:pt x="152" y="0"/>
                  </a:cubicBezTo>
                  <a:cubicBezTo>
                    <a:pt x="236" y="0"/>
                    <a:pt x="304" y="68"/>
                    <a:pt x="304" y="152"/>
                  </a:cubicBezTo>
                  <a:lnTo>
                    <a:pt x="304"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5" name="Rectangle 654">
              <a:extLst>
                <a:ext uri="{FF2B5EF4-FFF2-40B4-BE49-F238E27FC236}">
                  <a16:creationId xmlns:a16="http://schemas.microsoft.com/office/drawing/2014/main" id="{D3D847A1-5214-D1DC-F1DC-045D5A71CC3C}"/>
                </a:ext>
              </a:extLst>
            </p:cNvPr>
            <p:cNvSpPr>
              <a:spLocks noChangeArrowheads="1"/>
            </p:cNvSpPr>
            <p:nvPr/>
          </p:nvSpPr>
          <p:spPr bwMode="auto">
            <a:xfrm>
              <a:off x="8218488" y="3560763"/>
              <a:ext cx="2714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6" name="Freeform 655">
              <a:extLst>
                <a:ext uri="{FF2B5EF4-FFF2-40B4-BE49-F238E27FC236}">
                  <a16:creationId xmlns:a16="http://schemas.microsoft.com/office/drawing/2014/main" id="{EB23D24F-45F5-0DE0-1D13-1A8CDF078391}"/>
                </a:ext>
              </a:extLst>
            </p:cNvPr>
            <p:cNvSpPr>
              <a:spLocks/>
            </p:cNvSpPr>
            <p:nvPr/>
          </p:nvSpPr>
          <p:spPr bwMode="auto">
            <a:xfrm>
              <a:off x="8332788" y="3417888"/>
              <a:ext cx="47625" cy="80963"/>
            </a:xfrm>
            <a:custGeom>
              <a:avLst/>
              <a:gdLst>
                <a:gd name="T0" fmla="*/ 30 w 30"/>
                <a:gd name="T1" fmla="*/ 51 h 51"/>
                <a:gd name="T2" fmla="*/ 0 w 30"/>
                <a:gd name="T3" fmla="*/ 51 h 51"/>
                <a:gd name="T4" fmla="*/ 0 w 30"/>
                <a:gd name="T5" fmla="*/ 0 h 51"/>
                <a:gd name="T6" fmla="*/ 9 w 30"/>
                <a:gd name="T7" fmla="*/ 0 h 51"/>
                <a:gd name="T8" fmla="*/ 9 w 30"/>
                <a:gd name="T9" fmla="*/ 42 h 51"/>
                <a:gd name="T10" fmla="*/ 22 w 30"/>
                <a:gd name="T11" fmla="*/ 42 h 51"/>
                <a:gd name="T12" fmla="*/ 22 w 30"/>
                <a:gd name="T13" fmla="*/ 0 h 51"/>
                <a:gd name="T14" fmla="*/ 30 w 30"/>
                <a:gd name="T15" fmla="*/ 0 h 51"/>
                <a:gd name="T16" fmla="*/ 30 w 30"/>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1">
                  <a:moveTo>
                    <a:pt x="30" y="51"/>
                  </a:moveTo>
                  <a:lnTo>
                    <a:pt x="0" y="51"/>
                  </a:lnTo>
                  <a:lnTo>
                    <a:pt x="0" y="0"/>
                  </a:lnTo>
                  <a:lnTo>
                    <a:pt x="9" y="0"/>
                  </a:lnTo>
                  <a:lnTo>
                    <a:pt x="9" y="42"/>
                  </a:lnTo>
                  <a:lnTo>
                    <a:pt x="22" y="42"/>
                  </a:lnTo>
                  <a:lnTo>
                    <a:pt x="22" y="0"/>
                  </a:lnTo>
                  <a:lnTo>
                    <a:pt x="30" y="0"/>
                  </a:lnTo>
                  <a:lnTo>
                    <a:pt x="30"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7" name="Rectangle 656">
              <a:extLst>
                <a:ext uri="{FF2B5EF4-FFF2-40B4-BE49-F238E27FC236}">
                  <a16:creationId xmlns:a16="http://schemas.microsoft.com/office/drawing/2014/main" id="{EA5E4A3B-0623-AC48-3808-3CBEEBAC00F1}"/>
                </a:ext>
              </a:extLst>
            </p:cNvPr>
            <p:cNvSpPr>
              <a:spLocks noChangeArrowheads="1"/>
            </p:cNvSpPr>
            <p:nvPr/>
          </p:nvSpPr>
          <p:spPr bwMode="auto">
            <a:xfrm>
              <a:off x="8197851" y="3789363"/>
              <a:ext cx="14288" cy="90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8" name="Rectangle 657">
              <a:extLst>
                <a:ext uri="{FF2B5EF4-FFF2-40B4-BE49-F238E27FC236}">
                  <a16:creationId xmlns:a16="http://schemas.microsoft.com/office/drawing/2014/main" id="{9D7D7C6C-CD60-B27A-E013-0AD83A70C1E3}"/>
                </a:ext>
              </a:extLst>
            </p:cNvPr>
            <p:cNvSpPr>
              <a:spLocks noChangeArrowheads="1"/>
            </p:cNvSpPr>
            <p:nvPr/>
          </p:nvSpPr>
          <p:spPr bwMode="auto">
            <a:xfrm>
              <a:off x="8235951" y="3776663"/>
              <a:ext cx="14288" cy="103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9" name="Freeform 658">
              <a:extLst>
                <a:ext uri="{FF2B5EF4-FFF2-40B4-BE49-F238E27FC236}">
                  <a16:creationId xmlns:a16="http://schemas.microsoft.com/office/drawing/2014/main" id="{B2D50C17-A383-D32C-9B14-3A7846586DC8}"/>
                </a:ext>
              </a:extLst>
            </p:cNvPr>
            <p:cNvSpPr>
              <a:spLocks/>
            </p:cNvSpPr>
            <p:nvPr/>
          </p:nvSpPr>
          <p:spPr bwMode="auto">
            <a:xfrm>
              <a:off x="8434388" y="3759201"/>
              <a:ext cx="150813" cy="120650"/>
            </a:xfrm>
            <a:custGeom>
              <a:avLst/>
              <a:gdLst>
                <a:gd name="T0" fmla="*/ 186 w 186"/>
                <a:gd name="T1" fmla="*/ 148 h 148"/>
                <a:gd name="T2" fmla="*/ 169 w 186"/>
                <a:gd name="T3" fmla="*/ 148 h 148"/>
                <a:gd name="T4" fmla="*/ 169 w 186"/>
                <a:gd name="T5" fmla="*/ 140 h 148"/>
                <a:gd name="T6" fmla="*/ 100 w 186"/>
                <a:gd name="T7" fmla="*/ 47 h 148"/>
                <a:gd name="T8" fmla="*/ 0 w 186"/>
                <a:gd name="T9" fmla="*/ 16 h 148"/>
                <a:gd name="T10" fmla="*/ 5 w 186"/>
                <a:gd name="T11" fmla="*/ 0 h 148"/>
                <a:gd name="T12" fmla="*/ 105 w 186"/>
                <a:gd name="T13" fmla="*/ 31 h 148"/>
                <a:gd name="T14" fmla="*/ 186 w 186"/>
                <a:gd name="T15" fmla="*/ 140 h 148"/>
                <a:gd name="T16" fmla="*/ 186 w 186"/>
                <a:gd name="T1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48">
                  <a:moveTo>
                    <a:pt x="186" y="148"/>
                  </a:moveTo>
                  <a:lnTo>
                    <a:pt x="169" y="148"/>
                  </a:lnTo>
                  <a:lnTo>
                    <a:pt x="169" y="140"/>
                  </a:lnTo>
                  <a:cubicBezTo>
                    <a:pt x="169" y="96"/>
                    <a:pt x="142" y="59"/>
                    <a:pt x="100" y="47"/>
                  </a:cubicBezTo>
                  <a:lnTo>
                    <a:pt x="0" y="16"/>
                  </a:lnTo>
                  <a:lnTo>
                    <a:pt x="5" y="0"/>
                  </a:lnTo>
                  <a:lnTo>
                    <a:pt x="105" y="31"/>
                  </a:lnTo>
                  <a:cubicBezTo>
                    <a:pt x="153" y="45"/>
                    <a:pt x="186" y="89"/>
                    <a:pt x="186" y="140"/>
                  </a:cubicBezTo>
                  <a:lnTo>
                    <a:pt x="186"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0" name="Rectangle 659">
              <a:extLst>
                <a:ext uri="{FF2B5EF4-FFF2-40B4-BE49-F238E27FC236}">
                  <a16:creationId xmlns:a16="http://schemas.microsoft.com/office/drawing/2014/main" id="{074A3276-DB89-9C5C-F59C-CB120D6B5233}"/>
                </a:ext>
              </a:extLst>
            </p:cNvPr>
            <p:cNvSpPr>
              <a:spLocks noChangeArrowheads="1"/>
            </p:cNvSpPr>
            <p:nvPr/>
          </p:nvSpPr>
          <p:spPr bwMode="auto">
            <a:xfrm>
              <a:off x="8502651" y="3789363"/>
              <a:ext cx="12700" cy="90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1" name="Rectangle 660">
              <a:extLst>
                <a:ext uri="{FF2B5EF4-FFF2-40B4-BE49-F238E27FC236}">
                  <a16:creationId xmlns:a16="http://schemas.microsoft.com/office/drawing/2014/main" id="{B1F2025E-8C6E-6C4E-F940-528133D8154A}"/>
                </a:ext>
              </a:extLst>
            </p:cNvPr>
            <p:cNvSpPr>
              <a:spLocks noChangeArrowheads="1"/>
            </p:cNvSpPr>
            <p:nvPr/>
          </p:nvSpPr>
          <p:spPr bwMode="auto">
            <a:xfrm>
              <a:off x="8464551" y="3776663"/>
              <a:ext cx="12700" cy="103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2" name="Freeform 661">
              <a:extLst>
                <a:ext uri="{FF2B5EF4-FFF2-40B4-BE49-F238E27FC236}">
                  <a16:creationId xmlns:a16="http://schemas.microsoft.com/office/drawing/2014/main" id="{8F9A0D22-051D-93A4-9FD0-60BF1E108D55}"/>
                </a:ext>
              </a:extLst>
            </p:cNvPr>
            <p:cNvSpPr>
              <a:spLocks/>
            </p:cNvSpPr>
            <p:nvPr/>
          </p:nvSpPr>
          <p:spPr bwMode="auto">
            <a:xfrm>
              <a:off x="8324851" y="3805238"/>
              <a:ext cx="63500" cy="30163"/>
            </a:xfrm>
            <a:custGeom>
              <a:avLst/>
              <a:gdLst>
                <a:gd name="T0" fmla="*/ 39 w 77"/>
                <a:gd name="T1" fmla="*/ 38 h 38"/>
                <a:gd name="T2" fmla="*/ 21 w 77"/>
                <a:gd name="T3" fmla="*/ 31 h 38"/>
                <a:gd name="T4" fmla="*/ 0 w 77"/>
                <a:gd name="T5" fmla="*/ 12 h 38"/>
                <a:gd name="T6" fmla="*/ 12 w 77"/>
                <a:gd name="T7" fmla="*/ 0 h 38"/>
                <a:gd name="T8" fmla="*/ 32 w 77"/>
                <a:gd name="T9" fmla="*/ 19 h 38"/>
                <a:gd name="T10" fmla="*/ 45 w 77"/>
                <a:gd name="T11" fmla="*/ 19 h 38"/>
                <a:gd name="T12" fmla="*/ 66 w 77"/>
                <a:gd name="T13" fmla="*/ 0 h 38"/>
                <a:gd name="T14" fmla="*/ 77 w 77"/>
                <a:gd name="T15" fmla="*/ 12 h 38"/>
                <a:gd name="T16" fmla="*/ 57 w 77"/>
                <a:gd name="T17" fmla="*/ 31 h 38"/>
                <a:gd name="T18" fmla="*/ 39 w 77"/>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8">
                  <a:moveTo>
                    <a:pt x="39" y="38"/>
                  </a:moveTo>
                  <a:cubicBezTo>
                    <a:pt x="32" y="38"/>
                    <a:pt x="26" y="36"/>
                    <a:pt x="21" y="31"/>
                  </a:cubicBezTo>
                  <a:lnTo>
                    <a:pt x="0" y="12"/>
                  </a:lnTo>
                  <a:lnTo>
                    <a:pt x="12" y="0"/>
                  </a:lnTo>
                  <a:lnTo>
                    <a:pt x="32" y="19"/>
                  </a:lnTo>
                  <a:cubicBezTo>
                    <a:pt x="36" y="22"/>
                    <a:pt x="42" y="22"/>
                    <a:pt x="45" y="19"/>
                  </a:cubicBezTo>
                  <a:lnTo>
                    <a:pt x="66" y="0"/>
                  </a:lnTo>
                  <a:lnTo>
                    <a:pt x="77" y="12"/>
                  </a:lnTo>
                  <a:lnTo>
                    <a:pt x="57" y="31"/>
                  </a:lnTo>
                  <a:cubicBezTo>
                    <a:pt x="52" y="36"/>
                    <a:pt x="45" y="38"/>
                    <a:pt x="39"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3" name="Freeform 662">
              <a:extLst>
                <a:ext uri="{FF2B5EF4-FFF2-40B4-BE49-F238E27FC236}">
                  <a16:creationId xmlns:a16="http://schemas.microsoft.com/office/drawing/2014/main" id="{76425830-C503-1C04-C1F6-A5762769D5AE}"/>
                </a:ext>
              </a:extLst>
            </p:cNvPr>
            <p:cNvSpPr>
              <a:spLocks/>
            </p:cNvSpPr>
            <p:nvPr/>
          </p:nvSpPr>
          <p:spPr bwMode="auto">
            <a:xfrm>
              <a:off x="8328026" y="3824288"/>
              <a:ext cx="23813" cy="55563"/>
            </a:xfrm>
            <a:custGeom>
              <a:avLst/>
              <a:gdLst>
                <a:gd name="T0" fmla="*/ 8 w 15"/>
                <a:gd name="T1" fmla="*/ 35 h 35"/>
                <a:gd name="T2" fmla="*/ 0 w 15"/>
                <a:gd name="T3" fmla="*/ 34 h 35"/>
                <a:gd name="T4" fmla="*/ 7 w 15"/>
                <a:gd name="T5" fmla="*/ 0 h 35"/>
                <a:gd name="T6" fmla="*/ 15 w 15"/>
                <a:gd name="T7" fmla="*/ 2 h 35"/>
                <a:gd name="T8" fmla="*/ 8 w 15"/>
                <a:gd name="T9" fmla="*/ 35 h 35"/>
              </a:gdLst>
              <a:ahLst/>
              <a:cxnLst>
                <a:cxn ang="0">
                  <a:pos x="T0" y="T1"/>
                </a:cxn>
                <a:cxn ang="0">
                  <a:pos x="T2" y="T3"/>
                </a:cxn>
                <a:cxn ang="0">
                  <a:pos x="T4" y="T5"/>
                </a:cxn>
                <a:cxn ang="0">
                  <a:pos x="T6" y="T7"/>
                </a:cxn>
                <a:cxn ang="0">
                  <a:pos x="T8" y="T9"/>
                </a:cxn>
              </a:cxnLst>
              <a:rect l="0" t="0" r="r" b="b"/>
              <a:pathLst>
                <a:path w="15" h="35">
                  <a:moveTo>
                    <a:pt x="8" y="35"/>
                  </a:moveTo>
                  <a:lnTo>
                    <a:pt x="0" y="34"/>
                  </a:lnTo>
                  <a:lnTo>
                    <a:pt x="7" y="0"/>
                  </a:lnTo>
                  <a:lnTo>
                    <a:pt x="15" y="2"/>
                  </a:lnTo>
                  <a:lnTo>
                    <a:pt x="8"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4" name="Freeform 663">
              <a:extLst>
                <a:ext uri="{FF2B5EF4-FFF2-40B4-BE49-F238E27FC236}">
                  <a16:creationId xmlns:a16="http://schemas.microsoft.com/office/drawing/2014/main" id="{C994D95F-926D-F692-85BD-C3966D2D677B}"/>
                </a:ext>
              </a:extLst>
            </p:cNvPr>
            <p:cNvSpPr>
              <a:spLocks/>
            </p:cNvSpPr>
            <p:nvPr/>
          </p:nvSpPr>
          <p:spPr bwMode="auto">
            <a:xfrm>
              <a:off x="8361363" y="3824288"/>
              <a:ext cx="23813" cy="55563"/>
            </a:xfrm>
            <a:custGeom>
              <a:avLst/>
              <a:gdLst>
                <a:gd name="T0" fmla="*/ 7 w 15"/>
                <a:gd name="T1" fmla="*/ 35 h 35"/>
                <a:gd name="T2" fmla="*/ 0 w 15"/>
                <a:gd name="T3" fmla="*/ 2 h 35"/>
                <a:gd name="T4" fmla="*/ 9 w 15"/>
                <a:gd name="T5" fmla="*/ 0 h 35"/>
                <a:gd name="T6" fmla="*/ 15 w 15"/>
                <a:gd name="T7" fmla="*/ 34 h 35"/>
                <a:gd name="T8" fmla="*/ 7 w 15"/>
                <a:gd name="T9" fmla="*/ 35 h 35"/>
              </a:gdLst>
              <a:ahLst/>
              <a:cxnLst>
                <a:cxn ang="0">
                  <a:pos x="T0" y="T1"/>
                </a:cxn>
                <a:cxn ang="0">
                  <a:pos x="T2" y="T3"/>
                </a:cxn>
                <a:cxn ang="0">
                  <a:pos x="T4" y="T5"/>
                </a:cxn>
                <a:cxn ang="0">
                  <a:pos x="T6" y="T7"/>
                </a:cxn>
                <a:cxn ang="0">
                  <a:pos x="T8" y="T9"/>
                </a:cxn>
              </a:cxnLst>
              <a:rect l="0" t="0" r="r" b="b"/>
              <a:pathLst>
                <a:path w="15" h="35">
                  <a:moveTo>
                    <a:pt x="7" y="35"/>
                  </a:moveTo>
                  <a:lnTo>
                    <a:pt x="0" y="2"/>
                  </a:lnTo>
                  <a:lnTo>
                    <a:pt x="9" y="0"/>
                  </a:lnTo>
                  <a:lnTo>
                    <a:pt x="15" y="34"/>
                  </a:lnTo>
                  <a:lnTo>
                    <a:pt x="7"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5" name="Rectangle 664">
              <a:extLst>
                <a:ext uri="{FF2B5EF4-FFF2-40B4-BE49-F238E27FC236}">
                  <a16:creationId xmlns:a16="http://schemas.microsoft.com/office/drawing/2014/main" id="{88C432C2-226F-81B5-5222-0E31F3E1E216}"/>
                </a:ext>
              </a:extLst>
            </p:cNvPr>
            <p:cNvSpPr>
              <a:spLocks noChangeArrowheads="1"/>
            </p:cNvSpPr>
            <p:nvPr/>
          </p:nvSpPr>
          <p:spPr bwMode="auto">
            <a:xfrm>
              <a:off x="8399463" y="3702051"/>
              <a:ext cx="12700"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6" name="Rectangle 665">
              <a:extLst>
                <a:ext uri="{FF2B5EF4-FFF2-40B4-BE49-F238E27FC236}">
                  <a16:creationId xmlns:a16="http://schemas.microsoft.com/office/drawing/2014/main" id="{5C3728B1-1B42-8610-8208-3CDEA93EFCF4}"/>
                </a:ext>
              </a:extLst>
            </p:cNvPr>
            <p:cNvSpPr>
              <a:spLocks noChangeArrowheads="1"/>
            </p:cNvSpPr>
            <p:nvPr/>
          </p:nvSpPr>
          <p:spPr bwMode="auto">
            <a:xfrm>
              <a:off x="8301038" y="3702051"/>
              <a:ext cx="1270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7" name="Freeform 666">
              <a:extLst>
                <a:ext uri="{FF2B5EF4-FFF2-40B4-BE49-F238E27FC236}">
                  <a16:creationId xmlns:a16="http://schemas.microsoft.com/office/drawing/2014/main" id="{F8077A8D-5258-EB81-1052-B55294C2D5E6}"/>
                </a:ext>
              </a:extLst>
            </p:cNvPr>
            <p:cNvSpPr>
              <a:spLocks/>
            </p:cNvSpPr>
            <p:nvPr/>
          </p:nvSpPr>
          <p:spPr bwMode="auto">
            <a:xfrm>
              <a:off x="8129588" y="3759201"/>
              <a:ext cx="149225" cy="120650"/>
            </a:xfrm>
            <a:custGeom>
              <a:avLst/>
              <a:gdLst>
                <a:gd name="T0" fmla="*/ 17 w 186"/>
                <a:gd name="T1" fmla="*/ 148 h 148"/>
                <a:gd name="T2" fmla="*/ 0 w 186"/>
                <a:gd name="T3" fmla="*/ 148 h 148"/>
                <a:gd name="T4" fmla="*/ 0 w 186"/>
                <a:gd name="T5" fmla="*/ 140 h 148"/>
                <a:gd name="T6" fmla="*/ 81 w 186"/>
                <a:gd name="T7" fmla="*/ 31 h 148"/>
                <a:gd name="T8" fmla="*/ 182 w 186"/>
                <a:gd name="T9" fmla="*/ 0 h 148"/>
                <a:gd name="T10" fmla="*/ 186 w 186"/>
                <a:gd name="T11" fmla="*/ 16 h 148"/>
                <a:gd name="T12" fmla="*/ 86 w 186"/>
                <a:gd name="T13" fmla="*/ 47 h 148"/>
                <a:gd name="T14" fmla="*/ 17 w 186"/>
                <a:gd name="T15" fmla="*/ 140 h 148"/>
                <a:gd name="T16" fmla="*/ 17 w 186"/>
                <a:gd name="T1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48">
                  <a:moveTo>
                    <a:pt x="17" y="148"/>
                  </a:moveTo>
                  <a:lnTo>
                    <a:pt x="0" y="148"/>
                  </a:lnTo>
                  <a:lnTo>
                    <a:pt x="0" y="140"/>
                  </a:lnTo>
                  <a:cubicBezTo>
                    <a:pt x="0" y="89"/>
                    <a:pt x="33" y="45"/>
                    <a:pt x="81" y="31"/>
                  </a:cubicBezTo>
                  <a:lnTo>
                    <a:pt x="182" y="0"/>
                  </a:lnTo>
                  <a:lnTo>
                    <a:pt x="186" y="16"/>
                  </a:lnTo>
                  <a:lnTo>
                    <a:pt x="86" y="47"/>
                  </a:lnTo>
                  <a:cubicBezTo>
                    <a:pt x="45" y="59"/>
                    <a:pt x="17" y="96"/>
                    <a:pt x="17" y="140"/>
                  </a:cubicBezTo>
                  <a:lnTo>
                    <a:pt x="17"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8" name="Freeform 667">
              <a:extLst>
                <a:ext uri="{FF2B5EF4-FFF2-40B4-BE49-F238E27FC236}">
                  <a16:creationId xmlns:a16="http://schemas.microsoft.com/office/drawing/2014/main" id="{CCC4317C-BA92-15F9-83DE-66D3B8F5A286}"/>
                </a:ext>
              </a:extLst>
            </p:cNvPr>
            <p:cNvSpPr>
              <a:spLocks/>
            </p:cNvSpPr>
            <p:nvPr/>
          </p:nvSpPr>
          <p:spPr bwMode="auto">
            <a:xfrm>
              <a:off x="8264526" y="3568701"/>
              <a:ext cx="185738" cy="165100"/>
            </a:xfrm>
            <a:custGeom>
              <a:avLst/>
              <a:gdLst>
                <a:gd name="T0" fmla="*/ 115 w 230"/>
                <a:gd name="T1" fmla="*/ 206 h 206"/>
                <a:gd name="T2" fmla="*/ 74 w 230"/>
                <a:gd name="T3" fmla="*/ 195 h 206"/>
                <a:gd name="T4" fmla="*/ 0 w 230"/>
                <a:gd name="T5" fmla="*/ 100 h 206"/>
                <a:gd name="T6" fmla="*/ 0 w 230"/>
                <a:gd name="T7" fmla="*/ 0 h 206"/>
                <a:gd name="T8" fmla="*/ 16 w 230"/>
                <a:gd name="T9" fmla="*/ 0 h 206"/>
                <a:gd name="T10" fmla="*/ 16 w 230"/>
                <a:gd name="T11" fmla="*/ 100 h 206"/>
                <a:gd name="T12" fmla="*/ 83 w 230"/>
                <a:gd name="T13" fmla="*/ 181 h 206"/>
                <a:gd name="T14" fmla="*/ 146 w 230"/>
                <a:gd name="T15" fmla="*/ 181 h 206"/>
                <a:gd name="T16" fmla="*/ 213 w 230"/>
                <a:gd name="T17" fmla="*/ 100 h 206"/>
                <a:gd name="T18" fmla="*/ 213 w 230"/>
                <a:gd name="T19" fmla="*/ 0 h 206"/>
                <a:gd name="T20" fmla="*/ 230 w 230"/>
                <a:gd name="T21" fmla="*/ 0 h 206"/>
                <a:gd name="T22" fmla="*/ 230 w 230"/>
                <a:gd name="T23" fmla="*/ 100 h 206"/>
                <a:gd name="T24" fmla="*/ 155 w 230"/>
                <a:gd name="T25" fmla="*/ 195 h 206"/>
                <a:gd name="T26" fmla="*/ 115 w 230"/>
                <a:gd name="T27"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0" h="206">
                  <a:moveTo>
                    <a:pt x="115" y="206"/>
                  </a:moveTo>
                  <a:cubicBezTo>
                    <a:pt x="101" y="206"/>
                    <a:pt x="87" y="202"/>
                    <a:pt x="74" y="195"/>
                  </a:cubicBezTo>
                  <a:cubicBezTo>
                    <a:pt x="40" y="173"/>
                    <a:pt x="0" y="140"/>
                    <a:pt x="0" y="100"/>
                  </a:cubicBezTo>
                  <a:lnTo>
                    <a:pt x="0" y="0"/>
                  </a:lnTo>
                  <a:lnTo>
                    <a:pt x="16" y="0"/>
                  </a:lnTo>
                  <a:lnTo>
                    <a:pt x="16" y="100"/>
                  </a:lnTo>
                  <a:cubicBezTo>
                    <a:pt x="16" y="134"/>
                    <a:pt x="58" y="165"/>
                    <a:pt x="83" y="181"/>
                  </a:cubicBezTo>
                  <a:cubicBezTo>
                    <a:pt x="103" y="193"/>
                    <a:pt x="127" y="193"/>
                    <a:pt x="146" y="181"/>
                  </a:cubicBezTo>
                  <a:cubicBezTo>
                    <a:pt x="171" y="165"/>
                    <a:pt x="213" y="134"/>
                    <a:pt x="213" y="100"/>
                  </a:cubicBezTo>
                  <a:lnTo>
                    <a:pt x="213" y="0"/>
                  </a:lnTo>
                  <a:lnTo>
                    <a:pt x="230" y="0"/>
                  </a:lnTo>
                  <a:lnTo>
                    <a:pt x="230" y="100"/>
                  </a:lnTo>
                  <a:cubicBezTo>
                    <a:pt x="230" y="140"/>
                    <a:pt x="189" y="173"/>
                    <a:pt x="155" y="195"/>
                  </a:cubicBezTo>
                  <a:cubicBezTo>
                    <a:pt x="143" y="202"/>
                    <a:pt x="129" y="206"/>
                    <a:pt x="115"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9" name="Freeform 668">
              <a:extLst>
                <a:ext uri="{FF2B5EF4-FFF2-40B4-BE49-F238E27FC236}">
                  <a16:creationId xmlns:a16="http://schemas.microsoft.com/office/drawing/2014/main" id="{057E4740-2921-87F8-6CE3-43466A3689A3}"/>
                </a:ext>
              </a:extLst>
            </p:cNvPr>
            <p:cNvSpPr>
              <a:spLocks noEditPoints="1"/>
            </p:cNvSpPr>
            <p:nvPr/>
          </p:nvSpPr>
          <p:spPr bwMode="auto">
            <a:xfrm>
              <a:off x="8347076" y="3722688"/>
              <a:ext cx="98425" cy="104775"/>
            </a:xfrm>
            <a:custGeom>
              <a:avLst/>
              <a:gdLst>
                <a:gd name="T0" fmla="*/ 24 w 122"/>
                <a:gd name="T1" fmla="*/ 76 h 130"/>
                <a:gd name="T2" fmla="*/ 52 w 122"/>
                <a:gd name="T3" fmla="*/ 105 h 130"/>
                <a:gd name="T4" fmla="*/ 100 w 122"/>
                <a:gd name="T5" fmla="*/ 53 h 130"/>
                <a:gd name="T6" fmla="*/ 77 w 122"/>
                <a:gd name="T7" fmla="*/ 25 h 130"/>
                <a:gd name="T8" fmla="*/ 24 w 122"/>
                <a:gd name="T9" fmla="*/ 76 h 130"/>
                <a:gd name="T10" fmla="*/ 53 w 122"/>
                <a:gd name="T11" fmla="*/ 130 h 130"/>
                <a:gd name="T12" fmla="*/ 0 w 122"/>
                <a:gd name="T13" fmla="*/ 75 h 130"/>
                <a:gd name="T14" fmla="*/ 79 w 122"/>
                <a:gd name="T15" fmla="*/ 0 h 130"/>
                <a:gd name="T16" fmla="*/ 122 w 122"/>
                <a:gd name="T17" fmla="*/ 54 h 130"/>
                <a:gd name="T18" fmla="*/ 53 w 122"/>
                <a:gd name="T19"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30">
                  <a:moveTo>
                    <a:pt x="24" y="76"/>
                  </a:moveTo>
                  <a:lnTo>
                    <a:pt x="52" y="105"/>
                  </a:lnTo>
                  <a:lnTo>
                    <a:pt x="100" y="53"/>
                  </a:lnTo>
                  <a:lnTo>
                    <a:pt x="77" y="25"/>
                  </a:lnTo>
                  <a:lnTo>
                    <a:pt x="24" y="76"/>
                  </a:lnTo>
                  <a:close/>
                  <a:moveTo>
                    <a:pt x="53" y="130"/>
                  </a:moveTo>
                  <a:lnTo>
                    <a:pt x="0" y="75"/>
                  </a:lnTo>
                  <a:lnTo>
                    <a:pt x="79" y="0"/>
                  </a:lnTo>
                  <a:lnTo>
                    <a:pt x="122" y="54"/>
                  </a:lnTo>
                  <a:lnTo>
                    <a:pt x="53" y="13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0" name="Freeform 669">
              <a:extLst>
                <a:ext uri="{FF2B5EF4-FFF2-40B4-BE49-F238E27FC236}">
                  <a16:creationId xmlns:a16="http://schemas.microsoft.com/office/drawing/2014/main" id="{918D0DB8-56BE-A9AA-52D0-744C861ED69D}"/>
                </a:ext>
              </a:extLst>
            </p:cNvPr>
            <p:cNvSpPr>
              <a:spLocks noEditPoints="1"/>
            </p:cNvSpPr>
            <p:nvPr/>
          </p:nvSpPr>
          <p:spPr bwMode="auto">
            <a:xfrm>
              <a:off x="8267701" y="3722688"/>
              <a:ext cx="98425" cy="103188"/>
            </a:xfrm>
            <a:custGeom>
              <a:avLst/>
              <a:gdLst>
                <a:gd name="T0" fmla="*/ 22 w 122"/>
                <a:gd name="T1" fmla="*/ 55 h 129"/>
                <a:gd name="T2" fmla="*/ 69 w 122"/>
                <a:gd name="T3" fmla="*/ 105 h 129"/>
                <a:gd name="T4" fmla="*/ 98 w 122"/>
                <a:gd name="T5" fmla="*/ 76 h 129"/>
                <a:gd name="T6" fmla="*/ 45 w 122"/>
                <a:gd name="T7" fmla="*/ 25 h 129"/>
                <a:gd name="T8" fmla="*/ 22 w 122"/>
                <a:gd name="T9" fmla="*/ 55 h 129"/>
                <a:gd name="T10" fmla="*/ 69 w 122"/>
                <a:gd name="T11" fmla="*/ 129 h 129"/>
                <a:gd name="T12" fmla="*/ 0 w 122"/>
                <a:gd name="T13" fmla="*/ 56 h 129"/>
                <a:gd name="T14" fmla="*/ 43 w 122"/>
                <a:gd name="T15" fmla="*/ 0 h 129"/>
                <a:gd name="T16" fmla="*/ 122 w 122"/>
                <a:gd name="T17" fmla="*/ 75 h 129"/>
                <a:gd name="T18" fmla="*/ 69 w 122"/>
                <a:gd name="T1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29">
                  <a:moveTo>
                    <a:pt x="22" y="55"/>
                  </a:moveTo>
                  <a:lnTo>
                    <a:pt x="69" y="105"/>
                  </a:lnTo>
                  <a:lnTo>
                    <a:pt x="98" y="76"/>
                  </a:lnTo>
                  <a:lnTo>
                    <a:pt x="45" y="25"/>
                  </a:lnTo>
                  <a:lnTo>
                    <a:pt x="22" y="55"/>
                  </a:lnTo>
                  <a:close/>
                  <a:moveTo>
                    <a:pt x="69" y="129"/>
                  </a:moveTo>
                  <a:lnTo>
                    <a:pt x="0" y="56"/>
                  </a:lnTo>
                  <a:lnTo>
                    <a:pt x="43" y="0"/>
                  </a:lnTo>
                  <a:lnTo>
                    <a:pt x="122" y="75"/>
                  </a:lnTo>
                  <a:lnTo>
                    <a:pt x="69" y="12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1" name="Freeform 670">
              <a:extLst>
                <a:ext uri="{FF2B5EF4-FFF2-40B4-BE49-F238E27FC236}">
                  <a16:creationId xmlns:a16="http://schemas.microsoft.com/office/drawing/2014/main" id="{C04CFEF4-D1F5-DF7F-C8BB-1CD9FC1447CD}"/>
                </a:ext>
              </a:extLst>
            </p:cNvPr>
            <p:cNvSpPr>
              <a:spLocks noEditPoints="1"/>
            </p:cNvSpPr>
            <p:nvPr/>
          </p:nvSpPr>
          <p:spPr bwMode="auto">
            <a:xfrm>
              <a:off x="8234363" y="3411538"/>
              <a:ext cx="244475" cy="163513"/>
            </a:xfrm>
            <a:custGeom>
              <a:avLst/>
              <a:gdLst>
                <a:gd name="T0" fmla="*/ 16 w 304"/>
                <a:gd name="T1" fmla="*/ 185 h 202"/>
                <a:gd name="T2" fmla="*/ 287 w 304"/>
                <a:gd name="T3" fmla="*/ 185 h 202"/>
                <a:gd name="T4" fmla="*/ 287 w 304"/>
                <a:gd name="T5" fmla="*/ 152 h 202"/>
                <a:gd name="T6" fmla="*/ 152 w 304"/>
                <a:gd name="T7" fmla="*/ 17 h 202"/>
                <a:gd name="T8" fmla="*/ 16 w 304"/>
                <a:gd name="T9" fmla="*/ 152 h 202"/>
                <a:gd name="T10" fmla="*/ 16 w 304"/>
                <a:gd name="T11" fmla="*/ 185 h 202"/>
                <a:gd name="T12" fmla="*/ 304 w 304"/>
                <a:gd name="T13" fmla="*/ 202 h 202"/>
                <a:gd name="T14" fmla="*/ 0 w 304"/>
                <a:gd name="T15" fmla="*/ 202 h 202"/>
                <a:gd name="T16" fmla="*/ 0 w 304"/>
                <a:gd name="T17" fmla="*/ 152 h 202"/>
                <a:gd name="T18" fmla="*/ 152 w 304"/>
                <a:gd name="T19" fmla="*/ 0 h 202"/>
                <a:gd name="T20" fmla="*/ 304 w 304"/>
                <a:gd name="T21" fmla="*/ 152 h 202"/>
                <a:gd name="T22" fmla="*/ 304 w 304"/>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4" h="202">
                  <a:moveTo>
                    <a:pt x="16" y="185"/>
                  </a:moveTo>
                  <a:lnTo>
                    <a:pt x="287" y="185"/>
                  </a:lnTo>
                  <a:lnTo>
                    <a:pt x="287" y="152"/>
                  </a:lnTo>
                  <a:cubicBezTo>
                    <a:pt x="287" y="77"/>
                    <a:pt x="226" y="17"/>
                    <a:pt x="152" y="17"/>
                  </a:cubicBezTo>
                  <a:cubicBezTo>
                    <a:pt x="77" y="17"/>
                    <a:pt x="16" y="77"/>
                    <a:pt x="16" y="152"/>
                  </a:cubicBezTo>
                  <a:lnTo>
                    <a:pt x="16" y="185"/>
                  </a:lnTo>
                  <a:close/>
                  <a:moveTo>
                    <a:pt x="304" y="202"/>
                  </a:moveTo>
                  <a:lnTo>
                    <a:pt x="0" y="202"/>
                  </a:lnTo>
                  <a:lnTo>
                    <a:pt x="0" y="152"/>
                  </a:lnTo>
                  <a:cubicBezTo>
                    <a:pt x="0" y="68"/>
                    <a:pt x="68" y="0"/>
                    <a:pt x="152" y="0"/>
                  </a:cubicBezTo>
                  <a:cubicBezTo>
                    <a:pt x="236" y="0"/>
                    <a:pt x="304" y="68"/>
                    <a:pt x="304" y="152"/>
                  </a:cubicBezTo>
                  <a:lnTo>
                    <a:pt x="304"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2" name="Rectangle 671">
              <a:extLst>
                <a:ext uri="{FF2B5EF4-FFF2-40B4-BE49-F238E27FC236}">
                  <a16:creationId xmlns:a16="http://schemas.microsoft.com/office/drawing/2014/main" id="{673E363B-C2F5-9E25-DC43-1CFAFD9DD321}"/>
                </a:ext>
              </a:extLst>
            </p:cNvPr>
            <p:cNvSpPr>
              <a:spLocks noChangeArrowheads="1"/>
            </p:cNvSpPr>
            <p:nvPr/>
          </p:nvSpPr>
          <p:spPr bwMode="auto">
            <a:xfrm>
              <a:off x="8218488" y="3560763"/>
              <a:ext cx="2714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3" name="Freeform 672">
              <a:extLst>
                <a:ext uri="{FF2B5EF4-FFF2-40B4-BE49-F238E27FC236}">
                  <a16:creationId xmlns:a16="http://schemas.microsoft.com/office/drawing/2014/main" id="{E491B85C-7F83-2BAE-7E85-207635C9306B}"/>
                </a:ext>
              </a:extLst>
            </p:cNvPr>
            <p:cNvSpPr>
              <a:spLocks/>
            </p:cNvSpPr>
            <p:nvPr/>
          </p:nvSpPr>
          <p:spPr bwMode="auto">
            <a:xfrm>
              <a:off x="8332788" y="3417888"/>
              <a:ext cx="47625" cy="80963"/>
            </a:xfrm>
            <a:custGeom>
              <a:avLst/>
              <a:gdLst>
                <a:gd name="T0" fmla="*/ 30 w 30"/>
                <a:gd name="T1" fmla="*/ 51 h 51"/>
                <a:gd name="T2" fmla="*/ 0 w 30"/>
                <a:gd name="T3" fmla="*/ 51 h 51"/>
                <a:gd name="T4" fmla="*/ 0 w 30"/>
                <a:gd name="T5" fmla="*/ 0 h 51"/>
                <a:gd name="T6" fmla="*/ 9 w 30"/>
                <a:gd name="T7" fmla="*/ 0 h 51"/>
                <a:gd name="T8" fmla="*/ 9 w 30"/>
                <a:gd name="T9" fmla="*/ 42 h 51"/>
                <a:gd name="T10" fmla="*/ 22 w 30"/>
                <a:gd name="T11" fmla="*/ 42 h 51"/>
                <a:gd name="T12" fmla="*/ 22 w 30"/>
                <a:gd name="T13" fmla="*/ 0 h 51"/>
                <a:gd name="T14" fmla="*/ 30 w 30"/>
                <a:gd name="T15" fmla="*/ 0 h 51"/>
                <a:gd name="T16" fmla="*/ 30 w 30"/>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1">
                  <a:moveTo>
                    <a:pt x="30" y="51"/>
                  </a:moveTo>
                  <a:lnTo>
                    <a:pt x="0" y="51"/>
                  </a:lnTo>
                  <a:lnTo>
                    <a:pt x="0" y="0"/>
                  </a:lnTo>
                  <a:lnTo>
                    <a:pt x="9" y="0"/>
                  </a:lnTo>
                  <a:lnTo>
                    <a:pt x="9" y="42"/>
                  </a:lnTo>
                  <a:lnTo>
                    <a:pt x="22" y="42"/>
                  </a:lnTo>
                  <a:lnTo>
                    <a:pt x="22" y="0"/>
                  </a:lnTo>
                  <a:lnTo>
                    <a:pt x="30" y="0"/>
                  </a:lnTo>
                  <a:lnTo>
                    <a:pt x="30"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4" name="Rectangle 673">
              <a:extLst>
                <a:ext uri="{FF2B5EF4-FFF2-40B4-BE49-F238E27FC236}">
                  <a16:creationId xmlns:a16="http://schemas.microsoft.com/office/drawing/2014/main" id="{86F84C91-2F9E-E10C-11CE-CABA5A3C3AE0}"/>
                </a:ext>
              </a:extLst>
            </p:cNvPr>
            <p:cNvSpPr>
              <a:spLocks noChangeArrowheads="1"/>
            </p:cNvSpPr>
            <p:nvPr/>
          </p:nvSpPr>
          <p:spPr bwMode="auto">
            <a:xfrm>
              <a:off x="8197851" y="3789363"/>
              <a:ext cx="14288" cy="90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5" name="Rectangle 674">
              <a:extLst>
                <a:ext uri="{FF2B5EF4-FFF2-40B4-BE49-F238E27FC236}">
                  <a16:creationId xmlns:a16="http://schemas.microsoft.com/office/drawing/2014/main" id="{D4236706-40DE-0320-B843-6ABBFCB299A3}"/>
                </a:ext>
              </a:extLst>
            </p:cNvPr>
            <p:cNvSpPr>
              <a:spLocks noChangeArrowheads="1"/>
            </p:cNvSpPr>
            <p:nvPr/>
          </p:nvSpPr>
          <p:spPr bwMode="auto">
            <a:xfrm>
              <a:off x="8235951" y="3776663"/>
              <a:ext cx="14288" cy="103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6" name="Freeform 675">
              <a:extLst>
                <a:ext uri="{FF2B5EF4-FFF2-40B4-BE49-F238E27FC236}">
                  <a16:creationId xmlns:a16="http://schemas.microsoft.com/office/drawing/2014/main" id="{621897EF-2F48-26FF-C447-4B138BCF98E6}"/>
                </a:ext>
              </a:extLst>
            </p:cNvPr>
            <p:cNvSpPr>
              <a:spLocks/>
            </p:cNvSpPr>
            <p:nvPr/>
          </p:nvSpPr>
          <p:spPr bwMode="auto">
            <a:xfrm>
              <a:off x="8434388" y="3759201"/>
              <a:ext cx="150813" cy="120650"/>
            </a:xfrm>
            <a:custGeom>
              <a:avLst/>
              <a:gdLst>
                <a:gd name="T0" fmla="*/ 186 w 186"/>
                <a:gd name="T1" fmla="*/ 148 h 148"/>
                <a:gd name="T2" fmla="*/ 169 w 186"/>
                <a:gd name="T3" fmla="*/ 148 h 148"/>
                <a:gd name="T4" fmla="*/ 169 w 186"/>
                <a:gd name="T5" fmla="*/ 140 h 148"/>
                <a:gd name="T6" fmla="*/ 100 w 186"/>
                <a:gd name="T7" fmla="*/ 47 h 148"/>
                <a:gd name="T8" fmla="*/ 0 w 186"/>
                <a:gd name="T9" fmla="*/ 16 h 148"/>
                <a:gd name="T10" fmla="*/ 5 w 186"/>
                <a:gd name="T11" fmla="*/ 0 h 148"/>
                <a:gd name="T12" fmla="*/ 105 w 186"/>
                <a:gd name="T13" fmla="*/ 31 h 148"/>
                <a:gd name="T14" fmla="*/ 186 w 186"/>
                <a:gd name="T15" fmla="*/ 140 h 148"/>
                <a:gd name="T16" fmla="*/ 186 w 186"/>
                <a:gd name="T1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48">
                  <a:moveTo>
                    <a:pt x="186" y="148"/>
                  </a:moveTo>
                  <a:lnTo>
                    <a:pt x="169" y="148"/>
                  </a:lnTo>
                  <a:lnTo>
                    <a:pt x="169" y="140"/>
                  </a:lnTo>
                  <a:cubicBezTo>
                    <a:pt x="169" y="96"/>
                    <a:pt x="142" y="59"/>
                    <a:pt x="100" y="47"/>
                  </a:cubicBezTo>
                  <a:lnTo>
                    <a:pt x="0" y="16"/>
                  </a:lnTo>
                  <a:lnTo>
                    <a:pt x="5" y="0"/>
                  </a:lnTo>
                  <a:lnTo>
                    <a:pt x="105" y="31"/>
                  </a:lnTo>
                  <a:cubicBezTo>
                    <a:pt x="153" y="45"/>
                    <a:pt x="186" y="89"/>
                    <a:pt x="186" y="140"/>
                  </a:cubicBezTo>
                  <a:lnTo>
                    <a:pt x="186"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7" name="Rectangle 676">
              <a:extLst>
                <a:ext uri="{FF2B5EF4-FFF2-40B4-BE49-F238E27FC236}">
                  <a16:creationId xmlns:a16="http://schemas.microsoft.com/office/drawing/2014/main" id="{699A19CE-F88D-416C-3A35-AA8017FA1EB9}"/>
                </a:ext>
              </a:extLst>
            </p:cNvPr>
            <p:cNvSpPr>
              <a:spLocks noChangeArrowheads="1"/>
            </p:cNvSpPr>
            <p:nvPr/>
          </p:nvSpPr>
          <p:spPr bwMode="auto">
            <a:xfrm>
              <a:off x="8502651" y="3789363"/>
              <a:ext cx="12700" cy="90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8" name="Rectangle 677">
              <a:extLst>
                <a:ext uri="{FF2B5EF4-FFF2-40B4-BE49-F238E27FC236}">
                  <a16:creationId xmlns:a16="http://schemas.microsoft.com/office/drawing/2014/main" id="{4AE54262-FD8C-D7C4-10ED-BB7B8E904694}"/>
                </a:ext>
              </a:extLst>
            </p:cNvPr>
            <p:cNvSpPr>
              <a:spLocks noChangeArrowheads="1"/>
            </p:cNvSpPr>
            <p:nvPr/>
          </p:nvSpPr>
          <p:spPr bwMode="auto">
            <a:xfrm>
              <a:off x="8464551" y="3776663"/>
              <a:ext cx="12700" cy="103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9" name="Freeform 678">
              <a:extLst>
                <a:ext uri="{FF2B5EF4-FFF2-40B4-BE49-F238E27FC236}">
                  <a16:creationId xmlns:a16="http://schemas.microsoft.com/office/drawing/2014/main" id="{E16ADB22-E69E-769A-C233-39AF295C3A06}"/>
                </a:ext>
              </a:extLst>
            </p:cNvPr>
            <p:cNvSpPr>
              <a:spLocks/>
            </p:cNvSpPr>
            <p:nvPr/>
          </p:nvSpPr>
          <p:spPr bwMode="auto">
            <a:xfrm>
              <a:off x="8324851" y="3805238"/>
              <a:ext cx="63500" cy="30163"/>
            </a:xfrm>
            <a:custGeom>
              <a:avLst/>
              <a:gdLst>
                <a:gd name="T0" fmla="*/ 39 w 77"/>
                <a:gd name="T1" fmla="*/ 38 h 38"/>
                <a:gd name="T2" fmla="*/ 21 w 77"/>
                <a:gd name="T3" fmla="*/ 31 h 38"/>
                <a:gd name="T4" fmla="*/ 0 w 77"/>
                <a:gd name="T5" fmla="*/ 12 h 38"/>
                <a:gd name="T6" fmla="*/ 12 w 77"/>
                <a:gd name="T7" fmla="*/ 0 h 38"/>
                <a:gd name="T8" fmla="*/ 32 w 77"/>
                <a:gd name="T9" fmla="*/ 19 h 38"/>
                <a:gd name="T10" fmla="*/ 45 w 77"/>
                <a:gd name="T11" fmla="*/ 19 h 38"/>
                <a:gd name="T12" fmla="*/ 66 w 77"/>
                <a:gd name="T13" fmla="*/ 0 h 38"/>
                <a:gd name="T14" fmla="*/ 77 w 77"/>
                <a:gd name="T15" fmla="*/ 12 h 38"/>
                <a:gd name="T16" fmla="*/ 57 w 77"/>
                <a:gd name="T17" fmla="*/ 31 h 38"/>
                <a:gd name="T18" fmla="*/ 39 w 77"/>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8">
                  <a:moveTo>
                    <a:pt x="39" y="38"/>
                  </a:moveTo>
                  <a:cubicBezTo>
                    <a:pt x="32" y="38"/>
                    <a:pt x="26" y="36"/>
                    <a:pt x="21" y="31"/>
                  </a:cubicBezTo>
                  <a:lnTo>
                    <a:pt x="0" y="12"/>
                  </a:lnTo>
                  <a:lnTo>
                    <a:pt x="12" y="0"/>
                  </a:lnTo>
                  <a:lnTo>
                    <a:pt x="32" y="19"/>
                  </a:lnTo>
                  <a:cubicBezTo>
                    <a:pt x="36" y="22"/>
                    <a:pt x="42" y="22"/>
                    <a:pt x="45" y="19"/>
                  </a:cubicBezTo>
                  <a:lnTo>
                    <a:pt x="66" y="0"/>
                  </a:lnTo>
                  <a:lnTo>
                    <a:pt x="77" y="12"/>
                  </a:lnTo>
                  <a:lnTo>
                    <a:pt x="57" y="31"/>
                  </a:lnTo>
                  <a:cubicBezTo>
                    <a:pt x="52" y="36"/>
                    <a:pt x="45" y="38"/>
                    <a:pt x="39"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0" name="Freeform 679">
              <a:extLst>
                <a:ext uri="{FF2B5EF4-FFF2-40B4-BE49-F238E27FC236}">
                  <a16:creationId xmlns:a16="http://schemas.microsoft.com/office/drawing/2014/main" id="{90523CE8-5CC2-5C93-B437-84E6505E11F7}"/>
                </a:ext>
              </a:extLst>
            </p:cNvPr>
            <p:cNvSpPr>
              <a:spLocks/>
            </p:cNvSpPr>
            <p:nvPr/>
          </p:nvSpPr>
          <p:spPr bwMode="auto">
            <a:xfrm>
              <a:off x="8328026" y="3824288"/>
              <a:ext cx="23813" cy="55563"/>
            </a:xfrm>
            <a:custGeom>
              <a:avLst/>
              <a:gdLst>
                <a:gd name="T0" fmla="*/ 8 w 15"/>
                <a:gd name="T1" fmla="*/ 35 h 35"/>
                <a:gd name="T2" fmla="*/ 0 w 15"/>
                <a:gd name="T3" fmla="*/ 34 h 35"/>
                <a:gd name="T4" fmla="*/ 7 w 15"/>
                <a:gd name="T5" fmla="*/ 0 h 35"/>
                <a:gd name="T6" fmla="*/ 15 w 15"/>
                <a:gd name="T7" fmla="*/ 2 h 35"/>
                <a:gd name="T8" fmla="*/ 8 w 15"/>
                <a:gd name="T9" fmla="*/ 35 h 35"/>
              </a:gdLst>
              <a:ahLst/>
              <a:cxnLst>
                <a:cxn ang="0">
                  <a:pos x="T0" y="T1"/>
                </a:cxn>
                <a:cxn ang="0">
                  <a:pos x="T2" y="T3"/>
                </a:cxn>
                <a:cxn ang="0">
                  <a:pos x="T4" y="T5"/>
                </a:cxn>
                <a:cxn ang="0">
                  <a:pos x="T6" y="T7"/>
                </a:cxn>
                <a:cxn ang="0">
                  <a:pos x="T8" y="T9"/>
                </a:cxn>
              </a:cxnLst>
              <a:rect l="0" t="0" r="r" b="b"/>
              <a:pathLst>
                <a:path w="15" h="35">
                  <a:moveTo>
                    <a:pt x="8" y="35"/>
                  </a:moveTo>
                  <a:lnTo>
                    <a:pt x="0" y="34"/>
                  </a:lnTo>
                  <a:lnTo>
                    <a:pt x="7" y="0"/>
                  </a:lnTo>
                  <a:lnTo>
                    <a:pt x="15" y="2"/>
                  </a:lnTo>
                  <a:lnTo>
                    <a:pt x="8"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1" name="Freeform 680">
              <a:extLst>
                <a:ext uri="{FF2B5EF4-FFF2-40B4-BE49-F238E27FC236}">
                  <a16:creationId xmlns:a16="http://schemas.microsoft.com/office/drawing/2014/main" id="{A0AE3E39-85BF-D93D-206F-B7FEAE4CAE59}"/>
                </a:ext>
              </a:extLst>
            </p:cNvPr>
            <p:cNvSpPr>
              <a:spLocks/>
            </p:cNvSpPr>
            <p:nvPr/>
          </p:nvSpPr>
          <p:spPr bwMode="auto">
            <a:xfrm>
              <a:off x="8361363" y="3824288"/>
              <a:ext cx="23813" cy="55563"/>
            </a:xfrm>
            <a:custGeom>
              <a:avLst/>
              <a:gdLst>
                <a:gd name="T0" fmla="*/ 7 w 15"/>
                <a:gd name="T1" fmla="*/ 35 h 35"/>
                <a:gd name="T2" fmla="*/ 0 w 15"/>
                <a:gd name="T3" fmla="*/ 2 h 35"/>
                <a:gd name="T4" fmla="*/ 9 w 15"/>
                <a:gd name="T5" fmla="*/ 0 h 35"/>
                <a:gd name="T6" fmla="*/ 15 w 15"/>
                <a:gd name="T7" fmla="*/ 34 h 35"/>
                <a:gd name="T8" fmla="*/ 7 w 15"/>
                <a:gd name="T9" fmla="*/ 35 h 35"/>
              </a:gdLst>
              <a:ahLst/>
              <a:cxnLst>
                <a:cxn ang="0">
                  <a:pos x="T0" y="T1"/>
                </a:cxn>
                <a:cxn ang="0">
                  <a:pos x="T2" y="T3"/>
                </a:cxn>
                <a:cxn ang="0">
                  <a:pos x="T4" y="T5"/>
                </a:cxn>
                <a:cxn ang="0">
                  <a:pos x="T6" y="T7"/>
                </a:cxn>
                <a:cxn ang="0">
                  <a:pos x="T8" y="T9"/>
                </a:cxn>
              </a:cxnLst>
              <a:rect l="0" t="0" r="r" b="b"/>
              <a:pathLst>
                <a:path w="15" h="35">
                  <a:moveTo>
                    <a:pt x="7" y="35"/>
                  </a:moveTo>
                  <a:lnTo>
                    <a:pt x="0" y="2"/>
                  </a:lnTo>
                  <a:lnTo>
                    <a:pt x="9" y="0"/>
                  </a:lnTo>
                  <a:lnTo>
                    <a:pt x="15" y="34"/>
                  </a:lnTo>
                  <a:lnTo>
                    <a:pt x="7"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72" name="Engineer6" descr="{&quot;Key&quot;:&quot;POWER_USER_SHAPE_ICON&quot;,&quot;Value&quot;:&quot;POWER_USER_SHAPE_ICON_STYLE_1&quot;}">
            <a:extLst>
              <a:ext uri="{FF2B5EF4-FFF2-40B4-BE49-F238E27FC236}">
                <a16:creationId xmlns:a16="http://schemas.microsoft.com/office/drawing/2014/main" id="{E0B6052C-CC5B-E1E5-4407-2ACF40305CF3}"/>
              </a:ext>
            </a:extLst>
          </p:cNvPr>
          <p:cNvGrpSpPr>
            <a:grpSpLocks noChangeAspect="1"/>
          </p:cNvGrpSpPr>
          <p:nvPr/>
        </p:nvGrpSpPr>
        <p:grpSpPr>
          <a:xfrm>
            <a:off x="9768665" y="2292866"/>
            <a:ext cx="188246" cy="193493"/>
            <a:chOff x="8129588" y="3411538"/>
            <a:chExt cx="455613" cy="468313"/>
          </a:xfrm>
          <a:solidFill>
            <a:schemeClr val="accent3"/>
          </a:solidFill>
        </p:grpSpPr>
        <p:sp>
          <p:nvSpPr>
            <p:cNvPr id="373" name="Rectangle 647">
              <a:extLst>
                <a:ext uri="{FF2B5EF4-FFF2-40B4-BE49-F238E27FC236}">
                  <a16:creationId xmlns:a16="http://schemas.microsoft.com/office/drawing/2014/main" id="{9AFF38BA-7ED1-F868-96F3-C29E942D3C0F}"/>
                </a:ext>
              </a:extLst>
            </p:cNvPr>
            <p:cNvSpPr>
              <a:spLocks noChangeArrowheads="1"/>
            </p:cNvSpPr>
            <p:nvPr/>
          </p:nvSpPr>
          <p:spPr bwMode="auto">
            <a:xfrm>
              <a:off x="8399463" y="3702051"/>
              <a:ext cx="12700"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4" name="Rectangle 648">
              <a:extLst>
                <a:ext uri="{FF2B5EF4-FFF2-40B4-BE49-F238E27FC236}">
                  <a16:creationId xmlns:a16="http://schemas.microsoft.com/office/drawing/2014/main" id="{FCA88100-A870-A8D9-2336-96781994CE54}"/>
                </a:ext>
              </a:extLst>
            </p:cNvPr>
            <p:cNvSpPr>
              <a:spLocks noChangeArrowheads="1"/>
            </p:cNvSpPr>
            <p:nvPr/>
          </p:nvSpPr>
          <p:spPr bwMode="auto">
            <a:xfrm>
              <a:off x="8301038" y="3702051"/>
              <a:ext cx="1270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5" name="Freeform 649">
              <a:extLst>
                <a:ext uri="{FF2B5EF4-FFF2-40B4-BE49-F238E27FC236}">
                  <a16:creationId xmlns:a16="http://schemas.microsoft.com/office/drawing/2014/main" id="{4957F108-0C5E-6AF0-2A99-8EF4202B482D}"/>
                </a:ext>
              </a:extLst>
            </p:cNvPr>
            <p:cNvSpPr>
              <a:spLocks/>
            </p:cNvSpPr>
            <p:nvPr/>
          </p:nvSpPr>
          <p:spPr bwMode="auto">
            <a:xfrm>
              <a:off x="8129588" y="3759201"/>
              <a:ext cx="149225" cy="120650"/>
            </a:xfrm>
            <a:custGeom>
              <a:avLst/>
              <a:gdLst>
                <a:gd name="T0" fmla="*/ 17 w 186"/>
                <a:gd name="T1" fmla="*/ 148 h 148"/>
                <a:gd name="T2" fmla="*/ 0 w 186"/>
                <a:gd name="T3" fmla="*/ 148 h 148"/>
                <a:gd name="T4" fmla="*/ 0 w 186"/>
                <a:gd name="T5" fmla="*/ 140 h 148"/>
                <a:gd name="T6" fmla="*/ 81 w 186"/>
                <a:gd name="T7" fmla="*/ 31 h 148"/>
                <a:gd name="T8" fmla="*/ 182 w 186"/>
                <a:gd name="T9" fmla="*/ 0 h 148"/>
                <a:gd name="T10" fmla="*/ 186 w 186"/>
                <a:gd name="T11" fmla="*/ 16 h 148"/>
                <a:gd name="T12" fmla="*/ 86 w 186"/>
                <a:gd name="T13" fmla="*/ 47 h 148"/>
                <a:gd name="T14" fmla="*/ 17 w 186"/>
                <a:gd name="T15" fmla="*/ 140 h 148"/>
                <a:gd name="T16" fmla="*/ 17 w 186"/>
                <a:gd name="T1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48">
                  <a:moveTo>
                    <a:pt x="17" y="148"/>
                  </a:moveTo>
                  <a:lnTo>
                    <a:pt x="0" y="148"/>
                  </a:lnTo>
                  <a:lnTo>
                    <a:pt x="0" y="140"/>
                  </a:lnTo>
                  <a:cubicBezTo>
                    <a:pt x="0" y="89"/>
                    <a:pt x="33" y="45"/>
                    <a:pt x="81" y="31"/>
                  </a:cubicBezTo>
                  <a:lnTo>
                    <a:pt x="182" y="0"/>
                  </a:lnTo>
                  <a:lnTo>
                    <a:pt x="186" y="16"/>
                  </a:lnTo>
                  <a:lnTo>
                    <a:pt x="86" y="47"/>
                  </a:lnTo>
                  <a:cubicBezTo>
                    <a:pt x="45" y="59"/>
                    <a:pt x="17" y="96"/>
                    <a:pt x="17" y="140"/>
                  </a:cubicBezTo>
                  <a:lnTo>
                    <a:pt x="17"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6" name="Freeform 650">
              <a:extLst>
                <a:ext uri="{FF2B5EF4-FFF2-40B4-BE49-F238E27FC236}">
                  <a16:creationId xmlns:a16="http://schemas.microsoft.com/office/drawing/2014/main" id="{6FA3ACCA-7150-B676-DE8F-B3EFCC7EB4F9}"/>
                </a:ext>
              </a:extLst>
            </p:cNvPr>
            <p:cNvSpPr>
              <a:spLocks/>
            </p:cNvSpPr>
            <p:nvPr/>
          </p:nvSpPr>
          <p:spPr bwMode="auto">
            <a:xfrm>
              <a:off x="8264526" y="3568701"/>
              <a:ext cx="185738" cy="165100"/>
            </a:xfrm>
            <a:custGeom>
              <a:avLst/>
              <a:gdLst>
                <a:gd name="T0" fmla="*/ 115 w 230"/>
                <a:gd name="T1" fmla="*/ 206 h 206"/>
                <a:gd name="T2" fmla="*/ 74 w 230"/>
                <a:gd name="T3" fmla="*/ 195 h 206"/>
                <a:gd name="T4" fmla="*/ 0 w 230"/>
                <a:gd name="T5" fmla="*/ 100 h 206"/>
                <a:gd name="T6" fmla="*/ 0 w 230"/>
                <a:gd name="T7" fmla="*/ 0 h 206"/>
                <a:gd name="T8" fmla="*/ 16 w 230"/>
                <a:gd name="T9" fmla="*/ 0 h 206"/>
                <a:gd name="T10" fmla="*/ 16 w 230"/>
                <a:gd name="T11" fmla="*/ 100 h 206"/>
                <a:gd name="T12" fmla="*/ 83 w 230"/>
                <a:gd name="T13" fmla="*/ 181 h 206"/>
                <a:gd name="T14" fmla="*/ 146 w 230"/>
                <a:gd name="T15" fmla="*/ 181 h 206"/>
                <a:gd name="T16" fmla="*/ 213 w 230"/>
                <a:gd name="T17" fmla="*/ 100 h 206"/>
                <a:gd name="T18" fmla="*/ 213 w 230"/>
                <a:gd name="T19" fmla="*/ 0 h 206"/>
                <a:gd name="T20" fmla="*/ 230 w 230"/>
                <a:gd name="T21" fmla="*/ 0 h 206"/>
                <a:gd name="T22" fmla="*/ 230 w 230"/>
                <a:gd name="T23" fmla="*/ 100 h 206"/>
                <a:gd name="T24" fmla="*/ 155 w 230"/>
                <a:gd name="T25" fmla="*/ 195 h 206"/>
                <a:gd name="T26" fmla="*/ 115 w 230"/>
                <a:gd name="T27"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0" h="206">
                  <a:moveTo>
                    <a:pt x="115" y="206"/>
                  </a:moveTo>
                  <a:cubicBezTo>
                    <a:pt x="101" y="206"/>
                    <a:pt x="87" y="202"/>
                    <a:pt x="74" y="195"/>
                  </a:cubicBezTo>
                  <a:cubicBezTo>
                    <a:pt x="40" y="173"/>
                    <a:pt x="0" y="140"/>
                    <a:pt x="0" y="100"/>
                  </a:cubicBezTo>
                  <a:lnTo>
                    <a:pt x="0" y="0"/>
                  </a:lnTo>
                  <a:lnTo>
                    <a:pt x="16" y="0"/>
                  </a:lnTo>
                  <a:lnTo>
                    <a:pt x="16" y="100"/>
                  </a:lnTo>
                  <a:cubicBezTo>
                    <a:pt x="16" y="134"/>
                    <a:pt x="58" y="165"/>
                    <a:pt x="83" y="181"/>
                  </a:cubicBezTo>
                  <a:cubicBezTo>
                    <a:pt x="103" y="193"/>
                    <a:pt x="127" y="193"/>
                    <a:pt x="146" y="181"/>
                  </a:cubicBezTo>
                  <a:cubicBezTo>
                    <a:pt x="171" y="165"/>
                    <a:pt x="213" y="134"/>
                    <a:pt x="213" y="100"/>
                  </a:cubicBezTo>
                  <a:lnTo>
                    <a:pt x="213" y="0"/>
                  </a:lnTo>
                  <a:lnTo>
                    <a:pt x="230" y="0"/>
                  </a:lnTo>
                  <a:lnTo>
                    <a:pt x="230" y="100"/>
                  </a:lnTo>
                  <a:cubicBezTo>
                    <a:pt x="230" y="140"/>
                    <a:pt x="189" y="173"/>
                    <a:pt x="155" y="195"/>
                  </a:cubicBezTo>
                  <a:cubicBezTo>
                    <a:pt x="143" y="202"/>
                    <a:pt x="129" y="206"/>
                    <a:pt x="115"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7" name="Freeform 651">
              <a:extLst>
                <a:ext uri="{FF2B5EF4-FFF2-40B4-BE49-F238E27FC236}">
                  <a16:creationId xmlns:a16="http://schemas.microsoft.com/office/drawing/2014/main" id="{1FB6F602-1B45-A22F-A617-B08CD74423C6}"/>
                </a:ext>
              </a:extLst>
            </p:cNvPr>
            <p:cNvSpPr>
              <a:spLocks noEditPoints="1"/>
            </p:cNvSpPr>
            <p:nvPr/>
          </p:nvSpPr>
          <p:spPr bwMode="auto">
            <a:xfrm>
              <a:off x="8347076" y="3722688"/>
              <a:ext cx="98425" cy="104775"/>
            </a:xfrm>
            <a:custGeom>
              <a:avLst/>
              <a:gdLst>
                <a:gd name="T0" fmla="*/ 24 w 122"/>
                <a:gd name="T1" fmla="*/ 76 h 130"/>
                <a:gd name="T2" fmla="*/ 52 w 122"/>
                <a:gd name="T3" fmla="*/ 105 h 130"/>
                <a:gd name="T4" fmla="*/ 100 w 122"/>
                <a:gd name="T5" fmla="*/ 53 h 130"/>
                <a:gd name="T6" fmla="*/ 77 w 122"/>
                <a:gd name="T7" fmla="*/ 25 h 130"/>
                <a:gd name="T8" fmla="*/ 24 w 122"/>
                <a:gd name="T9" fmla="*/ 76 h 130"/>
                <a:gd name="T10" fmla="*/ 53 w 122"/>
                <a:gd name="T11" fmla="*/ 130 h 130"/>
                <a:gd name="T12" fmla="*/ 0 w 122"/>
                <a:gd name="T13" fmla="*/ 75 h 130"/>
                <a:gd name="T14" fmla="*/ 79 w 122"/>
                <a:gd name="T15" fmla="*/ 0 h 130"/>
                <a:gd name="T16" fmla="*/ 122 w 122"/>
                <a:gd name="T17" fmla="*/ 54 h 130"/>
                <a:gd name="T18" fmla="*/ 53 w 122"/>
                <a:gd name="T19"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30">
                  <a:moveTo>
                    <a:pt x="24" y="76"/>
                  </a:moveTo>
                  <a:lnTo>
                    <a:pt x="52" y="105"/>
                  </a:lnTo>
                  <a:lnTo>
                    <a:pt x="100" y="53"/>
                  </a:lnTo>
                  <a:lnTo>
                    <a:pt x="77" y="25"/>
                  </a:lnTo>
                  <a:lnTo>
                    <a:pt x="24" y="76"/>
                  </a:lnTo>
                  <a:close/>
                  <a:moveTo>
                    <a:pt x="53" y="130"/>
                  </a:moveTo>
                  <a:lnTo>
                    <a:pt x="0" y="75"/>
                  </a:lnTo>
                  <a:lnTo>
                    <a:pt x="79" y="0"/>
                  </a:lnTo>
                  <a:lnTo>
                    <a:pt x="122" y="54"/>
                  </a:lnTo>
                  <a:lnTo>
                    <a:pt x="53" y="13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8" name="Freeform 652">
              <a:extLst>
                <a:ext uri="{FF2B5EF4-FFF2-40B4-BE49-F238E27FC236}">
                  <a16:creationId xmlns:a16="http://schemas.microsoft.com/office/drawing/2014/main" id="{38805B55-D270-1882-DEBC-8E5B7C20ECB5}"/>
                </a:ext>
              </a:extLst>
            </p:cNvPr>
            <p:cNvSpPr>
              <a:spLocks noEditPoints="1"/>
            </p:cNvSpPr>
            <p:nvPr/>
          </p:nvSpPr>
          <p:spPr bwMode="auto">
            <a:xfrm>
              <a:off x="8267701" y="3722688"/>
              <a:ext cx="98425" cy="103188"/>
            </a:xfrm>
            <a:custGeom>
              <a:avLst/>
              <a:gdLst>
                <a:gd name="T0" fmla="*/ 22 w 122"/>
                <a:gd name="T1" fmla="*/ 55 h 129"/>
                <a:gd name="T2" fmla="*/ 69 w 122"/>
                <a:gd name="T3" fmla="*/ 105 h 129"/>
                <a:gd name="T4" fmla="*/ 98 w 122"/>
                <a:gd name="T5" fmla="*/ 76 h 129"/>
                <a:gd name="T6" fmla="*/ 45 w 122"/>
                <a:gd name="T7" fmla="*/ 25 h 129"/>
                <a:gd name="T8" fmla="*/ 22 w 122"/>
                <a:gd name="T9" fmla="*/ 55 h 129"/>
                <a:gd name="T10" fmla="*/ 69 w 122"/>
                <a:gd name="T11" fmla="*/ 129 h 129"/>
                <a:gd name="T12" fmla="*/ 0 w 122"/>
                <a:gd name="T13" fmla="*/ 56 h 129"/>
                <a:gd name="T14" fmla="*/ 43 w 122"/>
                <a:gd name="T15" fmla="*/ 0 h 129"/>
                <a:gd name="T16" fmla="*/ 122 w 122"/>
                <a:gd name="T17" fmla="*/ 75 h 129"/>
                <a:gd name="T18" fmla="*/ 69 w 122"/>
                <a:gd name="T1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29">
                  <a:moveTo>
                    <a:pt x="22" y="55"/>
                  </a:moveTo>
                  <a:lnTo>
                    <a:pt x="69" y="105"/>
                  </a:lnTo>
                  <a:lnTo>
                    <a:pt x="98" y="76"/>
                  </a:lnTo>
                  <a:lnTo>
                    <a:pt x="45" y="25"/>
                  </a:lnTo>
                  <a:lnTo>
                    <a:pt x="22" y="55"/>
                  </a:lnTo>
                  <a:close/>
                  <a:moveTo>
                    <a:pt x="69" y="129"/>
                  </a:moveTo>
                  <a:lnTo>
                    <a:pt x="0" y="56"/>
                  </a:lnTo>
                  <a:lnTo>
                    <a:pt x="43" y="0"/>
                  </a:lnTo>
                  <a:lnTo>
                    <a:pt x="122" y="75"/>
                  </a:lnTo>
                  <a:lnTo>
                    <a:pt x="69" y="12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9" name="Freeform 653">
              <a:extLst>
                <a:ext uri="{FF2B5EF4-FFF2-40B4-BE49-F238E27FC236}">
                  <a16:creationId xmlns:a16="http://schemas.microsoft.com/office/drawing/2014/main" id="{1789D383-589D-8749-E9DB-53EF73833B85}"/>
                </a:ext>
              </a:extLst>
            </p:cNvPr>
            <p:cNvSpPr>
              <a:spLocks noEditPoints="1"/>
            </p:cNvSpPr>
            <p:nvPr/>
          </p:nvSpPr>
          <p:spPr bwMode="auto">
            <a:xfrm>
              <a:off x="8234363" y="3411538"/>
              <a:ext cx="244475" cy="163513"/>
            </a:xfrm>
            <a:custGeom>
              <a:avLst/>
              <a:gdLst>
                <a:gd name="T0" fmla="*/ 16 w 304"/>
                <a:gd name="T1" fmla="*/ 185 h 202"/>
                <a:gd name="T2" fmla="*/ 287 w 304"/>
                <a:gd name="T3" fmla="*/ 185 h 202"/>
                <a:gd name="T4" fmla="*/ 287 w 304"/>
                <a:gd name="T5" fmla="*/ 152 h 202"/>
                <a:gd name="T6" fmla="*/ 152 w 304"/>
                <a:gd name="T7" fmla="*/ 17 h 202"/>
                <a:gd name="T8" fmla="*/ 16 w 304"/>
                <a:gd name="T9" fmla="*/ 152 h 202"/>
                <a:gd name="T10" fmla="*/ 16 w 304"/>
                <a:gd name="T11" fmla="*/ 185 h 202"/>
                <a:gd name="T12" fmla="*/ 304 w 304"/>
                <a:gd name="T13" fmla="*/ 202 h 202"/>
                <a:gd name="T14" fmla="*/ 0 w 304"/>
                <a:gd name="T15" fmla="*/ 202 h 202"/>
                <a:gd name="T16" fmla="*/ 0 w 304"/>
                <a:gd name="T17" fmla="*/ 152 h 202"/>
                <a:gd name="T18" fmla="*/ 152 w 304"/>
                <a:gd name="T19" fmla="*/ 0 h 202"/>
                <a:gd name="T20" fmla="*/ 304 w 304"/>
                <a:gd name="T21" fmla="*/ 152 h 202"/>
                <a:gd name="T22" fmla="*/ 304 w 304"/>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4" h="202">
                  <a:moveTo>
                    <a:pt x="16" y="185"/>
                  </a:moveTo>
                  <a:lnTo>
                    <a:pt x="287" y="185"/>
                  </a:lnTo>
                  <a:lnTo>
                    <a:pt x="287" y="152"/>
                  </a:lnTo>
                  <a:cubicBezTo>
                    <a:pt x="287" y="77"/>
                    <a:pt x="226" y="17"/>
                    <a:pt x="152" y="17"/>
                  </a:cubicBezTo>
                  <a:cubicBezTo>
                    <a:pt x="77" y="17"/>
                    <a:pt x="16" y="77"/>
                    <a:pt x="16" y="152"/>
                  </a:cubicBezTo>
                  <a:lnTo>
                    <a:pt x="16" y="185"/>
                  </a:lnTo>
                  <a:close/>
                  <a:moveTo>
                    <a:pt x="304" y="202"/>
                  </a:moveTo>
                  <a:lnTo>
                    <a:pt x="0" y="202"/>
                  </a:lnTo>
                  <a:lnTo>
                    <a:pt x="0" y="152"/>
                  </a:lnTo>
                  <a:cubicBezTo>
                    <a:pt x="0" y="68"/>
                    <a:pt x="68" y="0"/>
                    <a:pt x="152" y="0"/>
                  </a:cubicBezTo>
                  <a:cubicBezTo>
                    <a:pt x="236" y="0"/>
                    <a:pt x="304" y="68"/>
                    <a:pt x="304" y="152"/>
                  </a:cubicBezTo>
                  <a:lnTo>
                    <a:pt x="304"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0" name="Rectangle 654">
              <a:extLst>
                <a:ext uri="{FF2B5EF4-FFF2-40B4-BE49-F238E27FC236}">
                  <a16:creationId xmlns:a16="http://schemas.microsoft.com/office/drawing/2014/main" id="{C3BB36F0-A868-F296-798E-80DA0272893E}"/>
                </a:ext>
              </a:extLst>
            </p:cNvPr>
            <p:cNvSpPr>
              <a:spLocks noChangeArrowheads="1"/>
            </p:cNvSpPr>
            <p:nvPr/>
          </p:nvSpPr>
          <p:spPr bwMode="auto">
            <a:xfrm>
              <a:off x="8218488" y="3560763"/>
              <a:ext cx="2714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1" name="Freeform 655">
              <a:extLst>
                <a:ext uri="{FF2B5EF4-FFF2-40B4-BE49-F238E27FC236}">
                  <a16:creationId xmlns:a16="http://schemas.microsoft.com/office/drawing/2014/main" id="{0EB4065C-16FE-96AB-4F57-5A435FCE62BE}"/>
                </a:ext>
              </a:extLst>
            </p:cNvPr>
            <p:cNvSpPr>
              <a:spLocks/>
            </p:cNvSpPr>
            <p:nvPr/>
          </p:nvSpPr>
          <p:spPr bwMode="auto">
            <a:xfrm>
              <a:off x="8332788" y="3417888"/>
              <a:ext cx="47625" cy="80963"/>
            </a:xfrm>
            <a:custGeom>
              <a:avLst/>
              <a:gdLst>
                <a:gd name="T0" fmla="*/ 30 w 30"/>
                <a:gd name="T1" fmla="*/ 51 h 51"/>
                <a:gd name="T2" fmla="*/ 0 w 30"/>
                <a:gd name="T3" fmla="*/ 51 h 51"/>
                <a:gd name="T4" fmla="*/ 0 w 30"/>
                <a:gd name="T5" fmla="*/ 0 h 51"/>
                <a:gd name="T6" fmla="*/ 9 w 30"/>
                <a:gd name="T7" fmla="*/ 0 h 51"/>
                <a:gd name="T8" fmla="*/ 9 w 30"/>
                <a:gd name="T9" fmla="*/ 42 h 51"/>
                <a:gd name="T10" fmla="*/ 22 w 30"/>
                <a:gd name="T11" fmla="*/ 42 h 51"/>
                <a:gd name="T12" fmla="*/ 22 w 30"/>
                <a:gd name="T13" fmla="*/ 0 h 51"/>
                <a:gd name="T14" fmla="*/ 30 w 30"/>
                <a:gd name="T15" fmla="*/ 0 h 51"/>
                <a:gd name="T16" fmla="*/ 30 w 30"/>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1">
                  <a:moveTo>
                    <a:pt x="30" y="51"/>
                  </a:moveTo>
                  <a:lnTo>
                    <a:pt x="0" y="51"/>
                  </a:lnTo>
                  <a:lnTo>
                    <a:pt x="0" y="0"/>
                  </a:lnTo>
                  <a:lnTo>
                    <a:pt x="9" y="0"/>
                  </a:lnTo>
                  <a:lnTo>
                    <a:pt x="9" y="42"/>
                  </a:lnTo>
                  <a:lnTo>
                    <a:pt x="22" y="42"/>
                  </a:lnTo>
                  <a:lnTo>
                    <a:pt x="22" y="0"/>
                  </a:lnTo>
                  <a:lnTo>
                    <a:pt x="30" y="0"/>
                  </a:lnTo>
                  <a:lnTo>
                    <a:pt x="30"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2" name="Rectangle 656">
              <a:extLst>
                <a:ext uri="{FF2B5EF4-FFF2-40B4-BE49-F238E27FC236}">
                  <a16:creationId xmlns:a16="http://schemas.microsoft.com/office/drawing/2014/main" id="{6CA9658B-82CB-7911-2120-D70D91639DFE}"/>
                </a:ext>
              </a:extLst>
            </p:cNvPr>
            <p:cNvSpPr>
              <a:spLocks noChangeArrowheads="1"/>
            </p:cNvSpPr>
            <p:nvPr/>
          </p:nvSpPr>
          <p:spPr bwMode="auto">
            <a:xfrm>
              <a:off x="8197851" y="3789363"/>
              <a:ext cx="14288" cy="90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3" name="Rectangle 657">
              <a:extLst>
                <a:ext uri="{FF2B5EF4-FFF2-40B4-BE49-F238E27FC236}">
                  <a16:creationId xmlns:a16="http://schemas.microsoft.com/office/drawing/2014/main" id="{3A0F4956-3D28-1093-59A6-4F04F4AC8E4F}"/>
                </a:ext>
              </a:extLst>
            </p:cNvPr>
            <p:cNvSpPr>
              <a:spLocks noChangeArrowheads="1"/>
            </p:cNvSpPr>
            <p:nvPr/>
          </p:nvSpPr>
          <p:spPr bwMode="auto">
            <a:xfrm>
              <a:off x="8235951" y="3776663"/>
              <a:ext cx="14288" cy="103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4" name="Freeform 658">
              <a:extLst>
                <a:ext uri="{FF2B5EF4-FFF2-40B4-BE49-F238E27FC236}">
                  <a16:creationId xmlns:a16="http://schemas.microsoft.com/office/drawing/2014/main" id="{6388724E-DBAC-9554-96B2-C8AA7CB4CBF4}"/>
                </a:ext>
              </a:extLst>
            </p:cNvPr>
            <p:cNvSpPr>
              <a:spLocks/>
            </p:cNvSpPr>
            <p:nvPr/>
          </p:nvSpPr>
          <p:spPr bwMode="auto">
            <a:xfrm>
              <a:off x="8434388" y="3759201"/>
              <a:ext cx="150813" cy="120650"/>
            </a:xfrm>
            <a:custGeom>
              <a:avLst/>
              <a:gdLst>
                <a:gd name="T0" fmla="*/ 186 w 186"/>
                <a:gd name="T1" fmla="*/ 148 h 148"/>
                <a:gd name="T2" fmla="*/ 169 w 186"/>
                <a:gd name="T3" fmla="*/ 148 h 148"/>
                <a:gd name="T4" fmla="*/ 169 w 186"/>
                <a:gd name="T5" fmla="*/ 140 h 148"/>
                <a:gd name="T6" fmla="*/ 100 w 186"/>
                <a:gd name="T7" fmla="*/ 47 h 148"/>
                <a:gd name="T8" fmla="*/ 0 w 186"/>
                <a:gd name="T9" fmla="*/ 16 h 148"/>
                <a:gd name="T10" fmla="*/ 5 w 186"/>
                <a:gd name="T11" fmla="*/ 0 h 148"/>
                <a:gd name="T12" fmla="*/ 105 w 186"/>
                <a:gd name="T13" fmla="*/ 31 h 148"/>
                <a:gd name="T14" fmla="*/ 186 w 186"/>
                <a:gd name="T15" fmla="*/ 140 h 148"/>
                <a:gd name="T16" fmla="*/ 186 w 186"/>
                <a:gd name="T1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48">
                  <a:moveTo>
                    <a:pt x="186" y="148"/>
                  </a:moveTo>
                  <a:lnTo>
                    <a:pt x="169" y="148"/>
                  </a:lnTo>
                  <a:lnTo>
                    <a:pt x="169" y="140"/>
                  </a:lnTo>
                  <a:cubicBezTo>
                    <a:pt x="169" y="96"/>
                    <a:pt x="142" y="59"/>
                    <a:pt x="100" y="47"/>
                  </a:cubicBezTo>
                  <a:lnTo>
                    <a:pt x="0" y="16"/>
                  </a:lnTo>
                  <a:lnTo>
                    <a:pt x="5" y="0"/>
                  </a:lnTo>
                  <a:lnTo>
                    <a:pt x="105" y="31"/>
                  </a:lnTo>
                  <a:cubicBezTo>
                    <a:pt x="153" y="45"/>
                    <a:pt x="186" y="89"/>
                    <a:pt x="186" y="140"/>
                  </a:cubicBezTo>
                  <a:lnTo>
                    <a:pt x="186"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5" name="Rectangle 659">
              <a:extLst>
                <a:ext uri="{FF2B5EF4-FFF2-40B4-BE49-F238E27FC236}">
                  <a16:creationId xmlns:a16="http://schemas.microsoft.com/office/drawing/2014/main" id="{5226BF1E-90B7-D01C-3D0D-EEB4401EEE69}"/>
                </a:ext>
              </a:extLst>
            </p:cNvPr>
            <p:cNvSpPr>
              <a:spLocks noChangeArrowheads="1"/>
            </p:cNvSpPr>
            <p:nvPr/>
          </p:nvSpPr>
          <p:spPr bwMode="auto">
            <a:xfrm>
              <a:off x="8502651" y="3789363"/>
              <a:ext cx="12700" cy="90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6" name="Rectangle 660">
              <a:extLst>
                <a:ext uri="{FF2B5EF4-FFF2-40B4-BE49-F238E27FC236}">
                  <a16:creationId xmlns:a16="http://schemas.microsoft.com/office/drawing/2014/main" id="{17797884-1C85-A308-462C-5CCED59C3B9D}"/>
                </a:ext>
              </a:extLst>
            </p:cNvPr>
            <p:cNvSpPr>
              <a:spLocks noChangeArrowheads="1"/>
            </p:cNvSpPr>
            <p:nvPr/>
          </p:nvSpPr>
          <p:spPr bwMode="auto">
            <a:xfrm>
              <a:off x="8464551" y="3776663"/>
              <a:ext cx="12700" cy="103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7" name="Freeform 661">
              <a:extLst>
                <a:ext uri="{FF2B5EF4-FFF2-40B4-BE49-F238E27FC236}">
                  <a16:creationId xmlns:a16="http://schemas.microsoft.com/office/drawing/2014/main" id="{6FE1F7B0-09A8-C57B-2ADE-F254E5706248}"/>
                </a:ext>
              </a:extLst>
            </p:cNvPr>
            <p:cNvSpPr>
              <a:spLocks/>
            </p:cNvSpPr>
            <p:nvPr/>
          </p:nvSpPr>
          <p:spPr bwMode="auto">
            <a:xfrm>
              <a:off x="8324851" y="3805238"/>
              <a:ext cx="63500" cy="30163"/>
            </a:xfrm>
            <a:custGeom>
              <a:avLst/>
              <a:gdLst>
                <a:gd name="T0" fmla="*/ 39 w 77"/>
                <a:gd name="T1" fmla="*/ 38 h 38"/>
                <a:gd name="T2" fmla="*/ 21 w 77"/>
                <a:gd name="T3" fmla="*/ 31 h 38"/>
                <a:gd name="T4" fmla="*/ 0 w 77"/>
                <a:gd name="T5" fmla="*/ 12 h 38"/>
                <a:gd name="T6" fmla="*/ 12 w 77"/>
                <a:gd name="T7" fmla="*/ 0 h 38"/>
                <a:gd name="T8" fmla="*/ 32 w 77"/>
                <a:gd name="T9" fmla="*/ 19 h 38"/>
                <a:gd name="T10" fmla="*/ 45 w 77"/>
                <a:gd name="T11" fmla="*/ 19 h 38"/>
                <a:gd name="T12" fmla="*/ 66 w 77"/>
                <a:gd name="T13" fmla="*/ 0 h 38"/>
                <a:gd name="T14" fmla="*/ 77 w 77"/>
                <a:gd name="T15" fmla="*/ 12 h 38"/>
                <a:gd name="T16" fmla="*/ 57 w 77"/>
                <a:gd name="T17" fmla="*/ 31 h 38"/>
                <a:gd name="T18" fmla="*/ 39 w 77"/>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8">
                  <a:moveTo>
                    <a:pt x="39" y="38"/>
                  </a:moveTo>
                  <a:cubicBezTo>
                    <a:pt x="32" y="38"/>
                    <a:pt x="26" y="36"/>
                    <a:pt x="21" y="31"/>
                  </a:cubicBezTo>
                  <a:lnTo>
                    <a:pt x="0" y="12"/>
                  </a:lnTo>
                  <a:lnTo>
                    <a:pt x="12" y="0"/>
                  </a:lnTo>
                  <a:lnTo>
                    <a:pt x="32" y="19"/>
                  </a:lnTo>
                  <a:cubicBezTo>
                    <a:pt x="36" y="22"/>
                    <a:pt x="42" y="22"/>
                    <a:pt x="45" y="19"/>
                  </a:cubicBezTo>
                  <a:lnTo>
                    <a:pt x="66" y="0"/>
                  </a:lnTo>
                  <a:lnTo>
                    <a:pt x="77" y="12"/>
                  </a:lnTo>
                  <a:lnTo>
                    <a:pt x="57" y="31"/>
                  </a:lnTo>
                  <a:cubicBezTo>
                    <a:pt x="52" y="36"/>
                    <a:pt x="45" y="38"/>
                    <a:pt x="39"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8" name="Freeform 662">
              <a:extLst>
                <a:ext uri="{FF2B5EF4-FFF2-40B4-BE49-F238E27FC236}">
                  <a16:creationId xmlns:a16="http://schemas.microsoft.com/office/drawing/2014/main" id="{C7ED7B1B-53E5-506E-0819-FD83FE979BC7}"/>
                </a:ext>
              </a:extLst>
            </p:cNvPr>
            <p:cNvSpPr>
              <a:spLocks/>
            </p:cNvSpPr>
            <p:nvPr/>
          </p:nvSpPr>
          <p:spPr bwMode="auto">
            <a:xfrm>
              <a:off x="8328026" y="3824288"/>
              <a:ext cx="23813" cy="55563"/>
            </a:xfrm>
            <a:custGeom>
              <a:avLst/>
              <a:gdLst>
                <a:gd name="T0" fmla="*/ 8 w 15"/>
                <a:gd name="T1" fmla="*/ 35 h 35"/>
                <a:gd name="T2" fmla="*/ 0 w 15"/>
                <a:gd name="T3" fmla="*/ 34 h 35"/>
                <a:gd name="T4" fmla="*/ 7 w 15"/>
                <a:gd name="T5" fmla="*/ 0 h 35"/>
                <a:gd name="T6" fmla="*/ 15 w 15"/>
                <a:gd name="T7" fmla="*/ 2 h 35"/>
                <a:gd name="T8" fmla="*/ 8 w 15"/>
                <a:gd name="T9" fmla="*/ 35 h 35"/>
              </a:gdLst>
              <a:ahLst/>
              <a:cxnLst>
                <a:cxn ang="0">
                  <a:pos x="T0" y="T1"/>
                </a:cxn>
                <a:cxn ang="0">
                  <a:pos x="T2" y="T3"/>
                </a:cxn>
                <a:cxn ang="0">
                  <a:pos x="T4" y="T5"/>
                </a:cxn>
                <a:cxn ang="0">
                  <a:pos x="T6" y="T7"/>
                </a:cxn>
                <a:cxn ang="0">
                  <a:pos x="T8" y="T9"/>
                </a:cxn>
              </a:cxnLst>
              <a:rect l="0" t="0" r="r" b="b"/>
              <a:pathLst>
                <a:path w="15" h="35">
                  <a:moveTo>
                    <a:pt x="8" y="35"/>
                  </a:moveTo>
                  <a:lnTo>
                    <a:pt x="0" y="34"/>
                  </a:lnTo>
                  <a:lnTo>
                    <a:pt x="7" y="0"/>
                  </a:lnTo>
                  <a:lnTo>
                    <a:pt x="15" y="2"/>
                  </a:lnTo>
                  <a:lnTo>
                    <a:pt x="8"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9" name="Freeform 663">
              <a:extLst>
                <a:ext uri="{FF2B5EF4-FFF2-40B4-BE49-F238E27FC236}">
                  <a16:creationId xmlns:a16="http://schemas.microsoft.com/office/drawing/2014/main" id="{C6F00EAF-BE93-4EA5-64BF-6C2CD24D7C2E}"/>
                </a:ext>
              </a:extLst>
            </p:cNvPr>
            <p:cNvSpPr>
              <a:spLocks/>
            </p:cNvSpPr>
            <p:nvPr/>
          </p:nvSpPr>
          <p:spPr bwMode="auto">
            <a:xfrm>
              <a:off x="8361363" y="3824288"/>
              <a:ext cx="23813" cy="55563"/>
            </a:xfrm>
            <a:custGeom>
              <a:avLst/>
              <a:gdLst>
                <a:gd name="T0" fmla="*/ 7 w 15"/>
                <a:gd name="T1" fmla="*/ 35 h 35"/>
                <a:gd name="T2" fmla="*/ 0 w 15"/>
                <a:gd name="T3" fmla="*/ 2 h 35"/>
                <a:gd name="T4" fmla="*/ 9 w 15"/>
                <a:gd name="T5" fmla="*/ 0 h 35"/>
                <a:gd name="T6" fmla="*/ 15 w 15"/>
                <a:gd name="T7" fmla="*/ 34 h 35"/>
                <a:gd name="T8" fmla="*/ 7 w 15"/>
                <a:gd name="T9" fmla="*/ 35 h 35"/>
              </a:gdLst>
              <a:ahLst/>
              <a:cxnLst>
                <a:cxn ang="0">
                  <a:pos x="T0" y="T1"/>
                </a:cxn>
                <a:cxn ang="0">
                  <a:pos x="T2" y="T3"/>
                </a:cxn>
                <a:cxn ang="0">
                  <a:pos x="T4" y="T5"/>
                </a:cxn>
                <a:cxn ang="0">
                  <a:pos x="T6" y="T7"/>
                </a:cxn>
                <a:cxn ang="0">
                  <a:pos x="T8" y="T9"/>
                </a:cxn>
              </a:cxnLst>
              <a:rect l="0" t="0" r="r" b="b"/>
              <a:pathLst>
                <a:path w="15" h="35">
                  <a:moveTo>
                    <a:pt x="7" y="35"/>
                  </a:moveTo>
                  <a:lnTo>
                    <a:pt x="0" y="2"/>
                  </a:lnTo>
                  <a:lnTo>
                    <a:pt x="9" y="0"/>
                  </a:lnTo>
                  <a:lnTo>
                    <a:pt x="15" y="34"/>
                  </a:lnTo>
                  <a:lnTo>
                    <a:pt x="7"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0" name="Rectangle 664">
              <a:extLst>
                <a:ext uri="{FF2B5EF4-FFF2-40B4-BE49-F238E27FC236}">
                  <a16:creationId xmlns:a16="http://schemas.microsoft.com/office/drawing/2014/main" id="{5F429079-23A3-6360-1826-8BA3B52C8216}"/>
                </a:ext>
              </a:extLst>
            </p:cNvPr>
            <p:cNvSpPr>
              <a:spLocks noChangeArrowheads="1"/>
            </p:cNvSpPr>
            <p:nvPr/>
          </p:nvSpPr>
          <p:spPr bwMode="auto">
            <a:xfrm>
              <a:off x="8399463" y="3702051"/>
              <a:ext cx="12700"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1" name="Rectangle 665">
              <a:extLst>
                <a:ext uri="{FF2B5EF4-FFF2-40B4-BE49-F238E27FC236}">
                  <a16:creationId xmlns:a16="http://schemas.microsoft.com/office/drawing/2014/main" id="{DEADD9DA-D78A-934D-4F1E-F7A3F9DD0E3F}"/>
                </a:ext>
              </a:extLst>
            </p:cNvPr>
            <p:cNvSpPr>
              <a:spLocks noChangeArrowheads="1"/>
            </p:cNvSpPr>
            <p:nvPr/>
          </p:nvSpPr>
          <p:spPr bwMode="auto">
            <a:xfrm>
              <a:off x="8301038" y="3702051"/>
              <a:ext cx="1270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2" name="Freeform 666">
              <a:extLst>
                <a:ext uri="{FF2B5EF4-FFF2-40B4-BE49-F238E27FC236}">
                  <a16:creationId xmlns:a16="http://schemas.microsoft.com/office/drawing/2014/main" id="{0EE87228-319A-5179-A417-28CF29E26854}"/>
                </a:ext>
              </a:extLst>
            </p:cNvPr>
            <p:cNvSpPr>
              <a:spLocks/>
            </p:cNvSpPr>
            <p:nvPr/>
          </p:nvSpPr>
          <p:spPr bwMode="auto">
            <a:xfrm>
              <a:off x="8129588" y="3759201"/>
              <a:ext cx="149225" cy="120650"/>
            </a:xfrm>
            <a:custGeom>
              <a:avLst/>
              <a:gdLst>
                <a:gd name="T0" fmla="*/ 17 w 186"/>
                <a:gd name="T1" fmla="*/ 148 h 148"/>
                <a:gd name="T2" fmla="*/ 0 w 186"/>
                <a:gd name="T3" fmla="*/ 148 h 148"/>
                <a:gd name="T4" fmla="*/ 0 w 186"/>
                <a:gd name="T5" fmla="*/ 140 h 148"/>
                <a:gd name="T6" fmla="*/ 81 w 186"/>
                <a:gd name="T7" fmla="*/ 31 h 148"/>
                <a:gd name="T8" fmla="*/ 182 w 186"/>
                <a:gd name="T9" fmla="*/ 0 h 148"/>
                <a:gd name="T10" fmla="*/ 186 w 186"/>
                <a:gd name="T11" fmla="*/ 16 h 148"/>
                <a:gd name="T12" fmla="*/ 86 w 186"/>
                <a:gd name="T13" fmla="*/ 47 h 148"/>
                <a:gd name="T14" fmla="*/ 17 w 186"/>
                <a:gd name="T15" fmla="*/ 140 h 148"/>
                <a:gd name="T16" fmla="*/ 17 w 186"/>
                <a:gd name="T1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48">
                  <a:moveTo>
                    <a:pt x="17" y="148"/>
                  </a:moveTo>
                  <a:lnTo>
                    <a:pt x="0" y="148"/>
                  </a:lnTo>
                  <a:lnTo>
                    <a:pt x="0" y="140"/>
                  </a:lnTo>
                  <a:cubicBezTo>
                    <a:pt x="0" y="89"/>
                    <a:pt x="33" y="45"/>
                    <a:pt x="81" y="31"/>
                  </a:cubicBezTo>
                  <a:lnTo>
                    <a:pt x="182" y="0"/>
                  </a:lnTo>
                  <a:lnTo>
                    <a:pt x="186" y="16"/>
                  </a:lnTo>
                  <a:lnTo>
                    <a:pt x="86" y="47"/>
                  </a:lnTo>
                  <a:cubicBezTo>
                    <a:pt x="45" y="59"/>
                    <a:pt x="17" y="96"/>
                    <a:pt x="17" y="140"/>
                  </a:cubicBezTo>
                  <a:lnTo>
                    <a:pt x="17"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3" name="Freeform 667">
              <a:extLst>
                <a:ext uri="{FF2B5EF4-FFF2-40B4-BE49-F238E27FC236}">
                  <a16:creationId xmlns:a16="http://schemas.microsoft.com/office/drawing/2014/main" id="{EEA2768B-DD33-EC71-6E1B-889898747072}"/>
                </a:ext>
              </a:extLst>
            </p:cNvPr>
            <p:cNvSpPr>
              <a:spLocks/>
            </p:cNvSpPr>
            <p:nvPr/>
          </p:nvSpPr>
          <p:spPr bwMode="auto">
            <a:xfrm>
              <a:off x="8264526" y="3568701"/>
              <a:ext cx="185738" cy="165100"/>
            </a:xfrm>
            <a:custGeom>
              <a:avLst/>
              <a:gdLst>
                <a:gd name="T0" fmla="*/ 115 w 230"/>
                <a:gd name="T1" fmla="*/ 206 h 206"/>
                <a:gd name="T2" fmla="*/ 74 w 230"/>
                <a:gd name="T3" fmla="*/ 195 h 206"/>
                <a:gd name="T4" fmla="*/ 0 w 230"/>
                <a:gd name="T5" fmla="*/ 100 h 206"/>
                <a:gd name="T6" fmla="*/ 0 w 230"/>
                <a:gd name="T7" fmla="*/ 0 h 206"/>
                <a:gd name="T8" fmla="*/ 16 w 230"/>
                <a:gd name="T9" fmla="*/ 0 h 206"/>
                <a:gd name="T10" fmla="*/ 16 w 230"/>
                <a:gd name="T11" fmla="*/ 100 h 206"/>
                <a:gd name="T12" fmla="*/ 83 w 230"/>
                <a:gd name="T13" fmla="*/ 181 h 206"/>
                <a:gd name="T14" fmla="*/ 146 w 230"/>
                <a:gd name="T15" fmla="*/ 181 h 206"/>
                <a:gd name="T16" fmla="*/ 213 w 230"/>
                <a:gd name="T17" fmla="*/ 100 h 206"/>
                <a:gd name="T18" fmla="*/ 213 w 230"/>
                <a:gd name="T19" fmla="*/ 0 h 206"/>
                <a:gd name="T20" fmla="*/ 230 w 230"/>
                <a:gd name="T21" fmla="*/ 0 h 206"/>
                <a:gd name="T22" fmla="*/ 230 w 230"/>
                <a:gd name="T23" fmla="*/ 100 h 206"/>
                <a:gd name="T24" fmla="*/ 155 w 230"/>
                <a:gd name="T25" fmla="*/ 195 h 206"/>
                <a:gd name="T26" fmla="*/ 115 w 230"/>
                <a:gd name="T27"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0" h="206">
                  <a:moveTo>
                    <a:pt x="115" y="206"/>
                  </a:moveTo>
                  <a:cubicBezTo>
                    <a:pt x="101" y="206"/>
                    <a:pt x="87" y="202"/>
                    <a:pt x="74" y="195"/>
                  </a:cubicBezTo>
                  <a:cubicBezTo>
                    <a:pt x="40" y="173"/>
                    <a:pt x="0" y="140"/>
                    <a:pt x="0" y="100"/>
                  </a:cubicBezTo>
                  <a:lnTo>
                    <a:pt x="0" y="0"/>
                  </a:lnTo>
                  <a:lnTo>
                    <a:pt x="16" y="0"/>
                  </a:lnTo>
                  <a:lnTo>
                    <a:pt x="16" y="100"/>
                  </a:lnTo>
                  <a:cubicBezTo>
                    <a:pt x="16" y="134"/>
                    <a:pt x="58" y="165"/>
                    <a:pt x="83" y="181"/>
                  </a:cubicBezTo>
                  <a:cubicBezTo>
                    <a:pt x="103" y="193"/>
                    <a:pt x="127" y="193"/>
                    <a:pt x="146" y="181"/>
                  </a:cubicBezTo>
                  <a:cubicBezTo>
                    <a:pt x="171" y="165"/>
                    <a:pt x="213" y="134"/>
                    <a:pt x="213" y="100"/>
                  </a:cubicBezTo>
                  <a:lnTo>
                    <a:pt x="213" y="0"/>
                  </a:lnTo>
                  <a:lnTo>
                    <a:pt x="230" y="0"/>
                  </a:lnTo>
                  <a:lnTo>
                    <a:pt x="230" y="100"/>
                  </a:lnTo>
                  <a:cubicBezTo>
                    <a:pt x="230" y="140"/>
                    <a:pt x="189" y="173"/>
                    <a:pt x="155" y="195"/>
                  </a:cubicBezTo>
                  <a:cubicBezTo>
                    <a:pt x="143" y="202"/>
                    <a:pt x="129" y="206"/>
                    <a:pt x="115"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4" name="Freeform 668">
              <a:extLst>
                <a:ext uri="{FF2B5EF4-FFF2-40B4-BE49-F238E27FC236}">
                  <a16:creationId xmlns:a16="http://schemas.microsoft.com/office/drawing/2014/main" id="{9D146C26-6961-1D44-238C-3836300DAE2F}"/>
                </a:ext>
              </a:extLst>
            </p:cNvPr>
            <p:cNvSpPr>
              <a:spLocks noEditPoints="1"/>
            </p:cNvSpPr>
            <p:nvPr/>
          </p:nvSpPr>
          <p:spPr bwMode="auto">
            <a:xfrm>
              <a:off x="8347076" y="3722688"/>
              <a:ext cx="98425" cy="104775"/>
            </a:xfrm>
            <a:custGeom>
              <a:avLst/>
              <a:gdLst>
                <a:gd name="T0" fmla="*/ 24 w 122"/>
                <a:gd name="T1" fmla="*/ 76 h 130"/>
                <a:gd name="T2" fmla="*/ 52 w 122"/>
                <a:gd name="T3" fmla="*/ 105 h 130"/>
                <a:gd name="T4" fmla="*/ 100 w 122"/>
                <a:gd name="T5" fmla="*/ 53 h 130"/>
                <a:gd name="T6" fmla="*/ 77 w 122"/>
                <a:gd name="T7" fmla="*/ 25 h 130"/>
                <a:gd name="T8" fmla="*/ 24 w 122"/>
                <a:gd name="T9" fmla="*/ 76 h 130"/>
                <a:gd name="T10" fmla="*/ 53 w 122"/>
                <a:gd name="T11" fmla="*/ 130 h 130"/>
                <a:gd name="T12" fmla="*/ 0 w 122"/>
                <a:gd name="T13" fmla="*/ 75 h 130"/>
                <a:gd name="T14" fmla="*/ 79 w 122"/>
                <a:gd name="T15" fmla="*/ 0 h 130"/>
                <a:gd name="T16" fmla="*/ 122 w 122"/>
                <a:gd name="T17" fmla="*/ 54 h 130"/>
                <a:gd name="T18" fmla="*/ 53 w 122"/>
                <a:gd name="T19"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30">
                  <a:moveTo>
                    <a:pt x="24" y="76"/>
                  </a:moveTo>
                  <a:lnTo>
                    <a:pt x="52" y="105"/>
                  </a:lnTo>
                  <a:lnTo>
                    <a:pt x="100" y="53"/>
                  </a:lnTo>
                  <a:lnTo>
                    <a:pt x="77" y="25"/>
                  </a:lnTo>
                  <a:lnTo>
                    <a:pt x="24" y="76"/>
                  </a:lnTo>
                  <a:close/>
                  <a:moveTo>
                    <a:pt x="53" y="130"/>
                  </a:moveTo>
                  <a:lnTo>
                    <a:pt x="0" y="75"/>
                  </a:lnTo>
                  <a:lnTo>
                    <a:pt x="79" y="0"/>
                  </a:lnTo>
                  <a:lnTo>
                    <a:pt x="122" y="54"/>
                  </a:lnTo>
                  <a:lnTo>
                    <a:pt x="53" y="13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5" name="Freeform 669">
              <a:extLst>
                <a:ext uri="{FF2B5EF4-FFF2-40B4-BE49-F238E27FC236}">
                  <a16:creationId xmlns:a16="http://schemas.microsoft.com/office/drawing/2014/main" id="{22B820FB-9D5B-0EEA-08F9-E9790A286980}"/>
                </a:ext>
              </a:extLst>
            </p:cNvPr>
            <p:cNvSpPr>
              <a:spLocks noEditPoints="1"/>
            </p:cNvSpPr>
            <p:nvPr/>
          </p:nvSpPr>
          <p:spPr bwMode="auto">
            <a:xfrm>
              <a:off x="8267701" y="3722688"/>
              <a:ext cx="98425" cy="103188"/>
            </a:xfrm>
            <a:custGeom>
              <a:avLst/>
              <a:gdLst>
                <a:gd name="T0" fmla="*/ 22 w 122"/>
                <a:gd name="T1" fmla="*/ 55 h 129"/>
                <a:gd name="T2" fmla="*/ 69 w 122"/>
                <a:gd name="T3" fmla="*/ 105 h 129"/>
                <a:gd name="T4" fmla="*/ 98 w 122"/>
                <a:gd name="T5" fmla="*/ 76 h 129"/>
                <a:gd name="T6" fmla="*/ 45 w 122"/>
                <a:gd name="T7" fmla="*/ 25 h 129"/>
                <a:gd name="T8" fmla="*/ 22 w 122"/>
                <a:gd name="T9" fmla="*/ 55 h 129"/>
                <a:gd name="T10" fmla="*/ 69 w 122"/>
                <a:gd name="T11" fmla="*/ 129 h 129"/>
                <a:gd name="T12" fmla="*/ 0 w 122"/>
                <a:gd name="T13" fmla="*/ 56 h 129"/>
                <a:gd name="T14" fmla="*/ 43 w 122"/>
                <a:gd name="T15" fmla="*/ 0 h 129"/>
                <a:gd name="T16" fmla="*/ 122 w 122"/>
                <a:gd name="T17" fmla="*/ 75 h 129"/>
                <a:gd name="T18" fmla="*/ 69 w 122"/>
                <a:gd name="T1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29">
                  <a:moveTo>
                    <a:pt x="22" y="55"/>
                  </a:moveTo>
                  <a:lnTo>
                    <a:pt x="69" y="105"/>
                  </a:lnTo>
                  <a:lnTo>
                    <a:pt x="98" y="76"/>
                  </a:lnTo>
                  <a:lnTo>
                    <a:pt x="45" y="25"/>
                  </a:lnTo>
                  <a:lnTo>
                    <a:pt x="22" y="55"/>
                  </a:lnTo>
                  <a:close/>
                  <a:moveTo>
                    <a:pt x="69" y="129"/>
                  </a:moveTo>
                  <a:lnTo>
                    <a:pt x="0" y="56"/>
                  </a:lnTo>
                  <a:lnTo>
                    <a:pt x="43" y="0"/>
                  </a:lnTo>
                  <a:lnTo>
                    <a:pt x="122" y="75"/>
                  </a:lnTo>
                  <a:lnTo>
                    <a:pt x="69" y="12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6" name="Freeform 670">
              <a:extLst>
                <a:ext uri="{FF2B5EF4-FFF2-40B4-BE49-F238E27FC236}">
                  <a16:creationId xmlns:a16="http://schemas.microsoft.com/office/drawing/2014/main" id="{F6AC29FF-482F-7EBB-FE59-A9C2CAB0CB00}"/>
                </a:ext>
              </a:extLst>
            </p:cNvPr>
            <p:cNvSpPr>
              <a:spLocks noEditPoints="1"/>
            </p:cNvSpPr>
            <p:nvPr/>
          </p:nvSpPr>
          <p:spPr bwMode="auto">
            <a:xfrm>
              <a:off x="8234363" y="3411538"/>
              <a:ext cx="244475" cy="163513"/>
            </a:xfrm>
            <a:custGeom>
              <a:avLst/>
              <a:gdLst>
                <a:gd name="T0" fmla="*/ 16 w 304"/>
                <a:gd name="T1" fmla="*/ 185 h 202"/>
                <a:gd name="T2" fmla="*/ 287 w 304"/>
                <a:gd name="T3" fmla="*/ 185 h 202"/>
                <a:gd name="T4" fmla="*/ 287 w 304"/>
                <a:gd name="T5" fmla="*/ 152 h 202"/>
                <a:gd name="T6" fmla="*/ 152 w 304"/>
                <a:gd name="T7" fmla="*/ 17 h 202"/>
                <a:gd name="T8" fmla="*/ 16 w 304"/>
                <a:gd name="T9" fmla="*/ 152 h 202"/>
                <a:gd name="T10" fmla="*/ 16 w 304"/>
                <a:gd name="T11" fmla="*/ 185 h 202"/>
                <a:gd name="T12" fmla="*/ 304 w 304"/>
                <a:gd name="T13" fmla="*/ 202 h 202"/>
                <a:gd name="T14" fmla="*/ 0 w 304"/>
                <a:gd name="T15" fmla="*/ 202 h 202"/>
                <a:gd name="T16" fmla="*/ 0 w 304"/>
                <a:gd name="T17" fmla="*/ 152 h 202"/>
                <a:gd name="T18" fmla="*/ 152 w 304"/>
                <a:gd name="T19" fmla="*/ 0 h 202"/>
                <a:gd name="T20" fmla="*/ 304 w 304"/>
                <a:gd name="T21" fmla="*/ 152 h 202"/>
                <a:gd name="T22" fmla="*/ 304 w 304"/>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4" h="202">
                  <a:moveTo>
                    <a:pt x="16" y="185"/>
                  </a:moveTo>
                  <a:lnTo>
                    <a:pt x="287" y="185"/>
                  </a:lnTo>
                  <a:lnTo>
                    <a:pt x="287" y="152"/>
                  </a:lnTo>
                  <a:cubicBezTo>
                    <a:pt x="287" y="77"/>
                    <a:pt x="226" y="17"/>
                    <a:pt x="152" y="17"/>
                  </a:cubicBezTo>
                  <a:cubicBezTo>
                    <a:pt x="77" y="17"/>
                    <a:pt x="16" y="77"/>
                    <a:pt x="16" y="152"/>
                  </a:cubicBezTo>
                  <a:lnTo>
                    <a:pt x="16" y="185"/>
                  </a:lnTo>
                  <a:close/>
                  <a:moveTo>
                    <a:pt x="304" y="202"/>
                  </a:moveTo>
                  <a:lnTo>
                    <a:pt x="0" y="202"/>
                  </a:lnTo>
                  <a:lnTo>
                    <a:pt x="0" y="152"/>
                  </a:lnTo>
                  <a:cubicBezTo>
                    <a:pt x="0" y="68"/>
                    <a:pt x="68" y="0"/>
                    <a:pt x="152" y="0"/>
                  </a:cubicBezTo>
                  <a:cubicBezTo>
                    <a:pt x="236" y="0"/>
                    <a:pt x="304" y="68"/>
                    <a:pt x="304" y="152"/>
                  </a:cubicBezTo>
                  <a:lnTo>
                    <a:pt x="304"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7" name="Rectangle 671">
              <a:extLst>
                <a:ext uri="{FF2B5EF4-FFF2-40B4-BE49-F238E27FC236}">
                  <a16:creationId xmlns:a16="http://schemas.microsoft.com/office/drawing/2014/main" id="{45A5BEC2-6609-DDBF-2272-3947E9A90E72}"/>
                </a:ext>
              </a:extLst>
            </p:cNvPr>
            <p:cNvSpPr>
              <a:spLocks noChangeArrowheads="1"/>
            </p:cNvSpPr>
            <p:nvPr/>
          </p:nvSpPr>
          <p:spPr bwMode="auto">
            <a:xfrm>
              <a:off x="8218488" y="3560763"/>
              <a:ext cx="2714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8" name="Freeform 672">
              <a:extLst>
                <a:ext uri="{FF2B5EF4-FFF2-40B4-BE49-F238E27FC236}">
                  <a16:creationId xmlns:a16="http://schemas.microsoft.com/office/drawing/2014/main" id="{8CC8E3A4-8E0F-4049-B804-0AA45EF787DC}"/>
                </a:ext>
              </a:extLst>
            </p:cNvPr>
            <p:cNvSpPr>
              <a:spLocks/>
            </p:cNvSpPr>
            <p:nvPr/>
          </p:nvSpPr>
          <p:spPr bwMode="auto">
            <a:xfrm>
              <a:off x="8332788" y="3417888"/>
              <a:ext cx="47625" cy="80963"/>
            </a:xfrm>
            <a:custGeom>
              <a:avLst/>
              <a:gdLst>
                <a:gd name="T0" fmla="*/ 30 w 30"/>
                <a:gd name="T1" fmla="*/ 51 h 51"/>
                <a:gd name="T2" fmla="*/ 0 w 30"/>
                <a:gd name="T3" fmla="*/ 51 h 51"/>
                <a:gd name="T4" fmla="*/ 0 w 30"/>
                <a:gd name="T5" fmla="*/ 0 h 51"/>
                <a:gd name="T6" fmla="*/ 9 w 30"/>
                <a:gd name="T7" fmla="*/ 0 h 51"/>
                <a:gd name="T8" fmla="*/ 9 w 30"/>
                <a:gd name="T9" fmla="*/ 42 h 51"/>
                <a:gd name="T10" fmla="*/ 22 w 30"/>
                <a:gd name="T11" fmla="*/ 42 h 51"/>
                <a:gd name="T12" fmla="*/ 22 w 30"/>
                <a:gd name="T13" fmla="*/ 0 h 51"/>
                <a:gd name="T14" fmla="*/ 30 w 30"/>
                <a:gd name="T15" fmla="*/ 0 h 51"/>
                <a:gd name="T16" fmla="*/ 30 w 30"/>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1">
                  <a:moveTo>
                    <a:pt x="30" y="51"/>
                  </a:moveTo>
                  <a:lnTo>
                    <a:pt x="0" y="51"/>
                  </a:lnTo>
                  <a:lnTo>
                    <a:pt x="0" y="0"/>
                  </a:lnTo>
                  <a:lnTo>
                    <a:pt x="9" y="0"/>
                  </a:lnTo>
                  <a:lnTo>
                    <a:pt x="9" y="42"/>
                  </a:lnTo>
                  <a:lnTo>
                    <a:pt x="22" y="42"/>
                  </a:lnTo>
                  <a:lnTo>
                    <a:pt x="22" y="0"/>
                  </a:lnTo>
                  <a:lnTo>
                    <a:pt x="30" y="0"/>
                  </a:lnTo>
                  <a:lnTo>
                    <a:pt x="30"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9" name="Rectangle 673">
              <a:extLst>
                <a:ext uri="{FF2B5EF4-FFF2-40B4-BE49-F238E27FC236}">
                  <a16:creationId xmlns:a16="http://schemas.microsoft.com/office/drawing/2014/main" id="{C91626F9-D892-D234-BCE6-C2F89015E2FA}"/>
                </a:ext>
              </a:extLst>
            </p:cNvPr>
            <p:cNvSpPr>
              <a:spLocks noChangeArrowheads="1"/>
            </p:cNvSpPr>
            <p:nvPr/>
          </p:nvSpPr>
          <p:spPr bwMode="auto">
            <a:xfrm>
              <a:off x="8197851" y="3789363"/>
              <a:ext cx="14288" cy="90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0" name="Rectangle 674">
              <a:extLst>
                <a:ext uri="{FF2B5EF4-FFF2-40B4-BE49-F238E27FC236}">
                  <a16:creationId xmlns:a16="http://schemas.microsoft.com/office/drawing/2014/main" id="{48B20353-DA09-B492-DE28-A0B7FF3E72E2}"/>
                </a:ext>
              </a:extLst>
            </p:cNvPr>
            <p:cNvSpPr>
              <a:spLocks noChangeArrowheads="1"/>
            </p:cNvSpPr>
            <p:nvPr/>
          </p:nvSpPr>
          <p:spPr bwMode="auto">
            <a:xfrm>
              <a:off x="8235951" y="3776663"/>
              <a:ext cx="14288" cy="103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1" name="Freeform 675">
              <a:extLst>
                <a:ext uri="{FF2B5EF4-FFF2-40B4-BE49-F238E27FC236}">
                  <a16:creationId xmlns:a16="http://schemas.microsoft.com/office/drawing/2014/main" id="{716F3B82-521B-5455-C4C5-BACD1FFDC7FD}"/>
                </a:ext>
              </a:extLst>
            </p:cNvPr>
            <p:cNvSpPr>
              <a:spLocks/>
            </p:cNvSpPr>
            <p:nvPr/>
          </p:nvSpPr>
          <p:spPr bwMode="auto">
            <a:xfrm>
              <a:off x="8434388" y="3759201"/>
              <a:ext cx="150813" cy="120650"/>
            </a:xfrm>
            <a:custGeom>
              <a:avLst/>
              <a:gdLst>
                <a:gd name="T0" fmla="*/ 186 w 186"/>
                <a:gd name="T1" fmla="*/ 148 h 148"/>
                <a:gd name="T2" fmla="*/ 169 w 186"/>
                <a:gd name="T3" fmla="*/ 148 h 148"/>
                <a:gd name="T4" fmla="*/ 169 w 186"/>
                <a:gd name="T5" fmla="*/ 140 h 148"/>
                <a:gd name="T6" fmla="*/ 100 w 186"/>
                <a:gd name="T7" fmla="*/ 47 h 148"/>
                <a:gd name="T8" fmla="*/ 0 w 186"/>
                <a:gd name="T9" fmla="*/ 16 h 148"/>
                <a:gd name="T10" fmla="*/ 5 w 186"/>
                <a:gd name="T11" fmla="*/ 0 h 148"/>
                <a:gd name="T12" fmla="*/ 105 w 186"/>
                <a:gd name="T13" fmla="*/ 31 h 148"/>
                <a:gd name="T14" fmla="*/ 186 w 186"/>
                <a:gd name="T15" fmla="*/ 140 h 148"/>
                <a:gd name="T16" fmla="*/ 186 w 186"/>
                <a:gd name="T1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48">
                  <a:moveTo>
                    <a:pt x="186" y="148"/>
                  </a:moveTo>
                  <a:lnTo>
                    <a:pt x="169" y="148"/>
                  </a:lnTo>
                  <a:lnTo>
                    <a:pt x="169" y="140"/>
                  </a:lnTo>
                  <a:cubicBezTo>
                    <a:pt x="169" y="96"/>
                    <a:pt x="142" y="59"/>
                    <a:pt x="100" y="47"/>
                  </a:cubicBezTo>
                  <a:lnTo>
                    <a:pt x="0" y="16"/>
                  </a:lnTo>
                  <a:lnTo>
                    <a:pt x="5" y="0"/>
                  </a:lnTo>
                  <a:lnTo>
                    <a:pt x="105" y="31"/>
                  </a:lnTo>
                  <a:cubicBezTo>
                    <a:pt x="153" y="45"/>
                    <a:pt x="186" y="89"/>
                    <a:pt x="186" y="140"/>
                  </a:cubicBezTo>
                  <a:lnTo>
                    <a:pt x="186"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2" name="Rectangle 676">
              <a:extLst>
                <a:ext uri="{FF2B5EF4-FFF2-40B4-BE49-F238E27FC236}">
                  <a16:creationId xmlns:a16="http://schemas.microsoft.com/office/drawing/2014/main" id="{9D78E52C-858B-9805-089E-E2CF4692BDCD}"/>
                </a:ext>
              </a:extLst>
            </p:cNvPr>
            <p:cNvSpPr>
              <a:spLocks noChangeArrowheads="1"/>
            </p:cNvSpPr>
            <p:nvPr/>
          </p:nvSpPr>
          <p:spPr bwMode="auto">
            <a:xfrm>
              <a:off x="8502651" y="3789363"/>
              <a:ext cx="12700" cy="90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3" name="Rectangle 677">
              <a:extLst>
                <a:ext uri="{FF2B5EF4-FFF2-40B4-BE49-F238E27FC236}">
                  <a16:creationId xmlns:a16="http://schemas.microsoft.com/office/drawing/2014/main" id="{703BB62C-6C5C-EAE3-1797-A35E448517BC}"/>
                </a:ext>
              </a:extLst>
            </p:cNvPr>
            <p:cNvSpPr>
              <a:spLocks noChangeArrowheads="1"/>
            </p:cNvSpPr>
            <p:nvPr/>
          </p:nvSpPr>
          <p:spPr bwMode="auto">
            <a:xfrm>
              <a:off x="8464551" y="3776663"/>
              <a:ext cx="12700" cy="103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4" name="Freeform 678">
              <a:extLst>
                <a:ext uri="{FF2B5EF4-FFF2-40B4-BE49-F238E27FC236}">
                  <a16:creationId xmlns:a16="http://schemas.microsoft.com/office/drawing/2014/main" id="{8D455712-6399-092A-B396-CD58879C2AC6}"/>
                </a:ext>
              </a:extLst>
            </p:cNvPr>
            <p:cNvSpPr>
              <a:spLocks/>
            </p:cNvSpPr>
            <p:nvPr/>
          </p:nvSpPr>
          <p:spPr bwMode="auto">
            <a:xfrm>
              <a:off x="8324851" y="3805238"/>
              <a:ext cx="63500" cy="30163"/>
            </a:xfrm>
            <a:custGeom>
              <a:avLst/>
              <a:gdLst>
                <a:gd name="T0" fmla="*/ 39 w 77"/>
                <a:gd name="T1" fmla="*/ 38 h 38"/>
                <a:gd name="T2" fmla="*/ 21 w 77"/>
                <a:gd name="T3" fmla="*/ 31 h 38"/>
                <a:gd name="T4" fmla="*/ 0 w 77"/>
                <a:gd name="T5" fmla="*/ 12 h 38"/>
                <a:gd name="T6" fmla="*/ 12 w 77"/>
                <a:gd name="T7" fmla="*/ 0 h 38"/>
                <a:gd name="T8" fmla="*/ 32 w 77"/>
                <a:gd name="T9" fmla="*/ 19 h 38"/>
                <a:gd name="T10" fmla="*/ 45 w 77"/>
                <a:gd name="T11" fmla="*/ 19 h 38"/>
                <a:gd name="T12" fmla="*/ 66 w 77"/>
                <a:gd name="T13" fmla="*/ 0 h 38"/>
                <a:gd name="T14" fmla="*/ 77 w 77"/>
                <a:gd name="T15" fmla="*/ 12 h 38"/>
                <a:gd name="T16" fmla="*/ 57 w 77"/>
                <a:gd name="T17" fmla="*/ 31 h 38"/>
                <a:gd name="T18" fmla="*/ 39 w 77"/>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8">
                  <a:moveTo>
                    <a:pt x="39" y="38"/>
                  </a:moveTo>
                  <a:cubicBezTo>
                    <a:pt x="32" y="38"/>
                    <a:pt x="26" y="36"/>
                    <a:pt x="21" y="31"/>
                  </a:cubicBezTo>
                  <a:lnTo>
                    <a:pt x="0" y="12"/>
                  </a:lnTo>
                  <a:lnTo>
                    <a:pt x="12" y="0"/>
                  </a:lnTo>
                  <a:lnTo>
                    <a:pt x="32" y="19"/>
                  </a:lnTo>
                  <a:cubicBezTo>
                    <a:pt x="36" y="22"/>
                    <a:pt x="42" y="22"/>
                    <a:pt x="45" y="19"/>
                  </a:cubicBezTo>
                  <a:lnTo>
                    <a:pt x="66" y="0"/>
                  </a:lnTo>
                  <a:lnTo>
                    <a:pt x="77" y="12"/>
                  </a:lnTo>
                  <a:lnTo>
                    <a:pt x="57" y="31"/>
                  </a:lnTo>
                  <a:cubicBezTo>
                    <a:pt x="52" y="36"/>
                    <a:pt x="45" y="38"/>
                    <a:pt x="39"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5" name="Freeform 679">
              <a:extLst>
                <a:ext uri="{FF2B5EF4-FFF2-40B4-BE49-F238E27FC236}">
                  <a16:creationId xmlns:a16="http://schemas.microsoft.com/office/drawing/2014/main" id="{D44EF8A1-ACE4-BFC9-C946-8E298CF55DB7}"/>
                </a:ext>
              </a:extLst>
            </p:cNvPr>
            <p:cNvSpPr>
              <a:spLocks/>
            </p:cNvSpPr>
            <p:nvPr/>
          </p:nvSpPr>
          <p:spPr bwMode="auto">
            <a:xfrm>
              <a:off x="8328026" y="3824288"/>
              <a:ext cx="23813" cy="55563"/>
            </a:xfrm>
            <a:custGeom>
              <a:avLst/>
              <a:gdLst>
                <a:gd name="T0" fmla="*/ 8 w 15"/>
                <a:gd name="T1" fmla="*/ 35 h 35"/>
                <a:gd name="T2" fmla="*/ 0 w 15"/>
                <a:gd name="T3" fmla="*/ 34 h 35"/>
                <a:gd name="T4" fmla="*/ 7 w 15"/>
                <a:gd name="T5" fmla="*/ 0 h 35"/>
                <a:gd name="T6" fmla="*/ 15 w 15"/>
                <a:gd name="T7" fmla="*/ 2 h 35"/>
                <a:gd name="T8" fmla="*/ 8 w 15"/>
                <a:gd name="T9" fmla="*/ 35 h 35"/>
              </a:gdLst>
              <a:ahLst/>
              <a:cxnLst>
                <a:cxn ang="0">
                  <a:pos x="T0" y="T1"/>
                </a:cxn>
                <a:cxn ang="0">
                  <a:pos x="T2" y="T3"/>
                </a:cxn>
                <a:cxn ang="0">
                  <a:pos x="T4" y="T5"/>
                </a:cxn>
                <a:cxn ang="0">
                  <a:pos x="T6" y="T7"/>
                </a:cxn>
                <a:cxn ang="0">
                  <a:pos x="T8" y="T9"/>
                </a:cxn>
              </a:cxnLst>
              <a:rect l="0" t="0" r="r" b="b"/>
              <a:pathLst>
                <a:path w="15" h="35">
                  <a:moveTo>
                    <a:pt x="8" y="35"/>
                  </a:moveTo>
                  <a:lnTo>
                    <a:pt x="0" y="34"/>
                  </a:lnTo>
                  <a:lnTo>
                    <a:pt x="7" y="0"/>
                  </a:lnTo>
                  <a:lnTo>
                    <a:pt x="15" y="2"/>
                  </a:lnTo>
                  <a:lnTo>
                    <a:pt x="8"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6" name="Freeform 680">
              <a:extLst>
                <a:ext uri="{FF2B5EF4-FFF2-40B4-BE49-F238E27FC236}">
                  <a16:creationId xmlns:a16="http://schemas.microsoft.com/office/drawing/2014/main" id="{1D1F508F-A322-7DC8-AF5D-5F4980481817}"/>
                </a:ext>
              </a:extLst>
            </p:cNvPr>
            <p:cNvSpPr>
              <a:spLocks/>
            </p:cNvSpPr>
            <p:nvPr/>
          </p:nvSpPr>
          <p:spPr bwMode="auto">
            <a:xfrm>
              <a:off x="8361363" y="3824288"/>
              <a:ext cx="23813" cy="55563"/>
            </a:xfrm>
            <a:custGeom>
              <a:avLst/>
              <a:gdLst>
                <a:gd name="T0" fmla="*/ 7 w 15"/>
                <a:gd name="T1" fmla="*/ 35 h 35"/>
                <a:gd name="T2" fmla="*/ 0 w 15"/>
                <a:gd name="T3" fmla="*/ 2 h 35"/>
                <a:gd name="T4" fmla="*/ 9 w 15"/>
                <a:gd name="T5" fmla="*/ 0 h 35"/>
                <a:gd name="T6" fmla="*/ 15 w 15"/>
                <a:gd name="T7" fmla="*/ 34 h 35"/>
                <a:gd name="T8" fmla="*/ 7 w 15"/>
                <a:gd name="T9" fmla="*/ 35 h 35"/>
              </a:gdLst>
              <a:ahLst/>
              <a:cxnLst>
                <a:cxn ang="0">
                  <a:pos x="T0" y="T1"/>
                </a:cxn>
                <a:cxn ang="0">
                  <a:pos x="T2" y="T3"/>
                </a:cxn>
                <a:cxn ang="0">
                  <a:pos x="T4" y="T5"/>
                </a:cxn>
                <a:cxn ang="0">
                  <a:pos x="T6" y="T7"/>
                </a:cxn>
                <a:cxn ang="0">
                  <a:pos x="T8" y="T9"/>
                </a:cxn>
              </a:cxnLst>
              <a:rect l="0" t="0" r="r" b="b"/>
              <a:pathLst>
                <a:path w="15" h="35">
                  <a:moveTo>
                    <a:pt x="7" y="35"/>
                  </a:moveTo>
                  <a:lnTo>
                    <a:pt x="0" y="2"/>
                  </a:lnTo>
                  <a:lnTo>
                    <a:pt x="9" y="0"/>
                  </a:lnTo>
                  <a:lnTo>
                    <a:pt x="15" y="34"/>
                  </a:lnTo>
                  <a:lnTo>
                    <a:pt x="7"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07" name="Rectangle 406">
            <a:extLst>
              <a:ext uri="{FF2B5EF4-FFF2-40B4-BE49-F238E27FC236}">
                <a16:creationId xmlns:a16="http://schemas.microsoft.com/office/drawing/2014/main" id="{C5226D24-3AFF-F8D3-3740-CFD95F3AABBF}"/>
              </a:ext>
            </a:extLst>
          </p:cNvPr>
          <p:cNvSpPr/>
          <p:nvPr/>
        </p:nvSpPr>
        <p:spPr>
          <a:xfrm>
            <a:off x="10027920" y="5088004"/>
            <a:ext cx="1287242" cy="25200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US" sz="800" dirty="0"/>
              <a:t>Action Planning WS preparation an execution</a:t>
            </a:r>
          </a:p>
        </p:txBody>
      </p:sp>
      <p:sp>
        <p:nvSpPr>
          <p:cNvPr id="408" name="Rectangle 407">
            <a:extLst>
              <a:ext uri="{FF2B5EF4-FFF2-40B4-BE49-F238E27FC236}">
                <a16:creationId xmlns:a16="http://schemas.microsoft.com/office/drawing/2014/main" id="{232AC6A3-F188-8D7B-9E76-35FE27F119F2}"/>
              </a:ext>
            </a:extLst>
          </p:cNvPr>
          <p:cNvSpPr/>
          <p:nvPr/>
        </p:nvSpPr>
        <p:spPr>
          <a:xfrm>
            <a:off x="5775960" y="2819562"/>
            <a:ext cx="3030011" cy="421675"/>
          </a:xfrm>
          <a:prstGeom prst="rect">
            <a:avLst/>
          </a:prstGeom>
          <a:solidFill>
            <a:schemeClr val="bg1"/>
          </a:solidFill>
          <a:ln>
            <a:solidFill>
              <a:srgbClr val="C00000"/>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i="1" dirty="0">
                <a:solidFill>
                  <a:schemeClr val="tx1"/>
                </a:solidFill>
                <a:sym typeface="+mn-lt"/>
              </a:rPr>
              <a:t>We offer two options to optimize the assessment process:</a:t>
            </a:r>
          </a:p>
          <a:p>
            <a:pPr algn="ctr"/>
            <a:r>
              <a:rPr lang="en-US" sz="1000" dirty="0">
                <a:solidFill>
                  <a:srgbClr val="C00000"/>
                </a:solidFill>
                <a:sym typeface="+mn-lt"/>
              </a:rPr>
              <a:t>Option 1</a:t>
            </a:r>
            <a:r>
              <a:rPr lang="en-US" sz="800" dirty="0">
                <a:solidFill>
                  <a:srgbClr val="C00000"/>
                </a:solidFill>
                <a:sym typeface="+mn-lt"/>
              </a:rPr>
              <a:t> –</a:t>
            </a:r>
            <a:r>
              <a:rPr lang="en-US" sz="800" dirty="0">
                <a:solidFill>
                  <a:schemeClr val="tx1"/>
                </a:solidFill>
                <a:sym typeface="+mn-lt"/>
              </a:rPr>
              <a:t> </a:t>
            </a:r>
            <a:r>
              <a:rPr lang="en-US" sz="800" b="1" u="sng" dirty="0">
                <a:solidFill>
                  <a:schemeClr val="tx1"/>
                </a:solidFill>
                <a:sym typeface="+mn-lt"/>
              </a:rPr>
              <a:t>As requested in the RfP</a:t>
            </a:r>
            <a:r>
              <a:rPr lang="en-US" sz="800" dirty="0">
                <a:solidFill>
                  <a:schemeClr val="tx1"/>
                </a:solidFill>
                <a:sym typeface="+mn-lt"/>
              </a:rPr>
              <a:t>: 16 site visits distributed across divisions within the E.ON Units for comprehensive coverage.</a:t>
            </a:r>
          </a:p>
        </p:txBody>
      </p:sp>
      <p:sp>
        <p:nvSpPr>
          <p:cNvPr id="409" name="Rectangle 408">
            <a:extLst>
              <a:ext uri="{FF2B5EF4-FFF2-40B4-BE49-F238E27FC236}">
                <a16:creationId xmlns:a16="http://schemas.microsoft.com/office/drawing/2014/main" id="{11D6F12E-BC78-8871-3CAD-D7C52265A715}"/>
              </a:ext>
            </a:extLst>
          </p:cNvPr>
          <p:cNvSpPr/>
          <p:nvPr/>
        </p:nvSpPr>
        <p:spPr>
          <a:xfrm>
            <a:off x="2079495" y="4221317"/>
            <a:ext cx="3030011" cy="579257"/>
          </a:xfrm>
          <a:prstGeom prst="rect">
            <a:avLst/>
          </a:prstGeom>
          <a:solidFill>
            <a:schemeClr val="bg1"/>
          </a:solidFill>
          <a:ln>
            <a:solidFill>
              <a:schemeClr val="accent6">
                <a:lumMod val="50000"/>
              </a:schemeClr>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i="1" dirty="0">
                <a:solidFill>
                  <a:schemeClr val="tx1"/>
                </a:solidFill>
                <a:sym typeface="+mn-lt"/>
              </a:rPr>
              <a:t>We offer two options to optimize the assessment process</a:t>
            </a:r>
            <a:r>
              <a:rPr lang="en-US" sz="800" dirty="0">
                <a:solidFill>
                  <a:schemeClr val="tx1"/>
                </a:solidFill>
                <a:sym typeface="+mn-lt"/>
              </a:rPr>
              <a:t>:</a:t>
            </a:r>
          </a:p>
          <a:p>
            <a:pPr algn="ctr"/>
            <a:r>
              <a:rPr lang="en-US" sz="1000" dirty="0">
                <a:solidFill>
                  <a:srgbClr val="C00000"/>
                </a:solidFill>
                <a:sym typeface="+mn-lt"/>
              </a:rPr>
              <a:t>Option 2</a:t>
            </a:r>
            <a:r>
              <a:rPr lang="en-US" sz="800" dirty="0">
                <a:solidFill>
                  <a:srgbClr val="C00000"/>
                </a:solidFill>
                <a:sym typeface="+mn-lt"/>
              </a:rPr>
              <a:t> – </a:t>
            </a:r>
            <a:r>
              <a:rPr lang="en-US" sz="800" b="1" u="sng" dirty="0">
                <a:solidFill>
                  <a:schemeClr val="tx1"/>
                </a:solidFill>
                <a:sym typeface="+mn-lt"/>
              </a:rPr>
              <a:t>Usage of Synergy Effects</a:t>
            </a:r>
            <a:r>
              <a:rPr lang="en-US" sz="800" dirty="0">
                <a:solidFill>
                  <a:schemeClr val="tx1"/>
                </a:solidFill>
                <a:sym typeface="+mn-lt"/>
              </a:rPr>
              <a:t>: 8 site visits, combined with an additional remote day for follow-up queries or interviews, aimed at reducing effort without compromising quality</a:t>
            </a:r>
            <a:endParaRPr lang="en-US" sz="800" dirty="0">
              <a:solidFill>
                <a:schemeClr val="tx1"/>
              </a:solidFill>
            </a:endParaRPr>
          </a:p>
        </p:txBody>
      </p:sp>
      <p:cxnSp>
        <p:nvCxnSpPr>
          <p:cNvPr id="411" name="Straight Connector 410">
            <a:extLst>
              <a:ext uri="{FF2B5EF4-FFF2-40B4-BE49-F238E27FC236}">
                <a16:creationId xmlns:a16="http://schemas.microsoft.com/office/drawing/2014/main" id="{2AABF8E0-0595-F561-5024-75846A1544AD}"/>
              </a:ext>
            </a:extLst>
          </p:cNvPr>
          <p:cNvCxnSpPr>
            <a:cxnSpLocks/>
            <a:stCxn id="295" idx="0"/>
            <a:endCxn id="408" idx="2"/>
          </p:cNvCxnSpPr>
          <p:nvPr/>
        </p:nvCxnSpPr>
        <p:spPr>
          <a:xfrm flipV="1">
            <a:off x="6092555" y="3241237"/>
            <a:ext cx="1198411" cy="674176"/>
          </a:xfrm>
          <a:prstGeom prst="line">
            <a:avLst/>
          </a:prstGeom>
          <a:ln>
            <a:solidFill>
              <a:srgbClr val="C00000"/>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C4F2B408-5448-F346-8A09-D6D0A751A1DE}"/>
              </a:ext>
            </a:extLst>
          </p:cNvPr>
          <p:cNvCxnSpPr>
            <a:cxnSpLocks/>
            <a:stCxn id="294" idx="3"/>
            <a:endCxn id="408" idx="2"/>
          </p:cNvCxnSpPr>
          <p:nvPr/>
        </p:nvCxnSpPr>
        <p:spPr>
          <a:xfrm flipV="1">
            <a:off x="5346700" y="3241237"/>
            <a:ext cx="1944266" cy="196645"/>
          </a:xfrm>
          <a:prstGeom prst="line">
            <a:avLst/>
          </a:prstGeom>
          <a:ln>
            <a:solidFill>
              <a:srgbClr val="C00000"/>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03A908CC-4EF2-8BBD-77C8-BEB25845596A}"/>
              </a:ext>
            </a:extLst>
          </p:cNvPr>
          <p:cNvCxnSpPr>
            <a:cxnSpLocks/>
            <a:stCxn id="409" idx="0"/>
            <a:endCxn id="296" idx="2"/>
          </p:cNvCxnSpPr>
          <p:nvPr/>
        </p:nvCxnSpPr>
        <p:spPr>
          <a:xfrm flipV="1">
            <a:off x="3594501" y="3865272"/>
            <a:ext cx="1229422" cy="356045"/>
          </a:xfrm>
          <a:prstGeom prst="line">
            <a:avLst/>
          </a:prstGeom>
          <a:ln>
            <a:solidFill>
              <a:schemeClr val="accent6">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25" name="Engineer6" descr="{&quot;Key&quot;:&quot;POWER_USER_SHAPE_ICON&quot;,&quot;Value&quot;:&quot;POWER_USER_SHAPE_ICON_STYLE_1&quot;}">
            <a:extLst>
              <a:ext uri="{FF2B5EF4-FFF2-40B4-BE49-F238E27FC236}">
                <a16:creationId xmlns:a16="http://schemas.microsoft.com/office/drawing/2014/main" id="{58E35704-6883-C967-D1B8-B90787C4D709}"/>
              </a:ext>
            </a:extLst>
          </p:cNvPr>
          <p:cNvGrpSpPr>
            <a:grpSpLocks noChangeAspect="1"/>
          </p:cNvGrpSpPr>
          <p:nvPr/>
        </p:nvGrpSpPr>
        <p:grpSpPr>
          <a:xfrm>
            <a:off x="10500224" y="2292866"/>
            <a:ext cx="188246" cy="193493"/>
            <a:chOff x="8129588" y="3411538"/>
            <a:chExt cx="455613" cy="468313"/>
          </a:xfrm>
          <a:solidFill>
            <a:schemeClr val="accent3"/>
          </a:solidFill>
        </p:grpSpPr>
        <p:sp>
          <p:nvSpPr>
            <p:cNvPr id="426" name="Rectangle 647">
              <a:extLst>
                <a:ext uri="{FF2B5EF4-FFF2-40B4-BE49-F238E27FC236}">
                  <a16:creationId xmlns:a16="http://schemas.microsoft.com/office/drawing/2014/main" id="{AAF58DDB-6224-63A5-9414-1F57110FFA0E}"/>
                </a:ext>
              </a:extLst>
            </p:cNvPr>
            <p:cNvSpPr>
              <a:spLocks noChangeArrowheads="1"/>
            </p:cNvSpPr>
            <p:nvPr/>
          </p:nvSpPr>
          <p:spPr bwMode="auto">
            <a:xfrm>
              <a:off x="8399463" y="3702051"/>
              <a:ext cx="12700"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7" name="Rectangle 648">
              <a:extLst>
                <a:ext uri="{FF2B5EF4-FFF2-40B4-BE49-F238E27FC236}">
                  <a16:creationId xmlns:a16="http://schemas.microsoft.com/office/drawing/2014/main" id="{808A4E43-B3D5-E55F-2264-30FC017B0456}"/>
                </a:ext>
              </a:extLst>
            </p:cNvPr>
            <p:cNvSpPr>
              <a:spLocks noChangeArrowheads="1"/>
            </p:cNvSpPr>
            <p:nvPr/>
          </p:nvSpPr>
          <p:spPr bwMode="auto">
            <a:xfrm>
              <a:off x="8301038" y="3702051"/>
              <a:ext cx="1270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8" name="Freeform 649">
              <a:extLst>
                <a:ext uri="{FF2B5EF4-FFF2-40B4-BE49-F238E27FC236}">
                  <a16:creationId xmlns:a16="http://schemas.microsoft.com/office/drawing/2014/main" id="{938F068F-D0D7-E269-374B-598023CD0559}"/>
                </a:ext>
              </a:extLst>
            </p:cNvPr>
            <p:cNvSpPr>
              <a:spLocks/>
            </p:cNvSpPr>
            <p:nvPr/>
          </p:nvSpPr>
          <p:spPr bwMode="auto">
            <a:xfrm>
              <a:off x="8129588" y="3759201"/>
              <a:ext cx="149225" cy="120650"/>
            </a:xfrm>
            <a:custGeom>
              <a:avLst/>
              <a:gdLst>
                <a:gd name="T0" fmla="*/ 17 w 186"/>
                <a:gd name="T1" fmla="*/ 148 h 148"/>
                <a:gd name="T2" fmla="*/ 0 w 186"/>
                <a:gd name="T3" fmla="*/ 148 h 148"/>
                <a:gd name="T4" fmla="*/ 0 w 186"/>
                <a:gd name="T5" fmla="*/ 140 h 148"/>
                <a:gd name="T6" fmla="*/ 81 w 186"/>
                <a:gd name="T7" fmla="*/ 31 h 148"/>
                <a:gd name="T8" fmla="*/ 182 w 186"/>
                <a:gd name="T9" fmla="*/ 0 h 148"/>
                <a:gd name="T10" fmla="*/ 186 w 186"/>
                <a:gd name="T11" fmla="*/ 16 h 148"/>
                <a:gd name="T12" fmla="*/ 86 w 186"/>
                <a:gd name="T13" fmla="*/ 47 h 148"/>
                <a:gd name="T14" fmla="*/ 17 w 186"/>
                <a:gd name="T15" fmla="*/ 140 h 148"/>
                <a:gd name="T16" fmla="*/ 17 w 186"/>
                <a:gd name="T1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48">
                  <a:moveTo>
                    <a:pt x="17" y="148"/>
                  </a:moveTo>
                  <a:lnTo>
                    <a:pt x="0" y="148"/>
                  </a:lnTo>
                  <a:lnTo>
                    <a:pt x="0" y="140"/>
                  </a:lnTo>
                  <a:cubicBezTo>
                    <a:pt x="0" y="89"/>
                    <a:pt x="33" y="45"/>
                    <a:pt x="81" y="31"/>
                  </a:cubicBezTo>
                  <a:lnTo>
                    <a:pt x="182" y="0"/>
                  </a:lnTo>
                  <a:lnTo>
                    <a:pt x="186" y="16"/>
                  </a:lnTo>
                  <a:lnTo>
                    <a:pt x="86" y="47"/>
                  </a:lnTo>
                  <a:cubicBezTo>
                    <a:pt x="45" y="59"/>
                    <a:pt x="17" y="96"/>
                    <a:pt x="17" y="140"/>
                  </a:cubicBezTo>
                  <a:lnTo>
                    <a:pt x="17"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9" name="Freeform 650">
              <a:extLst>
                <a:ext uri="{FF2B5EF4-FFF2-40B4-BE49-F238E27FC236}">
                  <a16:creationId xmlns:a16="http://schemas.microsoft.com/office/drawing/2014/main" id="{7EF780D9-940A-D36C-2B7D-399D7E935952}"/>
                </a:ext>
              </a:extLst>
            </p:cNvPr>
            <p:cNvSpPr>
              <a:spLocks/>
            </p:cNvSpPr>
            <p:nvPr/>
          </p:nvSpPr>
          <p:spPr bwMode="auto">
            <a:xfrm>
              <a:off x="8264526" y="3568701"/>
              <a:ext cx="185738" cy="165100"/>
            </a:xfrm>
            <a:custGeom>
              <a:avLst/>
              <a:gdLst>
                <a:gd name="T0" fmla="*/ 115 w 230"/>
                <a:gd name="T1" fmla="*/ 206 h 206"/>
                <a:gd name="T2" fmla="*/ 74 w 230"/>
                <a:gd name="T3" fmla="*/ 195 h 206"/>
                <a:gd name="T4" fmla="*/ 0 w 230"/>
                <a:gd name="T5" fmla="*/ 100 h 206"/>
                <a:gd name="T6" fmla="*/ 0 w 230"/>
                <a:gd name="T7" fmla="*/ 0 h 206"/>
                <a:gd name="T8" fmla="*/ 16 w 230"/>
                <a:gd name="T9" fmla="*/ 0 h 206"/>
                <a:gd name="T10" fmla="*/ 16 w 230"/>
                <a:gd name="T11" fmla="*/ 100 h 206"/>
                <a:gd name="T12" fmla="*/ 83 w 230"/>
                <a:gd name="T13" fmla="*/ 181 h 206"/>
                <a:gd name="T14" fmla="*/ 146 w 230"/>
                <a:gd name="T15" fmla="*/ 181 h 206"/>
                <a:gd name="T16" fmla="*/ 213 w 230"/>
                <a:gd name="T17" fmla="*/ 100 h 206"/>
                <a:gd name="T18" fmla="*/ 213 w 230"/>
                <a:gd name="T19" fmla="*/ 0 h 206"/>
                <a:gd name="T20" fmla="*/ 230 w 230"/>
                <a:gd name="T21" fmla="*/ 0 h 206"/>
                <a:gd name="T22" fmla="*/ 230 w 230"/>
                <a:gd name="T23" fmla="*/ 100 h 206"/>
                <a:gd name="T24" fmla="*/ 155 w 230"/>
                <a:gd name="T25" fmla="*/ 195 h 206"/>
                <a:gd name="T26" fmla="*/ 115 w 230"/>
                <a:gd name="T27"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0" h="206">
                  <a:moveTo>
                    <a:pt x="115" y="206"/>
                  </a:moveTo>
                  <a:cubicBezTo>
                    <a:pt x="101" y="206"/>
                    <a:pt x="87" y="202"/>
                    <a:pt x="74" y="195"/>
                  </a:cubicBezTo>
                  <a:cubicBezTo>
                    <a:pt x="40" y="173"/>
                    <a:pt x="0" y="140"/>
                    <a:pt x="0" y="100"/>
                  </a:cubicBezTo>
                  <a:lnTo>
                    <a:pt x="0" y="0"/>
                  </a:lnTo>
                  <a:lnTo>
                    <a:pt x="16" y="0"/>
                  </a:lnTo>
                  <a:lnTo>
                    <a:pt x="16" y="100"/>
                  </a:lnTo>
                  <a:cubicBezTo>
                    <a:pt x="16" y="134"/>
                    <a:pt x="58" y="165"/>
                    <a:pt x="83" y="181"/>
                  </a:cubicBezTo>
                  <a:cubicBezTo>
                    <a:pt x="103" y="193"/>
                    <a:pt x="127" y="193"/>
                    <a:pt x="146" y="181"/>
                  </a:cubicBezTo>
                  <a:cubicBezTo>
                    <a:pt x="171" y="165"/>
                    <a:pt x="213" y="134"/>
                    <a:pt x="213" y="100"/>
                  </a:cubicBezTo>
                  <a:lnTo>
                    <a:pt x="213" y="0"/>
                  </a:lnTo>
                  <a:lnTo>
                    <a:pt x="230" y="0"/>
                  </a:lnTo>
                  <a:lnTo>
                    <a:pt x="230" y="100"/>
                  </a:lnTo>
                  <a:cubicBezTo>
                    <a:pt x="230" y="140"/>
                    <a:pt x="189" y="173"/>
                    <a:pt x="155" y="195"/>
                  </a:cubicBezTo>
                  <a:cubicBezTo>
                    <a:pt x="143" y="202"/>
                    <a:pt x="129" y="206"/>
                    <a:pt x="115"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0" name="Freeform 651">
              <a:extLst>
                <a:ext uri="{FF2B5EF4-FFF2-40B4-BE49-F238E27FC236}">
                  <a16:creationId xmlns:a16="http://schemas.microsoft.com/office/drawing/2014/main" id="{C8A9B836-C972-A6C6-8613-2C2D09BAFF8A}"/>
                </a:ext>
              </a:extLst>
            </p:cNvPr>
            <p:cNvSpPr>
              <a:spLocks noEditPoints="1"/>
            </p:cNvSpPr>
            <p:nvPr/>
          </p:nvSpPr>
          <p:spPr bwMode="auto">
            <a:xfrm>
              <a:off x="8347076" y="3722688"/>
              <a:ext cx="98425" cy="104775"/>
            </a:xfrm>
            <a:custGeom>
              <a:avLst/>
              <a:gdLst>
                <a:gd name="T0" fmla="*/ 24 w 122"/>
                <a:gd name="T1" fmla="*/ 76 h 130"/>
                <a:gd name="T2" fmla="*/ 52 w 122"/>
                <a:gd name="T3" fmla="*/ 105 h 130"/>
                <a:gd name="T4" fmla="*/ 100 w 122"/>
                <a:gd name="T5" fmla="*/ 53 h 130"/>
                <a:gd name="T6" fmla="*/ 77 w 122"/>
                <a:gd name="T7" fmla="*/ 25 h 130"/>
                <a:gd name="T8" fmla="*/ 24 w 122"/>
                <a:gd name="T9" fmla="*/ 76 h 130"/>
                <a:gd name="T10" fmla="*/ 53 w 122"/>
                <a:gd name="T11" fmla="*/ 130 h 130"/>
                <a:gd name="T12" fmla="*/ 0 w 122"/>
                <a:gd name="T13" fmla="*/ 75 h 130"/>
                <a:gd name="T14" fmla="*/ 79 w 122"/>
                <a:gd name="T15" fmla="*/ 0 h 130"/>
                <a:gd name="T16" fmla="*/ 122 w 122"/>
                <a:gd name="T17" fmla="*/ 54 h 130"/>
                <a:gd name="T18" fmla="*/ 53 w 122"/>
                <a:gd name="T19"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30">
                  <a:moveTo>
                    <a:pt x="24" y="76"/>
                  </a:moveTo>
                  <a:lnTo>
                    <a:pt x="52" y="105"/>
                  </a:lnTo>
                  <a:lnTo>
                    <a:pt x="100" y="53"/>
                  </a:lnTo>
                  <a:lnTo>
                    <a:pt x="77" y="25"/>
                  </a:lnTo>
                  <a:lnTo>
                    <a:pt x="24" y="76"/>
                  </a:lnTo>
                  <a:close/>
                  <a:moveTo>
                    <a:pt x="53" y="130"/>
                  </a:moveTo>
                  <a:lnTo>
                    <a:pt x="0" y="75"/>
                  </a:lnTo>
                  <a:lnTo>
                    <a:pt x="79" y="0"/>
                  </a:lnTo>
                  <a:lnTo>
                    <a:pt x="122" y="54"/>
                  </a:lnTo>
                  <a:lnTo>
                    <a:pt x="53" y="13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1" name="Freeform 652">
              <a:extLst>
                <a:ext uri="{FF2B5EF4-FFF2-40B4-BE49-F238E27FC236}">
                  <a16:creationId xmlns:a16="http://schemas.microsoft.com/office/drawing/2014/main" id="{63E2295F-1EE1-0128-3A57-F92D4401266F}"/>
                </a:ext>
              </a:extLst>
            </p:cNvPr>
            <p:cNvSpPr>
              <a:spLocks noEditPoints="1"/>
            </p:cNvSpPr>
            <p:nvPr/>
          </p:nvSpPr>
          <p:spPr bwMode="auto">
            <a:xfrm>
              <a:off x="8267701" y="3722688"/>
              <a:ext cx="98425" cy="103188"/>
            </a:xfrm>
            <a:custGeom>
              <a:avLst/>
              <a:gdLst>
                <a:gd name="T0" fmla="*/ 22 w 122"/>
                <a:gd name="T1" fmla="*/ 55 h 129"/>
                <a:gd name="T2" fmla="*/ 69 w 122"/>
                <a:gd name="T3" fmla="*/ 105 h 129"/>
                <a:gd name="T4" fmla="*/ 98 w 122"/>
                <a:gd name="T5" fmla="*/ 76 h 129"/>
                <a:gd name="T6" fmla="*/ 45 w 122"/>
                <a:gd name="T7" fmla="*/ 25 h 129"/>
                <a:gd name="T8" fmla="*/ 22 w 122"/>
                <a:gd name="T9" fmla="*/ 55 h 129"/>
                <a:gd name="T10" fmla="*/ 69 w 122"/>
                <a:gd name="T11" fmla="*/ 129 h 129"/>
                <a:gd name="T12" fmla="*/ 0 w 122"/>
                <a:gd name="T13" fmla="*/ 56 h 129"/>
                <a:gd name="T14" fmla="*/ 43 w 122"/>
                <a:gd name="T15" fmla="*/ 0 h 129"/>
                <a:gd name="T16" fmla="*/ 122 w 122"/>
                <a:gd name="T17" fmla="*/ 75 h 129"/>
                <a:gd name="T18" fmla="*/ 69 w 122"/>
                <a:gd name="T1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29">
                  <a:moveTo>
                    <a:pt x="22" y="55"/>
                  </a:moveTo>
                  <a:lnTo>
                    <a:pt x="69" y="105"/>
                  </a:lnTo>
                  <a:lnTo>
                    <a:pt x="98" y="76"/>
                  </a:lnTo>
                  <a:lnTo>
                    <a:pt x="45" y="25"/>
                  </a:lnTo>
                  <a:lnTo>
                    <a:pt x="22" y="55"/>
                  </a:lnTo>
                  <a:close/>
                  <a:moveTo>
                    <a:pt x="69" y="129"/>
                  </a:moveTo>
                  <a:lnTo>
                    <a:pt x="0" y="56"/>
                  </a:lnTo>
                  <a:lnTo>
                    <a:pt x="43" y="0"/>
                  </a:lnTo>
                  <a:lnTo>
                    <a:pt x="122" y="75"/>
                  </a:lnTo>
                  <a:lnTo>
                    <a:pt x="69" y="12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2" name="Freeform 653">
              <a:extLst>
                <a:ext uri="{FF2B5EF4-FFF2-40B4-BE49-F238E27FC236}">
                  <a16:creationId xmlns:a16="http://schemas.microsoft.com/office/drawing/2014/main" id="{C0DD81A8-5197-F039-0D9A-20FE12EEEECD}"/>
                </a:ext>
              </a:extLst>
            </p:cNvPr>
            <p:cNvSpPr>
              <a:spLocks noEditPoints="1"/>
            </p:cNvSpPr>
            <p:nvPr/>
          </p:nvSpPr>
          <p:spPr bwMode="auto">
            <a:xfrm>
              <a:off x="8234363" y="3411538"/>
              <a:ext cx="244475" cy="163513"/>
            </a:xfrm>
            <a:custGeom>
              <a:avLst/>
              <a:gdLst>
                <a:gd name="T0" fmla="*/ 16 w 304"/>
                <a:gd name="T1" fmla="*/ 185 h 202"/>
                <a:gd name="T2" fmla="*/ 287 w 304"/>
                <a:gd name="T3" fmla="*/ 185 h 202"/>
                <a:gd name="T4" fmla="*/ 287 w 304"/>
                <a:gd name="T5" fmla="*/ 152 h 202"/>
                <a:gd name="T6" fmla="*/ 152 w 304"/>
                <a:gd name="T7" fmla="*/ 17 h 202"/>
                <a:gd name="T8" fmla="*/ 16 w 304"/>
                <a:gd name="T9" fmla="*/ 152 h 202"/>
                <a:gd name="T10" fmla="*/ 16 w 304"/>
                <a:gd name="T11" fmla="*/ 185 h 202"/>
                <a:gd name="T12" fmla="*/ 304 w 304"/>
                <a:gd name="T13" fmla="*/ 202 h 202"/>
                <a:gd name="T14" fmla="*/ 0 w 304"/>
                <a:gd name="T15" fmla="*/ 202 h 202"/>
                <a:gd name="T16" fmla="*/ 0 w 304"/>
                <a:gd name="T17" fmla="*/ 152 h 202"/>
                <a:gd name="T18" fmla="*/ 152 w 304"/>
                <a:gd name="T19" fmla="*/ 0 h 202"/>
                <a:gd name="T20" fmla="*/ 304 w 304"/>
                <a:gd name="T21" fmla="*/ 152 h 202"/>
                <a:gd name="T22" fmla="*/ 304 w 304"/>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4" h="202">
                  <a:moveTo>
                    <a:pt x="16" y="185"/>
                  </a:moveTo>
                  <a:lnTo>
                    <a:pt x="287" y="185"/>
                  </a:lnTo>
                  <a:lnTo>
                    <a:pt x="287" y="152"/>
                  </a:lnTo>
                  <a:cubicBezTo>
                    <a:pt x="287" y="77"/>
                    <a:pt x="226" y="17"/>
                    <a:pt x="152" y="17"/>
                  </a:cubicBezTo>
                  <a:cubicBezTo>
                    <a:pt x="77" y="17"/>
                    <a:pt x="16" y="77"/>
                    <a:pt x="16" y="152"/>
                  </a:cubicBezTo>
                  <a:lnTo>
                    <a:pt x="16" y="185"/>
                  </a:lnTo>
                  <a:close/>
                  <a:moveTo>
                    <a:pt x="304" y="202"/>
                  </a:moveTo>
                  <a:lnTo>
                    <a:pt x="0" y="202"/>
                  </a:lnTo>
                  <a:lnTo>
                    <a:pt x="0" y="152"/>
                  </a:lnTo>
                  <a:cubicBezTo>
                    <a:pt x="0" y="68"/>
                    <a:pt x="68" y="0"/>
                    <a:pt x="152" y="0"/>
                  </a:cubicBezTo>
                  <a:cubicBezTo>
                    <a:pt x="236" y="0"/>
                    <a:pt x="304" y="68"/>
                    <a:pt x="304" y="152"/>
                  </a:cubicBezTo>
                  <a:lnTo>
                    <a:pt x="304"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3" name="Rectangle 654">
              <a:extLst>
                <a:ext uri="{FF2B5EF4-FFF2-40B4-BE49-F238E27FC236}">
                  <a16:creationId xmlns:a16="http://schemas.microsoft.com/office/drawing/2014/main" id="{5FF5389C-3D01-045C-44FB-82FD1A43D22A}"/>
                </a:ext>
              </a:extLst>
            </p:cNvPr>
            <p:cNvSpPr>
              <a:spLocks noChangeArrowheads="1"/>
            </p:cNvSpPr>
            <p:nvPr/>
          </p:nvSpPr>
          <p:spPr bwMode="auto">
            <a:xfrm>
              <a:off x="8218488" y="3560763"/>
              <a:ext cx="2714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4" name="Freeform 655">
              <a:extLst>
                <a:ext uri="{FF2B5EF4-FFF2-40B4-BE49-F238E27FC236}">
                  <a16:creationId xmlns:a16="http://schemas.microsoft.com/office/drawing/2014/main" id="{92338FA3-63E1-DC92-86A4-2AE0ECCC84C2}"/>
                </a:ext>
              </a:extLst>
            </p:cNvPr>
            <p:cNvSpPr>
              <a:spLocks/>
            </p:cNvSpPr>
            <p:nvPr/>
          </p:nvSpPr>
          <p:spPr bwMode="auto">
            <a:xfrm>
              <a:off x="8332788" y="3417888"/>
              <a:ext cx="47625" cy="80963"/>
            </a:xfrm>
            <a:custGeom>
              <a:avLst/>
              <a:gdLst>
                <a:gd name="T0" fmla="*/ 30 w 30"/>
                <a:gd name="T1" fmla="*/ 51 h 51"/>
                <a:gd name="T2" fmla="*/ 0 w 30"/>
                <a:gd name="T3" fmla="*/ 51 h 51"/>
                <a:gd name="T4" fmla="*/ 0 w 30"/>
                <a:gd name="T5" fmla="*/ 0 h 51"/>
                <a:gd name="T6" fmla="*/ 9 w 30"/>
                <a:gd name="T7" fmla="*/ 0 h 51"/>
                <a:gd name="T8" fmla="*/ 9 w 30"/>
                <a:gd name="T9" fmla="*/ 42 h 51"/>
                <a:gd name="T10" fmla="*/ 22 w 30"/>
                <a:gd name="T11" fmla="*/ 42 h 51"/>
                <a:gd name="T12" fmla="*/ 22 w 30"/>
                <a:gd name="T13" fmla="*/ 0 h 51"/>
                <a:gd name="T14" fmla="*/ 30 w 30"/>
                <a:gd name="T15" fmla="*/ 0 h 51"/>
                <a:gd name="T16" fmla="*/ 30 w 30"/>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1">
                  <a:moveTo>
                    <a:pt x="30" y="51"/>
                  </a:moveTo>
                  <a:lnTo>
                    <a:pt x="0" y="51"/>
                  </a:lnTo>
                  <a:lnTo>
                    <a:pt x="0" y="0"/>
                  </a:lnTo>
                  <a:lnTo>
                    <a:pt x="9" y="0"/>
                  </a:lnTo>
                  <a:lnTo>
                    <a:pt x="9" y="42"/>
                  </a:lnTo>
                  <a:lnTo>
                    <a:pt x="22" y="42"/>
                  </a:lnTo>
                  <a:lnTo>
                    <a:pt x="22" y="0"/>
                  </a:lnTo>
                  <a:lnTo>
                    <a:pt x="30" y="0"/>
                  </a:lnTo>
                  <a:lnTo>
                    <a:pt x="30"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5" name="Rectangle 656">
              <a:extLst>
                <a:ext uri="{FF2B5EF4-FFF2-40B4-BE49-F238E27FC236}">
                  <a16:creationId xmlns:a16="http://schemas.microsoft.com/office/drawing/2014/main" id="{596F77B3-2FA5-911A-92CB-3FFFEBF047BD}"/>
                </a:ext>
              </a:extLst>
            </p:cNvPr>
            <p:cNvSpPr>
              <a:spLocks noChangeArrowheads="1"/>
            </p:cNvSpPr>
            <p:nvPr/>
          </p:nvSpPr>
          <p:spPr bwMode="auto">
            <a:xfrm>
              <a:off x="8197851" y="3789363"/>
              <a:ext cx="14288" cy="90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6" name="Rectangle 657">
              <a:extLst>
                <a:ext uri="{FF2B5EF4-FFF2-40B4-BE49-F238E27FC236}">
                  <a16:creationId xmlns:a16="http://schemas.microsoft.com/office/drawing/2014/main" id="{F0B1032D-C58D-AD54-6619-C132CC98F862}"/>
                </a:ext>
              </a:extLst>
            </p:cNvPr>
            <p:cNvSpPr>
              <a:spLocks noChangeArrowheads="1"/>
            </p:cNvSpPr>
            <p:nvPr/>
          </p:nvSpPr>
          <p:spPr bwMode="auto">
            <a:xfrm>
              <a:off x="8235951" y="3776663"/>
              <a:ext cx="14288" cy="103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7" name="Freeform 658">
              <a:extLst>
                <a:ext uri="{FF2B5EF4-FFF2-40B4-BE49-F238E27FC236}">
                  <a16:creationId xmlns:a16="http://schemas.microsoft.com/office/drawing/2014/main" id="{A7FA9348-0F63-6674-DBC1-7B1592610F50}"/>
                </a:ext>
              </a:extLst>
            </p:cNvPr>
            <p:cNvSpPr>
              <a:spLocks/>
            </p:cNvSpPr>
            <p:nvPr/>
          </p:nvSpPr>
          <p:spPr bwMode="auto">
            <a:xfrm>
              <a:off x="8434388" y="3759201"/>
              <a:ext cx="150813" cy="120650"/>
            </a:xfrm>
            <a:custGeom>
              <a:avLst/>
              <a:gdLst>
                <a:gd name="T0" fmla="*/ 186 w 186"/>
                <a:gd name="T1" fmla="*/ 148 h 148"/>
                <a:gd name="T2" fmla="*/ 169 w 186"/>
                <a:gd name="T3" fmla="*/ 148 h 148"/>
                <a:gd name="T4" fmla="*/ 169 w 186"/>
                <a:gd name="T5" fmla="*/ 140 h 148"/>
                <a:gd name="T6" fmla="*/ 100 w 186"/>
                <a:gd name="T7" fmla="*/ 47 h 148"/>
                <a:gd name="T8" fmla="*/ 0 w 186"/>
                <a:gd name="T9" fmla="*/ 16 h 148"/>
                <a:gd name="T10" fmla="*/ 5 w 186"/>
                <a:gd name="T11" fmla="*/ 0 h 148"/>
                <a:gd name="T12" fmla="*/ 105 w 186"/>
                <a:gd name="T13" fmla="*/ 31 h 148"/>
                <a:gd name="T14" fmla="*/ 186 w 186"/>
                <a:gd name="T15" fmla="*/ 140 h 148"/>
                <a:gd name="T16" fmla="*/ 186 w 186"/>
                <a:gd name="T1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48">
                  <a:moveTo>
                    <a:pt x="186" y="148"/>
                  </a:moveTo>
                  <a:lnTo>
                    <a:pt x="169" y="148"/>
                  </a:lnTo>
                  <a:lnTo>
                    <a:pt x="169" y="140"/>
                  </a:lnTo>
                  <a:cubicBezTo>
                    <a:pt x="169" y="96"/>
                    <a:pt x="142" y="59"/>
                    <a:pt x="100" y="47"/>
                  </a:cubicBezTo>
                  <a:lnTo>
                    <a:pt x="0" y="16"/>
                  </a:lnTo>
                  <a:lnTo>
                    <a:pt x="5" y="0"/>
                  </a:lnTo>
                  <a:lnTo>
                    <a:pt x="105" y="31"/>
                  </a:lnTo>
                  <a:cubicBezTo>
                    <a:pt x="153" y="45"/>
                    <a:pt x="186" y="89"/>
                    <a:pt x="186" y="140"/>
                  </a:cubicBezTo>
                  <a:lnTo>
                    <a:pt x="186"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8" name="Rectangle 659">
              <a:extLst>
                <a:ext uri="{FF2B5EF4-FFF2-40B4-BE49-F238E27FC236}">
                  <a16:creationId xmlns:a16="http://schemas.microsoft.com/office/drawing/2014/main" id="{220BCBEB-A396-0BD2-B9E1-1D125B200837}"/>
                </a:ext>
              </a:extLst>
            </p:cNvPr>
            <p:cNvSpPr>
              <a:spLocks noChangeArrowheads="1"/>
            </p:cNvSpPr>
            <p:nvPr/>
          </p:nvSpPr>
          <p:spPr bwMode="auto">
            <a:xfrm>
              <a:off x="8502651" y="3789363"/>
              <a:ext cx="12700" cy="90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9" name="Rectangle 660">
              <a:extLst>
                <a:ext uri="{FF2B5EF4-FFF2-40B4-BE49-F238E27FC236}">
                  <a16:creationId xmlns:a16="http://schemas.microsoft.com/office/drawing/2014/main" id="{E5D8FE5E-32A3-9980-8C1E-E122DBA66333}"/>
                </a:ext>
              </a:extLst>
            </p:cNvPr>
            <p:cNvSpPr>
              <a:spLocks noChangeArrowheads="1"/>
            </p:cNvSpPr>
            <p:nvPr/>
          </p:nvSpPr>
          <p:spPr bwMode="auto">
            <a:xfrm>
              <a:off x="8464551" y="3776663"/>
              <a:ext cx="12700" cy="103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0" name="Freeform 661">
              <a:extLst>
                <a:ext uri="{FF2B5EF4-FFF2-40B4-BE49-F238E27FC236}">
                  <a16:creationId xmlns:a16="http://schemas.microsoft.com/office/drawing/2014/main" id="{B38FF318-C927-103F-B722-52A4B70756B3}"/>
                </a:ext>
              </a:extLst>
            </p:cNvPr>
            <p:cNvSpPr>
              <a:spLocks/>
            </p:cNvSpPr>
            <p:nvPr/>
          </p:nvSpPr>
          <p:spPr bwMode="auto">
            <a:xfrm>
              <a:off x="8324851" y="3805238"/>
              <a:ext cx="63500" cy="30163"/>
            </a:xfrm>
            <a:custGeom>
              <a:avLst/>
              <a:gdLst>
                <a:gd name="T0" fmla="*/ 39 w 77"/>
                <a:gd name="T1" fmla="*/ 38 h 38"/>
                <a:gd name="T2" fmla="*/ 21 w 77"/>
                <a:gd name="T3" fmla="*/ 31 h 38"/>
                <a:gd name="T4" fmla="*/ 0 w 77"/>
                <a:gd name="T5" fmla="*/ 12 h 38"/>
                <a:gd name="T6" fmla="*/ 12 w 77"/>
                <a:gd name="T7" fmla="*/ 0 h 38"/>
                <a:gd name="T8" fmla="*/ 32 w 77"/>
                <a:gd name="T9" fmla="*/ 19 h 38"/>
                <a:gd name="T10" fmla="*/ 45 w 77"/>
                <a:gd name="T11" fmla="*/ 19 h 38"/>
                <a:gd name="T12" fmla="*/ 66 w 77"/>
                <a:gd name="T13" fmla="*/ 0 h 38"/>
                <a:gd name="T14" fmla="*/ 77 w 77"/>
                <a:gd name="T15" fmla="*/ 12 h 38"/>
                <a:gd name="T16" fmla="*/ 57 w 77"/>
                <a:gd name="T17" fmla="*/ 31 h 38"/>
                <a:gd name="T18" fmla="*/ 39 w 77"/>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8">
                  <a:moveTo>
                    <a:pt x="39" y="38"/>
                  </a:moveTo>
                  <a:cubicBezTo>
                    <a:pt x="32" y="38"/>
                    <a:pt x="26" y="36"/>
                    <a:pt x="21" y="31"/>
                  </a:cubicBezTo>
                  <a:lnTo>
                    <a:pt x="0" y="12"/>
                  </a:lnTo>
                  <a:lnTo>
                    <a:pt x="12" y="0"/>
                  </a:lnTo>
                  <a:lnTo>
                    <a:pt x="32" y="19"/>
                  </a:lnTo>
                  <a:cubicBezTo>
                    <a:pt x="36" y="22"/>
                    <a:pt x="42" y="22"/>
                    <a:pt x="45" y="19"/>
                  </a:cubicBezTo>
                  <a:lnTo>
                    <a:pt x="66" y="0"/>
                  </a:lnTo>
                  <a:lnTo>
                    <a:pt x="77" y="12"/>
                  </a:lnTo>
                  <a:lnTo>
                    <a:pt x="57" y="31"/>
                  </a:lnTo>
                  <a:cubicBezTo>
                    <a:pt x="52" y="36"/>
                    <a:pt x="45" y="38"/>
                    <a:pt x="39"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1" name="Freeform 662">
              <a:extLst>
                <a:ext uri="{FF2B5EF4-FFF2-40B4-BE49-F238E27FC236}">
                  <a16:creationId xmlns:a16="http://schemas.microsoft.com/office/drawing/2014/main" id="{4A94390D-3240-2096-7F7C-48DBA45452C9}"/>
                </a:ext>
              </a:extLst>
            </p:cNvPr>
            <p:cNvSpPr>
              <a:spLocks/>
            </p:cNvSpPr>
            <p:nvPr/>
          </p:nvSpPr>
          <p:spPr bwMode="auto">
            <a:xfrm>
              <a:off x="8328026" y="3824288"/>
              <a:ext cx="23813" cy="55563"/>
            </a:xfrm>
            <a:custGeom>
              <a:avLst/>
              <a:gdLst>
                <a:gd name="T0" fmla="*/ 8 w 15"/>
                <a:gd name="T1" fmla="*/ 35 h 35"/>
                <a:gd name="T2" fmla="*/ 0 w 15"/>
                <a:gd name="T3" fmla="*/ 34 h 35"/>
                <a:gd name="T4" fmla="*/ 7 w 15"/>
                <a:gd name="T5" fmla="*/ 0 h 35"/>
                <a:gd name="T6" fmla="*/ 15 w 15"/>
                <a:gd name="T7" fmla="*/ 2 h 35"/>
                <a:gd name="T8" fmla="*/ 8 w 15"/>
                <a:gd name="T9" fmla="*/ 35 h 35"/>
              </a:gdLst>
              <a:ahLst/>
              <a:cxnLst>
                <a:cxn ang="0">
                  <a:pos x="T0" y="T1"/>
                </a:cxn>
                <a:cxn ang="0">
                  <a:pos x="T2" y="T3"/>
                </a:cxn>
                <a:cxn ang="0">
                  <a:pos x="T4" y="T5"/>
                </a:cxn>
                <a:cxn ang="0">
                  <a:pos x="T6" y="T7"/>
                </a:cxn>
                <a:cxn ang="0">
                  <a:pos x="T8" y="T9"/>
                </a:cxn>
              </a:cxnLst>
              <a:rect l="0" t="0" r="r" b="b"/>
              <a:pathLst>
                <a:path w="15" h="35">
                  <a:moveTo>
                    <a:pt x="8" y="35"/>
                  </a:moveTo>
                  <a:lnTo>
                    <a:pt x="0" y="34"/>
                  </a:lnTo>
                  <a:lnTo>
                    <a:pt x="7" y="0"/>
                  </a:lnTo>
                  <a:lnTo>
                    <a:pt x="15" y="2"/>
                  </a:lnTo>
                  <a:lnTo>
                    <a:pt x="8"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2" name="Freeform 663">
              <a:extLst>
                <a:ext uri="{FF2B5EF4-FFF2-40B4-BE49-F238E27FC236}">
                  <a16:creationId xmlns:a16="http://schemas.microsoft.com/office/drawing/2014/main" id="{56BC69EA-3A9F-F0D2-998C-03960AD77CEE}"/>
                </a:ext>
              </a:extLst>
            </p:cNvPr>
            <p:cNvSpPr>
              <a:spLocks/>
            </p:cNvSpPr>
            <p:nvPr/>
          </p:nvSpPr>
          <p:spPr bwMode="auto">
            <a:xfrm>
              <a:off x="8361363" y="3824288"/>
              <a:ext cx="23813" cy="55563"/>
            </a:xfrm>
            <a:custGeom>
              <a:avLst/>
              <a:gdLst>
                <a:gd name="T0" fmla="*/ 7 w 15"/>
                <a:gd name="T1" fmla="*/ 35 h 35"/>
                <a:gd name="T2" fmla="*/ 0 w 15"/>
                <a:gd name="T3" fmla="*/ 2 h 35"/>
                <a:gd name="T4" fmla="*/ 9 w 15"/>
                <a:gd name="T5" fmla="*/ 0 h 35"/>
                <a:gd name="T6" fmla="*/ 15 w 15"/>
                <a:gd name="T7" fmla="*/ 34 h 35"/>
                <a:gd name="T8" fmla="*/ 7 w 15"/>
                <a:gd name="T9" fmla="*/ 35 h 35"/>
              </a:gdLst>
              <a:ahLst/>
              <a:cxnLst>
                <a:cxn ang="0">
                  <a:pos x="T0" y="T1"/>
                </a:cxn>
                <a:cxn ang="0">
                  <a:pos x="T2" y="T3"/>
                </a:cxn>
                <a:cxn ang="0">
                  <a:pos x="T4" y="T5"/>
                </a:cxn>
                <a:cxn ang="0">
                  <a:pos x="T6" y="T7"/>
                </a:cxn>
                <a:cxn ang="0">
                  <a:pos x="T8" y="T9"/>
                </a:cxn>
              </a:cxnLst>
              <a:rect l="0" t="0" r="r" b="b"/>
              <a:pathLst>
                <a:path w="15" h="35">
                  <a:moveTo>
                    <a:pt x="7" y="35"/>
                  </a:moveTo>
                  <a:lnTo>
                    <a:pt x="0" y="2"/>
                  </a:lnTo>
                  <a:lnTo>
                    <a:pt x="9" y="0"/>
                  </a:lnTo>
                  <a:lnTo>
                    <a:pt x="15" y="34"/>
                  </a:lnTo>
                  <a:lnTo>
                    <a:pt x="7"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3" name="Rectangle 664">
              <a:extLst>
                <a:ext uri="{FF2B5EF4-FFF2-40B4-BE49-F238E27FC236}">
                  <a16:creationId xmlns:a16="http://schemas.microsoft.com/office/drawing/2014/main" id="{E79C9294-D183-823E-9871-1348DA827288}"/>
                </a:ext>
              </a:extLst>
            </p:cNvPr>
            <p:cNvSpPr>
              <a:spLocks noChangeArrowheads="1"/>
            </p:cNvSpPr>
            <p:nvPr/>
          </p:nvSpPr>
          <p:spPr bwMode="auto">
            <a:xfrm>
              <a:off x="8399463" y="3702051"/>
              <a:ext cx="12700"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4" name="Rectangle 665">
              <a:extLst>
                <a:ext uri="{FF2B5EF4-FFF2-40B4-BE49-F238E27FC236}">
                  <a16:creationId xmlns:a16="http://schemas.microsoft.com/office/drawing/2014/main" id="{6C9E1889-19E5-5CA4-63E8-50DBD373F6B2}"/>
                </a:ext>
              </a:extLst>
            </p:cNvPr>
            <p:cNvSpPr>
              <a:spLocks noChangeArrowheads="1"/>
            </p:cNvSpPr>
            <p:nvPr/>
          </p:nvSpPr>
          <p:spPr bwMode="auto">
            <a:xfrm>
              <a:off x="8301038" y="3702051"/>
              <a:ext cx="1270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5" name="Freeform 666">
              <a:extLst>
                <a:ext uri="{FF2B5EF4-FFF2-40B4-BE49-F238E27FC236}">
                  <a16:creationId xmlns:a16="http://schemas.microsoft.com/office/drawing/2014/main" id="{B77C4F03-7529-86E6-074C-F9936131FD3A}"/>
                </a:ext>
              </a:extLst>
            </p:cNvPr>
            <p:cNvSpPr>
              <a:spLocks/>
            </p:cNvSpPr>
            <p:nvPr/>
          </p:nvSpPr>
          <p:spPr bwMode="auto">
            <a:xfrm>
              <a:off x="8129588" y="3759201"/>
              <a:ext cx="149225" cy="120650"/>
            </a:xfrm>
            <a:custGeom>
              <a:avLst/>
              <a:gdLst>
                <a:gd name="T0" fmla="*/ 17 w 186"/>
                <a:gd name="T1" fmla="*/ 148 h 148"/>
                <a:gd name="T2" fmla="*/ 0 w 186"/>
                <a:gd name="T3" fmla="*/ 148 h 148"/>
                <a:gd name="T4" fmla="*/ 0 w 186"/>
                <a:gd name="T5" fmla="*/ 140 h 148"/>
                <a:gd name="T6" fmla="*/ 81 w 186"/>
                <a:gd name="T7" fmla="*/ 31 h 148"/>
                <a:gd name="T8" fmla="*/ 182 w 186"/>
                <a:gd name="T9" fmla="*/ 0 h 148"/>
                <a:gd name="T10" fmla="*/ 186 w 186"/>
                <a:gd name="T11" fmla="*/ 16 h 148"/>
                <a:gd name="T12" fmla="*/ 86 w 186"/>
                <a:gd name="T13" fmla="*/ 47 h 148"/>
                <a:gd name="T14" fmla="*/ 17 w 186"/>
                <a:gd name="T15" fmla="*/ 140 h 148"/>
                <a:gd name="T16" fmla="*/ 17 w 186"/>
                <a:gd name="T1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48">
                  <a:moveTo>
                    <a:pt x="17" y="148"/>
                  </a:moveTo>
                  <a:lnTo>
                    <a:pt x="0" y="148"/>
                  </a:lnTo>
                  <a:lnTo>
                    <a:pt x="0" y="140"/>
                  </a:lnTo>
                  <a:cubicBezTo>
                    <a:pt x="0" y="89"/>
                    <a:pt x="33" y="45"/>
                    <a:pt x="81" y="31"/>
                  </a:cubicBezTo>
                  <a:lnTo>
                    <a:pt x="182" y="0"/>
                  </a:lnTo>
                  <a:lnTo>
                    <a:pt x="186" y="16"/>
                  </a:lnTo>
                  <a:lnTo>
                    <a:pt x="86" y="47"/>
                  </a:lnTo>
                  <a:cubicBezTo>
                    <a:pt x="45" y="59"/>
                    <a:pt x="17" y="96"/>
                    <a:pt x="17" y="140"/>
                  </a:cubicBezTo>
                  <a:lnTo>
                    <a:pt x="17"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6" name="Freeform 667">
              <a:extLst>
                <a:ext uri="{FF2B5EF4-FFF2-40B4-BE49-F238E27FC236}">
                  <a16:creationId xmlns:a16="http://schemas.microsoft.com/office/drawing/2014/main" id="{1D7F32DB-98DB-3382-6095-EBB40FFF93E6}"/>
                </a:ext>
              </a:extLst>
            </p:cNvPr>
            <p:cNvSpPr>
              <a:spLocks/>
            </p:cNvSpPr>
            <p:nvPr/>
          </p:nvSpPr>
          <p:spPr bwMode="auto">
            <a:xfrm>
              <a:off x="8264526" y="3568701"/>
              <a:ext cx="185738" cy="165100"/>
            </a:xfrm>
            <a:custGeom>
              <a:avLst/>
              <a:gdLst>
                <a:gd name="T0" fmla="*/ 115 w 230"/>
                <a:gd name="T1" fmla="*/ 206 h 206"/>
                <a:gd name="T2" fmla="*/ 74 w 230"/>
                <a:gd name="T3" fmla="*/ 195 h 206"/>
                <a:gd name="T4" fmla="*/ 0 w 230"/>
                <a:gd name="T5" fmla="*/ 100 h 206"/>
                <a:gd name="T6" fmla="*/ 0 w 230"/>
                <a:gd name="T7" fmla="*/ 0 h 206"/>
                <a:gd name="T8" fmla="*/ 16 w 230"/>
                <a:gd name="T9" fmla="*/ 0 h 206"/>
                <a:gd name="T10" fmla="*/ 16 w 230"/>
                <a:gd name="T11" fmla="*/ 100 h 206"/>
                <a:gd name="T12" fmla="*/ 83 w 230"/>
                <a:gd name="T13" fmla="*/ 181 h 206"/>
                <a:gd name="T14" fmla="*/ 146 w 230"/>
                <a:gd name="T15" fmla="*/ 181 h 206"/>
                <a:gd name="T16" fmla="*/ 213 w 230"/>
                <a:gd name="T17" fmla="*/ 100 h 206"/>
                <a:gd name="T18" fmla="*/ 213 w 230"/>
                <a:gd name="T19" fmla="*/ 0 h 206"/>
                <a:gd name="T20" fmla="*/ 230 w 230"/>
                <a:gd name="T21" fmla="*/ 0 h 206"/>
                <a:gd name="T22" fmla="*/ 230 w 230"/>
                <a:gd name="T23" fmla="*/ 100 h 206"/>
                <a:gd name="T24" fmla="*/ 155 w 230"/>
                <a:gd name="T25" fmla="*/ 195 h 206"/>
                <a:gd name="T26" fmla="*/ 115 w 230"/>
                <a:gd name="T27"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0" h="206">
                  <a:moveTo>
                    <a:pt x="115" y="206"/>
                  </a:moveTo>
                  <a:cubicBezTo>
                    <a:pt x="101" y="206"/>
                    <a:pt x="87" y="202"/>
                    <a:pt x="74" y="195"/>
                  </a:cubicBezTo>
                  <a:cubicBezTo>
                    <a:pt x="40" y="173"/>
                    <a:pt x="0" y="140"/>
                    <a:pt x="0" y="100"/>
                  </a:cubicBezTo>
                  <a:lnTo>
                    <a:pt x="0" y="0"/>
                  </a:lnTo>
                  <a:lnTo>
                    <a:pt x="16" y="0"/>
                  </a:lnTo>
                  <a:lnTo>
                    <a:pt x="16" y="100"/>
                  </a:lnTo>
                  <a:cubicBezTo>
                    <a:pt x="16" y="134"/>
                    <a:pt x="58" y="165"/>
                    <a:pt x="83" y="181"/>
                  </a:cubicBezTo>
                  <a:cubicBezTo>
                    <a:pt x="103" y="193"/>
                    <a:pt x="127" y="193"/>
                    <a:pt x="146" y="181"/>
                  </a:cubicBezTo>
                  <a:cubicBezTo>
                    <a:pt x="171" y="165"/>
                    <a:pt x="213" y="134"/>
                    <a:pt x="213" y="100"/>
                  </a:cubicBezTo>
                  <a:lnTo>
                    <a:pt x="213" y="0"/>
                  </a:lnTo>
                  <a:lnTo>
                    <a:pt x="230" y="0"/>
                  </a:lnTo>
                  <a:lnTo>
                    <a:pt x="230" y="100"/>
                  </a:lnTo>
                  <a:cubicBezTo>
                    <a:pt x="230" y="140"/>
                    <a:pt x="189" y="173"/>
                    <a:pt x="155" y="195"/>
                  </a:cubicBezTo>
                  <a:cubicBezTo>
                    <a:pt x="143" y="202"/>
                    <a:pt x="129" y="206"/>
                    <a:pt x="115"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7" name="Freeform 668">
              <a:extLst>
                <a:ext uri="{FF2B5EF4-FFF2-40B4-BE49-F238E27FC236}">
                  <a16:creationId xmlns:a16="http://schemas.microsoft.com/office/drawing/2014/main" id="{BD3323C3-37AC-BC7A-8AA0-5EFF8FEF3E59}"/>
                </a:ext>
              </a:extLst>
            </p:cNvPr>
            <p:cNvSpPr>
              <a:spLocks noEditPoints="1"/>
            </p:cNvSpPr>
            <p:nvPr/>
          </p:nvSpPr>
          <p:spPr bwMode="auto">
            <a:xfrm>
              <a:off x="8347076" y="3722688"/>
              <a:ext cx="98425" cy="104775"/>
            </a:xfrm>
            <a:custGeom>
              <a:avLst/>
              <a:gdLst>
                <a:gd name="T0" fmla="*/ 24 w 122"/>
                <a:gd name="T1" fmla="*/ 76 h 130"/>
                <a:gd name="T2" fmla="*/ 52 w 122"/>
                <a:gd name="T3" fmla="*/ 105 h 130"/>
                <a:gd name="T4" fmla="*/ 100 w 122"/>
                <a:gd name="T5" fmla="*/ 53 h 130"/>
                <a:gd name="T6" fmla="*/ 77 w 122"/>
                <a:gd name="T7" fmla="*/ 25 h 130"/>
                <a:gd name="T8" fmla="*/ 24 w 122"/>
                <a:gd name="T9" fmla="*/ 76 h 130"/>
                <a:gd name="T10" fmla="*/ 53 w 122"/>
                <a:gd name="T11" fmla="*/ 130 h 130"/>
                <a:gd name="T12" fmla="*/ 0 w 122"/>
                <a:gd name="T13" fmla="*/ 75 h 130"/>
                <a:gd name="T14" fmla="*/ 79 w 122"/>
                <a:gd name="T15" fmla="*/ 0 h 130"/>
                <a:gd name="T16" fmla="*/ 122 w 122"/>
                <a:gd name="T17" fmla="*/ 54 h 130"/>
                <a:gd name="T18" fmla="*/ 53 w 122"/>
                <a:gd name="T19"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30">
                  <a:moveTo>
                    <a:pt x="24" y="76"/>
                  </a:moveTo>
                  <a:lnTo>
                    <a:pt x="52" y="105"/>
                  </a:lnTo>
                  <a:lnTo>
                    <a:pt x="100" y="53"/>
                  </a:lnTo>
                  <a:lnTo>
                    <a:pt x="77" y="25"/>
                  </a:lnTo>
                  <a:lnTo>
                    <a:pt x="24" y="76"/>
                  </a:lnTo>
                  <a:close/>
                  <a:moveTo>
                    <a:pt x="53" y="130"/>
                  </a:moveTo>
                  <a:lnTo>
                    <a:pt x="0" y="75"/>
                  </a:lnTo>
                  <a:lnTo>
                    <a:pt x="79" y="0"/>
                  </a:lnTo>
                  <a:lnTo>
                    <a:pt x="122" y="54"/>
                  </a:lnTo>
                  <a:lnTo>
                    <a:pt x="53" y="13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8" name="Freeform 669">
              <a:extLst>
                <a:ext uri="{FF2B5EF4-FFF2-40B4-BE49-F238E27FC236}">
                  <a16:creationId xmlns:a16="http://schemas.microsoft.com/office/drawing/2014/main" id="{3BCECA68-CE45-E18A-08E8-91A72C3FE308}"/>
                </a:ext>
              </a:extLst>
            </p:cNvPr>
            <p:cNvSpPr>
              <a:spLocks noEditPoints="1"/>
            </p:cNvSpPr>
            <p:nvPr/>
          </p:nvSpPr>
          <p:spPr bwMode="auto">
            <a:xfrm>
              <a:off x="8267701" y="3722688"/>
              <a:ext cx="98425" cy="103188"/>
            </a:xfrm>
            <a:custGeom>
              <a:avLst/>
              <a:gdLst>
                <a:gd name="T0" fmla="*/ 22 w 122"/>
                <a:gd name="T1" fmla="*/ 55 h 129"/>
                <a:gd name="T2" fmla="*/ 69 w 122"/>
                <a:gd name="T3" fmla="*/ 105 h 129"/>
                <a:gd name="T4" fmla="*/ 98 w 122"/>
                <a:gd name="T5" fmla="*/ 76 h 129"/>
                <a:gd name="T6" fmla="*/ 45 w 122"/>
                <a:gd name="T7" fmla="*/ 25 h 129"/>
                <a:gd name="T8" fmla="*/ 22 w 122"/>
                <a:gd name="T9" fmla="*/ 55 h 129"/>
                <a:gd name="T10" fmla="*/ 69 w 122"/>
                <a:gd name="T11" fmla="*/ 129 h 129"/>
                <a:gd name="T12" fmla="*/ 0 w 122"/>
                <a:gd name="T13" fmla="*/ 56 h 129"/>
                <a:gd name="T14" fmla="*/ 43 w 122"/>
                <a:gd name="T15" fmla="*/ 0 h 129"/>
                <a:gd name="T16" fmla="*/ 122 w 122"/>
                <a:gd name="T17" fmla="*/ 75 h 129"/>
                <a:gd name="T18" fmla="*/ 69 w 122"/>
                <a:gd name="T1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29">
                  <a:moveTo>
                    <a:pt x="22" y="55"/>
                  </a:moveTo>
                  <a:lnTo>
                    <a:pt x="69" y="105"/>
                  </a:lnTo>
                  <a:lnTo>
                    <a:pt x="98" y="76"/>
                  </a:lnTo>
                  <a:lnTo>
                    <a:pt x="45" y="25"/>
                  </a:lnTo>
                  <a:lnTo>
                    <a:pt x="22" y="55"/>
                  </a:lnTo>
                  <a:close/>
                  <a:moveTo>
                    <a:pt x="69" y="129"/>
                  </a:moveTo>
                  <a:lnTo>
                    <a:pt x="0" y="56"/>
                  </a:lnTo>
                  <a:lnTo>
                    <a:pt x="43" y="0"/>
                  </a:lnTo>
                  <a:lnTo>
                    <a:pt x="122" y="75"/>
                  </a:lnTo>
                  <a:lnTo>
                    <a:pt x="69" y="12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9" name="Freeform 670">
              <a:extLst>
                <a:ext uri="{FF2B5EF4-FFF2-40B4-BE49-F238E27FC236}">
                  <a16:creationId xmlns:a16="http://schemas.microsoft.com/office/drawing/2014/main" id="{87F98020-B53A-01FD-F2BD-22DE02B6270D}"/>
                </a:ext>
              </a:extLst>
            </p:cNvPr>
            <p:cNvSpPr>
              <a:spLocks noEditPoints="1"/>
            </p:cNvSpPr>
            <p:nvPr/>
          </p:nvSpPr>
          <p:spPr bwMode="auto">
            <a:xfrm>
              <a:off x="8234363" y="3411538"/>
              <a:ext cx="244475" cy="163513"/>
            </a:xfrm>
            <a:custGeom>
              <a:avLst/>
              <a:gdLst>
                <a:gd name="T0" fmla="*/ 16 w 304"/>
                <a:gd name="T1" fmla="*/ 185 h 202"/>
                <a:gd name="T2" fmla="*/ 287 w 304"/>
                <a:gd name="T3" fmla="*/ 185 h 202"/>
                <a:gd name="T4" fmla="*/ 287 w 304"/>
                <a:gd name="T5" fmla="*/ 152 h 202"/>
                <a:gd name="T6" fmla="*/ 152 w 304"/>
                <a:gd name="T7" fmla="*/ 17 h 202"/>
                <a:gd name="T8" fmla="*/ 16 w 304"/>
                <a:gd name="T9" fmla="*/ 152 h 202"/>
                <a:gd name="T10" fmla="*/ 16 w 304"/>
                <a:gd name="T11" fmla="*/ 185 h 202"/>
                <a:gd name="T12" fmla="*/ 304 w 304"/>
                <a:gd name="T13" fmla="*/ 202 h 202"/>
                <a:gd name="T14" fmla="*/ 0 w 304"/>
                <a:gd name="T15" fmla="*/ 202 h 202"/>
                <a:gd name="T16" fmla="*/ 0 w 304"/>
                <a:gd name="T17" fmla="*/ 152 h 202"/>
                <a:gd name="T18" fmla="*/ 152 w 304"/>
                <a:gd name="T19" fmla="*/ 0 h 202"/>
                <a:gd name="T20" fmla="*/ 304 w 304"/>
                <a:gd name="T21" fmla="*/ 152 h 202"/>
                <a:gd name="T22" fmla="*/ 304 w 304"/>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4" h="202">
                  <a:moveTo>
                    <a:pt x="16" y="185"/>
                  </a:moveTo>
                  <a:lnTo>
                    <a:pt x="287" y="185"/>
                  </a:lnTo>
                  <a:lnTo>
                    <a:pt x="287" y="152"/>
                  </a:lnTo>
                  <a:cubicBezTo>
                    <a:pt x="287" y="77"/>
                    <a:pt x="226" y="17"/>
                    <a:pt x="152" y="17"/>
                  </a:cubicBezTo>
                  <a:cubicBezTo>
                    <a:pt x="77" y="17"/>
                    <a:pt x="16" y="77"/>
                    <a:pt x="16" y="152"/>
                  </a:cubicBezTo>
                  <a:lnTo>
                    <a:pt x="16" y="185"/>
                  </a:lnTo>
                  <a:close/>
                  <a:moveTo>
                    <a:pt x="304" y="202"/>
                  </a:moveTo>
                  <a:lnTo>
                    <a:pt x="0" y="202"/>
                  </a:lnTo>
                  <a:lnTo>
                    <a:pt x="0" y="152"/>
                  </a:lnTo>
                  <a:cubicBezTo>
                    <a:pt x="0" y="68"/>
                    <a:pt x="68" y="0"/>
                    <a:pt x="152" y="0"/>
                  </a:cubicBezTo>
                  <a:cubicBezTo>
                    <a:pt x="236" y="0"/>
                    <a:pt x="304" y="68"/>
                    <a:pt x="304" y="152"/>
                  </a:cubicBezTo>
                  <a:lnTo>
                    <a:pt x="304"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0" name="Rectangle 671">
              <a:extLst>
                <a:ext uri="{FF2B5EF4-FFF2-40B4-BE49-F238E27FC236}">
                  <a16:creationId xmlns:a16="http://schemas.microsoft.com/office/drawing/2014/main" id="{DBF6548B-AA00-4350-6409-4EE95042E30B}"/>
                </a:ext>
              </a:extLst>
            </p:cNvPr>
            <p:cNvSpPr>
              <a:spLocks noChangeArrowheads="1"/>
            </p:cNvSpPr>
            <p:nvPr/>
          </p:nvSpPr>
          <p:spPr bwMode="auto">
            <a:xfrm>
              <a:off x="8218488" y="3560763"/>
              <a:ext cx="2714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1" name="Freeform 672">
              <a:extLst>
                <a:ext uri="{FF2B5EF4-FFF2-40B4-BE49-F238E27FC236}">
                  <a16:creationId xmlns:a16="http://schemas.microsoft.com/office/drawing/2014/main" id="{197F9488-AE1E-8978-7CC9-5E211017A102}"/>
                </a:ext>
              </a:extLst>
            </p:cNvPr>
            <p:cNvSpPr>
              <a:spLocks/>
            </p:cNvSpPr>
            <p:nvPr/>
          </p:nvSpPr>
          <p:spPr bwMode="auto">
            <a:xfrm>
              <a:off x="8332788" y="3417888"/>
              <a:ext cx="47625" cy="80963"/>
            </a:xfrm>
            <a:custGeom>
              <a:avLst/>
              <a:gdLst>
                <a:gd name="T0" fmla="*/ 30 w 30"/>
                <a:gd name="T1" fmla="*/ 51 h 51"/>
                <a:gd name="T2" fmla="*/ 0 w 30"/>
                <a:gd name="T3" fmla="*/ 51 h 51"/>
                <a:gd name="T4" fmla="*/ 0 w 30"/>
                <a:gd name="T5" fmla="*/ 0 h 51"/>
                <a:gd name="T6" fmla="*/ 9 w 30"/>
                <a:gd name="T7" fmla="*/ 0 h 51"/>
                <a:gd name="T8" fmla="*/ 9 w 30"/>
                <a:gd name="T9" fmla="*/ 42 h 51"/>
                <a:gd name="T10" fmla="*/ 22 w 30"/>
                <a:gd name="T11" fmla="*/ 42 h 51"/>
                <a:gd name="T12" fmla="*/ 22 w 30"/>
                <a:gd name="T13" fmla="*/ 0 h 51"/>
                <a:gd name="T14" fmla="*/ 30 w 30"/>
                <a:gd name="T15" fmla="*/ 0 h 51"/>
                <a:gd name="T16" fmla="*/ 30 w 30"/>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1">
                  <a:moveTo>
                    <a:pt x="30" y="51"/>
                  </a:moveTo>
                  <a:lnTo>
                    <a:pt x="0" y="51"/>
                  </a:lnTo>
                  <a:lnTo>
                    <a:pt x="0" y="0"/>
                  </a:lnTo>
                  <a:lnTo>
                    <a:pt x="9" y="0"/>
                  </a:lnTo>
                  <a:lnTo>
                    <a:pt x="9" y="42"/>
                  </a:lnTo>
                  <a:lnTo>
                    <a:pt x="22" y="42"/>
                  </a:lnTo>
                  <a:lnTo>
                    <a:pt x="22" y="0"/>
                  </a:lnTo>
                  <a:lnTo>
                    <a:pt x="30" y="0"/>
                  </a:lnTo>
                  <a:lnTo>
                    <a:pt x="30"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2" name="Rectangle 673">
              <a:extLst>
                <a:ext uri="{FF2B5EF4-FFF2-40B4-BE49-F238E27FC236}">
                  <a16:creationId xmlns:a16="http://schemas.microsoft.com/office/drawing/2014/main" id="{DA6257F5-58B6-F446-61CA-EAE475F593CE}"/>
                </a:ext>
              </a:extLst>
            </p:cNvPr>
            <p:cNvSpPr>
              <a:spLocks noChangeArrowheads="1"/>
            </p:cNvSpPr>
            <p:nvPr/>
          </p:nvSpPr>
          <p:spPr bwMode="auto">
            <a:xfrm>
              <a:off x="8197851" y="3789363"/>
              <a:ext cx="14288" cy="90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3" name="Rectangle 674">
              <a:extLst>
                <a:ext uri="{FF2B5EF4-FFF2-40B4-BE49-F238E27FC236}">
                  <a16:creationId xmlns:a16="http://schemas.microsoft.com/office/drawing/2014/main" id="{1201A98F-180F-5918-FD37-FAD4699270A7}"/>
                </a:ext>
              </a:extLst>
            </p:cNvPr>
            <p:cNvSpPr>
              <a:spLocks noChangeArrowheads="1"/>
            </p:cNvSpPr>
            <p:nvPr/>
          </p:nvSpPr>
          <p:spPr bwMode="auto">
            <a:xfrm>
              <a:off x="8235951" y="3776663"/>
              <a:ext cx="14288" cy="103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4" name="Freeform 675">
              <a:extLst>
                <a:ext uri="{FF2B5EF4-FFF2-40B4-BE49-F238E27FC236}">
                  <a16:creationId xmlns:a16="http://schemas.microsoft.com/office/drawing/2014/main" id="{6ADC1979-DA06-821D-3E8A-D30746174C0C}"/>
                </a:ext>
              </a:extLst>
            </p:cNvPr>
            <p:cNvSpPr>
              <a:spLocks/>
            </p:cNvSpPr>
            <p:nvPr/>
          </p:nvSpPr>
          <p:spPr bwMode="auto">
            <a:xfrm>
              <a:off x="8434388" y="3759201"/>
              <a:ext cx="150813" cy="120650"/>
            </a:xfrm>
            <a:custGeom>
              <a:avLst/>
              <a:gdLst>
                <a:gd name="T0" fmla="*/ 186 w 186"/>
                <a:gd name="T1" fmla="*/ 148 h 148"/>
                <a:gd name="T2" fmla="*/ 169 w 186"/>
                <a:gd name="T3" fmla="*/ 148 h 148"/>
                <a:gd name="T4" fmla="*/ 169 w 186"/>
                <a:gd name="T5" fmla="*/ 140 h 148"/>
                <a:gd name="T6" fmla="*/ 100 w 186"/>
                <a:gd name="T7" fmla="*/ 47 h 148"/>
                <a:gd name="T8" fmla="*/ 0 w 186"/>
                <a:gd name="T9" fmla="*/ 16 h 148"/>
                <a:gd name="T10" fmla="*/ 5 w 186"/>
                <a:gd name="T11" fmla="*/ 0 h 148"/>
                <a:gd name="T12" fmla="*/ 105 w 186"/>
                <a:gd name="T13" fmla="*/ 31 h 148"/>
                <a:gd name="T14" fmla="*/ 186 w 186"/>
                <a:gd name="T15" fmla="*/ 140 h 148"/>
                <a:gd name="T16" fmla="*/ 186 w 186"/>
                <a:gd name="T1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48">
                  <a:moveTo>
                    <a:pt x="186" y="148"/>
                  </a:moveTo>
                  <a:lnTo>
                    <a:pt x="169" y="148"/>
                  </a:lnTo>
                  <a:lnTo>
                    <a:pt x="169" y="140"/>
                  </a:lnTo>
                  <a:cubicBezTo>
                    <a:pt x="169" y="96"/>
                    <a:pt x="142" y="59"/>
                    <a:pt x="100" y="47"/>
                  </a:cubicBezTo>
                  <a:lnTo>
                    <a:pt x="0" y="16"/>
                  </a:lnTo>
                  <a:lnTo>
                    <a:pt x="5" y="0"/>
                  </a:lnTo>
                  <a:lnTo>
                    <a:pt x="105" y="31"/>
                  </a:lnTo>
                  <a:cubicBezTo>
                    <a:pt x="153" y="45"/>
                    <a:pt x="186" y="89"/>
                    <a:pt x="186" y="140"/>
                  </a:cubicBezTo>
                  <a:lnTo>
                    <a:pt x="186"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5" name="Rectangle 676">
              <a:extLst>
                <a:ext uri="{FF2B5EF4-FFF2-40B4-BE49-F238E27FC236}">
                  <a16:creationId xmlns:a16="http://schemas.microsoft.com/office/drawing/2014/main" id="{46AE9AD9-1E25-DDA7-5A21-B81730A829CE}"/>
                </a:ext>
              </a:extLst>
            </p:cNvPr>
            <p:cNvSpPr>
              <a:spLocks noChangeArrowheads="1"/>
            </p:cNvSpPr>
            <p:nvPr/>
          </p:nvSpPr>
          <p:spPr bwMode="auto">
            <a:xfrm>
              <a:off x="8502651" y="3789363"/>
              <a:ext cx="12700" cy="90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6" name="Rectangle 677">
              <a:extLst>
                <a:ext uri="{FF2B5EF4-FFF2-40B4-BE49-F238E27FC236}">
                  <a16:creationId xmlns:a16="http://schemas.microsoft.com/office/drawing/2014/main" id="{1D0BC1F1-561C-BA19-4CBC-97069D681669}"/>
                </a:ext>
              </a:extLst>
            </p:cNvPr>
            <p:cNvSpPr>
              <a:spLocks noChangeArrowheads="1"/>
            </p:cNvSpPr>
            <p:nvPr/>
          </p:nvSpPr>
          <p:spPr bwMode="auto">
            <a:xfrm>
              <a:off x="8464551" y="3776663"/>
              <a:ext cx="12700" cy="103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7" name="Freeform 678">
              <a:extLst>
                <a:ext uri="{FF2B5EF4-FFF2-40B4-BE49-F238E27FC236}">
                  <a16:creationId xmlns:a16="http://schemas.microsoft.com/office/drawing/2014/main" id="{8E23CA1D-34E7-AEAF-DA71-6D2284FEAD52}"/>
                </a:ext>
              </a:extLst>
            </p:cNvPr>
            <p:cNvSpPr>
              <a:spLocks/>
            </p:cNvSpPr>
            <p:nvPr/>
          </p:nvSpPr>
          <p:spPr bwMode="auto">
            <a:xfrm>
              <a:off x="8324851" y="3805238"/>
              <a:ext cx="63500" cy="30163"/>
            </a:xfrm>
            <a:custGeom>
              <a:avLst/>
              <a:gdLst>
                <a:gd name="T0" fmla="*/ 39 w 77"/>
                <a:gd name="T1" fmla="*/ 38 h 38"/>
                <a:gd name="T2" fmla="*/ 21 w 77"/>
                <a:gd name="T3" fmla="*/ 31 h 38"/>
                <a:gd name="T4" fmla="*/ 0 w 77"/>
                <a:gd name="T5" fmla="*/ 12 h 38"/>
                <a:gd name="T6" fmla="*/ 12 w 77"/>
                <a:gd name="T7" fmla="*/ 0 h 38"/>
                <a:gd name="T8" fmla="*/ 32 w 77"/>
                <a:gd name="T9" fmla="*/ 19 h 38"/>
                <a:gd name="T10" fmla="*/ 45 w 77"/>
                <a:gd name="T11" fmla="*/ 19 h 38"/>
                <a:gd name="T12" fmla="*/ 66 w 77"/>
                <a:gd name="T13" fmla="*/ 0 h 38"/>
                <a:gd name="T14" fmla="*/ 77 w 77"/>
                <a:gd name="T15" fmla="*/ 12 h 38"/>
                <a:gd name="T16" fmla="*/ 57 w 77"/>
                <a:gd name="T17" fmla="*/ 31 h 38"/>
                <a:gd name="T18" fmla="*/ 39 w 77"/>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38">
                  <a:moveTo>
                    <a:pt x="39" y="38"/>
                  </a:moveTo>
                  <a:cubicBezTo>
                    <a:pt x="32" y="38"/>
                    <a:pt x="26" y="36"/>
                    <a:pt x="21" y="31"/>
                  </a:cubicBezTo>
                  <a:lnTo>
                    <a:pt x="0" y="12"/>
                  </a:lnTo>
                  <a:lnTo>
                    <a:pt x="12" y="0"/>
                  </a:lnTo>
                  <a:lnTo>
                    <a:pt x="32" y="19"/>
                  </a:lnTo>
                  <a:cubicBezTo>
                    <a:pt x="36" y="22"/>
                    <a:pt x="42" y="22"/>
                    <a:pt x="45" y="19"/>
                  </a:cubicBezTo>
                  <a:lnTo>
                    <a:pt x="66" y="0"/>
                  </a:lnTo>
                  <a:lnTo>
                    <a:pt x="77" y="12"/>
                  </a:lnTo>
                  <a:lnTo>
                    <a:pt x="57" y="31"/>
                  </a:lnTo>
                  <a:cubicBezTo>
                    <a:pt x="52" y="36"/>
                    <a:pt x="45" y="38"/>
                    <a:pt x="39"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8" name="Freeform 679">
              <a:extLst>
                <a:ext uri="{FF2B5EF4-FFF2-40B4-BE49-F238E27FC236}">
                  <a16:creationId xmlns:a16="http://schemas.microsoft.com/office/drawing/2014/main" id="{04347ED5-1239-F529-FBB3-27A253C4113B}"/>
                </a:ext>
              </a:extLst>
            </p:cNvPr>
            <p:cNvSpPr>
              <a:spLocks/>
            </p:cNvSpPr>
            <p:nvPr/>
          </p:nvSpPr>
          <p:spPr bwMode="auto">
            <a:xfrm>
              <a:off x="8328026" y="3824288"/>
              <a:ext cx="23813" cy="55563"/>
            </a:xfrm>
            <a:custGeom>
              <a:avLst/>
              <a:gdLst>
                <a:gd name="T0" fmla="*/ 8 w 15"/>
                <a:gd name="T1" fmla="*/ 35 h 35"/>
                <a:gd name="T2" fmla="*/ 0 w 15"/>
                <a:gd name="T3" fmla="*/ 34 h 35"/>
                <a:gd name="T4" fmla="*/ 7 w 15"/>
                <a:gd name="T5" fmla="*/ 0 h 35"/>
                <a:gd name="T6" fmla="*/ 15 w 15"/>
                <a:gd name="T7" fmla="*/ 2 h 35"/>
                <a:gd name="T8" fmla="*/ 8 w 15"/>
                <a:gd name="T9" fmla="*/ 35 h 35"/>
              </a:gdLst>
              <a:ahLst/>
              <a:cxnLst>
                <a:cxn ang="0">
                  <a:pos x="T0" y="T1"/>
                </a:cxn>
                <a:cxn ang="0">
                  <a:pos x="T2" y="T3"/>
                </a:cxn>
                <a:cxn ang="0">
                  <a:pos x="T4" y="T5"/>
                </a:cxn>
                <a:cxn ang="0">
                  <a:pos x="T6" y="T7"/>
                </a:cxn>
                <a:cxn ang="0">
                  <a:pos x="T8" y="T9"/>
                </a:cxn>
              </a:cxnLst>
              <a:rect l="0" t="0" r="r" b="b"/>
              <a:pathLst>
                <a:path w="15" h="35">
                  <a:moveTo>
                    <a:pt x="8" y="35"/>
                  </a:moveTo>
                  <a:lnTo>
                    <a:pt x="0" y="34"/>
                  </a:lnTo>
                  <a:lnTo>
                    <a:pt x="7" y="0"/>
                  </a:lnTo>
                  <a:lnTo>
                    <a:pt x="15" y="2"/>
                  </a:lnTo>
                  <a:lnTo>
                    <a:pt x="8"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9" name="Freeform 680">
              <a:extLst>
                <a:ext uri="{FF2B5EF4-FFF2-40B4-BE49-F238E27FC236}">
                  <a16:creationId xmlns:a16="http://schemas.microsoft.com/office/drawing/2014/main" id="{97F71512-CF4D-BB68-83C7-73B010DA6A55}"/>
                </a:ext>
              </a:extLst>
            </p:cNvPr>
            <p:cNvSpPr>
              <a:spLocks/>
            </p:cNvSpPr>
            <p:nvPr/>
          </p:nvSpPr>
          <p:spPr bwMode="auto">
            <a:xfrm>
              <a:off x="8361363" y="3824288"/>
              <a:ext cx="23813" cy="55563"/>
            </a:xfrm>
            <a:custGeom>
              <a:avLst/>
              <a:gdLst>
                <a:gd name="T0" fmla="*/ 7 w 15"/>
                <a:gd name="T1" fmla="*/ 35 h 35"/>
                <a:gd name="T2" fmla="*/ 0 w 15"/>
                <a:gd name="T3" fmla="*/ 2 h 35"/>
                <a:gd name="T4" fmla="*/ 9 w 15"/>
                <a:gd name="T5" fmla="*/ 0 h 35"/>
                <a:gd name="T6" fmla="*/ 15 w 15"/>
                <a:gd name="T7" fmla="*/ 34 h 35"/>
                <a:gd name="T8" fmla="*/ 7 w 15"/>
                <a:gd name="T9" fmla="*/ 35 h 35"/>
              </a:gdLst>
              <a:ahLst/>
              <a:cxnLst>
                <a:cxn ang="0">
                  <a:pos x="T0" y="T1"/>
                </a:cxn>
                <a:cxn ang="0">
                  <a:pos x="T2" y="T3"/>
                </a:cxn>
                <a:cxn ang="0">
                  <a:pos x="T4" y="T5"/>
                </a:cxn>
                <a:cxn ang="0">
                  <a:pos x="T6" y="T7"/>
                </a:cxn>
                <a:cxn ang="0">
                  <a:pos x="T8" y="T9"/>
                </a:cxn>
              </a:cxnLst>
              <a:rect l="0" t="0" r="r" b="b"/>
              <a:pathLst>
                <a:path w="15" h="35">
                  <a:moveTo>
                    <a:pt x="7" y="35"/>
                  </a:moveTo>
                  <a:lnTo>
                    <a:pt x="0" y="2"/>
                  </a:lnTo>
                  <a:lnTo>
                    <a:pt x="9" y="0"/>
                  </a:lnTo>
                  <a:lnTo>
                    <a:pt x="15" y="34"/>
                  </a:lnTo>
                  <a:lnTo>
                    <a:pt x="7"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60" name="Annual_report" descr="{&quot;Key&quot;:&quot;POWER_USER_SHAPE_ICON&quot;,&quot;Value&quot;:&quot;POWER_USER_SHAPE_ICON_STYLE_1&quot;}">
            <a:extLst>
              <a:ext uri="{FF2B5EF4-FFF2-40B4-BE49-F238E27FC236}">
                <a16:creationId xmlns:a16="http://schemas.microsoft.com/office/drawing/2014/main" id="{4D6B4D2E-1BD2-D082-D5AF-98ED0FE96B19}"/>
              </a:ext>
            </a:extLst>
          </p:cNvPr>
          <p:cNvGrpSpPr>
            <a:grpSpLocks noChangeAspect="1"/>
          </p:cNvGrpSpPr>
          <p:nvPr/>
        </p:nvGrpSpPr>
        <p:grpSpPr>
          <a:xfrm>
            <a:off x="10342686" y="2250322"/>
            <a:ext cx="154273" cy="211931"/>
            <a:chOff x="4019551" y="1235076"/>
            <a:chExt cx="314325" cy="431800"/>
          </a:xfrm>
          <a:solidFill>
            <a:schemeClr val="accent5">
              <a:lumMod val="75000"/>
            </a:schemeClr>
          </a:solidFill>
        </p:grpSpPr>
        <p:sp>
          <p:nvSpPr>
            <p:cNvPr id="461" name="Freeform 488">
              <a:extLst>
                <a:ext uri="{FF2B5EF4-FFF2-40B4-BE49-F238E27FC236}">
                  <a16:creationId xmlns:a16="http://schemas.microsoft.com/office/drawing/2014/main" id="{608FD2A7-B82A-DA12-8344-606BD96DD57B}"/>
                </a:ext>
              </a:extLst>
            </p:cNvPr>
            <p:cNvSpPr>
              <a:spLocks/>
            </p:cNvSpPr>
            <p:nvPr/>
          </p:nvSpPr>
          <p:spPr bwMode="auto">
            <a:xfrm>
              <a:off x="4019551" y="1235076"/>
              <a:ext cx="314325" cy="407988"/>
            </a:xfrm>
            <a:custGeom>
              <a:avLst/>
              <a:gdLst>
                <a:gd name="T0" fmla="*/ 412 w 412"/>
                <a:gd name="T1" fmla="*/ 536 h 536"/>
                <a:gd name="T2" fmla="*/ 396 w 412"/>
                <a:gd name="T3" fmla="*/ 536 h 536"/>
                <a:gd name="T4" fmla="*/ 396 w 412"/>
                <a:gd name="T5" fmla="*/ 17 h 536"/>
                <a:gd name="T6" fmla="*/ 33 w 412"/>
                <a:gd name="T7" fmla="*/ 17 h 536"/>
                <a:gd name="T8" fmla="*/ 16 w 412"/>
                <a:gd name="T9" fmla="*/ 33 h 536"/>
                <a:gd name="T10" fmla="*/ 16 w 412"/>
                <a:gd name="T11" fmla="*/ 536 h 536"/>
                <a:gd name="T12" fmla="*/ 0 w 412"/>
                <a:gd name="T13" fmla="*/ 536 h 536"/>
                <a:gd name="T14" fmla="*/ 0 w 412"/>
                <a:gd name="T15" fmla="*/ 33 h 536"/>
                <a:gd name="T16" fmla="*/ 33 w 412"/>
                <a:gd name="T17" fmla="*/ 0 h 536"/>
                <a:gd name="T18" fmla="*/ 412 w 412"/>
                <a:gd name="T19" fmla="*/ 0 h 536"/>
                <a:gd name="T20" fmla="*/ 412 w 412"/>
                <a:gd name="T21" fmla="*/ 53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 h="536">
                  <a:moveTo>
                    <a:pt x="412" y="536"/>
                  </a:moveTo>
                  <a:lnTo>
                    <a:pt x="396" y="536"/>
                  </a:lnTo>
                  <a:lnTo>
                    <a:pt x="396" y="17"/>
                  </a:lnTo>
                  <a:lnTo>
                    <a:pt x="33" y="17"/>
                  </a:lnTo>
                  <a:cubicBezTo>
                    <a:pt x="24" y="17"/>
                    <a:pt x="16" y="24"/>
                    <a:pt x="16" y="33"/>
                  </a:cubicBezTo>
                  <a:lnTo>
                    <a:pt x="16" y="536"/>
                  </a:lnTo>
                  <a:lnTo>
                    <a:pt x="0" y="536"/>
                  </a:lnTo>
                  <a:lnTo>
                    <a:pt x="0" y="33"/>
                  </a:lnTo>
                  <a:cubicBezTo>
                    <a:pt x="0" y="15"/>
                    <a:pt x="15" y="0"/>
                    <a:pt x="33" y="0"/>
                  </a:cubicBezTo>
                  <a:lnTo>
                    <a:pt x="412" y="0"/>
                  </a:lnTo>
                  <a:lnTo>
                    <a:pt x="412" y="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2" name="Freeform 489">
              <a:extLst>
                <a:ext uri="{FF2B5EF4-FFF2-40B4-BE49-F238E27FC236}">
                  <a16:creationId xmlns:a16="http://schemas.microsoft.com/office/drawing/2014/main" id="{3C9693ED-5D5C-A165-A50A-1AAE4E292C08}"/>
                </a:ext>
              </a:extLst>
            </p:cNvPr>
            <p:cNvSpPr>
              <a:spLocks noEditPoints="1"/>
            </p:cNvSpPr>
            <p:nvPr/>
          </p:nvSpPr>
          <p:spPr bwMode="auto">
            <a:xfrm>
              <a:off x="4154488" y="1295401"/>
              <a:ext cx="58738" cy="58738"/>
            </a:xfrm>
            <a:custGeom>
              <a:avLst/>
              <a:gdLst>
                <a:gd name="T0" fmla="*/ 17 w 77"/>
                <a:gd name="T1" fmla="*/ 60 h 77"/>
                <a:gd name="T2" fmla="*/ 60 w 77"/>
                <a:gd name="T3" fmla="*/ 60 h 77"/>
                <a:gd name="T4" fmla="*/ 17 w 77"/>
                <a:gd name="T5" fmla="*/ 17 h 77"/>
                <a:gd name="T6" fmla="*/ 17 w 77"/>
                <a:gd name="T7" fmla="*/ 60 h 77"/>
                <a:gd name="T8" fmla="*/ 77 w 77"/>
                <a:gd name="T9" fmla="*/ 77 h 77"/>
                <a:gd name="T10" fmla="*/ 0 w 77"/>
                <a:gd name="T11" fmla="*/ 77 h 77"/>
                <a:gd name="T12" fmla="*/ 0 w 77"/>
                <a:gd name="T13" fmla="*/ 0 h 77"/>
                <a:gd name="T14" fmla="*/ 9 w 77"/>
                <a:gd name="T15" fmla="*/ 0 h 77"/>
                <a:gd name="T16" fmla="*/ 77 w 77"/>
                <a:gd name="T17" fmla="*/ 69 h 77"/>
                <a:gd name="T18" fmla="*/ 77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17" y="60"/>
                  </a:moveTo>
                  <a:lnTo>
                    <a:pt x="60" y="60"/>
                  </a:lnTo>
                  <a:cubicBezTo>
                    <a:pt x="56" y="38"/>
                    <a:pt x="39" y="21"/>
                    <a:pt x="17" y="17"/>
                  </a:cubicBezTo>
                  <a:lnTo>
                    <a:pt x="17" y="60"/>
                  </a:lnTo>
                  <a:close/>
                  <a:moveTo>
                    <a:pt x="77" y="77"/>
                  </a:moveTo>
                  <a:lnTo>
                    <a:pt x="0" y="77"/>
                  </a:lnTo>
                  <a:lnTo>
                    <a:pt x="0" y="0"/>
                  </a:lnTo>
                  <a:lnTo>
                    <a:pt x="9" y="0"/>
                  </a:lnTo>
                  <a:cubicBezTo>
                    <a:pt x="46" y="0"/>
                    <a:pt x="77" y="31"/>
                    <a:pt x="77" y="69"/>
                  </a:cubicBezTo>
                  <a:lnTo>
                    <a:pt x="7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3" name="Freeform 490">
              <a:extLst>
                <a:ext uri="{FF2B5EF4-FFF2-40B4-BE49-F238E27FC236}">
                  <a16:creationId xmlns:a16="http://schemas.microsoft.com/office/drawing/2014/main" id="{D858661A-5E05-E8E1-4C25-61672726CB59}"/>
                </a:ext>
              </a:extLst>
            </p:cNvPr>
            <p:cNvSpPr>
              <a:spLocks noEditPoints="1"/>
            </p:cNvSpPr>
            <p:nvPr/>
          </p:nvSpPr>
          <p:spPr bwMode="auto">
            <a:xfrm>
              <a:off x="4076701" y="1325564"/>
              <a:ext cx="104775" cy="104775"/>
            </a:xfrm>
            <a:custGeom>
              <a:avLst/>
              <a:gdLst>
                <a:gd name="T0" fmla="*/ 60 w 137"/>
                <a:gd name="T1" fmla="*/ 17 h 137"/>
                <a:gd name="T2" fmla="*/ 17 w 137"/>
                <a:gd name="T3" fmla="*/ 69 h 137"/>
                <a:gd name="T4" fmla="*/ 69 w 137"/>
                <a:gd name="T5" fmla="*/ 121 h 137"/>
                <a:gd name="T6" fmla="*/ 120 w 137"/>
                <a:gd name="T7" fmla="*/ 77 h 137"/>
                <a:gd name="T8" fmla="*/ 60 w 137"/>
                <a:gd name="T9" fmla="*/ 77 h 137"/>
                <a:gd name="T10" fmla="*/ 60 w 137"/>
                <a:gd name="T11" fmla="*/ 17 h 137"/>
                <a:gd name="T12" fmla="*/ 69 w 137"/>
                <a:gd name="T13" fmla="*/ 137 h 137"/>
                <a:gd name="T14" fmla="*/ 0 w 137"/>
                <a:gd name="T15" fmla="*/ 69 h 137"/>
                <a:gd name="T16" fmla="*/ 69 w 137"/>
                <a:gd name="T17" fmla="*/ 0 h 137"/>
                <a:gd name="T18" fmla="*/ 77 w 137"/>
                <a:gd name="T19" fmla="*/ 0 h 137"/>
                <a:gd name="T20" fmla="*/ 77 w 137"/>
                <a:gd name="T21" fmla="*/ 60 h 137"/>
                <a:gd name="T22" fmla="*/ 137 w 137"/>
                <a:gd name="T23" fmla="*/ 60 h 137"/>
                <a:gd name="T24" fmla="*/ 137 w 137"/>
                <a:gd name="T25" fmla="*/ 69 h 137"/>
                <a:gd name="T26" fmla="*/ 69 w 137"/>
                <a:gd name="T2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 h="137">
                  <a:moveTo>
                    <a:pt x="60" y="17"/>
                  </a:moveTo>
                  <a:cubicBezTo>
                    <a:pt x="36" y="21"/>
                    <a:pt x="17" y="43"/>
                    <a:pt x="17" y="69"/>
                  </a:cubicBezTo>
                  <a:cubicBezTo>
                    <a:pt x="17" y="97"/>
                    <a:pt x="40" y="121"/>
                    <a:pt x="69" y="121"/>
                  </a:cubicBezTo>
                  <a:cubicBezTo>
                    <a:pt x="94" y="121"/>
                    <a:pt x="116" y="102"/>
                    <a:pt x="120" y="77"/>
                  </a:cubicBezTo>
                  <a:lnTo>
                    <a:pt x="60" y="77"/>
                  </a:lnTo>
                  <a:lnTo>
                    <a:pt x="60" y="17"/>
                  </a:lnTo>
                  <a:close/>
                  <a:moveTo>
                    <a:pt x="69" y="137"/>
                  </a:moveTo>
                  <a:cubicBezTo>
                    <a:pt x="31" y="137"/>
                    <a:pt x="0" y="106"/>
                    <a:pt x="0" y="69"/>
                  </a:cubicBezTo>
                  <a:cubicBezTo>
                    <a:pt x="0" y="31"/>
                    <a:pt x="31" y="0"/>
                    <a:pt x="69" y="0"/>
                  </a:cubicBezTo>
                  <a:lnTo>
                    <a:pt x="77" y="0"/>
                  </a:lnTo>
                  <a:lnTo>
                    <a:pt x="77" y="60"/>
                  </a:lnTo>
                  <a:lnTo>
                    <a:pt x="137" y="60"/>
                  </a:lnTo>
                  <a:lnTo>
                    <a:pt x="137" y="69"/>
                  </a:lnTo>
                  <a:cubicBezTo>
                    <a:pt x="137" y="106"/>
                    <a:pt x="106" y="137"/>
                    <a:pt x="69"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4" name="Rectangle 491">
              <a:extLst>
                <a:ext uri="{FF2B5EF4-FFF2-40B4-BE49-F238E27FC236}">
                  <a16:creationId xmlns:a16="http://schemas.microsoft.com/office/drawing/2014/main" id="{7719DF96-DB7A-7932-50C9-05965FFD7C2C}"/>
                </a:ext>
              </a:extLst>
            </p:cNvPr>
            <p:cNvSpPr>
              <a:spLocks noChangeArrowheads="1"/>
            </p:cNvSpPr>
            <p:nvPr/>
          </p:nvSpPr>
          <p:spPr bwMode="auto">
            <a:xfrm>
              <a:off x="4083051" y="1535114"/>
              <a:ext cx="12700"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5" name="Rectangle 492">
              <a:extLst>
                <a:ext uri="{FF2B5EF4-FFF2-40B4-BE49-F238E27FC236}">
                  <a16:creationId xmlns:a16="http://schemas.microsoft.com/office/drawing/2014/main" id="{06295D13-87EB-47AE-5322-D24B000B4830}"/>
                </a:ext>
              </a:extLst>
            </p:cNvPr>
            <p:cNvSpPr>
              <a:spLocks noChangeArrowheads="1"/>
            </p:cNvSpPr>
            <p:nvPr/>
          </p:nvSpPr>
          <p:spPr bwMode="auto">
            <a:xfrm>
              <a:off x="4117976" y="1517651"/>
              <a:ext cx="12700"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6" name="Rectangle 493">
              <a:extLst>
                <a:ext uri="{FF2B5EF4-FFF2-40B4-BE49-F238E27FC236}">
                  <a16:creationId xmlns:a16="http://schemas.microsoft.com/office/drawing/2014/main" id="{0C9C6631-1A4A-8308-DA91-9F8F54492DBE}"/>
                </a:ext>
              </a:extLst>
            </p:cNvPr>
            <p:cNvSpPr>
              <a:spLocks noChangeArrowheads="1"/>
            </p:cNvSpPr>
            <p:nvPr/>
          </p:nvSpPr>
          <p:spPr bwMode="auto">
            <a:xfrm>
              <a:off x="4152901" y="1497014"/>
              <a:ext cx="12700" cy="77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7" name="Rectangle 494">
              <a:extLst>
                <a:ext uri="{FF2B5EF4-FFF2-40B4-BE49-F238E27FC236}">
                  <a16:creationId xmlns:a16="http://schemas.microsoft.com/office/drawing/2014/main" id="{1C900224-C818-036F-C593-604D89187BAA}"/>
                </a:ext>
              </a:extLst>
            </p:cNvPr>
            <p:cNvSpPr>
              <a:spLocks noChangeArrowheads="1"/>
            </p:cNvSpPr>
            <p:nvPr/>
          </p:nvSpPr>
          <p:spPr bwMode="auto">
            <a:xfrm>
              <a:off x="4187826" y="1514476"/>
              <a:ext cx="12700"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8" name="Rectangle 495">
              <a:extLst>
                <a:ext uri="{FF2B5EF4-FFF2-40B4-BE49-F238E27FC236}">
                  <a16:creationId xmlns:a16="http://schemas.microsoft.com/office/drawing/2014/main" id="{F37B0B9E-459C-8DE8-E311-E2B220B592B8}"/>
                </a:ext>
              </a:extLst>
            </p:cNvPr>
            <p:cNvSpPr>
              <a:spLocks noChangeArrowheads="1"/>
            </p:cNvSpPr>
            <p:nvPr/>
          </p:nvSpPr>
          <p:spPr bwMode="auto">
            <a:xfrm>
              <a:off x="4222751" y="1489076"/>
              <a:ext cx="12700"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9" name="Rectangle 496">
              <a:extLst>
                <a:ext uri="{FF2B5EF4-FFF2-40B4-BE49-F238E27FC236}">
                  <a16:creationId xmlns:a16="http://schemas.microsoft.com/office/drawing/2014/main" id="{B83F08D5-3C7C-5F34-65B1-2B33B4CB1F4A}"/>
                </a:ext>
              </a:extLst>
            </p:cNvPr>
            <p:cNvSpPr>
              <a:spLocks noChangeArrowheads="1"/>
            </p:cNvSpPr>
            <p:nvPr/>
          </p:nvSpPr>
          <p:spPr bwMode="auto">
            <a:xfrm>
              <a:off x="4257676" y="1463676"/>
              <a:ext cx="12700" cy="111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0" name="Freeform 497">
              <a:extLst>
                <a:ext uri="{FF2B5EF4-FFF2-40B4-BE49-F238E27FC236}">
                  <a16:creationId xmlns:a16="http://schemas.microsoft.com/office/drawing/2014/main" id="{9F5EAC09-CB2C-FA1D-12DB-D382D116E9C9}"/>
                </a:ext>
              </a:extLst>
            </p:cNvPr>
            <p:cNvSpPr>
              <a:spLocks/>
            </p:cNvSpPr>
            <p:nvPr/>
          </p:nvSpPr>
          <p:spPr bwMode="auto">
            <a:xfrm>
              <a:off x="4079876" y="1403351"/>
              <a:ext cx="185738" cy="111125"/>
            </a:xfrm>
            <a:custGeom>
              <a:avLst/>
              <a:gdLst>
                <a:gd name="T0" fmla="*/ 5 w 117"/>
                <a:gd name="T1" fmla="*/ 70 h 70"/>
                <a:gd name="T2" fmla="*/ 0 w 117"/>
                <a:gd name="T3" fmla="*/ 64 h 70"/>
                <a:gd name="T4" fmla="*/ 50 w 117"/>
                <a:gd name="T5" fmla="*/ 26 h 70"/>
                <a:gd name="T6" fmla="*/ 72 w 117"/>
                <a:gd name="T7" fmla="*/ 40 h 70"/>
                <a:gd name="T8" fmla="*/ 112 w 117"/>
                <a:gd name="T9" fmla="*/ 0 h 70"/>
                <a:gd name="T10" fmla="*/ 117 w 117"/>
                <a:gd name="T11" fmla="*/ 6 h 70"/>
                <a:gd name="T12" fmla="*/ 73 w 117"/>
                <a:gd name="T13" fmla="*/ 50 h 70"/>
                <a:gd name="T14" fmla="*/ 50 w 117"/>
                <a:gd name="T15" fmla="*/ 36 h 70"/>
                <a:gd name="T16" fmla="*/ 5 w 117"/>
                <a:gd name="T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70">
                  <a:moveTo>
                    <a:pt x="5" y="70"/>
                  </a:moveTo>
                  <a:lnTo>
                    <a:pt x="0" y="64"/>
                  </a:lnTo>
                  <a:lnTo>
                    <a:pt x="50" y="26"/>
                  </a:lnTo>
                  <a:lnTo>
                    <a:pt x="72" y="40"/>
                  </a:lnTo>
                  <a:lnTo>
                    <a:pt x="112" y="0"/>
                  </a:lnTo>
                  <a:lnTo>
                    <a:pt x="117" y="6"/>
                  </a:lnTo>
                  <a:lnTo>
                    <a:pt x="73" y="50"/>
                  </a:lnTo>
                  <a:lnTo>
                    <a:pt x="50" y="36"/>
                  </a:lnTo>
                  <a:lnTo>
                    <a:pt x="5"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1" name="Freeform 498">
              <a:extLst>
                <a:ext uri="{FF2B5EF4-FFF2-40B4-BE49-F238E27FC236}">
                  <a16:creationId xmlns:a16="http://schemas.microsoft.com/office/drawing/2014/main" id="{DA6602B1-9FAE-842C-9E6F-E4EFC166B266}"/>
                </a:ext>
              </a:extLst>
            </p:cNvPr>
            <p:cNvSpPr>
              <a:spLocks/>
            </p:cNvSpPr>
            <p:nvPr/>
          </p:nvSpPr>
          <p:spPr bwMode="auto">
            <a:xfrm>
              <a:off x="4225926" y="1400176"/>
              <a:ext cx="44450" cy="42863"/>
            </a:xfrm>
            <a:custGeom>
              <a:avLst/>
              <a:gdLst>
                <a:gd name="T0" fmla="*/ 28 w 28"/>
                <a:gd name="T1" fmla="*/ 27 h 27"/>
                <a:gd name="T2" fmla="*/ 20 w 28"/>
                <a:gd name="T3" fmla="*/ 27 h 27"/>
                <a:gd name="T4" fmla="*/ 20 w 28"/>
                <a:gd name="T5" fmla="*/ 7 h 27"/>
                <a:gd name="T6" fmla="*/ 0 w 28"/>
                <a:gd name="T7" fmla="*/ 7 h 27"/>
                <a:gd name="T8" fmla="*/ 0 w 28"/>
                <a:gd name="T9" fmla="*/ 0 h 27"/>
                <a:gd name="T10" fmla="*/ 28 w 28"/>
                <a:gd name="T11" fmla="*/ 0 h 27"/>
                <a:gd name="T12" fmla="*/ 28 w 28"/>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8" h="27">
                  <a:moveTo>
                    <a:pt x="28" y="27"/>
                  </a:moveTo>
                  <a:lnTo>
                    <a:pt x="20" y="27"/>
                  </a:lnTo>
                  <a:lnTo>
                    <a:pt x="20" y="7"/>
                  </a:lnTo>
                  <a:lnTo>
                    <a:pt x="0" y="7"/>
                  </a:lnTo>
                  <a:lnTo>
                    <a:pt x="0" y="0"/>
                  </a:lnTo>
                  <a:lnTo>
                    <a:pt x="28" y="0"/>
                  </a:lnTo>
                  <a:lnTo>
                    <a:pt x="2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2" name="Freeform 499">
              <a:extLst>
                <a:ext uri="{FF2B5EF4-FFF2-40B4-BE49-F238E27FC236}">
                  <a16:creationId xmlns:a16="http://schemas.microsoft.com/office/drawing/2014/main" id="{BF199CAA-90A1-1CE5-7BFC-3171504EC800}"/>
                </a:ext>
              </a:extLst>
            </p:cNvPr>
            <p:cNvSpPr>
              <a:spLocks noEditPoints="1"/>
            </p:cNvSpPr>
            <p:nvPr/>
          </p:nvSpPr>
          <p:spPr bwMode="auto">
            <a:xfrm>
              <a:off x="4019551" y="1619251"/>
              <a:ext cx="314325" cy="47625"/>
            </a:xfrm>
            <a:custGeom>
              <a:avLst/>
              <a:gdLst>
                <a:gd name="T0" fmla="*/ 31 w 412"/>
                <a:gd name="T1" fmla="*/ 17 h 63"/>
                <a:gd name="T2" fmla="*/ 16 w 412"/>
                <a:gd name="T3" fmla="*/ 31 h 63"/>
                <a:gd name="T4" fmla="*/ 31 w 412"/>
                <a:gd name="T5" fmla="*/ 46 h 63"/>
                <a:gd name="T6" fmla="*/ 396 w 412"/>
                <a:gd name="T7" fmla="*/ 46 h 63"/>
                <a:gd name="T8" fmla="*/ 396 w 412"/>
                <a:gd name="T9" fmla="*/ 17 h 63"/>
                <a:gd name="T10" fmla="*/ 31 w 412"/>
                <a:gd name="T11" fmla="*/ 17 h 63"/>
                <a:gd name="T12" fmla="*/ 412 w 412"/>
                <a:gd name="T13" fmla="*/ 63 h 63"/>
                <a:gd name="T14" fmla="*/ 31 w 412"/>
                <a:gd name="T15" fmla="*/ 63 h 63"/>
                <a:gd name="T16" fmla="*/ 0 w 412"/>
                <a:gd name="T17" fmla="*/ 31 h 63"/>
                <a:gd name="T18" fmla="*/ 31 w 412"/>
                <a:gd name="T19" fmla="*/ 0 h 63"/>
                <a:gd name="T20" fmla="*/ 412 w 412"/>
                <a:gd name="T21" fmla="*/ 0 h 63"/>
                <a:gd name="T22" fmla="*/ 412 w 412"/>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63">
                  <a:moveTo>
                    <a:pt x="31" y="17"/>
                  </a:moveTo>
                  <a:cubicBezTo>
                    <a:pt x="23" y="17"/>
                    <a:pt x="16" y="23"/>
                    <a:pt x="16" y="31"/>
                  </a:cubicBezTo>
                  <a:cubicBezTo>
                    <a:pt x="16" y="39"/>
                    <a:pt x="23" y="46"/>
                    <a:pt x="31" y="46"/>
                  </a:cubicBezTo>
                  <a:lnTo>
                    <a:pt x="396" y="46"/>
                  </a:lnTo>
                  <a:lnTo>
                    <a:pt x="396" y="17"/>
                  </a:lnTo>
                  <a:lnTo>
                    <a:pt x="31" y="17"/>
                  </a:lnTo>
                  <a:close/>
                  <a:moveTo>
                    <a:pt x="412" y="63"/>
                  </a:moveTo>
                  <a:lnTo>
                    <a:pt x="31" y="63"/>
                  </a:lnTo>
                  <a:cubicBezTo>
                    <a:pt x="14" y="63"/>
                    <a:pt x="0" y="49"/>
                    <a:pt x="0" y="31"/>
                  </a:cubicBezTo>
                  <a:cubicBezTo>
                    <a:pt x="0" y="14"/>
                    <a:pt x="14" y="0"/>
                    <a:pt x="31" y="0"/>
                  </a:cubicBezTo>
                  <a:lnTo>
                    <a:pt x="412" y="0"/>
                  </a:lnTo>
                  <a:lnTo>
                    <a:pt x="41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8807404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7094C-393B-5946-76C4-466F28CB8ABF}"/>
              </a:ext>
            </a:extLst>
          </p:cNvPr>
          <p:cNvSpPr>
            <a:spLocks noGrp="1"/>
          </p:cNvSpPr>
          <p:nvPr>
            <p:ph type="title"/>
          </p:nvPr>
        </p:nvSpPr>
        <p:spPr/>
        <p:txBody>
          <a:bodyPr/>
          <a:lstStyle/>
          <a:p>
            <a:r>
              <a:rPr lang="en-US" dirty="0"/>
              <a:t>Expected Effort for E.ON Resources during the Quick Checks</a:t>
            </a:r>
          </a:p>
        </p:txBody>
      </p:sp>
      <p:sp>
        <p:nvSpPr>
          <p:cNvPr id="3" name="Text Placeholder 2">
            <a:extLst>
              <a:ext uri="{FF2B5EF4-FFF2-40B4-BE49-F238E27FC236}">
                <a16:creationId xmlns:a16="http://schemas.microsoft.com/office/drawing/2014/main" id="{B33E8FA7-1C98-D3B8-E5F7-70E72C6036FB}"/>
              </a:ext>
            </a:extLst>
          </p:cNvPr>
          <p:cNvSpPr>
            <a:spLocks noGrp="1"/>
          </p:cNvSpPr>
          <p:nvPr>
            <p:ph type="body" idx="1"/>
          </p:nvPr>
        </p:nvSpPr>
        <p:spPr/>
        <p:txBody>
          <a:bodyPr anchor="t"/>
          <a:lstStyle/>
          <a:p>
            <a:r>
              <a:rPr lang="en-US" dirty="0"/>
              <a:t>Understanding Effort on E.ON Side and it’s Drivers</a:t>
            </a:r>
          </a:p>
        </p:txBody>
      </p:sp>
      <p:sp>
        <p:nvSpPr>
          <p:cNvPr id="5" name="Text Placeholder 4">
            <a:extLst>
              <a:ext uri="{FF2B5EF4-FFF2-40B4-BE49-F238E27FC236}">
                <a16:creationId xmlns:a16="http://schemas.microsoft.com/office/drawing/2014/main" id="{BD2DC956-9413-FD06-4AF7-CC98FD9B15DA}"/>
              </a:ext>
            </a:extLst>
          </p:cNvPr>
          <p:cNvSpPr>
            <a:spLocks noGrp="1"/>
          </p:cNvSpPr>
          <p:nvPr>
            <p:ph type="body" sz="quarter" idx="3"/>
          </p:nvPr>
        </p:nvSpPr>
        <p:spPr/>
        <p:txBody>
          <a:bodyPr anchor="t"/>
          <a:lstStyle/>
          <a:p>
            <a:r>
              <a:rPr lang="en-US" dirty="0"/>
              <a:t>Visualization of Efforts per Quick Check </a:t>
            </a:r>
          </a:p>
        </p:txBody>
      </p:sp>
      <p:sp>
        <p:nvSpPr>
          <p:cNvPr id="6" name="Content Placeholder 5">
            <a:extLst>
              <a:ext uri="{FF2B5EF4-FFF2-40B4-BE49-F238E27FC236}">
                <a16:creationId xmlns:a16="http://schemas.microsoft.com/office/drawing/2014/main" id="{B6AD91B7-44FB-79AA-6057-9B210A118AF2}"/>
              </a:ext>
            </a:extLst>
          </p:cNvPr>
          <p:cNvSpPr>
            <a:spLocks noGrp="1"/>
          </p:cNvSpPr>
          <p:nvPr>
            <p:ph sz="quarter" idx="4"/>
          </p:nvPr>
        </p:nvSpPr>
        <p:spPr>
          <a:ln>
            <a:solidFill>
              <a:schemeClr val="bg1">
                <a:lumMod val="85000"/>
              </a:schemeClr>
            </a:solidFill>
          </a:ln>
        </p:spPr>
        <p:txBody>
          <a:bodyPr/>
          <a:lstStyle/>
          <a:p>
            <a:pPr marL="0" indent="0">
              <a:buNone/>
            </a:pPr>
            <a:r>
              <a:rPr lang="en-US" dirty="0"/>
              <a:t> </a:t>
            </a:r>
          </a:p>
        </p:txBody>
      </p:sp>
      <p:sp>
        <p:nvSpPr>
          <p:cNvPr id="7" name="Slide Number Placeholder 6">
            <a:extLst>
              <a:ext uri="{FF2B5EF4-FFF2-40B4-BE49-F238E27FC236}">
                <a16:creationId xmlns:a16="http://schemas.microsoft.com/office/drawing/2014/main" id="{C245AB34-F4F8-05F4-A08B-E76F76E16826}"/>
              </a:ext>
            </a:extLst>
          </p:cNvPr>
          <p:cNvSpPr>
            <a:spLocks noGrp="1"/>
          </p:cNvSpPr>
          <p:nvPr>
            <p:ph type="sldNum" sz="quarter" idx="12"/>
          </p:nvPr>
        </p:nvSpPr>
        <p:spPr/>
        <p:txBody>
          <a:bodyPr/>
          <a:lstStyle/>
          <a:p>
            <a:fld id="{A6675773-DBBA-4A21-9EDA-4D76296EEA2B}" type="slidenum">
              <a:rPr lang="en-US" smtClean="0"/>
              <a:t>52</a:t>
            </a:fld>
            <a:endParaRPr lang="en-US" dirty="0"/>
          </a:p>
        </p:txBody>
      </p:sp>
      <p:graphicFrame>
        <p:nvGraphicFramePr>
          <p:cNvPr id="10" name="Chart 9">
            <a:extLst>
              <a:ext uri="{FF2B5EF4-FFF2-40B4-BE49-F238E27FC236}">
                <a16:creationId xmlns:a16="http://schemas.microsoft.com/office/drawing/2014/main" id="{A6168D4F-232D-DD0E-6A3C-B7542D57AE3C}"/>
              </a:ext>
            </a:extLst>
          </p:cNvPr>
          <p:cNvGraphicFramePr>
            <a:graphicFrameLocks/>
          </p:cNvGraphicFramePr>
          <p:nvPr>
            <p:custDataLst>
              <p:tags r:id="rId1"/>
            </p:custDataLst>
            <p:extLst>
              <p:ext uri="{D42A27DB-BD31-4B8C-83A1-F6EECF244321}">
                <p14:modId xmlns:p14="http://schemas.microsoft.com/office/powerpoint/2010/main" val="1076105708"/>
              </p:ext>
            </p:extLst>
          </p:nvPr>
        </p:nvGraphicFramePr>
        <p:xfrm>
          <a:off x="6261955" y="2650129"/>
          <a:ext cx="5090257" cy="3452231"/>
        </p:xfrm>
        <a:graphic>
          <a:graphicData uri="http://schemas.openxmlformats.org/drawingml/2006/chart">
            <c:chart xmlns:c="http://schemas.openxmlformats.org/drawingml/2006/chart" xmlns:r="http://schemas.openxmlformats.org/officeDocument/2006/relationships" r:id="rId5"/>
          </a:graphicData>
        </a:graphic>
      </p:graphicFrame>
      <p:sp>
        <p:nvSpPr>
          <p:cNvPr id="14" name="Content Placeholder 13">
            <a:extLst>
              <a:ext uri="{FF2B5EF4-FFF2-40B4-BE49-F238E27FC236}">
                <a16:creationId xmlns:a16="http://schemas.microsoft.com/office/drawing/2014/main" id="{2917AFDD-3DA2-9AC4-2213-44F22CCCF2FF}"/>
              </a:ext>
            </a:extLst>
          </p:cNvPr>
          <p:cNvSpPr>
            <a:spLocks noGrp="1"/>
          </p:cNvSpPr>
          <p:nvPr>
            <p:ph sz="half" idx="2"/>
          </p:nvPr>
        </p:nvSpPr>
        <p:spPr>
          <a:ln>
            <a:solidFill>
              <a:schemeClr val="bg1">
                <a:lumMod val="85000"/>
              </a:schemeClr>
            </a:solidFill>
          </a:ln>
        </p:spPr>
        <p:txBody>
          <a:bodyPr>
            <a:normAutofit/>
          </a:bodyPr>
          <a:lstStyle/>
          <a:p>
            <a:r>
              <a:rPr lang="en-US" sz="1200" dirty="0"/>
              <a:t>Efforts are broken down per quick check. This is also valid for global activities mainly covered by E.ON PM</a:t>
            </a:r>
          </a:p>
          <a:p>
            <a:r>
              <a:rPr lang="en-US" sz="1200" dirty="0"/>
              <a:t>For E.ON Safety Experts, the effort driver are Site-Visits. We assume a full coverage by one person per site – this is a maximum. While b.core consultants have to be accompanied, this task can be covered by other qualified personnel</a:t>
            </a:r>
          </a:p>
          <a:p>
            <a:r>
              <a:rPr lang="en-US" sz="1200" dirty="0"/>
              <a:t>For leadership and staff, the effort drivers are discussion/ interviews in-field we assume a max of 4 hours of discussions and interviews per role</a:t>
            </a:r>
          </a:p>
        </p:txBody>
      </p:sp>
      <p:graphicFrame>
        <p:nvGraphicFramePr>
          <p:cNvPr id="15" name="Table 14">
            <a:extLst>
              <a:ext uri="{FF2B5EF4-FFF2-40B4-BE49-F238E27FC236}">
                <a16:creationId xmlns:a16="http://schemas.microsoft.com/office/drawing/2014/main" id="{70F9990D-F4A8-D275-8F51-364B1DFBD758}"/>
              </a:ext>
            </a:extLst>
          </p:cNvPr>
          <p:cNvGraphicFramePr>
            <a:graphicFrameLocks noGrp="1"/>
          </p:cNvGraphicFramePr>
          <p:nvPr>
            <p:custDataLst>
              <p:tags r:id="rId2"/>
            </p:custDataLst>
            <p:extLst>
              <p:ext uri="{D42A27DB-BD31-4B8C-83A1-F6EECF244321}">
                <p14:modId xmlns:p14="http://schemas.microsoft.com/office/powerpoint/2010/main" val="2451768785"/>
              </p:ext>
            </p:extLst>
          </p:nvPr>
        </p:nvGraphicFramePr>
        <p:xfrm>
          <a:off x="899161" y="4288153"/>
          <a:ext cx="5036822" cy="1777365"/>
        </p:xfrm>
        <a:graphic>
          <a:graphicData uri="http://schemas.openxmlformats.org/drawingml/2006/table">
            <a:tbl>
              <a:tblPr>
                <a:tableStyleId>{5C22544A-7EE6-4342-B048-85BDC9FD1C3A}</a:tableStyleId>
              </a:tblPr>
              <a:tblGrid>
                <a:gridCol w="2362594">
                  <a:extLst>
                    <a:ext uri="{9D8B030D-6E8A-4147-A177-3AD203B41FA5}">
                      <a16:colId xmlns:a16="http://schemas.microsoft.com/office/drawing/2014/main" val="3638930206"/>
                    </a:ext>
                  </a:extLst>
                </a:gridCol>
                <a:gridCol w="668557">
                  <a:extLst>
                    <a:ext uri="{9D8B030D-6E8A-4147-A177-3AD203B41FA5}">
                      <a16:colId xmlns:a16="http://schemas.microsoft.com/office/drawing/2014/main" val="1483511125"/>
                    </a:ext>
                  </a:extLst>
                </a:gridCol>
                <a:gridCol w="668557">
                  <a:extLst>
                    <a:ext uri="{9D8B030D-6E8A-4147-A177-3AD203B41FA5}">
                      <a16:colId xmlns:a16="http://schemas.microsoft.com/office/drawing/2014/main" val="3686649828"/>
                    </a:ext>
                  </a:extLst>
                </a:gridCol>
                <a:gridCol w="668557">
                  <a:extLst>
                    <a:ext uri="{9D8B030D-6E8A-4147-A177-3AD203B41FA5}">
                      <a16:colId xmlns:a16="http://schemas.microsoft.com/office/drawing/2014/main" val="186632946"/>
                    </a:ext>
                  </a:extLst>
                </a:gridCol>
                <a:gridCol w="668557">
                  <a:extLst>
                    <a:ext uri="{9D8B030D-6E8A-4147-A177-3AD203B41FA5}">
                      <a16:colId xmlns:a16="http://schemas.microsoft.com/office/drawing/2014/main" val="2676884534"/>
                    </a:ext>
                  </a:extLst>
                </a:gridCol>
              </a:tblGrid>
              <a:tr h="190500">
                <a:tc rowSpan="2">
                  <a:txBody>
                    <a:bodyPr/>
                    <a:lstStyle/>
                    <a:p>
                      <a:pPr algn="l" fontAlgn="ctr"/>
                      <a:r>
                        <a:rPr lang="en-US" sz="800" b="1" u="none" strike="noStrike" dirty="0">
                          <a:effectLst/>
                        </a:rPr>
                        <a:t>Project phases &amp; tasks</a:t>
                      </a:r>
                    </a:p>
                  </a:txBody>
                  <a:tcPr marL="9525" marR="9525" marT="9525" marB="0" anchor="b">
                    <a:noFill/>
                  </a:tcPr>
                </a:tc>
                <a:tc gridSpan="4">
                  <a:txBody>
                    <a:bodyPr/>
                    <a:lstStyle/>
                    <a:p>
                      <a:pPr algn="ctr" fontAlgn="b"/>
                      <a:r>
                        <a:rPr lang="en-US" sz="800" b="1" u="none" strike="noStrike" dirty="0">
                          <a:effectLst/>
                        </a:rPr>
                        <a:t>E.ON (global and local)</a:t>
                      </a:r>
                      <a:br>
                        <a:rPr lang="en-US" sz="800" b="1" u="none" strike="noStrike" dirty="0">
                          <a:effectLst/>
                        </a:rPr>
                      </a:br>
                      <a:r>
                        <a:rPr lang="en-US" sz="800" b="1" u="none" strike="noStrike" dirty="0">
                          <a:effectLst/>
                        </a:rPr>
                        <a:t>Days per </a:t>
                      </a:r>
                      <a:r>
                        <a:rPr lang="en-US" sz="800" b="1" u="none" strike="noStrike" dirty="0" err="1">
                          <a:effectLst/>
                        </a:rPr>
                        <a:t>Profil</a:t>
                      </a:r>
                      <a:r>
                        <a:rPr lang="en-US" sz="800" b="1" u="none" strike="noStrike" dirty="0">
                          <a:effectLst/>
                        </a:rPr>
                        <a:t> and Unit-Specific Quick-Check</a:t>
                      </a:r>
                      <a:endParaRPr lang="en-US" sz="800" b="1" i="0" u="none" strike="noStrike" dirty="0">
                        <a:solidFill>
                          <a:srgbClr val="FFFFFF"/>
                        </a:solidFill>
                        <a:effectLst/>
                        <a:latin typeface="Calibri" panose="020F0502020204030204" pitchFamily="34" charset="0"/>
                      </a:endParaRPr>
                    </a:p>
                  </a:txBody>
                  <a:tcPr marL="9525" marR="9525" marT="9525" marB="0" anchor="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60082406"/>
                  </a:ext>
                </a:extLst>
              </a:tr>
              <a:tr h="381000">
                <a:tc vMerge="1">
                  <a:txBody>
                    <a:bodyPr/>
                    <a:lstStyle/>
                    <a:p>
                      <a:endParaRPr dirty="0"/>
                    </a:p>
                  </a:txBody>
                  <a:tcPr marL="9525" marR="9525" marT="9525" marB="0" anchor="ctr"/>
                </a:tc>
                <a:tc>
                  <a:txBody>
                    <a:bodyPr/>
                    <a:lstStyle/>
                    <a:p>
                      <a:pPr algn="ctr" fontAlgn="b"/>
                      <a:r>
                        <a:rPr lang="en-US" sz="800" u="none" strike="noStrike" dirty="0">
                          <a:solidFill>
                            <a:schemeClr val="bg1"/>
                          </a:solidFill>
                          <a:effectLst/>
                        </a:rPr>
                        <a:t>E.ON PM</a:t>
                      </a:r>
                      <a:endParaRPr lang="en-US" sz="800" b="0" i="0" u="none" strike="noStrike" dirty="0">
                        <a:solidFill>
                          <a:schemeClr val="bg1"/>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n-US" sz="800" u="none" strike="noStrike" dirty="0">
                          <a:solidFill>
                            <a:schemeClr val="bg1"/>
                          </a:solidFill>
                          <a:effectLst/>
                        </a:rPr>
                        <a:t>E.ON Safety Experts</a:t>
                      </a:r>
                      <a:endParaRPr lang="en-US" sz="800" b="0" i="0" u="none" strike="noStrike" dirty="0">
                        <a:solidFill>
                          <a:schemeClr val="bg1"/>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n-US" sz="800" u="none" strike="noStrike" dirty="0">
                          <a:solidFill>
                            <a:schemeClr val="bg1"/>
                          </a:solidFill>
                          <a:effectLst/>
                        </a:rPr>
                        <a:t>E.ON Leadership Team</a:t>
                      </a:r>
                      <a:endParaRPr lang="en-US" sz="800" b="0" i="0" u="none" strike="noStrike" dirty="0">
                        <a:solidFill>
                          <a:schemeClr val="bg1"/>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n-US" sz="800" u="none" strike="noStrike" dirty="0">
                          <a:solidFill>
                            <a:schemeClr val="bg1"/>
                          </a:solidFill>
                          <a:effectLst/>
                        </a:rPr>
                        <a:t>E.ON Staff</a:t>
                      </a:r>
                      <a:endParaRPr lang="en-US" sz="800" b="0" i="0" u="none" strike="noStrike" dirty="0">
                        <a:solidFill>
                          <a:schemeClr val="bg1"/>
                        </a:solidFill>
                        <a:effectLst/>
                        <a:latin typeface="Calibri" panose="020F0502020204030204" pitchFamily="34" charset="0"/>
                      </a:endParaRPr>
                    </a:p>
                  </a:txBody>
                  <a:tcPr marL="9525" marR="9525" marT="9525" marB="0" anchor="b">
                    <a:solidFill>
                      <a:schemeClr val="accent1"/>
                    </a:solidFill>
                  </a:tcPr>
                </a:tc>
                <a:extLst>
                  <a:ext uri="{0D108BD9-81ED-4DB2-BD59-A6C34878D82A}">
                    <a16:rowId xmlns:a16="http://schemas.microsoft.com/office/drawing/2014/main" val="1054730614"/>
                  </a:ext>
                </a:extLst>
              </a:tr>
              <a:tr h="190500">
                <a:tc>
                  <a:txBody>
                    <a:bodyPr/>
                    <a:lstStyle/>
                    <a:p>
                      <a:pPr algn="l" fontAlgn="b"/>
                      <a:r>
                        <a:rPr lang="en-US" sz="800" u="none" strike="noStrike" dirty="0">
                          <a:solidFill>
                            <a:schemeClr val="bg1"/>
                          </a:solidFill>
                          <a:effectLst/>
                        </a:rPr>
                        <a:t>Phase 1 - Phase 1 – Kick-Off and Data Analysis</a:t>
                      </a:r>
                      <a:endParaRPr lang="en-US" sz="800" b="1" i="0" u="none" strike="noStrike" dirty="0">
                        <a:solidFill>
                          <a:schemeClr val="bg1"/>
                        </a:solidFill>
                        <a:effectLst/>
                        <a:latin typeface="Calibri" panose="020F0502020204030204" pitchFamily="34" charset="0"/>
                      </a:endParaRPr>
                    </a:p>
                  </a:txBody>
                  <a:tcPr marL="9525" marR="9525" marT="9525" marB="0" anchor="b">
                    <a:solidFill>
                      <a:schemeClr val="tx1">
                        <a:lumMod val="50000"/>
                        <a:lumOff val="50000"/>
                      </a:schemeClr>
                    </a:solidFill>
                  </a:tcPr>
                </a:tc>
                <a:tc>
                  <a:txBody>
                    <a:bodyPr/>
                    <a:lstStyle/>
                    <a:p>
                      <a:pPr algn="ctr" fontAlgn="b"/>
                      <a:r>
                        <a:rPr lang="en-US" sz="800" u="none" strike="noStrike" dirty="0">
                          <a:effectLst/>
                        </a:rPr>
                        <a:t>1</a:t>
                      </a:r>
                      <a:endParaRPr lang="en-US" sz="8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800" u="none" strike="noStrike" dirty="0">
                          <a:effectLst/>
                        </a:rPr>
                        <a:t>2,0</a:t>
                      </a:r>
                      <a:endParaRPr lang="en-US" sz="8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800" u="none" strike="noStrike" dirty="0">
                          <a:effectLst/>
                        </a:rPr>
                        <a:t>0,1</a:t>
                      </a:r>
                      <a:endParaRPr lang="en-US" sz="8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800" u="none" strike="noStrike" dirty="0">
                          <a:effectLst/>
                        </a:rPr>
                        <a:t>0,0</a:t>
                      </a:r>
                      <a:endParaRPr lang="en-US" sz="800" b="0" i="0" u="none" strike="noStrike" dirty="0">
                        <a:solidFill>
                          <a:srgbClr val="000000"/>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4010799635"/>
                  </a:ext>
                </a:extLst>
              </a:tr>
              <a:tr h="190500">
                <a:tc>
                  <a:txBody>
                    <a:bodyPr/>
                    <a:lstStyle/>
                    <a:p>
                      <a:pPr algn="l" fontAlgn="b"/>
                      <a:r>
                        <a:rPr lang="en-US" sz="800" u="none" strike="noStrike" dirty="0">
                          <a:solidFill>
                            <a:schemeClr val="bg1"/>
                          </a:solidFill>
                          <a:effectLst/>
                        </a:rPr>
                        <a:t>Phase 2 – Heat Map Risks</a:t>
                      </a:r>
                      <a:endParaRPr lang="en-US" sz="800" b="1" i="0" u="none" strike="noStrike" dirty="0">
                        <a:solidFill>
                          <a:schemeClr val="bg1"/>
                        </a:solidFill>
                        <a:effectLst/>
                        <a:latin typeface="Calibri" panose="020F0502020204030204" pitchFamily="34" charset="0"/>
                      </a:endParaRPr>
                    </a:p>
                  </a:txBody>
                  <a:tcPr marL="9525" marR="9525" marT="9525" marB="0" anchor="b">
                    <a:solidFill>
                      <a:schemeClr val="tx1">
                        <a:lumMod val="50000"/>
                        <a:lumOff val="50000"/>
                      </a:schemeClr>
                    </a:solidFill>
                  </a:tcPr>
                </a:tc>
                <a:tc>
                  <a:txBody>
                    <a:bodyPr/>
                    <a:lstStyle/>
                    <a:p>
                      <a:pPr algn="ctr" fontAlgn="b"/>
                      <a:r>
                        <a:rPr lang="en-US" sz="800" u="none" strike="noStrike" dirty="0">
                          <a:effectLst/>
                        </a:rPr>
                        <a:t>0,0</a:t>
                      </a:r>
                      <a:endParaRPr lang="en-US" sz="8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800" u="none" strike="noStrike" dirty="0">
                          <a:effectLst/>
                        </a:rPr>
                        <a:t>4,5</a:t>
                      </a:r>
                      <a:endParaRPr lang="en-US" sz="8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800" u="none" strike="noStrike" dirty="0">
                          <a:effectLst/>
                        </a:rPr>
                        <a:t>0,5</a:t>
                      </a:r>
                      <a:endParaRPr lang="en-US" sz="8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800" u="none" strike="noStrike" dirty="0">
                          <a:effectLst/>
                        </a:rPr>
                        <a:t>0,5</a:t>
                      </a:r>
                      <a:endParaRPr lang="en-US" sz="800" b="0" i="0" u="none" strike="noStrike" dirty="0">
                        <a:solidFill>
                          <a:srgbClr val="000000"/>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2130483793"/>
                  </a:ext>
                </a:extLst>
              </a:tr>
              <a:tr h="190500">
                <a:tc>
                  <a:txBody>
                    <a:bodyPr/>
                    <a:lstStyle/>
                    <a:p>
                      <a:pPr algn="l" fontAlgn="b"/>
                      <a:r>
                        <a:rPr lang="en-US" sz="800" u="none" strike="noStrike" dirty="0">
                          <a:solidFill>
                            <a:schemeClr val="bg1"/>
                          </a:solidFill>
                          <a:effectLst/>
                        </a:rPr>
                        <a:t>Phase 3 – Leadership &amp; HSE Capabilities</a:t>
                      </a:r>
                      <a:endParaRPr lang="en-US" sz="800" b="1" i="0" u="none" strike="noStrike" dirty="0">
                        <a:solidFill>
                          <a:schemeClr val="bg1"/>
                        </a:solidFill>
                        <a:effectLst/>
                        <a:latin typeface="Calibri" panose="020F0502020204030204" pitchFamily="34" charset="0"/>
                      </a:endParaRPr>
                    </a:p>
                  </a:txBody>
                  <a:tcPr marL="9525" marR="9525" marT="9525" marB="0" anchor="b">
                    <a:solidFill>
                      <a:schemeClr val="tx1">
                        <a:lumMod val="50000"/>
                        <a:lumOff val="50000"/>
                      </a:schemeClr>
                    </a:solidFill>
                  </a:tcPr>
                </a:tc>
                <a:tc>
                  <a:txBody>
                    <a:bodyPr/>
                    <a:lstStyle/>
                    <a:p>
                      <a:pPr algn="ctr" fontAlgn="b"/>
                      <a:r>
                        <a:rPr lang="en-US" sz="800" u="none" strike="noStrike" dirty="0">
                          <a:effectLst/>
                        </a:rPr>
                        <a:t>0,0</a:t>
                      </a:r>
                      <a:endParaRPr lang="en-US" sz="8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800" u="none" strike="noStrike" dirty="0">
                          <a:effectLst/>
                        </a:rPr>
                        <a:t>4,0</a:t>
                      </a:r>
                      <a:endParaRPr lang="en-US" sz="8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800" u="none" strike="noStrike" dirty="0">
                          <a:effectLst/>
                        </a:rPr>
                        <a:t>0,5</a:t>
                      </a:r>
                      <a:endParaRPr lang="en-US" sz="8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800" u="none" strike="noStrike" dirty="0">
                          <a:effectLst/>
                        </a:rPr>
                        <a:t>0,5</a:t>
                      </a:r>
                      <a:endParaRPr lang="en-US" sz="800" b="0" i="0" u="none" strike="noStrike" dirty="0">
                        <a:solidFill>
                          <a:srgbClr val="000000"/>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2862414888"/>
                  </a:ext>
                </a:extLst>
              </a:tr>
              <a:tr h="190500">
                <a:tc>
                  <a:txBody>
                    <a:bodyPr/>
                    <a:lstStyle/>
                    <a:p>
                      <a:pPr algn="l" fontAlgn="b"/>
                      <a:r>
                        <a:rPr lang="en-US" sz="800" u="none" strike="noStrike" dirty="0">
                          <a:solidFill>
                            <a:schemeClr val="bg1"/>
                          </a:solidFill>
                          <a:effectLst/>
                        </a:rPr>
                        <a:t>Phase 4 – Cultural Maturity</a:t>
                      </a:r>
                      <a:endParaRPr lang="en-US" sz="800" b="1" i="0" u="none" strike="noStrike" dirty="0">
                        <a:solidFill>
                          <a:schemeClr val="bg1"/>
                        </a:solidFill>
                        <a:effectLst/>
                        <a:latin typeface="Calibri" panose="020F0502020204030204" pitchFamily="34" charset="0"/>
                      </a:endParaRPr>
                    </a:p>
                  </a:txBody>
                  <a:tcPr marL="9525" marR="9525" marT="9525" marB="0" anchor="b">
                    <a:solidFill>
                      <a:schemeClr val="tx1">
                        <a:lumMod val="50000"/>
                        <a:lumOff val="50000"/>
                      </a:schemeClr>
                    </a:solidFill>
                  </a:tcPr>
                </a:tc>
                <a:tc>
                  <a:txBody>
                    <a:bodyPr/>
                    <a:lstStyle/>
                    <a:p>
                      <a:pPr algn="ctr" fontAlgn="b"/>
                      <a:r>
                        <a:rPr lang="en-US" sz="800" u="none" strike="noStrike" dirty="0">
                          <a:effectLst/>
                        </a:rPr>
                        <a:t>0,0</a:t>
                      </a:r>
                      <a:endParaRPr lang="en-US" sz="8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800" u="none" strike="noStrike" dirty="0">
                          <a:effectLst/>
                        </a:rPr>
                        <a:t>0,2</a:t>
                      </a:r>
                      <a:endParaRPr lang="en-US" sz="8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800" u="none" strike="noStrike" dirty="0">
                          <a:effectLst/>
                        </a:rPr>
                        <a:t>20min. </a:t>
                      </a:r>
                      <a:r>
                        <a:rPr lang="en-US" sz="800" u="none" strike="noStrike" dirty="0" err="1">
                          <a:effectLst/>
                        </a:rPr>
                        <a:t>p.P.</a:t>
                      </a:r>
                      <a:endParaRPr lang="en-US" sz="8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800" u="none" strike="noStrike" dirty="0">
                          <a:effectLst/>
                        </a:rPr>
                        <a:t>20min. </a:t>
                      </a:r>
                      <a:r>
                        <a:rPr lang="en-US" sz="800" u="none" strike="noStrike" dirty="0" err="1">
                          <a:effectLst/>
                        </a:rPr>
                        <a:t>p.P.</a:t>
                      </a:r>
                      <a:endParaRPr lang="en-US" sz="800" b="0" i="0" u="none" strike="noStrike" dirty="0">
                        <a:solidFill>
                          <a:srgbClr val="000000"/>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2756692300"/>
                  </a:ext>
                </a:extLst>
              </a:tr>
              <a:tr h="190500">
                <a:tc>
                  <a:txBody>
                    <a:bodyPr/>
                    <a:lstStyle/>
                    <a:p>
                      <a:pPr algn="l" fontAlgn="b"/>
                      <a:r>
                        <a:rPr lang="en-US" sz="800" u="none" strike="noStrike" dirty="0">
                          <a:solidFill>
                            <a:schemeClr val="bg1"/>
                          </a:solidFill>
                          <a:effectLst/>
                        </a:rPr>
                        <a:t>Reporting and Usability </a:t>
                      </a:r>
                      <a:endParaRPr lang="en-US" sz="800" b="1" i="0" u="none" strike="noStrike" dirty="0">
                        <a:solidFill>
                          <a:schemeClr val="bg1"/>
                        </a:solidFill>
                        <a:effectLst/>
                        <a:latin typeface="Calibri" panose="020F0502020204030204" pitchFamily="34" charset="0"/>
                      </a:endParaRPr>
                    </a:p>
                  </a:txBody>
                  <a:tcPr marL="9525" marR="9525" marT="9525" marB="0" anchor="b">
                    <a:solidFill>
                      <a:schemeClr val="tx1">
                        <a:lumMod val="50000"/>
                        <a:lumOff val="50000"/>
                      </a:schemeClr>
                    </a:solidFill>
                  </a:tcPr>
                </a:tc>
                <a:tc>
                  <a:txBody>
                    <a:bodyPr/>
                    <a:lstStyle/>
                    <a:p>
                      <a:pPr algn="ctr" fontAlgn="b"/>
                      <a:r>
                        <a:rPr lang="en-US" sz="800" u="none" strike="noStrike" dirty="0">
                          <a:effectLst/>
                        </a:rPr>
                        <a:t>0,5</a:t>
                      </a:r>
                      <a:endParaRPr lang="en-US" sz="8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800" u="none" strike="noStrike" dirty="0">
                          <a:effectLst/>
                        </a:rPr>
                        <a:t>0,0</a:t>
                      </a:r>
                      <a:endParaRPr lang="en-US" sz="8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800" u="none" strike="noStrike" dirty="0">
                          <a:effectLst/>
                        </a:rPr>
                        <a:t>0,5</a:t>
                      </a:r>
                      <a:endParaRPr lang="en-US" sz="8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800" u="none" strike="noStrike" dirty="0">
                          <a:effectLst/>
                        </a:rPr>
                        <a:t>0,0</a:t>
                      </a:r>
                      <a:endParaRPr lang="en-US" sz="800" b="0" i="0" u="none" strike="noStrike" dirty="0">
                        <a:solidFill>
                          <a:srgbClr val="000000"/>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1784173013"/>
                  </a:ext>
                </a:extLst>
              </a:tr>
              <a:tr h="190500">
                <a:tc>
                  <a:txBody>
                    <a:bodyPr/>
                    <a:lstStyle/>
                    <a:p>
                      <a:pPr algn="l" fontAlgn="b"/>
                      <a:r>
                        <a:rPr lang="en-US" sz="1100" b="1" i="0" u="none" strike="noStrike" dirty="0">
                          <a:solidFill>
                            <a:schemeClr val="bg1"/>
                          </a:solidFill>
                          <a:effectLst/>
                          <a:latin typeface="Calibri" panose="020F0502020204030204" pitchFamily="34" charset="0"/>
                        </a:rPr>
                        <a:t>Sum</a:t>
                      </a:r>
                    </a:p>
                  </a:txBody>
                  <a:tcPr marL="9525" marR="9525" marT="9525" marB="0" anchor="b">
                    <a:solidFill>
                      <a:schemeClr val="tx1">
                        <a:lumMod val="50000"/>
                        <a:lumOff val="50000"/>
                      </a:schemeClr>
                    </a:solidFill>
                  </a:tcPr>
                </a:tc>
                <a:tc>
                  <a:txBody>
                    <a:bodyPr/>
                    <a:lstStyle/>
                    <a:p>
                      <a:pPr algn="ctr" fontAlgn="b"/>
                      <a:r>
                        <a:rPr lang="en-US" sz="1100" b="1" i="0" u="none" strike="noStrike" dirty="0">
                          <a:solidFill>
                            <a:schemeClr val="tx1"/>
                          </a:solidFill>
                          <a:effectLst/>
                          <a:latin typeface="Calibri" panose="020F0502020204030204" pitchFamily="34" charset="0"/>
                        </a:rPr>
                        <a:t>1,5</a:t>
                      </a:r>
                    </a:p>
                  </a:txBody>
                  <a:tcPr marL="9525" marR="9525" marT="9525" marB="0" anchor="ctr">
                    <a:noFill/>
                  </a:tcPr>
                </a:tc>
                <a:tc>
                  <a:txBody>
                    <a:bodyPr/>
                    <a:lstStyle/>
                    <a:p>
                      <a:pPr algn="ctr" fontAlgn="b"/>
                      <a:r>
                        <a:rPr lang="en-US" sz="1100" b="1" i="0" u="none" strike="noStrike" dirty="0">
                          <a:solidFill>
                            <a:schemeClr val="tx1"/>
                          </a:solidFill>
                          <a:effectLst/>
                          <a:latin typeface="Calibri" panose="020F0502020204030204" pitchFamily="34" charset="0"/>
                        </a:rPr>
                        <a:t>11</a:t>
                      </a:r>
                    </a:p>
                  </a:txBody>
                  <a:tcPr marL="9525" marR="9525" marT="9525" marB="0" anchor="ctr">
                    <a:noFill/>
                  </a:tcPr>
                </a:tc>
                <a:tc>
                  <a:txBody>
                    <a:bodyPr/>
                    <a:lstStyle/>
                    <a:p>
                      <a:pPr algn="ctr" fontAlgn="b"/>
                      <a:r>
                        <a:rPr lang="en-US" sz="1100" b="1" i="0" u="none" strike="noStrike" dirty="0">
                          <a:solidFill>
                            <a:schemeClr val="tx1"/>
                          </a:solidFill>
                          <a:effectLst/>
                          <a:latin typeface="Calibri" panose="020F0502020204030204" pitchFamily="34" charset="0"/>
                        </a:rPr>
                        <a:t>1,6</a:t>
                      </a:r>
                    </a:p>
                  </a:txBody>
                  <a:tcPr marL="9525" marR="9525" marT="9525" marB="0" anchor="ctr">
                    <a:noFill/>
                  </a:tcPr>
                </a:tc>
                <a:tc>
                  <a:txBody>
                    <a:bodyPr/>
                    <a:lstStyle/>
                    <a:p>
                      <a:pPr algn="ctr" fontAlgn="b"/>
                      <a:r>
                        <a:rPr lang="en-US" sz="1100" b="1" i="0" u="none" strike="noStrike" dirty="0">
                          <a:solidFill>
                            <a:schemeClr val="tx1"/>
                          </a:solidFill>
                          <a:effectLst/>
                          <a:latin typeface="Calibri" panose="020F0502020204030204" pitchFamily="34" charset="0"/>
                        </a:rPr>
                        <a:t>1</a:t>
                      </a:r>
                    </a:p>
                  </a:txBody>
                  <a:tcPr marL="9525" marR="9525" marT="9525" marB="0" anchor="ctr">
                    <a:noFill/>
                  </a:tcPr>
                </a:tc>
                <a:extLst>
                  <a:ext uri="{0D108BD9-81ED-4DB2-BD59-A6C34878D82A}">
                    <a16:rowId xmlns:a16="http://schemas.microsoft.com/office/drawing/2014/main" val="574173487"/>
                  </a:ext>
                </a:extLst>
              </a:tr>
            </a:tbl>
          </a:graphicData>
        </a:graphic>
      </p:graphicFrame>
      <p:sp>
        <p:nvSpPr>
          <p:cNvPr id="16" name="Rectangle 15">
            <a:extLst>
              <a:ext uri="{FF2B5EF4-FFF2-40B4-BE49-F238E27FC236}">
                <a16:creationId xmlns:a16="http://schemas.microsoft.com/office/drawing/2014/main" id="{1BE4E5C5-0BE5-ACC8-4976-BBDD455E5F28}"/>
              </a:ext>
            </a:extLst>
          </p:cNvPr>
          <p:cNvSpPr/>
          <p:nvPr/>
        </p:nvSpPr>
        <p:spPr>
          <a:xfrm>
            <a:off x="9644062" y="4376243"/>
            <a:ext cx="366211" cy="800593"/>
          </a:xfrm>
          <a:custGeom>
            <a:avLst/>
            <a:gdLst>
              <a:gd name="connsiteX0" fmla="*/ 0 w 366211"/>
              <a:gd name="connsiteY0" fmla="*/ 0 h 800593"/>
              <a:gd name="connsiteX1" fmla="*/ 366211 w 366211"/>
              <a:gd name="connsiteY1" fmla="*/ 0 h 800593"/>
              <a:gd name="connsiteX2" fmla="*/ 366211 w 366211"/>
              <a:gd name="connsiteY2" fmla="*/ 384285 h 800593"/>
              <a:gd name="connsiteX3" fmla="*/ 366211 w 366211"/>
              <a:gd name="connsiteY3" fmla="*/ 800593 h 800593"/>
              <a:gd name="connsiteX4" fmla="*/ 0 w 366211"/>
              <a:gd name="connsiteY4" fmla="*/ 800593 h 800593"/>
              <a:gd name="connsiteX5" fmla="*/ 0 w 366211"/>
              <a:gd name="connsiteY5" fmla="*/ 384285 h 800593"/>
              <a:gd name="connsiteX6" fmla="*/ 0 w 366211"/>
              <a:gd name="connsiteY6" fmla="*/ 0 h 80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211" h="800593" extrusionOk="0">
                <a:moveTo>
                  <a:pt x="0" y="0"/>
                </a:moveTo>
                <a:cubicBezTo>
                  <a:pt x="93882" y="-33450"/>
                  <a:pt x="207253" y="19403"/>
                  <a:pt x="366211" y="0"/>
                </a:cubicBezTo>
                <a:cubicBezTo>
                  <a:pt x="399057" y="167782"/>
                  <a:pt x="336445" y="291999"/>
                  <a:pt x="366211" y="384285"/>
                </a:cubicBezTo>
                <a:cubicBezTo>
                  <a:pt x="395977" y="476572"/>
                  <a:pt x="356752" y="694544"/>
                  <a:pt x="366211" y="800593"/>
                </a:cubicBezTo>
                <a:cubicBezTo>
                  <a:pt x="192094" y="826165"/>
                  <a:pt x="120267" y="773146"/>
                  <a:pt x="0" y="800593"/>
                </a:cubicBezTo>
                <a:cubicBezTo>
                  <a:pt x="-49000" y="676597"/>
                  <a:pt x="11478" y="473775"/>
                  <a:pt x="0" y="384285"/>
                </a:cubicBezTo>
                <a:cubicBezTo>
                  <a:pt x="-11478" y="294795"/>
                  <a:pt x="876" y="135082"/>
                  <a:pt x="0" y="0"/>
                </a:cubicBezTo>
                <a:close/>
              </a:path>
            </a:pathLst>
          </a:custGeom>
          <a:noFill/>
          <a:ln>
            <a:solidFill>
              <a:schemeClr val="bg1">
                <a:lumMod val="85000"/>
              </a:schemeClr>
            </a:solidFill>
            <a:prstDash val="sysDash"/>
            <a:extLst>
              <a:ext uri="{C807C97D-BFC1-408E-A445-0C87EB9F89A2}">
                <ask:lineSketchStyleProps xmlns:ask="http://schemas.microsoft.com/office/drawing/2018/sketchyshapes" sd="370500016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r"/>
            <a:r>
              <a:rPr lang="en-US" sz="800" dirty="0">
                <a:solidFill>
                  <a:schemeClr val="tx1"/>
                </a:solidFill>
              </a:rPr>
              <a:t>Survey Execution</a:t>
            </a:r>
          </a:p>
        </p:txBody>
      </p:sp>
      <p:sp>
        <p:nvSpPr>
          <p:cNvPr id="17" name="Speech Bubble: Rectangle 16">
            <a:extLst>
              <a:ext uri="{FF2B5EF4-FFF2-40B4-BE49-F238E27FC236}">
                <a16:creationId xmlns:a16="http://schemas.microsoft.com/office/drawing/2014/main" id="{D8FFD89B-3E83-4DF8-DF48-65728FA99F68}"/>
              </a:ext>
            </a:extLst>
          </p:cNvPr>
          <p:cNvSpPr/>
          <p:nvPr/>
        </p:nvSpPr>
        <p:spPr>
          <a:xfrm>
            <a:off x="9644061" y="3512412"/>
            <a:ext cx="1643063" cy="718778"/>
          </a:xfrm>
          <a:prstGeom prst="wedgeRectCallout">
            <a:avLst>
              <a:gd name="adj1" fmla="val -33576"/>
              <a:gd name="adj2" fmla="val 66495"/>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Effort of Staff and Leadership depends on company size – duration per survey is max. 20 min. per person</a:t>
            </a:r>
          </a:p>
        </p:txBody>
      </p:sp>
    </p:spTree>
    <p:extLst>
      <p:ext uri="{BB962C8B-B14F-4D97-AF65-F5344CB8AC3E}">
        <p14:creationId xmlns:p14="http://schemas.microsoft.com/office/powerpoint/2010/main" val="9803800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5B01D11-C4E7-8577-CAC3-6C140866278E}"/>
              </a:ext>
            </a:extLst>
          </p:cNvPr>
          <p:cNvSpPr/>
          <p:nvPr/>
        </p:nvSpPr>
        <p:spPr>
          <a:xfrm>
            <a:off x="4825496" y="5091930"/>
            <a:ext cx="1432429" cy="23274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Espace réservé du texte 5">
            <a:extLst>
              <a:ext uri="{FF2B5EF4-FFF2-40B4-BE49-F238E27FC236}">
                <a16:creationId xmlns:a16="http://schemas.microsoft.com/office/drawing/2014/main" id="{7A32FC20-9D41-C97D-66E7-DAC50854DEE7}"/>
              </a:ext>
            </a:extLst>
          </p:cNvPr>
          <p:cNvSpPr txBox="1">
            <a:spLocks/>
          </p:cNvSpPr>
          <p:nvPr/>
        </p:nvSpPr>
        <p:spPr>
          <a:xfrm>
            <a:off x="4042354" y="1880675"/>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1</a:t>
            </a:r>
          </a:p>
        </p:txBody>
      </p:sp>
      <p:sp>
        <p:nvSpPr>
          <p:cNvPr id="7" name="Textplatzhalter 2">
            <a:extLst>
              <a:ext uri="{FF2B5EF4-FFF2-40B4-BE49-F238E27FC236}">
                <a16:creationId xmlns:a16="http://schemas.microsoft.com/office/drawing/2014/main" id="{A0DB3981-BA1B-CEB0-40FA-F323D43E43DC}"/>
              </a:ext>
            </a:extLst>
          </p:cNvPr>
          <p:cNvSpPr txBox="1">
            <a:spLocks/>
          </p:cNvSpPr>
          <p:nvPr/>
        </p:nvSpPr>
        <p:spPr>
          <a:xfrm>
            <a:off x="4364321" y="1844675"/>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Understanding of Your Situation</a:t>
            </a:r>
          </a:p>
        </p:txBody>
      </p:sp>
      <p:sp>
        <p:nvSpPr>
          <p:cNvPr id="8" name="Espace réservé du texte 8">
            <a:extLst>
              <a:ext uri="{FF2B5EF4-FFF2-40B4-BE49-F238E27FC236}">
                <a16:creationId xmlns:a16="http://schemas.microsoft.com/office/drawing/2014/main" id="{3D367CB9-B2D4-0197-FD1E-35DB59A57427}"/>
              </a:ext>
            </a:extLst>
          </p:cNvPr>
          <p:cNvSpPr txBox="1">
            <a:spLocks/>
          </p:cNvSpPr>
          <p:nvPr/>
        </p:nvSpPr>
        <p:spPr>
          <a:xfrm>
            <a:off x="4042354" y="2290874"/>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2</a:t>
            </a:r>
          </a:p>
        </p:txBody>
      </p:sp>
      <p:sp>
        <p:nvSpPr>
          <p:cNvPr id="9" name="Textplatzhalter 4">
            <a:extLst>
              <a:ext uri="{FF2B5EF4-FFF2-40B4-BE49-F238E27FC236}">
                <a16:creationId xmlns:a16="http://schemas.microsoft.com/office/drawing/2014/main" id="{357E297F-D8BB-69D9-837D-ECC44A66E93D}"/>
              </a:ext>
            </a:extLst>
          </p:cNvPr>
          <p:cNvSpPr txBox="1">
            <a:spLocks/>
          </p:cNvSpPr>
          <p:nvPr/>
        </p:nvSpPr>
        <p:spPr>
          <a:xfrm>
            <a:off x="4362152" y="2229653"/>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Solution and Risk Mitigation Approach – Overview</a:t>
            </a:r>
          </a:p>
        </p:txBody>
      </p:sp>
      <p:sp>
        <p:nvSpPr>
          <p:cNvPr id="10" name="Espace réservé du texte 8">
            <a:extLst>
              <a:ext uri="{FF2B5EF4-FFF2-40B4-BE49-F238E27FC236}">
                <a16:creationId xmlns:a16="http://schemas.microsoft.com/office/drawing/2014/main" id="{B55DAEC2-16D8-4944-5794-E2C18CB0A61C}"/>
              </a:ext>
            </a:extLst>
          </p:cNvPr>
          <p:cNvSpPr txBox="1">
            <a:spLocks/>
          </p:cNvSpPr>
          <p:nvPr/>
        </p:nvSpPr>
        <p:spPr>
          <a:xfrm>
            <a:off x="4042354" y="2689883"/>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3</a:t>
            </a:r>
          </a:p>
        </p:txBody>
      </p:sp>
      <p:sp>
        <p:nvSpPr>
          <p:cNvPr id="11" name="Textplatzhalter 6">
            <a:extLst>
              <a:ext uri="{FF2B5EF4-FFF2-40B4-BE49-F238E27FC236}">
                <a16:creationId xmlns:a16="http://schemas.microsoft.com/office/drawing/2014/main" id="{6BDD6DED-E9C5-B71C-BDC7-FCB5C2F80E11}"/>
              </a:ext>
            </a:extLst>
          </p:cNvPr>
          <p:cNvSpPr txBox="1">
            <a:spLocks/>
          </p:cNvSpPr>
          <p:nvPr/>
        </p:nvSpPr>
        <p:spPr>
          <a:xfrm>
            <a:off x="4362152" y="2458549"/>
            <a:ext cx="7289658" cy="2020063"/>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Components of the Solution Approach – Detail</a:t>
            </a:r>
          </a:p>
          <a:p>
            <a:pPr marL="457200" lvl="1" indent="0">
              <a:spcBef>
                <a:spcPts val="600"/>
              </a:spcBef>
              <a:buNone/>
              <a:tabLst>
                <a:tab pos="2960688" algn="l"/>
              </a:tabLst>
            </a:pPr>
            <a:r>
              <a:rPr lang="en-US" sz="1000" dirty="0">
                <a:ea typeface="+mn-lt"/>
                <a:cs typeface="+mn-lt"/>
                <a:sym typeface="+mn-lt"/>
              </a:rPr>
              <a:t>3.1. </a:t>
            </a:r>
            <a:r>
              <a:rPr lang="en-US" sz="1000" b="1" dirty="0"/>
              <a:t>Phase 1 </a:t>
            </a:r>
            <a:r>
              <a:rPr lang="en-US" sz="1000" dirty="0"/>
              <a:t>– Kick-Off and Data Analysis</a:t>
            </a:r>
            <a:r>
              <a:rPr lang="en-US" sz="1000" dirty="0">
                <a:ea typeface="+mn-lt"/>
                <a:cs typeface="+mn-lt"/>
                <a:sym typeface="+mn-lt"/>
              </a:rPr>
              <a:t>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3.2. </a:t>
            </a:r>
            <a:r>
              <a:rPr lang="en-US" sz="1000" b="1" dirty="0">
                <a:ea typeface="+mn-lt"/>
                <a:cs typeface="+mn-lt"/>
                <a:sym typeface="+mn-lt"/>
              </a:rPr>
              <a:t>Phase 2</a:t>
            </a:r>
            <a:r>
              <a:rPr lang="en-US" sz="1000" dirty="0">
                <a:ea typeface="+mn-lt"/>
                <a:cs typeface="+mn-lt"/>
                <a:sym typeface="+mn-lt"/>
              </a:rPr>
              <a:t> – Heat Map Risks	</a:t>
            </a:r>
          </a:p>
          <a:p>
            <a:pPr marL="457200" lvl="1" indent="0">
              <a:spcBef>
                <a:spcPts val="600"/>
              </a:spcBef>
              <a:buNone/>
              <a:tabLst>
                <a:tab pos="2960688" algn="l"/>
              </a:tabLst>
            </a:pPr>
            <a:r>
              <a:rPr lang="en-US" sz="1000" dirty="0">
                <a:ea typeface="+mn-lt"/>
                <a:cs typeface="+mn-lt"/>
                <a:sym typeface="+mn-lt"/>
              </a:rPr>
              <a:t>3.3. </a:t>
            </a:r>
            <a:r>
              <a:rPr lang="en-US" sz="1000" b="1" dirty="0">
                <a:ea typeface="+mn-lt"/>
                <a:cs typeface="+mn-lt"/>
                <a:sym typeface="+mn-lt"/>
              </a:rPr>
              <a:t>Phase 3</a:t>
            </a:r>
            <a:r>
              <a:rPr lang="en-US" sz="1000" dirty="0">
                <a:ea typeface="+mn-lt"/>
                <a:cs typeface="+mn-lt"/>
                <a:sym typeface="+mn-lt"/>
              </a:rPr>
              <a:t> – Leadership &amp; HSE Capabilities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3.4. </a:t>
            </a:r>
            <a:r>
              <a:rPr lang="en-US" sz="1000" b="1" dirty="0">
                <a:ea typeface="+mn-lt"/>
                <a:cs typeface="+mn-lt"/>
                <a:sym typeface="+mn-lt"/>
              </a:rPr>
              <a:t>Phase 4</a:t>
            </a:r>
            <a:r>
              <a:rPr lang="en-US" sz="1000" dirty="0">
                <a:ea typeface="+mn-lt"/>
                <a:cs typeface="+mn-lt"/>
                <a:sym typeface="+mn-lt"/>
              </a:rPr>
              <a:t> – Cultural Maturity	</a:t>
            </a:r>
          </a:p>
          <a:p>
            <a:pPr marL="457200" lvl="1" indent="0">
              <a:spcBef>
                <a:spcPts val="600"/>
              </a:spcBef>
              <a:buNone/>
              <a:tabLst>
                <a:tab pos="2960688" algn="l"/>
              </a:tabLst>
            </a:pPr>
            <a:r>
              <a:rPr lang="en-US" sz="1000" dirty="0">
                <a:ea typeface="+mn-lt"/>
                <a:cs typeface="+mn-lt"/>
                <a:sym typeface="+mn-lt"/>
              </a:rPr>
              <a:t>3.5. </a:t>
            </a:r>
            <a:r>
              <a:rPr lang="en-US" sz="1000" b="1" dirty="0">
                <a:ea typeface="+mn-lt"/>
                <a:cs typeface="+mn-lt"/>
                <a:sym typeface="+mn-lt"/>
              </a:rPr>
              <a:t>Reporting and Usability </a:t>
            </a:r>
            <a:r>
              <a:rPr lang="en-US" sz="1000" dirty="0">
                <a:ea typeface="+mn-lt"/>
                <a:cs typeface="+mn-lt"/>
                <a:sym typeface="+mn-lt"/>
              </a:rPr>
              <a:t>– </a:t>
            </a:r>
            <a:r>
              <a:rPr lang="en-US" sz="1000" dirty="0"/>
              <a:t>Consolidation for E.ON HSE Governance</a:t>
            </a:r>
            <a:endParaRPr lang="en-US" sz="1000" dirty="0">
              <a:ea typeface="+mn-lt"/>
              <a:cs typeface="+mn-lt"/>
              <a:sym typeface="+mn-lt"/>
            </a:endParaRPr>
          </a:p>
          <a:p>
            <a:pPr marL="457200" lvl="1" indent="0">
              <a:spcBef>
                <a:spcPts val="600"/>
              </a:spcBef>
              <a:buNone/>
              <a:tabLst>
                <a:tab pos="2960688" algn="l"/>
              </a:tabLst>
            </a:pPr>
            <a:r>
              <a:rPr lang="en-US" sz="1000" dirty="0">
                <a:ea typeface="+mn-lt"/>
                <a:cs typeface="+mn-lt"/>
                <a:sym typeface="+mn-lt"/>
              </a:rPr>
              <a:t>3.6. </a:t>
            </a:r>
            <a:r>
              <a:rPr lang="en-US" sz="1000" b="1" dirty="0">
                <a:ea typeface="+mn-lt"/>
                <a:cs typeface="+mn-lt"/>
                <a:sym typeface="+mn-lt"/>
              </a:rPr>
              <a:t>Summary of Activities &amp; Assumptions</a:t>
            </a:r>
            <a:r>
              <a:rPr lang="en-US" sz="1000" dirty="0">
                <a:ea typeface="+mn-lt"/>
                <a:cs typeface="+mn-lt"/>
                <a:sym typeface="+mn-lt"/>
              </a:rPr>
              <a:t>	</a:t>
            </a:r>
            <a:endParaRPr lang="en-US" sz="1200" dirty="0">
              <a:solidFill>
                <a:schemeClr val="bg1">
                  <a:lumMod val="65000"/>
                </a:schemeClr>
              </a:solidFill>
              <a:ea typeface="+mn-lt"/>
              <a:cs typeface="+mn-lt"/>
              <a:sym typeface="+mn-lt"/>
            </a:endParaRPr>
          </a:p>
        </p:txBody>
      </p:sp>
      <p:sp>
        <p:nvSpPr>
          <p:cNvPr id="12" name="Espace réservé du texte 16">
            <a:extLst>
              <a:ext uri="{FF2B5EF4-FFF2-40B4-BE49-F238E27FC236}">
                <a16:creationId xmlns:a16="http://schemas.microsoft.com/office/drawing/2014/main" id="{45BAFFE5-9912-D1DB-4090-25CC16E23EB1}"/>
              </a:ext>
            </a:extLst>
          </p:cNvPr>
          <p:cNvSpPr txBox="1">
            <a:spLocks/>
          </p:cNvSpPr>
          <p:nvPr/>
        </p:nvSpPr>
        <p:spPr>
          <a:xfrm>
            <a:off x="4042354" y="4387591"/>
            <a:ext cx="252000" cy="252000"/>
          </a:xfrm>
          <a:prstGeom prst="ellipse">
            <a:avLst/>
          </a:prstGeom>
          <a:solidFill>
            <a:schemeClr val="accent1"/>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4</a:t>
            </a:r>
          </a:p>
        </p:txBody>
      </p:sp>
      <p:sp>
        <p:nvSpPr>
          <p:cNvPr id="13" name="Textplatzhalter 8">
            <a:extLst>
              <a:ext uri="{FF2B5EF4-FFF2-40B4-BE49-F238E27FC236}">
                <a16:creationId xmlns:a16="http://schemas.microsoft.com/office/drawing/2014/main" id="{80EC481F-4250-11C5-BA46-BF1F2B7FB720}"/>
              </a:ext>
            </a:extLst>
          </p:cNvPr>
          <p:cNvSpPr txBox="1">
            <a:spLocks/>
          </p:cNvSpPr>
          <p:nvPr/>
        </p:nvSpPr>
        <p:spPr>
          <a:xfrm>
            <a:off x="4362152" y="4398268"/>
            <a:ext cx="6582073" cy="111813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Program Setup – Flexible Proposal</a:t>
            </a:r>
          </a:p>
          <a:p>
            <a:pPr marL="457200" lvl="1" indent="0">
              <a:spcBef>
                <a:spcPts val="600"/>
              </a:spcBef>
              <a:buNone/>
            </a:pPr>
            <a:r>
              <a:rPr lang="en-US" sz="1000" dirty="0">
                <a:ea typeface="+mn-lt"/>
                <a:cs typeface="+mn-lt"/>
                <a:sym typeface="+mn-lt"/>
              </a:rPr>
              <a:t>4.1. Program Organization, Team, Team Experience</a:t>
            </a:r>
          </a:p>
          <a:p>
            <a:pPr marL="457200" lvl="1" indent="0">
              <a:spcBef>
                <a:spcPts val="600"/>
              </a:spcBef>
              <a:buNone/>
            </a:pPr>
            <a:r>
              <a:rPr lang="en-US" sz="1000" dirty="0">
                <a:ea typeface="+mn-lt"/>
                <a:cs typeface="+mn-lt"/>
                <a:sym typeface="+mn-lt"/>
              </a:rPr>
              <a:t>4.2. Planning</a:t>
            </a:r>
          </a:p>
          <a:p>
            <a:pPr marL="457200" lvl="1" indent="0">
              <a:spcBef>
                <a:spcPts val="600"/>
              </a:spcBef>
              <a:buNone/>
            </a:pPr>
            <a:r>
              <a:rPr lang="en-US" sz="1000" dirty="0">
                <a:ea typeface="+mn-lt"/>
                <a:cs typeface="+mn-lt"/>
                <a:sym typeface="+mn-lt"/>
              </a:rPr>
              <a:t>4.3. Commercial Aspects</a:t>
            </a:r>
          </a:p>
          <a:p>
            <a:pPr marL="457200" lvl="1" indent="0">
              <a:spcBef>
                <a:spcPts val="600"/>
              </a:spcBef>
              <a:buNone/>
            </a:pPr>
            <a:r>
              <a:rPr lang="en-US" sz="1000" dirty="0">
                <a:ea typeface="+mn-lt"/>
                <a:cs typeface="+mn-lt"/>
                <a:sym typeface="+mn-lt"/>
              </a:rPr>
              <a:t>4.4. CVs</a:t>
            </a:r>
          </a:p>
        </p:txBody>
      </p:sp>
      <p:sp>
        <p:nvSpPr>
          <p:cNvPr id="14" name="Espace réservé du texte 10">
            <a:extLst>
              <a:ext uri="{FF2B5EF4-FFF2-40B4-BE49-F238E27FC236}">
                <a16:creationId xmlns:a16="http://schemas.microsoft.com/office/drawing/2014/main" id="{2D643013-0AB8-6254-AEF3-CE8C41F54B82}"/>
              </a:ext>
            </a:extLst>
          </p:cNvPr>
          <p:cNvSpPr txBox="1">
            <a:spLocks/>
          </p:cNvSpPr>
          <p:nvPr/>
        </p:nvSpPr>
        <p:spPr>
          <a:xfrm>
            <a:off x="4042354" y="5559048"/>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1" dirty="0">
                <a:latin typeface="+mn-lt"/>
                <a:ea typeface="+mn-lt"/>
                <a:cs typeface="+mn-lt"/>
                <a:sym typeface="+mn-lt"/>
              </a:rPr>
              <a:t>5</a:t>
            </a:r>
          </a:p>
        </p:txBody>
      </p:sp>
      <p:sp>
        <p:nvSpPr>
          <p:cNvPr id="15" name="Textplatzhalter 12">
            <a:extLst>
              <a:ext uri="{FF2B5EF4-FFF2-40B4-BE49-F238E27FC236}">
                <a16:creationId xmlns:a16="http://schemas.microsoft.com/office/drawing/2014/main" id="{6E2D0529-B8C7-8794-DEC0-21A439EDC81B}"/>
              </a:ext>
            </a:extLst>
          </p:cNvPr>
          <p:cNvSpPr txBox="1">
            <a:spLocks/>
          </p:cNvSpPr>
          <p:nvPr/>
        </p:nvSpPr>
        <p:spPr>
          <a:xfrm>
            <a:off x="4362152" y="5487048"/>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References</a:t>
            </a:r>
          </a:p>
        </p:txBody>
      </p:sp>
      <p:sp>
        <p:nvSpPr>
          <p:cNvPr id="16" name="Espace réservé du texte 10">
            <a:extLst>
              <a:ext uri="{FF2B5EF4-FFF2-40B4-BE49-F238E27FC236}">
                <a16:creationId xmlns:a16="http://schemas.microsoft.com/office/drawing/2014/main" id="{43A425D4-81D0-EF09-B3B5-48C201CA6C22}"/>
              </a:ext>
            </a:extLst>
          </p:cNvPr>
          <p:cNvSpPr txBox="1">
            <a:spLocks/>
          </p:cNvSpPr>
          <p:nvPr/>
        </p:nvSpPr>
        <p:spPr>
          <a:xfrm>
            <a:off x="4042354" y="5913142"/>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1" dirty="0">
                <a:latin typeface="+mn-lt"/>
                <a:ea typeface="+mn-lt"/>
                <a:cs typeface="+mn-lt"/>
                <a:sym typeface="+mn-lt"/>
              </a:rPr>
              <a:t>6</a:t>
            </a:r>
          </a:p>
        </p:txBody>
      </p:sp>
      <p:sp>
        <p:nvSpPr>
          <p:cNvPr id="24" name="Textplatzhalter 12">
            <a:extLst>
              <a:ext uri="{FF2B5EF4-FFF2-40B4-BE49-F238E27FC236}">
                <a16:creationId xmlns:a16="http://schemas.microsoft.com/office/drawing/2014/main" id="{D99E1D47-4F6C-7272-6A31-2F73BC3BD0D4}"/>
              </a:ext>
            </a:extLst>
          </p:cNvPr>
          <p:cNvSpPr txBox="1">
            <a:spLocks/>
          </p:cNvSpPr>
          <p:nvPr/>
        </p:nvSpPr>
        <p:spPr>
          <a:xfrm>
            <a:off x="4362152" y="584114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Appendices</a:t>
            </a:r>
          </a:p>
        </p:txBody>
      </p:sp>
      <p:sp>
        <p:nvSpPr>
          <p:cNvPr id="3" name="Espace réservé du texte 5">
            <a:extLst>
              <a:ext uri="{FF2B5EF4-FFF2-40B4-BE49-F238E27FC236}">
                <a16:creationId xmlns:a16="http://schemas.microsoft.com/office/drawing/2014/main" id="{80EC6CA5-6795-083C-03B6-9018815E1C67}"/>
              </a:ext>
            </a:extLst>
          </p:cNvPr>
          <p:cNvSpPr txBox="1">
            <a:spLocks/>
          </p:cNvSpPr>
          <p:nvPr/>
        </p:nvSpPr>
        <p:spPr>
          <a:xfrm>
            <a:off x="4042354" y="1477302"/>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0</a:t>
            </a:r>
          </a:p>
        </p:txBody>
      </p:sp>
      <p:sp>
        <p:nvSpPr>
          <p:cNvPr id="4" name="Textplatzhalter 2">
            <a:extLst>
              <a:ext uri="{FF2B5EF4-FFF2-40B4-BE49-F238E27FC236}">
                <a16:creationId xmlns:a16="http://schemas.microsoft.com/office/drawing/2014/main" id="{0E5CAD54-84F0-BA68-CA1F-6CF58B4F9B1A}"/>
              </a:ext>
            </a:extLst>
          </p:cNvPr>
          <p:cNvSpPr txBox="1">
            <a:spLocks/>
          </p:cNvSpPr>
          <p:nvPr/>
        </p:nvSpPr>
        <p:spPr>
          <a:xfrm>
            <a:off x="4364321" y="144130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Management Summary</a:t>
            </a:r>
          </a:p>
        </p:txBody>
      </p:sp>
    </p:spTree>
    <p:extLst>
      <p:ext uri="{BB962C8B-B14F-4D97-AF65-F5344CB8AC3E}">
        <p14:creationId xmlns:p14="http://schemas.microsoft.com/office/powerpoint/2010/main" val="1778604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194280AF-A621-41E2-1B23-58E7B76DA8C1}"/>
              </a:ext>
            </a:extLst>
          </p:cNvPr>
          <p:cNvSpPr>
            <a:spLocks noGrp="1"/>
          </p:cNvSpPr>
          <p:nvPr>
            <p:ph type="title"/>
          </p:nvPr>
        </p:nvSpPr>
        <p:spPr/>
        <p:txBody>
          <a:bodyPr vert="horz" lIns="91440" tIns="45720" rIns="91440" bIns="45720" rtlCol="0" anchor="ctr">
            <a:normAutofit/>
          </a:bodyPr>
          <a:lstStyle/>
          <a:p>
            <a:r>
              <a:rPr lang="en-US" dirty="0">
                <a:latin typeface="+mn-lt"/>
                <a:ea typeface="+mn-lt"/>
                <a:cs typeface="+mn-lt"/>
                <a:sym typeface="+mn-lt"/>
              </a:rPr>
              <a:t>Pricing and Options Overview</a:t>
            </a:r>
          </a:p>
        </p:txBody>
      </p:sp>
      <p:sp>
        <p:nvSpPr>
          <p:cNvPr id="32" name="Textplatzhalter 2">
            <a:extLst>
              <a:ext uri="{FF2B5EF4-FFF2-40B4-BE49-F238E27FC236}">
                <a16:creationId xmlns:a16="http://schemas.microsoft.com/office/drawing/2014/main" id="{BE19B549-8A93-4D43-A9BB-C9075F8E3B1A}"/>
              </a:ext>
            </a:extLst>
          </p:cNvPr>
          <p:cNvSpPr>
            <a:spLocks noGrp="1"/>
          </p:cNvSpPr>
          <p:nvPr>
            <p:ph type="body" sz="quarter" idx="4294967295"/>
          </p:nvPr>
        </p:nvSpPr>
        <p:spPr>
          <a:xfrm>
            <a:off x="598122" y="2585883"/>
            <a:ext cx="4675188" cy="2078037"/>
          </a:xfrm>
        </p:spPr>
        <p:txBody>
          <a:bodyPr anchor="t">
            <a:noAutofit/>
          </a:bodyPr>
          <a:lstStyle/>
          <a:p>
            <a:pPr>
              <a:spcBef>
                <a:spcPts val="600"/>
              </a:spcBef>
            </a:pPr>
            <a:r>
              <a:rPr lang="en-US" sz="1000" b="0" dirty="0">
                <a:solidFill>
                  <a:schemeClr val="tx1">
                    <a:lumMod val="65000"/>
                    <a:lumOff val="35000"/>
                  </a:schemeClr>
                </a:solidFill>
                <a:latin typeface="+mn-lt"/>
                <a:ea typeface="+mn-lt"/>
                <a:cs typeface="+mn-lt"/>
                <a:sym typeface="+mn-lt"/>
              </a:rPr>
              <a:t>The estimation for the HSE Quick Check 2.0 project is structured as per details in the RfP, covering an 18-month period from Q3, 2024, as stipulated.</a:t>
            </a:r>
          </a:p>
          <a:p>
            <a:pPr>
              <a:spcBef>
                <a:spcPts val="600"/>
              </a:spcBef>
            </a:pPr>
            <a:r>
              <a:rPr lang="en-US" sz="1000" b="0" dirty="0">
                <a:solidFill>
                  <a:schemeClr val="tx1">
                    <a:lumMod val="65000"/>
                    <a:lumOff val="35000"/>
                  </a:schemeClr>
                </a:solidFill>
                <a:latin typeface="+mn-lt"/>
                <a:ea typeface="+mn-lt"/>
                <a:cs typeface="+mn-lt"/>
                <a:sym typeface="+mn-lt"/>
              </a:rPr>
              <a:t>These figures are for one E.ON unit, with 25 units in total planned for assessment.</a:t>
            </a:r>
          </a:p>
          <a:p>
            <a:pPr>
              <a:spcBef>
                <a:spcPts val="600"/>
              </a:spcBef>
            </a:pPr>
            <a:r>
              <a:rPr lang="en-US" sz="1000" b="0" dirty="0">
                <a:solidFill>
                  <a:schemeClr val="tx1">
                    <a:lumMod val="65000"/>
                    <a:lumOff val="35000"/>
                  </a:schemeClr>
                </a:solidFill>
                <a:latin typeface="+mn-lt"/>
                <a:ea typeface="+mn-lt"/>
                <a:cs typeface="+mn-lt"/>
                <a:sym typeface="+mn-lt"/>
              </a:rPr>
              <a:t>Should the actual required efforts and costs deviate, the attached 'Excel Price Sheet' remains the reference document for all calculations.</a:t>
            </a:r>
          </a:p>
          <a:p>
            <a:pPr marL="0" indent="0">
              <a:spcBef>
                <a:spcPts val="600"/>
              </a:spcBef>
              <a:buNone/>
            </a:pPr>
            <a:r>
              <a:rPr lang="en-US" sz="1000" b="0" dirty="0">
                <a:solidFill>
                  <a:schemeClr val="tx1">
                    <a:lumMod val="65000"/>
                    <a:lumOff val="35000"/>
                  </a:schemeClr>
                </a:solidFill>
                <a:latin typeface="+mn-lt"/>
                <a:ea typeface="+mn-lt"/>
                <a:cs typeface="+mn-lt"/>
                <a:sym typeface="+mn-lt"/>
              </a:rPr>
              <a:t>We offer two options to optimize the assessment process:</a:t>
            </a:r>
          </a:p>
          <a:p>
            <a:pPr>
              <a:spcBef>
                <a:spcPts val="600"/>
              </a:spcBef>
            </a:pPr>
            <a:r>
              <a:rPr lang="en-US" sz="1000" b="0" dirty="0">
                <a:solidFill>
                  <a:schemeClr val="tx1">
                    <a:lumMod val="65000"/>
                    <a:lumOff val="35000"/>
                  </a:schemeClr>
                </a:solidFill>
                <a:latin typeface="+mn-lt"/>
                <a:ea typeface="+mn-lt"/>
                <a:cs typeface="+mn-lt"/>
                <a:sym typeface="+mn-lt"/>
              </a:rPr>
              <a:t>Option 1: 16 site visits distributed across divisions within the E.ON Units for comprehensive coverage.</a:t>
            </a:r>
          </a:p>
          <a:p>
            <a:pPr>
              <a:spcBef>
                <a:spcPts val="600"/>
              </a:spcBef>
            </a:pPr>
            <a:r>
              <a:rPr lang="en-US" sz="1000" b="0" dirty="0">
                <a:solidFill>
                  <a:schemeClr val="tx1">
                    <a:lumMod val="65000"/>
                    <a:lumOff val="35000"/>
                  </a:schemeClr>
                </a:solidFill>
                <a:latin typeface="+mn-lt"/>
                <a:ea typeface="+mn-lt"/>
                <a:cs typeface="+mn-lt"/>
                <a:sym typeface="+mn-lt"/>
              </a:rPr>
              <a:t>Option 2: 8 site visits, combined with an additional remote day for follow-up queries or interviews, aimed at reducing effort without compromising quality.</a:t>
            </a:r>
          </a:p>
          <a:p>
            <a:pPr marL="0" indent="0">
              <a:spcBef>
                <a:spcPts val="600"/>
              </a:spcBef>
              <a:buNone/>
            </a:pPr>
            <a:r>
              <a:rPr lang="en-US" sz="1000" b="0" dirty="0">
                <a:solidFill>
                  <a:schemeClr val="tx1">
                    <a:lumMod val="65000"/>
                    <a:lumOff val="35000"/>
                  </a:schemeClr>
                </a:solidFill>
                <a:latin typeface="+mn-lt"/>
                <a:ea typeface="+mn-lt"/>
                <a:cs typeface="+mn-lt"/>
                <a:sym typeface="+mn-lt"/>
              </a:rPr>
              <a:t>The total efforts and costs per Quick Check 2.0 are summarized below:</a:t>
            </a:r>
            <a:endParaRPr lang="en-US" sz="1000" dirty="0">
              <a:latin typeface="+mn-lt"/>
              <a:ea typeface="+mn-lt"/>
              <a:cs typeface="+mn-lt"/>
              <a:sym typeface="+mn-lt"/>
            </a:endParaRPr>
          </a:p>
        </p:txBody>
      </p:sp>
      <p:sp>
        <p:nvSpPr>
          <p:cNvPr id="47" name="Textfeld 6">
            <a:extLst>
              <a:ext uri="{FF2B5EF4-FFF2-40B4-BE49-F238E27FC236}">
                <a16:creationId xmlns:a16="http://schemas.microsoft.com/office/drawing/2014/main" id="{2DD867B9-DD20-4BFC-8DBA-50DB04F45F1C}"/>
              </a:ext>
            </a:extLst>
          </p:cNvPr>
          <p:cNvSpPr txBox="1"/>
          <p:nvPr/>
        </p:nvSpPr>
        <p:spPr>
          <a:xfrm>
            <a:off x="5537200" y="2352846"/>
            <a:ext cx="670183" cy="184666"/>
          </a:xfrm>
          <a:prstGeom prst="rect">
            <a:avLst/>
          </a:prstGeom>
        </p:spPr>
        <p:txBody>
          <a:bodyPr wrap="none" lIns="0" tIns="0" rIns="0" bIns="0" rtlCol="0">
            <a:spAutoFit/>
          </a:bodyPr>
          <a:lstStyle/>
          <a:p>
            <a:pPr algn="l"/>
            <a:r>
              <a:rPr lang="en-US" sz="1200" b="1" dirty="0">
                <a:solidFill>
                  <a:schemeClr val="accent2"/>
                </a:solidFill>
                <a:ea typeface="+mn-lt"/>
                <a:cs typeface="+mn-lt"/>
                <a:sym typeface="+mn-lt"/>
              </a:rPr>
              <a:t>Calculation</a:t>
            </a:r>
          </a:p>
        </p:txBody>
      </p:sp>
      <p:sp>
        <p:nvSpPr>
          <p:cNvPr id="70" name="Textfeld 6">
            <a:extLst>
              <a:ext uri="{FF2B5EF4-FFF2-40B4-BE49-F238E27FC236}">
                <a16:creationId xmlns:a16="http://schemas.microsoft.com/office/drawing/2014/main" id="{C3C168AE-2393-4A88-BBD1-C9AB381ACD07}"/>
              </a:ext>
            </a:extLst>
          </p:cNvPr>
          <p:cNvSpPr txBox="1"/>
          <p:nvPr/>
        </p:nvSpPr>
        <p:spPr>
          <a:xfrm>
            <a:off x="461231" y="2352846"/>
            <a:ext cx="2857003" cy="184666"/>
          </a:xfrm>
          <a:prstGeom prst="rect">
            <a:avLst/>
          </a:prstGeom>
        </p:spPr>
        <p:txBody>
          <a:bodyPr wrap="square" lIns="0" tIns="0" rIns="0" bIns="0" rtlCol="0">
            <a:spAutoFit/>
          </a:bodyPr>
          <a:lstStyle/>
          <a:p>
            <a:pPr algn="l"/>
            <a:r>
              <a:rPr lang="en-US" sz="1200" b="1" dirty="0">
                <a:solidFill>
                  <a:schemeClr val="accent2"/>
                </a:solidFill>
                <a:ea typeface="+mn-lt"/>
                <a:cs typeface="+mn-lt"/>
                <a:sym typeface="+mn-lt"/>
              </a:rPr>
              <a:t>Pricing (plus travel costs)</a:t>
            </a:r>
          </a:p>
        </p:txBody>
      </p:sp>
      <p:sp>
        <p:nvSpPr>
          <p:cNvPr id="2" name="Rechteck 1">
            <a:extLst>
              <a:ext uri="{FF2B5EF4-FFF2-40B4-BE49-F238E27FC236}">
                <a16:creationId xmlns:a16="http://schemas.microsoft.com/office/drawing/2014/main" id="{A7EB62D4-502A-4654-8897-D7001B7D0919}"/>
              </a:ext>
            </a:extLst>
          </p:cNvPr>
          <p:cNvSpPr/>
          <p:nvPr/>
        </p:nvSpPr>
        <p:spPr>
          <a:xfrm>
            <a:off x="461232" y="2585883"/>
            <a:ext cx="4948968" cy="365299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Rechteck 12">
            <a:extLst>
              <a:ext uri="{FF2B5EF4-FFF2-40B4-BE49-F238E27FC236}">
                <a16:creationId xmlns:a16="http://schemas.microsoft.com/office/drawing/2014/main" id="{F6AF3BB3-FEB9-466B-A727-35F42FEED633}"/>
              </a:ext>
            </a:extLst>
          </p:cNvPr>
          <p:cNvSpPr/>
          <p:nvPr/>
        </p:nvSpPr>
        <p:spPr>
          <a:xfrm>
            <a:off x="5537200" y="2585883"/>
            <a:ext cx="6158055" cy="365299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aphicFrame>
        <p:nvGraphicFramePr>
          <p:cNvPr id="6" name="Table 5">
            <a:extLst>
              <a:ext uri="{FF2B5EF4-FFF2-40B4-BE49-F238E27FC236}">
                <a16:creationId xmlns:a16="http://schemas.microsoft.com/office/drawing/2014/main" id="{6D72F558-6AB8-AE41-8405-E0046A15AF66}"/>
              </a:ext>
            </a:extLst>
          </p:cNvPr>
          <p:cNvGraphicFramePr>
            <a:graphicFrameLocks noGrp="1"/>
          </p:cNvGraphicFramePr>
          <p:nvPr>
            <p:custDataLst>
              <p:tags r:id="rId1"/>
            </p:custDataLst>
            <p:extLst>
              <p:ext uri="{D42A27DB-BD31-4B8C-83A1-F6EECF244321}">
                <p14:modId xmlns:p14="http://schemas.microsoft.com/office/powerpoint/2010/main" val="840463857"/>
              </p:ext>
            </p:extLst>
          </p:nvPr>
        </p:nvGraphicFramePr>
        <p:xfrm>
          <a:off x="762986" y="4678680"/>
          <a:ext cx="4510324" cy="1560195"/>
        </p:xfrm>
        <a:graphic>
          <a:graphicData uri="http://schemas.openxmlformats.org/drawingml/2006/table">
            <a:tbl>
              <a:tblPr firstRow="1">
                <a:tableStyleId>{2D5ABB26-0587-4C30-8999-92F81FD0307C}</a:tableStyleId>
              </a:tblPr>
              <a:tblGrid>
                <a:gridCol w="1584135">
                  <a:extLst>
                    <a:ext uri="{9D8B030D-6E8A-4147-A177-3AD203B41FA5}">
                      <a16:colId xmlns:a16="http://schemas.microsoft.com/office/drawing/2014/main" val="596563778"/>
                    </a:ext>
                  </a:extLst>
                </a:gridCol>
                <a:gridCol w="1072415">
                  <a:extLst>
                    <a:ext uri="{9D8B030D-6E8A-4147-A177-3AD203B41FA5}">
                      <a16:colId xmlns:a16="http://schemas.microsoft.com/office/drawing/2014/main" val="2394691481"/>
                    </a:ext>
                  </a:extLst>
                </a:gridCol>
                <a:gridCol w="926887">
                  <a:extLst>
                    <a:ext uri="{9D8B030D-6E8A-4147-A177-3AD203B41FA5}">
                      <a16:colId xmlns:a16="http://schemas.microsoft.com/office/drawing/2014/main" val="2626974557"/>
                    </a:ext>
                  </a:extLst>
                </a:gridCol>
                <a:gridCol w="926887">
                  <a:extLst>
                    <a:ext uri="{9D8B030D-6E8A-4147-A177-3AD203B41FA5}">
                      <a16:colId xmlns:a16="http://schemas.microsoft.com/office/drawing/2014/main" val="1960792952"/>
                    </a:ext>
                  </a:extLst>
                </a:gridCol>
              </a:tblGrid>
              <a:tr h="110849">
                <a:tc>
                  <a:txBody>
                    <a:bodyPr/>
                    <a:lstStyle/>
                    <a:p>
                      <a:pPr marL="0" algn="ctr" defTabSz="914400" rtl="0" eaLnBrk="1" fontAlgn="b" latinLnBrk="0" hangingPunct="1"/>
                      <a:r>
                        <a:rPr lang="en-US" sz="1000" b="1" u="none" strike="noStrike" kern="1200" dirty="0">
                          <a:solidFill>
                            <a:schemeClr val="tx1"/>
                          </a:solidFill>
                          <a:effectLst/>
                          <a:latin typeface="+mn-lt"/>
                          <a:ea typeface="+mn-lt"/>
                          <a:cs typeface="+mn-lt"/>
                          <a:sym typeface="+mn-lt"/>
                        </a:rPr>
                        <a:t>Consultant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000" b="1" u="none" strike="noStrike" kern="1200" dirty="0">
                          <a:solidFill>
                            <a:schemeClr val="tx1"/>
                          </a:solidFill>
                          <a:effectLst/>
                          <a:latin typeface="+mn-lt"/>
                          <a:ea typeface="+mn-lt"/>
                          <a:cs typeface="+mn-lt"/>
                          <a:sym typeface="+mn-lt"/>
                        </a:rPr>
                        <a:t>Man-days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000" b="1" u="none" strike="noStrike" kern="1200" dirty="0">
                          <a:solidFill>
                            <a:schemeClr val="tx1"/>
                          </a:solidFill>
                          <a:effectLst/>
                          <a:latin typeface="+mn-lt"/>
                          <a:ea typeface="+mn-lt"/>
                          <a:cs typeface="+mn-lt"/>
                          <a:sym typeface="+mn-lt"/>
                        </a:rPr>
                        <a:t>Costs option 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1" u="none" strike="noStrike" kern="1200" dirty="0">
                          <a:solidFill>
                            <a:schemeClr val="tx1"/>
                          </a:solidFill>
                          <a:effectLst/>
                          <a:latin typeface="+mn-lt"/>
                          <a:ea typeface="+mn-lt"/>
                          <a:cs typeface="+mn-lt"/>
                          <a:sym typeface="+mn-lt"/>
                        </a:rPr>
                        <a:t>Costs option 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9597445"/>
                  </a:ext>
                </a:extLst>
              </a:tr>
              <a:tr h="97078">
                <a:tc>
                  <a:txBody>
                    <a:bodyPr/>
                    <a:lstStyle/>
                    <a:p>
                      <a:pPr algn="ctr" fontAlgn="b"/>
                      <a:r>
                        <a:rPr lang="en-US" sz="1000" b="0" u="none" strike="noStrike" dirty="0">
                          <a:solidFill>
                            <a:srgbClr val="000000"/>
                          </a:solidFill>
                          <a:effectLst/>
                          <a:latin typeface="+mn-lt"/>
                          <a:ea typeface="+mn-lt"/>
                          <a:cs typeface="+mn-lt"/>
                          <a:sym typeface="+mn-lt"/>
                        </a:rPr>
                        <a:t>Managing Director</a:t>
                      </a:r>
                      <a:endParaRPr lang="en-US" sz="1000" b="0" i="0" u="none" strike="noStrike" dirty="0">
                        <a:solidFill>
                          <a:srgbClr val="000000"/>
                        </a:solidFill>
                        <a:effectLst/>
                        <a:latin typeface="+mn-lt"/>
                        <a:ea typeface="+mn-lt"/>
                        <a:cs typeface="+mn-lt"/>
                        <a:sym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latin typeface="+mn-lt"/>
                          <a:ea typeface="+mn-lt"/>
                          <a:cs typeface="+mn-lt"/>
                          <a:sym typeface="+mn-lt"/>
                        </a:rPr>
                        <a:t>2</a:t>
                      </a:r>
                      <a:endParaRPr lang="en-US" sz="1000" b="0" i="0" u="none" strike="noStrike" dirty="0">
                        <a:solidFill>
                          <a:srgbClr val="000000"/>
                        </a:solidFill>
                        <a:effectLst/>
                        <a:latin typeface="+mn-lt"/>
                        <a:ea typeface="+mn-lt"/>
                        <a:cs typeface="+mn-lt"/>
                        <a:sym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000" b="0" i="0" u="none" strike="noStrike" dirty="0">
                        <a:solidFill>
                          <a:srgbClr val="000000"/>
                        </a:solidFill>
                        <a:effectLst/>
                        <a:latin typeface="+mn-lt"/>
                        <a:ea typeface="+mn-lt"/>
                        <a:cs typeface="+mn-lt"/>
                        <a:sym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000" b="0" i="0" u="none" strike="noStrike" dirty="0">
                        <a:solidFill>
                          <a:srgbClr val="000000"/>
                        </a:solidFill>
                        <a:effectLst/>
                        <a:latin typeface="+mn-lt"/>
                        <a:ea typeface="+mn-lt"/>
                        <a:cs typeface="+mn-lt"/>
                        <a:sym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5030461"/>
                  </a:ext>
                </a:extLst>
              </a:tr>
              <a:tr h="188446">
                <a:tc>
                  <a:txBody>
                    <a:bodyPr/>
                    <a:lstStyle/>
                    <a:p>
                      <a:pPr algn="ctr" fontAlgn="b"/>
                      <a:r>
                        <a:rPr lang="en-US" sz="1000" b="0" u="none" strike="noStrike" dirty="0">
                          <a:solidFill>
                            <a:srgbClr val="000000"/>
                          </a:solidFill>
                          <a:effectLst/>
                          <a:latin typeface="+mn-lt"/>
                          <a:ea typeface="+mn-lt"/>
                          <a:cs typeface="+mn-lt"/>
                          <a:sym typeface="+mn-lt"/>
                        </a:rPr>
                        <a:t>Local Expert</a:t>
                      </a:r>
                      <a:endParaRPr lang="en-US" sz="1000" b="0" i="0" u="none" strike="noStrike" dirty="0">
                        <a:solidFill>
                          <a:srgbClr val="000000"/>
                        </a:solidFill>
                        <a:effectLst/>
                        <a:latin typeface="+mn-lt"/>
                        <a:ea typeface="+mn-lt"/>
                        <a:cs typeface="+mn-lt"/>
                        <a:sym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000" b="0" u="none" strike="noStrike" dirty="0">
                          <a:solidFill>
                            <a:srgbClr val="000000"/>
                          </a:solidFill>
                          <a:effectLst/>
                          <a:latin typeface="+mn-lt"/>
                          <a:ea typeface="+mn-lt"/>
                          <a:cs typeface="+mn-lt"/>
                          <a:sym typeface="+mn-lt"/>
                        </a:rPr>
                        <a:t>Option 1: 16</a:t>
                      </a:r>
                      <a:br>
                        <a:rPr lang="en-US" sz="1000" b="0" u="none" strike="noStrike" dirty="0">
                          <a:solidFill>
                            <a:srgbClr val="000000"/>
                          </a:solidFill>
                          <a:effectLst/>
                          <a:latin typeface="+mn-lt"/>
                          <a:ea typeface="+mn-lt"/>
                          <a:cs typeface="+mn-lt"/>
                          <a:sym typeface="+mn-lt"/>
                        </a:rPr>
                      </a:br>
                      <a:r>
                        <a:rPr lang="en-US" sz="1000" b="0" u="none" strike="noStrike" dirty="0">
                          <a:solidFill>
                            <a:srgbClr val="000000"/>
                          </a:solidFill>
                          <a:effectLst/>
                          <a:latin typeface="+mn-lt"/>
                          <a:ea typeface="+mn-lt"/>
                          <a:cs typeface="+mn-lt"/>
                          <a:sym typeface="+mn-lt"/>
                        </a:rPr>
                        <a:t>Option 2: 13</a:t>
                      </a:r>
                      <a:endParaRPr lang="en-US" sz="1000" b="0" i="0" u="none" strike="noStrike" dirty="0">
                        <a:solidFill>
                          <a:srgbClr val="000000"/>
                        </a:solidFill>
                        <a:effectLst/>
                        <a:latin typeface="+mn-lt"/>
                        <a:ea typeface="+mn-lt"/>
                        <a:cs typeface="+mn-lt"/>
                        <a:sym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1000" b="0" i="0" u="none" strike="noStrike" dirty="0">
                        <a:solidFill>
                          <a:srgbClr val="000000"/>
                        </a:solidFill>
                        <a:effectLst/>
                        <a:latin typeface="+mn-lt"/>
                        <a:ea typeface="+mn-lt"/>
                        <a:cs typeface="+mn-lt"/>
                        <a:sym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000" b="0" i="0" u="none" strike="noStrike" dirty="0">
                        <a:solidFill>
                          <a:srgbClr val="000000"/>
                        </a:solidFill>
                        <a:effectLst/>
                        <a:latin typeface="+mn-lt"/>
                        <a:ea typeface="+mn-lt"/>
                        <a:cs typeface="+mn-lt"/>
                        <a:sym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2609941"/>
                  </a:ext>
                </a:extLst>
              </a:tr>
              <a:tr h="97078">
                <a:tc>
                  <a:txBody>
                    <a:bodyPr/>
                    <a:lstStyle/>
                    <a:p>
                      <a:pPr algn="ctr" fontAlgn="b"/>
                      <a:r>
                        <a:rPr lang="en-US" sz="1000" b="0" i="0" u="none" strike="noStrike" dirty="0">
                          <a:solidFill>
                            <a:srgbClr val="000000"/>
                          </a:solidFill>
                          <a:effectLst/>
                          <a:latin typeface="+mn-lt"/>
                          <a:ea typeface="+mn-lt"/>
                          <a:cs typeface="+mn-lt"/>
                          <a:sym typeface="+mn-lt"/>
                        </a:rPr>
                        <a:t>Project consultant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rgbClr val="000000"/>
                          </a:solidFill>
                          <a:effectLst/>
                          <a:latin typeface="+mn-lt"/>
                          <a:ea typeface="+mn-lt"/>
                          <a:cs typeface="+mn-lt"/>
                          <a:sym typeface="+mn-lt"/>
                        </a:rPr>
                        <a:t>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000" b="0" i="0" u="none" strike="noStrike" dirty="0">
                        <a:solidFill>
                          <a:srgbClr val="000000"/>
                        </a:solidFill>
                        <a:effectLst/>
                        <a:latin typeface="+mn-lt"/>
                        <a:ea typeface="+mn-lt"/>
                        <a:cs typeface="+mn-lt"/>
                        <a:sym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000" b="0" i="0" u="none" strike="noStrike" dirty="0">
                        <a:solidFill>
                          <a:srgbClr val="000000"/>
                        </a:solidFill>
                        <a:effectLst/>
                        <a:latin typeface="+mn-lt"/>
                        <a:ea typeface="+mn-lt"/>
                        <a:cs typeface="+mn-lt"/>
                        <a:sym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2310086"/>
                  </a:ext>
                </a:extLst>
              </a:tr>
              <a:tr h="97078">
                <a:tc>
                  <a:txBody>
                    <a:bodyPr/>
                    <a:lstStyle/>
                    <a:p>
                      <a:pPr algn="ctr" fontAlgn="b"/>
                      <a:r>
                        <a:rPr lang="en-US" sz="1000" b="1" u="none" strike="noStrike" dirty="0">
                          <a:solidFill>
                            <a:srgbClr val="000000"/>
                          </a:solidFill>
                          <a:effectLst/>
                          <a:latin typeface="+mn-lt"/>
                          <a:ea typeface="+mn-lt"/>
                          <a:cs typeface="+mn-lt"/>
                          <a:sym typeface="+mn-lt"/>
                        </a:rPr>
                        <a:t>Total</a:t>
                      </a:r>
                      <a:endParaRPr lang="en-US" sz="1000" b="1" i="0" u="none" strike="noStrike" dirty="0">
                        <a:solidFill>
                          <a:srgbClr val="000000"/>
                        </a:solidFill>
                        <a:effectLst/>
                        <a:latin typeface="+mn-lt"/>
                        <a:ea typeface="+mn-lt"/>
                        <a:cs typeface="+mn-lt"/>
                        <a:sym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000" b="1" u="none" strike="noStrike" dirty="0">
                          <a:solidFill>
                            <a:srgbClr val="000000"/>
                          </a:solidFill>
                          <a:effectLst/>
                          <a:latin typeface="+mn-lt"/>
                          <a:ea typeface="+mn-lt"/>
                          <a:cs typeface="+mn-lt"/>
                          <a:sym typeface="+mn-lt"/>
                        </a:rPr>
                        <a:t>~22,5/ ~19,5</a:t>
                      </a:r>
                      <a:endParaRPr lang="en-US" sz="1000" b="1" i="0" u="none" strike="noStrike" dirty="0">
                        <a:solidFill>
                          <a:srgbClr val="000000"/>
                        </a:solidFill>
                        <a:effectLst/>
                        <a:latin typeface="+mn-lt"/>
                        <a:ea typeface="+mn-lt"/>
                        <a:cs typeface="+mn-lt"/>
                        <a:sym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000" b="1" i="0" u="none" strike="noStrike" dirty="0">
                          <a:solidFill>
                            <a:schemeClr val="tx1"/>
                          </a:solidFill>
                          <a:effectLst/>
                          <a:latin typeface="+mn-lt"/>
                          <a:ea typeface="+mn-lt"/>
                          <a:cs typeface="+mn-lt"/>
                          <a:sym typeface="+mn-lt"/>
                        </a:rPr>
                        <a:t> 36.900,00€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000" b="1" i="0" u="none" strike="noStrike" dirty="0">
                          <a:solidFill>
                            <a:schemeClr val="tx1"/>
                          </a:solidFill>
                          <a:effectLst/>
                          <a:latin typeface="+mn-lt"/>
                          <a:ea typeface="+mn-lt"/>
                          <a:cs typeface="+mn-lt"/>
                          <a:sym typeface="+mn-lt"/>
                        </a:rPr>
                        <a:t> 31.800,00€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11439387"/>
                  </a:ext>
                </a:extLst>
              </a:tr>
              <a:tr h="97078">
                <a:tc>
                  <a:txBody>
                    <a:bodyPr/>
                    <a:lstStyle/>
                    <a:p>
                      <a:pPr algn="ctr" fontAlgn="b"/>
                      <a:r>
                        <a:rPr lang="en-US" sz="1000" dirty="0">
                          <a:latin typeface="+mn-lt"/>
                          <a:ea typeface="+mn-lt"/>
                          <a:cs typeface="+mn-lt"/>
                          <a:sym typeface="+mn-lt"/>
                        </a:rPr>
                        <a:t>Discount 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000" dirty="0">
                        <a:latin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u="none" strike="noStrike" kern="1200" dirty="0">
                          <a:solidFill>
                            <a:srgbClr val="C00000"/>
                          </a:solidFill>
                          <a:effectLst/>
                          <a:latin typeface="+mn-lt"/>
                          <a:ea typeface="+mn-lt"/>
                          <a:cs typeface="+mn-lt"/>
                          <a:sym typeface="+mn-lt"/>
                        </a:rPr>
                        <a:t>-1.845,00€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u="none" strike="noStrike" kern="1200" dirty="0">
                          <a:solidFill>
                            <a:srgbClr val="C00000"/>
                          </a:solidFill>
                          <a:effectLst/>
                          <a:latin typeface="+mn-lt"/>
                          <a:ea typeface="+mn-lt"/>
                          <a:cs typeface="+mn-lt"/>
                          <a:sym typeface="+mn-lt"/>
                        </a:rPr>
                        <a:t>-1.590,00€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3188056"/>
                  </a:ext>
                </a:extLst>
              </a:tr>
              <a:tr h="0">
                <a:tc>
                  <a:txBody>
                    <a:bodyPr/>
                    <a:lstStyle/>
                    <a:p>
                      <a:pPr algn="ctr" fontAlgn="b"/>
                      <a:r>
                        <a:rPr lang="en-US" sz="1000" b="1" dirty="0">
                          <a:latin typeface="+mn-lt"/>
                          <a:ea typeface="+mn-lt"/>
                          <a:cs typeface="+mn-lt"/>
                          <a:sym typeface="+mn-lt"/>
                        </a:rPr>
                        <a:t>New Total</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en-US" sz="1000" b="1" i="0" u="none" strike="noStrike" kern="1200" dirty="0">
                          <a:solidFill>
                            <a:schemeClr val="accent6">
                              <a:lumMod val="75000"/>
                            </a:schemeClr>
                          </a:solidFill>
                          <a:effectLst/>
                          <a:latin typeface="+mn-lt"/>
                          <a:ea typeface="+mn-lt"/>
                          <a:cs typeface="+mn-lt"/>
                        </a:rPr>
                        <a:t>35.055,00 €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en-US" sz="1000" b="1" i="0" u="none" strike="noStrike" kern="1200" dirty="0">
                          <a:solidFill>
                            <a:schemeClr val="accent6">
                              <a:lumMod val="75000"/>
                            </a:schemeClr>
                          </a:solidFill>
                          <a:effectLst/>
                          <a:latin typeface="+mn-lt"/>
                          <a:ea typeface="+mn-lt"/>
                          <a:cs typeface="+mn-lt"/>
                        </a:rPr>
                        <a:t>30.210,00 €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522163050"/>
                  </a:ext>
                </a:extLst>
              </a:tr>
              <a:tr h="97078">
                <a:tc gridSpan="2">
                  <a:txBody>
                    <a:bodyPr/>
                    <a:lstStyle/>
                    <a:p>
                      <a:pPr algn="ctr" fontAlgn="b"/>
                      <a:r>
                        <a:rPr lang="en-US" sz="1000" b="0" u="none" strike="noStrike" dirty="0">
                          <a:solidFill>
                            <a:srgbClr val="000000"/>
                          </a:solidFill>
                          <a:effectLst/>
                          <a:latin typeface="+mn-lt"/>
                          <a:ea typeface="+mn-lt"/>
                          <a:cs typeface="+mn-lt"/>
                          <a:sym typeface="+mn-lt"/>
                        </a:rPr>
                        <a:t>Additional fixed Rate for travel costs</a:t>
                      </a:r>
                      <a:endParaRPr lang="en-US" sz="1000" dirty="0">
                        <a:latin typeface="+mn-lt"/>
                        <a:ea typeface="+mn-lt"/>
                        <a:cs typeface="+mn-lt"/>
                        <a:sym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r>
                        <a:rPr lang="de-DE" sz="1000" dirty="0">
                          <a:latin typeface="+mn-lt"/>
                        </a:rPr>
                        <a:t>in Höhe von</a:t>
                      </a:r>
                    </a:p>
                  </a:txBody>
                  <a:tcPr marL="9525" marR="9525" marT="9525" marB="0" anchor="ctr">
                    <a:lnL>
                      <a:noFill/>
                    </a:lnL>
                    <a:lnT>
                      <a:noFill/>
                    </a:lnT>
                  </a:tcPr>
                </a:tc>
                <a:tc>
                  <a:txBody>
                    <a:bodyPr/>
                    <a:lstStyle/>
                    <a:p>
                      <a:pPr algn="ctr"/>
                      <a:r>
                        <a:rPr lang="en-US" sz="1000" b="0" u="none" strike="noStrike" kern="1200" dirty="0">
                          <a:solidFill>
                            <a:srgbClr val="000000"/>
                          </a:solidFill>
                          <a:effectLst/>
                          <a:latin typeface="+mn-lt"/>
                          <a:ea typeface="+mn-lt"/>
                          <a:cs typeface="+mn-lt"/>
                          <a:sym typeface="+mn-lt"/>
                        </a:rPr>
                        <a:t>2.000,00€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u="none" strike="noStrike" kern="1200" dirty="0">
                          <a:solidFill>
                            <a:srgbClr val="000000"/>
                          </a:solidFill>
                          <a:effectLst/>
                          <a:latin typeface="+mn-lt"/>
                          <a:ea typeface="+mn-lt"/>
                          <a:cs typeface="+mn-lt"/>
                          <a:sym typeface="+mn-lt"/>
                        </a:rPr>
                        <a:t>1.000,00€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5234842"/>
                  </a:ext>
                </a:extLst>
              </a:tr>
            </a:tbl>
          </a:graphicData>
        </a:graphic>
      </p:graphicFrame>
      <p:sp>
        <p:nvSpPr>
          <p:cNvPr id="7" name="Textplatzhalter 2">
            <a:extLst>
              <a:ext uri="{FF2B5EF4-FFF2-40B4-BE49-F238E27FC236}">
                <a16:creationId xmlns:a16="http://schemas.microsoft.com/office/drawing/2014/main" id="{0B57CCD2-D042-911B-B70D-DFB62C0E3D21}"/>
              </a:ext>
            </a:extLst>
          </p:cNvPr>
          <p:cNvSpPr txBox="1">
            <a:spLocks/>
          </p:cNvSpPr>
          <p:nvPr/>
        </p:nvSpPr>
        <p:spPr>
          <a:xfrm>
            <a:off x="461233" y="1448753"/>
            <a:ext cx="11234022" cy="79529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65000"/>
                    <a:lumOff val="3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latin typeface="+mn-lt"/>
                <a:ea typeface="+mn-lt"/>
                <a:cs typeface="+mn-lt"/>
                <a:sym typeface="+mn-lt"/>
              </a:rPr>
              <a:t>Based on the projected schedule provided in the RfP, we're gearing up for a Q3 2024 project initiation. This timeframe will encompass the 18-month duration required for the 25 Quick Checks 2.0, as outlined. We've structured our approach with two options to accommodate the project's needs, ensuring flexibility and efficiency throughout the process.</a:t>
            </a:r>
          </a:p>
          <a:p>
            <a:pPr marL="0" indent="0">
              <a:buFont typeface="Arial" panose="020B0604020202020204" pitchFamily="34" charset="0"/>
              <a:buNone/>
            </a:pPr>
            <a:r>
              <a:rPr lang="en-US" sz="1200" b="1" dirty="0">
                <a:latin typeface="+mn-lt"/>
                <a:ea typeface="+mn-lt"/>
                <a:cs typeface="+mn-lt"/>
                <a:sym typeface="+mn-lt"/>
              </a:rPr>
              <a:t>We offer the service by the fixed price and fixed travel costs as displayed below. The following excludes VAT: </a:t>
            </a:r>
          </a:p>
        </p:txBody>
      </p:sp>
      <p:pic>
        <p:nvPicPr>
          <p:cNvPr id="9" name="Picture 8">
            <a:extLst>
              <a:ext uri="{FF2B5EF4-FFF2-40B4-BE49-F238E27FC236}">
                <a16:creationId xmlns:a16="http://schemas.microsoft.com/office/drawing/2014/main" id="{23097BB9-4413-F415-492B-9000EC4C6D70}"/>
              </a:ext>
            </a:extLst>
          </p:cNvPr>
          <p:cNvPicPr>
            <a:picLocks noChangeAspect="1"/>
          </p:cNvPicPr>
          <p:nvPr/>
        </p:nvPicPr>
        <p:blipFill>
          <a:blip r:embed="rId4"/>
          <a:stretch>
            <a:fillRect/>
          </a:stretch>
        </p:blipFill>
        <p:spPr>
          <a:xfrm>
            <a:off x="5591196" y="2781740"/>
            <a:ext cx="6104059" cy="3314505"/>
          </a:xfrm>
          <a:prstGeom prst="rect">
            <a:avLst/>
          </a:prstGeom>
        </p:spPr>
      </p:pic>
    </p:spTree>
    <p:extLst>
      <p:ext uri="{BB962C8B-B14F-4D97-AF65-F5344CB8AC3E}">
        <p14:creationId xmlns:p14="http://schemas.microsoft.com/office/powerpoint/2010/main" val="39716405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7A67-AEE7-1E98-256B-70049BB5BA3B}"/>
              </a:ext>
            </a:extLst>
          </p:cNvPr>
          <p:cNvSpPr>
            <a:spLocks noGrp="1"/>
          </p:cNvSpPr>
          <p:nvPr>
            <p:ph type="title"/>
          </p:nvPr>
        </p:nvSpPr>
        <p:spPr/>
        <p:txBody>
          <a:bodyPr vert="horz" lIns="91440" tIns="45720" rIns="91440" bIns="45720" rtlCol="0" anchor="ctr">
            <a:normAutofit/>
          </a:bodyPr>
          <a:lstStyle/>
          <a:p>
            <a:r>
              <a:rPr lang="en-US" dirty="0">
                <a:latin typeface="+mn-lt"/>
                <a:ea typeface="+mn-lt"/>
                <a:cs typeface="+mn-lt"/>
                <a:sym typeface="+mn-lt"/>
              </a:rPr>
              <a:t>Invoicing</a:t>
            </a:r>
          </a:p>
        </p:txBody>
      </p:sp>
      <p:sp>
        <p:nvSpPr>
          <p:cNvPr id="3" name="Content Placeholder 2">
            <a:extLst>
              <a:ext uri="{FF2B5EF4-FFF2-40B4-BE49-F238E27FC236}">
                <a16:creationId xmlns:a16="http://schemas.microsoft.com/office/drawing/2014/main" id="{69A4D12C-E7A1-3545-D73B-E04C2AAEFC43}"/>
              </a:ext>
            </a:extLst>
          </p:cNvPr>
          <p:cNvSpPr>
            <a:spLocks noGrp="1"/>
          </p:cNvSpPr>
          <p:nvPr>
            <p:ph idx="1"/>
          </p:nvPr>
        </p:nvSpPr>
        <p:spPr>
          <a:xfrm>
            <a:off x="838200" y="1690688"/>
            <a:ext cx="10515600" cy="4718990"/>
          </a:xfrm>
        </p:spPr>
        <p:txBody>
          <a:bodyPr>
            <a:normAutofit/>
          </a:bodyPr>
          <a:lstStyle/>
          <a:p>
            <a:pPr marL="0" indent="0">
              <a:buNone/>
            </a:pPr>
            <a:r>
              <a:rPr lang="en-US" sz="1200" dirty="0">
                <a:latin typeface="+mn-lt"/>
                <a:ea typeface="+mn-lt"/>
                <a:cs typeface="+mn-lt"/>
                <a:sym typeface="+mn-lt"/>
              </a:rPr>
              <a:t>The offer assumes that E.ON will fulfill the cooperation obligations described. On this basis, invoicing for each Quick Check will be carried out as a fixed price as follows:</a:t>
            </a:r>
          </a:p>
          <a:p>
            <a:pPr marL="0" indent="0">
              <a:buNone/>
            </a:pPr>
            <a:endParaRPr lang="en-US" sz="1200" b="1" dirty="0">
              <a:latin typeface="+mn-lt"/>
              <a:ea typeface="+mn-lt"/>
              <a:cs typeface="+mn-lt"/>
              <a:sym typeface="+mn-lt"/>
            </a:endParaRPr>
          </a:p>
          <a:p>
            <a:pPr marL="0" indent="0">
              <a:buNone/>
            </a:pPr>
            <a:endParaRPr lang="en-US" sz="1200" b="1" dirty="0">
              <a:latin typeface="+mn-lt"/>
              <a:ea typeface="+mn-lt"/>
              <a:cs typeface="+mn-lt"/>
              <a:sym typeface="+mn-lt"/>
            </a:endParaRPr>
          </a:p>
          <a:p>
            <a:pPr marL="0" indent="0">
              <a:buNone/>
            </a:pPr>
            <a:endParaRPr lang="en-US" sz="1200" b="1" dirty="0">
              <a:latin typeface="+mn-lt"/>
              <a:ea typeface="+mn-lt"/>
              <a:cs typeface="+mn-lt"/>
              <a:sym typeface="+mn-lt"/>
            </a:endParaRPr>
          </a:p>
          <a:p>
            <a:pPr marL="0" indent="0">
              <a:buNone/>
            </a:pPr>
            <a:endParaRPr lang="en-US" sz="1200" b="1" dirty="0">
              <a:latin typeface="+mn-lt"/>
              <a:ea typeface="+mn-lt"/>
              <a:cs typeface="+mn-lt"/>
              <a:sym typeface="+mn-lt"/>
            </a:endParaRPr>
          </a:p>
          <a:p>
            <a:pPr marL="0" indent="0">
              <a:buNone/>
            </a:pPr>
            <a:r>
              <a:rPr lang="en-US" sz="1200" b="1" dirty="0">
                <a:latin typeface="+mn-lt"/>
                <a:ea typeface="+mn-lt"/>
                <a:cs typeface="+mn-lt"/>
                <a:sym typeface="+mn-lt"/>
              </a:rPr>
              <a:t>As mentioned previously the pricing is to be considered excl. VAT. </a:t>
            </a:r>
            <a:r>
              <a:rPr lang="en-US" sz="1200" dirty="0">
                <a:latin typeface="+mn-lt"/>
                <a:ea typeface="+mn-lt"/>
                <a:cs typeface="+mn-lt"/>
                <a:sym typeface="+mn-lt"/>
              </a:rPr>
              <a:t>We expect the </a:t>
            </a:r>
            <a:r>
              <a:rPr lang="en-US" sz="1200" b="1" dirty="0">
                <a:latin typeface="+mn-lt"/>
                <a:ea typeface="+mn-lt"/>
                <a:cs typeface="+mn-lt"/>
                <a:sym typeface="+mn-lt"/>
              </a:rPr>
              <a:t>participation of 25 E.ON </a:t>
            </a:r>
            <a:r>
              <a:rPr lang="en-US" sz="1200" dirty="0">
                <a:latin typeface="+mn-lt"/>
                <a:ea typeface="+mn-lt"/>
                <a:cs typeface="+mn-lt"/>
                <a:sym typeface="+mn-lt"/>
              </a:rPr>
              <a:t>to which this model applies. </a:t>
            </a:r>
            <a:endParaRPr lang="en-US" sz="1200" b="1" dirty="0">
              <a:latin typeface="+mn-lt"/>
              <a:ea typeface="+mn-lt"/>
              <a:cs typeface="+mn-lt"/>
              <a:sym typeface="+mn-lt"/>
            </a:endParaRPr>
          </a:p>
          <a:p>
            <a:pPr marL="0" indent="0">
              <a:buNone/>
            </a:pPr>
            <a:r>
              <a:rPr lang="en-US" sz="1200" dirty="0">
                <a:latin typeface="+mn-lt"/>
                <a:ea typeface="+mn-lt"/>
                <a:cs typeface="+mn-lt"/>
                <a:sym typeface="+mn-lt"/>
              </a:rPr>
              <a:t>For Non-German E.ON units the </a:t>
            </a:r>
            <a:r>
              <a:rPr lang="en-US" sz="1200" b="1" dirty="0">
                <a:latin typeface="+mn-lt"/>
                <a:ea typeface="+mn-lt"/>
                <a:cs typeface="+mn-lt"/>
                <a:sym typeface="+mn-lt"/>
              </a:rPr>
              <a:t>Reverse Charging Procedure </a:t>
            </a:r>
            <a:r>
              <a:rPr lang="en-US" sz="1200" dirty="0">
                <a:latin typeface="+mn-lt"/>
                <a:ea typeface="+mn-lt"/>
                <a:cs typeface="+mn-lt"/>
                <a:sym typeface="+mn-lt"/>
              </a:rPr>
              <a:t>applies. These countries are (considering the scope of the project): Italy, the Netherlands, Poland, Romania, Sweden, Slovakia, Czech Republic, Hungary, UK. </a:t>
            </a:r>
          </a:p>
          <a:p>
            <a:pPr marL="0" indent="0">
              <a:buNone/>
            </a:pPr>
            <a:endParaRPr lang="en-US" sz="1200" dirty="0">
              <a:latin typeface="+mn-lt"/>
              <a:ea typeface="+mn-lt"/>
              <a:cs typeface="+mn-lt"/>
              <a:sym typeface="+mn-lt"/>
            </a:endParaRPr>
          </a:p>
          <a:p>
            <a:pPr marL="0" indent="0">
              <a:buNone/>
            </a:pPr>
            <a:r>
              <a:rPr lang="en-US" sz="1200" dirty="0">
                <a:latin typeface="+mn-lt"/>
                <a:ea typeface="+mn-lt"/>
                <a:cs typeface="+mn-lt"/>
                <a:sym typeface="+mn-lt"/>
              </a:rPr>
              <a:t>Additional services or consultant man-days can be purchased as follows</a:t>
            </a:r>
          </a:p>
          <a:p>
            <a:pPr marL="0" indent="0">
              <a:buNone/>
            </a:pPr>
            <a:endParaRPr lang="en-US" sz="1200" dirty="0">
              <a:latin typeface="+mn-lt"/>
              <a:ea typeface="+mn-lt"/>
              <a:cs typeface="+mn-lt"/>
              <a:sym typeface="+mn-lt"/>
            </a:endParaRPr>
          </a:p>
          <a:p>
            <a:pPr marL="0" indent="0">
              <a:buNone/>
            </a:pPr>
            <a:endParaRPr lang="en-US" sz="1200" dirty="0">
              <a:latin typeface="+mn-lt"/>
              <a:ea typeface="+mn-lt"/>
              <a:cs typeface="+mn-lt"/>
              <a:sym typeface="+mn-lt"/>
            </a:endParaRPr>
          </a:p>
          <a:p>
            <a:pPr marL="0" indent="0">
              <a:buNone/>
            </a:pPr>
            <a:endParaRPr lang="en-US" sz="1200" dirty="0">
              <a:latin typeface="+mn-lt"/>
              <a:ea typeface="+mn-lt"/>
              <a:cs typeface="+mn-lt"/>
              <a:sym typeface="+mn-lt"/>
            </a:endParaRPr>
          </a:p>
          <a:p>
            <a:pPr marL="0" indent="0">
              <a:buNone/>
            </a:pPr>
            <a:endParaRPr lang="en-US" sz="1200" dirty="0">
              <a:latin typeface="+mn-lt"/>
              <a:ea typeface="+mn-lt"/>
              <a:cs typeface="+mn-lt"/>
              <a:sym typeface="+mn-lt"/>
            </a:endParaRPr>
          </a:p>
          <a:p>
            <a:pPr marL="0" indent="0">
              <a:buNone/>
            </a:pPr>
            <a:endParaRPr lang="en-US" sz="1200" b="1" dirty="0">
              <a:latin typeface="+mn-lt"/>
              <a:ea typeface="+mn-lt"/>
              <a:cs typeface="+mn-lt"/>
              <a:sym typeface="+mn-lt"/>
            </a:endParaRPr>
          </a:p>
          <a:p>
            <a:pPr marL="0" indent="0">
              <a:buNone/>
            </a:pPr>
            <a:r>
              <a:rPr lang="en-US" sz="1200" b="1" dirty="0">
                <a:latin typeface="+mn-lt"/>
                <a:ea typeface="+mn-lt"/>
                <a:cs typeface="+mn-lt"/>
                <a:sym typeface="+mn-lt"/>
              </a:rPr>
              <a:t>The specified monthly billing amount (plus VAT, applicable in Germany) is payable </a:t>
            </a:r>
            <a:r>
              <a:rPr lang="en-US" sz="1200" b="1" u="sng" dirty="0">
                <a:latin typeface="+mn-lt"/>
                <a:ea typeface="+mn-lt"/>
                <a:cs typeface="+mn-lt"/>
                <a:sym typeface="+mn-lt"/>
              </a:rPr>
              <a:t>15 days after invoice receipt, with a 3% discount</a:t>
            </a:r>
            <a:r>
              <a:rPr lang="en-US" sz="1200" b="1" i="1" dirty="0">
                <a:latin typeface="+mn-lt"/>
                <a:ea typeface="+mn-lt"/>
                <a:cs typeface="+mn-lt"/>
                <a:sym typeface="+mn-lt"/>
              </a:rPr>
              <a:t> </a:t>
            </a:r>
            <a:r>
              <a:rPr lang="en-US" sz="1200" dirty="0">
                <a:latin typeface="+mn-lt"/>
                <a:ea typeface="+mn-lt"/>
                <a:cs typeface="+mn-lt"/>
                <a:sym typeface="+mn-lt"/>
              </a:rPr>
              <a:t>in accordance to E.ON terms</a:t>
            </a:r>
            <a:r>
              <a:rPr lang="en-US" sz="1200" b="1" dirty="0">
                <a:latin typeface="+mn-lt"/>
                <a:ea typeface="+mn-lt"/>
                <a:cs typeface="+mn-lt"/>
                <a:sym typeface="+mn-lt"/>
              </a:rPr>
              <a:t>. </a:t>
            </a:r>
            <a:r>
              <a:rPr lang="en-US" sz="1200" dirty="0">
                <a:latin typeface="+mn-lt"/>
                <a:ea typeface="+mn-lt"/>
                <a:cs typeface="+mn-lt"/>
                <a:sym typeface="+mn-lt"/>
              </a:rPr>
              <a:t>If payments are executed after this period, an undiscounted payment amount applies. </a:t>
            </a:r>
          </a:p>
        </p:txBody>
      </p:sp>
      <p:graphicFrame>
        <p:nvGraphicFramePr>
          <p:cNvPr id="5" name="Table 4">
            <a:extLst>
              <a:ext uri="{FF2B5EF4-FFF2-40B4-BE49-F238E27FC236}">
                <a16:creationId xmlns:a16="http://schemas.microsoft.com/office/drawing/2014/main" id="{EC45928D-A31A-0E45-187E-97912519EF93}"/>
              </a:ext>
            </a:extLst>
          </p:cNvPr>
          <p:cNvGraphicFramePr>
            <a:graphicFrameLocks noGrp="1"/>
          </p:cNvGraphicFramePr>
          <p:nvPr>
            <p:custDataLst>
              <p:tags r:id="rId1"/>
            </p:custDataLst>
            <p:extLst>
              <p:ext uri="{D42A27DB-BD31-4B8C-83A1-F6EECF244321}">
                <p14:modId xmlns:p14="http://schemas.microsoft.com/office/powerpoint/2010/main" val="2142661216"/>
              </p:ext>
            </p:extLst>
          </p:nvPr>
        </p:nvGraphicFramePr>
        <p:xfrm>
          <a:off x="3000375" y="2122934"/>
          <a:ext cx="6191250" cy="837347"/>
        </p:xfrm>
        <a:graphic>
          <a:graphicData uri="http://schemas.openxmlformats.org/drawingml/2006/table">
            <a:tbl>
              <a:tblPr firstRow="1">
                <a:tableStyleId>{2D5ABB26-0587-4C30-8999-92F81FD0307C}</a:tableStyleId>
              </a:tblPr>
              <a:tblGrid>
                <a:gridCol w="2852832">
                  <a:extLst>
                    <a:ext uri="{9D8B030D-6E8A-4147-A177-3AD203B41FA5}">
                      <a16:colId xmlns:a16="http://schemas.microsoft.com/office/drawing/2014/main" val="596563778"/>
                    </a:ext>
                  </a:extLst>
                </a:gridCol>
                <a:gridCol w="1669209">
                  <a:extLst>
                    <a:ext uri="{9D8B030D-6E8A-4147-A177-3AD203B41FA5}">
                      <a16:colId xmlns:a16="http://schemas.microsoft.com/office/drawing/2014/main" val="2626974557"/>
                    </a:ext>
                  </a:extLst>
                </a:gridCol>
                <a:gridCol w="1669209">
                  <a:extLst>
                    <a:ext uri="{9D8B030D-6E8A-4147-A177-3AD203B41FA5}">
                      <a16:colId xmlns:a16="http://schemas.microsoft.com/office/drawing/2014/main" val="1960792952"/>
                    </a:ext>
                  </a:extLst>
                </a:gridCol>
              </a:tblGrid>
              <a:tr h="232832">
                <a:tc>
                  <a:txBody>
                    <a:bodyPr/>
                    <a:lstStyle/>
                    <a:p>
                      <a:pPr marL="0" algn="ctr" defTabSz="914400" rtl="0" eaLnBrk="1" fontAlgn="b" latinLnBrk="0" hangingPunct="1"/>
                      <a:r>
                        <a:rPr lang="en-US" sz="1000" b="1" u="none" strike="noStrike" kern="1200" dirty="0">
                          <a:solidFill>
                            <a:schemeClr val="tx1"/>
                          </a:solidFill>
                          <a:effectLst/>
                          <a:latin typeface="+mn-lt"/>
                          <a:ea typeface="+mn-lt"/>
                          <a:cs typeface="+mn-lt"/>
                          <a:sym typeface="+mn-lt"/>
                        </a:rPr>
                        <a:t>Frequency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000" b="1" u="none" strike="noStrike" kern="1200" dirty="0">
                          <a:solidFill>
                            <a:schemeClr val="tx1"/>
                          </a:solidFill>
                          <a:effectLst/>
                          <a:latin typeface="+mn-lt"/>
                          <a:ea typeface="+mn-lt"/>
                          <a:cs typeface="+mn-lt"/>
                          <a:sym typeface="+mn-lt"/>
                        </a:rPr>
                        <a:t>Option 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1" u="none" strike="noStrike" kern="1200" dirty="0">
                          <a:solidFill>
                            <a:schemeClr val="tx1"/>
                          </a:solidFill>
                          <a:effectLst/>
                          <a:latin typeface="+mn-lt"/>
                          <a:ea typeface="+mn-lt"/>
                          <a:cs typeface="+mn-lt"/>
                          <a:sym typeface="+mn-lt"/>
                        </a:rPr>
                        <a:t>Option 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9597445"/>
                  </a:ext>
                </a:extLst>
              </a:tr>
              <a:tr h="209758">
                <a:tc>
                  <a:txBody>
                    <a:bodyPr/>
                    <a:lstStyle/>
                    <a:p>
                      <a:pPr algn="ctr" fontAlgn="b"/>
                      <a:r>
                        <a:rPr lang="en-US" sz="1000" b="0" i="0" u="none" strike="noStrike" dirty="0">
                          <a:solidFill>
                            <a:srgbClr val="000000"/>
                          </a:solidFill>
                          <a:effectLst/>
                          <a:latin typeface="+mn-lt"/>
                          <a:ea typeface="+mn-lt"/>
                          <a:cs typeface="+mn-lt"/>
                          <a:sym typeface="+mn-lt"/>
                        </a:rPr>
                        <a:t>End of Project Month 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rgbClr val="000000"/>
                          </a:solidFill>
                          <a:effectLst/>
                          <a:latin typeface="+mn-lt"/>
                          <a:ea typeface="+mn-lt"/>
                          <a:cs typeface="+mn-lt"/>
                          <a:sym typeface="+mn-lt"/>
                        </a:rPr>
                        <a:t>20.000€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rgbClr val="000000"/>
                          </a:solidFill>
                          <a:effectLst/>
                          <a:latin typeface="+mn-lt"/>
                          <a:ea typeface="+mn-lt"/>
                          <a:cs typeface="+mn-lt"/>
                          <a:sym typeface="+mn-lt"/>
                        </a:rPr>
                        <a:t>20.000€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5030461"/>
                  </a:ext>
                </a:extLst>
              </a:tr>
              <a:tr h="232832">
                <a:tc>
                  <a:txBody>
                    <a:bodyPr/>
                    <a:lstStyle/>
                    <a:p>
                      <a:pPr algn="ctr" fontAlgn="b"/>
                      <a:r>
                        <a:rPr lang="en-US" sz="1000" b="0" i="0" u="none" strike="noStrike" dirty="0">
                          <a:solidFill>
                            <a:srgbClr val="000000"/>
                          </a:solidFill>
                          <a:effectLst/>
                          <a:latin typeface="+mn-lt"/>
                          <a:ea typeface="+mn-lt"/>
                          <a:cs typeface="+mn-lt"/>
                          <a:sym typeface="+mn-lt"/>
                        </a:rPr>
                        <a:t>End of Project Month 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000" b="0" i="0" u="none" strike="noStrike" dirty="0">
                          <a:solidFill>
                            <a:srgbClr val="000000"/>
                          </a:solidFill>
                          <a:effectLst/>
                          <a:latin typeface="+mn-lt"/>
                          <a:ea typeface="+mn-lt"/>
                          <a:cs typeface="+mn-lt"/>
                          <a:sym typeface="+mn-lt"/>
                        </a:rPr>
                        <a:t>15.055€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000" b="0" i="0" u="none" strike="noStrike" dirty="0">
                          <a:solidFill>
                            <a:srgbClr val="000000"/>
                          </a:solidFill>
                          <a:effectLst/>
                          <a:latin typeface="+mn-lt"/>
                          <a:ea typeface="+mn-lt"/>
                          <a:cs typeface="+mn-lt"/>
                          <a:sym typeface="+mn-lt"/>
                        </a:rPr>
                        <a:t>10.210€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42609941"/>
                  </a:ext>
                </a:extLst>
              </a:tr>
              <a:tr h="119944">
                <a:tc>
                  <a:txBody>
                    <a:bodyPr/>
                    <a:lstStyle/>
                    <a:p>
                      <a:pPr algn="ctr" fontAlgn="b"/>
                      <a:r>
                        <a:rPr lang="en-US" sz="1000" b="0" i="0" u="none" strike="noStrike" dirty="0">
                          <a:solidFill>
                            <a:srgbClr val="000000"/>
                          </a:solidFill>
                          <a:effectLst/>
                          <a:latin typeface="+mn-lt"/>
                          <a:ea typeface="+mn-lt"/>
                          <a:cs typeface="+mn-lt"/>
                          <a:sym typeface="+mn-lt"/>
                        </a:rPr>
                        <a:t>travel costs in applicable Month</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rgbClr val="000000"/>
                          </a:solidFill>
                          <a:effectLst/>
                          <a:latin typeface="+mn-lt"/>
                          <a:ea typeface="+mn-lt"/>
                          <a:cs typeface="+mn-lt"/>
                          <a:sym typeface="+mn-lt"/>
                        </a:rPr>
                        <a:t>2.000€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rgbClr val="000000"/>
                          </a:solidFill>
                          <a:effectLst/>
                          <a:latin typeface="+mn-lt"/>
                          <a:ea typeface="+mn-lt"/>
                          <a:cs typeface="+mn-lt"/>
                          <a:sym typeface="+mn-lt"/>
                        </a:rPr>
                        <a:t>1.000€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2310086"/>
                  </a:ext>
                </a:extLst>
              </a:tr>
            </a:tbl>
          </a:graphicData>
        </a:graphic>
      </p:graphicFrame>
      <p:graphicFrame>
        <p:nvGraphicFramePr>
          <p:cNvPr id="6" name="Table 5">
            <a:extLst>
              <a:ext uri="{FF2B5EF4-FFF2-40B4-BE49-F238E27FC236}">
                <a16:creationId xmlns:a16="http://schemas.microsoft.com/office/drawing/2014/main" id="{82CA7F6F-8D21-FD6C-5BCF-DDAE527C6644}"/>
              </a:ext>
            </a:extLst>
          </p:cNvPr>
          <p:cNvGraphicFramePr>
            <a:graphicFrameLocks noGrp="1"/>
          </p:cNvGraphicFramePr>
          <p:nvPr>
            <p:custDataLst>
              <p:tags r:id="rId2"/>
            </p:custDataLst>
            <p:extLst>
              <p:ext uri="{D42A27DB-BD31-4B8C-83A1-F6EECF244321}">
                <p14:modId xmlns:p14="http://schemas.microsoft.com/office/powerpoint/2010/main" val="2806486744"/>
              </p:ext>
            </p:extLst>
          </p:nvPr>
        </p:nvGraphicFramePr>
        <p:xfrm>
          <a:off x="3834979" y="4434313"/>
          <a:ext cx="4522041" cy="1361430"/>
        </p:xfrm>
        <a:graphic>
          <a:graphicData uri="http://schemas.openxmlformats.org/drawingml/2006/table">
            <a:tbl>
              <a:tblPr firstRow="1">
                <a:tableStyleId>{2D5ABB26-0587-4C30-8999-92F81FD0307C}</a:tableStyleId>
              </a:tblPr>
              <a:tblGrid>
                <a:gridCol w="3517543">
                  <a:extLst>
                    <a:ext uri="{9D8B030D-6E8A-4147-A177-3AD203B41FA5}">
                      <a16:colId xmlns:a16="http://schemas.microsoft.com/office/drawing/2014/main" val="596563778"/>
                    </a:ext>
                  </a:extLst>
                </a:gridCol>
                <a:gridCol w="1004498">
                  <a:extLst>
                    <a:ext uri="{9D8B030D-6E8A-4147-A177-3AD203B41FA5}">
                      <a16:colId xmlns:a16="http://schemas.microsoft.com/office/drawing/2014/main" val="2626974557"/>
                    </a:ext>
                  </a:extLst>
                </a:gridCol>
              </a:tblGrid>
              <a:tr h="232832">
                <a:tc>
                  <a:txBody>
                    <a:bodyPr/>
                    <a:lstStyle/>
                    <a:p>
                      <a:pPr marL="0" algn="ctr" defTabSz="914400" rtl="0" eaLnBrk="1" fontAlgn="b" latinLnBrk="0" hangingPunct="1"/>
                      <a:r>
                        <a:rPr lang="en-US" sz="1000" b="1" u="none" strike="noStrike" kern="1200" dirty="0">
                          <a:solidFill>
                            <a:schemeClr val="tx1"/>
                          </a:solidFill>
                          <a:effectLst/>
                          <a:latin typeface="+mn-lt"/>
                          <a:ea typeface="+mn-lt"/>
                          <a:cs typeface="+mn-lt"/>
                          <a:sym typeface="+mn-lt"/>
                        </a:rPr>
                        <a:t>Service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000" b="1" u="none" strike="noStrike" kern="1200" dirty="0">
                          <a:solidFill>
                            <a:schemeClr val="tx1"/>
                          </a:solidFill>
                          <a:effectLst/>
                          <a:latin typeface="+mn-lt"/>
                          <a:ea typeface="+mn-lt"/>
                          <a:cs typeface="+mn-lt"/>
                          <a:sym typeface="+mn-lt"/>
                        </a:rPr>
                        <a:t>Rate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9597445"/>
                  </a:ext>
                </a:extLst>
              </a:tr>
              <a:tr h="209758">
                <a:tc>
                  <a:txBody>
                    <a:bodyPr/>
                    <a:lstStyle/>
                    <a:p>
                      <a:pPr algn="ctr" fontAlgn="b"/>
                      <a:r>
                        <a:rPr lang="en-US" sz="1000" b="0" i="0" u="none" strike="noStrike" dirty="0">
                          <a:solidFill>
                            <a:srgbClr val="000000"/>
                          </a:solidFill>
                          <a:effectLst/>
                          <a:latin typeface="+mn-lt"/>
                          <a:ea typeface="+mn-lt"/>
                          <a:cs typeface="+mn-lt"/>
                          <a:sym typeface="+mn-lt"/>
                        </a:rPr>
                        <a:t>If required, hosting of Survey Platform for max 70.000 conductions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000" b="1" i="0" u="none" strike="noStrike" dirty="0">
                          <a:solidFill>
                            <a:srgbClr val="000000"/>
                          </a:solidFill>
                          <a:effectLst/>
                          <a:latin typeface="+mn-lt"/>
                          <a:ea typeface="+mn-lt"/>
                          <a:cs typeface="+mn-lt"/>
                          <a:sym typeface="+mn-lt"/>
                        </a:rPr>
                        <a:t>Included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92806831"/>
                  </a:ext>
                </a:extLst>
              </a:tr>
              <a:tr h="209758">
                <a:tc>
                  <a:txBody>
                    <a:bodyPr/>
                    <a:lstStyle/>
                    <a:p>
                      <a:pPr algn="ctr" fontAlgn="b"/>
                      <a:r>
                        <a:rPr lang="en-US" sz="1000" b="0" i="0" u="none" strike="noStrike" dirty="0">
                          <a:solidFill>
                            <a:srgbClr val="000000"/>
                          </a:solidFill>
                          <a:effectLst/>
                          <a:latin typeface="+mn-lt"/>
                          <a:ea typeface="+mn-lt"/>
                          <a:cs typeface="+mn-lt"/>
                          <a:sym typeface="+mn-lt"/>
                        </a:rPr>
                        <a:t>Translation of (one) ‘final’ Quick Check Report to local language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000" b="1" i="0" u="none" strike="noStrike" dirty="0">
                          <a:solidFill>
                            <a:srgbClr val="000000"/>
                          </a:solidFill>
                          <a:effectLst/>
                          <a:latin typeface="+mn-lt"/>
                          <a:ea typeface="+mn-lt"/>
                          <a:cs typeface="+mn-lt"/>
                          <a:sym typeface="+mn-lt"/>
                        </a:rPr>
                        <a:t>Included</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03064351"/>
                  </a:ext>
                </a:extLst>
              </a:tr>
              <a:tr h="209758">
                <a:tc>
                  <a:txBody>
                    <a:bodyPr/>
                    <a:lstStyle/>
                    <a:p>
                      <a:pPr algn="ctr" fontAlgn="b"/>
                      <a:r>
                        <a:rPr lang="en-US" sz="1000" b="0" i="0" u="none" strike="noStrike" dirty="0">
                          <a:solidFill>
                            <a:srgbClr val="000000"/>
                          </a:solidFill>
                          <a:effectLst/>
                          <a:latin typeface="+mn-lt"/>
                          <a:ea typeface="+mn-lt"/>
                          <a:cs typeface="+mn-lt"/>
                          <a:sym typeface="+mn-lt"/>
                        </a:rPr>
                        <a:t>Translation of additional (e.g. Survey) reports to local language (per report)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rgbClr val="000000"/>
                          </a:solidFill>
                          <a:effectLst/>
                          <a:latin typeface="+mn-lt"/>
                          <a:ea typeface="+mn-lt"/>
                          <a:cs typeface="+mn-lt"/>
                          <a:sym typeface="+mn-lt"/>
                        </a:rPr>
                        <a:t>1.700€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5030461"/>
                  </a:ext>
                </a:extLst>
              </a:tr>
              <a:tr h="232832">
                <a:tc>
                  <a:txBody>
                    <a:bodyPr/>
                    <a:lstStyle/>
                    <a:p>
                      <a:pPr algn="ctr" fontAlgn="b"/>
                      <a:r>
                        <a:rPr lang="en-US" sz="1000" b="0" i="0" u="none" strike="noStrike" dirty="0">
                          <a:solidFill>
                            <a:srgbClr val="000000"/>
                          </a:solidFill>
                          <a:effectLst/>
                          <a:latin typeface="+mn-lt"/>
                          <a:ea typeface="+mn-lt"/>
                          <a:cs typeface="+mn-lt"/>
                          <a:sym typeface="+mn-lt"/>
                        </a:rPr>
                        <a:t>Site-Visit day/ Workshop day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000" b="1" i="0" u="none" strike="noStrike" dirty="0">
                          <a:solidFill>
                            <a:srgbClr val="000000"/>
                          </a:solidFill>
                          <a:effectLst/>
                          <a:latin typeface="+mn-lt"/>
                          <a:ea typeface="+mn-lt"/>
                          <a:cs typeface="+mn-lt"/>
                          <a:sym typeface="+mn-lt"/>
                        </a:rPr>
                        <a:t>1.700€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42609941"/>
                  </a:ext>
                </a:extLst>
              </a:tr>
              <a:tr h="119944">
                <a:tc>
                  <a:txBody>
                    <a:bodyPr/>
                    <a:lstStyle/>
                    <a:p>
                      <a:pPr algn="ctr" fontAlgn="b"/>
                      <a:r>
                        <a:rPr lang="en-US" sz="1000" b="0" i="0" u="none" strike="noStrike" dirty="0">
                          <a:solidFill>
                            <a:srgbClr val="000000"/>
                          </a:solidFill>
                          <a:effectLst/>
                          <a:latin typeface="+mn-lt"/>
                          <a:ea typeface="+mn-lt"/>
                          <a:cs typeface="+mn-lt"/>
                          <a:sym typeface="+mn-lt"/>
                        </a:rPr>
                        <a:t>travel costs (if applicable)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rgbClr val="000000"/>
                          </a:solidFill>
                          <a:effectLst/>
                          <a:latin typeface="+mn-lt"/>
                          <a:ea typeface="+mn-lt"/>
                          <a:cs typeface="+mn-lt"/>
                          <a:sym typeface="+mn-lt"/>
                        </a:rPr>
                        <a:t>250€/day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2310086"/>
                  </a:ext>
                </a:extLst>
              </a:tr>
            </a:tbl>
          </a:graphicData>
        </a:graphic>
      </p:graphicFrame>
    </p:spTree>
    <p:extLst>
      <p:ext uri="{BB962C8B-B14F-4D97-AF65-F5344CB8AC3E}">
        <p14:creationId xmlns:p14="http://schemas.microsoft.com/office/powerpoint/2010/main" val="31984969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1DB68-4F73-9081-943C-705B19FF0681}"/>
              </a:ext>
            </a:extLst>
          </p:cNvPr>
          <p:cNvSpPr>
            <a:spLocks noGrp="1"/>
          </p:cNvSpPr>
          <p:nvPr>
            <p:ph type="title"/>
          </p:nvPr>
        </p:nvSpPr>
        <p:spPr/>
        <p:txBody>
          <a:bodyPr vert="horz" lIns="91440" tIns="45720" rIns="91440" bIns="45720" rtlCol="0" anchor="ctr">
            <a:normAutofit/>
          </a:bodyPr>
          <a:lstStyle/>
          <a:p>
            <a:r>
              <a:rPr lang="en-US" dirty="0">
                <a:latin typeface="+mn-lt"/>
                <a:ea typeface="+mn-lt"/>
                <a:cs typeface="+mn-lt"/>
                <a:sym typeface="+mn-lt"/>
              </a:rPr>
              <a:t>Terms of Contract</a:t>
            </a:r>
          </a:p>
        </p:txBody>
      </p:sp>
      <p:sp>
        <p:nvSpPr>
          <p:cNvPr id="3" name="Content Placeholder 2">
            <a:extLst>
              <a:ext uri="{FF2B5EF4-FFF2-40B4-BE49-F238E27FC236}">
                <a16:creationId xmlns:a16="http://schemas.microsoft.com/office/drawing/2014/main" id="{B733E5B7-0FDE-EEE3-E7CA-6E912AE2C762}"/>
              </a:ext>
            </a:extLst>
          </p:cNvPr>
          <p:cNvSpPr>
            <a:spLocks noGrp="1"/>
          </p:cNvSpPr>
          <p:nvPr>
            <p:ph idx="1"/>
          </p:nvPr>
        </p:nvSpPr>
        <p:spPr/>
        <p:txBody>
          <a:bodyPr>
            <a:normAutofit/>
          </a:bodyPr>
          <a:lstStyle/>
          <a:p>
            <a:pPr marL="0" indent="0">
              <a:buNone/>
            </a:pPr>
            <a:r>
              <a:rPr lang="en-US" sz="1200" dirty="0">
                <a:latin typeface="+mn-lt"/>
                <a:ea typeface="+mn-lt"/>
                <a:cs typeface="+mn-lt"/>
                <a:sym typeface="+mn-lt"/>
              </a:rPr>
              <a:t>This offer is based on the General Purchasing Conditions of E.ON as retrieved on 02.04.2024. Should components of this offer not be governed by the aforementioned conditions, the terms of this offer shall apply.</a:t>
            </a:r>
          </a:p>
          <a:p>
            <a:pPr marL="0" indent="0">
              <a:buNone/>
            </a:pPr>
            <a:r>
              <a:rPr lang="en-US" sz="1200" dirty="0">
                <a:latin typeface="+mn-lt"/>
                <a:ea typeface="+mn-lt"/>
                <a:cs typeface="+mn-lt"/>
                <a:sym typeface="+mn-lt"/>
              </a:rPr>
              <a:t>The conditions of the offer also apply if the acceptance of the offer is declared through an automated order form and the offer is not explicitly referenced or only the technical part of the offer is referred to in the form.</a:t>
            </a:r>
          </a:p>
          <a:p>
            <a:pPr marL="0" indent="0">
              <a:buNone/>
            </a:pPr>
            <a:r>
              <a:rPr lang="en-US" sz="1200" dirty="0">
                <a:latin typeface="+mn-lt"/>
                <a:ea typeface="+mn-lt"/>
                <a:cs typeface="+mn-lt"/>
                <a:sym typeface="+mn-lt"/>
              </a:rPr>
              <a:t>There are no oral agreements. Any amendments and supplements to this offer must be in writing. This also applies to any waiver of the requirement for written form.</a:t>
            </a:r>
          </a:p>
          <a:p>
            <a:pPr marL="0" indent="0">
              <a:buNone/>
            </a:pPr>
            <a:r>
              <a:rPr lang="en-US" sz="1200" dirty="0">
                <a:latin typeface="+mn-lt"/>
                <a:ea typeface="+mn-lt"/>
                <a:cs typeface="+mn-lt"/>
                <a:sym typeface="+mn-lt"/>
              </a:rPr>
              <a:t>Should any provisions of the resulting contract be invalid or unenforceable, this does not affect the validity of the rest of the contract. In place of an invalid or unenforceable provision, a regulation closest to the economic purpose of the invalid or unenforceable provision will apply.</a:t>
            </a:r>
          </a:p>
          <a:p>
            <a:pPr marL="0" indent="0">
              <a:buNone/>
            </a:pPr>
            <a:endParaRPr lang="en-US" sz="1200" dirty="0">
              <a:latin typeface="+mn-lt"/>
              <a:ea typeface="+mn-lt"/>
              <a:cs typeface="+mn-lt"/>
              <a:sym typeface="+mn-lt"/>
            </a:endParaRPr>
          </a:p>
        </p:txBody>
      </p:sp>
    </p:spTree>
    <p:extLst>
      <p:ext uri="{BB962C8B-B14F-4D97-AF65-F5344CB8AC3E}">
        <p14:creationId xmlns:p14="http://schemas.microsoft.com/office/powerpoint/2010/main" val="31719557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CC4EB-0B46-9F98-0950-EC8D2884EA62}"/>
              </a:ext>
            </a:extLst>
          </p:cNvPr>
          <p:cNvSpPr>
            <a:spLocks noGrp="1"/>
          </p:cNvSpPr>
          <p:nvPr>
            <p:ph type="title"/>
          </p:nvPr>
        </p:nvSpPr>
        <p:spPr/>
        <p:txBody>
          <a:bodyPr vert="horz" lIns="91440" tIns="45720" rIns="91440" bIns="45720" rtlCol="0" anchor="ctr">
            <a:normAutofit/>
          </a:bodyPr>
          <a:lstStyle/>
          <a:p>
            <a:r>
              <a:rPr lang="en-US" dirty="0">
                <a:latin typeface="+mn-lt"/>
                <a:ea typeface="+mn-lt"/>
                <a:cs typeface="+mn-lt"/>
                <a:sym typeface="+mn-lt"/>
              </a:rPr>
              <a:t>Order Placement and Binding Period</a:t>
            </a:r>
          </a:p>
        </p:txBody>
      </p:sp>
      <p:sp>
        <p:nvSpPr>
          <p:cNvPr id="3" name="Content Placeholder 2">
            <a:extLst>
              <a:ext uri="{FF2B5EF4-FFF2-40B4-BE49-F238E27FC236}">
                <a16:creationId xmlns:a16="http://schemas.microsoft.com/office/drawing/2014/main" id="{C8B74302-14C7-BCB6-CBDF-7BAD73F5DBCF}"/>
              </a:ext>
            </a:extLst>
          </p:cNvPr>
          <p:cNvSpPr>
            <a:spLocks noGrp="1"/>
          </p:cNvSpPr>
          <p:nvPr>
            <p:ph idx="1"/>
          </p:nvPr>
        </p:nvSpPr>
        <p:spPr/>
        <p:txBody>
          <a:bodyPr>
            <a:normAutofit/>
          </a:bodyPr>
          <a:lstStyle/>
          <a:p>
            <a:pPr marL="0" indent="0">
              <a:spcBef>
                <a:spcPts val="300"/>
              </a:spcBef>
              <a:buNone/>
            </a:pPr>
            <a:r>
              <a:rPr lang="en-US" sz="1200" dirty="0">
                <a:latin typeface="+mn-lt"/>
                <a:ea typeface="+mn-lt"/>
                <a:cs typeface="+mn-lt"/>
                <a:sym typeface="+mn-lt"/>
              </a:rPr>
              <a:t>We appreciate the opportunity to submit this offer, which we will honor for a period of two months.</a:t>
            </a:r>
          </a:p>
          <a:p>
            <a:pPr marL="0" indent="0">
              <a:spcBef>
                <a:spcPts val="300"/>
              </a:spcBef>
              <a:buNone/>
            </a:pPr>
            <a:r>
              <a:rPr lang="en-US" sz="1200" dirty="0">
                <a:latin typeface="+mn-lt"/>
                <a:ea typeface="+mn-lt"/>
                <a:cs typeface="+mn-lt"/>
                <a:sym typeface="+mn-lt"/>
              </a:rPr>
              <a:t>If you agree to the terms of this offer, please sign the second copy legally and return it to us. </a:t>
            </a:r>
          </a:p>
          <a:p>
            <a:pPr marL="0" indent="0">
              <a:spcBef>
                <a:spcPts val="300"/>
              </a:spcBef>
              <a:buNone/>
            </a:pPr>
            <a:r>
              <a:rPr lang="en-US" sz="1200" dirty="0">
                <a:latin typeface="+mn-lt"/>
                <a:ea typeface="+mn-lt"/>
                <a:cs typeface="+mn-lt"/>
                <a:sym typeface="+mn-lt"/>
              </a:rPr>
              <a:t>Alternatively, we accept the acceptance of the offer through an automated order form.</a:t>
            </a:r>
          </a:p>
          <a:p>
            <a:pPr marL="0" indent="0">
              <a:spcBef>
                <a:spcPts val="300"/>
              </a:spcBef>
              <a:buNone/>
            </a:pPr>
            <a:r>
              <a:rPr lang="en-US" sz="1200" dirty="0">
                <a:latin typeface="+mn-lt"/>
                <a:ea typeface="+mn-lt"/>
                <a:cs typeface="+mn-lt"/>
                <a:sym typeface="+mn-lt"/>
              </a:rPr>
              <a:t>We are at your disposal for any further inquiries.</a:t>
            </a:r>
          </a:p>
          <a:p>
            <a:pPr marL="0" indent="0">
              <a:spcBef>
                <a:spcPts val="300"/>
              </a:spcBef>
              <a:buNone/>
            </a:pPr>
            <a:endParaRPr lang="en-US" sz="1200" dirty="0">
              <a:solidFill>
                <a:srgbClr val="000000"/>
              </a:solidFill>
              <a:latin typeface="+mn-lt"/>
              <a:ea typeface="+mn-lt"/>
              <a:cs typeface="+mn-lt"/>
              <a:sym typeface="+mn-lt"/>
            </a:endParaRPr>
          </a:p>
          <a:p>
            <a:pPr marL="0" indent="0" eaLnBrk="0" hangingPunct="0">
              <a:spcBef>
                <a:spcPts val="300"/>
              </a:spcBef>
              <a:buNone/>
            </a:pPr>
            <a:r>
              <a:rPr lang="en-US" sz="1200" dirty="0">
                <a:solidFill>
                  <a:srgbClr val="000000"/>
                </a:solidFill>
                <a:latin typeface="+mn-lt"/>
                <a:ea typeface="+mn-lt"/>
                <a:cs typeface="+mn-lt"/>
                <a:sym typeface="+mn-lt"/>
              </a:rPr>
              <a:t>Essen, 17.04.2024</a:t>
            </a:r>
          </a:p>
          <a:p>
            <a:pPr marL="0" indent="0" eaLnBrk="0" hangingPunct="0">
              <a:spcBef>
                <a:spcPts val="300"/>
              </a:spcBef>
              <a:buNone/>
            </a:pPr>
            <a:endParaRPr lang="en-US" sz="1200" dirty="0">
              <a:solidFill>
                <a:srgbClr val="000000"/>
              </a:solidFill>
              <a:latin typeface="+mn-lt"/>
              <a:ea typeface="+mn-lt"/>
              <a:cs typeface="+mn-lt"/>
              <a:sym typeface="+mn-lt"/>
            </a:endParaRPr>
          </a:p>
          <a:p>
            <a:pPr marL="0" indent="0" eaLnBrk="0" hangingPunct="0">
              <a:spcBef>
                <a:spcPts val="300"/>
              </a:spcBef>
              <a:buNone/>
            </a:pPr>
            <a:r>
              <a:rPr lang="en-US" sz="1200" dirty="0">
                <a:solidFill>
                  <a:srgbClr val="000000"/>
                </a:solidFill>
                <a:latin typeface="+mn-lt"/>
                <a:ea typeface="+mn-lt"/>
                <a:cs typeface="+mn-lt"/>
                <a:sym typeface="+mn-lt"/>
              </a:rPr>
              <a:t>b.core consulting GmbH</a:t>
            </a:r>
          </a:p>
          <a:p>
            <a:pPr marL="0" indent="0" eaLnBrk="0" hangingPunct="0">
              <a:spcBef>
                <a:spcPts val="300"/>
              </a:spcBef>
              <a:buNone/>
            </a:pPr>
            <a:endParaRPr lang="en-US" sz="1200" dirty="0">
              <a:solidFill>
                <a:srgbClr val="000000"/>
              </a:solidFill>
              <a:latin typeface="+mn-lt"/>
              <a:ea typeface="+mn-lt"/>
              <a:cs typeface="+mn-lt"/>
              <a:sym typeface="+mn-lt"/>
            </a:endParaRPr>
          </a:p>
          <a:p>
            <a:pPr marL="0" indent="0" eaLnBrk="0" hangingPunct="0">
              <a:spcBef>
                <a:spcPts val="300"/>
              </a:spcBef>
              <a:buNone/>
            </a:pPr>
            <a:endParaRPr lang="en-US" sz="1200" dirty="0">
              <a:solidFill>
                <a:srgbClr val="000000"/>
              </a:solidFill>
              <a:latin typeface="+mn-lt"/>
              <a:ea typeface="+mn-lt"/>
              <a:cs typeface="+mn-lt"/>
              <a:sym typeface="+mn-lt"/>
            </a:endParaRPr>
          </a:p>
          <a:p>
            <a:pPr marL="0" indent="0" eaLnBrk="0" hangingPunct="0">
              <a:spcBef>
                <a:spcPts val="300"/>
              </a:spcBef>
              <a:buNone/>
            </a:pPr>
            <a:endParaRPr lang="en-US" sz="1200" dirty="0">
              <a:solidFill>
                <a:srgbClr val="000000"/>
              </a:solidFill>
              <a:latin typeface="+mn-lt"/>
              <a:ea typeface="+mn-lt"/>
              <a:cs typeface="+mn-lt"/>
              <a:sym typeface="+mn-lt"/>
            </a:endParaRPr>
          </a:p>
          <a:p>
            <a:pPr marL="0" indent="0" eaLnBrk="0" hangingPunct="0">
              <a:spcBef>
                <a:spcPts val="300"/>
              </a:spcBef>
              <a:buNone/>
            </a:pPr>
            <a:endParaRPr lang="en-US" sz="1200" dirty="0">
              <a:solidFill>
                <a:srgbClr val="000000"/>
              </a:solidFill>
              <a:latin typeface="+mn-lt"/>
              <a:ea typeface="+mn-lt"/>
              <a:cs typeface="+mn-lt"/>
              <a:sym typeface="+mn-lt"/>
            </a:endParaRPr>
          </a:p>
          <a:p>
            <a:pPr marL="0" indent="0" eaLnBrk="0" hangingPunct="0">
              <a:spcBef>
                <a:spcPts val="300"/>
              </a:spcBef>
              <a:buNone/>
            </a:pPr>
            <a:r>
              <a:rPr lang="en-US" sz="1200" dirty="0">
                <a:solidFill>
                  <a:srgbClr val="000000"/>
                </a:solidFill>
                <a:latin typeface="+mn-lt"/>
                <a:ea typeface="+mn-lt"/>
                <a:cs typeface="+mn-lt"/>
                <a:sym typeface="+mn-lt"/>
              </a:rPr>
              <a:t>David Faustmann</a:t>
            </a:r>
          </a:p>
          <a:p>
            <a:pPr marL="0" indent="0">
              <a:buNone/>
            </a:pPr>
            <a:endParaRPr lang="en-US" sz="1200" dirty="0">
              <a:latin typeface="+mn-lt"/>
              <a:ea typeface="+mn-lt"/>
              <a:cs typeface="+mn-lt"/>
              <a:sym typeface="+mn-lt"/>
            </a:endParaRPr>
          </a:p>
          <a:p>
            <a:pPr marL="0" indent="0">
              <a:buNone/>
            </a:pPr>
            <a:endParaRPr lang="en-US" sz="1200" dirty="0">
              <a:latin typeface="+mn-lt"/>
              <a:ea typeface="+mn-lt"/>
              <a:cs typeface="+mn-lt"/>
              <a:sym typeface="+mn-lt"/>
            </a:endParaRPr>
          </a:p>
        </p:txBody>
      </p:sp>
      <p:pic>
        <p:nvPicPr>
          <p:cNvPr id="6" name="Picture 5" descr="Diagram, arrow&#10;&#10;Description automatically generated">
            <a:extLst>
              <a:ext uri="{FF2B5EF4-FFF2-40B4-BE49-F238E27FC236}">
                <a16:creationId xmlns:a16="http://schemas.microsoft.com/office/drawing/2014/main" id="{430CF419-E6B2-E786-01AD-F4FEA4700DE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406" t="15523" r="2536" b="12618"/>
          <a:stretch/>
        </p:blipFill>
        <p:spPr>
          <a:xfrm>
            <a:off x="838200" y="3389244"/>
            <a:ext cx="1936750" cy="901592"/>
          </a:xfrm>
          <a:prstGeom prst="rect">
            <a:avLst/>
          </a:prstGeom>
        </p:spPr>
      </p:pic>
    </p:spTree>
    <p:extLst>
      <p:ext uri="{BB962C8B-B14F-4D97-AF65-F5344CB8AC3E}">
        <p14:creationId xmlns:p14="http://schemas.microsoft.com/office/powerpoint/2010/main" val="3092947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5B01D11-C4E7-8577-CAC3-6C140866278E}"/>
              </a:ext>
            </a:extLst>
          </p:cNvPr>
          <p:cNvSpPr/>
          <p:nvPr/>
        </p:nvSpPr>
        <p:spPr>
          <a:xfrm>
            <a:off x="4825497" y="5283653"/>
            <a:ext cx="598992" cy="23274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Espace réservé du texte 5">
            <a:extLst>
              <a:ext uri="{FF2B5EF4-FFF2-40B4-BE49-F238E27FC236}">
                <a16:creationId xmlns:a16="http://schemas.microsoft.com/office/drawing/2014/main" id="{7A32FC20-9D41-C97D-66E7-DAC50854DEE7}"/>
              </a:ext>
            </a:extLst>
          </p:cNvPr>
          <p:cNvSpPr txBox="1">
            <a:spLocks/>
          </p:cNvSpPr>
          <p:nvPr/>
        </p:nvSpPr>
        <p:spPr>
          <a:xfrm>
            <a:off x="4042354" y="1880675"/>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1</a:t>
            </a:r>
          </a:p>
        </p:txBody>
      </p:sp>
      <p:sp>
        <p:nvSpPr>
          <p:cNvPr id="7" name="Textplatzhalter 2">
            <a:extLst>
              <a:ext uri="{FF2B5EF4-FFF2-40B4-BE49-F238E27FC236}">
                <a16:creationId xmlns:a16="http://schemas.microsoft.com/office/drawing/2014/main" id="{A0DB3981-BA1B-CEB0-40FA-F323D43E43DC}"/>
              </a:ext>
            </a:extLst>
          </p:cNvPr>
          <p:cNvSpPr txBox="1">
            <a:spLocks/>
          </p:cNvSpPr>
          <p:nvPr/>
        </p:nvSpPr>
        <p:spPr>
          <a:xfrm>
            <a:off x="4364321" y="1844675"/>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Understanding of Your Situation</a:t>
            </a:r>
          </a:p>
        </p:txBody>
      </p:sp>
      <p:sp>
        <p:nvSpPr>
          <p:cNvPr id="8" name="Espace réservé du texte 8">
            <a:extLst>
              <a:ext uri="{FF2B5EF4-FFF2-40B4-BE49-F238E27FC236}">
                <a16:creationId xmlns:a16="http://schemas.microsoft.com/office/drawing/2014/main" id="{3D367CB9-B2D4-0197-FD1E-35DB59A57427}"/>
              </a:ext>
            </a:extLst>
          </p:cNvPr>
          <p:cNvSpPr txBox="1">
            <a:spLocks/>
          </p:cNvSpPr>
          <p:nvPr/>
        </p:nvSpPr>
        <p:spPr>
          <a:xfrm>
            <a:off x="4042354" y="2290874"/>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2</a:t>
            </a:r>
          </a:p>
        </p:txBody>
      </p:sp>
      <p:sp>
        <p:nvSpPr>
          <p:cNvPr id="9" name="Textplatzhalter 4">
            <a:extLst>
              <a:ext uri="{FF2B5EF4-FFF2-40B4-BE49-F238E27FC236}">
                <a16:creationId xmlns:a16="http://schemas.microsoft.com/office/drawing/2014/main" id="{357E297F-D8BB-69D9-837D-ECC44A66E93D}"/>
              </a:ext>
            </a:extLst>
          </p:cNvPr>
          <p:cNvSpPr txBox="1">
            <a:spLocks/>
          </p:cNvSpPr>
          <p:nvPr/>
        </p:nvSpPr>
        <p:spPr>
          <a:xfrm>
            <a:off x="4362152" y="2229653"/>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Solution and Risk Mitigation Approach – Overview</a:t>
            </a:r>
          </a:p>
        </p:txBody>
      </p:sp>
      <p:sp>
        <p:nvSpPr>
          <p:cNvPr id="10" name="Espace réservé du texte 8">
            <a:extLst>
              <a:ext uri="{FF2B5EF4-FFF2-40B4-BE49-F238E27FC236}">
                <a16:creationId xmlns:a16="http://schemas.microsoft.com/office/drawing/2014/main" id="{B55DAEC2-16D8-4944-5794-E2C18CB0A61C}"/>
              </a:ext>
            </a:extLst>
          </p:cNvPr>
          <p:cNvSpPr txBox="1">
            <a:spLocks/>
          </p:cNvSpPr>
          <p:nvPr/>
        </p:nvSpPr>
        <p:spPr>
          <a:xfrm>
            <a:off x="4042354" y="2689883"/>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3</a:t>
            </a:r>
          </a:p>
        </p:txBody>
      </p:sp>
      <p:sp>
        <p:nvSpPr>
          <p:cNvPr id="11" name="Textplatzhalter 6">
            <a:extLst>
              <a:ext uri="{FF2B5EF4-FFF2-40B4-BE49-F238E27FC236}">
                <a16:creationId xmlns:a16="http://schemas.microsoft.com/office/drawing/2014/main" id="{6BDD6DED-E9C5-B71C-BDC7-FCB5C2F80E11}"/>
              </a:ext>
            </a:extLst>
          </p:cNvPr>
          <p:cNvSpPr txBox="1">
            <a:spLocks/>
          </p:cNvSpPr>
          <p:nvPr/>
        </p:nvSpPr>
        <p:spPr>
          <a:xfrm>
            <a:off x="4362152" y="2458549"/>
            <a:ext cx="7289658" cy="2020063"/>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Components of the Solution Approach – Detail</a:t>
            </a:r>
          </a:p>
          <a:p>
            <a:pPr marL="457200" lvl="1" indent="0">
              <a:spcBef>
                <a:spcPts val="600"/>
              </a:spcBef>
              <a:buNone/>
              <a:tabLst>
                <a:tab pos="2960688" algn="l"/>
              </a:tabLst>
            </a:pPr>
            <a:r>
              <a:rPr lang="en-US" sz="1000" dirty="0">
                <a:ea typeface="+mn-lt"/>
                <a:cs typeface="+mn-lt"/>
                <a:sym typeface="+mn-lt"/>
              </a:rPr>
              <a:t>3.1. </a:t>
            </a:r>
            <a:r>
              <a:rPr lang="en-US" sz="1000" b="1" dirty="0"/>
              <a:t>Phase 1 </a:t>
            </a:r>
            <a:r>
              <a:rPr lang="en-US" sz="1000" dirty="0"/>
              <a:t>– Kick-Off and Data Analysis</a:t>
            </a:r>
            <a:r>
              <a:rPr lang="en-US" sz="1000" dirty="0">
                <a:ea typeface="+mn-lt"/>
                <a:cs typeface="+mn-lt"/>
                <a:sym typeface="+mn-lt"/>
              </a:rPr>
              <a:t>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3.2. </a:t>
            </a:r>
            <a:r>
              <a:rPr lang="en-US" sz="1000" b="1" dirty="0">
                <a:ea typeface="+mn-lt"/>
                <a:cs typeface="+mn-lt"/>
                <a:sym typeface="+mn-lt"/>
              </a:rPr>
              <a:t>Phase 2</a:t>
            </a:r>
            <a:r>
              <a:rPr lang="en-US" sz="1000" dirty="0">
                <a:ea typeface="+mn-lt"/>
                <a:cs typeface="+mn-lt"/>
                <a:sym typeface="+mn-lt"/>
              </a:rPr>
              <a:t> – Heat Map Risks	</a:t>
            </a:r>
          </a:p>
          <a:p>
            <a:pPr marL="457200" lvl="1" indent="0">
              <a:spcBef>
                <a:spcPts val="600"/>
              </a:spcBef>
              <a:buNone/>
              <a:tabLst>
                <a:tab pos="2960688" algn="l"/>
              </a:tabLst>
            </a:pPr>
            <a:r>
              <a:rPr lang="en-US" sz="1000" dirty="0">
                <a:ea typeface="+mn-lt"/>
                <a:cs typeface="+mn-lt"/>
                <a:sym typeface="+mn-lt"/>
              </a:rPr>
              <a:t>3.3. </a:t>
            </a:r>
            <a:r>
              <a:rPr lang="en-US" sz="1000" b="1" dirty="0">
                <a:ea typeface="+mn-lt"/>
                <a:cs typeface="+mn-lt"/>
                <a:sym typeface="+mn-lt"/>
              </a:rPr>
              <a:t>Phase 3</a:t>
            </a:r>
            <a:r>
              <a:rPr lang="en-US" sz="1000" dirty="0">
                <a:ea typeface="+mn-lt"/>
                <a:cs typeface="+mn-lt"/>
                <a:sym typeface="+mn-lt"/>
              </a:rPr>
              <a:t> – Leadership &amp; HSE Capabilities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3.4. </a:t>
            </a:r>
            <a:r>
              <a:rPr lang="en-US" sz="1000" b="1" dirty="0">
                <a:ea typeface="+mn-lt"/>
                <a:cs typeface="+mn-lt"/>
                <a:sym typeface="+mn-lt"/>
              </a:rPr>
              <a:t>Phase 4</a:t>
            </a:r>
            <a:r>
              <a:rPr lang="en-US" sz="1000" dirty="0">
                <a:ea typeface="+mn-lt"/>
                <a:cs typeface="+mn-lt"/>
                <a:sym typeface="+mn-lt"/>
              </a:rPr>
              <a:t> – Cultural Maturity	</a:t>
            </a:r>
          </a:p>
          <a:p>
            <a:pPr marL="457200" lvl="1" indent="0">
              <a:spcBef>
                <a:spcPts val="600"/>
              </a:spcBef>
              <a:buNone/>
              <a:tabLst>
                <a:tab pos="2960688" algn="l"/>
              </a:tabLst>
            </a:pPr>
            <a:r>
              <a:rPr lang="en-US" sz="1000" dirty="0">
                <a:ea typeface="+mn-lt"/>
                <a:cs typeface="+mn-lt"/>
                <a:sym typeface="+mn-lt"/>
              </a:rPr>
              <a:t>3.5. </a:t>
            </a:r>
            <a:r>
              <a:rPr lang="en-US" sz="1000" b="1" dirty="0">
                <a:ea typeface="+mn-lt"/>
                <a:cs typeface="+mn-lt"/>
                <a:sym typeface="+mn-lt"/>
              </a:rPr>
              <a:t>Reporting and Usability </a:t>
            </a:r>
            <a:r>
              <a:rPr lang="en-US" sz="1000" dirty="0">
                <a:ea typeface="+mn-lt"/>
                <a:cs typeface="+mn-lt"/>
                <a:sym typeface="+mn-lt"/>
              </a:rPr>
              <a:t>– </a:t>
            </a:r>
            <a:r>
              <a:rPr lang="en-US" sz="1000" dirty="0"/>
              <a:t>Consolidation for E.ON HSE Governance</a:t>
            </a:r>
            <a:endParaRPr lang="en-US" sz="1000" dirty="0">
              <a:ea typeface="+mn-lt"/>
              <a:cs typeface="+mn-lt"/>
              <a:sym typeface="+mn-lt"/>
            </a:endParaRPr>
          </a:p>
          <a:p>
            <a:pPr marL="457200" lvl="1" indent="0">
              <a:spcBef>
                <a:spcPts val="600"/>
              </a:spcBef>
              <a:buNone/>
              <a:tabLst>
                <a:tab pos="2960688" algn="l"/>
              </a:tabLst>
            </a:pPr>
            <a:r>
              <a:rPr lang="en-US" sz="1000" dirty="0">
                <a:ea typeface="+mn-lt"/>
                <a:cs typeface="+mn-lt"/>
                <a:sym typeface="+mn-lt"/>
              </a:rPr>
              <a:t>3.6. </a:t>
            </a:r>
            <a:r>
              <a:rPr lang="en-US" sz="1000" b="1" dirty="0">
                <a:ea typeface="+mn-lt"/>
                <a:cs typeface="+mn-lt"/>
                <a:sym typeface="+mn-lt"/>
              </a:rPr>
              <a:t>Summary of Activities &amp; Assumptions</a:t>
            </a:r>
            <a:r>
              <a:rPr lang="en-US" sz="1000" dirty="0">
                <a:ea typeface="+mn-lt"/>
                <a:cs typeface="+mn-lt"/>
                <a:sym typeface="+mn-lt"/>
              </a:rPr>
              <a:t>	</a:t>
            </a:r>
            <a:endParaRPr lang="en-US" sz="1200" dirty="0">
              <a:solidFill>
                <a:schemeClr val="bg1">
                  <a:lumMod val="65000"/>
                </a:schemeClr>
              </a:solidFill>
              <a:ea typeface="+mn-lt"/>
              <a:cs typeface="+mn-lt"/>
              <a:sym typeface="+mn-lt"/>
            </a:endParaRPr>
          </a:p>
        </p:txBody>
      </p:sp>
      <p:sp>
        <p:nvSpPr>
          <p:cNvPr id="12" name="Espace réservé du texte 16">
            <a:extLst>
              <a:ext uri="{FF2B5EF4-FFF2-40B4-BE49-F238E27FC236}">
                <a16:creationId xmlns:a16="http://schemas.microsoft.com/office/drawing/2014/main" id="{45BAFFE5-9912-D1DB-4090-25CC16E23EB1}"/>
              </a:ext>
            </a:extLst>
          </p:cNvPr>
          <p:cNvSpPr txBox="1">
            <a:spLocks/>
          </p:cNvSpPr>
          <p:nvPr/>
        </p:nvSpPr>
        <p:spPr>
          <a:xfrm>
            <a:off x="4042354" y="4387591"/>
            <a:ext cx="252000" cy="252000"/>
          </a:xfrm>
          <a:prstGeom prst="ellipse">
            <a:avLst/>
          </a:prstGeom>
          <a:solidFill>
            <a:schemeClr val="accent1"/>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4</a:t>
            </a:r>
          </a:p>
        </p:txBody>
      </p:sp>
      <p:sp>
        <p:nvSpPr>
          <p:cNvPr id="13" name="Textplatzhalter 8">
            <a:extLst>
              <a:ext uri="{FF2B5EF4-FFF2-40B4-BE49-F238E27FC236}">
                <a16:creationId xmlns:a16="http://schemas.microsoft.com/office/drawing/2014/main" id="{80EC481F-4250-11C5-BA46-BF1F2B7FB720}"/>
              </a:ext>
            </a:extLst>
          </p:cNvPr>
          <p:cNvSpPr txBox="1">
            <a:spLocks/>
          </p:cNvSpPr>
          <p:nvPr/>
        </p:nvSpPr>
        <p:spPr>
          <a:xfrm>
            <a:off x="4362152" y="4398268"/>
            <a:ext cx="6582073" cy="111813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Program Setup – Flexible Proposal</a:t>
            </a:r>
          </a:p>
          <a:p>
            <a:pPr marL="457200" lvl="1" indent="0">
              <a:spcBef>
                <a:spcPts val="600"/>
              </a:spcBef>
              <a:buNone/>
            </a:pPr>
            <a:r>
              <a:rPr lang="en-US" sz="1000" dirty="0">
                <a:ea typeface="+mn-lt"/>
                <a:cs typeface="+mn-lt"/>
                <a:sym typeface="+mn-lt"/>
              </a:rPr>
              <a:t>4.1. Program Organization, Team, Team Experience</a:t>
            </a:r>
          </a:p>
          <a:p>
            <a:pPr marL="457200" lvl="1" indent="0">
              <a:spcBef>
                <a:spcPts val="600"/>
              </a:spcBef>
              <a:buNone/>
            </a:pPr>
            <a:r>
              <a:rPr lang="en-US" sz="1000" dirty="0">
                <a:ea typeface="+mn-lt"/>
                <a:cs typeface="+mn-lt"/>
                <a:sym typeface="+mn-lt"/>
              </a:rPr>
              <a:t>4.2. Planning</a:t>
            </a:r>
          </a:p>
          <a:p>
            <a:pPr marL="457200" lvl="1" indent="0">
              <a:spcBef>
                <a:spcPts val="600"/>
              </a:spcBef>
              <a:buNone/>
            </a:pPr>
            <a:r>
              <a:rPr lang="en-US" sz="1000" dirty="0">
                <a:ea typeface="+mn-lt"/>
                <a:cs typeface="+mn-lt"/>
                <a:sym typeface="+mn-lt"/>
              </a:rPr>
              <a:t>4.3. Commercial Aspects</a:t>
            </a:r>
          </a:p>
          <a:p>
            <a:pPr marL="457200" lvl="1" indent="0">
              <a:spcBef>
                <a:spcPts val="600"/>
              </a:spcBef>
              <a:buNone/>
            </a:pPr>
            <a:r>
              <a:rPr lang="en-US" sz="1000" dirty="0">
                <a:ea typeface="+mn-lt"/>
                <a:cs typeface="+mn-lt"/>
                <a:sym typeface="+mn-lt"/>
              </a:rPr>
              <a:t>4.4. CVs</a:t>
            </a:r>
          </a:p>
        </p:txBody>
      </p:sp>
      <p:sp>
        <p:nvSpPr>
          <p:cNvPr id="14" name="Espace réservé du texte 10">
            <a:extLst>
              <a:ext uri="{FF2B5EF4-FFF2-40B4-BE49-F238E27FC236}">
                <a16:creationId xmlns:a16="http://schemas.microsoft.com/office/drawing/2014/main" id="{2D643013-0AB8-6254-AEF3-CE8C41F54B82}"/>
              </a:ext>
            </a:extLst>
          </p:cNvPr>
          <p:cNvSpPr txBox="1">
            <a:spLocks/>
          </p:cNvSpPr>
          <p:nvPr/>
        </p:nvSpPr>
        <p:spPr>
          <a:xfrm>
            <a:off x="4042354" y="5559048"/>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1" dirty="0">
                <a:latin typeface="+mn-lt"/>
                <a:ea typeface="+mn-lt"/>
                <a:cs typeface="+mn-lt"/>
                <a:sym typeface="+mn-lt"/>
              </a:rPr>
              <a:t>5</a:t>
            </a:r>
          </a:p>
        </p:txBody>
      </p:sp>
      <p:sp>
        <p:nvSpPr>
          <p:cNvPr id="15" name="Textplatzhalter 12">
            <a:extLst>
              <a:ext uri="{FF2B5EF4-FFF2-40B4-BE49-F238E27FC236}">
                <a16:creationId xmlns:a16="http://schemas.microsoft.com/office/drawing/2014/main" id="{6E2D0529-B8C7-8794-DEC0-21A439EDC81B}"/>
              </a:ext>
            </a:extLst>
          </p:cNvPr>
          <p:cNvSpPr txBox="1">
            <a:spLocks/>
          </p:cNvSpPr>
          <p:nvPr/>
        </p:nvSpPr>
        <p:spPr>
          <a:xfrm>
            <a:off x="4362152" y="5487048"/>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References</a:t>
            </a:r>
          </a:p>
        </p:txBody>
      </p:sp>
      <p:sp>
        <p:nvSpPr>
          <p:cNvPr id="16" name="Espace réservé du texte 10">
            <a:extLst>
              <a:ext uri="{FF2B5EF4-FFF2-40B4-BE49-F238E27FC236}">
                <a16:creationId xmlns:a16="http://schemas.microsoft.com/office/drawing/2014/main" id="{43A425D4-81D0-EF09-B3B5-48C201CA6C22}"/>
              </a:ext>
            </a:extLst>
          </p:cNvPr>
          <p:cNvSpPr txBox="1">
            <a:spLocks/>
          </p:cNvSpPr>
          <p:nvPr/>
        </p:nvSpPr>
        <p:spPr>
          <a:xfrm>
            <a:off x="4042354" y="5913142"/>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1" dirty="0">
                <a:latin typeface="+mn-lt"/>
                <a:ea typeface="+mn-lt"/>
                <a:cs typeface="+mn-lt"/>
                <a:sym typeface="+mn-lt"/>
              </a:rPr>
              <a:t>6</a:t>
            </a:r>
          </a:p>
        </p:txBody>
      </p:sp>
      <p:sp>
        <p:nvSpPr>
          <p:cNvPr id="24" name="Textplatzhalter 12">
            <a:extLst>
              <a:ext uri="{FF2B5EF4-FFF2-40B4-BE49-F238E27FC236}">
                <a16:creationId xmlns:a16="http://schemas.microsoft.com/office/drawing/2014/main" id="{D99E1D47-4F6C-7272-6A31-2F73BC3BD0D4}"/>
              </a:ext>
            </a:extLst>
          </p:cNvPr>
          <p:cNvSpPr txBox="1">
            <a:spLocks/>
          </p:cNvSpPr>
          <p:nvPr/>
        </p:nvSpPr>
        <p:spPr>
          <a:xfrm>
            <a:off x="4362152" y="584114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Appendices</a:t>
            </a:r>
          </a:p>
        </p:txBody>
      </p:sp>
      <p:sp>
        <p:nvSpPr>
          <p:cNvPr id="3" name="Espace réservé du texte 5">
            <a:extLst>
              <a:ext uri="{FF2B5EF4-FFF2-40B4-BE49-F238E27FC236}">
                <a16:creationId xmlns:a16="http://schemas.microsoft.com/office/drawing/2014/main" id="{ECA1957D-57C1-57E0-F415-D300A6BBE3F1}"/>
              </a:ext>
            </a:extLst>
          </p:cNvPr>
          <p:cNvSpPr txBox="1">
            <a:spLocks/>
          </p:cNvSpPr>
          <p:nvPr/>
        </p:nvSpPr>
        <p:spPr>
          <a:xfrm>
            <a:off x="4042354" y="1477302"/>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0</a:t>
            </a:r>
          </a:p>
        </p:txBody>
      </p:sp>
      <p:sp>
        <p:nvSpPr>
          <p:cNvPr id="4" name="Textplatzhalter 2">
            <a:extLst>
              <a:ext uri="{FF2B5EF4-FFF2-40B4-BE49-F238E27FC236}">
                <a16:creationId xmlns:a16="http://schemas.microsoft.com/office/drawing/2014/main" id="{042CBA77-6E56-3E87-F80A-C4B3FD17DAD1}"/>
              </a:ext>
            </a:extLst>
          </p:cNvPr>
          <p:cNvSpPr txBox="1">
            <a:spLocks/>
          </p:cNvSpPr>
          <p:nvPr/>
        </p:nvSpPr>
        <p:spPr>
          <a:xfrm>
            <a:off x="4364321" y="144130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Management Summary</a:t>
            </a:r>
          </a:p>
        </p:txBody>
      </p:sp>
    </p:spTree>
    <p:extLst>
      <p:ext uri="{BB962C8B-B14F-4D97-AF65-F5344CB8AC3E}">
        <p14:creationId xmlns:p14="http://schemas.microsoft.com/office/powerpoint/2010/main" val="18347384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7A67-AEE7-1E98-256B-70049BB5BA3B}"/>
              </a:ext>
            </a:extLst>
          </p:cNvPr>
          <p:cNvSpPr>
            <a:spLocks noGrp="1"/>
          </p:cNvSpPr>
          <p:nvPr>
            <p:ph type="title"/>
          </p:nvPr>
        </p:nvSpPr>
        <p:spPr/>
        <p:txBody>
          <a:bodyPr/>
          <a:lstStyle/>
          <a:p>
            <a:r>
              <a:rPr lang="en-US" dirty="0">
                <a:latin typeface="+mn-lt"/>
                <a:ea typeface="+mn-lt"/>
                <a:cs typeface="+mn-lt"/>
                <a:sym typeface="+mn-lt"/>
              </a:rPr>
              <a:t>Project Staffing </a:t>
            </a:r>
          </a:p>
        </p:txBody>
      </p:sp>
      <p:sp>
        <p:nvSpPr>
          <p:cNvPr id="3" name="Content Placeholder 2">
            <a:extLst>
              <a:ext uri="{FF2B5EF4-FFF2-40B4-BE49-F238E27FC236}">
                <a16:creationId xmlns:a16="http://schemas.microsoft.com/office/drawing/2014/main" id="{69A4D12C-E7A1-3545-D73B-E04C2AAEFC43}"/>
              </a:ext>
            </a:extLst>
          </p:cNvPr>
          <p:cNvSpPr>
            <a:spLocks noGrp="1"/>
          </p:cNvSpPr>
          <p:nvPr>
            <p:ph idx="1"/>
          </p:nvPr>
        </p:nvSpPr>
        <p:spPr/>
        <p:txBody>
          <a:bodyPr>
            <a:normAutofit/>
          </a:bodyPr>
          <a:lstStyle/>
          <a:p>
            <a:pPr marL="0" indent="0">
              <a:buNone/>
            </a:pPr>
            <a:r>
              <a:rPr lang="en-US" sz="1200" dirty="0">
                <a:latin typeface="+mn-lt"/>
                <a:ea typeface="+mn-lt"/>
                <a:cs typeface="+mn-lt"/>
                <a:sym typeface="+mn-lt"/>
              </a:rPr>
              <a:t>b.core plans the availability of the named consultants and subcontracted consultants for the proposed program start. However, b.core reserves the right to change or exchange the 'b.core project consultant,' but will replace them with consultants of equal qualification.</a:t>
            </a:r>
          </a:p>
          <a:p>
            <a:pPr marL="0" indent="0">
              <a:buNone/>
            </a:pPr>
            <a:endParaRPr lang="en-US" sz="1200" dirty="0">
              <a:latin typeface="+mn-lt"/>
              <a:ea typeface="+mn-lt"/>
              <a:cs typeface="+mn-lt"/>
              <a:sym typeface="+mn-lt"/>
            </a:endParaRPr>
          </a:p>
          <a:p>
            <a:pPr marL="0" indent="0">
              <a:buNone/>
            </a:pPr>
            <a:r>
              <a:rPr lang="en-US" sz="1200" dirty="0">
                <a:latin typeface="+mn-lt"/>
                <a:ea typeface="+mn-lt"/>
                <a:cs typeface="+mn-lt"/>
                <a:sym typeface="+mn-lt"/>
              </a:rPr>
              <a:t>b.core may bring in additional qualified consultants according to the technical and capacity requirements during the program. E.ON will allow b.core to deploy additional consultants (Senior-Level) after prior discussion and agreement to support the team. Billing modalities will be agreed upon mutually.</a:t>
            </a:r>
          </a:p>
          <a:p>
            <a:pPr marL="0" indent="0">
              <a:buNone/>
            </a:pPr>
            <a:endParaRPr lang="en-US" sz="1200" dirty="0">
              <a:latin typeface="+mn-lt"/>
              <a:ea typeface="+mn-lt"/>
              <a:cs typeface="+mn-lt"/>
              <a:sym typeface="+mn-lt"/>
            </a:endParaRPr>
          </a:p>
          <a:p>
            <a:pPr marL="0" indent="0">
              <a:buNone/>
            </a:pPr>
            <a:r>
              <a:rPr lang="en-US" sz="1200" dirty="0">
                <a:latin typeface="+mn-lt"/>
                <a:ea typeface="+mn-lt"/>
                <a:cs typeface="+mn-lt"/>
                <a:sym typeface="+mn-lt"/>
              </a:rPr>
              <a:t>E.ON will refrain from anything that could jeopardize the independence of </a:t>
            </a:r>
            <a:r>
              <a:rPr lang="en-US" sz="1200" dirty="0" err="1">
                <a:latin typeface="+mn-lt"/>
                <a:ea typeface="+mn-lt"/>
                <a:cs typeface="+mn-lt"/>
                <a:sym typeface="+mn-lt"/>
              </a:rPr>
              <a:t>b.core’s</a:t>
            </a:r>
            <a:r>
              <a:rPr lang="en-US" sz="1200" dirty="0">
                <a:latin typeface="+mn-lt"/>
                <a:ea typeface="+mn-lt"/>
                <a:cs typeface="+mn-lt"/>
                <a:sym typeface="+mn-lt"/>
              </a:rPr>
              <a:t> consultants. This is especially true for offers of employment and for offers to conduct assignments on their own account.</a:t>
            </a:r>
          </a:p>
          <a:p>
            <a:pPr marL="0" indent="0">
              <a:buNone/>
            </a:pPr>
            <a:endParaRPr lang="en-US" sz="1200" dirty="0">
              <a:latin typeface="+mn-lt"/>
              <a:ea typeface="+mn-lt"/>
              <a:cs typeface="+mn-lt"/>
              <a:sym typeface="+mn-lt"/>
            </a:endParaRPr>
          </a:p>
          <a:p>
            <a:pPr marL="0" indent="0">
              <a:buNone/>
            </a:pPr>
            <a:r>
              <a:rPr lang="en-US" sz="1200" dirty="0">
                <a:latin typeface="+mn-lt"/>
                <a:ea typeface="+mn-lt"/>
                <a:cs typeface="+mn-lt"/>
                <a:sym typeface="+mn-lt"/>
              </a:rPr>
              <a:t>The consultants of b.core will not be integrated into E.ON’s operations. They are not subject to E.ON's directives, but exclusively to </a:t>
            </a:r>
            <a:r>
              <a:rPr lang="en-US" sz="1200" dirty="0" err="1">
                <a:latin typeface="+mn-lt"/>
                <a:ea typeface="+mn-lt"/>
                <a:cs typeface="+mn-lt"/>
                <a:sym typeface="+mn-lt"/>
              </a:rPr>
              <a:t>b.core’s</a:t>
            </a:r>
            <a:r>
              <a:rPr lang="en-US" sz="1200" dirty="0">
                <a:latin typeface="+mn-lt"/>
                <a:ea typeface="+mn-lt"/>
                <a:cs typeface="+mn-lt"/>
                <a:sym typeface="+mn-lt"/>
              </a:rPr>
              <a:t> management authority. The number and choice of consultants who provide the services remain reserved within the above regulations by b.core just as any other personnel organizational authority.</a:t>
            </a:r>
          </a:p>
          <a:p>
            <a:pPr marL="0" indent="0">
              <a:buNone/>
            </a:pPr>
            <a:endParaRPr lang="en-US" sz="1200" dirty="0">
              <a:latin typeface="+mn-lt"/>
              <a:ea typeface="+mn-lt"/>
              <a:cs typeface="+mn-lt"/>
              <a:sym typeface="+mn-lt"/>
            </a:endParaRPr>
          </a:p>
          <a:p>
            <a:pPr marL="0" indent="0">
              <a:buNone/>
            </a:pPr>
            <a:r>
              <a:rPr lang="en-US" sz="1200" dirty="0">
                <a:latin typeface="+mn-lt"/>
                <a:ea typeface="+mn-lt"/>
                <a:cs typeface="+mn-lt"/>
                <a:sym typeface="+mn-lt"/>
              </a:rPr>
              <a:t>According to the RfP, b.core is entitled to deliver part of the services differently from the program location ("remote") in its own premises.</a:t>
            </a:r>
          </a:p>
        </p:txBody>
      </p:sp>
    </p:spTree>
    <p:extLst>
      <p:ext uri="{BB962C8B-B14F-4D97-AF65-F5344CB8AC3E}">
        <p14:creationId xmlns:p14="http://schemas.microsoft.com/office/powerpoint/2010/main" val="816669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1A64B-A0BD-D179-5844-8B260C878A77}"/>
              </a:ext>
            </a:extLst>
          </p:cNvPr>
          <p:cNvSpPr>
            <a:spLocks noGrp="1"/>
          </p:cNvSpPr>
          <p:nvPr>
            <p:ph type="title"/>
          </p:nvPr>
        </p:nvSpPr>
        <p:spPr/>
        <p:txBody>
          <a:bodyPr/>
          <a:lstStyle/>
          <a:p>
            <a:r>
              <a:rPr lang="en-US" dirty="0"/>
              <a:t>Management Summary of the “Quick Check 2.0”</a:t>
            </a:r>
          </a:p>
        </p:txBody>
      </p:sp>
      <p:sp>
        <p:nvSpPr>
          <p:cNvPr id="3" name="Slide Number Placeholder 2">
            <a:extLst>
              <a:ext uri="{FF2B5EF4-FFF2-40B4-BE49-F238E27FC236}">
                <a16:creationId xmlns:a16="http://schemas.microsoft.com/office/drawing/2014/main" id="{5373597B-C6AC-0E88-D588-B081229D707F}"/>
              </a:ext>
            </a:extLst>
          </p:cNvPr>
          <p:cNvSpPr>
            <a:spLocks noGrp="1"/>
          </p:cNvSpPr>
          <p:nvPr>
            <p:ph type="sldNum" sz="quarter" idx="12"/>
          </p:nvPr>
        </p:nvSpPr>
        <p:spPr/>
        <p:txBody>
          <a:bodyPr/>
          <a:lstStyle/>
          <a:p>
            <a:fld id="{A6675773-DBBA-4A21-9EDA-4D76296EEA2B}" type="slidenum">
              <a:rPr lang="en-US" smtClean="0"/>
              <a:t>6</a:t>
            </a:fld>
            <a:endParaRPr lang="en-US" dirty="0"/>
          </a:p>
        </p:txBody>
      </p:sp>
      <p:sp>
        <p:nvSpPr>
          <p:cNvPr id="4" name="Rectangle 7">
            <a:extLst>
              <a:ext uri="{FF2B5EF4-FFF2-40B4-BE49-F238E27FC236}">
                <a16:creationId xmlns:a16="http://schemas.microsoft.com/office/drawing/2014/main" id="{CAE5917D-A3C8-8629-6ECC-1808044090B5}"/>
              </a:ext>
            </a:extLst>
          </p:cNvPr>
          <p:cNvSpPr>
            <a:spLocks noChangeArrowheads="1"/>
          </p:cNvSpPr>
          <p:nvPr/>
        </p:nvSpPr>
        <p:spPr bwMode="auto">
          <a:xfrm>
            <a:off x="8432316" y="1690688"/>
            <a:ext cx="3336887" cy="597203"/>
          </a:xfrm>
          <a:prstGeom prst="rect">
            <a:avLst/>
          </a:prstGeom>
          <a:noFill/>
          <a:ln w="9525" algn="ctr">
            <a:noFill/>
            <a:miter lim="800000"/>
            <a:headEnd/>
            <a:tailEnd/>
          </a:ln>
        </p:spPr>
        <p:txBody>
          <a:bodyPr lIns="36000" tIns="36000" rIns="36000" bIns="36000" anchor="ctr" anchorCtr="0"/>
          <a:lstStyle>
            <a:defPPr>
              <a:defRPr lang="fr-FR"/>
            </a:defPPr>
            <a:lvl1pPr algn="ctr" rtl="0" fontAlgn="base">
              <a:spcBef>
                <a:spcPct val="0"/>
              </a:spcBef>
              <a:spcAft>
                <a:spcPct val="0"/>
              </a:spcAft>
              <a:defRPr sz="1200" kern="1200">
                <a:solidFill>
                  <a:schemeClr val="tx1"/>
                </a:solidFill>
                <a:latin typeface="Verdana" pitchFamily="34" charset="0"/>
                <a:ea typeface="+mn-ea"/>
                <a:cs typeface="+mn-cs"/>
              </a:defRPr>
            </a:lvl1pPr>
            <a:lvl2pPr marL="457200" algn="ctr" rtl="0" fontAlgn="base">
              <a:spcBef>
                <a:spcPct val="0"/>
              </a:spcBef>
              <a:spcAft>
                <a:spcPct val="0"/>
              </a:spcAft>
              <a:defRPr sz="1200" kern="1200">
                <a:solidFill>
                  <a:schemeClr val="tx1"/>
                </a:solidFill>
                <a:latin typeface="Verdana" pitchFamily="34" charset="0"/>
                <a:ea typeface="+mn-ea"/>
                <a:cs typeface="+mn-cs"/>
              </a:defRPr>
            </a:lvl2pPr>
            <a:lvl3pPr marL="914400" algn="ctr" rtl="0" fontAlgn="base">
              <a:spcBef>
                <a:spcPct val="0"/>
              </a:spcBef>
              <a:spcAft>
                <a:spcPct val="0"/>
              </a:spcAft>
              <a:defRPr sz="1200" kern="1200">
                <a:solidFill>
                  <a:schemeClr val="tx1"/>
                </a:solidFill>
                <a:latin typeface="Verdana" pitchFamily="34" charset="0"/>
                <a:ea typeface="+mn-ea"/>
                <a:cs typeface="+mn-cs"/>
              </a:defRPr>
            </a:lvl3pPr>
            <a:lvl4pPr marL="1371600" algn="ctr" rtl="0" fontAlgn="base">
              <a:spcBef>
                <a:spcPct val="0"/>
              </a:spcBef>
              <a:spcAft>
                <a:spcPct val="0"/>
              </a:spcAft>
              <a:defRPr sz="1200" kern="1200">
                <a:solidFill>
                  <a:schemeClr val="tx1"/>
                </a:solidFill>
                <a:latin typeface="Verdana" pitchFamily="34" charset="0"/>
                <a:ea typeface="+mn-ea"/>
                <a:cs typeface="+mn-cs"/>
              </a:defRPr>
            </a:lvl4pPr>
            <a:lvl5pPr marL="1828800" algn="ctr" rtl="0" fontAlgn="base">
              <a:spcBef>
                <a:spcPct val="0"/>
              </a:spcBef>
              <a:spcAft>
                <a:spcPct val="0"/>
              </a:spcAft>
              <a:defRPr sz="1200" kern="1200">
                <a:solidFill>
                  <a:schemeClr val="tx1"/>
                </a:solidFill>
                <a:latin typeface="Verdana" pitchFamily="34" charset="0"/>
                <a:ea typeface="+mn-ea"/>
                <a:cs typeface="+mn-cs"/>
              </a:defRPr>
            </a:lvl5pPr>
            <a:lvl6pPr marL="2286000" algn="l" defTabSz="914400" rtl="0" eaLnBrk="1" latinLnBrk="0" hangingPunct="1">
              <a:defRPr sz="1200" kern="1200">
                <a:solidFill>
                  <a:schemeClr val="tx1"/>
                </a:solidFill>
                <a:latin typeface="Verdana" pitchFamily="34" charset="0"/>
                <a:ea typeface="+mn-ea"/>
                <a:cs typeface="+mn-cs"/>
              </a:defRPr>
            </a:lvl6pPr>
            <a:lvl7pPr marL="2743200" algn="l" defTabSz="914400" rtl="0" eaLnBrk="1" latinLnBrk="0" hangingPunct="1">
              <a:defRPr sz="1200" kern="1200">
                <a:solidFill>
                  <a:schemeClr val="tx1"/>
                </a:solidFill>
                <a:latin typeface="Verdana" pitchFamily="34" charset="0"/>
                <a:ea typeface="+mn-ea"/>
                <a:cs typeface="+mn-cs"/>
              </a:defRPr>
            </a:lvl7pPr>
            <a:lvl8pPr marL="3200400" algn="l" defTabSz="914400" rtl="0" eaLnBrk="1" latinLnBrk="0" hangingPunct="1">
              <a:defRPr sz="1200" kern="1200">
                <a:solidFill>
                  <a:schemeClr val="tx1"/>
                </a:solidFill>
                <a:latin typeface="Verdana" pitchFamily="34" charset="0"/>
                <a:ea typeface="+mn-ea"/>
                <a:cs typeface="+mn-cs"/>
              </a:defRPr>
            </a:lvl8pPr>
            <a:lvl9pPr marL="3657600" algn="l" defTabSz="914400" rtl="0" eaLnBrk="1" latinLnBrk="0" hangingPunct="1">
              <a:defRPr sz="1200" kern="1200">
                <a:solidFill>
                  <a:schemeClr val="tx1"/>
                </a:solidFill>
                <a:latin typeface="Verdana" pitchFamily="34" charset="0"/>
                <a:ea typeface="+mn-ea"/>
                <a:cs typeface="+mn-cs"/>
              </a:defRPr>
            </a:lvl9pPr>
          </a:lstStyle>
          <a:p>
            <a:pPr defTabSz="457200"/>
            <a:r>
              <a:rPr lang="en-US" dirty="0">
                <a:latin typeface="+mj-lt"/>
                <a:ea typeface="Verdana"/>
                <a:cs typeface="Calibri"/>
              </a:rPr>
              <a:t>Use and adaptation of the proven methodology, taking into account the specific situation of E.ON</a:t>
            </a:r>
          </a:p>
        </p:txBody>
      </p:sp>
      <p:sp>
        <p:nvSpPr>
          <p:cNvPr id="5" name="Rectangle 7">
            <a:extLst>
              <a:ext uri="{FF2B5EF4-FFF2-40B4-BE49-F238E27FC236}">
                <a16:creationId xmlns:a16="http://schemas.microsoft.com/office/drawing/2014/main" id="{24BA0FEC-AE07-DB31-30D3-533B55C17991}"/>
              </a:ext>
            </a:extLst>
          </p:cNvPr>
          <p:cNvSpPr>
            <a:spLocks noChangeArrowheads="1"/>
          </p:cNvSpPr>
          <p:nvPr/>
        </p:nvSpPr>
        <p:spPr bwMode="auto">
          <a:xfrm>
            <a:off x="4356864" y="1690688"/>
            <a:ext cx="3708353" cy="597203"/>
          </a:xfrm>
          <a:prstGeom prst="rect">
            <a:avLst/>
          </a:prstGeom>
          <a:noFill/>
          <a:ln w="9525" algn="ctr">
            <a:noFill/>
            <a:miter lim="800000"/>
            <a:headEnd/>
            <a:tailEnd/>
          </a:ln>
        </p:spPr>
        <p:txBody>
          <a:bodyPr lIns="36000" tIns="36000" rIns="36000" bIns="36000" anchor="ctr" anchorCtr="0"/>
          <a:lstStyle>
            <a:defPPr>
              <a:defRPr lang="fr-FR"/>
            </a:defPPr>
            <a:lvl1pPr algn="ctr" rtl="0" fontAlgn="base">
              <a:spcBef>
                <a:spcPct val="0"/>
              </a:spcBef>
              <a:spcAft>
                <a:spcPct val="0"/>
              </a:spcAft>
              <a:defRPr sz="1200" kern="1200">
                <a:solidFill>
                  <a:schemeClr val="tx1"/>
                </a:solidFill>
                <a:latin typeface="Verdana" pitchFamily="34" charset="0"/>
                <a:ea typeface="+mn-ea"/>
                <a:cs typeface="+mn-cs"/>
              </a:defRPr>
            </a:lvl1pPr>
            <a:lvl2pPr marL="457200" algn="ctr" rtl="0" fontAlgn="base">
              <a:spcBef>
                <a:spcPct val="0"/>
              </a:spcBef>
              <a:spcAft>
                <a:spcPct val="0"/>
              </a:spcAft>
              <a:defRPr sz="1200" kern="1200">
                <a:solidFill>
                  <a:schemeClr val="tx1"/>
                </a:solidFill>
                <a:latin typeface="Verdana" pitchFamily="34" charset="0"/>
                <a:ea typeface="+mn-ea"/>
                <a:cs typeface="+mn-cs"/>
              </a:defRPr>
            </a:lvl2pPr>
            <a:lvl3pPr marL="914400" algn="ctr" rtl="0" fontAlgn="base">
              <a:spcBef>
                <a:spcPct val="0"/>
              </a:spcBef>
              <a:spcAft>
                <a:spcPct val="0"/>
              </a:spcAft>
              <a:defRPr sz="1200" kern="1200">
                <a:solidFill>
                  <a:schemeClr val="tx1"/>
                </a:solidFill>
                <a:latin typeface="Verdana" pitchFamily="34" charset="0"/>
                <a:ea typeface="+mn-ea"/>
                <a:cs typeface="+mn-cs"/>
              </a:defRPr>
            </a:lvl3pPr>
            <a:lvl4pPr marL="1371600" algn="ctr" rtl="0" fontAlgn="base">
              <a:spcBef>
                <a:spcPct val="0"/>
              </a:spcBef>
              <a:spcAft>
                <a:spcPct val="0"/>
              </a:spcAft>
              <a:defRPr sz="1200" kern="1200">
                <a:solidFill>
                  <a:schemeClr val="tx1"/>
                </a:solidFill>
                <a:latin typeface="Verdana" pitchFamily="34" charset="0"/>
                <a:ea typeface="+mn-ea"/>
                <a:cs typeface="+mn-cs"/>
              </a:defRPr>
            </a:lvl4pPr>
            <a:lvl5pPr marL="1828800" algn="ctr" rtl="0" fontAlgn="base">
              <a:spcBef>
                <a:spcPct val="0"/>
              </a:spcBef>
              <a:spcAft>
                <a:spcPct val="0"/>
              </a:spcAft>
              <a:defRPr sz="1200" kern="1200">
                <a:solidFill>
                  <a:schemeClr val="tx1"/>
                </a:solidFill>
                <a:latin typeface="Verdana" pitchFamily="34" charset="0"/>
                <a:ea typeface="+mn-ea"/>
                <a:cs typeface="+mn-cs"/>
              </a:defRPr>
            </a:lvl5pPr>
            <a:lvl6pPr marL="2286000" algn="l" defTabSz="914400" rtl="0" eaLnBrk="1" latinLnBrk="0" hangingPunct="1">
              <a:defRPr sz="1200" kern="1200">
                <a:solidFill>
                  <a:schemeClr val="tx1"/>
                </a:solidFill>
                <a:latin typeface="Verdana" pitchFamily="34" charset="0"/>
                <a:ea typeface="+mn-ea"/>
                <a:cs typeface="+mn-cs"/>
              </a:defRPr>
            </a:lvl6pPr>
            <a:lvl7pPr marL="2743200" algn="l" defTabSz="914400" rtl="0" eaLnBrk="1" latinLnBrk="0" hangingPunct="1">
              <a:defRPr sz="1200" kern="1200">
                <a:solidFill>
                  <a:schemeClr val="tx1"/>
                </a:solidFill>
                <a:latin typeface="Verdana" pitchFamily="34" charset="0"/>
                <a:ea typeface="+mn-ea"/>
                <a:cs typeface="+mn-cs"/>
              </a:defRPr>
            </a:lvl7pPr>
            <a:lvl8pPr marL="3200400" algn="l" defTabSz="914400" rtl="0" eaLnBrk="1" latinLnBrk="0" hangingPunct="1">
              <a:defRPr sz="1200" kern="1200">
                <a:solidFill>
                  <a:schemeClr val="tx1"/>
                </a:solidFill>
                <a:latin typeface="Verdana" pitchFamily="34" charset="0"/>
                <a:ea typeface="+mn-ea"/>
                <a:cs typeface="+mn-cs"/>
              </a:defRPr>
            </a:lvl8pPr>
            <a:lvl9pPr marL="3657600" algn="l" defTabSz="914400" rtl="0" eaLnBrk="1" latinLnBrk="0" hangingPunct="1">
              <a:defRPr sz="1200" kern="1200">
                <a:solidFill>
                  <a:schemeClr val="tx1"/>
                </a:solidFill>
                <a:latin typeface="Verdana" pitchFamily="34" charset="0"/>
                <a:ea typeface="+mn-ea"/>
                <a:cs typeface="+mn-cs"/>
              </a:defRPr>
            </a:lvl9pPr>
          </a:lstStyle>
          <a:p>
            <a:pPr lvl="0" defTabSz="457200">
              <a:defRPr/>
            </a:pPr>
            <a:r>
              <a:rPr lang="en-US" dirty="0">
                <a:latin typeface="+mj-lt"/>
                <a:ea typeface="Verdana"/>
                <a:cs typeface="Calibri"/>
              </a:rPr>
              <a:t>The Approach follows four phases + the consolidation of core findings on Group HSE level</a:t>
            </a:r>
            <a:endParaRPr lang="en-US" dirty="0">
              <a:highlight>
                <a:srgbClr val="FFFF00"/>
              </a:highlight>
              <a:latin typeface="+mj-lt"/>
              <a:ea typeface="Verdana"/>
              <a:cs typeface="Calibri"/>
            </a:endParaRPr>
          </a:p>
        </p:txBody>
      </p:sp>
      <p:sp>
        <p:nvSpPr>
          <p:cNvPr id="6" name="Rectangle 7">
            <a:extLst>
              <a:ext uri="{FF2B5EF4-FFF2-40B4-BE49-F238E27FC236}">
                <a16:creationId xmlns:a16="http://schemas.microsoft.com/office/drawing/2014/main" id="{D279D1B6-5338-4351-E727-357E2EE4E521}"/>
              </a:ext>
            </a:extLst>
          </p:cNvPr>
          <p:cNvSpPr>
            <a:spLocks noChangeArrowheads="1"/>
          </p:cNvSpPr>
          <p:nvPr/>
        </p:nvSpPr>
        <p:spPr bwMode="auto">
          <a:xfrm>
            <a:off x="259797" y="1690688"/>
            <a:ext cx="3729968" cy="597203"/>
          </a:xfrm>
          <a:prstGeom prst="rect">
            <a:avLst/>
          </a:prstGeom>
          <a:noFill/>
          <a:ln w="9525" algn="ctr">
            <a:noFill/>
            <a:miter lim="800000"/>
            <a:headEnd/>
            <a:tailEnd/>
          </a:ln>
        </p:spPr>
        <p:txBody>
          <a:bodyPr lIns="36000" tIns="36000" rIns="36000" bIns="36000" anchor="ctr" anchorCtr="0"/>
          <a:lstStyle>
            <a:defPPr>
              <a:defRPr lang="fr-FR"/>
            </a:defPPr>
            <a:lvl1pPr algn="ctr" rtl="0" fontAlgn="base">
              <a:spcBef>
                <a:spcPct val="0"/>
              </a:spcBef>
              <a:spcAft>
                <a:spcPct val="0"/>
              </a:spcAft>
              <a:defRPr sz="1200" kern="1200">
                <a:solidFill>
                  <a:schemeClr val="tx1"/>
                </a:solidFill>
                <a:latin typeface="Verdana" pitchFamily="34" charset="0"/>
                <a:ea typeface="+mn-ea"/>
                <a:cs typeface="+mn-cs"/>
              </a:defRPr>
            </a:lvl1pPr>
            <a:lvl2pPr marL="457200" algn="ctr" rtl="0" fontAlgn="base">
              <a:spcBef>
                <a:spcPct val="0"/>
              </a:spcBef>
              <a:spcAft>
                <a:spcPct val="0"/>
              </a:spcAft>
              <a:defRPr sz="1200" kern="1200">
                <a:solidFill>
                  <a:schemeClr val="tx1"/>
                </a:solidFill>
                <a:latin typeface="Verdana" pitchFamily="34" charset="0"/>
                <a:ea typeface="+mn-ea"/>
                <a:cs typeface="+mn-cs"/>
              </a:defRPr>
            </a:lvl2pPr>
            <a:lvl3pPr marL="914400" algn="ctr" rtl="0" fontAlgn="base">
              <a:spcBef>
                <a:spcPct val="0"/>
              </a:spcBef>
              <a:spcAft>
                <a:spcPct val="0"/>
              </a:spcAft>
              <a:defRPr sz="1200" kern="1200">
                <a:solidFill>
                  <a:schemeClr val="tx1"/>
                </a:solidFill>
                <a:latin typeface="Verdana" pitchFamily="34" charset="0"/>
                <a:ea typeface="+mn-ea"/>
                <a:cs typeface="+mn-cs"/>
              </a:defRPr>
            </a:lvl3pPr>
            <a:lvl4pPr marL="1371600" algn="ctr" rtl="0" fontAlgn="base">
              <a:spcBef>
                <a:spcPct val="0"/>
              </a:spcBef>
              <a:spcAft>
                <a:spcPct val="0"/>
              </a:spcAft>
              <a:defRPr sz="1200" kern="1200">
                <a:solidFill>
                  <a:schemeClr val="tx1"/>
                </a:solidFill>
                <a:latin typeface="Verdana" pitchFamily="34" charset="0"/>
                <a:ea typeface="+mn-ea"/>
                <a:cs typeface="+mn-cs"/>
              </a:defRPr>
            </a:lvl4pPr>
            <a:lvl5pPr marL="1828800" algn="ctr" rtl="0" fontAlgn="base">
              <a:spcBef>
                <a:spcPct val="0"/>
              </a:spcBef>
              <a:spcAft>
                <a:spcPct val="0"/>
              </a:spcAft>
              <a:defRPr sz="1200" kern="1200">
                <a:solidFill>
                  <a:schemeClr val="tx1"/>
                </a:solidFill>
                <a:latin typeface="Verdana" pitchFamily="34" charset="0"/>
                <a:ea typeface="+mn-ea"/>
                <a:cs typeface="+mn-cs"/>
              </a:defRPr>
            </a:lvl5pPr>
            <a:lvl6pPr marL="2286000" algn="l" defTabSz="914400" rtl="0" eaLnBrk="1" latinLnBrk="0" hangingPunct="1">
              <a:defRPr sz="1200" kern="1200">
                <a:solidFill>
                  <a:schemeClr val="tx1"/>
                </a:solidFill>
                <a:latin typeface="Verdana" pitchFamily="34" charset="0"/>
                <a:ea typeface="+mn-ea"/>
                <a:cs typeface="+mn-cs"/>
              </a:defRPr>
            </a:lvl6pPr>
            <a:lvl7pPr marL="2743200" algn="l" defTabSz="914400" rtl="0" eaLnBrk="1" latinLnBrk="0" hangingPunct="1">
              <a:defRPr sz="1200" kern="1200">
                <a:solidFill>
                  <a:schemeClr val="tx1"/>
                </a:solidFill>
                <a:latin typeface="Verdana" pitchFamily="34" charset="0"/>
                <a:ea typeface="+mn-ea"/>
                <a:cs typeface="+mn-cs"/>
              </a:defRPr>
            </a:lvl7pPr>
            <a:lvl8pPr marL="3200400" algn="l" defTabSz="914400" rtl="0" eaLnBrk="1" latinLnBrk="0" hangingPunct="1">
              <a:defRPr sz="1200" kern="1200">
                <a:solidFill>
                  <a:schemeClr val="tx1"/>
                </a:solidFill>
                <a:latin typeface="Verdana" pitchFamily="34" charset="0"/>
                <a:ea typeface="+mn-ea"/>
                <a:cs typeface="+mn-cs"/>
              </a:defRPr>
            </a:lvl8pPr>
            <a:lvl9pPr marL="3657600" algn="l" defTabSz="914400" rtl="0" eaLnBrk="1" latinLnBrk="0" hangingPunct="1">
              <a:defRPr sz="1200" kern="1200">
                <a:solidFill>
                  <a:schemeClr val="tx1"/>
                </a:solidFill>
                <a:latin typeface="Verdana" pitchFamily="34" charset="0"/>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mj-lt"/>
                <a:ea typeface="Verdana"/>
                <a:cs typeface="Calibri"/>
              </a:rPr>
              <a:t>Determine safety performance, understand evolution since Quick Check 1.0</a:t>
            </a:r>
          </a:p>
        </p:txBody>
      </p:sp>
      <p:sp>
        <p:nvSpPr>
          <p:cNvPr id="7" name="Text Box 4">
            <a:extLst>
              <a:ext uri="{FF2B5EF4-FFF2-40B4-BE49-F238E27FC236}">
                <a16:creationId xmlns:a16="http://schemas.microsoft.com/office/drawing/2014/main" id="{57EC3EEC-4CD8-E11A-97EE-57C96F9CDAC4}"/>
              </a:ext>
            </a:extLst>
          </p:cNvPr>
          <p:cNvSpPr txBox="1">
            <a:spLocks noChangeArrowheads="1"/>
          </p:cNvSpPr>
          <p:nvPr/>
        </p:nvSpPr>
        <p:spPr bwMode="auto">
          <a:xfrm>
            <a:off x="1531663" y="1499510"/>
            <a:ext cx="1172180" cy="215444"/>
          </a:xfrm>
          <a:prstGeom prst="rect">
            <a:avLst/>
          </a:prstGeom>
          <a:noFill/>
          <a:ln w="9525">
            <a:noFill/>
            <a:miter lim="800000"/>
            <a:headEnd/>
            <a:tailEnd/>
          </a:ln>
        </p:spPr>
        <p:txBody>
          <a:bodyPr wrap="none" lIns="0" tIns="0" rIns="0" bIns="0">
            <a:spAutoFit/>
          </a:bodyPr>
          <a:lstStyle>
            <a:defPPr>
              <a:defRPr lang="fr-FR"/>
            </a:defPPr>
            <a:lvl1pPr algn="ctr" rtl="0" fontAlgn="base">
              <a:spcBef>
                <a:spcPct val="0"/>
              </a:spcBef>
              <a:spcAft>
                <a:spcPct val="0"/>
              </a:spcAft>
              <a:defRPr sz="1200" kern="1200">
                <a:solidFill>
                  <a:schemeClr val="tx1"/>
                </a:solidFill>
                <a:latin typeface="Verdana" pitchFamily="34" charset="0"/>
                <a:ea typeface="+mn-ea"/>
                <a:cs typeface="+mn-cs"/>
              </a:defRPr>
            </a:lvl1pPr>
            <a:lvl2pPr marL="457200" algn="ctr" rtl="0" fontAlgn="base">
              <a:spcBef>
                <a:spcPct val="0"/>
              </a:spcBef>
              <a:spcAft>
                <a:spcPct val="0"/>
              </a:spcAft>
              <a:defRPr sz="1200" kern="1200">
                <a:solidFill>
                  <a:schemeClr val="tx1"/>
                </a:solidFill>
                <a:latin typeface="Verdana" pitchFamily="34" charset="0"/>
                <a:ea typeface="+mn-ea"/>
                <a:cs typeface="+mn-cs"/>
              </a:defRPr>
            </a:lvl2pPr>
            <a:lvl3pPr marL="914400" algn="ctr" rtl="0" fontAlgn="base">
              <a:spcBef>
                <a:spcPct val="0"/>
              </a:spcBef>
              <a:spcAft>
                <a:spcPct val="0"/>
              </a:spcAft>
              <a:defRPr sz="1200" kern="1200">
                <a:solidFill>
                  <a:schemeClr val="tx1"/>
                </a:solidFill>
                <a:latin typeface="Verdana" pitchFamily="34" charset="0"/>
                <a:ea typeface="+mn-ea"/>
                <a:cs typeface="+mn-cs"/>
              </a:defRPr>
            </a:lvl3pPr>
            <a:lvl4pPr marL="1371600" algn="ctr" rtl="0" fontAlgn="base">
              <a:spcBef>
                <a:spcPct val="0"/>
              </a:spcBef>
              <a:spcAft>
                <a:spcPct val="0"/>
              </a:spcAft>
              <a:defRPr sz="1200" kern="1200">
                <a:solidFill>
                  <a:schemeClr val="tx1"/>
                </a:solidFill>
                <a:latin typeface="Verdana" pitchFamily="34" charset="0"/>
                <a:ea typeface="+mn-ea"/>
                <a:cs typeface="+mn-cs"/>
              </a:defRPr>
            </a:lvl4pPr>
            <a:lvl5pPr marL="1828800" algn="ctr" rtl="0" fontAlgn="base">
              <a:spcBef>
                <a:spcPct val="0"/>
              </a:spcBef>
              <a:spcAft>
                <a:spcPct val="0"/>
              </a:spcAft>
              <a:defRPr sz="1200" kern="1200">
                <a:solidFill>
                  <a:schemeClr val="tx1"/>
                </a:solidFill>
                <a:latin typeface="Verdana" pitchFamily="34" charset="0"/>
                <a:ea typeface="+mn-ea"/>
                <a:cs typeface="+mn-cs"/>
              </a:defRPr>
            </a:lvl5pPr>
            <a:lvl6pPr marL="2286000" algn="l" defTabSz="914400" rtl="0" eaLnBrk="1" latinLnBrk="0" hangingPunct="1">
              <a:defRPr sz="1200" kern="1200">
                <a:solidFill>
                  <a:schemeClr val="tx1"/>
                </a:solidFill>
                <a:latin typeface="Verdana" pitchFamily="34" charset="0"/>
                <a:ea typeface="+mn-ea"/>
                <a:cs typeface="+mn-cs"/>
              </a:defRPr>
            </a:lvl6pPr>
            <a:lvl7pPr marL="2743200" algn="l" defTabSz="914400" rtl="0" eaLnBrk="1" latinLnBrk="0" hangingPunct="1">
              <a:defRPr sz="1200" kern="1200">
                <a:solidFill>
                  <a:schemeClr val="tx1"/>
                </a:solidFill>
                <a:latin typeface="Verdana" pitchFamily="34" charset="0"/>
                <a:ea typeface="+mn-ea"/>
                <a:cs typeface="+mn-cs"/>
              </a:defRPr>
            </a:lvl7pPr>
            <a:lvl8pPr marL="3200400" algn="l" defTabSz="914400" rtl="0" eaLnBrk="1" latinLnBrk="0" hangingPunct="1">
              <a:defRPr sz="1200" kern="1200">
                <a:solidFill>
                  <a:schemeClr val="tx1"/>
                </a:solidFill>
                <a:latin typeface="Verdana" pitchFamily="34" charset="0"/>
                <a:ea typeface="+mn-ea"/>
                <a:cs typeface="+mn-cs"/>
              </a:defRPr>
            </a:lvl8pPr>
            <a:lvl9pPr marL="3657600" algn="l" defTabSz="914400" rtl="0" eaLnBrk="1" latinLnBrk="0" hangingPunct="1">
              <a:defRPr sz="1200" kern="1200">
                <a:solidFill>
                  <a:schemeClr val="tx1"/>
                </a:solidFill>
                <a:latin typeface="Verdana" pitchFamily="34" charset="0"/>
                <a:ea typeface="+mn-ea"/>
                <a:cs typeface="+mn-cs"/>
              </a:defRPr>
            </a:lvl9pPr>
          </a:lstStyle>
          <a:p>
            <a:pPr lvl="0" defTabSz="457200" eaLnBrk="0" hangingPunct="0">
              <a:defRPr/>
            </a:pPr>
            <a:r>
              <a:rPr lang="en-US" sz="1400" b="1" dirty="0">
                <a:solidFill>
                  <a:srgbClr val="4D4F53"/>
                </a:solidFill>
                <a:latin typeface="+mj-lt"/>
              </a:rPr>
              <a:t>Setting the goals</a:t>
            </a:r>
            <a:endParaRPr kumimoji="0" lang="en-US" sz="1400" b="1" i="0" u="none" strike="noStrike" kern="1200" cap="none" spc="0" normalizeH="0" baseline="0" noProof="0" dirty="0">
              <a:ln>
                <a:noFill/>
              </a:ln>
              <a:solidFill>
                <a:srgbClr val="4D4F53"/>
              </a:solidFill>
              <a:effectLst/>
              <a:uLnTx/>
              <a:uFillTx/>
              <a:latin typeface="+mj-lt"/>
              <a:ea typeface="+mn-ea"/>
              <a:cs typeface="+mn-cs"/>
            </a:endParaRPr>
          </a:p>
        </p:txBody>
      </p:sp>
      <p:sp>
        <p:nvSpPr>
          <p:cNvPr id="8" name="Text Box 4">
            <a:extLst>
              <a:ext uri="{FF2B5EF4-FFF2-40B4-BE49-F238E27FC236}">
                <a16:creationId xmlns:a16="http://schemas.microsoft.com/office/drawing/2014/main" id="{134958AA-56A4-18CE-A01B-F13D731D0E95}"/>
              </a:ext>
            </a:extLst>
          </p:cNvPr>
          <p:cNvSpPr txBox="1">
            <a:spLocks noChangeArrowheads="1"/>
          </p:cNvSpPr>
          <p:nvPr/>
        </p:nvSpPr>
        <p:spPr bwMode="auto">
          <a:xfrm>
            <a:off x="5368540" y="1499510"/>
            <a:ext cx="1201483" cy="215444"/>
          </a:xfrm>
          <a:prstGeom prst="rect">
            <a:avLst/>
          </a:prstGeom>
          <a:noFill/>
          <a:ln w="9525">
            <a:noFill/>
            <a:miter lim="800000"/>
            <a:headEnd/>
            <a:tailEnd/>
          </a:ln>
        </p:spPr>
        <p:txBody>
          <a:bodyPr wrap="none" lIns="0" tIns="0" rIns="0" bIns="0">
            <a:spAutoFit/>
          </a:bodyPr>
          <a:lstStyle>
            <a:defPPr>
              <a:defRPr lang="fr-FR"/>
            </a:defPPr>
            <a:lvl1pPr algn="ctr" rtl="0" fontAlgn="base">
              <a:spcBef>
                <a:spcPct val="0"/>
              </a:spcBef>
              <a:spcAft>
                <a:spcPct val="0"/>
              </a:spcAft>
              <a:defRPr sz="1200" kern="1200">
                <a:solidFill>
                  <a:schemeClr val="tx1"/>
                </a:solidFill>
                <a:latin typeface="Verdana" pitchFamily="34" charset="0"/>
                <a:ea typeface="+mn-ea"/>
                <a:cs typeface="+mn-cs"/>
              </a:defRPr>
            </a:lvl1pPr>
            <a:lvl2pPr marL="457200" algn="ctr" rtl="0" fontAlgn="base">
              <a:spcBef>
                <a:spcPct val="0"/>
              </a:spcBef>
              <a:spcAft>
                <a:spcPct val="0"/>
              </a:spcAft>
              <a:defRPr sz="1200" kern="1200">
                <a:solidFill>
                  <a:schemeClr val="tx1"/>
                </a:solidFill>
                <a:latin typeface="Verdana" pitchFamily="34" charset="0"/>
                <a:ea typeface="+mn-ea"/>
                <a:cs typeface="+mn-cs"/>
              </a:defRPr>
            </a:lvl2pPr>
            <a:lvl3pPr marL="914400" algn="ctr" rtl="0" fontAlgn="base">
              <a:spcBef>
                <a:spcPct val="0"/>
              </a:spcBef>
              <a:spcAft>
                <a:spcPct val="0"/>
              </a:spcAft>
              <a:defRPr sz="1200" kern="1200">
                <a:solidFill>
                  <a:schemeClr val="tx1"/>
                </a:solidFill>
                <a:latin typeface="Verdana" pitchFamily="34" charset="0"/>
                <a:ea typeface="+mn-ea"/>
                <a:cs typeface="+mn-cs"/>
              </a:defRPr>
            </a:lvl3pPr>
            <a:lvl4pPr marL="1371600" algn="ctr" rtl="0" fontAlgn="base">
              <a:spcBef>
                <a:spcPct val="0"/>
              </a:spcBef>
              <a:spcAft>
                <a:spcPct val="0"/>
              </a:spcAft>
              <a:defRPr sz="1200" kern="1200">
                <a:solidFill>
                  <a:schemeClr val="tx1"/>
                </a:solidFill>
                <a:latin typeface="Verdana" pitchFamily="34" charset="0"/>
                <a:ea typeface="+mn-ea"/>
                <a:cs typeface="+mn-cs"/>
              </a:defRPr>
            </a:lvl4pPr>
            <a:lvl5pPr marL="1828800" algn="ctr" rtl="0" fontAlgn="base">
              <a:spcBef>
                <a:spcPct val="0"/>
              </a:spcBef>
              <a:spcAft>
                <a:spcPct val="0"/>
              </a:spcAft>
              <a:defRPr sz="1200" kern="1200">
                <a:solidFill>
                  <a:schemeClr val="tx1"/>
                </a:solidFill>
                <a:latin typeface="Verdana" pitchFamily="34" charset="0"/>
                <a:ea typeface="+mn-ea"/>
                <a:cs typeface="+mn-cs"/>
              </a:defRPr>
            </a:lvl5pPr>
            <a:lvl6pPr marL="2286000" algn="l" defTabSz="914400" rtl="0" eaLnBrk="1" latinLnBrk="0" hangingPunct="1">
              <a:defRPr sz="1200" kern="1200">
                <a:solidFill>
                  <a:schemeClr val="tx1"/>
                </a:solidFill>
                <a:latin typeface="Verdana" pitchFamily="34" charset="0"/>
                <a:ea typeface="+mn-ea"/>
                <a:cs typeface="+mn-cs"/>
              </a:defRPr>
            </a:lvl6pPr>
            <a:lvl7pPr marL="2743200" algn="l" defTabSz="914400" rtl="0" eaLnBrk="1" latinLnBrk="0" hangingPunct="1">
              <a:defRPr sz="1200" kern="1200">
                <a:solidFill>
                  <a:schemeClr val="tx1"/>
                </a:solidFill>
                <a:latin typeface="Verdana" pitchFamily="34" charset="0"/>
                <a:ea typeface="+mn-ea"/>
                <a:cs typeface="+mn-cs"/>
              </a:defRPr>
            </a:lvl7pPr>
            <a:lvl8pPr marL="3200400" algn="l" defTabSz="914400" rtl="0" eaLnBrk="1" latinLnBrk="0" hangingPunct="1">
              <a:defRPr sz="1200" kern="1200">
                <a:solidFill>
                  <a:schemeClr val="tx1"/>
                </a:solidFill>
                <a:latin typeface="Verdana" pitchFamily="34" charset="0"/>
                <a:ea typeface="+mn-ea"/>
                <a:cs typeface="+mn-cs"/>
              </a:defRPr>
            </a:lvl8pPr>
            <a:lvl9pPr marL="3657600" algn="l" defTabSz="914400" rtl="0" eaLnBrk="1" latinLnBrk="0" hangingPunct="1">
              <a:defRPr sz="1200" kern="1200">
                <a:solidFill>
                  <a:schemeClr val="tx1"/>
                </a:solidFill>
                <a:latin typeface="Verdana" pitchFamily="34" charset="0"/>
                <a:ea typeface="+mn-ea"/>
                <a:cs typeface="+mn-cs"/>
              </a:defRPr>
            </a:lvl9pPr>
          </a:lstStyle>
          <a:p>
            <a:pPr lvl="0" defTabSz="457200" eaLnBrk="0" hangingPunct="0">
              <a:defRPr/>
            </a:pPr>
            <a:r>
              <a:rPr lang="en-US" sz="1400" b="1" dirty="0">
                <a:solidFill>
                  <a:srgbClr val="4D4F53"/>
                </a:solidFill>
                <a:latin typeface="+mj-lt"/>
              </a:rPr>
              <a:t>Project approach</a:t>
            </a:r>
            <a:endParaRPr kumimoji="0" lang="en-US" sz="1400" b="1" i="0" u="none" strike="noStrike" kern="1200" cap="none" spc="0" normalizeH="0" baseline="0" noProof="0" dirty="0">
              <a:ln>
                <a:noFill/>
              </a:ln>
              <a:solidFill>
                <a:srgbClr val="4D4F53"/>
              </a:solidFill>
              <a:effectLst/>
              <a:uLnTx/>
              <a:uFillTx/>
              <a:latin typeface="+mj-lt"/>
              <a:ea typeface="+mn-ea"/>
              <a:cs typeface="+mn-cs"/>
            </a:endParaRPr>
          </a:p>
        </p:txBody>
      </p:sp>
      <p:sp>
        <p:nvSpPr>
          <p:cNvPr id="9" name="Text Box 4">
            <a:extLst>
              <a:ext uri="{FF2B5EF4-FFF2-40B4-BE49-F238E27FC236}">
                <a16:creationId xmlns:a16="http://schemas.microsoft.com/office/drawing/2014/main" id="{906BA067-4D6E-3E53-48BF-57F87D5A9FF2}"/>
              </a:ext>
            </a:extLst>
          </p:cNvPr>
          <p:cNvSpPr txBox="1">
            <a:spLocks noChangeArrowheads="1"/>
          </p:cNvSpPr>
          <p:nvPr/>
        </p:nvSpPr>
        <p:spPr bwMode="auto">
          <a:xfrm>
            <a:off x="9060313" y="1499510"/>
            <a:ext cx="2080891" cy="215444"/>
          </a:xfrm>
          <a:prstGeom prst="rect">
            <a:avLst/>
          </a:prstGeom>
          <a:noFill/>
          <a:ln w="9525">
            <a:noFill/>
            <a:miter lim="800000"/>
            <a:headEnd/>
            <a:tailEnd/>
          </a:ln>
        </p:spPr>
        <p:txBody>
          <a:bodyPr wrap="none" lIns="0" tIns="0" rIns="0" bIns="0">
            <a:spAutoFit/>
          </a:bodyPr>
          <a:lstStyle>
            <a:defPPr>
              <a:defRPr lang="fr-FR"/>
            </a:defPPr>
            <a:lvl1pPr algn="ctr" rtl="0" fontAlgn="base">
              <a:spcBef>
                <a:spcPct val="0"/>
              </a:spcBef>
              <a:spcAft>
                <a:spcPct val="0"/>
              </a:spcAft>
              <a:defRPr sz="1200" kern="1200">
                <a:solidFill>
                  <a:schemeClr val="tx1"/>
                </a:solidFill>
                <a:latin typeface="Verdana" pitchFamily="34" charset="0"/>
                <a:ea typeface="+mn-ea"/>
                <a:cs typeface="+mn-cs"/>
              </a:defRPr>
            </a:lvl1pPr>
            <a:lvl2pPr marL="457200" algn="ctr" rtl="0" fontAlgn="base">
              <a:spcBef>
                <a:spcPct val="0"/>
              </a:spcBef>
              <a:spcAft>
                <a:spcPct val="0"/>
              </a:spcAft>
              <a:defRPr sz="1200" kern="1200">
                <a:solidFill>
                  <a:schemeClr val="tx1"/>
                </a:solidFill>
                <a:latin typeface="Verdana" pitchFamily="34" charset="0"/>
                <a:ea typeface="+mn-ea"/>
                <a:cs typeface="+mn-cs"/>
              </a:defRPr>
            </a:lvl2pPr>
            <a:lvl3pPr marL="914400" algn="ctr" rtl="0" fontAlgn="base">
              <a:spcBef>
                <a:spcPct val="0"/>
              </a:spcBef>
              <a:spcAft>
                <a:spcPct val="0"/>
              </a:spcAft>
              <a:defRPr sz="1200" kern="1200">
                <a:solidFill>
                  <a:schemeClr val="tx1"/>
                </a:solidFill>
                <a:latin typeface="Verdana" pitchFamily="34" charset="0"/>
                <a:ea typeface="+mn-ea"/>
                <a:cs typeface="+mn-cs"/>
              </a:defRPr>
            </a:lvl3pPr>
            <a:lvl4pPr marL="1371600" algn="ctr" rtl="0" fontAlgn="base">
              <a:spcBef>
                <a:spcPct val="0"/>
              </a:spcBef>
              <a:spcAft>
                <a:spcPct val="0"/>
              </a:spcAft>
              <a:defRPr sz="1200" kern="1200">
                <a:solidFill>
                  <a:schemeClr val="tx1"/>
                </a:solidFill>
                <a:latin typeface="Verdana" pitchFamily="34" charset="0"/>
                <a:ea typeface="+mn-ea"/>
                <a:cs typeface="+mn-cs"/>
              </a:defRPr>
            </a:lvl4pPr>
            <a:lvl5pPr marL="1828800" algn="ctr" rtl="0" fontAlgn="base">
              <a:spcBef>
                <a:spcPct val="0"/>
              </a:spcBef>
              <a:spcAft>
                <a:spcPct val="0"/>
              </a:spcAft>
              <a:defRPr sz="1200" kern="1200">
                <a:solidFill>
                  <a:schemeClr val="tx1"/>
                </a:solidFill>
                <a:latin typeface="Verdana" pitchFamily="34" charset="0"/>
                <a:ea typeface="+mn-ea"/>
                <a:cs typeface="+mn-cs"/>
              </a:defRPr>
            </a:lvl5pPr>
            <a:lvl6pPr marL="2286000" algn="l" defTabSz="914400" rtl="0" eaLnBrk="1" latinLnBrk="0" hangingPunct="1">
              <a:defRPr sz="1200" kern="1200">
                <a:solidFill>
                  <a:schemeClr val="tx1"/>
                </a:solidFill>
                <a:latin typeface="Verdana" pitchFamily="34" charset="0"/>
                <a:ea typeface="+mn-ea"/>
                <a:cs typeface="+mn-cs"/>
              </a:defRPr>
            </a:lvl6pPr>
            <a:lvl7pPr marL="2743200" algn="l" defTabSz="914400" rtl="0" eaLnBrk="1" latinLnBrk="0" hangingPunct="1">
              <a:defRPr sz="1200" kern="1200">
                <a:solidFill>
                  <a:schemeClr val="tx1"/>
                </a:solidFill>
                <a:latin typeface="Verdana" pitchFamily="34" charset="0"/>
                <a:ea typeface="+mn-ea"/>
                <a:cs typeface="+mn-cs"/>
              </a:defRPr>
            </a:lvl7pPr>
            <a:lvl8pPr marL="3200400" algn="l" defTabSz="914400" rtl="0" eaLnBrk="1" latinLnBrk="0" hangingPunct="1">
              <a:defRPr sz="1200" kern="1200">
                <a:solidFill>
                  <a:schemeClr val="tx1"/>
                </a:solidFill>
                <a:latin typeface="Verdana" pitchFamily="34" charset="0"/>
                <a:ea typeface="+mn-ea"/>
                <a:cs typeface="+mn-cs"/>
              </a:defRPr>
            </a:lvl8pPr>
            <a:lvl9pPr marL="3657600" algn="l" defTabSz="914400" rtl="0" eaLnBrk="1" latinLnBrk="0" hangingPunct="1">
              <a:defRPr sz="1200" kern="1200">
                <a:solidFill>
                  <a:schemeClr val="tx1"/>
                </a:solidFill>
                <a:latin typeface="Verdana" pitchFamily="34" charset="0"/>
                <a:ea typeface="+mn-ea"/>
                <a:cs typeface="+mn-cs"/>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4D4F53"/>
                </a:solidFill>
                <a:effectLst/>
                <a:uLnTx/>
                <a:uFillTx/>
                <a:latin typeface="+mj-lt"/>
                <a:ea typeface="+mn-ea"/>
                <a:cs typeface="+mn-cs"/>
              </a:rPr>
              <a:t>Tools, Team and Commercials</a:t>
            </a:r>
          </a:p>
        </p:txBody>
      </p:sp>
      <p:sp>
        <p:nvSpPr>
          <p:cNvPr id="10" name="Rectangle 15">
            <a:extLst>
              <a:ext uri="{FF2B5EF4-FFF2-40B4-BE49-F238E27FC236}">
                <a16:creationId xmlns:a16="http://schemas.microsoft.com/office/drawing/2014/main" id="{8995886C-DDC9-2A5D-C34E-4773DD061A5B}"/>
              </a:ext>
            </a:extLst>
          </p:cNvPr>
          <p:cNvSpPr>
            <a:spLocks noChangeArrowheads="1"/>
          </p:cNvSpPr>
          <p:nvPr/>
        </p:nvSpPr>
        <p:spPr bwMode="auto">
          <a:xfrm>
            <a:off x="264679" y="2596143"/>
            <a:ext cx="3718055" cy="984885"/>
          </a:xfrm>
          <a:prstGeom prst="rect">
            <a:avLst/>
          </a:prstGeom>
        </p:spPr>
        <p:txBody>
          <a:bodyPr wrap="square" lIns="0" tIns="0" rIns="0" bIns="0" anchor="t">
            <a:spAutoFit/>
          </a:bodyPr>
          <a:lstStyle>
            <a:defPPr>
              <a:defRPr lang="fr-FR"/>
            </a:defPPr>
            <a:lvl1pPr algn="ctr" rtl="0" fontAlgn="base">
              <a:spcBef>
                <a:spcPct val="0"/>
              </a:spcBef>
              <a:spcAft>
                <a:spcPct val="0"/>
              </a:spcAft>
              <a:defRPr sz="1200" kern="1200">
                <a:solidFill>
                  <a:schemeClr val="tx1"/>
                </a:solidFill>
                <a:latin typeface="Verdana" pitchFamily="34" charset="0"/>
                <a:ea typeface="+mn-ea"/>
                <a:cs typeface="+mn-cs"/>
              </a:defRPr>
            </a:lvl1pPr>
            <a:lvl2pPr marL="457200" algn="ctr" rtl="0" fontAlgn="base">
              <a:spcBef>
                <a:spcPct val="0"/>
              </a:spcBef>
              <a:spcAft>
                <a:spcPct val="0"/>
              </a:spcAft>
              <a:defRPr sz="1200" kern="1200">
                <a:solidFill>
                  <a:schemeClr val="tx1"/>
                </a:solidFill>
                <a:latin typeface="Verdana" pitchFamily="34" charset="0"/>
                <a:ea typeface="+mn-ea"/>
                <a:cs typeface="+mn-cs"/>
              </a:defRPr>
            </a:lvl2pPr>
            <a:lvl3pPr marL="914400" algn="ctr" rtl="0" fontAlgn="base">
              <a:spcBef>
                <a:spcPct val="0"/>
              </a:spcBef>
              <a:spcAft>
                <a:spcPct val="0"/>
              </a:spcAft>
              <a:defRPr sz="1200" kern="1200">
                <a:solidFill>
                  <a:schemeClr val="tx1"/>
                </a:solidFill>
                <a:latin typeface="Verdana" pitchFamily="34" charset="0"/>
                <a:ea typeface="+mn-ea"/>
                <a:cs typeface="+mn-cs"/>
              </a:defRPr>
            </a:lvl3pPr>
            <a:lvl4pPr marL="1371600" algn="ctr" rtl="0" fontAlgn="base">
              <a:spcBef>
                <a:spcPct val="0"/>
              </a:spcBef>
              <a:spcAft>
                <a:spcPct val="0"/>
              </a:spcAft>
              <a:defRPr sz="1200" kern="1200">
                <a:solidFill>
                  <a:schemeClr val="tx1"/>
                </a:solidFill>
                <a:latin typeface="Verdana" pitchFamily="34" charset="0"/>
                <a:ea typeface="+mn-ea"/>
                <a:cs typeface="+mn-cs"/>
              </a:defRPr>
            </a:lvl4pPr>
            <a:lvl5pPr marL="1828800" algn="ctr" rtl="0" fontAlgn="base">
              <a:spcBef>
                <a:spcPct val="0"/>
              </a:spcBef>
              <a:spcAft>
                <a:spcPct val="0"/>
              </a:spcAft>
              <a:defRPr sz="1200" kern="1200">
                <a:solidFill>
                  <a:schemeClr val="tx1"/>
                </a:solidFill>
                <a:latin typeface="Verdana" pitchFamily="34" charset="0"/>
                <a:ea typeface="+mn-ea"/>
                <a:cs typeface="+mn-cs"/>
              </a:defRPr>
            </a:lvl5pPr>
            <a:lvl6pPr marL="2286000" algn="l" defTabSz="914400" rtl="0" eaLnBrk="1" latinLnBrk="0" hangingPunct="1">
              <a:defRPr sz="1200" kern="1200">
                <a:solidFill>
                  <a:schemeClr val="tx1"/>
                </a:solidFill>
                <a:latin typeface="Verdana" pitchFamily="34" charset="0"/>
                <a:ea typeface="+mn-ea"/>
                <a:cs typeface="+mn-cs"/>
              </a:defRPr>
            </a:lvl6pPr>
            <a:lvl7pPr marL="2743200" algn="l" defTabSz="914400" rtl="0" eaLnBrk="1" latinLnBrk="0" hangingPunct="1">
              <a:defRPr sz="1200" kern="1200">
                <a:solidFill>
                  <a:schemeClr val="tx1"/>
                </a:solidFill>
                <a:latin typeface="Verdana" pitchFamily="34" charset="0"/>
                <a:ea typeface="+mn-ea"/>
                <a:cs typeface="+mn-cs"/>
              </a:defRPr>
            </a:lvl7pPr>
            <a:lvl8pPr marL="3200400" algn="l" defTabSz="914400" rtl="0" eaLnBrk="1" latinLnBrk="0" hangingPunct="1">
              <a:defRPr sz="1200" kern="1200">
                <a:solidFill>
                  <a:schemeClr val="tx1"/>
                </a:solidFill>
                <a:latin typeface="Verdana" pitchFamily="34" charset="0"/>
                <a:ea typeface="+mn-ea"/>
                <a:cs typeface="+mn-cs"/>
              </a:defRPr>
            </a:lvl8pPr>
            <a:lvl9pPr marL="3657600" algn="l" defTabSz="914400" rtl="0" eaLnBrk="1" latinLnBrk="0" hangingPunct="1">
              <a:defRPr sz="1200" kern="1200">
                <a:solidFill>
                  <a:schemeClr val="tx1"/>
                </a:solidFill>
                <a:latin typeface="Verdana" pitchFamily="34" charset="0"/>
                <a:ea typeface="+mn-ea"/>
                <a:cs typeface="+mn-cs"/>
              </a:defRPr>
            </a:lvl9pPr>
          </a:lstStyle>
          <a:p>
            <a:pPr marL="171450" lvl="1" indent="-171450" algn="l" defTabSz="457200">
              <a:lnSpc>
                <a:spcPct val="90000"/>
              </a:lnSpc>
              <a:spcBef>
                <a:spcPts val="600"/>
              </a:spcBef>
              <a:buClr>
                <a:srgbClr val="023B88"/>
              </a:buClr>
              <a:buSzPct val="100000"/>
              <a:buFont typeface="Arial" panose="020B0604020202020204" pitchFamily="34" charset="0"/>
              <a:buChar char="•"/>
              <a:defRPr/>
            </a:pPr>
            <a:r>
              <a:rPr lang="en-US" dirty="0">
                <a:solidFill>
                  <a:srgbClr val="000000"/>
                </a:solidFill>
                <a:latin typeface="+mj-lt"/>
                <a:ea typeface="Verdana"/>
                <a:cs typeface="Calibri"/>
              </a:rPr>
              <a:t>E.ON continuously improves its safety performance </a:t>
            </a:r>
          </a:p>
          <a:p>
            <a:pPr marL="171450" lvl="1" indent="-171450" algn="l" defTabSz="457200">
              <a:lnSpc>
                <a:spcPct val="90000"/>
              </a:lnSpc>
              <a:spcBef>
                <a:spcPts val="600"/>
              </a:spcBef>
              <a:buClr>
                <a:srgbClr val="023B88"/>
              </a:buClr>
              <a:buSzPct val="100000"/>
              <a:buFont typeface="Arial" panose="020B0604020202020204" pitchFamily="34" charset="0"/>
              <a:buChar char="•"/>
              <a:defRPr/>
            </a:pPr>
            <a:r>
              <a:rPr lang="en-US" dirty="0">
                <a:solidFill>
                  <a:srgbClr val="000000"/>
                </a:solidFill>
                <a:latin typeface="+mj-lt"/>
                <a:ea typeface="Verdana"/>
                <a:cs typeface="Calibri"/>
              </a:rPr>
              <a:t>Safety is a major, if not THE major objective for many E.ON companies and also on headquarter level. </a:t>
            </a:r>
          </a:p>
          <a:p>
            <a:pPr marL="171450" lvl="1" indent="-171450" algn="l" defTabSz="457200">
              <a:lnSpc>
                <a:spcPct val="90000"/>
              </a:lnSpc>
              <a:spcBef>
                <a:spcPts val="600"/>
              </a:spcBef>
              <a:buClr>
                <a:srgbClr val="023B88"/>
              </a:buClr>
              <a:buSzPct val="100000"/>
              <a:buFont typeface="Arial" panose="020B0604020202020204" pitchFamily="34" charset="0"/>
              <a:buChar char="•"/>
              <a:defRPr/>
            </a:pPr>
            <a:r>
              <a:rPr lang="en-US" dirty="0">
                <a:solidFill>
                  <a:srgbClr val="000000"/>
                </a:solidFill>
                <a:latin typeface="+mj-lt"/>
                <a:ea typeface="Verdana"/>
                <a:cs typeface="Calibri"/>
              </a:rPr>
              <a:t>E.ON has historically grown from different companies, possibly resulting in different cultural 'perceptions'</a:t>
            </a:r>
          </a:p>
        </p:txBody>
      </p:sp>
      <p:sp>
        <p:nvSpPr>
          <p:cNvPr id="11" name="Rectangle 15">
            <a:extLst>
              <a:ext uri="{FF2B5EF4-FFF2-40B4-BE49-F238E27FC236}">
                <a16:creationId xmlns:a16="http://schemas.microsoft.com/office/drawing/2014/main" id="{ADC9861F-BE82-8261-00FD-B05440361ACB}"/>
              </a:ext>
            </a:extLst>
          </p:cNvPr>
          <p:cNvSpPr>
            <a:spLocks noChangeArrowheads="1"/>
          </p:cNvSpPr>
          <p:nvPr/>
        </p:nvSpPr>
        <p:spPr bwMode="auto">
          <a:xfrm>
            <a:off x="8432326" y="2617915"/>
            <a:ext cx="3336872" cy="895630"/>
          </a:xfrm>
          <a:prstGeom prst="rect">
            <a:avLst/>
          </a:prstGeom>
        </p:spPr>
        <p:txBody>
          <a:bodyPr wrap="square" lIns="0" tIns="0" rIns="0" bIns="0" anchor="t">
            <a:spAutoFit/>
          </a:bodyPr>
          <a:lstStyle>
            <a:defPPr>
              <a:defRPr lang="fr-FR"/>
            </a:defPPr>
            <a:lvl1pPr algn="ctr" rtl="0" fontAlgn="base">
              <a:spcBef>
                <a:spcPct val="0"/>
              </a:spcBef>
              <a:spcAft>
                <a:spcPct val="0"/>
              </a:spcAft>
              <a:defRPr sz="1200" kern="1200">
                <a:solidFill>
                  <a:schemeClr val="tx1"/>
                </a:solidFill>
                <a:latin typeface="Verdana" pitchFamily="34" charset="0"/>
                <a:ea typeface="+mn-ea"/>
                <a:cs typeface="+mn-cs"/>
              </a:defRPr>
            </a:lvl1pPr>
            <a:lvl2pPr marL="457200" algn="ctr" rtl="0" fontAlgn="base">
              <a:spcBef>
                <a:spcPct val="0"/>
              </a:spcBef>
              <a:spcAft>
                <a:spcPct val="0"/>
              </a:spcAft>
              <a:defRPr sz="1200" kern="1200">
                <a:solidFill>
                  <a:schemeClr val="tx1"/>
                </a:solidFill>
                <a:latin typeface="Verdana" pitchFamily="34" charset="0"/>
                <a:ea typeface="+mn-ea"/>
                <a:cs typeface="+mn-cs"/>
              </a:defRPr>
            </a:lvl2pPr>
            <a:lvl3pPr marL="914400" algn="ctr" rtl="0" fontAlgn="base">
              <a:spcBef>
                <a:spcPct val="0"/>
              </a:spcBef>
              <a:spcAft>
                <a:spcPct val="0"/>
              </a:spcAft>
              <a:defRPr sz="1200" kern="1200">
                <a:solidFill>
                  <a:schemeClr val="tx1"/>
                </a:solidFill>
                <a:latin typeface="Verdana" pitchFamily="34" charset="0"/>
                <a:ea typeface="+mn-ea"/>
                <a:cs typeface="+mn-cs"/>
              </a:defRPr>
            </a:lvl3pPr>
            <a:lvl4pPr marL="1371600" algn="ctr" rtl="0" fontAlgn="base">
              <a:spcBef>
                <a:spcPct val="0"/>
              </a:spcBef>
              <a:spcAft>
                <a:spcPct val="0"/>
              </a:spcAft>
              <a:defRPr sz="1200" kern="1200">
                <a:solidFill>
                  <a:schemeClr val="tx1"/>
                </a:solidFill>
                <a:latin typeface="Verdana" pitchFamily="34" charset="0"/>
                <a:ea typeface="+mn-ea"/>
                <a:cs typeface="+mn-cs"/>
              </a:defRPr>
            </a:lvl4pPr>
            <a:lvl5pPr marL="1828800" algn="ctr" rtl="0" fontAlgn="base">
              <a:spcBef>
                <a:spcPct val="0"/>
              </a:spcBef>
              <a:spcAft>
                <a:spcPct val="0"/>
              </a:spcAft>
              <a:defRPr sz="1200" kern="1200">
                <a:solidFill>
                  <a:schemeClr val="tx1"/>
                </a:solidFill>
                <a:latin typeface="Verdana" pitchFamily="34" charset="0"/>
                <a:ea typeface="+mn-ea"/>
                <a:cs typeface="+mn-cs"/>
              </a:defRPr>
            </a:lvl5pPr>
            <a:lvl6pPr marL="2286000" algn="l" defTabSz="914400" rtl="0" eaLnBrk="1" latinLnBrk="0" hangingPunct="1">
              <a:defRPr sz="1200" kern="1200">
                <a:solidFill>
                  <a:schemeClr val="tx1"/>
                </a:solidFill>
                <a:latin typeface="Verdana" pitchFamily="34" charset="0"/>
                <a:ea typeface="+mn-ea"/>
                <a:cs typeface="+mn-cs"/>
              </a:defRPr>
            </a:lvl6pPr>
            <a:lvl7pPr marL="2743200" algn="l" defTabSz="914400" rtl="0" eaLnBrk="1" latinLnBrk="0" hangingPunct="1">
              <a:defRPr sz="1200" kern="1200">
                <a:solidFill>
                  <a:schemeClr val="tx1"/>
                </a:solidFill>
                <a:latin typeface="Verdana" pitchFamily="34" charset="0"/>
                <a:ea typeface="+mn-ea"/>
                <a:cs typeface="+mn-cs"/>
              </a:defRPr>
            </a:lvl7pPr>
            <a:lvl8pPr marL="3200400" algn="l" defTabSz="914400" rtl="0" eaLnBrk="1" latinLnBrk="0" hangingPunct="1">
              <a:defRPr sz="1200" kern="1200">
                <a:solidFill>
                  <a:schemeClr val="tx1"/>
                </a:solidFill>
                <a:latin typeface="Verdana" pitchFamily="34" charset="0"/>
                <a:ea typeface="+mn-ea"/>
                <a:cs typeface="+mn-cs"/>
              </a:defRPr>
            </a:lvl8pPr>
            <a:lvl9pPr marL="3657600" algn="l" defTabSz="914400" rtl="0" eaLnBrk="1" latinLnBrk="0" hangingPunct="1">
              <a:defRPr sz="1200" kern="1200">
                <a:solidFill>
                  <a:schemeClr val="tx1"/>
                </a:solidFill>
                <a:latin typeface="Verdana" pitchFamily="34" charset="0"/>
                <a:ea typeface="+mn-ea"/>
                <a:cs typeface="+mn-cs"/>
              </a:defRPr>
            </a:lvl9pPr>
          </a:lstStyle>
          <a:p>
            <a:pPr marL="170815" lvl="1" indent="-170815" algn="l" defTabSz="457200">
              <a:lnSpc>
                <a:spcPct val="90000"/>
              </a:lnSpc>
              <a:spcBef>
                <a:spcPts val="600"/>
              </a:spcBef>
              <a:buClr>
                <a:srgbClr val="023B88"/>
              </a:buClr>
              <a:buSzPct val="100000"/>
              <a:buFont typeface="Arial" panose="020B0604020202020204" pitchFamily="34" charset="0"/>
              <a:buChar char="•"/>
              <a:defRPr/>
            </a:pPr>
            <a:r>
              <a:rPr lang="en-US" kern="0" dirty="0">
                <a:solidFill>
                  <a:srgbClr val="000000"/>
                </a:solidFill>
                <a:latin typeface="+mj-lt"/>
              </a:rPr>
              <a:t>Bradley Curve</a:t>
            </a:r>
          </a:p>
          <a:p>
            <a:pPr marL="170815" lvl="1" indent="-170815" algn="l" defTabSz="457200">
              <a:lnSpc>
                <a:spcPct val="90000"/>
              </a:lnSpc>
              <a:spcBef>
                <a:spcPts val="600"/>
              </a:spcBef>
              <a:buClr>
                <a:srgbClr val="023B88"/>
              </a:buClr>
              <a:buSzPct val="100000"/>
              <a:buFont typeface="Arial" panose="020B0604020202020204" pitchFamily="34" charset="0"/>
              <a:buChar char="•"/>
              <a:defRPr/>
            </a:pPr>
            <a:r>
              <a:rPr lang="en-US" kern="0" dirty="0">
                <a:solidFill>
                  <a:srgbClr val="000000"/>
                </a:solidFill>
                <a:latin typeface="+mj-lt"/>
                <a:cs typeface="Calibri"/>
              </a:rPr>
              <a:t>13 culture elements </a:t>
            </a:r>
          </a:p>
          <a:p>
            <a:pPr marL="170815" lvl="1" indent="-170815" algn="l" defTabSz="457200">
              <a:lnSpc>
                <a:spcPct val="90000"/>
              </a:lnSpc>
              <a:spcBef>
                <a:spcPts val="600"/>
              </a:spcBef>
              <a:buClr>
                <a:srgbClr val="023B88"/>
              </a:buClr>
              <a:buSzPct val="100000"/>
              <a:buFont typeface="Arial" panose="020B0604020202020204" pitchFamily="34" charset="0"/>
              <a:buChar char="•"/>
              <a:defRPr/>
            </a:pPr>
            <a:r>
              <a:rPr lang="en-US" kern="0" dirty="0">
                <a:solidFill>
                  <a:srgbClr val="000000"/>
                </a:solidFill>
                <a:latin typeface="+mj-lt"/>
              </a:rPr>
              <a:t>ISO Standard – mainly ISO 45001 – comparison</a:t>
            </a:r>
          </a:p>
          <a:p>
            <a:pPr marL="170815" lvl="1" indent="-170815" algn="l" defTabSz="457200">
              <a:lnSpc>
                <a:spcPct val="90000"/>
              </a:lnSpc>
              <a:spcBef>
                <a:spcPts val="600"/>
              </a:spcBef>
              <a:buClr>
                <a:srgbClr val="023B88"/>
              </a:buClr>
              <a:buSzPct val="100000"/>
              <a:buFont typeface="Arial" panose="020B0604020202020204" pitchFamily="34" charset="0"/>
              <a:buChar char="•"/>
              <a:defRPr/>
            </a:pPr>
            <a:endParaRPr lang="en-US" kern="0" dirty="0">
              <a:solidFill>
                <a:srgbClr val="000000"/>
              </a:solidFill>
              <a:latin typeface="+mj-lt"/>
            </a:endParaRPr>
          </a:p>
        </p:txBody>
      </p:sp>
      <p:sp>
        <p:nvSpPr>
          <p:cNvPr id="12" name="Rectangle 7">
            <a:extLst>
              <a:ext uri="{FF2B5EF4-FFF2-40B4-BE49-F238E27FC236}">
                <a16:creationId xmlns:a16="http://schemas.microsoft.com/office/drawing/2014/main" id="{55D9F3F0-86B4-9210-8226-9F2C54B7B4A0}"/>
              </a:ext>
            </a:extLst>
          </p:cNvPr>
          <p:cNvSpPr>
            <a:spLocks noChangeArrowheads="1"/>
          </p:cNvSpPr>
          <p:nvPr/>
        </p:nvSpPr>
        <p:spPr bwMode="auto">
          <a:xfrm>
            <a:off x="8432315" y="2395468"/>
            <a:ext cx="3336888" cy="180000"/>
          </a:xfrm>
          <a:prstGeom prst="rect">
            <a:avLst/>
          </a:prstGeom>
          <a:noFill/>
          <a:ln w="9525" algn="ctr">
            <a:solidFill>
              <a:schemeClr val="accent1"/>
            </a:solidFill>
            <a:miter lim="800000"/>
            <a:headEnd/>
            <a:tailEnd/>
          </a:ln>
        </p:spPr>
        <p:txBody>
          <a:bodyPr lIns="71893" tIns="45650" rIns="91303" bIns="45650" anchor="ctr" anchorCtr="0"/>
          <a:lstStyle>
            <a:defPPr>
              <a:defRPr lang="fr-FR"/>
            </a:defPPr>
            <a:lvl1pPr algn="ctr" rtl="0" fontAlgn="base">
              <a:spcBef>
                <a:spcPct val="0"/>
              </a:spcBef>
              <a:spcAft>
                <a:spcPct val="0"/>
              </a:spcAft>
              <a:defRPr sz="1200" kern="1200">
                <a:solidFill>
                  <a:schemeClr val="tx1"/>
                </a:solidFill>
                <a:latin typeface="Verdana" pitchFamily="34" charset="0"/>
                <a:ea typeface="+mn-ea"/>
                <a:cs typeface="+mn-cs"/>
              </a:defRPr>
            </a:lvl1pPr>
            <a:lvl2pPr marL="457200" algn="ctr" rtl="0" fontAlgn="base">
              <a:spcBef>
                <a:spcPct val="0"/>
              </a:spcBef>
              <a:spcAft>
                <a:spcPct val="0"/>
              </a:spcAft>
              <a:defRPr sz="1200" kern="1200">
                <a:solidFill>
                  <a:schemeClr val="tx1"/>
                </a:solidFill>
                <a:latin typeface="Verdana" pitchFamily="34" charset="0"/>
                <a:ea typeface="+mn-ea"/>
                <a:cs typeface="+mn-cs"/>
              </a:defRPr>
            </a:lvl2pPr>
            <a:lvl3pPr marL="914400" algn="ctr" rtl="0" fontAlgn="base">
              <a:spcBef>
                <a:spcPct val="0"/>
              </a:spcBef>
              <a:spcAft>
                <a:spcPct val="0"/>
              </a:spcAft>
              <a:defRPr sz="1200" kern="1200">
                <a:solidFill>
                  <a:schemeClr val="tx1"/>
                </a:solidFill>
                <a:latin typeface="Verdana" pitchFamily="34" charset="0"/>
                <a:ea typeface="+mn-ea"/>
                <a:cs typeface="+mn-cs"/>
              </a:defRPr>
            </a:lvl3pPr>
            <a:lvl4pPr marL="1371600" algn="ctr" rtl="0" fontAlgn="base">
              <a:spcBef>
                <a:spcPct val="0"/>
              </a:spcBef>
              <a:spcAft>
                <a:spcPct val="0"/>
              </a:spcAft>
              <a:defRPr sz="1200" kern="1200">
                <a:solidFill>
                  <a:schemeClr val="tx1"/>
                </a:solidFill>
                <a:latin typeface="Verdana" pitchFamily="34" charset="0"/>
                <a:ea typeface="+mn-ea"/>
                <a:cs typeface="+mn-cs"/>
              </a:defRPr>
            </a:lvl4pPr>
            <a:lvl5pPr marL="1828800" algn="ctr" rtl="0" fontAlgn="base">
              <a:spcBef>
                <a:spcPct val="0"/>
              </a:spcBef>
              <a:spcAft>
                <a:spcPct val="0"/>
              </a:spcAft>
              <a:defRPr sz="1200" kern="1200">
                <a:solidFill>
                  <a:schemeClr val="tx1"/>
                </a:solidFill>
                <a:latin typeface="Verdana" pitchFamily="34" charset="0"/>
                <a:ea typeface="+mn-ea"/>
                <a:cs typeface="+mn-cs"/>
              </a:defRPr>
            </a:lvl5pPr>
            <a:lvl6pPr marL="2286000" algn="l" defTabSz="914400" rtl="0" eaLnBrk="1" latinLnBrk="0" hangingPunct="1">
              <a:defRPr sz="1200" kern="1200">
                <a:solidFill>
                  <a:schemeClr val="tx1"/>
                </a:solidFill>
                <a:latin typeface="Verdana" pitchFamily="34" charset="0"/>
                <a:ea typeface="+mn-ea"/>
                <a:cs typeface="+mn-cs"/>
              </a:defRPr>
            </a:lvl6pPr>
            <a:lvl7pPr marL="2743200" algn="l" defTabSz="914400" rtl="0" eaLnBrk="1" latinLnBrk="0" hangingPunct="1">
              <a:defRPr sz="1200" kern="1200">
                <a:solidFill>
                  <a:schemeClr val="tx1"/>
                </a:solidFill>
                <a:latin typeface="Verdana" pitchFamily="34" charset="0"/>
                <a:ea typeface="+mn-ea"/>
                <a:cs typeface="+mn-cs"/>
              </a:defRPr>
            </a:lvl7pPr>
            <a:lvl8pPr marL="3200400" algn="l" defTabSz="914400" rtl="0" eaLnBrk="1" latinLnBrk="0" hangingPunct="1">
              <a:defRPr sz="1200" kern="1200">
                <a:solidFill>
                  <a:schemeClr val="tx1"/>
                </a:solidFill>
                <a:latin typeface="Verdana" pitchFamily="34" charset="0"/>
                <a:ea typeface="+mn-ea"/>
                <a:cs typeface="+mn-cs"/>
              </a:defRPr>
            </a:lvl8pPr>
            <a:lvl9pPr marL="3657600" algn="l" defTabSz="914400" rtl="0" eaLnBrk="1" latinLnBrk="0" hangingPunct="1">
              <a:defRPr sz="1200" kern="1200">
                <a:solidFill>
                  <a:schemeClr val="tx1"/>
                </a:solidFill>
                <a:latin typeface="Verdana" pitchFamily="34" charset="0"/>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mj-lt"/>
                <a:ea typeface="+mn-ea"/>
                <a:cs typeface="Arial" charset="0"/>
              </a:rPr>
              <a:t>Tools</a:t>
            </a:r>
            <a:endParaRPr kumimoji="0" lang="en-US" sz="1100" b="1" i="0" u="none" strike="noStrike" kern="1200" cap="none" spc="0" normalizeH="0" baseline="0" noProof="0" dirty="0">
              <a:ln>
                <a:noFill/>
              </a:ln>
              <a:solidFill>
                <a:sysClr val="windowText" lastClr="000000"/>
              </a:solidFill>
              <a:effectLst/>
              <a:uLnTx/>
              <a:uFillTx/>
              <a:latin typeface="+mj-lt"/>
              <a:ea typeface="+mn-ea"/>
              <a:cs typeface="Arial" charset="0"/>
            </a:endParaRPr>
          </a:p>
        </p:txBody>
      </p:sp>
      <p:sp>
        <p:nvSpPr>
          <p:cNvPr id="13" name="Rectangle 7">
            <a:extLst>
              <a:ext uri="{FF2B5EF4-FFF2-40B4-BE49-F238E27FC236}">
                <a16:creationId xmlns:a16="http://schemas.microsoft.com/office/drawing/2014/main" id="{56F98548-AD2E-5AE2-DF53-15007FFEDD5D}"/>
              </a:ext>
            </a:extLst>
          </p:cNvPr>
          <p:cNvSpPr>
            <a:spLocks noChangeArrowheads="1"/>
          </p:cNvSpPr>
          <p:nvPr/>
        </p:nvSpPr>
        <p:spPr bwMode="auto">
          <a:xfrm>
            <a:off x="8432315" y="4357405"/>
            <a:ext cx="3336888" cy="180000"/>
          </a:xfrm>
          <a:prstGeom prst="rect">
            <a:avLst/>
          </a:prstGeom>
          <a:noFill/>
          <a:ln w="9525" algn="ctr">
            <a:solidFill>
              <a:schemeClr val="accent1"/>
            </a:solidFill>
            <a:miter lim="800000"/>
            <a:headEnd/>
            <a:tailEnd/>
          </a:ln>
        </p:spPr>
        <p:txBody>
          <a:bodyPr lIns="71893" tIns="45650" rIns="91303" bIns="45650" anchor="ctr" anchorCtr="0"/>
          <a:lstStyle>
            <a:defPPr>
              <a:defRPr lang="fr-FR"/>
            </a:defPPr>
            <a:lvl1pPr algn="ctr" rtl="0" fontAlgn="base">
              <a:spcBef>
                <a:spcPct val="0"/>
              </a:spcBef>
              <a:spcAft>
                <a:spcPct val="0"/>
              </a:spcAft>
              <a:defRPr sz="1200" kern="1200">
                <a:solidFill>
                  <a:schemeClr val="tx1"/>
                </a:solidFill>
                <a:latin typeface="Verdana" pitchFamily="34" charset="0"/>
                <a:ea typeface="+mn-ea"/>
                <a:cs typeface="+mn-cs"/>
              </a:defRPr>
            </a:lvl1pPr>
            <a:lvl2pPr marL="457200" algn="ctr" rtl="0" fontAlgn="base">
              <a:spcBef>
                <a:spcPct val="0"/>
              </a:spcBef>
              <a:spcAft>
                <a:spcPct val="0"/>
              </a:spcAft>
              <a:defRPr sz="1200" kern="1200">
                <a:solidFill>
                  <a:schemeClr val="tx1"/>
                </a:solidFill>
                <a:latin typeface="Verdana" pitchFamily="34" charset="0"/>
                <a:ea typeface="+mn-ea"/>
                <a:cs typeface="+mn-cs"/>
              </a:defRPr>
            </a:lvl2pPr>
            <a:lvl3pPr marL="914400" algn="ctr" rtl="0" fontAlgn="base">
              <a:spcBef>
                <a:spcPct val="0"/>
              </a:spcBef>
              <a:spcAft>
                <a:spcPct val="0"/>
              </a:spcAft>
              <a:defRPr sz="1200" kern="1200">
                <a:solidFill>
                  <a:schemeClr val="tx1"/>
                </a:solidFill>
                <a:latin typeface="Verdana" pitchFamily="34" charset="0"/>
                <a:ea typeface="+mn-ea"/>
                <a:cs typeface="+mn-cs"/>
              </a:defRPr>
            </a:lvl3pPr>
            <a:lvl4pPr marL="1371600" algn="ctr" rtl="0" fontAlgn="base">
              <a:spcBef>
                <a:spcPct val="0"/>
              </a:spcBef>
              <a:spcAft>
                <a:spcPct val="0"/>
              </a:spcAft>
              <a:defRPr sz="1200" kern="1200">
                <a:solidFill>
                  <a:schemeClr val="tx1"/>
                </a:solidFill>
                <a:latin typeface="Verdana" pitchFamily="34" charset="0"/>
                <a:ea typeface="+mn-ea"/>
                <a:cs typeface="+mn-cs"/>
              </a:defRPr>
            </a:lvl4pPr>
            <a:lvl5pPr marL="1828800" algn="ctr" rtl="0" fontAlgn="base">
              <a:spcBef>
                <a:spcPct val="0"/>
              </a:spcBef>
              <a:spcAft>
                <a:spcPct val="0"/>
              </a:spcAft>
              <a:defRPr sz="1200" kern="1200">
                <a:solidFill>
                  <a:schemeClr val="tx1"/>
                </a:solidFill>
                <a:latin typeface="Verdana" pitchFamily="34" charset="0"/>
                <a:ea typeface="+mn-ea"/>
                <a:cs typeface="+mn-cs"/>
              </a:defRPr>
            </a:lvl5pPr>
            <a:lvl6pPr marL="2286000" algn="l" defTabSz="914400" rtl="0" eaLnBrk="1" latinLnBrk="0" hangingPunct="1">
              <a:defRPr sz="1200" kern="1200">
                <a:solidFill>
                  <a:schemeClr val="tx1"/>
                </a:solidFill>
                <a:latin typeface="Verdana" pitchFamily="34" charset="0"/>
                <a:ea typeface="+mn-ea"/>
                <a:cs typeface="+mn-cs"/>
              </a:defRPr>
            </a:lvl6pPr>
            <a:lvl7pPr marL="2743200" algn="l" defTabSz="914400" rtl="0" eaLnBrk="1" latinLnBrk="0" hangingPunct="1">
              <a:defRPr sz="1200" kern="1200">
                <a:solidFill>
                  <a:schemeClr val="tx1"/>
                </a:solidFill>
                <a:latin typeface="Verdana" pitchFamily="34" charset="0"/>
                <a:ea typeface="+mn-ea"/>
                <a:cs typeface="+mn-cs"/>
              </a:defRPr>
            </a:lvl7pPr>
            <a:lvl8pPr marL="3200400" algn="l" defTabSz="914400" rtl="0" eaLnBrk="1" latinLnBrk="0" hangingPunct="1">
              <a:defRPr sz="1200" kern="1200">
                <a:solidFill>
                  <a:schemeClr val="tx1"/>
                </a:solidFill>
                <a:latin typeface="Verdana" pitchFamily="34" charset="0"/>
                <a:ea typeface="+mn-ea"/>
                <a:cs typeface="+mn-cs"/>
              </a:defRPr>
            </a:lvl8pPr>
            <a:lvl9pPr marL="3657600" algn="l" defTabSz="914400" rtl="0" eaLnBrk="1" latinLnBrk="0" hangingPunct="1">
              <a:defRPr sz="1200" kern="1200">
                <a:solidFill>
                  <a:schemeClr val="tx1"/>
                </a:solidFill>
                <a:latin typeface="Verdana" pitchFamily="34" charset="0"/>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mj-lt"/>
                <a:ea typeface="+mn-ea"/>
                <a:cs typeface="Arial" charset="0"/>
              </a:rPr>
              <a:t>Commercial</a:t>
            </a:r>
            <a:endParaRPr kumimoji="0" lang="en-US" sz="1100" b="1" i="0" u="none" strike="noStrike" kern="1200" cap="none" spc="0" normalizeH="0" baseline="0" noProof="0" dirty="0">
              <a:ln>
                <a:noFill/>
              </a:ln>
              <a:solidFill>
                <a:sysClr val="windowText" lastClr="000000"/>
              </a:solidFill>
              <a:effectLst/>
              <a:uLnTx/>
              <a:uFillTx/>
              <a:latin typeface="+mj-lt"/>
              <a:ea typeface="+mn-ea"/>
              <a:cs typeface="Arial" charset="0"/>
            </a:endParaRPr>
          </a:p>
        </p:txBody>
      </p:sp>
      <p:sp>
        <p:nvSpPr>
          <p:cNvPr id="14" name="Rectangle 7">
            <a:extLst>
              <a:ext uri="{FF2B5EF4-FFF2-40B4-BE49-F238E27FC236}">
                <a16:creationId xmlns:a16="http://schemas.microsoft.com/office/drawing/2014/main" id="{EE57C970-DCE2-C441-AD3C-E2BE8B55DAD8}"/>
              </a:ext>
            </a:extLst>
          </p:cNvPr>
          <p:cNvSpPr>
            <a:spLocks noChangeArrowheads="1"/>
          </p:cNvSpPr>
          <p:nvPr/>
        </p:nvSpPr>
        <p:spPr bwMode="auto">
          <a:xfrm>
            <a:off x="4357085" y="2395468"/>
            <a:ext cx="3708356" cy="180000"/>
          </a:xfrm>
          <a:prstGeom prst="rect">
            <a:avLst/>
          </a:prstGeom>
          <a:noFill/>
          <a:ln w="9525" algn="ctr">
            <a:solidFill>
              <a:schemeClr val="accent1"/>
            </a:solidFill>
            <a:miter lim="800000"/>
            <a:headEnd/>
            <a:tailEnd/>
          </a:ln>
        </p:spPr>
        <p:txBody>
          <a:bodyPr lIns="71893" tIns="45650" rIns="91303" bIns="45650" anchor="ctr" anchorCtr="0"/>
          <a:lstStyle>
            <a:defPPr>
              <a:defRPr lang="fr-FR"/>
            </a:defPPr>
            <a:lvl1pPr algn="ctr" rtl="0" fontAlgn="base">
              <a:spcBef>
                <a:spcPct val="0"/>
              </a:spcBef>
              <a:spcAft>
                <a:spcPct val="0"/>
              </a:spcAft>
              <a:defRPr sz="1200" kern="1200">
                <a:solidFill>
                  <a:schemeClr val="tx1"/>
                </a:solidFill>
                <a:latin typeface="Verdana" pitchFamily="34" charset="0"/>
                <a:ea typeface="+mn-ea"/>
                <a:cs typeface="+mn-cs"/>
              </a:defRPr>
            </a:lvl1pPr>
            <a:lvl2pPr marL="457200" algn="ctr" rtl="0" fontAlgn="base">
              <a:spcBef>
                <a:spcPct val="0"/>
              </a:spcBef>
              <a:spcAft>
                <a:spcPct val="0"/>
              </a:spcAft>
              <a:defRPr sz="1200" kern="1200">
                <a:solidFill>
                  <a:schemeClr val="tx1"/>
                </a:solidFill>
                <a:latin typeface="Verdana" pitchFamily="34" charset="0"/>
                <a:ea typeface="+mn-ea"/>
                <a:cs typeface="+mn-cs"/>
              </a:defRPr>
            </a:lvl2pPr>
            <a:lvl3pPr marL="914400" algn="ctr" rtl="0" fontAlgn="base">
              <a:spcBef>
                <a:spcPct val="0"/>
              </a:spcBef>
              <a:spcAft>
                <a:spcPct val="0"/>
              </a:spcAft>
              <a:defRPr sz="1200" kern="1200">
                <a:solidFill>
                  <a:schemeClr val="tx1"/>
                </a:solidFill>
                <a:latin typeface="Verdana" pitchFamily="34" charset="0"/>
                <a:ea typeface="+mn-ea"/>
                <a:cs typeface="+mn-cs"/>
              </a:defRPr>
            </a:lvl3pPr>
            <a:lvl4pPr marL="1371600" algn="ctr" rtl="0" fontAlgn="base">
              <a:spcBef>
                <a:spcPct val="0"/>
              </a:spcBef>
              <a:spcAft>
                <a:spcPct val="0"/>
              </a:spcAft>
              <a:defRPr sz="1200" kern="1200">
                <a:solidFill>
                  <a:schemeClr val="tx1"/>
                </a:solidFill>
                <a:latin typeface="Verdana" pitchFamily="34" charset="0"/>
                <a:ea typeface="+mn-ea"/>
                <a:cs typeface="+mn-cs"/>
              </a:defRPr>
            </a:lvl4pPr>
            <a:lvl5pPr marL="1828800" algn="ctr" rtl="0" fontAlgn="base">
              <a:spcBef>
                <a:spcPct val="0"/>
              </a:spcBef>
              <a:spcAft>
                <a:spcPct val="0"/>
              </a:spcAft>
              <a:defRPr sz="1200" kern="1200">
                <a:solidFill>
                  <a:schemeClr val="tx1"/>
                </a:solidFill>
                <a:latin typeface="Verdana" pitchFamily="34" charset="0"/>
                <a:ea typeface="+mn-ea"/>
                <a:cs typeface="+mn-cs"/>
              </a:defRPr>
            </a:lvl5pPr>
            <a:lvl6pPr marL="2286000" algn="l" defTabSz="914400" rtl="0" eaLnBrk="1" latinLnBrk="0" hangingPunct="1">
              <a:defRPr sz="1200" kern="1200">
                <a:solidFill>
                  <a:schemeClr val="tx1"/>
                </a:solidFill>
                <a:latin typeface="Verdana" pitchFamily="34" charset="0"/>
                <a:ea typeface="+mn-ea"/>
                <a:cs typeface="+mn-cs"/>
              </a:defRPr>
            </a:lvl6pPr>
            <a:lvl7pPr marL="2743200" algn="l" defTabSz="914400" rtl="0" eaLnBrk="1" latinLnBrk="0" hangingPunct="1">
              <a:defRPr sz="1200" kern="1200">
                <a:solidFill>
                  <a:schemeClr val="tx1"/>
                </a:solidFill>
                <a:latin typeface="Verdana" pitchFamily="34" charset="0"/>
                <a:ea typeface="+mn-ea"/>
                <a:cs typeface="+mn-cs"/>
              </a:defRPr>
            </a:lvl7pPr>
            <a:lvl8pPr marL="3200400" algn="l" defTabSz="914400" rtl="0" eaLnBrk="1" latinLnBrk="0" hangingPunct="1">
              <a:defRPr sz="1200" kern="1200">
                <a:solidFill>
                  <a:schemeClr val="tx1"/>
                </a:solidFill>
                <a:latin typeface="Verdana" pitchFamily="34" charset="0"/>
                <a:ea typeface="+mn-ea"/>
                <a:cs typeface="+mn-cs"/>
              </a:defRPr>
            </a:lvl8pPr>
            <a:lvl9pPr marL="3657600" algn="l" defTabSz="914400" rtl="0" eaLnBrk="1" latinLnBrk="0" hangingPunct="1">
              <a:defRPr sz="1200" kern="1200">
                <a:solidFill>
                  <a:schemeClr val="tx1"/>
                </a:solidFill>
                <a:latin typeface="Verdana" pitchFamily="34" charset="0"/>
                <a:ea typeface="+mn-ea"/>
                <a:cs typeface="+mn-cs"/>
              </a:defRPr>
            </a:lvl9pPr>
          </a:lstStyle>
          <a:p>
            <a:pPr lvl="0" defTabSz="457200">
              <a:defRPr/>
            </a:pPr>
            <a:r>
              <a:rPr lang="en-US" b="1" dirty="0">
                <a:solidFill>
                  <a:sysClr val="windowText" lastClr="000000"/>
                </a:solidFill>
                <a:latin typeface="+mj-lt"/>
                <a:cs typeface="Arial" charset="0"/>
              </a:rPr>
              <a:t>Approach</a:t>
            </a:r>
            <a:endParaRPr kumimoji="0" lang="en-US" sz="1100" b="1" i="0" u="none" strike="noStrike" kern="1200" cap="none" spc="0" normalizeH="0" baseline="0" noProof="0" dirty="0">
              <a:ln>
                <a:noFill/>
              </a:ln>
              <a:solidFill>
                <a:sysClr val="windowText" lastClr="000000"/>
              </a:solidFill>
              <a:effectLst/>
              <a:uLnTx/>
              <a:uFillTx/>
              <a:latin typeface="+mj-lt"/>
              <a:ea typeface="+mn-ea"/>
              <a:cs typeface="Arial" charset="0"/>
            </a:endParaRPr>
          </a:p>
        </p:txBody>
      </p:sp>
      <p:sp>
        <p:nvSpPr>
          <p:cNvPr id="15" name="Rectangle 7">
            <a:extLst>
              <a:ext uri="{FF2B5EF4-FFF2-40B4-BE49-F238E27FC236}">
                <a16:creationId xmlns:a16="http://schemas.microsoft.com/office/drawing/2014/main" id="{B53FB34B-1659-9AB4-5B9F-4D4E24B325E5}"/>
              </a:ext>
            </a:extLst>
          </p:cNvPr>
          <p:cNvSpPr>
            <a:spLocks noChangeArrowheads="1"/>
          </p:cNvSpPr>
          <p:nvPr/>
        </p:nvSpPr>
        <p:spPr bwMode="auto">
          <a:xfrm>
            <a:off x="4347945" y="4357405"/>
            <a:ext cx="3708356" cy="180000"/>
          </a:xfrm>
          <a:prstGeom prst="rect">
            <a:avLst/>
          </a:prstGeom>
          <a:noFill/>
          <a:ln w="9525" algn="ctr">
            <a:solidFill>
              <a:schemeClr val="accent1"/>
            </a:solidFill>
            <a:miter lim="800000"/>
            <a:headEnd/>
            <a:tailEnd/>
          </a:ln>
        </p:spPr>
        <p:txBody>
          <a:bodyPr lIns="71893" tIns="45650" rIns="91303" bIns="45650" anchor="ctr" anchorCtr="0"/>
          <a:lstStyle>
            <a:defPPr>
              <a:defRPr lang="fr-FR"/>
            </a:defPPr>
            <a:lvl1pPr algn="ctr" rtl="0" fontAlgn="base">
              <a:spcBef>
                <a:spcPct val="0"/>
              </a:spcBef>
              <a:spcAft>
                <a:spcPct val="0"/>
              </a:spcAft>
              <a:defRPr sz="1200" kern="1200">
                <a:solidFill>
                  <a:schemeClr val="tx1"/>
                </a:solidFill>
                <a:latin typeface="Verdana" pitchFamily="34" charset="0"/>
                <a:ea typeface="+mn-ea"/>
                <a:cs typeface="+mn-cs"/>
              </a:defRPr>
            </a:lvl1pPr>
            <a:lvl2pPr marL="457200" algn="ctr" rtl="0" fontAlgn="base">
              <a:spcBef>
                <a:spcPct val="0"/>
              </a:spcBef>
              <a:spcAft>
                <a:spcPct val="0"/>
              </a:spcAft>
              <a:defRPr sz="1200" kern="1200">
                <a:solidFill>
                  <a:schemeClr val="tx1"/>
                </a:solidFill>
                <a:latin typeface="Verdana" pitchFamily="34" charset="0"/>
                <a:ea typeface="+mn-ea"/>
                <a:cs typeface="+mn-cs"/>
              </a:defRPr>
            </a:lvl2pPr>
            <a:lvl3pPr marL="914400" algn="ctr" rtl="0" fontAlgn="base">
              <a:spcBef>
                <a:spcPct val="0"/>
              </a:spcBef>
              <a:spcAft>
                <a:spcPct val="0"/>
              </a:spcAft>
              <a:defRPr sz="1200" kern="1200">
                <a:solidFill>
                  <a:schemeClr val="tx1"/>
                </a:solidFill>
                <a:latin typeface="Verdana" pitchFamily="34" charset="0"/>
                <a:ea typeface="+mn-ea"/>
                <a:cs typeface="+mn-cs"/>
              </a:defRPr>
            </a:lvl3pPr>
            <a:lvl4pPr marL="1371600" algn="ctr" rtl="0" fontAlgn="base">
              <a:spcBef>
                <a:spcPct val="0"/>
              </a:spcBef>
              <a:spcAft>
                <a:spcPct val="0"/>
              </a:spcAft>
              <a:defRPr sz="1200" kern="1200">
                <a:solidFill>
                  <a:schemeClr val="tx1"/>
                </a:solidFill>
                <a:latin typeface="Verdana" pitchFamily="34" charset="0"/>
                <a:ea typeface="+mn-ea"/>
                <a:cs typeface="+mn-cs"/>
              </a:defRPr>
            </a:lvl4pPr>
            <a:lvl5pPr marL="1828800" algn="ctr" rtl="0" fontAlgn="base">
              <a:spcBef>
                <a:spcPct val="0"/>
              </a:spcBef>
              <a:spcAft>
                <a:spcPct val="0"/>
              </a:spcAft>
              <a:defRPr sz="1200" kern="1200">
                <a:solidFill>
                  <a:schemeClr val="tx1"/>
                </a:solidFill>
                <a:latin typeface="Verdana" pitchFamily="34" charset="0"/>
                <a:ea typeface="+mn-ea"/>
                <a:cs typeface="+mn-cs"/>
              </a:defRPr>
            </a:lvl5pPr>
            <a:lvl6pPr marL="2286000" algn="l" defTabSz="914400" rtl="0" eaLnBrk="1" latinLnBrk="0" hangingPunct="1">
              <a:defRPr sz="1200" kern="1200">
                <a:solidFill>
                  <a:schemeClr val="tx1"/>
                </a:solidFill>
                <a:latin typeface="Verdana" pitchFamily="34" charset="0"/>
                <a:ea typeface="+mn-ea"/>
                <a:cs typeface="+mn-cs"/>
              </a:defRPr>
            </a:lvl6pPr>
            <a:lvl7pPr marL="2743200" algn="l" defTabSz="914400" rtl="0" eaLnBrk="1" latinLnBrk="0" hangingPunct="1">
              <a:defRPr sz="1200" kern="1200">
                <a:solidFill>
                  <a:schemeClr val="tx1"/>
                </a:solidFill>
                <a:latin typeface="Verdana" pitchFamily="34" charset="0"/>
                <a:ea typeface="+mn-ea"/>
                <a:cs typeface="+mn-cs"/>
              </a:defRPr>
            </a:lvl7pPr>
            <a:lvl8pPr marL="3200400" algn="l" defTabSz="914400" rtl="0" eaLnBrk="1" latinLnBrk="0" hangingPunct="1">
              <a:defRPr sz="1200" kern="1200">
                <a:solidFill>
                  <a:schemeClr val="tx1"/>
                </a:solidFill>
                <a:latin typeface="Verdana" pitchFamily="34" charset="0"/>
                <a:ea typeface="+mn-ea"/>
                <a:cs typeface="+mn-cs"/>
              </a:defRPr>
            </a:lvl8pPr>
            <a:lvl9pPr marL="3657600" algn="l" defTabSz="914400" rtl="0" eaLnBrk="1" latinLnBrk="0" hangingPunct="1">
              <a:defRPr sz="1200" kern="1200">
                <a:solidFill>
                  <a:schemeClr val="tx1"/>
                </a:solidFill>
                <a:latin typeface="Verdana" pitchFamily="34" charset="0"/>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mj-lt"/>
                <a:ea typeface="+mn-ea"/>
                <a:cs typeface="Arial" charset="0"/>
              </a:rPr>
              <a:t>Results</a:t>
            </a:r>
            <a:endParaRPr kumimoji="0" lang="en-US" sz="1100" b="1" i="0" u="none" strike="noStrike" kern="1200" cap="none" spc="0" normalizeH="0" baseline="0" noProof="0" dirty="0">
              <a:ln>
                <a:noFill/>
              </a:ln>
              <a:solidFill>
                <a:sysClr val="windowText" lastClr="000000"/>
              </a:solidFill>
              <a:effectLst/>
              <a:uLnTx/>
              <a:uFillTx/>
              <a:latin typeface="+mj-lt"/>
              <a:ea typeface="+mn-ea"/>
              <a:cs typeface="Arial" charset="0"/>
            </a:endParaRPr>
          </a:p>
        </p:txBody>
      </p:sp>
      <p:sp>
        <p:nvSpPr>
          <p:cNvPr id="16" name="Rectangle 7">
            <a:extLst>
              <a:ext uri="{FF2B5EF4-FFF2-40B4-BE49-F238E27FC236}">
                <a16:creationId xmlns:a16="http://schemas.microsoft.com/office/drawing/2014/main" id="{75DD3D0E-2459-B3EF-2267-9A676583A05B}"/>
              </a:ext>
            </a:extLst>
          </p:cNvPr>
          <p:cNvSpPr>
            <a:spLocks noChangeArrowheads="1"/>
          </p:cNvSpPr>
          <p:nvPr/>
        </p:nvSpPr>
        <p:spPr bwMode="auto">
          <a:xfrm>
            <a:off x="259485" y="2395468"/>
            <a:ext cx="3730727" cy="180000"/>
          </a:xfrm>
          <a:prstGeom prst="rect">
            <a:avLst/>
          </a:prstGeom>
          <a:noFill/>
          <a:ln w="9525" algn="ctr">
            <a:solidFill>
              <a:schemeClr val="accent1"/>
            </a:solidFill>
            <a:miter lim="800000"/>
            <a:headEnd/>
            <a:tailEnd/>
          </a:ln>
        </p:spPr>
        <p:txBody>
          <a:bodyPr lIns="71893" tIns="45650" rIns="91303" bIns="45650" anchor="ctr" anchorCtr="0"/>
          <a:lstStyle>
            <a:defPPr>
              <a:defRPr lang="fr-FR"/>
            </a:defPPr>
            <a:lvl1pPr algn="ctr" rtl="0" fontAlgn="base">
              <a:spcBef>
                <a:spcPct val="0"/>
              </a:spcBef>
              <a:spcAft>
                <a:spcPct val="0"/>
              </a:spcAft>
              <a:defRPr sz="1200" kern="1200">
                <a:solidFill>
                  <a:schemeClr val="tx1"/>
                </a:solidFill>
                <a:latin typeface="Verdana" pitchFamily="34" charset="0"/>
                <a:ea typeface="+mn-ea"/>
                <a:cs typeface="+mn-cs"/>
              </a:defRPr>
            </a:lvl1pPr>
            <a:lvl2pPr marL="457200" algn="ctr" rtl="0" fontAlgn="base">
              <a:spcBef>
                <a:spcPct val="0"/>
              </a:spcBef>
              <a:spcAft>
                <a:spcPct val="0"/>
              </a:spcAft>
              <a:defRPr sz="1200" kern="1200">
                <a:solidFill>
                  <a:schemeClr val="tx1"/>
                </a:solidFill>
                <a:latin typeface="Verdana" pitchFamily="34" charset="0"/>
                <a:ea typeface="+mn-ea"/>
                <a:cs typeface="+mn-cs"/>
              </a:defRPr>
            </a:lvl2pPr>
            <a:lvl3pPr marL="914400" algn="ctr" rtl="0" fontAlgn="base">
              <a:spcBef>
                <a:spcPct val="0"/>
              </a:spcBef>
              <a:spcAft>
                <a:spcPct val="0"/>
              </a:spcAft>
              <a:defRPr sz="1200" kern="1200">
                <a:solidFill>
                  <a:schemeClr val="tx1"/>
                </a:solidFill>
                <a:latin typeface="Verdana" pitchFamily="34" charset="0"/>
                <a:ea typeface="+mn-ea"/>
                <a:cs typeface="+mn-cs"/>
              </a:defRPr>
            </a:lvl3pPr>
            <a:lvl4pPr marL="1371600" algn="ctr" rtl="0" fontAlgn="base">
              <a:spcBef>
                <a:spcPct val="0"/>
              </a:spcBef>
              <a:spcAft>
                <a:spcPct val="0"/>
              </a:spcAft>
              <a:defRPr sz="1200" kern="1200">
                <a:solidFill>
                  <a:schemeClr val="tx1"/>
                </a:solidFill>
                <a:latin typeface="Verdana" pitchFamily="34" charset="0"/>
                <a:ea typeface="+mn-ea"/>
                <a:cs typeface="+mn-cs"/>
              </a:defRPr>
            </a:lvl4pPr>
            <a:lvl5pPr marL="1828800" algn="ctr" rtl="0" fontAlgn="base">
              <a:spcBef>
                <a:spcPct val="0"/>
              </a:spcBef>
              <a:spcAft>
                <a:spcPct val="0"/>
              </a:spcAft>
              <a:defRPr sz="1200" kern="1200">
                <a:solidFill>
                  <a:schemeClr val="tx1"/>
                </a:solidFill>
                <a:latin typeface="Verdana" pitchFamily="34" charset="0"/>
                <a:ea typeface="+mn-ea"/>
                <a:cs typeface="+mn-cs"/>
              </a:defRPr>
            </a:lvl5pPr>
            <a:lvl6pPr marL="2286000" algn="l" defTabSz="914400" rtl="0" eaLnBrk="1" latinLnBrk="0" hangingPunct="1">
              <a:defRPr sz="1200" kern="1200">
                <a:solidFill>
                  <a:schemeClr val="tx1"/>
                </a:solidFill>
                <a:latin typeface="Verdana" pitchFamily="34" charset="0"/>
                <a:ea typeface="+mn-ea"/>
                <a:cs typeface="+mn-cs"/>
              </a:defRPr>
            </a:lvl6pPr>
            <a:lvl7pPr marL="2743200" algn="l" defTabSz="914400" rtl="0" eaLnBrk="1" latinLnBrk="0" hangingPunct="1">
              <a:defRPr sz="1200" kern="1200">
                <a:solidFill>
                  <a:schemeClr val="tx1"/>
                </a:solidFill>
                <a:latin typeface="Verdana" pitchFamily="34" charset="0"/>
                <a:ea typeface="+mn-ea"/>
                <a:cs typeface="+mn-cs"/>
              </a:defRPr>
            </a:lvl7pPr>
            <a:lvl8pPr marL="3200400" algn="l" defTabSz="914400" rtl="0" eaLnBrk="1" latinLnBrk="0" hangingPunct="1">
              <a:defRPr sz="1200" kern="1200">
                <a:solidFill>
                  <a:schemeClr val="tx1"/>
                </a:solidFill>
                <a:latin typeface="Verdana" pitchFamily="34" charset="0"/>
                <a:ea typeface="+mn-ea"/>
                <a:cs typeface="+mn-cs"/>
              </a:defRPr>
            </a:lvl8pPr>
            <a:lvl9pPr marL="3657600" algn="l" defTabSz="914400" rtl="0" eaLnBrk="1" latinLnBrk="0" hangingPunct="1">
              <a:defRPr sz="1200" kern="1200">
                <a:solidFill>
                  <a:schemeClr val="tx1"/>
                </a:solidFill>
                <a:latin typeface="Verdana" pitchFamily="34" charset="0"/>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mj-lt"/>
                <a:ea typeface="+mn-ea"/>
                <a:cs typeface="Arial" charset="0"/>
              </a:rPr>
              <a:t>Situation</a:t>
            </a:r>
            <a:endParaRPr kumimoji="0" lang="en-US" sz="1100" b="1" i="0" u="none" strike="noStrike" kern="1200" cap="none" spc="0" normalizeH="0" baseline="0" noProof="0" dirty="0">
              <a:ln>
                <a:noFill/>
              </a:ln>
              <a:solidFill>
                <a:sysClr val="windowText" lastClr="000000"/>
              </a:solidFill>
              <a:effectLst/>
              <a:uLnTx/>
              <a:uFillTx/>
              <a:latin typeface="+mj-lt"/>
              <a:ea typeface="+mn-ea"/>
              <a:cs typeface="Arial" charset="0"/>
            </a:endParaRPr>
          </a:p>
        </p:txBody>
      </p:sp>
      <p:sp>
        <p:nvSpPr>
          <p:cNvPr id="17" name="Rectangle 7">
            <a:extLst>
              <a:ext uri="{FF2B5EF4-FFF2-40B4-BE49-F238E27FC236}">
                <a16:creationId xmlns:a16="http://schemas.microsoft.com/office/drawing/2014/main" id="{ACB1FCCC-85E6-823F-1995-EE6089D32EA6}"/>
              </a:ext>
            </a:extLst>
          </p:cNvPr>
          <p:cNvSpPr>
            <a:spLocks noChangeArrowheads="1"/>
          </p:cNvSpPr>
          <p:nvPr/>
        </p:nvSpPr>
        <p:spPr bwMode="auto">
          <a:xfrm>
            <a:off x="263577" y="4357405"/>
            <a:ext cx="3708355" cy="179953"/>
          </a:xfrm>
          <a:prstGeom prst="rect">
            <a:avLst/>
          </a:prstGeom>
          <a:noFill/>
          <a:ln w="9525" algn="ctr">
            <a:solidFill>
              <a:schemeClr val="accent1"/>
            </a:solidFill>
            <a:miter lim="800000"/>
            <a:headEnd/>
            <a:tailEnd/>
          </a:ln>
        </p:spPr>
        <p:txBody>
          <a:bodyPr lIns="71893" tIns="45650" rIns="91303" bIns="45650" anchor="ctr" anchorCtr="0"/>
          <a:lstStyle>
            <a:defPPr>
              <a:defRPr lang="fr-FR"/>
            </a:defPPr>
            <a:lvl1pPr algn="ctr" rtl="0" fontAlgn="base">
              <a:spcBef>
                <a:spcPct val="0"/>
              </a:spcBef>
              <a:spcAft>
                <a:spcPct val="0"/>
              </a:spcAft>
              <a:defRPr sz="1200" kern="1200">
                <a:solidFill>
                  <a:schemeClr val="tx1"/>
                </a:solidFill>
                <a:latin typeface="Verdana" pitchFamily="34" charset="0"/>
                <a:ea typeface="+mn-ea"/>
                <a:cs typeface="+mn-cs"/>
              </a:defRPr>
            </a:lvl1pPr>
            <a:lvl2pPr marL="457200" algn="ctr" rtl="0" fontAlgn="base">
              <a:spcBef>
                <a:spcPct val="0"/>
              </a:spcBef>
              <a:spcAft>
                <a:spcPct val="0"/>
              </a:spcAft>
              <a:defRPr sz="1200" kern="1200">
                <a:solidFill>
                  <a:schemeClr val="tx1"/>
                </a:solidFill>
                <a:latin typeface="Verdana" pitchFamily="34" charset="0"/>
                <a:ea typeface="+mn-ea"/>
                <a:cs typeface="+mn-cs"/>
              </a:defRPr>
            </a:lvl2pPr>
            <a:lvl3pPr marL="914400" algn="ctr" rtl="0" fontAlgn="base">
              <a:spcBef>
                <a:spcPct val="0"/>
              </a:spcBef>
              <a:spcAft>
                <a:spcPct val="0"/>
              </a:spcAft>
              <a:defRPr sz="1200" kern="1200">
                <a:solidFill>
                  <a:schemeClr val="tx1"/>
                </a:solidFill>
                <a:latin typeface="Verdana" pitchFamily="34" charset="0"/>
                <a:ea typeface="+mn-ea"/>
                <a:cs typeface="+mn-cs"/>
              </a:defRPr>
            </a:lvl3pPr>
            <a:lvl4pPr marL="1371600" algn="ctr" rtl="0" fontAlgn="base">
              <a:spcBef>
                <a:spcPct val="0"/>
              </a:spcBef>
              <a:spcAft>
                <a:spcPct val="0"/>
              </a:spcAft>
              <a:defRPr sz="1200" kern="1200">
                <a:solidFill>
                  <a:schemeClr val="tx1"/>
                </a:solidFill>
                <a:latin typeface="Verdana" pitchFamily="34" charset="0"/>
                <a:ea typeface="+mn-ea"/>
                <a:cs typeface="+mn-cs"/>
              </a:defRPr>
            </a:lvl4pPr>
            <a:lvl5pPr marL="1828800" algn="ctr" rtl="0" fontAlgn="base">
              <a:spcBef>
                <a:spcPct val="0"/>
              </a:spcBef>
              <a:spcAft>
                <a:spcPct val="0"/>
              </a:spcAft>
              <a:defRPr sz="1200" kern="1200">
                <a:solidFill>
                  <a:schemeClr val="tx1"/>
                </a:solidFill>
                <a:latin typeface="Verdana" pitchFamily="34" charset="0"/>
                <a:ea typeface="+mn-ea"/>
                <a:cs typeface="+mn-cs"/>
              </a:defRPr>
            </a:lvl5pPr>
            <a:lvl6pPr marL="2286000" algn="l" defTabSz="914400" rtl="0" eaLnBrk="1" latinLnBrk="0" hangingPunct="1">
              <a:defRPr sz="1200" kern="1200">
                <a:solidFill>
                  <a:schemeClr val="tx1"/>
                </a:solidFill>
                <a:latin typeface="Verdana" pitchFamily="34" charset="0"/>
                <a:ea typeface="+mn-ea"/>
                <a:cs typeface="+mn-cs"/>
              </a:defRPr>
            </a:lvl6pPr>
            <a:lvl7pPr marL="2743200" algn="l" defTabSz="914400" rtl="0" eaLnBrk="1" latinLnBrk="0" hangingPunct="1">
              <a:defRPr sz="1200" kern="1200">
                <a:solidFill>
                  <a:schemeClr val="tx1"/>
                </a:solidFill>
                <a:latin typeface="Verdana" pitchFamily="34" charset="0"/>
                <a:ea typeface="+mn-ea"/>
                <a:cs typeface="+mn-cs"/>
              </a:defRPr>
            </a:lvl7pPr>
            <a:lvl8pPr marL="3200400" algn="l" defTabSz="914400" rtl="0" eaLnBrk="1" latinLnBrk="0" hangingPunct="1">
              <a:defRPr sz="1200" kern="1200">
                <a:solidFill>
                  <a:schemeClr val="tx1"/>
                </a:solidFill>
                <a:latin typeface="Verdana" pitchFamily="34" charset="0"/>
                <a:ea typeface="+mn-ea"/>
                <a:cs typeface="+mn-cs"/>
              </a:defRPr>
            </a:lvl8pPr>
            <a:lvl9pPr marL="3657600" algn="l" defTabSz="914400" rtl="0" eaLnBrk="1" latinLnBrk="0" hangingPunct="1">
              <a:defRPr sz="1200" kern="1200">
                <a:solidFill>
                  <a:schemeClr val="tx1"/>
                </a:solidFill>
                <a:latin typeface="Verdana" pitchFamily="34" charset="0"/>
                <a:ea typeface="+mn-ea"/>
                <a:cs typeface="+mn-cs"/>
              </a:defRPr>
            </a:lvl9pPr>
          </a:lstStyle>
          <a:p>
            <a:pPr lvl="0" defTabSz="457200">
              <a:defRPr/>
            </a:pPr>
            <a:r>
              <a:rPr lang="en-US" b="1" dirty="0">
                <a:solidFill>
                  <a:sysClr val="windowText" lastClr="000000"/>
                </a:solidFill>
                <a:latin typeface="+mj-lt"/>
                <a:cs typeface="Arial" charset="0"/>
              </a:rPr>
              <a:t>Objective</a:t>
            </a:r>
            <a:endParaRPr kumimoji="0" lang="en-US" sz="1100" b="1" i="0" u="none" strike="noStrike" kern="1200" cap="none" spc="0" normalizeH="0" baseline="0" noProof="0" dirty="0">
              <a:ln>
                <a:noFill/>
              </a:ln>
              <a:solidFill>
                <a:sysClr val="windowText" lastClr="000000"/>
              </a:solidFill>
              <a:effectLst/>
              <a:uLnTx/>
              <a:uFillTx/>
              <a:latin typeface="+mj-lt"/>
              <a:ea typeface="+mn-ea"/>
              <a:cs typeface="Arial" charset="0"/>
            </a:endParaRPr>
          </a:p>
        </p:txBody>
      </p:sp>
      <p:sp>
        <p:nvSpPr>
          <p:cNvPr id="18" name="Rectangle 15">
            <a:extLst>
              <a:ext uri="{FF2B5EF4-FFF2-40B4-BE49-F238E27FC236}">
                <a16:creationId xmlns:a16="http://schemas.microsoft.com/office/drawing/2014/main" id="{B2E4F147-C019-A4B1-B340-DF7B0E01FC12}"/>
              </a:ext>
            </a:extLst>
          </p:cNvPr>
          <p:cNvSpPr>
            <a:spLocks noChangeArrowheads="1"/>
          </p:cNvSpPr>
          <p:nvPr/>
        </p:nvSpPr>
        <p:spPr bwMode="auto">
          <a:xfrm>
            <a:off x="8496860" y="4544669"/>
            <a:ext cx="3207796" cy="2031325"/>
          </a:xfrm>
          <a:prstGeom prst="rect">
            <a:avLst/>
          </a:prstGeom>
        </p:spPr>
        <p:txBody>
          <a:bodyPr wrap="square" lIns="0" tIns="0" rIns="0" bIns="0" anchor="t">
            <a:spAutoFit/>
          </a:bodyPr>
          <a:lstStyle>
            <a:defPPr>
              <a:defRPr lang="fr-FR"/>
            </a:defPPr>
            <a:lvl1pPr algn="ctr" rtl="0" fontAlgn="base">
              <a:spcBef>
                <a:spcPct val="0"/>
              </a:spcBef>
              <a:spcAft>
                <a:spcPct val="0"/>
              </a:spcAft>
              <a:defRPr sz="1200" kern="1200">
                <a:solidFill>
                  <a:schemeClr val="tx1"/>
                </a:solidFill>
                <a:latin typeface="Verdana" pitchFamily="34" charset="0"/>
                <a:ea typeface="+mn-ea"/>
                <a:cs typeface="+mn-cs"/>
              </a:defRPr>
            </a:lvl1pPr>
            <a:lvl2pPr marL="457200" algn="ctr" rtl="0" fontAlgn="base">
              <a:spcBef>
                <a:spcPct val="0"/>
              </a:spcBef>
              <a:spcAft>
                <a:spcPct val="0"/>
              </a:spcAft>
              <a:defRPr sz="1200" kern="1200">
                <a:solidFill>
                  <a:schemeClr val="tx1"/>
                </a:solidFill>
                <a:latin typeface="Verdana" pitchFamily="34" charset="0"/>
                <a:ea typeface="+mn-ea"/>
                <a:cs typeface="+mn-cs"/>
              </a:defRPr>
            </a:lvl2pPr>
            <a:lvl3pPr marL="914400" algn="ctr" rtl="0" fontAlgn="base">
              <a:spcBef>
                <a:spcPct val="0"/>
              </a:spcBef>
              <a:spcAft>
                <a:spcPct val="0"/>
              </a:spcAft>
              <a:defRPr sz="1200" kern="1200">
                <a:solidFill>
                  <a:schemeClr val="tx1"/>
                </a:solidFill>
                <a:latin typeface="Verdana" pitchFamily="34" charset="0"/>
                <a:ea typeface="+mn-ea"/>
                <a:cs typeface="+mn-cs"/>
              </a:defRPr>
            </a:lvl3pPr>
            <a:lvl4pPr marL="1371600" algn="ctr" rtl="0" fontAlgn="base">
              <a:spcBef>
                <a:spcPct val="0"/>
              </a:spcBef>
              <a:spcAft>
                <a:spcPct val="0"/>
              </a:spcAft>
              <a:defRPr sz="1200" kern="1200">
                <a:solidFill>
                  <a:schemeClr val="tx1"/>
                </a:solidFill>
                <a:latin typeface="Verdana" pitchFamily="34" charset="0"/>
                <a:ea typeface="+mn-ea"/>
                <a:cs typeface="+mn-cs"/>
              </a:defRPr>
            </a:lvl4pPr>
            <a:lvl5pPr marL="1828800" algn="ctr" rtl="0" fontAlgn="base">
              <a:spcBef>
                <a:spcPct val="0"/>
              </a:spcBef>
              <a:spcAft>
                <a:spcPct val="0"/>
              </a:spcAft>
              <a:defRPr sz="1200" kern="1200">
                <a:solidFill>
                  <a:schemeClr val="tx1"/>
                </a:solidFill>
                <a:latin typeface="Verdana" pitchFamily="34" charset="0"/>
                <a:ea typeface="+mn-ea"/>
                <a:cs typeface="+mn-cs"/>
              </a:defRPr>
            </a:lvl5pPr>
            <a:lvl6pPr marL="2286000" algn="l" defTabSz="914400" rtl="0" eaLnBrk="1" latinLnBrk="0" hangingPunct="1">
              <a:defRPr sz="1200" kern="1200">
                <a:solidFill>
                  <a:schemeClr val="tx1"/>
                </a:solidFill>
                <a:latin typeface="Verdana" pitchFamily="34" charset="0"/>
                <a:ea typeface="+mn-ea"/>
                <a:cs typeface="+mn-cs"/>
              </a:defRPr>
            </a:lvl6pPr>
            <a:lvl7pPr marL="2743200" algn="l" defTabSz="914400" rtl="0" eaLnBrk="1" latinLnBrk="0" hangingPunct="1">
              <a:defRPr sz="1200" kern="1200">
                <a:solidFill>
                  <a:schemeClr val="tx1"/>
                </a:solidFill>
                <a:latin typeface="Verdana" pitchFamily="34" charset="0"/>
                <a:ea typeface="+mn-ea"/>
                <a:cs typeface="+mn-cs"/>
              </a:defRPr>
            </a:lvl7pPr>
            <a:lvl8pPr marL="3200400" algn="l" defTabSz="914400" rtl="0" eaLnBrk="1" latinLnBrk="0" hangingPunct="1">
              <a:defRPr sz="1200" kern="1200">
                <a:solidFill>
                  <a:schemeClr val="tx1"/>
                </a:solidFill>
                <a:latin typeface="Verdana" pitchFamily="34" charset="0"/>
                <a:ea typeface="+mn-ea"/>
                <a:cs typeface="+mn-cs"/>
              </a:defRPr>
            </a:lvl8pPr>
            <a:lvl9pPr marL="3657600" algn="l" defTabSz="914400" rtl="0" eaLnBrk="1" latinLnBrk="0" hangingPunct="1">
              <a:defRPr sz="1200" kern="1200">
                <a:solidFill>
                  <a:schemeClr val="tx1"/>
                </a:solidFill>
                <a:latin typeface="Verdana" pitchFamily="34" charset="0"/>
                <a:ea typeface="+mn-ea"/>
                <a:cs typeface="+mn-cs"/>
              </a:defRPr>
            </a:lvl9pPr>
          </a:lstStyle>
          <a:p>
            <a:pPr marL="180340" lvl="0" indent="-180340" algn="l" defTabSz="457200">
              <a:buClr>
                <a:srgbClr val="023B88"/>
              </a:buClr>
              <a:buFont typeface="Arial" panose="020B0604020202020204" pitchFamily="34" charset="0"/>
              <a:buChar char="•"/>
              <a:defRPr/>
            </a:pPr>
            <a:r>
              <a:rPr lang="en-US" b="1" kern="0" dirty="0">
                <a:latin typeface="+mj-lt"/>
              </a:rPr>
              <a:t>Project duration per Quick Check: </a:t>
            </a:r>
            <a:r>
              <a:rPr lang="en-US" kern="0" dirty="0">
                <a:latin typeface="+mj-lt"/>
              </a:rPr>
              <a:t>6 weeks </a:t>
            </a:r>
          </a:p>
          <a:p>
            <a:pPr marL="180340" lvl="0" indent="-180340" algn="l" defTabSz="457200">
              <a:buClr>
                <a:srgbClr val="023B88"/>
              </a:buClr>
              <a:buFont typeface="Arial" panose="020B0604020202020204" pitchFamily="34" charset="0"/>
              <a:buChar char="•"/>
              <a:defRPr/>
            </a:pPr>
            <a:r>
              <a:rPr lang="en-US" b="1" kern="0" dirty="0">
                <a:latin typeface="+mj-lt"/>
              </a:rPr>
              <a:t>Project start: </a:t>
            </a:r>
            <a:r>
              <a:rPr lang="en-US" kern="0" dirty="0">
                <a:latin typeface="+mj-lt"/>
              </a:rPr>
              <a:t>to be agreed individually with each participating E.ON unit. However, </a:t>
            </a:r>
            <a:r>
              <a:rPr lang="en-US" b="1" kern="0" dirty="0">
                <a:latin typeface="+mj-lt"/>
              </a:rPr>
              <a:t>no earlier than </a:t>
            </a:r>
            <a:r>
              <a:rPr lang="en-US" kern="0" dirty="0">
                <a:latin typeface="+mj-lt"/>
              </a:rPr>
              <a:t>Q3 2024</a:t>
            </a:r>
          </a:p>
          <a:p>
            <a:pPr marL="180340" lvl="0" indent="-180340" algn="l" defTabSz="457200">
              <a:buClr>
                <a:srgbClr val="023B88"/>
              </a:buClr>
              <a:buFont typeface="Arial" panose="020B0604020202020204" pitchFamily="34" charset="0"/>
              <a:buChar char="•"/>
              <a:defRPr/>
            </a:pPr>
            <a:r>
              <a:rPr lang="en-US" b="1" kern="0" dirty="0">
                <a:latin typeface="+mj-lt"/>
              </a:rPr>
              <a:t>Prize (excl. travel costs) per participating Unit: </a:t>
            </a:r>
          </a:p>
          <a:p>
            <a:pPr marL="361950" lvl="1" indent="-179388" algn="l" defTabSz="457200">
              <a:buClr>
                <a:srgbClr val="023B88"/>
              </a:buClr>
              <a:buFont typeface="Arial" panose="020B0604020202020204" pitchFamily="34" charset="0"/>
              <a:buChar char="•"/>
              <a:defRPr/>
            </a:pPr>
            <a:r>
              <a:rPr lang="en-US" kern="0" dirty="0">
                <a:latin typeface="+mj-lt"/>
              </a:rPr>
              <a:t>Option 1 – EUR 35.055 </a:t>
            </a:r>
          </a:p>
          <a:p>
            <a:pPr marL="361950" lvl="1" indent="-179388" algn="l" defTabSz="457200">
              <a:buClr>
                <a:srgbClr val="023B88"/>
              </a:buClr>
              <a:buFont typeface="Arial" panose="020B0604020202020204" pitchFamily="34" charset="0"/>
              <a:buChar char="•"/>
              <a:defRPr/>
            </a:pPr>
            <a:r>
              <a:rPr lang="en-US" kern="0" dirty="0">
                <a:latin typeface="+mj-lt"/>
              </a:rPr>
              <a:t>Option 2 – EUR 30.210</a:t>
            </a:r>
          </a:p>
          <a:p>
            <a:pPr marL="180340" lvl="0" indent="-180340" algn="l">
              <a:buClr>
                <a:srgbClr val="023B88"/>
              </a:buClr>
              <a:buFont typeface="Arial" panose="020B0604020202020204" pitchFamily="34" charset="0"/>
              <a:buChar char="•"/>
              <a:defRPr/>
            </a:pPr>
            <a:r>
              <a:rPr lang="en-US" kern="0" dirty="0">
                <a:latin typeface="+mj-lt"/>
                <a:cs typeface="Calibri"/>
              </a:rPr>
              <a:t>The General Purchasing Conditions of E.ON apply with one topic to be considered: </a:t>
            </a:r>
          </a:p>
          <a:p>
            <a:pPr marL="361950" lvl="1" indent="-179388" algn="l">
              <a:buClr>
                <a:srgbClr val="023B88"/>
              </a:buClr>
              <a:buFont typeface="Arial" panose="020B0604020202020204" pitchFamily="34" charset="0"/>
              <a:buChar char="•"/>
              <a:defRPr/>
            </a:pPr>
            <a:r>
              <a:rPr lang="en-US" kern="0" dirty="0">
                <a:latin typeface="+mj-lt"/>
                <a:cs typeface="Calibri"/>
              </a:rPr>
              <a:t>Reverse Charging will be applied for all E.ON units in countries other than Germany</a:t>
            </a:r>
            <a:endParaRPr kumimoji="0" lang="en-US" b="0" i="0" u="none" strike="noStrike" kern="0" cap="none" spc="0" normalizeH="0" baseline="0" noProof="0" dirty="0">
              <a:ln>
                <a:noFill/>
              </a:ln>
              <a:effectLst/>
              <a:uLnTx/>
              <a:uFillTx/>
              <a:latin typeface="+mj-lt"/>
              <a:cs typeface="Calibri"/>
            </a:endParaRPr>
          </a:p>
        </p:txBody>
      </p:sp>
      <p:sp>
        <p:nvSpPr>
          <p:cNvPr id="19" name="Rectangle 15">
            <a:extLst>
              <a:ext uri="{FF2B5EF4-FFF2-40B4-BE49-F238E27FC236}">
                <a16:creationId xmlns:a16="http://schemas.microsoft.com/office/drawing/2014/main" id="{604335DB-C730-62EC-1E98-97D6A8BE3E0C}"/>
              </a:ext>
            </a:extLst>
          </p:cNvPr>
          <p:cNvSpPr>
            <a:spLocks noChangeArrowheads="1"/>
          </p:cNvSpPr>
          <p:nvPr/>
        </p:nvSpPr>
        <p:spPr bwMode="auto">
          <a:xfrm>
            <a:off x="264680" y="4544669"/>
            <a:ext cx="3703574" cy="1752275"/>
          </a:xfrm>
          <a:prstGeom prst="rect">
            <a:avLst/>
          </a:prstGeom>
        </p:spPr>
        <p:txBody>
          <a:bodyPr wrap="square" lIns="0" tIns="0" rIns="0" bIns="0" anchor="t">
            <a:spAutoFit/>
          </a:bodyPr>
          <a:lstStyle>
            <a:defPPr>
              <a:defRPr lang="fr-FR"/>
            </a:defPPr>
            <a:lvl1pPr algn="ctr" rtl="0" fontAlgn="base">
              <a:spcBef>
                <a:spcPct val="0"/>
              </a:spcBef>
              <a:spcAft>
                <a:spcPct val="0"/>
              </a:spcAft>
              <a:defRPr sz="1200" kern="1200">
                <a:solidFill>
                  <a:schemeClr val="tx1"/>
                </a:solidFill>
                <a:latin typeface="Verdana" pitchFamily="34" charset="0"/>
                <a:ea typeface="+mn-ea"/>
                <a:cs typeface="+mn-cs"/>
              </a:defRPr>
            </a:lvl1pPr>
            <a:lvl2pPr marL="457200" algn="ctr" rtl="0" fontAlgn="base">
              <a:spcBef>
                <a:spcPct val="0"/>
              </a:spcBef>
              <a:spcAft>
                <a:spcPct val="0"/>
              </a:spcAft>
              <a:defRPr sz="1200" kern="1200">
                <a:solidFill>
                  <a:schemeClr val="tx1"/>
                </a:solidFill>
                <a:latin typeface="Verdana" pitchFamily="34" charset="0"/>
                <a:ea typeface="+mn-ea"/>
                <a:cs typeface="+mn-cs"/>
              </a:defRPr>
            </a:lvl2pPr>
            <a:lvl3pPr marL="914400" algn="ctr" rtl="0" fontAlgn="base">
              <a:spcBef>
                <a:spcPct val="0"/>
              </a:spcBef>
              <a:spcAft>
                <a:spcPct val="0"/>
              </a:spcAft>
              <a:defRPr sz="1200" kern="1200">
                <a:solidFill>
                  <a:schemeClr val="tx1"/>
                </a:solidFill>
                <a:latin typeface="Verdana" pitchFamily="34" charset="0"/>
                <a:ea typeface="+mn-ea"/>
                <a:cs typeface="+mn-cs"/>
              </a:defRPr>
            </a:lvl3pPr>
            <a:lvl4pPr marL="1371600" algn="ctr" rtl="0" fontAlgn="base">
              <a:spcBef>
                <a:spcPct val="0"/>
              </a:spcBef>
              <a:spcAft>
                <a:spcPct val="0"/>
              </a:spcAft>
              <a:defRPr sz="1200" kern="1200">
                <a:solidFill>
                  <a:schemeClr val="tx1"/>
                </a:solidFill>
                <a:latin typeface="Verdana" pitchFamily="34" charset="0"/>
                <a:ea typeface="+mn-ea"/>
                <a:cs typeface="+mn-cs"/>
              </a:defRPr>
            </a:lvl4pPr>
            <a:lvl5pPr marL="1828800" algn="ctr" rtl="0" fontAlgn="base">
              <a:spcBef>
                <a:spcPct val="0"/>
              </a:spcBef>
              <a:spcAft>
                <a:spcPct val="0"/>
              </a:spcAft>
              <a:defRPr sz="1200" kern="1200">
                <a:solidFill>
                  <a:schemeClr val="tx1"/>
                </a:solidFill>
                <a:latin typeface="Verdana" pitchFamily="34" charset="0"/>
                <a:ea typeface="+mn-ea"/>
                <a:cs typeface="+mn-cs"/>
              </a:defRPr>
            </a:lvl5pPr>
            <a:lvl6pPr marL="2286000" algn="l" defTabSz="914400" rtl="0" eaLnBrk="1" latinLnBrk="0" hangingPunct="1">
              <a:defRPr sz="1200" kern="1200">
                <a:solidFill>
                  <a:schemeClr val="tx1"/>
                </a:solidFill>
                <a:latin typeface="Verdana" pitchFamily="34" charset="0"/>
                <a:ea typeface="+mn-ea"/>
                <a:cs typeface="+mn-cs"/>
              </a:defRPr>
            </a:lvl6pPr>
            <a:lvl7pPr marL="2743200" algn="l" defTabSz="914400" rtl="0" eaLnBrk="1" latinLnBrk="0" hangingPunct="1">
              <a:defRPr sz="1200" kern="1200">
                <a:solidFill>
                  <a:schemeClr val="tx1"/>
                </a:solidFill>
                <a:latin typeface="Verdana" pitchFamily="34" charset="0"/>
                <a:ea typeface="+mn-ea"/>
                <a:cs typeface="+mn-cs"/>
              </a:defRPr>
            </a:lvl7pPr>
            <a:lvl8pPr marL="3200400" algn="l" defTabSz="914400" rtl="0" eaLnBrk="1" latinLnBrk="0" hangingPunct="1">
              <a:defRPr sz="1200" kern="1200">
                <a:solidFill>
                  <a:schemeClr val="tx1"/>
                </a:solidFill>
                <a:latin typeface="Verdana" pitchFamily="34" charset="0"/>
                <a:ea typeface="+mn-ea"/>
                <a:cs typeface="+mn-cs"/>
              </a:defRPr>
            </a:lvl8pPr>
            <a:lvl9pPr marL="3657600" algn="l" defTabSz="914400" rtl="0" eaLnBrk="1" latinLnBrk="0" hangingPunct="1">
              <a:defRPr sz="1200" kern="1200">
                <a:solidFill>
                  <a:schemeClr val="tx1"/>
                </a:solidFill>
                <a:latin typeface="Verdana" pitchFamily="34" charset="0"/>
                <a:ea typeface="+mn-ea"/>
                <a:cs typeface="+mn-cs"/>
              </a:defRPr>
            </a:lvl9pPr>
          </a:lstStyle>
          <a:p>
            <a:pPr marL="0" lvl="1" algn="l" defTabSz="457200">
              <a:lnSpc>
                <a:spcPct val="90000"/>
              </a:lnSpc>
              <a:spcBef>
                <a:spcPts val="200"/>
              </a:spcBef>
              <a:spcAft>
                <a:spcPts val="200"/>
              </a:spcAft>
              <a:buClr>
                <a:srgbClr val="023B88"/>
              </a:buClr>
              <a:buSzPct val="100000"/>
              <a:defRPr/>
            </a:pPr>
            <a:r>
              <a:rPr lang="en-US" dirty="0">
                <a:solidFill>
                  <a:srgbClr val="000000"/>
                </a:solidFill>
                <a:latin typeface="+mj-lt"/>
                <a:cs typeface="Calibri"/>
              </a:rPr>
              <a:t>The Quick Check 2.0 is intended to give an evolutionary overview of how E.ON companies have progressed, incl.: </a:t>
            </a:r>
          </a:p>
          <a:p>
            <a:pPr marL="171450" lvl="1" indent="-171450" algn="l" defTabSz="457200">
              <a:lnSpc>
                <a:spcPct val="90000"/>
              </a:lnSpc>
              <a:spcBef>
                <a:spcPts val="200"/>
              </a:spcBef>
              <a:spcAft>
                <a:spcPts val="200"/>
              </a:spcAft>
              <a:buClr>
                <a:srgbClr val="023B88"/>
              </a:buClr>
              <a:buSzPct val="100000"/>
              <a:buFont typeface="Arial"/>
              <a:buChar char="•"/>
              <a:defRPr/>
            </a:pPr>
            <a:r>
              <a:rPr lang="en-US" dirty="0">
                <a:solidFill>
                  <a:srgbClr val="000000"/>
                </a:solidFill>
                <a:latin typeface="+mj-lt"/>
                <a:cs typeface="Calibri"/>
              </a:rPr>
              <a:t>Possible symptomatic patterns when conducting incident evaluations assessing a sample of documentation</a:t>
            </a:r>
          </a:p>
          <a:p>
            <a:pPr marL="171450" lvl="1" indent="-171450" algn="l" defTabSz="457200">
              <a:lnSpc>
                <a:spcPct val="90000"/>
              </a:lnSpc>
              <a:spcBef>
                <a:spcPts val="200"/>
              </a:spcBef>
              <a:spcAft>
                <a:spcPts val="200"/>
              </a:spcAft>
              <a:buClr>
                <a:srgbClr val="023B88"/>
              </a:buClr>
              <a:buSzPct val="100000"/>
              <a:buFont typeface="Arial"/>
              <a:buChar char="•"/>
              <a:defRPr/>
            </a:pPr>
            <a:r>
              <a:rPr lang="en-US" dirty="0">
                <a:solidFill>
                  <a:srgbClr val="000000"/>
                </a:solidFill>
                <a:latin typeface="+mj-lt"/>
                <a:cs typeface="Calibri"/>
              </a:rPr>
              <a:t>Largest existing risks per E.ON unit and E.ON as a whole</a:t>
            </a:r>
          </a:p>
          <a:p>
            <a:pPr marL="171450" lvl="1" indent="-171450" algn="l" defTabSz="457200">
              <a:lnSpc>
                <a:spcPct val="90000"/>
              </a:lnSpc>
              <a:spcBef>
                <a:spcPts val="200"/>
              </a:spcBef>
              <a:spcAft>
                <a:spcPts val="200"/>
              </a:spcAft>
              <a:buClr>
                <a:srgbClr val="023B88"/>
              </a:buClr>
              <a:buSzPct val="100000"/>
              <a:buFont typeface="Arial"/>
              <a:buChar char="•"/>
              <a:defRPr/>
            </a:pPr>
            <a:r>
              <a:rPr lang="en-US" dirty="0">
                <a:solidFill>
                  <a:srgbClr val="000000"/>
                </a:solidFill>
                <a:latin typeface="+mj-lt"/>
                <a:cs typeface="Calibri"/>
              </a:rPr>
              <a:t>Existing and missing safety competencies and leadership routines </a:t>
            </a:r>
          </a:p>
          <a:p>
            <a:pPr marL="171450" lvl="1" indent="-171450" algn="l" defTabSz="457200">
              <a:lnSpc>
                <a:spcPct val="90000"/>
              </a:lnSpc>
              <a:spcBef>
                <a:spcPts val="200"/>
              </a:spcBef>
              <a:spcAft>
                <a:spcPts val="200"/>
              </a:spcAft>
              <a:buClr>
                <a:srgbClr val="023B88"/>
              </a:buClr>
              <a:buSzPct val="100000"/>
              <a:buFont typeface="Arial"/>
              <a:buChar char="•"/>
              <a:defRPr/>
            </a:pPr>
            <a:r>
              <a:rPr lang="en-US" dirty="0">
                <a:solidFill>
                  <a:srgbClr val="000000"/>
                </a:solidFill>
                <a:latin typeface="+mj-lt"/>
                <a:cs typeface="Calibri"/>
              </a:rPr>
              <a:t>Online Survey concerning overall Safety Culture Maturity</a:t>
            </a:r>
          </a:p>
          <a:p>
            <a:pPr marL="171450" lvl="1" indent="-171450" algn="l" defTabSz="457200">
              <a:lnSpc>
                <a:spcPct val="90000"/>
              </a:lnSpc>
              <a:spcBef>
                <a:spcPts val="200"/>
              </a:spcBef>
              <a:spcAft>
                <a:spcPts val="200"/>
              </a:spcAft>
              <a:buClr>
                <a:srgbClr val="023B88"/>
              </a:buClr>
              <a:buSzPct val="100000"/>
              <a:buFont typeface="Arial"/>
              <a:buChar char="•"/>
              <a:defRPr/>
            </a:pPr>
            <a:r>
              <a:rPr lang="en-US" dirty="0">
                <a:solidFill>
                  <a:srgbClr val="000000"/>
                </a:solidFill>
                <a:latin typeface="+mj-lt"/>
                <a:cs typeface="Calibri"/>
              </a:rPr>
              <a:t>Consolidation of insights on Group HSE level</a:t>
            </a:r>
          </a:p>
        </p:txBody>
      </p:sp>
      <p:sp>
        <p:nvSpPr>
          <p:cNvPr id="20" name="Rectangle 15">
            <a:extLst>
              <a:ext uri="{FF2B5EF4-FFF2-40B4-BE49-F238E27FC236}">
                <a16:creationId xmlns:a16="http://schemas.microsoft.com/office/drawing/2014/main" id="{4FC37B63-5488-9658-871B-4012ABFE6534}"/>
              </a:ext>
            </a:extLst>
          </p:cNvPr>
          <p:cNvSpPr>
            <a:spLocks noChangeArrowheads="1"/>
          </p:cNvSpPr>
          <p:nvPr/>
        </p:nvSpPr>
        <p:spPr bwMode="auto">
          <a:xfrm>
            <a:off x="4373529" y="3759228"/>
            <a:ext cx="3718055" cy="549894"/>
          </a:xfrm>
          <a:prstGeom prst="rect">
            <a:avLst/>
          </a:prstGeom>
        </p:spPr>
        <p:txBody>
          <a:bodyPr wrap="square" lIns="0" tIns="0" rIns="0" bIns="0" anchor="t">
            <a:spAutoFit/>
          </a:bodyPr>
          <a:lstStyle>
            <a:defPPr>
              <a:defRPr lang="fr-FR"/>
            </a:defPPr>
            <a:lvl1pPr algn="ctr" rtl="0" fontAlgn="base">
              <a:spcBef>
                <a:spcPct val="0"/>
              </a:spcBef>
              <a:spcAft>
                <a:spcPct val="0"/>
              </a:spcAft>
              <a:defRPr sz="1200" kern="1200">
                <a:solidFill>
                  <a:schemeClr val="tx1"/>
                </a:solidFill>
                <a:latin typeface="Verdana" pitchFamily="34" charset="0"/>
                <a:ea typeface="+mn-ea"/>
                <a:cs typeface="+mn-cs"/>
              </a:defRPr>
            </a:lvl1pPr>
            <a:lvl2pPr marL="457200" algn="ctr" rtl="0" fontAlgn="base">
              <a:spcBef>
                <a:spcPct val="0"/>
              </a:spcBef>
              <a:spcAft>
                <a:spcPct val="0"/>
              </a:spcAft>
              <a:defRPr sz="1200" kern="1200">
                <a:solidFill>
                  <a:schemeClr val="tx1"/>
                </a:solidFill>
                <a:latin typeface="Verdana" pitchFamily="34" charset="0"/>
                <a:ea typeface="+mn-ea"/>
                <a:cs typeface="+mn-cs"/>
              </a:defRPr>
            </a:lvl2pPr>
            <a:lvl3pPr marL="914400" algn="ctr" rtl="0" fontAlgn="base">
              <a:spcBef>
                <a:spcPct val="0"/>
              </a:spcBef>
              <a:spcAft>
                <a:spcPct val="0"/>
              </a:spcAft>
              <a:defRPr sz="1200" kern="1200">
                <a:solidFill>
                  <a:schemeClr val="tx1"/>
                </a:solidFill>
                <a:latin typeface="Verdana" pitchFamily="34" charset="0"/>
                <a:ea typeface="+mn-ea"/>
                <a:cs typeface="+mn-cs"/>
              </a:defRPr>
            </a:lvl3pPr>
            <a:lvl4pPr marL="1371600" algn="ctr" rtl="0" fontAlgn="base">
              <a:spcBef>
                <a:spcPct val="0"/>
              </a:spcBef>
              <a:spcAft>
                <a:spcPct val="0"/>
              </a:spcAft>
              <a:defRPr sz="1200" kern="1200">
                <a:solidFill>
                  <a:schemeClr val="tx1"/>
                </a:solidFill>
                <a:latin typeface="Verdana" pitchFamily="34" charset="0"/>
                <a:ea typeface="+mn-ea"/>
                <a:cs typeface="+mn-cs"/>
              </a:defRPr>
            </a:lvl4pPr>
            <a:lvl5pPr marL="1828800" algn="ctr" rtl="0" fontAlgn="base">
              <a:spcBef>
                <a:spcPct val="0"/>
              </a:spcBef>
              <a:spcAft>
                <a:spcPct val="0"/>
              </a:spcAft>
              <a:defRPr sz="1200" kern="1200">
                <a:solidFill>
                  <a:schemeClr val="tx1"/>
                </a:solidFill>
                <a:latin typeface="Verdana" pitchFamily="34" charset="0"/>
                <a:ea typeface="+mn-ea"/>
                <a:cs typeface="+mn-cs"/>
              </a:defRPr>
            </a:lvl5pPr>
            <a:lvl6pPr marL="2286000" algn="l" defTabSz="914400" rtl="0" eaLnBrk="1" latinLnBrk="0" hangingPunct="1">
              <a:defRPr sz="1200" kern="1200">
                <a:solidFill>
                  <a:schemeClr val="tx1"/>
                </a:solidFill>
                <a:latin typeface="Verdana" pitchFamily="34" charset="0"/>
                <a:ea typeface="+mn-ea"/>
                <a:cs typeface="+mn-cs"/>
              </a:defRPr>
            </a:lvl6pPr>
            <a:lvl7pPr marL="2743200" algn="l" defTabSz="914400" rtl="0" eaLnBrk="1" latinLnBrk="0" hangingPunct="1">
              <a:defRPr sz="1200" kern="1200">
                <a:solidFill>
                  <a:schemeClr val="tx1"/>
                </a:solidFill>
                <a:latin typeface="Verdana" pitchFamily="34" charset="0"/>
                <a:ea typeface="+mn-ea"/>
                <a:cs typeface="+mn-cs"/>
              </a:defRPr>
            </a:lvl7pPr>
            <a:lvl8pPr marL="3200400" algn="l" defTabSz="914400" rtl="0" eaLnBrk="1" latinLnBrk="0" hangingPunct="1">
              <a:defRPr sz="1200" kern="1200">
                <a:solidFill>
                  <a:schemeClr val="tx1"/>
                </a:solidFill>
                <a:latin typeface="Verdana" pitchFamily="34" charset="0"/>
                <a:ea typeface="+mn-ea"/>
                <a:cs typeface="+mn-cs"/>
              </a:defRPr>
            </a:lvl8pPr>
            <a:lvl9pPr marL="3657600" algn="l" defTabSz="914400" rtl="0" eaLnBrk="1" latinLnBrk="0" hangingPunct="1">
              <a:defRPr sz="1200" kern="1200">
                <a:solidFill>
                  <a:schemeClr val="tx1"/>
                </a:solidFill>
                <a:latin typeface="Verdana" pitchFamily="34" charset="0"/>
                <a:ea typeface="+mn-ea"/>
                <a:cs typeface="+mn-cs"/>
              </a:defRPr>
            </a:lvl9pPr>
          </a:lstStyle>
          <a:p>
            <a:pPr marL="171450" marR="0" lvl="1" indent="-171450" algn="l" defTabSz="457200" rtl="0" eaLnBrk="1" fontAlgn="base" latinLnBrk="0" hangingPunct="1">
              <a:lnSpc>
                <a:spcPct val="90000"/>
              </a:lnSpc>
              <a:spcBef>
                <a:spcPts val="200"/>
              </a:spcBef>
              <a:spcAft>
                <a:spcPts val="200"/>
              </a:spcAft>
              <a:buClr>
                <a:srgbClr val="023B88"/>
              </a:buClr>
              <a:buSzPct val="100000"/>
              <a:buFont typeface="Arial"/>
              <a:buChar char="•"/>
              <a:tabLst/>
              <a:defRPr/>
            </a:pPr>
            <a:r>
              <a:rPr lang="en-US" dirty="0">
                <a:solidFill>
                  <a:srgbClr val="000000"/>
                </a:solidFill>
                <a:latin typeface="+mj-lt"/>
                <a:cs typeface="Calibri"/>
              </a:rPr>
              <a:t>From historical data to current “Figures”</a:t>
            </a:r>
          </a:p>
          <a:p>
            <a:pPr marL="171450" marR="0" lvl="1" indent="-171450" algn="l" defTabSz="457200" rtl="0" eaLnBrk="1" fontAlgn="base" latinLnBrk="0" hangingPunct="1">
              <a:lnSpc>
                <a:spcPct val="90000"/>
              </a:lnSpc>
              <a:spcBef>
                <a:spcPts val="200"/>
              </a:spcBef>
              <a:spcAft>
                <a:spcPts val="200"/>
              </a:spcAft>
              <a:buClr>
                <a:srgbClr val="023B88"/>
              </a:buClr>
              <a:buSzPct val="100000"/>
              <a:buFont typeface="Arial"/>
              <a:buChar char="•"/>
              <a:tabLst/>
              <a:defRPr/>
            </a:pPr>
            <a:r>
              <a:rPr kumimoji="0" lang="en-US" sz="1200" b="0" i="0" u="none" strike="noStrike" kern="1200" cap="none" spc="0" normalizeH="0" baseline="0" noProof="0" dirty="0">
                <a:ln>
                  <a:noFill/>
                </a:ln>
                <a:solidFill>
                  <a:srgbClr val="000000"/>
                </a:solidFill>
                <a:effectLst/>
                <a:uLnTx/>
                <a:uFillTx/>
                <a:latin typeface="+mj-lt"/>
                <a:ea typeface="+mn-ea"/>
                <a:cs typeface="Calibri"/>
              </a:rPr>
              <a:t>From Site-Visits to </a:t>
            </a:r>
            <a:r>
              <a:rPr lang="en-US" dirty="0">
                <a:solidFill>
                  <a:srgbClr val="000000"/>
                </a:solidFill>
                <a:latin typeface="+mj-lt"/>
                <a:cs typeface="Calibri"/>
              </a:rPr>
              <a:t>a global Survey to consolidated recommendations</a:t>
            </a:r>
            <a:endParaRPr kumimoji="0" lang="en-US" sz="1200" b="0" i="0" u="none" strike="noStrike" kern="1200" cap="none" spc="0" normalizeH="0" baseline="0" noProof="0" dirty="0">
              <a:ln>
                <a:noFill/>
              </a:ln>
              <a:solidFill>
                <a:srgbClr val="000000"/>
              </a:solidFill>
              <a:effectLst/>
              <a:uLnTx/>
              <a:uFillTx/>
              <a:latin typeface="+mj-lt"/>
              <a:ea typeface="+mn-ea"/>
              <a:cs typeface="Calibri"/>
            </a:endParaRPr>
          </a:p>
        </p:txBody>
      </p:sp>
      <p:sp>
        <p:nvSpPr>
          <p:cNvPr id="21" name="Rectangle 15">
            <a:extLst>
              <a:ext uri="{FF2B5EF4-FFF2-40B4-BE49-F238E27FC236}">
                <a16:creationId xmlns:a16="http://schemas.microsoft.com/office/drawing/2014/main" id="{63ABA5F9-51DC-F83E-FDD1-C984072F3C09}"/>
              </a:ext>
            </a:extLst>
          </p:cNvPr>
          <p:cNvSpPr>
            <a:spLocks noChangeArrowheads="1"/>
          </p:cNvSpPr>
          <p:nvPr/>
        </p:nvSpPr>
        <p:spPr bwMode="auto">
          <a:xfrm>
            <a:off x="4326001" y="5205615"/>
            <a:ext cx="3718055" cy="1317284"/>
          </a:xfrm>
          <a:prstGeom prst="rect">
            <a:avLst/>
          </a:prstGeom>
        </p:spPr>
        <p:txBody>
          <a:bodyPr wrap="square" lIns="0" tIns="0" rIns="0" bIns="0" anchor="t">
            <a:spAutoFit/>
          </a:bodyPr>
          <a:lstStyle>
            <a:defPPr>
              <a:defRPr lang="fr-FR"/>
            </a:defPPr>
            <a:lvl1pPr algn="ctr" rtl="0" fontAlgn="base">
              <a:spcBef>
                <a:spcPct val="0"/>
              </a:spcBef>
              <a:spcAft>
                <a:spcPct val="0"/>
              </a:spcAft>
              <a:defRPr sz="1200" kern="1200">
                <a:solidFill>
                  <a:schemeClr val="tx1"/>
                </a:solidFill>
                <a:latin typeface="Verdana" pitchFamily="34" charset="0"/>
                <a:ea typeface="+mn-ea"/>
                <a:cs typeface="+mn-cs"/>
              </a:defRPr>
            </a:lvl1pPr>
            <a:lvl2pPr marL="457200" algn="ctr" rtl="0" fontAlgn="base">
              <a:spcBef>
                <a:spcPct val="0"/>
              </a:spcBef>
              <a:spcAft>
                <a:spcPct val="0"/>
              </a:spcAft>
              <a:defRPr sz="1200" kern="1200">
                <a:solidFill>
                  <a:schemeClr val="tx1"/>
                </a:solidFill>
                <a:latin typeface="Verdana" pitchFamily="34" charset="0"/>
                <a:ea typeface="+mn-ea"/>
                <a:cs typeface="+mn-cs"/>
              </a:defRPr>
            </a:lvl2pPr>
            <a:lvl3pPr marL="914400" algn="ctr" rtl="0" fontAlgn="base">
              <a:spcBef>
                <a:spcPct val="0"/>
              </a:spcBef>
              <a:spcAft>
                <a:spcPct val="0"/>
              </a:spcAft>
              <a:defRPr sz="1200" kern="1200">
                <a:solidFill>
                  <a:schemeClr val="tx1"/>
                </a:solidFill>
                <a:latin typeface="Verdana" pitchFamily="34" charset="0"/>
                <a:ea typeface="+mn-ea"/>
                <a:cs typeface="+mn-cs"/>
              </a:defRPr>
            </a:lvl3pPr>
            <a:lvl4pPr marL="1371600" algn="ctr" rtl="0" fontAlgn="base">
              <a:spcBef>
                <a:spcPct val="0"/>
              </a:spcBef>
              <a:spcAft>
                <a:spcPct val="0"/>
              </a:spcAft>
              <a:defRPr sz="1200" kern="1200">
                <a:solidFill>
                  <a:schemeClr val="tx1"/>
                </a:solidFill>
                <a:latin typeface="Verdana" pitchFamily="34" charset="0"/>
                <a:ea typeface="+mn-ea"/>
                <a:cs typeface="+mn-cs"/>
              </a:defRPr>
            </a:lvl4pPr>
            <a:lvl5pPr marL="1828800" algn="ctr" rtl="0" fontAlgn="base">
              <a:spcBef>
                <a:spcPct val="0"/>
              </a:spcBef>
              <a:spcAft>
                <a:spcPct val="0"/>
              </a:spcAft>
              <a:defRPr sz="1200" kern="1200">
                <a:solidFill>
                  <a:schemeClr val="tx1"/>
                </a:solidFill>
                <a:latin typeface="Verdana" pitchFamily="34" charset="0"/>
                <a:ea typeface="+mn-ea"/>
                <a:cs typeface="+mn-cs"/>
              </a:defRPr>
            </a:lvl5pPr>
            <a:lvl6pPr marL="2286000" algn="l" defTabSz="914400" rtl="0" eaLnBrk="1" latinLnBrk="0" hangingPunct="1">
              <a:defRPr sz="1200" kern="1200">
                <a:solidFill>
                  <a:schemeClr val="tx1"/>
                </a:solidFill>
                <a:latin typeface="Verdana" pitchFamily="34" charset="0"/>
                <a:ea typeface="+mn-ea"/>
                <a:cs typeface="+mn-cs"/>
              </a:defRPr>
            </a:lvl6pPr>
            <a:lvl7pPr marL="2743200" algn="l" defTabSz="914400" rtl="0" eaLnBrk="1" latinLnBrk="0" hangingPunct="1">
              <a:defRPr sz="1200" kern="1200">
                <a:solidFill>
                  <a:schemeClr val="tx1"/>
                </a:solidFill>
                <a:latin typeface="Verdana" pitchFamily="34" charset="0"/>
                <a:ea typeface="+mn-ea"/>
                <a:cs typeface="+mn-cs"/>
              </a:defRPr>
            </a:lvl7pPr>
            <a:lvl8pPr marL="3200400" algn="l" defTabSz="914400" rtl="0" eaLnBrk="1" latinLnBrk="0" hangingPunct="1">
              <a:defRPr sz="1200" kern="1200">
                <a:solidFill>
                  <a:schemeClr val="tx1"/>
                </a:solidFill>
                <a:latin typeface="Verdana" pitchFamily="34" charset="0"/>
                <a:ea typeface="+mn-ea"/>
                <a:cs typeface="+mn-cs"/>
              </a:defRPr>
            </a:lvl8pPr>
            <a:lvl9pPr marL="3657600" algn="l" defTabSz="914400" rtl="0" eaLnBrk="1" latinLnBrk="0" hangingPunct="1">
              <a:defRPr sz="1200" kern="1200">
                <a:solidFill>
                  <a:schemeClr val="tx1"/>
                </a:solidFill>
                <a:latin typeface="Verdana" pitchFamily="34" charset="0"/>
                <a:ea typeface="+mn-ea"/>
                <a:cs typeface="+mn-cs"/>
              </a:defRPr>
            </a:lvl9pPr>
          </a:lstStyle>
          <a:p>
            <a:pPr marL="171450" lvl="1" indent="-171450" algn="l" defTabSz="457200">
              <a:lnSpc>
                <a:spcPct val="90000"/>
              </a:lnSpc>
              <a:spcBef>
                <a:spcPts val="200"/>
              </a:spcBef>
              <a:spcAft>
                <a:spcPts val="200"/>
              </a:spcAft>
              <a:buClr>
                <a:srgbClr val="023B88"/>
              </a:buClr>
              <a:buSzPct val="100000"/>
              <a:buFont typeface="Arial"/>
              <a:buChar char="•"/>
              <a:defRPr/>
            </a:pPr>
            <a:r>
              <a:rPr lang="en-US" dirty="0">
                <a:solidFill>
                  <a:srgbClr val="000000"/>
                </a:solidFill>
                <a:latin typeface="+mj-lt"/>
                <a:cs typeface="Calibri"/>
              </a:rPr>
              <a:t>Documented KPIs, RCAs leadership routines and life-saving rules evaluated</a:t>
            </a:r>
          </a:p>
          <a:p>
            <a:pPr marL="171450" lvl="1" indent="-171450" algn="l" defTabSz="457200">
              <a:lnSpc>
                <a:spcPct val="90000"/>
              </a:lnSpc>
              <a:spcBef>
                <a:spcPts val="200"/>
              </a:spcBef>
              <a:spcAft>
                <a:spcPts val="200"/>
              </a:spcAft>
              <a:buClr>
                <a:srgbClr val="023B88"/>
              </a:buClr>
              <a:buSzPct val="100000"/>
              <a:buFont typeface="Arial"/>
              <a:buChar char="•"/>
              <a:defRPr/>
            </a:pPr>
            <a:r>
              <a:rPr lang="en-US" dirty="0">
                <a:solidFill>
                  <a:srgbClr val="000000"/>
                </a:solidFill>
                <a:latin typeface="+mj-lt"/>
                <a:cs typeface="Calibri"/>
              </a:rPr>
              <a:t>Documented results of the inspections incl. a "heat map" (greatest observed risks) per unit and service provider comparison</a:t>
            </a:r>
          </a:p>
          <a:p>
            <a:pPr marL="171450" lvl="1" indent="-171450" algn="l" defTabSz="457200">
              <a:lnSpc>
                <a:spcPct val="90000"/>
              </a:lnSpc>
              <a:spcBef>
                <a:spcPts val="200"/>
              </a:spcBef>
              <a:spcAft>
                <a:spcPts val="200"/>
              </a:spcAft>
              <a:buClr>
                <a:srgbClr val="023B88"/>
              </a:buClr>
              <a:buSzPct val="100000"/>
              <a:buFont typeface="Arial"/>
              <a:buChar char="•"/>
              <a:defRPr/>
            </a:pPr>
            <a:r>
              <a:rPr lang="en-US" dirty="0">
                <a:solidFill>
                  <a:srgbClr val="000000"/>
                </a:solidFill>
                <a:latin typeface="+mj-lt"/>
                <a:cs typeface="Calibri"/>
              </a:rPr>
              <a:t>Documented cultural maturity</a:t>
            </a:r>
          </a:p>
          <a:p>
            <a:pPr marL="171450" lvl="1" indent="-171450" algn="l" defTabSz="457200">
              <a:lnSpc>
                <a:spcPct val="90000"/>
              </a:lnSpc>
              <a:spcBef>
                <a:spcPts val="200"/>
              </a:spcBef>
              <a:spcAft>
                <a:spcPts val="200"/>
              </a:spcAft>
              <a:buClr>
                <a:srgbClr val="023B88"/>
              </a:buClr>
              <a:buSzPct val="100000"/>
              <a:buFont typeface="Arial"/>
              <a:buChar char="•"/>
              <a:defRPr/>
            </a:pPr>
            <a:r>
              <a:rPr lang="en-US" dirty="0">
                <a:solidFill>
                  <a:srgbClr val="000000"/>
                </a:solidFill>
                <a:latin typeface="+mj-lt"/>
                <a:cs typeface="Calibri"/>
              </a:rPr>
              <a:t>Conducted action planning workshop</a:t>
            </a:r>
          </a:p>
        </p:txBody>
      </p:sp>
      <p:pic>
        <p:nvPicPr>
          <p:cNvPr id="23" name="Picture 22">
            <a:extLst>
              <a:ext uri="{FF2B5EF4-FFF2-40B4-BE49-F238E27FC236}">
                <a16:creationId xmlns:a16="http://schemas.microsoft.com/office/drawing/2014/main" id="{4E707EEF-D061-9407-103E-6D516D8DF41E}"/>
              </a:ext>
            </a:extLst>
          </p:cNvPr>
          <p:cNvPicPr>
            <a:picLocks noChangeAspect="1"/>
          </p:cNvPicPr>
          <p:nvPr/>
        </p:nvPicPr>
        <p:blipFill>
          <a:blip r:embed="rId3"/>
          <a:stretch>
            <a:fillRect/>
          </a:stretch>
        </p:blipFill>
        <p:spPr>
          <a:xfrm>
            <a:off x="4326983" y="2575468"/>
            <a:ext cx="3738234" cy="1140583"/>
          </a:xfrm>
          <a:prstGeom prst="rect">
            <a:avLst/>
          </a:prstGeom>
        </p:spPr>
      </p:pic>
      <p:pic>
        <p:nvPicPr>
          <p:cNvPr id="24" name="Picture 23">
            <a:extLst>
              <a:ext uri="{FF2B5EF4-FFF2-40B4-BE49-F238E27FC236}">
                <a16:creationId xmlns:a16="http://schemas.microsoft.com/office/drawing/2014/main" id="{E0CD9C40-65B3-C79F-E53B-02422257B9BF}"/>
              </a:ext>
            </a:extLst>
          </p:cNvPr>
          <p:cNvPicPr>
            <a:picLocks noChangeAspect="1"/>
          </p:cNvPicPr>
          <p:nvPr/>
        </p:nvPicPr>
        <p:blipFill>
          <a:blip r:embed="rId4"/>
          <a:stretch>
            <a:fillRect/>
          </a:stretch>
        </p:blipFill>
        <p:spPr>
          <a:xfrm>
            <a:off x="4318065" y="4578808"/>
            <a:ext cx="3738236" cy="626807"/>
          </a:xfrm>
          <a:prstGeom prst="rect">
            <a:avLst/>
          </a:prstGeom>
        </p:spPr>
      </p:pic>
    </p:spTree>
    <p:extLst>
      <p:ext uri="{BB962C8B-B14F-4D97-AF65-F5344CB8AC3E}">
        <p14:creationId xmlns:p14="http://schemas.microsoft.com/office/powerpoint/2010/main" val="24081730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E9A02F-188B-472A-BBB2-33EE86BF9A48}"/>
              </a:ext>
            </a:extLst>
          </p:cNvPr>
          <p:cNvSpPr/>
          <p:nvPr/>
        </p:nvSpPr>
        <p:spPr>
          <a:xfrm>
            <a:off x="2632536" y="1422187"/>
            <a:ext cx="4103445" cy="171359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+10 years of experience, primarily in the energy sector</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Consulting on the implementation of management systems according to various ISO standards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Consulting on transformation projects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Consulting on process optimization projects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Consulting for digitalization projects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Program and project management at an international level</a:t>
            </a:r>
          </a:p>
        </p:txBody>
      </p:sp>
      <p:sp>
        <p:nvSpPr>
          <p:cNvPr id="8" name="Rectangle 7">
            <a:extLst>
              <a:ext uri="{FF2B5EF4-FFF2-40B4-BE49-F238E27FC236}">
                <a16:creationId xmlns:a16="http://schemas.microsoft.com/office/drawing/2014/main" id="{F0AAB741-8FFF-45BC-8AE7-DDA8A0361D98}"/>
              </a:ext>
            </a:extLst>
          </p:cNvPr>
          <p:cNvSpPr/>
          <p:nvPr/>
        </p:nvSpPr>
        <p:spPr>
          <a:xfrm>
            <a:off x="2632537" y="5182162"/>
            <a:ext cx="4103446" cy="101446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285750" indent="-285750">
              <a:buFont typeface="Arial" panose="020B0604020202020204" pitchFamily="34" charset="0"/>
              <a:buChar char="•"/>
            </a:pPr>
            <a:r>
              <a:rPr lang="en-US" sz="1200" kern="0" dirty="0">
                <a:solidFill>
                  <a:schemeClr val="tx1"/>
                </a:solidFill>
                <a:ea typeface="+mn-lt"/>
                <a:cs typeface="+mn-lt"/>
                <a:sym typeface="+mn-lt"/>
              </a:rPr>
              <a:t>B.Sc. &amp; M.Sc. Sales Engineering and Product Management, Ruhr University Bochum</a:t>
            </a:r>
          </a:p>
          <a:p>
            <a:pPr marL="285750" indent="-285750">
              <a:buFont typeface="Arial" panose="020B0604020202020204" pitchFamily="34" charset="0"/>
              <a:buChar char="•"/>
            </a:pPr>
            <a:r>
              <a:rPr lang="en-US" sz="1200" kern="0" dirty="0">
                <a:solidFill>
                  <a:schemeClr val="tx1"/>
                </a:solidFill>
                <a:ea typeface="+mn-lt"/>
                <a:cs typeface="+mn-lt"/>
                <a:sym typeface="+mn-lt"/>
              </a:rPr>
              <a:t>Practitioner Prince II</a:t>
            </a:r>
          </a:p>
          <a:p>
            <a:pPr marL="285750" indent="-285750">
              <a:buFont typeface="Arial" panose="020B0604020202020204" pitchFamily="34" charset="0"/>
              <a:buChar char="•"/>
            </a:pPr>
            <a:r>
              <a:rPr lang="en-US" sz="1200" kern="0" dirty="0">
                <a:solidFill>
                  <a:schemeClr val="tx1"/>
                </a:solidFill>
                <a:ea typeface="+mn-lt"/>
                <a:cs typeface="+mn-lt"/>
                <a:sym typeface="+mn-lt"/>
              </a:rPr>
              <a:t>Solution-oriented conflict management</a:t>
            </a:r>
          </a:p>
          <a:p>
            <a:pPr marL="285750" indent="-285750">
              <a:buFont typeface="Arial" panose="020B0604020202020204" pitchFamily="34" charset="0"/>
              <a:buChar char="•"/>
            </a:pPr>
            <a:r>
              <a:rPr lang="en-US" sz="1200" kern="0" dirty="0">
                <a:solidFill>
                  <a:schemeClr val="tx1"/>
                </a:solidFill>
                <a:ea typeface="+mn-lt"/>
                <a:cs typeface="+mn-lt"/>
                <a:sym typeface="+mn-lt"/>
              </a:rPr>
              <a:t>Process management</a:t>
            </a:r>
          </a:p>
        </p:txBody>
      </p:sp>
      <p:sp>
        <p:nvSpPr>
          <p:cNvPr id="26" name="TextBox 25">
            <a:extLst>
              <a:ext uri="{FF2B5EF4-FFF2-40B4-BE49-F238E27FC236}">
                <a16:creationId xmlns:a16="http://schemas.microsoft.com/office/drawing/2014/main" id="{80D73B9D-62E6-4C90-A5F1-F5D760A408EA}"/>
              </a:ext>
            </a:extLst>
          </p:cNvPr>
          <p:cNvSpPr txBox="1"/>
          <p:nvPr/>
        </p:nvSpPr>
        <p:spPr>
          <a:xfrm>
            <a:off x="3205158" y="3503521"/>
            <a:ext cx="114807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Energy </a:t>
            </a:r>
            <a:r>
              <a:rPr lang="en-US" sz="1200" kern="0" dirty="0">
                <a:solidFill>
                  <a:sysClr val="windowText" lastClr="000000"/>
                </a:solidFill>
                <a:ea typeface="+mn-lt"/>
                <a:cs typeface="+mn-lt"/>
                <a:sym typeface="+mn-lt"/>
              </a:rPr>
              <a:t>I</a:t>
            </a:r>
            <a:r>
              <a:rPr kumimoji="0" lang="en-US" sz="1200" b="0" i="0" u="none" strike="noStrike" kern="0" cap="none" spc="0" normalizeH="0" baseline="0" noProof="0" dirty="0" err="1">
                <a:ln>
                  <a:noFill/>
                </a:ln>
                <a:solidFill>
                  <a:sysClr val="windowText" lastClr="000000"/>
                </a:solidFill>
                <a:effectLst/>
                <a:uLnTx/>
                <a:uFillTx/>
                <a:ea typeface="+mn-lt"/>
                <a:cs typeface="+mn-lt"/>
                <a:sym typeface="+mn-lt"/>
              </a:rPr>
              <a:t>ndustry</a:t>
            </a:r>
            <a:endParaRPr kumimoji="0" lang="en-US" sz="1200" b="0" i="0" u="none" strike="noStrike" kern="0" cap="none" spc="0" normalizeH="0" baseline="0" noProof="0" dirty="0">
              <a:ln>
                <a:noFill/>
              </a:ln>
              <a:solidFill>
                <a:sysClr val="windowText" lastClr="000000"/>
              </a:solidFill>
              <a:effectLst/>
              <a:uLnTx/>
              <a:uFillTx/>
              <a:ea typeface="+mn-lt"/>
              <a:cs typeface="+mn-lt"/>
              <a:sym typeface="+mn-lt"/>
            </a:endParaRPr>
          </a:p>
        </p:txBody>
      </p:sp>
      <p:sp>
        <p:nvSpPr>
          <p:cNvPr id="27" name="TextBox 26">
            <a:extLst>
              <a:ext uri="{FF2B5EF4-FFF2-40B4-BE49-F238E27FC236}">
                <a16:creationId xmlns:a16="http://schemas.microsoft.com/office/drawing/2014/main" id="{BBEBFFBF-DC15-4748-950F-1E21A72C8B9C}"/>
              </a:ext>
            </a:extLst>
          </p:cNvPr>
          <p:cNvSpPr txBox="1"/>
          <p:nvPr/>
        </p:nvSpPr>
        <p:spPr>
          <a:xfrm>
            <a:off x="3216791" y="3889041"/>
            <a:ext cx="1468672"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Telecommunications</a:t>
            </a:r>
          </a:p>
        </p:txBody>
      </p:sp>
      <p:sp>
        <p:nvSpPr>
          <p:cNvPr id="28" name="TextBox 27">
            <a:extLst>
              <a:ext uri="{FF2B5EF4-FFF2-40B4-BE49-F238E27FC236}">
                <a16:creationId xmlns:a16="http://schemas.microsoft.com/office/drawing/2014/main" id="{D7967CF5-B6FB-483F-8EE5-A39A332E054D}"/>
              </a:ext>
            </a:extLst>
          </p:cNvPr>
          <p:cNvSpPr txBox="1"/>
          <p:nvPr/>
        </p:nvSpPr>
        <p:spPr>
          <a:xfrm>
            <a:off x="3214895" y="4274562"/>
            <a:ext cx="1101584"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Manufacturing</a:t>
            </a:r>
          </a:p>
        </p:txBody>
      </p:sp>
      <p:sp>
        <p:nvSpPr>
          <p:cNvPr id="40" name="Freeform 61" descr="{&quot;Key&quot;:&quot;POWER_USER_SHAPE_ICON&quot;,&quot;Value&quot;:&quot;POWER_USER_SHAPE_ICON_STYLE_1&quot;}">
            <a:extLst>
              <a:ext uri="{FF2B5EF4-FFF2-40B4-BE49-F238E27FC236}">
                <a16:creationId xmlns:a16="http://schemas.microsoft.com/office/drawing/2014/main" id="{C59A5AAC-0311-44F4-89FF-5EA2AA5A1986}"/>
              </a:ext>
            </a:extLst>
          </p:cNvPr>
          <p:cNvSpPr>
            <a:spLocks noEditPoints="1"/>
          </p:cNvSpPr>
          <p:nvPr/>
        </p:nvSpPr>
        <p:spPr bwMode="auto">
          <a:xfrm>
            <a:off x="4830275" y="3549223"/>
            <a:ext cx="176258" cy="235505"/>
          </a:xfrm>
          <a:custGeom>
            <a:avLst/>
            <a:gdLst>
              <a:gd name="T0" fmla="*/ 810 w 1672"/>
              <a:gd name="T1" fmla="*/ 1900 h 2232"/>
              <a:gd name="T2" fmla="*/ 766 w 1672"/>
              <a:gd name="T3" fmla="*/ 1922 h 2232"/>
              <a:gd name="T4" fmla="*/ 735 w 1672"/>
              <a:gd name="T5" fmla="*/ 1960 h 2232"/>
              <a:gd name="T6" fmla="*/ 725 w 1672"/>
              <a:gd name="T7" fmla="*/ 2008 h 2232"/>
              <a:gd name="T8" fmla="*/ 735 w 1672"/>
              <a:gd name="T9" fmla="*/ 2058 h 2232"/>
              <a:gd name="T10" fmla="*/ 766 w 1672"/>
              <a:gd name="T11" fmla="*/ 2096 h 2232"/>
              <a:gd name="T12" fmla="*/ 810 w 1672"/>
              <a:gd name="T13" fmla="*/ 2118 h 2232"/>
              <a:gd name="T14" fmla="*/ 862 w 1672"/>
              <a:gd name="T15" fmla="*/ 2118 h 2232"/>
              <a:gd name="T16" fmla="*/ 906 w 1672"/>
              <a:gd name="T17" fmla="*/ 2096 h 2232"/>
              <a:gd name="T18" fmla="*/ 937 w 1672"/>
              <a:gd name="T19" fmla="*/ 2058 h 2232"/>
              <a:gd name="T20" fmla="*/ 947 w 1672"/>
              <a:gd name="T21" fmla="*/ 2008 h 2232"/>
              <a:gd name="T22" fmla="*/ 937 w 1672"/>
              <a:gd name="T23" fmla="*/ 1960 h 2232"/>
              <a:gd name="T24" fmla="*/ 906 w 1672"/>
              <a:gd name="T25" fmla="*/ 1922 h 2232"/>
              <a:gd name="T26" fmla="*/ 862 w 1672"/>
              <a:gd name="T27" fmla="*/ 1900 h 2232"/>
              <a:gd name="T28" fmla="*/ 223 w 1672"/>
              <a:gd name="T29" fmla="*/ 168 h 2232"/>
              <a:gd name="T30" fmla="*/ 189 w 1672"/>
              <a:gd name="T31" fmla="*/ 179 h 2232"/>
              <a:gd name="T32" fmla="*/ 170 w 1672"/>
              <a:gd name="T33" fmla="*/ 206 h 2232"/>
              <a:gd name="T34" fmla="*/ 166 w 1672"/>
              <a:gd name="T35" fmla="*/ 1785 h 2232"/>
              <a:gd name="T36" fmla="*/ 1506 w 1672"/>
              <a:gd name="T37" fmla="*/ 223 h 2232"/>
              <a:gd name="T38" fmla="*/ 1495 w 1672"/>
              <a:gd name="T39" fmla="*/ 191 h 2232"/>
              <a:gd name="T40" fmla="*/ 1467 w 1672"/>
              <a:gd name="T41" fmla="*/ 171 h 2232"/>
              <a:gd name="T42" fmla="*/ 223 w 1672"/>
              <a:gd name="T43" fmla="*/ 168 h 2232"/>
              <a:gd name="T44" fmla="*/ 1449 w 1672"/>
              <a:gd name="T45" fmla="*/ 0 h 2232"/>
              <a:gd name="T46" fmla="*/ 1520 w 1672"/>
              <a:gd name="T47" fmla="*/ 12 h 2232"/>
              <a:gd name="T48" fmla="*/ 1581 w 1672"/>
              <a:gd name="T49" fmla="*/ 44 h 2232"/>
              <a:gd name="T50" fmla="*/ 1630 w 1672"/>
              <a:gd name="T51" fmla="*/ 92 h 2232"/>
              <a:gd name="T52" fmla="*/ 1661 w 1672"/>
              <a:gd name="T53" fmla="*/ 153 h 2232"/>
              <a:gd name="T54" fmla="*/ 1672 w 1672"/>
              <a:gd name="T55" fmla="*/ 223 h 2232"/>
              <a:gd name="T56" fmla="*/ 1670 w 1672"/>
              <a:gd name="T57" fmla="*/ 2045 h 2232"/>
              <a:gd name="T58" fmla="*/ 1647 w 1672"/>
              <a:gd name="T59" fmla="*/ 2111 h 2232"/>
              <a:gd name="T60" fmla="*/ 1607 w 1672"/>
              <a:gd name="T61" fmla="*/ 2166 h 2232"/>
              <a:gd name="T62" fmla="*/ 1552 w 1672"/>
              <a:gd name="T63" fmla="*/ 2207 h 2232"/>
              <a:gd name="T64" fmla="*/ 1486 w 1672"/>
              <a:gd name="T65" fmla="*/ 2229 h 2232"/>
              <a:gd name="T66" fmla="*/ 223 w 1672"/>
              <a:gd name="T67" fmla="*/ 2232 h 2232"/>
              <a:gd name="T68" fmla="*/ 152 w 1672"/>
              <a:gd name="T69" fmla="*/ 2220 h 2232"/>
              <a:gd name="T70" fmla="*/ 91 w 1672"/>
              <a:gd name="T71" fmla="*/ 2189 h 2232"/>
              <a:gd name="T72" fmla="*/ 42 w 1672"/>
              <a:gd name="T73" fmla="*/ 2140 h 2232"/>
              <a:gd name="T74" fmla="*/ 11 w 1672"/>
              <a:gd name="T75" fmla="*/ 2080 h 2232"/>
              <a:gd name="T76" fmla="*/ 0 w 1672"/>
              <a:gd name="T77" fmla="*/ 2008 h 2232"/>
              <a:gd name="T78" fmla="*/ 2 w 1672"/>
              <a:gd name="T79" fmla="*/ 188 h 2232"/>
              <a:gd name="T80" fmla="*/ 25 w 1672"/>
              <a:gd name="T81" fmla="*/ 122 h 2232"/>
              <a:gd name="T82" fmla="*/ 65 w 1672"/>
              <a:gd name="T83" fmla="*/ 66 h 2232"/>
              <a:gd name="T84" fmla="*/ 120 w 1672"/>
              <a:gd name="T85" fmla="*/ 25 h 2232"/>
              <a:gd name="T86" fmla="*/ 186 w 1672"/>
              <a:gd name="T87" fmla="*/ 4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72" h="2232">
                <a:moveTo>
                  <a:pt x="836" y="1897"/>
                </a:moveTo>
                <a:lnTo>
                  <a:pt x="810" y="1900"/>
                </a:lnTo>
                <a:lnTo>
                  <a:pt x="787" y="1909"/>
                </a:lnTo>
                <a:lnTo>
                  <a:pt x="766" y="1922"/>
                </a:lnTo>
                <a:lnTo>
                  <a:pt x="749" y="1939"/>
                </a:lnTo>
                <a:lnTo>
                  <a:pt x="735" y="1960"/>
                </a:lnTo>
                <a:lnTo>
                  <a:pt x="728" y="1983"/>
                </a:lnTo>
                <a:lnTo>
                  <a:pt x="725" y="2008"/>
                </a:lnTo>
                <a:lnTo>
                  <a:pt x="728" y="2034"/>
                </a:lnTo>
                <a:lnTo>
                  <a:pt x="735" y="2058"/>
                </a:lnTo>
                <a:lnTo>
                  <a:pt x="749" y="2079"/>
                </a:lnTo>
                <a:lnTo>
                  <a:pt x="766" y="2096"/>
                </a:lnTo>
                <a:lnTo>
                  <a:pt x="787" y="2109"/>
                </a:lnTo>
                <a:lnTo>
                  <a:pt x="810" y="2118"/>
                </a:lnTo>
                <a:lnTo>
                  <a:pt x="836" y="2121"/>
                </a:lnTo>
                <a:lnTo>
                  <a:pt x="862" y="2118"/>
                </a:lnTo>
                <a:lnTo>
                  <a:pt x="885" y="2109"/>
                </a:lnTo>
                <a:lnTo>
                  <a:pt x="906" y="2096"/>
                </a:lnTo>
                <a:lnTo>
                  <a:pt x="923" y="2079"/>
                </a:lnTo>
                <a:lnTo>
                  <a:pt x="937" y="2058"/>
                </a:lnTo>
                <a:lnTo>
                  <a:pt x="944" y="2034"/>
                </a:lnTo>
                <a:lnTo>
                  <a:pt x="947" y="2008"/>
                </a:lnTo>
                <a:lnTo>
                  <a:pt x="944" y="1983"/>
                </a:lnTo>
                <a:lnTo>
                  <a:pt x="937" y="1960"/>
                </a:lnTo>
                <a:lnTo>
                  <a:pt x="923" y="1939"/>
                </a:lnTo>
                <a:lnTo>
                  <a:pt x="906" y="1922"/>
                </a:lnTo>
                <a:lnTo>
                  <a:pt x="885" y="1909"/>
                </a:lnTo>
                <a:lnTo>
                  <a:pt x="862" y="1900"/>
                </a:lnTo>
                <a:lnTo>
                  <a:pt x="836" y="1897"/>
                </a:lnTo>
                <a:close/>
                <a:moveTo>
                  <a:pt x="223" y="168"/>
                </a:moveTo>
                <a:lnTo>
                  <a:pt x="205" y="171"/>
                </a:lnTo>
                <a:lnTo>
                  <a:pt x="189" y="179"/>
                </a:lnTo>
                <a:lnTo>
                  <a:pt x="177" y="191"/>
                </a:lnTo>
                <a:lnTo>
                  <a:pt x="170" y="206"/>
                </a:lnTo>
                <a:lnTo>
                  <a:pt x="166" y="223"/>
                </a:lnTo>
                <a:lnTo>
                  <a:pt x="166" y="1785"/>
                </a:lnTo>
                <a:lnTo>
                  <a:pt x="1506" y="1785"/>
                </a:lnTo>
                <a:lnTo>
                  <a:pt x="1506" y="223"/>
                </a:lnTo>
                <a:lnTo>
                  <a:pt x="1502" y="206"/>
                </a:lnTo>
                <a:lnTo>
                  <a:pt x="1495" y="191"/>
                </a:lnTo>
                <a:lnTo>
                  <a:pt x="1483" y="179"/>
                </a:lnTo>
                <a:lnTo>
                  <a:pt x="1467" y="171"/>
                </a:lnTo>
                <a:lnTo>
                  <a:pt x="1449" y="168"/>
                </a:lnTo>
                <a:lnTo>
                  <a:pt x="223" y="168"/>
                </a:lnTo>
                <a:close/>
                <a:moveTo>
                  <a:pt x="223" y="0"/>
                </a:moveTo>
                <a:lnTo>
                  <a:pt x="1449" y="0"/>
                </a:lnTo>
                <a:lnTo>
                  <a:pt x="1486" y="4"/>
                </a:lnTo>
                <a:lnTo>
                  <a:pt x="1520" y="12"/>
                </a:lnTo>
                <a:lnTo>
                  <a:pt x="1552" y="25"/>
                </a:lnTo>
                <a:lnTo>
                  <a:pt x="1581" y="44"/>
                </a:lnTo>
                <a:lnTo>
                  <a:pt x="1607" y="66"/>
                </a:lnTo>
                <a:lnTo>
                  <a:pt x="1630" y="92"/>
                </a:lnTo>
                <a:lnTo>
                  <a:pt x="1647" y="122"/>
                </a:lnTo>
                <a:lnTo>
                  <a:pt x="1661" y="153"/>
                </a:lnTo>
                <a:lnTo>
                  <a:pt x="1670" y="188"/>
                </a:lnTo>
                <a:lnTo>
                  <a:pt x="1672" y="223"/>
                </a:lnTo>
                <a:lnTo>
                  <a:pt x="1672" y="2008"/>
                </a:lnTo>
                <a:lnTo>
                  <a:pt x="1670" y="2045"/>
                </a:lnTo>
                <a:lnTo>
                  <a:pt x="1661" y="2080"/>
                </a:lnTo>
                <a:lnTo>
                  <a:pt x="1647" y="2111"/>
                </a:lnTo>
                <a:lnTo>
                  <a:pt x="1630" y="2140"/>
                </a:lnTo>
                <a:lnTo>
                  <a:pt x="1607" y="2166"/>
                </a:lnTo>
                <a:lnTo>
                  <a:pt x="1581" y="2189"/>
                </a:lnTo>
                <a:lnTo>
                  <a:pt x="1552" y="2207"/>
                </a:lnTo>
                <a:lnTo>
                  <a:pt x="1520" y="2220"/>
                </a:lnTo>
                <a:lnTo>
                  <a:pt x="1486" y="2229"/>
                </a:lnTo>
                <a:lnTo>
                  <a:pt x="1449" y="2232"/>
                </a:lnTo>
                <a:lnTo>
                  <a:pt x="223" y="2232"/>
                </a:lnTo>
                <a:lnTo>
                  <a:pt x="186" y="2229"/>
                </a:lnTo>
                <a:lnTo>
                  <a:pt x="152" y="2220"/>
                </a:lnTo>
                <a:lnTo>
                  <a:pt x="120" y="2207"/>
                </a:lnTo>
                <a:lnTo>
                  <a:pt x="91" y="2189"/>
                </a:lnTo>
                <a:lnTo>
                  <a:pt x="65" y="2166"/>
                </a:lnTo>
                <a:lnTo>
                  <a:pt x="42" y="2140"/>
                </a:lnTo>
                <a:lnTo>
                  <a:pt x="25" y="2111"/>
                </a:lnTo>
                <a:lnTo>
                  <a:pt x="11" y="2080"/>
                </a:lnTo>
                <a:lnTo>
                  <a:pt x="2" y="2045"/>
                </a:lnTo>
                <a:lnTo>
                  <a:pt x="0" y="2008"/>
                </a:lnTo>
                <a:lnTo>
                  <a:pt x="0" y="223"/>
                </a:lnTo>
                <a:lnTo>
                  <a:pt x="2" y="188"/>
                </a:lnTo>
                <a:lnTo>
                  <a:pt x="11" y="153"/>
                </a:lnTo>
                <a:lnTo>
                  <a:pt x="25" y="122"/>
                </a:lnTo>
                <a:lnTo>
                  <a:pt x="42" y="92"/>
                </a:lnTo>
                <a:lnTo>
                  <a:pt x="65" y="66"/>
                </a:lnTo>
                <a:lnTo>
                  <a:pt x="91" y="44"/>
                </a:lnTo>
                <a:lnTo>
                  <a:pt x="120" y="25"/>
                </a:lnTo>
                <a:lnTo>
                  <a:pt x="152" y="12"/>
                </a:lnTo>
                <a:lnTo>
                  <a:pt x="186" y="4"/>
                </a:lnTo>
                <a:lnTo>
                  <a:pt x="22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42" name="TextBox 41">
            <a:extLst>
              <a:ext uri="{FF2B5EF4-FFF2-40B4-BE49-F238E27FC236}">
                <a16:creationId xmlns:a16="http://schemas.microsoft.com/office/drawing/2014/main" id="{100CE035-3447-4003-A22E-A3E4B3B54CF5}"/>
              </a:ext>
            </a:extLst>
          </p:cNvPr>
          <p:cNvSpPr txBox="1"/>
          <p:nvPr/>
        </p:nvSpPr>
        <p:spPr>
          <a:xfrm>
            <a:off x="5169529" y="3889041"/>
            <a:ext cx="978153"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Supply Chain</a:t>
            </a:r>
          </a:p>
        </p:txBody>
      </p:sp>
      <p:sp>
        <p:nvSpPr>
          <p:cNvPr id="43" name="TextBox 42">
            <a:extLst>
              <a:ext uri="{FF2B5EF4-FFF2-40B4-BE49-F238E27FC236}">
                <a16:creationId xmlns:a16="http://schemas.microsoft.com/office/drawing/2014/main" id="{6CEE651F-2ED1-4DED-8E18-ECB3A6C57B34}"/>
              </a:ext>
            </a:extLst>
          </p:cNvPr>
          <p:cNvSpPr txBox="1"/>
          <p:nvPr/>
        </p:nvSpPr>
        <p:spPr>
          <a:xfrm>
            <a:off x="5169529" y="3503521"/>
            <a:ext cx="1587294"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Digital </a:t>
            </a:r>
            <a:r>
              <a:rPr lang="en-US" sz="1200" kern="0" dirty="0">
                <a:solidFill>
                  <a:sysClr val="windowText" lastClr="000000"/>
                </a:solidFill>
                <a:ea typeface="+mn-lt"/>
                <a:cs typeface="+mn-lt"/>
                <a:sym typeface="+mn-lt"/>
              </a:rPr>
              <a:t>T</a:t>
            </a:r>
            <a:r>
              <a:rPr kumimoji="0" lang="en-US" sz="1200" b="0" i="0" u="none" strike="noStrike" kern="0" cap="none" spc="0" normalizeH="0" baseline="0" noProof="0" dirty="0" err="1">
                <a:ln>
                  <a:noFill/>
                </a:ln>
                <a:solidFill>
                  <a:sysClr val="windowText" lastClr="000000"/>
                </a:solidFill>
                <a:effectLst/>
                <a:uLnTx/>
                <a:uFillTx/>
                <a:ea typeface="+mn-lt"/>
                <a:cs typeface="+mn-lt"/>
                <a:sym typeface="+mn-lt"/>
              </a:rPr>
              <a:t>ransformation</a:t>
            </a:r>
            <a:endParaRPr kumimoji="0" lang="en-US" sz="1200" b="0" i="0" u="none" strike="noStrike" kern="0" cap="none" spc="0" normalizeH="0" baseline="0" noProof="0" dirty="0">
              <a:ln>
                <a:noFill/>
              </a:ln>
              <a:solidFill>
                <a:sysClr val="windowText" lastClr="000000"/>
              </a:solidFill>
              <a:effectLst/>
              <a:uLnTx/>
              <a:uFillTx/>
              <a:ea typeface="+mn-lt"/>
              <a:cs typeface="+mn-lt"/>
              <a:sym typeface="+mn-lt"/>
            </a:endParaRPr>
          </a:p>
        </p:txBody>
      </p:sp>
      <p:sp>
        <p:nvSpPr>
          <p:cNvPr id="44" name="Rectangle 43">
            <a:extLst>
              <a:ext uri="{FF2B5EF4-FFF2-40B4-BE49-F238E27FC236}">
                <a16:creationId xmlns:a16="http://schemas.microsoft.com/office/drawing/2014/main" id="{DDB5CB2D-19F3-41CC-85AC-B563388ADEFA}"/>
              </a:ext>
            </a:extLst>
          </p:cNvPr>
          <p:cNvSpPr/>
          <p:nvPr/>
        </p:nvSpPr>
        <p:spPr>
          <a:xfrm>
            <a:off x="6868524" y="3010586"/>
            <a:ext cx="4982783" cy="164285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mn-lt"/>
                <a:cs typeface="+mn-lt"/>
                <a:sym typeface="+mn-lt"/>
              </a:rPr>
              <a:t>Management Systems and Culture Change Programs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Execution and program management of safety culture change programs within the investments of a key player in the German energy industry, along with similar implementations in other companies within the energy sector and other industries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Introduction of management systems according to ISO standards (45001, 55001, 9001) for distribution system operators; ensuring certifiability</a:t>
            </a:r>
          </a:p>
        </p:txBody>
      </p:sp>
      <p:sp>
        <p:nvSpPr>
          <p:cNvPr id="45" name="Rectangle 44">
            <a:extLst>
              <a:ext uri="{FF2B5EF4-FFF2-40B4-BE49-F238E27FC236}">
                <a16:creationId xmlns:a16="http://schemas.microsoft.com/office/drawing/2014/main" id="{A30D150F-ED30-4882-BDD1-FE97DC63819E}"/>
              </a:ext>
            </a:extLst>
          </p:cNvPr>
          <p:cNvSpPr/>
          <p:nvPr/>
        </p:nvSpPr>
        <p:spPr>
          <a:xfrm>
            <a:off x="0" y="1027906"/>
            <a:ext cx="2456121" cy="5165723"/>
          </a:xfrm>
          <a:prstGeom prst="rect">
            <a:avLst/>
          </a:pr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chemeClr val="tx1"/>
              </a:solidFill>
              <a:effectLst/>
              <a:uLnTx/>
              <a:uFillTx/>
            </a:endParaRPr>
          </a:p>
        </p:txBody>
      </p:sp>
      <p:sp>
        <p:nvSpPr>
          <p:cNvPr id="46" name="Rectangle 45">
            <a:extLst>
              <a:ext uri="{FF2B5EF4-FFF2-40B4-BE49-F238E27FC236}">
                <a16:creationId xmlns:a16="http://schemas.microsoft.com/office/drawing/2014/main" id="{7BEDCA70-8D07-4CCE-A8F6-2B3D231AE520}"/>
              </a:ext>
            </a:extLst>
          </p:cNvPr>
          <p:cNvSpPr/>
          <p:nvPr/>
        </p:nvSpPr>
        <p:spPr>
          <a:xfrm>
            <a:off x="0" y="3235947"/>
            <a:ext cx="2456121" cy="641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ea typeface="+mn-lt"/>
                <a:cs typeface="+mn-lt"/>
                <a:sym typeface="+mn-lt"/>
              </a:rPr>
              <a:t>MANAGING DIRECTOR</a:t>
            </a:r>
          </a:p>
        </p:txBody>
      </p:sp>
      <p:cxnSp>
        <p:nvCxnSpPr>
          <p:cNvPr id="47" name="Straight Connector 46">
            <a:extLst>
              <a:ext uri="{FF2B5EF4-FFF2-40B4-BE49-F238E27FC236}">
                <a16:creationId xmlns:a16="http://schemas.microsoft.com/office/drawing/2014/main" id="{93A7840D-EA91-4EE2-90A9-9DB67CE0C86A}"/>
              </a:ext>
            </a:extLst>
          </p:cNvPr>
          <p:cNvCxnSpPr/>
          <p:nvPr/>
        </p:nvCxnSpPr>
        <p:spPr>
          <a:xfrm>
            <a:off x="195533" y="3212628"/>
            <a:ext cx="20650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2C49561-B5E5-48B5-9CDC-0B980C15C93A}"/>
              </a:ext>
            </a:extLst>
          </p:cNvPr>
          <p:cNvSpPr txBox="1"/>
          <p:nvPr/>
        </p:nvSpPr>
        <p:spPr>
          <a:xfrm>
            <a:off x="-9585" y="4305901"/>
            <a:ext cx="243688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mn-lt"/>
                <a:cs typeface="+mn-lt"/>
                <a:sym typeface="+mn-lt"/>
              </a:rPr>
              <a:t>faustmann@bcoreconsult.com</a:t>
            </a:r>
          </a:p>
        </p:txBody>
      </p:sp>
      <p:sp>
        <p:nvSpPr>
          <p:cNvPr id="49" name="TextBox 48">
            <a:extLst>
              <a:ext uri="{FF2B5EF4-FFF2-40B4-BE49-F238E27FC236}">
                <a16:creationId xmlns:a16="http://schemas.microsoft.com/office/drawing/2014/main" id="{01842F8B-8841-4E34-9889-91E6E5DCF966}"/>
              </a:ext>
            </a:extLst>
          </p:cNvPr>
          <p:cNvSpPr txBox="1"/>
          <p:nvPr/>
        </p:nvSpPr>
        <p:spPr>
          <a:xfrm>
            <a:off x="286170" y="4920703"/>
            <a:ext cx="1819729"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mn-lt"/>
                <a:cs typeface="+mn-lt"/>
                <a:sym typeface="+mn-lt"/>
              </a:rPr>
              <a:t>+49 (0) 176 5672 3637</a:t>
            </a:r>
          </a:p>
        </p:txBody>
      </p:sp>
      <p:sp>
        <p:nvSpPr>
          <p:cNvPr id="51" name="Rectangle 50">
            <a:extLst>
              <a:ext uri="{FF2B5EF4-FFF2-40B4-BE49-F238E27FC236}">
                <a16:creationId xmlns:a16="http://schemas.microsoft.com/office/drawing/2014/main" id="{ED7F573A-0F05-4B01-BC67-624FF85CA80E}"/>
              </a:ext>
            </a:extLst>
          </p:cNvPr>
          <p:cNvSpPr/>
          <p:nvPr/>
        </p:nvSpPr>
        <p:spPr>
          <a:xfrm>
            <a:off x="5729984" y="5455504"/>
            <a:ext cx="2556000" cy="36894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52" name="Rectangle 51">
            <a:extLst>
              <a:ext uri="{FF2B5EF4-FFF2-40B4-BE49-F238E27FC236}">
                <a16:creationId xmlns:a16="http://schemas.microsoft.com/office/drawing/2014/main" id="{42AE8DD1-65E4-4BDF-9A75-3052D1EA8729}"/>
              </a:ext>
            </a:extLst>
          </p:cNvPr>
          <p:cNvSpPr/>
          <p:nvPr/>
        </p:nvSpPr>
        <p:spPr>
          <a:xfrm>
            <a:off x="6865470" y="4687527"/>
            <a:ext cx="4982783" cy="68850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mn-lt"/>
                <a:cs typeface="+mn-lt"/>
                <a:sym typeface="+mn-lt"/>
              </a:rPr>
              <a:t>Transformation</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Redesign of the operating model of a trading house, including the design of roles and responsibilities, processes</a:t>
            </a:r>
          </a:p>
        </p:txBody>
      </p:sp>
      <p:sp>
        <p:nvSpPr>
          <p:cNvPr id="53" name="Rectangle 52">
            <a:extLst>
              <a:ext uri="{FF2B5EF4-FFF2-40B4-BE49-F238E27FC236}">
                <a16:creationId xmlns:a16="http://schemas.microsoft.com/office/drawing/2014/main" id="{F739BBD5-E372-4307-BFC7-3384CE92419E}"/>
              </a:ext>
            </a:extLst>
          </p:cNvPr>
          <p:cNvSpPr/>
          <p:nvPr/>
        </p:nvSpPr>
        <p:spPr>
          <a:xfrm>
            <a:off x="6862416" y="5410112"/>
            <a:ext cx="4982783" cy="103984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mn-lt"/>
                <a:cs typeface="+mn-lt"/>
                <a:sym typeface="+mn-lt"/>
              </a:rPr>
              <a:t>Digitalization</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Implementation of a digitalization program consisting of 48 individual digitalization projects, with a scope ranging from strategic planning and sequencing of projects to implementation</a:t>
            </a:r>
          </a:p>
        </p:txBody>
      </p:sp>
      <p:sp>
        <p:nvSpPr>
          <p:cNvPr id="55" name="Rectangle 54">
            <a:extLst>
              <a:ext uri="{FF2B5EF4-FFF2-40B4-BE49-F238E27FC236}">
                <a16:creationId xmlns:a16="http://schemas.microsoft.com/office/drawing/2014/main" id="{3F344986-33D7-4EFF-B5CD-4DE051F0A4FD}"/>
              </a:ext>
            </a:extLst>
          </p:cNvPr>
          <p:cNvSpPr/>
          <p:nvPr/>
        </p:nvSpPr>
        <p:spPr>
          <a:xfrm>
            <a:off x="6868524" y="1498745"/>
            <a:ext cx="4982783" cy="147775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mn-lt"/>
                <a:cs typeface="+mn-lt"/>
                <a:sym typeface="+mn-lt"/>
              </a:rPr>
              <a:t>Program Management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0" cap="none" spc="0" normalizeH="0" baseline="0" noProof="0" dirty="0">
                <a:ln>
                  <a:noFill/>
                </a:ln>
                <a:solidFill>
                  <a:schemeClr val="tx1"/>
                </a:solidFill>
                <a:effectLst/>
                <a:uLnTx/>
                <a:uFillTx/>
                <a:ea typeface="+mn-lt"/>
                <a:cs typeface="+mn-lt"/>
                <a:sym typeface="+mn-lt"/>
              </a:rPr>
              <a:t>Program management for a major German telecommunications provider during the SAP implementation across 13 national subsidiaries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0" cap="none" spc="0" normalizeH="0" baseline="0" noProof="0" dirty="0">
                <a:ln>
                  <a:noFill/>
                </a:ln>
                <a:solidFill>
                  <a:schemeClr val="tx1"/>
                </a:solidFill>
                <a:effectLst/>
                <a:uLnTx/>
                <a:uFillTx/>
                <a:ea typeface="+mn-lt"/>
                <a:cs typeface="+mn-lt"/>
                <a:sym typeface="+mn-lt"/>
              </a:rPr>
              <a:t>Program management for a Europe-wide project on cross-border capacity allocation involving 14 energy transmission system operators and 4 European electricity exchanges</a:t>
            </a:r>
            <a:endParaRPr kumimoji="0" lang="en-US" sz="1100" i="0" u="none" strike="noStrike" kern="0" cap="none" spc="0" normalizeH="0" baseline="0" noProof="0" dirty="0">
              <a:ln>
                <a:noFill/>
              </a:ln>
              <a:solidFill>
                <a:schemeClr val="tx1"/>
              </a:solidFill>
              <a:effectLst/>
              <a:uLnTx/>
              <a:uFillTx/>
              <a:ea typeface="+mn-lt"/>
              <a:cs typeface="+mn-lt"/>
              <a:sym typeface="+mn-lt"/>
            </a:endParaRPr>
          </a:p>
        </p:txBody>
      </p:sp>
      <p:sp>
        <p:nvSpPr>
          <p:cNvPr id="56" name="Title 1">
            <a:extLst>
              <a:ext uri="{FF2B5EF4-FFF2-40B4-BE49-F238E27FC236}">
                <a16:creationId xmlns:a16="http://schemas.microsoft.com/office/drawing/2014/main" id="{8E0D200D-B453-49DD-B19E-89FECDCC1C00}"/>
              </a:ext>
            </a:extLst>
          </p:cNvPr>
          <p:cNvSpPr txBox="1">
            <a:spLocks/>
          </p:cNvSpPr>
          <p:nvPr/>
        </p:nvSpPr>
        <p:spPr>
          <a:xfrm>
            <a:off x="0" y="2796867"/>
            <a:ext cx="2456121" cy="400615"/>
          </a:xfrm>
          <a:prstGeom prst="rect">
            <a:avLst/>
          </a:prstGeom>
          <a:noFill/>
          <a:ln w="25400" cap="flat" cmpd="sng" algn="ctr">
            <a:noFill/>
            <a:prstDash val="solid"/>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spcBef>
                <a:spcPct val="0"/>
              </a:spcBef>
              <a:buNone/>
              <a:defRPr sz="4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a:solidFill>
                  <a:schemeClr val="bg1"/>
                </a:solidFill>
                <a:ea typeface="+mn-lt"/>
                <a:cs typeface="+mn-lt"/>
                <a:sym typeface="+mn-lt"/>
              </a:rPr>
              <a:t>David Faustmann</a:t>
            </a:r>
          </a:p>
        </p:txBody>
      </p:sp>
      <p:sp>
        <p:nvSpPr>
          <p:cNvPr id="78" name="AutoShape 3">
            <a:extLst>
              <a:ext uri="{FF2B5EF4-FFF2-40B4-BE49-F238E27FC236}">
                <a16:creationId xmlns:a16="http://schemas.microsoft.com/office/drawing/2014/main" id="{83EF720D-47BB-4037-AB5F-BF95C1824F30}"/>
              </a:ext>
            </a:extLst>
          </p:cNvPr>
          <p:cNvSpPr>
            <a:spLocks noChangeAspect="1" noChangeArrowheads="1" noTextEdit="1"/>
          </p:cNvSpPr>
          <p:nvPr/>
        </p:nvSpPr>
        <p:spPr bwMode="auto">
          <a:xfrm>
            <a:off x="2548369" y="2743048"/>
            <a:ext cx="552985" cy="5529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83" name="Mail" descr="{&quot;Key&quot;:&quot;POWER_USER_SHAPE_ICON&quot;,&quot;Value&quot;:&quot;POWER_USER_SHAPE_ICON_STYLE_1&quot;}">
            <a:extLst>
              <a:ext uri="{FF2B5EF4-FFF2-40B4-BE49-F238E27FC236}">
                <a16:creationId xmlns:a16="http://schemas.microsoft.com/office/drawing/2014/main" id="{CA6972AE-C1D3-4E10-B332-7BA1D82C8C1B}"/>
              </a:ext>
            </a:extLst>
          </p:cNvPr>
          <p:cNvGrpSpPr>
            <a:grpSpLocks noChangeAspect="1"/>
          </p:cNvGrpSpPr>
          <p:nvPr>
            <p:custDataLst>
              <p:tags r:id="rId1"/>
            </p:custDataLst>
          </p:nvPr>
        </p:nvGrpSpPr>
        <p:grpSpPr bwMode="auto">
          <a:xfrm>
            <a:off x="1018999" y="4074162"/>
            <a:ext cx="354070" cy="230253"/>
            <a:chOff x="2478" y="1261"/>
            <a:chExt cx="2648" cy="1722"/>
          </a:xfrm>
          <a:solidFill>
            <a:schemeClr val="bg1"/>
          </a:solidFill>
        </p:grpSpPr>
        <p:sp>
          <p:nvSpPr>
            <p:cNvPr id="84" name="Freeform 336">
              <a:extLst>
                <a:ext uri="{FF2B5EF4-FFF2-40B4-BE49-F238E27FC236}">
                  <a16:creationId xmlns:a16="http://schemas.microsoft.com/office/drawing/2014/main" id="{68F9EDF0-81DB-456E-839B-A5CE56E8B979}"/>
                </a:ext>
              </a:extLst>
            </p:cNvPr>
            <p:cNvSpPr>
              <a:spLocks/>
            </p:cNvSpPr>
            <p:nvPr/>
          </p:nvSpPr>
          <p:spPr bwMode="auto">
            <a:xfrm>
              <a:off x="4145" y="1388"/>
              <a:ext cx="981" cy="1464"/>
            </a:xfrm>
            <a:custGeom>
              <a:avLst/>
              <a:gdLst>
                <a:gd name="T0" fmla="*/ 241 w 247"/>
                <a:gd name="T1" fmla="*/ 4 h 368"/>
                <a:gd name="T2" fmla="*/ 239 w 247"/>
                <a:gd name="T3" fmla="*/ 5 h 368"/>
                <a:gd name="T4" fmla="*/ 0 w 247"/>
                <a:gd name="T5" fmla="*/ 184 h 368"/>
                <a:gd name="T6" fmla="*/ 241 w 247"/>
                <a:gd name="T7" fmla="*/ 365 h 368"/>
                <a:gd name="T8" fmla="*/ 244 w 247"/>
                <a:gd name="T9" fmla="*/ 368 h 368"/>
                <a:gd name="T10" fmla="*/ 247 w 247"/>
                <a:gd name="T11" fmla="*/ 351 h 368"/>
                <a:gd name="T12" fmla="*/ 247 w 247"/>
                <a:gd name="T13" fmla="*/ 18 h 368"/>
                <a:gd name="T14" fmla="*/ 244 w 247"/>
                <a:gd name="T15" fmla="*/ 0 h 368"/>
                <a:gd name="T16" fmla="*/ 241 w 247"/>
                <a:gd name="T17" fmla="*/ 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 h="368">
                  <a:moveTo>
                    <a:pt x="241" y="4"/>
                  </a:moveTo>
                  <a:lnTo>
                    <a:pt x="239" y="5"/>
                  </a:lnTo>
                  <a:lnTo>
                    <a:pt x="0" y="184"/>
                  </a:lnTo>
                  <a:lnTo>
                    <a:pt x="241" y="365"/>
                  </a:lnTo>
                  <a:cubicBezTo>
                    <a:pt x="242" y="366"/>
                    <a:pt x="243" y="367"/>
                    <a:pt x="244" y="368"/>
                  </a:cubicBezTo>
                  <a:cubicBezTo>
                    <a:pt x="246" y="363"/>
                    <a:pt x="247" y="357"/>
                    <a:pt x="247" y="351"/>
                  </a:cubicBezTo>
                  <a:lnTo>
                    <a:pt x="247" y="18"/>
                  </a:lnTo>
                  <a:cubicBezTo>
                    <a:pt x="247" y="12"/>
                    <a:pt x="246" y="6"/>
                    <a:pt x="244" y="0"/>
                  </a:cubicBezTo>
                  <a:cubicBezTo>
                    <a:pt x="243" y="1"/>
                    <a:pt x="242" y="3"/>
                    <a:pt x="241"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ea typeface="+mn-lt"/>
                <a:cs typeface="+mn-lt"/>
                <a:sym typeface="+mn-lt"/>
              </a:endParaRPr>
            </a:p>
          </p:txBody>
        </p:sp>
        <p:sp>
          <p:nvSpPr>
            <p:cNvPr id="85" name="Freeform 337">
              <a:extLst>
                <a:ext uri="{FF2B5EF4-FFF2-40B4-BE49-F238E27FC236}">
                  <a16:creationId xmlns:a16="http://schemas.microsoft.com/office/drawing/2014/main" id="{894370EF-26D3-443F-84CB-2F7A89030E21}"/>
                </a:ext>
              </a:extLst>
            </p:cNvPr>
            <p:cNvSpPr>
              <a:spLocks/>
            </p:cNvSpPr>
            <p:nvPr/>
          </p:nvSpPr>
          <p:spPr bwMode="auto">
            <a:xfrm>
              <a:off x="2605" y="2203"/>
              <a:ext cx="2394" cy="780"/>
            </a:xfrm>
            <a:custGeom>
              <a:avLst/>
              <a:gdLst>
                <a:gd name="T0" fmla="*/ 301 w 603"/>
                <a:gd name="T1" fmla="*/ 20 h 196"/>
                <a:gd name="T2" fmla="*/ 242 w 603"/>
                <a:gd name="T3" fmla="*/ 0 h 196"/>
                <a:gd name="T4" fmla="*/ 0 w 603"/>
                <a:gd name="T5" fmla="*/ 182 h 196"/>
                <a:gd name="T6" fmla="*/ 35 w 603"/>
                <a:gd name="T7" fmla="*/ 196 h 196"/>
                <a:gd name="T8" fmla="*/ 568 w 603"/>
                <a:gd name="T9" fmla="*/ 196 h 196"/>
                <a:gd name="T10" fmla="*/ 603 w 603"/>
                <a:gd name="T11" fmla="*/ 182 h 196"/>
                <a:gd name="T12" fmla="*/ 360 w 603"/>
                <a:gd name="T13" fmla="*/ 0 h 196"/>
                <a:gd name="T14" fmla="*/ 301 w 603"/>
                <a:gd name="T15" fmla="*/ 2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3" h="196">
                  <a:moveTo>
                    <a:pt x="301" y="20"/>
                  </a:moveTo>
                  <a:cubicBezTo>
                    <a:pt x="280" y="20"/>
                    <a:pt x="259" y="13"/>
                    <a:pt x="242" y="0"/>
                  </a:cubicBezTo>
                  <a:lnTo>
                    <a:pt x="0" y="182"/>
                  </a:lnTo>
                  <a:cubicBezTo>
                    <a:pt x="9" y="191"/>
                    <a:pt x="21" y="196"/>
                    <a:pt x="35" y="196"/>
                  </a:cubicBezTo>
                  <a:lnTo>
                    <a:pt x="568" y="196"/>
                  </a:lnTo>
                  <a:cubicBezTo>
                    <a:pt x="581" y="196"/>
                    <a:pt x="594" y="191"/>
                    <a:pt x="603" y="182"/>
                  </a:cubicBezTo>
                  <a:lnTo>
                    <a:pt x="360" y="0"/>
                  </a:lnTo>
                  <a:cubicBezTo>
                    <a:pt x="343" y="13"/>
                    <a:pt x="323" y="20"/>
                    <a:pt x="301"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ea typeface="+mn-lt"/>
                <a:cs typeface="+mn-lt"/>
                <a:sym typeface="+mn-lt"/>
              </a:endParaRPr>
            </a:p>
          </p:txBody>
        </p:sp>
        <p:sp>
          <p:nvSpPr>
            <p:cNvPr id="86" name="Freeform 338">
              <a:extLst>
                <a:ext uri="{FF2B5EF4-FFF2-40B4-BE49-F238E27FC236}">
                  <a16:creationId xmlns:a16="http://schemas.microsoft.com/office/drawing/2014/main" id="{B6FE3BCF-C5C5-4188-BE00-191A4AFF8AEC}"/>
                </a:ext>
              </a:extLst>
            </p:cNvPr>
            <p:cNvSpPr>
              <a:spLocks/>
            </p:cNvSpPr>
            <p:nvPr/>
          </p:nvSpPr>
          <p:spPr bwMode="auto">
            <a:xfrm>
              <a:off x="2478" y="1388"/>
              <a:ext cx="981" cy="1464"/>
            </a:xfrm>
            <a:custGeom>
              <a:avLst/>
              <a:gdLst>
                <a:gd name="T0" fmla="*/ 6 w 247"/>
                <a:gd name="T1" fmla="*/ 4 h 368"/>
                <a:gd name="T2" fmla="*/ 3 w 247"/>
                <a:gd name="T3" fmla="*/ 0 h 368"/>
                <a:gd name="T4" fmla="*/ 0 w 247"/>
                <a:gd name="T5" fmla="*/ 18 h 368"/>
                <a:gd name="T6" fmla="*/ 0 w 247"/>
                <a:gd name="T7" fmla="*/ 351 h 368"/>
                <a:gd name="T8" fmla="*/ 3 w 247"/>
                <a:gd name="T9" fmla="*/ 368 h 368"/>
                <a:gd name="T10" fmla="*/ 6 w 247"/>
                <a:gd name="T11" fmla="*/ 365 h 368"/>
                <a:gd name="T12" fmla="*/ 8 w 247"/>
                <a:gd name="T13" fmla="*/ 363 h 368"/>
                <a:gd name="T14" fmla="*/ 247 w 247"/>
                <a:gd name="T15" fmla="*/ 184 h 368"/>
                <a:gd name="T16" fmla="*/ 6 w 247"/>
                <a:gd name="T17" fmla="*/ 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 h="368">
                  <a:moveTo>
                    <a:pt x="6" y="4"/>
                  </a:moveTo>
                  <a:cubicBezTo>
                    <a:pt x="5" y="3"/>
                    <a:pt x="4" y="1"/>
                    <a:pt x="3" y="0"/>
                  </a:cubicBezTo>
                  <a:cubicBezTo>
                    <a:pt x="1" y="6"/>
                    <a:pt x="0" y="12"/>
                    <a:pt x="0" y="18"/>
                  </a:cubicBezTo>
                  <a:lnTo>
                    <a:pt x="0" y="351"/>
                  </a:lnTo>
                  <a:cubicBezTo>
                    <a:pt x="0" y="357"/>
                    <a:pt x="1" y="363"/>
                    <a:pt x="3" y="368"/>
                  </a:cubicBezTo>
                  <a:cubicBezTo>
                    <a:pt x="4" y="367"/>
                    <a:pt x="5" y="366"/>
                    <a:pt x="6" y="365"/>
                  </a:cubicBezTo>
                  <a:lnTo>
                    <a:pt x="8" y="363"/>
                  </a:lnTo>
                  <a:lnTo>
                    <a:pt x="247" y="184"/>
                  </a:lnTo>
                  <a:lnTo>
                    <a:pt x="6" y="4"/>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ea typeface="+mn-lt"/>
                <a:cs typeface="+mn-lt"/>
                <a:sym typeface="+mn-lt"/>
              </a:endParaRPr>
            </a:p>
          </p:txBody>
        </p:sp>
        <p:sp>
          <p:nvSpPr>
            <p:cNvPr id="87" name="Freeform 339">
              <a:extLst>
                <a:ext uri="{FF2B5EF4-FFF2-40B4-BE49-F238E27FC236}">
                  <a16:creationId xmlns:a16="http://schemas.microsoft.com/office/drawing/2014/main" id="{8B9DFBF7-919E-4CE0-896A-CEBCF132154A}"/>
                </a:ext>
              </a:extLst>
            </p:cNvPr>
            <p:cNvSpPr>
              <a:spLocks/>
            </p:cNvSpPr>
            <p:nvPr/>
          </p:nvSpPr>
          <p:spPr bwMode="auto">
            <a:xfrm>
              <a:off x="2605" y="1261"/>
              <a:ext cx="2394" cy="887"/>
            </a:xfrm>
            <a:custGeom>
              <a:avLst/>
              <a:gdLst>
                <a:gd name="T0" fmla="*/ 301 w 603"/>
                <a:gd name="T1" fmla="*/ 223 h 223"/>
                <a:gd name="T2" fmla="*/ 348 w 603"/>
                <a:gd name="T3" fmla="*/ 204 h 223"/>
                <a:gd name="T4" fmla="*/ 350 w 603"/>
                <a:gd name="T5" fmla="*/ 203 h 223"/>
                <a:gd name="T6" fmla="*/ 603 w 603"/>
                <a:gd name="T7" fmla="*/ 14 h 223"/>
                <a:gd name="T8" fmla="*/ 568 w 603"/>
                <a:gd name="T9" fmla="*/ 0 h 223"/>
                <a:gd name="T10" fmla="*/ 35 w 603"/>
                <a:gd name="T11" fmla="*/ 0 h 223"/>
                <a:gd name="T12" fmla="*/ 0 w 603"/>
                <a:gd name="T13" fmla="*/ 14 h 223"/>
                <a:gd name="T14" fmla="*/ 254 w 603"/>
                <a:gd name="T15" fmla="*/ 204 h 223"/>
                <a:gd name="T16" fmla="*/ 301 w 603"/>
                <a:gd name="T1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3" h="223">
                  <a:moveTo>
                    <a:pt x="301" y="223"/>
                  </a:moveTo>
                  <a:cubicBezTo>
                    <a:pt x="319" y="223"/>
                    <a:pt x="336" y="217"/>
                    <a:pt x="348" y="204"/>
                  </a:cubicBezTo>
                  <a:lnTo>
                    <a:pt x="350" y="203"/>
                  </a:lnTo>
                  <a:lnTo>
                    <a:pt x="603" y="14"/>
                  </a:lnTo>
                  <a:cubicBezTo>
                    <a:pt x="594" y="5"/>
                    <a:pt x="581" y="0"/>
                    <a:pt x="568" y="0"/>
                  </a:cubicBezTo>
                  <a:lnTo>
                    <a:pt x="35" y="0"/>
                  </a:lnTo>
                  <a:cubicBezTo>
                    <a:pt x="21" y="0"/>
                    <a:pt x="9" y="5"/>
                    <a:pt x="0" y="14"/>
                  </a:cubicBezTo>
                  <a:lnTo>
                    <a:pt x="254" y="204"/>
                  </a:lnTo>
                  <a:cubicBezTo>
                    <a:pt x="267" y="217"/>
                    <a:pt x="283" y="223"/>
                    <a:pt x="301" y="2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ea typeface="+mn-lt"/>
                <a:cs typeface="+mn-lt"/>
                <a:sym typeface="+mn-lt"/>
              </a:endParaRPr>
            </a:p>
          </p:txBody>
        </p:sp>
      </p:grpSp>
      <p:sp>
        <p:nvSpPr>
          <p:cNvPr id="88" name="Phone2" descr="{&quot;Key&quot;:&quot;POWER_USER_SHAPE_ICON&quot;,&quot;Value&quot;:&quot;POWER_USER_SHAPE_ICON_STYLE_1&quot;}">
            <a:extLst>
              <a:ext uri="{FF2B5EF4-FFF2-40B4-BE49-F238E27FC236}">
                <a16:creationId xmlns:a16="http://schemas.microsoft.com/office/drawing/2014/main" id="{52FBB909-4C05-41CD-9B5F-C3C8690C1C61}"/>
              </a:ext>
            </a:extLst>
          </p:cNvPr>
          <p:cNvSpPr>
            <a:spLocks noChangeAspect="1"/>
          </p:cNvSpPr>
          <p:nvPr>
            <p:custDataLst>
              <p:tags r:id="rId2"/>
            </p:custDataLst>
          </p:nvPr>
        </p:nvSpPr>
        <p:spPr bwMode="auto">
          <a:xfrm>
            <a:off x="1080908" y="4657455"/>
            <a:ext cx="230253" cy="230253"/>
          </a:xfrm>
          <a:custGeom>
            <a:avLst/>
            <a:gdLst>
              <a:gd name="T0" fmla="*/ 419 w 535"/>
              <a:gd name="T1" fmla="*/ 328 h 534"/>
              <a:gd name="T2" fmla="*/ 403 w 535"/>
              <a:gd name="T3" fmla="*/ 331 h 534"/>
              <a:gd name="T4" fmla="*/ 326 w 535"/>
              <a:gd name="T5" fmla="*/ 380 h 534"/>
              <a:gd name="T6" fmla="*/ 162 w 535"/>
              <a:gd name="T7" fmla="*/ 213 h 534"/>
              <a:gd name="T8" fmla="*/ 212 w 535"/>
              <a:gd name="T9" fmla="*/ 137 h 534"/>
              <a:gd name="T10" fmla="*/ 217 w 535"/>
              <a:gd name="T11" fmla="*/ 123 h 534"/>
              <a:gd name="T12" fmla="*/ 123 w 535"/>
              <a:gd name="T13" fmla="*/ 2 h 534"/>
              <a:gd name="T14" fmla="*/ 112 w 535"/>
              <a:gd name="T15" fmla="*/ 1 h 534"/>
              <a:gd name="T16" fmla="*/ 1 w 535"/>
              <a:gd name="T17" fmla="*/ 75 h 534"/>
              <a:gd name="T18" fmla="*/ 1 w 535"/>
              <a:gd name="T19" fmla="*/ 85 h 534"/>
              <a:gd name="T20" fmla="*/ 433 w 535"/>
              <a:gd name="T21" fmla="*/ 529 h 534"/>
              <a:gd name="T22" fmla="*/ 448 w 535"/>
              <a:gd name="T23" fmla="*/ 533 h 534"/>
              <a:gd name="T24" fmla="*/ 453 w 535"/>
              <a:gd name="T25" fmla="*/ 534 h 534"/>
              <a:gd name="T26" fmla="*/ 461 w 535"/>
              <a:gd name="T27" fmla="*/ 532 h 534"/>
              <a:gd name="T28" fmla="*/ 534 w 535"/>
              <a:gd name="T29" fmla="*/ 418 h 534"/>
              <a:gd name="T30" fmla="*/ 532 w 535"/>
              <a:gd name="T31" fmla="*/ 406 h 534"/>
              <a:gd name="T32" fmla="*/ 419 w 535"/>
              <a:gd name="T33" fmla="*/ 3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5" h="534">
                <a:moveTo>
                  <a:pt x="419" y="328"/>
                </a:moveTo>
                <a:cubicBezTo>
                  <a:pt x="413" y="326"/>
                  <a:pt x="407" y="328"/>
                  <a:pt x="403" y="331"/>
                </a:cubicBezTo>
                <a:cubicBezTo>
                  <a:pt x="377" y="354"/>
                  <a:pt x="341" y="377"/>
                  <a:pt x="326" y="380"/>
                </a:cubicBezTo>
                <a:cubicBezTo>
                  <a:pt x="222" y="329"/>
                  <a:pt x="164" y="232"/>
                  <a:pt x="162" y="213"/>
                </a:cubicBezTo>
                <a:cubicBezTo>
                  <a:pt x="161" y="203"/>
                  <a:pt x="185" y="167"/>
                  <a:pt x="212" y="137"/>
                </a:cubicBezTo>
                <a:cubicBezTo>
                  <a:pt x="215" y="133"/>
                  <a:pt x="217" y="128"/>
                  <a:pt x="217" y="123"/>
                </a:cubicBezTo>
                <a:cubicBezTo>
                  <a:pt x="210" y="43"/>
                  <a:pt x="126" y="4"/>
                  <a:pt x="123" y="2"/>
                </a:cubicBezTo>
                <a:cubicBezTo>
                  <a:pt x="120" y="1"/>
                  <a:pt x="116" y="0"/>
                  <a:pt x="112" y="1"/>
                </a:cubicBezTo>
                <a:cubicBezTo>
                  <a:pt x="16" y="17"/>
                  <a:pt x="2" y="73"/>
                  <a:pt x="1" y="75"/>
                </a:cubicBezTo>
                <a:cubicBezTo>
                  <a:pt x="0" y="78"/>
                  <a:pt x="0" y="82"/>
                  <a:pt x="1" y="85"/>
                </a:cubicBezTo>
                <a:cubicBezTo>
                  <a:pt x="116" y="441"/>
                  <a:pt x="355" y="507"/>
                  <a:pt x="433" y="529"/>
                </a:cubicBezTo>
                <a:cubicBezTo>
                  <a:pt x="439" y="531"/>
                  <a:pt x="444" y="532"/>
                  <a:pt x="448" y="533"/>
                </a:cubicBezTo>
                <a:cubicBezTo>
                  <a:pt x="450" y="534"/>
                  <a:pt x="452" y="534"/>
                  <a:pt x="453" y="534"/>
                </a:cubicBezTo>
                <a:cubicBezTo>
                  <a:pt x="456" y="534"/>
                  <a:pt x="459" y="533"/>
                  <a:pt x="461" y="532"/>
                </a:cubicBezTo>
                <a:cubicBezTo>
                  <a:pt x="463" y="531"/>
                  <a:pt x="520" y="505"/>
                  <a:pt x="534" y="418"/>
                </a:cubicBezTo>
                <a:cubicBezTo>
                  <a:pt x="535" y="414"/>
                  <a:pt x="534" y="410"/>
                  <a:pt x="532" y="406"/>
                </a:cubicBezTo>
                <a:cubicBezTo>
                  <a:pt x="531" y="404"/>
                  <a:pt x="501" y="348"/>
                  <a:pt x="419" y="32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Rectangle 89">
            <a:extLst>
              <a:ext uri="{FF2B5EF4-FFF2-40B4-BE49-F238E27FC236}">
                <a16:creationId xmlns:a16="http://schemas.microsoft.com/office/drawing/2014/main" id="{9E03C71C-3F93-433D-A32F-6466E7274591}"/>
              </a:ext>
            </a:extLst>
          </p:cNvPr>
          <p:cNvSpPr/>
          <p:nvPr/>
        </p:nvSpPr>
        <p:spPr>
          <a:xfrm>
            <a:off x="3079672" y="1036206"/>
            <a:ext cx="1000594" cy="369332"/>
          </a:xfrm>
          <a:prstGeom prst="rect">
            <a:avLst/>
          </a:prstGeom>
          <a:noFill/>
        </p:spPr>
        <p:txBody>
          <a:bodyPr wrap="none">
            <a:spAutoFit/>
          </a:bodyPr>
          <a:lstStyle/>
          <a:p>
            <a:pPr lvl="0">
              <a:defRPr/>
            </a:pPr>
            <a:r>
              <a:rPr lang="en-US" b="1" kern="0" dirty="0">
                <a:solidFill>
                  <a:schemeClr val="accent2"/>
                </a:solidFill>
                <a:ea typeface="+mn-lt"/>
                <a:cs typeface="+mn-lt"/>
                <a:sym typeface="+mn-lt"/>
              </a:rPr>
              <a:t>RESUME</a:t>
            </a:r>
          </a:p>
        </p:txBody>
      </p:sp>
      <p:sp>
        <p:nvSpPr>
          <p:cNvPr id="91" name="Rectangle 90">
            <a:extLst>
              <a:ext uri="{FF2B5EF4-FFF2-40B4-BE49-F238E27FC236}">
                <a16:creationId xmlns:a16="http://schemas.microsoft.com/office/drawing/2014/main" id="{F8F92A6B-AEB4-40B1-A089-30C8B247DDF8}"/>
              </a:ext>
            </a:extLst>
          </p:cNvPr>
          <p:cNvSpPr/>
          <p:nvPr/>
        </p:nvSpPr>
        <p:spPr>
          <a:xfrm>
            <a:off x="3079672" y="3040967"/>
            <a:ext cx="1133644" cy="369332"/>
          </a:xfrm>
          <a:prstGeom prst="rect">
            <a:avLst/>
          </a:prstGeom>
          <a:noFill/>
        </p:spPr>
        <p:txBody>
          <a:bodyPr wrap="none">
            <a:spAutoFit/>
          </a:bodyPr>
          <a:lstStyle/>
          <a:p>
            <a:r>
              <a:rPr lang="en-US" b="1" kern="0" dirty="0">
                <a:solidFill>
                  <a:schemeClr val="accent3"/>
                </a:solidFill>
                <a:ea typeface="+mn-lt"/>
                <a:cs typeface="+mn-lt"/>
                <a:sym typeface="+mn-lt"/>
              </a:rPr>
              <a:t>EXPERTISE</a:t>
            </a:r>
            <a:endParaRPr lang="en-US" dirty="0">
              <a:solidFill>
                <a:schemeClr val="accent3"/>
              </a:solidFill>
              <a:ea typeface="+mn-lt"/>
              <a:cs typeface="+mn-lt"/>
              <a:sym typeface="+mn-lt"/>
            </a:endParaRPr>
          </a:p>
        </p:txBody>
      </p:sp>
      <p:sp>
        <p:nvSpPr>
          <p:cNvPr id="92" name="Rectangle 91">
            <a:extLst>
              <a:ext uri="{FF2B5EF4-FFF2-40B4-BE49-F238E27FC236}">
                <a16:creationId xmlns:a16="http://schemas.microsoft.com/office/drawing/2014/main" id="{ECEB2771-8876-4633-9D4D-0211AEE8FA00}"/>
              </a:ext>
            </a:extLst>
          </p:cNvPr>
          <p:cNvSpPr/>
          <p:nvPr/>
        </p:nvSpPr>
        <p:spPr>
          <a:xfrm>
            <a:off x="3207354" y="4762201"/>
            <a:ext cx="1284326" cy="369332"/>
          </a:xfrm>
          <a:prstGeom prst="rect">
            <a:avLst/>
          </a:prstGeom>
          <a:noFill/>
        </p:spPr>
        <p:txBody>
          <a:bodyPr wrap="none">
            <a:spAutoFit/>
          </a:bodyPr>
          <a:lstStyle/>
          <a:p>
            <a:pPr lvl="0">
              <a:defRPr/>
            </a:pPr>
            <a:r>
              <a:rPr lang="en-US" b="1" kern="0" dirty="0">
                <a:solidFill>
                  <a:schemeClr val="tx2"/>
                </a:solidFill>
                <a:ea typeface="+mn-lt"/>
                <a:cs typeface="+mn-lt"/>
                <a:sym typeface="+mn-lt"/>
              </a:rPr>
              <a:t>EDUCATION</a:t>
            </a:r>
            <a:endParaRPr lang="en-US" kern="0" dirty="0">
              <a:solidFill>
                <a:schemeClr val="tx2"/>
              </a:solidFill>
              <a:ea typeface="+mn-lt"/>
              <a:cs typeface="+mn-lt"/>
              <a:sym typeface="+mn-lt"/>
            </a:endParaRPr>
          </a:p>
        </p:txBody>
      </p:sp>
      <p:sp>
        <p:nvSpPr>
          <p:cNvPr id="93" name="Rectangle 92">
            <a:extLst>
              <a:ext uri="{FF2B5EF4-FFF2-40B4-BE49-F238E27FC236}">
                <a16:creationId xmlns:a16="http://schemas.microsoft.com/office/drawing/2014/main" id="{7E820C24-49CB-4979-8471-68066335DE1C}"/>
              </a:ext>
            </a:extLst>
          </p:cNvPr>
          <p:cNvSpPr/>
          <p:nvPr/>
        </p:nvSpPr>
        <p:spPr>
          <a:xfrm>
            <a:off x="7371921" y="1061903"/>
            <a:ext cx="3185487" cy="369332"/>
          </a:xfrm>
          <a:prstGeom prst="rect">
            <a:avLst/>
          </a:prstGeom>
          <a:noFill/>
          <a:ln>
            <a:noFill/>
          </a:ln>
        </p:spPr>
        <p:txBody>
          <a:bodyPr wrap="none">
            <a:spAutoFit/>
          </a:bodyPr>
          <a:lstStyle/>
          <a:p>
            <a:pPr lvl="0">
              <a:defRPr/>
            </a:pPr>
            <a:r>
              <a:rPr lang="en-US" b="1" kern="0" dirty="0">
                <a:solidFill>
                  <a:schemeClr val="accent6"/>
                </a:solidFill>
                <a:ea typeface="+mn-lt"/>
                <a:cs typeface="+mn-lt"/>
                <a:sym typeface="+mn-lt"/>
              </a:rPr>
              <a:t>PROJECT REFERENCES (EXTRACT)</a:t>
            </a:r>
            <a:endParaRPr lang="en-US" kern="0" dirty="0">
              <a:solidFill>
                <a:schemeClr val="accent6"/>
              </a:solidFill>
              <a:ea typeface="+mn-lt"/>
              <a:cs typeface="+mn-lt"/>
              <a:sym typeface="+mn-lt"/>
            </a:endParaRPr>
          </a:p>
        </p:txBody>
      </p:sp>
      <p:grpSp>
        <p:nvGrpSpPr>
          <p:cNvPr id="95" name="Candidate" descr="{&quot;Key&quot;:&quot;POWER_USER_SHAPE_ICON&quot;,&quot;Value&quot;:&quot;POWER_USER_SHAPE_ICON_STYLE_1&quot;}">
            <a:extLst>
              <a:ext uri="{FF2B5EF4-FFF2-40B4-BE49-F238E27FC236}">
                <a16:creationId xmlns:a16="http://schemas.microsoft.com/office/drawing/2014/main" id="{6E4EAC76-0C75-5884-6152-B388F0CB494D}"/>
              </a:ext>
            </a:extLst>
          </p:cNvPr>
          <p:cNvGrpSpPr>
            <a:grpSpLocks noChangeAspect="1"/>
          </p:cNvGrpSpPr>
          <p:nvPr/>
        </p:nvGrpSpPr>
        <p:grpSpPr>
          <a:xfrm>
            <a:off x="2744839" y="3044107"/>
            <a:ext cx="303497" cy="355478"/>
            <a:chOff x="8482013" y="4622800"/>
            <a:chExt cx="574675" cy="673101"/>
          </a:xfrm>
        </p:grpSpPr>
        <p:sp>
          <p:nvSpPr>
            <p:cNvPr id="96" name="Freeform 2635">
              <a:extLst>
                <a:ext uri="{FF2B5EF4-FFF2-40B4-BE49-F238E27FC236}">
                  <a16:creationId xmlns:a16="http://schemas.microsoft.com/office/drawing/2014/main" id="{DD40393E-02E8-7CB3-BB34-991227765ED4}"/>
                </a:ext>
              </a:extLst>
            </p:cNvPr>
            <p:cNvSpPr>
              <a:spLocks/>
            </p:cNvSpPr>
            <p:nvPr/>
          </p:nvSpPr>
          <p:spPr bwMode="auto">
            <a:xfrm>
              <a:off x="8763000" y="4773613"/>
              <a:ext cx="293688" cy="522288"/>
            </a:xfrm>
            <a:custGeom>
              <a:avLst/>
              <a:gdLst>
                <a:gd name="T0" fmla="*/ 263 w 263"/>
                <a:gd name="T1" fmla="*/ 56 h 467"/>
                <a:gd name="T2" fmla="*/ 252 w 263"/>
                <a:gd name="T3" fmla="*/ 210 h 467"/>
                <a:gd name="T4" fmla="*/ 205 w 263"/>
                <a:gd name="T5" fmla="*/ 247 h 467"/>
                <a:gd name="T6" fmla="*/ 203 w 263"/>
                <a:gd name="T7" fmla="*/ 247 h 467"/>
                <a:gd name="T8" fmla="*/ 188 w 263"/>
                <a:gd name="T9" fmla="*/ 452 h 467"/>
                <a:gd name="T10" fmla="*/ 172 w 263"/>
                <a:gd name="T11" fmla="*/ 467 h 467"/>
                <a:gd name="T12" fmla="*/ 91 w 263"/>
                <a:gd name="T13" fmla="*/ 467 h 467"/>
                <a:gd name="T14" fmla="*/ 75 w 263"/>
                <a:gd name="T15" fmla="*/ 452 h 467"/>
                <a:gd name="T16" fmla="*/ 60 w 263"/>
                <a:gd name="T17" fmla="*/ 247 h 467"/>
                <a:gd name="T18" fmla="*/ 58 w 263"/>
                <a:gd name="T19" fmla="*/ 247 h 467"/>
                <a:gd name="T20" fmla="*/ 11 w 263"/>
                <a:gd name="T21" fmla="*/ 210 h 467"/>
                <a:gd name="T22" fmla="*/ 0 w 263"/>
                <a:gd name="T23" fmla="*/ 58 h 467"/>
                <a:gd name="T24" fmla="*/ 0 w 263"/>
                <a:gd name="T25" fmla="*/ 56 h 467"/>
                <a:gd name="T26" fmla="*/ 53 w 263"/>
                <a:gd name="T27" fmla="*/ 0 h 467"/>
                <a:gd name="T28" fmla="*/ 210 w 263"/>
                <a:gd name="T29" fmla="*/ 0 h 467"/>
                <a:gd name="T30" fmla="*/ 263 w 263"/>
                <a:gd name="T31" fmla="*/ 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3" h="467">
                  <a:moveTo>
                    <a:pt x="263" y="56"/>
                  </a:moveTo>
                  <a:lnTo>
                    <a:pt x="252" y="210"/>
                  </a:lnTo>
                  <a:cubicBezTo>
                    <a:pt x="250" y="228"/>
                    <a:pt x="225" y="244"/>
                    <a:pt x="205" y="247"/>
                  </a:cubicBezTo>
                  <a:cubicBezTo>
                    <a:pt x="204" y="247"/>
                    <a:pt x="204" y="247"/>
                    <a:pt x="203" y="247"/>
                  </a:cubicBezTo>
                  <a:lnTo>
                    <a:pt x="188" y="452"/>
                  </a:lnTo>
                  <a:cubicBezTo>
                    <a:pt x="187" y="460"/>
                    <a:pt x="180" y="467"/>
                    <a:pt x="172" y="467"/>
                  </a:cubicBezTo>
                  <a:lnTo>
                    <a:pt x="91" y="467"/>
                  </a:lnTo>
                  <a:cubicBezTo>
                    <a:pt x="83" y="467"/>
                    <a:pt x="76" y="460"/>
                    <a:pt x="75" y="452"/>
                  </a:cubicBezTo>
                  <a:lnTo>
                    <a:pt x="60" y="247"/>
                  </a:lnTo>
                  <a:cubicBezTo>
                    <a:pt x="59" y="247"/>
                    <a:pt x="58" y="247"/>
                    <a:pt x="58" y="247"/>
                  </a:cubicBezTo>
                  <a:cubicBezTo>
                    <a:pt x="38" y="244"/>
                    <a:pt x="13" y="228"/>
                    <a:pt x="11" y="210"/>
                  </a:cubicBezTo>
                  <a:lnTo>
                    <a:pt x="0" y="58"/>
                  </a:lnTo>
                  <a:cubicBezTo>
                    <a:pt x="0" y="57"/>
                    <a:pt x="0" y="56"/>
                    <a:pt x="0" y="56"/>
                  </a:cubicBezTo>
                  <a:cubicBezTo>
                    <a:pt x="0" y="26"/>
                    <a:pt x="24" y="1"/>
                    <a:pt x="53" y="0"/>
                  </a:cubicBezTo>
                  <a:lnTo>
                    <a:pt x="210" y="0"/>
                  </a:lnTo>
                  <a:cubicBezTo>
                    <a:pt x="239" y="1"/>
                    <a:pt x="263" y="26"/>
                    <a:pt x="263" y="56"/>
                  </a:cubicBezTo>
                  <a:close/>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7" name="Oval 2636">
              <a:extLst>
                <a:ext uri="{FF2B5EF4-FFF2-40B4-BE49-F238E27FC236}">
                  <a16:creationId xmlns:a16="http://schemas.microsoft.com/office/drawing/2014/main" id="{88C2CB5C-CF74-D5D9-6DCF-7DC5AD476ACC}"/>
                </a:ext>
              </a:extLst>
            </p:cNvPr>
            <p:cNvSpPr>
              <a:spLocks noChangeArrowheads="1"/>
            </p:cNvSpPr>
            <p:nvPr/>
          </p:nvSpPr>
          <p:spPr bwMode="auto">
            <a:xfrm>
              <a:off x="8853488" y="4622800"/>
              <a:ext cx="111125" cy="112713"/>
            </a:xfrm>
            <a:prstGeom prst="ellipse">
              <a:avLst/>
            </a:pr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8" name="Line 2637">
              <a:extLst>
                <a:ext uri="{FF2B5EF4-FFF2-40B4-BE49-F238E27FC236}">
                  <a16:creationId xmlns:a16="http://schemas.microsoft.com/office/drawing/2014/main" id="{59195567-1A35-9689-C523-1906C13983A4}"/>
                </a:ext>
              </a:extLst>
            </p:cNvPr>
            <p:cNvSpPr>
              <a:spLocks noChangeShapeType="1"/>
            </p:cNvSpPr>
            <p:nvPr/>
          </p:nvSpPr>
          <p:spPr bwMode="auto">
            <a:xfrm>
              <a:off x="8909050" y="5033963"/>
              <a:ext cx="0" cy="261938"/>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9" name="Line 2638">
              <a:extLst>
                <a:ext uri="{FF2B5EF4-FFF2-40B4-BE49-F238E27FC236}">
                  <a16:creationId xmlns:a16="http://schemas.microsoft.com/office/drawing/2014/main" id="{8FF242CE-9D19-41E2-307E-FE0F05B5BF19}"/>
                </a:ext>
              </a:extLst>
            </p:cNvPr>
            <p:cNvSpPr>
              <a:spLocks noChangeShapeType="1"/>
            </p:cNvSpPr>
            <p:nvPr/>
          </p:nvSpPr>
          <p:spPr bwMode="auto">
            <a:xfrm flipH="1" flipV="1">
              <a:off x="8816975"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0" name="Line 2639">
              <a:extLst>
                <a:ext uri="{FF2B5EF4-FFF2-40B4-BE49-F238E27FC236}">
                  <a16:creationId xmlns:a16="http://schemas.microsoft.com/office/drawing/2014/main" id="{351496EB-9A38-FFED-609E-AA1F76D478C6}"/>
                </a:ext>
              </a:extLst>
            </p:cNvPr>
            <p:cNvSpPr>
              <a:spLocks noChangeShapeType="1"/>
            </p:cNvSpPr>
            <p:nvPr/>
          </p:nvSpPr>
          <p:spPr bwMode="auto">
            <a:xfrm flipV="1">
              <a:off x="8990013"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1" name="Freeform 2640">
              <a:extLst>
                <a:ext uri="{FF2B5EF4-FFF2-40B4-BE49-F238E27FC236}">
                  <a16:creationId xmlns:a16="http://schemas.microsoft.com/office/drawing/2014/main" id="{0561112B-9E8F-AA94-ACA6-569D9A0D860F}"/>
                </a:ext>
              </a:extLst>
            </p:cNvPr>
            <p:cNvSpPr>
              <a:spLocks/>
            </p:cNvSpPr>
            <p:nvPr/>
          </p:nvSpPr>
          <p:spPr bwMode="auto">
            <a:xfrm>
              <a:off x="8482013" y="4627563"/>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2" name="Freeform 2641">
              <a:extLst>
                <a:ext uri="{FF2B5EF4-FFF2-40B4-BE49-F238E27FC236}">
                  <a16:creationId xmlns:a16="http://schemas.microsoft.com/office/drawing/2014/main" id="{42F9749E-A5B8-9181-A24A-B30080DB394A}"/>
                </a:ext>
              </a:extLst>
            </p:cNvPr>
            <p:cNvSpPr>
              <a:spLocks/>
            </p:cNvSpPr>
            <p:nvPr/>
          </p:nvSpPr>
          <p:spPr bwMode="auto">
            <a:xfrm>
              <a:off x="8528050" y="4679950"/>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3" name="Freeform 2642">
              <a:extLst>
                <a:ext uri="{FF2B5EF4-FFF2-40B4-BE49-F238E27FC236}">
                  <a16:creationId xmlns:a16="http://schemas.microsoft.com/office/drawing/2014/main" id="{47CF2F99-B8FB-AC7E-9E0D-2600A878B95C}"/>
                </a:ext>
              </a:extLst>
            </p:cNvPr>
            <p:cNvSpPr>
              <a:spLocks/>
            </p:cNvSpPr>
            <p:nvPr/>
          </p:nvSpPr>
          <p:spPr bwMode="auto">
            <a:xfrm>
              <a:off x="8482013" y="4875213"/>
              <a:ext cx="176213" cy="173038"/>
            </a:xfrm>
            <a:custGeom>
              <a:avLst/>
              <a:gdLst>
                <a:gd name="T0" fmla="*/ 20 w 157"/>
                <a:gd name="T1" fmla="*/ 156 h 156"/>
                <a:gd name="T2" fmla="*/ 137 w 157"/>
                <a:gd name="T3" fmla="*/ 156 h 156"/>
                <a:gd name="T4" fmla="*/ 157 w 157"/>
                <a:gd name="T5" fmla="*/ 136 h 156"/>
                <a:gd name="T6" fmla="*/ 157 w 157"/>
                <a:gd name="T7" fmla="*/ 19 h 156"/>
                <a:gd name="T8" fmla="*/ 137 w 157"/>
                <a:gd name="T9" fmla="*/ 0 h 156"/>
                <a:gd name="T10" fmla="*/ 20 w 157"/>
                <a:gd name="T11" fmla="*/ 0 h 156"/>
                <a:gd name="T12" fmla="*/ 0 w 157"/>
                <a:gd name="T13" fmla="*/ 19 h 156"/>
                <a:gd name="T14" fmla="*/ 0 w 157"/>
                <a:gd name="T15" fmla="*/ 136 h 156"/>
                <a:gd name="T16" fmla="*/ 20 w 157"/>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6">
                  <a:moveTo>
                    <a:pt x="20" y="156"/>
                  </a:moveTo>
                  <a:lnTo>
                    <a:pt x="137" y="156"/>
                  </a:lnTo>
                  <a:cubicBezTo>
                    <a:pt x="148" y="156"/>
                    <a:pt x="157" y="147"/>
                    <a:pt x="157" y="136"/>
                  </a:cubicBezTo>
                  <a:lnTo>
                    <a:pt x="157" y="19"/>
                  </a:lnTo>
                  <a:cubicBezTo>
                    <a:pt x="157" y="9"/>
                    <a:pt x="148" y="0"/>
                    <a:pt x="137" y="0"/>
                  </a:cubicBezTo>
                  <a:lnTo>
                    <a:pt x="20" y="0"/>
                  </a:lnTo>
                  <a:cubicBezTo>
                    <a:pt x="9" y="0"/>
                    <a:pt x="0" y="9"/>
                    <a:pt x="0" y="19"/>
                  </a:cubicBezTo>
                  <a:lnTo>
                    <a:pt x="0" y="136"/>
                  </a:lnTo>
                  <a:cubicBezTo>
                    <a:pt x="0" y="147"/>
                    <a:pt x="9" y="156"/>
                    <a:pt x="20" y="156"/>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4" name="Freeform 2643">
              <a:extLst>
                <a:ext uri="{FF2B5EF4-FFF2-40B4-BE49-F238E27FC236}">
                  <a16:creationId xmlns:a16="http://schemas.microsoft.com/office/drawing/2014/main" id="{CEBF1F8D-D562-2BAD-1F2E-287216CB9AC1}"/>
                </a:ext>
              </a:extLst>
            </p:cNvPr>
            <p:cNvSpPr>
              <a:spLocks/>
            </p:cNvSpPr>
            <p:nvPr/>
          </p:nvSpPr>
          <p:spPr bwMode="auto">
            <a:xfrm>
              <a:off x="8528050" y="4926013"/>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5" name="Freeform 2644">
              <a:extLst>
                <a:ext uri="{FF2B5EF4-FFF2-40B4-BE49-F238E27FC236}">
                  <a16:creationId xmlns:a16="http://schemas.microsoft.com/office/drawing/2014/main" id="{E42B4638-542F-4E22-D8F2-F541B9567417}"/>
                </a:ext>
              </a:extLst>
            </p:cNvPr>
            <p:cNvSpPr>
              <a:spLocks/>
            </p:cNvSpPr>
            <p:nvPr/>
          </p:nvSpPr>
          <p:spPr bwMode="auto">
            <a:xfrm>
              <a:off x="8482013" y="5119688"/>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6" name="Freeform 2645">
              <a:extLst>
                <a:ext uri="{FF2B5EF4-FFF2-40B4-BE49-F238E27FC236}">
                  <a16:creationId xmlns:a16="http://schemas.microsoft.com/office/drawing/2014/main" id="{75EBB8CA-DAD5-BAF6-B92B-379A948E3CA5}"/>
                </a:ext>
              </a:extLst>
            </p:cNvPr>
            <p:cNvSpPr>
              <a:spLocks/>
            </p:cNvSpPr>
            <p:nvPr/>
          </p:nvSpPr>
          <p:spPr bwMode="auto">
            <a:xfrm>
              <a:off x="8528050" y="5172075"/>
              <a:ext cx="85725" cy="79375"/>
            </a:xfrm>
            <a:custGeom>
              <a:avLst/>
              <a:gdLst>
                <a:gd name="T0" fmla="*/ 0 w 76"/>
                <a:gd name="T1" fmla="*/ 28 h 70"/>
                <a:gd name="T2" fmla="*/ 29 w 76"/>
                <a:gd name="T3" fmla="*/ 70 h 70"/>
                <a:gd name="T4" fmla="*/ 76 w 76"/>
                <a:gd name="T5" fmla="*/ 0 h 70"/>
              </a:gdLst>
              <a:ahLst/>
              <a:cxnLst>
                <a:cxn ang="0">
                  <a:pos x="T0" y="T1"/>
                </a:cxn>
                <a:cxn ang="0">
                  <a:pos x="T2" y="T3"/>
                </a:cxn>
                <a:cxn ang="0">
                  <a:pos x="T4" y="T5"/>
                </a:cxn>
              </a:cxnLst>
              <a:rect l="0" t="0" r="r" b="b"/>
              <a:pathLst>
                <a:path w="76" h="70">
                  <a:moveTo>
                    <a:pt x="0" y="28"/>
                  </a:moveTo>
                  <a:lnTo>
                    <a:pt x="29" y="70"/>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07" name="Resume" descr="{&quot;Key&quot;:&quot;POWER_USER_SHAPE_ICON&quot;,&quot;Value&quot;:&quot;POWER_USER_SHAPE_ICON_STYLE_1&quot;}">
            <a:extLst>
              <a:ext uri="{FF2B5EF4-FFF2-40B4-BE49-F238E27FC236}">
                <a16:creationId xmlns:a16="http://schemas.microsoft.com/office/drawing/2014/main" id="{3F2D517E-8864-0D54-68F3-8C1154687F78}"/>
              </a:ext>
            </a:extLst>
          </p:cNvPr>
          <p:cNvGrpSpPr>
            <a:grpSpLocks noChangeAspect="1"/>
          </p:cNvGrpSpPr>
          <p:nvPr/>
        </p:nvGrpSpPr>
        <p:grpSpPr>
          <a:xfrm>
            <a:off x="2723376" y="1027906"/>
            <a:ext cx="384041" cy="319338"/>
            <a:chOff x="2170113" y="4779963"/>
            <a:chExt cx="584200" cy="485775"/>
          </a:xfrm>
          <a:noFill/>
        </p:grpSpPr>
        <p:sp>
          <p:nvSpPr>
            <p:cNvPr id="108" name="Freeform: Shape 107">
              <a:extLst>
                <a:ext uri="{FF2B5EF4-FFF2-40B4-BE49-F238E27FC236}">
                  <a16:creationId xmlns:a16="http://schemas.microsoft.com/office/drawing/2014/main" id="{3F645368-BFA3-7003-DACB-AC0D4FC9B50F}"/>
                </a:ext>
              </a:extLst>
            </p:cNvPr>
            <p:cNvSpPr>
              <a:spLocks noChangeArrowheads="1"/>
            </p:cNvSpPr>
            <p:nvPr/>
          </p:nvSpPr>
          <p:spPr bwMode="auto">
            <a:xfrm>
              <a:off x="2170113" y="4779963"/>
              <a:ext cx="584200" cy="485775"/>
            </a:xfrm>
            <a:custGeom>
              <a:avLst/>
              <a:gdLst>
                <a:gd name="connsiteX0" fmla="*/ 165100 w 584200"/>
                <a:gd name="connsiteY0" fmla="*/ 0 h 485775"/>
                <a:gd name="connsiteX1" fmla="*/ 428625 w 584200"/>
                <a:gd name="connsiteY1" fmla="*/ 0 h 485775"/>
                <a:gd name="connsiteX2" fmla="*/ 428625 w 584200"/>
                <a:gd name="connsiteY2" fmla="*/ 42862 h 485775"/>
                <a:gd name="connsiteX3" fmla="*/ 584200 w 584200"/>
                <a:gd name="connsiteY3" fmla="*/ 42862 h 485775"/>
                <a:gd name="connsiteX4" fmla="*/ 584200 w 584200"/>
                <a:gd name="connsiteY4" fmla="*/ 485775 h 485775"/>
                <a:gd name="connsiteX5" fmla="*/ 0 w 584200"/>
                <a:gd name="connsiteY5" fmla="*/ 485775 h 485775"/>
                <a:gd name="connsiteX6" fmla="*/ 0 w 584200"/>
                <a:gd name="connsiteY6" fmla="*/ 42862 h 485775"/>
                <a:gd name="connsiteX7" fmla="*/ 165100 w 584200"/>
                <a:gd name="connsiteY7" fmla="*/ 42862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4200" h="485775">
                  <a:moveTo>
                    <a:pt x="165100" y="0"/>
                  </a:moveTo>
                  <a:lnTo>
                    <a:pt x="428625" y="0"/>
                  </a:lnTo>
                  <a:lnTo>
                    <a:pt x="428625" y="42862"/>
                  </a:lnTo>
                  <a:lnTo>
                    <a:pt x="584200" y="42862"/>
                  </a:lnTo>
                  <a:lnTo>
                    <a:pt x="584200" y="485775"/>
                  </a:lnTo>
                  <a:lnTo>
                    <a:pt x="0" y="485775"/>
                  </a:lnTo>
                  <a:lnTo>
                    <a:pt x="0" y="42862"/>
                  </a:lnTo>
                  <a:lnTo>
                    <a:pt x="165100" y="42862"/>
                  </a:lnTo>
                  <a:close/>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9" name="Rectangle 1447">
              <a:extLst>
                <a:ext uri="{FF2B5EF4-FFF2-40B4-BE49-F238E27FC236}">
                  <a16:creationId xmlns:a16="http://schemas.microsoft.com/office/drawing/2014/main" id="{66EB7779-66AC-F5CB-9317-A6296EB90113}"/>
                </a:ext>
              </a:extLst>
            </p:cNvPr>
            <p:cNvSpPr>
              <a:spLocks noChangeArrowheads="1"/>
            </p:cNvSpPr>
            <p:nvPr/>
          </p:nvSpPr>
          <p:spPr bwMode="auto">
            <a:xfrm>
              <a:off x="2335213" y="4779963"/>
              <a:ext cx="263525" cy="85725"/>
            </a:xfrm>
            <a:prstGeom prst="rect">
              <a:avLst/>
            </a:prstGeom>
            <a:grpFill/>
            <a:ln w="12700">
              <a:solidFill>
                <a:schemeClr val="accent2"/>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0" name="Rectangle 1448">
              <a:extLst>
                <a:ext uri="{FF2B5EF4-FFF2-40B4-BE49-F238E27FC236}">
                  <a16:creationId xmlns:a16="http://schemas.microsoft.com/office/drawing/2014/main" id="{837BF520-AFA0-90DE-A256-186D793F1F75}"/>
                </a:ext>
              </a:extLst>
            </p:cNvPr>
            <p:cNvSpPr>
              <a:spLocks noChangeArrowheads="1"/>
            </p:cNvSpPr>
            <p:nvPr/>
          </p:nvSpPr>
          <p:spPr bwMode="auto">
            <a:xfrm>
              <a:off x="2335213" y="4779963"/>
              <a:ext cx="263525" cy="85725"/>
            </a:xfrm>
            <a:prstGeom prst="rect">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1" name="Freeform 1449">
              <a:extLst>
                <a:ext uri="{FF2B5EF4-FFF2-40B4-BE49-F238E27FC236}">
                  <a16:creationId xmlns:a16="http://schemas.microsoft.com/office/drawing/2014/main" id="{1E3A0162-95CC-97A8-4AE6-06DACBEA8A88}"/>
                </a:ext>
              </a:extLst>
            </p:cNvPr>
            <p:cNvSpPr>
              <a:spLocks/>
            </p:cNvSpPr>
            <p:nvPr/>
          </p:nvSpPr>
          <p:spPr bwMode="auto">
            <a:xfrm>
              <a:off x="2301875" y="4954588"/>
              <a:ext cx="84138" cy="84138"/>
            </a:xfrm>
            <a:custGeom>
              <a:avLst/>
              <a:gdLst>
                <a:gd name="T0" fmla="*/ 71 w 76"/>
                <a:gd name="T1" fmla="*/ 31 h 76"/>
                <a:gd name="T2" fmla="*/ 31 w 76"/>
                <a:gd name="T3" fmla="*/ 71 h 76"/>
                <a:gd name="T4" fmla="*/ 4 w 76"/>
                <a:gd name="T5" fmla="*/ 45 h 76"/>
                <a:gd name="T6" fmla="*/ 45 w 76"/>
                <a:gd name="T7" fmla="*/ 4 h 76"/>
                <a:gd name="T8" fmla="*/ 71 w 76"/>
                <a:gd name="T9" fmla="*/ 31 h 76"/>
              </a:gdLst>
              <a:ahLst/>
              <a:cxnLst>
                <a:cxn ang="0">
                  <a:pos x="T0" y="T1"/>
                </a:cxn>
                <a:cxn ang="0">
                  <a:pos x="T2" y="T3"/>
                </a:cxn>
                <a:cxn ang="0">
                  <a:pos x="T4" y="T5"/>
                </a:cxn>
                <a:cxn ang="0">
                  <a:pos x="T6" y="T7"/>
                </a:cxn>
                <a:cxn ang="0">
                  <a:pos x="T8" y="T9"/>
                </a:cxn>
              </a:cxnLst>
              <a:rect l="0" t="0" r="r" b="b"/>
              <a:pathLst>
                <a:path w="76" h="76">
                  <a:moveTo>
                    <a:pt x="71" y="31"/>
                  </a:moveTo>
                  <a:cubicBezTo>
                    <a:pt x="76" y="55"/>
                    <a:pt x="55" y="76"/>
                    <a:pt x="31" y="71"/>
                  </a:cubicBezTo>
                  <a:cubicBezTo>
                    <a:pt x="18" y="69"/>
                    <a:pt x="7" y="58"/>
                    <a:pt x="4" y="45"/>
                  </a:cubicBezTo>
                  <a:cubicBezTo>
                    <a:pt x="0" y="20"/>
                    <a:pt x="20" y="0"/>
                    <a:pt x="45" y="4"/>
                  </a:cubicBezTo>
                  <a:cubicBezTo>
                    <a:pt x="58" y="7"/>
                    <a:pt x="69" y="18"/>
                    <a:pt x="71" y="31"/>
                  </a:cubicBezTo>
                  <a:close/>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2" name="Freeform 1450">
              <a:extLst>
                <a:ext uri="{FF2B5EF4-FFF2-40B4-BE49-F238E27FC236}">
                  <a16:creationId xmlns:a16="http://schemas.microsoft.com/office/drawing/2014/main" id="{D3F9B6E2-D295-D479-7083-07ECEC144671}"/>
                </a:ext>
              </a:extLst>
            </p:cNvPr>
            <p:cNvSpPr>
              <a:spLocks/>
            </p:cNvSpPr>
            <p:nvPr/>
          </p:nvSpPr>
          <p:spPr bwMode="auto">
            <a:xfrm>
              <a:off x="2249488" y="5073650"/>
              <a:ext cx="188913" cy="96838"/>
            </a:xfrm>
            <a:custGeom>
              <a:avLst/>
              <a:gdLst>
                <a:gd name="T0" fmla="*/ 0 w 170"/>
                <a:gd name="T1" fmla="*/ 86 h 86"/>
                <a:gd name="T2" fmla="*/ 0 w 170"/>
                <a:gd name="T3" fmla="*/ 40 h 86"/>
                <a:gd name="T4" fmla="*/ 49 w 170"/>
                <a:gd name="T5" fmla="*/ 0 h 86"/>
                <a:gd name="T6" fmla="*/ 121 w 170"/>
                <a:gd name="T7" fmla="*/ 0 h 86"/>
                <a:gd name="T8" fmla="*/ 170 w 170"/>
                <a:gd name="T9" fmla="*/ 40 h 86"/>
                <a:gd name="T10" fmla="*/ 170 w 170"/>
                <a:gd name="T11" fmla="*/ 86 h 86"/>
              </a:gdLst>
              <a:ahLst/>
              <a:cxnLst>
                <a:cxn ang="0">
                  <a:pos x="T0" y="T1"/>
                </a:cxn>
                <a:cxn ang="0">
                  <a:pos x="T2" y="T3"/>
                </a:cxn>
                <a:cxn ang="0">
                  <a:pos x="T4" y="T5"/>
                </a:cxn>
                <a:cxn ang="0">
                  <a:pos x="T6" y="T7"/>
                </a:cxn>
                <a:cxn ang="0">
                  <a:pos x="T8" y="T9"/>
                </a:cxn>
                <a:cxn ang="0">
                  <a:pos x="T10" y="T11"/>
                </a:cxn>
              </a:cxnLst>
              <a:rect l="0" t="0" r="r" b="b"/>
              <a:pathLst>
                <a:path w="170" h="86">
                  <a:moveTo>
                    <a:pt x="0" y="86"/>
                  </a:moveTo>
                  <a:lnTo>
                    <a:pt x="0" y="40"/>
                  </a:lnTo>
                  <a:cubicBezTo>
                    <a:pt x="0" y="18"/>
                    <a:pt x="27" y="0"/>
                    <a:pt x="49" y="0"/>
                  </a:cubicBezTo>
                  <a:lnTo>
                    <a:pt x="121" y="0"/>
                  </a:lnTo>
                  <a:cubicBezTo>
                    <a:pt x="143" y="0"/>
                    <a:pt x="170" y="18"/>
                    <a:pt x="170" y="40"/>
                  </a:cubicBezTo>
                  <a:lnTo>
                    <a:pt x="170" y="86"/>
                  </a:lnTo>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3" name="Line 1451">
              <a:extLst>
                <a:ext uri="{FF2B5EF4-FFF2-40B4-BE49-F238E27FC236}">
                  <a16:creationId xmlns:a16="http://schemas.microsoft.com/office/drawing/2014/main" id="{389BC98D-1D0B-0634-7F79-9EC849316C3A}"/>
                </a:ext>
              </a:extLst>
            </p:cNvPr>
            <p:cNvSpPr>
              <a:spLocks noChangeShapeType="1"/>
            </p:cNvSpPr>
            <p:nvPr/>
          </p:nvSpPr>
          <p:spPr bwMode="auto">
            <a:xfrm>
              <a:off x="2530475" y="49577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4" name="Line 1452">
              <a:extLst>
                <a:ext uri="{FF2B5EF4-FFF2-40B4-BE49-F238E27FC236}">
                  <a16:creationId xmlns:a16="http://schemas.microsoft.com/office/drawing/2014/main" id="{083A2E36-5BE4-3FA3-7E38-23D58523158E}"/>
                </a:ext>
              </a:extLst>
            </p:cNvPr>
            <p:cNvSpPr>
              <a:spLocks noChangeShapeType="1"/>
            </p:cNvSpPr>
            <p:nvPr/>
          </p:nvSpPr>
          <p:spPr bwMode="auto">
            <a:xfrm>
              <a:off x="2530475" y="5026025"/>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5" name="Line 1453">
              <a:extLst>
                <a:ext uri="{FF2B5EF4-FFF2-40B4-BE49-F238E27FC236}">
                  <a16:creationId xmlns:a16="http://schemas.microsoft.com/office/drawing/2014/main" id="{565D81F0-5B10-2EC4-FDAF-A27AEAAB15DD}"/>
                </a:ext>
              </a:extLst>
            </p:cNvPr>
            <p:cNvSpPr>
              <a:spLocks noChangeShapeType="1"/>
            </p:cNvSpPr>
            <p:nvPr/>
          </p:nvSpPr>
          <p:spPr bwMode="auto">
            <a:xfrm>
              <a:off x="2530475" y="5092700"/>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6" name="Line 1454">
              <a:extLst>
                <a:ext uri="{FF2B5EF4-FFF2-40B4-BE49-F238E27FC236}">
                  <a16:creationId xmlns:a16="http://schemas.microsoft.com/office/drawing/2014/main" id="{17699792-B95A-A6D8-37E5-C42B9EEF3EF1}"/>
                </a:ext>
              </a:extLst>
            </p:cNvPr>
            <p:cNvSpPr>
              <a:spLocks noChangeShapeType="1"/>
            </p:cNvSpPr>
            <p:nvPr/>
          </p:nvSpPr>
          <p:spPr bwMode="auto">
            <a:xfrm>
              <a:off x="2530475" y="51609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17" name="Book6" descr="{&quot;Key&quot;:&quot;POWER_USER_SHAPE_ICON&quot;,&quot;Value&quot;:&quot;POWER_USER_SHAPE_ICON_STYLE_1&quot;}">
            <a:extLst>
              <a:ext uri="{FF2B5EF4-FFF2-40B4-BE49-F238E27FC236}">
                <a16:creationId xmlns:a16="http://schemas.microsoft.com/office/drawing/2014/main" id="{FD45214E-D654-E1C7-6506-B1DA3867E968}"/>
              </a:ext>
            </a:extLst>
          </p:cNvPr>
          <p:cNvGrpSpPr>
            <a:grpSpLocks noChangeAspect="1"/>
          </p:cNvGrpSpPr>
          <p:nvPr/>
        </p:nvGrpSpPr>
        <p:grpSpPr>
          <a:xfrm>
            <a:off x="2784767" y="4736599"/>
            <a:ext cx="433215" cy="430129"/>
            <a:chOff x="3074989" y="1408113"/>
            <a:chExt cx="668337" cy="663575"/>
          </a:xfrm>
          <a:solidFill>
            <a:schemeClr val="tx2"/>
          </a:solidFill>
        </p:grpSpPr>
        <p:sp>
          <p:nvSpPr>
            <p:cNvPr id="118" name="Freeform 474">
              <a:extLst>
                <a:ext uri="{FF2B5EF4-FFF2-40B4-BE49-F238E27FC236}">
                  <a16:creationId xmlns:a16="http://schemas.microsoft.com/office/drawing/2014/main" id="{7A44AF76-4311-16D9-35E3-20A58178377A}"/>
                </a:ext>
              </a:extLst>
            </p:cNvPr>
            <p:cNvSpPr>
              <a:spLocks/>
            </p:cNvSpPr>
            <p:nvPr/>
          </p:nvSpPr>
          <p:spPr bwMode="auto">
            <a:xfrm>
              <a:off x="3074989" y="1414463"/>
              <a:ext cx="355600" cy="358775"/>
            </a:xfrm>
            <a:custGeom>
              <a:avLst/>
              <a:gdLst>
                <a:gd name="T0" fmla="*/ 472 w 3041"/>
                <a:gd name="T1" fmla="*/ 3074 h 3074"/>
                <a:gd name="T2" fmla="*/ 176 w 3041"/>
                <a:gd name="T3" fmla="*/ 2956 h 3074"/>
                <a:gd name="T4" fmla="*/ 169 w 3041"/>
                <a:gd name="T5" fmla="*/ 2335 h 3074"/>
                <a:gd name="T6" fmla="*/ 2372 w 3041"/>
                <a:gd name="T7" fmla="*/ 31 h 3074"/>
                <a:gd name="T8" fmla="*/ 2478 w 3041"/>
                <a:gd name="T9" fmla="*/ 29 h 3074"/>
                <a:gd name="T10" fmla="*/ 2481 w 3041"/>
                <a:gd name="T11" fmla="*/ 135 h 3074"/>
                <a:gd name="T12" fmla="*/ 278 w 3041"/>
                <a:gd name="T13" fmla="*/ 2439 h 3074"/>
                <a:gd name="T14" fmla="*/ 279 w 3041"/>
                <a:gd name="T15" fmla="*/ 2848 h 3074"/>
                <a:gd name="T16" fmla="*/ 689 w 3041"/>
                <a:gd name="T17" fmla="*/ 2831 h 3074"/>
                <a:gd name="T18" fmla="*/ 2904 w 3041"/>
                <a:gd name="T19" fmla="*/ 515 h 3074"/>
                <a:gd name="T20" fmla="*/ 3010 w 3041"/>
                <a:gd name="T21" fmla="*/ 512 h 3074"/>
                <a:gd name="T22" fmla="*/ 3012 w 3041"/>
                <a:gd name="T23" fmla="*/ 619 h 3074"/>
                <a:gd name="T24" fmla="*/ 797 w 3041"/>
                <a:gd name="T25" fmla="*/ 2935 h 3074"/>
                <a:gd name="T26" fmla="*/ 472 w 3041"/>
                <a:gd name="T27" fmla="*/ 3074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1" h="3074">
                  <a:moveTo>
                    <a:pt x="472" y="3074"/>
                  </a:moveTo>
                  <a:cubicBezTo>
                    <a:pt x="365" y="3074"/>
                    <a:pt x="258" y="3035"/>
                    <a:pt x="176" y="2956"/>
                  </a:cubicBezTo>
                  <a:cubicBezTo>
                    <a:pt x="3" y="2791"/>
                    <a:pt x="0" y="2512"/>
                    <a:pt x="169" y="2335"/>
                  </a:cubicBezTo>
                  <a:lnTo>
                    <a:pt x="2372" y="31"/>
                  </a:lnTo>
                  <a:cubicBezTo>
                    <a:pt x="2401" y="1"/>
                    <a:pt x="2448" y="0"/>
                    <a:pt x="2478" y="29"/>
                  </a:cubicBezTo>
                  <a:cubicBezTo>
                    <a:pt x="2508" y="58"/>
                    <a:pt x="2509" y="105"/>
                    <a:pt x="2481" y="135"/>
                  </a:cubicBezTo>
                  <a:lnTo>
                    <a:pt x="278" y="2439"/>
                  </a:lnTo>
                  <a:cubicBezTo>
                    <a:pt x="165" y="2556"/>
                    <a:pt x="166" y="2740"/>
                    <a:pt x="279" y="2848"/>
                  </a:cubicBezTo>
                  <a:cubicBezTo>
                    <a:pt x="393" y="2956"/>
                    <a:pt x="576" y="2949"/>
                    <a:pt x="689" y="2831"/>
                  </a:cubicBezTo>
                  <a:lnTo>
                    <a:pt x="2904" y="515"/>
                  </a:lnTo>
                  <a:cubicBezTo>
                    <a:pt x="2932" y="485"/>
                    <a:pt x="2980" y="484"/>
                    <a:pt x="3010" y="512"/>
                  </a:cubicBezTo>
                  <a:cubicBezTo>
                    <a:pt x="3040" y="541"/>
                    <a:pt x="3041" y="589"/>
                    <a:pt x="3012" y="619"/>
                  </a:cubicBezTo>
                  <a:lnTo>
                    <a:pt x="797" y="2935"/>
                  </a:lnTo>
                  <a:cubicBezTo>
                    <a:pt x="708" y="3028"/>
                    <a:pt x="590" y="3074"/>
                    <a:pt x="472" y="30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9" name="Freeform 475">
              <a:extLst>
                <a:ext uri="{FF2B5EF4-FFF2-40B4-BE49-F238E27FC236}">
                  <a16:creationId xmlns:a16="http://schemas.microsoft.com/office/drawing/2014/main" id="{F666E3AB-F207-6D25-5D17-6847C26B5622}"/>
                </a:ext>
              </a:extLst>
            </p:cNvPr>
            <p:cNvSpPr>
              <a:spLocks/>
            </p:cNvSpPr>
            <p:nvPr/>
          </p:nvSpPr>
          <p:spPr bwMode="auto">
            <a:xfrm>
              <a:off x="3400426" y="1762125"/>
              <a:ext cx="342900" cy="309563"/>
            </a:xfrm>
            <a:custGeom>
              <a:avLst/>
              <a:gdLst>
                <a:gd name="T0" fmla="*/ 317 w 2942"/>
                <a:gd name="T1" fmla="*/ 2655 h 2655"/>
                <a:gd name="T2" fmla="*/ 35 w 2942"/>
                <a:gd name="T3" fmla="*/ 2551 h 2655"/>
                <a:gd name="T4" fmla="*/ 27 w 2942"/>
                <a:gd name="T5" fmla="*/ 2445 h 2655"/>
                <a:gd name="T6" fmla="*/ 133 w 2942"/>
                <a:gd name="T7" fmla="*/ 2437 h 2655"/>
                <a:gd name="T8" fmla="*/ 523 w 2942"/>
                <a:gd name="T9" fmla="*/ 2417 h 2655"/>
                <a:gd name="T10" fmla="*/ 2805 w 2942"/>
                <a:gd name="T11" fmla="*/ 31 h 2655"/>
                <a:gd name="T12" fmla="*/ 2911 w 2942"/>
                <a:gd name="T13" fmla="*/ 29 h 2655"/>
                <a:gd name="T14" fmla="*/ 2913 w 2942"/>
                <a:gd name="T15" fmla="*/ 135 h 2655"/>
                <a:gd name="T16" fmla="*/ 632 w 2942"/>
                <a:gd name="T17" fmla="*/ 2521 h 2655"/>
                <a:gd name="T18" fmla="*/ 317 w 2942"/>
                <a:gd name="T19" fmla="*/ 2655 h 2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2" h="2655">
                  <a:moveTo>
                    <a:pt x="317" y="2655"/>
                  </a:moveTo>
                  <a:cubicBezTo>
                    <a:pt x="217" y="2655"/>
                    <a:pt x="117" y="2621"/>
                    <a:pt x="35" y="2551"/>
                  </a:cubicBezTo>
                  <a:cubicBezTo>
                    <a:pt x="4" y="2524"/>
                    <a:pt x="0" y="2477"/>
                    <a:pt x="27" y="2445"/>
                  </a:cubicBezTo>
                  <a:cubicBezTo>
                    <a:pt x="54" y="2414"/>
                    <a:pt x="102" y="2410"/>
                    <a:pt x="133" y="2437"/>
                  </a:cubicBezTo>
                  <a:cubicBezTo>
                    <a:pt x="247" y="2535"/>
                    <a:pt x="419" y="2527"/>
                    <a:pt x="523" y="2417"/>
                  </a:cubicBezTo>
                  <a:lnTo>
                    <a:pt x="2805" y="31"/>
                  </a:lnTo>
                  <a:cubicBezTo>
                    <a:pt x="2833" y="1"/>
                    <a:pt x="2881" y="0"/>
                    <a:pt x="2911" y="29"/>
                  </a:cubicBezTo>
                  <a:cubicBezTo>
                    <a:pt x="2941" y="58"/>
                    <a:pt x="2942" y="105"/>
                    <a:pt x="2913" y="135"/>
                  </a:cubicBezTo>
                  <a:lnTo>
                    <a:pt x="632" y="2521"/>
                  </a:lnTo>
                  <a:cubicBezTo>
                    <a:pt x="546" y="2610"/>
                    <a:pt x="432" y="2655"/>
                    <a:pt x="317" y="26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0" name="Freeform 476">
              <a:extLst>
                <a:ext uri="{FF2B5EF4-FFF2-40B4-BE49-F238E27FC236}">
                  <a16:creationId xmlns:a16="http://schemas.microsoft.com/office/drawing/2014/main" id="{4D4BF3A7-A6A3-DC72-75EA-210BD7511194}"/>
                </a:ext>
              </a:extLst>
            </p:cNvPr>
            <p:cNvSpPr>
              <a:spLocks/>
            </p:cNvSpPr>
            <p:nvPr/>
          </p:nvSpPr>
          <p:spPr bwMode="auto">
            <a:xfrm>
              <a:off x="3344864" y="1408113"/>
              <a:ext cx="87313" cy="87313"/>
            </a:xfrm>
            <a:custGeom>
              <a:avLst/>
              <a:gdLst>
                <a:gd name="T0" fmla="*/ 424 w 746"/>
                <a:gd name="T1" fmla="*/ 746 h 746"/>
                <a:gd name="T2" fmla="*/ 418 w 746"/>
                <a:gd name="T3" fmla="*/ 746 h 746"/>
                <a:gd name="T4" fmla="*/ 136 w 746"/>
                <a:gd name="T5" fmla="*/ 629 h 746"/>
                <a:gd name="T6" fmla="*/ 7 w 746"/>
                <a:gd name="T7" fmla="*/ 352 h 746"/>
                <a:gd name="T8" fmla="*/ 108 w 746"/>
                <a:gd name="T9" fmla="*/ 72 h 746"/>
                <a:gd name="T10" fmla="*/ 147 w 746"/>
                <a:gd name="T11" fmla="*/ 31 h 746"/>
                <a:gd name="T12" fmla="*/ 253 w 746"/>
                <a:gd name="T13" fmla="*/ 28 h 746"/>
                <a:gd name="T14" fmla="*/ 255 w 746"/>
                <a:gd name="T15" fmla="*/ 134 h 746"/>
                <a:gd name="T16" fmla="*/ 216 w 746"/>
                <a:gd name="T17" fmla="*/ 175 h 746"/>
                <a:gd name="T18" fmla="*/ 156 w 746"/>
                <a:gd name="T19" fmla="*/ 343 h 746"/>
                <a:gd name="T20" fmla="*/ 240 w 746"/>
                <a:gd name="T21" fmla="*/ 520 h 746"/>
                <a:gd name="T22" fmla="*/ 420 w 746"/>
                <a:gd name="T23" fmla="*/ 596 h 746"/>
                <a:gd name="T24" fmla="*/ 424 w 746"/>
                <a:gd name="T25" fmla="*/ 596 h 746"/>
                <a:gd name="T26" fmla="*/ 586 w 746"/>
                <a:gd name="T27" fmla="*/ 529 h 746"/>
                <a:gd name="T28" fmla="*/ 609 w 746"/>
                <a:gd name="T29" fmla="*/ 504 h 746"/>
                <a:gd name="T30" fmla="*/ 715 w 746"/>
                <a:gd name="T31" fmla="*/ 502 h 746"/>
                <a:gd name="T32" fmla="*/ 718 w 746"/>
                <a:gd name="T33" fmla="*/ 608 h 746"/>
                <a:gd name="T34" fmla="*/ 694 w 746"/>
                <a:gd name="T35" fmla="*/ 632 h 746"/>
                <a:gd name="T36" fmla="*/ 424 w 746"/>
                <a:gd name="T37"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6" h="746">
                  <a:moveTo>
                    <a:pt x="424" y="746"/>
                  </a:moveTo>
                  <a:lnTo>
                    <a:pt x="418" y="746"/>
                  </a:lnTo>
                  <a:cubicBezTo>
                    <a:pt x="314" y="745"/>
                    <a:pt x="214" y="703"/>
                    <a:pt x="136" y="629"/>
                  </a:cubicBezTo>
                  <a:cubicBezTo>
                    <a:pt x="59" y="554"/>
                    <a:pt x="13" y="456"/>
                    <a:pt x="7" y="352"/>
                  </a:cubicBezTo>
                  <a:cubicBezTo>
                    <a:pt x="0" y="246"/>
                    <a:pt x="36" y="146"/>
                    <a:pt x="108" y="72"/>
                  </a:cubicBezTo>
                  <a:lnTo>
                    <a:pt x="147" y="31"/>
                  </a:lnTo>
                  <a:cubicBezTo>
                    <a:pt x="176" y="1"/>
                    <a:pt x="223" y="0"/>
                    <a:pt x="253" y="28"/>
                  </a:cubicBezTo>
                  <a:cubicBezTo>
                    <a:pt x="283" y="57"/>
                    <a:pt x="284" y="104"/>
                    <a:pt x="255" y="134"/>
                  </a:cubicBezTo>
                  <a:lnTo>
                    <a:pt x="216" y="175"/>
                  </a:lnTo>
                  <a:cubicBezTo>
                    <a:pt x="174" y="219"/>
                    <a:pt x="153" y="279"/>
                    <a:pt x="156" y="343"/>
                  </a:cubicBezTo>
                  <a:cubicBezTo>
                    <a:pt x="160" y="410"/>
                    <a:pt x="190" y="472"/>
                    <a:pt x="240" y="520"/>
                  </a:cubicBezTo>
                  <a:cubicBezTo>
                    <a:pt x="290" y="568"/>
                    <a:pt x="354" y="595"/>
                    <a:pt x="420" y="596"/>
                  </a:cubicBezTo>
                  <a:lnTo>
                    <a:pt x="424" y="596"/>
                  </a:lnTo>
                  <a:cubicBezTo>
                    <a:pt x="487" y="596"/>
                    <a:pt x="544" y="572"/>
                    <a:pt x="586" y="529"/>
                  </a:cubicBezTo>
                  <a:lnTo>
                    <a:pt x="609" y="504"/>
                  </a:lnTo>
                  <a:cubicBezTo>
                    <a:pt x="638" y="474"/>
                    <a:pt x="685" y="473"/>
                    <a:pt x="715" y="502"/>
                  </a:cubicBezTo>
                  <a:cubicBezTo>
                    <a:pt x="745" y="530"/>
                    <a:pt x="746" y="578"/>
                    <a:pt x="718" y="608"/>
                  </a:cubicBezTo>
                  <a:lnTo>
                    <a:pt x="694" y="632"/>
                  </a:lnTo>
                  <a:cubicBezTo>
                    <a:pt x="624" y="706"/>
                    <a:pt x="528" y="746"/>
                    <a:pt x="424" y="7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1" name="Freeform 477">
              <a:extLst>
                <a:ext uri="{FF2B5EF4-FFF2-40B4-BE49-F238E27FC236}">
                  <a16:creationId xmlns:a16="http://schemas.microsoft.com/office/drawing/2014/main" id="{CCEA5736-C7B6-7493-80F1-BB965DBB4A12}"/>
                </a:ext>
              </a:extLst>
            </p:cNvPr>
            <p:cNvSpPr>
              <a:spLocks/>
            </p:cNvSpPr>
            <p:nvPr/>
          </p:nvSpPr>
          <p:spPr bwMode="auto">
            <a:xfrm>
              <a:off x="3268664" y="1914525"/>
              <a:ext cx="146050" cy="141288"/>
            </a:xfrm>
            <a:custGeom>
              <a:avLst/>
              <a:gdLst>
                <a:gd name="T0" fmla="*/ 1161 w 1244"/>
                <a:gd name="T1" fmla="*/ 1208 h 1208"/>
                <a:gd name="T2" fmla="*/ 1109 w 1244"/>
                <a:gd name="T3" fmla="*/ 1187 h 1208"/>
                <a:gd name="T4" fmla="*/ 31 w 1244"/>
                <a:gd name="T5" fmla="*/ 136 h 1208"/>
                <a:gd name="T6" fmla="*/ 29 w 1244"/>
                <a:gd name="T7" fmla="*/ 30 h 1208"/>
                <a:gd name="T8" fmla="*/ 135 w 1244"/>
                <a:gd name="T9" fmla="*/ 29 h 1208"/>
                <a:gd name="T10" fmla="*/ 1214 w 1244"/>
                <a:gd name="T11" fmla="*/ 1079 h 1208"/>
                <a:gd name="T12" fmla="*/ 1215 w 1244"/>
                <a:gd name="T13" fmla="*/ 1185 h 1208"/>
                <a:gd name="T14" fmla="*/ 1161 w 1244"/>
                <a:gd name="T15" fmla="*/ 1208 h 1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4" h="1208">
                  <a:moveTo>
                    <a:pt x="1161" y="1208"/>
                  </a:moveTo>
                  <a:cubicBezTo>
                    <a:pt x="1143" y="1208"/>
                    <a:pt x="1124" y="1201"/>
                    <a:pt x="1109" y="1187"/>
                  </a:cubicBezTo>
                  <a:cubicBezTo>
                    <a:pt x="1109" y="1187"/>
                    <a:pt x="589" y="680"/>
                    <a:pt x="31" y="136"/>
                  </a:cubicBezTo>
                  <a:cubicBezTo>
                    <a:pt x="1" y="107"/>
                    <a:pt x="0" y="60"/>
                    <a:pt x="29" y="30"/>
                  </a:cubicBezTo>
                  <a:cubicBezTo>
                    <a:pt x="58" y="1"/>
                    <a:pt x="106" y="0"/>
                    <a:pt x="135" y="29"/>
                  </a:cubicBezTo>
                  <a:cubicBezTo>
                    <a:pt x="693" y="573"/>
                    <a:pt x="1214" y="1079"/>
                    <a:pt x="1214" y="1079"/>
                  </a:cubicBezTo>
                  <a:cubicBezTo>
                    <a:pt x="1243" y="1108"/>
                    <a:pt x="1244" y="1156"/>
                    <a:pt x="1215" y="1185"/>
                  </a:cubicBezTo>
                  <a:cubicBezTo>
                    <a:pt x="1200" y="1200"/>
                    <a:pt x="1181" y="1208"/>
                    <a:pt x="1161" y="12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2" name="Freeform 478">
              <a:extLst>
                <a:ext uri="{FF2B5EF4-FFF2-40B4-BE49-F238E27FC236}">
                  <a16:creationId xmlns:a16="http://schemas.microsoft.com/office/drawing/2014/main" id="{FC6C0A75-26C8-2D12-CC08-7D7133611655}"/>
                </a:ext>
              </a:extLst>
            </p:cNvPr>
            <p:cNvSpPr>
              <a:spLocks/>
            </p:cNvSpPr>
            <p:nvPr/>
          </p:nvSpPr>
          <p:spPr bwMode="auto">
            <a:xfrm>
              <a:off x="3248026" y="1893888"/>
              <a:ext cx="20638" cy="19050"/>
            </a:xfrm>
            <a:custGeom>
              <a:avLst/>
              <a:gdLst>
                <a:gd name="T0" fmla="*/ 95 w 177"/>
                <a:gd name="T1" fmla="*/ 170 h 170"/>
                <a:gd name="T2" fmla="*/ 42 w 177"/>
                <a:gd name="T3" fmla="*/ 148 h 170"/>
                <a:gd name="T4" fmla="*/ 34 w 177"/>
                <a:gd name="T5" fmla="*/ 140 h 170"/>
                <a:gd name="T6" fmla="*/ 30 w 177"/>
                <a:gd name="T7" fmla="*/ 136 h 170"/>
                <a:gd name="T8" fmla="*/ 29 w 177"/>
                <a:gd name="T9" fmla="*/ 30 h 170"/>
                <a:gd name="T10" fmla="*/ 135 w 177"/>
                <a:gd name="T11" fmla="*/ 29 h 170"/>
                <a:gd name="T12" fmla="*/ 143 w 177"/>
                <a:gd name="T13" fmla="*/ 37 h 170"/>
                <a:gd name="T14" fmla="*/ 147 w 177"/>
                <a:gd name="T15" fmla="*/ 41 h 170"/>
                <a:gd name="T16" fmla="*/ 148 w 177"/>
                <a:gd name="T17" fmla="*/ 147 h 170"/>
                <a:gd name="T18" fmla="*/ 95 w 177"/>
                <a:gd name="T1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70">
                  <a:moveTo>
                    <a:pt x="95" y="170"/>
                  </a:moveTo>
                  <a:cubicBezTo>
                    <a:pt x="76" y="170"/>
                    <a:pt x="57" y="163"/>
                    <a:pt x="42" y="148"/>
                  </a:cubicBezTo>
                  <a:cubicBezTo>
                    <a:pt x="39" y="146"/>
                    <a:pt x="37" y="143"/>
                    <a:pt x="34" y="140"/>
                  </a:cubicBezTo>
                  <a:lnTo>
                    <a:pt x="30" y="136"/>
                  </a:lnTo>
                  <a:cubicBezTo>
                    <a:pt x="1" y="107"/>
                    <a:pt x="0" y="60"/>
                    <a:pt x="29" y="30"/>
                  </a:cubicBezTo>
                  <a:cubicBezTo>
                    <a:pt x="58" y="1"/>
                    <a:pt x="105" y="0"/>
                    <a:pt x="135" y="29"/>
                  </a:cubicBezTo>
                  <a:cubicBezTo>
                    <a:pt x="138" y="32"/>
                    <a:pt x="140" y="34"/>
                    <a:pt x="143" y="37"/>
                  </a:cubicBezTo>
                  <a:lnTo>
                    <a:pt x="147" y="41"/>
                  </a:lnTo>
                  <a:cubicBezTo>
                    <a:pt x="177" y="70"/>
                    <a:pt x="177" y="118"/>
                    <a:pt x="148" y="147"/>
                  </a:cubicBezTo>
                  <a:cubicBezTo>
                    <a:pt x="134" y="162"/>
                    <a:pt x="114" y="170"/>
                    <a:pt x="95"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3" name="Freeform 479">
              <a:extLst>
                <a:ext uri="{FF2B5EF4-FFF2-40B4-BE49-F238E27FC236}">
                  <a16:creationId xmlns:a16="http://schemas.microsoft.com/office/drawing/2014/main" id="{8B4C45C9-CC1F-5D20-74A9-A9099A8554D3}"/>
                </a:ext>
              </a:extLst>
            </p:cNvPr>
            <p:cNvSpPr>
              <a:spLocks/>
            </p:cNvSpPr>
            <p:nvPr/>
          </p:nvSpPr>
          <p:spPr bwMode="auto">
            <a:xfrm>
              <a:off x="3089276" y="1738313"/>
              <a:ext cx="155575" cy="152400"/>
            </a:xfrm>
            <a:custGeom>
              <a:avLst/>
              <a:gdLst>
                <a:gd name="T0" fmla="*/ 1259 w 1341"/>
                <a:gd name="T1" fmla="*/ 1304 h 1304"/>
                <a:gd name="T2" fmla="*/ 1206 w 1341"/>
                <a:gd name="T3" fmla="*/ 1283 h 1304"/>
                <a:gd name="T4" fmla="*/ 30 w 1341"/>
                <a:gd name="T5" fmla="*/ 137 h 1304"/>
                <a:gd name="T6" fmla="*/ 29 w 1341"/>
                <a:gd name="T7" fmla="*/ 30 h 1304"/>
                <a:gd name="T8" fmla="*/ 135 w 1341"/>
                <a:gd name="T9" fmla="*/ 29 h 1304"/>
                <a:gd name="T10" fmla="*/ 1311 w 1341"/>
                <a:gd name="T11" fmla="*/ 1175 h 1304"/>
                <a:gd name="T12" fmla="*/ 1313 w 1341"/>
                <a:gd name="T13" fmla="*/ 1281 h 1304"/>
                <a:gd name="T14" fmla="*/ 1259 w 1341"/>
                <a:gd name="T15" fmla="*/ 1304 h 1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1" h="1304">
                  <a:moveTo>
                    <a:pt x="1259" y="1304"/>
                  </a:moveTo>
                  <a:cubicBezTo>
                    <a:pt x="1240" y="1304"/>
                    <a:pt x="1221" y="1297"/>
                    <a:pt x="1206" y="1283"/>
                  </a:cubicBezTo>
                  <a:lnTo>
                    <a:pt x="30" y="137"/>
                  </a:lnTo>
                  <a:cubicBezTo>
                    <a:pt x="0" y="108"/>
                    <a:pt x="0" y="60"/>
                    <a:pt x="29" y="30"/>
                  </a:cubicBezTo>
                  <a:cubicBezTo>
                    <a:pt x="58" y="1"/>
                    <a:pt x="105" y="0"/>
                    <a:pt x="135" y="29"/>
                  </a:cubicBezTo>
                  <a:lnTo>
                    <a:pt x="1311" y="1175"/>
                  </a:lnTo>
                  <a:cubicBezTo>
                    <a:pt x="1341" y="1204"/>
                    <a:pt x="1341" y="1252"/>
                    <a:pt x="1313" y="1281"/>
                  </a:cubicBezTo>
                  <a:cubicBezTo>
                    <a:pt x="1298" y="1297"/>
                    <a:pt x="1278" y="1304"/>
                    <a:pt x="1259" y="13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4" name="Freeform 480">
              <a:extLst>
                <a:ext uri="{FF2B5EF4-FFF2-40B4-BE49-F238E27FC236}">
                  <a16:creationId xmlns:a16="http://schemas.microsoft.com/office/drawing/2014/main" id="{EC161261-1F13-FC49-3B44-4CBDDC37B157}"/>
                </a:ext>
              </a:extLst>
            </p:cNvPr>
            <p:cNvSpPr>
              <a:spLocks/>
            </p:cNvSpPr>
            <p:nvPr/>
          </p:nvSpPr>
          <p:spPr bwMode="auto">
            <a:xfrm>
              <a:off x="3414714" y="1463675"/>
              <a:ext cx="323850" cy="311150"/>
            </a:xfrm>
            <a:custGeom>
              <a:avLst/>
              <a:gdLst>
                <a:gd name="T0" fmla="*/ 2691 w 2774"/>
                <a:gd name="T1" fmla="*/ 2652 h 2652"/>
                <a:gd name="T2" fmla="*/ 2640 w 2774"/>
                <a:gd name="T3" fmla="*/ 2631 h 2652"/>
                <a:gd name="T4" fmla="*/ 31 w 2774"/>
                <a:gd name="T5" fmla="*/ 137 h 2652"/>
                <a:gd name="T6" fmla="*/ 29 w 2774"/>
                <a:gd name="T7" fmla="*/ 31 h 2652"/>
                <a:gd name="T8" fmla="*/ 135 w 2774"/>
                <a:gd name="T9" fmla="*/ 29 h 2652"/>
                <a:gd name="T10" fmla="*/ 2743 w 2774"/>
                <a:gd name="T11" fmla="*/ 2523 h 2652"/>
                <a:gd name="T12" fmla="*/ 2746 w 2774"/>
                <a:gd name="T13" fmla="*/ 2629 h 2652"/>
                <a:gd name="T14" fmla="*/ 2691 w 2774"/>
                <a:gd name="T15" fmla="*/ 2652 h 2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4" h="2652">
                  <a:moveTo>
                    <a:pt x="2691" y="2652"/>
                  </a:moveTo>
                  <a:cubicBezTo>
                    <a:pt x="2673" y="2652"/>
                    <a:pt x="2654" y="2645"/>
                    <a:pt x="2640" y="2631"/>
                  </a:cubicBezTo>
                  <a:lnTo>
                    <a:pt x="31" y="137"/>
                  </a:lnTo>
                  <a:cubicBezTo>
                    <a:pt x="1" y="108"/>
                    <a:pt x="0" y="61"/>
                    <a:pt x="29" y="31"/>
                  </a:cubicBezTo>
                  <a:cubicBezTo>
                    <a:pt x="57" y="1"/>
                    <a:pt x="105" y="0"/>
                    <a:pt x="135" y="29"/>
                  </a:cubicBezTo>
                  <a:lnTo>
                    <a:pt x="2743" y="2523"/>
                  </a:lnTo>
                  <a:cubicBezTo>
                    <a:pt x="2773" y="2551"/>
                    <a:pt x="2774" y="2599"/>
                    <a:pt x="2746" y="2629"/>
                  </a:cubicBezTo>
                  <a:cubicBezTo>
                    <a:pt x="2731" y="2644"/>
                    <a:pt x="2711" y="2652"/>
                    <a:pt x="2691" y="26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5" name="Freeform 481">
              <a:extLst>
                <a:ext uri="{FF2B5EF4-FFF2-40B4-BE49-F238E27FC236}">
                  <a16:creationId xmlns:a16="http://schemas.microsoft.com/office/drawing/2014/main" id="{2BE4318A-67E2-2DFD-8BBC-BE653062411A}"/>
                </a:ext>
              </a:extLst>
            </p:cNvPr>
            <p:cNvSpPr>
              <a:spLocks/>
            </p:cNvSpPr>
            <p:nvPr/>
          </p:nvSpPr>
          <p:spPr bwMode="auto">
            <a:xfrm>
              <a:off x="3392489" y="1527175"/>
              <a:ext cx="66675" cy="25400"/>
            </a:xfrm>
            <a:custGeom>
              <a:avLst/>
              <a:gdLst>
                <a:gd name="T0" fmla="*/ 283 w 579"/>
                <a:gd name="T1" fmla="*/ 215 h 215"/>
                <a:gd name="T2" fmla="*/ 0 w 579"/>
                <a:gd name="T3" fmla="*/ 149 h 215"/>
                <a:gd name="T4" fmla="*/ 62 w 579"/>
                <a:gd name="T5" fmla="*/ 12 h 215"/>
                <a:gd name="T6" fmla="*/ 498 w 579"/>
                <a:gd name="T7" fmla="*/ 0 h 215"/>
                <a:gd name="T8" fmla="*/ 579 w 579"/>
                <a:gd name="T9" fmla="*/ 127 h 215"/>
                <a:gd name="T10" fmla="*/ 283 w 579"/>
                <a:gd name="T11" fmla="*/ 215 h 215"/>
              </a:gdLst>
              <a:ahLst/>
              <a:cxnLst>
                <a:cxn ang="0">
                  <a:pos x="T0" y="T1"/>
                </a:cxn>
                <a:cxn ang="0">
                  <a:pos x="T2" y="T3"/>
                </a:cxn>
                <a:cxn ang="0">
                  <a:pos x="T4" y="T5"/>
                </a:cxn>
                <a:cxn ang="0">
                  <a:pos x="T6" y="T7"/>
                </a:cxn>
                <a:cxn ang="0">
                  <a:pos x="T8" y="T9"/>
                </a:cxn>
                <a:cxn ang="0">
                  <a:pos x="T10" y="T11"/>
                </a:cxn>
              </a:cxnLst>
              <a:rect l="0" t="0" r="r" b="b"/>
              <a:pathLst>
                <a:path w="579" h="215">
                  <a:moveTo>
                    <a:pt x="283" y="215"/>
                  </a:moveTo>
                  <a:cubicBezTo>
                    <a:pt x="175" y="215"/>
                    <a:pt x="77" y="184"/>
                    <a:pt x="0" y="149"/>
                  </a:cubicBezTo>
                  <a:lnTo>
                    <a:pt x="62" y="12"/>
                  </a:lnTo>
                  <a:cubicBezTo>
                    <a:pt x="173" y="63"/>
                    <a:pt x="339" y="102"/>
                    <a:pt x="498" y="0"/>
                  </a:cubicBezTo>
                  <a:lnTo>
                    <a:pt x="579" y="127"/>
                  </a:lnTo>
                  <a:cubicBezTo>
                    <a:pt x="478" y="191"/>
                    <a:pt x="377" y="215"/>
                    <a:pt x="283"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6" name="Freeform 482">
              <a:extLst>
                <a:ext uri="{FF2B5EF4-FFF2-40B4-BE49-F238E27FC236}">
                  <a16:creationId xmlns:a16="http://schemas.microsoft.com/office/drawing/2014/main" id="{BBAAA6D1-DD7D-DB1F-0971-98EF47EA5EDB}"/>
                </a:ext>
              </a:extLst>
            </p:cNvPr>
            <p:cNvSpPr>
              <a:spLocks/>
            </p:cNvSpPr>
            <p:nvPr/>
          </p:nvSpPr>
          <p:spPr bwMode="auto">
            <a:xfrm>
              <a:off x="3644901" y="1736725"/>
              <a:ext cx="36513" cy="79375"/>
            </a:xfrm>
            <a:custGeom>
              <a:avLst/>
              <a:gdLst>
                <a:gd name="T0" fmla="*/ 188 w 321"/>
                <a:gd name="T1" fmla="*/ 675 h 675"/>
                <a:gd name="T2" fmla="*/ 194 w 321"/>
                <a:gd name="T3" fmla="*/ 0 h 675"/>
                <a:gd name="T4" fmla="*/ 321 w 321"/>
                <a:gd name="T5" fmla="*/ 79 h 675"/>
                <a:gd name="T6" fmla="*/ 312 w 321"/>
                <a:gd name="T7" fmla="*/ 590 h 675"/>
                <a:gd name="T8" fmla="*/ 188 w 321"/>
                <a:gd name="T9" fmla="*/ 675 h 675"/>
              </a:gdLst>
              <a:ahLst/>
              <a:cxnLst>
                <a:cxn ang="0">
                  <a:pos x="T0" y="T1"/>
                </a:cxn>
                <a:cxn ang="0">
                  <a:pos x="T2" y="T3"/>
                </a:cxn>
                <a:cxn ang="0">
                  <a:pos x="T4" y="T5"/>
                </a:cxn>
                <a:cxn ang="0">
                  <a:pos x="T6" y="T7"/>
                </a:cxn>
                <a:cxn ang="0">
                  <a:pos x="T8" y="T9"/>
                </a:cxn>
              </a:cxnLst>
              <a:rect l="0" t="0" r="r" b="b"/>
              <a:pathLst>
                <a:path w="321" h="675">
                  <a:moveTo>
                    <a:pt x="188" y="675"/>
                  </a:moveTo>
                  <a:cubicBezTo>
                    <a:pt x="0" y="402"/>
                    <a:pt x="111" y="135"/>
                    <a:pt x="194" y="0"/>
                  </a:cubicBezTo>
                  <a:lnTo>
                    <a:pt x="321" y="79"/>
                  </a:lnTo>
                  <a:cubicBezTo>
                    <a:pt x="243" y="205"/>
                    <a:pt x="178" y="397"/>
                    <a:pt x="312" y="590"/>
                  </a:cubicBezTo>
                  <a:lnTo>
                    <a:pt x="188" y="67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7" name="Freeform 483">
              <a:extLst>
                <a:ext uri="{FF2B5EF4-FFF2-40B4-BE49-F238E27FC236}">
                  <a16:creationId xmlns:a16="http://schemas.microsoft.com/office/drawing/2014/main" id="{40B77519-C34A-2BB0-6B8D-E7FC70CA74AD}"/>
                </a:ext>
              </a:extLst>
            </p:cNvPr>
            <p:cNvSpPr>
              <a:spLocks noEditPoints="1"/>
            </p:cNvSpPr>
            <p:nvPr/>
          </p:nvSpPr>
          <p:spPr bwMode="auto">
            <a:xfrm>
              <a:off x="3248026" y="1560513"/>
              <a:ext cx="406400" cy="404813"/>
            </a:xfrm>
            <a:custGeom>
              <a:avLst/>
              <a:gdLst>
                <a:gd name="T0" fmla="*/ 1526 w 3492"/>
                <a:gd name="T1" fmla="*/ 151 h 3459"/>
                <a:gd name="T2" fmla="*/ 1511 w 3492"/>
                <a:gd name="T3" fmla="*/ 157 h 3459"/>
                <a:gd name="T4" fmla="*/ 157 w 3492"/>
                <a:gd name="T5" fmla="*/ 1573 h 3459"/>
                <a:gd name="T6" fmla="*/ 150 w 3492"/>
                <a:gd name="T7" fmla="*/ 1588 h 3459"/>
                <a:gd name="T8" fmla="*/ 155 w 3492"/>
                <a:gd name="T9" fmla="*/ 1599 h 3459"/>
                <a:gd name="T10" fmla="*/ 1938 w 3492"/>
                <a:gd name="T11" fmla="*/ 3305 h 3459"/>
                <a:gd name="T12" fmla="*/ 1949 w 3492"/>
                <a:gd name="T13" fmla="*/ 3309 h 3459"/>
                <a:gd name="T14" fmla="*/ 1964 w 3492"/>
                <a:gd name="T15" fmla="*/ 3302 h 3459"/>
                <a:gd name="T16" fmla="*/ 3318 w 3492"/>
                <a:gd name="T17" fmla="*/ 1886 h 3459"/>
                <a:gd name="T18" fmla="*/ 3320 w 3492"/>
                <a:gd name="T19" fmla="*/ 1860 h 3459"/>
                <a:gd name="T20" fmla="*/ 1536 w 3492"/>
                <a:gd name="T21" fmla="*/ 154 h 3459"/>
                <a:gd name="T22" fmla="*/ 1526 w 3492"/>
                <a:gd name="T23" fmla="*/ 151 h 3459"/>
                <a:gd name="T24" fmla="*/ 1949 w 3492"/>
                <a:gd name="T25" fmla="*/ 3459 h 3459"/>
                <a:gd name="T26" fmla="*/ 1835 w 3492"/>
                <a:gd name="T27" fmla="*/ 3413 h 3459"/>
                <a:gd name="T28" fmla="*/ 51 w 3492"/>
                <a:gd name="T29" fmla="*/ 1708 h 3459"/>
                <a:gd name="T30" fmla="*/ 0 w 3492"/>
                <a:gd name="T31" fmla="*/ 1589 h 3459"/>
                <a:gd name="T32" fmla="*/ 48 w 3492"/>
                <a:gd name="T33" fmla="*/ 1469 h 3459"/>
                <a:gd name="T34" fmla="*/ 1402 w 3492"/>
                <a:gd name="T35" fmla="*/ 54 h 3459"/>
                <a:gd name="T36" fmla="*/ 1526 w 3492"/>
                <a:gd name="T37" fmla="*/ 0 h 3459"/>
                <a:gd name="T38" fmla="*/ 1640 w 3492"/>
                <a:gd name="T39" fmla="*/ 46 h 3459"/>
                <a:gd name="T40" fmla="*/ 3424 w 3492"/>
                <a:gd name="T41" fmla="*/ 1752 h 3459"/>
                <a:gd name="T42" fmla="*/ 3427 w 3492"/>
                <a:gd name="T43" fmla="*/ 1990 h 3459"/>
                <a:gd name="T44" fmla="*/ 2073 w 3492"/>
                <a:gd name="T45" fmla="*/ 3406 h 3459"/>
                <a:gd name="T46" fmla="*/ 1949 w 3492"/>
                <a:gd name="T47" fmla="*/ 3459 h 3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2" h="3459">
                  <a:moveTo>
                    <a:pt x="1526" y="151"/>
                  </a:moveTo>
                  <a:cubicBezTo>
                    <a:pt x="1523" y="151"/>
                    <a:pt x="1516" y="151"/>
                    <a:pt x="1511" y="157"/>
                  </a:cubicBezTo>
                  <a:lnTo>
                    <a:pt x="157" y="1573"/>
                  </a:lnTo>
                  <a:cubicBezTo>
                    <a:pt x="151" y="1579"/>
                    <a:pt x="150" y="1585"/>
                    <a:pt x="150" y="1588"/>
                  </a:cubicBezTo>
                  <a:cubicBezTo>
                    <a:pt x="150" y="1592"/>
                    <a:pt x="151" y="1596"/>
                    <a:pt x="155" y="1599"/>
                  </a:cubicBezTo>
                  <a:lnTo>
                    <a:pt x="1938" y="3305"/>
                  </a:lnTo>
                  <a:cubicBezTo>
                    <a:pt x="1941" y="3308"/>
                    <a:pt x="1945" y="3309"/>
                    <a:pt x="1949" y="3309"/>
                  </a:cubicBezTo>
                  <a:cubicBezTo>
                    <a:pt x="1952" y="3309"/>
                    <a:pt x="1959" y="3308"/>
                    <a:pt x="1964" y="3302"/>
                  </a:cubicBezTo>
                  <a:lnTo>
                    <a:pt x="3318" y="1886"/>
                  </a:lnTo>
                  <a:cubicBezTo>
                    <a:pt x="3326" y="1878"/>
                    <a:pt x="3327" y="1866"/>
                    <a:pt x="3320" y="1860"/>
                  </a:cubicBezTo>
                  <a:lnTo>
                    <a:pt x="1536" y="154"/>
                  </a:lnTo>
                  <a:cubicBezTo>
                    <a:pt x="1534" y="152"/>
                    <a:pt x="1530" y="151"/>
                    <a:pt x="1526" y="151"/>
                  </a:cubicBezTo>
                  <a:close/>
                  <a:moveTo>
                    <a:pt x="1949" y="3459"/>
                  </a:moveTo>
                  <a:cubicBezTo>
                    <a:pt x="1906" y="3459"/>
                    <a:pt x="1865" y="3443"/>
                    <a:pt x="1835" y="3413"/>
                  </a:cubicBezTo>
                  <a:lnTo>
                    <a:pt x="51" y="1708"/>
                  </a:lnTo>
                  <a:cubicBezTo>
                    <a:pt x="18" y="1677"/>
                    <a:pt x="0" y="1634"/>
                    <a:pt x="0" y="1589"/>
                  </a:cubicBezTo>
                  <a:cubicBezTo>
                    <a:pt x="0" y="1545"/>
                    <a:pt x="17" y="1502"/>
                    <a:pt x="48" y="1469"/>
                  </a:cubicBezTo>
                  <a:lnTo>
                    <a:pt x="1402" y="54"/>
                  </a:lnTo>
                  <a:cubicBezTo>
                    <a:pt x="1434" y="20"/>
                    <a:pt x="1480" y="0"/>
                    <a:pt x="1526" y="0"/>
                  </a:cubicBezTo>
                  <a:cubicBezTo>
                    <a:pt x="1569" y="0"/>
                    <a:pt x="1609" y="17"/>
                    <a:pt x="1640" y="46"/>
                  </a:cubicBezTo>
                  <a:lnTo>
                    <a:pt x="3424" y="1752"/>
                  </a:lnTo>
                  <a:cubicBezTo>
                    <a:pt x="3490" y="1815"/>
                    <a:pt x="3492" y="1922"/>
                    <a:pt x="3427" y="1990"/>
                  </a:cubicBezTo>
                  <a:lnTo>
                    <a:pt x="2073" y="3406"/>
                  </a:lnTo>
                  <a:cubicBezTo>
                    <a:pt x="2040" y="3440"/>
                    <a:pt x="1995" y="3459"/>
                    <a:pt x="1949" y="34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8" name="Freeform 484">
              <a:extLst>
                <a:ext uri="{FF2B5EF4-FFF2-40B4-BE49-F238E27FC236}">
                  <a16:creationId xmlns:a16="http://schemas.microsoft.com/office/drawing/2014/main" id="{6ABA53C7-B992-FCD0-F538-37EB79DD3E51}"/>
                </a:ext>
              </a:extLst>
            </p:cNvPr>
            <p:cNvSpPr>
              <a:spLocks/>
            </p:cNvSpPr>
            <p:nvPr/>
          </p:nvSpPr>
          <p:spPr bwMode="auto">
            <a:xfrm>
              <a:off x="3162301" y="1735138"/>
              <a:ext cx="320675" cy="307975"/>
            </a:xfrm>
            <a:custGeom>
              <a:avLst/>
              <a:gdLst>
                <a:gd name="T0" fmla="*/ 2671 w 2754"/>
                <a:gd name="T1" fmla="*/ 2632 h 2632"/>
                <a:gd name="T2" fmla="*/ 2619 w 2754"/>
                <a:gd name="T3" fmla="*/ 2611 h 2632"/>
                <a:gd name="T4" fmla="*/ 31 w 2754"/>
                <a:gd name="T5" fmla="*/ 137 h 2632"/>
                <a:gd name="T6" fmla="*/ 29 w 2754"/>
                <a:gd name="T7" fmla="*/ 31 h 2632"/>
                <a:gd name="T8" fmla="*/ 135 w 2754"/>
                <a:gd name="T9" fmla="*/ 28 h 2632"/>
                <a:gd name="T10" fmla="*/ 2723 w 2754"/>
                <a:gd name="T11" fmla="*/ 2503 h 2632"/>
                <a:gd name="T12" fmla="*/ 2725 w 2754"/>
                <a:gd name="T13" fmla="*/ 2609 h 2632"/>
                <a:gd name="T14" fmla="*/ 2671 w 2754"/>
                <a:gd name="T15" fmla="*/ 2632 h 26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54" h="2632">
                  <a:moveTo>
                    <a:pt x="2671" y="2632"/>
                  </a:moveTo>
                  <a:cubicBezTo>
                    <a:pt x="2652" y="2632"/>
                    <a:pt x="2633" y="2625"/>
                    <a:pt x="2619" y="2611"/>
                  </a:cubicBezTo>
                  <a:lnTo>
                    <a:pt x="31" y="137"/>
                  </a:lnTo>
                  <a:cubicBezTo>
                    <a:pt x="1" y="108"/>
                    <a:pt x="0" y="61"/>
                    <a:pt x="29" y="31"/>
                  </a:cubicBezTo>
                  <a:cubicBezTo>
                    <a:pt x="57" y="1"/>
                    <a:pt x="105" y="0"/>
                    <a:pt x="135" y="28"/>
                  </a:cubicBezTo>
                  <a:lnTo>
                    <a:pt x="2723" y="2503"/>
                  </a:lnTo>
                  <a:cubicBezTo>
                    <a:pt x="2753" y="2531"/>
                    <a:pt x="2754" y="2579"/>
                    <a:pt x="2725" y="2609"/>
                  </a:cubicBezTo>
                  <a:cubicBezTo>
                    <a:pt x="2710" y="2624"/>
                    <a:pt x="2690" y="2632"/>
                    <a:pt x="2671" y="26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29" name="Briefcase10" descr="{&quot;Key&quot;:&quot;POWER_USER_SHAPE_ICON&quot;,&quot;Value&quot;:&quot;POWER_USER_SHAPE_ICON_STYLE_1&quot;}">
            <a:extLst>
              <a:ext uri="{FF2B5EF4-FFF2-40B4-BE49-F238E27FC236}">
                <a16:creationId xmlns:a16="http://schemas.microsoft.com/office/drawing/2014/main" id="{7EAF9176-30BC-B890-41BD-BBC1021CE24B}"/>
              </a:ext>
            </a:extLst>
          </p:cNvPr>
          <p:cNvGrpSpPr>
            <a:grpSpLocks noChangeAspect="1"/>
          </p:cNvGrpSpPr>
          <p:nvPr/>
        </p:nvGrpSpPr>
        <p:grpSpPr>
          <a:xfrm>
            <a:off x="6927344" y="1065901"/>
            <a:ext cx="421927" cy="336934"/>
            <a:chOff x="7331076" y="1797050"/>
            <a:chExt cx="441325" cy="352425"/>
          </a:xfrm>
          <a:solidFill>
            <a:schemeClr val="accent6"/>
          </a:solidFill>
        </p:grpSpPr>
        <p:sp>
          <p:nvSpPr>
            <p:cNvPr id="130" name="Freeform 198">
              <a:extLst>
                <a:ext uri="{FF2B5EF4-FFF2-40B4-BE49-F238E27FC236}">
                  <a16:creationId xmlns:a16="http://schemas.microsoft.com/office/drawing/2014/main" id="{9B36C309-EC5F-655A-1006-10109A10CF1D}"/>
                </a:ext>
              </a:extLst>
            </p:cNvPr>
            <p:cNvSpPr>
              <a:spLocks noEditPoints="1"/>
            </p:cNvSpPr>
            <p:nvPr/>
          </p:nvSpPr>
          <p:spPr bwMode="auto">
            <a:xfrm>
              <a:off x="7331076" y="1847850"/>
              <a:ext cx="439738" cy="301625"/>
            </a:xfrm>
            <a:custGeom>
              <a:avLst/>
              <a:gdLst>
                <a:gd name="T0" fmla="*/ 26 w 482"/>
                <a:gd name="T1" fmla="*/ 14 h 330"/>
                <a:gd name="T2" fmla="*/ 15 w 482"/>
                <a:gd name="T3" fmla="*/ 26 h 330"/>
                <a:gd name="T4" fmla="*/ 15 w 482"/>
                <a:gd name="T5" fmla="*/ 305 h 330"/>
                <a:gd name="T6" fmla="*/ 26 w 482"/>
                <a:gd name="T7" fmla="*/ 316 h 330"/>
                <a:gd name="T8" fmla="*/ 457 w 482"/>
                <a:gd name="T9" fmla="*/ 316 h 330"/>
                <a:gd name="T10" fmla="*/ 468 w 482"/>
                <a:gd name="T11" fmla="*/ 305 h 330"/>
                <a:gd name="T12" fmla="*/ 468 w 482"/>
                <a:gd name="T13" fmla="*/ 26 h 330"/>
                <a:gd name="T14" fmla="*/ 457 w 482"/>
                <a:gd name="T15" fmla="*/ 14 h 330"/>
                <a:gd name="T16" fmla="*/ 26 w 482"/>
                <a:gd name="T17" fmla="*/ 14 h 330"/>
                <a:gd name="T18" fmla="*/ 457 w 482"/>
                <a:gd name="T19" fmla="*/ 330 h 330"/>
                <a:gd name="T20" fmla="*/ 26 w 482"/>
                <a:gd name="T21" fmla="*/ 330 h 330"/>
                <a:gd name="T22" fmla="*/ 0 w 482"/>
                <a:gd name="T23" fmla="*/ 305 h 330"/>
                <a:gd name="T24" fmla="*/ 0 w 482"/>
                <a:gd name="T25" fmla="*/ 26 h 330"/>
                <a:gd name="T26" fmla="*/ 26 w 482"/>
                <a:gd name="T27" fmla="*/ 0 h 330"/>
                <a:gd name="T28" fmla="*/ 457 w 482"/>
                <a:gd name="T29" fmla="*/ 0 h 330"/>
                <a:gd name="T30" fmla="*/ 482 w 482"/>
                <a:gd name="T31" fmla="*/ 26 h 330"/>
                <a:gd name="T32" fmla="*/ 482 w 482"/>
                <a:gd name="T33" fmla="*/ 305 h 330"/>
                <a:gd name="T34" fmla="*/ 457 w 482"/>
                <a:gd name="T3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2" h="330">
                  <a:moveTo>
                    <a:pt x="26" y="14"/>
                  </a:moveTo>
                  <a:cubicBezTo>
                    <a:pt x="20" y="14"/>
                    <a:pt x="15" y="19"/>
                    <a:pt x="15" y="26"/>
                  </a:cubicBezTo>
                  <a:lnTo>
                    <a:pt x="15" y="305"/>
                  </a:lnTo>
                  <a:cubicBezTo>
                    <a:pt x="15" y="311"/>
                    <a:pt x="20" y="316"/>
                    <a:pt x="26" y="316"/>
                  </a:cubicBezTo>
                  <a:lnTo>
                    <a:pt x="457" y="316"/>
                  </a:lnTo>
                  <a:cubicBezTo>
                    <a:pt x="463" y="316"/>
                    <a:pt x="468" y="311"/>
                    <a:pt x="468" y="305"/>
                  </a:cubicBezTo>
                  <a:lnTo>
                    <a:pt x="468" y="26"/>
                  </a:lnTo>
                  <a:cubicBezTo>
                    <a:pt x="468" y="19"/>
                    <a:pt x="463" y="14"/>
                    <a:pt x="457" y="14"/>
                  </a:cubicBezTo>
                  <a:lnTo>
                    <a:pt x="26" y="14"/>
                  </a:lnTo>
                  <a:close/>
                  <a:moveTo>
                    <a:pt x="457" y="330"/>
                  </a:moveTo>
                  <a:lnTo>
                    <a:pt x="26" y="330"/>
                  </a:lnTo>
                  <a:cubicBezTo>
                    <a:pt x="12" y="330"/>
                    <a:pt x="0" y="319"/>
                    <a:pt x="0" y="305"/>
                  </a:cubicBezTo>
                  <a:lnTo>
                    <a:pt x="0" y="26"/>
                  </a:lnTo>
                  <a:cubicBezTo>
                    <a:pt x="0" y="11"/>
                    <a:pt x="12" y="0"/>
                    <a:pt x="26" y="0"/>
                  </a:cubicBezTo>
                  <a:lnTo>
                    <a:pt x="457" y="0"/>
                  </a:lnTo>
                  <a:cubicBezTo>
                    <a:pt x="471" y="0"/>
                    <a:pt x="482" y="11"/>
                    <a:pt x="482" y="26"/>
                  </a:cubicBezTo>
                  <a:lnTo>
                    <a:pt x="482" y="305"/>
                  </a:lnTo>
                  <a:cubicBezTo>
                    <a:pt x="482" y="319"/>
                    <a:pt x="471" y="330"/>
                    <a:pt x="457" y="3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1" name="Freeform 199">
              <a:extLst>
                <a:ext uri="{FF2B5EF4-FFF2-40B4-BE49-F238E27FC236}">
                  <a16:creationId xmlns:a16="http://schemas.microsoft.com/office/drawing/2014/main" id="{8B776013-955F-CA1E-13B3-72962E2C5E59}"/>
                </a:ext>
              </a:extLst>
            </p:cNvPr>
            <p:cNvSpPr>
              <a:spLocks/>
            </p:cNvSpPr>
            <p:nvPr/>
          </p:nvSpPr>
          <p:spPr bwMode="auto">
            <a:xfrm>
              <a:off x="7478713" y="1797050"/>
              <a:ext cx="150813" cy="63500"/>
            </a:xfrm>
            <a:custGeom>
              <a:avLst/>
              <a:gdLst>
                <a:gd name="T0" fmla="*/ 157 w 165"/>
                <a:gd name="T1" fmla="*/ 69 h 69"/>
                <a:gd name="T2" fmla="*/ 150 w 165"/>
                <a:gd name="T3" fmla="*/ 62 h 69"/>
                <a:gd name="T4" fmla="*/ 150 w 165"/>
                <a:gd name="T5" fmla="*/ 14 h 69"/>
                <a:gd name="T6" fmla="*/ 15 w 165"/>
                <a:gd name="T7" fmla="*/ 14 h 69"/>
                <a:gd name="T8" fmla="*/ 15 w 165"/>
                <a:gd name="T9" fmla="*/ 62 h 69"/>
                <a:gd name="T10" fmla="*/ 7 w 165"/>
                <a:gd name="T11" fmla="*/ 69 h 69"/>
                <a:gd name="T12" fmla="*/ 0 w 165"/>
                <a:gd name="T13" fmla="*/ 62 h 69"/>
                <a:gd name="T14" fmla="*/ 0 w 165"/>
                <a:gd name="T15" fmla="*/ 7 h 69"/>
                <a:gd name="T16" fmla="*/ 7 w 165"/>
                <a:gd name="T17" fmla="*/ 0 h 69"/>
                <a:gd name="T18" fmla="*/ 157 w 165"/>
                <a:gd name="T19" fmla="*/ 0 h 69"/>
                <a:gd name="T20" fmla="*/ 165 w 165"/>
                <a:gd name="T21" fmla="*/ 7 h 69"/>
                <a:gd name="T22" fmla="*/ 165 w 165"/>
                <a:gd name="T23" fmla="*/ 62 h 69"/>
                <a:gd name="T24" fmla="*/ 157 w 165"/>
                <a:gd name="T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69">
                  <a:moveTo>
                    <a:pt x="157" y="69"/>
                  </a:moveTo>
                  <a:cubicBezTo>
                    <a:pt x="153" y="69"/>
                    <a:pt x="150" y="66"/>
                    <a:pt x="150" y="62"/>
                  </a:cubicBezTo>
                  <a:lnTo>
                    <a:pt x="150" y="14"/>
                  </a:lnTo>
                  <a:lnTo>
                    <a:pt x="15" y="14"/>
                  </a:lnTo>
                  <a:lnTo>
                    <a:pt x="15" y="62"/>
                  </a:lnTo>
                  <a:cubicBezTo>
                    <a:pt x="15" y="66"/>
                    <a:pt x="11" y="69"/>
                    <a:pt x="7" y="69"/>
                  </a:cubicBezTo>
                  <a:cubicBezTo>
                    <a:pt x="3" y="69"/>
                    <a:pt x="0" y="66"/>
                    <a:pt x="0" y="62"/>
                  </a:cubicBezTo>
                  <a:lnTo>
                    <a:pt x="0" y="7"/>
                  </a:lnTo>
                  <a:cubicBezTo>
                    <a:pt x="0" y="3"/>
                    <a:pt x="3" y="0"/>
                    <a:pt x="7" y="0"/>
                  </a:cubicBezTo>
                  <a:lnTo>
                    <a:pt x="157" y="0"/>
                  </a:lnTo>
                  <a:cubicBezTo>
                    <a:pt x="161" y="0"/>
                    <a:pt x="165" y="3"/>
                    <a:pt x="165" y="7"/>
                  </a:cubicBezTo>
                  <a:lnTo>
                    <a:pt x="165" y="62"/>
                  </a:lnTo>
                  <a:cubicBezTo>
                    <a:pt x="165" y="66"/>
                    <a:pt x="161" y="69"/>
                    <a:pt x="157" y="6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2" name="Freeform 200">
              <a:extLst>
                <a:ext uri="{FF2B5EF4-FFF2-40B4-BE49-F238E27FC236}">
                  <a16:creationId xmlns:a16="http://schemas.microsoft.com/office/drawing/2014/main" id="{E41239EF-8E14-CE14-1B41-5A66BA4579EC}"/>
                </a:ext>
              </a:extLst>
            </p:cNvPr>
            <p:cNvSpPr>
              <a:spLocks noEditPoints="1"/>
            </p:cNvSpPr>
            <p:nvPr/>
          </p:nvSpPr>
          <p:spPr bwMode="auto">
            <a:xfrm>
              <a:off x="742473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7 w 62"/>
                <a:gd name="T11" fmla="*/ 66 h 90"/>
                <a:gd name="T12" fmla="*/ 47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7" y="71"/>
                    <a:pt x="47" y="66"/>
                  </a:cubicBezTo>
                  <a:lnTo>
                    <a:pt x="47" y="24"/>
                  </a:lnTo>
                  <a:cubicBezTo>
                    <a:pt x="47"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3" name="Freeform 201">
              <a:extLst>
                <a:ext uri="{FF2B5EF4-FFF2-40B4-BE49-F238E27FC236}">
                  <a16:creationId xmlns:a16="http://schemas.microsoft.com/office/drawing/2014/main" id="{691079FA-6352-1BC2-239B-FFAFEE6AE7BD}"/>
                </a:ext>
              </a:extLst>
            </p:cNvPr>
            <p:cNvSpPr>
              <a:spLocks noEditPoints="1"/>
            </p:cNvSpPr>
            <p:nvPr/>
          </p:nvSpPr>
          <p:spPr bwMode="auto">
            <a:xfrm>
              <a:off x="762158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8 w 62"/>
                <a:gd name="T11" fmla="*/ 66 h 90"/>
                <a:gd name="T12" fmla="*/ 48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8" y="71"/>
                    <a:pt x="48" y="66"/>
                  </a:cubicBezTo>
                  <a:lnTo>
                    <a:pt x="48" y="24"/>
                  </a:lnTo>
                  <a:cubicBezTo>
                    <a:pt x="48"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4" name="Freeform 202">
              <a:extLst>
                <a:ext uri="{FF2B5EF4-FFF2-40B4-BE49-F238E27FC236}">
                  <a16:creationId xmlns:a16="http://schemas.microsoft.com/office/drawing/2014/main" id="{850D3820-4158-1F57-B0BE-80E6C00E929E}"/>
                </a:ext>
              </a:extLst>
            </p:cNvPr>
            <p:cNvSpPr>
              <a:spLocks/>
            </p:cNvSpPr>
            <p:nvPr/>
          </p:nvSpPr>
          <p:spPr bwMode="auto">
            <a:xfrm>
              <a:off x="7331076" y="1933575"/>
              <a:ext cx="85725" cy="71438"/>
            </a:xfrm>
            <a:custGeom>
              <a:avLst/>
              <a:gdLst>
                <a:gd name="T0" fmla="*/ 86 w 94"/>
                <a:gd name="T1" fmla="*/ 78 h 78"/>
                <a:gd name="T2" fmla="*/ 71 w 94"/>
                <a:gd name="T3" fmla="*/ 78 h 78"/>
                <a:gd name="T4" fmla="*/ 66 w 94"/>
                <a:gd name="T5" fmla="*/ 76 h 78"/>
                <a:gd name="T6" fmla="*/ 3 w 94"/>
                <a:gd name="T7" fmla="*/ 13 h 78"/>
                <a:gd name="T8" fmla="*/ 3 w 94"/>
                <a:gd name="T9" fmla="*/ 3 h 78"/>
                <a:gd name="T10" fmla="*/ 13 w 94"/>
                <a:gd name="T11" fmla="*/ 3 h 78"/>
                <a:gd name="T12" fmla="*/ 74 w 94"/>
                <a:gd name="T13" fmla="*/ 63 h 78"/>
                <a:gd name="T14" fmla="*/ 86 w 94"/>
                <a:gd name="T15" fmla="*/ 63 h 78"/>
                <a:gd name="T16" fmla="*/ 94 w 94"/>
                <a:gd name="T17" fmla="*/ 71 h 78"/>
                <a:gd name="T18" fmla="*/ 86 w 94"/>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8">
                  <a:moveTo>
                    <a:pt x="86" y="78"/>
                  </a:moveTo>
                  <a:lnTo>
                    <a:pt x="71" y="78"/>
                  </a:lnTo>
                  <a:cubicBezTo>
                    <a:pt x="69" y="78"/>
                    <a:pt x="68" y="77"/>
                    <a:pt x="66" y="76"/>
                  </a:cubicBezTo>
                  <a:lnTo>
                    <a:pt x="3" y="13"/>
                  </a:lnTo>
                  <a:cubicBezTo>
                    <a:pt x="0" y="10"/>
                    <a:pt x="0" y="5"/>
                    <a:pt x="3" y="3"/>
                  </a:cubicBezTo>
                  <a:cubicBezTo>
                    <a:pt x="6" y="0"/>
                    <a:pt x="11" y="0"/>
                    <a:pt x="13" y="3"/>
                  </a:cubicBezTo>
                  <a:lnTo>
                    <a:pt x="74" y="63"/>
                  </a:lnTo>
                  <a:lnTo>
                    <a:pt x="86" y="63"/>
                  </a:lnTo>
                  <a:cubicBezTo>
                    <a:pt x="90" y="63"/>
                    <a:pt x="94" y="67"/>
                    <a:pt x="94" y="71"/>
                  </a:cubicBezTo>
                  <a:cubicBezTo>
                    <a:pt x="94" y="75"/>
                    <a:pt x="90" y="78"/>
                    <a:pt x="86"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5" name="Freeform 203">
              <a:extLst>
                <a:ext uri="{FF2B5EF4-FFF2-40B4-BE49-F238E27FC236}">
                  <a16:creationId xmlns:a16="http://schemas.microsoft.com/office/drawing/2014/main" id="{9E70745D-5F7D-C902-AC25-2D248FC3B40C}"/>
                </a:ext>
              </a:extLst>
            </p:cNvPr>
            <p:cNvSpPr>
              <a:spLocks/>
            </p:cNvSpPr>
            <p:nvPr/>
          </p:nvSpPr>
          <p:spPr bwMode="auto">
            <a:xfrm>
              <a:off x="7686676" y="1933575"/>
              <a:ext cx="85725" cy="71438"/>
            </a:xfrm>
            <a:custGeom>
              <a:avLst/>
              <a:gdLst>
                <a:gd name="T0" fmla="*/ 22 w 93"/>
                <a:gd name="T1" fmla="*/ 78 h 78"/>
                <a:gd name="T2" fmla="*/ 7 w 93"/>
                <a:gd name="T3" fmla="*/ 78 h 78"/>
                <a:gd name="T4" fmla="*/ 0 w 93"/>
                <a:gd name="T5" fmla="*/ 71 h 78"/>
                <a:gd name="T6" fmla="*/ 7 w 93"/>
                <a:gd name="T7" fmla="*/ 63 h 78"/>
                <a:gd name="T8" fmla="*/ 19 w 93"/>
                <a:gd name="T9" fmla="*/ 63 h 78"/>
                <a:gd name="T10" fmla="*/ 80 w 93"/>
                <a:gd name="T11" fmla="*/ 3 h 78"/>
                <a:gd name="T12" fmla="*/ 90 w 93"/>
                <a:gd name="T13" fmla="*/ 3 h 78"/>
                <a:gd name="T14" fmla="*/ 90 w 93"/>
                <a:gd name="T15" fmla="*/ 13 h 78"/>
                <a:gd name="T16" fmla="*/ 27 w 93"/>
                <a:gd name="T17" fmla="*/ 76 h 78"/>
                <a:gd name="T18" fmla="*/ 22 w 93"/>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78">
                  <a:moveTo>
                    <a:pt x="22" y="78"/>
                  </a:moveTo>
                  <a:lnTo>
                    <a:pt x="7" y="78"/>
                  </a:lnTo>
                  <a:cubicBezTo>
                    <a:pt x="3" y="78"/>
                    <a:pt x="0" y="75"/>
                    <a:pt x="0" y="71"/>
                  </a:cubicBezTo>
                  <a:cubicBezTo>
                    <a:pt x="0" y="67"/>
                    <a:pt x="3" y="63"/>
                    <a:pt x="7" y="63"/>
                  </a:cubicBezTo>
                  <a:lnTo>
                    <a:pt x="19" y="63"/>
                  </a:lnTo>
                  <a:lnTo>
                    <a:pt x="80" y="3"/>
                  </a:lnTo>
                  <a:cubicBezTo>
                    <a:pt x="83" y="0"/>
                    <a:pt x="87" y="0"/>
                    <a:pt x="90" y="3"/>
                  </a:cubicBezTo>
                  <a:cubicBezTo>
                    <a:pt x="93" y="5"/>
                    <a:pt x="93" y="10"/>
                    <a:pt x="90" y="13"/>
                  </a:cubicBezTo>
                  <a:lnTo>
                    <a:pt x="27" y="76"/>
                  </a:lnTo>
                  <a:cubicBezTo>
                    <a:pt x="26" y="77"/>
                    <a:pt x="24" y="78"/>
                    <a:pt x="22"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6" name="Freeform 204">
              <a:extLst>
                <a:ext uri="{FF2B5EF4-FFF2-40B4-BE49-F238E27FC236}">
                  <a16:creationId xmlns:a16="http://schemas.microsoft.com/office/drawing/2014/main" id="{158FAF2A-4A00-FDAF-E27E-4748E3E86C54}"/>
                </a:ext>
              </a:extLst>
            </p:cNvPr>
            <p:cNvSpPr>
              <a:spLocks/>
            </p:cNvSpPr>
            <p:nvPr/>
          </p:nvSpPr>
          <p:spPr bwMode="auto">
            <a:xfrm>
              <a:off x="7486651" y="1992313"/>
              <a:ext cx="130175" cy="12700"/>
            </a:xfrm>
            <a:custGeom>
              <a:avLst/>
              <a:gdLst>
                <a:gd name="T0" fmla="*/ 135 w 142"/>
                <a:gd name="T1" fmla="*/ 14 h 14"/>
                <a:gd name="T2" fmla="*/ 7 w 142"/>
                <a:gd name="T3" fmla="*/ 14 h 14"/>
                <a:gd name="T4" fmla="*/ 0 w 142"/>
                <a:gd name="T5" fmla="*/ 7 h 14"/>
                <a:gd name="T6" fmla="*/ 7 w 142"/>
                <a:gd name="T7" fmla="*/ 0 h 14"/>
                <a:gd name="T8" fmla="*/ 135 w 142"/>
                <a:gd name="T9" fmla="*/ 0 h 14"/>
                <a:gd name="T10" fmla="*/ 142 w 142"/>
                <a:gd name="T11" fmla="*/ 7 h 14"/>
                <a:gd name="T12" fmla="*/ 135 w 142"/>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2" h="14">
                  <a:moveTo>
                    <a:pt x="135" y="14"/>
                  </a:moveTo>
                  <a:lnTo>
                    <a:pt x="7" y="14"/>
                  </a:lnTo>
                  <a:cubicBezTo>
                    <a:pt x="3" y="14"/>
                    <a:pt x="0" y="11"/>
                    <a:pt x="0" y="7"/>
                  </a:cubicBezTo>
                  <a:cubicBezTo>
                    <a:pt x="0" y="3"/>
                    <a:pt x="3" y="0"/>
                    <a:pt x="7" y="0"/>
                  </a:cubicBezTo>
                  <a:lnTo>
                    <a:pt x="135" y="0"/>
                  </a:lnTo>
                  <a:cubicBezTo>
                    <a:pt x="139" y="0"/>
                    <a:pt x="142" y="3"/>
                    <a:pt x="142" y="7"/>
                  </a:cubicBezTo>
                  <a:cubicBezTo>
                    <a:pt x="142" y="11"/>
                    <a:pt x="139" y="14"/>
                    <a:pt x="135"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sp>
        <p:nvSpPr>
          <p:cNvPr id="3" name="Rectangle 2">
            <a:extLst>
              <a:ext uri="{FF2B5EF4-FFF2-40B4-BE49-F238E27FC236}">
                <a16:creationId xmlns:a16="http://schemas.microsoft.com/office/drawing/2014/main" id="{CF8FF7B0-2A05-A2B4-679B-E70C0C09C3AA}"/>
              </a:ext>
            </a:extLst>
          </p:cNvPr>
          <p:cNvSpPr/>
          <p:nvPr/>
        </p:nvSpPr>
        <p:spPr>
          <a:xfrm>
            <a:off x="2608735" y="1027906"/>
            <a:ext cx="45719" cy="17095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B7FC477C-8468-49C5-BAE0-A84FB0927929}"/>
              </a:ext>
            </a:extLst>
          </p:cNvPr>
          <p:cNvSpPr/>
          <p:nvPr/>
        </p:nvSpPr>
        <p:spPr>
          <a:xfrm>
            <a:off x="2606198" y="2906790"/>
            <a:ext cx="45719" cy="16219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156DB95F-6E8A-45E4-2449-807222183B9A}"/>
              </a:ext>
            </a:extLst>
          </p:cNvPr>
          <p:cNvSpPr/>
          <p:nvPr/>
        </p:nvSpPr>
        <p:spPr>
          <a:xfrm>
            <a:off x="2615717" y="4762201"/>
            <a:ext cx="45719" cy="14382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CA001177-FA72-7BE4-0ED9-4241F7BB405A}"/>
              </a:ext>
            </a:extLst>
          </p:cNvPr>
          <p:cNvSpPr/>
          <p:nvPr/>
        </p:nvSpPr>
        <p:spPr>
          <a:xfrm>
            <a:off x="6751896" y="1027906"/>
            <a:ext cx="45719" cy="518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0" name="Telecommunications" descr="{&quot;Key&quot;:&quot;POWER_USER_SHAPE_ICON&quot;,&quot;Value&quot;:&quot;POWER_USER_SHAPE_ICON_STYLE_1&quot;}">
            <a:extLst>
              <a:ext uri="{FF2B5EF4-FFF2-40B4-BE49-F238E27FC236}">
                <a16:creationId xmlns:a16="http://schemas.microsoft.com/office/drawing/2014/main" id="{C78FF006-F8C7-68FB-DD9C-1BB72B01258B}"/>
              </a:ext>
            </a:extLst>
          </p:cNvPr>
          <p:cNvGrpSpPr>
            <a:grpSpLocks noChangeAspect="1"/>
          </p:cNvGrpSpPr>
          <p:nvPr/>
        </p:nvGrpSpPr>
        <p:grpSpPr>
          <a:xfrm>
            <a:off x="2907063" y="3915596"/>
            <a:ext cx="219515" cy="242796"/>
            <a:chOff x="6443663" y="2062163"/>
            <a:chExt cx="209550" cy="231775"/>
          </a:xfrm>
          <a:solidFill>
            <a:schemeClr val="accent3"/>
          </a:solidFill>
        </p:grpSpPr>
        <p:sp>
          <p:nvSpPr>
            <p:cNvPr id="141" name="Freeform 3067">
              <a:extLst>
                <a:ext uri="{FF2B5EF4-FFF2-40B4-BE49-F238E27FC236}">
                  <a16:creationId xmlns:a16="http://schemas.microsoft.com/office/drawing/2014/main" id="{22CEF1EA-C6F8-3627-4A3B-B4EDD31516C6}"/>
                </a:ext>
              </a:extLst>
            </p:cNvPr>
            <p:cNvSpPr>
              <a:spLocks noEditPoints="1"/>
            </p:cNvSpPr>
            <p:nvPr/>
          </p:nvSpPr>
          <p:spPr bwMode="auto">
            <a:xfrm>
              <a:off x="6443663" y="2105025"/>
              <a:ext cx="209550" cy="149225"/>
            </a:xfrm>
            <a:custGeom>
              <a:avLst/>
              <a:gdLst>
                <a:gd name="T0" fmla="*/ 904 w 5761"/>
                <a:gd name="T1" fmla="*/ 200 h 4102"/>
                <a:gd name="T2" fmla="*/ 358 w 5761"/>
                <a:gd name="T3" fmla="*/ 402 h 4102"/>
                <a:gd name="T4" fmla="*/ 678 w 5761"/>
                <a:gd name="T5" fmla="*/ 1458 h 4102"/>
                <a:gd name="T6" fmla="*/ 2314 w 5761"/>
                <a:gd name="T7" fmla="*/ 2917 h 4102"/>
                <a:gd name="T8" fmla="*/ 4857 w 5761"/>
                <a:gd name="T9" fmla="*/ 3902 h 4102"/>
                <a:gd name="T10" fmla="*/ 5403 w 5761"/>
                <a:gd name="T11" fmla="*/ 3700 h 4102"/>
                <a:gd name="T12" fmla="*/ 5082 w 5761"/>
                <a:gd name="T13" fmla="*/ 2644 h 4102"/>
                <a:gd name="T14" fmla="*/ 3446 w 5761"/>
                <a:gd name="T15" fmla="*/ 1185 h 4102"/>
                <a:gd name="T16" fmla="*/ 904 w 5761"/>
                <a:gd name="T17" fmla="*/ 200 h 4102"/>
                <a:gd name="T18" fmla="*/ 4857 w 5761"/>
                <a:gd name="T19" fmla="*/ 4102 h 4102"/>
                <a:gd name="T20" fmla="*/ 2205 w 5761"/>
                <a:gd name="T21" fmla="*/ 3084 h 4102"/>
                <a:gd name="T22" fmla="*/ 518 w 5761"/>
                <a:gd name="T23" fmla="*/ 1577 h 4102"/>
                <a:gd name="T24" fmla="*/ 190 w 5761"/>
                <a:gd name="T25" fmla="*/ 292 h 4102"/>
                <a:gd name="T26" fmla="*/ 904 w 5761"/>
                <a:gd name="T27" fmla="*/ 0 h 4102"/>
                <a:gd name="T28" fmla="*/ 3556 w 5761"/>
                <a:gd name="T29" fmla="*/ 1017 h 4102"/>
                <a:gd name="T30" fmla="*/ 5243 w 5761"/>
                <a:gd name="T31" fmla="*/ 2524 h 4102"/>
                <a:gd name="T32" fmla="*/ 5570 w 5761"/>
                <a:gd name="T33" fmla="*/ 3809 h 4102"/>
                <a:gd name="T34" fmla="*/ 4857 w 5761"/>
                <a:gd name="T35" fmla="*/ 4102 h 4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61" h="4102">
                  <a:moveTo>
                    <a:pt x="904" y="200"/>
                  </a:moveTo>
                  <a:cubicBezTo>
                    <a:pt x="715" y="200"/>
                    <a:pt x="467" y="235"/>
                    <a:pt x="358" y="402"/>
                  </a:cubicBezTo>
                  <a:cubicBezTo>
                    <a:pt x="218" y="614"/>
                    <a:pt x="335" y="1000"/>
                    <a:pt x="678" y="1458"/>
                  </a:cubicBezTo>
                  <a:cubicBezTo>
                    <a:pt x="1047" y="1950"/>
                    <a:pt x="1628" y="2468"/>
                    <a:pt x="2314" y="2917"/>
                  </a:cubicBezTo>
                  <a:cubicBezTo>
                    <a:pt x="3244" y="3524"/>
                    <a:pt x="4217" y="3902"/>
                    <a:pt x="4857" y="3902"/>
                  </a:cubicBezTo>
                  <a:cubicBezTo>
                    <a:pt x="5046" y="3902"/>
                    <a:pt x="5294" y="3866"/>
                    <a:pt x="5403" y="3700"/>
                  </a:cubicBezTo>
                  <a:cubicBezTo>
                    <a:pt x="5542" y="3487"/>
                    <a:pt x="5425" y="3102"/>
                    <a:pt x="5082" y="2644"/>
                  </a:cubicBezTo>
                  <a:cubicBezTo>
                    <a:pt x="4714" y="2152"/>
                    <a:pt x="4133" y="1634"/>
                    <a:pt x="3446" y="1185"/>
                  </a:cubicBezTo>
                  <a:cubicBezTo>
                    <a:pt x="2517" y="578"/>
                    <a:pt x="1543" y="200"/>
                    <a:pt x="904" y="200"/>
                  </a:cubicBezTo>
                  <a:close/>
                  <a:moveTo>
                    <a:pt x="4857" y="4102"/>
                  </a:moveTo>
                  <a:cubicBezTo>
                    <a:pt x="4181" y="4102"/>
                    <a:pt x="3165" y="3712"/>
                    <a:pt x="2205" y="3084"/>
                  </a:cubicBezTo>
                  <a:cubicBezTo>
                    <a:pt x="1499" y="2623"/>
                    <a:pt x="900" y="2088"/>
                    <a:pt x="518" y="1577"/>
                  </a:cubicBezTo>
                  <a:cubicBezTo>
                    <a:pt x="116" y="1041"/>
                    <a:pt x="0" y="584"/>
                    <a:pt x="190" y="292"/>
                  </a:cubicBezTo>
                  <a:cubicBezTo>
                    <a:pt x="315" y="101"/>
                    <a:pt x="562" y="0"/>
                    <a:pt x="904" y="0"/>
                  </a:cubicBezTo>
                  <a:cubicBezTo>
                    <a:pt x="1580" y="0"/>
                    <a:pt x="2596" y="390"/>
                    <a:pt x="3556" y="1017"/>
                  </a:cubicBezTo>
                  <a:cubicBezTo>
                    <a:pt x="4262" y="1478"/>
                    <a:pt x="4861" y="2013"/>
                    <a:pt x="5243" y="2524"/>
                  </a:cubicBezTo>
                  <a:cubicBezTo>
                    <a:pt x="5645" y="3061"/>
                    <a:pt x="5761" y="3518"/>
                    <a:pt x="5570" y="3809"/>
                  </a:cubicBezTo>
                  <a:cubicBezTo>
                    <a:pt x="5445" y="4001"/>
                    <a:pt x="5199" y="4102"/>
                    <a:pt x="4857" y="4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2" name="Freeform 3068">
              <a:extLst>
                <a:ext uri="{FF2B5EF4-FFF2-40B4-BE49-F238E27FC236}">
                  <a16:creationId xmlns:a16="http://schemas.microsoft.com/office/drawing/2014/main" id="{1B8E6AF0-4C82-748F-2EF3-075281EEBE19}"/>
                </a:ext>
              </a:extLst>
            </p:cNvPr>
            <p:cNvSpPr>
              <a:spLocks/>
            </p:cNvSpPr>
            <p:nvPr/>
          </p:nvSpPr>
          <p:spPr bwMode="auto">
            <a:xfrm>
              <a:off x="6521450" y="2063750"/>
              <a:ext cx="122238" cy="179388"/>
            </a:xfrm>
            <a:custGeom>
              <a:avLst/>
              <a:gdLst>
                <a:gd name="T0" fmla="*/ 73 w 77"/>
                <a:gd name="T1" fmla="*/ 113 h 113"/>
                <a:gd name="T2" fmla="*/ 60 w 77"/>
                <a:gd name="T3" fmla="*/ 8 h 113"/>
                <a:gd name="T4" fmla="*/ 4 w 77"/>
                <a:gd name="T5" fmla="*/ 94 h 113"/>
                <a:gd name="T6" fmla="*/ 0 w 77"/>
                <a:gd name="T7" fmla="*/ 92 h 113"/>
                <a:gd name="T8" fmla="*/ 59 w 77"/>
                <a:gd name="T9" fmla="*/ 0 h 113"/>
                <a:gd name="T10" fmla="*/ 64 w 77"/>
                <a:gd name="T11" fmla="*/ 1 h 113"/>
                <a:gd name="T12" fmla="*/ 77 w 77"/>
                <a:gd name="T13" fmla="*/ 112 h 113"/>
                <a:gd name="T14" fmla="*/ 73 w 77"/>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13">
                  <a:moveTo>
                    <a:pt x="73" y="113"/>
                  </a:moveTo>
                  <a:lnTo>
                    <a:pt x="60" y="8"/>
                  </a:lnTo>
                  <a:lnTo>
                    <a:pt x="4" y="94"/>
                  </a:lnTo>
                  <a:lnTo>
                    <a:pt x="0" y="92"/>
                  </a:lnTo>
                  <a:lnTo>
                    <a:pt x="59" y="0"/>
                  </a:lnTo>
                  <a:lnTo>
                    <a:pt x="64" y="1"/>
                  </a:lnTo>
                  <a:lnTo>
                    <a:pt x="77" y="112"/>
                  </a:lnTo>
                  <a:lnTo>
                    <a:pt x="7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3" name="Freeform 3069">
              <a:extLst>
                <a:ext uri="{FF2B5EF4-FFF2-40B4-BE49-F238E27FC236}">
                  <a16:creationId xmlns:a16="http://schemas.microsoft.com/office/drawing/2014/main" id="{CDA01339-138B-1C13-108B-C821F7A90092}"/>
                </a:ext>
              </a:extLst>
            </p:cNvPr>
            <p:cNvSpPr>
              <a:spLocks/>
            </p:cNvSpPr>
            <p:nvPr/>
          </p:nvSpPr>
          <p:spPr bwMode="auto">
            <a:xfrm>
              <a:off x="6459538" y="2062163"/>
              <a:ext cx="163513" cy="52388"/>
            </a:xfrm>
            <a:custGeom>
              <a:avLst/>
              <a:gdLst>
                <a:gd name="T0" fmla="*/ 1 w 103"/>
                <a:gd name="T1" fmla="*/ 33 h 33"/>
                <a:gd name="T2" fmla="*/ 0 w 103"/>
                <a:gd name="T3" fmla="*/ 28 h 33"/>
                <a:gd name="T4" fmla="*/ 102 w 103"/>
                <a:gd name="T5" fmla="*/ 0 h 33"/>
                <a:gd name="T6" fmla="*/ 103 w 103"/>
                <a:gd name="T7" fmla="*/ 4 h 33"/>
                <a:gd name="T8" fmla="*/ 1 w 103"/>
                <a:gd name="T9" fmla="*/ 33 h 33"/>
              </a:gdLst>
              <a:ahLst/>
              <a:cxnLst>
                <a:cxn ang="0">
                  <a:pos x="T0" y="T1"/>
                </a:cxn>
                <a:cxn ang="0">
                  <a:pos x="T2" y="T3"/>
                </a:cxn>
                <a:cxn ang="0">
                  <a:pos x="T4" y="T5"/>
                </a:cxn>
                <a:cxn ang="0">
                  <a:pos x="T6" y="T7"/>
                </a:cxn>
                <a:cxn ang="0">
                  <a:pos x="T8" y="T9"/>
                </a:cxn>
              </a:cxnLst>
              <a:rect l="0" t="0" r="r" b="b"/>
              <a:pathLst>
                <a:path w="103" h="33">
                  <a:moveTo>
                    <a:pt x="1" y="33"/>
                  </a:moveTo>
                  <a:lnTo>
                    <a:pt x="0" y="28"/>
                  </a:lnTo>
                  <a:lnTo>
                    <a:pt x="102" y="0"/>
                  </a:lnTo>
                  <a:lnTo>
                    <a:pt x="103" y="4"/>
                  </a:lnTo>
                  <a:lnTo>
                    <a:pt x="1"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4" name="Rectangle 3070">
              <a:extLst>
                <a:ext uri="{FF2B5EF4-FFF2-40B4-BE49-F238E27FC236}">
                  <a16:creationId xmlns:a16="http://schemas.microsoft.com/office/drawing/2014/main" id="{715D84F5-203B-5095-8851-584E0E6C2285}"/>
                </a:ext>
              </a:extLst>
            </p:cNvPr>
            <p:cNvSpPr>
              <a:spLocks noChangeArrowheads="1"/>
            </p:cNvSpPr>
            <p:nvPr/>
          </p:nvSpPr>
          <p:spPr bwMode="auto">
            <a:xfrm>
              <a:off x="6521450" y="2239963"/>
              <a:ext cx="6350"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5" name="Freeform 3071">
              <a:extLst>
                <a:ext uri="{FF2B5EF4-FFF2-40B4-BE49-F238E27FC236}">
                  <a16:creationId xmlns:a16="http://schemas.microsoft.com/office/drawing/2014/main" id="{1F8931D3-446D-DDD6-11E2-0BF36471647D}"/>
                </a:ext>
              </a:extLst>
            </p:cNvPr>
            <p:cNvSpPr>
              <a:spLocks/>
            </p:cNvSpPr>
            <p:nvPr/>
          </p:nvSpPr>
          <p:spPr bwMode="auto">
            <a:xfrm>
              <a:off x="6467475" y="2262188"/>
              <a:ext cx="120650" cy="31750"/>
            </a:xfrm>
            <a:custGeom>
              <a:avLst/>
              <a:gdLst>
                <a:gd name="T0" fmla="*/ 1662 w 3323"/>
                <a:gd name="T1" fmla="*/ 872 h 872"/>
                <a:gd name="T2" fmla="*/ 0 w 3323"/>
                <a:gd name="T3" fmla="*/ 436 h 872"/>
                <a:gd name="T4" fmla="*/ 497 w 3323"/>
                <a:gd name="T5" fmla="*/ 110 h 872"/>
                <a:gd name="T6" fmla="*/ 1543 w 3323"/>
                <a:gd name="T7" fmla="*/ 1 h 872"/>
                <a:gd name="T8" fmla="*/ 1643 w 3323"/>
                <a:gd name="T9" fmla="*/ 0 h 872"/>
                <a:gd name="T10" fmla="*/ 1646 w 3323"/>
                <a:gd name="T11" fmla="*/ 200 h 872"/>
                <a:gd name="T12" fmla="*/ 1546 w 3323"/>
                <a:gd name="T13" fmla="*/ 201 h 872"/>
                <a:gd name="T14" fmla="*/ 596 w 3323"/>
                <a:gd name="T15" fmla="*/ 293 h 872"/>
                <a:gd name="T16" fmla="*/ 206 w 3323"/>
                <a:gd name="T17" fmla="*/ 436 h 872"/>
                <a:gd name="T18" fmla="*/ 635 w 3323"/>
                <a:gd name="T19" fmla="*/ 587 h 872"/>
                <a:gd name="T20" fmla="*/ 1662 w 3323"/>
                <a:gd name="T21" fmla="*/ 672 h 872"/>
                <a:gd name="T22" fmla="*/ 2689 w 3323"/>
                <a:gd name="T23" fmla="*/ 587 h 872"/>
                <a:gd name="T24" fmla="*/ 3118 w 3323"/>
                <a:gd name="T25" fmla="*/ 436 h 872"/>
                <a:gd name="T26" fmla="*/ 2257 w 3323"/>
                <a:gd name="T27" fmla="*/ 226 h 872"/>
                <a:gd name="T28" fmla="*/ 2157 w 3323"/>
                <a:gd name="T29" fmla="*/ 217 h 872"/>
                <a:gd name="T30" fmla="*/ 2175 w 3323"/>
                <a:gd name="T31" fmla="*/ 18 h 872"/>
                <a:gd name="T32" fmla="*/ 2275 w 3323"/>
                <a:gd name="T33" fmla="*/ 27 h 872"/>
                <a:gd name="T34" fmla="*/ 2985 w 3323"/>
                <a:gd name="T35" fmla="*/ 153 h 872"/>
                <a:gd name="T36" fmla="*/ 3323 w 3323"/>
                <a:gd name="T37" fmla="*/ 436 h 872"/>
                <a:gd name="T38" fmla="*/ 1662 w 3323"/>
                <a:gd name="T39" fmla="*/ 872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23" h="872">
                  <a:moveTo>
                    <a:pt x="1662" y="872"/>
                  </a:moveTo>
                  <a:cubicBezTo>
                    <a:pt x="1491" y="872"/>
                    <a:pt x="0" y="859"/>
                    <a:pt x="0" y="436"/>
                  </a:cubicBezTo>
                  <a:cubicBezTo>
                    <a:pt x="0" y="292"/>
                    <a:pt x="158" y="188"/>
                    <a:pt x="497" y="110"/>
                  </a:cubicBezTo>
                  <a:cubicBezTo>
                    <a:pt x="772" y="46"/>
                    <a:pt x="1144" y="8"/>
                    <a:pt x="1543" y="1"/>
                  </a:cubicBezTo>
                  <a:lnTo>
                    <a:pt x="1643" y="0"/>
                  </a:lnTo>
                  <a:lnTo>
                    <a:pt x="1646" y="200"/>
                  </a:lnTo>
                  <a:lnTo>
                    <a:pt x="1546" y="201"/>
                  </a:lnTo>
                  <a:cubicBezTo>
                    <a:pt x="1189" y="207"/>
                    <a:pt x="852" y="239"/>
                    <a:pt x="596" y="293"/>
                  </a:cubicBezTo>
                  <a:cubicBezTo>
                    <a:pt x="333" y="348"/>
                    <a:pt x="232" y="409"/>
                    <a:pt x="206" y="436"/>
                  </a:cubicBezTo>
                  <a:cubicBezTo>
                    <a:pt x="233" y="465"/>
                    <a:pt x="344" y="530"/>
                    <a:pt x="635" y="587"/>
                  </a:cubicBezTo>
                  <a:cubicBezTo>
                    <a:pt x="916" y="642"/>
                    <a:pt x="1281" y="672"/>
                    <a:pt x="1662" y="672"/>
                  </a:cubicBezTo>
                  <a:cubicBezTo>
                    <a:pt x="2043" y="672"/>
                    <a:pt x="2407" y="642"/>
                    <a:pt x="2689" y="587"/>
                  </a:cubicBezTo>
                  <a:cubicBezTo>
                    <a:pt x="2980" y="530"/>
                    <a:pt x="3090" y="465"/>
                    <a:pt x="3118" y="436"/>
                  </a:cubicBezTo>
                  <a:cubicBezTo>
                    <a:pt x="3072" y="384"/>
                    <a:pt x="2823" y="277"/>
                    <a:pt x="2257" y="226"/>
                  </a:cubicBezTo>
                  <a:lnTo>
                    <a:pt x="2157" y="217"/>
                  </a:lnTo>
                  <a:lnTo>
                    <a:pt x="2175" y="18"/>
                  </a:lnTo>
                  <a:lnTo>
                    <a:pt x="2275" y="27"/>
                  </a:lnTo>
                  <a:cubicBezTo>
                    <a:pt x="2562" y="52"/>
                    <a:pt x="2808" y="97"/>
                    <a:pt x="2985" y="153"/>
                  </a:cubicBezTo>
                  <a:cubicBezTo>
                    <a:pt x="3069" y="179"/>
                    <a:pt x="3323" y="260"/>
                    <a:pt x="3323" y="436"/>
                  </a:cubicBezTo>
                  <a:cubicBezTo>
                    <a:pt x="3323" y="859"/>
                    <a:pt x="1832" y="872"/>
                    <a:pt x="1662" y="8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6" name="Freeform 3072">
              <a:extLst>
                <a:ext uri="{FF2B5EF4-FFF2-40B4-BE49-F238E27FC236}">
                  <a16:creationId xmlns:a16="http://schemas.microsoft.com/office/drawing/2014/main" id="{D7FCD969-A032-FF8F-6563-BB0EB3C956BE}"/>
                </a:ext>
              </a:extLst>
            </p:cNvPr>
            <p:cNvSpPr>
              <a:spLocks/>
            </p:cNvSpPr>
            <p:nvPr/>
          </p:nvSpPr>
          <p:spPr bwMode="auto">
            <a:xfrm>
              <a:off x="6446838" y="2117725"/>
              <a:ext cx="190500" cy="142875"/>
            </a:xfrm>
            <a:custGeom>
              <a:avLst/>
              <a:gdLst>
                <a:gd name="T0" fmla="*/ 4116 w 5244"/>
                <a:gd name="T1" fmla="*/ 3888 h 3888"/>
                <a:gd name="T2" fmla="*/ 3863 w 5244"/>
                <a:gd name="T3" fmla="*/ 3879 h 3888"/>
                <a:gd name="T4" fmla="*/ 1634 w 5244"/>
                <a:gd name="T5" fmla="*/ 3105 h 3888"/>
                <a:gd name="T6" fmla="*/ 207 w 5244"/>
                <a:gd name="T7" fmla="*/ 1314 h 3888"/>
                <a:gd name="T8" fmla="*/ 33 w 5244"/>
                <a:gd name="T9" fmla="*/ 98 h 3888"/>
                <a:gd name="T10" fmla="*/ 55 w 5244"/>
                <a:gd name="T11" fmla="*/ 0 h 3888"/>
                <a:gd name="T12" fmla="*/ 250 w 5244"/>
                <a:gd name="T13" fmla="*/ 44 h 3888"/>
                <a:gd name="T14" fmla="*/ 229 w 5244"/>
                <a:gd name="T15" fmla="*/ 142 h 3888"/>
                <a:gd name="T16" fmla="*/ 396 w 5244"/>
                <a:gd name="T17" fmla="*/ 1247 h 3888"/>
                <a:gd name="T18" fmla="*/ 1744 w 5244"/>
                <a:gd name="T19" fmla="*/ 2938 h 3888"/>
                <a:gd name="T20" fmla="*/ 4116 w 5244"/>
                <a:gd name="T21" fmla="*/ 3689 h 3888"/>
                <a:gd name="T22" fmla="*/ 5041 w 5244"/>
                <a:gd name="T23" fmla="*/ 3501 h 3888"/>
                <a:gd name="T24" fmla="*/ 5118 w 5244"/>
                <a:gd name="T25" fmla="*/ 3438 h 3888"/>
                <a:gd name="T26" fmla="*/ 5244 w 5244"/>
                <a:gd name="T27" fmla="*/ 3593 h 3888"/>
                <a:gd name="T28" fmla="*/ 5167 w 5244"/>
                <a:gd name="T29" fmla="*/ 3656 h 3888"/>
                <a:gd name="T30" fmla="*/ 4116 w 5244"/>
                <a:gd name="T31" fmla="*/ 3888 h 3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44" h="3888">
                  <a:moveTo>
                    <a:pt x="4116" y="3888"/>
                  </a:moveTo>
                  <a:cubicBezTo>
                    <a:pt x="4035" y="3888"/>
                    <a:pt x="3950" y="3886"/>
                    <a:pt x="3863" y="3879"/>
                  </a:cubicBezTo>
                  <a:cubicBezTo>
                    <a:pt x="3328" y="3844"/>
                    <a:pt x="2507" y="3681"/>
                    <a:pt x="1634" y="3105"/>
                  </a:cubicBezTo>
                  <a:cubicBezTo>
                    <a:pt x="782" y="2542"/>
                    <a:pt x="388" y="1821"/>
                    <a:pt x="207" y="1314"/>
                  </a:cubicBezTo>
                  <a:cubicBezTo>
                    <a:pt x="0" y="734"/>
                    <a:pt x="0" y="244"/>
                    <a:pt x="33" y="98"/>
                  </a:cubicBezTo>
                  <a:lnTo>
                    <a:pt x="55" y="0"/>
                  </a:lnTo>
                  <a:lnTo>
                    <a:pt x="250" y="44"/>
                  </a:lnTo>
                  <a:lnTo>
                    <a:pt x="229" y="142"/>
                  </a:lnTo>
                  <a:cubicBezTo>
                    <a:pt x="201" y="265"/>
                    <a:pt x="205" y="713"/>
                    <a:pt x="396" y="1247"/>
                  </a:cubicBezTo>
                  <a:cubicBezTo>
                    <a:pt x="566" y="1725"/>
                    <a:pt x="938" y="2406"/>
                    <a:pt x="1744" y="2938"/>
                  </a:cubicBezTo>
                  <a:cubicBezTo>
                    <a:pt x="2624" y="3518"/>
                    <a:pt x="3487" y="3689"/>
                    <a:pt x="4116" y="3689"/>
                  </a:cubicBezTo>
                  <a:cubicBezTo>
                    <a:pt x="4589" y="3689"/>
                    <a:pt x="4927" y="3593"/>
                    <a:pt x="5041" y="3501"/>
                  </a:cubicBezTo>
                  <a:lnTo>
                    <a:pt x="5118" y="3438"/>
                  </a:lnTo>
                  <a:lnTo>
                    <a:pt x="5244" y="3593"/>
                  </a:lnTo>
                  <a:lnTo>
                    <a:pt x="5167" y="3656"/>
                  </a:lnTo>
                  <a:cubicBezTo>
                    <a:pt x="5020" y="3776"/>
                    <a:pt x="4640" y="3888"/>
                    <a:pt x="4116" y="388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7" name="Freeform 3073">
              <a:extLst>
                <a:ext uri="{FF2B5EF4-FFF2-40B4-BE49-F238E27FC236}">
                  <a16:creationId xmlns:a16="http://schemas.microsoft.com/office/drawing/2014/main" id="{D9D1C0F9-5F96-6452-B801-8EBFED6B3BBE}"/>
                </a:ext>
              </a:extLst>
            </p:cNvPr>
            <p:cNvSpPr>
              <a:spLocks noEditPoints="1"/>
            </p:cNvSpPr>
            <p:nvPr/>
          </p:nvSpPr>
          <p:spPr bwMode="auto">
            <a:xfrm>
              <a:off x="6505575" y="2181225"/>
              <a:ext cx="57150" cy="42863"/>
            </a:xfrm>
            <a:custGeom>
              <a:avLst/>
              <a:gdLst>
                <a:gd name="T0" fmla="*/ 342 w 1596"/>
                <a:gd name="T1" fmla="*/ 200 h 1178"/>
                <a:gd name="T2" fmla="*/ 236 w 1596"/>
                <a:gd name="T3" fmla="*/ 232 h 1178"/>
                <a:gd name="T4" fmla="*/ 289 w 1596"/>
                <a:gd name="T5" fmla="*/ 428 h 1178"/>
                <a:gd name="T6" fmla="*/ 635 w 1596"/>
                <a:gd name="T7" fmla="*/ 767 h 1178"/>
                <a:gd name="T8" fmla="*/ 1172 w 1596"/>
                <a:gd name="T9" fmla="*/ 978 h 1178"/>
                <a:gd name="T10" fmla="*/ 1278 w 1596"/>
                <a:gd name="T11" fmla="*/ 946 h 1178"/>
                <a:gd name="T12" fmla="*/ 880 w 1596"/>
                <a:gd name="T13" fmla="*/ 410 h 1178"/>
                <a:gd name="T14" fmla="*/ 342 w 1596"/>
                <a:gd name="T15" fmla="*/ 200 h 1178"/>
                <a:gd name="T16" fmla="*/ 1172 w 1596"/>
                <a:gd name="T17" fmla="*/ 1178 h 1178"/>
                <a:gd name="T18" fmla="*/ 521 w 1596"/>
                <a:gd name="T19" fmla="*/ 932 h 1178"/>
                <a:gd name="T20" fmla="*/ 119 w 1596"/>
                <a:gd name="T21" fmla="*/ 534 h 1178"/>
                <a:gd name="T22" fmla="*/ 71 w 1596"/>
                <a:gd name="T23" fmla="*/ 119 h 1178"/>
                <a:gd name="T24" fmla="*/ 342 w 1596"/>
                <a:gd name="T25" fmla="*/ 0 h 1178"/>
                <a:gd name="T26" fmla="*/ 993 w 1596"/>
                <a:gd name="T27" fmla="*/ 245 h 1178"/>
                <a:gd name="T28" fmla="*/ 1443 w 1596"/>
                <a:gd name="T29" fmla="*/ 1059 h 1178"/>
                <a:gd name="T30" fmla="*/ 1172 w 1596"/>
                <a:gd name="T31" fmla="*/ 1178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6" h="1178">
                  <a:moveTo>
                    <a:pt x="342" y="200"/>
                  </a:moveTo>
                  <a:cubicBezTo>
                    <a:pt x="289" y="200"/>
                    <a:pt x="250" y="212"/>
                    <a:pt x="236" y="232"/>
                  </a:cubicBezTo>
                  <a:cubicBezTo>
                    <a:pt x="218" y="259"/>
                    <a:pt x="227" y="330"/>
                    <a:pt x="289" y="428"/>
                  </a:cubicBezTo>
                  <a:cubicBezTo>
                    <a:pt x="361" y="542"/>
                    <a:pt x="487" y="666"/>
                    <a:pt x="635" y="767"/>
                  </a:cubicBezTo>
                  <a:cubicBezTo>
                    <a:pt x="824" y="897"/>
                    <a:pt x="1030" y="978"/>
                    <a:pt x="1172" y="978"/>
                  </a:cubicBezTo>
                  <a:cubicBezTo>
                    <a:pt x="1225" y="978"/>
                    <a:pt x="1264" y="967"/>
                    <a:pt x="1278" y="946"/>
                  </a:cubicBezTo>
                  <a:cubicBezTo>
                    <a:pt x="1319" y="885"/>
                    <a:pt x="1216" y="641"/>
                    <a:pt x="880" y="410"/>
                  </a:cubicBezTo>
                  <a:cubicBezTo>
                    <a:pt x="690" y="280"/>
                    <a:pt x="484" y="200"/>
                    <a:pt x="342" y="200"/>
                  </a:cubicBezTo>
                  <a:close/>
                  <a:moveTo>
                    <a:pt x="1172" y="1178"/>
                  </a:moveTo>
                  <a:cubicBezTo>
                    <a:pt x="989" y="1178"/>
                    <a:pt x="746" y="1086"/>
                    <a:pt x="521" y="932"/>
                  </a:cubicBezTo>
                  <a:cubicBezTo>
                    <a:pt x="350" y="814"/>
                    <a:pt x="206" y="673"/>
                    <a:pt x="119" y="534"/>
                  </a:cubicBezTo>
                  <a:cubicBezTo>
                    <a:pt x="16" y="371"/>
                    <a:pt x="0" y="223"/>
                    <a:pt x="71" y="119"/>
                  </a:cubicBezTo>
                  <a:cubicBezTo>
                    <a:pt x="108" y="64"/>
                    <a:pt x="186" y="0"/>
                    <a:pt x="342" y="0"/>
                  </a:cubicBezTo>
                  <a:cubicBezTo>
                    <a:pt x="525" y="0"/>
                    <a:pt x="768" y="92"/>
                    <a:pt x="993" y="245"/>
                  </a:cubicBezTo>
                  <a:cubicBezTo>
                    <a:pt x="1325" y="473"/>
                    <a:pt x="1596" y="836"/>
                    <a:pt x="1443" y="1059"/>
                  </a:cubicBezTo>
                  <a:cubicBezTo>
                    <a:pt x="1406" y="1113"/>
                    <a:pt x="1328" y="1178"/>
                    <a:pt x="1172" y="11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8" name="Freeform 3074">
              <a:extLst>
                <a:ext uri="{FF2B5EF4-FFF2-40B4-BE49-F238E27FC236}">
                  <a16:creationId xmlns:a16="http://schemas.microsoft.com/office/drawing/2014/main" id="{D639A81A-62F7-A94E-2B4F-13E29FB378E9}"/>
                </a:ext>
              </a:extLst>
            </p:cNvPr>
            <p:cNvSpPr>
              <a:spLocks/>
            </p:cNvSpPr>
            <p:nvPr/>
          </p:nvSpPr>
          <p:spPr bwMode="auto">
            <a:xfrm>
              <a:off x="6556375" y="2197100"/>
              <a:ext cx="47625" cy="22225"/>
            </a:xfrm>
            <a:custGeom>
              <a:avLst/>
              <a:gdLst>
                <a:gd name="T0" fmla="*/ 26 w 1305"/>
                <a:gd name="T1" fmla="*/ 612 h 612"/>
                <a:gd name="T2" fmla="*/ 0 w 1305"/>
                <a:gd name="T3" fmla="*/ 414 h 612"/>
                <a:gd name="T4" fmla="*/ 99 w 1305"/>
                <a:gd name="T5" fmla="*/ 400 h 612"/>
                <a:gd name="T6" fmla="*/ 1117 w 1305"/>
                <a:gd name="T7" fmla="*/ 52 h 612"/>
                <a:gd name="T8" fmla="*/ 1203 w 1305"/>
                <a:gd name="T9" fmla="*/ 0 h 612"/>
                <a:gd name="T10" fmla="*/ 1305 w 1305"/>
                <a:gd name="T11" fmla="*/ 171 h 612"/>
                <a:gd name="T12" fmla="*/ 1220 w 1305"/>
                <a:gd name="T13" fmla="*/ 223 h 612"/>
                <a:gd name="T14" fmla="*/ 125 w 1305"/>
                <a:gd name="T15" fmla="*/ 598 h 612"/>
                <a:gd name="T16" fmla="*/ 26 w 1305"/>
                <a:gd name="T17" fmla="*/ 612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5" h="612">
                  <a:moveTo>
                    <a:pt x="26" y="612"/>
                  </a:moveTo>
                  <a:lnTo>
                    <a:pt x="0" y="414"/>
                  </a:lnTo>
                  <a:lnTo>
                    <a:pt x="99" y="400"/>
                  </a:lnTo>
                  <a:cubicBezTo>
                    <a:pt x="104" y="400"/>
                    <a:pt x="666" y="322"/>
                    <a:pt x="1117" y="52"/>
                  </a:cubicBezTo>
                  <a:lnTo>
                    <a:pt x="1203" y="0"/>
                  </a:lnTo>
                  <a:lnTo>
                    <a:pt x="1305" y="171"/>
                  </a:lnTo>
                  <a:lnTo>
                    <a:pt x="1220" y="223"/>
                  </a:lnTo>
                  <a:cubicBezTo>
                    <a:pt x="733" y="515"/>
                    <a:pt x="150" y="595"/>
                    <a:pt x="125" y="598"/>
                  </a:cubicBezTo>
                  <a:lnTo>
                    <a:pt x="26" y="61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9" name="Freeform 3075">
              <a:extLst>
                <a:ext uri="{FF2B5EF4-FFF2-40B4-BE49-F238E27FC236}">
                  <a16:creationId xmlns:a16="http://schemas.microsoft.com/office/drawing/2014/main" id="{54341556-2AC0-9AA2-8532-FB76E212A352}"/>
                </a:ext>
              </a:extLst>
            </p:cNvPr>
            <p:cNvSpPr>
              <a:spLocks/>
            </p:cNvSpPr>
            <p:nvPr/>
          </p:nvSpPr>
          <p:spPr bwMode="auto">
            <a:xfrm>
              <a:off x="6607175" y="2176463"/>
              <a:ext cx="15875" cy="19050"/>
            </a:xfrm>
            <a:custGeom>
              <a:avLst/>
              <a:gdLst>
                <a:gd name="T0" fmla="*/ 138 w 418"/>
                <a:gd name="T1" fmla="*/ 492 h 492"/>
                <a:gd name="T2" fmla="*/ 0 w 418"/>
                <a:gd name="T3" fmla="*/ 348 h 492"/>
                <a:gd name="T4" fmla="*/ 73 w 418"/>
                <a:gd name="T5" fmla="*/ 278 h 492"/>
                <a:gd name="T6" fmla="*/ 171 w 418"/>
                <a:gd name="T7" fmla="*/ 146 h 492"/>
                <a:gd name="T8" fmla="*/ 195 w 418"/>
                <a:gd name="T9" fmla="*/ 91 h 492"/>
                <a:gd name="T10" fmla="*/ 236 w 418"/>
                <a:gd name="T11" fmla="*/ 0 h 492"/>
                <a:gd name="T12" fmla="*/ 418 w 418"/>
                <a:gd name="T13" fmla="*/ 83 h 492"/>
                <a:gd name="T14" fmla="*/ 377 w 418"/>
                <a:gd name="T15" fmla="*/ 173 h 492"/>
                <a:gd name="T16" fmla="*/ 354 w 418"/>
                <a:gd name="T17" fmla="*/ 225 h 492"/>
                <a:gd name="T18" fmla="*/ 211 w 418"/>
                <a:gd name="T19" fmla="*/ 423 h 492"/>
                <a:gd name="T20" fmla="*/ 138 w 418"/>
                <a:gd name="T21"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8" h="492">
                  <a:moveTo>
                    <a:pt x="138" y="492"/>
                  </a:moveTo>
                  <a:lnTo>
                    <a:pt x="0" y="348"/>
                  </a:lnTo>
                  <a:lnTo>
                    <a:pt x="73" y="278"/>
                  </a:lnTo>
                  <a:cubicBezTo>
                    <a:pt x="141" y="213"/>
                    <a:pt x="141" y="213"/>
                    <a:pt x="171" y="146"/>
                  </a:cubicBezTo>
                  <a:cubicBezTo>
                    <a:pt x="177" y="131"/>
                    <a:pt x="185" y="113"/>
                    <a:pt x="195" y="91"/>
                  </a:cubicBezTo>
                  <a:lnTo>
                    <a:pt x="236" y="0"/>
                  </a:lnTo>
                  <a:lnTo>
                    <a:pt x="418" y="83"/>
                  </a:lnTo>
                  <a:lnTo>
                    <a:pt x="377" y="173"/>
                  </a:lnTo>
                  <a:cubicBezTo>
                    <a:pt x="368" y="194"/>
                    <a:pt x="361" y="211"/>
                    <a:pt x="354" y="225"/>
                  </a:cubicBezTo>
                  <a:cubicBezTo>
                    <a:pt x="315" y="315"/>
                    <a:pt x="302" y="337"/>
                    <a:pt x="211" y="423"/>
                  </a:cubicBezTo>
                  <a:lnTo>
                    <a:pt x="138" y="49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50" name="Freeform 3076">
              <a:extLst>
                <a:ext uri="{FF2B5EF4-FFF2-40B4-BE49-F238E27FC236}">
                  <a16:creationId xmlns:a16="http://schemas.microsoft.com/office/drawing/2014/main" id="{53284516-CCE5-64A7-62CF-2412913F82F7}"/>
                </a:ext>
              </a:extLst>
            </p:cNvPr>
            <p:cNvSpPr>
              <a:spLocks/>
            </p:cNvSpPr>
            <p:nvPr/>
          </p:nvSpPr>
          <p:spPr bwMode="auto">
            <a:xfrm>
              <a:off x="6491288" y="2109788"/>
              <a:ext cx="30163" cy="77788"/>
            </a:xfrm>
            <a:custGeom>
              <a:avLst/>
              <a:gdLst>
                <a:gd name="T0" fmla="*/ 661 w 822"/>
                <a:gd name="T1" fmla="*/ 2147 h 2147"/>
                <a:gd name="T2" fmla="*/ 601 w 822"/>
                <a:gd name="T3" fmla="*/ 2066 h 2147"/>
                <a:gd name="T4" fmla="*/ 421 w 822"/>
                <a:gd name="T5" fmla="*/ 94 h 2147"/>
                <a:gd name="T6" fmla="*/ 456 w 822"/>
                <a:gd name="T7" fmla="*/ 0 h 2147"/>
                <a:gd name="T8" fmla="*/ 643 w 822"/>
                <a:gd name="T9" fmla="*/ 71 h 2147"/>
                <a:gd name="T10" fmla="*/ 608 w 822"/>
                <a:gd name="T11" fmla="*/ 164 h 2147"/>
                <a:gd name="T12" fmla="*/ 540 w 822"/>
                <a:gd name="T13" fmla="*/ 1441 h 2147"/>
                <a:gd name="T14" fmla="*/ 764 w 822"/>
                <a:gd name="T15" fmla="*/ 1949 h 2147"/>
                <a:gd name="T16" fmla="*/ 822 w 822"/>
                <a:gd name="T17" fmla="*/ 2030 h 2147"/>
                <a:gd name="T18" fmla="*/ 661 w 822"/>
                <a:gd name="T19" fmla="*/ 2147 h 2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2" h="2147">
                  <a:moveTo>
                    <a:pt x="661" y="2147"/>
                  </a:moveTo>
                  <a:lnTo>
                    <a:pt x="601" y="2066"/>
                  </a:lnTo>
                  <a:cubicBezTo>
                    <a:pt x="577" y="2032"/>
                    <a:pt x="0" y="1218"/>
                    <a:pt x="421" y="94"/>
                  </a:cubicBezTo>
                  <a:lnTo>
                    <a:pt x="456" y="0"/>
                  </a:lnTo>
                  <a:lnTo>
                    <a:pt x="643" y="71"/>
                  </a:lnTo>
                  <a:lnTo>
                    <a:pt x="608" y="164"/>
                  </a:lnTo>
                  <a:cubicBezTo>
                    <a:pt x="448" y="592"/>
                    <a:pt x="425" y="1021"/>
                    <a:pt x="540" y="1441"/>
                  </a:cubicBezTo>
                  <a:cubicBezTo>
                    <a:pt x="626" y="1756"/>
                    <a:pt x="762" y="1947"/>
                    <a:pt x="764" y="1949"/>
                  </a:cubicBezTo>
                  <a:lnTo>
                    <a:pt x="822" y="2030"/>
                  </a:lnTo>
                  <a:lnTo>
                    <a:pt x="661" y="214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51" name="Freeform 3077">
              <a:extLst>
                <a:ext uri="{FF2B5EF4-FFF2-40B4-BE49-F238E27FC236}">
                  <a16:creationId xmlns:a16="http://schemas.microsoft.com/office/drawing/2014/main" id="{CAA442A6-CA55-3EAA-4034-9622845797BF}"/>
                </a:ext>
              </a:extLst>
            </p:cNvPr>
            <p:cNvSpPr>
              <a:spLocks/>
            </p:cNvSpPr>
            <p:nvPr/>
          </p:nvSpPr>
          <p:spPr bwMode="auto">
            <a:xfrm>
              <a:off x="6464300" y="2106613"/>
              <a:ext cx="49213" cy="85725"/>
            </a:xfrm>
            <a:custGeom>
              <a:avLst/>
              <a:gdLst>
                <a:gd name="T0" fmla="*/ 1245 w 1362"/>
                <a:gd name="T1" fmla="*/ 2378 h 2378"/>
                <a:gd name="T2" fmla="*/ 1165 w 1362"/>
                <a:gd name="T3" fmla="*/ 2319 h 2378"/>
                <a:gd name="T4" fmla="*/ 576 w 1362"/>
                <a:gd name="T5" fmla="*/ 1720 h 2378"/>
                <a:gd name="T6" fmla="*/ 15 w 1362"/>
                <a:gd name="T7" fmla="*/ 100 h 2378"/>
                <a:gd name="T8" fmla="*/ 18 w 1362"/>
                <a:gd name="T9" fmla="*/ 0 h 2378"/>
                <a:gd name="T10" fmla="*/ 218 w 1362"/>
                <a:gd name="T11" fmla="*/ 5 h 2378"/>
                <a:gd name="T12" fmla="*/ 215 w 1362"/>
                <a:gd name="T13" fmla="*/ 105 h 2378"/>
                <a:gd name="T14" fmla="*/ 732 w 1362"/>
                <a:gd name="T15" fmla="*/ 1594 h 2378"/>
                <a:gd name="T16" fmla="*/ 1282 w 1362"/>
                <a:gd name="T17" fmla="*/ 2157 h 2378"/>
                <a:gd name="T18" fmla="*/ 1362 w 1362"/>
                <a:gd name="T19" fmla="*/ 2217 h 2378"/>
                <a:gd name="T20" fmla="*/ 1245 w 1362"/>
                <a:gd name="T21" fmla="*/ 2378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2" h="2378">
                  <a:moveTo>
                    <a:pt x="1245" y="2378"/>
                  </a:moveTo>
                  <a:lnTo>
                    <a:pt x="1165" y="2319"/>
                  </a:lnTo>
                  <a:cubicBezTo>
                    <a:pt x="1152" y="2310"/>
                    <a:pt x="863" y="2098"/>
                    <a:pt x="576" y="1720"/>
                  </a:cubicBezTo>
                  <a:cubicBezTo>
                    <a:pt x="195" y="1216"/>
                    <a:pt x="0" y="656"/>
                    <a:pt x="15" y="100"/>
                  </a:cubicBezTo>
                  <a:lnTo>
                    <a:pt x="18" y="0"/>
                  </a:lnTo>
                  <a:lnTo>
                    <a:pt x="218" y="5"/>
                  </a:lnTo>
                  <a:lnTo>
                    <a:pt x="215" y="105"/>
                  </a:lnTo>
                  <a:cubicBezTo>
                    <a:pt x="198" y="748"/>
                    <a:pt x="487" y="1269"/>
                    <a:pt x="732" y="1594"/>
                  </a:cubicBezTo>
                  <a:cubicBezTo>
                    <a:pt x="1001" y="1951"/>
                    <a:pt x="1279" y="2156"/>
                    <a:pt x="1282" y="2157"/>
                  </a:cubicBezTo>
                  <a:lnTo>
                    <a:pt x="1362" y="2217"/>
                  </a:lnTo>
                  <a:lnTo>
                    <a:pt x="1245" y="23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cxnSp>
        <p:nvCxnSpPr>
          <p:cNvPr id="57" name="Straight Connector 56">
            <a:extLst>
              <a:ext uri="{FF2B5EF4-FFF2-40B4-BE49-F238E27FC236}">
                <a16:creationId xmlns:a16="http://schemas.microsoft.com/office/drawing/2014/main" id="{0E58A8DF-5889-11E5-4BF5-67E6A6E44022}"/>
              </a:ext>
            </a:extLst>
          </p:cNvPr>
          <p:cNvCxnSpPr>
            <a:cxnSpLocks/>
          </p:cNvCxnSpPr>
          <p:nvPr/>
        </p:nvCxnSpPr>
        <p:spPr>
          <a:xfrm>
            <a:off x="4623914" y="3349724"/>
            <a:ext cx="0" cy="12750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Chat with solid fill">
            <a:extLst>
              <a:ext uri="{FF2B5EF4-FFF2-40B4-BE49-F238E27FC236}">
                <a16:creationId xmlns:a16="http://schemas.microsoft.com/office/drawing/2014/main" id="{B69B721C-6C81-A985-11CE-6CA717B929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0454" y="5240747"/>
            <a:ext cx="365633" cy="365633"/>
          </a:xfrm>
          <a:prstGeom prst="rect">
            <a:avLst/>
          </a:prstGeom>
        </p:spPr>
      </p:pic>
      <p:sp>
        <p:nvSpPr>
          <p:cNvPr id="9" name="TextBox 8">
            <a:extLst>
              <a:ext uri="{FF2B5EF4-FFF2-40B4-BE49-F238E27FC236}">
                <a16:creationId xmlns:a16="http://schemas.microsoft.com/office/drawing/2014/main" id="{53A1AFE0-5BE2-AF16-9D80-11F7A2DAC341}"/>
              </a:ext>
            </a:extLst>
          </p:cNvPr>
          <p:cNvSpPr txBox="1"/>
          <p:nvPr/>
        </p:nvSpPr>
        <p:spPr>
          <a:xfrm>
            <a:off x="396775" y="5535505"/>
            <a:ext cx="147668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mn-lt"/>
                <a:cs typeface="+mn-lt"/>
                <a:sym typeface="+mn-lt"/>
              </a:rPr>
              <a:t>German &amp; English</a:t>
            </a:r>
          </a:p>
        </p:txBody>
      </p:sp>
      <p:sp>
        <p:nvSpPr>
          <p:cNvPr id="13" name="Freeform 352">
            <a:extLst>
              <a:ext uri="{FF2B5EF4-FFF2-40B4-BE49-F238E27FC236}">
                <a16:creationId xmlns:a16="http://schemas.microsoft.com/office/drawing/2014/main" id="{8FEAD837-24E2-190E-5578-9C07EF9A7607}"/>
              </a:ext>
            </a:extLst>
          </p:cNvPr>
          <p:cNvSpPr>
            <a:spLocks/>
          </p:cNvSpPr>
          <p:nvPr/>
        </p:nvSpPr>
        <p:spPr bwMode="auto">
          <a:xfrm>
            <a:off x="2872569" y="3501441"/>
            <a:ext cx="288502" cy="291978"/>
          </a:xfrm>
          <a:custGeom>
            <a:avLst/>
            <a:gdLst/>
            <a:ahLst/>
            <a:cxnLst>
              <a:cxn ang="0">
                <a:pos x="127" y="34"/>
              </a:cxn>
              <a:cxn ang="0">
                <a:pos x="127" y="34"/>
              </a:cxn>
              <a:cxn ang="0">
                <a:pos x="166" y="0"/>
              </a:cxn>
              <a:cxn ang="0">
                <a:pos x="69" y="58"/>
              </a:cxn>
              <a:cxn ang="0">
                <a:pos x="91" y="65"/>
              </a:cxn>
              <a:cxn ang="0">
                <a:pos x="55" y="84"/>
              </a:cxn>
              <a:cxn ang="0">
                <a:pos x="76" y="91"/>
              </a:cxn>
              <a:cxn ang="0">
                <a:pos x="41" y="109"/>
              </a:cxn>
              <a:cxn ang="0">
                <a:pos x="60" y="117"/>
              </a:cxn>
              <a:cxn ang="0">
                <a:pos x="0" y="168"/>
              </a:cxn>
              <a:cxn ang="0">
                <a:pos x="97" y="109"/>
              </a:cxn>
              <a:cxn ang="0">
                <a:pos x="81" y="103"/>
              </a:cxn>
              <a:cxn ang="0">
                <a:pos x="113" y="84"/>
              </a:cxn>
              <a:cxn ang="0">
                <a:pos x="96" y="78"/>
              </a:cxn>
              <a:cxn ang="0">
                <a:pos x="126" y="58"/>
              </a:cxn>
              <a:cxn ang="0">
                <a:pos x="107" y="52"/>
              </a:cxn>
            </a:cxnLst>
            <a:rect l="0" t="0" r="r" b="b"/>
            <a:pathLst>
              <a:path w="166" h="168">
                <a:moveTo>
                  <a:pt x="127" y="34"/>
                </a:moveTo>
                <a:lnTo>
                  <a:pt x="127" y="34"/>
                </a:lnTo>
                <a:lnTo>
                  <a:pt x="166" y="0"/>
                </a:lnTo>
                <a:lnTo>
                  <a:pt x="69" y="58"/>
                </a:lnTo>
                <a:lnTo>
                  <a:pt x="91" y="65"/>
                </a:lnTo>
                <a:lnTo>
                  <a:pt x="55" y="84"/>
                </a:lnTo>
                <a:lnTo>
                  <a:pt x="76" y="91"/>
                </a:lnTo>
                <a:lnTo>
                  <a:pt x="41" y="109"/>
                </a:lnTo>
                <a:lnTo>
                  <a:pt x="60" y="117"/>
                </a:lnTo>
                <a:lnTo>
                  <a:pt x="0" y="168"/>
                </a:lnTo>
                <a:lnTo>
                  <a:pt x="97" y="109"/>
                </a:lnTo>
                <a:lnTo>
                  <a:pt x="81" y="103"/>
                </a:lnTo>
                <a:lnTo>
                  <a:pt x="113" y="84"/>
                </a:lnTo>
                <a:lnTo>
                  <a:pt x="96" y="78"/>
                </a:lnTo>
                <a:lnTo>
                  <a:pt x="126" y="58"/>
                </a:lnTo>
                <a:lnTo>
                  <a:pt x="107" y="52"/>
                </a:ln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latin typeface="+mn-lt"/>
              <a:cs typeface="Arial" pitchFamily="34" charset="0"/>
            </a:endParaRPr>
          </a:p>
        </p:txBody>
      </p:sp>
      <p:grpSp>
        <p:nvGrpSpPr>
          <p:cNvPr id="19" name="Groupe 566">
            <a:extLst>
              <a:ext uri="{FF2B5EF4-FFF2-40B4-BE49-F238E27FC236}">
                <a16:creationId xmlns:a16="http://schemas.microsoft.com/office/drawing/2014/main" id="{F63C2A5B-C6B7-9F68-D2C5-BF4248AF1393}"/>
              </a:ext>
            </a:extLst>
          </p:cNvPr>
          <p:cNvGrpSpPr>
            <a:grpSpLocks noChangeAspect="1"/>
          </p:cNvGrpSpPr>
          <p:nvPr/>
        </p:nvGrpSpPr>
        <p:grpSpPr>
          <a:xfrm>
            <a:off x="2845198" y="4267684"/>
            <a:ext cx="343244" cy="231253"/>
            <a:chOff x="1033464" y="987426"/>
            <a:chExt cx="374650" cy="252413"/>
          </a:xfrm>
        </p:grpSpPr>
        <p:sp>
          <p:nvSpPr>
            <p:cNvPr id="20" name="Freeform 228">
              <a:extLst>
                <a:ext uri="{FF2B5EF4-FFF2-40B4-BE49-F238E27FC236}">
                  <a16:creationId xmlns:a16="http://schemas.microsoft.com/office/drawing/2014/main" id="{A4EB1FFA-7C55-A1FE-5DB1-577C24F69858}"/>
                </a:ext>
              </a:extLst>
            </p:cNvPr>
            <p:cNvSpPr>
              <a:spLocks/>
            </p:cNvSpPr>
            <p:nvPr/>
          </p:nvSpPr>
          <p:spPr bwMode="auto">
            <a:xfrm>
              <a:off x="1093789" y="987426"/>
              <a:ext cx="314325" cy="244475"/>
            </a:xfrm>
            <a:custGeom>
              <a:avLst/>
              <a:gdLst/>
              <a:ahLst/>
              <a:cxnLst>
                <a:cxn ang="0">
                  <a:pos x="0" y="74"/>
                </a:cxn>
                <a:cxn ang="0">
                  <a:pos x="0" y="21"/>
                </a:cxn>
                <a:cxn ang="0">
                  <a:pos x="52" y="63"/>
                </a:cxn>
                <a:cxn ang="0">
                  <a:pos x="52" y="21"/>
                </a:cxn>
                <a:cxn ang="0">
                  <a:pos x="106" y="64"/>
                </a:cxn>
                <a:cxn ang="0">
                  <a:pos x="106" y="21"/>
                </a:cxn>
                <a:cxn ang="0">
                  <a:pos x="156" y="72"/>
                </a:cxn>
                <a:cxn ang="0">
                  <a:pos x="173" y="0"/>
                </a:cxn>
                <a:cxn ang="0">
                  <a:pos x="198" y="0"/>
                </a:cxn>
                <a:cxn ang="0">
                  <a:pos x="198" y="154"/>
                </a:cxn>
              </a:cxnLst>
              <a:rect l="0" t="0" r="r" b="b"/>
              <a:pathLst>
                <a:path w="198" h="154">
                  <a:moveTo>
                    <a:pt x="0" y="74"/>
                  </a:moveTo>
                  <a:lnTo>
                    <a:pt x="0" y="21"/>
                  </a:lnTo>
                  <a:lnTo>
                    <a:pt x="52" y="63"/>
                  </a:lnTo>
                  <a:lnTo>
                    <a:pt x="52" y="21"/>
                  </a:lnTo>
                  <a:lnTo>
                    <a:pt x="106" y="64"/>
                  </a:lnTo>
                  <a:lnTo>
                    <a:pt x="106" y="21"/>
                  </a:lnTo>
                  <a:lnTo>
                    <a:pt x="156" y="72"/>
                  </a:lnTo>
                  <a:lnTo>
                    <a:pt x="173" y="0"/>
                  </a:lnTo>
                  <a:lnTo>
                    <a:pt x="198" y="0"/>
                  </a:lnTo>
                  <a:lnTo>
                    <a:pt x="198" y="154"/>
                  </a:ln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21" name="Freeform 229">
              <a:extLst>
                <a:ext uri="{FF2B5EF4-FFF2-40B4-BE49-F238E27FC236}">
                  <a16:creationId xmlns:a16="http://schemas.microsoft.com/office/drawing/2014/main" id="{A5306F10-4A8A-6B9F-14BB-E6700424E034}"/>
                </a:ext>
              </a:extLst>
            </p:cNvPr>
            <p:cNvSpPr>
              <a:spLocks/>
            </p:cNvSpPr>
            <p:nvPr/>
          </p:nvSpPr>
          <p:spPr bwMode="auto">
            <a:xfrm>
              <a:off x="1033464" y="1098551"/>
              <a:ext cx="239713" cy="141288"/>
            </a:xfrm>
            <a:custGeom>
              <a:avLst/>
              <a:gdLst/>
              <a:ahLst/>
              <a:cxnLst>
                <a:cxn ang="0">
                  <a:pos x="31" y="20"/>
                </a:cxn>
                <a:cxn ang="0">
                  <a:pos x="17" y="13"/>
                </a:cxn>
                <a:cxn ang="0">
                  <a:pos x="16" y="26"/>
                </a:cxn>
                <a:cxn ang="0">
                  <a:pos x="2" y="28"/>
                </a:cxn>
                <a:cxn ang="0">
                  <a:pos x="10" y="39"/>
                </a:cxn>
                <a:cxn ang="0">
                  <a:pos x="1" y="48"/>
                </a:cxn>
                <a:cxn ang="0">
                  <a:pos x="14" y="51"/>
                </a:cxn>
                <a:cxn ang="0">
                  <a:pos x="13" y="65"/>
                </a:cxn>
                <a:cxn ang="0">
                  <a:pos x="25" y="59"/>
                </a:cxn>
                <a:cxn ang="0">
                  <a:pos x="33" y="70"/>
                </a:cxn>
                <a:cxn ang="0">
                  <a:pos x="38" y="57"/>
                </a:cxn>
                <a:cxn ang="0">
                  <a:pos x="51" y="61"/>
                </a:cxn>
                <a:cxn ang="0">
                  <a:pos x="48" y="48"/>
                </a:cxn>
                <a:cxn ang="0">
                  <a:pos x="59" y="41"/>
                </a:cxn>
                <a:cxn ang="0">
                  <a:pos x="50" y="33"/>
                </a:cxn>
                <a:cxn ang="0">
                  <a:pos x="62" y="27"/>
                </a:cxn>
                <a:cxn ang="0">
                  <a:pos x="57" y="15"/>
                </a:cxn>
                <a:cxn ang="0">
                  <a:pos x="70" y="16"/>
                </a:cxn>
                <a:cxn ang="0">
                  <a:pos x="72" y="3"/>
                </a:cxn>
                <a:cxn ang="0">
                  <a:pos x="83" y="10"/>
                </a:cxn>
                <a:cxn ang="0">
                  <a:pos x="91" y="0"/>
                </a:cxn>
                <a:cxn ang="0">
                  <a:pos x="97" y="12"/>
                </a:cxn>
                <a:cxn ang="0">
                  <a:pos x="109" y="7"/>
                </a:cxn>
                <a:cxn ang="0">
                  <a:pos x="108" y="20"/>
                </a:cxn>
                <a:cxn ang="0">
                  <a:pos x="121" y="22"/>
                </a:cxn>
                <a:cxn ang="0">
                  <a:pos x="114" y="33"/>
                </a:cxn>
                <a:cxn ang="0">
                  <a:pos x="124" y="41"/>
                </a:cxn>
                <a:cxn ang="0">
                  <a:pos x="112" y="47"/>
                </a:cxn>
                <a:cxn ang="0">
                  <a:pos x="117" y="59"/>
                </a:cxn>
                <a:cxn ang="0">
                  <a:pos x="104" y="58"/>
                </a:cxn>
                <a:cxn ang="0">
                  <a:pos x="102" y="71"/>
                </a:cxn>
                <a:cxn ang="0">
                  <a:pos x="91" y="63"/>
                </a:cxn>
              </a:cxnLst>
              <a:rect l="0" t="0" r="r" b="b"/>
              <a:pathLst>
                <a:path w="124" h="73">
                  <a:moveTo>
                    <a:pt x="31" y="3"/>
                  </a:moveTo>
                  <a:cubicBezTo>
                    <a:pt x="31" y="20"/>
                    <a:pt x="31" y="20"/>
                    <a:pt x="31" y="20"/>
                  </a:cubicBezTo>
                  <a:cubicBezTo>
                    <a:pt x="30" y="21"/>
                    <a:pt x="25" y="21"/>
                    <a:pt x="24" y="21"/>
                  </a:cubicBezTo>
                  <a:cubicBezTo>
                    <a:pt x="17" y="13"/>
                    <a:pt x="17" y="13"/>
                    <a:pt x="17" y="13"/>
                  </a:cubicBezTo>
                  <a:cubicBezTo>
                    <a:pt x="12" y="16"/>
                    <a:pt x="12" y="16"/>
                    <a:pt x="12" y="16"/>
                  </a:cubicBezTo>
                  <a:cubicBezTo>
                    <a:pt x="16" y="26"/>
                    <a:pt x="16" y="26"/>
                    <a:pt x="16" y="26"/>
                  </a:cubicBezTo>
                  <a:cubicBezTo>
                    <a:pt x="15" y="27"/>
                    <a:pt x="14" y="28"/>
                    <a:pt x="13" y="29"/>
                  </a:cubicBezTo>
                  <a:cubicBezTo>
                    <a:pt x="2" y="28"/>
                    <a:pt x="2" y="28"/>
                    <a:pt x="2" y="28"/>
                  </a:cubicBezTo>
                  <a:cubicBezTo>
                    <a:pt x="0" y="33"/>
                    <a:pt x="0" y="33"/>
                    <a:pt x="0" y="33"/>
                  </a:cubicBezTo>
                  <a:cubicBezTo>
                    <a:pt x="10" y="39"/>
                    <a:pt x="10" y="39"/>
                    <a:pt x="10" y="39"/>
                  </a:cubicBezTo>
                  <a:cubicBezTo>
                    <a:pt x="10" y="40"/>
                    <a:pt x="10" y="41"/>
                    <a:pt x="10" y="42"/>
                  </a:cubicBezTo>
                  <a:cubicBezTo>
                    <a:pt x="1" y="48"/>
                    <a:pt x="1" y="48"/>
                    <a:pt x="1" y="48"/>
                  </a:cubicBezTo>
                  <a:cubicBezTo>
                    <a:pt x="3" y="54"/>
                    <a:pt x="3" y="54"/>
                    <a:pt x="3" y="54"/>
                  </a:cubicBezTo>
                  <a:cubicBezTo>
                    <a:pt x="14" y="51"/>
                    <a:pt x="14" y="51"/>
                    <a:pt x="14" y="51"/>
                  </a:cubicBezTo>
                  <a:cubicBezTo>
                    <a:pt x="15" y="52"/>
                    <a:pt x="16" y="53"/>
                    <a:pt x="16" y="54"/>
                  </a:cubicBezTo>
                  <a:cubicBezTo>
                    <a:pt x="13" y="65"/>
                    <a:pt x="13" y="65"/>
                    <a:pt x="13" y="65"/>
                  </a:cubicBezTo>
                  <a:cubicBezTo>
                    <a:pt x="18" y="68"/>
                    <a:pt x="18" y="68"/>
                    <a:pt x="18" y="68"/>
                  </a:cubicBezTo>
                  <a:cubicBezTo>
                    <a:pt x="25" y="59"/>
                    <a:pt x="25" y="59"/>
                    <a:pt x="25" y="59"/>
                  </a:cubicBezTo>
                  <a:cubicBezTo>
                    <a:pt x="26" y="59"/>
                    <a:pt x="28" y="59"/>
                    <a:pt x="29" y="59"/>
                  </a:cubicBezTo>
                  <a:cubicBezTo>
                    <a:pt x="33" y="70"/>
                    <a:pt x="33" y="70"/>
                    <a:pt x="33" y="70"/>
                  </a:cubicBezTo>
                  <a:cubicBezTo>
                    <a:pt x="39" y="69"/>
                    <a:pt x="39" y="69"/>
                    <a:pt x="39" y="69"/>
                  </a:cubicBezTo>
                  <a:cubicBezTo>
                    <a:pt x="38" y="57"/>
                    <a:pt x="38" y="57"/>
                    <a:pt x="38" y="57"/>
                  </a:cubicBezTo>
                  <a:cubicBezTo>
                    <a:pt x="40" y="57"/>
                    <a:pt x="41" y="56"/>
                    <a:pt x="42" y="56"/>
                  </a:cubicBezTo>
                  <a:cubicBezTo>
                    <a:pt x="51" y="61"/>
                    <a:pt x="51" y="61"/>
                    <a:pt x="51" y="61"/>
                  </a:cubicBezTo>
                  <a:cubicBezTo>
                    <a:pt x="55" y="56"/>
                    <a:pt x="55" y="56"/>
                    <a:pt x="55" y="56"/>
                  </a:cubicBezTo>
                  <a:cubicBezTo>
                    <a:pt x="48" y="48"/>
                    <a:pt x="48" y="48"/>
                    <a:pt x="48" y="48"/>
                  </a:cubicBezTo>
                  <a:cubicBezTo>
                    <a:pt x="48" y="47"/>
                    <a:pt x="49" y="45"/>
                    <a:pt x="49" y="44"/>
                  </a:cubicBezTo>
                  <a:cubicBezTo>
                    <a:pt x="59" y="41"/>
                    <a:pt x="59" y="41"/>
                    <a:pt x="59" y="41"/>
                  </a:cubicBezTo>
                  <a:cubicBezTo>
                    <a:pt x="60" y="37"/>
                    <a:pt x="60" y="37"/>
                    <a:pt x="60" y="37"/>
                  </a:cubicBezTo>
                  <a:cubicBezTo>
                    <a:pt x="50" y="33"/>
                    <a:pt x="50" y="33"/>
                    <a:pt x="50" y="33"/>
                  </a:cubicBezTo>
                  <a:cubicBezTo>
                    <a:pt x="51" y="27"/>
                    <a:pt x="51" y="27"/>
                    <a:pt x="51" y="27"/>
                  </a:cubicBezTo>
                  <a:cubicBezTo>
                    <a:pt x="62" y="27"/>
                    <a:pt x="62" y="27"/>
                    <a:pt x="62" y="27"/>
                  </a:cubicBezTo>
                  <a:cubicBezTo>
                    <a:pt x="62" y="26"/>
                    <a:pt x="63" y="25"/>
                    <a:pt x="64" y="23"/>
                  </a:cubicBezTo>
                  <a:cubicBezTo>
                    <a:pt x="57" y="15"/>
                    <a:pt x="57" y="15"/>
                    <a:pt x="57" y="15"/>
                  </a:cubicBezTo>
                  <a:cubicBezTo>
                    <a:pt x="61" y="11"/>
                    <a:pt x="61" y="11"/>
                    <a:pt x="61" y="11"/>
                  </a:cubicBezTo>
                  <a:cubicBezTo>
                    <a:pt x="70" y="16"/>
                    <a:pt x="70" y="16"/>
                    <a:pt x="70" y="16"/>
                  </a:cubicBezTo>
                  <a:cubicBezTo>
                    <a:pt x="71" y="15"/>
                    <a:pt x="72" y="14"/>
                    <a:pt x="74" y="14"/>
                  </a:cubicBezTo>
                  <a:cubicBezTo>
                    <a:pt x="72" y="3"/>
                    <a:pt x="72" y="3"/>
                    <a:pt x="72" y="3"/>
                  </a:cubicBezTo>
                  <a:cubicBezTo>
                    <a:pt x="77" y="1"/>
                    <a:pt x="77" y="1"/>
                    <a:pt x="77" y="1"/>
                  </a:cubicBezTo>
                  <a:cubicBezTo>
                    <a:pt x="83" y="10"/>
                    <a:pt x="83" y="10"/>
                    <a:pt x="83" y="10"/>
                  </a:cubicBezTo>
                  <a:cubicBezTo>
                    <a:pt x="84" y="10"/>
                    <a:pt x="86" y="10"/>
                    <a:pt x="87" y="10"/>
                  </a:cubicBezTo>
                  <a:cubicBezTo>
                    <a:pt x="91" y="0"/>
                    <a:pt x="91" y="0"/>
                    <a:pt x="91" y="0"/>
                  </a:cubicBezTo>
                  <a:cubicBezTo>
                    <a:pt x="97" y="1"/>
                    <a:pt x="97" y="1"/>
                    <a:pt x="97" y="1"/>
                  </a:cubicBezTo>
                  <a:cubicBezTo>
                    <a:pt x="97" y="12"/>
                    <a:pt x="97" y="12"/>
                    <a:pt x="97" y="12"/>
                  </a:cubicBezTo>
                  <a:cubicBezTo>
                    <a:pt x="98" y="12"/>
                    <a:pt x="99" y="13"/>
                    <a:pt x="101" y="14"/>
                  </a:cubicBezTo>
                  <a:cubicBezTo>
                    <a:pt x="109" y="7"/>
                    <a:pt x="109" y="7"/>
                    <a:pt x="109" y="7"/>
                  </a:cubicBezTo>
                  <a:cubicBezTo>
                    <a:pt x="113" y="11"/>
                    <a:pt x="113" y="11"/>
                    <a:pt x="113" y="11"/>
                  </a:cubicBezTo>
                  <a:cubicBezTo>
                    <a:pt x="108" y="20"/>
                    <a:pt x="108" y="20"/>
                    <a:pt x="108" y="20"/>
                  </a:cubicBezTo>
                  <a:cubicBezTo>
                    <a:pt x="109" y="21"/>
                    <a:pt x="110" y="22"/>
                    <a:pt x="110" y="23"/>
                  </a:cubicBezTo>
                  <a:cubicBezTo>
                    <a:pt x="121" y="22"/>
                    <a:pt x="121" y="22"/>
                    <a:pt x="121" y="22"/>
                  </a:cubicBezTo>
                  <a:cubicBezTo>
                    <a:pt x="123" y="27"/>
                    <a:pt x="123" y="27"/>
                    <a:pt x="123" y="27"/>
                  </a:cubicBezTo>
                  <a:cubicBezTo>
                    <a:pt x="114" y="33"/>
                    <a:pt x="114" y="33"/>
                    <a:pt x="114" y="33"/>
                  </a:cubicBezTo>
                  <a:cubicBezTo>
                    <a:pt x="114" y="34"/>
                    <a:pt x="114" y="36"/>
                    <a:pt x="114" y="37"/>
                  </a:cubicBezTo>
                  <a:cubicBezTo>
                    <a:pt x="124" y="41"/>
                    <a:pt x="124" y="41"/>
                    <a:pt x="124" y="41"/>
                  </a:cubicBezTo>
                  <a:cubicBezTo>
                    <a:pt x="123" y="47"/>
                    <a:pt x="123" y="47"/>
                    <a:pt x="123" y="47"/>
                  </a:cubicBezTo>
                  <a:cubicBezTo>
                    <a:pt x="112" y="47"/>
                    <a:pt x="112" y="47"/>
                    <a:pt x="112" y="47"/>
                  </a:cubicBezTo>
                  <a:cubicBezTo>
                    <a:pt x="112" y="48"/>
                    <a:pt x="111" y="49"/>
                    <a:pt x="110" y="50"/>
                  </a:cubicBezTo>
                  <a:cubicBezTo>
                    <a:pt x="117" y="59"/>
                    <a:pt x="117" y="59"/>
                    <a:pt x="117" y="59"/>
                  </a:cubicBezTo>
                  <a:cubicBezTo>
                    <a:pt x="113" y="63"/>
                    <a:pt x="113" y="63"/>
                    <a:pt x="113" y="63"/>
                  </a:cubicBezTo>
                  <a:cubicBezTo>
                    <a:pt x="104" y="58"/>
                    <a:pt x="104" y="58"/>
                    <a:pt x="104" y="58"/>
                  </a:cubicBezTo>
                  <a:cubicBezTo>
                    <a:pt x="103" y="59"/>
                    <a:pt x="102" y="60"/>
                    <a:pt x="100" y="60"/>
                  </a:cubicBezTo>
                  <a:cubicBezTo>
                    <a:pt x="102" y="71"/>
                    <a:pt x="102" y="71"/>
                    <a:pt x="102" y="71"/>
                  </a:cubicBezTo>
                  <a:cubicBezTo>
                    <a:pt x="96" y="73"/>
                    <a:pt x="96" y="73"/>
                    <a:pt x="96" y="73"/>
                  </a:cubicBezTo>
                  <a:cubicBezTo>
                    <a:pt x="91" y="63"/>
                    <a:pt x="91" y="63"/>
                    <a:pt x="91" y="63"/>
                  </a:cubicBezTo>
                  <a:cubicBezTo>
                    <a:pt x="90" y="64"/>
                    <a:pt x="88" y="64"/>
                    <a:pt x="87" y="64"/>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22" name="Freeform 230">
              <a:extLst>
                <a:ext uri="{FF2B5EF4-FFF2-40B4-BE49-F238E27FC236}">
                  <a16:creationId xmlns:a16="http://schemas.microsoft.com/office/drawing/2014/main" id="{9894AC7E-731C-5D25-B4B6-FCC4537A4B25}"/>
                </a:ext>
              </a:extLst>
            </p:cNvPr>
            <p:cNvSpPr>
              <a:spLocks/>
            </p:cNvSpPr>
            <p:nvPr/>
          </p:nvSpPr>
          <p:spPr bwMode="auto">
            <a:xfrm>
              <a:off x="1179514" y="1146176"/>
              <a:ext cx="46038" cy="47625"/>
            </a:xfrm>
            <a:custGeom>
              <a:avLst/>
              <a:gdLst/>
              <a:ahLst/>
              <a:cxnLst>
                <a:cxn ang="0">
                  <a:pos x="4" y="5"/>
                </a:cxn>
                <a:cxn ang="0">
                  <a:pos x="19" y="4"/>
                </a:cxn>
                <a:cxn ang="0">
                  <a:pos x="20" y="19"/>
                </a:cxn>
                <a:cxn ang="0">
                  <a:pos x="5" y="20"/>
                </a:cxn>
                <a:cxn ang="0">
                  <a:pos x="4" y="5"/>
                </a:cxn>
              </a:cxnLst>
              <a:rect l="0" t="0" r="r" b="b"/>
              <a:pathLst>
                <a:path w="24" h="24">
                  <a:moveTo>
                    <a:pt x="4" y="5"/>
                  </a:moveTo>
                  <a:cubicBezTo>
                    <a:pt x="8" y="1"/>
                    <a:pt x="14" y="0"/>
                    <a:pt x="19" y="4"/>
                  </a:cubicBezTo>
                  <a:cubicBezTo>
                    <a:pt x="23" y="8"/>
                    <a:pt x="24" y="14"/>
                    <a:pt x="20" y="19"/>
                  </a:cubicBezTo>
                  <a:cubicBezTo>
                    <a:pt x="16" y="23"/>
                    <a:pt x="10" y="24"/>
                    <a:pt x="5" y="20"/>
                  </a:cubicBezTo>
                  <a:cubicBezTo>
                    <a:pt x="1" y="16"/>
                    <a:pt x="0" y="9"/>
                    <a:pt x="4" y="5"/>
                  </a:cubicBez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23" name="Freeform 231">
              <a:extLst>
                <a:ext uri="{FF2B5EF4-FFF2-40B4-BE49-F238E27FC236}">
                  <a16:creationId xmlns:a16="http://schemas.microsoft.com/office/drawing/2014/main" id="{C42C9799-FA33-A3B1-EE09-F777542C02BD}"/>
                </a:ext>
              </a:extLst>
            </p:cNvPr>
            <p:cNvSpPr>
              <a:spLocks/>
            </p:cNvSpPr>
            <p:nvPr/>
          </p:nvSpPr>
          <p:spPr bwMode="auto">
            <a:xfrm>
              <a:off x="1069976" y="1154113"/>
              <a:ext cx="42863" cy="42863"/>
            </a:xfrm>
            <a:custGeom>
              <a:avLst/>
              <a:gdLst/>
              <a:ahLst/>
              <a:cxnLst>
                <a:cxn ang="0">
                  <a:pos x="4" y="5"/>
                </a:cxn>
                <a:cxn ang="0">
                  <a:pos x="17" y="4"/>
                </a:cxn>
                <a:cxn ang="0">
                  <a:pos x="19" y="17"/>
                </a:cxn>
                <a:cxn ang="0">
                  <a:pos x="5" y="18"/>
                </a:cxn>
                <a:cxn ang="0">
                  <a:pos x="4" y="5"/>
                </a:cxn>
              </a:cxnLst>
              <a:rect l="0" t="0" r="r" b="b"/>
              <a:pathLst>
                <a:path w="22" h="22">
                  <a:moveTo>
                    <a:pt x="4" y="5"/>
                  </a:moveTo>
                  <a:cubicBezTo>
                    <a:pt x="7" y="1"/>
                    <a:pt x="13" y="0"/>
                    <a:pt x="17" y="4"/>
                  </a:cubicBezTo>
                  <a:cubicBezTo>
                    <a:pt x="22" y="7"/>
                    <a:pt x="22" y="13"/>
                    <a:pt x="19" y="17"/>
                  </a:cubicBezTo>
                  <a:cubicBezTo>
                    <a:pt x="15" y="22"/>
                    <a:pt x="9" y="22"/>
                    <a:pt x="5" y="18"/>
                  </a:cubicBezTo>
                  <a:cubicBezTo>
                    <a:pt x="1" y="15"/>
                    <a:pt x="0" y="9"/>
                    <a:pt x="4" y="5"/>
                  </a:cubicBez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grpSp>
      <p:grpSp>
        <p:nvGrpSpPr>
          <p:cNvPr id="24" name="Group 23">
            <a:extLst>
              <a:ext uri="{FF2B5EF4-FFF2-40B4-BE49-F238E27FC236}">
                <a16:creationId xmlns:a16="http://schemas.microsoft.com/office/drawing/2014/main" id="{689DCD61-9C03-A829-DABC-C1B528FFA09B}"/>
              </a:ext>
            </a:extLst>
          </p:cNvPr>
          <p:cNvGrpSpPr>
            <a:grpSpLocks noChangeAspect="1"/>
          </p:cNvGrpSpPr>
          <p:nvPr/>
        </p:nvGrpSpPr>
        <p:grpSpPr>
          <a:xfrm>
            <a:off x="4745628" y="3912851"/>
            <a:ext cx="332789" cy="191854"/>
            <a:chOff x="3391695" y="3733265"/>
            <a:chExt cx="637030" cy="367250"/>
          </a:xfrm>
        </p:grpSpPr>
        <p:sp>
          <p:nvSpPr>
            <p:cNvPr id="25" name="Freeform 243">
              <a:extLst>
                <a:ext uri="{FF2B5EF4-FFF2-40B4-BE49-F238E27FC236}">
                  <a16:creationId xmlns:a16="http://schemas.microsoft.com/office/drawing/2014/main" id="{6634C537-C4FD-C0DF-BBB5-26695CE71330}"/>
                </a:ext>
              </a:extLst>
            </p:cNvPr>
            <p:cNvSpPr>
              <a:spLocks/>
            </p:cNvSpPr>
            <p:nvPr/>
          </p:nvSpPr>
          <p:spPr bwMode="auto">
            <a:xfrm>
              <a:off x="3826825" y="3748929"/>
              <a:ext cx="201900" cy="302850"/>
            </a:xfrm>
            <a:custGeom>
              <a:avLst/>
              <a:gdLst/>
              <a:ahLst/>
              <a:cxnLst>
                <a:cxn ang="0">
                  <a:pos x="84" y="142"/>
                </a:cxn>
                <a:cxn ang="0">
                  <a:pos x="95" y="142"/>
                </a:cxn>
                <a:cxn ang="0">
                  <a:pos x="95" y="132"/>
                </a:cxn>
                <a:cxn ang="0">
                  <a:pos x="95" y="109"/>
                </a:cxn>
                <a:cxn ang="0">
                  <a:pos x="95" y="79"/>
                </a:cxn>
                <a:cxn ang="0">
                  <a:pos x="20" y="0"/>
                </a:cxn>
                <a:cxn ang="0">
                  <a:pos x="13" y="0"/>
                </a:cxn>
                <a:cxn ang="0">
                  <a:pos x="13" y="37"/>
                </a:cxn>
                <a:cxn ang="0">
                  <a:pos x="0" y="45"/>
                </a:cxn>
                <a:cxn ang="0">
                  <a:pos x="0" y="141"/>
                </a:cxn>
                <a:cxn ang="0">
                  <a:pos x="11" y="141"/>
                </a:cxn>
                <a:cxn ang="0">
                  <a:pos x="49" y="108"/>
                </a:cxn>
                <a:cxn ang="0">
                  <a:pos x="80" y="141"/>
                </a:cxn>
                <a:cxn ang="0">
                  <a:pos x="80" y="142"/>
                </a:cxn>
                <a:cxn ang="0">
                  <a:pos x="84" y="142"/>
                </a:cxn>
              </a:cxnLst>
              <a:rect l="0" t="0" r="r" b="b"/>
              <a:pathLst>
                <a:path w="95" h="142">
                  <a:moveTo>
                    <a:pt x="84" y="142"/>
                  </a:moveTo>
                  <a:cubicBezTo>
                    <a:pt x="95" y="142"/>
                    <a:pt x="95" y="142"/>
                    <a:pt x="95" y="142"/>
                  </a:cubicBezTo>
                  <a:cubicBezTo>
                    <a:pt x="95" y="132"/>
                    <a:pt x="95" y="132"/>
                    <a:pt x="95" y="132"/>
                  </a:cubicBezTo>
                  <a:cubicBezTo>
                    <a:pt x="95" y="109"/>
                    <a:pt x="95" y="109"/>
                    <a:pt x="95" y="109"/>
                  </a:cubicBezTo>
                  <a:cubicBezTo>
                    <a:pt x="95" y="79"/>
                    <a:pt x="95" y="79"/>
                    <a:pt x="95" y="79"/>
                  </a:cubicBezTo>
                  <a:cubicBezTo>
                    <a:pt x="95" y="79"/>
                    <a:pt x="77" y="18"/>
                    <a:pt x="20" y="0"/>
                  </a:cubicBezTo>
                  <a:cubicBezTo>
                    <a:pt x="13" y="0"/>
                    <a:pt x="13" y="0"/>
                    <a:pt x="13" y="0"/>
                  </a:cubicBezTo>
                  <a:cubicBezTo>
                    <a:pt x="13" y="37"/>
                    <a:pt x="13" y="37"/>
                    <a:pt x="13" y="37"/>
                  </a:cubicBezTo>
                  <a:cubicBezTo>
                    <a:pt x="13" y="37"/>
                    <a:pt x="0" y="35"/>
                    <a:pt x="0" y="45"/>
                  </a:cubicBezTo>
                  <a:cubicBezTo>
                    <a:pt x="0" y="56"/>
                    <a:pt x="0" y="141"/>
                    <a:pt x="0" y="141"/>
                  </a:cubicBezTo>
                  <a:cubicBezTo>
                    <a:pt x="11" y="141"/>
                    <a:pt x="11" y="141"/>
                    <a:pt x="11" y="141"/>
                  </a:cubicBezTo>
                  <a:cubicBezTo>
                    <a:pt x="11" y="141"/>
                    <a:pt x="21" y="107"/>
                    <a:pt x="49" y="108"/>
                  </a:cubicBezTo>
                  <a:cubicBezTo>
                    <a:pt x="77" y="109"/>
                    <a:pt x="80" y="137"/>
                    <a:pt x="80" y="141"/>
                  </a:cubicBezTo>
                  <a:cubicBezTo>
                    <a:pt x="80" y="142"/>
                    <a:pt x="80" y="142"/>
                    <a:pt x="80" y="142"/>
                  </a:cubicBezTo>
                  <a:lnTo>
                    <a:pt x="84" y="142"/>
                  </a:ln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29" name="Freeform 244">
              <a:extLst>
                <a:ext uri="{FF2B5EF4-FFF2-40B4-BE49-F238E27FC236}">
                  <a16:creationId xmlns:a16="http://schemas.microsoft.com/office/drawing/2014/main" id="{56AB02E4-796A-CCE2-8F51-15D7F2B9E770}"/>
                </a:ext>
              </a:extLst>
            </p:cNvPr>
            <p:cNvSpPr>
              <a:spLocks/>
            </p:cNvSpPr>
            <p:nvPr/>
          </p:nvSpPr>
          <p:spPr bwMode="auto">
            <a:xfrm>
              <a:off x="3412581" y="3733265"/>
              <a:ext cx="341142" cy="261078"/>
            </a:xfrm>
            <a:custGeom>
              <a:avLst/>
              <a:gdLst/>
              <a:ahLst/>
              <a:cxnLst>
                <a:cxn ang="0">
                  <a:pos x="0" y="114"/>
                </a:cxn>
                <a:cxn ang="0">
                  <a:pos x="8" y="123"/>
                </a:cxn>
                <a:cxn ang="0">
                  <a:pos x="153" y="123"/>
                </a:cxn>
                <a:cxn ang="0">
                  <a:pos x="161" y="114"/>
                </a:cxn>
                <a:cxn ang="0">
                  <a:pos x="161" y="9"/>
                </a:cxn>
                <a:cxn ang="0">
                  <a:pos x="153" y="0"/>
                </a:cxn>
                <a:cxn ang="0">
                  <a:pos x="8" y="0"/>
                </a:cxn>
                <a:cxn ang="0">
                  <a:pos x="0" y="9"/>
                </a:cxn>
                <a:cxn ang="0">
                  <a:pos x="0" y="114"/>
                </a:cxn>
              </a:cxnLst>
              <a:rect l="0" t="0" r="r" b="b"/>
              <a:pathLst>
                <a:path w="161" h="123">
                  <a:moveTo>
                    <a:pt x="0" y="114"/>
                  </a:moveTo>
                  <a:cubicBezTo>
                    <a:pt x="0" y="119"/>
                    <a:pt x="4" y="123"/>
                    <a:pt x="8" y="123"/>
                  </a:cubicBezTo>
                  <a:cubicBezTo>
                    <a:pt x="153" y="123"/>
                    <a:pt x="153" y="123"/>
                    <a:pt x="153" y="123"/>
                  </a:cubicBezTo>
                  <a:cubicBezTo>
                    <a:pt x="157" y="123"/>
                    <a:pt x="161" y="119"/>
                    <a:pt x="161" y="114"/>
                  </a:cubicBezTo>
                  <a:cubicBezTo>
                    <a:pt x="161" y="9"/>
                    <a:pt x="161" y="9"/>
                    <a:pt x="161" y="9"/>
                  </a:cubicBezTo>
                  <a:cubicBezTo>
                    <a:pt x="161" y="4"/>
                    <a:pt x="157" y="0"/>
                    <a:pt x="153" y="0"/>
                  </a:cubicBezTo>
                  <a:cubicBezTo>
                    <a:pt x="8" y="0"/>
                    <a:pt x="8" y="0"/>
                    <a:pt x="8" y="0"/>
                  </a:cubicBezTo>
                  <a:cubicBezTo>
                    <a:pt x="4" y="0"/>
                    <a:pt x="0" y="4"/>
                    <a:pt x="0" y="9"/>
                  </a:cubicBezTo>
                  <a:lnTo>
                    <a:pt x="0" y="114"/>
                  </a:ln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0" name="Oval 245">
              <a:extLst>
                <a:ext uri="{FF2B5EF4-FFF2-40B4-BE49-F238E27FC236}">
                  <a16:creationId xmlns:a16="http://schemas.microsoft.com/office/drawing/2014/main" id="{F1A150CF-646A-0D46-E88D-952717C06DBF}"/>
                </a:ext>
              </a:extLst>
            </p:cNvPr>
            <p:cNvSpPr>
              <a:spLocks noChangeArrowheads="1"/>
            </p:cNvSpPr>
            <p:nvPr/>
          </p:nvSpPr>
          <p:spPr bwMode="auto">
            <a:xfrm>
              <a:off x="3879040" y="4008267"/>
              <a:ext cx="92248" cy="92248"/>
            </a:xfrm>
            <a:prstGeom prst="ellips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1" name="Oval 246">
              <a:extLst>
                <a:ext uri="{FF2B5EF4-FFF2-40B4-BE49-F238E27FC236}">
                  <a16:creationId xmlns:a16="http://schemas.microsoft.com/office/drawing/2014/main" id="{F5226561-0CF6-86D1-D614-8EB171904E8E}"/>
                </a:ext>
              </a:extLst>
            </p:cNvPr>
            <p:cNvSpPr>
              <a:spLocks noChangeArrowheads="1"/>
            </p:cNvSpPr>
            <p:nvPr/>
          </p:nvSpPr>
          <p:spPr bwMode="auto">
            <a:xfrm>
              <a:off x="3456095" y="4008267"/>
              <a:ext cx="92248" cy="92248"/>
            </a:xfrm>
            <a:prstGeom prst="ellips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2" name="Line 247">
              <a:extLst>
                <a:ext uri="{FF2B5EF4-FFF2-40B4-BE49-F238E27FC236}">
                  <a16:creationId xmlns:a16="http://schemas.microsoft.com/office/drawing/2014/main" id="{E1960FE2-BF2C-CFAB-29C8-4A9DA4F9C9E7}"/>
                </a:ext>
              </a:extLst>
            </p:cNvPr>
            <p:cNvSpPr>
              <a:spLocks noChangeShapeType="1"/>
            </p:cNvSpPr>
            <p:nvPr/>
          </p:nvSpPr>
          <p:spPr bwMode="auto">
            <a:xfrm flipH="1">
              <a:off x="3567488" y="4034374"/>
              <a:ext cx="234971" cy="1741"/>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3" name="Line 248">
              <a:extLst>
                <a:ext uri="{FF2B5EF4-FFF2-40B4-BE49-F238E27FC236}">
                  <a16:creationId xmlns:a16="http://schemas.microsoft.com/office/drawing/2014/main" id="{D26FC5AE-A33D-84AF-33B7-93E8417D3BF0}"/>
                </a:ext>
              </a:extLst>
            </p:cNvPr>
            <p:cNvSpPr>
              <a:spLocks noChangeShapeType="1"/>
            </p:cNvSpPr>
            <p:nvPr/>
          </p:nvSpPr>
          <p:spPr bwMode="auto">
            <a:xfrm flipH="1">
              <a:off x="3391695" y="4034374"/>
              <a:ext cx="45253" cy="1741"/>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4" name="Freeform 249">
              <a:extLst>
                <a:ext uri="{FF2B5EF4-FFF2-40B4-BE49-F238E27FC236}">
                  <a16:creationId xmlns:a16="http://schemas.microsoft.com/office/drawing/2014/main" id="{12426B94-6DBC-637E-B888-0C71ED4D0835}"/>
                </a:ext>
              </a:extLst>
            </p:cNvPr>
            <p:cNvSpPr>
              <a:spLocks/>
            </p:cNvSpPr>
            <p:nvPr/>
          </p:nvSpPr>
          <p:spPr bwMode="auto">
            <a:xfrm>
              <a:off x="3870338" y="3862063"/>
              <a:ext cx="95729" cy="67881"/>
            </a:xfrm>
            <a:custGeom>
              <a:avLst/>
              <a:gdLst/>
              <a:ahLst/>
              <a:cxnLst>
                <a:cxn ang="0">
                  <a:pos x="0" y="20"/>
                </a:cxn>
                <a:cxn ang="0">
                  <a:pos x="13" y="32"/>
                </a:cxn>
                <a:cxn ang="0">
                  <a:pos x="32" y="32"/>
                </a:cxn>
                <a:cxn ang="0">
                  <a:pos x="45" y="20"/>
                </a:cxn>
                <a:cxn ang="0">
                  <a:pos x="45" y="13"/>
                </a:cxn>
                <a:cxn ang="0">
                  <a:pos x="32" y="0"/>
                </a:cxn>
                <a:cxn ang="0">
                  <a:pos x="13" y="0"/>
                </a:cxn>
                <a:cxn ang="0">
                  <a:pos x="0" y="13"/>
                </a:cxn>
                <a:cxn ang="0">
                  <a:pos x="0" y="20"/>
                </a:cxn>
              </a:cxnLst>
              <a:rect l="0" t="0" r="r" b="b"/>
              <a:pathLst>
                <a:path w="45" h="32">
                  <a:moveTo>
                    <a:pt x="0" y="20"/>
                  </a:moveTo>
                  <a:cubicBezTo>
                    <a:pt x="0" y="27"/>
                    <a:pt x="6" y="32"/>
                    <a:pt x="13" y="32"/>
                  </a:cubicBezTo>
                  <a:cubicBezTo>
                    <a:pt x="32" y="32"/>
                    <a:pt x="32" y="32"/>
                    <a:pt x="32" y="32"/>
                  </a:cubicBezTo>
                  <a:cubicBezTo>
                    <a:pt x="39" y="32"/>
                    <a:pt x="45" y="27"/>
                    <a:pt x="45" y="20"/>
                  </a:cubicBezTo>
                  <a:cubicBezTo>
                    <a:pt x="45" y="13"/>
                    <a:pt x="45" y="13"/>
                    <a:pt x="45" y="13"/>
                  </a:cubicBezTo>
                  <a:cubicBezTo>
                    <a:pt x="45" y="6"/>
                    <a:pt x="39" y="0"/>
                    <a:pt x="32" y="0"/>
                  </a:cubicBezTo>
                  <a:cubicBezTo>
                    <a:pt x="13" y="0"/>
                    <a:pt x="13" y="0"/>
                    <a:pt x="13" y="0"/>
                  </a:cubicBezTo>
                  <a:cubicBezTo>
                    <a:pt x="6" y="0"/>
                    <a:pt x="0" y="6"/>
                    <a:pt x="0" y="13"/>
                  </a:cubicBezTo>
                  <a:lnTo>
                    <a:pt x="0" y="20"/>
                  </a:ln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5" name="Freeform 250">
              <a:extLst>
                <a:ext uri="{FF2B5EF4-FFF2-40B4-BE49-F238E27FC236}">
                  <a16:creationId xmlns:a16="http://schemas.microsoft.com/office/drawing/2014/main" id="{4771EC66-8D7B-A902-ED64-ACB34999EFF1}"/>
                </a:ext>
              </a:extLst>
            </p:cNvPr>
            <p:cNvSpPr>
              <a:spLocks/>
            </p:cNvSpPr>
            <p:nvPr/>
          </p:nvSpPr>
          <p:spPr bwMode="auto">
            <a:xfrm>
              <a:off x="3671919" y="3853360"/>
              <a:ext cx="15665" cy="67881"/>
            </a:xfrm>
            <a:custGeom>
              <a:avLst/>
              <a:gdLst/>
              <a:ahLst/>
              <a:cxnLst>
                <a:cxn ang="0">
                  <a:pos x="0" y="32"/>
                </a:cxn>
                <a:cxn ang="0">
                  <a:pos x="8" y="4"/>
                </a:cxn>
                <a:cxn ang="0">
                  <a:pos x="8" y="0"/>
                </a:cxn>
              </a:cxnLst>
              <a:rect l="0" t="0" r="r" b="b"/>
              <a:pathLst>
                <a:path w="8" h="32">
                  <a:moveTo>
                    <a:pt x="0" y="32"/>
                  </a:moveTo>
                  <a:cubicBezTo>
                    <a:pt x="6" y="23"/>
                    <a:pt x="8" y="15"/>
                    <a:pt x="8" y="4"/>
                  </a:cubicBezTo>
                  <a:cubicBezTo>
                    <a:pt x="8" y="3"/>
                    <a:pt x="8" y="2"/>
                    <a:pt x="8" y="0"/>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54" name="Freeform 251">
              <a:extLst>
                <a:ext uri="{FF2B5EF4-FFF2-40B4-BE49-F238E27FC236}">
                  <a16:creationId xmlns:a16="http://schemas.microsoft.com/office/drawing/2014/main" id="{3C9989B7-D192-4F15-B33A-82FAEC72A1BC}"/>
                </a:ext>
              </a:extLst>
            </p:cNvPr>
            <p:cNvSpPr>
              <a:spLocks/>
            </p:cNvSpPr>
            <p:nvPr/>
          </p:nvSpPr>
          <p:spPr bwMode="auto">
            <a:xfrm>
              <a:off x="3680621" y="3841177"/>
              <a:ext cx="19146" cy="17405"/>
            </a:xfrm>
            <a:custGeom>
              <a:avLst/>
              <a:gdLst/>
              <a:ahLst/>
              <a:cxnLst>
                <a:cxn ang="0">
                  <a:pos x="0" y="10"/>
                </a:cxn>
                <a:cxn ang="0">
                  <a:pos x="3" y="0"/>
                </a:cxn>
                <a:cxn ang="0">
                  <a:pos x="11" y="8"/>
                </a:cxn>
                <a:cxn ang="0">
                  <a:pos x="0" y="10"/>
                </a:cxn>
              </a:cxnLst>
              <a:rect l="0" t="0" r="r" b="b"/>
              <a:pathLst>
                <a:path w="11" h="10">
                  <a:moveTo>
                    <a:pt x="0" y="10"/>
                  </a:moveTo>
                  <a:lnTo>
                    <a:pt x="3" y="0"/>
                  </a:lnTo>
                  <a:lnTo>
                    <a:pt x="11" y="8"/>
                  </a:lnTo>
                  <a:lnTo>
                    <a:pt x="0" y="10"/>
                  </a:lnTo>
                  <a:close/>
                </a:path>
              </a:pathLst>
            </a:custGeom>
            <a:solidFill>
              <a:srgbClr val="1A171B"/>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58" name="Freeform 252">
              <a:extLst>
                <a:ext uri="{FF2B5EF4-FFF2-40B4-BE49-F238E27FC236}">
                  <a16:creationId xmlns:a16="http://schemas.microsoft.com/office/drawing/2014/main" id="{6DCE42F0-2DD3-E397-A4A2-94DADAF4CD68}"/>
                </a:ext>
              </a:extLst>
            </p:cNvPr>
            <p:cNvSpPr>
              <a:spLocks/>
            </p:cNvSpPr>
            <p:nvPr/>
          </p:nvSpPr>
          <p:spPr bwMode="auto">
            <a:xfrm>
              <a:off x="3527455" y="3957791"/>
              <a:ext cx="106172" cy="12184"/>
            </a:xfrm>
            <a:custGeom>
              <a:avLst/>
              <a:gdLst/>
              <a:ahLst/>
              <a:cxnLst>
                <a:cxn ang="0">
                  <a:pos x="0" y="0"/>
                </a:cxn>
                <a:cxn ang="0">
                  <a:pos x="25" y="6"/>
                </a:cxn>
                <a:cxn ang="0">
                  <a:pos x="50" y="0"/>
                </a:cxn>
              </a:cxnLst>
              <a:rect l="0" t="0" r="r" b="b"/>
              <a:pathLst>
                <a:path w="50" h="6">
                  <a:moveTo>
                    <a:pt x="0" y="0"/>
                  </a:moveTo>
                  <a:cubicBezTo>
                    <a:pt x="8" y="4"/>
                    <a:pt x="16" y="6"/>
                    <a:pt x="25" y="6"/>
                  </a:cubicBezTo>
                  <a:cubicBezTo>
                    <a:pt x="35" y="6"/>
                    <a:pt x="43" y="5"/>
                    <a:pt x="50" y="0"/>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59" name="Freeform 253">
              <a:extLst>
                <a:ext uri="{FF2B5EF4-FFF2-40B4-BE49-F238E27FC236}">
                  <a16:creationId xmlns:a16="http://schemas.microsoft.com/office/drawing/2014/main" id="{EAD1A013-20BE-BDE7-F176-66DF4079443E}"/>
                </a:ext>
              </a:extLst>
            </p:cNvPr>
            <p:cNvSpPr>
              <a:spLocks/>
            </p:cNvSpPr>
            <p:nvPr/>
          </p:nvSpPr>
          <p:spPr bwMode="auto">
            <a:xfrm>
              <a:off x="3624925" y="3950829"/>
              <a:ext cx="19146" cy="17405"/>
            </a:xfrm>
            <a:custGeom>
              <a:avLst/>
              <a:gdLst/>
              <a:ahLst/>
              <a:cxnLst>
                <a:cxn ang="0">
                  <a:pos x="0" y="0"/>
                </a:cxn>
                <a:cxn ang="0">
                  <a:pos x="11" y="0"/>
                </a:cxn>
                <a:cxn ang="0">
                  <a:pos x="6" y="10"/>
                </a:cxn>
                <a:cxn ang="0">
                  <a:pos x="0" y="0"/>
                </a:cxn>
              </a:cxnLst>
              <a:rect l="0" t="0" r="r" b="b"/>
              <a:pathLst>
                <a:path w="11" h="10">
                  <a:moveTo>
                    <a:pt x="0" y="0"/>
                  </a:moveTo>
                  <a:lnTo>
                    <a:pt x="11" y="0"/>
                  </a:lnTo>
                  <a:lnTo>
                    <a:pt x="6" y="10"/>
                  </a:lnTo>
                  <a:lnTo>
                    <a:pt x="0" y="0"/>
                  </a:lnTo>
                  <a:close/>
                </a:path>
              </a:pathLst>
            </a:custGeom>
            <a:solidFill>
              <a:srgbClr val="1A171B"/>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0" name="Freeform 254">
              <a:extLst>
                <a:ext uri="{FF2B5EF4-FFF2-40B4-BE49-F238E27FC236}">
                  <a16:creationId xmlns:a16="http://schemas.microsoft.com/office/drawing/2014/main" id="{2C662345-BEBF-7E14-A891-B58DFEE84EC3}"/>
                </a:ext>
              </a:extLst>
            </p:cNvPr>
            <p:cNvSpPr>
              <a:spLocks/>
            </p:cNvSpPr>
            <p:nvPr/>
          </p:nvSpPr>
          <p:spPr bwMode="auto">
            <a:xfrm>
              <a:off x="3503088" y="3757632"/>
              <a:ext cx="53957" cy="29589"/>
            </a:xfrm>
            <a:custGeom>
              <a:avLst/>
              <a:gdLst/>
              <a:ahLst/>
              <a:cxnLst>
                <a:cxn ang="0">
                  <a:pos x="25" y="0"/>
                </a:cxn>
                <a:cxn ang="0">
                  <a:pos x="0" y="14"/>
                </a:cxn>
              </a:cxnLst>
              <a:rect l="0" t="0" r="r" b="b"/>
              <a:pathLst>
                <a:path w="25" h="14">
                  <a:moveTo>
                    <a:pt x="25" y="0"/>
                  </a:moveTo>
                  <a:cubicBezTo>
                    <a:pt x="16" y="2"/>
                    <a:pt x="7" y="7"/>
                    <a:pt x="0" y="14"/>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1" name="Freeform 255">
              <a:extLst>
                <a:ext uri="{FF2B5EF4-FFF2-40B4-BE49-F238E27FC236}">
                  <a16:creationId xmlns:a16="http://schemas.microsoft.com/office/drawing/2014/main" id="{AA121A3E-79FA-4DF3-3270-2B04FEFA8837}"/>
                </a:ext>
              </a:extLst>
            </p:cNvPr>
            <p:cNvSpPr>
              <a:spLocks/>
            </p:cNvSpPr>
            <p:nvPr/>
          </p:nvSpPr>
          <p:spPr bwMode="auto">
            <a:xfrm>
              <a:off x="3494386" y="3780258"/>
              <a:ext cx="17405" cy="19146"/>
            </a:xfrm>
            <a:custGeom>
              <a:avLst/>
              <a:gdLst/>
              <a:ahLst/>
              <a:cxnLst>
                <a:cxn ang="0">
                  <a:pos x="10" y="7"/>
                </a:cxn>
                <a:cxn ang="0">
                  <a:pos x="0" y="11"/>
                </a:cxn>
                <a:cxn ang="0">
                  <a:pos x="3" y="0"/>
                </a:cxn>
                <a:cxn ang="0">
                  <a:pos x="10" y="7"/>
                </a:cxn>
              </a:cxnLst>
              <a:rect l="0" t="0" r="r" b="b"/>
              <a:pathLst>
                <a:path w="10" h="11">
                  <a:moveTo>
                    <a:pt x="10" y="7"/>
                  </a:moveTo>
                  <a:lnTo>
                    <a:pt x="0" y="11"/>
                  </a:lnTo>
                  <a:lnTo>
                    <a:pt x="3" y="0"/>
                  </a:lnTo>
                  <a:lnTo>
                    <a:pt x="10" y="7"/>
                  </a:lnTo>
                  <a:close/>
                </a:path>
              </a:pathLst>
            </a:custGeom>
            <a:solidFill>
              <a:srgbClr val="1A171B"/>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2" name="Freeform 256">
              <a:extLst>
                <a:ext uri="{FF2B5EF4-FFF2-40B4-BE49-F238E27FC236}">
                  <a16:creationId xmlns:a16="http://schemas.microsoft.com/office/drawing/2014/main" id="{348E4825-1125-E2A5-8EBE-B0C4ADCACBE9}"/>
                </a:ext>
              </a:extLst>
            </p:cNvPr>
            <p:cNvSpPr>
              <a:spLocks/>
            </p:cNvSpPr>
            <p:nvPr/>
          </p:nvSpPr>
          <p:spPr bwMode="auto">
            <a:xfrm>
              <a:off x="3614481" y="3761113"/>
              <a:ext cx="57438" cy="43514"/>
            </a:xfrm>
            <a:custGeom>
              <a:avLst/>
              <a:gdLst/>
              <a:ahLst/>
              <a:cxnLst>
                <a:cxn ang="0">
                  <a:pos x="27" y="21"/>
                </a:cxn>
                <a:cxn ang="0">
                  <a:pos x="0" y="0"/>
                </a:cxn>
              </a:cxnLst>
              <a:rect l="0" t="0" r="r" b="b"/>
              <a:pathLst>
                <a:path w="27" h="21">
                  <a:moveTo>
                    <a:pt x="27" y="21"/>
                  </a:moveTo>
                  <a:cubicBezTo>
                    <a:pt x="21" y="11"/>
                    <a:pt x="11" y="4"/>
                    <a:pt x="0" y="0"/>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3" name="Freeform 257">
              <a:extLst>
                <a:ext uri="{FF2B5EF4-FFF2-40B4-BE49-F238E27FC236}">
                  <a16:creationId xmlns:a16="http://schemas.microsoft.com/office/drawing/2014/main" id="{960786A8-39C1-8913-2E8F-CF2BF302B909}"/>
                </a:ext>
              </a:extLst>
            </p:cNvPr>
            <p:cNvSpPr>
              <a:spLocks/>
            </p:cNvSpPr>
            <p:nvPr/>
          </p:nvSpPr>
          <p:spPr bwMode="auto">
            <a:xfrm>
              <a:off x="3600557" y="3752410"/>
              <a:ext cx="17405" cy="19146"/>
            </a:xfrm>
            <a:custGeom>
              <a:avLst/>
              <a:gdLst/>
              <a:ahLst/>
              <a:cxnLst>
                <a:cxn ang="0">
                  <a:pos x="8" y="11"/>
                </a:cxn>
                <a:cxn ang="0">
                  <a:pos x="0" y="2"/>
                </a:cxn>
                <a:cxn ang="0">
                  <a:pos x="10" y="0"/>
                </a:cxn>
                <a:cxn ang="0">
                  <a:pos x="8" y="11"/>
                </a:cxn>
              </a:cxnLst>
              <a:rect l="0" t="0" r="r" b="b"/>
              <a:pathLst>
                <a:path w="10" h="11">
                  <a:moveTo>
                    <a:pt x="8" y="11"/>
                  </a:moveTo>
                  <a:lnTo>
                    <a:pt x="0" y="2"/>
                  </a:lnTo>
                  <a:lnTo>
                    <a:pt x="10" y="0"/>
                  </a:lnTo>
                  <a:lnTo>
                    <a:pt x="8" y="11"/>
                  </a:lnTo>
                  <a:close/>
                </a:path>
              </a:pathLst>
            </a:custGeom>
            <a:solidFill>
              <a:srgbClr val="1A171B"/>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4" name="Freeform 258">
              <a:extLst>
                <a:ext uri="{FF2B5EF4-FFF2-40B4-BE49-F238E27FC236}">
                  <a16:creationId xmlns:a16="http://schemas.microsoft.com/office/drawing/2014/main" id="{67659BB3-CFD8-841A-246B-A88041E19127}"/>
                </a:ext>
              </a:extLst>
            </p:cNvPr>
            <p:cNvSpPr>
              <a:spLocks/>
            </p:cNvSpPr>
            <p:nvPr/>
          </p:nvSpPr>
          <p:spPr bwMode="auto">
            <a:xfrm>
              <a:off x="3471759" y="3830734"/>
              <a:ext cx="15665" cy="85286"/>
            </a:xfrm>
            <a:custGeom>
              <a:avLst/>
              <a:gdLst/>
              <a:ahLst/>
              <a:cxnLst>
                <a:cxn ang="0">
                  <a:pos x="3" y="0"/>
                </a:cxn>
                <a:cxn ang="0">
                  <a:pos x="2" y="26"/>
                </a:cxn>
                <a:cxn ang="0">
                  <a:pos x="7" y="40"/>
                </a:cxn>
              </a:cxnLst>
              <a:rect l="0" t="0" r="r" b="b"/>
              <a:pathLst>
                <a:path w="7" h="40">
                  <a:moveTo>
                    <a:pt x="3" y="0"/>
                  </a:moveTo>
                  <a:cubicBezTo>
                    <a:pt x="1" y="8"/>
                    <a:pt x="0" y="17"/>
                    <a:pt x="2" y="26"/>
                  </a:cubicBezTo>
                  <a:cubicBezTo>
                    <a:pt x="3" y="31"/>
                    <a:pt x="5" y="35"/>
                    <a:pt x="7" y="40"/>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5" name="Freeform 259">
              <a:extLst>
                <a:ext uri="{FF2B5EF4-FFF2-40B4-BE49-F238E27FC236}">
                  <a16:creationId xmlns:a16="http://schemas.microsoft.com/office/drawing/2014/main" id="{36074DE9-503C-CAD2-1CF0-1955360E1819}"/>
                </a:ext>
              </a:extLst>
            </p:cNvPr>
            <p:cNvSpPr>
              <a:spLocks/>
            </p:cNvSpPr>
            <p:nvPr/>
          </p:nvSpPr>
          <p:spPr bwMode="auto">
            <a:xfrm>
              <a:off x="3475240" y="3907317"/>
              <a:ext cx="17405" cy="19146"/>
            </a:xfrm>
            <a:custGeom>
              <a:avLst/>
              <a:gdLst/>
              <a:ahLst/>
              <a:cxnLst>
                <a:cxn ang="0">
                  <a:pos x="10" y="0"/>
                </a:cxn>
                <a:cxn ang="0">
                  <a:pos x="10" y="11"/>
                </a:cxn>
                <a:cxn ang="0">
                  <a:pos x="0" y="6"/>
                </a:cxn>
                <a:cxn ang="0">
                  <a:pos x="10" y="0"/>
                </a:cxn>
              </a:cxnLst>
              <a:rect l="0" t="0" r="r" b="b"/>
              <a:pathLst>
                <a:path w="10" h="11">
                  <a:moveTo>
                    <a:pt x="10" y="0"/>
                  </a:moveTo>
                  <a:lnTo>
                    <a:pt x="10" y="11"/>
                  </a:lnTo>
                  <a:lnTo>
                    <a:pt x="0" y="6"/>
                  </a:lnTo>
                  <a:lnTo>
                    <a:pt x="10" y="0"/>
                  </a:lnTo>
                  <a:close/>
                </a:path>
              </a:pathLst>
            </a:custGeom>
            <a:solidFill>
              <a:srgbClr val="1A171B"/>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6" name="Line 260">
              <a:extLst>
                <a:ext uri="{FF2B5EF4-FFF2-40B4-BE49-F238E27FC236}">
                  <a16:creationId xmlns:a16="http://schemas.microsoft.com/office/drawing/2014/main" id="{811677A8-DB1D-788A-4DE4-7A0C5F6BABE2}"/>
                </a:ext>
              </a:extLst>
            </p:cNvPr>
            <p:cNvSpPr>
              <a:spLocks noChangeShapeType="1"/>
            </p:cNvSpPr>
            <p:nvPr/>
          </p:nvSpPr>
          <p:spPr bwMode="auto">
            <a:xfrm>
              <a:off x="3671919" y="3921241"/>
              <a:ext cx="1741" cy="1741"/>
            </a:xfrm>
            <a:prstGeom prst="line">
              <a:avLst/>
            </a:pr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7" name="Freeform 261">
              <a:extLst>
                <a:ext uri="{FF2B5EF4-FFF2-40B4-BE49-F238E27FC236}">
                  <a16:creationId xmlns:a16="http://schemas.microsoft.com/office/drawing/2014/main" id="{E3E9A00D-39DD-2071-B717-46FBACE5AC31}"/>
                </a:ext>
              </a:extLst>
            </p:cNvPr>
            <p:cNvSpPr>
              <a:spLocks/>
            </p:cNvSpPr>
            <p:nvPr/>
          </p:nvSpPr>
          <p:spPr bwMode="auto">
            <a:xfrm>
              <a:off x="3523974" y="3790702"/>
              <a:ext cx="130539" cy="127058"/>
            </a:xfrm>
            <a:custGeom>
              <a:avLst/>
              <a:gdLst/>
              <a:ahLst/>
              <a:cxnLst>
                <a:cxn ang="0">
                  <a:pos x="15" y="28"/>
                </a:cxn>
                <a:cxn ang="0">
                  <a:pos x="13" y="28"/>
                </a:cxn>
                <a:cxn ang="0">
                  <a:pos x="6" y="30"/>
                </a:cxn>
                <a:cxn ang="0">
                  <a:pos x="7" y="23"/>
                </a:cxn>
                <a:cxn ang="0">
                  <a:pos x="0" y="21"/>
                </a:cxn>
                <a:cxn ang="0">
                  <a:pos x="5" y="16"/>
                </a:cxn>
                <a:cxn ang="0">
                  <a:pos x="1" y="9"/>
                </a:cxn>
                <a:cxn ang="0">
                  <a:pos x="9" y="9"/>
                </a:cxn>
                <a:cxn ang="0">
                  <a:pos x="10" y="1"/>
                </a:cxn>
                <a:cxn ang="0">
                  <a:pos x="16" y="6"/>
                </a:cxn>
                <a:cxn ang="0">
                  <a:pos x="21" y="1"/>
                </a:cxn>
                <a:cxn ang="0">
                  <a:pos x="23" y="8"/>
                </a:cxn>
                <a:cxn ang="0">
                  <a:pos x="31" y="8"/>
                </a:cxn>
                <a:cxn ang="0">
                  <a:pos x="27" y="15"/>
                </a:cxn>
                <a:cxn ang="0">
                  <a:pos x="33" y="19"/>
                </a:cxn>
                <a:cxn ang="0">
                  <a:pos x="26" y="22"/>
                </a:cxn>
                <a:cxn ang="0">
                  <a:pos x="28" y="29"/>
                </a:cxn>
                <a:cxn ang="0">
                  <a:pos x="21" y="30"/>
                </a:cxn>
                <a:cxn ang="0">
                  <a:pos x="25" y="37"/>
                </a:cxn>
                <a:cxn ang="0">
                  <a:pos x="19" y="41"/>
                </a:cxn>
                <a:cxn ang="0">
                  <a:pos x="25" y="44"/>
                </a:cxn>
                <a:cxn ang="0">
                  <a:pos x="22" y="51"/>
                </a:cxn>
                <a:cxn ang="0">
                  <a:pos x="30" y="51"/>
                </a:cxn>
                <a:cxn ang="0">
                  <a:pos x="31" y="58"/>
                </a:cxn>
                <a:cxn ang="0">
                  <a:pos x="37" y="54"/>
                </a:cxn>
                <a:cxn ang="0">
                  <a:pos x="41" y="60"/>
                </a:cxn>
                <a:cxn ang="0">
                  <a:pos x="45" y="54"/>
                </a:cxn>
                <a:cxn ang="0">
                  <a:pos x="52" y="57"/>
                </a:cxn>
                <a:cxn ang="0">
                  <a:pos x="51" y="49"/>
                </a:cxn>
                <a:cxn ang="0">
                  <a:pos x="59" y="48"/>
                </a:cxn>
                <a:cxn ang="0">
                  <a:pos x="55" y="42"/>
                </a:cxn>
                <a:cxn ang="0">
                  <a:pos x="61" y="38"/>
                </a:cxn>
                <a:cxn ang="0">
                  <a:pos x="54" y="34"/>
                </a:cxn>
                <a:cxn ang="0">
                  <a:pos x="57" y="27"/>
                </a:cxn>
                <a:cxn ang="0">
                  <a:pos x="49" y="28"/>
                </a:cxn>
                <a:cxn ang="0">
                  <a:pos x="49" y="20"/>
                </a:cxn>
                <a:cxn ang="0">
                  <a:pos x="42" y="24"/>
                </a:cxn>
                <a:cxn ang="0">
                  <a:pos x="38" y="18"/>
                </a:cxn>
                <a:cxn ang="0">
                  <a:pos x="35" y="25"/>
                </a:cxn>
              </a:cxnLst>
              <a:rect l="0" t="0" r="r" b="b"/>
              <a:pathLst>
                <a:path w="61" h="60">
                  <a:moveTo>
                    <a:pt x="17" y="34"/>
                  </a:moveTo>
                  <a:cubicBezTo>
                    <a:pt x="15" y="28"/>
                    <a:pt x="15" y="28"/>
                    <a:pt x="15" y="28"/>
                  </a:cubicBezTo>
                  <a:cubicBezTo>
                    <a:pt x="15" y="28"/>
                    <a:pt x="14" y="28"/>
                    <a:pt x="14" y="28"/>
                  </a:cubicBezTo>
                  <a:cubicBezTo>
                    <a:pt x="14" y="28"/>
                    <a:pt x="13" y="28"/>
                    <a:pt x="13" y="28"/>
                  </a:cubicBezTo>
                  <a:cubicBezTo>
                    <a:pt x="9" y="32"/>
                    <a:pt x="9" y="32"/>
                    <a:pt x="9" y="32"/>
                  </a:cubicBezTo>
                  <a:cubicBezTo>
                    <a:pt x="6" y="30"/>
                    <a:pt x="6" y="30"/>
                    <a:pt x="6" y="30"/>
                  </a:cubicBezTo>
                  <a:cubicBezTo>
                    <a:pt x="8" y="25"/>
                    <a:pt x="8" y="25"/>
                    <a:pt x="8" y="25"/>
                  </a:cubicBezTo>
                  <a:cubicBezTo>
                    <a:pt x="8" y="24"/>
                    <a:pt x="7" y="24"/>
                    <a:pt x="7" y="23"/>
                  </a:cubicBezTo>
                  <a:cubicBezTo>
                    <a:pt x="1" y="24"/>
                    <a:pt x="1" y="24"/>
                    <a:pt x="1" y="24"/>
                  </a:cubicBezTo>
                  <a:cubicBezTo>
                    <a:pt x="0" y="21"/>
                    <a:pt x="0" y="21"/>
                    <a:pt x="0" y="21"/>
                  </a:cubicBezTo>
                  <a:cubicBezTo>
                    <a:pt x="5" y="18"/>
                    <a:pt x="5" y="18"/>
                    <a:pt x="5" y="18"/>
                  </a:cubicBezTo>
                  <a:cubicBezTo>
                    <a:pt x="5" y="17"/>
                    <a:pt x="5" y="16"/>
                    <a:pt x="5" y="16"/>
                  </a:cubicBezTo>
                  <a:cubicBezTo>
                    <a:pt x="0" y="12"/>
                    <a:pt x="0" y="12"/>
                    <a:pt x="0" y="12"/>
                  </a:cubicBezTo>
                  <a:cubicBezTo>
                    <a:pt x="1" y="9"/>
                    <a:pt x="1" y="9"/>
                    <a:pt x="1" y="9"/>
                  </a:cubicBezTo>
                  <a:cubicBezTo>
                    <a:pt x="7" y="10"/>
                    <a:pt x="7" y="10"/>
                    <a:pt x="7" y="10"/>
                  </a:cubicBezTo>
                  <a:cubicBezTo>
                    <a:pt x="8" y="10"/>
                    <a:pt x="8" y="9"/>
                    <a:pt x="9" y="9"/>
                  </a:cubicBezTo>
                  <a:cubicBezTo>
                    <a:pt x="7" y="3"/>
                    <a:pt x="7" y="3"/>
                    <a:pt x="7" y="3"/>
                  </a:cubicBezTo>
                  <a:cubicBezTo>
                    <a:pt x="10" y="1"/>
                    <a:pt x="10" y="1"/>
                    <a:pt x="10" y="1"/>
                  </a:cubicBezTo>
                  <a:cubicBezTo>
                    <a:pt x="14" y="6"/>
                    <a:pt x="14" y="6"/>
                    <a:pt x="14" y="6"/>
                  </a:cubicBezTo>
                  <a:cubicBezTo>
                    <a:pt x="14" y="6"/>
                    <a:pt x="15" y="6"/>
                    <a:pt x="16" y="6"/>
                  </a:cubicBezTo>
                  <a:cubicBezTo>
                    <a:pt x="18" y="0"/>
                    <a:pt x="18" y="0"/>
                    <a:pt x="18" y="0"/>
                  </a:cubicBezTo>
                  <a:cubicBezTo>
                    <a:pt x="21" y="1"/>
                    <a:pt x="21" y="1"/>
                    <a:pt x="21" y="1"/>
                  </a:cubicBezTo>
                  <a:cubicBezTo>
                    <a:pt x="21" y="7"/>
                    <a:pt x="21" y="7"/>
                    <a:pt x="21" y="7"/>
                  </a:cubicBezTo>
                  <a:cubicBezTo>
                    <a:pt x="22" y="7"/>
                    <a:pt x="22" y="8"/>
                    <a:pt x="23" y="8"/>
                  </a:cubicBezTo>
                  <a:cubicBezTo>
                    <a:pt x="29" y="5"/>
                    <a:pt x="29" y="5"/>
                    <a:pt x="29" y="5"/>
                  </a:cubicBezTo>
                  <a:cubicBezTo>
                    <a:pt x="31" y="8"/>
                    <a:pt x="31" y="8"/>
                    <a:pt x="31" y="8"/>
                  </a:cubicBezTo>
                  <a:cubicBezTo>
                    <a:pt x="26" y="13"/>
                    <a:pt x="26" y="13"/>
                    <a:pt x="26" y="13"/>
                  </a:cubicBezTo>
                  <a:cubicBezTo>
                    <a:pt x="27" y="13"/>
                    <a:pt x="27" y="14"/>
                    <a:pt x="27" y="15"/>
                  </a:cubicBezTo>
                  <a:cubicBezTo>
                    <a:pt x="33" y="16"/>
                    <a:pt x="33" y="16"/>
                    <a:pt x="33" y="16"/>
                  </a:cubicBezTo>
                  <a:cubicBezTo>
                    <a:pt x="33" y="19"/>
                    <a:pt x="33" y="19"/>
                    <a:pt x="33" y="19"/>
                  </a:cubicBezTo>
                  <a:cubicBezTo>
                    <a:pt x="27" y="20"/>
                    <a:pt x="27" y="20"/>
                    <a:pt x="27" y="20"/>
                  </a:cubicBezTo>
                  <a:cubicBezTo>
                    <a:pt x="27" y="21"/>
                    <a:pt x="26" y="22"/>
                    <a:pt x="26" y="22"/>
                  </a:cubicBezTo>
                  <a:cubicBezTo>
                    <a:pt x="29" y="27"/>
                    <a:pt x="29" y="27"/>
                    <a:pt x="29" y="27"/>
                  </a:cubicBezTo>
                  <a:cubicBezTo>
                    <a:pt x="28" y="29"/>
                    <a:pt x="28" y="29"/>
                    <a:pt x="28" y="29"/>
                  </a:cubicBezTo>
                  <a:cubicBezTo>
                    <a:pt x="22" y="27"/>
                    <a:pt x="22" y="27"/>
                    <a:pt x="22" y="27"/>
                  </a:cubicBezTo>
                  <a:cubicBezTo>
                    <a:pt x="21" y="30"/>
                    <a:pt x="21" y="30"/>
                    <a:pt x="21" y="30"/>
                  </a:cubicBezTo>
                  <a:cubicBezTo>
                    <a:pt x="25" y="34"/>
                    <a:pt x="25" y="34"/>
                    <a:pt x="25" y="34"/>
                  </a:cubicBezTo>
                  <a:cubicBezTo>
                    <a:pt x="25" y="35"/>
                    <a:pt x="25" y="36"/>
                    <a:pt x="25" y="37"/>
                  </a:cubicBezTo>
                  <a:cubicBezTo>
                    <a:pt x="19" y="38"/>
                    <a:pt x="19" y="38"/>
                    <a:pt x="19" y="38"/>
                  </a:cubicBezTo>
                  <a:cubicBezTo>
                    <a:pt x="19" y="41"/>
                    <a:pt x="19" y="41"/>
                    <a:pt x="19" y="41"/>
                  </a:cubicBezTo>
                  <a:cubicBezTo>
                    <a:pt x="25" y="42"/>
                    <a:pt x="25" y="42"/>
                    <a:pt x="25" y="42"/>
                  </a:cubicBezTo>
                  <a:cubicBezTo>
                    <a:pt x="25" y="43"/>
                    <a:pt x="25" y="44"/>
                    <a:pt x="25" y="44"/>
                  </a:cubicBezTo>
                  <a:cubicBezTo>
                    <a:pt x="21" y="48"/>
                    <a:pt x="21" y="48"/>
                    <a:pt x="21" y="48"/>
                  </a:cubicBezTo>
                  <a:cubicBezTo>
                    <a:pt x="22" y="51"/>
                    <a:pt x="22" y="51"/>
                    <a:pt x="22" y="51"/>
                  </a:cubicBezTo>
                  <a:cubicBezTo>
                    <a:pt x="28" y="49"/>
                    <a:pt x="28" y="49"/>
                    <a:pt x="28" y="49"/>
                  </a:cubicBezTo>
                  <a:cubicBezTo>
                    <a:pt x="29" y="50"/>
                    <a:pt x="29" y="50"/>
                    <a:pt x="30" y="51"/>
                  </a:cubicBezTo>
                  <a:cubicBezTo>
                    <a:pt x="28" y="57"/>
                    <a:pt x="28" y="57"/>
                    <a:pt x="28" y="57"/>
                  </a:cubicBezTo>
                  <a:cubicBezTo>
                    <a:pt x="31" y="58"/>
                    <a:pt x="31" y="58"/>
                    <a:pt x="31" y="58"/>
                  </a:cubicBezTo>
                  <a:cubicBezTo>
                    <a:pt x="35" y="54"/>
                    <a:pt x="35" y="54"/>
                    <a:pt x="35" y="54"/>
                  </a:cubicBezTo>
                  <a:cubicBezTo>
                    <a:pt x="35" y="54"/>
                    <a:pt x="36" y="54"/>
                    <a:pt x="37" y="54"/>
                  </a:cubicBezTo>
                  <a:cubicBezTo>
                    <a:pt x="38" y="60"/>
                    <a:pt x="38" y="60"/>
                    <a:pt x="38" y="60"/>
                  </a:cubicBezTo>
                  <a:cubicBezTo>
                    <a:pt x="41" y="60"/>
                    <a:pt x="41" y="60"/>
                    <a:pt x="41" y="60"/>
                  </a:cubicBezTo>
                  <a:cubicBezTo>
                    <a:pt x="42" y="54"/>
                    <a:pt x="42" y="54"/>
                    <a:pt x="42" y="54"/>
                  </a:cubicBezTo>
                  <a:cubicBezTo>
                    <a:pt x="43" y="54"/>
                    <a:pt x="44" y="54"/>
                    <a:pt x="45" y="54"/>
                  </a:cubicBezTo>
                  <a:cubicBezTo>
                    <a:pt x="49" y="58"/>
                    <a:pt x="49" y="58"/>
                    <a:pt x="49" y="58"/>
                  </a:cubicBezTo>
                  <a:cubicBezTo>
                    <a:pt x="52" y="57"/>
                    <a:pt x="52" y="57"/>
                    <a:pt x="52" y="57"/>
                  </a:cubicBezTo>
                  <a:cubicBezTo>
                    <a:pt x="49" y="51"/>
                    <a:pt x="49" y="51"/>
                    <a:pt x="49" y="51"/>
                  </a:cubicBezTo>
                  <a:cubicBezTo>
                    <a:pt x="50" y="50"/>
                    <a:pt x="51" y="50"/>
                    <a:pt x="51" y="49"/>
                  </a:cubicBezTo>
                  <a:cubicBezTo>
                    <a:pt x="57" y="51"/>
                    <a:pt x="57" y="51"/>
                    <a:pt x="57" y="51"/>
                  </a:cubicBezTo>
                  <a:cubicBezTo>
                    <a:pt x="59" y="48"/>
                    <a:pt x="59" y="48"/>
                    <a:pt x="59" y="48"/>
                  </a:cubicBezTo>
                  <a:cubicBezTo>
                    <a:pt x="54" y="44"/>
                    <a:pt x="54" y="44"/>
                    <a:pt x="54" y="44"/>
                  </a:cubicBezTo>
                  <a:cubicBezTo>
                    <a:pt x="54" y="44"/>
                    <a:pt x="54" y="43"/>
                    <a:pt x="55" y="42"/>
                  </a:cubicBezTo>
                  <a:cubicBezTo>
                    <a:pt x="61" y="41"/>
                    <a:pt x="61" y="41"/>
                    <a:pt x="61" y="41"/>
                  </a:cubicBezTo>
                  <a:cubicBezTo>
                    <a:pt x="61" y="38"/>
                    <a:pt x="61" y="38"/>
                    <a:pt x="61" y="38"/>
                  </a:cubicBezTo>
                  <a:cubicBezTo>
                    <a:pt x="55" y="37"/>
                    <a:pt x="55" y="37"/>
                    <a:pt x="55" y="37"/>
                  </a:cubicBezTo>
                  <a:cubicBezTo>
                    <a:pt x="54" y="36"/>
                    <a:pt x="54" y="35"/>
                    <a:pt x="54" y="34"/>
                  </a:cubicBezTo>
                  <a:cubicBezTo>
                    <a:pt x="59" y="30"/>
                    <a:pt x="59" y="30"/>
                    <a:pt x="59" y="30"/>
                  </a:cubicBezTo>
                  <a:cubicBezTo>
                    <a:pt x="57" y="27"/>
                    <a:pt x="57" y="27"/>
                    <a:pt x="57" y="27"/>
                  </a:cubicBezTo>
                  <a:cubicBezTo>
                    <a:pt x="51" y="29"/>
                    <a:pt x="51" y="29"/>
                    <a:pt x="51" y="29"/>
                  </a:cubicBezTo>
                  <a:cubicBezTo>
                    <a:pt x="51" y="29"/>
                    <a:pt x="50" y="28"/>
                    <a:pt x="49" y="28"/>
                  </a:cubicBezTo>
                  <a:cubicBezTo>
                    <a:pt x="52" y="22"/>
                    <a:pt x="52" y="22"/>
                    <a:pt x="52" y="22"/>
                  </a:cubicBezTo>
                  <a:cubicBezTo>
                    <a:pt x="49" y="20"/>
                    <a:pt x="49" y="20"/>
                    <a:pt x="49" y="20"/>
                  </a:cubicBezTo>
                  <a:cubicBezTo>
                    <a:pt x="45" y="25"/>
                    <a:pt x="45" y="25"/>
                    <a:pt x="45" y="25"/>
                  </a:cubicBezTo>
                  <a:cubicBezTo>
                    <a:pt x="44" y="25"/>
                    <a:pt x="43" y="25"/>
                    <a:pt x="42" y="24"/>
                  </a:cubicBezTo>
                  <a:cubicBezTo>
                    <a:pt x="41" y="18"/>
                    <a:pt x="41" y="18"/>
                    <a:pt x="41" y="18"/>
                  </a:cubicBezTo>
                  <a:cubicBezTo>
                    <a:pt x="38" y="18"/>
                    <a:pt x="38" y="18"/>
                    <a:pt x="38" y="18"/>
                  </a:cubicBezTo>
                  <a:cubicBezTo>
                    <a:pt x="37" y="24"/>
                    <a:pt x="37" y="24"/>
                    <a:pt x="37" y="24"/>
                  </a:cubicBezTo>
                  <a:cubicBezTo>
                    <a:pt x="36" y="25"/>
                    <a:pt x="35" y="25"/>
                    <a:pt x="35" y="25"/>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8" name="Oval 262">
              <a:extLst>
                <a:ext uri="{FF2B5EF4-FFF2-40B4-BE49-F238E27FC236}">
                  <a16:creationId xmlns:a16="http://schemas.microsoft.com/office/drawing/2014/main" id="{EF74C032-508F-60E3-1CDC-58E4AC77BCF0}"/>
                </a:ext>
              </a:extLst>
            </p:cNvPr>
            <p:cNvSpPr>
              <a:spLocks noChangeArrowheads="1"/>
            </p:cNvSpPr>
            <p:nvPr/>
          </p:nvSpPr>
          <p:spPr bwMode="auto">
            <a:xfrm>
              <a:off x="3597076" y="3860322"/>
              <a:ext cx="26108" cy="26108"/>
            </a:xfrm>
            <a:prstGeom prst="ellipse">
              <a:avLst/>
            </a:pr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9" name="Oval 263">
              <a:extLst>
                <a:ext uri="{FF2B5EF4-FFF2-40B4-BE49-F238E27FC236}">
                  <a16:creationId xmlns:a16="http://schemas.microsoft.com/office/drawing/2014/main" id="{58F1D491-CCA4-9219-635B-C08C6DBA61FA}"/>
                </a:ext>
              </a:extLst>
            </p:cNvPr>
            <p:cNvSpPr>
              <a:spLocks noChangeArrowheads="1"/>
            </p:cNvSpPr>
            <p:nvPr/>
          </p:nvSpPr>
          <p:spPr bwMode="auto">
            <a:xfrm>
              <a:off x="3548342" y="3815069"/>
              <a:ext cx="22627" cy="24367"/>
            </a:xfrm>
            <a:prstGeom prst="ellipse">
              <a:avLst/>
            </a:pr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70" name="Freeform 264">
              <a:extLst>
                <a:ext uri="{FF2B5EF4-FFF2-40B4-BE49-F238E27FC236}">
                  <a16:creationId xmlns:a16="http://schemas.microsoft.com/office/drawing/2014/main" id="{A554F1A6-08C9-3376-1FF4-7E0B048BDAC2}"/>
                </a:ext>
              </a:extLst>
            </p:cNvPr>
            <p:cNvSpPr>
              <a:spLocks/>
            </p:cNvSpPr>
            <p:nvPr/>
          </p:nvSpPr>
          <p:spPr bwMode="auto">
            <a:xfrm>
              <a:off x="3508310" y="3862063"/>
              <a:ext cx="53957" cy="57438"/>
            </a:xfrm>
            <a:custGeom>
              <a:avLst/>
              <a:gdLst/>
              <a:ahLst/>
              <a:cxnLst>
                <a:cxn ang="0">
                  <a:pos x="25" y="1"/>
                </a:cxn>
                <a:cxn ang="0">
                  <a:pos x="22" y="3"/>
                </a:cxn>
                <a:cxn ang="0">
                  <a:pos x="19" y="0"/>
                </a:cxn>
                <a:cxn ang="0">
                  <a:pos x="18" y="0"/>
                </a:cxn>
                <a:cxn ang="0">
                  <a:pos x="16" y="4"/>
                </a:cxn>
                <a:cxn ang="0">
                  <a:pos x="14" y="4"/>
                </a:cxn>
                <a:cxn ang="0">
                  <a:pos x="14" y="0"/>
                </a:cxn>
                <a:cxn ang="0">
                  <a:pos x="11" y="0"/>
                </a:cxn>
                <a:cxn ang="0">
                  <a:pos x="11" y="4"/>
                </a:cxn>
                <a:cxn ang="0">
                  <a:pos x="9" y="4"/>
                </a:cxn>
                <a:cxn ang="0">
                  <a:pos x="7" y="2"/>
                </a:cxn>
                <a:cxn ang="0">
                  <a:pos x="5" y="3"/>
                </a:cxn>
                <a:cxn ang="0">
                  <a:pos x="6" y="6"/>
                </a:cxn>
                <a:cxn ang="0">
                  <a:pos x="5" y="7"/>
                </a:cxn>
                <a:cxn ang="0">
                  <a:pos x="2" y="6"/>
                </a:cxn>
                <a:cxn ang="0">
                  <a:pos x="1" y="8"/>
                </a:cxn>
                <a:cxn ang="0">
                  <a:pos x="4" y="10"/>
                </a:cxn>
                <a:cxn ang="0">
                  <a:pos x="3" y="12"/>
                </a:cxn>
                <a:cxn ang="0">
                  <a:pos x="0" y="13"/>
                </a:cxn>
                <a:cxn ang="0">
                  <a:pos x="0" y="15"/>
                </a:cxn>
                <a:cxn ang="0">
                  <a:pos x="3" y="15"/>
                </a:cxn>
                <a:cxn ang="0">
                  <a:pos x="4" y="17"/>
                </a:cxn>
                <a:cxn ang="0">
                  <a:pos x="1" y="19"/>
                </a:cxn>
                <a:cxn ang="0">
                  <a:pos x="2" y="21"/>
                </a:cxn>
                <a:cxn ang="0">
                  <a:pos x="6" y="20"/>
                </a:cxn>
                <a:cxn ang="0">
                  <a:pos x="7" y="21"/>
                </a:cxn>
                <a:cxn ang="0">
                  <a:pos x="6" y="25"/>
                </a:cxn>
                <a:cxn ang="0">
                  <a:pos x="7" y="26"/>
                </a:cxn>
                <a:cxn ang="0">
                  <a:pos x="10" y="23"/>
                </a:cxn>
                <a:cxn ang="0">
                  <a:pos x="11" y="23"/>
                </a:cxn>
                <a:cxn ang="0">
                  <a:pos x="12" y="27"/>
                </a:cxn>
                <a:cxn ang="0">
                  <a:pos x="14" y="27"/>
                </a:cxn>
                <a:cxn ang="0">
                  <a:pos x="15" y="23"/>
                </a:cxn>
                <a:cxn ang="0">
                  <a:pos x="16" y="22"/>
                </a:cxn>
                <a:cxn ang="0">
                  <a:pos x="19" y="25"/>
                </a:cxn>
                <a:cxn ang="0">
                  <a:pos x="21" y="24"/>
                </a:cxn>
                <a:cxn ang="0">
                  <a:pos x="19" y="21"/>
                </a:cxn>
                <a:cxn ang="0">
                  <a:pos x="20" y="20"/>
                </a:cxn>
                <a:cxn ang="0">
                  <a:pos x="24" y="21"/>
                </a:cxn>
                <a:cxn ang="0">
                  <a:pos x="25" y="19"/>
                </a:cxn>
                <a:cxn ang="0">
                  <a:pos x="22" y="16"/>
                </a:cxn>
                <a:cxn ang="0">
                  <a:pos x="22" y="15"/>
                </a:cxn>
                <a:cxn ang="0">
                  <a:pos x="26" y="14"/>
                </a:cxn>
                <a:cxn ang="0">
                  <a:pos x="26" y="12"/>
                </a:cxn>
                <a:cxn ang="0">
                  <a:pos x="22" y="11"/>
                </a:cxn>
                <a:cxn ang="0">
                  <a:pos x="22" y="10"/>
                </a:cxn>
                <a:cxn ang="0">
                  <a:pos x="25" y="7"/>
                </a:cxn>
                <a:cxn ang="0">
                  <a:pos x="24" y="6"/>
                </a:cxn>
                <a:cxn ang="0">
                  <a:pos x="20" y="7"/>
                </a:cxn>
                <a:cxn ang="0">
                  <a:pos x="19" y="6"/>
                </a:cxn>
              </a:cxnLst>
              <a:rect l="0" t="0" r="r" b="b"/>
              <a:pathLst>
                <a:path w="26" h="27">
                  <a:moveTo>
                    <a:pt x="25" y="1"/>
                  </a:moveTo>
                  <a:cubicBezTo>
                    <a:pt x="22" y="3"/>
                    <a:pt x="22" y="3"/>
                    <a:pt x="22" y="3"/>
                  </a:cubicBezTo>
                  <a:cubicBezTo>
                    <a:pt x="19" y="0"/>
                    <a:pt x="19" y="0"/>
                    <a:pt x="19" y="0"/>
                  </a:cubicBezTo>
                  <a:cubicBezTo>
                    <a:pt x="19" y="0"/>
                    <a:pt x="18" y="0"/>
                    <a:pt x="18" y="0"/>
                  </a:cubicBezTo>
                  <a:cubicBezTo>
                    <a:pt x="16" y="4"/>
                    <a:pt x="16" y="4"/>
                    <a:pt x="16" y="4"/>
                  </a:cubicBezTo>
                  <a:cubicBezTo>
                    <a:pt x="14" y="4"/>
                    <a:pt x="14" y="4"/>
                    <a:pt x="14" y="4"/>
                  </a:cubicBezTo>
                  <a:cubicBezTo>
                    <a:pt x="14" y="0"/>
                    <a:pt x="14" y="0"/>
                    <a:pt x="14" y="0"/>
                  </a:cubicBezTo>
                  <a:cubicBezTo>
                    <a:pt x="11" y="0"/>
                    <a:pt x="11" y="0"/>
                    <a:pt x="11" y="0"/>
                  </a:cubicBezTo>
                  <a:cubicBezTo>
                    <a:pt x="11" y="4"/>
                    <a:pt x="11" y="4"/>
                    <a:pt x="11" y="4"/>
                  </a:cubicBezTo>
                  <a:cubicBezTo>
                    <a:pt x="10" y="4"/>
                    <a:pt x="10" y="4"/>
                    <a:pt x="9" y="4"/>
                  </a:cubicBezTo>
                  <a:cubicBezTo>
                    <a:pt x="7" y="2"/>
                    <a:pt x="7" y="2"/>
                    <a:pt x="7" y="2"/>
                  </a:cubicBezTo>
                  <a:cubicBezTo>
                    <a:pt x="5" y="3"/>
                    <a:pt x="5" y="3"/>
                    <a:pt x="5" y="3"/>
                  </a:cubicBezTo>
                  <a:cubicBezTo>
                    <a:pt x="6" y="6"/>
                    <a:pt x="6" y="6"/>
                    <a:pt x="6" y="6"/>
                  </a:cubicBezTo>
                  <a:cubicBezTo>
                    <a:pt x="6" y="7"/>
                    <a:pt x="6" y="7"/>
                    <a:pt x="5" y="7"/>
                  </a:cubicBezTo>
                  <a:cubicBezTo>
                    <a:pt x="2" y="6"/>
                    <a:pt x="2" y="6"/>
                    <a:pt x="2" y="6"/>
                  </a:cubicBezTo>
                  <a:cubicBezTo>
                    <a:pt x="1" y="8"/>
                    <a:pt x="1" y="8"/>
                    <a:pt x="1" y="8"/>
                  </a:cubicBezTo>
                  <a:cubicBezTo>
                    <a:pt x="4" y="10"/>
                    <a:pt x="4" y="10"/>
                    <a:pt x="4" y="10"/>
                  </a:cubicBezTo>
                  <a:cubicBezTo>
                    <a:pt x="4" y="11"/>
                    <a:pt x="3" y="11"/>
                    <a:pt x="3" y="12"/>
                  </a:cubicBezTo>
                  <a:cubicBezTo>
                    <a:pt x="0" y="13"/>
                    <a:pt x="0" y="13"/>
                    <a:pt x="0" y="13"/>
                  </a:cubicBezTo>
                  <a:cubicBezTo>
                    <a:pt x="0" y="15"/>
                    <a:pt x="0" y="15"/>
                    <a:pt x="0" y="15"/>
                  </a:cubicBezTo>
                  <a:cubicBezTo>
                    <a:pt x="3" y="15"/>
                    <a:pt x="3" y="15"/>
                    <a:pt x="3" y="15"/>
                  </a:cubicBezTo>
                  <a:cubicBezTo>
                    <a:pt x="4" y="16"/>
                    <a:pt x="4" y="16"/>
                    <a:pt x="4" y="17"/>
                  </a:cubicBezTo>
                  <a:cubicBezTo>
                    <a:pt x="1" y="19"/>
                    <a:pt x="1" y="19"/>
                    <a:pt x="1" y="19"/>
                  </a:cubicBezTo>
                  <a:cubicBezTo>
                    <a:pt x="2" y="21"/>
                    <a:pt x="2" y="21"/>
                    <a:pt x="2" y="21"/>
                  </a:cubicBezTo>
                  <a:cubicBezTo>
                    <a:pt x="6" y="20"/>
                    <a:pt x="6" y="20"/>
                    <a:pt x="6" y="20"/>
                  </a:cubicBezTo>
                  <a:cubicBezTo>
                    <a:pt x="6" y="20"/>
                    <a:pt x="6" y="21"/>
                    <a:pt x="7" y="21"/>
                  </a:cubicBezTo>
                  <a:cubicBezTo>
                    <a:pt x="6" y="25"/>
                    <a:pt x="6" y="25"/>
                    <a:pt x="6" y="25"/>
                  </a:cubicBezTo>
                  <a:cubicBezTo>
                    <a:pt x="7" y="26"/>
                    <a:pt x="7" y="26"/>
                    <a:pt x="7" y="26"/>
                  </a:cubicBezTo>
                  <a:cubicBezTo>
                    <a:pt x="10" y="23"/>
                    <a:pt x="10" y="23"/>
                    <a:pt x="10" y="23"/>
                  </a:cubicBezTo>
                  <a:cubicBezTo>
                    <a:pt x="10" y="23"/>
                    <a:pt x="11" y="23"/>
                    <a:pt x="11" y="23"/>
                  </a:cubicBezTo>
                  <a:cubicBezTo>
                    <a:pt x="12" y="27"/>
                    <a:pt x="12" y="27"/>
                    <a:pt x="12" y="27"/>
                  </a:cubicBezTo>
                  <a:cubicBezTo>
                    <a:pt x="14" y="27"/>
                    <a:pt x="14" y="27"/>
                    <a:pt x="14" y="27"/>
                  </a:cubicBezTo>
                  <a:cubicBezTo>
                    <a:pt x="15" y="23"/>
                    <a:pt x="15" y="23"/>
                    <a:pt x="15" y="23"/>
                  </a:cubicBezTo>
                  <a:cubicBezTo>
                    <a:pt x="15" y="23"/>
                    <a:pt x="16" y="23"/>
                    <a:pt x="16" y="22"/>
                  </a:cubicBezTo>
                  <a:cubicBezTo>
                    <a:pt x="19" y="25"/>
                    <a:pt x="19" y="25"/>
                    <a:pt x="19" y="25"/>
                  </a:cubicBezTo>
                  <a:cubicBezTo>
                    <a:pt x="21" y="24"/>
                    <a:pt x="21" y="24"/>
                    <a:pt x="21" y="24"/>
                  </a:cubicBezTo>
                  <a:cubicBezTo>
                    <a:pt x="19" y="21"/>
                    <a:pt x="19" y="21"/>
                    <a:pt x="19" y="21"/>
                  </a:cubicBezTo>
                  <a:cubicBezTo>
                    <a:pt x="20" y="20"/>
                    <a:pt x="20" y="20"/>
                    <a:pt x="20" y="20"/>
                  </a:cubicBezTo>
                  <a:cubicBezTo>
                    <a:pt x="24" y="21"/>
                    <a:pt x="24" y="21"/>
                    <a:pt x="24" y="21"/>
                  </a:cubicBezTo>
                  <a:cubicBezTo>
                    <a:pt x="25" y="19"/>
                    <a:pt x="25" y="19"/>
                    <a:pt x="25" y="19"/>
                  </a:cubicBezTo>
                  <a:cubicBezTo>
                    <a:pt x="22" y="16"/>
                    <a:pt x="22" y="16"/>
                    <a:pt x="22" y="16"/>
                  </a:cubicBezTo>
                  <a:cubicBezTo>
                    <a:pt x="22" y="16"/>
                    <a:pt x="22" y="15"/>
                    <a:pt x="22" y="15"/>
                  </a:cubicBezTo>
                  <a:cubicBezTo>
                    <a:pt x="26" y="14"/>
                    <a:pt x="26" y="14"/>
                    <a:pt x="26" y="14"/>
                  </a:cubicBezTo>
                  <a:cubicBezTo>
                    <a:pt x="26" y="12"/>
                    <a:pt x="26" y="12"/>
                    <a:pt x="26" y="12"/>
                  </a:cubicBezTo>
                  <a:cubicBezTo>
                    <a:pt x="22" y="11"/>
                    <a:pt x="22" y="11"/>
                    <a:pt x="22" y="11"/>
                  </a:cubicBezTo>
                  <a:cubicBezTo>
                    <a:pt x="22" y="11"/>
                    <a:pt x="22" y="10"/>
                    <a:pt x="22" y="10"/>
                  </a:cubicBezTo>
                  <a:cubicBezTo>
                    <a:pt x="25" y="7"/>
                    <a:pt x="25" y="7"/>
                    <a:pt x="25" y="7"/>
                  </a:cubicBezTo>
                  <a:cubicBezTo>
                    <a:pt x="24" y="6"/>
                    <a:pt x="24" y="6"/>
                    <a:pt x="24" y="6"/>
                  </a:cubicBezTo>
                  <a:cubicBezTo>
                    <a:pt x="20" y="7"/>
                    <a:pt x="20" y="7"/>
                    <a:pt x="20" y="7"/>
                  </a:cubicBezTo>
                  <a:cubicBezTo>
                    <a:pt x="20" y="7"/>
                    <a:pt x="19" y="6"/>
                    <a:pt x="19" y="6"/>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71" name="Freeform 265">
              <a:extLst>
                <a:ext uri="{FF2B5EF4-FFF2-40B4-BE49-F238E27FC236}">
                  <a16:creationId xmlns:a16="http://schemas.microsoft.com/office/drawing/2014/main" id="{7B45F19C-7A54-C0AC-CD73-2FB2FBBA7FE4}"/>
                </a:ext>
              </a:extLst>
            </p:cNvPr>
            <p:cNvSpPr>
              <a:spLocks/>
            </p:cNvSpPr>
            <p:nvPr/>
          </p:nvSpPr>
          <p:spPr bwMode="auto">
            <a:xfrm>
              <a:off x="3527455" y="3881209"/>
              <a:ext cx="15665" cy="19146"/>
            </a:xfrm>
            <a:custGeom>
              <a:avLst/>
              <a:gdLst/>
              <a:ahLst/>
              <a:cxnLst>
                <a:cxn ang="0">
                  <a:pos x="2" y="1"/>
                </a:cxn>
                <a:cxn ang="0">
                  <a:pos x="1" y="7"/>
                </a:cxn>
                <a:cxn ang="0">
                  <a:pos x="6" y="8"/>
                </a:cxn>
                <a:cxn ang="0">
                  <a:pos x="7" y="2"/>
                </a:cxn>
                <a:cxn ang="0">
                  <a:pos x="2" y="1"/>
                </a:cxn>
              </a:cxnLst>
              <a:rect l="0" t="0" r="r" b="b"/>
              <a:pathLst>
                <a:path w="8" h="9">
                  <a:moveTo>
                    <a:pt x="2" y="1"/>
                  </a:moveTo>
                  <a:cubicBezTo>
                    <a:pt x="0" y="3"/>
                    <a:pt x="0" y="5"/>
                    <a:pt x="1" y="7"/>
                  </a:cubicBezTo>
                  <a:cubicBezTo>
                    <a:pt x="2" y="8"/>
                    <a:pt x="4" y="9"/>
                    <a:pt x="6" y="8"/>
                  </a:cubicBezTo>
                  <a:cubicBezTo>
                    <a:pt x="8" y="6"/>
                    <a:pt x="8" y="4"/>
                    <a:pt x="7" y="2"/>
                  </a:cubicBezTo>
                  <a:cubicBezTo>
                    <a:pt x="6" y="1"/>
                    <a:pt x="3" y="0"/>
                    <a:pt x="2" y="1"/>
                  </a:cubicBezTo>
                  <a:close/>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grpSp>
      <p:sp>
        <p:nvSpPr>
          <p:cNvPr id="4" name="Freeform 19">
            <a:extLst>
              <a:ext uri="{FF2B5EF4-FFF2-40B4-BE49-F238E27FC236}">
                <a16:creationId xmlns:a16="http://schemas.microsoft.com/office/drawing/2014/main" id="{A0BE8A81-F2FE-8B34-C4EA-EC378F06D04F}"/>
              </a:ext>
            </a:extLst>
          </p:cNvPr>
          <p:cNvSpPr/>
          <p:nvPr/>
        </p:nvSpPr>
        <p:spPr>
          <a:xfrm>
            <a:off x="11185198" y="0"/>
            <a:ext cx="1006802" cy="618636"/>
          </a:xfrm>
          <a:custGeom>
            <a:avLst/>
            <a:gdLst/>
            <a:ahLst/>
            <a:cxnLst/>
            <a:rect l="l" t="t" r="r" b="b"/>
            <a:pathLst>
              <a:path w="1714500" h="1028700">
                <a:moveTo>
                  <a:pt x="0" y="0"/>
                </a:moveTo>
                <a:lnTo>
                  <a:pt x="1714500" y="0"/>
                </a:lnTo>
                <a:lnTo>
                  <a:pt x="1714500" y="1028700"/>
                </a:lnTo>
                <a:lnTo>
                  <a:pt x="0" y="1028700"/>
                </a:lnTo>
                <a:lnTo>
                  <a:pt x="0" y="0"/>
                </a:lnTo>
                <a:close/>
              </a:path>
            </a:pathLst>
          </a:custGeom>
          <a:blipFill>
            <a:blip r:embed="rId7"/>
            <a:stretch>
              <a:fillRect/>
            </a:stretch>
          </a:blipFill>
        </p:spPr>
        <p:txBody>
          <a:bodyPr/>
          <a:lstStyle/>
          <a:p>
            <a:endParaRPr lang="en-US" sz="1200" dirty="0"/>
          </a:p>
        </p:txBody>
      </p:sp>
      <p:sp>
        <p:nvSpPr>
          <p:cNvPr id="10" name="Rectangle 9">
            <a:extLst>
              <a:ext uri="{FF2B5EF4-FFF2-40B4-BE49-F238E27FC236}">
                <a16:creationId xmlns:a16="http://schemas.microsoft.com/office/drawing/2014/main" id="{6963E84B-A7E9-1A8C-CD06-C4EF5EF3862E}"/>
              </a:ext>
            </a:extLst>
          </p:cNvPr>
          <p:cNvSpPr/>
          <p:nvPr/>
        </p:nvSpPr>
        <p:spPr>
          <a:xfrm>
            <a:off x="9837019" y="3121"/>
            <a:ext cx="1363326" cy="30862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1" kern="0" dirty="0">
                <a:solidFill>
                  <a:schemeClr val="tx1"/>
                </a:solidFill>
                <a:latin typeface="+mj-lt"/>
                <a:ea typeface="+mn-lt"/>
                <a:cs typeface="+mn-lt"/>
                <a:sym typeface="+mn-lt"/>
              </a:rPr>
              <a:t>Visiting sites in: </a:t>
            </a:r>
            <a:endParaRPr kumimoji="0" lang="en-US" sz="1200" b="0" i="0" u="none" strike="noStrike" kern="0" cap="none" spc="0" normalizeH="0" baseline="0" noProof="0" dirty="0">
              <a:ln>
                <a:noFill/>
              </a:ln>
              <a:solidFill>
                <a:schemeClr val="tx1"/>
              </a:solidFill>
              <a:effectLst/>
              <a:uLnTx/>
              <a:uFillTx/>
              <a:latin typeface="+mj-lt"/>
              <a:ea typeface="+mn-lt"/>
              <a:cs typeface="+mn-lt"/>
              <a:sym typeface="+mn-lt"/>
            </a:endParaRPr>
          </a:p>
        </p:txBody>
      </p:sp>
      <p:pic>
        <p:nvPicPr>
          <p:cNvPr id="12" name="Picture 11" descr="A person in a suit and tie&#10;&#10;Description automatically generated">
            <a:extLst>
              <a:ext uri="{FF2B5EF4-FFF2-40B4-BE49-F238E27FC236}">
                <a16:creationId xmlns:a16="http://schemas.microsoft.com/office/drawing/2014/main" id="{3B1D00D1-4FDC-1ABE-7C47-78728384B3B3}"/>
              </a:ext>
            </a:extLst>
          </p:cNvPr>
          <p:cNvPicPr>
            <a:picLocks noChangeAspect="1"/>
          </p:cNvPicPr>
          <p:nvPr/>
        </p:nvPicPr>
        <p:blipFill rotWithShape="1">
          <a:blip r:embed="rId8">
            <a:grayscl/>
            <a:extLst>
              <a:ext uri="{28A0092B-C50C-407E-A947-70E740481C1C}">
                <a14:useLocalDpi xmlns:a14="http://schemas.microsoft.com/office/drawing/2010/main" val="0"/>
              </a:ext>
            </a:extLst>
          </a:blip>
          <a:srcRect l="49595" r="21679" b="48021"/>
          <a:stretch/>
        </p:blipFill>
        <p:spPr>
          <a:xfrm>
            <a:off x="756818" y="1196425"/>
            <a:ext cx="1198538" cy="1445801"/>
          </a:xfrm>
          <a:prstGeom prst="rect">
            <a:avLst/>
          </a:prstGeom>
        </p:spPr>
      </p:pic>
    </p:spTree>
    <p:extLst>
      <p:ext uri="{BB962C8B-B14F-4D97-AF65-F5344CB8AC3E}">
        <p14:creationId xmlns:p14="http://schemas.microsoft.com/office/powerpoint/2010/main" val="23425048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Grafik 75" descr="Kopf mit Zahnrädern mit einfarbiger Füllung">
            <a:extLst>
              <a:ext uri="{FF2B5EF4-FFF2-40B4-BE49-F238E27FC236}">
                <a16:creationId xmlns:a16="http://schemas.microsoft.com/office/drawing/2014/main" id="{F7D86135-5832-D57F-B73C-EB96AB6542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86033" y="3865020"/>
            <a:ext cx="324000" cy="324000"/>
          </a:xfrm>
          <a:prstGeom prst="rect">
            <a:avLst/>
          </a:prstGeom>
        </p:spPr>
      </p:pic>
      <p:pic>
        <p:nvPicPr>
          <p:cNvPr id="30" name="Grafik 29" descr="Liste mit einfarbiger Füllung">
            <a:extLst>
              <a:ext uri="{FF2B5EF4-FFF2-40B4-BE49-F238E27FC236}">
                <a16:creationId xmlns:a16="http://schemas.microsoft.com/office/drawing/2014/main" id="{0862FE0B-93BA-6E0F-0FE2-E2F08A7249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01994" y="3867803"/>
            <a:ext cx="324000" cy="324000"/>
          </a:xfrm>
          <a:prstGeom prst="rect">
            <a:avLst/>
          </a:prstGeom>
        </p:spPr>
      </p:pic>
      <p:pic>
        <p:nvPicPr>
          <p:cNvPr id="27" name="Grafik 26" descr="Klemmbrett mit einfarbiger Füllung">
            <a:extLst>
              <a:ext uri="{FF2B5EF4-FFF2-40B4-BE49-F238E27FC236}">
                <a16:creationId xmlns:a16="http://schemas.microsoft.com/office/drawing/2014/main" id="{AE438045-286B-C57F-89CF-39FD2D249E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79490" y="3486884"/>
            <a:ext cx="324000" cy="324000"/>
          </a:xfrm>
          <a:prstGeom prst="rect">
            <a:avLst/>
          </a:prstGeom>
        </p:spPr>
      </p:pic>
      <p:sp>
        <p:nvSpPr>
          <p:cNvPr id="45" name="Rectangle 44">
            <a:extLst>
              <a:ext uri="{FF2B5EF4-FFF2-40B4-BE49-F238E27FC236}">
                <a16:creationId xmlns:a16="http://schemas.microsoft.com/office/drawing/2014/main" id="{A30D150F-ED30-4882-BDD1-FE97DC63819E}"/>
              </a:ext>
            </a:extLst>
          </p:cNvPr>
          <p:cNvSpPr/>
          <p:nvPr/>
        </p:nvSpPr>
        <p:spPr>
          <a:xfrm>
            <a:off x="0" y="1027906"/>
            <a:ext cx="2456121" cy="5165723"/>
          </a:xfrm>
          <a:prstGeom prst="rect">
            <a:avLst/>
          </a:pr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chemeClr val="tx1"/>
              </a:solidFill>
              <a:effectLst/>
              <a:uLnTx/>
              <a:uFillTx/>
              <a:latin typeface="+mj-lt"/>
            </a:endParaRPr>
          </a:p>
        </p:txBody>
      </p:sp>
      <p:pic>
        <p:nvPicPr>
          <p:cNvPr id="1026" name="Picture 2">
            <a:extLst>
              <a:ext uri="{FF2B5EF4-FFF2-40B4-BE49-F238E27FC236}">
                <a16:creationId xmlns:a16="http://schemas.microsoft.com/office/drawing/2014/main" id="{9D1731B6-51AC-6941-0EA0-2324FA9915E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14305" y="1195267"/>
            <a:ext cx="1019674" cy="1510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6E9A02F-188B-472A-BBB2-33EE86BF9A48}"/>
              </a:ext>
            </a:extLst>
          </p:cNvPr>
          <p:cNvSpPr/>
          <p:nvPr/>
        </p:nvSpPr>
        <p:spPr>
          <a:xfrm>
            <a:off x="2632536" y="1422187"/>
            <a:ext cx="4103445" cy="171359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374151"/>
                </a:solidFill>
                <a:effectLst/>
                <a:ea typeface="+mn-lt"/>
                <a:cs typeface="+mn-lt"/>
                <a:sym typeface="+mn-lt"/>
              </a:rPr>
              <a:t>Extensive expertise in empirical social research, data analysis, and statistical evaluation</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374151"/>
                </a:solidFill>
                <a:effectLst/>
                <a:ea typeface="+mn-lt"/>
                <a:cs typeface="+mn-lt"/>
                <a:sym typeface="+mn-lt"/>
              </a:rPr>
              <a:t>Development of management tools and implementation as a web application</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374151"/>
                </a:solidFill>
                <a:effectLst/>
                <a:ea typeface="+mn-lt"/>
                <a:cs typeface="+mn-lt"/>
                <a:sym typeface="+mn-lt"/>
              </a:rPr>
              <a:t>Creation of social media surveys and posts</a:t>
            </a:r>
            <a:endParaRPr lang="en-US" sz="1200" dirty="0">
              <a:solidFill>
                <a:srgbClr val="374151"/>
              </a:solidFill>
              <a:ea typeface="+mn-lt"/>
              <a:cs typeface="+mn-lt"/>
              <a:sym typeface="+mn-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u="none" strike="noStrike" kern="0" cap="none" spc="0" normalizeH="0" baseline="0" noProof="0" dirty="0">
                <a:ln>
                  <a:noFill/>
                </a:ln>
                <a:solidFill>
                  <a:srgbClr val="374151"/>
                </a:solidFill>
                <a:uLnTx/>
                <a:uFillTx/>
                <a:ea typeface="+mn-lt"/>
                <a:cs typeface="+mn-lt"/>
                <a:sym typeface="+mn-lt"/>
              </a:rPr>
              <a:t>Conceptualization and execution of surveys, capable of crafting and implementing customized questionnaires</a:t>
            </a:r>
            <a:endParaRPr kumimoji="0" lang="en-US" sz="1200" b="0" i="0" u="none" strike="noStrike" kern="0" cap="none" spc="0" normalizeH="0" baseline="0" noProof="0" dirty="0">
              <a:ln>
                <a:noFill/>
              </a:ln>
              <a:solidFill>
                <a:srgbClr val="595959"/>
              </a:solidFill>
              <a:effectLst/>
              <a:uLnTx/>
              <a:uFillTx/>
              <a:ea typeface="+mn-lt"/>
              <a:cs typeface="+mn-lt"/>
              <a:sym typeface="+mn-lt"/>
            </a:endParaRPr>
          </a:p>
        </p:txBody>
      </p:sp>
      <p:sp>
        <p:nvSpPr>
          <p:cNvPr id="8" name="Rectangle 7">
            <a:extLst>
              <a:ext uri="{FF2B5EF4-FFF2-40B4-BE49-F238E27FC236}">
                <a16:creationId xmlns:a16="http://schemas.microsoft.com/office/drawing/2014/main" id="{F0AAB741-8FFF-45BC-8AE7-DDA8A0361D98}"/>
              </a:ext>
            </a:extLst>
          </p:cNvPr>
          <p:cNvSpPr/>
          <p:nvPr/>
        </p:nvSpPr>
        <p:spPr>
          <a:xfrm>
            <a:off x="2632537" y="5182162"/>
            <a:ext cx="4103446" cy="101446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lnSpcReduction="10000"/>
          </a:bodyPr>
          <a:lstStyle/>
          <a:p>
            <a:pPr marL="245527" indent="-228594">
              <a:lnSpc>
                <a:spcPct val="90000"/>
              </a:lnSpc>
              <a:spcAft>
                <a:spcPts val="533"/>
              </a:spcAft>
              <a:buFont typeface="Arial" panose="020B0604020202020204" pitchFamily="34" charset="0"/>
              <a:buChar char="•"/>
              <a:defRPr/>
            </a:pPr>
            <a:endParaRPr lang="en-US" sz="1200" dirty="0">
              <a:solidFill>
                <a:srgbClr val="595959"/>
              </a:solidFill>
              <a:latin typeface="+mj-lt"/>
            </a:endParaRPr>
          </a:p>
          <a:p>
            <a:pPr marL="245527" indent="-228594">
              <a:lnSpc>
                <a:spcPct val="90000"/>
              </a:lnSpc>
              <a:spcAft>
                <a:spcPts val="533"/>
              </a:spcAft>
              <a:buFont typeface="Arial" panose="020B0604020202020204" pitchFamily="34" charset="0"/>
              <a:buChar char="•"/>
              <a:defRPr/>
            </a:pPr>
            <a:r>
              <a:rPr lang="en-US" sz="1200" dirty="0">
                <a:solidFill>
                  <a:srgbClr val="595959"/>
                </a:solidFill>
                <a:latin typeface="+mj-lt"/>
              </a:rPr>
              <a:t>B.A. in Educational, Learning, and Training Psychology/Management</a:t>
            </a:r>
          </a:p>
          <a:p>
            <a:pPr marL="245527" indent="-228594">
              <a:lnSpc>
                <a:spcPct val="90000"/>
              </a:lnSpc>
              <a:spcAft>
                <a:spcPts val="533"/>
              </a:spcAft>
              <a:buFont typeface="Arial" panose="020B0604020202020204" pitchFamily="34" charset="0"/>
              <a:buChar char="•"/>
              <a:defRPr/>
            </a:pPr>
            <a:r>
              <a:rPr lang="en-US" sz="1200" dirty="0">
                <a:solidFill>
                  <a:srgbClr val="595959"/>
                </a:solidFill>
                <a:latin typeface="+mj-lt"/>
              </a:rPr>
              <a:t>M.Sc. in Psychology with a focus on Teaching, Learning, and Competence Development</a:t>
            </a:r>
          </a:p>
        </p:txBody>
      </p:sp>
      <p:sp>
        <p:nvSpPr>
          <p:cNvPr id="26" name="TextBox 25">
            <a:extLst>
              <a:ext uri="{FF2B5EF4-FFF2-40B4-BE49-F238E27FC236}">
                <a16:creationId xmlns:a16="http://schemas.microsoft.com/office/drawing/2014/main" id="{80D73B9D-62E6-4C90-A5F1-F5D760A408EA}"/>
              </a:ext>
            </a:extLst>
          </p:cNvPr>
          <p:cNvSpPr txBox="1"/>
          <p:nvPr/>
        </p:nvSpPr>
        <p:spPr>
          <a:xfrm>
            <a:off x="3205158" y="3503521"/>
            <a:ext cx="115127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95959"/>
                </a:solidFill>
                <a:effectLst/>
                <a:uLnTx/>
                <a:uFillTx/>
                <a:latin typeface="+mj-lt"/>
                <a:ea typeface="+mn-lt"/>
                <a:cs typeface="+mn-lt"/>
                <a:sym typeface="+mn-lt"/>
              </a:rPr>
              <a:t>Energy Industry</a:t>
            </a:r>
          </a:p>
        </p:txBody>
      </p:sp>
      <p:sp>
        <p:nvSpPr>
          <p:cNvPr id="46" name="Rectangle 45">
            <a:extLst>
              <a:ext uri="{FF2B5EF4-FFF2-40B4-BE49-F238E27FC236}">
                <a16:creationId xmlns:a16="http://schemas.microsoft.com/office/drawing/2014/main" id="{7BEDCA70-8D07-4CCE-A8F6-2B3D231AE520}"/>
              </a:ext>
            </a:extLst>
          </p:cNvPr>
          <p:cNvSpPr/>
          <p:nvPr/>
        </p:nvSpPr>
        <p:spPr>
          <a:xfrm>
            <a:off x="0" y="3235947"/>
            <a:ext cx="2456121" cy="641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mj-lt"/>
                <a:ea typeface="+mn-lt"/>
                <a:cs typeface="+mn-lt"/>
                <a:sym typeface="+mn-lt"/>
              </a:rPr>
              <a:t>PROJECT CONSULTANT</a:t>
            </a:r>
            <a:endParaRPr kumimoji="0" lang="en-US" sz="2000" b="0" i="0" u="none" strike="noStrike" kern="0" cap="none" spc="0" normalizeH="0" baseline="0" noProof="0" dirty="0">
              <a:ln>
                <a:noFill/>
              </a:ln>
              <a:solidFill>
                <a:schemeClr val="bg1"/>
              </a:solidFill>
              <a:effectLst/>
              <a:uLnTx/>
              <a:uFillTx/>
              <a:latin typeface="+mj-lt"/>
              <a:ea typeface="+mn-lt"/>
              <a:cs typeface="+mn-lt"/>
              <a:sym typeface="+mn-lt"/>
            </a:endParaRPr>
          </a:p>
        </p:txBody>
      </p:sp>
      <p:cxnSp>
        <p:nvCxnSpPr>
          <p:cNvPr id="47" name="Straight Connector 46">
            <a:extLst>
              <a:ext uri="{FF2B5EF4-FFF2-40B4-BE49-F238E27FC236}">
                <a16:creationId xmlns:a16="http://schemas.microsoft.com/office/drawing/2014/main" id="{93A7840D-EA91-4EE2-90A9-9DB67CE0C86A}"/>
              </a:ext>
            </a:extLst>
          </p:cNvPr>
          <p:cNvCxnSpPr/>
          <p:nvPr/>
        </p:nvCxnSpPr>
        <p:spPr>
          <a:xfrm>
            <a:off x="195533" y="3212628"/>
            <a:ext cx="20650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ED7F573A-0F05-4B01-BC67-624FF85CA80E}"/>
              </a:ext>
            </a:extLst>
          </p:cNvPr>
          <p:cNvSpPr/>
          <p:nvPr/>
        </p:nvSpPr>
        <p:spPr>
          <a:xfrm>
            <a:off x="5729984" y="5455504"/>
            <a:ext cx="2556000" cy="36894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95959"/>
              </a:solidFill>
              <a:effectLst/>
              <a:uLnTx/>
              <a:uFillTx/>
              <a:latin typeface="+mj-lt"/>
            </a:endParaRPr>
          </a:p>
        </p:txBody>
      </p:sp>
      <p:sp>
        <p:nvSpPr>
          <p:cNvPr id="55" name="Rectangle 54">
            <a:extLst>
              <a:ext uri="{FF2B5EF4-FFF2-40B4-BE49-F238E27FC236}">
                <a16:creationId xmlns:a16="http://schemas.microsoft.com/office/drawing/2014/main" id="{3F344986-33D7-4EFF-B5CD-4DE051F0A4FD}"/>
              </a:ext>
            </a:extLst>
          </p:cNvPr>
          <p:cNvSpPr/>
          <p:nvPr/>
        </p:nvSpPr>
        <p:spPr>
          <a:xfrm>
            <a:off x="6868524" y="1498745"/>
            <a:ext cx="4982783" cy="147775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b="1" kern="0" dirty="0">
                <a:solidFill>
                  <a:srgbClr val="595959"/>
                </a:solidFill>
                <a:latin typeface="+mj-lt"/>
                <a:ea typeface="+mn-lt"/>
                <a:cs typeface="+mn-lt"/>
                <a:sym typeface="Arial"/>
              </a:rPr>
              <a:t>Safety Culture Program Implementation</a:t>
            </a:r>
          </a:p>
          <a:p>
            <a:pPr marL="171450" indent="-171450">
              <a:buFont typeface="Arial" panose="020B0604020202020204" pitchFamily="34" charset="0"/>
              <a:buChar char="•"/>
            </a:pPr>
            <a:r>
              <a:rPr lang="en-US" sz="1200" kern="0" dirty="0">
                <a:solidFill>
                  <a:srgbClr val="595959"/>
                </a:solidFill>
                <a:latin typeface="+mj-lt"/>
                <a:ea typeface="+mn-lt"/>
                <a:cs typeface="+mn-lt"/>
                <a:sym typeface="Arial"/>
              </a:rPr>
              <a:t>Supporting a safety culture program, focusing on strategy, coordination, and execution.</a:t>
            </a:r>
          </a:p>
          <a:p>
            <a:pPr marL="171450" indent="-171450">
              <a:buFont typeface="Arial" panose="020B0604020202020204" pitchFamily="34" charset="0"/>
              <a:buChar char="•"/>
            </a:pPr>
            <a:r>
              <a:rPr lang="en-US" sz="1200" kern="0" dirty="0">
                <a:solidFill>
                  <a:srgbClr val="595959"/>
                </a:solidFill>
                <a:latin typeface="+mj-lt"/>
                <a:ea typeface="+mn-lt"/>
                <a:cs typeface="+mn-lt"/>
                <a:sym typeface="Arial"/>
              </a:rPr>
              <a:t>Developed and executed communication strategies to promote safety awareness and engagement.</a:t>
            </a:r>
          </a:p>
          <a:p>
            <a:pPr marL="171450" indent="-171450">
              <a:buFont typeface="Arial" panose="020B0604020202020204" pitchFamily="34" charset="0"/>
              <a:buChar char="•"/>
            </a:pPr>
            <a:r>
              <a:rPr lang="en-US" sz="1200" kern="0" dirty="0">
                <a:solidFill>
                  <a:srgbClr val="595959"/>
                </a:solidFill>
                <a:latin typeface="+mj-lt"/>
                <a:ea typeface="+mn-lt"/>
                <a:cs typeface="+mn-lt"/>
                <a:sym typeface="Arial"/>
              </a:rPr>
              <a:t>Implemented safety objectives and routines, integrating them into daily practices to enhance the safety culture.</a:t>
            </a:r>
          </a:p>
          <a:p>
            <a:endParaRPr lang="en-US" sz="1200" b="1" kern="0" dirty="0">
              <a:solidFill>
                <a:srgbClr val="595959"/>
              </a:solidFill>
              <a:latin typeface="+mj-lt"/>
              <a:ea typeface="+mn-lt"/>
              <a:cs typeface="+mn-lt"/>
              <a:sym typeface="Arial"/>
            </a:endParaRPr>
          </a:p>
          <a:p>
            <a:r>
              <a:rPr lang="en-US" sz="1200" b="1" kern="0" dirty="0">
                <a:solidFill>
                  <a:srgbClr val="595959"/>
                </a:solidFill>
                <a:latin typeface="+mj-lt"/>
                <a:ea typeface="+mn-lt"/>
                <a:cs typeface="+mn-lt"/>
                <a:sym typeface="Arial"/>
              </a:rPr>
              <a:t>Data oriented Projects</a:t>
            </a:r>
            <a:endParaRPr lang="en-US" sz="1200" kern="0" dirty="0">
              <a:solidFill>
                <a:srgbClr val="595959"/>
              </a:solidFill>
              <a:latin typeface="+mj-lt"/>
              <a:ea typeface="+mn-lt"/>
              <a:cs typeface="+mn-lt"/>
            </a:endParaRPr>
          </a:p>
          <a:p>
            <a:pPr marL="285750" indent="-285750">
              <a:buFont typeface="Arial" panose="020B0604020202020204" pitchFamily="34" charset="0"/>
              <a:buChar char="•"/>
            </a:pPr>
            <a:r>
              <a:rPr lang="en-US" sz="1200" kern="0" dirty="0">
                <a:solidFill>
                  <a:srgbClr val="595959"/>
                </a:solidFill>
                <a:latin typeface="+mj-lt"/>
                <a:ea typeface="+mn-lt"/>
                <a:cs typeface="+mn-lt"/>
              </a:rPr>
              <a:t>Creation and execution of a descriptive survey on job satisfaction</a:t>
            </a:r>
          </a:p>
          <a:p>
            <a:pPr marL="285750" indent="-285750">
              <a:buFont typeface="Arial" panose="020B0604020202020204" pitchFamily="34" charset="0"/>
              <a:buChar char="•"/>
            </a:pPr>
            <a:r>
              <a:rPr lang="en-US" sz="1200" kern="0" dirty="0">
                <a:solidFill>
                  <a:srgbClr val="595959"/>
                </a:solidFill>
                <a:latin typeface="+mj-lt"/>
                <a:ea typeface="+mn-lt"/>
                <a:cs typeface="+mn-lt"/>
              </a:rPr>
              <a:t>Administration of the Mindfulness Questionnaire FFMQ-D</a:t>
            </a:r>
          </a:p>
          <a:p>
            <a:pPr marL="285750" indent="-285750">
              <a:buFont typeface="Arial" panose="020B0604020202020204" pitchFamily="34" charset="0"/>
              <a:buChar char="•"/>
            </a:pPr>
            <a:r>
              <a:rPr lang="en-US" sz="1200" kern="0" dirty="0">
                <a:solidFill>
                  <a:srgbClr val="595959"/>
                </a:solidFill>
                <a:latin typeface="+mj-lt"/>
                <a:ea typeface="+mn-lt"/>
                <a:cs typeface="+mn-lt"/>
              </a:rPr>
              <a:t>Development and execution of a mindfulness training based on the Dick and Carey instructional model</a:t>
            </a:r>
          </a:p>
          <a:p>
            <a:pPr marL="285750" indent="-285750">
              <a:buFont typeface="Arial" panose="020B0604020202020204" pitchFamily="34" charset="0"/>
              <a:buChar char="•"/>
            </a:pPr>
            <a:r>
              <a:rPr lang="en-US" sz="1200" kern="0" dirty="0">
                <a:solidFill>
                  <a:srgbClr val="595959"/>
                </a:solidFill>
                <a:latin typeface="+mj-lt"/>
                <a:ea typeface="+mn-lt"/>
                <a:cs typeface="+mn-lt"/>
              </a:rPr>
              <a:t>Development and execution of pre- and post-tests to assess the effectiveness of the mindfulness training</a:t>
            </a:r>
          </a:p>
          <a:p>
            <a:pPr marL="285750" indent="-285750">
              <a:buFont typeface="Arial" panose="020B0604020202020204" pitchFamily="34" charset="0"/>
              <a:buChar char="•"/>
            </a:pPr>
            <a:r>
              <a:rPr lang="en-US" sz="1200" kern="0" dirty="0">
                <a:solidFill>
                  <a:srgbClr val="595959"/>
                </a:solidFill>
                <a:latin typeface="+mj-lt"/>
                <a:ea typeface="+mn-lt"/>
                <a:cs typeface="+mn-lt"/>
              </a:rPr>
              <a:t>Investigation of the impact of cognitive effort on risk assessment of Covid-19</a:t>
            </a:r>
          </a:p>
          <a:p>
            <a:pPr marL="285750" indent="-285750">
              <a:buFont typeface="Arial" panose="020B0604020202020204" pitchFamily="34" charset="0"/>
              <a:buChar char="•"/>
            </a:pPr>
            <a:r>
              <a:rPr lang="en-US" sz="1200" kern="0" dirty="0">
                <a:solidFill>
                  <a:srgbClr val="595959"/>
                </a:solidFill>
                <a:latin typeface="+mj-lt"/>
                <a:ea typeface="+mn-lt"/>
                <a:cs typeface="+mn-lt"/>
              </a:rPr>
              <a:t>Investigation of the impact of context and order in the evaluation of attributes in product descriptions by Paranormal Believers</a:t>
            </a:r>
          </a:p>
          <a:p>
            <a:pPr marL="285750" indent="-285750">
              <a:buFont typeface="Arial" panose="020B0604020202020204" pitchFamily="34" charset="0"/>
              <a:buChar char="•"/>
            </a:pPr>
            <a:endParaRPr lang="en-US" sz="1200" kern="0" dirty="0">
              <a:solidFill>
                <a:srgbClr val="595959"/>
              </a:solidFill>
              <a:latin typeface="+mj-lt"/>
              <a:ea typeface="+mn-lt"/>
              <a:cs typeface="+mn-lt"/>
            </a:endParaRPr>
          </a:p>
          <a:p>
            <a:pPr marL="285750" indent="-285750">
              <a:buFont typeface="Arial" panose="020B0604020202020204" pitchFamily="34" charset="0"/>
              <a:buChar char="•"/>
            </a:pPr>
            <a:endParaRPr lang="en-US" sz="1200" kern="0" dirty="0">
              <a:solidFill>
                <a:srgbClr val="595959"/>
              </a:solidFill>
              <a:latin typeface="+mj-lt"/>
              <a:ea typeface="+mn-lt"/>
              <a:cs typeface="+mn-lt"/>
            </a:endParaRPr>
          </a:p>
          <a:p>
            <a:pPr marL="285750" indent="-285750">
              <a:buFont typeface="Arial" panose="020B0604020202020204" pitchFamily="34" charset="0"/>
              <a:buChar char="•"/>
            </a:pPr>
            <a:endParaRPr lang="en-US" sz="1200" kern="0" dirty="0">
              <a:solidFill>
                <a:srgbClr val="595959"/>
              </a:solidFill>
              <a:latin typeface="+mj-lt"/>
              <a:ea typeface="+mn-lt"/>
              <a:cs typeface="+mn-lt"/>
            </a:endParaRPr>
          </a:p>
        </p:txBody>
      </p:sp>
      <p:sp>
        <p:nvSpPr>
          <p:cNvPr id="56" name="Title 1">
            <a:extLst>
              <a:ext uri="{FF2B5EF4-FFF2-40B4-BE49-F238E27FC236}">
                <a16:creationId xmlns:a16="http://schemas.microsoft.com/office/drawing/2014/main" id="{8E0D200D-B453-49DD-B19E-89FECDCC1C00}"/>
              </a:ext>
            </a:extLst>
          </p:cNvPr>
          <p:cNvSpPr txBox="1">
            <a:spLocks/>
          </p:cNvSpPr>
          <p:nvPr/>
        </p:nvSpPr>
        <p:spPr>
          <a:xfrm>
            <a:off x="0" y="2796867"/>
            <a:ext cx="2456121" cy="400615"/>
          </a:xfrm>
          <a:prstGeom prst="rect">
            <a:avLst/>
          </a:prstGeom>
          <a:noFill/>
          <a:ln w="25400" cap="flat" cmpd="sng" algn="ctr">
            <a:noFill/>
            <a:prstDash val="solid"/>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spcBef>
                <a:spcPct val="0"/>
              </a:spcBef>
              <a:buNone/>
              <a:defRPr sz="4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a:solidFill>
                  <a:schemeClr val="bg1"/>
                </a:solidFill>
                <a:latin typeface="+mj-lt"/>
                <a:ea typeface="+mn-lt"/>
                <a:cs typeface="+mn-lt"/>
                <a:sym typeface="+mn-lt"/>
              </a:rPr>
              <a:t>Tim Möller</a:t>
            </a:r>
          </a:p>
        </p:txBody>
      </p:sp>
      <p:sp>
        <p:nvSpPr>
          <p:cNvPr id="78" name="AutoShape 3">
            <a:extLst>
              <a:ext uri="{FF2B5EF4-FFF2-40B4-BE49-F238E27FC236}">
                <a16:creationId xmlns:a16="http://schemas.microsoft.com/office/drawing/2014/main" id="{83EF720D-47BB-4037-AB5F-BF95C1824F30}"/>
              </a:ext>
            </a:extLst>
          </p:cNvPr>
          <p:cNvSpPr>
            <a:spLocks noChangeAspect="1" noChangeArrowheads="1" noTextEdit="1"/>
          </p:cNvSpPr>
          <p:nvPr/>
        </p:nvSpPr>
        <p:spPr bwMode="auto">
          <a:xfrm>
            <a:off x="2548369" y="2743048"/>
            <a:ext cx="552985" cy="5529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0" name="Rectangle 89">
            <a:extLst>
              <a:ext uri="{FF2B5EF4-FFF2-40B4-BE49-F238E27FC236}">
                <a16:creationId xmlns:a16="http://schemas.microsoft.com/office/drawing/2014/main" id="{9E03C71C-3F93-433D-A32F-6466E7274591}"/>
              </a:ext>
            </a:extLst>
          </p:cNvPr>
          <p:cNvSpPr/>
          <p:nvPr/>
        </p:nvSpPr>
        <p:spPr>
          <a:xfrm>
            <a:off x="3079672" y="1036206"/>
            <a:ext cx="1000594" cy="369332"/>
          </a:xfrm>
          <a:prstGeom prst="rect">
            <a:avLst/>
          </a:prstGeom>
          <a:noFill/>
        </p:spPr>
        <p:txBody>
          <a:bodyPr wrap="none">
            <a:spAutoFit/>
          </a:bodyPr>
          <a:lstStyle/>
          <a:p>
            <a:pPr lvl="0">
              <a:defRPr/>
            </a:pPr>
            <a:r>
              <a:rPr lang="en-US" b="1" kern="0" dirty="0">
                <a:solidFill>
                  <a:schemeClr val="accent2"/>
                </a:solidFill>
                <a:latin typeface="+mj-lt"/>
                <a:ea typeface="+mn-lt"/>
                <a:cs typeface="+mn-lt"/>
                <a:sym typeface="+mn-lt"/>
              </a:rPr>
              <a:t>RESUME</a:t>
            </a:r>
          </a:p>
        </p:txBody>
      </p:sp>
      <p:sp>
        <p:nvSpPr>
          <p:cNvPr id="91" name="Rectangle 90">
            <a:extLst>
              <a:ext uri="{FF2B5EF4-FFF2-40B4-BE49-F238E27FC236}">
                <a16:creationId xmlns:a16="http://schemas.microsoft.com/office/drawing/2014/main" id="{F8F92A6B-AEB4-40B1-A089-30C8B247DDF8}"/>
              </a:ext>
            </a:extLst>
          </p:cNvPr>
          <p:cNvSpPr/>
          <p:nvPr/>
        </p:nvSpPr>
        <p:spPr>
          <a:xfrm>
            <a:off x="3079672" y="3040967"/>
            <a:ext cx="1133644" cy="369332"/>
          </a:xfrm>
          <a:prstGeom prst="rect">
            <a:avLst/>
          </a:prstGeom>
          <a:noFill/>
        </p:spPr>
        <p:txBody>
          <a:bodyPr wrap="none">
            <a:spAutoFit/>
          </a:bodyPr>
          <a:lstStyle/>
          <a:p>
            <a:r>
              <a:rPr lang="en-US" b="1" kern="0" dirty="0">
                <a:solidFill>
                  <a:schemeClr val="accent3"/>
                </a:solidFill>
                <a:latin typeface="+mj-lt"/>
                <a:ea typeface="+mn-lt"/>
                <a:cs typeface="+mn-lt"/>
                <a:sym typeface="+mn-lt"/>
              </a:rPr>
              <a:t>EXPERTISE</a:t>
            </a:r>
            <a:endParaRPr lang="en-US" dirty="0">
              <a:solidFill>
                <a:schemeClr val="accent3"/>
              </a:solidFill>
              <a:latin typeface="+mj-lt"/>
              <a:ea typeface="+mn-lt"/>
              <a:cs typeface="+mn-lt"/>
              <a:sym typeface="+mn-lt"/>
            </a:endParaRPr>
          </a:p>
        </p:txBody>
      </p:sp>
      <p:sp>
        <p:nvSpPr>
          <p:cNvPr id="92" name="Rectangle 91">
            <a:extLst>
              <a:ext uri="{FF2B5EF4-FFF2-40B4-BE49-F238E27FC236}">
                <a16:creationId xmlns:a16="http://schemas.microsoft.com/office/drawing/2014/main" id="{ECEB2771-8876-4633-9D4D-0211AEE8FA00}"/>
              </a:ext>
            </a:extLst>
          </p:cNvPr>
          <p:cNvSpPr/>
          <p:nvPr/>
        </p:nvSpPr>
        <p:spPr>
          <a:xfrm>
            <a:off x="3207354" y="4762201"/>
            <a:ext cx="1284326" cy="369332"/>
          </a:xfrm>
          <a:prstGeom prst="rect">
            <a:avLst/>
          </a:prstGeom>
          <a:noFill/>
        </p:spPr>
        <p:txBody>
          <a:bodyPr wrap="none">
            <a:spAutoFit/>
          </a:bodyPr>
          <a:lstStyle/>
          <a:p>
            <a:pPr lvl="0">
              <a:defRPr/>
            </a:pPr>
            <a:r>
              <a:rPr lang="en-US" b="1" kern="0" dirty="0">
                <a:solidFill>
                  <a:schemeClr val="tx2"/>
                </a:solidFill>
                <a:latin typeface="+mj-lt"/>
                <a:ea typeface="+mn-lt"/>
                <a:cs typeface="+mn-lt"/>
                <a:sym typeface="+mn-lt"/>
              </a:rPr>
              <a:t>EDUCATION</a:t>
            </a:r>
            <a:endParaRPr lang="en-US" kern="0" dirty="0">
              <a:solidFill>
                <a:schemeClr val="tx2"/>
              </a:solidFill>
              <a:latin typeface="+mj-lt"/>
              <a:ea typeface="+mn-lt"/>
              <a:cs typeface="+mn-lt"/>
              <a:sym typeface="+mn-lt"/>
            </a:endParaRPr>
          </a:p>
        </p:txBody>
      </p:sp>
      <p:sp>
        <p:nvSpPr>
          <p:cNvPr id="93" name="Rectangle 92">
            <a:extLst>
              <a:ext uri="{FF2B5EF4-FFF2-40B4-BE49-F238E27FC236}">
                <a16:creationId xmlns:a16="http://schemas.microsoft.com/office/drawing/2014/main" id="{7E820C24-49CB-4979-8471-68066335DE1C}"/>
              </a:ext>
            </a:extLst>
          </p:cNvPr>
          <p:cNvSpPr/>
          <p:nvPr/>
        </p:nvSpPr>
        <p:spPr>
          <a:xfrm>
            <a:off x="7371921" y="1061903"/>
            <a:ext cx="3185487" cy="369332"/>
          </a:xfrm>
          <a:prstGeom prst="rect">
            <a:avLst/>
          </a:prstGeom>
          <a:noFill/>
          <a:ln>
            <a:noFill/>
          </a:ln>
        </p:spPr>
        <p:txBody>
          <a:bodyPr wrap="none">
            <a:spAutoFit/>
          </a:bodyPr>
          <a:lstStyle/>
          <a:p>
            <a:pPr lvl="0">
              <a:defRPr/>
            </a:pPr>
            <a:r>
              <a:rPr lang="en-US" b="1" kern="0" dirty="0">
                <a:solidFill>
                  <a:schemeClr val="accent6"/>
                </a:solidFill>
                <a:ea typeface="+mn-lt"/>
                <a:cs typeface="+mn-lt"/>
                <a:sym typeface="+mn-lt"/>
              </a:rPr>
              <a:t>PROJECT REFERENCES (EXTRACT)</a:t>
            </a:r>
            <a:endParaRPr lang="en-US" kern="0" dirty="0">
              <a:solidFill>
                <a:schemeClr val="accent6"/>
              </a:solidFill>
              <a:ea typeface="+mn-lt"/>
              <a:cs typeface="+mn-lt"/>
              <a:sym typeface="+mn-lt"/>
            </a:endParaRPr>
          </a:p>
        </p:txBody>
      </p:sp>
      <p:grpSp>
        <p:nvGrpSpPr>
          <p:cNvPr id="95" name="Candidate" descr="{&quot;Key&quot;:&quot;POWER_USER_SHAPE_ICON&quot;,&quot;Value&quot;:&quot;POWER_USER_SHAPE_ICON_STYLE_1&quot;}">
            <a:extLst>
              <a:ext uri="{FF2B5EF4-FFF2-40B4-BE49-F238E27FC236}">
                <a16:creationId xmlns:a16="http://schemas.microsoft.com/office/drawing/2014/main" id="{6E4EAC76-0C75-5884-6152-B388F0CB494D}"/>
              </a:ext>
            </a:extLst>
          </p:cNvPr>
          <p:cNvGrpSpPr>
            <a:grpSpLocks noChangeAspect="1"/>
          </p:cNvGrpSpPr>
          <p:nvPr/>
        </p:nvGrpSpPr>
        <p:grpSpPr>
          <a:xfrm>
            <a:off x="2744839" y="3044107"/>
            <a:ext cx="303497" cy="355478"/>
            <a:chOff x="8482013" y="4622800"/>
            <a:chExt cx="574675" cy="673101"/>
          </a:xfrm>
        </p:grpSpPr>
        <p:sp>
          <p:nvSpPr>
            <p:cNvPr id="96" name="Freeform 2635">
              <a:extLst>
                <a:ext uri="{FF2B5EF4-FFF2-40B4-BE49-F238E27FC236}">
                  <a16:creationId xmlns:a16="http://schemas.microsoft.com/office/drawing/2014/main" id="{DD40393E-02E8-7CB3-BB34-991227765ED4}"/>
                </a:ext>
              </a:extLst>
            </p:cNvPr>
            <p:cNvSpPr>
              <a:spLocks/>
            </p:cNvSpPr>
            <p:nvPr/>
          </p:nvSpPr>
          <p:spPr bwMode="auto">
            <a:xfrm>
              <a:off x="8763000" y="4773613"/>
              <a:ext cx="293688" cy="522288"/>
            </a:xfrm>
            <a:custGeom>
              <a:avLst/>
              <a:gdLst>
                <a:gd name="T0" fmla="*/ 263 w 263"/>
                <a:gd name="T1" fmla="*/ 56 h 467"/>
                <a:gd name="T2" fmla="*/ 252 w 263"/>
                <a:gd name="T3" fmla="*/ 210 h 467"/>
                <a:gd name="T4" fmla="*/ 205 w 263"/>
                <a:gd name="T5" fmla="*/ 247 h 467"/>
                <a:gd name="T6" fmla="*/ 203 w 263"/>
                <a:gd name="T7" fmla="*/ 247 h 467"/>
                <a:gd name="T8" fmla="*/ 188 w 263"/>
                <a:gd name="T9" fmla="*/ 452 h 467"/>
                <a:gd name="T10" fmla="*/ 172 w 263"/>
                <a:gd name="T11" fmla="*/ 467 h 467"/>
                <a:gd name="T12" fmla="*/ 91 w 263"/>
                <a:gd name="T13" fmla="*/ 467 h 467"/>
                <a:gd name="T14" fmla="*/ 75 w 263"/>
                <a:gd name="T15" fmla="*/ 452 h 467"/>
                <a:gd name="T16" fmla="*/ 60 w 263"/>
                <a:gd name="T17" fmla="*/ 247 h 467"/>
                <a:gd name="T18" fmla="*/ 58 w 263"/>
                <a:gd name="T19" fmla="*/ 247 h 467"/>
                <a:gd name="T20" fmla="*/ 11 w 263"/>
                <a:gd name="T21" fmla="*/ 210 h 467"/>
                <a:gd name="T22" fmla="*/ 0 w 263"/>
                <a:gd name="T23" fmla="*/ 58 h 467"/>
                <a:gd name="T24" fmla="*/ 0 w 263"/>
                <a:gd name="T25" fmla="*/ 56 h 467"/>
                <a:gd name="T26" fmla="*/ 53 w 263"/>
                <a:gd name="T27" fmla="*/ 0 h 467"/>
                <a:gd name="T28" fmla="*/ 210 w 263"/>
                <a:gd name="T29" fmla="*/ 0 h 467"/>
                <a:gd name="T30" fmla="*/ 263 w 263"/>
                <a:gd name="T31" fmla="*/ 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3" h="467">
                  <a:moveTo>
                    <a:pt x="263" y="56"/>
                  </a:moveTo>
                  <a:lnTo>
                    <a:pt x="252" y="210"/>
                  </a:lnTo>
                  <a:cubicBezTo>
                    <a:pt x="250" y="228"/>
                    <a:pt x="225" y="244"/>
                    <a:pt x="205" y="247"/>
                  </a:cubicBezTo>
                  <a:cubicBezTo>
                    <a:pt x="204" y="247"/>
                    <a:pt x="204" y="247"/>
                    <a:pt x="203" y="247"/>
                  </a:cubicBezTo>
                  <a:lnTo>
                    <a:pt x="188" y="452"/>
                  </a:lnTo>
                  <a:cubicBezTo>
                    <a:pt x="187" y="460"/>
                    <a:pt x="180" y="467"/>
                    <a:pt x="172" y="467"/>
                  </a:cubicBezTo>
                  <a:lnTo>
                    <a:pt x="91" y="467"/>
                  </a:lnTo>
                  <a:cubicBezTo>
                    <a:pt x="83" y="467"/>
                    <a:pt x="76" y="460"/>
                    <a:pt x="75" y="452"/>
                  </a:cubicBezTo>
                  <a:lnTo>
                    <a:pt x="60" y="247"/>
                  </a:lnTo>
                  <a:cubicBezTo>
                    <a:pt x="59" y="247"/>
                    <a:pt x="58" y="247"/>
                    <a:pt x="58" y="247"/>
                  </a:cubicBezTo>
                  <a:cubicBezTo>
                    <a:pt x="38" y="244"/>
                    <a:pt x="13" y="228"/>
                    <a:pt x="11" y="210"/>
                  </a:cubicBezTo>
                  <a:lnTo>
                    <a:pt x="0" y="58"/>
                  </a:lnTo>
                  <a:cubicBezTo>
                    <a:pt x="0" y="57"/>
                    <a:pt x="0" y="56"/>
                    <a:pt x="0" y="56"/>
                  </a:cubicBezTo>
                  <a:cubicBezTo>
                    <a:pt x="0" y="26"/>
                    <a:pt x="24" y="1"/>
                    <a:pt x="53" y="0"/>
                  </a:cubicBezTo>
                  <a:lnTo>
                    <a:pt x="210" y="0"/>
                  </a:lnTo>
                  <a:cubicBezTo>
                    <a:pt x="239" y="1"/>
                    <a:pt x="263" y="26"/>
                    <a:pt x="263" y="56"/>
                  </a:cubicBezTo>
                  <a:close/>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97" name="Oval 2636">
              <a:extLst>
                <a:ext uri="{FF2B5EF4-FFF2-40B4-BE49-F238E27FC236}">
                  <a16:creationId xmlns:a16="http://schemas.microsoft.com/office/drawing/2014/main" id="{88C2CB5C-CF74-D5D9-6DCF-7DC5AD476ACC}"/>
                </a:ext>
              </a:extLst>
            </p:cNvPr>
            <p:cNvSpPr>
              <a:spLocks noChangeArrowheads="1"/>
            </p:cNvSpPr>
            <p:nvPr/>
          </p:nvSpPr>
          <p:spPr bwMode="auto">
            <a:xfrm>
              <a:off x="8853488" y="4622800"/>
              <a:ext cx="111125" cy="112713"/>
            </a:xfrm>
            <a:prstGeom prst="ellipse">
              <a:avLst/>
            </a:pr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98" name="Line 2637">
              <a:extLst>
                <a:ext uri="{FF2B5EF4-FFF2-40B4-BE49-F238E27FC236}">
                  <a16:creationId xmlns:a16="http://schemas.microsoft.com/office/drawing/2014/main" id="{59195567-1A35-9689-C523-1906C13983A4}"/>
                </a:ext>
              </a:extLst>
            </p:cNvPr>
            <p:cNvSpPr>
              <a:spLocks noChangeShapeType="1"/>
            </p:cNvSpPr>
            <p:nvPr/>
          </p:nvSpPr>
          <p:spPr bwMode="auto">
            <a:xfrm>
              <a:off x="8909050" y="5033963"/>
              <a:ext cx="0" cy="261938"/>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99" name="Line 2638">
              <a:extLst>
                <a:ext uri="{FF2B5EF4-FFF2-40B4-BE49-F238E27FC236}">
                  <a16:creationId xmlns:a16="http://schemas.microsoft.com/office/drawing/2014/main" id="{8FF242CE-9D19-41E2-307E-FE0F05B5BF19}"/>
                </a:ext>
              </a:extLst>
            </p:cNvPr>
            <p:cNvSpPr>
              <a:spLocks noChangeShapeType="1"/>
            </p:cNvSpPr>
            <p:nvPr/>
          </p:nvSpPr>
          <p:spPr bwMode="auto">
            <a:xfrm flipH="1" flipV="1">
              <a:off x="8816975"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00" name="Line 2639">
              <a:extLst>
                <a:ext uri="{FF2B5EF4-FFF2-40B4-BE49-F238E27FC236}">
                  <a16:creationId xmlns:a16="http://schemas.microsoft.com/office/drawing/2014/main" id="{351496EB-9A38-FFED-609E-AA1F76D478C6}"/>
                </a:ext>
              </a:extLst>
            </p:cNvPr>
            <p:cNvSpPr>
              <a:spLocks noChangeShapeType="1"/>
            </p:cNvSpPr>
            <p:nvPr/>
          </p:nvSpPr>
          <p:spPr bwMode="auto">
            <a:xfrm flipV="1">
              <a:off x="8990013"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01" name="Freeform 2640">
              <a:extLst>
                <a:ext uri="{FF2B5EF4-FFF2-40B4-BE49-F238E27FC236}">
                  <a16:creationId xmlns:a16="http://schemas.microsoft.com/office/drawing/2014/main" id="{0561112B-9E8F-AA94-ACA6-569D9A0D860F}"/>
                </a:ext>
              </a:extLst>
            </p:cNvPr>
            <p:cNvSpPr>
              <a:spLocks/>
            </p:cNvSpPr>
            <p:nvPr/>
          </p:nvSpPr>
          <p:spPr bwMode="auto">
            <a:xfrm>
              <a:off x="8482013" y="4627563"/>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02" name="Freeform 2641">
              <a:extLst>
                <a:ext uri="{FF2B5EF4-FFF2-40B4-BE49-F238E27FC236}">
                  <a16:creationId xmlns:a16="http://schemas.microsoft.com/office/drawing/2014/main" id="{42F9749E-A5B8-9181-A24A-B30080DB394A}"/>
                </a:ext>
              </a:extLst>
            </p:cNvPr>
            <p:cNvSpPr>
              <a:spLocks/>
            </p:cNvSpPr>
            <p:nvPr/>
          </p:nvSpPr>
          <p:spPr bwMode="auto">
            <a:xfrm>
              <a:off x="8528050" y="4679950"/>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03" name="Freeform 2642">
              <a:extLst>
                <a:ext uri="{FF2B5EF4-FFF2-40B4-BE49-F238E27FC236}">
                  <a16:creationId xmlns:a16="http://schemas.microsoft.com/office/drawing/2014/main" id="{47CF2F99-B8FB-AC7E-9E0D-2600A878B95C}"/>
                </a:ext>
              </a:extLst>
            </p:cNvPr>
            <p:cNvSpPr>
              <a:spLocks/>
            </p:cNvSpPr>
            <p:nvPr/>
          </p:nvSpPr>
          <p:spPr bwMode="auto">
            <a:xfrm>
              <a:off x="8482013" y="4875213"/>
              <a:ext cx="176213" cy="173038"/>
            </a:xfrm>
            <a:custGeom>
              <a:avLst/>
              <a:gdLst>
                <a:gd name="T0" fmla="*/ 20 w 157"/>
                <a:gd name="T1" fmla="*/ 156 h 156"/>
                <a:gd name="T2" fmla="*/ 137 w 157"/>
                <a:gd name="T3" fmla="*/ 156 h 156"/>
                <a:gd name="T4" fmla="*/ 157 w 157"/>
                <a:gd name="T5" fmla="*/ 136 h 156"/>
                <a:gd name="T6" fmla="*/ 157 w 157"/>
                <a:gd name="T7" fmla="*/ 19 h 156"/>
                <a:gd name="T8" fmla="*/ 137 w 157"/>
                <a:gd name="T9" fmla="*/ 0 h 156"/>
                <a:gd name="T10" fmla="*/ 20 w 157"/>
                <a:gd name="T11" fmla="*/ 0 h 156"/>
                <a:gd name="T12" fmla="*/ 0 w 157"/>
                <a:gd name="T13" fmla="*/ 19 h 156"/>
                <a:gd name="T14" fmla="*/ 0 w 157"/>
                <a:gd name="T15" fmla="*/ 136 h 156"/>
                <a:gd name="T16" fmla="*/ 20 w 157"/>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6">
                  <a:moveTo>
                    <a:pt x="20" y="156"/>
                  </a:moveTo>
                  <a:lnTo>
                    <a:pt x="137" y="156"/>
                  </a:lnTo>
                  <a:cubicBezTo>
                    <a:pt x="148" y="156"/>
                    <a:pt x="157" y="147"/>
                    <a:pt x="157" y="136"/>
                  </a:cubicBezTo>
                  <a:lnTo>
                    <a:pt x="157" y="19"/>
                  </a:lnTo>
                  <a:cubicBezTo>
                    <a:pt x="157" y="9"/>
                    <a:pt x="148" y="0"/>
                    <a:pt x="137" y="0"/>
                  </a:cubicBezTo>
                  <a:lnTo>
                    <a:pt x="20" y="0"/>
                  </a:lnTo>
                  <a:cubicBezTo>
                    <a:pt x="9" y="0"/>
                    <a:pt x="0" y="9"/>
                    <a:pt x="0" y="19"/>
                  </a:cubicBezTo>
                  <a:lnTo>
                    <a:pt x="0" y="136"/>
                  </a:lnTo>
                  <a:cubicBezTo>
                    <a:pt x="0" y="147"/>
                    <a:pt x="9" y="156"/>
                    <a:pt x="20" y="156"/>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04" name="Freeform 2643">
              <a:extLst>
                <a:ext uri="{FF2B5EF4-FFF2-40B4-BE49-F238E27FC236}">
                  <a16:creationId xmlns:a16="http://schemas.microsoft.com/office/drawing/2014/main" id="{CEBF1F8D-D562-2BAD-1F2E-287216CB9AC1}"/>
                </a:ext>
              </a:extLst>
            </p:cNvPr>
            <p:cNvSpPr>
              <a:spLocks/>
            </p:cNvSpPr>
            <p:nvPr/>
          </p:nvSpPr>
          <p:spPr bwMode="auto">
            <a:xfrm>
              <a:off x="8528050" y="4926013"/>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05" name="Freeform 2644">
              <a:extLst>
                <a:ext uri="{FF2B5EF4-FFF2-40B4-BE49-F238E27FC236}">
                  <a16:creationId xmlns:a16="http://schemas.microsoft.com/office/drawing/2014/main" id="{E42B4638-542F-4E22-D8F2-F541B9567417}"/>
                </a:ext>
              </a:extLst>
            </p:cNvPr>
            <p:cNvSpPr>
              <a:spLocks/>
            </p:cNvSpPr>
            <p:nvPr/>
          </p:nvSpPr>
          <p:spPr bwMode="auto">
            <a:xfrm>
              <a:off x="8482013" y="5119688"/>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06" name="Freeform 2645">
              <a:extLst>
                <a:ext uri="{FF2B5EF4-FFF2-40B4-BE49-F238E27FC236}">
                  <a16:creationId xmlns:a16="http://schemas.microsoft.com/office/drawing/2014/main" id="{75EBB8CA-DAD5-BAF6-B92B-379A948E3CA5}"/>
                </a:ext>
              </a:extLst>
            </p:cNvPr>
            <p:cNvSpPr>
              <a:spLocks/>
            </p:cNvSpPr>
            <p:nvPr/>
          </p:nvSpPr>
          <p:spPr bwMode="auto">
            <a:xfrm>
              <a:off x="8528050" y="5172075"/>
              <a:ext cx="85725" cy="79375"/>
            </a:xfrm>
            <a:custGeom>
              <a:avLst/>
              <a:gdLst>
                <a:gd name="T0" fmla="*/ 0 w 76"/>
                <a:gd name="T1" fmla="*/ 28 h 70"/>
                <a:gd name="T2" fmla="*/ 29 w 76"/>
                <a:gd name="T3" fmla="*/ 70 h 70"/>
                <a:gd name="T4" fmla="*/ 76 w 76"/>
                <a:gd name="T5" fmla="*/ 0 h 70"/>
              </a:gdLst>
              <a:ahLst/>
              <a:cxnLst>
                <a:cxn ang="0">
                  <a:pos x="T0" y="T1"/>
                </a:cxn>
                <a:cxn ang="0">
                  <a:pos x="T2" y="T3"/>
                </a:cxn>
                <a:cxn ang="0">
                  <a:pos x="T4" y="T5"/>
                </a:cxn>
              </a:cxnLst>
              <a:rect l="0" t="0" r="r" b="b"/>
              <a:pathLst>
                <a:path w="76" h="70">
                  <a:moveTo>
                    <a:pt x="0" y="28"/>
                  </a:moveTo>
                  <a:lnTo>
                    <a:pt x="29" y="70"/>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grpSp>
      <p:grpSp>
        <p:nvGrpSpPr>
          <p:cNvPr id="107" name="Resume" descr="{&quot;Key&quot;:&quot;POWER_USER_SHAPE_ICON&quot;,&quot;Value&quot;:&quot;POWER_USER_SHAPE_ICON_STYLE_1&quot;}">
            <a:extLst>
              <a:ext uri="{FF2B5EF4-FFF2-40B4-BE49-F238E27FC236}">
                <a16:creationId xmlns:a16="http://schemas.microsoft.com/office/drawing/2014/main" id="{3F2D517E-8864-0D54-68F3-8C1154687F78}"/>
              </a:ext>
            </a:extLst>
          </p:cNvPr>
          <p:cNvGrpSpPr>
            <a:grpSpLocks noChangeAspect="1"/>
          </p:cNvGrpSpPr>
          <p:nvPr/>
        </p:nvGrpSpPr>
        <p:grpSpPr>
          <a:xfrm>
            <a:off x="2723376" y="1027906"/>
            <a:ext cx="384041" cy="319338"/>
            <a:chOff x="2170113" y="4779963"/>
            <a:chExt cx="584200" cy="485775"/>
          </a:xfrm>
          <a:noFill/>
        </p:grpSpPr>
        <p:sp>
          <p:nvSpPr>
            <p:cNvPr id="108" name="Freeform: Shape 107">
              <a:extLst>
                <a:ext uri="{FF2B5EF4-FFF2-40B4-BE49-F238E27FC236}">
                  <a16:creationId xmlns:a16="http://schemas.microsoft.com/office/drawing/2014/main" id="{3F645368-BFA3-7003-DACB-AC0D4FC9B50F}"/>
                </a:ext>
              </a:extLst>
            </p:cNvPr>
            <p:cNvSpPr>
              <a:spLocks noChangeArrowheads="1"/>
            </p:cNvSpPr>
            <p:nvPr/>
          </p:nvSpPr>
          <p:spPr bwMode="auto">
            <a:xfrm>
              <a:off x="2170113" y="4779963"/>
              <a:ext cx="584200" cy="485775"/>
            </a:xfrm>
            <a:custGeom>
              <a:avLst/>
              <a:gdLst>
                <a:gd name="connsiteX0" fmla="*/ 165100 w 584200"/>
                <a:gd name="connsiteY0" fmla="*/ 0 h 485775"/>
                <a:gd name="connsiteX1" fmla="*/ 428625 w 584200"/>
                <a:gd name="connsiteY1" fmla="*/ 0 h 485775"/>
                <a:gd name="connsiteX2" fmla="*/ 428625 w 584200"/>
                <a:gd name="connsiteY2" fmla="*/ 42862 h 485775"/>
                <a:gd name="connsiteX3" fmla="*/ 584200 w 584200"/>
                <a:gd name="connsiteY3" fmla="*/ 42862 h 485775"/>
                <a:gd name="connsiteX4" fmla="*/ 584200 w 584200"/>
                <a:gd name="connsiteY4" fmla="*/ 485775 h 485775"/>
                <a:gd name="connsiteX5" fmla="*/ 0 w 584200"/>
                <a:gd name="connsiteY5" fmla="*/ 485775 h 485775"/>
                <a:gd name="connsiteX6" fmla="*/ 0 w 584200"/>
                <a:gd name="connsiteY6" fmla="*/ 42862 h 485775"/>
                <a:gd name="connsiteX7" fmla="*/ 165100 w 584200"/>
                <a:gd name="connsiteY7" fmla="*/ 42862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4200" h="485775">
                  <a:moveTo>
                    <a:pt x="165100" y="0"/>
                  </a:moveTo>
                  <a:lnTo>
                    <a:pt x="428625" y="0"/>
                  </a:lnTo>
                  <a:lnTo>
                    <a:pt x="428625" y="42862"/>
                  </a:lnTo>
                  <a:lnTo>
                    <a:pt x="584200" y="42862"/>
                  </a:lnTo>
                  <a:lnTo>
                    <a:pt x="584200" y="485775"/>
                  </a:lnTo>
                  <a:lnTo>
                    <a:pt x="0" y="485775"/>
                  </a:lnTo>
                  <a:lnTo>
                    <a:pt x="0" y="42862"/>
                  </a:lnTo>
                  <a:lnTo>
                    <a:pt x="165100" y="42862"/>
                  </a:lnTo>
                  <a:close/>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09" name="Rectangle 1447">
              <a:extLst>
                <a:ext uri="{FF2B5EF4-FFF2-40B4-BE49-F238E27FC236}">
                  <a16:creationId xmlns:a16="http://schemas.microsoft.com/office/drawing/2014/main" id="{66EB7779-66AC-F5CB-9317-A6296EB90113}"/>
                </a:ext>
              </a:extLst>
            </p:cNvPr>
            <p:cNvSpPr>
              <a:spLocks noChangeArrowheads="1"/>
            </p:cNvSpPr>
            <p:nvPr/>
          </p:nvSpPr>
          <p:spPr bwMode="auto">
            <a:xfrm>
              <a:off x="2335213" y="4779963"/>
              <a:ext cx="263525" cy="85725"/>
            </a:xfrm>
            <a:prstGeom prst="rect">
              <a:avLst/>
            </a:prstGeom>
            <a:grpFill/>
            <a:ln w="12700">
              <a:solidFill>
                <a:schemeClr val="accent2"/>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10" name="Rectangle 1448">
              <a:extLst>
                <a:ext uri="{FF2B5EF4-FFF2-40B4-BE49-F238E27FC236}">
                  <a16:creationId xmlns:a16="http://schemas.microsoft.com/office/drawing/2014/main" id="{837BF520-AFA0-90DE-A256-186D793F1F75}"/>
                </a:ext>
              </a:extLst>
            </p:cNvPr>
            <p:cNvSpPr>
              <a:spLocks noChangeArrowheads="1"/>
            </p:cNvSpPr>
            <p:nvPr/>
          </p:nvSpPr>
          <p:spPr bwMode="auto">
            <a:xfrm>
              <a:off x="2335213" y="4779963"/>
              <a:ext cx="263525" cy="85725"/>
            </a:xfrm>
            <a:prstGeom prst="rect">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11" name="Freeform 1449">
              <a:extLst>
                <a:ext uri="{FF2B5EF4-FFF2-40B4-BE49-F238E27FC236}">
                  <a16:creationId xmlns:a16="http://schemas.microsoft.com/office/drawing/2014/main" id="{1E3A0162-95CC-97A8-4AE6-06DACBEA8A88}"/>
                </a:ext>
              </a:extLst>
            </p:cNvPr>
            <p:cNvSpPr>
              <a:spLocks/>
            </p:cNvSpPr>
            <p:nvPr/>
          </p:nvSpPr>
          <p:spPr bwMode="auto">
            <a:xfrm>
              <a:off x="2301875" y="4954588"/>
              <a:ext cx="84138" cy="84138"/>
            </a:xfrm>
            <a:custGeom>
              <a:avLst/>
              <a:gdLst>
                <a:gd name="T0" fmla="*/ 71 w 76"/>
                <a:gd name="T1" fmla="*/ 31 h 76"/>
                <a:gd name="T2" fmla="*/ 31 w 76"/>
                <a:gd name="T3" fmla="*/ 71 h 76"/>
                <a:gd name="T4" fmla="*/ 4 w 76"/>
                <a:gd name="T5" fmla="*/ 45 h 76"/>
                <a:gd name="T6" fmla="*/ 45 w 76"/>
                <a:gd name="T7" fmla="*/ 4 h 76"/>
                <a:gd name="T8" fmla="*/ 71 w 76"/>
                <a:gd name="T9" fmla="*/ 31 h 76"/>
              </a:gdLst>
              <a:ahLst/>
              <a:cxnLst>
                <a:cxn ang="0">
                  <a:pos x="T0" y="T1"/>
                </a:cxn>
                <a:cxn ang="0">
                  <a:pos x="T2" y="T3"/>
                </a:cxn>
                <a:cxn ang="0">
                  <a:pos x="T4" y="T5"/>
                </a:cxn>
                <a:cxn ang="0">
                  <a:pos x="T6" y="T7"/>
                </a:cxn>
                <a:cxn ang="0">
                  <a:pos x="T8" y="T9"/>
                </a:cxn>
              </a:cxnLst>
              <a:rect l="0" t="0" r="r" b="b"/>
              <a:pathLst>
                <a:path w="76" h="76">
                  <a:moveTo>
                    <a:pt x="71" y="31"/>
                  </a:moveTo>
                  <a:cubicBezTo>
                    <a:pt x="76" y="55"/>
                    <a:pt x="55" y="76"/>
                    <a:pt x="31" y="71"/>
                  </a:cubicBezTo>
                  <a:cubicBezTo>
                    <a:pt x="18" y="69"/>
                    <a:pt x="7" y="58"/>
                    <a:pt x="4" y="45"/>
                  </a:cubicBezTo>
                  <a:cubicBezTo>
                    <a:pt x="0" y="20"/>
                    <a:pt x="20" y="0"/>
                    <a:pt x="45" y="4"/>
                  </a:cubicBezTo>
                  <a:cubicBezTo>
                    <a:pt x="58" y="7"/>
                    <a:pt x="69" y="18"/>
                    <a:pt x="71" y="31"/>
                  </a:cubicBezTo>
                  <a:close/>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12" name="Freeform 1450">
              <a:extLst>
                <a:ext uri="{FF2B5EF4-FFF2-40B4-BE49-F238E27FC236}">
                  <a16:creationId xmlns:a16="http://schemas.microsoft.com/office/drawing/2014/main" id="{D3F9B6E2-D295-D479-7083-07ECEC144671}"/>
                </a:ext>
              </a:extLst>
            </p:cNvPr>
            <p:cNvSpPr>
              <a:spLocks/>
            </p:cNvSpPr>
            <p:nvPr/>
          </p:nvSpPr>
          <p:spPr bwMode="auto">
            <a:xfrm>
              <a:off x="2249488" y="5073650"/>
              <a:ext cx="188913" cy="96838"/>
            </a:xfrm>
            <a:custGeom>
              <a:avLst/>
              <a:gdLst>
                <a:gd name="T0" fmla="*/ 0 w 170"/>
                <a:gd name="T1" fmla="*/ 86 h 86"/>
                <a:gd name="T2" fmla="*/ 0 w 170"/>
                <a:gd name="T3" fmla="*/ 40 h 86"/>
                <a:gd name="T4" fmla="*/ 49 w 170"/>
                <a:gd name="T5" fmla="*/ 0 h 86"/>
                <a:gd name="T6" fmla="*/ 121 w 170"/>
                <a:gd name="T7" fmla="*/ 0 h 86"/>
                <a:gd name="T8" fmla="*/ 170 w 170"/>
                <a:gd name="T9" fmla="*/ 40 h 86"/>
                <a:gd name="T10" fmla="*/ 170 w 170"/>
                <a:gd name="T11" fmla="*/ 86 h 86"/>
              </a:gdLst>
              <a:ahLst/>
              <a:cxnLst>
                <a:cxn ang="0">
                  <a:pos x="T0" y="T1"/>
                </a:cxn>
                <a:cxn ang="0">
                  <a:pos x="T2" y="T3"/>
                </a:cxn>
                <a:cxn ang="0">
                  <a:pos x="T4" y="T5"/>
                </a:cxn>
                <a:cxn ang="0">
                  <a:pos x="T6" y="T7"/>
                </a:cxn>
                <a:cxn ang="0">
                  <a:pos x="T8" y="T9"/>
                </a:cxn>
                <a:cxn ang="0">
                  <a:pos x="T10" y="T11"/>
                </a:cxn>
              </a:cxnLst>
              <a:rect l="0" t="0" r="r" b="b"/>
              <a:pathLst>
                <a:path w="170" h="86">
                  <a:moveTo>
                    <a:pt x="0" y="86"/>
                  </a:moveTo>
                  <a:lnTo>
                    <a:pt x="0" y="40"/>
                  </a:lnTo>
                  <a:cubicBezTo>
                    <a:pt x="0" y="18"/>
                    <a:pt x="27" y="0"/>
                    <a:pt x="49" y="0"/>
                  </a:cubicBezTo>
                  <a:lnTo>
                    <a:pt x="121" y="0"/>
                  </a:lnTo>
                  <a:cubicBezTo>
                    <a:pt x="143" y="0"/>
                    <a:pt x="170" y="18"/>
                    <a:pt x="170" y="40"/>
                  </a:cubicBezTo>
                  <a:lnTo>
                    <a:pt x="170" y="86"/>
                  </a:lnTo>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13" name="Line 1451">
              <a:extLst>
                <a:ext uri="{FF2B5EF4-FFF2-40B4-BE49-F238E27FC236}">
                  <a16:creationId xmlns:a16="http://schemas.microsoft.com/office/drawing/2014/main" id="{389BC98D-1D0B-0634-7F79-9EC849316C3A}"/>
                </a:ext>
              </a:extLst>
            </p:cNvPr>
            <p:cNvSpPr>
              <a:spLocks noChangeShapeType="1"/>
            </p:cNvSpPr>
            <p:nvPr/>
          </p:nvSpPr>
          <p:spPr bwMode="auto">
            <a:xfrm>
              <a:off x="2530475" y="49577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14" name="Line 1452">
              <a:extLst>
                <a:ext uri="{FF2B5EF4-FFF2-40B4-BE49-F238E27FC236}">
                  <a16:creationId xmlns:a16="http://schemas.microsoft.com/office/drawing/2014/main" id="{083A2E36-5BE4-3FA3-7E38-23D58523158E}"/>
                </a:ext>
              </a:extLst>
            </p:cNvPr>
            <p:cNvSpPr>
              <a:spLocks noChangeShapeType="1"/>
            </p:cNvSpPr>
            <p:nvPr/>
          </p:nvSpPr>
          <p:spPr bwMode="auto">
            <a:xfrm>
              <a:off x="2530475" y="5026025"/>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15" name="Line 1453">
              <a:extLst>
                <a:ext uri="{FF2B5EF4-FFF2-40B4-BE49-F238E27FC236}">
                  <a16:creationId xmlns:a16="http://schemas.microsoft.com/office/drawing/2014/main" id="{565D81F0-5B10-2EC4-FDAF-A27AEAAB15DD}"/>
                </a:ext>
              </a:extLst>
            </p:cNvPr>
            <p:cNvSpPr>
              <a:spLocks noChangeShapeType="1"/>
            </p:cNvSpPr>
            <p:nvPr/>
          </p:nvSpPr>
          <p:spPr bwMode="auto">
            <a:xfrm>
              <a:off x="2530475" y="5092700"/>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16" name="Line 1454">
              <a:extLst>
                <a:ext uri="{FF2B5EF4-FFF2-40B4-BE49-F238E27FC236}">
                  <a16:creationId xmlns:a16="http://schemas.microsoft.com/office/drawing/2014/main" id="{17699792-B95A-A6D8-37E5-C42B9EEF3EF1}"/>
                </a:ext>
              </a:extLst>
            </p:cNvPr>
            <p:cNvSpPr>
              <a:spLocks noChangeShapeType="1"/>
            </p:cNvSpPr>
            <p:nvPr/>
          </p:nvSpPr>
          <p:spPr bwMode="auto">
            <a:xfrm>
              <a:off x="2530475" y="51609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grpSp>
      <p:grpSp>
        <p:nvGrpSpPr>
          <p:cNvPr id="117" name="Book6" descr="{&quot;Key&quot;:&quot;POWER_USER_SHAPE_ICON&quot;,&quot;Value&quot;:&quot;POWER_USER_SHAPE_ICON_STYLE_1&quot;}">
            <a:extLst>
              <a:ext uri="{FF2B5EF4-FFF2-40B4-BE49-F238E27FC236}">
                <a16:creationId xmlns:a16="http://schemas.microsoft.com/office/drawing/2014/main" id="{FD45214E-D654-E1C7-6506-B1DA3867E968}"/>
              </a:ext>
            </a:extLst>
          </p:cNvPr>
          <p:cNvGrpSpPr>
            <a:grpSpLocks noChangeAspect="1"/>
          </p:cNvGrpSpPr>
          <p:nvPr/>
        </p:nvGrpSpPr>
        <p:grpSpPr>
          <a:xfrm>
            <a:off x="2784767" y="4736599"/>
            <a:ext cx="433215" cy="430129"/>
            <a:chOff x="3074989" y="1408113"/>
            <a:chExt cx="668337" cy="663575"/>
          </a:xfrm>
          <a:solidFill>
            <a:schemeClr val="tx2"/>
          </a:solidFill>
        </p:grpSpPr>
        <p:sp>
          <p:nvSpPr>
            <p:cNvPr id="118" name="Freeform 474">
              <a:extLst>
                <a:ext uri="{FF2B5EF4-FFF2-40B4-BE49-F238E27FC236}">
                  <a16:creationId xmlns:a16="http://schemas.microsoft.com/office/drawing/2014/main" id="{7A44AF76-4311-16D9-35E3-20A58178377A}"/>
                </a:ext>
              </a:extLst>
            </p:cNvPr>
            <p:cNvSpPr>
              <a:spLocks/>
            </p:cNvSpPr>
            <p:nvPr/>
          </p:nvSpPr>
          <p:spPr bwMode="auto">
            <a:xfrm>
              <a:off x="3074989" y="1414463"/>
              <a:ext cx="355600" cy="358775"/>
            </a:xfrm>
            <a:custGeom>
              <a:avLst/>
              <a:gdLst>
                <a:gd name="T0" fmla="*/ 472 w 3041"/>
                <a:gd name="T1" fmla="*/ 3074 h 3074"/>
                <a:gd name="T2" fmla="*/ 176 w 3041"/>
                <a:gd name="T3" fmla="*/ 2956 h 3074"/>
                <a:gd name="T4" fmla="*/ 169 w 3041"/>
                <a:gd name="T5" fmla="*/ 2335 h 3074"/>
                <a:gd name="T6" fmla="*/ 2372 w 3041"/>
                <a:gd name="T7" fmla="*/ 31 h 3074"/>
                <a:gd name="T8" fmla="*/ 2478 w 3041"/>
                <a:gd name="T9" fmla="*/ 29 h 3074"/>
                <a:gd name="T10" fmla="*/ 2481 w 3041"/>
                <a:gd name="T11" fmla="*/ 135 h 3074"/>
                <a:gd name="T12" fmla="*/ 278 w 3041"/>
                <a:gd name="T13" fmla="*/ 2439 h 3074"/>
                <a:gd name="T14" fmla="*/ 279 w 3041"/>
                <a:gd name="T15" fmla="*/ 2848 h 3074"/>
                <a:gd name="T16" fmla="*/ 689 w 3041"/>
                <a:gd name="T17" fmla="*/ 2831 h 3074"/>
                <a:gd name="T18" fmla="*/ 2904 w 3041"/>
                <a:gd name="T19" fmla="*/ 515 h 3074"/>
                <a:gd name="T20" fmla="*/ 3010 w 3041"/>
                <a:gd name="T21" fmla="*/ 512 h 3074"/>
                <a:gd name="T22" fmla="*/ 3012 w 3041"/>
                <a:gd name="T23" fmla="*/ 619 h 3074"/>
                <a:gd name="T24" fmla="*/ 797 w 3041"/>
                <a:gd name="T25" fmla="*/ 2935 h 3074"/>
                <a:gd name="T26" fmla="*/ 472 w 3041"/>
                <a:gd name="T27" fmla="*/ 3074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1" h="3074">
                  <a:moveTo>
                    <a:pt x="472" y="3074"/>
                  </a:moveTo>
                  <a:cubicBezTo>
                    <a:pt x="365" y="3074"/>
                    <a:pt x="258" y="3035"/>
                    <a:pt x="176" y="2956"/>
                  </a:cubicBezTo>
                  <a:cubicBezTo>
                    <a:pt x="3" y="2791"/>
                    <a:pt x="0" y="2512"/>
                    <a:pt x="169" y="2335"/>
                  </a:cubicBezTo>
                  <a:lnTo>
                    <a:pt x="2372" y="31"/>
                  </a:lnTo>
                  <a:cubicBezTo>
                    <a:pt x="2401" y="1"/>
                    <a:pt x="2448" y="0"/>
                    <a:pt x="2478" y="29"/>
                  </a:cubicBezTo>
                  <a:cubicBezTo>
                    <a:pt x="2508" y="58"/>
                    <a:pt x="2509" y="105"/>
                    <a:pt x="2481" y="135"/>
                  </a:cubicBezTo>
                  <a:lnTo>
                    <a:pt x="278" y="2439"/>
                  </a:lnTo>
                  <a:cubicBezTo>
                    <a:pt x="165" y="2556"/>
                    <a:pt x="166" y="2740"/>
                    <a:pt x="279" y="2848"/>
                  </a:cubicBezTo>
                  <a:cubicBezTo>
                    <a:pt x="393" y="2956"/>
                    <a:pt x="576" y="2949"/>
                    <a:pt x="689" y="2831"/>
                  </a:cubicBezTo>
                  <a:lnTo>
                    <a:pt x="2904" y="515"/>
                  </a:lnTo>
                  <a:cubicBezTo>
                    <a:pt x="2932" y="485"/>
                    <a:pt x="2980" y="484"/>
                    <a:pt x="3010" y="512"/>
                  </a:cubicBezTo>
                  <a:cubicBezTo>
                    <a:pt x="3040" y="541"/>
                    <a:pt x="3041" y="589"/>
                    <a:pt x="3012" y="619"/>
                  </a:cubicBezTo>
                  <a:lnTo>
                    <a:pt x="797" y="2935"/>
                  </a:lnTo>
                  <a:cubicBezTo>
                    <a:pt x="708" y="3028"/>
                    <a:pt x="590" y="3074"/>
                    <a:pt x="472" y="30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19" name="Freeform 475">
              <a:extLst>
                <a:ext uri="{FF2B5EF4-FFF2-40B4-BE49-F238E27FC236}">
                  <a16:creationId xmlns:a16="http://schemas.microsoft.com/office/drawing/2014/main" id="{F666E3AB-F207-6D25-5D17-6847C26B5622}"/>
                </a:ext>
              </a:extLst>
            </p:cNvPr>
            <p:cNvSpPr>
              <a:spLocks/>
            </p:cNvSpPr>
            <p:nvPr/>
          </p:nvSpPr>
          <p:spPr bwMode="auto">
            <a:xfrm>
              <a:off x="3400426" y="1762125"/>
              <a:ext cx="342900" cy="309563"/>
            </a:xfrm>
            <a:custGeom>
              <a:avLst/>
              <a:gdLst>
                <a:gd name="T0" fmla="*/ 317 w 2942"/>
                <a:gd name="T1" fmla="*/ 2655 h 2655"/>
                <a:gd name="T2" fmla="*/ 35 w 2942"/>
                <a:gd name="T3" fmla="*/ 2551 h 2655"/>
                <a:gd name="T4" fmla="*/ 27 w 2942"/>
                <a:gd name="T5" fmla="*/ 2445 h 2655"/>
                <a:gd name="T6" fmla="*/ 133 w 2942"/>
                <a:gd name="T7" fmla="*/ 2437 h 2655"/>
                <a:gd name="T8" fmla="*/ 523 w 2942"/>
                <a:gd name="T9" fmla="*/ 2417 h 2655"/>
                <a:gd name="T10" fmla="*/ 2805 w 2942"/>
                <a:gd name="T11" fmla="*/ 31 h 2655"/>
                <a:gd name="T12" fmla="*/ 2911 w 2942"/>
                <a:gd name="T13" fmla="*/ 29 h 2655"/>
                <a:gd name="T14" fmla="*/ 2913 w 2942"/>
                <a:gd name="T15" fmla="*/ 135 h 2655"/>
                <a:gd name="T16" fmla="*/ 632 w 2942"/>
                <a:gd name="T17" fmla="*/ 2521 h 2655"/>
                <a:gd name="T18" fmla="*/ 317 w 2942"/>
                <a:gd name="T19" fmla="*/ 2655 h 2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2" h="2655">
                  <a:moveTo>
                    <a:pt x="317" y="2655"/>
                  </a:moveTo>
                  <a:cubicBezTo>
                    <a:pt x="217" y="2655"/>
                    <a:pt x="117" y="2621"/>
                    <a:pt x="35" y="2551"/>
                  </a:cubicBezTo>
                  <a:cubicBezTo>
                    <a:pt x="4" y="2524"/>
                    <a:pt x="0" y="2477"/>
                    <a:pt x="27" y="2445"/>
                  </a:cubicBezTo>
                  <a:cubicBezTo>
                    <a:pt x="54" y="2414"/>
                    <a:pt x="102" y="2410"/>
                    <a:pt x="133" y="2437"/>
                  </a:cubicBezTo>
                  <a:cubicBezTo>
                    <a:pt x="247" y="2535"/>
                    <a:pt x="419" y="2527"/>
                    <a:pt x="523" y="2417"/>
                  </a:cubicBezTo>
                  <a:lnTo>
                    <a:pt x="2805" y="31"/>
                  </a:lnTo>
                  <a:cubicBezTo>
                    <a:pt x="2833" y="1"/>
                    <a:pt x="2881" y="0"/>
                    <a:pt x="2911" y="29"/>
                  </a:cubicBezTo>
                  <a:cubicBezTo>
                    <a:pt x="2941" y="58"/>
                    <a:pt x="2942" y="105"/>
                    <a:pt x="2913" y="135"/>
                  </a:cubicBezTo>
                  <a:lnTo>
                    <a:pt x="632" y="2521"/>
                  </a:lnTo>
                  <a:cubicBezTo>
                    <a:pt x="546" y="2610"/>
                    <a:pt x="432" y="2655"/>
                    <a:pt x="317" y="26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20" name="Freeform 476">
              <a:extLst>
                <a:ext uri="{FF2B5EF4-FFF2-40B4-BE49-F238E27FC236}">
                  <a16:creationId xmlns:a16="http://schemas.microsoft.com/office/drawing/2014/main" id="{4D4BF3A7-A6A3-DC72-75EA-210BD7511194}"/>
                </a:ext>
              </a:extLst>
            </p:cNvPr>
            <p:cNvSpPr>
              <a:spLocks/>
            </p:cNvSpPr>
            <p:nvPr/>
          </p:nvSpPr>
          <p:spPr bwMode="auto">
            <a:xfrm>
              <a:off x="3344864" y="1408113"/>
              <a:ext cx="87313" cy="87313"/>
            </a:xfrm>
            <a:custGeom>
              <a:avLst/>
              <a:gdLst>
                <a:gd name="T0" fmla="*/ 424 w 746"/>
                <a:gd name="T1" fmla="*/ 746 h 746"/>
                <a:gd name="T2" fmla="*/ 418 w 746"/>
                <a:gd name="T3" fmla="*/ 746 h 746"/>
                <a:gd name="T4" fmla="*/ 136 w 746"/>
                <a:gd name="T5" fmla="*/ 629 h 746"/>
                <a:gd name="T6" fmla="*/ 7 w 746"/>
                <a:gd name="T7" fmla="*/ 352 h 746"/>
                <a:gd name="T8" fmla="*/ 108 w 746"/>
                <a:gd name="T9" fmla="*/ 72 h 746"/>
                <a:gd name="T10" fmla="*/ 147 w 746"/>
                <a:gd name="T11" fmla="*/ 31 h 746"/>
                <a:gd name="T12" fmla="*/ 253 w 746"/>
                <a:gd name="T13" fmla="*/ 28 h 746"/>
                <a:gd name="T14" fmla="*/ 255 w 746"/>
                <a:gd name="T15" fmla="*/ 134 h 746"/>
                <a:gd name="T16" fmla="*/ 216 w 746"/>
                <a:gd name="T17" fmla="*/ 175 h 746"/>
                <a:gd name="T18" fmla="*/ 156 w 746"/>
                <a:gd name="T19" fmla="*/ 343 h 746"/>
                <a:gd name="T20" fmla="*/ 240 w 746"/>
                <a:gd name="T21" fmla="*/ 520 h 746"/>
                <a:gd name="T22" fmla="*/ 420 w 746"/>
                <a:gd name="T23" fmla="*/ 596 h 746"/>
                <a:gd name="T24" fmla="*/ 424 w 746"/>
                <a:gd name="T25" fmla="*/ 596 h 746"/>
                <a:gd name="T26" fmla="*/ 586 w 746"/>
                <a:gd name="T27" fmla="*/ 529 h 746"/>
                <a:gd name="T28" fmla="*/ 609 w 746"/>
                <a:gd name="T29" fmla="*/ 504 h 746"/>
                <a:gd name="T30" fmla="*/ 715 w 746"/>
                <a:gd name="T31" fmla="*/ 502 h 746"/>
                <a:gd name="T32" fmla="*/ 718 w 746"/>
                <a:gd name="T33" fmla="*/ 608 h 746"/>
                <a:gd name="T34" fmla="*/ 694 w 746"/>
                <a:gd name="T35" fmla="*/ 632 h 746"/>
                <a:gd name="T36" fmla="*/ 424 w 746"/>
                <a:gd name="T37"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6" h="746">
                  <a:moveTo>
                    <a:pt x="424" y="746"/>
                  </a:moveTo>
                  <a:lnTo>
                    <a:pt x="418" y="746"/>
                  </a:lnTo>
                  <a:cubicBezTo>
                    <a:pt x="314" y="745"/>
                    <a:pt x="214" y="703"/>
                    <a:pt x="136" y="629"/>
                  </a:cubicBezTo>
                  <a:cubicBezTo>
                    <a:pt x="59" y="554"/>
                    <a:pt x="13" y="456"/>
                    <a:pt x="7" y="352"/>
                  </a:cubicBezTo>
                  <a:cubicBezTo>
                    <a:pt x="0" y="246"/>
                    <a:pt x="36" y="146"/>
                    <a:pt x="108" y="72"/>
                  </a:cubicBezTo>
                  <a:lnTo>
                    <a:pt x="147" y="31"/>
                  </a:lnTo>
                  <a:cubicBezTo>
                    <a:pt x="176" y="1"/>
                    <a:pt x="223" y="0"/>
                    <a:pt x="253" y="28"/>
                  </a:cubicBezTo>
                  <a:cubicBezTo>
                    <a:pt x="283" y="57"/>
                    <a:pt x="284" y="104"/>
                    <a:pt x="255" y="134"/>
                  </a:cubicBezTo>
                  <a:lnTo>
                    <a:pt x="216" y="175"/>
                  </a:lnTo>
                  <a:cubicBezTo>
                    <a:pt x="174" y="219"/>
                    <a:pt x="153" y="279"/>
                    <a:pt x="156" y="343"/>
                  </a:cubicBezTo>
                  <a:cubicBezTo>
                    <a:pt x="160" y="410"/>
                    <a:pt x="190" y="472"/>
                    <a:pt x="240" y="520"/>
                  </a:cubicBezTo>
                  <a:cubicBezTo>
                    <a:pt x="290" y="568"/>
                    <a:pt x="354" y="595"/>
                    <a:pt x="420" y="596"/>
                  </a:cubicBezTo>
                  <a:lnTo>
                    <a:pt x="424" y="596"/>
                  </a:lnTo>
                  <a:cubicBezTo>
                    <a:pt x="487" y="596"/>
                    <a:pt x="544" y="572"/>
                    <a:pt x="586" y="529"/>
                  </a:cubicBezTo>
                  <a:lnTo>
                    <a:pt x="609" y="504"/>
                  </a:lnTo>
                  <a:cubicBezTo>
                    <a:pt x="638" y="474"/>
                    <a:pt x="685" y="473"/>
                    <a:pt x="715" y="502"/>
                  </a:cubicBezTo>
                  <a:cubicBezTo>
                    <a:pt x="745" y="530"/>
                    <a:pt x="746" y="578"/>
                    <a:pt x="718" y="608"/>
                  </a:cubicBezTo>
                  <a:lnTo>
                    <a:pt x="694" y="632"/>
                  </a:lnTo>
                  <a:cubicBezTo>
                    <a:pt x="624" y="706"/>
                    <a:pt x="528" y="746"/>
                    <a:pt x="424" y="7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21" name="Freeform 477">
              <a:extLst>
                <a:ext uri="{FF2B5EF4-FFF2-40B4-BE49-F238E27FC236}">
                  <a16:creationId xmlns:a16="http://schemas.microsoft.com/office/drawing/2014/main" id="{CCEA5736-C7B6-7493-80F1-BB965DBB4A12}"/>
                </a:ext>
              </a:extLst>
            </p:cNvPr>
            <p:cNvSpPr>
              <a:spLocks/>
            </p:cNvSpPr>
            <p:nvPr/>
          </p:nvSpPr>
          <p:spPr bwMode="auto">
            <a:xfrm>
              <a:off x="3268664" y="1914525"/>
              <a:ext cx="146050" cy="141288"/>
            </a:xfrm>
            <a:custGeom>
              <a:avLst/>
              <a:gdLst>
                <a:gd name="T0" fmla="*/ 1161 w 1244"/>
                <a:gd name="T1" fmla="*/ 1208 h 1208"/>
                <a:gd name="T2" fmla="*/ 1109 w 1244"/>
                <a:gd name="T3" fmla="*/ 1187 h 1208"/>
                <a:gd name="T4" fmla="*/ 31 w 1244"/>
                <a:gd name="T5" fmla="*/ 136 h 1208"/>
                <a:gd name="T6" fmla="*/ 29 w 1244"/>
                <a:gd name="T7" fmla="*/ 30 h 1208"/>
                <a:gd name="T8" fmla="*/ 135 w 1244"/>
                <a:gd name="T9" fmla="*/ 29 h 1208"/>
                <a:gd name="T10" fmla="*/ 1214 w 1244"/>
                <a:gd name="T11" fmla="*/ 1079 h 1208"/>
                <a:gd name="T12" fmla="*/ 1215 w 1244"/>
                <a:gd name="T13" fmla="*/ 1185 h 1208"/>
                <a:gd name="T14" fmla="*/ 1161 w 1244"/>
                <a:gd name="T15" fmla="*/ 1208 h 1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4" h="1208">
                  <a:moveTo>
                    <a:pt x="1161" y="1208"/>
                  </a:moveTo>
                  <a:cubicBezTo>
                    <a:pt x="1143" y="1208"/>
                    <a:pt x="1124" y="1201"/>
                    <a:pt x="1109" y="1187"/>
                  </a:cubicBezTo>
                  <a:cubicBezTo>
                    <a:pt x="1109" y="1187"/>
                    <a:pt x="589" y="680"/>
                    <a:pt x="31" y="136"/>
                  </a:cubicBezTo>
                  <a:cubicBezTo>
                    <a:pt x="1" y="107"/>
                    <a:pt x="0" y="60"/>
                    <a:pt x="29" y="30"/>
                  </a:cubicBezTo>
                  <a:cubicBezTo>
                    <a:pt x="58" y="1"/>
                    <a:pt x="106" y="0"/>
                    <a:pt x="135" y="29"/>
                  </a:cubicBezTo>
                  <a:cubicBezTo>
                    <a:pt x="693" y="573"/>
                    <a:pt x="1214" y="1079"/>
                    <a:pt x="1214" y="1079"/>
                  </a:cubicBezTo>
                  <a:cubicBezTo>
                    <a:pt x="1243" y="1108"/>
                    <a:pt x="1244" y="1156"/>
                    <a:pt x="1215" y="1185"/>
                  </a:cubicBezTo>
                  <a:cubicBezTo>
                    <a:pt x="1200" y="1200"/>
                    <a:pt x="1181" y="1208"/>
                    <a:pt x="1161" y="12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22" name="Freeform 478">
              <a:extLst>
                <a:ext uri="{FF2B5EF4-FFF2-40B4-BE49-F238E27FC236}">
                  <a16:creationId xmlns:a16="http://schemas.microsoft.com/office/drawing/2014/main" id="{FC6C0A75-26C8-2D12-CC08-7D7133611655}"/>
                </a:ext>
              </a:extLst>
            </p:cNvPr>
            <p:cNvSpPr>
              <a:spLocks/>
            </p:cNvSpPr>
            <p:nvPr/>
          </p:nvSpPr>
          <p:spPr bwMode="auto">
            <a:xfrm>
              <a:off x="3248026" y="1893888"/>
              <a:ext cx="20638" cy="19050"/>
            </a:xfrm>
            <a:custGeom>
              <a:avLst/>
              <a:gdLst>
                <a:gd name="T0" fmla="*/ 95 w 177"/>
                <a:gd name="T1" fmla="*/ 170 h 170"/>
                <a:gd name="T2" fmla="*/ 42 w 177"/>
                <a:gd name="T3" fmla="*/ 148 h 170"/>
                <a:gd name="T4" fmla="*/ 34 w 177"/>
                <a:gd name="T5" fmla="*/ 140 h 170"/>
                <a:gd name="T6" fmla="*/ 30 w 177"/>
                <a:gd name="T7" fmla="*/ 136 h 170"/>
                <a:gd name="T8" fmla="*/ 29 w 177"/>
                <a:gd name="T9" fmla="*/ 30 h 170"/>
                <a:gd name="T10" fmla="*/ 135 w 177"/>
                <a:gd name="T11" fmla="*/ 29 h 170"/>
                <a:gd name="T12" fmla="*/ 143 w 177"/>
                <a:gd name="T13" fmla="*/ 37 h 170"/>
                <a:gd name="T14" fmla="*/ 147 w 177"/>
                <a:gd name="T15" fmla="*/ 41 h 170"/>
                <a:gd name="T16" fmla="*/ 148 w 177"/>
                <a:gd name="T17" fmla="*/ 147 h 170"/>
                <a:gd name="T18" fmla="*/ 95 w 177"/>
                <a:gd name="T1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70">
                  <a:moveTo>
                    <a:pt x="95" y="170"/>
                  </a:moveTo>
                  <a:cubicBezTo>
                    <a:pt x="76" y="170"/>
                    <a:pt x="57" y="163"/>
                    <a:pt x="42" y="148"/>
                  </a:cubicBezTo>
                  <a:cubicBezTo>
                    <a:pt x="39" y="146"/>
                    <a:pt x="37" y="143"/>
                    <a:pt x="34" y="140"/>
                  </a:cubicBezTo>
                  <a:lnTo>
                    <a:pt x="30" y="136"/>
                  </a:lnTo>
                  <a:cubicBezTo>
                    <a:pt x="1" y="107"/>
                    <a:pt x="0" y="60"/>
                    <a:pt x="29" y="30"/>
                  </a:cubicBezTo>
                  <a:cubicBezTo>
                    <a:pt x="58" y="1"/>
                    <a:pt x="105" y="0"/>
                    <a:pt x="135" y="29"/>
                  </a:cubicBezTo>
                  <a:cubicBezTo>
                    <a:pt x="138" y="32"/>
                    <a:pt x="140" y="34"/>
                    <a:pt x="143" y="37"/>
                  </a:cubicBezTo>
                  <a:lnTo>
                    <a:pt x="147" y="41"/>
                  </a:lnTo>
                  <a:cubicBezTo>
                    <a:pt x="177" y="70"/>
                    <a:pt x="177" y="118"/>
                    <a:pt x="148" y="147"/>
                  </a:cubicBezTo>
                  <a:cubicBezTo>
                    <a:pt x="134" y="162"/>
                    <a:pt x="114" y="170"/>
                    <a:pt x="95"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23" name="Freeform 479">
              <a:extLst>
                <a:ext uri="{FF2B5EF4-FFF2-40B4-BE49-F238E27FC236}">
                  <a16:creationId xmlns:a16="http://schemas.microsoft.com/office/drawing/2014/main" id="{8B4C45C9-CC1F-5D20-74A9-A9099A8554D3}"/>
                </a:ext>
              </a:extLst>
            </p:cNvPr>
            <p:cNvSpPr>
              <a:spLocks/>
            </p:cNvSpPr>
            <p:nvPr/>
          </p:nvSpPr>
          <p:spPr bwMode="auto">
            <a:xfrm>
              <a:off x="3089276" y="1738313"/>
              <a:ext cx="155575" cy="152400"/>
            </a:xfrm>
            <a:custGeom>
              <a:avLst/>
              <a:gdLst>
                <a:gd name="T0" fmla="*/ 1259 w 1341"/>
                <a:gd name="T1" fmla="*/ 1304 h 1304"/>
                <a:gd name="T2" fmla="*/ 1206 w 1341"/>
                <a:gd name="T3" fmla="*/ 1283 h 1304"/>
                <a:gd name="T4" fmla="*/ 30 w 1341"/>
                <a:gd name="T5" fmla="*/ 137 h 1304"/>
                <a:gd name="T6" fmla="*/ 29 w 1341"/>
                <a:gd name="T7" fmla="*/ 30 h 1304"/>
                <a:gd name="T8" fmla="*/ 135 w 1341"/>
                <a:gd name="T9" fmla="*/ 29 h 1304"/>
                <a:gd name="T10" fmla="*/ 1311 w 1341"/>
                <a:gd name="T11" fmla="*/ 1175 h 1304"/>
                <a:gd name="T12" fmla="*/ 1313 w 1341"/>
                <a:gd name="T13" fmla="*/ 1281 h 1304"/>
                <a:gd name="T14" fmla="*/ 1259 w 1341"/>
                <a:gd name="T15" fmla="*/ 1304 h 1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1" h="1304">
                  <a:moveTo>
                    <a:pt x="1259" y="1304"/>
                  </a:moveTo>
                  <a:cubicBezTo>
                    <a:pt x="1240" y="1304"/>
                    <a:pt x="1221" y="1297"/>
                    <a:pt x="1206" y="1283"/>
                  </a:cubicBezTo>
                  <a:lnTo>
                    <a:pt x="30" y="137"/>
                  </a:lnTo>
                  <a:cubicBezTo>
                    <a:pt x="0" y="108"/>
                    <a:pt x="0" y="60"/>
                    <a:pt x="29" y="30"/>
                  </a:cubicBezTo>
                  <a:cubicBezTo>
                    <a:pt x="58" y="1"/>
                    <a:pt x="105" y="0"/>
                    <a:pt x="135" y="29"/>
                  </a:cubicBezTo>
                  <a:lnTo>
                    <a:pt x="1311" y="1175"/>
                  </a:lnTo>
                  <a:cubicBezTo>
                    <a:pt x="1341" y="1204"/>
                    <a:pt x="1341" y="1252"/>
                    <a:pt x="1313" y="1281"/>
                  </a:cubicBezTo>
                  <a:cubicBezTo>
                    <a:pt x="1298" y="1297"/>
                    <a:pt x="1278" y="1304"/>
                    <a:pt x="1259" y="13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24" name="Freeform 480">
              <a:extLst>
                <a:ext uri="{FF2B5EF4-FFF2-40B4-BE49-F238E27FC236}">
                  <a16:creationId xmlns:a16="http://schemas.microsoft.com/office/drawing/2014/main" id="{EC161261-1F13-FC49-3B44-4CBDDC37B157}"/>
                </a:ext>
              </a:extLst>
            </p:cNvPr>
            <p:cNvSpPr>
              <a:spLocks/>
            </p:cNvSpPr>
            <p:nvPr/>
          </p:nvSpPr>
          <p:spPr bwMode="auto">
            <a:xfrm>
              <a:off x="3414714" y="1463675"/>
              <a:ext cx="323850" cy="311150"/>
            </a:xfrm>
            <a:custGeom>
              <a:avLst/>
              <a:gdLst>
                <a:gd name="T0" fmla="*/ 2691 w 2774"/>
                <a:gd name="T1" fmla="*/ 2652 h 2652"/>
                <a:gd name="T2" fmla="*/ 2640 w 2774"/>
                <a:gd name="T3" fmla="*/ 2631 h 2652"/>
                <a:gd name="T4" fmla="*/ 31 w 2774"/>
                <a:gd name="T5" fmla="*/ 137 h 2652"/>
                <a:gd name="T6" fmla="*/ 29 w 2774"/>
                <a:gd name="T7" fmla="*/ 31 h 2652"/>
                <a:gd name="T8" fmla="*/ 135 w 2774"/>
                <a:gd name="T9" fmla="*/ 29 h 2652"/>
                <a:gd name="T10" fmla="*/ 2743 w 2774"/>
                <a:gd name="T11" fmla="*/ 2523 h 2652"/>
                <a:gd name="T12" fmla="*/ 2746 w 2774"/>
                <a:gd name="T13" fmla="*/ 2629 h 2652"/>
                <a:gd name="T14" fmla="*/ 2691 w 2774"/>
                <a:gd name="T15" fmla="*/ 2652 h 2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4" h="2652">
                  <a:moveTo>
                    <a:pt x="2691" y="2652"/>
                  </a:moveTo>
                  <a:cubicBezTo>
                    <a:pt x="2673" y="2652"/>
                    <a:pt x="2654" y="2645"/>
                    <a:pt x="2640" y="2631"/>
                  </a:cubicBezTo>
                  <a:lnTo>
                    <a:pt x="31" y="137"/>
                  </a:lnTo>
                  <a:cubicBezTo>
                    <a:pt x="1" y="108"/>
                    <a:pt x="0" y="61"/>
                    <a:pt x="29" y="31"/>
                  </a:cubicBezTo>
                  <a:cubicBezTo>
                    <a:pt x="57" y="1"/>
                    <a:pt x="105" y="0"/>
                    <a:pt x="135" y="29"/>
                  </a:cubicBezTo>
                  <a:lnTo>
                    <a:pt x="2743" y="2523"/>
                  </a:lnTo>
                  <a:cubicBezTo>
                    <a:pt x="2773" y="2551"/>
                    <a:pt x="2774" y="2599"/>
                    <a:pt x="2746" y="2629"/>
                  </a:cubicBezTo>
                  <a:cubicBezTo>
                    <a:pt x="2731" y="2644"/>
                    <a:pt x="2711" y="2652"/>
                    <a:pt x="2691" y="26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25" name="Freeform 481">
              <a:extLst>
                <a:ext uri="{FF2B5EF4-FFF2-40B4-BE49-F238E27FC236}">
                  <a16:creationId xmlns:a16="http://schemas.microsoft.com/office/drawing/2014/main" id="{2BE4318A-67E2-2DFD-8BBC-BE653062411A}"/>
                </a:ext>
              </a:extLst>
            </p:cNvPr>
            <p:cNvSpPr>
              <a:spLocks/>
            </p:cNvSpPr>
            <p:nvPr/>
          </p:nvSpPr>
          <p:spPr bwMode="auto">
            <a:xfrm>
              <a:off x="3392489" y="1527175"/>
              <a:ext cx="66675" cy="25400"/>
            </a:xfrm>
            <a:custGeom>
              <a:avLst/>
              <a:gdLst>
                <a:gd name="T0" fmla="*/ 283 w 579"/>
                <a:gd name="T1" fmla="*/ 215 h 215"/>
                <a:gd name="T2" fmla="*/ 0 w 579"/>
                <a:gd name="T3" fmla="*/ 149 h 215"/>
                <a:gd name="T4" fmla="*/ 62 w 579"/>
                <a:gd name="T5" fmla="*/ 12 h 215"/>
                <a:gd name="T6" fmla="*/ 498 w 579"/>
                <a:gd name="T7" fmla="*/ 0 h 215"/>
                <a:gd name="T8" fmla="*/ 579 w 579"/>
                <a:gd name="T9" fmla="*/ 127 h 215"/>
                <a:gd name="T10" fmla="*/ 283 w 579"/>
                <a:gd name="T11" fmla="*/ 215 h 215"/>
              </a:gdLst>
              <a:ahLst/>
              <a:cxnLst>
                <a:cxn ang="0">
                  <a:pos x="T0" y="T1"/>
                </a:cxn>
                <a:cxn ang="0">
                  <a:pos x="T2" y="T3"/>
                </a:cxn>
                <a:cxn ang="0">
                  <a:pos x="T4" y="T5"/>
                </a:cxn>
                <a:cxn ang="0">
                  <a:pos x="T6" y="T7"/>
                </a:cxn>
                <a:cxn ang="0">
                  <a:pos x="T8" y="T9"/>
                </a:cxn>
                <a:cxn ang="0">
                  <a:pos x="T10" y="T11"/>
                </a:cxn>
              </a:cxnLst>
              <a:rect l="0" t="0" r="r" b="b"/>
              <a:pathLst>
                <a:path w="579" h="215">
                  <a:moveTo>
                    <a:pt x="283" y="215"/>
                  </a:moveTo>
                  <a:cubicBezTo>
                    <a:pt x="175" y="215"/>
                    <a:pt x="77" y="184"/>
                    <a:pt x="0" y="149"/>
                  </a:cubicBezTo>
                  <a:lnTo>
                    <a:pt x="62" y="12"/>
                  </a:lnTo>
                  <a:cubicBezTo>
                    <a:pt x="173" y="63"/>
                    <a:pt x="339" y="102"/>
                    <a:pt x="498" y="0"/>
                  </a:cubicBezTo>
                  <a:lnTo>
                    <a:pt x="579" y="127"/>
                  </a:lnTo>
                  <a:cubicBezTo>
                    <a:pt x="478" y="191"/>
                    <a:pt x="377" y="215"/>
                    <a:pt x="283"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26" name="Freeform 482">
              <a:extLst>
                <a:ext uri="{FF2B5EF4-FFF2-40B4-BE49-F238E27FC236}">
                  <a16:creationId xmlns:a16="http://schemas.microsoft.com/office/drawing/2014/main" id="{BBAAA6D1-DD7D-DB1F-0971-98EF47EA5EDB}"/>
                </a:ext>
              </a:extLst>
            </p:cNvPr>
            <p:cNvSpPr>
              <a:spLocks/>
            </p:cNvSpPr>
            <p:nvPr/>
          </p:nvSpPr>
          <p:spPr bwMode="auto">
            <a:xfrm>
              <a:off x="3644901" y="1736725"/>
              <a:ext cx="36513" cy="79375"/>
            </a:xfrm>
            <a:custGeom>
              <a:avLst/>
              <a:gdLst>
                <a:gd name="T0" fmla="*/ 188 w 321"/>
                <a:gd name="T1" fmla="*/ 675 h 675"/>
                <a:gd name="T2" fmla="*/ 194 w 321"/>
                <a:gd name="T3" fmla="*/ 0 h 675"/>
                <a:gd name="T4" fmla="*/ 321 w 321"/>
                <a:gd name="T5" fmla="*/ 79 h 675"/>
                <a:gd name="T6" fmla="*/ 312 w 321"/>
                <a:gd name="T7" fmla="*/ 590 h 675"/>
                <a:gd name="T8" fmla="*/ 188 w 321"/>
                <a:gd name="T9" fmla="*/ 675 h 675"/>
              </a:gdLst>
              <a:ahLst/>
              <a:cxnLst>
                <a:cxn ang="0">
                  <a:pos x="T0" y="T1"/>
                </a:cxn>
                <a:cxn ang="0">
                  <a:pos x="T2" y="T3"/>
                </a:cxn>
                <a:cxn ang="0">
                  <a:pos x="T4" y="T5"/>
                </a:cxn>
                <a:cxn ang="0">
                  <a:pos x="T6" y="T7"/>
                </a:cxn>
                <a:cxn ang="0">
                  <a:pos x="T8" y="T9"/>
                </a:cxn>
              </a:cxnLst>
              <a:rect l="0" t="0" r="r" b="b"/>
              <a:pathLst>
                <a:path w="321" h="675">
                  <a:moveTo>
                    <a:pt x="188" y="675"/>
                  </a:moveTo>
                  <a:cubicBezTo>
                    <a:pt x="0" y="402"/>
                    <a:pt x="111" y="135"/>
                    <a:pt x="194" y="0"/>
                  </a:cubicBezTo>
                  <a:lnTo>
                    <a:pt x="321" y="79"/>
                  </a:lnTo>
                  <a:cubicBezTo>
                    <a:pt x="243" y="205"/>
                    <a:pt x="178" y="397"/>
                    <a:pt x="312" y="590"/>
                  </a:cubicBezTo>
                  <a:lnTo>
                    <a:pt x="188" y="67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27" name="Freeform 483">
              <a:extLst>
                <a:ext uri="{FF2B5EF4-FFF2-40B4-BE49-F238E27FC236}">
                  <a16:creationId xmlns:a16="http://schemas.microsoft.com/office/drawing/2014/main" id="{40B77519-C34A-2BB0-6B8D-E7FC70CA74AD}"/>
                </a:ext>
              </a:extLst>
            </p:cNvPr>
            <p:cNvSpPr>
              <a:spLocks noEditPoints="1"/>
            </p:cNvSpPr>
            <p:nvPr/>
          </p:nvSpPr>
          <p:spPr bwMode="auto">
            <a:xfrm>
              <a:off x="3248026" y="1560513"/>
              <a:ext cx="406400" cy="404813"/>
            </a:xfrm>
            <a:custGeom>
              <a:avLst/>
              <a:gdLst>
                <a:gd name="T0" fmla="*/ 1526 w 3492"/>
                <a:gd name="T1" fmla="*/ 151 h 3459"/>
                <a:gd name="T2" fmla="*/ 1511 w 3492"/>
                <a:gd name="T3" fmla="*/ 157 h 3459"/>
                <a:gd name="T4" fmla="*/ 157 w 3492"/>
                <a:gd name="T5" fmla="*/ 1573 h 3459"/>
                <a:gd name="T6" fmla="*/ 150 w 3492"/>
                <a:gd name="T7" fmla="*/ 1588 h 3459"/>
                <a:gd name="T8" fmla="*/ 155 w 3492"/>
                <a:gd name="T9" fmla="*/ 1599 h 3459"/>
                <a:gd name="T10" fmla="*/ 1938 w 3492"/>
                <a:gd name="T11" fmla="*/ 3305 h 3459"/>
                <a:gd name="T12" fmla="*/ 1949 w 3492"/>
                <a:gd name="T13" fmla="*/ 3309 h 3459"/>
                <a:gd name="T14" fmla="*/ 1964 w 3492"/>
                <a:gd name="T15" fmla="*/ 3302 h 3459"/>
                <a:gd name="T16" fmla="*/ 3318 w 3492"/>
                <a:gd name="T17" fmla="*/ 1886 h 3459"/>
                <a:gd name="T18" fmla="*/ 3320 w 3492"/>
                <a:gd name="T19" fmla="*/ 1860 h 3459"/>
                <a:gd name="T20" fmla="*/ 1536 w 3492"/>
                <a:gd name="T21" fmla="*/ 154 h 3459"/>
                <a:gd name="T22" fmla="*/ 1526 w 3492"/>
                <a:gd name="T23" fmla="*/ 151 h 3459"/>
                <a:gd name="T24" fmla="*/ 1949 w 3492"/>
                <a:gd name="T25" fmla="*/ 3459 h 3459"/>
                <a:gd name="T26" fmla="*/ 1835 w 3492"/>
                <a:gd name="T27" fmla="*/ 3413 h 3459"/>
                <a:gd name="T28" fmla="*/ 51 w 3492"/>
                <a:gd name="T29" fmla="*/ 1708 h 3459"/>
                <a:gd name="T30" fmla="*/ 0 w 3492"/>
                <a:gd name="T31" fmla="*/ 1589 h 3459"/>
                <a:gd name="T32" fmla="*/ 48 w 3492"/>
                <a:gd name="T33" fmla="*/ 1469 h 3459"/>
                <a:gd name="T34" fmla="*/ 1402 w 3492"/>
                <a:gd name="T35" fmla="*/ 54 h 3459"/>
                <a:gd name="T36" fmla="*/ 1526 w 3492"/>
                <a:gd name="T37" fmla="*/ 0 h 3459"/>
                <a:gd name="T38" fmla="*/ 1640 w 3492"/>
                <a:gd name="T39" fmla="*/ 46 h 3459"/>
                <a:gd name="T40" fmla="*/ 3424 w 3492"/>
                <a:gd name="T41" fmla="*/ 1752 h 3459"/>
                <a:gd name="T42" fmla="*/ 3427 w 3492"/>
                <a:gd name="T43" fmla="*/ 1990 h 3459"/>
                <a:gd name="T44" fmla="*/ 2073 w 3492"/>
                <a:gd name="T45" fmla="*/ 3406 h 3459"/>
                <a:gd name="T46" fmla="*/ 1949 w 3492"/>
                <a:gd name="T47" fmla="*/ 3459 h 3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2" h="3459">
                  <a:moveTo>
                    <a:pt x="1526" y="151"/>
                  </a:moveTo>
                  <a:cubicBezTo>
                    <a:pt x="1523" y="151"/>
                    <a:pt x="1516" y="151"/>
                    <a:pt x="1511" y="157"/>
                  </a:cubicBezTo>
                  <a:lnTo>
                    <a:pt x="157" y="1573"/>
                  </a:lnTo>
                  <a:cubicBezTo>
                    <a:pt x="151" y="1579"/>
                    <a:pt x="150" y="1585"/>
                    <a:pt x="150" y="1588"/>
                  </a:cubicBezTo>
                  <a:cubicBezTo>
                    <a:pt x="150" y="1592"/>
                    <a:pt x="151" y="1596"/>
                    <a:pt x="155" y="1599"/>
                  </a:cubicBezTo>
                  <a:lnTo>
                    <a:pt x="1938" y="3305"/>
                  </a:lnTo>
                  <a:cubicBezTo>
                    <a:pt x="1941" y="3308"/>
                    <a:pt x="1945" y="3309"/>
                    <a:pt x="1949" y="3309"/>
                  </a:cubicBezTo>
                  <a:cubicBezTo>
                    <a:pt x="1952" y="3309"/>
                    <a:pt x="1959" y="3308"/>
                    <a:pt x="1964" y="3302"/>
                  </a:cubicBezTo>
                  <a:lnTo>
                    <a:pt x="3318" y="1886"/>
                  </a:lnTo>
                  <a:cubicBezTo>
                    <a:pt x="3326" y="1878"/>
                    <a:pt x="3327" y="1866"/>
                    <a:pt x="3320" y="1860"/>
                  </a:cubicBezTo>
                  <a:lnTo>
                    <a:pt x="1536" y="154"/>
                  </a:lnTo>
                  <a:cubicBezTo>
                    <a:pt x="1534" y="152"/>
                    <a:pt x="1530" y="151"/>
                    <a:pt x="1526" y="151"/>
                  </a:cubicBezTo>
                  <a:close/>
                  <a:moveTo>
                    <a:pt x="1949" y="3459"/>
                  </a:moveTo>
                  <a:cubicBezTo>
                    <a:pt x="1906" y="3459"/>
                    <a:pt x="1865" y="3443"/>
                    <a:pt x="1835" y="3413"/>
                  </a:cubicBezTo>
                  <a:lnTo>
                    <a:pt x="51" y="1708"/>
                  </a:lnTo>
                  <a:cubicBezTo>
                    <a:pt x="18" y="1677"/>
                    <a:pt x="0" y="1634"/>
                    <a:pt x="0" y="1589"/>
                  </a:cubicBezTo>
                  <a:cubicBezTo>
                    <a:pt x="0" y="1545"/>
                    <a:pt x="17" y="1502"/>
                    <a:pt x="48" y="1469"/>
                  </a:cubicBezTo>
                  <a:lnTo>
                    <a:pt x="1402" y="54"/>
                  </a:lnTo>
                  <a:cubicBezTo>
                    <a:pt x="1434" y="20"/>
                    <a:pt x="1480" y="0"/>
                    <a:pt x="1526" y="0"/>
                  </a:cubicBezTo>
                  <a:cubicBezTo>
                    <a:pt x="1569" y="0"/>
                    <a:pt x="1609" y="17"/>
                    <a:pt x="1640" y="46"/>
                  </a:cubicBezTo>
                  <a:lnTo>
                    <a:pt x="3424" y="1752"/>
                  </a:lnTo>
                  <a:cubicBezTo>
                    <a:pt x="3490" y="1815"/>
                    <a:pt x="3492" y="1922"/>
                    <a:pt x="3427" y="1990"/>
                  </a:cubicBezTo>
                  <a:lnTo>
                    <a:pt x="2073" y="3406"/>
                  </a:lnTo>
                  <a:cubicBezTo>
                    <a:pt x="2040" y="3440"/>
                    <a:pt x="1995" y="3459"/>
                    <a:pt x="1949" y="34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28" name="Freeform 484">
              <a:extLst>
                <a:ext uri="{FF2B5EF4-FFF2-40B4-BE49-F238E27FC236}">
                  <a16:creationId xmlns:a16="http://schemas.microsoft.com/office/drawing/2014/main" id="{6ABA53C7-B992-FCD0-F538-37EB79DD3E51}"/>
                </a:ext>
              </a:extLst>
            </p:cNvPr>
            <p:cNvSpPr>
              <a:spLocks/>
            </p:cNvSpPr>
            <p:nvPr/>
          </p:nvSpPr>
          <p:spPr bwMode="auto">
            <a:xfrm>
              <a:off x="3162301" y="1735138"/>
              <a:ext cx="320675" cy="307975"/>
            </a:xfrm>
            <a:custGeom>
              <a:avLst/>
              <a:gdLst>
                <a:gd name="T0" fmla="*/ 2671 w 2754"/>
                <a:gd name="T1" fmla="*/ 2632 h 2632"/>
                <a:gd name="T2" fmla="*/ 2619 w 2754"/>
                <a:gd name="T3" fmla="*/ 2611 h 2632"/>
                <a:gd name="T4" fmla="*/ 31 w 2754"/>
                <a:gd name="T5" fmla="*/ 137 h 2632"/>
                <a:gd name="T6" fmla="*/ 29 w 2754"/>
                <a:gd name="T7" fmla="*/ 31 h 2632"/>
                <a:gd name="T8" fmla="*/ 135 w 2754"/>
                <a:gd name="T9" fmla="*/ 28 h 2632"/>
                <a:gd name="T10" fmla="*/ 2723 w 2754"/>
                <a:gd name="T11" fmla="*/ 2503 h 2632"/>
                <a:gd name="T12" fmla="*/ 2725 w 2754"/>
                <a:gd name="T13" fmla="*/ 2609 h 2632"/>
                <a:gd name="T14" fmla="*/ 2671 w 2754"/>
                <a:gd name="T15" fmla="*/ 2632 h 26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54" h="2632">
                  <a:moveTo>
                    <a:pt x="2671" y="2632"/>
                  </a:moveTo>
                  <a:cubicBezTo>
                    <a:pt x="2652" y="2632"/>
                    <a:pt x="2633" y="2625"/>
                    <a:pt x="2619" y="2611"/>
                  </a:cubicBezTo>
                  <a:lnTo>
                    <a:pt x="31" y="137"/>
                  </a:lnTo>
                  <a:cubicBezTo>
                    <a:pt x="1" y="108"/>
                    <a:pt x="0" y="61"/>
                    <a:pt x="29" y="31"/>
                  </a:cubicBezTo>
                  <a:cubicBezTo>
                    <a:pt x="57" y="1"/>
                    <a:pt x="105" y="0"/>
                    <a:pt x="135" y="28"/>
                  </a:cubicBezTo>
                  <a:lnTo>
                    <a:pt x="2723" y="2503"/>
                  </a:lnTo>
                  <a:cubicBezTo>
                    <a:pt x="2753" y="2531"/>
                    <a:pt x="2754" y="2579"/>
                    <a:pt x="2725" y="2609"/>
                  </a:cubicBezTo>
                  <a:cubicBezTo>
                    <a:pt x="2710" y="2624"/>
                    <a:pt x="2690" y="2632"/>
                    <a:pt x="2671" y="26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grpSp>
      <p:grpSp>
        <p:nvGrpSpPr>
          <p:cNvPr id="129" name="Briefcase10" descr="{&quot;Key&quot;:&quot;POWER_USER_SHAPE_ICON&quot;,&quot;Value&quot;:&quot;POWER_USER_SHAPE_ICON_STYLE_1&quot;}">
            <a:extLst>
              <a:ext uri="{FF2B5EF4-FFF2-40B4-BE49-F238E27FC236}">
                <a16:creationId xmlns:a16="http://schemas.microsoft.com/office/drawing/2014/main" id="{7EAF9176-30BC-B890-41BD-BBC1021CE24B}"/>
              </a:ext>
            </a:extLst>
          </p:cNvPr>
          <p:cNvGrpSpPr>
            <a:grpSpLocks noChangeAspect="1"/>
          </p:cNvGrpSpPr>
          <p:nvPr/>
        </p:nvGrpSpPr>
        <p:grpSpPr>
          <a:xfrm>
            <a:off x="6927344" y="1065901"/>
            <a:ext cx="421927" cy="336934"/>
            <a:chOff x="7331076" y="1797050"/>
            <a:chExt cx="441325" cy="352425"/>
          </a:xfrm>
          <a:solidFill>
            <a:schemeClr val="accent6"/>
          </a:solidFill>
        </p:grpSpPr>
        <p:sp>
          <p:nvSpPr>
            <p:cNvPr id="130" name="Freeform 198">
              <a:extLst>
                <a:ext uri="{FF2B5EF4-FFF2-40B4-BE49-F238E27FC236}">
                  <a16:creationId xmlns:a16="http://schemas.microsoft.com/office/drawing/2014/main" id="{9B36C309-EC5F-655A-1006-10109A10CF1D}"/>
                </a:ext>
              </a:extLst>
            </p:cNvPr>
            <p:cNvSpPr>
              <a:spLocks noEditPoints="1"/>
            </p:cNvSpPr>
            <p:nvPr/>
          </p:nvSpPr>
          <p:spPr bwMode="auto">
            <a:xfrm>
              <a:off x="7331076" y="1847850"/>
              <a:ext cx="439738" cy="301625"/>
            </a:xfrm>
            <a:custGeom>
              <a:avLst/>
              <a:gdLst>
                <a:gd name="T0" fmla="*/ 26 w 482"/>
                <a:gd name="T1" fmla="*/ 14 h 330"/>
                <a:gd name="T2" fmla="*/ 15 w 482"/>
                <a:gd name="T3" fmla="*/ 26 h 330"/>
                <a:gd name="T4" fmla="*/ 15 w 482"/>
                <a:gd name="T5" fmla="*/ 305 h 330"/>
                <a:gd name="T6" fmla="*/ 26 w 482"/>
                <a:gd name="T7" fmla="*/ 316 h 330"/>
                <a:gd name="T8" fmla="*/ 457 w 482"/>
                <a:gd name="T9" fmla="*/ 316 h 330"/>
                <a:gd name="T10" fmla="*/ 468 w 482"/>
                <a:gd name="T11" fmla="*/ 305 h 330"/>
                <a:gd name="T12" fmla="*/ 468 w 482"/>
                <a:gd name="T13" fmla="*/ 26 h 330"/>
                <a:gd name="T14" fmla="*/ 457 w 482"/>
                <a:gd name="T15" fmla="*/ 14 h 330"/>
                <a:gd name="T16" fmla="*/ 26 w 482"/>
                <a:gd name="T17" fmla="*/ 14 h 330"/>
                <a:gd name="T18" fmla="*/ 457 w 482"/>
                <a:gd name="T19" fmla="*/ 330 h 330"/>
                <a:gd name="T20" fmla="*/ 26 w 482"/>
                <a:gd name="T21" fmla="*/ 330 h 330"/>
                <a:gd name="T22" fmla="*/ 0 w 482"/>
                <a:gd name="T23" fmla="*/ 305 h 330"/>
                <a:gd name="T24" fmla="*/ 0 w 482"/>
                <a:gd name="T25" fmla="*/ 26 h 330"/>
                <a:gd name="T26" fmla="*/ 26 w 482"/>
                <a:gd name="T27" fmla="*/ 0 h 330"/>
                <a:gd name="T28" fmla="*/ 457 w 482"/>
                <a:gd name="T29" fmla="*/ 0 h 330"/>
                <a:gd name="T30" fmla="*/ 482 w 482"/>
                <a:gd name="T31" fmla="*/ 26 h 330"/>
                <a:gd name="T32" fmla="*/ 482 w 482"/>
                <a:gd name="T33" fmla="*/ 305 h 330"/>
                <a:gd name="T34" fmla="*/ 457 w 482"/>
                <a:gd name="T3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2" h="330">
                  <a:moveTo>
                    <a:pt x="26" y="14"/>
                  </a:moveTo>
                  <a:cubicBezTo>
                    <a:pt x="20" y="14"/>
                    <a:pt x="15" y="19"/>
                    <a:pt x="15" y="26"/>
                  </a:cubicBezTo>
                  <a:lnTo>
                    <a:pt x="15" y="305"/>
                  </a:lnTo>
                  <a:cubicBezTo>
                    <a:pt x="15" y="311"/>
                    <a:pt x="20" y="316"/>
                    <a:pt x="26" y="316"/>
                  </a:cubicBezTo>
                  <a:lnTo>
                    <a:pt x="457" y="316"/>
                  </a:lnTo>
                  <a:cubicBezTo>
                    <a:pt x="463" y="316"/>
                    <a:pt x="468" y="311"/>
                    <a:pt x="468" y="305"/>
                  </a:cubicBezTo>
                  <a:lnTo>
                    <a:pt x="468" y="26"/>
                  </a:lnTo>
                  <a:cubicBezTo>
                    <a:pt x="468" y="19"/>
                    <a:pt x="463" y="14"/>
                    <a:pt x="457" y="14"/>
                  </a:cubicBezTo>
                  <a:lnTo>
                    <a:pt x="26" y="14"/>
                  </a:lnTo>
                  <a:close/>
                  <a:moveTo>
                    <a:pt x="457" y="330"/>
                  </a:moveTo>
                  <a:lnTo>
                    <a:pt x="26" y="330"/>
                  </a:lnTo>
                  <a:cubicBezTo>
                    <a:pt x="12" y="330"/>
                    <a:pt x="0" y="319"/>
                    <a:pt x="0" y="305"/>
                  </a:cubicBezTo>
                  <a:lnTo>
                    <a:pt x="0" y="26"/>
                  </a:lnTo>
                  <a:cubicBezTo>
                    <a:pt x="0" y="11"/>
                    <a:pt x="12" y="0"/>
                    <a:pt x="26" y="0"/>
                  </a:cubicBezTo>
                  <a:lnTo>
                    <a:pt x="457" y="0"/>
                  </a:lnTo>
                  <a:cubicBezTo>
                    <a:pt x="471" y="0"/>
                    <a:pt x="482" y="11"/>
                    <a:pt x="482" y="26"/>
                  </a:cubicBezTo>
                  <a:lnTo>
                    <a:pt x="482" y="305"/>
                  </a:lnTo>
                  <a:cubicBezTo>
                    <a:pt x="482" y="319"/>
                    <a:pt x="471" y="330"/>
                    <a:pt x="457" y="3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31" name="Freeform 199">
              <a:extLst>
                <a:ext uri="{FF2B5EF4-FFF2-40B4-BE49-F238E27FC236}">
                  <a16:creationId xmlns:a16="http://schemas.microsoft.com/office/drawing/2014/main" id="{8B776013-955F-CA1E-13B3-72962E2C5E59}"/>
                </a:ext>
              </a:extLst>
            </p:cNvPr>
            <p:cNvSpPr>
              <a:spLocks/>
            </p:cNvSpPr>
            <p:nvPr/>
          </p:nvSpPr>
          <p:spPr bwMode="auto">
            <a:xfrm>
              <a:off x="7478713" y="1797050"/>
              <a:ext cx="150813" cy="63500"/>
            </a:xfrm>
            <a:custGeom>
              <a:avLst/>
              <a:gdLst>
                <a:gd name="T0" fmla="*/ 157 w 165"/>
                <a:gd name="T1" fmla="*/ 69 h 69"/>
                <a:gd name="T2" fmla="*/ 150 w 165"/>
                <a:gd name="T3" fmla="*/ 62 h 69"/>
                <a:gd name="T4" fmla="*/ 150 w 165"/>
                <a:gd name="T5" fmla="*/ 14 h 69"/>
                <a:gd name="T6" fmla="*/ 15 w 165"/>
                <a:gd name="T7" fmla="*/ 14 h 69"/>
                <a:gd name="T8" fmla="*/ 15 w 165"/>
                <a:gd name="T9" fmla="*/ 62 h 69"/>
                <a:gd name="T10" fmla="*/ 7 w 165"/>
                <a:gd name="T11" fmla="*/ 69 h 69"/>
                <a:gd name="T12" fmla="*/ 0 w 165"/>
                <a:gd name="T13" fmla="*/ 62 h 69"/>
                <a:gd name="T14" fmla="*/ 0 w 165"/>
                <a:gd name="T15" fmla="*/ 7 h 69"/>
                <a:gd name="T16" fmla="*/ 7 w 165"/>
                <a:gd name="T17" fmla="*/ 0 h 69"/>
                <a:gd name="T18" fmla="*/ 157 w 165"/>
                <a:gd name="T19" fmla="*/ 0 h 69"/>
                <a:gd name="T20" fmla="*/ 165 w 165"/>
                <a:gd name="T21" fmla="*/ 7 h 69"/>
                <a:gd name="T22" fmla="*/ 165 w 165"/>
                <a:gd name="T23" fmla="*/ 62 h 69"/>
                <a:gd name="T24" fmla="*/ 157 w 165"/>
                <a:gd name="T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69">
                  <a:moveTo>
                    <a:pt x="157" y="69"/>
                  </a:moveTo>
                  <a:cubicBezTo>
                    <a:pt x="153" y="69"/>
                    <a:pt x="150" y="66"/>
                    <a:pt x="150" y="62"/>
                  </a:cubicBezTo>
                  <a:lnTo>
                    <a:pt x="150" y="14"/>
                  </a:lnTo>
                  <a:lnTo>
                    <a:pt x="15" y="14"/>
                  </a:lnTo>
                  <a:lnTo>
                    <a:pt x="15" y="62"/>
                  </a:lnTo>
                  <a:cubicBezTo>
                    <a:pt x="15" y="66"/>
                    <a:pt x="11" y="69"/>
                    <a:pt x="7" y="69"/>
                  </a:cubicBezTo>
                  <a:cubicBezTo>
                    <a:pt x="3" y="69"/>
                    <a:pt x="0" y="66"/>
                    <a:pt x="0" y="62"/>
                  </a:cubicBezTo>
                  <a:lnTo>
                    <a:pt x="0" y="7"/>
                  </a:lnTo>
                  <a:cubicBezTo>
                    <a:pt x="0" y="3"/>
                    <a:pt x="3" y="0"/>
                    <a:pt x="7" y="0"/>
                  </a:cubicBezTo>
                  <a:lnTo>
                    <a:pt x="157" y="0"/>
                  </a:lnTo>
                  <a:cubicBezTo>
                    <a:pt x="161" y="0"/>
                    <a:pt x="165" y="3"/>
                    <a:pt x="165" y="7"/>
                  </a:cubicBezTo>
                  <a:lnTo>
                    <a:pt x="165" y="62"/>
                  </a:lnTo>
                  <a:cubicBezTo>
                    <a:pt x="165" y="66"/>
                    <a:pt x="161" y="69"/>
                    <a:pt x="157" y="6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32" name="Freeform 200">
              <a:extLst>
                <a:ext uri="{FF2B5EF4-FFF2-40B4-BE49-F238E27FC236}">
                  <a16:creationId xmlns:a16="http://schemas.microsoft.com/office/drawing/2014/main" id="{E41239EF-8E14-CE14-1B41-5A66BA4579EC}"/>
                </a:ext>
              </a:extLst>
            </p:cNvPr>
            <p:cNvSpPr>
              <a:spLocks noEditPoints="1"/>
            </p:cNvSpPr>
            <p:nvPr/>
          </p:nvSpPr>
          <p:spPr bwMode="auto">
            <a:xfrm>
              <a:off x="742473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7 w 62"/>
                <a:gd name="T11" fmla="*/ 66 h 90"/>
                <a:gd name="T12" fmla="*/ 47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7" y="71"/>
                    <a:pt x="47" y="66"/>
                  </a:cubicBezTo>
                  <a:lnTo>
                    <a:pt x="47" y="24"/>
                  </a:lnTo>
                  <a:cubicBezTo>
                    <a:pt x="47"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33" name="Freeform 201">
              <a:extLst>
                <a:ext uri="{FF2B5EF4-FFF2-40B4-BE49-F238E27FC236}">
                  <a16:creationId xmlns:a16="http://schemas.microsoft.com/office/drawing/2014/main" id="{691079FA-6352-1BC2-239B-FFAFEE6AE7BD}"/>
                </a:ext>
              </a:extLst>
            </p:cNvPr>
            <p:cNvSpPr>
              <a:spLocks noEditPoints="1"/>
            </p:cNvSpPr>
            <p:nvPr/>
          </p:nvSpPr>
          <p:spPr bwMode="auto">
            <a:xfrm>
              <a:off x="762158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8 w 62"/>
                <a:gd name="T11" fmla="*/ 66 h 90"/>
                <a:gd name="T12" fmla="*/ 48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8" y="71"/>
                    <a:pt x="48" y="66"/>
                  </a:cubicBezTo>
                  <a:lnTo>
                    <a:pt x="48" y="24"/>
                  </a:lnTo>
                  <a:cubicBezTo>
                    <a:pt x="48"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34" name="Freeform 202">
              <a:extLst>
                <a:ext uri="{FF2B5EF4-FFF2-40B4-BE49-F238E27FC236}">
                  <a16:creationId xmlns:a16="http://schemas.microsoft.com/office/drawing/2014/main" id="{850D3820-4158-1F57-B0BE-80E6C00E929E}"/>
                </a:ext>
              </a:extLst>
            </p:cNvPr>
            <p:cNvSpPr>
              <a:spLocks/>
            </p:cNvSpPr>
            <p:nvPr/>
          </p:nvSpPr>
          <p:spPr bwMode="auto">
            <a:xfrm>
              <a:off x="7331076" y="1933575"/>
              <a:ext cx="85725" cy="71438"/>
            </a:xfrm>
            <a:custGeom>
              <a:avLst/>
              <a:gdLst>
                <a:gd name="T0" fmla="*/ 86 w 94"/>
                <a:gd name="T1" fmla="*/ 78 h 78"/>
                <a:gd name="T2" fmla="*/ 71 w 94"/>
                <a:gd name="T3" fmla="*/ 78 h 78"/>
                <a:gd name="T4" fmla="*/ 66 w 94"/>
                <a:gd name="T5" fmla="*/ 76 h 78"/>
                <a:gd name="T6" fmla="*/ 3 w 94"/>
                <a:gd name="T7" fmla="*/ 13 h 78"/>
                <a:gd name="T8" fmla="*/ 3 w 94"/>
                <a:gd name="T9" fmla="*/ 3 h 78"/>
                <a:gd name="T10" fmla="*/ 13 w 94"/>
                <a:gd name="T11" fmla="*/ 3 h 78"/>
                <a:gd name="T12" fmla="*/ 74 w 94"/>
                <a:gd name="T13" fmla="*/ 63 h 78"/>
                <a:gd name="T14" fmla="*/ 86 w 94"/>
                <a:gd name="T15" fmla="*/ 63 h 78"/>
                <a:gd name="T16" fmla="*/ 94 w 94"/>
                <a:gd name="T17" fmla="*/ 71 h 78"/>
                <a:gd name="T18" fmla="*/ 86 w 94"/>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8">
                  <a:moveTo>
                    <a:pt x="86" y="78"/>
                  </a:moveTo>
                  <a:lnTo>
                    <a:pt x="71" y="78"/>
                  </a:lnTo>
                  <a:cubicBezTo>
                    <a:pt x="69" y="78"/>
                    <a:pt x="68" y="77"/>
                    <a:pt x="66" y="76"/>
                  </a:cubicBezTo>
                  <a:lnTo>
                    <a:pt x="3" y="13"/>
                  </a:lnTo>
                  <a:cubicBezTo>
                    <a:pt x="0" y="10"/>
                    <a:pt x="0" y="5"/>
                    <a:pt x="3" y="3"/>
                  </a:cubicBezTo>
                  <a:cubicBezTo>
                    <a:pt x="6" y="0"/>
                    <a:pt x="11" y="0"/>
                    <a:pt x="13" y="3"/>
                  </a:cubicBezTo>
                  <a:lnTo>
                    <a:pt x="74" y="63"/>
                  </a:lnTo>
                  <a:lnTo>
                    <a:pt x="86" y="63"/>
                  </a:lnTo>
                  <a:cubicBezTo>
                    <a:pt x="90" y="63"/>
                    <a:pt x="94" y="67"/>
                    <a:pt x="94" y="71"/>
                  </a:cubicBezTo>
                  <a:cubicBezTo>
                    <a:pt x="94" y="75"/>
                    <a:pt x="90" y="78"/>
                    <a:pt x="86"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35" name="Freeform 203">
              <a:extLst>
                <a:ext uri="{FF2B5EF4-FFF2-40B4-BE49-F238E27FC236}">
                  <a16:creationId xmlns:a16="http://schemas.microsoft.com/office/drawing/2014/main" id="{9E70745D-5F7D-C902-AC25-2D248FC3B40C}"/>
                </a:ext>
              </a:extLst>
            </p:cNvPr>
            <p:cNvSpPr>
              <a:spLocks/>
            </p:cNvSpPr>
            <p:nvPr/>
          </p:nvSpPr>
          <p:spPr bwMode="auto">
            <a:xfrm>
              <a:off x="7686676" y="1933575"/>
              <a:ext cx="85725" cy="71438"/>
            </a:xfrm>
            <a:custGeom>
              <a:avLst/>
              <a:gdLst>
                <a:gd name="T0" fmla="*/ 22 w 93"/>
                <a:gd name="T1" fmla="*/ 78 h 78"/>
                <a:gd name="T2" fmla="*/ 7 w 93"/>
                <a:gd name="T3" fmla="*/ 78 h 78"/>
                <a:gd name="T4" fmla="*/ 0 w 93"/>
                <a:gd name="T5" fmla="*/ 71 h 78"/>
                <a:gd name="T6" fmla="*/ 7 w 93"/>
                <a:gd name="T7" fmla="*/ 63 h 78"/>
                <a:gd name="T8" fmla="*/ 19 w 93"/>
                <a:gd name="T9" fmla="*/ 63 h 78"/>
                <a:gd name="T10" fmla="*/ 80 w 93"/>
                <a:gd name="T11" fmla="*/ 3 h 78"/>
                <a:gd name="T12" fmla="*/ 90 w 93"/>
                <a:gd name="T13" fmla="*/ 3 h 78"/>
                <a:gd name="T14" fmla="*/ 90 w 93"/>
                <a:gd name="T15" fmla="*/ 13 h 78"/>
                <a:gd name="T16" fmla="*/ 27 w 93"/>
                <a:gd name="T17" fmla="*/ 76 h 78"/>
                <a:gd name="T18" fmla="*/ 22 w 93"/>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78">
                  <a:moveTo>
                    <a:pt x="22" y="78"/>
                  </a:moveTo>
                  <a:lnTo>
                    <a:pt x="7" y="78"/>
                  </a:lnTo>
                  <a:cubicBezTo>
                    <a:pt x="3" y="78"/>
                    <a:pt x="0" y="75"/>
                    <a:pt x="0" y="71"/>
                  </a:cubicBezTo>
                  <a:cubicBezTo>
                    <a:pt x="0" y="67"/>
                    <a:pt x="3" y="63"/>
                    <a:pt x="7" y="63"/>
                  </a:cubicBezTo>
                  <a:lnTo>
                    <a:pt x="19" y="63"/>
                  </a:lnTo>
                  <a:lnTo>
                    <a:pt x="80" y="3"/>
                  </a:lnTo>
                  <a:cubicBezTo>
                    <a:pt x="83" y="0"/>
                    <a:pt x="87" y="0"/>
                    <a:pt x="90" y="3"/>
                  </a:cubicBezTo>
                  <a:cubicBezTo>
                    <a:pt x="93" y="5"/>
                    <a:pt x="93" y="10"/>
                    <a:pt x="90" y="13"/>
                  </a:cubicBezTo>
                  <a:lnTo>
                    <a:pt x="27" y="76"/>
                  </a:lnTo>
                  <a:cubicBezTo>
                    <a:pt x="26" y="77"/>
                    <a:pt x="24" y="78"/>
                    <a:pt x="22"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sp>
          <p:nvSpPr>
            <p:cNvPr id="136" name="Freeform 204">
              <a:extLst>
                <a:ext uri="{FF2B5EF4-FFF2-40B4-BE49-F238E27FC236}">
                  <a16:creationId xmlns:a16="http://schemas.microsoft.com/office/drawing/2014/main" id="{158FAF2A-4A00-FDAF-E27E-4748E3E86C54}"/>
                </a:ext>
              </a:extLst>
            </p:cNvPr>
            <p:cNvSpPr>
              <a:spLocks/>
            </p:cNvSpPr>
            <p:nvPr/>
          </p:nvSpPr>
          <p:spPr bwMode="auto">
            <a:xfrm>
              <a:off x="7486651" y="1992313"/>
              <a:ext cx="130175" cy="12700"/>
            </a:xfrm>
            <a:custGeom>
              <a:avLst/>
              <a:gdLst>
                <a:gd name="T0" fmla="*/ 135 w 142"/>
                <a:gd name="T1" fmla="*/ 14 h 14"/>
                <a:gd name="T2" fmla="*/ 7 w 142"/>
                <a:gd name="T3" fmla="*/ 14 h 14"/>
                <a:gd name="T4" fmla="*/ 0 w 142"/>
                <a:gd name="T5" fmla="*/ 7 h 14"/>
                <a:gd name="T6" fmla="*/ 7 w 142"/>
                <a:gd name="T7" fmla="*/ 0 h 14"/>
                <a:gd name="T8" fmla="*/ 135 w 142"/>
                <a:gd name="T9" fmla="*/ 0 h 14"/>
                <a:gd name="T10" fmla="*/ 142 w 142"/>
                <a:gd name="T11" fmla="*/ 7 h 14"/>
                <a:gd name="T12" fmla="*/ 135 w 142"/>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2" h="14">
                  <a:moveTo>
                    <a:pt x="135" y="14"/>
                  </a:moveTo>
                  <a:lnTo>
                    <a:pt x="7" y="14"/>
                  </a:lnTo>
                  <a:cubicBezTo>
                    <a:pt x="3" y="14"/>
                    <a:pt x="0" y="11"/>
                    <a:pt x="0" y="7"/>
                  </a:cubicBezTo>
                  <a:cubicBezTo>
                    <a:pt x="0" y="3"/>
                    <a:pt x="3" y="0"/>
                    <a:pt x="7" y="0"/>
                  </a:cubicBezTo>
                  <a:lnTo>
                    <a:pt x="135" y="0"/>
                  </a:lnTo>
                  <a:cubicBezTo>
                    <a:pt x="139" y="0"/>
                    <a:pt x="142" y="3"/>
                    <a:pt x="142" y="7"/>
                  </a:cubicBezTo>
                  <a:cubicBezTo>
                    <a:pt x="142" y="11"/>
                    <a:pt x="139" y="14"/>
                    <a:pt x="135"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solidFill>
                <a:effectLst/>
                <a:uLnTx/>
                <a:uFillTx/>
                <a:latin typeface="+mj-lt"/>
                <a:ea typeface="+mn-lt"/>
                <a:cs typeface="+mn-lt"/>
                <a:sym typeface="+mn-lt"/>
              </a:endParaRPr>
            </a:p>
          </p:txBody>
        </p:sp>
      </p:grpSp>
      <p:sp>
        <p:nvSpPr>
          <p:cNvPr id="3" name="Rectangle 2">
            <a:extLst>
              <a:ext uri="{FF2B5EF4-FFF2-40B4-BE49-F238E27FC236}">
                <a16:creationId xmlns:a16="http://schemas.microsoft.com/office/drawing/2014/main" id="{CF8FF7B0-2A05-A2B4-679B-E70C0C09C3AA}"/>
              </a:ext>
            </a:extLst>
          </p:cNvPr>
          <p:cNvSpPr/>
          <p:nvPr/>
        </p:nvSpPr>
        <p:spPr>
          <a:xfrm>
            <a:off x="2608735" y="1027906"/>
            <a:ext cx="45719" cy="17095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95959"/>
              </a:solidFill>
              <a:latin typeface="+mj-lt"/>
            </a:endParaRPr>
          </a:p>
        </p:txBody>
      </p:sp>
      <p:sp>
        <p:nvSpPr>
          <p:cNvPr id="137" name="Rectangle 136">
            <a:extLst>
              <a:ext uri="{FF2B5EF4-FFF2-40B4-BE49-F238E27FC236}">
                <a16:creationId xmlns:a16="http://schemas.microsoft.com/office/drawing/2014/main" id="{B7FC477C-8468-49C5-BAE0-A84FB0927929}"/>
              </a:ext>
            </a:extLst>
          </p:cNvPr>
          <p:cNvSpPr/>
          <p:nvPr/>
        </p:nvSpPr>
        <p:spPr>
          <a:xfrm>
            <a:off x="2606198" y="2906790"/>
            <a:ext cx="45719" cy="16219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95959"/>
              </a:solidFill>
              <a:latin typeface="+mj-lt"/>
            </a:endParaRPr>
          </a:p>
        </p:txBody>
      </p:sp>
      <p:sp>
        <p:nvSpPr>
          <p:cNvPr id="138" name="Rectangle 137">
            <a:extLst>
              <a:ext uri="{FF2B5EF4-FFF2-40B4-BE49-F238E27FC236}">
                <a16:creationId xmlns:a16="http://schemas.microsoft.com/office/drawing/2014/main" id="{156DB95F-6E8A-45E4-2449-807222183B9A}"/>
              </a:ext>
            </a:extLst>
          </p:cNvPr>
          <p:cNvSpPr/>
          <p:nvPr/>
        </p:nvSpPr>
        <p:spPr>
          <a:xfrm>
            <a:off x="2615717" y="4762201"/>
            <a:ext cx="45719" cy="14382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95959"/>
              </a:solidFill>
              <a:latin typeface="+mj-lt"/>
            </a:endParaRPr>
          </a:p>
        </p:txBody>
      </p:sp>
      <p:sp>
        <p:nvSpPr>
          <p:cNvPr id="139" name="Rectangle 138">
            <a:extLst>
              <a:ext uri="{FF2B5EF4-FFF2-40B4-BE49-F238E27FC236}">
                <a16:creationId xmlns:a16="http://schemas.microsoft.com/office/drawing/2014/main" id="{CA001177-FA72-7BE4-0ED9-4241F7BB405A}"/>
              </a:ext>
            </a:extLst>
          </p:cNvPr>
          <p:cNvSpPr/>
          <p:nvPr/>
        </p:nvSpPr>
        <p:spPr>
          <a:xfrm>
            <a:off x="6751896" y="1027906"/>
            <a:ext cx="45719" cy="518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95959"/>
              </a:solidFill>
              <a:latin typeface="+mj-lt"/>
            </a:endParaRPr>
          </a:p>
        </p:txBody>
      </p:sp>
      <p:cxnSp>
        <p:nvCxnSpPr>
          <p:cNvPr id="57" name="Straight Connector 56">
            <a:extLst>
              <a:ext uri="{FF2B5EF4-FFF2-40B4-BE49-F238E27FC236}">
                <a16:creationId xmlns:a16="http://schemas.microsoft.com/office/drawing/2014/main" id="{0E58A8DF-5889-11E5-4BF5-67E6A6E44022}"/>
              </a:ext>
            </a:extLst>
          </p:cNvPr>
          <p:cNvCxnSpPr>
            <a:cxnSpLocks/>
          </p:cNvCxnSpPr>
          <p:nvPr/>
        </p:nvCxnSpPr>
        <p:spPr>
          <a:xfrm>
            <a:off x="4623914" y="3349724"/>
            <a:ext cx="0" cy="12750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Chat with solid fill">
            <a:extLst>
              <a:ext uri="{FF2B5EF4-FFF2-40B4-BE49-F238E27FC236}">
                <a16:creationId xmlns:a16="http://schemas.microsoft.com/office/drawing/2014/main" id="{B69B721C-6C81-A985-11CE-6CA717B929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0454" y="5240747"/>
            <a:ext cx="365633" cy="365633"/>
          </a:xfrm>
          <a:prstGeom prst="rect">
            <a:avLst/>
          </a:prstGeom>
        </p:spPr>
      </p:pic>
      <p:sp>
        <p:nvSpPr>
          <p:cNvPr id="9" name="TextBox 8">
            <a:extLst>
              <a:ext uri="{FF2B5EF4-FFF2-40B4-BE49-F238E27FC236}">
                <a16:creationId xmlns:a16="http://schemas.microsoft.com/office/drawing/2014/main" id="{53A1AFE0-5BE2-AF16-9D80-11F7A2DAC341}"/>
              </a:ext>
            </a:extLst>
          </p:cNvPr>
          <p:cNvSpPr txBox="1"/>
          <p:nvPr/>
        </p:nvSpPr>
        <p:spPr>
          <a:xfrm>
            <a:off x="434927" y="5535505"/>
            <a:ext cx="147668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mj-lt"/>
                <a:ea typeface="+mn-lt"/>
                <a:cs typeface="+mn-lt"/>
                <a:sym typeface="+mn-lt"/>
              </a:rPr>
              <a:t>German &amp; English</a:t>
            </a:r>
          </a:p>
        </p:txBody>
      </p:sp>
      <p:sp>
        <p:nvSpPr>
          <p:cNvPr id="13" name="Freeform 352">
            <a:extLst>
              <a:ext uri="{FF2B5EF4-FFF2-40B4-BE49-F238E27FC236}">
                <a16:creationId xmlns:a16="http://schemas.microsoft.com/office/drawing/2014/main" id="{8FEAD837-24E2-190E-5578-9C07EF9A7607}"/>
              </a:ext>
            </a:extLst>
          </p:cNvPr>
          <p:cNvSpPr>
            <a:spLocks/>
          </p:cNvSpPr>
          <p:nvPr/>
        </p:nvSpPr>
        <p:spPr bwMode="auto">
          <a:xfrm>
            <a:off x="2824925" y="3501441"/>
            <a:ext cx="288502" cy="291978"/>
          </a:xfrm>
          <a:custGeom>
            <a:avLst/>
            <a:gdLst/>
            <a:ahLst/>
            <a:cxnLst>
              <a:cxn ang="0">
                <a:pos x="127" y="34"/>
              </a:cxn>
              <a:cxn ang="0">
                <a:pos x="127" y="34"/>
              </a:cxn>
              <a:cxn ang="0">
                <a:pos x="166" y="0"/>
              </a:cxn>
              <a:cxn ang="0">
                <a:pos x="69" y="58"/>
              </a:cxn>
              <a:cxn ang="0">
                <a:pos x="91" y="65"/>
              </a:cxn>
              <a:cxn ang="0">
                <a:pos x="55" y="84"/>
              </a:cxn>
              <a:cxn ang="0">
                <a:pos x="76" y="91"/>
              </a:cxn>
              <a:cxn ang="0">
                <a:pos x="41" y="109"/>
              </a:cxn>
              <a:cxn ang="0">
                <a:pos x="60" y="117"/>
              </a:cxn>
              <a:cxn ang="0">
                <a:pos x="0" y="168"/>
              </a:cxn>
              <a:cxn ang="0">
                <a:pos x="97" y="109"/>
              </a:cxn>
              <a:cxn ang="0">
                <a:pos x="81" y="103"/>
              </a:cxn>
              <a:cxn ang="0">
                <a:pos x="113" y="84"/>
              </a:cxn>
              <a:cxn ang="0">
                <a:pos x="96" y="78"/>
              </a:cxn>
              <a:cxn ang="0">
                <a:pos x="126" y="58"/>
              </a:cxn>
              <a:cxn ang="0">
                <a:pos x="107" y="52"/>
              </a:cxn>
            </a:cxnLst>
            <a:rect l="0" t="0" r="r" b="b"/>
            <a:pathLst>
              <a:path w="166" h="168">
                <a:moveTo>
                  <a:pt x="127" y="34"/>
                </a:moveTo>
                <a:lnTo>
                  <a:pt x="127" y="34"/>
                </a:lnTo>
                <a:lnTo>
                  <a:pt x="166" y="0"/>
                </a:lnTo>
                <a:lnTo>
                  <a:pt x="69" y="58"/>
                </a:lnTo>
                <a:lnTo>
                  <a:pt x="91" y="65"/>
                </a:lnTo>
                <a:lnTo>
                  <a:pt x="55" y="84"/>
                </a:lnTo>
                <a:lnTo>
                  <a:pt x="76" y="91"/>
                </a:lnTo>
                <a:lnTo>
                  <a:pt x="41" y="109"/>
                </a:lnTo>
                <a:lnTo>
                  <a:pt x="60" y="117"/>
                </a:lnTo>
                <a:lnTo>
                  <a:pt x="0" y="168"/>
                </a:lnTo>
                <a:lnTo>
                  <a:pt x="97" y="109"/>
                </a:lnTo>
                <a:lnTo>
                  <a:pt x="81" y="103"/>
                </a:lnTo>
                <a:lnTo>
                  <a:pt x="113" y="84"/>
                </a:lnTo>
                <a:lnTo>
                  <a:pt x="96" y="78"/>
                </a:lnTo>
                <a:lnTo>
                  <a:pt x="126" y="58"/>
                </a:lnTo>
                <a:lnTo>
                  <a:pt x="107" y="52"/>
                </a:ln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solidFill>
                <a:srgbClr val="595959"/>
              </a:solidFill>
              <a:latin typeface="+mj-lt"/>
              <a:cs typeface="Arial" pitchFamily="34" charset="0"/>
            </a:endParaRPr>
          </a:p>
        </p:txBody>
      </p:sp>
      <p:sp>
        <p:nvSpPr>
          <p:cNvPr id="7" name="TextBox 26">
            <a:extLst>
              <a:ext uri="{FF2B5EF4-FFF2-40B4-BE49-F238E27FC236}">
                <a16:creationId xmlns:a16="http://schemas.microsoft.com/office/drawing/2014/main" id="{2B1DCA09-365C-6DF9-7ECD-42310FB7B5B3}"/>
              </a:ext>
            </a:extLst>
          </p:cNvPr>
          <p:cNvSpPr txBox="1"/>
          <p:nvPr/>
        </p:nvSpPr>
        <p:spPr>
          <a:xfrm>
            <a:off x="3216791" y="3889041"/>
            <a:ext cx="1356462" cy="276999"/>
          </a:xfrm>
          <a:prstGeom prst="rect">
            <a:avLst/>
          </a:prstGeom>
          <a:noFill/>
        </p:spPr>
        <p:txBody>
          <a:bodyPr wrap="none" rtlCol="0">
            <a:spAutoFit/>
          </a:bodyPr>
          <a:lstStyle>
            <a:defPPr>
              <a:defRPr lang="de-DE"/>
            </a:defPPr>
            <a:lvl1pPr marR="0" lvl="0" indent="0" fontAlgn="auto">
              <a:lnSpc>
                <a:spcPct val="100000"/>
              </a:lnSpc>
              <a:spcBef>
                <a:spcPts val="0"/>
              </a:spcBef>
              <a:spcAft>
                <a:spcPts val="0"/>
              </a:spcAft>
              <a:buClrTx/>
              <a:buSzTx/>
              <a:buFontTx/>
              <a:buNone/>
              <a:tabLst/>
              <a:defRPr kumimoji="0" sz="1200" b="0" i="0" u="none" strike="noStrike" kern="0" cap="none" spc="0" normalizeH="0" baseline="0">
                <a:ln>
                  <a:noFill/>
                </a:ln>
                <a:solidFill>
                  <a:srgbClr val="595959"/>
                </a:solidFill>
                <a:effectLst/>
                <a:uLnTx/>
                <a:uFillTx/>
                <a:latin typeface="+mj-lt"/>
                <a:ea typeface="+mn-lt"/>
                <a:cs typeface="+mn-lt"/>
              </a:defRPr>
            </a:lvl1pPr>
          </a:lstStyle>
          <a:p>
            <a:r>
              <a:rPr lang="en-US" dirty="0">
                <a:sym typeface="+mn-lt"/>
              </a:rPr>
              <a:t>Survey Conduction</a:t>
            </a:r>
          </a:p>
        </p:txBody>
      </p:sp>
      <p:sp>
        <p:nvSpPr>
          <p:cNvPr id="11" name="TextBox 42">
            <a:extLst>
              <a:ext uri="{FF2B5EF4-FFF2-40B4-BE49-F238E27FC236}">
                <a16:creationId xmlns:a16="http://schemas.microsoft.com/office/drawing/2014/main" id="{8F28ED8B-9FEF-4F5D-C32D-1DB014F5EF3C}"/>
              </a:ext>
            </a:extLst>
          </p:cNvPr>
          <p:cNvSpPr txBox="1"/>
          <p:nvPr/>
        </p:nvSpPr>
        <p:spPr>
          <a:xfrm>
            <a:off x="5045704" y="3503521"/>
            <a:ext cx="1505540" cy="276999"/>
          </a:xfrm>
          <a:prstGeom prst="rect">
            <a:avLst/>
          </a:prstGeom>
          <a:noFill/>
        </p:spPr>
        <p:txBody>
          <a:bodyPr wrap="none" rtlCol="0">
            <a:spAutoFit/>
          </a:bodyPr>
          <a:lstStyle>
            <a:defPPr>
              <a:defRPr lang="de-DE"/>
            </a:defPPr>
            <a:lvl1pPr marR="0" lvl="0" indent="0" fontAlgn="auto">
              <a:lnSpc>
                <a:spcPct val="100000"/>
              </a:lnSpc>
              <a:spcBef>
                <a:spcPts val="0"/>
              </a:spcBef>
              <a:spcAft>
                <a:spcPts val="0"/>
              </a:spcAft>
              <a:buClrTx/>
              <a:buSzTx/>
              <a:buFontTx/>
              <a:buNone/>
              <a:tabLst/>
              <a:defRPr kumimoji="0" sz="1200" b="0" i="0" u="none" strike="noStrike" kern="0" cap="none" spc="0" normalizeH="0" baseline="0">
                <a:ln>
                  <a:noFill/>
                </a:ln>
                <a:solidFill>
                  <a:srgbClr val="595959"/>
                </a:solidFill>
                <a:effectLst/>
                <a:uLnTx/>
                <a:uFillTx/>
                <a:latin typeface="+mj-lt"/>
                <a:ea typeface="+mn-lt"/>
                <a:cs typeface="+mn-lt"/>
              </a:defRPr>
            </a:lvl1pPr>
          </a:lstStyle>
          <a:p>
            <a:r>
              <a:rPr lang="en-US" dirty="0">
                <a:sym typeface="+mn-lt"/>
              </a:rPr>
              <a:t>Project Management</a:t>
            </a:r>
          </a:p>
        </p:txBody>
      </p:sp>
      <p:sp>
        <p:nvSpPr>
          <p:cNvPr id="33" name="TextBox 41">
            <a:extLst>
              <a:ext uri="{FF2B5EF4-FFF2-40B4-BE49-F238E27FC236}">
                <a16:creationId xmlns:a16="http://schemas.microsoft.com/office/drawing/2014/main" id="{76FA6712-C9DA-44F9-F0C8-14BF10A38ED7}"/>
              </a:ext>
            </a:extLst>
          </p:cNvPr>
          <p:cNvSpPr txBox="1"/>
          <p:nvPr/>
        </p:nvSpPr>
        <p:spPr>
          <a:xfrm>
            <a:off x="5045704" y="3889041"/>
            <a:ext cx="1798890" cy="276999"/>
          </a:xfrm>
          <a:prstGeom prst="rect">
            <a:avLst/>
          </a:prstGeom>
          <a:noFill/>
        </p:spPr>
        <p:txBody>
          <a:bodyPr wrap="none" rtlCol="0">
            <a:spAutoFit/>
          </a:bodyPr>
          <a:lstStyle>
            <a:defPPr>
              <a:defRPr lang="de-DE"/>
            </a:defPPr>
            <a:lvl1pPr marR="0" lvl="0" indent="0" fontAlgn="auto">
              <a:lnSpc>
                <a:spcPct val="100000"/>
              </a:lnSpc>
              <a:spcBef>
                <a:spcPts val="0"/>
              </a:spcBef>
              <a:spcAft>
                <a:spcPts val="0"/>
              </a:spcAft>
              <a:buClrTx/>
              <a:buSzTx/>
              <a:buFontTx/>
              <a:buNone/>
              <a:tabLst/>
              <a:defRPr kumimoji="0" sz="1200" b="0" i="0" u="none" strike="noStrike" kern="0" cap="none" spc="0" normalizeH="0" baseline="0">
                <a:ln>
                  <a:noFill/>
                </a:ln>
                <a:solidFill>
                  <a:srgbClr val="595959"/>
                </a:solidFill>
                <a:effectLst/>
                <a:uLnTx/>
                <a:uFillTx/>
                <a:latin typeface="+mj-lt"/>
                <a:ea typeface="+mn-lt"/>
                <a:cs typeface="+mn-lt"/>
              </a:defRPr>
            </a:lvl1pPr>
          </a:lstStyle>
          <a:p>
            <a:r>
              <a:rPr lang="en-US" dirty="0">
                <a:sym typeface="+mn-lt"/>
              </a:rPr>
              <a:t>Psychological Assessment</a:t>
            </a:r>
          </a:p>
        </p:txBody>
      </p:sp>
      <p:sp>
        <p:nvSpPr>
          <p:cNvPr id="69" name="TextBox 27">
            <a:extLst>
              <a:ext uri="{FF2B5EF4-FFF2-40B4-BE49-F238E27FC236}">
                <a16:creationId xmlns:a16="http://schemas.microsoft.com/office/drawing/2014/main" id="{C5417045-E1FC-D0A7-08EC-8397EE06CF35}"/>
              </a:ext>
            </a:extLst>
          </p:cNvPr>
          <p:cNvSpPr txBox="1"/>
          <p:nvPr/>
        </p:nvSpPr>
        <p:spPr>
          <a:xfrm>
            <a:off x="3214895" y="4274562"/>
            <a:ext cx="1426994" cy="276999"/>
          </a:xfrm>
          <a:prstGeom prst="rect">
            <a:avLst/>
          </a:prstGeom>
          <a:noFill/>
        </p:spPr>
        <p:txBody>
          <a:bodyPr wrap="none" rtlCol="0">
            <a:spAutoFit/>
          </a:bodyPr>
          <a:lstStyle>
            <a:defPPr>
              <a:defRPr lang="de-DE"/>
            </a:defPPr>
            <a:lvl1pPr marR="0" lvl="0" indent="0" fontAlgn="auto">
              <a:lnSpc>
                <a:spcPct val="100000"/>
              </a:lnSpc>
              <a:spcBef>
                <a:spcPts val="0"/>
              </a:spcBef>
              <a:spcAft>
                <a:spcPts val="0"/>
              </a:spcAft>
              <a:buClrTx/>
              <a:buSzTx/>
              <a:buFontTx/>
              <a:buNone/>
              <a:tabLst/>
              <a:defRPr kumimoji="0" sz="1200" b="0" i="0" u="none" strike="noStrike" kern="0" cap="none" spc="0" normalizeH="0" baseline="0">
                <a:ln>
                  <a:noFill/>
                </a:ln>
                <a:solidFill>
                  <a:srgbClr val="595959"/>
                </a:solidFill>
                <a:effectLst/>
                <a:uLnTx/>
                <a:uFillTx/>
                <a:latin typeface="+mj-lt"/>
                <a:ea typeface="+mn-lt"/>
                <a:cs typeface="+mn-lt"/>
              </a:defRPr>
            </a:lvl1pPr>
          </a:lstStyle>
          <a:p>
            <a:r>
              <a:rPr lang="en-US" dirty="0">
                <a:sym typeface="+mn-lt"/>
              </a:rPr>
              <a:t>Instructional Design</a:t>
            </a:r>
          </a:p>
        </p:txBody>
      </p:sp>
      <p:grpSp>
        <p:nvGrpSpPr>
          <p:cNvPr id="70" name="Groupe 566">
            <a:extLst>
              <a:ext uri="{FF2B5EF4-FFF2-40B4-BE49-F238E27FC236}">
                <a16:creationId xmlns:a16="http://schemas.microsoft.com/office/drawing/2014/main" id="{EA03E798-B41E-2DEA-3964-8B0CF359C378}"/>
              </a:ext>
            </a:extLst>
          </p:cNvPr>
          <p:cNvGrpSpPr>
            <a:grpSpLocks noChangeAspect="1"/>
          </p:cNvGrpSpPr>
          <p:nvPr/>
        </p:nvGrpSpPr>
        <p:grpSpPr>
          <a:xfrm>
            <a:off x="2845196" y="4369496"/>
            <a:ext cx="219618" cy="129444"/>
            <a:chOff x="1033464" y="1098551"/>
            <a:chExt cx="239713" cy="141288"/>
          </a:xfrm>
        </p:grpSpPr>
        <p:sp>
          <p:nvSpPr>
            <p:cNvPr id="72" name="Freeform 229">
              <a:extLst>
                <a:ext uri="{FF2B5EF4-FFF2-40B4-BE49-F238E27FC236}">
                  <a16:creationId xmlns:a16="http://schemas.microsoft.com/office/drawing/2014/main" id="{45D31436-0C5D-C996-7E2D-E4759062C855}"/>
                </a:ext>
              </a:extLst>
            </p:cNvPr>
            <p:cNvSpPr>
              <a:spLocks/>
            </p:cNvSpPr>
            <p:nvPr/>
          </p:nvSpPr>
          <p:spPr bwMode="auto">
            <a:xfrm>
              <a:off x="1033464" y="1098551"/>
              <a:ext cx="239713" cy="141288"/>
            </a:xfrm>
            <a:custGeom>
              <a:avLst/>
              <a:gdLst/>
              <a:ahLst/>
              <a:cxnLst>
                <a:cxn ang="0">
                  <a:pos x="31" y="20"/>
                </a:cxn>
                <a:cxn ang="0">
                  <a:pos x="17" y="13"/>
                </a:cxn>
                <a:cxn ang="0">
                  <a:pos x="16" y="26"/>
                </a:cxn>
                <a:cxn ang="0">
                  <a:pos x="2" y="28"/>
                </a:cxn>
                <a:cxn ang="0">
                  <a:pos x="10" y="39"/>
                </a:cxn>
                <a:cxn ang="0">
                  <a:pos x="1" y="48"/>
                </a:cxn>
                <a:cxn ang="0">
                  <a:pos x="14" y="51"/>
                </a:cxn>
                <a:cxn ang="0">
                  <a:pos x="13" y="65"/>
                </a:cxn>
                <a:cxn ang="0">
                  <a:pos x="25" y="59"/>
                </a:cxn>
                <a:cxn ang="0">
                  <a:pos x="33" y="70"/>
                </a:cxn>
                <a:cxn ang="0">
                  <a:pos x="38" y="57"/>
                </a:cxn>
                <a:cxn ang="0">
                  <a:pos x="51" y="61"/>
                </a:cxn>
                <a:cxn ang="0">
                  <a:pos x="48" y="48"/>
                </a:cxn>
                <a:cxn ang="0">
                  <a:pos x="59" y="41"/>
                </a:cxn>
                <a:cxn ang="0">
                  <a:pos x="50" y="33"/>
                </a:cxn>
                <a:cxn ang="0">
                  <a:pos x="62" y="27"/>
                </a:cxn>
                <a:cxn ang="0">
                  <a:pos x="57" y="15"/>
                </a:cxn>
                <a:cxn ang="0">
                  <a:pos x="70" y="16"/>
                </a:cxn>
                <a:cxn ang="0">
                  <a:pos x="72" y="3"/>
                </a:cxn>
                <a:cxn ang="0">
                  <a:pos x="83" y="10"/>
                </a:cxn>
                <a:cxn ang="0">
                  <a:pos x="91" y="0"/>
                </a:cxn>
                <a:cxn ang="0">
                  <a:pos x="97" y="12"/>
                </a:cxn>
                <a:cxn ang="0">
                  <a:pos x="109" y="7"/>
                </a:cxn>
                <a:cxn ang="0">
                  <a:pos x="108" y="20"/>
                </a:cxn>
                <a:cxn ang="0">
                  <a:pos x="121" y="22"/>
                </a:cxn>
                <a:cxn ang="0">
                  <a:pos x="114" y="33"/>
                </a:cxn>
                <a:cxn ang="0">
                  <a:pos x="124" y="41"/>
                </a:cxn>
                <a:cxn ang="0">
                  <a:pos x="112" y="47"/>
                </a:cxn>
                <a:cxn ang="0">
                  <a:pos x="117" y="59"/>
                </a:cxn>
                <a:cxn ang="0">
                  <a:pos x="104" y="58"/>
                </a:cxn>
                <a:cxn ang="0">
                  <a:pos x="102" y="71"/>
                </a:cxn>
                <a:cxn ang="0">
                  <a:pos x="91" y="63"/>
                </a:cxn>
              </a:cxnLst>
              <a:rect l="0" t="0" r="r" b="b"/>
              <a:pathLst>
                <a:path w="124" h="73">
                  <a:moveTo>
                    <a:pt x="31" y="3"/>
                  </a:moveTo>
                  <a:cubicBezTo>
                    <a:pt x="31" y="20"/>
                    <a:pt x="31" y="20"/>
                    <a:pt x="31" y="20"/>
                  </a:cubicBezTo>
                  <a:cubicBezTo>
                    <a:pt x="30" y="21"/>
                    <a:pt x="25" y="21"/>
                    <a:pt x="24" y="21"/>
                  </a:cubicBezTo>
                  <a:cubicBezTo>
                    <a:pt x="17" y="13"/>
                    <a:pt x="17" y="13"/>
                    <a:pt x="17" y="13"/>
                  </a:cubicBezTo>
                  <a:cubicBezTo>
                    <a:pt x="12" y="16"/>
                    <a:pt x="12" y="16"/>
                    <a:pt x="12" y="16"/>
                  </a:cubicBezTo>
                  <a:cubicBezTo>
                    <a:pt x="16" y="26"/>
                    <a:pt x="16" y="26"/>
                    <a:pt x="16" y="26"/>
                  </a:cubicBezTo>
                  <a:cubicBezTo>
                    <a:pt x="15" y="27"/>
                    <a:pt x="14" y="28"/>
                    <a:pt x="13" y="29"/>
                  </a:cubicBezTo>
                  <a:cubicBezTo>
                    <a:pt x="2" y="28"/>
                    <a:pt x="2" y="28"/>
                    <a:pt x="2" y="28"/>
                  </a:cubicBezTo>
                  <a:cubicBezTo>
                    <a:pt x="0" y="33"/>
                    <a:pt x="0" y="33"/>
                    <a:pt x="0" y="33"/>
                  </a:cubicBezTo>
                  <a:cubicBezTo>
                    <a:pt x="10" y="39"/>
                    <a:pt x="10" y="39"/>
                    <a:pt x="10" y="39"/>
                  </a:cubicBezTo>
                  <a:cubicBezTo>
                    <a:pt x="10" y="40"/>
                    <a:pt x="10" y="41"/>
                    <a:pt x="10" y="42"/>
                  </a:cubicBezTo>
                  <a:cubicBezTo>
                    <a:pt x="1" y="48"/>
                    <a:pt x="1" y="48"/>
                    <a:pt x="1" y="48"/>
                  </a:cubicBezTo>
                  <a:cubicBezTo>
                    <a:pt x="3" y="54"/>
                    <a:pt x="3" y="54"/>
                    <a:pt x="3" y="54"/>
                  </a:cubicBezTo>
                  <a:cubicBezTo>
                    <a:pt x="14" y="51"/>
                    <a:pt x="14" y="51"/>
                    <a:pt x="14" y="51"/>
                  </a:cubicBezTo>
                  <a:cubicBezTo>
                    <a:pt x="15" y="52"/>
                    <a:pt x="16" y="53"/>
                    <a:pt x="16" y="54"/>
                  </a:cubicBezTo>
                  <a:cubicBezTo>
                    <a:pt x="13" y="65"/>
                    <a:pt x="13" y="65"/>
                    <a:pt x="13" y="65"/>
                  </a:cubicBezTo>
                  <a:cubicBezTo>
                    <a:pt x="18" y="68"/>
                    <a:pt x="18" y="68"/>
                    <a:pt x="18" y="68"/>
                  </a:cubicBezTo>
                  <a:cubicBezTo>
                    <a:pt x="25" y="59"/>
                    <a:pt x="25" y="59"/>
                    <a:pt x="25" y="59"/>
                  </a:cubicBezTo>
                  <a:cubicBezTo>
                    <a:pt x="26" y="59"/>
                    <a:pt x="28" y="59"/>
                    <a:pt x="29" y="59"/>
                  </a:cubicBezTo>
                  <a:cubicBezTo>
                    <a:pt x="33" y="70"/>
                    <a:pt x="33" y="70"/>
                    <a:pt x="33" y="70"/>
                  </a:cubicBezTo>
                  <a:cubicBezTo>
                    <a:pt x="39" y="69"/>
                    <a:pt x="39" y="69"/>
                    <a:pt x="39" y="69"/>
                  </a:cubicBezTo>
                  <a:cubicBezTo>
                    <a:pt x="38" y="57"/>
                    <a:pt x="38" y="57"/>
                    <a:pt x="38" y="57"/>
                  </a:cubicBezTo>
                  <a:cubicBezTo>
                    <a:pt x="40" y="57"/>
                    <a:pt x="41" y="56"/>
                    <a:pt x="42" y="56"/>
                  </a:cubicBezTo>
                  <a:cubicBezTo>
                    <a:pt x="51" y="61"/>
                    <a:pt x="51" y="61"/>
                    <a:pt x="51" y="61"/>
                  </a:cubicBezTo>
                  <a:cubicBezTo>
                    <a:pt x="55" y="56"/>
                    <a:pt x="55" y="56"/>
                    <a:pt x="55" y="56"/>
                  </a:cubicBezTo>
                  <a:cubicBezTo>
                    <a:pt x="48" y="48"/>
                    <a:pt x="48" y="48"/>
                    <a:pt x="48" y="48"/>
                  </a:cubicBezTo>
                  <a:cubicBezTo>
                    <a:pt x="48" y="47"/>
                    <a:pt x="49" y="45"/>
                    <a:pt x="49" y="44"/>
                  </a:cubicBezTo>
                  <a:cubicBezTo>
                    <a:pt x="59" y="41"/>
                    <a:pt x="59" y="41"/>
                    <a:pt x="59" y="41"/>
                  </a:cubicBezTo>
                  <a:cubicBezTo>
                    <a:pt x="60" y="37"/>
                    <a:pt x="60" y="37"/>
                    <a:pt x="60" y="37"/>
                  </a:cubicBezTo>
                  <a:cubicBezTo>
                    <a:pt x="50" y="33"/>
                    <a:pt x="50" y="33"/>
                    <a:pt x="50" y="33"/>
                  </a:cubicBezTo>
                  <a:cubicBezTo>
                    <a:pt x="51" y="27"/>
                    <a:pt x="51" y="27"/>
                    <a:pt x="51" y="27"/>
                  </a:cubicBezTo>
                  <a:cubicBezTo>
                    <a:pt x="62" y="27"/>
                    <a:pt x="62" y="27"/>
                    <a:pt x="62" y="27"/>
                  </a:cubicBezTo>
                  <a:cubicBezTo>
                    <a:pt x="62" y="26"/>
                    <a:pt x="63" y="25"/>
                    <a:pt x="64" y="23"/>
                  </a:cubicBezTo>
                  <a:cubicBezTo>
                    <a:pt x="57" y="15"/>
                    <a:pt x="57" y="15"/>
                    <a:pt x="57" y="15"/>
                  </a:cubicBezTo>
                  <a:cubicBezTo>
                    <a:pt x="61" y="11"/>
                    <a:pt x="61" y="11"/>
                    <a:pt x="61" y="11"/>
                  </a:cubicBezTo>
                  <a:cubicBezTo>
                    <a:pt x="70" y="16"/>
                    <a:pt x="70" y="16"/>
                    <a:pt x="70" y="16"/>
                  </a:cubicBezTo>
                  <a:cubicBezTo>
                    <a:pt x="71" y="15"/>
                    <a:pt x="72" y="14"/>
                    <a:pt x="74" y="14"/>
                  </a:cubicBezTo>
                  <a:cubicBezTo>
                    <a:pt x="72" y="3"/>
                    <a:pt x="72" y="3"/>
                    <a:pt x="72" y="3"/>
                  </a:cubicBezTo>
                  <a:cubicBezTo>
                    <a:pt x="77" y="1"/>
                    <a:pt x="77" y="1"/>
                    <a:pt x="77" y="1"/>
                  </a:cubicBezTo>
                  <a:cubicBezTo>
                    <a:pt x="83" y="10"/>
                    <a:pt x="83" y="10"/>
                    <a:pt x="83" y="10"/>
                  </a:cubicBezTo>
                  <a:cubicBezTo>
                    <a:pt x="84" y="10"/>
                    <a:pt x="86" y="10"/>
                    <a:pt x="87" y="10"/>
                  </a:cubicBezTo>
                  <a:cubicBezTo>
                    <a:pt x="91" y="0"/>
                    <a:pt x="91" y="0"/>
                    <a:pt x="91" y="0"/>
                  </a:cubicBezTo>
                  <a:cubicBezTo>
                    <a:pt x="97" y="1"/>
                    <a:pt x="97" y="1"/>
                    <a:pt x="97" y="1"/>
                  </a:cubicBezTo>
                  <a:cubicBezTo>
                    <a:pt x="97" y="12"/>
                    <a:pt x="97" y="12"/>
                    <a:pt x="97" y="12"/>
                  </a:cubicBezTo>
                  <a:cubicBezTo>
                    <a:pt x="98" y="12"/>
                    <a:pt x="99" y="13"/>
                    <a:pt x="101" y="14"/>
                  </a:cubicBezTo>
                  <a:cubicBezTo>
                    <a:pt x="109" y="7"/>
                    <a:pt x="109" y="7"/>
                    <a:pt x="109" y="7"/>
                  </a:cubicBezTo>
                  <a:cubicBezTo>
                    <a:pt x="113" y="11"/>
                    <a:pt x="113" y="11"/>
                    <a:pt x="113" y="11"/>
                  </a:cubicBezTo>
                  <a:cubicBezTo>
                    <a:pt x="108" y="20"/>
                    <a:pt x="108" y="20"/>
                    <a:pt x="108" y="20"/>
                  </a:cubicBezTo>
                  <a:cubicBezTo>
                    <a:pt x="109" y="21"/>
                    <a:pt x="110" y="22"/>
                    <a:pt x="110" y="23"/>
                  </a:cubicBezTo>
                  <a:cubicBezTo>
                    <a:pt x="121" y="22"/>
                    <a:pt x="121" y="22"/>
                    <a:pt x="121" y="22"/>
                  </a:cubicBezTo>
                  <a:cubicBezTo>
                    <a:pt x="123" y="27"/>
                    <a:pt x="123" y="27"/>
                    <a:pt x="123" y="27"/>
                  </a:cubicBezTo>
                  <a:cubicBezTo>
                    <a:pt x="114" y="33"/>
                    <a:pt x="114" y="33"/>
                    <a:pt x="114" y="33"/>
                  </a:cubicBezTo>
                  <a:cubicBezTo>
                    <a:pt x="114" y="34"/>
                    <a:pt x="114" y="36"/>
                    <a:pt x="114" y="37"/>
                  </a:cubicBezTo>
                  <a:cubicBezTo>
                    <a:pt x="124" y="41"/>
                    <a:pt x="124" y="41"/>
                    <a:pt x="124" y="41"/>
                  </a:cubicBezTo>
                  <a:cubicBezTo>
                    <a:pt x="123" y="47"/>
                    <a:pt x="123" y="47"/>
                    <a:pt x="123" y="47"/>
                  </a:cubicBezTo>
                  <a:cubicBezTo>
                    <a:pt x="112" y="47"/>
                    <a:pt x="112" y="47"/>
                    <a:pt x="112" y="47"/>
                  </a:cubicBezTo>
                  <a:cubicBezTo>
                    <a:pt x="112" y="48"/>
                    <a:pt x="111" y="49"/>
                    <a:pt x="110" y="50"/>
                  </a:cubicBezTo>
                  <a:cubicBezTo>
                    <a:pt x="117" y="59"/>
                    <a:pt x="117" y="59"/>
                    <a:pt x="117" y="59"/>
                  </a:cubicBezTo>
                  <a:cubicBezTo>
                    <a:pt x="113" y="63"/>
                    <a:pt x="113" y="63"/>
                    <a:pt x="113" y="63"/>
                  </a:cubicBezTo>
                  <a:cubicBezTo>
                    <a:pt x="104" y="58"/>
                    <a:pt x="104" y="58"/>
                    <a:pt x="104" y="58"/>
                  </a:cubicBezTo>
                  <a:cubicBezTo>
                    <a:pt x="103" y="59"/>
                    <a:pt x="102" y="60"/>
                    <a:pt x="100" y="60"/>
                  </a:cubicBezTo>
                  <a:cubicBezTo>
                    <a:pt x="102" y="71"/>
                    <a:pt x="102" y="71"/>
                    <a:pt x="102" y="71"/>
                  </a:cubicBezTo>
                  <a:cubicBezTo>
                    <a:pt x="96" y="73"/>
                    <a:pt x="96" y="73"/>
                    <a:pt x="96" y="73"/>
                  </a:cubicBezTo>
                  <a:cubicBezTo>
                    <a:pt x="91" y="63"/>
                    <a:pt x="91" y="63"/>
                    <a:pt x="91" y="63"/>
                  </a:cubicBezTo>
                  <a:cubicBezTo>
                    <a:pt x="90" y="64"/>
                    <a:pt x="88" y="64"/>
                    <a:pt x="87" y="64"/>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73" name="Freeform 230">
              <a:extLst>
                <a:ext uri="{FF2B5EF4-FFF2-40B4-BE49-F238E27FC236}">
                  <a16:creationId xmlns:a16="http://schemas.microsoft.com/office/drawing/2014/main" id="{CEB0E0D8-C80F-04EF-0B7A-CE90CE6C685A}"/>
                </a:ext>
              </a:extLst>
            </p:cNvPr>
            <p:cNvSpPr>
              <a:spLocks/>
            </p:cNvSpPr>
            <p:nvPr/>
          </p:nvSpPr>
          <p:spPr bwMode="auto">
            <a:xfrm>
              <a:off x="1179514" y="1146176"/>
              <a:ext cx="46038" cy="47625"/>
            </a:xfrm>
            <a:custGeom>
              <a:avLst/>
              <a:gdLst/>
              <a:ahLst/>
              <a:cxnLst>
                <a:cxn ang="0">
                  <a:pos x="4" y="5"/>
                </a:cxn>
                <a:cxn ang="0">
                  <a:pos x="19" y="4"/>
                </a:cxn>
                <a:cxn ang="0">
                  <a:pos x="20" y="19"/>
                </a:cxn>
                <a:cxn ang="0">
                  <a:pos x="5" y="20"/>
                </a:cxn>
                <a:cxn ang="0">
                  <a:pos x="4" y="5"/>
                </a:cxn>
              </a:cxnLst>
              <a:rect l="0" t="0" r="r" b="b"/>
              <a:pathLst>
                <a:path w="24" h="24">
                  <a:moveTo>
                    <a:pt x="4" y="5"/>
                  </a:moveTo>
                  <a:cubicBezTo>
                    <a:pt x="8" y="1"/>
                    <a:pt x="14" y="0"/>
                    <a:pt x="19" y="4"/>
                  </a:cubicBezTo>
                  <a:cubicBezTo>
                    <a:pt x="23" y="8"/>
                    <a:pt x="24" y="14"/>
                    <a:pt x="20" y="19"/>
                  </a:cubicBezTo>
                  <a:cubicBezTo>
                    <a:pt x="16" y="23"/>
                    <a:pt x="10" y="24"/>
                    <a:pt x="5" y="20"/>
                  </a:cubicBezTo>
                  <a:cubicBezTo>
                    <a:pt x="1" y="16"/>
                    <a:pt x="0" y="9"/>
                    <a:pt x="4" y="5"/>
                  </a:cubicBez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74" name="Freeform 231">
              <a:extLst>
                <a:ext uri="{FF2B5EF4-FFF2-40B4-BE49-F238E27FC236}">
                  <a16:creationId xmlns:a16="http://schemas.microsoft.com/office/drawing/2014/main" id="{FDF3EFE7-2C31-D300-96A2-6CD3B53EB929}"/>
                </a:ext>
              </a:extLst>
            </p:cNvPr>
            <p:cNvSpPr>
              <a:spLocks/>
            </p:cNvSpPr>
            <p:nvPr/>
          </p:nvSpPr>
          <p:spPr bwMode="auto">
            <a:xfrm>
              <a:off x="1069976" y="1154113"/>
              <a:ext cx="42863" cy="42863"/>
            </a:xfrm>
            <a:custGeom>
              <a:avLst/>
              <a:gdLst/>
              <a:ahLst/>
              <a:cxnLst>
                <a:cxn ang="0">
                  <a:pos x="4" y="5"/>
                </a:cxn>
                <a:cxn ang="0">
                  <a:pos x="17" y="4"/>
                </a:cxn>
                <a:cxn ang="0">
                  <a:pos x="19" y="17"/>
                </a:cxn>
                <a:cxn ang="0">
                  <a:pos x="5" y="18"/>
                </a:cxn>
                <a:cxn ang="0">
                  <a:pos x="4" y="5"/>
                </a:cxn>
              </a:cxnLst>
              <a:rect l="0" t="0" r="r" b="b"/>
              <a:pathLst>
                <a:path w="22" h="22">
                  <a:moveTo>
                    <a:pt x="4" y="5"/>
                  </a:moveTo>
                  <a:cubicBezTo>
                    <a:pt x="7" y="1"/>
                    <a:pt x="13" y="0"/>
                    <a:pt x="17" y="4"/>
                  </a:cubicBezTo>
                  <a:cubicBezTo>
                    <a:pt x="22" y="7"/>
                    <a:pt x="22" y="13"/>
                    <a:pt x="19" y="17"/>
                  </a:cubicBezTo>
                  <a:cubicBezTo>
                    <a:pt x="15" y="22"/>
                    <a:pt x="9" y="22"/>
                    <a:pt x="5" y="18"/>
                  </a:cubicBezTo>
                  <a:cubicBezTo>
                    <a:pt x="1" y="15"/>
                    <a:pt x="0" y="9"/>
                    <a:pt x="4" y="5"/>
                  </a:cubicBez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grpSp>
      <p:pic>
        <p:nvPicPr>
          <p:cNvPr id="79" name="Grafik 78" descr="Lehrer mit einfarbiger Füllung">
            <a:extLst>
              <a:ext uri="{FF2B5EF4-FFF2-40B4-BE49-F238E27FC236}">
                <a16:creationId xmlns:a16="http://schemas.microsoft.com/office/drawing/2014/main" id="{C9461FCB-ECD0-5FBF-FDFC-CA69ED0E3BC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770500" y="4245969"/>
            <a:ext cx="324000" cy="324000"/>
          </a:xfrm>
          <a:prstGeom prst="rect">
            <a:avLst/>
          </a:prstGeom>
        </p:spPr>
      </p:pic>
      <p:sp>
        <p:nvSpPr>
          <p:cNvPr id="81" name="TextBox 41">
            <a:extLst>
              <a:ext uri="{FF2B5EF4-FFF2-40B4-BE49-F238E27FC236}">
                <a16:creationId xmlns:a16="http://schemas.microsoft.com/office/drawing/2014/main" id="{F5757AA6-2033-100E-D934-D32A8B017CA0}"/>
              </a:ext>
            </a:extLst>
          </p:cNvPr>
          <p:cNvSpPr txBox="1"/>
          <p:nvPr/>
        </p:nvSpPr>
        <p:spPr>
          <a:xfrm>
            <a:off x="5052487" y="4272621"/>
            <a:ext cx="1000595" cy="276999"/>
          </a:xfrm>
          <a:prstGeom prst="rect">
            <a:avLst/>
          </a:prstGeom>
          <a:noFill/>
        </p:spPr>
        <p:txBody>
          <a:bodyPr wrap="none" rtlCol="0">
            <a:spAutoFit/>
          </a:bodyPr>
          <a:lstStyle>
            <a:defPPr>
              <a:defRPr lang="de-DE"/>
            </a:defPPr>
            <a:lvl1pPr marR="0" lvl="0" indent="0" fontAlgn="auto">
              <a:lnSpc>
                <a:spcPct val="100000"/>
              </a:lnSpc>
              <a:spcBef>
                <a:spcPts val="0"/>
              </a:spcBef>
              <a:spcAft>
                <a:spcPts val="0"/>
              </a:spcAft>
              <a:buClrTx/>
              <a:buSzTx/>
              <a:buFontTx/>
              <a:buNone/>
              <a:tabLst/>
              <a:defRPr kumimoji="0" sz="1200" b="0" i="0" u="none" strike="noStrike" kern="0" cap="none" spc="0" normalizeH="0" baseline="0">
                <a:ln>
                  <a:noFill/>
                </a:ln>
                <a:solidFill>
                  <a:srgbClr val="595959"/>
                </a:solidFill>
                <a:effectLst/>
                <a:uLnTx/>
                <a:uFillTx/>
                <a:latin typeface="+mj-lt"/>
                <a:ea typeface="+mn-lt"/>
                <a:cs typeface="+mn-lt"/>
              </a:defRPr>
            </a:lvl1pPr>
          </a:lstStyle>
          <a:p>
            <a:r>
              <a:rPr lang="en-US" dirty="0">
                <a:sym typeface="+mn-lt"/>
              </a:rPr>
              <a:t>Data Analysis</a:t>
            </a:r>
          </a:p>
        </p:txBody>
      </p:sp>
      <p:pic>
        <p:nvPicPr>
          <p:cNvPr id="89" name="Grafik 88" descr="Statistiken mit einfarbiger Füllung">
            <a:extLst>
              <a:ext uri="{FF2B5EF4-FFF2-40B4-BE49-F238E27FC236}">
                <a16:creationId xmlns:a16="http://schemas.microsoft.com/office/drawing/2014/main" id="{916A0167-6867-0A65-392D-352FF1F09E0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684085" y="4259420"/>
            <a:ext cx="324000" cy="324000"/>
          </a:xfrm>
          <a:prstGeom prst="rect">
            <a:avLst/>
          </a:prstGeom>
        </p:spPr>
      </p:pic>
    </p:spTree>
    <p:extLst>
      <p:ext uri="{BB962C8B-B14F-4D97-AF65-F5344CB8AC3E}">
        <p14:creationId xmlns:p14="http://schemas.microsoft.com/office/powerpoint/2010/main" val="31216016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E9A02F-188B-472A-BBB2-33EE86BF9A48}"/>
              </a:ext>
            </a:extLst>
          </p:cNvPr>
          <p:cNvSpPr/>
          <p:nvPr/>
        </p:nvSpPr>
        <p:spPr>
          <a:xfrm>
            <a:off x="2632536" y="1422187"/>
            <a:ext cx="4103445" cy="146706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a:t>
            </a:r>
            <a:r>
              <a:rPr lang="en-US" sz="1200" kern="0" dirty="0">
                <a:solidFill>
                  <a:schemeClr val="tx1"/>
                </a:solidFill>
                <a:ea typeface="+mn-lt"/>
                <a:cs typeface="+mn-lt"/>
                <a:sym typeface="+mn-lt"/>
              </a:rPr>
              <a:t>15</a:t>
            </a:r>
            <a:r>
              <a:rPr kumimoji="0" lang="en-US" sz="1200" b="0" i="0" u="none" strike="noStrike" kern="0" cap="none" spc="0" normalizeH="0" baseline="0" noProof="0" dirty="0">
                <a:ln>
                  <a:noFill/>
                </a:ln>
                <a:solidFill>
                  <a:schemeClr val="tx1"/>
                </a:solidFill>
                <a:effectLst/>
                <a:uLnTx/>
                <a:uFillTx/>
                <a:ea typeface="+mn-lt"/>
                <a:cs typeface="+mn-lt"/>
                <a:sym typeface="+mn-lt"/>
              </a:rPr>
              <a:t> Years </a:t>
            </a:r>
            <a:r>
              <a:rPr lang="en-US" sz="1200" kern="0" dirty="0">
                <a:solidFill>
                  <a:schemeClr val="tx1"/>
                </a:solidFill>
                <a:ea typeface="+mn-lt"/>
                <a:cs typeface="+mn-lt"/>
                <a:sym typeface="+mn-lt"/>
              </a:rPr>
              <a:t>International </a:t>
            </a:r>
            <a:r>
              <a:rPr kumimoji="0" lang="en-US" sz="1200" b="0" i="0" u="none" strike="noStrike" kern="0" cap="none" spc="0" normalizeH="0" baseline="0" noProof="0" dirty="0">
                <a:ln>
                  <a:noFill/>
                </a:ln>
                <a:solidFill>
                  <a:schemeClr val="tx1"/>
                </a:solidFill>
                <a:effectLst/>
                <a:uLnTx/>
                <a:uFillTx/>
                <a:ea typeface="+mn-lt"/>
                <a:cs typeface="+mn-lt"/>
                <a:sym typeface="+mn-lt"/>
              </a:rPr>
              <a:t>Leadership Experience in HSE Roles for production Companies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+10 Years of QHSE Consulting Experience in Management system Introduction and </a:t>
            </a:r>
            <a:r>
              <a:rPr lang="en-US" sz="1200" kern="0" dirty="0">
                <a:solidFill>
                  <a:schemeClr val="tx1"/>
                </a:solidFill>
                <a:ea typeface="+mn-lt"/>
                <a:cs typeface="+mn-lt"/>
                <a:sym typeface="+mn-lt"/>
              </a:rPr>
              <a:t>P</a:t>
            </a:r>
            <a:r>
              <a:rPr kumimoji="0" lang="en-US" sz="1200" b="0" i="0" u="none" strike="noStrike" kern="0" cap="none" spc="0" normalizeH="0" baseline="0" noProof="0" dirty="0" err="1">
                <a:ln>
                  <a:noFill/>
                </a:ln>
                <a:solidFill>
                  <a:schemeClr val="tx1"/>
                </a:solidFill>
                <a:effectLst/>
                <a:uLnTx/>
                <a:uFillTx/>
                <a:ea typeface="+mn-lt"/>
                <a:cs typeface="+mn-lt"/>
                <a:sym typeface="+mn-lt"/>
              </a:rPr>
              <a:t>rocess</a:t>
            </a:r>
            <a:r>
              <a:rPr kumimoji="0" lang="en-US" sz="1200" b="0" i="0" u="none" strike="noStrike" kern="0" cap="none" spc="0" normalizeH="0" baseline="0" noProof="0" dirty="0">
                <a:ln>
                  <a:noFill/>
                </a:ln>
                <a:solidFill>
                  <a:schemeClr val="tx1"/>
                </a:solidFill>
                <a:effectLst/>
                <a:uLnTx/>
                <a:uFillTx/>
                <a:ea typeface="+mn-lt"/>
                <a:cs typeface="+mn-lt"/>
                <a:sym typeface="+mn-lt"/>
              </a:rPr>
              <a:t> </a:t>
            </a:r>
            <a:r>
              <a:rPr lang="en-US" sz="1200" kern="0" dirty="0">
                <a:solidFill>
                  <a:schemeClr val="tx1"/>
                </a:solidFill>
                <a:ea typeface="+mn-lt"/>
                <a:cs typeface="+mn-lt"/>
                <a:sym typeface="+mn-lt"/>
              </a:rPr>
              <a:t>O</a:t>
            </a:r>
            <a:r>
              <a:rPr kumimoji="0" lang="en-US" sz="1200" b="0" i="0" u="none" strike="noStrike" kern="0" cap="none" spc="0" normalizeH="0" baseline="0" noProof="0" dirty="0" err="1">
                <a:ln>
                  <a:noFill/>
                </a:ln>
                <a:solidFill>
                  <a:schemeClr val="tx1"/>
                </a:solidFill>
                <a:effectLst/>
                <a:uLnTx/>
                <a:uFillTx/>
                <a:ea typeface="+mn-lt"/>
                <a:cs typeface="+mn-lt"/>
                <a:sym typeface="+mn-lt"/>
              </a:rPr>
              <a:t>ptimization</a:t>
            </a:r>
            <a:endParaRPr kumimoji="0" lang="en-US" sz="1200" b="0" i="0" u="none" strike="noStrike" kern="0" cap="none" spc="0" normalizeH="0" baseline="0" noProof="0" dirty="0">
              <a:ln>
                <a:noFill/>
              </a:ln>
              <a:solidFill>
                <a:schemeClr val="tx1"/>
              </a:solidFill>
              <a:effectLst/>
              <a:uLnTx/>
              <a:uFillTx/>
              <a:ea typeface="+mn-lt"/>
              <a:cs typeface="+mn-lt"/>
              <a:sym typeface="+mn-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Implementation of QHSE Management Systems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chemeClr val="tx1"/>
                </a:solidFill>
                <a:ea typeface="+mn-lt"/>
                <a:cs typeface="+mn-lt"/>
                <a:sym typeface="+mn-lt"/>
              </a:rPr>
              <a:t>Behavior Based Safety Program Introduction</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Lead Auditor for 9001 14001 45001 50001 </a:t>
            </a:r>
          </a:p>
        </p:txBody>
      </p:sp>
      <p:sp>
        <p:nvSpPr>
          <p:cNvPr id="8" name="Rectangle 7">
            <a:extLst>
              <a:ext uri="{FF2B5EF4-FFF2-40B4-BE49-F238E27FC236}">
                <a16:creationId xmlns:a16="http://schemas.microsoft.com/office/drawing/2014/main" id="{F0AAB741-8FFF-45BC-8AE7-DDA8A0361D98}"/>
              </a:ext>
            </a:extLst>
          </p:cNvPr>
          <p:cNvSpPr/>
          <p:nvPr/>
        </p:nvSpPr>
        <p:spPr>
          <a:xfrm>
            <a:off x="2632537" y="5182162"/>
            <a:ext cx="4103446" cy="101446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marL="285750" indent="-285750">
              <a:buFont typeface="Arial" panose="020B0604020202020204" pitchFamily="34" charset="0"/>
              <a:buChar char="•"/>
            </a:pPr>
            <a:r>
              <a:rPr lang="en-US" sz="1200" kern="0" dirty="0">
                <a:solidFill>
                  <a:schemeClr val="tx1"/>
                </a:solidFill>
                <a:ea typeface="+mn-lt"/>
                <a:cs typeface="+mn-lt"/>
                <a:sym typeface="+mn-lt"/>
              </a:rPr>
              <a:t>Dipl.-Ing. Safety Engineering (Wuppertal)</a:t>
            </a:r>
          </a:p>
          <a:p>
            <a:pPr marL="285750" indent="-285750">
              <a:buFont typeface="Arial" panose="020B0604020202020204" pitchFamily="34" charset="0"/>
              <a:buChar char="•"/>
            </a:pPr>
            <a:r>
              <a:rPr lang="en-US" sz="1200" kern="0" dirty="0">
                <a:solidFill>
                  <a:schemeClr val="tx1"/>
                </a:solidFill>
                <a:ea typeface="+mn-lt"/>
                <a:cs typeface="+mn-lt"/>
                <a:sym typeface="+mn-lt"/>
              </a:rPr>
              <a:t>Environmental Management (Hagen)</a:t>
            </a:r>
          </a:p>
          <a:p>
            <a:pPr marL="285750" indent="-285750">
              <a:buFont typeface="Arial" panose="020B0604020202020204" pitchFamily="34" charset="0"/>
              <a:buChar char="•"/>
            </a:pPr>
            <a:r>
              <a:rPr lang="en-US" sz="1200" kern="0" dirty="0">
                <a:solidFill>
                  <a:schemeClr val="tx1"/>
                </a:solidFill>
                <a:ea typeface="+mn-lt"/>
                <a:cs typeface="+mn-lt"/>
                <a:sym typeface="+mn-lt"/>
              </a:rPr>
              <a:t>PMP</a:t>
            </a:r>
          </a:p>
          <a:p>
            <a:pPr marL="285750" indent="-285750">
              <a:buFont typeface="Arial" panose="020B0604020202020204" pitchFamily="34" charset="0"/>
              <a:buChar char="•"/>
            </a:pPr>
            <a:r>
              <a:rPr lang="en-US" sz="1200" kern="0" dirty="0">
                <a:solidFill>
                  <a:schemeClr val="tx1"/>
                </a:solidFill>
                <a:ea typeface="+mn-lt"/>
                <a:cs typeface="+mn-lt"/>
                <a:sym typeface="+mn-lt"/>
              </a:rPr>
              <a:t>IRCA Auditor 9001, 14001 45001</a:t>
            </a:r>
          </a:p>
          <a:p>
            <a:pPr marL="285750" indent="-285750">
              <a:buFont typeface="Arial" panose="020B0604020202020204" pitchFamily="34" charset="0"/>
              <a:buChar char="•"/>
            </a:pPr>
            <a:r>
              <a:rPr lang="en-US" sz="1200" kern="0" dirty="0">
                <a:solidFill>
                  <a:schemeClr val="tx1"/>
                </a:solidFill>
                <a:ea typeface="+mn-lt"/>
                <a:cs typeface="+mn-lt"/>
                <a:sym typeface="+mn-lt"/>
              </a:rPr>
              <a:t>Six Sigma Blackbelt/Green Belt Coach</a:t>
            </a:r>
          </a:p>
          <a:p>
            <a:pPr marL="285750" indent="-285750">
              <a:buFont typeface="Arial" panose="020B0604020202020204" pitchFamily="34" charset="0"/>
              <a:buChar char="•"/>
            </a:pPr>
            <a:r>
              <a:rPr lang="en-US" sz="1200" kern="0" dirty="0">
                <a:solidFill>
                  <a:schemeClr val="tx1"/>
                </a:solidFill>
                <a:ea typeface="+mn-lt"/>
                <a:cs typeface="+mn-lt"/>
                <a:sym typeface="+mn-lt"/>
              </a:rPr>
              <a:t>ICF ACC Associated Certified Coach </a:t>
            </a:r>
          </a:p>
        </p:txBody>
      </p:sp>
      <p:sp>
        <p:nvSpPr>
          <p:cNvPr id="26" name="TextBox 25">
            <a:extLst>
              <a:ext uri="{FF2B5EF4-FFF2-40B4-BE49-F238E27FC236}">
                <a16:creationId xmlns:a16="http://schemas.microsoft.com/office/drawing/2014/main" id="{80D73B9D-62E6-4C90-A5F1-F5D760A408EA}"/>
              </a:ext>
            </a:extLst>
          </p:cNvPr>
          <p:cNvSpPr txBox="1"/>
          <p:nvPr/>
        </p:nvSpPr>
        <p:spPr>
          <a:xfrm>
            <a:off x="3205158" y="3503521"/>
            <a:ext cx="60785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Energy</a:t>
            </a:r>
          </a:p>
        </p:txBody>
      </p:sp>
      <p:sp>
        <p:nvSpPr>
          <p:cNvPr id="27" name="TextBox 26">
            <a:extLst>
              <a:ext uri="{FF2B5EF4-FFF2-40B4-BE49-F238E27FC236}">
                <a16:creationId xmlns:a16="http://schemas.microsoft.com/office/drawing/2014/main" id="{BBEBFFBF-DC15-4748-950F-1E21A72C8B9C}"/>
              </a:ext>
            </a:extLst>
          </p:cNvPr>
          <p:cNvSpPr txBox="1"/>
          <p:nvPr/>
        </p:nvSpPr>
        <p:spPr>
          <a:xfrm>
            <a:off x="3207266" y="3879516"/>
            <a:ext cx="748923"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Chemical</a:t>
            </a:r>
          </a:p>
        </p:txBody>
      </p:sp>
      <p:sp>
        <p:nvSpPr>
          <p:cNvPr id="28" name="TextBox 27">
            <a:extLst>
              <a:ext uri="{FF2B5EF4-FFF2-40B4-BE49-F238E27FC236}">
                <a16:creationId xmlns:a16="http://schemas.microsoft.com/office/drawing/2014/main" id="{D7967CF5-B6FB-483F-8EE5-A39A332E054D}"/>
              </a:ext>
            </a:extLst>
          </p:cNvPr>
          <p:cNvSpPr txBox="1"/>
          <p:nvPr/>
        </p:nvSpPr>
        <p:spPr>
          <a:xfrm>
            <a:off x="3214895" y="4274562"/>
            <a:ext cx="867545"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Production</a:t>
            </a:r>
          </a:p>
        </p:txBody>
      </p:sp>
      <p:sp>
        <p:nvSpPr>
          <p:cNvPr id="42" name="TextBox 41">
            <a:extLst>
              <a:ext uri="{FF2B5EF4-FFF2-40B4-BE49-F238E27FC236}">
                <a16:creationId xmlns:a16="http://schemas.microsoft.com/office/drawing/2014/main" id="{100CE035-3447-4003-A22E-A3E4B3B54CF5}"/>
              </a:ext>
            </a:extLst>
          </p:cNvPr>
          <p:cNvSpPr txBox="1"/>
          <p:nvPr/>
        </p:nvSpPr>
        <p:spPr>
          <a:xfrm>
            <a:off x="5169529" y="3889041"/>
            <a:ext cx="978153"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Supply Chain</a:t>
            </a:r>
          </a:p>
        </p:txBody>
      </p:sp>
      <p:sp>
        <p:nvSpPr>
          <p:cNvPr id="43" name="TextBox 42">
            <a:extLst>
              <a:ext uri="{FF2B5EF4-FFF2-40B4-BE49-F238E27FC236}">
                <a16:creationId xmlns:a16="http://schemas.microsoft.com/office/drawing/2014/main" id="{6CEE651F-2ED1-4DED-8E18-ECB3A6C57B34}"/>
              </a:ext>
            </a:extLst>
          </p:cNvPr>
          <p:cNvSpPr txBox="1"/>
          <p:nvPr/>
        </p:nvSpPr>
        <p:spPr>
          <a:xfrm>
            <a:off x="5160004" y="3519100"/>
            <a:ext cx="85792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Electronics</a:t>
            </a:r>
          </a:p>
        </p:txBody>
      </p:sp>
      <p:sp>
        <p:nvSpPr>
          <p:cNvPr id="44" name="Rectangle 43">
            <a:extLst>
              <a:ext uri="{FF2B5EF4-FFF2-40B4-BE49-F238E27FC236}">
                <a16:creationId xmlns:a16="http://schemas.microsoft.com/office/drawing/2014/main" id="{DDB5CB2D-19F3-41CC-85AC-B563388ADEFA}"/>
              </a:ext>
            </a:extLst>
          </p:cNvPr>
          <p:cNvSpPr/>
          <p:nvPr/>
        </p:nvSpPr>
        <p:spPr>
          <a:xfrm>
            <a:off x="6858999" y="2753410"/>
            <a:ext cx="4982783" cy="187573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mn-lt"/>
                <a:cs typeface="+mn-lt"/>
                <a:sym typeface="+mn-lt"/>
              </a:rPr>
              <a:t>Program / Project Management</a:t>
            </a:r>
          </a:p>
          <a:p>
            <a:pPr marL="285750" indent="-285750">
              <a:lnSpc>
                <a:spcPct val="110000"/>
              </a:lnSpc>
              <a:buFont typeface="Arial" panose="020B0604020202020204" pitchFamily="34" charset="0"/>
              <a:buChar char="•"/>
              <a:defRPr/>
            </a:pPr>
            <a:r>
              <a:rPr lang="en-US" sz="1300" dirty="0">
                <a:solidFill>
                  <a:srgbClr val="0D0D0D"/>
                </a:solidFill>
              </a:rPr>
              <a:t>Global implementation of a behavior-based safety program at a food packaging company.</a:t>
            </a:r>
          </a:p>
          <a:p>
            <a:pPr marL="285750" indent="-285750">
              <a:lnSpc>
                <a:spcPct val="110000"/>
              </a:lnSpc>
              <a:buFont typeface="Arial" panose="020B0604020202020204" pitchFamily="34" charset="0"/>
              <a:buChar char="•"/>
              <a:defRPr/>
            </a:pPr>
            <a:r>
              <a:rPr lang="en-US" sz="1300" dirty="0">
                <a:solidFill>
                  <a:srgbClr val="0D0D0D"/>
                </a:solidFill>
              </a:rPr>
              <a:t>Leadership of the European team for the reduction of ergonomically induced musculoskeletal disorders for a global multi-technology company.</a:t>
            </a:r>
          </a:p>
          <a:p>
            <a:pPr marL="285750" indent="-285750">
              <a:lnSpc>
                <a:spcPct val="110000"/>
              </a:lnSpc>
              <a:buFont typeface="Arial" panose="020B0604020202020204" pitchFamily="34" charset="0"/>
              <a:buChar char="•"/>
              <a:defRPr/>
            </a:pPr>
            <a:r>
              <a:rPr lang="en-US" sz="1300" dirty="0">
                <a:solidFill>
                  <a:srgbClr val="0D0D0D"/>
                </a:solidFill>
              </a:rPr>
              <a:t>Introduction of a global system for the recording and analysis of accidents, including associated reporting.</a:t>
            </a:r>
          </a:p>
          <a:p>
            <a:pPr marL="285750" indent="-285750">
              <a:lnSpc>
                <a:spcPct val="110000"/>
              </a:lnSpc>
              <a:buFont typeface="Arial" panose="020B0604020202020204" pitchFamily="34" charset="0"/>
              <a:buChar char="•"/>
              <a:defRPr/>
            </a:pPr>
            <a:r>
              <a:rPr lang="en-US" sz="1300" dirty="0">
                <a:solidFill>
                  <a:srgbClr val="0D0D0D"/>
                </a:solidFill>
              </a:rPr>
              <a:t>Implementation of a global HSE Management System for a medium-sized company with over 4,000 employees and 10 locations.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chemeClr val="tx1"/>
              </a:solidFill>
              <a:effectLst/>
              <a:uLnTx/>
              <a:uFillTx/>
              <a:ea typeface="+mn-lt"/>
              <a:cs typeface="+mn-lt"/>
              <a:sym typeface="+mn-lt"/>
            </a:endParaRPr>
          </a:p>
        </p:txBody>
      </p:sp>
      <p:sp>
        <p:nvSpPr>
          <p:cNvPr id="45" name="Rectangle 44">
            <a:extLst>
              <a:ext uri="{FF2B5EF4-FFF2-40B4-BE49-F238E27FC236}">
                <a16:creationId xmlns:a16="http://schemas.microsoft.com/office/drawing/2014/main" id="{A30D150F-ED30-4882-BDD1-FE97DC63819E}"/>
              </a:ext>
            </a:extLst>
          </p:cNvPr>
          <p:cNvSpPr/>
          <p:nvPr/>
        </p:nvSpPr>
        <p:spPr>
          <a:xfrm>
            <a:off x="0" y="1027906"/>
            <a:ext cx="2456121" cy="5165723"/>
          </a:xfrm>
          <a:prstGeom prst="rect">
            <a:avLst/>
          </a:pr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chemeClr val="tx1"/>
              </a:solidFill>
              <a:effectLst/>
              <a:uLnTx/>
              <a:uFillTx/>
            </a:endParaRPr>
          </a:p>
        </p:txBody>
      </p:sp>
      <p:sp>
        <p:nvSpPr>
          <p:cNvPr id="46" name="Rectangle 45">
            <a:extLst>
              <a:ext uri="{FF2B5EF4-FFF2-40B4-BE49-F238E27FC236}">
                <a16:creationId xmlns:a16="http://schemas.microsoft.com/office/drawing/2014/main" id="{7BEDCA70-8D07-4CCE-A8F6-2B3D231AE520}"/>
              </a:ext>
            </a:extLst>
          </p:cNvPr>
          <p:cNvSpPr/>
          <p:nvPr/>
        </p:nvSpPr>
        <p:spPr>
          <a:xfrm>
            <a:off x="0" y="3235947"/>
            <a:ext cx="2456121" cy="641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ea typeface="+mn-lt"/>
                <a:cs typeface="+mn-lt"/>
                <a:sym typeface="+mn-lt"/>
              </a:rPr>
              <a:t>Expert</a:t>
            </a:r>
          </a:p>
        </p:txBody>
      </p:sp>
      <p:cxnSp>
        <p:nvCxnSpPr>
          <p:cNvPr id="47" name="Straight Connector 46">
            <a:extLst>
              <a:ext uri="{FF2B5EF4-FFF2-40B4-BE49-F238E27FC236}">
                <a16:creationId xmlns:a16="http://schemas.microsoft.com/office/drawing/2014/main" id="{93A7840D-EA91-4EE2-90A9-9DB67CE0C86A}"/>
              </a:ext>
            </a:extLst>
          </p:cNvPr>
          <p:cNvCxnSpPr/>
          <p:nvPr/>
        </p:nvCxnSpPr>
        <p:spPr>
          <a:xfrm>
            <a:off x="195533" y="3212628"/>
            <a:ext cx="20650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ED7F573A-0F05-4B01-BC67-624FF85CA80E}"/>
              </a:ext>
            </a:extLst>
          </p:cNvPr>
          <p:cNvSpPr/>
          <p:nvPr/>
        </p:nvSpPr>
        <p:spPr>
          <a:xfrm>
            <a:off x="5729984" y="5455504"/>
            <a:ext cx="2556000" cy="36894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52" name="Rectangle 51">
            <a:extLst>
              <a:ext uri="{FF2B5EF4-FFF2-40B4-BE49-F238E27FC236}">
                <a16:creationId xmlns:a16="http://schemas.microsoft.com/office/drawing/2014/main" id="{42AE8DD1-65E4-4BDF-9A75-3052D1EA8729}"/>
              </a:ext>
            </a:extLst>
          </p:cNvPr>
          <p:cNvSpPr/>
          <p:nvPr/>
        </p:nvSpPr>
        <p:spPr>
          <a:xfrm>
            <a:off x="6846420" y="4792302"/>
            <a:ext cx="4982783" cy="144657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mn-lt"/>
                <a:cs typeface="+mn-lt"/>
                <a:sym typeface="+mn-lt"/>
              </a:rPr>
              <a:t>Audits &amp; Certification </a:t>
            </a:r>
          </a:p>
          <a:p>
            <a:pPr marL="285750" indent="-285750">
              <a:buFont typeface="Arial" panose="020B0604020202020204" pitchFamily="34" charset="0"/>
              <a:buChar char="•"/>
              <a:defRPr/>
            </a:pPr>
            <a:r>
              <a:rPr lang="en-US" sz="1200" dirty="0">
                <a:solidFill>
                  <a:srgbClr val="0D0D0D"/>
                </a:solidFill>
              </a:rPr>
              <a:t>Conducted over 100 certification audits as Lead Auditor across various industries for management systems according to OHSAS 18001, ISO 45001, ISO 14001, and ISO 9001.</a:t>
            </a:r>
          </a:p>
          <a:p>
            <a:pPr marL="285750" indent="-285750">
              <a:buFont typeface="Arial" panose="020B0604020202020204" pitchFamily="34" charset="0"/>
              <a:buChar char="•"/>
              <a:defRPr/>
            </a:pPr>
            <a:r>
              <a:rPr lang="en-US" sz="1200" dirty="0">
                <a:solidFill>
                  <a:srgbClr val="0D0D0D"/>
                </a:solidFill>
              </a:rPr>
              <a:t>HSE culture assessment at various network operators in Germany.</a:t>
            </a:r>
          </a:p>
        </p:txBody>
      </p:sp>
      <p:sp>
        <p:nvSpPr>
          <p:cNvPr id="55" name="Rectangle 54">
            <a:extLst>
              <a:ext uri="{FF2B5EF4-FFF2-40B4-BE49-F238E27FC236}">
                <a16:creationId xmlns:a16="http://schemas.microsoft.com/office/drawing/2014/main" id="{3F344986-33D7-4EFF-B5CD-4DE051F0A4FD}"/>
              </a:ext>
            </a:extLst>
          </p:cNvPr>
          <p:cNvSpPr/>
          <p:nvPr/>
        </p:nvSpPr>
        <p:spPr>
          <a:xfrm>
            <a:off x="6887574" y="1622570"/>
            <a:ext cx="4982783" cy="101585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mn-lt"/>
                <a:cs typeface="+mn-lt"/>
                <a:sym typeface="+mn-lt"/>
              </a:rPr>
              <a:t>Organization &amp; Management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0D0D0D"/>
                </a:solidFill>
                <a:effectLst/>
                <a:latin typeface="+mj-lt"/>
              </a:rPr>
              <a:t>Development and advancement of the global HSE organization, followed by a company-wide reduction in accident rate by over 40% at a food packaging company.</a:t>
            </a:r>
            <a:endParaRPr kumimoji="0" lang="en-US" sz="1200" b="0" i="0" u="none" strike="noStrike" kern="0" cap="none" spc="0" normalizeH="0" baseline="0" noProof="0" dirty="0">
              <a:ln>
                <a:noFill/>
              </a:ln>
              <a:solidFill>
                <a:schemeClr val="tx1"/>
              </a:solidFill>
              <a:effectLst/>
              <a:uLnTx/>
              <a:uFillTx/>
              <a:latin typeface="+mj-lt"/>
              <a:ea typeface="+mn-lt"/>
              <a:cs typeface="+mn-lt"/>
              <a:sym typeface="+mn-lt"/>
            </a:endParaRPr>
          </a:p>
        </p:txBody>
      </p:sp>
      <p:sp>
        <p:nvSpPr>
          <p:cNvPr id="56" name="Title 1">
            <a:extLst>
              <a:ext uri="{FF2B5EF4-FFF2-40B4-BE49-F238E27FC236}">
                <a16:creationId xmlns:a16="http://schemas.microsoft.com/office/drawing/2014/main" id="{8E0D200D-B453-49DD-B19E-89FECDCC1C00}"/>
              </a:ext>
            </a:extLst>
          </p:cNvPr>
          <p:cNvSpPr txBox="1">
            <a:spLocks/>
          </p:cNvSpPr>
          <p:nvPr/>
        </p:nvSpPr>
        <p:spPr>
          <a:xfrm>
            <a:off x="0" y="2796867"/>
            <a:ext cx="2456121" cy="400615"/>
          </a:xfrm>
          <a:prstGeom prst="rect">
            <a:avLst/>
          </a:prstGeom>
          <a:noFill/>
          <a:ln w="25400" cap="flat" cmpd="sng" algn="ctr">
            <a:noFill/>
            <a:prstDash val="solid"/>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spcBef>
                <a:spcPct val="0"/>
              </a:spcBef>
              <a:buNone/>
              <a:defRPr sz="4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a:solidFill>
                  <a:schemeClr val="bg1"/>
                </a:solidFill>
                <a:ea typeface="+mn-lt"/>
                <a:cs typeface="+mn-lt"/>
                <a:sym typeface="+mn-lt"/>
              </a:rPr>
              <a:t>Christopher Spalek</a:t>
            </a:r>
          </a:p>
        </p:txBody>
      </p:sp>
      <p:sp>
        <p:nvSpPr>
          <p:cNvPr id="78" name="AutoShape 3">
            <a:extLst>
              <a:ext uri="{FF2B5EF4-FFF2-40B4-BE49-F238E27FC236}">
                <a16:creationId xmlns:a16="http://schemas.microsoft.com/office/drawing/2014/main" id="{83EF720D-47BB-4037-AB5F-BF95C1824F30}"/>
              </a:ext>
            </a:extLst>
          </p:cNvPr>
          <p:cNvSpPr>
            <a:spLocks noChangeAspect="1" noChangeArrowheads="1" noTextEdit="1"/>
          </p:cNvSpPr>
          <p:nvPr/>
        </p:nvSpPr>
        <p:spPr bwMode="auto">
          <a:xfrm>
            <a:off x="2548369" y="2743048"/>
            <a:ext cx="552985" cy="5529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0" name="Rectangle 89">
            <a:extLst>
              <a:ext uri="{FF2B5EF4-FFF2-40B4-BE49-F238E27FC236}">
                <a16:creationId xmlns:a16="http://schemas.microsoft.com/office/drawing/2014/main" id="{9E03C71C-3F93-433D-A32F-6466E7274591}"/>
              </a:ext>
            </a:extLst>
          </p:cNvPr>
          <p:cNvSpPr/>
          <p:nvPr/>
        </p:nvSpPr>
        <p:spPr>
          <a:xfrm>
            <a:off x="3079672" y="1036206"/>
            <a:ext cx="1000594" cy="369332"/>
          </a:xfrm>
          <a:prstGeom prst="rect">
            <a:avLst/>
          </a:prstGeom>
          <a:noFill/>
        </p:spPr>
        <p:txBody>
          <a:bodyPr wrap="none">
            <a:spAutoFit/>
          </a:bodyPr>
          <a:lstStyle/>
          <a:p>
            <a:pPr lvl="0">
              <a:defRPr/>
            </a:pPr>
            <a:r>
              <a:rPr lang="en-US" b="1" kern="0" dirty="0">
                <a:solidFill>
                  <a:schemeClr val="accent2"/>
                </a:solidFill>
                <a:ea typeface="+mn-lt"/>
                <a:cs typeface="+mn-lt"/>
                <a:sym typeface="+mn-lt"/>
              </a:rPr>
              <a:t>RESUME</a:t>
            </a:r>
          </a:p>
        </p:txBody>
      </p:sp>
      <p:sp>
        <p:nvSpPr>
          <p:cNvPr id="91" name="Rectangle 90">
            <a:extLst>
              <a:ext uri="{FF2B5EF4-FFF2-40B4-BE49-F238E27FC236}">
                <a16:creationId xmlns:a16="http://schemas.microsoft.com/office/drawing/2014/main" id="{F8F92A6B-AEB4-40B1-A089-30C8B247DDF8}"/>
              </a:ext>
            </a:extLst>
          </p:cNvPr>
          <p:cNvSpPr/>
          <p:nvPr/>
        </p:nvSpPr>
        <p:spPr>
          <a:xfrm>
            <a:off x="3079672" y="3040967"/>
            <a:ext cx="1133644" cy="369332"/>
          </a:xfrm>
          <a:prstGeom prst="rect">
            <a:avLst/>
          </a:prstGeom>
          <a:noFill/>
        </p:spPr>
        <p:txBody>
          <a:bodyPr wrap="none">
            <a:spAutoFit/>
          </a:bodyPr>
          <a:lstStyle/>
          <a:p>
            <a:r>
              <a:rPr lang="en-US" b="1" kern="0" dirty="0">
                <a:solidFill>
                  <a:schemeClr val="accent3"/>
                </a:solidFill>
                <a:ea typeface="+mn-lt"/>
                <a:cs typeface="+mn-lt"/>
                <a:sym typeface="+mn-lt"/>
              </a:rPr>
              <a:t>EXPERTISE</a:t>
            </a:r>
            <a:endParaRPr lang="en-US" dirty="0">
              <a:solidFill>
                <a:schemeClr val="accent3"/>
              </a:solidFill>
              <a:ea typeface="+mn-lt"/>
              <a:cs typeface="+mn-lt"/>
              <a:sym typeface="+mn-lt"/>
            </a:endParaRPr>
          </a:p>
        </p:txBody>
      </p:sp>
      <p:sp>
        <p:nvSpPr>
          <p:cNvPr id="92" name="Rectangle 91">
            <a:extLst>
              <a:ext uri="{FF2B5EF4-FFF2-40B4-BE49-F238E27FC236}">
                <a16:creationId xmlns:a16="http://schemas.microsoft.com/office/drawing/2014/main" id="{ECEB2771-8876-4633-9D4D-0211AEE8FA00}"/>
              </a:ext>
            </a:extLst>
          </p:cNvPr>
          <p:cNvSpPr/>
          <p:nvPr/>
        </p:nvSpPr>
        <p:spPr>
          <a:xfrm>
            <a:off x="3207354" y="4762201"/>
            <a:ext cx="1284326" cy="369332"/>
          </a:xfrm>
          <a:prstGeom prst="rect">
            <a:avLst/>
          </a:prstGeom>
          <a:noFill/>
        </p:spPr>
        <p:txBody>
          <a:bodyPr wrap="none">
            <a:spAutoFit/>
          </a:bodyPr>
          <a:lstStyle/>
          <a:p>
            <a:pPr lvl="0">
              <a:defRPr/>
            </a:pPr>
            <a:r>
              <a:rPr lang="en-US" b="1" kern="0" dirty="0">
                <a:solidFill>
                  <a:schemeClr val="tx2"/>
                </a:solidFill>
                <a:ea typeface="+mn-lt"/>
                <a:cs typeface="+mn-lt"/>
                <a:sym typeface="+mn-lt"/>
              </a:rPr>
              <a:t>EDUCATION</a:t>
            </a:r>
            <a:endParaRPr lang="en-US" kern="0" dirty="0">
              <a:solidFill>
                <a:schemeClr val="tx2"/>
              </a:solidFill>
              <a:ea typeface="+mn-lt"/>
              <a:cs typeface="+mn-lt"/>
              <a:sym typeface="+mn-lt"/>
            </a:endParaRPr>
          </a:p>
        </p:txBody>
      </p:sp>
      <p:sp>
        <p:nvSpPr>
          <p:cNvPr id="93" name="Rectangle 92">
            <a:extLst>
              <a:ext uri="{FF2B5EF4-FFF2-40B4-BE49-F238E27FC236}">
                <a16:creationId xmlns:a16="http://schemas.microsoft.com/office/drawing/2014/main" id="{7E820C24-49CB-4979-8471-68066335DE1C}"/>
              </a:ext>
            </a:extLst>
          </p:cNvPr>
          <p:cNvSpPr/>
          <p:nvPr/>
        </p:nvSpPr>
        <p:spPr>
          <a:xfrm>
            <a:off x="7371921" y="1061903"/>
            <a:ext cx="3185487" cy="369332"/>
          </a:xfrm>
          <a:prstGeom prst="rect">
            <a:avLst/>
          </a:prstGeom>
          <a:noFill/>
          <a:ln>
            <a:noFill/>
          </a:ln>
        </p:spPr>
        <p:txBody>
          <a:bodyPr wrap="none">
            <a:spAutoFit/>
          </a:bodyPr>
          <a:lstStyle/>
          <a:p>
            <a:pPr lvl="0">
              <a:defRPr/>
            </a:pPr>
            <a:r>
              <a:rPr lang="en-US" b="1" kern="0" dirty="0">
                <a:solidFill>
                  <a:schemeClr val="accent6"/>
                </a:solidFill>
                <a:ea typeface="+mn-lt"/>
                <a:cs typeface="+mn-lt"/>
                <a:sym typeface="+mn-lt"/>
              </a:rPr>
              <a:t>PROJECT REFERENCES (EXTRACT)</a:t>
            </a:r>
            <a:endParaRPr lang="en-US" kern="0" dirty="0">
              <a:solidFill>
                <a:schemeClr val="accent6"/>
              </a:solidFill>
              <a:ea typeface="+mn-lt"/>
              <a:cs typeface="+mn-lt"/>
              <a:sym typeface="+mn-lt"/>
            </a:endParaRPr>
          </a:p>
        </p:txBody>
      </p:sp>
      <p:grpSp>
        <p:nvGrpSpPr>
          <p:cNvPr id="95" name="Candidate" descr="{&quot;Key&quot;:&quot;POWER_USER_SHAPE_ICON&quot;,&quot;Value&quot;:&quot;POWER_USER_SHAPE_ICON_STYLE_1&quot;}">
            <a:extLst>
              <a:ext uri="{FF2B5EF4-FFF2-40B4-BE49-F238E27FC236}">
                <a16:creationId xmlns:a16="http://schemas.microsoft.com/office/drawing/2014/main" id="{6E4EAC76-0C75-5884-6152-B388F0CB494D}"/>
              </a:ext>
            </a:extLst>
          </p:cNvPr>
          <p:cNvGrpSpPr>
            <a:grpSpLocks noChangeAspect="1"/>
          </p:cNvGrpSpPr>
          <p:nvPr/>
        </p:nvGrpSpPr>
        <p:grpSpPr>
          <a:xfrm>
            <a:off x="2744839" y="3044107"/>
            <a:ext cx="303497" cy="355478"/>
            <a:chOff x="8482013" y="4622800"/>
            <a:chExt cx="574675" cy="673101"/>
          </a:xfrm>
        </p:grpSpPr>
        <p:sp>
          <p:nvSpPr>
            <p:cNvPr id="96" name="Freeform 2635">
              <a:extLst>
                <a:ext uri="{FF2B5EF4-FFF2-40B4-BE49-F238E27FC236}">
                  <a16:creationId xmlns:a16="http://schemas.microsoft.com/office/drawing/2014/main" id="{DD40393E-02E8-7CB3-BB34-991227765ED4}"/>
                </a:ext>
              </a:extLst>
            </p:cNvPr>
            <p:cNvSpPr>
              <a:spLocks/>
            </p:cNvSpPr>
            <p:nvPr/>
          </p:nvSpPr>
          <p:spPr bwMode="auto">
            <a:xfrm>
              <a:off x="8763000" y="4773613"/>
              <a:ext cx="293688" cy="522288"/>
            </a:xfrm>
            <a:custGeom>
              <a:avLst/>
              <a:gdLst>
                <a:gd name="T0" fmla="*/ 263 w 263"/>
                <a:gd name="T1" fmla="*/ 56 h 467"/>
                <a:gd name="T2" fmla="*/ 252 w 263"/>
                <a:gd name="T3" fmla="*/ 210 h 467"/>
                <a:gd name="T4" fmla="*/ 205 w 263"/>
                <a:gd name="T5" fmla="*/ 247 h 467"/>
                <a:gd name="T6" fmla="*/ 203 w 263"/>
                <a:gd name="T7" fmla="*/ 247 h 467"/>
                <a:gd name="T8" fmla="*/ 188 w 263"/>
                <a:gd name="T9" fmla="*/ 452 h 467"/>
                <a:gd name="T10" fmla="*/ 172 w 263"/>
                <a:gd name="T11" fmla="*/ 467 h 467"/>
                <a:gd name="T12" fmla="*/ 91 w 263"/>
                <a:gd name="T13" fmla="*/ 467 h 467"/>
                <a:gd name="T14" fmla="*/ 75 w 263"/>
                <a:gd name="T15" fmla="*/ 452 h 467"/>
                <a:gd name="T16" fmla="*/ 60 w 263"/>
                <a:gd name="T17" fmla="*/ 247 h 467"/>
                <a:gd name="T18" fmla="*/ 58 w 263"/>
                <a:gd name="T19" fmla="*/ 247 h 467"/>
                <a:gd name="T20" fmla="*/ 11 w 263"/>
                <a:gd name="T21" fmla="*/ 210 h 467"/>
                <a:gd name="T22" fmla="*/ 0 w 263"/>
                <a:gd name="T23" fmla="*/ 58 h 467"/>
                <a:gd name="T24" fmla="*/ 0 w 263"/>
                <a:gd name="T25" fmla="*/ 56 h 467"/>
                <a:gd name="T26" fmla="*/ 53 w 263"/>
                <a:gd name="T27" fmla="*/ 0 h 467"/>
                <a:gd name="T28" fmla="*/ 210 w 263"/>
                <a:gd name="T29" fmla="*/ 0 h 467"/>
                <a:gd name="T30" fmla="*/ 263 w 263"/>
                <a:gd name="T31" fmla="*/ 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3" h="467">
                  <a:moveTo>
                    <a:pt x="263" y="56"/>
                  </a:moveTo>
                  <a:lnTo>
                    <a:pt x="252" y="210"/>
                  </a:lnTo>
                  <a:cubicBezTo>
                    <a:pt x="250" y="228"/>
                    <a:pt x="225" y="244"/>
                    <a:pt x="205" y="247"/>
                  </a:cubicBezTo>
                  <a:cubicBezTo>
                    <a:pt x="204" y="247"/>
                    <a:pt x="204" y="247"/>
                    <a:pt x="203" y="247"/>
                  </a:cubicBezTo>
                  <a:lnTo>
                    <a:pt x="188" y="452"/>
                  </a:lnTo>
                  <a:cubicBezTo>
                    <a:pt x="187" y="460"/>
                    <a:pt x="180" y="467"/>
                    <a:pt x="172" y="467"/>
                  </a:cubicBezTo>
                  <a:lnTo>
                    <a:pt x="91" y="467"/>
                  </a:lnTo>
                  <a:cubicBezTo>
                    <a:pt x="83" y="467"/>
                    <a:pt x="76" y="460"/>
                    <a:pt x="75" y="452"/>
                  </a:cubicBezTo>
                  <a:lnTo>
                    <a:pt x="60" y="247"/>
                  </a:lnTo>
                  <a:cubicBezTo>
                    <a:pt x="59" y="247"/>
                    <a:pt x="58" y="247"/>
                    <a:pt x="58" y="247"/>
                  </a:cubicBezTo>
                  <a:cubicBezTo>
                    <a:pt x="38" y="244"/>
                    <a:pt x="13" y="228"/>
                    <a:pt x="11" y="210"/>
                  </a:cubicBezTo>
                  <a:lnTo>
                    <a:pt x="0" y="58"/>
                  </a:lnTo>
                  <a:cubicBezTo>
                    <a:pt x="0" y="57"/>
                    <a:pt x="0" y="56"/>
                    <a:pt x="0" y="56"/>
                  </a:cubicBezTo>
                  <a:cubicBezTo>
                    <a:pt x="0" y="26"/>
                    <a:pt x="24" y="1"/>
                    <a:pt x="53" y="0"/>
                  </a:cubicBezTo>
                  <a:lnTo>
                    <a:pt x="210" y="0"/>
                  </a:lnTo>
                  <a:cubicBezTo>
                    <a:pt x="239" y="1"/>
                    <a:pt x="263" y="26"/>
                    <a:pt x="263" y="56"/>
                  </a:cubicBezTo>
                  <a:close/>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7" name="Oval 2636">
              <a:extLst>
                <a:ext uri="{FF2B5EF4-FFF2-40B4-BE49-F238E27FC236}">
                  <a16:creationId xmlns:a16="http://schemas.microsoft.com/office/drawing/2014/main" id="{88C2CB5C-CF74-D5D9-6DCF-7DC5AD476ACC}"/>
                </a:ext>
              </a:extLst>
            </p:cNvPr>
            <p:cNvSpPr>
              <a:spLocks noChangeArrowheads="1"/>
            </p:cNvSpPr>
            <p:nvPr/>
          </p:nvSpPr>
          <p:spPr bwMode="auto">
            <a:xfrm>
              <a:off x="8853488" y="4622800"/>
              <a:ext cx="111125" cy="112713"/>
            </a:xfrm>
            <a:prstGeom prst="ellipse">
              <a:avLst/>
            </a:pr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8" name="Line 2637">
              <a:extLst>
                <a:ext uri="{FF2B5EF4-FFF2-40B4-BE49-F238E27FC236}">
                  <a16:creationId xmlns:a16="http://schemas.microsoft.com/office/drawing/2014/main" id="{59195567-1A35-9689-C523-1906C13983A4}"/>
                </a:ext>
              </a:extLst>
            </p:cNvPr>
            <p:cNvSpPr>
              <a:spLocks noChangeShapeType="1"/>
            </p:cNvSpPr>
            <p:nvPr/>
          </p:nvSpPr>
          <p:spPr bwMode="auto">
            <a:xfrm>
              <a:off x="8909050" y="5033963"/>
              <a:ext cx="0" cy="261938"/>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9" name="Line 2638">
              <a:extLst>
                <a:ext uri="{FF2B5EF4-FFF2-40B4-BE49-F238E27FC236}">
                  <a16:creationId xmlns:a16="http://schemas.microsoft.com/office/drawing/2014/main" id="{8FF242CE-9D19-41E2-307E-FE0F05B5BF19}"/>
                </a:ext>
              </a:extLst>
            </p:cNvPr>
            <p:cNvSpPr>
              <a:spLocks noChangeShapeType="1"/>
            </p:cNvSpPr>
            <p:nvPr/>
          </p:nvSpPr>
          <p:spPr bwMode="auto">
            <a:xfrm flipH="1" flipV="1">
              <a:off x="8816975"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0" name="Line 2639">
              <a:extLst>
                <a:ext uri="{FF2B5EF4-FFF2-40B4-BE49-F238E27FC236}">
                  <a16:creationId xmlns:a16="http://schemas.microsoft.com/office/drawing/2014/main" id="{351496EB-9A38-FFED-609E-AA1F76D478C6}"/>
                </a:ext>
              </a:extLst>
            </p:cNvPr>
            <p:cNvSpPr>
              <a:spLocks noChangeShapeType="1"/>
            </p:cNvSpPr>
            <p:nvPr/>
          </p:nvSpPr>
          <p:spPr bwMode="auto">
            <a:xfrm flipV="1">
              <a:off x="8990013"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1" name="Freeform 2640">
              <a:extLst>
                <a:ext uri="{FF2B5EF4-FFF2-40B4-BE49-F238E27FC236}">
                  <a16:creationId xmlns:a16="http://schemas.microsoft.com/office/drawing/2014/main" id="{0561112B-9E8F-AA94-ACA6-569D9A0D860F}"/>
                </a:ext>
              </a:extLst>
            </p:cNvPr>
            <p:cNvSpPr>
              <a:spLocks/>
            </p:cNvSpPr>
            <p:nvPr/>
          </p:nvSpPr>
          <p:spPr bwMode="auto">
            <a:xfrm>
              <a:off x="8482013" y="4627563"/>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2" name="Freeform 2641">
              <a:extLst>
                <a:ext uri="{FF2B5EF4-FFF2-40B4-BE49-F238E27FC236}">
                  <a16:creationId xmlns:a16="http://schemas.microsoft.com/office/drawing/2014/main" id="{42F9749E-A5B8-9181-A24A-B30080DB394A}"/>
                </a:ext>
              </a:extLst>
            </p:cNvPr>
            <p:cNvSpPr>
              <a:spLocks/>
            </p:cNvSpPr>
            <p:nvPr/>
          </p:nvSpPr>
          <p:spPr bwMode="auto">
            <a:xfrm>
              <a:off x="8528050" y="4679950"/>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3" name="Freeform 2642">
              <a:extLst>
                <a:ext uri="{FF2B5EF4-FFF2-40B4-BE49-F238E27FC236}">
                  <a16:creationId xmlns:a16="http://schemas.microsoft.com/office/drawing/2014/main" id="{47CF2F99-B8FB-AC7E-9E0D-2600A878B95C}"/>
                </a:ext>
              </a:extLst>
            </p:cNvPr>
            <p:cNvSpPr>
              <a:spLocks/>
            </p:cNvSpPr>
            <p:nvPr/>
          </p:nvSpPr>
          <p:spPr bwMode="auto">
            <a:xfrm>
              <a:off x="8482013" y="4875213"/>
              <a:ext cx="176213" cy="173038"/>
            </a:xfrm>
            <a:custGeom>
              <a:avLst/>
              <a:gdLst>
                <a:gd name="T0" fmla="*/ 20 w 157"/>
                <a:gd name="T1" fmla="*/ 156 h 156"/>
                <a:gd name="T2" fmla="*/ 137 w 157"/>
                <a:gd name="T3" fmla="*/ 156 h 156"/>
                <a:gd name="T4" fmla="*/ 157 w 157"/>
                <a:gd name="T5" fmla="*/ 136 h 156"/>
                <a:gd name="T6" fmla="*/ 157 w 157"/>
                <a:gd name="T7" fmla="*/ 19 h 156"/>
                <a:gd name="T8" fmla="*/ 137 w 157"/>
                <a:gd name="T9" fmla="*/ 0 h 156"/>
                <a:gd name="T10" fmla="*/ 20 w 157"/>
                <a:gd name="T11" fmla="*/ 0 h 156"/>
                <a:gd name="T12" fmla="*/ 0 w 157"/>
                <a:gd name="T13" fmla="*/ 19 h 156"/>
                <a:gd name="T14" fmla="*/ 0 w 157"/>
                <a:gd name="T15" fmla="*/ 136 h 156"/>
                <a:gd name="T16" fmla="*/ 20 w 157"/>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6">
                  <a:moveTo>
                    <a:pt x="20" y="156"/>
                  </a:moveTo>
                  <a:lnTo>
                    <a:pt x="137" y="156"/>
                  </a:lnTo>
                  <a:cubicBezTo>
                    <a:pt x="148" y="156"/>
                    <a:pt x="157" y="147"/>
                    <a:pt x="157" y="136"/>
                  </a:cubicBezTo>
                  <a:lnTo>
                    <a:pt x="157" y="19"/>
                  </a:lnTo>
                  <a:cubicBezTo>
                    <a:pt x="157" y="9"/>
                    <a:pt x="148" y="0"/>
                    <a:pt x="137" y="0"/>
                  </a:cubicBezTo>
                  <a:lnTo>
                    <a:pt x="20" y="0"/>
                  </a:lnTo>
                  <a:cubicBezTo>
                    <a:pt x="9" y="0"/>
                    <a:pt x="0" y="9"/>
                    <a:pt x="0" y="19"/>
                  </a:cubicBezTo>
                  <a:lnTo>
                    <a:pt x="0" y="136"/>
                  </a:lnTo>
                  <a:cubicBezTo>
                    <a:pt x="0" y="147"/>
                    <a:pt x="9" y="156"/>
                    <a:pt x="20" y="156"/>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4" name="Freeform 2643">
              <a:extLst>
                <a:ext uri="{FF2B5EF4-FFF2-40B4-BE49-F238E27FC236}">
                  <a16:creationId xmlns:a16="http://schemas.microsoft.com/office/drawing/2014/main" id="{CEBF1F8D-D562-2BAD-1F2E-287216CB9AC1}"/>
                </a:ext>
              </a:extLst>
            </p:cNvPr>
            <p:cNvSpPr>
              <a:spLocks/>
            </p:cNvSpPr>
            <p:nvPr/>
          </p:nvSpPr>
          <p:spPr bwMode="auto">
            <a:xfrm>
              <a:off x="8528050" y="4926013"/>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5" name="Freeform 2644">
              <a:extLst>
                <a:ext uri="{FF2B5EF4-FFF2-40B4-BE49-F238E27FC236}">
                  <a16:creationId xmlns:a16="http://schemas.microsoft.com/office/drawing/2014/main" id="{E42B4638-542F-4E22-D8F2-F541B9567417}"/>
                </a:ext>
              </a:extLst>
            </p:cNvPr>
            <p:cNvSpPr>
              <a:spLocks/>
            </p:cNvSpPr>
            <p:nvPr/>
          </p:nvSpPr>
          <p:spPr bwMode="auto">
            <a:xfrm>
              <a:off x="8482013" y="5119688"/>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6" name="Freeform 2645">
              <a:extLst>
                <a:ext uri="{FF2B5EF4-FFF2-40B4-BE49-F238E27FC236}">
                  <a16:creationId xmlns:a16="http://schemas.microsoft.com/office/drawing/2014/main" id="{75EBB8CA-DAD5-BAF6-B92B-379A948E3CA5}"/>
                </a:ext>
              </a:extLst>
            </p:cNvPr>
            <p:cNvSpPr>
              <a:spLocks/>
            </p:cNvSpPr>
            <p:nvPr/>
          </p:nvSpPr>
          <p:spPr bwMode="auto">
            <a:xfrm>
              <a:off x="8528050" y="5172075"/>
              <a:ext cx="85725" cy="79375"/>
            </a:xfrm>
            <a:custGeom>
              <a:avLst/>
              <a:gdLst>
                <a:gd name="T0" fmla="*/ 0 w 76"/>
                <a:gd name="T1" fmla="*/ 28 h 70"/>
                <a:gd name="T2" fmla="*/ 29 w 76"/>
                <a:gd name="T3" fmla="*/ 70 h 70"/>
                <a:gd name="T4" fmla="*/ 76 w 76"/>
                <a:gd name="T5" fmla="*/ 0 h 70"/>
              </a:gdLst>
              <a:ahLst/>
              <a:cxnLst>
                <a:cxn ang="0">
                  <a:pos x="T0" y="T1"/>
                </a:cxn>
                <a:cxn ang="0">
                  <a:pos x="T2" y="T3"/>
                </a:cxn>
                <a:cxn ang="0">
                  <a:pos x="T4" y="T5"/>
                </a:cxn>
              </a:cxnLst>
              <a:rect l="0" t="0" r="r" b="b"/>
              <a:pathLst>
                <a:path w="76" h="70">
                  <a:moveTo>
                    <a:pt x="0" y="28"/>
                  </a:moveTo>
                  <a:lnTo>
                    <a:pt x="29" y="70"/>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07" name="Resume" descr="{&quot;Key&quot;:&quot;POWER_USER_SHAPE_ICON&quot;,&quot;Value&quot;:&quot;POWER_USER_SHAPE_ICON_STYLE_1&quot;}">
            <a:extLst>
              <a:ext uri="{FF2B5EF4-FFF2-40B4-BE49-F238E27FC236}">
                <a16:creationId xmlns:a16="http://schemas.microsoft.com/office/drawing/2014/main" id="{3F2D517E-8864-0D54-68F3-8C1154687F78}"/>
              </a:ext>
            </a:extLst>
          </p:cNvPr>
          <p:cNvGrpSpPr>
            <a:grpSpLocks noChangeAspect="1"/>
          </p:cNvGrpSpPr>
          <p:nvPr/>
        </p:nvGrpSpPr>
        <p:grpSpPr>
          <a:xfrm>
            <a:off x="2723376" y="1027906"/>
            <a:ext cx="384041" cy="319338"/>
            <a:chOff x="2170113" y="4779963"/>
            <a:chExt cx="584200" cy="485775"/>
          </a:xfrm>
          <a:noFill/>
        </p:grpSpPr>
        <p:sp>
          <p:nvSpPr>
            <p:cNvPr id="108" name="Freeform: Shape 107">
              <a:extLst>
                <a:ext uri="{FF2B5EF4-FFF2-40B4-BE49-F238E27FC236}">
                  <a16:creationId xmlns:a16="http://schemas.microsoft.com/office/drawing/2014/main" id="{3F645368-BFA3-7003-DACB-AC0D4FC9B50F}"/>
                </a:ext>
              </a:extLst>
            </p:cNvPr>
            <p:cNvSpPr>
              <a:spLocks noChangeArrowheads="1"/>
            </p:cNvSpPr>
            <p:nvPr/>
          </p:nvSpPr>
          <p:spPr bwMode="auto">
            <a:xfrm>
              <a:off x="2170113" y="4779963"/>
              <a:ext cx="584200" cy="485775"/>
            </a:xfrm>
            <a:custGeom>
              <a:avLst/>
              <a:gdLst>
                <a:gd name="connsiteX0" fmla="*/ 165100 w 584200"/>
                <a:gd name="connsiteY0" fmla="*/ 0 h 485775"/>
                <a:gd name="connsiteX1" fmla="*/ 428625 w 584200"/>
                <a:gd name="connsiteY1" fmla="*/ 0 h 485775"/>
                <a:gd name="connsiteX2" fmla="*/ 428625 w 584200"/>
                <a:gd name="connsiteY2" fmla="*/ 42862 h 485775"/>
                <a:gd name="connsiteX3" fmla="*/ 584200 w 584200"/>
                <a:gd name="connsiteY3" fmla="*/ 42862 h 485775"/>
                <a:gd name="connsiteX4" fmla="*/ 584200 w 584200"/>
                <a:gd name="connsiteY4" fmla="*/ 485775 h 485775"/>
                <a:gd name="connsiteX5" fmla="*/ 0 w 584200"/>
                <a:gd name="connsiteY5" fmla="*/ 485775 h 485775"/>
                <a:gd name="connsiteX6" fmla="*/ 0 w 584200"/>
                <a:gd name="connsiteY6" fmla="*/ 42862 h 485775"/>
                <a:gd name="connsiteX7" fmla="*/ 165100 w 584200"/>
                <a:gd name="connsiteY7" fmla="*/ 42862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4200" h="485775">
                  <a:moveTo>
                    <a:pt x="165100" y="0"/>
                  </a:moveTo>
                  <a:lnTo>
                    <a:pt x="428625" y="0"/>
                  </a:lnTo>
                  <a:lnTo>
                    <a:pt x="428625" y="42862"/>
                  </a:lnTo>
                  <a:lnTo>
                    <a:pt x="584200" y="42862"/>
                  </a:lnTo>
                  <a:lnTo>
                    <a:pt x="584200" y="485775"/>
                  </a:lnTo>
                  <a:lnTo>
                    <a:pt x="0" y="485775"/>
                  </a:lnTo>
                  <a:lnTo>
                    <a:pt x="0" y="42862"/>
                  </a:lnTo>
                  <a:lnTo>
                    <a:pt x="165100" y="42862"/>
                  </a:lnTo>
                  <a:close/>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9" name="Rectangle 1447">
              <a:extLst>
                <a:ext uri="{FF2B5EF4-FFF2-40B4-BE49-F238E27FC236}">
                  <a16:creationId xmlns:a16="http://schemas.microsoft.com/office/drawing/2014/main" id="{66EB7779-66AC-F5CB-9317-A6296EB90113}"/>
                </a:ext>
              </a:extLst>
            </p:cNvPr>
            <p:cNvSpPr>
              <a:spLocks noChangeArrowheads="1"/>
            </p:cNvSpPr>
            <p:nvPr/>
          </p:nvSpPr>
          <p:spPr bwMode="auto">
            <a:xfrm>
              <a:off x="2335213" y="4779963"/>
              <a:ext cx="263525" cy="85725"/>
            </a:xfrm>
            <a:prstGeom prst="rect">
              <a:avLst/>
            </a:prstGeom>
            <a:grpFill/>
            <a:ln w="12700">
              <a:solidFill>
                <a:schemeClr val="accent2"/>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0" name="Rectangle 1448">
              <a:extLst>
                <a:ext uri="{FF2B5EF4-FFF2-40B4-BE49-F238E27FC236}">
                  <a16:creationId xmlns:a16="http://schemas.microsoft.com/office/drawing/2014/main" id="{837BF520-AFA0-90DE-A256-186D793F1F75}"/>
                </a:ext>
              </a:extLst>
            </p:cNvPr>
            <p:cNvSpPr>
              <a:spLocks noChangeArrowheads="1"/>
            </p:cNvSpPr>
            <p:nvPr/>
          </p:nvSpPr>
          <p:spPr bwMode="auto">
            <a:xfrm>
              <a:off x="2335213" y="4779963"/>
              <a:ext cx="263525" cy="85725"/>
            </a:xfrm>
            <a:prstGeom prst="rect">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1" name="Freeform 1449">
              <a:extLst>
                <a:ext uri="{FF2B5EF4-FFF2-40B4-BE49-F238E27FC236}">
                  <a16:creationId xmlns:a16="http://schemas.microsoft.com/office/drawing/2014/main" id="{1E3A0162-95CC-97A8-4AE6-06DACBEA8A88}"/>
                </a:ext>
              </a:extLst>
            </p:cNvPr>
            <p:cNvSpPr>
              <a:spLocks/>
            </p:cNvSpPr>
            <p:nvPr/>
          </p:nvSpPr>
          <p:spPr bwMode="auto">
            <a:xfrm>
              <a:off x="2301875" y="4954588"/>
              <a:ext cx="84138" cy="84138"/>
            </a:xfrm>
            <a:custGeom>
              <a:avLst/>
              <a:gdLst>
                <a:gd name="T0" fmla="*/ 71 w 76"/>
                <a:gd name="T1" fmla="*/ 31 h 76"/>
                <a:gd name="T2" fmla="*/ 31 w 76"/>
                <a:gd name="T3" fmla="*/ 71 h 76"/>
                <a:gd name="T4" fmla="*/ 4 w 76"/>
                <a:gd name="T5" fmla="*/ 45 h 76"/>
                <a:gd name="T6" fmla="*/ 45 w 76"/>
                <a:gd name="T7" fmla="*/ 4 h 76"/>
                <a:gd name="T8" fmla="*/ 71 w 76"/>
                <a:gd name="T9" fmla="*/ 31 h 76"/>
              </a:gdLst>
              <a:ahLst/>
              <a:cxnLst>
                <a:cxn ang="0">
                  <a:pos x="T0" y="T1"/>
                </a:cxn>
                <a:cxn ang="0">
                  <a:pos x="T2" y="T3"/>
                </a:cxn>
                <a:cxn ang="0">
                  <a:pos x="T4" y="T5"/>
                </a:cxn>
                <a:cxn ang="0">
                  <a:pos x="T6" y="T7"/>
                </a:cxn>
                <a:cxn ang="0">
                  <a:pos x="T8" y="T9"/>
                </a:cxn>
              </a:cxnLst>
              <a:rect l="0" t="0" r="r" b="b"/>
              <a:pathLst>
                <a:path w="76" h="76">
                  <a:moveTo>
                    <a:pt x="71" y="31"/>
                  </a:moveTo>
                  <a:cubicBezTo>
                    <a:pt x="76" y="55"/>
                    <a:pt x="55" y="76"/>
                    <a:pt x="31" y="71"/>
                  </a:cubicBezTo>
                  <a:cubicBezTo>
                    <a:pt x="18" y="69"/>
                    <a:pt x="7" y="58"/>
                    <a:pt x="4" y="45"/>
                  </a:cubicBezTo>
                  <a:cubicBezTo>
                    <a:pt x="0" y="20"/>
                    <a:pt x="20" y="0"/>
                    <a:pt x="45" y="4"/>
                  </a:cubicBezTo>
                  <a:cubicBezTo>
                    <a:pt x="58" y="7"/>
                    <a:pt x="69" y="18"/>
                    <a:pt x="71" y="31"/>
                  </a:cubicBezTo>
                  <a:close/>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2" name="Freeform 1450">
              <a:extLst>
                <a:ext uri="{FF2B5EF4-FFF2-40B4-BE49-F238E27FC236}">
                  <a16:creationId xmlns:a16="http://schemas.microsoft.com/office/drawing/2014/main" id="{D3F9B6E2-D295-D479-7083-07ECEC144671}"/>
                </a:ext>
              </a:extLst>
            </p:cNvPr>
            <p:cNvSpPr>
              <a:spLocks/>
            </p:cNvSpPr>
            <p:nvPr/>
          </p:nvSpPr>
          <p:spPr bwMode="auto">
            <a:xfrm>
              <a:off x="2249488" y="5073650"/>
              <a:ext cx="188913" cy="96838"/>
            </a:xfrm>
            <a:custGeom>
              <a:avLst/>
              <a:gdLst>
                <a:gd name="T0" fmla="*/ 0 w 170"/>
                <a:gd name="T1" fmla="*/ 86 h 86"/>
                <a:gd name="T2" fmla="*/ 0 w 170"/>
                <a:gd name="T3" fmla="*/ 40 h 86"/>
                <a:gd name="T4" fmla="*/ 49 w 170"/>
                <a:gd name="T5" fmla="*/ 0 h 86"/>
                <a:gd name="T6" fmla="*/ 121 w 170"/>
                <a:gd name="T7" fmla="*/ 0 h 86"/>
                <a:gd name="T8" fmla="*/ 170 w 170"/>
                <a:gd name="T9" fmla="*/ 40 h 86"/>
                <a:gd name="T10" fmla="*/ 170 w 170"/>
                <a:gd name="T11" fmla="*/ 86 h 86"/>
              </a:gdLst>
              <a:ahLst/>
              <a:cxnLst>
                <a:cxn ang="0">
                  <a:pos x="T0" y="T1"/>
                </a:cxn>
                <a:cxn ang="0">
                  <a:pos x="T2" y="T3"/>
                </a:cxn>
                <a:cxn ang="0">
                  <a:pos x="T4" y="T5"/>
                </a:cxn>
                <a:cxn ang="0">
                  <a:pos x="T6" y="T7"/>
                </a:cxn>
                <a:cxn ang="0">
                  <a:pos x="T8" y="T9"/>
                </a:cxn>
                <a:cxn ang="0">
                  <a:pos x="T10" y="T11"/>
                </a:cxn>
              </a:cxnLst>
              <a:rect l="0" t="0" r="r" b="b"/>
              <a:pathLst>
                <a:path w="170" h="86">
                  <a:moveTo>
                    <a:pt x="0" y="86"/>
                  </a:moveTo>
                  <a:lnTo>
                    <a:pt x="0" y="40"/>
                  </a:lnTo>
                  <a:cubicBezTo>
                    <a:pt x="0" y="18"/>
                    <a:pt x="27" y="0"/>
                    <a:pt x="49" y="0"/>
                  </a:cubicBezTo>
                  <a:lnTo>
                    <a:pt x="121" y="0"/>
                  </a:lnTo>
                  <a:cubicBezTo>
                    <a:pt x="143" y="0"/>
                    <a:pt x="170" y="18"/>
                    <a:pt x="170" y="40"/>
                  </a:cubicBezTo>
                  <a:lnTo>
                    <a:pt x="170" y="86"/>
                  </a:lnTo>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3" name="Line 1451">
              <a:extLst>
                <a:ext uri="{FF2B5EF4-FFF2-40B4-BE49-F238E27FC236}">
                  <a16:creationId xmlns:a16="http://schemas.microsoft.com/office/drawing/2014/main" id="{389BC98D-1D0B-0634-7F79-9EC849316C3A}"/>
                </a:ext>
              </a:extLst>
            </p:cNvPr>
            <p:cNvSpPr>
              <a:spLocks noChangeShapeType="1"/>
            </p:cNvSpPr>
            <p:nvPr/>
          </p:nvSpPr>
          <p:spPr bwMode="auto">
            <a:xfrm>
              <a:off x="2530475" y="49577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4" name="Line 1452">
              <a:extLst>
                <a:ext uri="{FF2B5EF4-FFF2-40B4-BE49-F238E27FC236}">
                  <a16:creationId xmlns:a16="http://schemas.microsoft.com/office/drawing/2014/main" id="{083A2E36-5BE4-3FA3-7E38-23D58523158E}"/>
                </a:ext>
              </a:extLst>
            </p:cNvPr>
            <p:cNvSpPr>
              <a:spLocks noChangeShapeType="1"/>
            </p:cNvSpPr>
            <p:nvPr/>
          </p:nvSpPr>
          <p:spPr bwMode="auto">
            <a:xfrm>
              <a:off x="2530475" y="5026025"/>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5" name="Line 1453">
              <a:extLst>
                <a:ext uri="{FF2B5EF4-FFF2-40B4-BE49-F238E27FC236}">
                  <a16:creationId xmlns:a16="http://schemas.microsoft.com/office/drawing/2014/main" id="{565D81F0-5B10-2EC4-FDAF-A27AEAAB15DD}"/>
                </a:ext>
              </a:extLst>
            </p:cNvPr>
            <p:cNvSpPr>
              <a:spLocks noChangeShapeType="1"/>
            </p:cNvSpPr>
            <p:nvPr/>
          </p:nvSpPr>
          <p:spPr bwMode="auto">
            <a:xfrm>
              <a:off x="2530475" y="5092700"/>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6" name="Line 1454">
              <a:extLst>
                <a:ext uri="{FF2B5EF4-FFF2-40B4-BE49-F238E27FC236}">
                  <a16:creationId xmlns:a16="http://schemas.microsoft.com/office/drawing/2014/main" id="{17699792-B95A-A6D8-37E5-C42B9EEF3EF1}"/>
                </a:ext>
              </a:extLst>
            </p:cNvPr>
            <p:cNvSpPr>
              <a:spLocks noChangeShapeType="1"/>
            </p:cNvSpPr>
            <p:nvPr/>
          </p:nvSpPr>
          <p:spPr bwMode="auto">
            <a:xfrm>
              <a:off x="2530475" y="51609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17" name="Book6" descr="{&quot;Key&quot;:&quot;POWER_USER_SHAPE_ICON&quot;,&quot;Value&quot;:&quot;POWER_USER_SHAPE_ICON_STYLE_1&quot;}">
            <a:extLst>
              <a:ext uri="{FF2B5EF4-FFF2-40B4-BE49-F238E27FC236}">
                <a16:creationId xmlns:a16="http://schemas.microsoft.com/office/drawing/2014/main" id="{FD45214E-D654-E1C7-6506-B1DA3867E968}"/>
              </a:ext>
            </a:extLst>
          </p:cNvPr>
          <p:cNvGrpSpPr>
            <a:grpSpLocks noChangeAspect="1"/>
          </p:cNvGrpSpPr>
          <p:nvPr/>
        </p:nvGrpSpPr>
        <p:grpSpPr>
          <a:xfrm>
            <a:off x="2784767" y="4736599"/>
            <a:ext cx="433215" cy="430129"/>
            <a:chOff x="3074989" y="1408113"/>
            <a:chExt cx="668337" cy="663575"/>
          </a:xfrm>
          <a:solidFill>
            <a:schemeClr val="tx2"/>
          </a:solidFill>
        </p:grpSpPr>
        <p:sp>
          <p:nvSpPr>
            <p:cNvPr id="118" name="Freeform 474">
              <a:extLst>
                <a:ext uri="{FF2B5EF4-FFF2-40B4-BE49-F238E27FC236}">
                  <a16:creationId xmlns:a16="http://schemas.microsoft.com/office/drawing/2014/main" id="{7A44AF76-4311-16D9-35E3-20A58178377A}"/>
                </a:ext>
              </a:extLst>
            </p:cNvPr>
            <p:cNvSpPr>
              <a:spLocks/>
            </p:cNvSpPr>
            <p:nvPr/>
          </p:nvSpPr>
          <p:spPr bwMode="auto">
            <a:xfrm>
              <a:off x="3074989" y="1414463"/>
              <a:ext cx="355600" cy="358775"/>
            </a:xfrm>
            <a:custGeom>
              <a:avLst/>
              <a:gdLst>
                <a:gd name="T0" fmla="*/ 472 w 3041"/>
                <a:gd name="T1" fmla="*/ 3074 h 3074"/>
                <a:gd name="T2" fmla="*/ 176 w 3041"/>
                <a:gd name="T3" fmla="*/ 2956 h 3074"/>
                <a:gd name="T4" fmla="*/ 169 w 3041"/>
                <a:gd name="T5" fmla="*/ 2335 h 3074"/>
                <a:gd name="T6" fmla="*/ 2372 w 3041"/>
                <a:gd name="T7" fmla="*/ 31 h 3074"/>
                <a:gd name="T8" fmla="*/ 2478 w 3041"/>
                <a:gd name="T9" fmla="*/ 29 h 3074"/>
                <a:gd name="T10" fmla="*/ 2481 w 3041"/>
                <a:gd name="T11" fmla="*/ 135 h 3074"/>
                <a:gd name="T12" fmla="*/ 278 w 3041"/>
                <a:gd name="T13" fmla="*/ 2439 h 3074"/>
                <a:gd name="T14" fmla="*/ 279 w 3041"/>
                <a:gd name="T15" fmla="*/ 2848 h 3074"/>
                <a:gd name="T16" fmla="*/ 689 w 3041"/>
                <a:gd name="T17" fmla="*/ 2831 h 3074"/>
                <a:gd name="T18" fmla="*/ 2904 w 3041"/>
                <a:gd name="T19" fmla="*/ 515 h 3074"/>
                <a:gd name="T20" fmla="*/ 3010 w 3041"/>
                <a:gd name="T21" fmla="*/ 512 h 3074"/>
                <a:gd name="T22" fmla="*/ 3012 w 3041"/>
                <a:gd name="T23" fmla="*/ 619 h 3074"/>
                <a:gd name="T24" fmla="*/ 797 w 3041"/>
                <a:gd name="T25" fmla="*/ 2935 h 3074"/>
                <a:gd name="T26" fmla="*/ 472 w 3041"/>
                <a:gd name="T27" fmla="*/ 3074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1" h="3074">
                  <a:moveTo>
                    <a:pt x="472" y="3074"/>
                  </a:moveTo>
                  <a:cubicBezTo>
                    <a:pt x="365" y="3074"/>
                    <a:pt x="258" y="3035"/>
                    <a:pt x="176" y="2956"/>
                  </a:cubicBezTo>
                  <a:cubicBezTo>
                    <a:pt x="3" y="2791"/>
                    <a:pt x="0" y="2512"/>
                    <a:pt x="169" y="2335"/>
                  </a:cubicBezTo>
                  <a:lnTo>
                    <a:pt x="2372" y="31"/>
                  </a:lnTo>
                  <a:cubicBezTo>
                    <a:pt x="2401" y="1"/>
                    <a:pt x="2448" y="0"/>
                    <a:pt x="2478" y="29"/>
                  </a:cubicBezTo>
                  <a:cubicBezTo>
                    <a:pt x="2508" y="58"/>
                    <a:pt x="2509" y="105"/>
                    <a:pt x="2481" y="135"/>
                  </a:cubicBezTo>
                  <a:lnTo>
                    <a:pt x="278" y="2439"/>
                  </a:lnTo>
                  <a:cubicBezTo>
                    <a:pt x="165" y="2556"/>
                    <a:pt x="166" y="2740"/>
                    <a:pt x="279" y="2848"/>
                  </a:cubicBezTo>
                  <a:cubicBezTo>
                    <a:pt x="393" y="2956"/>
                    <a:pt x="576" y="2949"/>
                    <a:pt x="689" y="2831"/>
                  </a:cubicBezTo>
                  <a:lnTo>
                    <a:pt x="2904" y="515"/>
                  </a:lnTo>
                  <a:cubicBezTo>
                    <a:pt x="2932" y="485"/>
                    <a:pt x="2980" y="484"/>
                    <a:pt x="3010" y="512"/>
                  </a:cubicBezTo>
                  <a:cubicBezTo>
                    <a:pt x="3040" y="541"/>
                    <a:pt x="3041" y="589"/>
                    <a:pt x="3012" y="619"/>
                  </a:cubicBezTo>
                  <a:lnTo>
                    <a:pt x="797" y="2935"/>
                  </a:lnTo>
                  <a:cubicBezTo>
                    <a:pt x="708" y="3028"/>
                    <a:pt x="590" y="3074"/>
                    <a:pt x="472" y="30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9" name="Freeform 475">
              <a:extLst>
                <a:ext uri="{FF2B5EF4-FFF2-40B4-BE49-F238E27FC236}">
                  <a16:creationId xmlns:a16="http://schemas.microsoft.com/office/drawing/2014/main" id="{F666E3AB-F207-6D25-5D17-6847C26B5622}"/>
                </a:ext>
              </a:extLst>
            </p:cNvPr>
            <p:cNvSpPr>
              <a:spLocks/>
            </p:cNvSpPr>
            <p:nvPr/>
          </p:nvSpPr>
          <p:spPr bwMode="auto">
            <a:xfrm>
              <a:off x="3400426" y="1762125"/>
              <a:ext cx="342900" cy="309563"/>
            </a:xfrm>
            <a:custGeom>
              <a:avLst/>
              <a:gdLst>
                <a:gd name="T0" fmla="*/ 317 w 2942"/>
                <a:gd name="T1" fmla="*/ 2655 h 2655"/>
                <a:gd name="T2" fmla="*/ 35 w 2942"/>
                <a:gd name="T3" fmla="*/ 2551 h 2655"/>
                <a:gd name="T4" fmla="*/ 27 w 2942"/>
                <a:gd name="T5" fmla="*/ 2445 h 2655"/>
                <a:gd name="T6" fmla="*/ 133 w 2942"/>
                <a:gd name="T7" fmla="*/ 2437 h 2655"/>
                <a:gd name="T8" fmla="*/ 523 w 2942"/>
                <a:gd name="T9" fmla="*/ 2417 h 2655"/>
                <a:gd name="T10" fmla="*/ 2805 w 2942"/>
                <a:gd name="T11" fmla="*/ 31 h 2655"/>
                <a:gd name="T12" fmla="*/ 2911 w 2942"/>
                <a:gd name="T13" fmla="*/ 29 h 2655"/>
                <a:gd name="T14" fmla="*/ 2913 w 2942"/>
                <a:gd name="T15" fmla="*/ 135 h 2655"/>
                <a:gd name="T16" fmla="*/ 632 w 2942"/>
                <a:gd name="T17" fmla="*/ 2521 h 2655"/>
                <a:gd name="T18" fmla="*/ 317 w 2942"/>
                <a:gd name="T19" fmla="*/ 2655 h 2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2" h="2655">
                  <a:moveTo>
                    <a:pt x="317" y="2655"/>
                  </a:moveTo>
                  <a:cubicBezTo>
                    <a:pt x="217" y="2655"/>
                    <a:pt x="117" y="2621"/>
                    <a:pt x="35" y="2551"/>
                  </a:cubicBezTo>
                  <a:cubicBezTo>
                    <a:pt x="4" y="2524"/>
                    <a:pt x="0" y="2477"/>
                    <a:pt x="27" y="2445"/>
                  </a:cubicBezTo>
                  <a:cubicBezTo>
                    <a:pt x="54" y="2414"/>
                    <a:pt x="102" y="2410"/>
                    <a:pt x="133" y="2437"/>
                  </a:cubicBezTo>
                  <a:cubicBezTo>
                    <a:pt x="247" y="2535"/>
                    <a:pt x="419" y="2527"/>
                    <a:pt x="523" y="2417"/>
                  </a:cubicBezTo>
                  <a:lnTo>
                    <a:pt x="2805" y="31"/>
                  </a:lnTo>
                  <a:cubicBezTo>
                    <a:pt x="2833" y="1"/>
                    <a:pt x="2881" y="0"/>
                    <a:pt x="2911" y="29"/>
                  </a:cubicBezTo>
                  <a:cubicBezTo>
                    <a:pt x="2941" y="58"/>
                    <a:pt x="2942" y="105"/>
                    <a:pt x="2913" y="135"/>
                  </a:cubicBezTo>
                  <a:lnTo>
                    <a:pt x="632" y="2521"/>
                  </a:lnTo>
                  <a:cubicBezTo>
                    <a:pt x="546" y="2610"/>
                    <a:pt x="432" y="2655"/>
                    <a:pt x="317" y="26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0" name="Freeform 476">
              <a:extLst>
                <a:ext uri="{FF2B5EF4-FFF2-40B4-BE49-F238E27FC236}">
                  <a16:creationId xmlns:a16="http://schemas.microsoft.com/office/drawing/2014/main" id="{4D4BF3A7-A6A3-DC72-75EA-210BD7511194}"/>
                </a:ext>
              </a:extLst>
            </p:cNvPr>
            <p:cNvSpPr>
              <a:spLocks/>
            </p:cNvSpPr>
            <p:nvPr/>
          </p:nvSpPr>
          <p:spPr bwMode="auto">
            <a:xfrm>
              <a:off x="3344864" y="1408113"/>
              <a:ext cx="87313" cy="87313"/>
            </a:xfrm>
            <a:custGeom>
              <a:avLst/>
              <a:gdLst>
                <a:gd name="T0" fmla="*/ 424 w 746"/>
                <a:gd name="T1" fmla="*/ 746 h 746"/>
                <a:gd name="T2" fmla="*/ 418 w 746"/>
                <a:gd name="T3" fmla="*/ 746 h 746"/>
                <a:gd name="T4" fmla="*/ 136 w 746"/>
                <a:gd name="T5" fmla="*/ 629 h 746"/>
                <a:gd name="T6" fmla="*/ 7 w 746"/>
                <a:gd name="T7" fmla="*/ 352 h 746"/>
                <a:gd name="T8" fmla="*/ 108 w 746"/>
                <a:gd name="T9" fmla="*/ 72 h 746"/>
                <a:gd name="T10" fmla="*/ 147 w 746"/>
                <a:gd name="T11" fmla="*/ 31 h 746"/>
                <a:gd name="T12" fmla="*/ 253 w 746"/>
                <a:gd name="T13" fmla="*/ 28 h 746"/>
                <a:gd name="T14" fmla="*/ 255 w 746"/>
                <a:gd name="T15" fmla="*/ 134 h 746"/>
                <a:gd name="T16" fmla="*/ 216 w 746"/>
                <a:gd name="T17" fmla="*/ 175 h 746"/>
                <a:gd name="T18" fmla="*/ 156 w 746"/>
                <a:gd name="T19" fmla="*/ 343 h 746"/>
                <a:gd name="T20" fmla="*/ 240 w 746"/>
                <a:gd name="T21" fmla="*/ 520 h 746"/>
                <a:gd name="T22" fmla="*/ 420 w 746"/>
                <a:gd name="T23" fmla="*/ 596 h 746"/>
                <a:gd name="T24" fmla="*/ 424 w 746"/>
                <a:gd name="T25" fmla="*/ 596 h 746"/>
                <a:gd name="T26" fmla="*/ 586 w 746"/>
                <a:gd name="T27" fmla="*/ 529 h 746"/>
                <a:gd name="T28" fmla="*/ 609 w 746"/>
                <a:gd name="T29" fmla="*/ 504 h 746"/>
                <a:gd name="T30" fmla="*/ 715 w 746"/>
                <a:gd name="T31" fmla="*/ 502 h 746"/>
                <a:gd name="T32" fmla="*/ 718 w 746"/>
                <a:gd name="T33" fmla="*/ 608 h 746"/>
                <a:gd name="T34" fmla="*/ 694 w 746"/>
                <a:gd name="T35" fmla="*/ 632 h 746"/>
                <a:gd name="T36" fmla="*/ 424 w 746"/>
                <a:gd name="T37"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6" h="746">
                  <a:moveTo>
                    <a:pt x="424" y="746"/>
                  </a:moveTo>
                  <a:lnTo>
                    <a:pt x="418" y="746"/>
                  </a:lnTo>
                  <a:cubicBezTo>
                    <a:pt x="314" y="745"/>
                    <a:pt x="214" y="703"/>
                    <a:pt x="136" y="629"/>
                  </a:cubicBezTo>
                  <a:cubicBezTo>
                    <a:pt x="59" y="554"/>
                    <a:pt x="13" y="456"/>
                    <a:pt x="7" y="352"/>
                  </a:cubicBezTo>
                  <a:cubicBezTo>
                    <a:pt x="0" y="246"/>
                    <a:pt x="36" y="146"/>
                    <a:pt x="108" y="72"/>
                  </a:cubicBezTo>
                  <a:lnTo>
                    <a:pt x="147" y="31"/>
                  </a:lnTo>
                  <a:cubicBezTo>
                    <a:pt x="176" y="1"/>
                    <a:pt x="223" y="0"/>
                    <a:pt x="253" y="28"/>
                  </a:cubicBezTo>
                  <a:cubicBezTo>
                    <a:pt x="283" y="57"/>
                    <a:pt x="284" y="104"/>
                    <a:pt x="255" y="134"/>
                  </a:cubicBezTo>
                  <a:lnTo>
                    <a:pt x="216" y="175"/>
                  </a:lnTo>
                  <a:cubicBezTo>
                    <a:pt x="174" y="219"/>
                    <a:pt x="153" y="279"/>
                    <a:pt x="156" y="343"/>
                  </a:cubicBezTo>
                  <a:cubicBezTo>
                    <a:pt x="160" y="410"/>
                    <a:pt x="190" y="472"/>
                    <a:pt x="240" y="520"/>
                  </a:cubicBezTo>
                  <a:cubicBezTo>
                    <a:pt x="290" y="568"/>
                    <a:pt x="354" y="595"/>
                    <a:pt x="420" y="596"/>
                  </a:cubicBezTo>
                  <a:lnTo>
                    <a:pt x="424" y="596"/>
                  </a:lnTo>
                  <a:cubicBezTo>
                    <a:pt x="487" y="596"/>
                    <a:pt x="544" y="572"/>
                    <a:pt x="586" y="529"/>
                  </a:cubicBezTo>
                  <a:lnTo>
                    <a:pt x="609" y="504"/>
                  </a:lnTo>
                  <a:cubicBezTo>
                    <a:pt x="638" y="474"/>
                    <a:pt x="685" y="473"/>
                    <a:pt x="715" y="502"/>
                  </a:cubicBezTo>
                  <a:cubicBezTo>
                    <a:pt x="745" y="530"/>
                    <a:pt x="746" y="578"/>
                    <a:pt x="718" y="608"/>
                  </a:cubicBezTo>
                  <a:lnTo>
                    <a:pt x="694" y="632"/>
                  </a:lnTo>
                  <a:cubicBezTo>
                    <a:pt x="624" y="706"/>
                    <a:pt x="528" y="746"/>
                    <a:pt x="424" y="7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1" name="Freeform 477">
              <a:extLst>
                <a:ext uri="{FF2B5EF4-FFF2-40B4-BE49-F238E27FC236}">
                  <a16:creationId xmlns:a16="http://schemas.microsoft.com/office/drawing/2014/main" id="{CCEA5736-C7B6-7493-80F1-BB965DBB4A12}"/>
                </a:ext>
              </a:extLst>
            </p:cNvPr>
            <p:cNvSpPr>
              <a:spLocks/>
            </p:cNvSpPr>
            <p:nvPr/>
          </p:nvSpPr>
          <p:spPr bwMode="auto">
            <a:xfrm>
              <a:off x="3268664" y="1914525"/>
              <a:ext cx="146050" cy="141288"/>
            </a:xfrm>
            <a:custGeom>
              <a:avLst/>
              <a:gdLst>
                <a:gd name="T0" fmla="*/ 1161 w 1244"/>
                <a:gd name="T1" fmla="*/ 1208 h 1208"/>
                <a:gd name="T2" fmla="*/ 1109 w 1244"/>
                <a:gd name="T3" fmla="*/ 1187 h 1208"/>
                <a:gd name="T4" fmla="*/ 31 w 1244"/>
                <a:gd name="T5" fmla="*/ 136 h 1208"/>
                <a:gd name="T6" fmla="*/ 29 w 1244"/>
                <a:gd name="T7" fmla="*/ 30 h 1208"/>
                <a:gd name="T8" fmla="*/ 135 w 1244"/>
                <a:gd name="T9" fmla="*/ 29 h 1208"/>
                <a:gd name="T10" fmla="*/ 1214 w 1244"/>
                <a:gd name="T11" fmla="*/ 1079 h 1208"/>
                <a:gd name="T12" fmla="*/ 1215 w 1244"/>
                <a:gd name="T13" fmla="*/ 1185 h 1208"/>
                <a:gd name="T14" fmla="*/ 1161 w 1244"/>
                <a:gd name="T15" fmla="*/ 1208 h 1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4" h="1208">
                  <a:moveTo>
                    <a:pt x="1161" y="1208"/>
                  </a:moveTo>
                  <a:cubicBezTo>
                    <a:pt x="1143" y="1208"/>
                    <a:pt x="1124" y="1201"/>
                    <a:pt x="1109" y="1187"/>
                  </a:cubicBezTo>
                  <a:cubicBezTo>
                    <a:pt x="1109" y="1187"/>
                    <a:pt x="589" y="680"/>
                    <a:pt x="31" y="136"/>
                  </a:cubicBezTo>
                  <a:cubicBezTo>
                    <a:pt x="1" y="107"/>
                    <a:pt x="0" y="60"/>
                    <a:pt x="29" y="30"/>
                  </a:cubicBezTo>
                  <a:cubicBezTo>
                    <a:pt x="58" y="1"/>
                    <a:pt x="106" y="0"/>
                    <a:pt x="135" y="29"/>
                  </a:cubicBezTo>
                  <a:cubicBezTo>
                    <a:pt x="693" y="573"/>
                    <a:pt x="1214" y="1079"/>
                    <a:pt x="1214" y="1079"/>
                  </a:cubicBezTo>
                  <a:cubicBezTo>
                    <a:pt x="1243" y="1108"/>
                    <a:pt x="1244" y="1156"/>
                    <a:pt x="1215" y="1185"/>
                  </a:cubicBezTo>
                  <a:cubicBezTo>
                    <a:pt x="1200" y="1200"/>
                    <a:pt x="1181" y="1208"/>
                    <a:pt x="1161" y="12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2" name="Freeform 478">
              <a:extLst>
                <a:ext uri="{FF2B5EF4-FFF2-40B4-BE49-F238E27FC236}">
                  <a16:creationId xmlns:a16="http://schemas.microsoft.com/office/drawing/2014/main" id="{FC6C0A75-26C8-2D12-CC08-7D7133611655}"/>
                </a:ext>
              </a:extLst>
            </p:cNvPr>
            <p:cNvSpPr>
              <a:spLocks/>
            </p:cNvSpPr>
            <p:nvPr/>
          </p:nvSpPr>
          <p:spPr bwMode="auto">
            <a:xfrm>
              <a:off x="3248026" y="1893888"/>
              <a:ext cx="20638" cy="19050"/>
            </a:xfrm>
            <a:custGeom>
              <a:avLst/>
              <a:gdLst>
                <a:gd name="T0" fmla="*/ 95 w 177"/>
                <a:gd name="T1" fmla="*/ 170 h 170"/>
                <a:gd name="T2" fmla="*/ 42 w 177"/>
                <a:gd name="T3" fmla="*/ 148 h 170"/>
                <a:gd name="T4" fmla="*/ 34 w 177"/>
                <a:gd name="T5" fmla="*/ 140 h 170"/>
                <a:gd name="T6" fmla="*/ 30 w 177"/>
                <a:gd name="T7" fmla="*/ 136 h 170"/>
                <a:gd name="T8" fmla="*/ 29 w 177"/>
                <a:gd name="T9" fmla="*/ 30 h 170"/>
                <a:gd name="T10" fmla="*/ 135 w 177"/>
                <a:gd name="T11" fmla="*/ 29 h 170"/>
                <a:gd name="T12" fmla="*/ 143 w 177"/>
                <a:gd name="T13" fmla="*/ 37 h 170"/>
                <a:gd name="T14" fmla="*/ 147 w 177"/>
                <a:gd name="T15" fmla="*/ 41 h 170"/>
                <a:gd name="T16" fmla="*/ 148 w 177"/>
                <a:gd name="T17" fmla="*/ 147 h 170"/>
                <a:gd name="T18" fmla="*/ 95 w 177"/>
                <a:gd name="T1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70">
                  <a:moveTo>
                    <a:pt x="95" y="170"/>
                  </a:moveTo>
                  <a:cubicBezTo>
                    <a:pt x="76" y="170"/>
                    <a:pt x="57" y="163"/>
                    <a:pt x="42" y="148"/>
                  </a:cubicBezTo>
                  <a:cubicBezTo>
                    <a:pt x="39" y="146"/>
                    <a:pt x="37" y="143"/>
                    <a:pt x="34" y="140"/>
                  </a:cubicBezTo>
                  <a:lnTo>
                    <a:pt x="30" y="136"/>
                  </a:lnTo>
                  <a:cubicBezTo>
                    <a:pt x="1" y="107"/>
                    <a:pt x="0" y="60"/>
                    <a:pt x="29" y="30"/>
                  </a:cubicBezTo>
                  <a:cubicBezTo>
                    <a:pt x="58" y="1"/>
                    <a:pt x="105" y="0"/>
                    <a:pt x="135" y="29"/>
                  </a:cubicBezTo>
                  <a:cubicBezTo>
                    <a:pt x="138" y="32"/>
                    <a:pt x="140" y="34"/>
                    <a:pt x="143" y="37"/>
                  </a:cubicBezTo>
                  <a:lnTo>
                    <a:pt x="147" y="41"/>
                  </a:lnTo>
                  <a:cubicBezTo>
                    <a:pt x="177" y="70"/>
                    <a:pt x="177" y="118"/>
                    <a:pt x="148" y="147"/>
                  </a:cubicBezTo>
                  <a:cubicBezTo>
                    <a:pt x="134" y="162"/>
                    <a:pt x="114" y="170"/>
                    <a:pt x="95"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3" name="Freeform 479">
              <a:extLst>
                <a:ext uri="{FF2B5EF4-FFF2-40B4-BE49-F238E27FC236}">
                  <a16:creationId xmlns:a16="http://schemas.microsoft.com/office/drawing/2014/main" id="{8B4C45C9-CC1F-5D20-74A9-A9099A8554D3}"/>
                </a:ext>
              </a:extLst>
            </p:cNvPr>
            <p:cNvSpPr>
              <a:spLocks/>
            </p:cNvSpPr>
            <p:nvPr/>
          </p:nvSpPr>
          <p:spPr bwMode="auto">
            <a:xfrm>
              <a:off x="3089276" y="1738313"/>
              <a:ext cx="155575" cy="152400"/>
            </a:xfrm>
            <a:custGeom>
              <a:avLst/>
              <a:gdLst>
                <a:gd name="T0" fmla="*/ 1259 w 1341"/>
                <a:gd name="T1" fmla="*/ 1304 h 1304"/>
                <a:gd name="T2" fmla="*/ 1206 w 1341"/>
                <a:gd name="T3" fmla="*/ 1283 h 1304"/>
                <a:gd name="T4" fmla="*/ 30 w 1341"/>
                <a:gd name="T5" fmla="*/ 137 h 1304"/>
                <a:gd name="T6" fmla="*/ 29 w 1341"/>
                <a:gd name="T7" fmla="*/ 30 h 1304"/>
                <a:gd name="T8" fmla="*/ 135 w 1341"/>
                <a:gd name="T9" fmla="*/ 29 h 1304"/>
                <a:gd name="T10" fmla="*/ 1311 w 1341"/>
                <a:gd name="T11" fmla="*/ 1175 h 1304"/>
                <a:gd name="T12" fmla="*/ 1313 w 1341"/>
                <a:gd name="T13" fmla="*/ 1281 h 1304"/>
                <a:gd name="T14" fmla="*/ 1259 w 1341"/>
                <a:gd name="T15" fmla="*/ 1304 h 1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1" h="1304">
                  <a:moveTo>
                    <a:pt x="1259" y="1304"/>
                  </a:moveTo>
                  <a:cubicBezTo>
                    <a:pt x="1240" y="1304"/>
                    <a:pt x="1221" y="1297"/>
                    <a:pt x="1206" y="1283"/>
                  </a:cubicBezTo>
                  <a:lnTo>
                    <a:pt x="30" y="137"/>
                  </a:lnTo>
                  <a:cubicBezTo>
                    <a:pt x="0" y="108"/>
                    <a:pt x="0" y="60"/>
                    <a:pt x="29" y="30"/>
                  </a:cubicBezTo>
                  <a:cubicBezTo>
                    <a:pt x="58" y="1"/>
                    <a:pt x="105" y="0"/>
                    <a:pt x="135" y="29"/>
                  </a:cubicBezTo>
                  <a:lnTo>
                    <a:pt x="1311" y="1175"/>
                  </a:lnTo>
                  <a:cubicBezTo>
                    <a:pt x="1341" y="1204"/>
                    <a:pt x="1341" y="1252"/>
                    <a:pt x="1313" y="1281"/>
                  </a:cubicBezTo>
                  <a:cubicBezTo>
                    <a:pt x="1298" y="1297"/>
                    <a:pt x="1278" y="1304"/>
                    <a:pt x="1259" y="13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4" name="Freeform 480">
              <a:extLst>
                <a:ext uri="{FF2B5EF4-FFF2-40B4-BE49-F238E27FC236}">
                  <a16:creationId xmlns:a16="http://schemas.microsoft.com/office/drawing/2014/main" id="{EC161261-1F13-FC49-3B44-4CBDDC37B157}"/>
                </a:ext>
              </a:extLst>
            </p:cNvPr>
            <p:cNvSpPr>
              <a:spLocks/>
            </p:cNvSpPr>
            <p:nvPr/>
          </p:nvSpPr>
          <p:spPr bwMode="auto">
            <a:xfrm>
              <a:off x="3414714" y="1463675"/>
              <a:ext cx="323850" cy="311150"/>
            </a:xfrm>
            <a:custGeom>
              <a:avLst/>
              <a:gdLst>
                <a:gd name="T0" fmla="*/ 2691 w 2774"/>
                <a:gd name="T1" fmla="*/ 2652 h 2652"/>
                <a:gd name="T2" fmla="*/ 2640 w 2774"/>
                <a:gd name="T3" fmla="*/ 2631 h 2652"/>
                <a:gd name="T4" fmla="*/ 31 w 2774"/>
                <a:gd name="T5" fmla="*/ 137 h 2652"/>
                <a:gd name="T6" fmla="*/ 29 w 2774"/>
                <a:gd name="T7" fmla="*/ 31 h 2652"/>
                <a:gd name="T8" fmla="*/ 135 w 2774"/>
                <a:gd name="T9" fmla="*/ 29 h 2652"/>
                <a:gd name="T10" fmla="*/ 2743 w 2774"/>
                <a:gd name="T11" fmla="*/ 2523 h 2652"/>
                <a:gd name="T12" fmla="*/ 2746 w 2774"/>
                <a:gd name="T13" fmla="*/ 2629 h 2652"/>
                <a:gd name="T14" fmla="*/ 2691 w 2774"/>
                <a:gd name="T15" fmla="*/ 2652 h 2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4" h="2652">
                  <a:moveTo>
                    <a:pt x="2691" y="2652"/>
                  </a:moveTo>
                  <a:cubicBezTo>
                    <a:pt x="2673" y="2652"/>
                    <a:pt x="2654" y="2645"/>
                    <a:pt x="2640" y="2631"/>
                  </a:cubicBezTo>
                  <a:lnTo>
                    <a:pt x="31" y="137"/>
                  </a:lnTo>
                  <a:cubicBezTo>
                    <a:pt x="1" y="108"/>
                    <a:pt x="0" y="61"/>
                    <a:pt x="29" y="31"/>
                  </a:cubicBezTo>
                  <a:cubicBezTo>
                    <a:pt x="57" y="1"/>
                    <a:pt x="105" y="0"/>
                    <a:pt x="135" y="29"/>
                  </a:cubicBezTo>
                  <a:lnTo>
                    <a:pt x="2743" y="2523"/>
                  </a:lnTo>
                  <a:cubicBezTo>
                    <a:pt x="2773" y="2551"/>
                    <a:pt x="2774" y="2599"/>
                    <a:pt x="2746" y="2629"/>
                  </a:cubicBezTo>
                  <a:cubicBezTo>
                    <a:pt x="2731" y="2644"/>
                    <a:pt x="2711" y="2652"/>
                    <a:pt x="2691" y="26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5" name="Freeform 481">
              <a:extLst>
                <a:ext uri="{FF2B5EF4-FFF2-40B4-BE49-F238E27FC236}">
                  <a16:creationId xmlns:a16="http://schemas.microsoft.com/office/drawing/2014/main" id="{2BE4318A-67E2-2DFD-8BBC-BE653062411A}"/>
                </a:ext>
              </a:extLst>
            </p:cNvPr>
            <p:cNvSpPr>
              <a:spLocks/>
            </p:cNvSpPr>
            <p:nvPr/>
          </p:nvSpPr>
          <p:spPr bwMode="auto">
            <a:xfrm>
              <a:off x="3392489" y="1527175"/>
              <a:ext cx="66675" cy="25400"/>
            </a:xfrm>
            <a:custGeom>
              <a:avLst/>
              <a:gdLst>
                <a:gd name="T0" fmla="*/ 283 w 579"/>
                <a:gd name="T1" fmla="*/ 215 h 215"/>
                <a:gd name="T2" fmla="*/ 0 w 579"/>
                <a:gd name="T3" fmla="*/ 149 h 215"/>
                <a:gd name="T4" fmla="*/ 62 w 579"/>
                <a:gd name="T5" fmla="*/ 12 h 215"/>
                <a:gd name="T6" fmla="*/ 498 w 579"/>
                <a:gd name="T7" fmla="*/ 0 h 215"/>
                <a:gd name="T8" fmla="*/ 579 w 579"/>
                <a:gd name="T9" fmla="*/ 127 h 215"/>
                <a:gd name="T10" fmla="*/ 283 w 579"/>
                <a:gd name="T11" fmla="*/ 215 h 215"/>
              </a:gdLst>
              <a:ahLst/>
              <a:cxnLst>
                <a:cxn ang="0">
                  <a:pos x="T0" y="T1"/>
                </a:cxn>
                <a:cxn ang="0">
                  <a:pos x="T2" y="T3"/>
                </a:cxn>
                <a:cxn ang="0">
                  <a:pos x="T4" y="T5"/>
                </a:cxn>
                <a:cxn ang="0">
                  <a:pos x="T6" y="T7"/>
                </a:cxn>
                <a:cxn ang="0">
                  <a:pos x="T8" y="T9"/>
                </a:cxn>
                <a:cxn ang="0">
                  <a:pos x="T10" y="T11"/>
                </a:cxn>
              </a:cxnLst>
              <a:rect l="0" t="0" r="r" b="b"/>
              <a:pathLst>
                <a:path w="579" h="215">
                  <a:moveTo>
                    <a:pt x="283" y="215"/>
                  </a:moveTo>
                  <a:cubicBezTo>
                    <a:pt x="175" y="215"/>
                    <a:pt x="77" y="184"/>
                    <a:pt x="0" y="149"/>
                  </a:cubicBezTo>
                  <a:lnTo>
                    <a:pt x="62" y="12"/>
                  </a:lnTo>
                  <a:cubicBezTo>
                    <a:pt x="173" y="63"/>
                    <a:pt x="339" y="102"/>
                    <a:pt x="498" y="0"/>
                  </a:cubicBezTo>
                  <a:lnTo>
                    <a:pt x="579" y="127"/>
                  </a:lnTo>
                  <a:cubicBezTo>
                    <a:pt x="478" y="191"/>
                    <a:pt x="377" y="215"/>
                    <a:pt x="283"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6" name="Freeform 482">
              <a:extLst>
                <a:ext uri="{FF2B5EF4-FFF2-40B4-BE49-F238E27FC236}">
                  <a16:creationId xmlns:a16="http://schemas.microsoft.com/office/drawing/2014/main" id="{BBAAA6D1-DD7D-DB1F-0971-98EF47EA5EDB}"/>
                </a:ext>
              </a:extLst>
            </p:cNvPr>
            <p:cNvSpPr>
              <a:spLocks/>
            </p:cNvSpPr>
            <p:nvPr/>
          </p:nvSpPr>
          <p:spPr bwMode="auto">
            <a:xfrm>
              <a:off x="3644901" y="1736725"/>
              <a:ext cx="36513" cy="79375"/>
            </a:xfrm>
            <a:custGeom>
              <a:avLst/>
              <a:gdLst>
                <a:gd name="T0" fmla="*/ 188 w 321"/>
                <a:gd name="T1" fmla="*/ 675 h 675"/>
                <a:gd name="T2" fmla="*/ 194 w 321"/>
                <a:gd name="T3" fmla="*/ 0 h 675"/>
                <a:gd name="T4" fmla="*/ 321 w 321"/>
                <a:gd name="T5" fmla="*/ 79 h 675"/>
                <a:gd name="T6" fmla="*/ 312 w 321"/>
                <a:gd name="T7" fmla="*/ 590 h 675"/>
                <a:gd name="T8" fmla="*/ 188 w 321"/>
                <a:gd name="T9" fmla="*/ 675 h 675"/>
              </a:gdLst>
              <a:ahLst/>
              <a:cxnLst>
                <a:cxn ang="0">
                  <a:pos x="T0" y="T1"/>
                </a:cxn>
                <a:cxn ang="0">
                  <a:pos x="T2" y="T3"/>
                </a:cxn>
                <a:cxn ang="0">
                  <a:pos x="T4" y="T5"/>
                </a:cxn>
                <a:cxn ang="0">
                  <a:pos x="T6" y="T7"/>
                </a:cxn>
                <a:cxn ang="0">
                  <a:pos x="T8" y="T9"/>
                </a:cxn>
              </a:cxnLst>
              <a:rect l="0" t="0" r="r" b="b"/>
              <a:pathLst>
                <a:path w="321" h="675">
                  <a:moveTo>
                    <a:pt x="188" y="675"/>
                  </a:moveTo>
                  <a:cubicBezTo>
                    <a:pt x="0" y="402"/>
                    <a:pt x="111" y="135"/>
                    <a:pt x="194" y="0"/>
                  </a:cubicBezTo>
                  <a:lnTo>
                    <a:pt x="321" y="79"/>
                  </a:lnTo>
                  <a:cubicBezTo>
                    <a:pt x="243" y="205"/>
                    <a:pt x="178" y="397"/>
                    <a:pt x="312" y="590"/>
                  </a:cubicBezTo>
                  <a:lnTo>
                    <a:pt x="188" y="67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7" name="Freeform 483">
              <a:extLst>
                <a:ext uri="{FF2B5EF4-FFF2-40B4-BE49-F238E27FC236}">
                  <a16:creationId xmlns:a16="http://schemas.microsoft.com/office/drawing/2014/main" id="{40B77519-C34A-2BB0-6B8D-E7FC70CA74AD}"/>
                </a:ext>
              </a:extLst>
            </p:cNvPr>
            <p:cNvSpPr>
              <a:spLocks noEditPoints="1"/>
            </p:cNvSpPr>
            <p:nvPr/>
          </p:nvSpPr>
          <p:spPr bwMode="auto">
            <a:xfrm>
              <a:off x="3248026" y="1560513"/>
              <a:ext cx="406400" cy="404813"/>
            </a:xfrm>
            <a:custGeom>
              <a:avLst/>
              <a:gdLst>
                <a:gd name="T0" fmla="*/ 1526 w 3492"/>
                <a:gd name="T1" fmla="*/ 151 h 3459"/>
                <a:gd name="T2" fmla="*/ 1511 w 3492"/>
                <a:gd name="T3" fmla="*/ 157 h 3459"/>
                <a:gd name="T4" fmla="*/ 157 w 3492"/>
                <a:gd name="T5" fmla="*/ 1573 h 3459"/>
                <a:gd name="T6" fmla="*/ 150 w 3492"/>
                <a:gd name="T7" fmla="*/ 1588 h 3459"/>
                <a:gd name="T8" fmla="*/ 155 w 3492"/>
                <a:gd name="T9" fmla="*/ 1599 h 3459"/>
                <a:gd name="T10" fmla="*/ 1938 w 3492"/>
                <a:gd name="T11" fmla="*/ 3305 h 3459"/>
                <a:gd name="T12" fmla="*/ 1949 w 3492"/>
                <a:gd name="T13" fmla="*/ 3309 h 3459"/>
                <a:gd name="T14" fmla="*/ 1964 w 3492"/>
                <a:gd name="T15" fmla="*/ 3302 h 3459"/>
                <a:gd name="T16" fmla="*/ 3318 w 3492"/>
                <a:gd name="T17" fmla="*/ 1886 h 3459"/>
                <a:gd name="T18" fmla="*/ 3320 w 3492"/>
                <a:gd name="T19" fmla="*/ 1860 h 3459"/>
                <a:gd name="T20" fmla="*/ 1536 w 3492"/>
                <a:gd name="T21" fmla="*/ 154 h 3459"/>
                <a:gd name="T22" fmla="*/ 1526 w 3492"/>
                <a:gd name="T23" fmla="*/ 151 h 3459"/>
                <a:gd name="T24" fmla="*/ 1949 w 3492"/>
                <a:gd name="T25" fmla="*/ 3459 h 3459"/>
                <a:gd name="T26" fmla="*/ 1835 w 3492"/>
                <a:gd name="T27" fmla="*/ 3413 h 3459"/>
                <a:gd name="T28" fmla="*/ 51 w 3492"/>
                <a:gd name="T29" fmla="*/ 1708 h 3459"/>
                <a:gd name="T30" fmla="*/ 0 w 3492"/>
                <a:gd name="T31" fmla="*/ 1589 h 3459"/>
                <a:gd name="T32" fmla="*/ 48 w 3492"/>
                <a:gd name="T33" fmla="*/ 1469 h 3459"/>
                <a:gd name="T34" fmla="*/ 1402 w 3492"/>
                <a:gd name="T35" fmla="*/ 54 h 3459"/>
                <a:gd name="T36" fmla="*/ 1526 w 3492"/>
                <a:gd name="T37" fmla="*/ 0 h 3459"/>
                <a:gd name="T38" fmla="*/ 1640 w 3492"/>
                <a:gd name="T39" fmla="*/ 46 h 3459"/>
                <a:gd name="T40" fmla="*/ 3424 w 3492"/>
                <a:gd name="T41" fmla="*/ 1752 h 3459"/>
                <a:gd name="T42" fmla="*/ 3427 w 3492"/>
                <a:gd name="T43" fmla="*/ 1990 h 3459"/>
                <a:gd name="T44" fmla="*/ 2073 w 3492"/>
                <a:gd name="T45" fmla="*/ 3406 h 3459"/>
                <a:gd name="T46" fmla="*/ 1949 w 3492"/>
                <a:gd name="T47" fmla="*/ 3459 h 3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2" h="3459">
                  <a:moveTo>
                    <a:pt x="1526" y="151"/>
                  </a:moveTo>
                  <a:cubicBezTo>
                    <a:pt x="1523" y="151"/>
                    <a:pt x="1516" y="151"/>
                    <a:pt x="1511" y="157"/>
                  </a:cubicBezTo>
                  <a:lnTo>
                    <a:pt x="157" y="1573"/>
                  </a:lnTo>
                  <a:cubicBezTo>
                    <a:pt x="151" y="1579"/>
                    <a:pt x="150" y="1585"/>
                    <a:pt x="150" y="1588"/>
                  </a:cubicBezTo>
                  <a:cubicBezTo>
                    <a:pt x="150" y="1592"/>
                    <a:pt x="151" y="1596"/>
                    <a:pt x="155" y="1599"/>
                  </a:cubicBezTo>
                  <a:lnTo>
                    <a:pt x="1938" y="3305"/>
                  </a:lnTo>
                  <a:cubicBezTo>
                    <a:pt x="1941" y="3308"/>
                    <a:pt x="1945" y="3309"/>
                    <a:pt x="1949" y="3309"/>
                  </a:cubicBezTo>
                  <a:cubicBezTo>
                    <a:pt x="1952" y="3309"/>
                    <a:pt x="1959" y="3308"/>
                    <a:pt x="1964" y="3302"/>
                  </a:cubicBezTo>
                  <a:lnTo>
                    <a:pt x="3318" y="1886"/>
                  </a:lnTo>
                  <a:cubicBezTo>
                    <a:pt x="3326" y="1878"/>
                    <a:pt x="3327" y="1866"/>
                    <a:pt x="3320" y="1860"/>
                  </a:cubicBezTo>
                  <a:lnTo>
                    <a:pt x="1536" y="154"/>
                  </a:lnTo>
                  <a:cubicBezTo>
                    <a:pt x="1534" y="152"/>
                    <a:pt x="1530" y="151"/>
                    <a:pt x="1526" y="151"/>
                  </a:cubicBezTo>
                  <a:close/>
                  <a:moveTo>
                    <a:pt x="1949" y="3459"/>
                  </a:moveTo>
                  <a:cubicBezTo>
                    <a:pt x="1906" y="3459"/>
                    <a:pt x="1865" y="3443"/>
                    <a:pt x="1835" y="3413"/>
                  </a:cubicBezTo>
                  <a:lnTo>
                    <a:pt x="51" y="1708"/>
                  </a:lnTo>
                  <a:cubicBezTo>
                    <a:pt x="18" y="1677"/>
                    <a:pt x="0" y="1634"/>
                    <a:pt x="0" y="1589"/>
                  </a:cubicBezTo>
                  <a:cubicBezTo>
                    <a:pt x="0" y="1545"/>
                    <a:pt x="17" y="1502"/>
                    <a:pt x="48" y="1469"/>
                  </a:cubicBezTo>
                  <a:lnTo>
                    <a:pt x="1402" y="54"/>
                  </a:lnTo>
                  <a:cubicBezTo>
                    <a:pt x="1434" y="20"/>
                    <a:pt x="1480" y="0"/>
                    <a:pt x="1526" y="0"/>
                  </a:cubicBezTo>
                  <a:cubicBezTo>
                    <a:pt x="1569" y="0"/>
                    <a:pt x="1609" y="17"/>
                    <a:pt x="1640" y="46"/>
                  </a:cubicBezTo>
                  <a:lnTo>
                    <a:pt x="3424" y="1752"/>
                  </a:lnTo>
                  <a:cubicBezTo>
                    <a:pt x="3490" y="1815"/>
                    <a:pt x="3492" y="1922"/>
                    <a:pt x="3427" y="1990"/>
                  </a:cubicBezTo>
                  <a:lnTo>
                    <a:pt x="2073" y="3406"/>
                  </a:lnTo>
                  <a:cubicBezTo>
                    <a:pt x="2040" y="3440"/>
                    <a:pt x="1995" y="3459"/>
                    <a:pt x="1949" y="34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8" name="Freeform 484">
              <a:extLst>
                <a:ext uri="{FF2B5EF4-FFF2-40B4-BE49-F238E27FC236}">
                  <a16:creationId xmlns:a16="http://schemas.microsoft.com/office/drawing/2014/main" id="{6ABA53C7-B992-FCD0-F538-37EB79DD3E51}"/>
                </a:ext>
              </a:extLst>
            </p:cNvPr>
            <p:cNvSpPr>
              <a:spLocks/>
            </p:cNvSpPr>
            <p:nvPr/>
          </p:nvSpPr>
          <p:spPr bwMode="auto">
            <a:xfrm>
              <a:off x="3162301" y="1735138"/>
              <a:ext cx="320675" cy="307975"/>
            </a:xfrm>
            <a:custGeom>
              <a:avLst/>
              <a:gdLst>
                <a:gd name="T0" fmla="*/ 2671 w 2754"/>
                <a:gd name="T1" fmla="*/ 2632 h 2632"/>
                <a:gd name="T2" fmla="*/ 2619 w 2754"/>
                <a:gd name="T3" fmla="*/ 2611 h 2632"/>
                <a:gd name="T4" fmla="*/ 31 w 2754"/>
                <a:gd name="T5" fmla="*/ 137 h 2632"/>
                <a:gd name="T6" fmla="*/ 29 w 2754"/>
                <a:gd name="T7" fmla="*/ 31 h 2632"/>
                <a:gd name="T8" fmla="*/ 135 w 2754"/>
                <a:gd name="T9" fmla="*/ 28 h 2632"/>
                <a:gd name="T10" fmla="*/ 2723 w 2754"/>
                <a:gd name="T11" fmla="*/ 2503 h 2632"/>
                <a:gd name="T12" fmla="*/ 2725 w 2754"/>
                <a:gd name="T13" fmla="*/ 2609 h 2632"/>
                <a:gd name="T14" fmla="*/ 2671 w 2754"/>
                <a:gd name="T15" fmla="*/ 2632 h 26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54" h="2632">
                  <a:moveTo>
                    <a:pt x="2671" y="2632"/>
                  </a:moveTo>
                  <a:cubicBezTo>
                    <a:pt x="2652" y="2632"/>
                    <a:pt x="2633" y="2625"/>
                    <a:pt x="2619" y="2611"/>
                  </a:cubicBezTo>
                  <a:lnTo>
                    <a:pt x="31" y="137"/>
                  </a:lnTo>
                  <a:cubicBezTo>
                    <a:pt x="1" y="108"/>
                    <a:pt x="0" y="61"/>
                    <a:pt x="29" y="31"/>
                  </a:cubicBezTo>
                  <a:cubicBezTo>
                    <a:pt x="57" y="1"/>
                    <a:pt x="105" y="0"/>
                    <a:pt x="135" y="28"/>
                  </a:cubicBezTo>
                  <a:lnTo>
                    <a:pt x="2723" y="2503"/>
                  </a:lnTo>
                  <a:cubicBezTo>
                    <a:pt x="2753" y="2531"/>
                    <a:pt x="2754" y="2579"/>
                    <a:pt x="2725" y="2609"/>
                  </a:cubicBezTo>
                  <a:cubicBezTo>
                    <a:pt x="2710" y="2624"/>
                    <a:pt x="2690" y="2632"/>
                    <a:pt x="2671" y="26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29" name="Briefcase10" descr="{&quot;Key&quot;:&quot;POWER_USER_SHAPE_ICON&quot;,&quot;Value&quot;:&quot;POWER_USER_SHAPE_ICON_STYLE_1&quot;}">
            <a:extLst>
              <a:ext uri="{FF2B5EF4-FFF2-40B4-BE49-F238E27FC236}">
                <a16:creationId xmlns:a16="http://schemas.microsoft.com/office/drawing/2014/main" id="{7EAF9176-30BC-B890-41BD-BBC1021CE24B}"/>
              </a:ext>
            </a:extLst>
          </p:cNvPr>
          <p:cNvGrpSpPr>
            <a:grpSpLocks noChangeAspect="1"/>
          </p:cNvGrpSpPr>
          <p:nvPr/>
        </p:nvGrpSpPr>
        <p:grpSpPr>
          <a:xfrm>
            <a:off x="6927344" y="1065901"/>
            <a:ext cx="421927" cy="336934"/>
            <a:chOff x="7331076" y="1797050"/>
            <a:chExt cx="441325" cy="352425"/>
          </a:xfrm>
          <a:solidFill>
            <a:schemeClr val="accent6"/>
          </a:solidFill>
        </p:grpSpPr>
        <p:sp>
          <p:nvSpPr>
            <p:cNvPr id="130" name="Freeform 198">
              <a:extLst>
                <a:ext uri="{FF2B5EF4-FFF2-40B4-BE49-F238E27FC236}">
                  <a16:creationId xmlns:a16="http://schemas.microsoft.com/office/drawing/2014/main" id="{9B36C309-EC5F-655A-1006-10109A10CF1D}"/>
                </a:ext>
              </a:extLst>
            </p:cNvPr>
            <p:cNvSpPr>
              <a:spLocks noEditPoints="1"/>
            </p:cNvSpPr>
            <p:nvPr/>
          </p:nvSpPr>
          <p:spPr bwMode="auto">
            <a:xfrm>
              <a:off x="7331076" y="1847850"/>
              <a:ext cx="439738" cy="301625"/>
            </a:xfrm>
            <a:custGeom>
              <a:avLst/>
              <a:gdLst>
                <a:gd name="T0" fmla="*/ 26 w 482"/>
                <a:gd name="T1" fmla="*/ 14 h 330"/>
                <a:gd name="T2" fmla="*/ 15 w 482"/>
                <a:gd name="T3" fmla="*/ 26 h 330"/>
                <a:gd name="T4" fmla="*/ 15 w 482"/>
                <a:gd name="T5" fmla="*/ 305 h 330"/>
                <a:gd name="T6" fmla="*/ 26 w 482"/>
                <a:gd name="T7" fmla="*/ 316 h 330"/>
                <a:gd name="T8" fmla="*/ 457 w 482"/>
                <a:gd name="T9" fmla="*/ 316 h 330"/>
                <a:gd name="T10" fmla="*/ 468 w 482"/>
                <a:gd name="T11" fmla="*/ 305 h 330"/>
                <a:gd name="T12" fmla="*/ 468 w 482"/>
                <a:gd name="T13" fmla="*/ 26 h 330"/>
                <a:gd name="T14" fmla="*/ 457 w 482"/>
                <a:gd name="T15" fmla="*/ 14 h 330"/>
                <a:gd name="T16" fmla="*/ 26 w 482"/>
                <a:gd name="T17" fmla="*/ 14 h 330"/>
                <a:gd name="T18" fmla="*/ 457 w 482"/>
                <a:gd name="T19" fmla="*/ 330 h 330"/>
                <a:gd name="T20" fmla="*/ 26 w 482"/>
                <a:gd name="T21" fmla="*/ 330 h 330"/>
                <a:gd name="T22" fmla="*/ 0 w 482"/>
                <a:gd name="T23" fmla="*/ 305 h 330"/>
                <a:gd name="T24" fmla="*/ 0 w 482"/>
                <a:gd name="T25" fmla="*/ 26 h 330"/>
                <a:gd name="T26" fmla="*/ 26 w 482"/>
                <a:gd name="T27" fmla="*/ 0 h 330"/>
                <a:gd name="T28" fmla="*/ 457 w 482"/>
                <a:gd name="T29" fmla="*/ 0 h 330"/>
                <a:gd name="T30" fmla="*/ 482 w 482"/>
                <a:gd name="T31" fmla="*/ 26 h 330"/>
                <a:gd name="T32" fmla="*/ 482 w 482"/>
                <a:gd name="T33" fmla="*/ 305 h 330"/>
                <a:gd name="T34" fmla="*/ 457 w 482"/>
                <a:gd name="T3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2" h="330">
                  <a:moveTo>
                    <a:pt x="26" y="14"/>
                  </a:moveTo>
                  <a:cubicBezTo>
                    <a:pt x="20" y="14"/>
                    <a:pt x="15" y="19"/>
                    <a:pt x="15" y="26"/>
                  </a:cubicBezTo>
                  <a:lnTo>
                    <a:pt x="15" y="305"/>
                  </a:lnTo>
                  <a:cubicBezTo>
                    <a:pt x="15" y="311"/>
                    <a:pt x="20" y="316"/>
                    <a:pt x="26" y="316"/>
                  </a:cubicBezTo>
                  <a:lnTo>
                    <a:pt x="457" y="316"/>
                  </a:lnTo>
                  <a:cubicBezTo>
                    <a:pt x="463" y="316"/>
                    <a:pt x="468" y="311"/>
                    <a:pt x="468" y="305"/>
                  </a:cubicBezTo>
                  <a:lnTo>
                    <a:pt x="468" y="26"/>
                  </a:lnTo>
                  <a:cubicBezTo>
                    <a:pt x="468" y="19"/>
                    <a:pt x="463" y="14"/>
                    <a:pt x="457" y="14"/>
                  </a:cubicBezTo>
                  <a:lnTo>
                    <a:pt x="26" y="14"/>
                  </a:lnTo>
                  <a:close/>
                  <a:moveTo>
                    <a:pt x="457" y="330"/>
                  </a:moveTo>
                  <a:lnTo>
                    <a:pt x="26" y="330"/>
                  </a:lnTo>
                  <a:cubicBezTo>
                    <a:pt x="12" y="330"/>
                    <a:pt x="0" y="319"/>
                    <a:pt x="0" y="305"/>
                  </a:cubicBezTo>
                  <a:lnTo>
                    <a:pt x="0" y="26"/>
                  </a:lnTo>
                  <a:cubicBezTo>
                    <a:pt x="0" y="11"/>
                    <a:pt x="12" y="0"/>
                    <a:pt x="26" y="0"/>
                  </a:cubicBezTo>
                  <a:lnTo>
                    <a:pt x="457" y="0"/>
                  </a:lnTo>
                  <a:cubicBezTo>
                    <a:pt x="471" y="0"/>
                    <a:pt x="482" y="11"/>
                    <a:pt x="482" y="26"/>
                  </a:cubicBezTo>
                  <a:lnTo>
                    <a:pt x="482" y="305"/>
                  </a:lnTo>
                  <a:cubicBezTo>
                    <a:pt x="482" y="319"/>
                    <a:pt x="471" y="330"/>
                    <a:pt x="457" y="3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1" name="Freeform 199">
              <a:extLst>
                <a:ext uri="{FF2B5EF4-FFF2-40B4-BE49-F238E27FC236}">
                  <a16:creationId xmlns:a16="http://schemas.microsoft.com/office/drawing/2014/main" id="{8B776013-955F-CA1E-13B3-72962E2C5E59}"/>
                </a:ext>
              </a:extLst>
            </p:cNvPr>
            <p:cNvSpPr>
              <a:spLocks/>
            </p:cNvSpPr>
            <p:nvPr/>
          </p:nvSpPr>
          <p:spPr bwMode="auto">
            <a:xfrm>
              <a:off x="7478713" y="1797050"/>
              <a:ext cx="150813" cy="63500"/>
            </a:xfrm>
            <a:custGeom>
              <a:avLst/>
              <a:gdLst>
                <a:gd name="T0" fmla="*/ 157 w 165"/>
                <a:gd name="T1" fmla="*/ 69 h 69"/>
                <a:gd name="T2" fmla="*/ 150 w 165"/>
                <a:gd name="T3" fmla="*/ 62 h 69"/>
                <a:gd name="T4" fmla="*/ 150 w 165"/>
                <a:gd name="T5" fmla="*/ 14 h 69"/>
                <a:gd name="T6" fmla="*/ 15 w 165"/>
                <a:gd name="T7" fmla="*/ 14 h 69"/>
                <a:gd name="T8" fmla="*/ 15 w 165"/>
                <a:gd name="T9" fmla="*/ 62 h 69"/>
                <a:gd name="T10" fmla="*/ 7 w 165"/>
                <a:gd name="T11" fmla="*/ 69 h 69"/>
                <a:gd name="T12" fmla="*/ 0 w 165"/>
                <a:gd name="T13" fmla="*/ 62 h 69"/>
                <a:gd name="T14" fmla="*/ 0 w 165"/>
                <a:gd name="T15" fmla="*/ 7 h 69"/>
                <a:gd name="T16" fmla="*/ 7 w 165"/>
                <a:gd name="T17" fmla="*/ 0 h 69"/>
                <a:gd name="T18" fmla="*/ 157 w 165"/>
                <a:gd name="T19" fmla="*/ 0 h 69"/>
                <a:gd name="T20" fmla="*/ 165 w 165"/>
                <a:gd name="T21" fmla="*/ 7 h 69"/>
                <a:gd name="T22" fmla="*/ 165 w 165"/>
                <a:gd name="T23" fmla="*/ 62 h 69"/>
                <a:gd name="T24" fmla="*/ 157 w 165"/>
                <a:gd name="T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69">
                  <a:moveTo>
                    <a:pt x="157" y="69"/>
                  </a:moveTo>
                  <a:cubicBezTo>
                    <a:pt x="153" y="69"/>
                    <a:pt x="150" y="66"/>
                    <a:pt x="150" y="62"/>
                  </a:cubicBezTo>
                  <a:lnTo>
                    <a:pt x="150" y="14"/>
                  </a:lnTo>
                  <a:lnTo>
                    <a:pt x="15" y="14"/>
                  </a:lnTo>
                  <a:lnTo>
                    <a:pt x="15" y="62"/>
                  </a:lnTo>
                  <a:cubicBezTo>
                    <a:pt x="15" y="66"/>
                    <a:pt x="11" y="69"/>
                    <a:pt x="7" y="69"/>
                  </a:cubicBezTo>
                  <a:cubicBezTo>
                    <a:pt x="3" y="69"/>
                    <a:pt x="0" y="66"/>
                    <a:pt x="0" y="62"/>
                  </a:cubicBezTo>
                  <a:lnTo>
                    <a:pt x="0" y="7"/>
                  </a:lnTo>
                  <a:cubicBezTo>
                    <a:pt x="0" y="3"/>
                    <a:pt x="3" y="0"/>
                    <a:pt x="7" y="0"/>
                  </a:cubicBezTo>
                  <a:lnTo>
                    <a:pt x="157" y="0"/>
                  </a:lnTo>
                  <a:cubicBezTo>
                    <a:pt x="161" y="0"/>
                    <a:pt x="165" y="3"/>
                    <a:pt x="165" y="7"/>
                  </a:cubicBezTo>
                  <a:lnTo>
                    <a:pt x="165" y="62"/>
                  </a:lnTo>
                  <a:cubicBezTo>
                    <a:pt x="165" y="66"/>
                    <a:pt x="161" y="69"/>
                    <a:pt x="157" y="6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2" name="Freeform 200">
              <a:extLst>
                <a:ext uri="{FF2B5EF4-FFF2-40B4-BE49-F238E27FC236}">
                  <a16:creationId xmlns:a16="http://schemas.microsoft.com/office/drawing/2014/main" id="{E41239EF-8E14-CE14-1B41-5A66BA4579EC}"/>
                </a:ext>
              </a:extLst>
            </p:cNvPr>
            <p:cNvSpPr>
              <a:spLocks noEditPoints="1"/>
            </p:cNvSpPr>
            <p:nvPr/>
          </p:nvSpPr>
          <p:spPr bwMode="auto">
            <a:xfrm>
              <a:off x="742473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7 w 62"/>
                <a:gd name="T11" fmla="*/ 66 h 90"/>
                <a:gd name="T12" fmla="*/ 47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7" y="71"/>
                    <a:pt x="47" y="66"/>
                  </a:cubicBezTo>
                  <a:lnTo>
                    <a:pt x="47" y="24"/>
                  </a:lnTo>
                  <a:cubicBezTo>
                    <a:pt x="47"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3" name="Freeform 201">
              <a:extLst>
                <a:ext uri="{FF2B5EF4-FFF2-40B4-BE49-F238E27FC236}">
                  <a16:creationId xmlns:a16="http://schemas.microsoft.com/office/drawing/2014/main" id="{691079FA-6352-1BC2-239B-FFAFEE6AE7BD}"/>
                </a:ext>
              </a:extLst>
            </p:cNvPr>
            <p:cNvSpPr>
              <a:spLocks noEditPoints="1"/>
            </p:cNvSpPr>
            <p:nvPr/>
          </p:nvSpPr>
          <p:spPr bwMode="auto">
            <a:xfrm>
              <a:off x="762158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8 w 62"/>
                <a:gd name="T11" fmla="*/ 66 h 90"/>
                <a:gd name="T12" fmla="*/ 48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8" y="71"/>
                    <a:pt x="48" y="66"/>
                  </a:cubicBezTo>
                  <a:lnTo>
                    <a:pt x="48" y="24"/>
                  </a:lnTo>
                  <a:cubicBezTo>
                    <a:pt x="48"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4" name="Freeform 202">
              <a:extLst>
                <a:ext uri="{FF2B5EF4-FFF2-40B4-BE49-F238E27FC236}">
                  <a16:creationId xmlns:a16="http://schemas.microsoft.com/office/drawing/2014/main" id="{850D3820-4158-1F57-B0BE-80E6C00E929E}"/>
                </a:ext>
              </a:extLst>
            </p:cNvPr>
            <p:cNvSpPr>
              <a:spLocks/>
            </p:cNvSpPr>
            <p:nvPr/>
          </p:nvSpPr>
          <p:spPr bwMode="auto">
            <a:xfrm>
              <a:off x="7331076" y="1933575"/>
              <a:ext cx="85725" cy="71438"/>
            </a:xfrm>
            <a:custGeom>
              <a:avLst/>
              <a:gdLst>
                <a:gd name="T0" fmla="*/ 86 w 94"/>
                <a:gd name="T1" fmla="*/ 78 h 78"/>
                <a:gd name="T2" fmla="*/ 71 w 94"/>
                <a:gd name="T3" fmla="*/ 78 h 78"/>
                <a:gd name="T4" fmla="*/ 66 w 94"/>
                <a:gd name="T5" fmla="*/ 76 h 78"/>
                <a:gd name="T6" fmla="*/ 3 w 94"/>
                <a:gd name="T7" fmla="*/ 13 h 78"/>
                <a:gd name="T8" fmla="*/ 3 w 94"/>
                <a:gd name="T9" fmla="*/ 3 h 78"/>
                <a:gd name="T10" fmla="*/ 13 w 94"/>
                <a:gd name="T11" fmla="*/ 3 h 78"/>
                <a:gd name="T12" fmla="*/ 74 w 94"/>
                <a:gd name="T13" fmla="*/ 63 h 78"/>
                <a:gd name="T14" fmla="*/ 86 w 94"/>
                <a:gd name="T15" fmla="*/ 63 h 78"/>
                <a:gd name="T16" fmla="*/ 94 w 94"/>
                <a:gd name="T17" fmla="*/ 71 h 78"/>
                <a:gd name="T18" fmla="*/ 86 w 94"/>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8">
                  <a:moveTo>
                    <a:pt x="86" y="78"/>
                  </a:moveTo>
                  <a:lnTo>
                    <a:pt x="71" y="78"/>
                  </a:lnTo>
                  <a:cubicBezTo>
                    <a:pt x="69" y="78"/>
                    <a:pt x="68" y="77"/>
                    <a:pt x="66" y="76"/>
                  </a:cubicBezTo>
                  <a:lnTo>
                    <a:pt x="3" y="13"/>
                  </a:lnTo>
                  <a:cubicBezTo>
                    <a:pt x="0" y="10"/>
                    <a:pt x="0" y="5"/>
                    <a:pt x="3" y="3"/>
                  </a:cubicBezTo>
                  <a:cubicBezTo>
                    <a:pt x="6" y="0"/>
                    <a:pt x="11" y="0"/>
                    <a:pt x="13" y="3"/>
                  </a:cubicBezTo>
                  <a:lnTo>
                    <a:pt x="74" y="63"/>
                  </a:lnTo>
                  <a:lnTo>
                    <a:pt x="86" y="63"/>
                  </a:lnTo>
                  <a:cubicBezTo>
                    <a:pt x="90" y="63"/>
                    <a:pt x="94" y="67"/>
                    <a:pt x="94" y="71"/>
                  </a:cubicBezTo>
                  <a:cubicBezTo>
                    <a:pt x="94" y="75"/>
                    <a:pt x="90" y="78"/>
                    <a:pt x="86"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5" name="Freeform 203">
              <a:extLst>
                <a:ext uri="{FF2B5EF4-FFF2-40B4-BE49-F238E27FC236}">
                  <a16:creationId xmlns:a16="http://schemas.microsoft.com/office/drawing/2014/main" id="{9E70745D-5F7D-C902-AC25-2D248FC3B40C}"/>
                </a:ext>
              </a:extLst>
            </p:cNvPr>
            <p:cNvSpPr>
              <a:spLocks/>
            </p:cNvSpPr>
            <p:nvPr/>
          </p:nvSpPr>
          <p:spPr bwMode="auto">
            <a:xfrm>
              <a:off x="7686676" y="1933575"/>
              <a:ext cx="85725" cy="71438"/>
            </a:xfrm>
            <a:custGeom>
              <a:avLst/>
              <a:gdLst>
                <a:gd name="T0" fmla="*/ 22 w 93"/>
                <a:gd name="T1" fmla="*/ 78 h 78"/>
                <a:gd name="T2" fmla="*/ 7 w 93"/>
                <a:gd name="T3" fmla="*/ 78 h 78"/>
                <a:gd name="T4" fmla="*/ 0 w 93"/>
                <a:gd name="T5" fmla="*/ 71 h 78"/>
                <a:gd name="T6" fmla="*/ 7 w 93"/>
                <a:gd name="T7" fmla="*/ 63 h 78"/>
                <a:gd name="T8" fmla="*/ 19 w 93"/>
                <a:gd name="T9" fmla="*/ 63 h 78"/>
                <a:gd name="T10" fmla="*/ 80 w 93"/>
                <a:gd name="T11" fmla="*/ 3 h 78"/>
                <a:gd name="T12" fmla="*/ 90 w 93"/>
                <a:gd name="T13" fmla="*/ 3 h 78"/>
                <a:gd name="T14" fmla="*/ 90 w 93"/>
                <a:gd name="T15" fmla="*/ 13 h 78"/>
                <a:gd name="T16" fmla="*/ 27 w 93"/>
                <a:gd name="T17" fmla="*/ 76 h 78"/>
                <a:gd name="T18" fmla="*/ 22 w 93"/>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78">
                  <a:moveTo>
                    <a:pt x="22" y="78"/>
                  </a:moveTo>
                  <a:lnTo>
                    <a:pt x="7" y="78"/>
                  </a:lnTo>
                  <a:cubicBezTo>
                    <a:pt x="3" y="78"/>
                    <a:pt x="0" y="75"/>
                    <a:pt x="0" y="71"/>
                  </a:cubicBezTo>
                  <a:cubicBezTo>
                    <a:pt x="0" y="67"/>
                    <a:pt x="3" y="63"/>
                    <a:pt x="7" y="63"/>
                  </a:cubicBezTo>
                  <a:lnTo>
                    <a:pt x="19" y="63"/>
                  </a:lnTo>
                  <a:lnTo>
                    <a:pt x="80" y="3"/>
                  </a:lnTo>
                  <a:cubicBezTo>
                    <a:pt x="83" y="0"/>
                    <a:pt x="87" y="0"/>
                    <a:pt x="90" y="3"/>
                  </a:cubicBezTo>
                  <a:cubicBezTo>
                    <a:pt x="93" y="5"/>
                    <a:pt x="93" y="10"/>
                    <a:pt x="90" y="13"/>
                  </a:cubicBezTo>
                  <a:lnTo>
                    <a:pt x="27" y="76"/>
                  </a:lnTo>
                  <a:cubicBezTo>
                    <a:pt x="26" y="77"/>
                    <a:pt x="24" y="78"/>
                    <a:pt x="22"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6" name="Freeform 204">
              <a:extLst>
                <a:ext uri="{FF2B5EF4-FFF2-40B4-BE49-F238E27FC236}">
                  <a16:creationId xmlns:a16="http://schemas.microsoft.com/office/drawing/2014/main" id="{158FAF2A-4A00-FDAF-E27E-4748E3E86C54}"/>
                </a:ext>
              </a:extLst>
            </p:cNvPr>
            <p:cNvSpPr>
              <a:spLocks/>
            </p:cNvSpPr>
            <p:nvPr/>
          </p:nvSpPr>
          <p:spPr bwMode="auto">
            <a:xfrm>
              <a:off x="7486651" y="1992313"/>
              <a:ext cx="130175" cy="12700"/>
            </a:xfrm>
            <a:custGeom>
              <a:avLst/>
              <a:gdLst>
                <a:gd name="T0" fmla="*/ 135 w 142"/>
                <a:gd name="T1" fmla="*/ 14 h 14"/>
                <a:gd name="T2" fmla="*/ 7 w 142"/>
                <a:gd name="T3" fmla="*/ 14 h 14"/>
                <a:gd name="T4" fmla="*/ 0 w 142"/>
                <a:gd name="T5" fmla="*/ 7 h 14"/>
                <a:gd name="T6" fmla="*/ 7 w 142"/>
                <a:gd name="T7" fmla="*/ 0 h 14"/>
                <a:gd name="T8" fmla="*/ 135 w 142"/>
                <a:gd name="T9" fmla="*/ 0 h 14"/>
                <a:gd name="T10" fmla="*/ 142 w 142"/>
                <a:gd name="T11" fmla="*/ 7 h 14"/>
                <a:gd name="T12" fmla="*/ 135 w 142"/>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2" h="14">
                  <a:moveTo>
                    <a:pt x="135" y="14"/>
                  </a:moveTo>
                  <a:lnTo>
                    <a:pt x="7" y="14"/>
                  </a:lnTo>
                  <a:cubicBezTo>
                    <a:pt x="3" y="14"/>
                    <a:pt x="0" y="11"/>
                    <a:pt x="0" y="7"/>
                  </a:cubicBezTo>
                  <a:cubicBezTo>
                    <a:pt x="0" y="3"/>
                    <a:pt x="3" y="0"/>
                    <a:pt x="7" y="0"/>
                  </a:cubicBezTo>
                  <a:lnTo>
                    <a:pt x="135" y="0"/>
                  </a:lnTo>
                  <a:cubicBezTo>
                    <a:pt x="139" y="0"/>
                    <a:pt x="142" y="3"/>
                    <a:pt x="142" y="7"/>
                  </a:cubicBezTo>
                  <a:cubicBezTo>
                    <a:pt x="142" y="11"/>
                    <a:pt x="139" y="14"/>
                    <a:pt x="135"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sp>
        <p:nvSpPr>
          <p:cNvPr id="3" name="Rectangle 2">
            <a:extLst>
              <a:ext uri="{FF2B5EF4-FFF2-40B4-BE49-F238E27FC236}">
                <a16:creationId xmlns:a16="http://schemas.microsoft.com/office/drawing/2014/main" id="{CF8FF7B0-2A05-A2B4-679B-E70C0C09C3AA}"/>
              </a:ext>
            </a:extLst>
          </p:cNvPr>
          <p:cNvSpPr/>
          <p:nvPr/>
        </p:nvSpPr>
        <p:spPr>
          <a:xfrm>
            <a:off x="2608735" y="1027906"/>
            <a:ext cx="45719" cy="17095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B7FC477C-8468-49C5-BAE0-A84FB0927929}"/>
              </a:ext>
            </a:extLst>
          </p:cNvPr>
          <p:cNvSpPr/>
          <p:nvPr/>
        </p:nvSpPr>
        <p:spPr>
          <a:xfrm>
            <a:off x="2606198" y="2906790"/>
            <a:ext cx="45719" cy="16219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156DB95F-6E8A-45E4-2449-807222183B9A}"/>
              </a:ext>
            </a:extLst>
          </p:cNvPr>
          <p:cNvSpPr/>
          <p:nvPr/>
        </p:nvSpPr>
        <p:spPr>
          <a:xfrm>
            <a:off x="2615717" y="4762201"/>
            <a:ext cx="45719" cy="14382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CA001177-FA72-7BE4-0ED9-4241F7BB405A}"/>
              </a:ext>
            </a:extLst>
          </p:cNvPr>
          <p:cNvSpPr/>
          <p:nvPr/>
        </p:nvSpPr>
        <p:spPr>
          <a:xfrm>
            <a:off x="6751896" y="1027906"/>
            <a:ext cx="45719" cy="518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0E58A8DF-5889-11E5-4BF5-67E6A6E44022}"/>
              </a:ext>
            </a:extLst>
          </p:cNvPr>
          <p:cNvCxnSpPr>
            <a:cxnSpLocks/>
          </p:cNvCxnSpPr>
          <p:nvPr/>
        </p:nvCxnSpPr>
        <p:spPr>
          <a:xfrm>
            <a:off x="4623914" y="3349724"/>
            <a:ext cx="0" cy="12750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Chat with solid fill">
            <a:extLst>
              <a:ext uri="{FF2B5EF4-FFF2-40B4-BE49-F238E27FC236}">
                <a16:creationId xmlns:a16="http://schemas.microsoft.com/office/drawing/2014/main" id="{B69B721C-6C81-A985-11CE-6CA717B92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0454" y="5240747"/>
            <a:ext cx="365633" cy="365633"/>
          </a:xfrm>
          <a:prstGeom prst="rect">
            <a:avLst/>
          </a:prstGeom>
        </p:spPr>
      </p:pic>
      <p:sp>
        <p:nvSpPr>
          <p:cNvPr id="9" name="TextBox 8">
            <a:extLst>
              <a:ext uri="{FF2B5EF4-FFF2-40B4-BE49-F238E27FC236}">
                <a16:creationId xmlns:a16="http://schemas.microsoft.com/office/drawing/2014/main" id="{53A1AFE0-5BE2-AF16-9D80-11F7A2DAC341}"/>
              </a:ext>
            </a:extLst>
          </p:cNvPr>
          <p:cNvSpPr txBox="1"/>
          <p:nvPr/>
        </p:nvSpPr>
        <p:spPr>
          <a:xfrm>
            <a:off x="429433" y="5557277"/>
            <a:ext cx="147668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mn-lt"/>
                <a:cs typeface="+mn-lt"/>
                <a:sym typeface="+mn-lt"/>
              </a:rPr>
              <a:t>German &amp; English</a:t>
            </a:r>
          </a:p>
        </p:txBody>
      </p:sp>
      <p:sp>
        <p:nvSpPr>
          <p:cNvPr id="13" name="Freeform 352">
            <a:extLst>
              <a:ext uri="{FF2B5EF4-FFF2-40B4-BE49-F238E27FC236}">
                <a16:creationId xmlns:a16="http://schemas.microsoft.com/office/drawing/2014/main" id="{8FEAD837-24E2-190E-5578-9C07EF9A7607}"/>
              </a:ext>
            </a:extLst>
          </p:cNvPr>
          <p:cNvSpPr>
            <a:spLocks/>
          </p:cNvSpPr>
          <p:nvPr/>
        </p:nvSpPr>
        <p:spPr bwMode="auto">
          <a:xfrm>
            <a:off x="2872569" y="3501441"/>
            <a:ext cx="288502" cy="291978"/>
          </a:xfrm>
          <a:custGeom>
            <a:avLst/>
            <a:gdLst/>
            <a:ahLst/>
            <a:cxnLst>
              <a:cxn ang="0">
                <a:pos x="127" y="34"/>
              </a:cxn>
              <a:cxn ang="0">
                <a:pos x="127" y="34"/>
              </a:cxn>
              <a:cxn ang="0">
                <a:pos x="166" y="0"/>
              </a:cxn>
              <a:cxn ang="0">
                <a:pos x="69" y="58"/>
              </a:cxn>
              <a:cxn ang="0">
                <a:pos x="91" y="65"/>
              </a:cxn>
              <a:cxn ang="0">
                <a:pos x="55" y="84"/>
              </a:cxn>
              <a:cxn ang="0">
                <a:pos x="76" y="91"/>
              </a:cxn>
              <a:cxn ang="0">
                <a:pos x="41" y="109"/>
              </a:cxn>
              <a:cxn ang="0">
                <a:pos x="60" y="117"/>
              </a:cxn>
              <a:cxn ang="0">
                <a:pos x="0" y="168"/>
              </a:cxn>
              <a:cxn ang="0">
                <a:pos x="97" y="109"/>
              </a:cxn>
              <a:cxn ang="0">
                <a:pos x="81" y="103"/>
              </a:cxn>
              <a:cxn ang="0">
                <a:pos x="113" y="84"/>
              </a:cxn>
              <a:cxn ang="0">
                <a:pos x="96" y="78"/>
              </a:cxn>
              <a:cxn ang="0">
                <a:pos x="126" y="58"/>
              </a:cxn>
              <a:cxn ang="0">
                <a:pos x="107" y="52"/>
              </a:cxn>
            </a:cxnLst>
            <a:rect l="0" t="0" r="r" b="b"/>
            <a:pathLst>
              <a:path w="166" h="168">
                <a:moveTo>
                  <a:pt x="127" y="34"/>
                </a:moveTo>
                <a:lnTo>
                  <a:pt x="127" y="34"/>
                </a:lnTo>
                <a:lnTo>
                  <a:pt x="166" y="0"/>
                </a:lnTo>
                <a:lnTo>
                  <a:pt x="69" y="58"/>
                </a:lnTo>
                <a:lnTo>
                  <a:pt x="91" y="65"/>
                </a:lnTo>
                <a:lnTo>
                  <a:pt x="55" y="84"/>
                </a:lnTo>
                <a:lnTo>
                  <a:pt x="76" y="91"/>
                </a:lnTo>
                <a:lnTo>
                  <a:pt x="41" y="109"/>
                </a:lnTo>
                <a:lnTo>
                  <a:pt x="60" y="117"/>
                </a:lnTo>
                <a:lnTo>
                  <a:pt x="0" y="168"/>
                </a:lnTo>
                <a:lnTo>
                  <a:pt x="97" y="109"/>
                </a:lnTo>
                <a:lnTo>
                  <a:pt x="81" y="103"/>
                </a:lnTo>
                <a:lnTo>
                  <a:pt x="113" y="84"/>
                </a:lnTo>
                <a:lnTo>
                  <a:pt x="96" y="78"/>
                </a:lnTo>
                <a:lnTo>
                  <a:pt x="126" y="58"/>
                </a:lnTo>
                <a:lnTo>
                  <a:pt x="107" y="52"/>
                </a:ln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latin typeface="+mn-lt"/>
              <a:cs typeface="Arial" pitchFamily="34" charset="0"/>
            </a:endParaRPr>
          </a:p>
        </p:txBody>
      </p:sp>
      <p:grpSp>
        <p:nvGrpSpPr>
          <p:cNvPr id="19" name="Groupe 566">
            <a:extLst>
              <a:ext uri="{FF2B5EF4-FFF2-40B4-BE49-F238E27FC236}">
                <a16:creationId xmlns:a16="http://schemas.microsoft.com/office/drawing/2014/main" id="{F63C2A5B-C6B7-9F68-D2C5-BF4248AF1393}"/>
              </a:ext>
            </a:extLst>
          </p:cNvPr>
          <p:cNvGrpSpPr>
            <a:grpSpLocks noChangeAspect="1"/>
          </p:cNvGrpSpPr>
          <p:nvPr/>
        </p:nvGrpSpPr>
        <p:grpSpPr>
          <a:xfrm>
            <a:off x="2845198" y="4267684"/>
            <a:ext cx="343244" cy="231253"/>
            <a:chOff x="1033464" y="987426"/>
            <a:chExt cx="374650" cy="252413"/>
          </a:xfrm>
        </p:grpSpPr>
        <p:sp>
          <p:nvSpPr>
            <p:cNvPr id="20" name="Freeform 228">
              <a:extLst>
                <a:ext uri="{FF2B5EF4-FFF2-40B4-BE49-F238E27FC236}">
                  <a16:creationId xmlns:a16="http://schemas.microsoft.com/office/drawing/2014/main" id="{A4EB1FFA-7C55-A1FE-5DB1-577C24F69858}"/>
                </a:ext>
              </a:extLst>
            </p:cNvPr>
            <p:cNvSpPr>
              <a:spLocks/>
            </p:cNvSpPr>
            <p:nvPr/>
          </p:nvSpPr>
          <p:spPr bwMode="auto">
            <a:xfrm>
              <a:off x="1093789" y="987426"/>
              <a:ext cx="314325" cy="244475"/>
            </a:xfrm>
            <a:custGeom>
              <a:avLst/>
              <a:gdLst/>
              <a:ahLst/>
              <a:cxnLst>
                <a:cxn ang="0">
                  <a:pos x="0" y="74"/>
                </a:cxn>
                <a:cxn ang="0">
                  <a:pos x="0" y="21"/>
                </a:cxn>
                <a:cxn ang="0">
                  <a:pos x="52" y="63"/>
                </a:cxn>
                <a:cxn ang="0">
                  <a:pos x="52" y="21"/>
                </a:cxn>
                <a:cxn ang="0">
                  <a:pos x="106" y="64"/>
                </a:cxn>
                <a:cxn ang="0">
                  <a:pos x="106" y="21"/>
                </a:cxn>
                <a:cxn ang="0">
                  <a:pos x="156" y="72"/>
                </a:cxn>
                <a:cxn ang="0">
                  <a:pos x="173" y="0"/>
                </a:cxn>
                <a:cxn ang="0">
                  <a:pos x="198" y="0"/>
                </a:cxn>
                <a:cxn ang="0">
                  <a:pos x="198" y="154"/>
                </a:cxn>
              </a:cxnLst>
              <a:rect l="0" t="0" r="r" b="b"/>
              <a:pathLst>
                <a:path w="198" h="154">
                  <a:moveTo>
                    <a:pt x="0" y="74"/>
                  </a:moveTo>
                  <a:lnTo>
                    <a:pt x="0" y="21"/>
                  </a:lnTo>
                  <a:lnTo>
                    <a:pt x="52" y="63"/>
                  </a:lnTo>
                  <a:lnTo>
                    <a:pt x="52" y="21"/>
                  </a:lnTo>
                  <a:lnTo>
                    <a:pt x="106" y="64"/>
                  </a:lnTo>
                  <a:lnTo>
                    <a:pt x="106" y="21"/>
                  </a:lnTo>
                  <a:lnTo>
                    <a:pt x="156" y="72"/>
                  </a:lnTo>
                  <a:lnTo>
                    <a:pt x="173" y="0"/>
                  </a:lnTo>
                  <a:lnTo>
                    <a:pt x="198" y="0"/>
                  </a:lnTo>
                  <a:lnTo>
                    <a:pt x="198" y="154"/>
                  </a:ln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21" name="Freeform 229">
              <a:extLst>
                <a:ext uri="{FF2B5EF4-FFF2-40B4-BE49-F238E27FC236}">
                  <a16:creationId xmlns:a16="http://schemas.microsoft.com/office/drawing/2014/main" id="{A5306F10-4A8A-6B9F-14BB-E6700424E034}"/>
                </a:ext>
              </a:extLst>
            </p:cNvPr>
            <p:cNvSpPr>
              <a:spLocks/>
            </p:cNvSpPr>
            <p:nvPr/>
          </p:nvSpPr>
          <p:spPr bwMode="auto">
            <a:xfrm>
              <a:off x="1033464" y="1098551"/>
              <a:ext cx="239713" cy="141288"/>
            </a:xfrm>
            <a:custGeom>
              <a:avLst/>
              <a:gdLst/>
              <a:ahLst/>
              <a:cxnLst>
                <a:cxn ang="0">
                  <a:pos x="31" y="20"/>
                </a:cxn>
                <a:cxn ang="0">
                  <a:pos x="17" y="13"/>
                </a:cxn>
                <a:cxn ang="0">
                  <a:pos x="16" y="26"/>
                </a:cxn>
                <a:cxn ang="0">
                  <a:pos x="2" y="28"/>
                </a:cxn>
                <a:cxn ang="0">
                  <a:pos x="10" y="39"/>
                </a:cxn>
                <a:cxn ang="0">
                  <a:pos x="1" y="48"/>
                </a:cxn>
                <a:cxn ang="0">
                  <a:pos x="14" y="51"/>
                </a:cxn>
                <a:cxn ang="0">
                  <a:pos x="13" y="65"/>
                </a:cxn>
                <a:cxn ang="0">
                  <a:pos x="25" y="59"/>
                </a:cxn>
                <a:cxn ang="0">
                  <a:pos x="33" y="70"/>
                </a:cxn>
                <a:cxn ang="0">
                  <a:pos x="38" y="57"/>
                </a:cxn>
                <a:cxn ang="0">
                  <a:pos x="51" y="61"/>
                </a:cxn>
                <a:cxn ang="0">
                  <a:pos x="48" y="48"/>
                </a:cxn>
                <a:cxn ang="0">
                  <a:pos x="59" y="41"/>
                </a:cxn>
                <a:cxn ang="0">
                  <a:pos x="50" y="33"/>
                </a:cxn>
                <a:cxn ang="0">
                  <a:pos x="62" y="27"/>
                </a:cxn>
                <a:cxn ang="0">
                  <a:pos x="57" y="15"/>
                </a:cxn>
                <a:cxn ang="0">
                  <a:pos x="70" y="16"/>
                </a:cxn>
                <a:cxn ang="0">
                  <a:pos x="72" y="3"/>
                </a:cxn>
                <a:cxn ang="0">
                  <a:pos x="83" y="10"/>
                </a:cxn>
                <a:cxn ang="0">
                  <a:pos x="91" y="0"/>
                </a:cxn>
                <a:cxn ang="0">
                  <a:pos x="97" y="12"/>
                </a:cxn>
                <a:cxn ang="0">
                  <a:pos x="109" y="7"/>
                </a:cxn>
                <a:cxn ang="0">
                  <a:pos x="108" y="20"/>
                </a:cxn>
                <a:cxn ang="0">
                  <a:pos x="121" y="22"/>
                </a:cxn>
                <a:cxn ang="0">
                  <a:pos x="114" y="33"/>
                </a:cxn>
                <a:cxn ang="0">
                  <a:pos x="124" y="41"/>
                </a:cxn>
                <a:cxn ang="0">
                  <a:pos x="112" y="47"/>
                </a:cxn>
                <a:cxn ang="0">
                  <a:pos x="117" y="59"/>
                </a:cxn>
                <a:cxn ang="0">
                  <a:pos x="104" y="58"/>
                </a:cxn>
                <a:cxn ang="0">
                  <a:pos x="102" y="71"/>
                </a:cxn>
                <a:cxn ang="0">
                  <a:pos x="91" y="63"/>
                </a:cxn>
              </a:cxnLst>
              <a:rect l="0" t="0" r="r" b="b"/>
              <a:pathLst>
                <a:path w="124" h="73">
                  <a:moveTo>
                    <a:pt x="31" y="3"/>
                  </a:moveTo>
                  <a:cubicBezTo>
                    <a:pt x="31" y="20"/>
                    <a:pt x="31" y="20"/>
                    <a:pt x="31" y="20"/>
                  </a:cubicBezTo>
                  <a:cubicBezTo>
                    <a:pt x="30" y="21"/>
                    <a:pt x="25" y="21"/>
                    <a:pt x="24" y="21"/>
                  </a:cubicBezTo>
                  <a:cubicBezTo>
                    <a:pt x="17" y="13"/>
                    <a:pt x="17" y="13"/>
                    <a:pt x="17" y="13"/>
                  </a:cubicBezTo>
                  <a:cubicBezTo>
                    <a:pt x="12" y="16"/>
                    <a:pt x="12" y="16"/>
                    <a:pt x="12" y="16"/>
                  </a:cubicBezTo>
                  <a:cubicBezTo>
                    <a:pt x="16" y="26"/>
                    <a:pt x="16" y="26"/>
                    <a:pt x="16" y="26"/>
                  </a:cubicBezTo>
                  <a:cubicBezTo>
                    <a:pt x="15" y="27"/>
                    <a:pt x="14" y="28"/>
                    <a:pt x="13" y="29"/>
                  </a:cubicBezTo>
                  <a:cubicBezTo>
                    <a:pt x="2" y="28"/>
                    <a:pt x="2" y="28"/>
                    <a:pt x="2" y="28"/>
                  </a:cubicBezTo>
                  <a:cubicBezTo>
                    <a:pt x="0" y="33"/>
                    <a:pt x="0" y="33"/>
                    <a:pt x="0" y="33"/>
                  </a:cubicBezTo>
                  <a:cubicBezTo>
                    <a:pt x="10" y="39"/>
                    <a:pt x="10" y="39"/>
                    <a:pt x="10" y="39"/>
                  </a:cubicBezTo>
                  <a:cubicBezTo>
                    <a:pt x="10" y="40"/>
                    <a:pt x="10" y="41"/>
                    <a:pt x="10" y="42"/>
                  </a:cubicBezTo>
                  <a:cubicBezTo>
                    <a:pt x="1" y="48"/>
                    <a:pt x="1" y="48"/>
                    <a:pt x="1" y="48"/>
                  </a:cubicBezTo>
                  <a:cubicBezTo>
                    <a:pt x="3" y="54"/>
                    <a:pt x="3" y="54"/>
                    <a:pt x="3" y="54"/>
                  </a:cubicBezTo>
                  <a:cubicBezTo>
                    <a:pt x="14" y="51"/>
                    <a:pt x="14" y="51"/>
                    <a:pt x="14" y="51"/>
                  </a:cubicBezTo>
                  <a:cubicBezTo>
                    <a:pt x="15" y="52"/>
                    <a:pt x="16" y="53"/>
                    <a:pt x="16" y="54"/>
                  </a:cubicBezTo>
                  <a:cubicBezTo>
                    <a:pt x="13" y="65"/>
                    <a:pt x="13" y="65"/>
                    <a:pt x="13" y="65"/>
                  </a:cubicBezTo>
                  <a:cubicBezTo>
                    <a:pt x="18" y="68"/>
                    <a:pt x="18" y="68"/>
                    <a:pt x="18" y="68"/>
                  </a:cubicBezTo>
                  <a:cubicBezTo>
                    <a:pt x="25" y="59"/>
                    <a:pt x="25" y="59"/>
                    <a:pt x="25" y="59"/>
                  </a:cubicBezTo>
                  <a:cubicBezTo>
                    <a:pt x="26" y="59"/>
                    <a:pt x="28" y="59"/>
                    <a:pt x="29" y="59"/>
                  </a:cubicBezTo>
                  <a:cubicBezTo>
                    <a:pt x="33" y="70"/>
                    <a:pt x="33" y="70"/>
                    <a:pt x="33" y="70"/>
                  </a:cubicBezTo>
                  <a:cubicBezTo>
                    <a:pt x="39" y="69"/>
                    <a:pt x="39" y="69"/>
                    <a:pt x="39" y="69"/>
                  </a:cubicBezTo>
                  <a:cubicBezTo>
                    <a:pt x="38" y="57"/>
                    <a:pt x="38" y="57"/>
                    <a:pt x="38" y="57"/>
                  </a:cubicBezTo>
                  <a:cubicBezTo>
                    <a:pt x="40" y="57"/>
                    <a:pt x="41" y="56"/>
                    <a:pt x="42" y="56"/>
                  </a:cubicBezTo>
                  <a:cubicBezTo>
                    <a:pt x="51" y="61"/>
                    <a:pt x="51" y="61"/>
                    <a:pt x="51" y="61"/>
                  </a:cubicBezTo>
                  <a:cubicBezTo>
                    <a:pt x="55" y="56"/>
                    <a:pt x="55" y="56"/>
                    <a:pt x="55" y="56"/>
                  </a:cubicBezTo>
                  <a:cubicBezTo>
                    <a:pt x="48" y="48"/>
                    <a:pt x="48" y="48"/>
                    <a:pt x="48" y="48"/>
                  </a:cubicBezTo>
                  <a:cubicBezTo>
                    <a:pt x="48" y="47"/>
                    <a:pt x="49" y="45"/>
                    <a:pt x="49" y="44"/>
                  </a:cubicBezTo>
                  <a:cubicBezTo>
                    <a:pt x="59" y="41"/>
                    <a:pt x="59" y="41"/>
                    <a:pt x="59" y="41"/>
                  </a:cubicBezTo>
                  <a:cubicBezTo>
                    <a:pt x="60" y="37"/>
                    <a:pt x="60" y="37"/>
                    <a:pt x="60" y="37"/>
                  </a:cubicBezTo>
                  <a:cubicBezTo>
                    <a:pt x="50" y="33"/>
                    <a:pt x="50" y="33"/>
                    <a:pt x="50" y="33"/>
                  </a:cubicBezTo>
                  <a:cubicBezTo>
                    <a:pt x="51" y="27"/>
                    <a:pt x="51" y="27"/>
                    <a:pt x="51" y="27"/>
                  </a:cubicBezTo>
                  <a:cubicBezTo>
                    <a:pt x="62" y="27"/>
                    <a:pt x="62" y="27"/>
                    <a:pt x="62" y="27"/>
                  </a:cubicBezTo>
                  <a:cubicBezTo>
                    <a:pt x="62" y="26"/>
                    <a:pt x="63" y="25"/>
                    <a:pt x="64" y="23"/>
                  </a:cubicBezTo>
                  <a:cubicBezTo>
                    <a:pt x="57" y="15"/>
                    <a:pt x="57" y="15"/>
                    <a:pt x="57" y="15"/>
                  </a:cubicBezTo>
                  <a:cubicBezTo>
                    <a:pt x="61" y="11"/>
                    <a:pt x="61" y="11"/>
                    <a:pt x="61" y="11"/>
                  </a:cubicBezTo>
                  <a:cubicBezTo>
                    <a:pt x="70" y="16"/>
                    <a:pt x="70" y="16"/>
                    <a:pt x="70" y="16"/>
                  </a:cubicBezTo>
                  <a:cubicBezTo>
                    <a:pt x="71" y="15"/>
                    <a:pt x="72" y="14"/>
                    <a:pt x="74" y="14"/>
                  </a:cubicBezTo>
                  <a:cubicBezTo>
                    <a:pt x="72" y="3"/>
                    <a:pt x="72" y="3"/>
                    <a:pt x="72" y="3"/>
                  </a:cubicBezTo>
                  <a:cubicBezTo>
                    <a:pt x="77" y="1"/>
                    <a:pt x="77" y="1"/>
                    <a:pt x="77" y="1"/>
                  </a:cubicBezTo>
                  <a:cubicBezTo>
                    <a:pt x="83" y="10"/>
                    <a:pt x="83" y="10"/>
                    <a:pt x="83" y="10"/>
                  </a:cubicBezTo>
                  <a:cubicBezTo>
                    <a:pt x="84" y="10"/>
                    <a:pt x="86" y="10"/>
                    <a:pt x="87" y="10"/>
                  </a:cubicBezTo>
                  <a:cubicBezTo>
                    <a:pt x="91" y="0"/>
                    <a:pt x="91" y="0"/>
                    <a:pt x="91" y="0"/>
                  </a:cubicBezTo>
                  <a:cubicBezTo>
                    <a:pt x="97" y="1"/>
                    <a:pt x="97" y="1"/>
                    <a:pt x="97" y="1"/>
                  </a:cubicBezTo>
                  <a:cubicBezTo>
                    <a:pt x="97" y="12"/>
                    <a:pt x="97" y="12"/>
                    <a:pt x="97" y="12"/>
                  </a:cubicBezTo>
                  <a:cubicBezTo>
                    <a:pt x="98" y="12"/>
                    <a:pt x="99" y="13"/>
                    <a:pt x="101" y="14"/>
                  </a:cubicBezTo>
                  <a:cubicBezTo>
                    <a:pt x="109" y="7"/>
                    <a:pt x="109" y="7"/>
                    <a:pt x="109" y="7"/>
                  </a:cubicBezTo>
                  <a:cubicBezTo>
                    <a:pt x="113" y="11"/>
                    <a:pt x="113" y="11"/>
                    <a:pt x="113" y="11"/>
                  </a:cubicBezTo>
                  <a:cubicBezTo>
                    <a:pt x="108" y="20"/>
                    <a:pt x="108" y="20"/>
                    <a:pt x="108" y="20"/>
                  </a:cubicBezTo>
                  <a:cubicBezTo>
                    <a:pt x="109" y="21"/>
                    <a:pt x="110" y="22"/>
                    <a:pt x="110" y="23"/>
                  </a:cubicBezTo>
                  <a:cubicBezTo>
                    <a:pt x="121" y="22"/>
                    <a:pt x="121" y="22"/>
                    <a:pt x="121" y="22"/>
                  </a:cubicBezTo>
                  <a:cubicBezTo>
                    <a:pt x="123" y="27"/>
                    <a:pt x="123" y="27"/>
                    <a:pt x="123" y="27"/>
                  </a:cubicBezTo>
                  <a:cubicBezTo>
                    <a:pt x="114" y="33"/>
                    <a:pt x="114" y="33"/>
                    <a:pt x="114" y="33"/>
                  </a:cubicBezTo>
                  <a:cubicBezTo>
                    <a:pt x="114" y="34"/>
                    <a:pt x="114" y="36"/>
                    <a:pt x="114" y="37"/>
                  </a:cubicBezTo>
                  <a:cubicBezTo>
                    <a:pt x="124" y="41"/>
                    <a:pt x="124" y="41"/>
                    <a:pt x="124" y="41"/>
                  </a:cubicBezTo>
                  <a:cubicBezTo>
                    <a:pt x="123" y="47"/>
                    <a:pt x="123" y="47"/>
                    <a:pt x="123" y="47"/>
                  </a:cubicBezTo>
                  <a:cubicBezTo>
                    <a:pt x="112" y="47"/>
                    <a:pt x="112" y="47"/>
                    <a:pt x="112" y="47"/>
                  </a:cubicBezTo>
                  <a:cubicBezTo>
                    <a:pt x="112" y="48"/>
                    <a:pt x="111" y="49"/>
                    <a:pt x="110" y="50"/>
                  </a:cubicBezTo>
                  <a:cubicBezTo>
                    <a:pt x="117" y="59"/>
                    <a:pt x="117" y="59"/>
                    <a:pt x="117" y="59"/>
                  </a:cubicBezTo>
                  <a:cubicBezTo>
                    <a:pt x="113" y="63"/>
                    <a:pt x="113" y="63"/>
                    <a:pt x="113" y="63"/>
                  </a:cubicBezTo>
                  <a:cubicBezTo>
                    <a:pt x="104" y="58"/>
                    <a:pt x="104" y="58"/>
                    <a:pt x="104" y="58"/>
                  </a:cubicBezTo>
                  <a:cubicBezTo>
                    <a:pt x="103" y="59"/>
                    <a:pt x="102" y="60"/>
                    <a:pt x="100" y="60"/>
                  </a:cubicBezTo>
                  <a:cubicBezTo>
                    <a:pt x="102" y="71"/>
                    <a:pt x="102" y="71"/>
                    <a:pt x="102" y="71"/>
                  </a:cubicBezTo>
                  <a:cubicBezTo>
                    <a:pt x="96" y="73"/>
                    <a:pt x="96" y="73"/>
                    <a:pt x="96" y="73"/>
                  </a:cubicBezTo>
                  <a:cubicBezTo>
                    <a:pt x="91" y="63"/>
                    <a:pt x="91" y="63"/>
                    <a:pt x="91" y="63"/>
                  </a:cubicBezTo>
                  <a:cubicBezTo>
                    <a:pt x="90" y="64"/>
                    <a:pt x="88" y="64"/>
                    <a:pt x="87" y="64"/>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22" name="Freeform 230">
              <a:extLst>
                <a:ext uri="{FF2B5EF4-FFF2-40B4-BE49-F238E27FC236}">
                  <a16:creationId xmlns:a16="http://schemas.microsoft.com/office/drawing/2014/main" id="{9894AC7E-731C-5D25-B4B6-FCC4537A4B25}"/>
                </a:ext>
              </a:extLst>
            </p:cNvPr>
            <p:cNvSpPr>
              <a:spLocks/>
            </p:cNvSpPr>
            <p:nvPr/>
          </p:nvSpPr>
          <p:spPr bwMode="auto">
            <a:xfrm>
              <a:off x="1179514" y="1146176"/>
              <a:ext cx="46038" cy="47625"/>
            </a:xfrm>
            <a:custGeom>
              <a:avLst/>
              <a:gdLst/>
              <a:ahLst/>
              <a:cxnLst>
                <a:cxn ang="0">
                  <a:pos x="4" y="5"/>
                </a:cxn>
                <a:cxn ang="0">
                  <a:pos x="19" y="4"/>
                </a:cxn>
                <a:cxn ang="0">
                  <a:pos x="20" y="19"/>
                </a:cxn>
                <a:cxn ang="0">
                  <a:pos x="5" y="20"/>
                </a:cxn>
                <a:cxn ang="0">
                  <a:pos x="4" y="5"/>
                </a:cxn>
              </a:cxnLst>
              <a:rect l="0" t="0" r="r" b="b"/>
              <a:pathLst>
                <a:path w="24" h="24">
                  <a:moveTo>
                    <a:pt x="4" y="5"/>
                  </a:moveTo>
                  <a:cubicBezTo>
                    <a:pt x="8" y="1"/>
                    <a:pt x="14" y="0"/>
                    <a:pt x="19" y="4"/>
                  </a:cubicBezTo>
                  <a:cubicBezTo>
                    <a:pt x="23" y="8"/>
                    <a:pt x="24" y="14"/>
                    <a:pt x="20" y="19"/>
                  </a:cubicBezTo>
                  <a:cubicBezTo>
                    <a:pt x="16" y="23"/>
                    <a:pt x="10" y="24"/>
                    <a:pt x="5" y="20"/>
                  </a:cubicBezTo>
                  <a:cubicBezTo>
                    <a:pt x="1" y="16"/>
                    <a:pt x="0" y="9"/>
                    <a:pt x="4" y="5"/>
                  </a:cubicBez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23" name="Freeform 231">
              <a:extLst>
                <a:ext uri="{FF2B5EF4-FFF2-40B4-BE49-F238E27FC236}">
                  <a16:creationId xmlns:a16="http://schemas.microsoft.com/office/drawing/2014/main" id="{C42C9799-FA33-A3B1-EE09-F777542C02BD}"/>
                </a:ext>
              </a:extLst>
            </p:cNvPr>
            <p:cNvSpPr>
              <a:spLocks/>
            </p:cNvSpPr>
            <p:nvPr/>
          </p:nvSpPr>
          <p:spPr bwMode="auto">
            <a:xfrm>
              <a:off x="1069976" y="1154113"/>
              <a:ext cx="42863" cy="42863"/>
            </a:xfrm>
            <a:custGeom>
              <a:avLst/>
              <a:gdLst/>
              <a:ahLst/>
              <a:cxnLst>
                <a:cxn ang="0">
                  <a:pos x="4" y="5"/>
                </a:cxn>
                <a:cxn ang="0">
                  <a:pos x="17" y="4"/>
                </a:cxn>
                <a:cxn ang="0">
                  <a:pos x="19" y="17"/>
                </a:cxn>
                <a:cxn ang="0">
                  <a:pos x="5" y="18"/>
                </a:cxn>
                <a:cxn ang="0">
                  <a:pos x="4" y="5"/>
                </a:cxn>
              </a:cxnLst>
              <a:rect l="0" t="0" r="r" b="b"/>
              <a:pathLst>
                <a:path w="22" h="22">
                  <a:moveTo>
                    <a:pt x="4" y="5"/>
                  </a:moveTo>
                  <a:cubicBezTo>
                    <a:pt x="7" y="1"/>
                    <a:pt x="13" y="0"/>
                    <a:pt x="17" y="4"/>
                  </a:cubicBezTo>
                  <a:cubicBezTo>
                    <a:pt x="22" y="7"/>
                    <a:pt x="22" y="13"/>
                    <a:pt x="19" y="17"/>
                  </a:cubicBezTo>
                  <a:cubicBezTo>
                    <a:pt x="15" y="22"/>
                    <a:pt x="9" y="22"/>
                    <a:pt x="5" y="18"/>
                  </a:cubicBezTo>
                  <a:cubicBezTo>
                    <a:pt x="1" y="15"/>
                    <a:pt x="0" y="9"/>
                    <a:pt x="4" y="5"/>
                  </a:cubicBez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grpSp>
      <p:grpSp>
        <p:nvGrpSpPr>
          <p:cNvPr id="24" name="Group 23">
            <a:extLst>
              <a:ext uri="{FF2B5EF4-FFF2-40B4-BE49-F238E27FC236}">
                <a16:creationId xmlns:a16="http://schemas.microsoft.com/office/drawing/2014/main" id="{689DCD61-9C03-A829-DABC-C1B528FFA09B}"/>
              </a:ext>
            </a:extLst>
          </p:cNvPr>
          <p:cNvGrpSpPr>
            <a:grpSpLocks noChangeAspect="1"/>
          </p:cNvGrpSpPr>
          <p:nvPr/>
        </p:nvGrpSpPr>
        <p:grpSpPr>
          <a:xfrm>
            <a:off x="4745628" y="3912851"/>
            <a:ext cx="332789" cy="191854"/>
            <a:chOff x="3391695" y="3733265"/>
            <a:chExt cx="637030" cy="367250"/>
          </a:xfrm>
        </p:grpSpPr>
        <p:sp>
          <p:nvSpPr>
            <p:cNvPr id="25" name="Freeform 243">
              <a:extLst>
                <a:ext uri="{FF2B5EF4-FFF2-40B4-BE49-F238E27FC236}">
                  <a16:creationId xmlns:a16="http://schemas.microsoft.com/office/drawing/2014/main" id="{6634C537-C4FD-C0DF-BBB5-26695CE71330}"/>
                </a:ext>
              </a:extLst>
            </p:cNvPr>
            <p:cNvSpPr>
              <a:spLocks/>
            </p:cNvSpPr>
            <p:nvPr/>
          </p:nvSpPr>
          <p:spPr bwMode="auto">
            <a:xfrm>
              <a:off x="3826825" y="3748929"/>
              <a:ext cx="201900" cy="302850"/>
            </a:xfrm>
            <a:custGeom>
              <a:avLst/>
              <a:gdLst/>
              <a:ahLst/>
              <a:cxnLst>
                <a:cxn ang="0">
                  <a:pos x="84" y="142"/>
                </a:cxn>
                <a:cxn ang="0">
                  <a:pos x="95" y="142"/>
                </a:cxn>
                <a:cxn ang="0">
                  <a:pos x="95" y="132"/>
                </a:cxn>
                <a:cxn ang="0">
                  <a:pos x="95" y="109"/>
                </a:cxn>
                <a:cxn ang="0">
                  <a:pos x="95" y="79"/>
                </a:cxn>
                <a:cxn ang="0">
                  <a:pos x="20" y="0"/>
                </a:cxn>
                <a:cxn ang="0">
                  <a:pos x="13" y="0"/>
                </a:cxn>
                <a:cxn ang="0">
                  <a:pos x="13" y="37"/>
                </a:cxn>
                <a:cxn ang="0">
                  <a:pos x="0" y="45"/>
                </a:cxn>
                <a:cxn ang="0">
                  <a:pos x="0" y="141"/>
                </a:cxn>
                <a:cxn ang="0">
                  <a:pos x="11" y="141"/>
                </a:cxn>
                <a:cxn ang="0">
                  <a:pos x="49" y="108"/>
                </a:cxn>
                <a:cxn ang="0">
                  <a:pos x="80" y="141"/>
                </a:cxn>
                <a:cxn ang="0">
                  <a:pos x="80" y="142"/>
                </a:cxn>
                <a:cxn ang="0">
                  <a:pos x="84" y="142"/>
                </a:cxn>
              </a:cxnLst>
              <a:rect l="0" t="0" r="r" b="b"/>
              <a:pathLst>
                <a:path w="95" h="142">
                  <a:moveTo>
                    <a:pt x="84" y="142"/>
                  </a:moveTo>
                  <a:cubicBezTo>
                    <a:pt x="95" y="142"/>
                    <a:pt x="95" y="142"/>
                    <a:pt x="95" y="142"/>
                  </a:cubicBezTo>
                  <a:cubicBezTo>
                    <a:pt x="95" y="132"/>
                    <a:pt x="95" y="132"/>
                    <a:pt x="95" y="132"/>
                  </a:cubicBezTo>
                  <a:cubicBezTo>
                    <a:pt x="95" y="109"/>
                    <a:pt x="95" y="109"/>
                    <a:pt x="95" y="109"/>
                  </a:cubicBezTo>
                  <a:cubicBezTo>
                    <a:pt x="95" y="79"/>
                    <a:pt x="95" y="79"/>
                    <a:pt x="95" y="79"/>
                  </a:cubicBezTo>
                  <a:cubicBezTo>
                    <a:pt x="95" y="79"/>
                    <a:pt x="77" y="18"/>
                    <a:pt x="20" y="0"/>
                  </a:cubicBezTo>
                  <a:cubicBezTo>
                    <a:pt x="13" y="0"/>
                    <a:pt x="13" y="0"/>
                    <a:pt x="13" y="0"/>
                  </a:cubicBezTo>
                  <a:cubicBezTo>
                    <a:pt x="13" y="37"/>
                    <a:pt x="13" y="37"/>
                    <a:pt x="13" y="37"/>
                  </a:cubicBezTo>
                  <a:cubicBezTo>
                    <a:pt x="13" y="37"/>
                    <a:pt x="0" y="35"/>
                    <a:pt x="0" y="45"/>
                  </a:cubicBezTo>
                  <a:cubicBezTo>
                    <a:pt x="0" y="56"/>
                    <a:pt x="0" y="141"/>
                    <a:pt x="0" y="141"/>
                  </a:cubicBezTo>
                  <a:cubicBezTo>
                    <a:pt x="11" y="141"/>
                    <a:pt x="11" y="141"/>
                    <a:pt x="11" y="141"/>
                  </a:cubicBezTo>
                  <a:cubicBezTo>
                    <a:pt x="11" y="141"/>
                    <a:pt x="21" y="107"/>
                    <a:pt x="49" y="108"/>
                  </a:cubicBezTo>
                  <a:cubicBezTo>
                    <a:pt x="77" y="109"/>
                    <a:pt x="80" y="137"/>
                    <a:pt x="80" y="141"/>
                  </a:cubicBezTo>
                  <a:cubicBezTo>
                    <a:pt x="80" y="142"/>
                    <a:pt x="80" y="142"/>
                    <a:pt x="80" y="142"/>
                  </a:cubicBezTo>
                  <a:lnTo>
                    <a:pt x="84" y="142"/>
                  </a:ln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29" name="Freeform 244">
              <a:extLst>
                <a:ext uri="{FF2B5EF4-FFF2-40B4-BE49-F238E27FC236}">
                  <a16:creationId xmlns:a16="http://schemas.microsoft.com/office/drawing/2014/main" id="{56AB02E4-796A-CCE2-8F51-15D7F2B9E770}"/>
                </a:ext>
              </a:extLst>
            </p:cNvPr>
            <p:cNvSpPr>
              <a:spLocks/>
            </p:cNvSpPr>
            <p:nvPr/>
          </p:nvSpPr>
          <p:spPr bwMode="auto">
            <a:xfrm>
              <a:off x="3412581" y="3733265"/>
              <a:ext cx="341142" cy="261078"/>
            </a:xfrm>
            <a:custGeom>
              <a:avLst/>
              <a:gdLst/>
              <a:ahLst/>
              <a:cxnLst>
                <a:cxn ang="0">
                  <a:pos x="0" y="114"/>
                </a:cxn>
                <a:cxn ang="0">
                  <a:pos x="8" y="123"/>
                </a:cxn>
                <a:cxn ang="0">
                  <a:pos x="153" y="123"/>
                </a:cxn>
                <a:cxn ang="0">
                  <a:pos x="161" y="114"/>
                </a:cxn>
                <a:cxn ang="0">
                  <a:pos x="161" y="9"/>
                </a:cxn>
                <a:cxn ang="0">
                  <a:pos x="153" y="0"/>
                </a:cxn>
                <a:cxn ang="0">
                  <a:pos x="8" y="0"/>
                </a:cxn>
                <a:cxn ang="0">
                  <a:pos x="0" y="9"/>
                </a:cxn>
                <a:cxn ang="0">
                  <a:pos x="0" y="114"/>
                </a:cxn>
              </a:cxnLst>
              <a:rect l="0" t="0" r="r" b="b"/>
              <a:pathLst>
                <a:path w="161" h="123">
                  <a:moveTo>
                    <a:pt x="0" y="114"/>
                  </a:moveTo>
                  <a:cubicBezTo>
                    <a:pt x="0" y="119"/>
                    <a:pt x="4" y="123"/>
                    <a:pt x="8" y="123"/>
                  </a:cubicBezTo>
                  <a:cubicBezTo>
                    <a:pt x="153" y="123"/>
                    <a:pt x="153" y="123"/>
                    <a:pt x="153" y="123"/>
                  </a:cubicBezTo>
                  <a:cubicBezTo>
                    <a:pt x="157" y="123"/>
                    <a:pt x="161" y="119"/>
                    <a:pt x="161" y="114"/>
                  </a:cubicBezTo>
                  <a:cubicBezTo>
                    <a:pt x="161" y="9"/>
                    <a:pt x="161" y="9"/>
                    <a:pt x="161" y="9"/>
                  </a:cubicBezTo>
                  <a:cubicBezTo>
                    <a:pt x="161" y="4"/>
                    <a:pt x="157" y="0"/>
                    <a:pt x="153" y="0"/>
                  </a:cubicBezTo>
                  <a:cubicBezTo>
                    <a:pt x="8" y="0"/>
                    <a:pt x="8" y="0"/>
                    <a:pt x="8" y="0"/>
                  </a:cubicBezTo>
                  <a:cubicBezTo>
                    <a:pt x="4" y="0"/>
                    <a:pt x="0" y="4"/>
                    <a:pt x="0" y="9"/>
                  </a:cubicBezTo>
                  <a:lnTo>
                    <a:pt x="0" y="114"/>
                  </a:ln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0" name="Oval 245">
              <a:extLst>
                <a:ext uri="{FF2B5EF4-FFF2-40B4-BE49-F238E27FC236}">
                  <a16:creationId xmlns:a16="http://schemas.microsoft.com/office/drawing/2014/main" id="{F1A150CF-646A-0D46-E88D-952717C06DBF}"/>
                </a:ext>
              </a:extLst>
            </p:cNvPr>
            <p:cNvSpPr>
              <a:spLocks noChangeArrowheads="1"/>
            </p:cNvSpPr>
            <p:nvPr/>
          </p:nvSpPr>
          <p:spPr bwMode="auto">
            <a:xfrm>
              <a:off x="3879040" y="4008267"/>
              <a:ext cx="92248" cy="92248"/>
            </a:xfrm>
            <a:prstGeom prst="ellips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1" name="Oval 246">
              <a:extLst>
                <a:ext uri="{FF2B5EF4-FFF2-40B4-BE49-F238E27FC236}">
                  <a16:creationId xmlns:a16="http://schemas.microsoft.com/office/drawing/2014/main" id="{F5226561-0CF6-86D1-D614-8EB171904E8E}"/>
                </a:ext>
              </a:extLst>
            </p:cNvPr>
            <p:cNvSpPr>
              <a:spLocks noChangeArrowheads="1"/>
            </p:cNvSpPr>
            <p:nvPr/>
          </p:nvSpPr>
          <p:spPr bwMode="auto">
            <a:xfrm>
              <a:off x="3456095" y="4008267"/>
              <a:ext cx="92248" cy="92248"/>
            </a:xfrm>
            <a:prstGeom prst="ellips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2" name="Line 247">
              <a:extLst>
                <a:ext uri="{FF2B5EF4-FFF2-40B4-BE49-F238E27FC236}">
                  <a16:creationId xmlns:a16="http://schemas.microsoft.com/office/drawing/2014/main" id="{E1960FE2-BF2C-CFAB-29C8-4A9DA4F9C9E7}"/>
                </a:ext>
              </a:extLst>
            </p:cNvPr>
            <p:cNvSpPr>
              <a:spLocks noChangeShapeType="1"/>
            </p:cNvSpPr>
            <p:nvPr/>
          </p:nvSpPr>
          <p:spPr bwMode="auto">
            <a:xfrm flipH="1">
              <a:off x="3567488" y="4034374"/>
              <a:ext cx="234971" cy="1741"/>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3" name="Line 248">
              <a:extLst>
                <a:ext uri="{FF2B5EF4-FFF2-40B4-BE49-F238E27FC236}">
                  <a16:creationId xmlns:a16="http://schemas.microsoft.com/office/drawing/2014/main" id="{D26FC5AE-A33D-84AF-33B7-93E8417D3BF0}"/>
                </a:ext>
              </a:extLst>
            </p:cNvPr>
            <p:cNvSpPr>
              <a:spLocks noChangeShapeType="1"/>
            </p:cNvSpPr>
            <p:nvPr/>
          </p:nvSpPr>
          <p:spPr bwMode="auto">
            <a:xfrm flipH="1">
              <a:off x="3391695" y="4034374"/>
              <a:ext cx="45253" cy="1741"/>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4" name="Freeform 249">
              <a:extLst>
                <a:ext uri="{FF2B5EF4-FFF2-40B4-BE49-F238E27FC236}">
                  <a16:creationId xmlns:a16="http://schemas.microsoft.com/office/drawing/2014/main" id="{12426B94-6DBC-637E-B888-0C71ED4D0835}"/>
                </a:ext>
              </a:extLst>
            </p:cNvPr>
            <p:cNvSpPr>
              <a:spLocks/>
            </p:cNvSpPr>
            <p:nvPr/>
          </p:nvSpPr>
          <p:spPr bwMode="auto">
            <a:xfrm>
              <a:off x="3870338" y="3862063"/>
              <a:ext cx="95729" cy="67881"/>
            </a:xfrm>
            <a:custGeom>
              <a:avLst/>
              <a:gdLst/>
              <a:ahLst/>
              <a:cxnLst>
                <a:cxn ang="0">
                  <a:pos x="0" y="20"/>
                </a:cxn>
                <a:cxn ang="0">
                  <a:pos x="13" y="32"/>
                </a:cxn>
                <a:cxn ang="0">
                  <a:pos x="32" y="32"/>
                </a:cxn>
                <a:cxn ang="0">
                  <a:pos x="45" y="20"/>
                </a:cxn>
                <a:cxn ang="0">
                  <a:pos x="45" y="13"/>
                </a:cxn>
                <a:cxn ang="0">
                  <a:pos x="32" y="0"/>
                </a:cxn>
                <a:cxn ang="0">
                  <a:pos x="13" y="0"/>
                </a:cxn>
                <a:cxn ang="0">
                  <a:pos x="0" y="13"/>
                </a:cxn>
                <a:cxn ang="0">
                  <a:pos x="0" y="20"/>
                </a:cxn>
              </a:cxnLst>
              <a:rect l="0" t="0" r="r" b="b"/>
              <a:pathLst>
                <a:path w="45" h="32">
                  <a:moveTo>
                    <a:pt x="0" y="20"/>
                  </a:moveTo>
                  <a:cubicBezTo>
                    <a:pt x="0" y="27"/>
                    <a:pt x="6" y="32"/>
                    <a:pt x="13" y="32"/>
                  </a:cubicBezTo>
                  <a:cubicBezTo>
                    <a:pt x="32" y="32"/>
                    <a:pt x="32" y="32"/>
                    <a:pt x="32" y="32"/>
                  </a:cubicBezTo>
                  <a:cubicBezTo>
                    <a:pt x="39" y="32"/>
                    <a:pt x="45" y="27"/>
                    <a:pt x="45" y="20"/>
                  </a:cubicBezTo>
                  <a:cubicBezTo>
                    <a:pt x="45" y="13"/>
                    <a:pt x="45" y="13"/>
                    <a:pt x="45" y="13"/>
                  </a:cubicBezTo>
                  <a:cubicBezTo>
                    <a:pt x="45" y="6"/>
                    <a:pt x="39" y="0"/>
                    <a:pt x="32" y="0"/>
                  </a:cubicBezTo>
                  <a:cubicBezTo>
                    <a:pt x="13" y="0"/>
                    <a:pt x="13" y="0"/>
                    <a:pt x="13" y="0"/>
                  </a:cubicBezTo>
                  <a:cubicBezTo>
                    <a:pt x="6" y="0"/>
                    <a:pt x="0" y="6"/>
                    <a:pt x="0" y="13"/>
                  </a:cubicBezTo>
                  <a:lnTo>
                    <a:pt x="0" y="20"/>
                  </a:ln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5" name="Freeform 250">
              <a:extLst>
                <a:ext uri="{FF2B5EF4-FFF2-40B4-BE49-F238E27FC236}">
                  <a16:creationId xmlns:a16="http://schemas.microsoft.com/office/drawing/2014/main" id="{4771EC66-8D7B-A902-ED64-ACB34999EFF1}"/>
                </a:ext>
              </a:extLst>
            </p:cNvPr>
            <p:cNvSpPr>
              <a:spLocks/>
            </p:cNvSpPr>
            <p:nvPr/>
          </p:nvSpPr>
          <p:spPr bwMode="auto">
            <a:xfrm>
              <a:off x="3671919" y="3853360"/>
              <a:ext cx="15665" cy="67881"/>
            </a:xfrm>
            <a:custGeom>
              <a:avLst/>
              <a:gdLst/>
              <a:ahLst/>
              <a:cxnLst>
                <a:cxn ang="0">
                  <a:pos x="0" y="32"/>
                </a:cxn>
                <a:cxn ang="0">
                  <a:pos x="8" y="4"/>
                </a:cxn>
                <a:cxn ang="0">
                  <a:pos x="8" y="0"/>
                </a:cxn>
              </a:cxnLst>
              <a:rect l="0" t="0" r="r" b="b"/>
              <a:pathLst>
                <a:path w="8" h="32">
                  <a:moveTo>
                    <a:pt x="0" y="32"/>
                  </a:moveTo>
                  <a:cubicBezTo>
                    <a:pt x="6" y="23"/>
                    <a:pt x="8" y="15"/>
                    <a:pt x="8" y="4"/>
                  </a:cubicBezTo>
                  <a:cubicBezTo>
                    <a:pt x="8" y="3"/>
                    <a:pt x="8" y="2"/>
                    <a:pt x="8" y="0"/>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54" name="Freeform 251">
              <a:extLst>
                <a:ext uri="{FF2B5EF4-FFF2-40B4-BE49-F238E27FC236}">
                  <a16:creationId xmlns:a16="http://schemas.microsoft.com/office/drawing/2014/main" id="{3C9989B7-D192-4F15-B33A-82FAEC72A1BC}"/>
                </a:ext>
              </a:extLst>
            </p:cNvPr>
            <p:cNvSpPr>
              <a:spLocks/>
            </p:cNvSpPr>
            <p:nvPr/>
          </p:nvSpPr>
          <p:spPr bwMode="auto">
            <a:xfrm>
              <a:off x="3680621" y="3841177"/>
              <a:ext cx="19146" cy="17405"/>
            </a:xfrm>
            <a:custGeom>
              <a:avLst/>
              <a:gdLst/>
              <a:ahLst/>
              <a:cxnLst>
                <a:cxn ang="0">
                  <a:pos x="0" y="10"/>
                </a:cxn>
                <a:cxn ang="0">
                  <a:pos x="3" y="0"/>
                </a:cxn>
                <a:cxn ang="0">
                  <a:pos x="11" y="8"/>
                </a:cxn>
                <a:cxn ang="0">
                  <a:pos x="0" y="10"/>
                </a:cxn>
              </a:cxnLst>
              <a:rect l="0" t="0" r="r" b="b"/>
              <a:pathLst>
                <a:path w="11" h="10">
                  <a:moveTo>
                    <a:pt x="0" y="10"/>
                  </a:moveTo>
                  <a:lnTo>
                    <a:pt x="3" y="0"/>
                  </a:lnTo>
                  <a:lnTo>
                    <a:pt x="11" y="8"/>
                  </a:lnTo>
                  <a:lnTo>
                    <a:pt x="0" y="10"/>
                  </a:lnTo>
                  <a:close/>
                </a:path>
              </a:pathLst>
            </a:custGeom>
            <a:solidFill>
              <a:srgbClr val="1A171B"/>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58" name="Freeform 252">
              <a:extLst>
                <a:ext uri="{FF2B5EF4-FFF2-40B4-BE49-F238E27FC236}">
                  <a16:creationId xmlns:a16="http://schemas.microsoft.com/office/drawing/2014/main" id="{6DCE42F0-2DD3-E397-A4A2-94DADAF4CD68}"/>
                </a:ext>
              </a:extLst>
            </p:cNvPr>
            <p:cNvSpPr>
              <a:spLocks/>
            </p:cNvSpPr>
            <p:nvPr/>
          </p:nvSpPr>
          <p:spPr bwMode="auto">
            <a:xfrm>
              <a:off x="3527455" y="3957791"/>
              <a:ext cx="106172" cy="12184"/>
            </a:xfrm>
            <a:custGeom>
              <a:avLst/>
              <a:gdLst/>
              <a:ahLst/>
              <a:cxnLst>
                <a:cxn ang="0">
                  <a:pos x="0" y="0"/>
                </a:cxn>
                <a:cxn ang="0">
                  <a:pos x="25" y="6"/>
                </a:cxn>
                <a:cxn ang="0">
                  <a:pos x="50" y="0"/>
                </a:cxn>
              </a:cxnLst>
              <a:rect l="0" t="0" r="r" b="b"/>
              <a:pathLst>
                <a:path w="50" h="6">
                  <a:moveTo>
                    <a:pt x="0" y="0"/>
                  </a:moveTo>
                  <a:cubicBezTo>
                    <a:pt x="8" y="4"/>
                    <a:pt x="16" y="6"/>
                    <a:pt x="25" y="6"/>
                  </a:cubicBezTo>
                  <a:cubicBezTo>
                    <a:pt x="35" y="6"/>
                    <a:pt x="43" y="5"/>
                    <a:pt x="50" y="0"/>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59" name="Freeform 253">
              <a:extLst>
                <a:ext uri="{FF2B5EF4-FFF2-40B4-BE49-F238E27FC236}">
                  <a16:creationId xmlns:a16="http://schemas.microsoft.com/office/drawing/2014/main" id="{EAD1A013-20BE-BDE7-F176-66DF4079443E}"/>
                </a:ext>
              </a:extLst>
            </p:cNvPr>
            <p:cNvSpPr>
              <a:spLocks/>
            </p:cNvSpPr>
            <p:nvPr/>
          </p:nvSpPr>
          <p:spPr bwMode="auto">
            <a:xfrm>
              <a:off x="3624925" y="3950829"/>
              <a:ext cx="19146" cy="17405"/>
            </a:xfrm>
            <a:custGeom>
              <a:avLst/>
              <a:gdLst/>
              <a:ahLst/>
              <a:cxnLst>
                <a:cxn ang="0">
                  <a:pos x="0" y="0"/>
                </a:cxn>
                <a:cxn ang="0">
                  <a:pos x="11" y="0"/>
                </a:cxn>
                <a:cxn ang="0">
                  <a:pos x="6" y="10"/>
                </a:cxn>
                <a:cxn ang="0">
                  <a:pos x="0" y="0"/>
                </a:cxn>
              </a:cxnLst>
              <a:rect l="0" t="0" r="r" b="b"/>
              <a:pathLst>
                <a:path w="11" h="10">
                  <a:moveTo>
                    <a:pt x="0" y="0"/>
                  </a:moveTo>
                  <a:lnTo>
                    <a:pt x="11" y="0"/>
                  </a:lnTo>
                  <a:lnTo>
                    <a:pt x="6" y="10"/>
                  </a:lnTo>
                  <a:lnTo>
                    <a:pt x="0" y="0"/>
                  </a:lnTo>
                  <a:close/>
                </a:path>
              </a:pathLst>
            </a:custGeom>
            <a:solidFill>
              <a:srgbClr val="1A171B"/>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0" name="Freeform 254">
              <a:extLst>
                <a:ext uri="{FF2B5EF4-FFF2-40B4-BE49-F238E27FC236}">
                  <a16:creationId xmlns:a16="http://schemas.microsoft.com/office/drawing/2014/main" id="{2C662345-BEBF-7E14-A891-B58DFEE84EC3}"/>
                </a:ext>
              </a:extLst>
            </p:cNvPr>
            <p:cNvSpPr>
              <a:spLocks/>
            </p:cNvSpPr>
            <p:nvPr/>
          </p:nvSpPr>
          <p:spPr bwMode="auto">
            <a:xfrm>
              <a:off x="3503088" y="3757632"/>
              <a:ext cx="53957" cy="29589"/>
            </a:xfrm>
            <a:custGeom>
              <a:avLst/>
              <a:gdLst/>
              <a:ahLst/>
              <a:cxnLst>
                <a:cxn ang="0">
                  <a:pos x="25" y="0"/>
                </a:cxn>
                <a:cxn ang="0">
                  <a:pos x="0" y="14"/>
                </a:cxn>
              </a:cxnLst>
              <a:rect l="0" t="0" r="r" b="b"/>
              <a:pathLst>
                <a:path w="25" h="14">
                  <a:moveTo>
                    <a:pt x="25" y="0"/>
                  </a:moveTo>
                  <a:cubicBezTo>
                    <a:pt x="16" y="2"/>
                    <a:pt x="7" y="7"/>
                    <a:pt x="0" y="14"/>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1" name="Freeform 255">
              <a:extLst>
                <a:ext uri="{FF2B5EF4-FFF2-40B4-BE49-F238E27FC236}">
                  <a16:creationId xmlns:a16="http://schemas.microsoft.com/office/drawing/2014/main" id="{AA121A3E-79FA-4DF3-3270-2B04FEFA8837}"/>
                </a:ext>
              </a:extLst>
            </p:cNvPr>
            <p:cNvSpPr>
              <a:spLocks/>
            </p:cNvSpPr>
            <p:nvPr/>
          </p:nvSpPr>
          <p:spPr bwMode="auto">
            <a:xfrm>
              <a:off x="3494386" y="3780258"/>
              <a:ext cx="17405" cy="19146"/>
            </a:xfrm>
            <a:custGeom>
              <a:avLst/>
              <a:gdLst/>
              <a:ahLst/>
              <a:cxnLst>
                <a:cxn ang="0">
                  <a:pos x="10" y="7"/>
                </a:cxn>
                <a:cxn ang="0">
                  <a:pos x="0" y="11"/>
                </a:cxn>
                <a:cxn ang="0">
                  <a:pos x="3" y="0"/>
                </a:cxn>
                <a:cxn ang="0">
                  <a:pos x="10" y="7"/>
                </a:cxn>
              </a:cxnLst>
              <a:rect l="0" t="0" r="r" b="b"/>
              <a:pathLst>
                <a:path w="10" h="11">
                  <a:moveTo>
                    <a:pt x="10" y="7"/>
                  </a:moveTo>
                  <a:lnTo>
                    <a:pt x="0" y="11"/>
                  </a:lnTo>
                  <a:lnTo>
                    <a:pt x="3" y="0"/>
                  </a:lnTo>
                  <a:lnTo>
                    <a:pt x="10" y="7"/>
                  </a:lnTo>
                  <a:close/>
                </a:path>
              </a:pathLst>
            </a:custGeom>
            <a:solidFill>
              <a:srgbClr val="1A171B"/>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2" name="Freeform 256">
              <a:extLst>
                <a:ext uri="{FF2B5EF4-FFF2-40B4-BE49-F238E27FC236}">
                  <a16:creationId xmlns:a16="http://schemas.microsoft.com/office/drawing/2014/main" id="{348E4825-1125-E2A5-8EBE-B0C4ADCACBE9}"/>
                </a:ext>
              </a:extLst>
            </p:cNvPr>
            <p:cNvSpPr>
              <a:spLocks/>
            </p:cNvSpPr>
            <p:nvPr/>
          </p:nvSpPr>
          <p:spPr bwMode="auto">
            <a:xfrm>
              <a:off x="3614481" y="3761113"/>
              <a:ext cx="57438" cy="43514"/>
            </a:xfrm>
            <a:custGeom>
              <a:avLst/>
              <a:gdLst/>
              <a:ahLst/>
              <a:cxnLst>
                <a:cxn ang="0">
                  <a:pos x="27" y="21"/>
                </a:cxn>
                <a:cxn ang="0">
                  <a:pos x="0" y="0"/>
                </a:cxn>
              </a:cxnLst>
              <a:rect l="0" t="0" r="r" b="b"/>
              <a:pathLst>
                <a:path w="27" h="21">
                  <a:moveTo>
                    <a:pt x="27" y="21"/>
                  </a:moveTo>
                  <a:cubicBezTo>
                    <a:pt x="21" y="11"/>
                    <a:pt x="11" y="4"/>
                    <a:pt x="0" y="0"/>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3" name="Freeform 257">
              <a:extLst>
                <a:ext uri="{FF2B5EF4-FFF2-40B4-BE49-F238E27FC236}">
                  <a16:creationId xmlns:a16="http://schemas.microsoft.com/office/drawing/2014/main" id="{960786A8-39C1-8913-2E8F-CF2BF302B909}"/>
                </a:ext>
              </a:extLst>
            </p:cNvPr>
            <p:cNvSpPr>
              <a:spLocks/>
            </p:cNvSpPr>
            <p:nvPr/>
          </p:nvSpPr>
          <p:spPr bwMode="auto">
            <a:xfrm>
              <a:off x="3600557" y="3752410"/>
              <a:ext cx="17405" cy="19146"/>
            </a:xfrm>
            <a:custGeom>
              <a:avLst/>
              <a:gdLst/>
              <a:ahLst/>
              <a:cxnLst>
                <a:cxn ang="0">
                  <a:pos x="8" y="11"/>
                </a:cxn>
                <a:cxn ang="0">
                  <a:pos x="0" y="2"/>
                </a:cxn>
                <a:cxn ang="0">
                  <a:pos x="10" y="0"/>
                </a:cxn>
                <a:cxn ang="0">
                  <a:pos x="8" y="11"/>
                </a:cxn>
              </a:cxnLst>
              <a:rect l="0" t="0" r="r" b="b"/>
              <a:pathLst>
                <a:path w="10" h="11">
                  <a:moveTo>
                    <a:pt x="8" y="11"/>
                  </a:moveTo>
                  <a:lnTo>
                    <a:pt x="0" y="2"/>
                  </a:lnTo>
                  <a:lnTo>
                    <a:pt x="10" y="0"/>
                  </a:lnTo>
                  <a:lnTo>
                    <a:pt x="8" y="11"/>
                  </a:lnTo>
                  <a:close/>
                </a:path>
              </a:pathLst>
            </a:custGeom>
            <a:solidFill>
              <a:srgbClr val="1A171B"/>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4" name="Freeform 258">
              <a:extLst>
                <a:ext uri="{FF2B5EF4-FFF2-40B4-BE49-F238E27FC236}">
                  <a16:creationId xmlns:a16="http://schemas.microsoft.com/office/drawing/2014/main" id="{67659BB3-CFD8-841A-246B-A88041E19127}"/>
                </a:ext>
              </a:extLst>
            </p:cNvPr>
            <p:cNvSpPr>
              <a:spLocks/>
            </p:cNvSpPr>
            <p:nvPr/>
          </p:nvSpPr>
          <p:spPr bwMode="auto">
            <a:xfrm>
              <a:off x="3471759" y="3830734"/>
              <a:ext cx="15665" cy="85286"/>
            </a:xfrm>
            <a:custGeom>
              <a:avLst/>
              <a:gdLst/>
              <a:ahLst/>
              <a:cxnLst>
                <a:cxn ang="0">
                  <a:pos x="3" y="0"/>
                </a:cxn>
                <a:cxn ang="0">
                  <a:pos x="2" y="26"/>
                </a:cxn>
                <a:cxn ang="0">
                  <a:pos x="7" y="40"/>
                </a:cxn>
              </a:cxnLst>
              <a:rect l="0" t="0" r="r" b="b"/>
              <a:pathLst>
                <a:path w="7" h="40">
                  <a:moveTo>
                    <a:pt x="3" y="0"/>
                  </a:moveTo>
                  <a:cubicBezTo>
                    <a:pt x="1" y="8"/>
                    <a:pt x="0" y="17"/>
                    <a:pt x="2" y="26"/>
                  </a:cubicBezTo>
                  <a:cubicBezTo>
                    <a:pt x="3" y="31"/>
                    <a:pt x="5" y="35"/>
                    <a:pt x="7" y="40"/>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5" name="Freeform 259">
              <a:extLst>
                <a:ext uri="{FF2B5EF4-FFF2-40B4-BE49-F238E27FC236}">
                  <a16:creationId xmlns:a16="http://schemas.microsoft.com/office/drawing/2014/main" id="{36074DE9-503C-CAD2-1CF0-1955360E1819}"/>
                </a:ext>
              </a:extLst>
            </p:cNvPr>
            <p:cNvSpPr>
              <a:spLocks/>
            </p:cNvSpPr>
            <p:nvPr/>
          </p:nvSpPr>
          <p:spPr bwMode="auto">
            <a:xfrm>
              <a:off x="3475240" y="3907317"/>
              <a:ext cx="17405" cy="19146"/>
            </a:xfrm>
            <a:custGeom>
              <a:avLst/>
              <a:gdLst/>
              <a:ahLst/>
              <a:cxnLst>
                <a:cxn ang="0">
                  <a:pos x="10" y="0"/>
                </a:cxn>
                <a:cxn ang="0">
                  <a:pos x="10" y="11"/>
                </a:cxn>
                <a:cxn ang="0">
                  <a:pos x="0" y="6"/>
                </a:cxn>
                <a:cxn ang="0">
                  <a:pos x="10" y="0"/>
                </a:cxn>
              </a:cxnLst>
              <a:rect l="0" t="0" r="r" b="b"/>
              <a:pathLst>
                <a:path w="10" h="11">
                  <a:moveTo>
                    <a:pt x="10" y="0"/>
                  </a:moveTo>
                  <a:lnTo>
                    <a:pt x="10" y="11"/>
                  </a:lnTo>
                  <a:lnTo>
                    <a:pt x="0" y="6"/>
                  </a:lnTo>
                  <a:lnTo>
                    <a:pt x="10" y="0"/>
                  </a:lnTo>
                  <a:close/>
                </a:path>
              </a:pathLst>
            </a:custGeom>
            <a:solidFill>
              <a:srgbClr val="1A171B"/>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6" name="Line 260">
              <a:extLst>
                <a:ext uri="{FF2B5EF4-FFF2-40B4-BE49-F238E27FC236}">
                  <a16:creationId xmlns:a16="http://schemas.microsoft.com/office/drawing/2014/main" id="{811677A8-DB1D-788A-4DE4-7A0C5F6BABE2}"/>
                </a:ext>
              </a:extLst>
            </p:cNvPr>
            <p:cNvSpPr>
              <a:spLocks noChangeShapeType="1"/>
            </p:cNvSpPr>
            <p:nvPr/>
          </p:nvSpPr>
          <p:spPr bwMode="auto">
            <a:xfrm>
              <a:off x="3671919" y="3921241"/>
              <a:ext cx="1741" cy="1741"/>
            </a:xfrm>
            <a:prstGeom prst="line">
              <a:avLst/>
            </a:pr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7" name="Freeform 261">
              <a:extLst>
                <a:ext uri="{FF2B5EF4-FFF2-40B4-BE49-F238E27FC236}">
                  <a16:creationId xmlns:a16="http://schemas.microsoft.com/office/drawing/2014/main" id="{E3E9A00D-39DD-2071-B717-46FBACE5AC31}"/>
                </a:ext>
              </a:extLst>
            </p:cNvPr>
            <p:cNvSpPr>
              <a:spLocks/>
            </p:cNvSpPr>
            <p:nvPr/>
          </p:nvSpPr>
          <p:spPr bwMode="auto">
            <a:xfrm>
              <a:off x="3523974" y="3790702"/>
              <a:ext cx="130539" cy="127058"/>
            </a:xfrm>
            <a:custGeom>
              <a:avLst/>
              <a:gdLst/>
              <a:ahLst/>
              <a:cxnLst>
                <a:cxn ang="0">
                  <a:pos x="15" y="28"/>
                </a:cxn>
                <a:cxn ang="0">
                  <a:pos x="13" y="28"/>
                </a:cxn>
                <a:cxn ang="0">
                  <a:pos x="6" y="30"/>
                </a:cxn>
                <a:cxn ang="0">
                  <a:pos x="7" y="23"/>
                </a:cxn>
                <a:cxn ang="0">
                  <a:pos x="0" y="21"/>
                </a:cxn>
                <a:cxn ang="0">
                  <a:pos x="5" y="16"/>
                </a:cxn>
                <a:cxn ang="0">
                  <a:pos x="1" y="9"/>
                </a:cxn>
                <a:cxn ang="0">
                  <a:pos x="9" y="9"/>
                </a:cxn>
                <a:cxn ang="0">
                  <a:pos x="10" y="1"/>
                </a:cxn>
                <a:cxn ang="0">
                  <a:pos x="16" y="6"/>
                </a:cxn>
                <a:cxn ang="0">
                  <a:pos x="21" y="1"/>
                </a:cxn>
                <a:cxn ang="0">
                  <a:pos x="23" y="8"/>
                </a:cxn>
                <a:cxn ang="0">
                  <a:pos x="31" y="8"/>
                </a:cxn>
                <a:cxn ang="0">
                  <a:pos x="27" y="15"/>
                </a:cxn>
                <a:cxn ang="0">
                  <a:pos x="33" y="19"/>
                </a:cxn>
                <a:cxn ang="0">
                  <a:pos x="26" y="22"/>
                </a:cxn>
                <a:cxn ang="0">
                  <a:pos x="28" y="29"/>
                </a:cxn>
                <a:cxn ang="0">
                  <a:pos x="21" y="30"/>
                </a:cxn>
                <a:cxn ang="0">
                  <a:pos x="25" y="37"/>
                </a:cxn>
                <a:cxn ang="0">
                  <a:pos x="19" y="41"/>
                </a:cxn>
                <a:cxn ang="0">
                  <a:pos x="25" y="44"/>
                </a:cxn>
                <a:cxn ang="0">
                  <a:pos x="22" y="51"/>
                </a:cxn>
                <a:cxn ang="0">
                  <a:pos x="30" y="51"/>
                </a:cxn>
                <a:cxn ang="0">
                  <a:pos x="31" y="58"/>
                </a:cxn>
                <a:cxn ang="0">
                  <a:pos x="37" y="54"/>
                </a:cxn>
                <a:cxn ang="0">
                  <a:pos x="41" y="60"/>
                </a:cxn>
                <a:cxn ang="0">
                  <a:pos x="45" y="54"/>
                </a:cxn>
                <a:cxn ang="0">
                  <a:pos x="52" y="57"/>
                </a:cxn>
                <a:cxn ang="0">
                  <a:pos x="51" y="49"/>
                </a:cxn>
                <a:cxn ang="0">
                  <a:pos x="59" y="48"/>
                </a:cxn>
                <a:cxn ang="0">
                  <a:pos x="55" y="42"/>
                </a:cxn>
                <a:cxn ang="0">
                  <a:pos x="61" y="38"/>
                </a:cxn>
                <a:cxn ang="0">
                  <a:pos x="54" y="34"/>
                </a:cxn>
                <a:cxn ang="0">
                  <a:pos x="57" y="27"/>
                </a:cxn>
                <a:cxn ang="0">
                  <a:pos x="49" y="28"/>
                </a:cxn>
                <a:cxn ang="0">
                  <a:pos x="49" y="20"/>
                </a:cxn>
                <a:cxn ang="0">
                  <a:pos x="42" y="24"/>
                </a:cxn>
                <a:cxn ang="0">
                  <a:pos x="38" y="18"/>
                </a:cxn>
                <a:cxn ang="0">
                  <a:pos x="35" y="25"/>
                </a:cxn>
              </a:cxnLst>
              <a:rect l="0" t="0" r="r" b="b"/>
              <a:pathLst>
                <a:path w="61" h="60">
                  <a:moveTo>
                    <a:pt x="17" y="34"/>
                  </a:moveTo>
                  <a:cubicBezTo>
                    <a:pt x="15" y="28"/>
                    <a:pt x="15" y="28"/>
                    <a:pt x="15" y="28"/>
                  </a:cubicBezTo>
                  <a:cubicBezTo>
                    <a:pt x="15" y="28"/>
                    <a:pt x="14" y="28"/>
                    <a:pt x="14" y="28"/>
                  </a:cubicBezTo>
                  <a:cubicBezTo>
                    <a:pt x="14" y="28"/>
                    <a:pt x="13" y="28"/>
                    <a:pt x="13" y="28"/>
                  </a:cubicBezTo>
                  <a:cubicBezTo>
                    <a:pt x="9" y="32"/>
                    <a:pt x="9" y="32"/>
                    <a:pt x="9" y="32"/>
                  </a:cubicBezTo>
                  <a:cubicBezTo>
                    <a:pt x="6" y="30"/>
                    <a:pt x="6" y="30"/>
                    <a:pt x="6" y="30"/>
                  </a:cubicBezTo>
                  <a:cubicBezTo>
                    <a:pt x="8" y="25"/>
                    <a:pt x="8" y="25"/>
                    <a:pt x="8" y="25"/>
                  </a:cubicBezTo>
                  <a:cubicBezTo>
                    <a:pt x="8" y="24"/>
                    <a:pt x="7" y="24"/>
                    <a:pt x="7" y="23"/>
                  </a:cubicBezTo>
                  <a:cubicBezTo>
                    <a:pt x="1" y="24"/>
                    <a:pt x="1" y="24"/>
                    <a:pt x="1" y="24"/>
                  </a:cubicBezTo>
                  <a:cubicBezTo>
                    <a:pt x="0" y="21"/>
                    <a:pt x="0" y="21"/>
                    <a:pt x="0" y="21"/>
                  </a:cubicBezTo>
                  <a:cubicBezTo>
                    <a:pt x="5" y="18"/>
                    <a:pt x="5" y="18"/>
                    <a:pt x="5" y="18"/>
                  </a:cubicBezTo>
                  <a:cubicBezTo>
                    <a:pt x="5" y="17"/>
                    <a:pt x="5" y="16"/>
                    <a:pt x="5" y="16"/>
                  </a:cubicBezTo>
                  <a:cubicBezTo>
                    <a:pt x="0" y="12"/>
                    <a:pt x="0" y="12"/>
                    <a:pt x="0" y="12"/>
                  </a:cubicBezTo>
                  <a:cubicBezTo>
                    <a:pt x="1" y="9"/>
                    <a:pt x="1" y="9"/>
                    <a:pt x="1" y="9"/>
                  </a:cubicBezTo>
                  <a:cubicBezTo>
                    <a:pt x="7" y="10"/>
                    <a:pt x="7" y="10"/>
                    <a:pt x="7" y="10"/>
                  </a:cubicBezTo>
                  <a:cubicBezTo>
                    <a:pt x="8" y="10"/>
                    <a:pt x="8" y="9"/>
                    <a:pt x="9" y="9"/>
                  </a:cubicBezTo>
                  <a:cubicBezTo>
                    <a:pt x="7" y="3"/>
                    <a:pt x="7" y="3"/>
                    <a:pt x="7" y="3"/>
                  </a:cubicBezTo>
                  <a:cubicBezTo>
                    <a:pt x="10" y="1"/>
                    <a:pt x="10" y="1"/>
                    <a:pt x="10" y="1"/>
                  </a:cubicBezTo>
                  <a:cubicBezTo>
                    <a:pt x="14" y="6"/>
                    <a:pt x="14" y="6"/>
                    <a:pt x="14" y="6"/>
                  </a:cubicBezTo>
                  <a:cubicBezTo>
                    <a:pt x="14" y="6"/>
                    <a:pt x="15" y="6"/>
                    <a:pt x="16" y="6"/>
                  </a:cubicBezTo>
                  <a:cubicBezTo>
                    <a:pt x="18" y="0"/>
                    <a:pt x="18" y="0"/>
                    <a:pt x="18" y="0"/>
                  </a:cubicBezTo>
                  <a:cubicBezTo>
                    <a:pt x="21" y="1"/>
                    <a:pt x="21" y="1"/>
                    <a:pt x="21" y="1"/>
                  </a:cubicBezTo>
                  <a:cubicBezTo>
                    <a:pt x="21" y="7"/>
                    <a:pt x="21" y="7"/>
                    <a:pt x="21" y="7"/>
                  </a:cubicBezTo>
                  <a:cubicBezTo>
                    <a:pt x="22" y="7"/>
                    <a:pt x="22" y="8"/>
                    <a:pt x="23" y="8"/>
                  </a:cubicBezTo>
                  <a:cubicBezTo>
                    <a:pt x="29" y="5"/>
                    <a:pt x="29" y="5"/>
                    <a:pt x="29" y="5"/>
                  </a:cubicBezTo>
                  <a:cubicBezTo>
                    <a:pt x="31" y="8"/>
                    <a:pt x="31" y="8"/>
                    <a:pt x="31" y="8"/>
                  </a:cubicBezTo>
                  <a:cubicBezTo>
                    <a:pt x="26" y="13"/>
                    <a:pt x="26" y="13"/>
                    <a:pt x="26" y="13"/>
                  </a:cubicBezTo>
                  <a:cubicBezTo>
                    <a:pt x="27" y="13"/>
                    <a:pt x="27" y="14"/>
                    <a:pt x="27" y="15"/>
                  </a:cubicBezTo>
                  <a:cubicBezTo>
                    <a:pt x="33" y="16"/>
                    <a:pt x="33" y="16"/>
                    <a:pt x="33" y="16"/>
                  </a:cubicBezTo>
                  <a:cubicBezTo>
                    <a:pt x="33" y="19"/>
                    <a:pt x="33" y="19"/>
                    <a:pt x="33" y="19"/>
                  </a:cubicBezTo>
                  <a:cubicBezTo>
                    <a:pt x="27" y="20"/>
                    <a:pt x="27" y="20"/>
                    <a:pt x="27" y="20"/>
                  </a:cubicBezTo>
                  <a:cubicBezTo>
                    <a:pt x="27" y="21"/>
                    <a:pt x="26" y="22"/>
                    <a:pt x="26" y="22"/>
                  </a:cubicBezTo>
                  <a:cubicBezTo>
                    <a:pt x="29" y="27"/>
                    <a:pt x="29" y="27"/>
                    <a:pt x="29" y="27"/>
                  </a:cubicBezTo>
                  <a:cubicBezTo>
                    <a:pt x="28" y="29"/>
                    <a:pt x="28" y="29"/>
                    <a:pt x="28" y="29"/>
                  </a:cubicBezTo>
                  <a:cubicBezTo>
                    <a:pt x="22" y="27"/>
                    <a:pt x="22" y="27"/>
                    <a:pt x="22" y="27"/>
                  </a:cubicBezTo>
                  <a:cubicBezTo>
                    <a:pt x="21" y="30"/>
                    <a:pt x="21" y="30"/>
                    <a:pt x="21" y="30"/>
                  </a:cubicBezTo>
                  <a:cubicBezTo>
                    <a:pt x="25" y="34"/>
                    <a:pt x="25" y="34"/>
                    <a:pt x="25" y="34"/>
                  </a:cubicBezTo>
                  <a:cubicBezTo>
                    <a:pt x="25" y="35"/>
                    <a:pt x="25" y="36"/>
                    <a:pt x="25" y="37"/>
                  </a:cubicBezTo>
                  <a:cubicBezTo>
                    <a:pt x="19" y="38"/>
                    <a:pt x="19" y="38"/>
                    <a:pt x="19" y="38"/>
                  </a:cubicBezTo>
                  <a:cubicBezTo>
                    <a:pt x="19" y="41"/>
                    <a:pt x="19" y="41"/>
                    <a:pt x="19" y="41"/>
                  </a:cubicBezTo>
                  <a:cubicBezTo>
                    <a:pt x="25" y="42"/>
                    <a:pt x="25" y="42"/>
                    <a:pt x="25" y="42"/>
                  </a:cubicBezTo>
                  <a:cubicBezTo>
                    <a:pt x="25" y="43"/>
                    <a:pt x="25" y="44"/>
                    <a:pt x="25" y="44"/>
                  </a:cubicBezTo>
                  <a:cubicBezTo>
                    <a:pt x="21" y="48"/>
                    <a:pt x="21" y="48"/>
                    <a:pt x="21" y="48"/>
                  </a:cubicBezTo>
                  <a:cubicBezTo>
                    <a:pt x="22" y="51"/>
                    <a:pt x="22" y="51"/>
                    <a:pt x="22" y="51"/>
                  </a:cubicBezTo>
                  <a:cubicBezTo>
                    <a:pt x="28" y="49"/>
                    <a:pt x="28" y="49"/>
                    <a:pt x="28" y="49"/>
                  </a:cubicBezTo>
                  <a:cubicBezTo>
                    <a:pt x="29" y="50"/>
                    <a:pt x="29" y="50"/>
                    <a:pt x="30" y="51"/>
                  </a:cubicBezTo>
                  <a:cubicBezTo>
                    <a:pt x="28" y="57"/>
                    <a:pt x="28" y="57"/>
                    <a:pt x="28" y="57"/>
                  </a:cubicBezTo>
                  <a:cubicBezTo>
                    <a:pt x="31" y="58"/>
                    <a:pt x="31" y="58"/>
                    <a:pt x="31" y="58"/>
                  </a:cubicBezTo>
                  <a:cubicBezTo>
                    <a:pt x="35" y="54"/>
                    <a:pt x="35" y="54"/>
                    <a:pt x="35" y="54"/>
                  </a:cubicBezTo>
                  <a:cubicBezTo>
                    <a:pt x="35" y="54"/>
                    <a:pt x="36" y="54"/>
                    <a:pt x="37" y="54"/>
                  </a:cubicBezTo>
                  <a:cubicBezTo>
                    <a:pt x="38" y="60"/>
                    <a:pt x="38" y="60"/>
                    <a:pt x="38" y="60"/>
                  </a:cubicBezTo>
                  <a:cubicBezTo>
                    <a:pt x="41" y="60"/>
                    <a:pt x="41" y="60"/>
                    <a:pt x="41" y="60"/>
                  </a:cubicBezTo>
                  <a:cubicBezTo>
                    <a:pt x="42" y="54"/>
                    <a:pt x="42" y="54"/>
                    <a:pt x="42" y="54"/>
                  </a:cubicBezTo>
                  <a:cubicBezTo>
                    <a:pt x="43" y="54"/>
                    <a:pt x="44" y="54"/>
                    <a:pt x="45" y="54"/>
                  </a:cubicBezTo>
                  <a:cubicBezTo>
                    <a:pt x="49" y="58"/>
                    <a:pt x="49" y="58"/>
                    <a:pt x="49" y="58"/>
                  </a:cubicBezTo>
                  <a:cubicBezTo>
                    <a:pt x="52" y="57"/>
                    <a:pt x="52" y="57"/>
                    <a:pt x="52" y="57"/>
                  </a:cubicBezTo>
                  <a:cubicBezTo>
                    <a:pt x="49" y="51"/>
                    <a:pt x="49" y="51"/>
                    <a:pt x="49" y="51"/>
                  </a:cubicBezTo>
                  <a:cubicBezTo>
                    <a:pt x="50" y="50"/>
                    <a:pt x="51" y="50"/>
                    <a:pt x="51" y="49"/>
                  </a:cubicBezTo>
                  <a:cubicBezTo>
                    <a:pt x="57" y="51"/>
                    <a:pt x="57" y="51"/>
                    <a:pt x="57" y="51"/>
                  </a:cubicBezTo>
                  <a:cubicBezTo>
                    <a:pt x="59" y="48"/>
                    <a:pt x="59" y="48"/>
                    <a:pt x="59" y="48"/>
                  </a:cubicBezTo>
                  <a:cubicBezTo>
                    <a:pt x="54" y="44"/>
                    <a:pt x="54" y="44"/>
                    <a:pt x="54" y="44"/>
                  </a:cubicBezTo>
                  <a:cubicBezTo>
                    <a:pt x="54" y="44"/>
                    <a:pt x="54" y="43"/>
                    <a:pt x="55" y="42"/>
                  </a:cubicBezTo>
                  <a:cubicBezTo>
                    <a:pt x="61" y="41"/>
                    <a:pt x="61" y="41"/>
                    <a:pt x="61" y="41"/>
                  </a:cubicBezTo>
                  <a:cubicBezTo>
                    <a:pt x="61" y="38"/>
                    <a:pt x="61" y="38"/>
                    <a:pt x="61" y="38"/>
                  </a:cubicBezTo>
                  <a:cubicBezTo>
                    <a:pt x="55" y="37"/>
                    <a:pt x="55" y="37"/>
                    <a:pt x="55" y="37"/>
                  </a:cubicBezTo>
                  <a:cubicBezTo>
                    <a:pt x="54" y="36"/>
                    <a:pt x="54" y="35"/>
                    <a:pt x="54" y="34"/>
                  </a:cubicBezTo>
                  <a:cubicBezTo>
                    <a:pt x="59" y="30"/>
                    <a:pt x="59" y="30"/>
                    <a:pt x="59" y="30"/>
                  </a:cubicBezTo>
                  <a:cubicBezTo>
                    <a:pt x="57" y="27"/>
                    <a:pt x="57" y="27"/>
                    <a:pt x="57" y="27"/>
                  </a:cubicBezTo>
                  <a:cubicBezTo>
                    <a:pt x="51" y="29"/>
                    <a:pt x="51" y="29"/>
                    <a:pt x="51" y="29"/>
                  </a:cubicBezTo>
                  <a:cubicBezTo>
                    <a:pt x="51" y="29"/>
                    <a:pt x="50" y="28"/>
                    <a:pt x="49" y="28"/>
                  </a:cubicBezTo>
                  <a:cubicBezTo>
                    <a:pt x="52" y="22"/>
                    <a:pt x="52" y="22"/>
                    <a:pt x="52" y="22"/>
                  </a:cubicBezTo>
                  <a:cubicBezTo>
                    <a:pt x="49" y="20"/>
                    <a:pt x="49" y="20"/>
                    <a:pt x="49" y="20"/>
                  </a:cubicBezTo>
                  <a:cubicBezTo>
                    <a:pt x="45" y="25"/>
                    <a:pt x="45" y="25"/>
                    <a:pt x="45" y="25"/>
                  </a:cubicBezTo>
                  <a:cubicBezTo>
                    <a:pt x="44" y="25"/>
                    <a:pt x="43" y="25"/>
                    <a:pt x="42" y="24"/>
                  </a:cubicBezTo>
                  <a:cubicBezTo>
                    <a:pt x="41" y="18"/>
                    <a:pt x="41" y="18"/>
                    <a:pt x="41" y="18"/>
                  </a:cubicBezTo>
                  <a:cubicBezTo>
                    <a:pt x="38" y="18"/>
                    <a:pt x="38" y="18"/>
                    <a:pt x="38" y="18"/>
                  </a:cubicBezTo>
                  <a:cubicBezTo>
                    <a:pt x="37" y="24"/>
                    <a:pt x="37" y="24"/>
                    <a:pt x="37" y="24"/>
                  </a:cubicBezTo>
                  <a:cubicBezTo>
                    <a:pt x="36" y="25"/>
                    <a:pt x="35" y="25"/>
                    <a:pt x="35" y="25"/>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8" name="Oval 262">
              <a:extLst>
                <a:ext uri="{FF2B5EF4-FFF2-40B4-BE49-F238E27FC236}">
                  <a16:creationId xmlns:a16="http://schemas.microsoft.com/office/drawing/2014/main" id="{EF74C032-508F-60E3-1CDC-58E4AC77BCF0}"/>
                </a:ext>
              </a:extLst>
            </p:cNvPr>
            <p:cNvSpPr>
              <a:spLocks noChangeArrowheads="1"/>
            </p:cNvSpPr>
            <p:nvPr/>
          </p:nvSpPr>
          <p:spPr bwMode="auto">
            <a:xfrm>
              <a:off x="3597076" y="3860322"/>
              <a:ext cx="26108" cy="26108"/>
            </a:xfrm>
            <a:prstGeom prst="ellipse">
              <a:avLst/>
            </a:pr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9" name="Oval 263">
              <a:extLst>
                <a:ext uri="{FF2B5EF4-FFF2-40B4-BE49-F238E27FC236}">
                  <a16:creationId xmlns:a16="http://schemas.microsoft.com/office/drawing/2014/main" id="{58F1D491-CCA4-9219-635B-C08C6DBA61FA}"/>
                </a:ext>
              </a:extLst>
            </p:cNvPr>
            <p:cNvSpPr>
              <a:spLocks noChangeArrowheads="1"/>
            </p:cNvSpPr>
            <p:nvPr/>
          </p:nvSpPr>
          <p:spPr bwMode="auto">
            <a:xfrm>
              <a:off x="3548342" y="3815069"/>
              <a:ext cx="22627" cy="24367"/>
            </a:xfrm>
            <a:prstGeom prst="ellipse">
              <a:avLst/>
            </a:pr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70" name="Freeform 264">
              <a:extLst>
                <a:ext uri="{FF2B5EF4-FFF2-40B4-BE49-F238E27FC236}">
                  <a16:creationId xmlns:a16="http://schemas.microsoft.com/office/drawing/2014/main" id="{A554F1A6-08C9-3376-1FF4-7E0B048BDAC2}"/>
                </a:ext>
              </a:extLst>
            </p:cNvPr>
            <p:cNvSpPr>
              <a:spLocks/>
            </p:cNvSpPr>
            <p:nvPr/>
          </p:nvSpPr>
          <p:spPr bwMode="auto">
            <a:xfrm>
              <a:off x="3508310" y="3862063"/>
              <a:ext cx="53957" cy="57438"/>
            </a:xfrm>
            <a:custGeom>
              <a:avLst/>
              <a:gdLst/>
              <a:ahLst/>
              <a:cxnLst>
                <a:cxn ang="0">
                  <a:pos x="25" y="1"/>
                </a:cxn>
                <a:cxn ang="0">
                  <a:pos x="22" y="3"/>
                </a:cxn>
                <a:cxn ang="0">
                  <a:pos x="19" y="0"/>
                </a:cxn>
                <a:cxn ang="0">
                  <a:pos x="18" y="0"/>
                </a:cxn>
                <a:cxn ang="0">
                  <a:pos x="16" y="4"/>
                </a:cxn>
                <a:cxn ang="0">
                  <a:pos x="14" y="4"/>
                </a:cxn>
                <a:cxn ang="0">
                  <a:pos x="14" y="0"/>
                </a:cxn>
                <a:cxn ang="0">
                  <a:pos x="11" y="0"/>
                </a:cxn>
                <a:cxn ang="0">
                  <a:pos x="11" y="4"/>
                </a:cxn>
                <a:cxn ang="0">
                  <a:pos x="9" y="4"/>
                </a:cxn>
                <a:cxn ang="0">
                  <a:pos x="7" y="2"/>
                </a:cxn>
                <a:cxn ang="0">
                  <a:pos x="5" y="3"/>
                </a:cxn>
                <a:cxn ang="0">
                  <a:pos x="6" y="6"/>
                </a:cxn>
                <a:cxn ang="0">
                  <a:pos x="5" y="7"/>
                </a:cxn>
                <a:cxn ang="0">
                  <a:pos x="2" y="6"/>
                </a:cxn>
                <a:cxn ang="0">
                  <a:pos x="1" y="8"/>
                </a:cxn>
                <a:cxn ang="0">
                  <a:pos x="4" y="10"/>
                </a:cxn>
                <a:cxn ang="0">
                  <a:pos x="3" y="12"/>
                </a:cxn>
                <a:cxn ang="0">
                  <a:pos x="0" y="13"/>
                </a:cxn>
                <a:cxn ang="0">
                  <a:pos x="0" y="15"/>
                </a:cxn>
                <a:cxn ang="0">
                  <a:pos x="3" y="15"/>
                </a:cxn>
                <a:cxn ang="0">
                  <a:pos x="4" y="17"/>
                </a:cxn>
                <a:cxn ang="0">
                  <a:pos x="1" y="19"/>
                </a:cxn>
                <a:cxn ang="0">
                  <a:pos x="2" y="21"/>
                </a:cxn>
                <a:cxn ang="0">
                  <a:pos x="6" y="20"/>
                </a:cxn>
                <a:cxn ang="0">
                  <a:pos x="7" y="21"/>
                </a:cxn>
                <a:cxn ang="0">
                  <a:pos x="6" y="25"/>
                </a:cxn>
                <a:cxn ang="0">
                  <a:pos x="7" y="26"/>
                </a:cxn>
                <a:cxn ang="0">
                  <a:pos x="10" y="23"/>
                </a:cxn>
                <a:cxn ang="0">
                  <a:pos x="11" y="23"/>
                </a:cxn>
                <a:cxn ang="0">
                  <a:pos x="12" y="27"/>
                </a:cxn>
                <a:cxn ang="0">
                  <a:pos x="14" y="27"/>
                </a:cxn>
                <a:cxn ang="0">
                  <a:pos x="15" y="23"/>
                </a:cxn>
                <a:cxn ang="0">
                  <a:pos x="16" y="22"/>
                </a:cxn>
                <a:cxn ang="0">
                  <a:pos x="19" y="25"/>
                </a:cxn>
                <a:cxn ang="0">
                  <a:pos x="21" y="24"/>
                </a:cxn>
                <a:cxn ang="0">
                  <a:pos x="19" y="21"/>
                </a:cxn>
                <a:cxn ang="0">
                  <a:pos x="20" y="20"/>
                </a:cxn>
                <a:cxn ang="0">
                  <a:pos x="24" y="21"/>
                </a:cxn>
                <a:cxn ang="0">
                  <a:pos x="25" y="19"/>
                </a:cxn>
                <a:cxn ang="0">
                  <a:pos x="22" y="16"/>
                </a:cxn>
                <a:cxn ang="0">
                  <a:pos x="22" y="15"/>
                </a:cxn>
                <a:cxn ang="0">
                  <a:pos x="26" y="14"/>
                </a:cxn>
                <a:cxn ang="0">
                  <a:pos x="26" y="12"/>
                </a:cxn>
                <a:cxn ang="0">
                  <a:pos x="22" y="11"/>
                </a:cxn>
                <a:cxn ang="0">
                  <a:pos x="22" y="10"/>
                </a:cxn>
                <a:cxn ang="0">
                  <a:pos x="25" y="7"/>
                </a:cxn>
                <a:cxn ang="0">
                  <a:pos x="24" y="6"/>
                </a:cxn>
                <a:cxn ang="0">
                  <a:pos x="20" y="7"/>
                </a:cxn>
                <a:cxn ang="0">
                  <a:pos x="19" y="6"/>
                </a:cxn>
              </a:cxnLst>
              <a:rect l="0" t="0" r="r" b="b"/>
              <a:pathLst>
                <a:path w="26" h="27">
                  <a:moveTo>
                    <a:pt x="25" y="1"/>
                  </a:moveTo>
                  <a:cubicBezTo>
                    <a:pt x="22" y="3"/>
                    <a:pt x="22" y="3"/>
                    <a:pt x="22" y="3"/>
                  </a:cubicBezTo>
                  <a:cubicBezTo>
                    <a:pt x="19" y="0"/>
                    <a:pt x="19" y="0"/>
                    <a:pt x="19" y="0"/>
                  </a:cubicBezTo>
                  <a:cubicBezTo>
                    <a:pt x="19" y="0"/>
                    <a:pt x="18" y="0"/>
                    <a:pt x="18" y="0"/>
                  </a:cubicBezTo>
                  <a:cubicBezTo>
                    <a:pt x="16" y="4"/>
                    <a:pt x="16" y="4"/>
                    <a:pt x="16" y="4"/>
                  </a:cubicBezTo>
                  <a:cubicBezTo>
                    <a:pt x="14" y="4"/>
                    <a:pt x="14" y="4"/>
                    <a:pt x="14" y="4"/>
                  </a:cubicBezTo>
                  <a:cubicBezTo>
                    <a:pt x="14" y="0"/>
                    <a:pt x="14" y="0"/>
                    <a:pt x="14" y="0"/>
                  </a:cubicBezTo>
                  <a:cubicBezTo>
                    <a:pt x="11" y="0"/>
                    <a:pt x="11" y="0"/>
                    <a:pt x="11" y="0"/>
                  </a:cubicBezTo>
                  <a:cubicBezTo>
                    <a:pt x="11" y="4"/>
                    <a:pt x="11" y="4"/>
                    <a:pt x="11" y="4"/>
                  </a:cubicBezTo>
                  <a:cubicBezTo>
                    <a:pt x="10" y="4"/>
                    <a:pt x="10" y="4"/>
                    <a:pt x="9" y="4"/>
                  </a:cubicBezTo>
                  <a:cubicBezTo>
                    <a:pt x="7" y="2"/>
                    <a:pt x="7" y="2"/>
                    <a:pt x="7" y="2"/>
                  </a:cubicBezTo>
                  <a:cubicBezTo>
                    <a:pt x="5" y="3"/>
                    <a:pt x="5" y="3"/>
                    <a:pt x="5" y="3"/>
                  </a:cubicBezTo>
                  <a:cubicBezTo>
                    <a:pt x="6" y="6"/>
                    <a:pt x="6" y="6"/>
                    <a:pt x="6" y="6"/>
                  </a:cubicBezTo>
                  <a:cubicBezTo>
                    <a:pt x="6" y="7"/>
                    <a:pt x="6" y="7"/>
                    <a:pt x="5" y="7"/>
                  </a:cubicBezTo>
                  <a:cubicBezTo>
                    <a:pt x="2" y="6"/>
                    <a:pt x="2" y="6"/>
                    <a:pt x="2" y="6"/>
                  </a:cubicBezTo>
                  <a:cubicBezTo>
                    <a:pt x="1" y="8"/>
                    <a:pt x="1" y="8"/>
                    <a:pt x="1" y="8"/>
                  </a:cubicBezTo>
                  <a:cubicBezTo>
                    <a:pt x="4" y="10"/>
                    <a:pt x="4" y="10"/>
                    <a:pt x="4" y="10"/>
                  </a:cubicBezTo>
                  <a:cubicBezTo>
                    <a:pt x="4" y="11"/>
                    <a:pt x="3" y="11"/>
                    <a:pt x="3" y="12"/>
                  </a:cubicBezTo>
                  <a:cubicBezTo>
                    <a:pt x="0" y="13"/>
                    <a:pt x="0" y="13"/>
                    <a:pt x="0" y="13"/>
                  </a:cubicBezTo>
                  <a:cubicBezTo>
                    <a:pt x="0" y="15"/>
                    <a:pt x="0" y="15"/>
                    <a:pt x="0" y="15"/>
                  </a:cubicBezTo>
                  <a:cubicBezTo>
                    <a:pt x="3" y="15"/>
                    <a:pt x="3" y="15"/>
                    <a:pt x="3" y="15"/>
                  </a:cubicBezTo>
                  <a:cubicBezTo>
                    <a:pt x="4" y="16"/>
                    <a:pt x="4" y="16"/>
                    <a:pt x="4" y="17"/>
                  </a:cubicBezTo>
                  <a:cubicBezTo>
                    <a:pt x="1" y="19"/>
                    <a:pt x="1" y="19"/>
                    <a:pt x="1" y="19"/>
                  </a:cubicBezTo>
                  <a:cubicBezTo>
                    <a:pt x="2" y="21"/>
                    <a:pt x="2" y="21"/>
                    <a:pt x="2" y="21"/>
                  </a:cubicBezTo>
                  <a:cubicBezTo>
                    <a:pt x="6" y="20"/>
                    <a:pt x="6" y="20"/>
                    <a:pt x="6" y="20"/>
                  </a:cubicBezTo>
                  <a:cubicBezTo>
                    <a:pt x="6" y="20"/>
                    <a:pt x="6" y="21"/>
                    <a:pt x="7" y="21"/>
                  </a:cubicBezTo>
                  <a:cubicBezTo>
                    <a:pt x="6" y="25"/>
                    <a:pt x="6" y="25"/>
                    <a:pt x="6" y="25"/>
                  </a:cubicBezTo>
                  <a:cubicBezTo>
                    <a:pt x="7" y="26"/>
                    <a:pt x="7" y="26"/>
                    <a:pt x="7" y="26"/>
                  </a:cubicBezTo>
                  <a:cubicBezTo>
                    <a:pt x="10" y="23"/>
                    <a:pt x="10" y="23"/>
                    <a:pt x="10" y="23"/>
                  </a:cubicBezTo>
                  <a:cubicBezTo>
                    <a:pt x="10" y="23"/>
                    <a:pt x="11" y="23"/>
                    <a:pt x="11" y="23"/>
                  </a:cubicBezTo>
                  <a:cubicBezTo>
                    <a:pt x="12" y="27"/>
                    <a:pt x="12" y="27"/>
                    <a:pt x="12" y="27"/>
                  </a:cubicBezTo>
                  <a:cubicBezTo>
                    <a:pt x="14" y="27"/>
                    <a:pt x="14" y="27"/>
                    <a:pt x="14" y="27"/>
                  </a:cubicBezTo>
                  <a:cubicBezTo>
                    <a:pt x="15" y="23"/>
                    <a:pt x="15" y="23"/>
                    <a:pt x="15" y="23"/>
                  </a:cubicBezTo>
                  <a:cubicBezTo>
                    <a:pt x="15" y="23"/>
                    <a:pt x="16" y="23"/>
                    <a:pt x="16" y="22"/>
                  </a:cubicBezTo>
                  <a:cubicBezTo>
                    <a:pt x="19" y="25"/>
                    <a:pt x="19" y="25"/>
                    <a:pt x="19" y="25"/>
                  </a:cubicBezTo>
                  <a:cubicBezTo>
                    <a:pt x="21" y="24"/>
                    <a:pt x="21" y="24"/>
                    <a:pt x="21" y="24"/>
                  </a:cubicBezTo>
                  <a:cubicBezTo>
                    <a:pt x="19" y="21"/>
                    <a:pt x="19" y="21"/>
                    <a:pt x="19" y="21"/>
                  </a:cubicBezTo>
                  <a:cubicBezTo>
                    <a:pt x="20" y="20"/>
                    <a:pt x="20" y="20"/>
                    <a:pt x="20" y="20"/>
                  </a:cubicBezTo>
                  <a:cubicBezTo>
                    <a:pt x="24" y="21"/>
                    <a:pt x="24" y="21"/>
                    <a:pt x="24" y="21"/>
                  </a:cubicBezTo>
                  <a:cubicBezTo>
                    <a:pt x="25" y="19"/>
                    <a:pt x="25" y="19"/>
                    <a:pt x="25" y="19"/>
                  </a:cubicBezTo>
                  <a:cubicBezTo>
                    <a:pt x="22" y="16"/>
                    <a:pt x="22" y="16"/>
                    <a:pt x="22" y="16"/>
                  </a:cubicBezTo>
                  <a:cubicBezTo>
                    <a:pt x="22" y="16"/>
                    <a:pt x="22" y="15"/>
                    <a:pt x="22" y="15"/>
                  </a:cubicBezTo>
                  <a:cubicBezTo>
                    <a:pt x="26" y="14"/>
                    <a:pt x="26" y="14"/>
                    <a:pt x="26" y="14"/>
                  </a:cubicBezTo>
                  <a:cubicBezTo>
                    <a:pt x="26" y="12"/>
                    <a:pt x="26" y="12"/>
                    <a:pt x="26" y="12"/>
                  </a:cubicBezTo>
                  <a:cubicBezTo>
                    <a:pt x="22" y="11"/>
                    <a:pt x="22" y="11"/>
                    <a:pt x="22" y="11"/>
                  </a:cubicBezTo>
                  <a:cubicBezTo>
                    <a:pt x="22" y="11"/>
                    <a:pt x="22" y="10"/>
                    <a:pt x="22" y="10"/>
                  </a:cubicBezTo>
                  <a:cubicBezTo>
                    <a:pt x="25" y="7"/>
                    <a:pt x="25" y="7"/>
                    <a:pt x="25" y="7"/>
                  </a:cubicBezTo>
                  <a:cubicBezTo>
                    <a:pt x="24" y="6"/>
                    <a:pt x="24" y="6"/>
                    <a:pt x="24" y="6"/>
                  </a:cubicBezTo>
                  <a:cubicBezTo>
                    <a:pt x="20" y="7"/>
                    <a:pt x="20" y="7"/>
                    <a:pt x="20" y="7"/>
                  </a:cubicBezTo>
                  <a:cubicBezTo>
                    <a:pt x="20" y="7"/>
                    <a:pt x="19" y="6"/>
                    <a:pt x="19" y="6"/>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71" name="Freeform 265">
              <a:extLst>
                <a:ext uri="{FF2B5EF4-FFF2-40B4-BE49-F238E27FC236}">
                  <a16:creationId xmlns:a16="http://schemas.microsoft.com/office/drawing/2014/main" id="{7B45F19C-7A54-C0AC-CD73-2FB2FBBA7FE4}"/>
                </a:ext>
              </a:extLst>
            </p:cNvPr>
            <p:cNvSpPr>
              <a:spLocks/>
            </p:cNvSpPr>
            <p:nvPr/>
          </p:nvSpPr>
          <p:spPr bwMode="auto">
            <a:xfrm>
              <a:off x="3527455" y="3881209"/>
              <a:ext cx="15665" cy="19146"/>
            </a:xfrm>
            <a:custGeom>
              <a:avLst/>
              <a:gdLst/>
              <a:ahLst/>
              <a:cxnLst>
                <a:cxn ang="0">
                  <a:pos x="2" y="1"/>
                </a:cxn>
                <a:cxn ang="0">
                  <a:pos x="1" y="7"/>
                </a:cxn>
                <a:cxn ang="0">
                  <a:pos x="6" y="8"/>
                </a:cxn>
                <a:cxn ang="0">
                  <a:pos x="7" y="2"/>
                </a:cxn>
                <a:cxn ang="0">
                  <a:pos x="2" y="1"/>
                </a:cxn>
              </a:cxnLst>
              <a:rect l="0" t="0" r="r" b="b"/>
              <a:pathLst>
                <a:path w="8" h="9">
                  <a:moveTo>
                    <a:pt x="2" y="1"/>
                  </a:moveTo>
                  <a:cubicBezTo>
                    <a:pt x="0" y="3"/>
                    <a:pt x="0" y="5"/>
                    <a:pt x="1" y="7"/>
                  </a:cubicBezTo>
                  <a:cubicBezTo>
                    <a:pt x="2" y="8"/>
                    <a:pt x="4" y="9"/>
                    <a:pt x="6" y="8"/>
                  </a:cubicBezTo>
                  <a:cubicBezTo>
                    <a:pt x="8" y="6"/>
                    <a:pt x="8" y="4"/>
                    <a:pt x="7" y="2"/>
                  </a:cubicBezTo>
                  <a:cubicBezTo>
                    <a:pt x="6" y="1"/>
                    <a:pt x="3" y="0"/>
                    <a:pt x="2" y="1"/>
                  </a:cubicBezTo>
                  <a:close/>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grpSp>
      <p:pic>
        <p:nvPicPr>
          <p:cNvPr id="7" name="Grafik 6" descr="Becherglas Silhouette">
            <a:extLst>
              <a:ext uri="{FF2B5EF4-FFF2-40B4-BE49-F238E27FC236}">
                <a16:creationId xmlns:a16="http://schemas.microsoft.com/office/drawing/2014/main" id="{50C4C097-8DC1-35CE-56B2-106A45D028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7975" y="3810000"/>
            <a:ext cx="333375" cy="333375"/>
          </a:xfrm>
          <a:prstGeom prst="rect">
            <a:avLst/>
          </a:prstGeom>
        </p:spPr>
      </p:pic>
      <p:pic>
        <p:nvPicPr>
          <p:cNvPr id="11" name="Grafik 10" descr="Prozessor Silhouette">
            <a:extLst>
              <a:ext uri="{FF2B5EF4-FFF2-40B4-BE49-F238E27FC236}">
                <a16:creationId xmlns:a16="http://schemas.microsoft.com/office/drawing/2014/main" id="{5542F5F8-C277-6E92-2750-94FFAF7E41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2975" y="3505200"/>
            <a:ext cx="276225" cy="276225"/>
          </a:xfrm>
          <a:prstGeom prst="rect">
            <a:avLst/>
          </a:prstGeom>
        </p:spPr>
      </p:pic>
      <p:pic>
        <p:nvPicPr>
          <p:cNvPr id="14" name="Grafik 13">
            <a:extLst>
              <a:ext uri="{FF2B5EF4-FFF2-40B4-BE49-F238E27FC236}">
                <a16:creationId xmlns:a16="http://schemas.microsoft.com/office/drawing/2014/main" id="{DD3557B2-2B58-C369-345D-73923D3BDEB8}"/>
              </a:ext>
            </a:extLst>
          </p:cNvPr>
          <p:cNvPicPr>
            <a:picLocks noChangeAspect="1"/>
          </p:cNvPicPr>
          <p:nvPr/>
        </p:nvPicPr>
        <p:blipFill>
          <a:blip r:embed="rId9"/>
          <a:stretch>
            <a:fillRect/>
          </a:stretch>
        </p:blipFill>
        <p:spPr>
          <a:xfrm>
            <a:off x="805444" y="1222452"/>
            <a:ext cx="982082" cy="1473123"/>
          </a:xfrm>
          <a:prstGeom prst="rect">
            <a:avLst/>
          </a:prstGeom>
        </p:spPr>
      </p:pic>
      <p:sp>
        <p:nvSpPr>
          <p:cNvPr id="2" name="Freeform 14">
            <a:extLst>
              <a:ext uri="{FF2B5EF4-FFF2-40B4-BE49-F238E27FC236}">
                <a16:creationId xmlns:a16="http://schemas.microsoft.com/office/drawing/2014/main" id="{FBB8E6BC-D39D-DBA3-2799-0561CB485699}"/>
              </a:ext>
            </a:extLst>
          </p:cNvPr>
          <p:cNvSpPr/>
          <p:nvPr/>
        </p:nvSpPr>
        <p:spPr>
          <a:xfrm>
            <a:off x="10038397" y="4505"/>
            <a:ext cx="1038022" cy="614131"/>
          </a:xfrm>
          <a:custGeom>
            <a:avLst/>
            <a:gdLst/>
            <a:ahLst/>
            <a:cxnLst/>
            <a:rect l="l" t="t" r="r" b="b"/>
            <a:pathLst>
              <a:path w="1878161" h="939081">
                <a:moveTo>
                  <a:pt x="0" y="0"/>
                </a:moveTo>
                <a:lnTo>
                  <a:pt x="1878162" y="0"/>
                </a:lnTo>
                <a:lnTo>
                  <a:pt x="1878162" y="939081"/>
                </a:lnTo>
                <a:lnTo>
                  <a:pt x="0" y="939081"/>
                </a:lnTo>
                <a:lnTo>
                  <a:pt x="0" y="0"/>
                </a:lnTo>
                <a:close/>
              </a:path>
            </a:pathLst>
          </a:custGeom>
          <a:blipFill>
            <a:blip r:embed="rId10"/>
            <a:stretch>
              <a:fillRect/>
            </a:stretch>
          </a:blipFill>
        </p:spPr>
        <p:txBody>
          <a:bodyPr/>
          <a:lstStyle/>
          <a:p>
            <a:endParaRPr lang="en-US" sz="1200" dirty="0"/>
          </a:p>
        </p:txBody>
      </p:sp>
      <p:sp>
        <p:nvSpPr>
          <p:cNvPr id="4" name="Freeform 19">
            <a:extLst>
              <a:ext uri="{FF2B5EF4-FFF2-40B4-BE49-F238E27FC236}">
                <a16:creationId xmlns:a16="http://schemas.microsoft.com/office/drawing/2014/main" id="{C0FAAF5E-A93E-7782-6410-11E4BCB8A7D8}"/>
              </a:ext>
            </a:extLst>
          </p:cNvPr>
          <p:cNvSpPr/>
          <p:nvPr/>
        </p:nvSpPr>
        <p:spPr>
          <a:xfrm>
            <a:off x="11185198" y="0"/>
            <a:ext cx="1006802" cy="618636"/>
          </a:xfrm>
          <a:custGeom>
            <a:avLst/>
            <a:gdLst/>
            <a:ahLst/>
            <a:cxnLst/>
            <a:rect l="l" t="t" r="r" b="b"/>
            <a:pathLst>
              <a:path w="1714500" h="1028700">
                <a:moveTo>
                  <a:pt x="0" y="0"/>
                </a:moveTo>
                <a:lnTo>
                  <a:pt x="1714500" y="0"/>
                </a:lnTo>
                <a:lnTo>
                  <a:pt x="1714500" y="1028700"/>
                </a:lnTo>
                <a:lnTo>
                  <a:pt x="0" y="1028700"/>
                </a:lnTo>
                <a:lnTo>
                  <a:pt x="0" y="0"/>
                </a:lnTo>
                <a:close/>
              </a:path>
            </a:pathLst>
          </a:custGeom>
          <a:blipFill>
            <a:blip r:embed="rId11"/>
            <a:stretch>
              <a:fillRect/>
            </a:stretch>
          </a:blipFill>
        </p:spPr>
        <p:txBody>
          <a:bodyPr/>
          <a:lstStyle/>
          <a:p>
            <a:endParaRPr lang="en-US" sz="1200" dirty="0"/>
          </a:p>
        </p:txBody>
      </p:sp>
      <p:sp>
        <p:nvSpPr>
          <p:cNvPr id="10" name="Rectangle 9">
            <a:extLst>
              <a:ext uri="{FF2B5EF4-FFF2-40B4-BE49-F238E27FC236}">
                <a16:creationId xmlns:a16="http://schemas.microsoft.com/office/drawing/2014/main" id="{469F7E64-4E12-EDF5-D160-AFA9E8FA0B7E}"/>
              </a:ext>
            </a:extLst>
          </p:cNvPr>
          <p:cNvSpPr/>
          <p:nvPr/>
        </p:nvSpPr>
        <p:spPr>
          <a:xfrm>
            <a:off x="8285984" y="3121"/>
            <a:ext cx="1846538" cy="30862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1" kern="0" dirty="0">
                <a:solidFill>
                  <a:schemeClr val="tx1"/>
                </a:solidFill>
                <a:latin typeface="+mj-lt"/>
                <a:ea typeface="+mn-lt"/>
                <a:cs typeface="+mn-lt"/>
                <a:sym typeface="+mn-lt"/>
              </a:rPr>
              <a:t>Expert visiting sites in: </a:t>
            </a:r>
            <a:endParaRPr kumimoji="0" lang="en-US" sz="1200" b="0" i="0" u="none" strike="noStrike" kern="0" cap="none" spc="0" normalizeH="0" baseline="0" noProof="0" dirty="0">
              <a:ln>
                <a:noFill/>
              </a:ln>
              <a:solidFill>
                <a:schemeClr val="tx1"/>
              </a:solidFill>
              <a:effectLst/>
              <a:uLnTx/>
              <a:uFillTx/>
              <a:latin typeface="+mj-lt"/>
              <a:ea typeface="+mn-lt"/>
              <a:cs typeface="+mn-lt"/>
              <a:sym typeface="+mn-lt"/>
            </a:endParaRPr>
          </a:p>
        </p:txBody>
      </p:sp>
    </p:spTree>
    <p:extLst>
      <p:ext uri="{BB962C8B-B14F-4D97-AF65-F5344CB8AC3E}">
        <p14:creationId xmlns:p14="http://schemas.microsoft.com/office/powerpoint/2010/main" val="37759536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E9A02F-188B-472A-BBB2-33EE86BF9A48}"/>
              </a:ext>
            </a:extLst>
          </p:cNvPr>
          <p:cNvSpPr/>
          <p:nvPr/>
        </p:nvSpPr>
        <p:spPr>
          <a:xfrm>
            <a:off x="2632536" y="1422187"/>
            <a:ext cx="4103445" cy="171359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+14 Years of HSE Experience across Various Industries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Expert in Workplace Safety Improvement and HSE Audits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Developed and Managed HSE Processes, Policies, and Trainings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Coordinated Implementation of ISO 9001, 14001, 45001 Management Systems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Internal Auditor and Educator in HSE Practices and Risk Assessment</a:t>
            </a:r>
          </a:p>
        </p:txBody>
      </p:sp>
      <p:sp>
        <p:nvSpPr>
          <p:cNvPr id="8" name="Rectangle 7">
            <a:extLst>
              <a:ext uri="{FF2B5EF4-FFF2-40B4-BE49-F238E27FC236}">
                <a16:creationId xmlns:a16="http://schemas.microsoft.com/office/drawing/2014/main" id="{F0AAB741-8FFF-45BC-8AE7-DDA8A0361D98}"/>
              </a:ext>
            </a:extLst>
          </p:cNvPr>
          <p:cNvSpPr/>
          <p:nvPr/>
        </p:nvSpPr>
        <p:spPr>
          <a:xfrm>
            <a:off x="2632537" y="5182162"/>
            <a:ext cx="4103446" cy="119532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en-US" sz="800" kern="0" dirty="0" err="1">
                <a:solidFill>
                  <a:schemeClr val="tx1"/>
                </a:solidFill>
                <a:ea typeface="+mn-lt"/>
                <a:cs typeface="+mn-lt"/>
                <a:sym typeface="+mn-lt"/>
              </a:rPr>
              <a:t>Mgr</a:t>
            </a:r>
            <a:r>
              <a:rPr lang="en-US" sz="800" kern="0" dirty="0">
                <a:solidFill>
                  <a:schemeClr val="tx1"/>
                </a:solidFill>
                <a:ea typeface="+mn-lt"/>
                <a:cs typeface="+mn-lt"/>
                <a:sym typeface="+mn-lt"/>
              </a:rPr>
              <a:t> Sc. in Economics (University of Economics and Business - Wroclaw)</a:t>
            </a:r>
          </a:p>
          <a:p>
            <a:pPr marL="285750" indent="-285750">
              <a:buFont typeface="Arial" panose="020B0604020202020204" pitchFamily="34" charset="0"/>
              <a:buChar char="•"/>
            </a:pPr>
            <a:r>
              <a:rPr lang="en-US" sz="800" kern="0" dirty="0">
                <a:solidFill>
                  <a:schemeClr val="tx1"/>
                </a:solidFill>
                <a:ea typeface="+mn-lt"/>
                <a:cs typeface="+mn-lt"/>
                <a:sym typeface="+mn-lt"/>
              </a:rPr>
              <a:t>Environmental Protection Manager (University of Economics and Business - Wroclaw)</a:t>
            </a:r>
          </a:p>
          <a:p>
            <a:pPr marL="285750" indent="-285750">
              <a:buFont typeface="Arial" panose="020B0604020202020204" pitchFamily="34" charset="0"/>
              <a:buChar char="•"/>
            </a:pPr>
            <a:r>
              <a:rPr lang="en-US" sz="800" kern="0" dirty="0">
                <a:solidFill>
                  <a:schemeClr val="tx1"/>
                </a:solidFill>
                <a:ea typeface="+mn-lt"/>
                <a:cs typeface="+mn-lt"/>
                <a:sym typeface="+mn-lt"/>
              </a:rPr>
              <a:t>OHS Senior Inspector (University of Economics and Business - Wroclaw)</a:t>
            </a:r>
          </a:p>
          <a:p>
            <a:pPr marL="285750" indent="-285750">
              <a:buFont typeface="Arial" panose="020B0604020202020204" pitchFamily="34" charset="0"/>
              <a:buChar char="•"/>
            </a:pPr>
            <a:r>
              <a:rPr lang="en-US" sz="800" kern="0" dirty="0">
                <a:solidFill>
                  <a:schemeClr val="tx1"/>
                </a:solidFill>
                <a:ea typeface="+mn-lt"/>
                <a:cs typeface="+mn-lt"/>
                <a:sym typeface="+mn-lt"/>
              </a:rPr>
              <a:t>Compendium MBA (QUEST Change Managers)</a:t>
            </a:r>
          </a:p>
          <a:p>
            <a:pPr marL="285750" indent="-285750">
              <a:buFont typeface="Arial" panose="020B0604020202020204" pitchFamily="34" charset="0"/>
              <a:buChar char="•"/>
            </a:pPr>
            <a:r>
              <a:rPr lang="en-US" sz="800" kern="0" dirty="0">
                <a:solidFill>
                  <a:schemeClr val="tx1"/>
                </a:solidFill>
                <a:ea typeface="+mn-lt"/>
                <a:cs typeface="+mn-lt"/>
                <a:sym typeface="+mn-lt"/>
              </a:rPr>
              <a:t>International Leadership and Management Training (Japan, Germany, Sweden)</a:t>
            </a:r>
          </a:p>
          <a:p>
            <a:pPr marL="285750" indent="-285750">
              <a:buFont typeface="Arial" panose="020B0604020202020204" pitchFamily="34" charset="0"/>
              <a:buChar char="•"/>
            </a:pPr>
            <a:r>
              <a:rPr lang="en-US" sz="800" kern="0" dirty="0">
                <a:solidFill>
                  <a:schemeClr val="tx1"/>
                </a:solidFill>
                <a:ea typeface="+mn-lt"/>
                <a:cs typeface="+mn-lt"/>
                <a:sym typeface="+mn-lt"/>
              </a:rPr>
              <a:t>SCC Training</a:t>
            </a:r>
          </a:p>
          <a:p>
            <a:pPr marL="285750" indent="-285750">
              <a:buFont typeface="Arial" panose="020B0604020202020204" pitchFamily="34" charset="0"/>
              <a:buChar char="•"/>
            </a:pPr>
            <a:r>
              <a:rPr lang="en-US" sz="800" kern="0" dirty="0">
                <a:solidFill>
                  <a:schemeClr val="tx1"/>
                </a:solidFill>
                <a:ea typeface="+mn-lt"/>
                <a:cs typeface="+mn-lt"/>
                <a:sym typeface="+mn-lt"/>
              </a:rPr>
              <a:t>SEP Category D1, D2, D3</a:t>
            </a:r>
          </a:p>
          <a:p>
            <a:pPr marL="285750" indent="-285750">
              <a:buFont typeface="Arial" panose="020B0604020202020204" pitchFamily="34" charset="0"/>
              <a:buChar char="•"/>
            </a:pPr>
            <a:r>
              <a:rPr lang="en-US" sz="800" kern="0" dirty="0">
                <a:solidFill>
                  <a:schemeClr val="tx1"/>
                </a:solidFill>
                <a:ea typeface="+mn-lt"/>
                <a:cs typeface="+mn-lt"/>
                <a:sym typeface="+mn-lt"/>
              </a:rPr>
              <a:t>Internal Auditor ISO 45001:2018, ISO 14005:2015, ISO 9001:2009</a:t>
            </a:r>
          </a:p>
          <a:p>
            <a:pPr marL="285750" indent="-285750">
              <a:buFont typeface="Arial" panose="020B0604020202020204" pitchFamily="34" charset="0"/>
              <a:buChar char="•"/>
            </a:pPr>
            <a:r>
              <a:rPr lang="en-US" sz="800" kern="0" dirty="0">
                <a:solidFill>
                  <a:schemeClr val="tx1"/>
                </a:solidFill>
                <a:ea typeface="+mn-lt"/>
                <a:cs typeface="+mn-lt"/>
                <a:sym typeface="+mn-lt"/>
              </a:rPr>
              <a:t>Occupational Health and Safety Training (Poland)</a:t>
            </a:r>
          </a:p>
        </p:txBody>
      </p:sp>
      <p:sp>
        <p:nvSpPr>
          <p:cNvPr id="26" name="TextBox 25">
            <a:extLst>
              <a:ext uri="{FF2B5EF4-FFF2-40B4-BE49-F238E27FC236}">
                <a16:creationId xmlns:a16="http://schemas.microsoft.com/office/drawing/2014/main" id="{80D73B9D-62E6-4C90-A5F1-F5D760A408EA}"/>
              </a:ext>
            </a:extLst>
          </p:cNvPr>
          <p:cNvSpPr txBox="1"/>
          <p:nvPr/>
        </p:nvSpPr>
        <p:spPr>
          <a:xfrm>
            <a:off x="3205158" y="3503521"/>
            <a:ext cx="1298753"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Workplace Safety</a:t>
            </a:r>
          </a:p>
        </p:txBody>
      </p:sp>
      <p:sp>
        <p:nvSpPr>
          <p:cNvPr id="27" name="TextBox 26">
            <a:extLst>
              <a:ext uri="{FF2B5EF4-FFF2-40B4-BE49-F238E27FC236}">
                <a16:creationId xmlns:a16="http://schemas.microsoft.com/office/drawing/2014/main" id="{BBEBFFBF-DC15-4748-950F-1E21A72C8B9C}"/>
              </a:ext>
            </a:extLst>
          </p:cNvPr>
          <p:cNvSpPr txBox="1"/>
          <p:nvPr/>
        </p:nvSpPr>
        <p:spPr>
          <a:xfrm>
            <a:off x="3216791" y="3889041"/>
            <a:ext cx="161133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Regulatory Compliance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Monitoring</a:t>
            </a:r>
          </a:p>
        </p:txBody>
      </p:sp>
      <p:sp>
        <p:nvSpPr>
          <p:cNvPr id="42" name="TextBox 41">
            <a:extLst>
              <a:ext uri="{FF2B5EF4-FFF2-40B4-BE49-F238E27FC236}">
                <a16:creationId xmlns:a16="http://schemas.microsoft.com/office/drawing/2014/main" id="{100CE035-3447-4003-A22E-A3E4B3B54CF5}"/>
              </a:ext>
            </a:extLst>
          </p:cNvPr>
          <p:cNvSpPr txBox="1"/>
          <p:nvPr/>
        </p:nvSpPr>
        <p:spPr>
          <a:xfrm>
            <a:off x="5169529" y="3889041"/>
            <a:ext cx="118974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Risk Assessment</a:t>
            </a:r>
          </a:p>
        </p:txBody>
      </p:sp>
      <p:sp>
        <p:nvSpPr>
          <p:cNvPr id="43" name="TextBox 42">
            <a:extLst>
              <a:ext uri="{FF2B5EF4-FFF2-40B4-BE49-F238E27FC236}">
                <a16:creationId xmlns:a16="http://schemas.microsoft.com/office/drawing/2014/main" id="{6CEE651F-2ED1-4DED-8E18-ECB3A6C57B34}"/>
              </a:ext>
            </a:extLst>
          </p:cNvPr>
          <p:cNvSpPr txBox="1"/>
          <p:nvPr/>
        </p:nvSpPr>
        <p:spPr>
          <a:xfrm>
            <a:off x="5169529" y="3503521"/>
            <a:ext cx="849913"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HSE Audits</a:t>
            </a:r>
          </a:p>
        </p:txBody>
      </p:sp>
      <p:sp>
        <p:nvSpPr>
          <p:cNvPr id="45" name="Rectangle 44">
            <a:extLst>
              <a:ext uri="{FF2B5EF4-FFF2-40B4-BE49-F238E27FC236}">
                <a16:creationId xmlns:a16="http://schemas.microsoft.com/office/drawing/2014/main" id="{A30D150F-ED30-4882-BDD1-FE97DC63819E}"/>
              </a:ext>
            </a:extLst>
          </p:cNvPr>
          <p:cNvSpPr/>
          <p:nvPr/>
        </p:nvSpPr>
        <p:spPr>
          <a:xfrm>
            <a:off x="0" y="1027906"/>
            <a:ext cx="2456121" cy="5165723"/>
          </a:xfrm>
          <a:prstGeom prst="rect">
            <a:avLst/>
          </a:pr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chemeClr val="tx1"/>
              </a:solidFill>
              <a:effectLst/>
              <a:uLnTx/>
              <a:uFillTx/>
            </a:endParaRPr>
          </a:p>
        </p:txBody>
      </p:sp>
      <p:sp>
        <p:nvSpPr>
          <p:cNvPr id="46" name="Rectangle 45">
            <a:extLst>
              <a:ext uri="{FF2B5EF4-FFF2-40B4-BE49-F238E27FC236}">
                <a16:creationId xmlns:a16="http://schemas.microsoft.com/office/drawing/2014/main" id="{7BEDCA70-8D07-4CCE-A8F6-2B3D231AE520}"/>
              </a:ext>
            </a:extLst>
          </p:cNvPr>
          <p:cNvSpPr/>
          <p:nvPr/>
        </p:nvSpPr>
        <p:spPr>
          <a:xfrm>
            <a:off x="0" y="3235947"/>
            <a:ext cx="2456121" cy="641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ea typeface="+mn-lt"/>
                <a:cs typeface="+mn-lt"/>
                <a:sym typeface="+mn-lt"/>
              </a:rPr>
              <a:t>Expert</a:t>
            </a:r>
          </a:p>
        </p:txBody>
      </p:sp>
      <p:cxnSp>
        <p:nvCxnSpPr>
          <p:cNvPr id="47" name="Straight Connector 46">
            <a:extLst>
              <a:ext uri="{FF2B5EF4-FFF2-40B4-BE49-F238E27FC236}">
                <a16:creationId xmlns:a16="http://schemas.microsoft.com/office/drawing/2014/main" id="{93A7840D-EA91-4EE2-90A9-9DB67CE0C86A}"/>
              </a:ext>
            </a:extLst>
          </p:cNvPr>
          <p:cNvCxnSpPr/>
          <p:nvPr/>
        </p:nvCxnSpPr>
        <p:spPr>
          <a:xfrm>
            <a:off x="195533" y="3212628"/>
            <a:ext cx="20650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ED7F573A-0F05-4B01-BC67-624FF85CA80E}"/>
              </a:ext>
            </a:extLst>
          </p:cNvPr>
          <p:cNvSpPr/>
          <p:nvPr/>
        </p:nvSpPr>
        <p:spPr>
          <a:xfrm>
            <a:off x="5729984" y="5455504"/>
            <a:ext cx="2556000" cy="36894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56" name="Title 1">
            <a:extLst>
              <a:ext uri="{FF2B5EF4-FFF2-40B4-BE49-F238E27FC236}">
                <a16:creationId xmlns:a16="http://schemas.microsoft.com/office/drawing/2014/main" id="{8E0D200D-B453-49DD-B19E-89FECDCC1C00}"/>
              </a:ext>
            </a:extLst>
          </p:cNvPr>
          <p:cNvSpPr txBox="1">
            <a:spLocks/>
          </p:cNvSpPr>
          <p:nvPr/>
        </p:nvSpPr>
        <p:spPr>
          <a:xfrm>
            <a:off x="0" y="2796867"/>
            <a:ext cx="2456121" cy="400615"/>
          </a:xfrm>
          <a:prstGeom prst="rect">
            <a:avLst/>
          </a:prstGeom>
          <a:noFill/>
          <a:ln w="25400" cap="flat" cmpd="sng" algn="ctr">
            <a:noFill/>
            <a:prstDash val="solid"/>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spcBef>
                <a:spcPct val="0"/>
              </a:spcBef>
              <a:buNone/>
              <a:defRPr sz="4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a:solidFill>
                  <a:schemeClr val="bg1"/>
                </a:solidFill>
                <a:ea typeface="+mn-lt"/>
                <a:cs typeface="+mn-lt"/>
                <a:sym typeface="+mn-lt"/>
              </a:rPr>
              <a:t>Marzena </a:t>
            </a:r>
            <a:r>
              <a:rPr lang="en-US" sz="2400" b="1" dirty="0" err="1">
                <a:solidFill>
                  <a:schemeClr val="bg1"/>
                </a:solidFill>
                <a:ea typeface="+mn-lt"/>
                <a:cs typeface="+mn-lt"/>
                <a:sym typeface="+mn-lt"/>
              </a:rPr>
              <a:t>Paw</a:t>
            </a:r>
            <a:r>
              <a:rPr lang="en-US" sz="2400" b="1" dirty="0" err="1">
                <a:solidFill>
                  <a:schemeClr val="bg1"/>
                </a:solidFill>
                <a:ea typeface="+mn-lt"/>
                <a:cs typeface="+mn-lt"/>
              </a:rPr>
              <a:t>ł</a:t>
            </a:r>
            <a:r>
              <a:rPr lang="en-US" sz="2400" b="1" dirty="0" err="1">
                <a:solidFill>
                  <a:schemeClr val="bg1"/>
                </a:solidFill>
                <a:ea typeface="+mn-lt"/>
                <a:cs typeface="+mn-lt"/>
                <a:sym typeface="+mn-lt"/>
              </a:rPr>
              <a:t>oska</a:t>
            </a:r>
            <a:endParaRPr lang="en-US" sz="2400" b="1" dirty="0">
              <a:solidFill>
                <a:schemeClr val="bg1"/>
              </a:solidFill>
              <a:ea typeface="+mn-lt"/>
              <a:cs typeface="+mn-lt"/>
              <a:sym typeface="+mn-lt"/>
            </a:endParaRPr>
          </a:p>
        </p:txBody>
      </p:sp>
      <p:sp>
        <p:nvSpPr>
          <p:cNvPr id="78" name="AutoShape 3">
            <a:extLst>
              <a:ext uri="{FF2B5EF4-FFF2-40B4-BE49-F238E27FC236}">
                <a16:creationId xmlns:a16="http://schemas.microsoft.com/office/drawing/2014/main" id="{83EF720D-47BB-4037-AB5F-BF95C1824F30}"/>
              </a:ext>
            </a:extLst>
          </p:cNvPr>
          <p:cNvSpPr>
            <a:spLocks noChangeAspect="1" noChangeArrowheads="1" noTextEdit="1"/>
          </p:cNvSpPr>
          <p:nvPr/>
        </p:nvSpPr>
        <p:spPr bwMode="auto">
          <a:xfrm>
            <a:off x="2548369" y="2743048"/>
            <a:ext cx="552985" cy="5529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0" name="Rectangle 89">
            <a:extLst>
              <a:ext uri="{FF2B5EF4-FFF2-40B4-BE49-F238E27FC236}">
                <a16:creationId xmlns:a16="http://schemas.microsoft.com/office/drawing/2014/main" id="{9E03C71C-3F93-433D-A32F-6466E7274591}"/>
              </a:ext>
            </a:extLst>
          </p:cNvPr>
          <p:cNvSpPr/>
          <p:nvPr/>
        </p:nvSpPr>
        <p:spPr>
          <a:xfrm>
            <a:off x="3079672" y="1036206"/>
            <a:ext cx="1000594" cy="369332"/>
          </a:xfrm>
          <a:prstGeom prst="rect">
            <a:avLst/>
          </a:prstGeom>
          <a:noFill/>
        </p:spPr>
        <p:txBody>
          <a:bodyPr wrap="none">
            <a:spAutoFit/>
          </a:bodyPr>
          <a:lstStyle/>
          <a:p>
            <a:pPr lvl="0">
              <a:defRPr/>
            </a:pPr>
            <a:r>
              <a:rPr lang="en-US" b="1" kern="0" dirty="0">
                <a:solidFill>
                  <a:schemeClr val="accent2"/>
                </a:solidFill>
                <a:ea typeface="+mn-lt"/>
                <a:cs typeface="+mn-lt"/>
                <a:sym typeface="+mn-lt"/>
              </a:rPr>
              <a:t>RESUME</a:t>
            </a:r>
          </a:p>
        </p:txBody>
      </p:sp>
      <p:sp>
        <p:nvSpPr>
          <p:cNvPr id="91" name="Rectangle 90">
            <a:extLst>
              <a:ext uri="{FF2B5EF4-FFF2-40B4-BE49-F238E27FC236}">
                <a16:creationId xmlns:a16="http://schemas.microsoft.com/office/drawing/2014/main" id="{F8F92A6B-AEB4-40B1-A089-30C8B247DDF8}"/>
              </a:ext>
            </a:extLst>
          </p:cNvPr>
          <p:cNvSpPr/>
          <p:nvPr/>
        </p:nvSpPr>
        <p:spPr>
          <a:xfrm>
            <a:off x="3079672" y="3040967"/>
            <a:ext cx="1133644" cy="369332"/>
          </a:xfrm>
          <a:prstGeom prst="rect">
            <a:avLst/>
          </a:prstGeom>
          <a:noFill/>
        </p:spPr>
        <p:txBody>
          <a:bodyPr wrap="none">
            <a:spAutoFit/>
          </a:bodyPr>
          <a:lstStyle/>
          <a:p>
            <a:r>
              <a:rPr lang="en-US" b="1" kern="0" dirty="0">
                <a:solidFill>
                  <a:schemeClr val="accent3"/>
                </a:solidFill>
                <a:ea typeface="+mn-lt"/>
                <a:cs typeface="+mn-lt"/>
                <a:sym typeface="+mn-lt"/>
              </a:rPr>
              <a:t>EXPERTISE</a:t>
            </a:r>
            <a:endParaRPr lang="en-US" dirty="0">
              <a:solidFill>
                <a:schemeClr val="accent3"/>
              </a:solidFill>
              <a:ea typeface="+mn-lt"/>
              <a:cs typeface="+mn-lt"/>
              <a:sym typeface="+mn-lt"/>
            </a:endParaRPr>
          </a:p>
        </p:txBody>
      </p:sp>
      <p:sp>
        <p:nvSpPr>
          <p:cNvPr id="92" name="Rectangle 91">
            <a:extLst>
              <a:ext uri="{FF2B5EF4-FFF2-40B4-BE49-F238E27FC236}">
                <a16:creationId xmlns:a16="http://schemas.microsoft.com/office/drawing/2014/main" id="{ECEB2771-8876-4633-9D4D-0211AEE8FA00}"/>
              </a:ext>
            </a:extLst>
          </p:cNvPr>
          <p:cNvSpPr/>
          <p:nvPr/>
        </p:nvSpPr>
        <p:spPr>
          <a:xfrm>
            <a:off x="3207354" y="4762201"/>
            <a:ext cx="1284326" cy="369332"/>
          </a:xfrm>
          <a:prstGeom prst="rect">
            <a:avLst/>
          </a:prstGeom>
          <a:noFill/>
        </p:spPr>
        <p:txBody>
          <a:bodyPr wrap="none">
            <a:spAutoFit/>
          </a:bodyPr>
          <a:lstStyle/>
          <a:p>
            <a:pPr lvl="0">
              <a:defRPr/>
            </a:pPr>
            <a:r>
              <a:rPr lang="en-US" b="1" kern="0" dirty="0">
                <a:solidFill>
                  <a:schemeClr val="tx2"/>
                </a:solidFill>
                <a:ea typeface="+mn-lt"/>
                <a:cs typeface="+mn-lt"/>
                <a:sym typeface="+mn-lt"/>
              </a:rPr>
              <a:t>EDUCATION</a:t>
            </a:r>
            <a:endParaRPr lang="en-US" kern="0" dirty="0">
              <a:solidFill>
                <a:schemeClr val="tx2"/>
              </a:solidFill>
              <a:ea typeface="+mn-lt"/>
              <a:cs typeface="+mn-lt"/>
              <a:sym typeface="+mn-lt"/>
            </a:endParaRPr>
          </a:p>
        </p:txBody>
      </p:sp>
      <p:sp>
        <p:nvSpPr>
          <p:cNvPr id="93" name="Rectangle 92">
            <a:extLst>
              <a:ext uri="{FF2B5EF4-FFF2-40B4-BE49-F238E27FC236}">
                <a16:creationId xmlns:a16="http://schemas.microsoft.com/office/drawing/2014/main" id="{7E820C24-49CB-4979-8471-68066335DE1C}"/>
              </a:ext>
            </a:extLst>
          </p:cNvPr>
          <p:cNvSpPr/>
          <p:nvPr/>
        </p:nvSpPr>
        <p:spPr>
          <a:xfrm>
            <a:off x="7371921" y="1061903"/>
            <a:ext cx="3185487" cy="369332"/>
          </a:xfrm>
          <a:prstGeom prst="rect">
            <a:avLst/>
          </a:prstGeom>
          <a:noFill/>
          <a:ln>
            <a:noFill/>
          </a:ln>
        </p:spPr>
        <p:txBody>
          <a:bodyPr wrap="none">
            <a:spAutoFit/>
          </a:bodyPr>
          <a:lstStyle/>
          <a:p>
            <a:pPr lvl="0">
              <a:defRPr/>
            </a:pPr>
            <a:r>
              <a:rPr lang="en-US" b="1" kern="0" dirty="0">
                <a:solidFill>
                  <a:schemeClr val="accent6"/>
                </a:solidFill>
                <a:ea typeface="+mn-lt"/>
                <a:cs typeface="+mn-lt"/>
                <a:sym typeface="+mn-lt"/>
              </a:rPr>
              <a:t>PROJECT REFERENCES (EXTRACT)</a:t>
            </a:r>
            <a:endParaRPr lang="en-US" kern="0" dirty="0">
              <a:solidFill>
                <a:schemeClr val="accent6"/>
              </a:solidFill>
              <a:ea typeface="+mn-lt"/>
              <a:cs typeface="+mn-lt"/>
              <a:sym typeface="+mn-lt"/>
            </a:endParaRPr>
          </a:p>
        </p:txBody>
      </p:sp>
      <p:grpSp>
        <p:nvGrpSpPr>
          <p:cNvPr id="95" name="Candidate" descr="{&quot;Key&quot;:&quot;POWER_USER_SHAPE_ICON&quot;,&quot;Value&quot;:&quot;POWER_USER_SHAPE_ICON_STYLE_1&quot;}">
            <a:extLst>
              <a:ext uri="{FF2B5EF4-FFF2-40B4-BE49-F238E27FC236}">
                <a16:creationId xmlns:a16="http://schemas.microsoft.com/office/drawing/2014/main" id="{6E4EAC76-0C75-5884-6152-B388F0CB494D}"/>
              </a:ext>
            </a:extLst>
          </p:cNvPr>
          <p:cNvGrpSpPr>
            <a:grpSpLocks noChangeAspect="1"/>
          </p:cNvGrpSpPr>
          <p:nvPr/>
        </p:nvGrpSpPr>
        <p:grpSpPr>
          <a:xfrm>
            <a:off x="2744839" y="3044107"/>
            <a:ext cx="303497" cy="355478"/>
            <a:chOff x="8482013" y="4622800"/>
            <a:chExt cx="574675" cy="673101"/>
          </a:xfrm>
        </p:grpSpPr>
        <p:sp>
          <p:nvSpPr>
            <p:cNvPr id="96" name="Freeform 2635">
              <a:extLst>
                <a:ext uri="{FF2B5EF4-FFF2-40B4-BE49-F238E27FC236}">
                  <a16:creationId xmlns:a16="http://schemas.microsoft.com/office/drawing/2014/main" id="{DD40393E-02E8-7CB3-BB34-991227765ED4}"/>
                </a:ext>
              </a:extLst>
            </p:cNvPr>
            <p:cNvSpPr>
              <a:spLocks/>
            </p:cNvSpPr>
            <p:nvPr/>
          </p:nvSpPr>
          <p:spPr bwMode="auto">
            <a:xfrm>
              <a:off x="8763000" y="4773613"/>
              <a:ext cx="293688" cy="522288"/>
            </a:xfrm>
            <a:custGeom>
              <a:avLst/>
              <a:gdLst>
                <a:gd name="T0" fmla="*/ 263 w 263"/>
                <a:gd name="T1" fmla="*/ 56 h 467"/>
                <a:gd name="T2" fmla="*/ 252 w 263"/>
                <a:gd name="T3" fmla="*/ 210 h 467"/>
                <a:gd name="T4" fmla="*/ 205 w 263"/>
                <a:gd name="T5" fmla="*/ 247 h 467"/>
                <a:gd name="T6" fmla="*/ 203 w 263"/>
                <a:gd name="T7" fmla="*/ 247 h 467"/>
                <a:gd name="T8" fmla="*/ 188 w 263"/>
                <a:gd name="T9" fmla="*/ 452 h 467"/>
                <a:gd name="T10" fmla="*/ 172 w 263"/>
                <a:gd name="T11" fmla="*/ 467 h 467"/>
                <a:gd name="T12" fmla="*/ 91 w 263"/>
                <a:gd name="T13" fmla="*/ 467 h 467"/>
                <a:gd name="T14" fmla="*/ 75 w 263"/>
                <a:gd name="T15" fmla="*/ 452 h 467"/>
                <a:gd name="T16" fmla="*/ 60 w 263"/>
                <a:gd name="T17" fmla="*/ 247 h 467"/>
                <a:gd name="T18" fmla="*/ 58 w 263"/>
                <a:gd name="T19" fmla="*/ 247 h 467"/>
                <a:gd name="T20" fmla="*/ 11 w 263"/>
                <a:gd name="T21" fmla="*/ 210 h 467"/>
                <a:gd name="T22" fmla="*/ 0 w 263"/>
                <a:gd name="T23" fmla="*/ 58 h 467"/>
                <a:gd name="T24" fmla="*/ 0 w 263"/>
                <a:gd name="T25" fmla="*/ 56 h 467"/>
                <a:gd name="T26" fmla="*/ 53 w 263"/>
                <a:gd name="T27" fmla="*/ 0 h 467"/>
                <a:gd name="T28" fmla="*/ 210 w 263"/>
                <a:gd name="T29" fmla="*/ 0 h 467"/>
                <a:gd name="T30" fmla="*/ 263 w 263"/>
                <a:gd name="T31" fmla="*/ 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3" h="467">
                  <a:moveTo>
                    <a:pt x="263" y="56"/>
                  </a:moveTo>
                  <a:lnTo>
                    <a:pt x="252" y="210"/>
                  </a:lnTo>
                  <a:cubicBezTo>
                    <a:pt x="250" y="228"/>
                    <a:pt x="225" y="244"/>
                    <a:pt x="205" y="247"/>
                  </a:cubicBezTo>
                  <a:cubicBezTo>
                    <a:pt x="204" y="247"/>
                    <a:pt x="204" y="247"/>
                    <a:pt x="203" y="247"/>
                  </a:cubicBezTo>
                  <a:lnTo>
                    <a:pt x="188" y="452"/>
                  </a:lnTo>
                  <a:cubicBezTo>
                    <a:pt x="187" y="460"/>
                    <a:pt x="180" y="467"/>
                    <a:pt x="172" y="467"/>
                  </a:cubicBezTo>
                  <a:lnTo>
                    <a:pt x="91" y="467"/>
                  </a:lnTo>
                  <a:cubicBezTo>
                    <a:pt x="83" y="467"/>
                    <a:pt x="76" y="460"/>
                    <a:pt x="75" y="452"/>
                  </a:cubicBezTo>
                  <a:lnTo>
                    <a:pt x="60" y="247"/>
                  </a:lnTo>
                  <a:cubicBezTo>
                    <a:pt x="59" y="247"/>
                    <a:pt x="58" y="247"/>
                    <a:pt x="58" y="247"/>
                  </a:cubicBezTo>
                  <a:cubicBezTo>
                    <a:pt x="38" y="244"/>
                    <a:pt x="13" y="228"/>
                    <a:pt x="11" y="210"/>
                  </a:cubicBezTo>
                  <a:lnTo>
                    <a:pt x="0" y="58"/>
                  </a:lnTo>
                  <a:cubicBezTo>
                    <a:pt x="0" y="57"/>
                    <a:pt x="0" y="56"/>
                    <a:pt x="0" y="56"/>
                  </a:cubicBezTo>
                  <a:cubicBezTo>
                    <a:pt x="0" y="26"/>
                    <a:pt x="24" y="1"/>
                    <a:pt x="53" y="0"/>
                  </a:cubicBezTo>
                  <a:lnTo>
                    <a:pt x="210" y="0"/>
                  </a:lnTo>
                  <a:cubicBezTo>
                    <a:pt x="239" y="1"/>
                    <a:pt x="263" y="26"/>
                    <a:pt x="263" y="56"/>
                  </a:cubicBezTo>
                  <a:close/>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7" name="Oval 2636">
              <a:extLst>
                <a:ext uri="{FF2B5EF4-FFF2-40B4-BE49-F238E27FC236}">
                  <a16:creationId xmlns:a16="http://schemas.microsoft.com/office/drawing/2014/main" id="{88C2CB5C-CF74-D5D9-6DCF-7DC5AD476ACC}"/>
                </a:ext>
              </a:extLst>
            </p:cNvPr>
            <p:cNvSpPr>
              <a:spLocks noChangeArrowheads="1"/>
            </p:cNvSpPr>
            <p:nvPr/>
          </p:nvSpPr>
          <p:spPr bwMode="auto">
            <a:xfrm>
              <a:off x="8853488" y="4622800"/>
              <a:ext cx="111125" cy="112713"/>
            </a:xfrm>
            <a:prstGeom prst="ellipse">
              <a:avLst/>
            </a:pr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8" name="Line 2637">
              <a:extLst>
                <a:ext uri="{FF2B5EF4-FFF2-40B4-BE49-F238E27FC236}">
                  <a16:creationId xmlns:a16="http://schemas.microsoft.com/office/drawing/2014/main" id="{59195567-1A35-9689-C523-1906C13983A4}"/>
                </a:ext>
              </a:extLst>
            </p:cNvPr>
            <p:cNvSpPr>
              <a:spLocks noChangeShapeType="1"/>
            </p:cNvSpPr>
            <p:nvPr/>
          </p:nvSpPr>
          <p:spPr bwMode="auto">
            <a:xfrm>
              <a:off x="8909050" y="5033963"/>
              <a:ext cx="0" cy="261938"/>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9" name="Line 2638">
              <a:extLst>
                <a:ext uri="{FF2B5EF4-FFF2-40B4-BE49-F238E27FC236}">
                  <a16:creationId xmlns:a16="http://schemas.microsoft.com/office/drawing/2014/main" id="{8FF242CE-9D19-41E2-307E-FE0F05B5BF19}"/>
                </a:ext>
              </a:extLst>
            </p:cNvPr>
            <p:cNvSpPr>
              <a:spLocks noChangeShapeType="1"/>
            </p:cNvSpPr>
            <p:nvPr/>
          </p:nvSpPr>
          <p:spPr bwMode="auto">
            <a:xfrm flipH="1" flipV="1">
              <a:off x="8816975"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0" name="Line 2639">
              <a:extLst>
                <a:ext uri="{FF2B5EF4-FFF2-40B4-BE49-F238E27FC236}">
                  <a16:creationId xmlns:a16="http://schemas.microsoft.com/office/drawing/2014/main" id="{351496EB-9A38-FFED-609E-AA1F76D478C6}"/>
                </a:ext>
              </a:extLst>
            </p:cNvPr>
            <p:cNvSpPr>
              <a:spLocks noChangeShapeType="1"/>
            </p:cNvSpPr>
            <p:nvPr/>
          </p:nvSpPr>
          <p:spPr bwMode="auto">
            <a:xfrm flipV="1">
              <a:off x="8990013"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1" name="Freeform 2640">
              <a:extLst>
                <a:ext uri="{FF2B5EF4-FFF2-40B4-BE49-F238E27FC236}">
                  <a16:creationId xmlns:a16="http://schemas.microsoft.com/office/drawing/2014/main" id="{0561112B-9E8F-AA94-ACA6-569D9A0D860F}"/>
                </a:ext>
              </a:extLst>
            </p:cNvPr>
            <p:cNvSpPr>
              <a:spLocks/>
            </p:cNvSpPr>
            <p:nvPr/>
          </p:nvSpPr>
          <p:spPr bwMode="auto">
            <a:xfrm>
              <a:off x="8482013" y="4627563"/>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2" name="Freeform 2641">
              <a:extLst>
                <a:ext uri="{FF2B5EF4-FFF2-40B4-BE49-F238E27FC236}">
                  <a16:creationId xmlns:a16="http://schemas.microsoft.com/office/drawing/2014/main" id="{42F9749E-A5B8-9181-A24A-B30080DB394A}"/>
                </a:ext>
              </a:extLst>
            </p:cNvPr>
            <p:cNvSpPr>
              <a:spLocks/>
            </p:cNvSpPr>
            <p:nvPr/>
          </p:nvSpPr>
          <p:spPr bwMode="auto">
            <a:xfrm>
              <a:off x="8528050" y="4679950"/>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3" name="Freeform 2642">
              <a:extLst>
                <a:ext uri="{FF2B5EF4-FFF2-40B4-BE49-F238E27FC236}">
                  <a16:creationId xmlns:a16="http://schemas.microsoft.com/office/drawing/2014/main" id="{47CF2F99-B8FB-AC7E-9E0D-2600A878B95C}"/>
                </a:ext>
              </a:extLst>
            </p:cNvPr>
            <p:cNvSpPr>
              <a:spLocks/>
            </p:cNvSpPr>
            <p:nvPr/>
          </p:nvSpPr>
          <p:spPr bwMode="auto">
            <a:xfrm>
              <a:off x="8482013" y="4875213"/>
              <a:ext cx="176213" cy="173038"/>
            </a:xfrm>
            <a:custGeom>
              <a:avLst/>
              <a:gdLst>
                <a:gd name="T0" fmla="*/ 20 w 157"/>
                <a:gd name="T1" fmla="*/ 156 h 156"/>
                <a:gd name="T2" fmla="*/ 137 w 157"/>
                <a:gd name="T3" fmla="*/ 156 h 156"/>
                <a:gd name="T4" fmla="*/ 157 w 157"/>
                <a:gd name="T5" fmla="*/ 136 h 156"/>
                <a:gd name="T6" fmla="*/ 157 w 157"/>
                <a:gd name="T7" fmla="*/ 19 h 156"/>
                <a:gd name="T8" fmla="*/ 137 w 157"/>
                <a:gd name="T9" fmla="*/ 0 h 156"/>
                <a:gd name="T10" fmla="*/ 20 w 157"/>
                <a:gd name="T11" fmla="*/ 0 h 156"/>
                <a:gd name="T12" fmla="*/ 0 w 157"/>
                <a:gd name="T13" fmla="*/ 19 h 156"/>
                <a:gd name="T14" fmla="*/ 0 w 157"/>
                <a:gd name="T15" fmla="*/ 136 h 156"/>
                <a:gd name="T16" fmla="*/ 20 w 157"/>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6">
                  <a:moveTo>
                    <a:pt x="20" y="156"/>
                  </a:moveTo>
                  <a:lnTo>
                    <a:pt x="137" y="156"/>
                  </a:lnTo>
                  <a:cubicBezTo>
                    <a:pt x="148" y="156"/>
                    <a:pt x="157" y="147"/>
                    <a:pt x="157" y="136"/>
                  </a:cubicBezTo>
                  <a:lnTo>
                    <a:pt x="157" y="19"/>
                  </a:lnTo>
                  <a:cubicBezTo>
                    <a:pt x="157" y="9"/>
                    <a:pt x="148" y="0"/>
                    <a:pt x="137" y="0"/>
                  </a:cubicBezTo>
                  <a:lnTo>
                    <a:pt x="20" y="0"/>
                  </a:lnTo>
                  <a:cubicBezTo>
                    <a:pt x="9" y="0"/>
                    <a:pt x="0" y="9"/>
                    <a:pt x="0" y="19"/>
                  </a:cubicBezTo>
                  <a:lnTo>
                    <a:pt x="0" y="136"/>
                  </a:lnTo>
                  <a:cubicBezTo>
                    <a:pt x="0" y="147"/>
                    <a:pt x="9" y="156"/>
                    <a:pt x="20" y="156"/>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4" name="Freeform 2643">
              <a:extLst>
                <a:ext uri="{FF2B5EF4-FFF2-40B4-BE49-F238E27FC236}">
                  <a16:creationId xmlns:a16="http://schemas.microsoft.com/office/drawing/2014/main" id="{CEBF1F8D-D562-2BAD-1F2E-287216CB9AC1}"/>
                </a:ext>
              </a:extLst>
            </p:cNvPr>
            <p:cNvSpPr>
              <a:spLocks/>
            </p:cNvSpPr>
            <p:nvPr/>
          </p:nvSpPr>
          <p:spPr bwMode="auto">
            <a:xfrm>
              <a:off x="8528050" y="4926013"/>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5" name="Freeform 2644">
              <a:extLst>
                <a:ext uri="{FF2B5EF4-FFF2-40B4-BE49-F238E27FC236}">
                  <a16:creationId xmlns:a16="http://schemas.microsoft.com/office/drawing/2014/main" id="{E42B4638-542F-4E22-D8F2-F541B9567417}"/>
                </a:ext>
              </a:extLst>
            </p:cNvPr>
            <p:cNvSpPr>
              <a:spLocks/>
            </p:cNvSpPr>
            <p:nvPr/>
          </p:nvSpPr>
          <p:spPr bwMode="auto">
            <a:xfrm>
              <a:off x="8482013" y="5119688"/>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6" name="Freeform 2645">
              <a:extLst>
                <a:ext uri="{FF2B5EF4-FFF2-40B4-BE49-F238E27FC236}">
                  <a16:creationId xmlns:a16="http://schemas.microsoft.com/office/drawing/2014/main" id="{75EBB8CA-DAD5-BAF6-B92B-379A948E3CA5}"/>
                </a:ext>
              </a:extLst>
            </p:cNvPr>
            <p:cNvSpPr>
              <a:spLocks/>
            </p:cNvSpPr>
            <p:nvPr/>
          </p:nvSpPr>
          <p:spPr bwMode="auto">
            <a:xfrm>
              <a:off x="8528050" y="5172075"/>
              <a:ext cx="85725" cy="79375"/>
            </a:xfrm>
            <a:custGeom>
              <a:avLst/>
              <a:gdLst>
                <a:gd name="T0" fmla="*/ 0 w 76"/>
                <a:gd name="T1" fmla="*/ 28 h 70"/>
                <a:gd name="T2" fmla="*/ 29 w 76"/>
                <a:gd name="T3" fmla="*/ 70 h 70"/>
                <a:gd name="T4" fmla="*/ 76 w 76"/>
                <a:gd name="T5" fmla="*/ 0 h 70"/>
              </a:gdLst>
              <a:ahLst/>
              <a:cxnLst>
                <a:cxn ang="0">
                  <a:pos x="T0" y="T1"/>
                </a:cxn>
                <a:cxn ang="0">
                  <a:pos x="T2" y="T3"/>
                </a:cxn>
                <a:cxn ang="0">
                  <a:pos x="T4" y="T5"/>
                </a:cxn>
              </a:cxnLst>
              <a:rect l="0" t="0" r="r" b="b"/>
              <a:pathLst>
                <a:path w="76" h="70">
                  <a:moveTo>
                    <a:pt x="0" y="28"/>
                  </a:moveTo>
                  <a:lnTo>
                    <a:pt x="29" y="70"/>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07" name="Resume" descr="{&quot;Key&quot;:&quot;POWER_USER_SHAPE_ICON&quot;,&quot;Value&quot;:&quot;POWER_USER_SHAPE_ICON_STYLE_1&quot;}">
            <a:extLst>
              <a:ext uri="{FF2B5EF4-FFF2-40B4-BE49-F238E27FC236}">
                <a16:creationId xmlns:a16="http://schemas.microsoft.com/office/drawing/2014/main" id="{3F2D517E-8864-0D54-68F3-8C1154687F78}"/>
              </a:ext>
            </a:extLst>
          </p:cNvPr>
          <p:cNvGrpSpPr>
            <a:grpSpLocks noChangeAspect="1"/>
          </p:cNvGrpSpPr>
          <p:nvPr/>
        </p:nvGrpSpPr>
        <p:grpSpPr>
          <a:xfrm>
            <a:off x="2723376" y="1027906"/>
            <a:ext cx="384041" cy="319338"/>
            <a:chOff x="2170113" y="4779963"/>
            <a:chExt cx="584200" cy="485775"/>
          </a:xfrm>
          <a:noFill/>
        </p:grpSpPr>
        <p:sp>
          <p:nvSpPr>
            <p:cNvPr id="108" name="Freeform: Shape 107">
              <a:extLst>
                <a:ext uri="{FF2B5EF4-FFF2-40B4-BE49-F238E27FC236}">
                  <a16:creationId xmlns:a16="http://schemas.microsoft.com/office/drawing/2014/main" id="{3F645368-BFA3-7003-DACB-AC0D4FC9B50F}"/>
                </a:ext>
              </a:extLst>
            </p:cNvPr>
            <p:cNvSpPr>
              <a:spLocks noChangeArrowheads="1"/>
            </p:cNvSpPr>
            <p:nvPr/>
          </p:nvSpPr>
          <p:spPr bwMode="auto">
            <a:xfrm>
              <a:off x="2170113" y="4779963"/>
              <a:ext cx="584200" cy="485775"/>
            </a:xfrm>
            <a:custGeom>
              <a:avLst/>
              <a:gdLst>
                <a:gd name="connsiteX0" fmla="*/ 165100 w 584200"/>
                <a:gd name="connsiteY0" fmla="*/ 0 h 485775"/>
                <a:gd name="connsiteX1" fmla="*/ 428625 w 584200"/>
                <a:gd name="connsiteY1" fmla="*/ 0 h 485775"/>
                <a:gd name="connsiteX2" fmla="*/ 428625 w 584200"/>
                <a:gd name="connsiteY2" fmla="*/ 42862 h 485775"/>
                <a:gd name="connsiteX3" fmla="*/ 584200 w 584200"/>
                <a:gd name="connsiteY3" fmla="*/ 42862 h 485775"/>
                <a:gd name="connsiteX4" fmla="*/ 584200 w 584200"/>
                <a:gd name="connsiteY4" fmla="*/ 485775 h 485775"/>
                <a:gd name="connsiteX5" fmla="*/ 0 w 584200"/>
                <a:gd name="connsiteY5" fmla="*/ 485775 h 485775"/>
                <a:gd name="connsiteX6" fmla="*/ 0 w 584200"/>
                <a:gd name="connsiteY6" fmla="*/ 42862 h 485775"/>
                <a:gd name="connsiteX7" fmla="*/ 165100 w 584200"/>
                <a:gd name="connsiteY7" fmla="*/ 42862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4200" h="485775">
                  <a:moveTo>
                    <a:pt x="165100" y="0"/>
                  </a:moveTo>
                  <a:lnTo>
                    <a:pt x="428625" y="0"/>
                  </a:lnTo>
                  <a:lnTo>
                    <a:pt x="428625" y="42862"/>
                  </a:lnTo>
                  <a:lnTo>
                    <a:pt x="584200" y="42862"/>
                  </a:lnTo>
                  <a:lnTo>
                    <a:pt x="584200" y="485775"/>
                  </a:lnTo>
                  <a:lnTo>
                    <a:pt x="0" y="485775"/>
                  </a:lnTo>
                  <a:lnTo>
                    <a:pt x="0" y="42862"/>
                  </a:lnTo>
                  <a:lnTo>
                    <a:pt x="165100" y="42862"/>
                  </a:lnTo>
                  <a:close/>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9" name="Rectangle 1447">
              <a:extLst>
                <a:ext uri="{FF2B5EF4-FFF2-40B4-BE49-F238E27FC236}">
                  <a16:creationId xmlns:a16="http://schemas.microsoft.com/office/drawing/2014/main" id="{66EB7779-66AC-F5CB-9317-A6296EB90113}"/>
                </a:ext>
              </a:extLst>
            </p:cNvPr>
            <p:cNvSpPr>
              <a:spLocks noChangeArrowheads="1"/>
            </p:cNvSpPr>
            <p:nvPr/>
          </p:nvSpPr>
          <p:spPr bwMode="auto">
            <a:xfrm>
              <a:off x="2335213" y="4779963"/>
              <a:ext cx="263525" cy="85725"/>
            </a:xfrm>
            <a:prstGeom prst="rect">
              <a:avLst/>
            </a:prstGeom>
            <a:grpFill/>
            <a:ln w="12700">
              <a:solidFill>
                <a:schemeClr val="accent2"/>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0" name="Rectangle 1448">
              <a:extLst>
                <a:ext uri="{FF2B5EF4-FFF2-40B4-BE49-F238E27FC236}">
                  <a16:creationId xmlns:a16="http://schemas.microsoft.com/office/drawing/2014/main" id="{837BF520-AFA0-90DE-A256-186D793F1F75}"/>
                </a:ext>
              </a:extLst>
            </p:cNvPr>
            <p:cNvSpPr>
              <a:spLocks noChangeArrowheads="1"/>
            </p:cNvSpPr>
            <p:nvPr/>
          </p:nvSpPr>
          <p:spPr bwMode="auto">
            <a:xfrm>
              <a:off x="2335213" y="4779963"/>
              <a:ext cx="263525" cy="85725"/>
            </a:xfrm>
            <a:prstGeom prst="rect">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1" name="Freeform 1449">
              <a:extLst>
                <a:ext uri="{FF2B5EF4-FFF2-40B4-BE49-F238E27FC236}">
                  <a16:creationId xmlns:a16="http://schemas.microsoft.com/office/drawing/2014/main" id="{1E3A0162-95CC-97A8-4AE6-06DACBEA8A88}"/>
                </a:ext>
              </a:extLst>
            </p:cNvPr>
            <p:cNvSpPr>
              <a:spLocks/>
            </p:cNvSpPr>
            <p:nvPr/>
          </p:nvSpPr>
          <p:spPr bwMode="auto">
            <a:xfrm>
              <a:off x="2301875" y="4954588"/>
              <a:ext cx="84138" cy="84138"/>
            </a:xfrm>
            <a:custGeom>
              <a:avLst/>
              <a:gdLst>
                <a:gd name="T0" fmla="*/ 71 w 76"/>
                <a:gd name="T1" fmla="*/ 31 h 76"/>
                <a:gd name="T2" fmla="*/ 31 w 76"/>
                <a:gd name="T3" fmla="*/ 71 h 76"/>
                <a:gd name="T4" fmla="*/ 4 w 76"/>
                <a:gd name="T5" fmla="*/ 45 h 76"/>
                <a:gd name="T6" fmla="*/ 45 w 76"/>
                <a:gd name="T7" fmla="*/ 4 h 76"/>
                <a:gd name="T8" fmla="*/ 71 w 76"/>
                <a:gd name="T9" fmla="*/ 31 h 76"/>
              </a:gdLst>
              <a:ahLst/>
              <a:cxnLst>
                <a:cxn ang="0">
                  <a:pos x="T0" y="T1"/>
                </a:cxn>
                <a:cxn ang="0">
                  <a:pos x="T2" y="T3"/>
                </a:cxn>
                <a:cxn ang="0">
                  <a:pos x="T4" y="T5"/>
                </a:cxn>
                <a:cxn ang="0">
                  <a:pos x="T6" y="T7"/>
                </a:cxn>
                <a:cxn ang="0">
                  <a:pos x="T8" y="T9"/>
                </a:cxn>
              </a:cxnLst>
              <a:rect l="0" t="0" r="r" b="b"/>
              <a:pathLst>
                <a:path w="76" h="76">
                  <a:moveTo>
                    <a:pt x="71" y="31"/>
                  </a:moveTo>
                  <a:cubicBezTo>
                    <a:pt x="76" y="55"/>
                    <a:pt x="55" y="76"/>
                    <a:pt x="31" y="71"/>
                  </a:cubicBezTo>
                  <a:cubicBezTo>
                    <a:pt x="18" y="69"/>
                    <a:pt x="7" y="58"/>
                    <a:pt x="4" y="45"/>
                  </a:cubicBezTo>
                  <a:cubicBezTo>
                    <a:pt x="0" y="20"/>
                    <a:pt x="20" y="0"/>
                    <a:pt x="45" y="4"/>
                  </a:cubicBezTo>
                  <a:cubicBezTo>
                    <a:pt x="58" y="7"/>
                    <a:pt x="69" y="18"/>
                    <a:pt x="71" y="31"/>
                  </a:cubicBezTo>
                  <a:close/>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2" name="Freeform 1450">
              <a:extLst>
                <a:ext uri="{FF2B5EF4-FFF2-40B4-BE49-F238E27FC236}">
                  <a16:creationId xmlns:a16="http://schemas.microsoft.com/office/drawing/2014/main" id="{D3F9B6E2-D295-D479-7083-07ECEC144671}"/>
                </a:ext>
              </a:extLst>
            </p:cNvPr>
            <p:cNvSpPr>
              <a:spLocks/>
            </p:cNvSpPr>
            <p:nvPr/>
          </p:nvSpPr>
          <p:spPr bwMode="auto">
            <a:xfrm>
              <a:off x="2249488" y="5073650"/>
              <a:ext cx="188913" cy="96838"/>
            </a:xfrm>
            <a:custGeom>
              <a:avLst/>
              <a:gdLst>
                <a:gd name="T0" fmla="*/ 0 w 170"/>
                <a:gd name="T1" fmla="*/ 86 h 86"/>
                <a:gd name="T2" fmla="*/ 0 w 170"/>
                <a:gd name="T3" fmla="*/ 40 h 86"/>
                <a:gd name="T4" fmla="*/ 49 w 170"/>
                <a:gd name="T5" fmla="*/ 0 h 86"/>
                <a:gd name="T6" fmla="*/ 121 w 170"/>
                <a:gd name="T7" fmla="*/ 0 h 86"/>
                <a:gd name="T8" fmla="*/ 170 w 170"/>
                <a:gd name="T9" fmla="*/ 40 h 86"/>
                <a:gd name="T10" fmla="*/ 170 w 170"/>
                <a:gd name="T11" fmla="*/ 86 h 86"/>
              </a:gdLst>
              <a:ahLst/>
              <a:cxnLst>
                <a:cxn ang="0">
                  <a:pos x="T0" y="T1"/>
                </a:cxn>
                <a:cxn ang="0">
                  <a:pos x="T2" y="T3"/>
                </a:cxn>
                <a:cxn ang="0">
                  <a:pos x="T4" y="T5"/>
                </a:cxn>
                <a:cxn ang="0">
                  <a:pos x="T6" y="T7"/>
                </a:cxn>
                <a:cxn ang="0">
                  <a:pos x="T8" y="T9"/>
                </a:cxn>
                <a:cxn ang="0">
                  <a:pos x="T10" y="T11"/>
                </a:cxn>
              </a:cxnLst>
              <a:rect l="0" t="0" r="r" b="b"/>
              <a:pathLst>
                <a:path w="170" h="86">
                  <a:moveTo>
                    <a:pt x="0" y="86"/>
                  </a:moveTo>
                  <a:lnTo>
                    <a:pt x="0" y="40"/>
                  </a:lnTo>
                  <a:cubicBezTo>
                    <a:pt x="0" y="18"/>
                    <a:pt x="27" y="0"/>
                    <a:pt x="49" y="0"/>
                  </a:cubicBezTo>
                  <a:lnTo>
                    <a:pt x="121" y="0"/>
                  </a:lnTo>
                  <a:cubicBezTo>
                    <a:pt x="143" y="0"/>
                    <a:pt x="170" y="18"/>
                    <a:pt x="170" y="40"/>
                  </a:cubicBezTo>
                  <a:lnTo>
                    <a:pt x="170" y="86"/>
                  </a:lnTo>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3" name="Line 1451">
              <a:extLst>
                <a:ext uri="{FF2B5EF4-FFF2-40B4-BE49-F238E27FC236}">
                  <a16:creationId xmlns:a16="http://schemas.microsoft.com/office/drawing/2014/main" id="{389BC98D-1D0B-0634-7F79-9EC849316C3A}"/>
                </a:ext>
              </a:extLst>
            </p:cNvPr>
            <p:cNvSpPr>
              <a:spLocks noChangeShapeType="1"/>
            </p:cNvSpPr>
            <p:nvPr/>
          </p:nvSpPr>
          <p:spPr bwMode="auto">
            <a:xfrm>
              <a:off x="2530475" y="49577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4" name="Line 1452">
              <a:extLst>
                <a:ext uri="{FF2B5EF4-FFF2-40B4-BE49-F238E27FC236}">
                  <a16:creationId xmlns:a16="http://schemas.microsoft.com/office/drawing/2014/main" id="{083A2E36-5BE4-3FA3-7E38-23D58523158E}"/>
                </a:ext>
              </a:extLst>
            </p:cNvPr>
            <p:cNvSpPr>
              <a:spLocks noChangeShapeType="1"/>
            </p:cNvSpPr>
            <p:nvPr/>
          </p:nvSpPr>
          <p:spPr bwMode="auto">
            <a:xfrm>
              <a:off x="2530475" y="5026025"/>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5" name="Line 1453">
              <a:extLst>
                <a:ext uri="{FF2B5EF4-FFF2-40B4-BE49-F238E27FC236}">
                  <a16:creationId xmlns:a16="http://schemas.microsoft.com/office/drawing/2014/main" id="{565D81F0-5B10-2EC4-FDAF-A27AEAAB15DD}"/>
                </a:ext>
              </a:extLst>
            </p:cNvPr>
            <p:cNvSpPr>
              <a:spLocks noChangeShapeType="1"/>
            </p:cNvSpPr>
            <p:nvPr/>
          </p:nvSpPr>
          <p:spPr bwMode="auto">
            <a:xfrm>
              <a:off x="2530475" y="5092700"/>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6" name="Line 1454">
              <a:extLst>
                <a:ext uri="{FF2B5EF4-FFF2-40B4-BE49-F238E27FC236}">
                  <a16:creationId xmlns:a16="http://schemas.microsoft.com/office/drawing/2014/main" id="{17699792-B95A-A6D8-37E5-C42B9EEF3EF1}"/>
                </a:ext>
              </a:extLst>
            </p:cNvPr>
            <p:cNvSpPr>
              <a:spLocks noChangeShapeType="1"/>
            </p:cNvSpPr>
            <p:nvPr/>
          </p:nvSpPr>
          <p:spPr bwMode="auto">
            <a:xfrm>
              <a:off x="2530475" y="51609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17" name="Book6" descr="{&quot;Key&quot;:&quot;POWER_USER_SHAPE_ICON&quot;,&quot;Value&quot;:&quot;POWER_USER_SHAPE_ICON_STYLE_1&quot;}">
            <a:extLst>
              <a:ext uri="{FF2B5EF4-FFF2-40B4-BE49-F238E27FC236}">
                <a16:creationId xmlns:a16="http://schemas.microsoft.com/office/drawing/2014/main" id="{FD45214E-D654-E1C7-6506-B1DA3867E968}"/>
              </a:ext>
            </a:extLst>
          </p:cNvPr>
          <p:cNvGrpSpPr>
            <a:grpSpLocks noChangeAspect="1"/>
          </p:cNvGrpSpPr>
          <p:nvPr/>
        </p:nvGrpSpPr>
        <p:grpSpPr>
          <a:xfrm>
            <a:off x="2784767" y="4736599"/>
            <a:ext cx="433215" cy="430129"/>
            <a:chOff x="3074989" y="1408113"/>
            <a:chExt cx="668337" cy="663575"/>
          </a:xfrm>
          <a:solidFill>
            <a:schemeClr val="tx2"/>
          </a:solidFill>
        </p:grpSpPr>
        <p:sp>
          <p:nvSpPr>
            <p:cNvPr id="118" name="Freeform 474">
              <a:extLst>
                <a:ext uri="{FF2B5EF4-FFF2-40B4-BE49-F238E27FC236}">
                  <a16:creationId xmlns:a16="http://schemas.microsoft.com/office/drawing/2014/main" id="{7A44AF76-4311-16D9-35E3-20A58178377A}"/>
                </a:ext>
              </a:extLst>
            </p:cNvPr>
            <p:cNvSpPr>
              <a:spLocks/>
            </p:cNvSpPr>
            <p:nvPr/>
          </p:nvSpPr>
          <p:spPr bwMode="auto">
            <a:xfrm>
              <a:off x="3074989" y="1414463"/>
              <a:ext cx="355600" cy="358775"/>
            </a:xfrm>
            <a:custGeom>
              <a:avLst/>
              <a:gdLst>
                <a:gd name="T0" fmla="*/ 472 w 3041"/>
                <a:gd name="T1" fmla="*/ 3074 h 3074"/>
                <a:gd name="T2" fmla="*/ 176 w 3041"/>
                <a:gd name="T3" fmla="*/ 2956 h 3074"/>
                <a:gd name="T4" fmla="*/ 169 w 3041"/>
                <a:gd name="T5" fmla="*/ 2335 h 3074"/>
                <a:gd name="T6" fmla="*/ 2372 w 3041"/>
                <a:gd name="T7" fmla="*/ 31 h 3074"/>
                <a:gd name="T8" fmla="*/ 2478 w 3041"/>
                <a:gd name="T9" fmla="*/ 29 h 3074"/>
                <a:gd name="T10" fmla="*/ 2481 w 3041"/>
                <a:gd name="T11" fmla="*/ 135 h 3074"/>
                <a:gd name="T12" fmla="*/ 278 w 3041"/>
                <a:gd name="T13" fmla="*/ 2439 h 3074"/>
                <a:gd name="T14" fmla="*/ 279 w 3041"/>
                <a:gd name="T15" fmla="*/ 2848 h 3074"/>
                <a:gd name="T16" fmla="*/ 689 w 3041"/>
                <a:gd name="T17" fmla="*/ 2831 h 3074"/>
                <a:gd name="T18" fmla="*/ 2904 w 3041"/>
                <a:gd name="T19" fmla="*/ 515 h 3074"/>
                <a:gd name="T20" fmla="*/ 3010 w 3041"/>
                <a:gd name="T21" fmla="*/ 512 h 3074"/>
                <a:gd name="T22" fmla="*/ 3012 w 3041"/>
                <a:gd name="T23" fmla="*/ 619 h 3074"/>
                <a:gd name="T24" fmla="*/ 797 w 3041"/>
                <a:gd name="T25" fmla="*/ 2935 h 3074"/>
                <a:gd name="T26" fmla="*/ 472 w 3041"/>
                <a:gd name="T27" fmla="*/ 3074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1" h="3074">
                  <a:moveTo>
                    <a:pt x="472" y="3074"/>
                  </a:moveTo>
                  <a:cubicBezTo>
                    <a:pt x="365" y="3074"/>
                    <a:pt x="258" y="3035"/>
                    <a:pt x="176" y="2956"/>
                  </a:cubicBezTo>
                  <a:cubicBezTo>
                    <a:pt x="3" y="2791"/>
                    <a:pt x="0" y="2512"/>
                    <a:pt x="169" y="2335"/>
                  </a:cubicBezTo>
                  <a:lnTo>
                    <a:pt x="2372" y="31"/>
                  </a:lnTo>
                  <a:cubicBezTo>
                    <a:pt x="2401" y="1"/>
                    <a:pt x="2448" y="0"/>
                    <a:pt x="2478" y="29"/>
                  </a:cubicBezTo>
                  <a:cubicBezTo>
                    <a:pt x="2508" y="58"/>
                    <a:pt x="2509" y="105"/>
                    <a:pt x="2481" y="135"/>
                  </a:cubicBezTo>
                  <a:lnTo>
                    <a:pt x="278" y="2439"/>
                  </a:lnTo>
                  <a:cubicBezTo>
                    <a:pt x="165" y="2556"/>
                    <a:pt x="166" y="2740"/>
                    <a:pt x="279" y="2848"/>
                  </a:cubicBezTo>
                  <a:cubicBezTo>
                    <a:pt x="393" y="2956"/>
                    <a:pt x="576" y="2949"/>
                    <a:pt x="689" y="2831"/>
                  </a:cubicBezTo>
                  <a:lnTo>
                    <a:pt x="2904" y="515"/>
                  </a:lnTo>
                  <a:cubicBezTo>
                    <a:pt x="2932" y="485"/>
                    <a:pt x="2980" y="484"/>
                    <a:pt x="3010" y="512"/>
                  </a:cubicBezTo>
                  <a:cubicBezTo>
                    <a:pt x="3040" y="541"/>
                    <a:pt x="3041" y="589"/>
                    <a:pt x="3012" y="619"/>
                  </a:cubicBezTo>
                  <a:lnTo>
                    <a:pt x="797" y="2935"/>
                  </a:lnTo>
                  <a:cubicBezTo>
                    <a:pt x="708" y="3028"/>
                    <a:pt x="590" y="3074"/>
                    <a:pt x="472" y="30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9" name="Freeform 475">
              <a:extLst>
                <a:ext uri="{FF2B5EF4-FFF2-40B4-BE49-F238E27FC236}">
                  <a16:creationId xmlns:a16="http://schemas.microsoft.com/office/drawing/2014/main" id="{F666E3AB-F207-6D25-5D17-6847C26B5622}"/>
                </a:ext>
              </a:extLst>
            </p:cNvPr>
            <p:cNvSpPr>
              <a:spLocks/>
            </p:cNvSpPr>
            <p:nvPr/>
          </p:nvSpPr>
          <p:spPr bwMode="auto">
            <a:xfrm>
              <a:off x="3400426" y="1762125"/>
              <a:ext cx="342900" cy="309563"/>
            </a:xfrm>
            <a:custGeom>
              <a:avLst/>
              <a:gdLst>
                <a:gd name="T0" fmla="*/ 317 w 2942"/>
                <a:gd name="T1" fmla="*/ 2655 h 2655"/>
                <a:gd name="T2" fmla="*/ 35 w 2942"/>
                <a:gd name="T3" fmla="*/ 2551 h 2655"/>
                <a:gd name="T4" fmla="*/ 27 w 2942"/>
                <a:gd name="T5" fmla="*/ 2445 h 2655"/>
                <a:gd name="T6" fmla="*/ 133 w 2942"/>
                <a:gd name="T7" fmla="*/ 2437 h 2655"/>
                <a:gd name="T8" fmla="*/ 523 w 2942"/>
                <a:gd name="T9" fmla="*/ 2417 h 2655"/>
                <a:gd name="T10" fmla="*/ 2805 w 2942"/>
                <a:gd name="T11" fmla="*/ 31 h 2655"/>
                <a:gd name="T12" fmla="*/ 2911 w 2942"/>
                <a:gd name="T13" fmla="*/ 29 h 2655"/>
                <a:gd name="T14" fmla="*/ 2913 w 2942"/>
                <a:gd name="T15" fmla="*/ 135 h 2655"/>
                <a:gd name="T16" fmla="*/ 632 w 2942"/>
                <a:gd name="T17" fmla="*/ 2521 h 2655"/>
                <a:gd name="T18" fmla="*/ 317 w 2942"/>
                <a:gd name="T19" fmla="*/ 2655 h 2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2" h="2655">
                  <a:moveTo>
                    <a:pt x="317" y="2655"/>
                  </a:moveTo>
                  <a:cubicBezTo>
                    <a:pt x="217" y="2655"/>
                    <a:pt x="117" y="2621"/>
                    <a:pt x="35" y="2551"/>
                  </a:cubicBezTo>
                  <a:cubicBezTo>
                    <a:pt x="4" y="2524"/>
                    <a:pt x="0" y="2477"/>
                    <a:pt x="27" y="2445"/>
                  </a:cubicBezTo>
                  <a:cubicBezTo>
                    <a:pt x="54" y="2414"/>
                    <a:pt x="102" y="2410"/>
                    <a:pt x="133" y="2437"/>
                  </a:cubicBezTo>
                  <a:cubicBezTo>
                    <a:pt x="247" y="2535"/>
                    <a:pt x="419" y="2527"/>
                    <a:pt x="523" y="2417"/>
                  </a:cubicBezTo>
                  <a:lnTo>
                    <a:pt x="2805" y="31"/>
                  </a:lnTo>
                  <a:cubicBezTo>
                    <a:pt x="2833" y="1"/>
                    <a:pt x="2881" y="0"/>
                    <a:pt x="2911" y="29"/>
                  </a:cubicBezTo>
                  <a:cubicBezTo>
                    <a:pt x="2941" y="58"/>
                    <a:pt x="2942" y="105"/>
                    <a:pt x="2913" y="135"/>
                  </a:cubicBezTo>
                  <a:lnTo>
                    <a:pt x="632" y="2521"/>
                  </a:lnTo>
                  <a:cubicBezTo>
                    <a:pt x="546" y="2610"/>
                    <a:pt x="432" y="2655"/>
                    <a:pt x="317" y="26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0" name="Freeform 476">
              <a:extLst>
                <a:ext uri="{FF2B5EF4-FFF2-40B4-BE49-F238E27FC236}">
                  <a16:creationId xmlns:a16="http://schemas.microsoft.com/office/drawing/2014/main" id="{4D4BF3A7-A6A3-DC72-75EA-210BD7511194}"/>
                </a:ext>
              </a:extLst>
            </p:cNvPr>
            <p:cNvSpPr>
              <a:spLocks/>
            </p:cNvSpPr>
            <p:nvPr/>
          </p:nvSpPr>
          <p:spPr bwMode="auto">
            <a:xfrm>
              <a:off x="3344864" y="1408113"/>
              <a:ext cx="87313" cy="87313"/>
            </a:xfrm>
            <a:custGeom>
              <a:avLst/>
              <a:gdLst>
                <a:gd name="T0" fmla="*/ 424 w 746"/>
                <a:gd name="T1" fmla="*/ 746 h 746"/>
                <a:gd name="T2" fmla="*/ 418 w 746"/>
                <a:gd name="T3" fmla="*/ 746 h 746"/>
                <a:gd name="T4" fmla="*/ 136 w 746"/>
                <a:gd name="T5" fmla="*/ 629 h 746"/>
                <a:gd name="T6" fmla="*/ 7 w 746"/>
                <a:gd name="T7" fmla="*/ 352 h 746"/>
                <a:gd name="T8" fmla="*/ 108 w 746"/>
                <a:gd name="T9" fmla="*/ 72 h 746"/>
                <a:gd name="T10" fmla="*/ 147 w 746"/>
                <a:gd name="T11" fmla="*/ 31 h 746"/>
                <a:gd name="T12" fmla="*/ 253 w 746"/>
                <a:gd name="T13" fmla="*/ 28 h 746"/>
                <a:gd name="T14" fmla="*/ 255 w 746"/>
                <a:gd name="T15" fmla="*/ 134 h 746"/>
                <a:gd name="T16" fmla="*/ 216 w 746"/>
                <a:gd name="T17" fmla="*/ 175 h 746"/>
                <a:gd name="T18" fmla="*/ 156 w 746"/>
                <a:gd name="T19" fmla="*/ 343 h 746"/>
                <a:gd name="T20" fmla="*/ 240 w 746"/>
                <a:gd name="T21" fmla="*/ 520 h 746"/>
                <a:gd name="T22" fmla="*/ 420 w 746"/>
                <a:gd name="T23" fmla="*/ 596 h 746"/>
                <a:gd name="T24" fmla="*/ 424 w 746"/>
                <a:gd name="T25" fmla="*/ 596 h 746"/>
                <a:gd name="T26" fmla="*/ 586 w 746"/>
                <a:gd name="T27" fmla="*/ 529 h 746"/>
                <a:gd name="T28" fmla="*/ 609 w 746"/>
                <a:gd name="T29" fmla="*/ 504 h 746"/>
                <a:gd name="T30" fmla="*/ 715 w 746"/>
                <a:gd name="T31" fmla="*/ 502 h 746"/>
                <a:gd name="T32" fmla="*/ 718 w 746"/>
                <a:gd name="T33" fmla="*/ 608 h 746"/>
                <a:gd name="T34" fmla="*/ 694 w 746"/>
                <a:gd name="T35" fmla="*/ 632 h 746"/>
                <a:gd name="T36" fmla="*/ 424 w 746"/>
                <a:gd name="T37"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6" h="746">
                  <a:moveTo>
                    <a:pt x="424" y="746"/>
                  </a:moveTo>
                  <a:lnTo>
                    <a:pt x="418" y="746"/>
                  </a:lnTo>
                  <a:cubicBezTo>
                    <a:pt x="314" y="745"/>
                    <a:pt x="214" y="703"/>
                    <a:pt x="136" y="629"/>
                  </a:cubicBezTo>
                  <a:cubicBezTo>
                    <a:pt x="59" y="554"/>
                    <a:pt x="13" y="456"/>
                    <a:pt x="7" y="352"/>
                  </a:cubicBezTo>
                  <a:cubicBezTo>
                    <a:pt x="0" y="246"/>
                    <a:pt x="36" y="146"/>
                    <a:pt x="108" y="72"/>
                  </a:cubicBezTo>
                  <a:lnTo>
                    <a:pt x="147" y="31"/>
                  </a:lnTo>
                  <a:cubicBezTo>
                    <a:pt x="176" y="1"/>
                    <a:pt x="223" y="0"/>
                    <a:pt x="253" y="28"/>
                  </a:cubicBezTo>
                  <a:cubicBezTo>
                    <a:pt x="283" y="57"/>
                    <a:pt x="284" y="104"/>
                    <a:pt x="255" y="134"/>
                  </a:cubicBezTo>
                  <a:lnTo>
                    <a:pt x="216" y="175"/>
                  </a:lnTo>
                  <a:cubicBezTo>
                    <a:pt x="174" y="219"/>
                    <a:pt x="153" y="279"/>
                    <a:pt x="156" y="343"/>
                  </a:cubicBezTo>
                  <a:cubicBezTo>
                    <a:pt x="160" y="410"/>
                    <a:pt x="190" y="472"/>
                    <a:pt x="240" y="520"/>
                  </a:cubicBezTo>
                  <a:cubicBezTo>
                    <a:pt x="290" y="568"/>
                    <a:pt x="354" y="595"/>
                    <a:pt x="420" y="596"/>
                  </a:cubicBezTo>
                  <a:lnTo>
                    <a:pt x="424" y="596"/>
                  </a:lnTo>
                  <a:cubicBezTo>
                    <a:pt x="487" y="596"/>
                    <a:pt x="544" y="572"/>
                    <a:pt x="586" y="529"/>
                  </a:cubicBezTo>
                  <a:lnTo>
                    <a:pt x="609" y="504"/>
                  </a:lnTo>
                  <a:cubicBezTo>
                    <a:pt x="638" y="474"/>
                    <a:pt x="685" y="473"/>
                    <a:pt x="715" y="502"/>
                  </a:cubicBezTo>
                  <a:cubicBezTo>
                    <a:pt x="745" y="530"/>
                    <a:pt x="746" y="578"/>
                    <a:pt x="718" y="608"/>
                  </a:cubicBezTo>
                  <a:lnTo>
                    <a:pt x="694" y="632"/>
                  </a:lnTo>
                  <a:cubicBezTo>
                    <a:pt x="624" y="706"/>
                    <a:pt x="528" y="746"/>
                    <a:pt x="424" y="7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1" name="Freeform 477">
              <a:extLst>
                <a:ext uri="{FF2B5EF4-FFF2-40B4-BE49-F238E27FC236}">
                  <a16:creationId xmlns:a16="http://schemas.microsoft.com/office/drawing/2014/main" id="{CCEA5736-C7B6-7493-80F1-BB965DBB4A12}"/>
                </a:ext>
              </a:extLst>
            </p:cNvPr>
            <p:cNvSpPr>
              <a:spLocks/>
            </p:cNvSpPr>
            <p:nvPr/>
          </p:nvSpPr>
          <p:spPr bwMode="auto">
            <a:xfrm>
              <a:off x="3268664" y="1914525"/>
              <a:ext cx="146050" cy="141288"/>
            </a:xfrm>
            <a:custGeom>
              <a:avLst/>
              <a:gdLst>
                <a:gd name="T0" fmla="*/ 1161 w 1244"/>
                <a:gd name="T1" fmla="*/ 1208 h 1208"/>
                <a:gd name="T2" fmla="*/ 1109 w 1244"/>
                <a:gd name="T3" fmla="*/ 1187 h 1208"/>
                <a:gd name="T4" fmla="*/ 31 w 1244"/>
                <a:gd name="T5" fmla="*/ 136 h 1208"/>
                <a:gd name="T6" fmla="*/ 29 w 1244"/>
                <a:gd name="T7" fmla="*/ 30 h 1208"/>
                <a:gd name="T8" fmla="*/ 135 w 1244"/>
                <a:gd name="T9" fmla="*/ 29 h 1208"/>
                <a:gd name="T10" fmla="*/ 1214 w 1244"/>
                <a:gd name="T11" fmla="*/ 1079 h 1208"/>
                <a:gd name="T12" fmla="*/ 1215 w 1244"/>
                <a:gd name="T13" fmla="*/ 1185 h 1208"/>
                <a:gd name="T14" fmla="*/ 1161 w 1244"/>
                <a:gd name="T15" fmla="*/ 1208 h 1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4" h="1208">
                  <a:moveTo>
                    <a:pt x="1161" y="1208"/>
                  </a:moveTo>
                  <a:cubicBezTo>
                    <a:pt x="1143" y="1208"/>
                    <a:pt x="1124" y="1201"/>
                    <a:pt x="1109" y="1187"/>
                  </a:cubicBezTo>
                  <a:cubicBezTo>
                    <a:pt x="1109" y="1187"/>
                    <a:pt x="589" y="680"/>
                    <a:pt x="31" y="136"/>
                  </a:cubicBezTo>
                  <a:cubicBezTo>
                    <a:pt x="1" y="107"/>
                    <a:pt x="0" y="60"/>
                    <a:pt x="29" y="30"/>
                  </a:cubicBezTo>
                  <a:cubicBezTo>
                    <a:pt x="58" y="1"/>
                    <a:pt x="106" y="0"/>
                    <a:pt x="135" y="29"/>
                  </a:cubicBezTo>
                  <a:cubicBezTo>
                    <a:pt x="693" y="573"/>
                    <a:pt x="1214" y="1079"/>
                    <a:pt x="1214" y="1079"/>
                  </a:cubicBezTo>
                  <a:cubicBezTo>
                    <a:pt x="1243" y="1108"/>
                    <a:pt x="1244" y="1156"/>
                    <a:pt x="1215" y="1185"/>
                  </a:cubicBezTo>
                  <a:cubicBezTo>
                    <a:pt x="1200" y="1200"/>
                    <a:pt x="1181" y="1208"/>
                    <a:pt x="1161" y="12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2" name="Freeform 478">
              <a:extLst>
                <a:ext uri="{FF2B5EF4-FFF2-40B4-BE49-F238E27FC236}">
                  <a16:creationId xmlns:a16="http://schemas.microsoft.com/office/drawing/2014/main" id="{FC6C0A75-26C8-2D12-CC08-7D7133611655}"/>
                </a:ext>
              </a:extLst>
            </p:cNvPr>
            <p:cNvSpPr>
              <a:spLocks/>
            </p:cNvSpPr>
            <p:nvPr/>
          </p:nvSpPr>
          <p:spPr bwMode="auto">
            <a:xfrm>
              <a:off x="3248026" y="1893888"/>
              <a:ext cx="20638" cy="19050"/>
            </a:xfrm>
            <a:custGeom>
              <a:avLst/>
              <a:gdLst>
                <a:gd name="T0" fmla="*/ 95 w 177"/>
                <a:gd name="T1" fmla="*/ 170 h 170"/>
                <a:gd name="T2" fmla="*/ 42 w 177"/>
                <a:gd name="T3" fmla="*/ 148 h 170"/>
                <a:gd name="T4" fmla="*/ 34 w 177"/>
                <a:gd name="T5" fmla="*/ 140 h 170"/>
                <a:gd name="T6" fmla="*/ 30 w 177"/>
                <a:gd name="T7" fmla="*/ 136 h 170"/>
                <a:gd name="T8" fmla="*/ 29 w 177"/>
                <a:gd name="T9" fmla="*/ 30 h 170"/>
                <a:gd name="T10" fmla="*/ 135 w 177"/>
                <a:gd name="T11" fmla="*/ 29 h 170"/>
                <a:gd name="T12" fmla="*/ 143 w 177"/>
                <a:gd name="T13" fmla="*/ 37 h 170"/>
                <a:gd name="T14" fmla="*/ 147 w 177"/>
                <a:gd name="T15" fmla="*/ 41 h 170"/>
                <a:gd name="T16" fmla="*/ 148 w 177"/>
                <a:gd name="T17" fmla="*/ 147 h 170"/>
                <a:gd name="T18" fmla="*/ 95 w 177"/>
                <a:gd name="T1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70">
                  <a:moveTo>
                    <a:pt x="95" y="170"/>
                  </a:moveTo>
                  <a:cubicBezTo>
                    <a:pt x="76" y="170"/>
                    <a:pt x="57" y="163"/>
                    <a:pt x="42" y="148"/>
                  </a:cubicBezTo>
                  <a:cubicBezTo>
                    <a:pt x="39" y="146"/>
                    <a:pt x="37" y="143"/>
                    <a:pt x="34" y="140"/>
                  </a:cubicBezTo>
                  <a:lnTo>
                    <a:pt x="30" y="136"/>
                  </a:lnTo>
                  <a:cubicBezTo>
                    <a:pt x="1" y="107"/>
                    <a:pt x="0" y="60"/>
                    <a:pt x="29" y="30"/>
                  </a:cubicBezTo>
                  <a:cubicBezTo>
                    <a:pt x="58" y="1"/>
                    <a:pt x="105" y="0"/>
                    <a:pt x="135" y="29"/>
                  </a:cubicBezTo>
                  <a:cubicBezTo>
                    <a:pt x="138" y="32"/>
                    <a:pt x="140" y="34"/>
                    <a:pt x="143" y="37"/>
                  </a:cubicBezTo>
                  <a:lnTo>
                    <a:pt x="147" y="41"/>
                  </a:lnTo>
                  <a:cubicBezTo>
                    <a:pt x="177" y="70"/>
                    <a:pt x="177" y="118"/>
                    <a:pt x="148" y="147"/>
                  </a:cubicBezTo>
                  <a:cubicBezTo>
                    <a:pt x="134" y="162"/>
                    <a:pt x="114" y="170"/>
                    <a:pt x="95"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3" name="Freeform 479">
              <a:extLst>
                <a:ext uri="{FF2B5EF4-FFF2-40B4-BE49-F238E27FC236}">
                  <a16:creationId xmlns:a16="http://schemas.microsoft.com/office/drawing/2014/main" id="{8B4C45C9-CC1F-5D20-74A9-A9099A8554D3}"/>
                </a:ext>
              </a:extLst>
            </p:cNvPr>
            <p:cNvSpPr>
              <a:spLocks/>
            </p:cNvSpPr>
            <p:nvPr/>
          </p:nvSpPr>
          <p:spPr bwMode="auto">
            <a:xfrm>
              <a:off x="3089276" y="1738313"/>
              <a:ext cx="155575" cy="152400"/>
            </a:xfrm>
            <a:custGeom>
              <a:avLst/>
              <a:gdLst>
                <a:gd name="T0" fmla="*/ 1259 w 1341"/>
                <a:gd name="T1" fmla="*/ 1304 h 1304"/>
                <a:gd name="T2" fmla="*/ 1206 w 1341"/>
                <a:gd name="T3" fmla="*/ 1283 h 1304"/>
                <a:gd name="T4" fmla="*/ 30 w 1341"/>
                <a:gd name="T5" fmla="*/ 137 h 1304"/>
                <a:gd name="T6" fmla="*/ 29 w 1341"/>
                <a:gd name="T7" fmla="*/ 30 h 1304"/>
                <a:gd name="T8" fmla="*/ 135 w 1341"/>
                <a:gd name="T9" fmla="*/ 29 h 1304"/>
                <a:gd name="T10" fmla="*/ 1311 w 1341"/>
                <a:gd name="T11" fmla="*/ 1175 h 1304"/>
                <a:gd name="T12" fmla="*/ 1313 w 1341"/>
                <a:gd name="T13" fmla="*/ 1281 h 1304"/>
                <a:gd name="T14" fmla="*/ 1259 w 1341"/>
                <a:gd name="T15" fmla="*/ 1304 h 1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1" h="1304">
                  <a:moveTo>
                    <a:pt x="1259" y="1304"/>
                  </a:moveTo>
                  <a:cubicBezTo>
                    <a:pt x="1240" y="1304"/>
                    <a:pt x="1221" y="1297"/>
                    <a:pt x="1206" y="1283"/>
                  </a:cubicBezTo>
                  <a:lnTo>
                    <a:pt x="30" y="137"/>
                  </a:lnTo>
                  <a:cubicBezTo>
                    <a:pt x="0" y="108"/>
                    <a:pt x="0" y="60"/>
                    <a:pt x="29" y="30"/>
                  </a:cubicBezTo>
                  <a:cubicBezTo>
                    <a:pt x="58" y="1"/>
                    <a:pt x="105" y="0"/>
                    <a:pt x="135" y="29"/>
                  </a:cubicBezTo>
                  <a:lnTo>
                    <a:pt x="1311" y="1175"/>
                  </a:lnTo>
                  <a:cubicBezTo>
                    <a:pt x="1341" y="1204"/>
                    <a:pt x="1341" y="1252"/>
                    <a:pt x="1313" y="1281"/>
                  </a:cubicBezTo>
                  <a:cubicBezTo>
                    <a:pt x="1298" y="1297"/>
                    <a:pt x="1278" y="1304"/>
                    <a:pt x="1259" y="13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4" name="Freeform 480">
              <a:extLst>
                <a:ext uri="{FF2B5EF4-FFF2-40B4-BE49-F238E27FC236}">
                  <a16:creationId xmlns:a16="http://schemas.microsoft.com/office/drawing/2014/main" id="{EC161261-1F13-FC49-3B44-4CBDDC37B157}"/>
                </a:ext>
              </a:extLst>
            </p:cNvPr>
            <p:cNvSpPr>
              <a:spLocks/>
            </p:cNvSpPr>
            <p:nvPr/>
          </p:nvSpPr>
          <p:spPr bwMode="auto">
            <a:xfrm>
              <a:off x="3414714" y="1463675"/>
              <a:ext cx="323850" cy="311150"/>
            </a:xfrm>
            <a:custGeom>
              <a:avLst/>
              <a:gdLst>
                <a:gd name="T0" fmla="*/ 2691 w 2774"/>
                <a:gd name="T1" fmla="*/ 2652 h 2652"/>
                <a:gd name="T2" fmla="*/ 2640 w 2774"/>
                <a:gd name="T3" fmla="*/ 2631 h 2652"/>
                <a:gd name="T4" fmla="*/ 31 w 2774"/>
                <a:gd name="T5" fmla="*/ 137 h 2652"/>
                <a:gd name="T6" fmla="*/ 29 w 2774"/>
                <a:gd name="T7" fmla="*/ 31 h 2652"/>
                <a:gd name="T8" fmla="*/ 135 w 2774"/>
                <a:gd name="T9" fmla="*/ 29 h 2652"/>
                <a:gd name="T10" fmla="*/ 2743 w 2774"/>
                <a:gd name="T11" fmla="*/ 2523 h 2652"/>
                <a:gd name="T12" fmla="*/ 2746 w 2774"/>
                <a:gd name="T13" fmla="*/ 2629 h 2652"/>
                <a:gd name="T14" fmla="*/ 2691 w 2774"/>
                <a:gd name="T15" fmla="*/ 2652 h 2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4" h="2652">
                  <a:moveTo>
                    <a:pt x="2691" y="2652"/>
                  </a:moveTo>
                  <a:cubicBezTo>
                    <a:pt x="2673" y="2652"/>
                    <a:pt x="2654" y="2645"/>
                    <a:pt x="2640" y="2631"/>
                  </a:cubicBezTo>
                  <a:lnTo>
                    <a:pt x="31" y="137"/>
                  </a:lnTo>
                  <a:cubicBezTo>
                    <a:pt x="1" y="108"/>
                    <a:pt x="0" y="61"/>
                    <a:pt x="29" y="31"/>
                  </a:cubicBezTo>
                  <a:cubicBezTo>
                    <a:pt x="57" y="1"/>
                    <a:pt x="105" y="0"/>
                    <a:pt x="135" y="29"/>
                  </a:cubicBezTo>
                  <a:lnTo>
                    <a:pt x="2743" y="2523"/>
                  </a:lnTo>
                  <a:cubicBezTo>
                    <a:pt x="2773" y="2551"/>
                    <a:pt x="2774" y="2599"/>
                    <a:pt x="2746" y="2629"/>
                  </a:cubicBezTo>
                  <a:cubicBezTo>
                    <a:pt x="2731" y="2644"/>
                    <a:pt x="2711" y="2652"/>
                    <a:pt x="2691" y="26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5" name="Freeform 481">
              <a:extLst>
                <a:ext uri="{FF2B5EF4-FFF2-40B4-BE49-F238E27FC236}">
                  <a16:creationId xmlns:a16="http://schemas.microsoft.com/office/drawing/2014/main" id="{2BE4318A-67E2-2DFD-8BBC-BE653062411A}"/>
                </a:ext>
              </a:extLst>
            </p:cNvPr>
            <p:cNvSpPr>
              <a:spLocks/>
            </p:cNvSpPr>
            <p:nvPr/>
          </p:nvSpPr>
          <p:spPr bwMode="auto">
            <a:xfrm>
              <a:off x="3392489" y="1527175"/>
              <a:ext cx="66675" cy="25400"/>
            </a:xfrm>
            <a:custGeom>
              <a:avLst/>
              <a:gdLst>
                <a:gd name="T0" fmla="*/ 283 w 579"/>
                <a:gd name="T1" fmla="*/ 215 h 215"/>
                <a:gd name="T2" fmla="*/ 0 w 579"/>
                <a:gd name="T3" fmla="*/ 149 h 215"/>
                <a:gd name="T4" fmla="*/ 62 w 579"/>
                <a:gd name="T5" fmla="*/ 12 h 215"/>
                <a:gd name="T6" fmla="*/ 498 w 579"/>
                <a:gd name="T7" fmla="*/ 0 h 215"/>
                <a:gd name="T8" fmla="*/ 579 w 579"/>
                <a:gd name="T9" fmla="*/ 127 h 215"/>
                <a:gd name="T10" fmla="*/ 283 w 579"/>
                <a:gd name="T11" fmla="*/ 215 h 215"/>
              </a:gdLst>
              <a:ahLst/>
              <a:cxnLst>
                <a:cxn ang="0">
                  <a:pos x="T0" y="T1"/>
                </a:cxn>
                <a:cxn ang="0">
                  <a:pos x="T2" y="T3"/>
                </a:cxn>
                <a:cxn ang="0">
                  <a:pos x="T4" y="T5"/>
                </a:cxn>
                <a:cxn ang="0">
                  <a:pos x="T6" y="T7"/>
                </a:cxn>
                <a:cxn ang="0">
                  <a:pos x="T8" y="T9"/>
                </a:cxn>
                <a:cxn ang="0">
                  <a:pos x="T10" y="T11"/>
                </a:cxn>
              </a:cxnLst>
              <a:rect l="0" t="0" r="r" b="b"/>
              <a:pathLst>
                <a:path w="579" h="215">
                  <a:moveTo>
                    <a:pt x="283" y="215"/>
                  </a:moveTo>
                  <a:cubicBezTo>
                    <a:pt x="175" y="215"/>
                    <a:pt x="77" y="184"/>
                    <a:pt x="0" y="149"/>
                  </a:cubicBezTo>
                  <a:lnTo>
                    <a:pt x="62" y="12"/>
                  </a:lnTo>
                  <a:cubicBezTo>
                    <a:pt x="173" y="63"/>
                    <a:pt x="339" y="102"/>
                    <a:pt x="498" y="0"/>
                  </a:cubicBezTo>
                  <a:lnTo>
                    <a:pt x="579" y="127"/>
                  </a:lnTo>
                  <a:cubicBezTo>
                    <a:pt x="478" y="191"/>
                    <a:pt x="377" y="215"/>
                    <a:pt x="283"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6" name="Freeform 482">
              <a:extLst>
                <a:ext uri="{FF2B5EF4-FFF2-40B4-BE49-F238E27FC236}">
                  <a16:creationId xmlns:a16="http://schemas.microsoft.com/office/drawing/2014/main" id="{BBAAA6D1-DD7D-DB1F-0971-98EF47EA5EDB}"/>
                </a:ext>
              </a:extLst>
            </p:cNvPr>
            <p:cNvSpPr>
              <a:spLocks/>
            </p:cNvSpPr>
            <p:nvPr/>
          </p:nvSpPr>
          <p:spPr bwMode="auto">
            <a:xfrm>
              <a:off x="3644901" y="1736725"/>
              <a:ext cx="36513" cy="79375"/>
            </a:xfrm>
            <a:custGeom>
              <a:avLst/>
              <a:gdLst>
                <a:gd name="T0" fmla="*/ 188 w 321"/>
                <a:gd name="T1" fmla="*/ 675 h 675"/>
                <a:gd name="T2" fmla="*/ 194 w 321"/>
                <a:gd name="T3" fmla="*/ 0 h 675"/>
                <a:gd name="T4" fmla="*/ 321 w 321"/>
                <a:gd name="T5" fmla="*/ 79 h 675"/>
                <a:gd name="T6" fmla="*/ 312 w 321"/>
                <a:gd name="T7" fmla="*/ 590 h 675"/>
                <a:gd name="T8" fmla="*/ 188 w 321"/>
                <a:gd name="T9" fmla="*/ 675 h 675"/>
              </a:gdLst>
              <a:ahLst/>
              <a:cxnLst>
                <a:cxn ang="0">
                  <a:pos x="T0" y="T1"/>
                </a:cxn>
                <a:cxn ang="0">
                  <a:pos x="T2" y="T3"/>
                </a:cxn>
                <a:cxn ang="0">
                  <a:pos x="T4" y="T5"/>
                </a:cxn>
                <a:cxn ang="0">
                  <a:pos x="T6" y="T7"/>
                </a:cxn>
                <a:cxn ang="0">
                  <a:pos x="T8" y="T9"/>
                </a:cxn>
              </a:cxnLst>
              <a:rect l="0" t="0" r="r" b="b"/>
              <a:pathLst>
                <a:path w="321" h="675">
                  <a:moveTo>
                    <a:pt x="188" y="675"/>
                  </a:moveTo>
                  <a:cubicBezTo>
                    <a:pt x="0" y="402"/>
                    <a:pt x="111" y="135"/>
                    <a:pt x="194" y="0"/>
                  </a:cubicBezTo>
                  <a:lnTo>
                    <a:pt x="321" y="79"/>
                  </a:lnTo>
                  <a:cubicBezTo>
                    <a:pt x="243" y="205"/>
                    <a:pt x="178" y="397"/>
                    <a:pt x="312" y="590"/>
                  </a:cubicBezTo>
                  <a:lnTo>
                    <a:pt x="188" y="67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7" name="Freeform 483">
              <a:extLst>
                <a:ext uri="{FF2B5EF4-FFF2-40B4-BE49-F238E27FC236}">
                  <a16:creationId xmlns:a16="http://schemas.microsoft.com/office/drawing/2014/main" id="{40B77519-C34A-2BB0-6B8D-E7FC70CA74AD}"/>
                </a:ext>
              </a:extLst>
            </p:cNvPr>
            <p:cNvSpPr>
              <a:spLocks noEditPoints="1"/>
            </p:cNvSpPr>
            <p:nvPr/>
          </p:nvSpPr>
          <p:spPr bwMode="auto">
            <a:xfrm>
              <a:off x="3248026" y="1560513"/>
              <a:ext cx="406400" cy="404813"/>
            </a:xfrm>
            <a:custGeom>
              <a:avLst/>
              <a:gdLst>
                <a:gd name="T0" fmla="*/ 1526 w 3492"/>
                <a:gd name="T1" fmla="*/ 151 h 3459"/>
                <a:gd name="T2" fmla="*/ 1511 w 3492"/>
                <a:gd name="T3" fmla="*/ 157 h 3459"/>
                <a:gd name="T4" fmla="*/ 157 w 3492"/>
                <a:gd name="T5" fmla="*/ 1573 h 3459"/>
                <a:gd name="T6" fmla="*/ 150 w 3492"/>
                <a:gd name="T7" fmla="*/ 1588 h 3459"/>
                <a:gd name="T8" fmla="*/ 155 w 3492"/>
                <a:gd name="T9" fmla="*/ 1599 h 3459"/>
                <a:gd name="T10" fmla="*/ 1938 w 3492"/>
                <a:gd name="T11" fmla="*/ 3305 h 3459"/>
                <a:gd name="T12" fmla="*/ 1949 w 3492"/>
                <a:gd name="T13" fmla="*/ 3309 h 3459"/>
                <a:gd name="T14" fmla="*/ 1964 w 3492"/>
                <a:gd name="T15" fmla="*/ 3302 h 3459"/>
                <a:gd name="T16" fmla="*/ 3318 w 3492"/>
                <a:gd name="T17" fmla="*/ 1886 h 3459"/>
                <a:gd name="T18" fmla="*/ 3320 w 3492"/>
                <a:gd name="T19" fmla="*/ 1860 h 3459"/>
                <a:gd name="T20" fmla="*/ 1536 w 3492"/>
                <a:gd name="T21" fmla="*/ 154 h 3459"/>
                <a:gd name="T22" fmla="*/ 1526 w 3492"/>
                <a:gd name="T23" fmla="*/ 151 h 3459"/>
                <a:gd name="T24" fmla="*/ 1949 w 3492"/>
                <a:gd name="T25" fmla="*/ 3459 h 3459"/>
                <a:gd name="T26" fmla="*/ 1835 w 3492"/>
                <a:gd name="T27" fmla="*/ 3413 h 3459"/>
                <a:gd name="T28" fmla="*/ 51 w 3492"/>
                <a:gd name="T29" fmla="*/ 1708 h 3459"/>
                <a:gd name="T30" fmla="*/ 0 w 3492"/>
                <a:gd name="T31" fmla="*/ 1589 h 3459"/>
                <a:gd name="T32" fmla="*/ 48 w 3492"/>
                <a:gd name="T33" fmla="*/ 1469 h 3459"/>
                <a:gd name="T34" fmla="*/ 1402 w 3492"/>
                <a:gd name="T35" fmla="*/ 54 h 3459"/>
                <a:gd name="T36" fmla="*/ 1526 w 3492"/>
                <a:gd name="T37" fmla="*/ 0 h 3459"/>
                <a:gd name="T38" fmla="*/ 1640 w 3492"/>
                <a:gd name="T39" fmla="*/ 46 h 3459"/>
                <a:gd name="T40" fmla="*/ 3424 w 3492"/>
                <a:gd name="T41" fmla="*/ 1752 h 3459"/>
                <a:gd name="T42" fmla="*/ 3427 w 3492"/>
                <a:gd name="T43" fmla="*/ 1990 h 3459"/>
                <a:gd name="T44" fmla="*/ 2073 w 3492"/>
                <a:gd name="T45" fmla="*/ 3406 h 3459"/>
                <a:gd name="T46" fmla="*/ 1949 w 3492"/>
                <a:gd name="T47" fmla="*/ 3459 h 3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2" h="3459">
                  <a:moveTo>
                    <a:pt x="1526" y="151"/>
                  </a:moveTo>
                  <a:cubicBezTo>
                    <a:pt x="1523" y="151"/>
                    <a:pt x="1516" y="151"/>
                    <a:pt x="1511" y="157"/>
                  </a:cubicBezTo>
                  <a:lnTo>
                    <a:pt x="157" y="1573"/>
                  </a:lnTo>
                  <a:cubicBezTo>
                    <a:pt x="151" y="1579"/>
                    <a:pt x="150" y="1585"/>
                    <a:pt x="150" y="1588"/>
                  </a:cubicBezTo>
                  <a:cubicBezTo>
                    <a:pt x="150" y="1592"/>
                    <a:pt x="151" y="1596"/>
                    <a:pt x="155" y="1599"/>
                  </a:cubicBezTo>
                  <a:lnTo>
                    <a:pt x="1938" y="3305"/>
                  </a:lnTo>
                  <a:cubicBezTo>
                    <a:pt x="1941" y="3308"/>
                    <a:pt x="1945" y="3309"/>
                    <a:pt x="1949" y="3309"/>
                  </a:cubicBezTo>
                  <a:cubicBezTo>
                    <a:pt x="1952" y="3309"/>
                    <a:pt x="1959" y="3308"/>
                    <a:pt x="1964" y="3302"/>
                  </a:cubicBezTo>
                  <a:lnTo>
                    <a:pt x="3318" y="1886"/>
                  </a:lnTo>
                  <a:cubicBezTo>
                    <a:pt x="3326" y="1878"/>
                    <a:pt x="3327" y="1866"/>
                    <a:pt x="3320" y="1860"/>
                  </a:cubicBezTo>
                  <a:lnTo>
                    <a:pt x="1536" y="154"/>
                  </a:lnTo>
                  <a:cubicBezTo>
                    <a:pt x="1534" y="152"/>
                    <a:pt x="1530" y="151"/>
                    <a:pt x="1526" y="151"/>
                  </a:cubicBezTo>
                  <a:close/>
                  <a:moveTo>
                    <a:pt x="1949" y="3459"/>
                  </a:moveTo>
                  <a:cubicBezTo>
                    <a:pt x="1906" y="3459"/>
                    <a:pt x="1865" y="3443"/>
                    <a:pt x="1835" y="3413"/>
                  </a:cubicBezTo>
                  <a:lnTo>
                    <a:pt x="51" y="1708"/>
                  </a:lnTo>
                  <a:cubicBezTo>
                    <a:pt x="18" y="1677"/>
                    <a:pt x="0" y="1634"/>
                    <a:pt x="0" y="1589"/>
                  </a:cubicBezTo>
                  <a:cubicBezTo>
                    <a:pt x="0" y="1545"/>
                    <a:pt x="17" y="1502"/>
                    <a:pt x="48" y="1469"/>
                  </a:cubicBezTo>
                  <a:lnTo>
                    <a:pt x="1402" y="54"/>
                  </a:lnTo>
                  <a:cubicBezTo>
                    <a:pt x="1434" y="20"/>
                    <a:pt x="1480" y="0"/>
                    <a:pt x="1526" y="0"/>
                  </a:cubicBezTo>
                  <a:cubicBezTo>
                    <a:pt x="1569" y="0"/>
                    <a:pt x="1609" y="17"/>
                    <a:pt x="1640" y="46"/>
                  </a:cubicBezTo>
                  <a:lnTo>
                    <a:pt x="3424" y="1752"/>
                  </a:lnTo>
                  <a:cubicBezTo>
                    <a:pt x="3490" y="1815"/>
                    <a:pt x="3492" y="1922"/>
                    <a:pt x="3427" y="1990"/>
                  </a:cubicBezTo>
                  <a:lnTo>
                    <a:pt x="2073" y="3406"/>
                  </a:lnTo>
                  <a:cubicBezTo>
                    <a:pt x="2040" y="3440"/>
                    <a:pt x="1995" y="3459"/>
                    <a:pt x="1949" y="34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8" name="Freeform 484">
              <a:extLst>
                <a:ext uri="{FF2B5EF4-FFF2-40B4-BE49-F238E27FC236}">
                  <a16:creationId xmlns:a16="http://schemas.microsoft.com/office/drawing/2014/main" id="{6ABA53C7-B992-FCD0-F538-37EB79DD3E51}"/>
                </a:ext>
              </a:extLst>
            </p:cNvPr>
            <p:cNvSpPr>
              <a:spLocks/>
            </p:cNvSpPr>
            <p:nvPr/>
          </p:nvSpPr>
          <p:spPr bwMode="auto">
            <a:xfrm>
              <a:off x="3162301" y="1735138"/>
              <a:ext cx="320675" cy="307975"/>
            </a:xfrm>
            <a:custGeom>
              <a:avLst/>
              <a:gdLst>
                <a:gd name="T0" fmla="*/ 2671 w 2754"/>
                <a:gd name="T1" fmla="*/ 2632 h 2632"/>
                <a:gd name="T2" fmla="*/ 2619 w 2754"/>
                <a:gd name="T3" fmla="*/ 2611 h 2632"/>
                <a:gd name="T4" fmla="*/ 31 w 2754"/>
                <a:gd name="T5" fmla="*/ 137 h 2632"/>
                <a:gd name="T6" fmla="*/ 29 w 2754"/>
                <a:gd name="T7" fmla="*/ 31 h 2632"/>
                <a:gd name="T8" fmla="*/ 135 w 2754"/>
                <a:gd name="T9" fmla="*/ 28 h 2632"/>
                <a:gd name="T10" fmla="*/ 2723 w 2754"/>
                <a:gd name="T11" fmla="*/ 2503 h 2632"/>
                <a:gd name="T12" fmla="*/ 2725 w 2754"/>
                <a:gd name="T13" fmla="*/ 2609 h 2632"/>
                <a:gd name="T14" fmla="*/ 2671 w 2754"/>
                <a:gd name="T15" fmla="*/ 2632 h 26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54" h="2632">
                  <a:moveTo>
                    <a:pt x="2671" y="2632"/>
                  </a:moveTo>
                  <a:cubicBezTo>
                    <a:pt x="2652" y="2632"/>
                    <a:pt x="2633" y="2625"/>
                    <a:pt x="2619" y="2611"/>
                  </a:cubicBezTo>
                  <a:lnTo>
                    <a:pt x="31" y="137"/>
                  </a:lnTo>
                  <a:cubicBezTo>
                    <a:pt x="1" y="108"/>
                    <a:pt x="0" y="61"/>
                    <a:pt x="29" y="31"/>
                  </a:cubicBezTo>
                  <a:cubicBezTo>
                    <a:pt x="57" y="1"/>
                    <a:pt x="105" y="0"/>
                    <a:pt x="135" y="28"/>
                  </a:cubicBezTo>
                  <a:lnTo>
                    <a:pt x="2723" y="2503"/>
                  </a:lnTo>
                  <a:cubicBezTo>
                    <a:pt x="2753" y="2531"/>
                    <a:pt x="2754" y="2579"/>
                    <a:pt x="2725" y="2609"/>
                  </a:cubicBezTo>
                  <a:cubicBezTo>
                    <a:pt x="2710" y="2624"/>
                    <a:pt x="2690" y="2632"/>
                    <a:pt x="2671" y="26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29" name="Briefcase10" descr="{&quot;Key&quot;:&quot;POWER_USER_SHAPE_ICON&quot;,&quot;Value&quot;:&quot;POWER_USER_SHAPE_ICON_STYLE_1&quot;}">
            <a:extLst>
              <a:ext uri="{FF2B5EF4-FFF2-40B4-BE49-F238E27FC236}">
                <a16:creationId xmlns:a16="http://schemas.microsoft.com/office/drawing/2014/main" id="{7EAF9176-30BC-B890-41BD-BBC1021CE24B}"/>
              </a:ext>
            </a:extLst>
          </p:cNvPr>
          <p:cNvGrpSpPr>
            <a:grpSpLocks noChangeAspect="1"/>
          </p:cNvGrpSpPr>
          <p:nvPr/>
        </p:nvGrpSpPr>
        <p:grpSpPr>
          <a:xfrm>
            <a:off x="6927344" y="1065901"/>
            <a:ext cx="421927" cy="336934"/>
            <a:chOff x="7331076" y="1797050"/>
            <a:chExt cx="441325" cy="352425"/>
          </a:xfrm>
          <a:solidFill>
            <a:schemeClr val="accent6"/>
          </a:solidFill>
        </p:grpSpPr>
        <p:sp>
          <p:nvSpPr>
            <p:cNvPr id="130" name="Freeform 198">
              <a:extLst>
                <a:ext uri="{FF2B5EF4-FFF2-40B4-BE49-F238E27FC236}">
                  <a16:creationId xmlns:a16="http://schemas.microsoft.com/office/drawing/2014/main" id="{9B36C309-EC5F-655A-1006-10109A10CF1D}"/>
                </a:ext>
              </a:extLst>
            </p:cNvPr>
            <p:cNvSpPr>
              <a:spLocks noEditPoints="1"/>
            </p:cNvSpPr>
            <p:nvPr/>
          </p:nvSpPr>
          <p:spPr bwMode="auto">
            <a:xfrm>
              <a:off x="7331076" y="1847850"/>
              <a:ext cx="439738" cy="301625"/>
            </a:xfrm>
            <a:custGeom>
              <a:avLst/>
              <a:gdLst>
                <a:gd name="T0" fmla="*/ 26 w 482"/>
                <a:gd name="T1" fmla="*/ 14 h 330"/>
                <a:gd name="T2" fmla="*/ 15 w 482"/>
                <a:gd name="T3" fmla="*/ 26 h 330"/>
                <a:gd name="T4" fmla="*/ 15 w 482"/>
                <a:gd name="T5" fmla="*/ 305 h 330"/>
                <a:gd name="T6" fmla="*/ 26 w 482"/>
                <a:gd name="T7" fmla="*/ 316 h 330"/>
                <a:gd name="T8" fmla="*/ 457 w 482"/>
                <a:gd name="T9" fmla="*/ 316 h 330"/>
                <a:gd name="T10" fmla="*/ 468 w 482"/>
                <a:gd name="T11" fmla="*/ 305 h 330"/>
                <a:gd name="T12" fmla="*/ 468 w 482"/>
                <a:gd name="T13" fmla="*/ 26 h 330"/>
                <a:gd name="T14" fmla="*/ 457 w 482"/>
                <a:gd name="T15" fmla="*/ 14 h 330"/>
                <a:gd name="T16" fmla="*/ 26 w 482"/>
                <a:gd name="T17" fmla="*/ 14 h 330"/>
                <a:gd name="T18" fmla="*/ 457 w 482"/>
                <a:gd name="T19" fmla="*/ 330 h 330"/>
                <a:gd name="T20" fmla="*/ 26 w 482"/>
                <a:gd name="T21" fmla="*/ 330 h 330"/>
                <a:gd name="T22" fmla="*/ 0 w 482"/>
                <a:gd name="T23" fmla="*/ 305 h 330"/>
                <a:gd name="T24" fmla="*/ 0 w 482"/>
                <a:gd name="T25" fmla="*/ 26 h 330"/>
                <a:gd name="T26" fmla="*/ 26 w 482"/>
                <a:gd name="T27" fmla="*/ 0 h 330"/>
                <a:gd name="T28" fmla="*/ 457 w 482"/>
                <a:gd name="T29" fmla="*/ 0 h 330"/>
                <a:gd name="T30" fmla="*/ 482 w 482"/>
                <a:gd name="T31" fmla="*/ 26 h 330"/>
                <a:gd name="T32" fmla="*/ 482 w 482"/>
                <a:gd name="T33" fmla="*/ 305 h 330"/>
                <a:gd name="T34" fmla="*/ 457 w 482"/>
                <a:gd name="T3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2" h="330">
                  <a:moveTo>
                    <a:pt x="26" y="14"/>
                  </a:moveTo>
                  <a:cubicBezTo>
                    <a:pt x="20" y="14"/>
                    <a:pt x="15" y="19"/>
                    <a:pt x="15" y="26"/>
                  </a:cubicBezTo>
                  <a:lnTo>
                    <a:pt x="15" y="305"/>
                  </a:lnTo>
                  <a:cubicBezTo>
                    <a:pt x="15" y="311"/>
                    <a:pt x="20" y="316"/>
                    <a:pt x="26" y="316"/>
                  </a:cubicBezTo>
                  <a:lnTo>
                    <a:pt x="457" y="316"/>
                  </a:lnTo>
                  <a:cubicBezTo>
                    <a:pt x="463" y="316"/>
                    <a:pt x="468" y="311"/>
                    <a:pt x="468" y="305"/>
                  </a:cubicBezTo>
                  <a:lnTo>
                    <a:pt x="468" y="26"/>
                  </a:lnTo>
                  <a:cubicBezTo>
                    <a:pt x="468" y="19"/>
                    <a:pt x="463" y="14"/>
                    <a:pt x="457" y="14"/>
                  </a:cubicBezTo>
                  <a:lnTo>
                    <a:pt x="26" y="14"/>
                  </a:lnTo>
                  <a:close/>
                  <a:moveTo>
                    <a:pt x="457" y="330"/>
                  </a:moveTo>
                  <a:lnTo>
                    <a:pt x="26" y="330"/>
                  </a:lnTo>
                  <a:cubicBezTo>
                    <a:pt x="12" y="330"/>
                    <a:pt x="0" y="319"/>
                    <a:pt x="0" y="305"/>
                  </a:cubicBezTo>
                  <a:lnTo>
                    <a:pt x="0" y="26"/>
                  </a:lnTo>
                  <a:cubicBezTo>
                    <a:pt x="0" y="11"/>
                    <a:pt x="12" y="0"/>
                    <a:pt x="26" y="0"/>
                  </a:cubicBezTo>
                  <a:lnTo>
                    <a:pt x="457" y="0"/>
                  </a:lnTo>
                  <a:cubicBezTo>
                    <a:pt x="471" y="0"/>
                    <a:pt x="482" y="11"/>
                    <a:pt x="482" y="26"/>
                  </a:cubicBezTo>
                  <a:lnTo>
                    <a:pt x="482" y="305"/>
                  </a:lnTo>
                  <a:cubicBezTo>
                    <a:pt x="482" y="319"/>
                    <a:pt x="471" y="330"/>
                    <a:pt x="457" y="3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1" name="Freeform 199">
              <a:extLst>
                <a:ext uri="{FF2B5EF4-FFF2-40B4-BE49-F238E27FC236}">
                  <a16:creationId xmlns:a16="http://schemas.microsoft.com/office/drawing/2014/main" id="{8B776013-955F-CA1E-13B3-72962E2C5E59}"/>
                </a:ext>
              </a:extLst>
            </p:cNvPr>
            <p:cNvSpPr>
              <a:spLocks/>
            </p:cNvSpPr>
            <p:nvPr/>
          </p:nvSpPr>
          <p:spPr bwMode="auto">
            <a:xfrm>
              <a:off x="7478713" y="1797050"/>
              <a:ext cx="150813" cy="63500"/>
            </a:xfrm>
            <a:custGeom>
              <a:avLst/>
              <a:gdLst>
                <a:gd name="T0" fmla="*/ 157 w 165"/>
                <a:gd name="T1" fmla="*/ 69 h 69"/>
                <a:gd name="T2" fmla="*/ 150 w 165"/>
                <a:gd name="T3" fmla="*/ 62 h 69"/>
                <a:gd name="T4" fmla="*/ 150 w 165"/>
                <a:gd name="T5" fmla="*/ 14 h 69"/>
                <a:gd name="T6" fmla="*/ 15 w 165"/>
                <a:gd name="T7" fmla="*/ 14 h 69"/>
                <a:gd name="T8" fmla="*/ 15 w 165"/>
                <a:gd name="T9" fmla="*/ 62 h 69"/>
                <a:gd name="T10" fmla="*/ 7 w 165"/>
                <a:gd name="T11" fmla="*/ 69 h 69"/>
                <a:gd name="T12" fmla="*/ 0 w 165"/>
                <a:gd name="T13" fmla="*/ 62 h 69"/>
                <a:gd name="T14" fmla="*/ 0 w 165"/>
                <a:gd name="T15" fmla="*/ 7 h 69"/>
                <a:gd name="T16" fmla="*/ 7 w 165"/>
                <a:gd name="T17" fmla="*/ 0 h 69"/>
                <a:gd name="T18" fmla="*/ 157 w 165"/>
                <a:gd name="T19" fmla="*/ 0 h 69"/>
                <a:gd name="T20" fmla="*/ 165 w 165"/>
                <a:gd name="T21" fmla="*/ 7 h 69"/>
                <a:gd name="T22" fmla="*/ 165 w 165"/>
                <a:gd name="T23" fmla="*/ 62 h 69"/>
                <a:gd name="T24" fmla="*/ 157 w 165"/>
                <a:gd name="T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69">
                  <a:moveTo>
                    <a:pt x="157" y="69"/>
                  </a:moveTo>
                  <a:cubicBezTo>
                    <a:pt x="153" y="69"/>
                    <a:pt x="150" y="66"/>
                    <a:pt x="150" y="62"/>
                  </a:cubicBezTo>
                  <a:lnTo>
                    <a:pt x="150" y="14"/>
                  </a:lnTo>
                  <a:lnTo>
                    <a:pt x="15" y="14"/>
                  </a:lnTo>
                  <a:lnTo>
                    <a:pt x="15" y="62"/>
                  </a:lnTo>
                  <a:cubicBezTo>
                    <a:pt x="15" y="66"/>
                    <a:pt x="11" y="69"/>
                    <a:pt x="7" y="69"/>
                  </a:cubicBezTo>
                  <a:cubicBezTo>
                    <a:pt x="3" y="69"/>
                    <a:pt x="0" y="66"/>
                    <a:pt x="0" y="62"/>
                  </a:cubicBezTo>
                  <a:lnTo>
                    <a:pt x="0" y="7"/>
                  </a:lnTo>
                  <a:cubicBezTo>
                    <a:pt x="0" y="3"/>
                    <a:pt x="3" y="0"/>
                    <a:pt x="7" y="0"/>
                  </a:cubicBezTo>
                  <a:lnTo>
                    <a:pt x="157" y="0"/>
                  </a:lnTo>
                  <a:cubicBezTo>
                    <a:pt x="161" y="0"/>
                    <a:pt x="165" y="3"/>
                    <a:pt x="165" y="7"/>
                  </a:cubicBezTo>
                  <a:lnTo>
                    <a:pt x="165" y="62"/>
                  </a:lnTo>
                  <a:cubicBezTo>
                    <a:pt x="165" y="66"/>
                    <a:pt x="161" y="69"/>
                    <a:pt x="157" y="6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2" name="Freeform 200">
              <a:extLst>
                <a:ext uri="{FF2B5EF4-FFF2-40B4-BE49-F238E27FC236}">
                  <a16:creationId xmlns:a16="http://schemas.microsoft.com/office/drawing/2014/main" id="{E41239EF-8E14-CE14-1B41-5A66BA4579EC}"/>
                </a:ext>
              </a:extLst>
            </p:cNvPr>
            <p:cNvSpPr>
              <a:spLocks noEditPoints="1"/>
            </p:cNvSpPr>
            <p:nvPr/>
          </p:nvSpPr>
          <p:spPr bwMode="auto">
            <a:xfrm>
              <a:off x="742473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7 w 62"/>
                <a:gd name="T11" fmla="*/ 66 h 90"/>
                <a:gd name="T12" fmla="*/ 47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7" y="71"/>
                    <a:pt x="47" y="66"/>
                  </a:cubicBezTo>
                  <a:lnTo>
                    <a:pt x="47" y="24"/>
                  </a:lnTo>
                  <a:cubicBezTo>
                    <a:pt x="47"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3" name="Freeform 201">
              <a:extLst>
                <a:ext uri="{FF2B5EF4-FFF2-40B4-BE49-F238E27FC236}">
                  <a16:creationId xmlns:a16="http://schemas.microsoft.com/office/drawing/2014/main" id="{691079FA-6352-1BC2-239B-FFAFEE6AE7BD}"/>
                </a:ext>
              </a:extLst>
            </p:cNvPr>
            <p:cNvSpPr>
              <a:spLocks noEditPoints="1"/>
            </p:cNvSpPr>
            <p:nvPr/>
          </p:nvSpPr>
          <p:spPr bwMode="auto">
            <a:xfrm>
              <a:off x="762158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8 w 62"/>
                <a:gd name="T11" fmla="*/ 66 h 90"/>
                <a:gd name="T12" fmla="*/ 48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8" y="71"/>
                    <a:pt x="48" y="66"/>
                  </a:cubicBezTo>
                  <a:lnTo>
                    <a:pt x="48" y="24"/>
                  </a:lnTo>
                  <a:cubicBezTo>
                    <a:pt x="48"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4" name="Freeform 202">
              <a:extLst>
                <a:ext uri="{FF2B5EF4-FFF2-40B4-BE49-F238E27FC236}">
                  <a16:creationId xmlns:a16="http://schemas.microsoft.com/office/drawing/2014/main" id="{850D3820-4158-1F57-B0BE-80E6C00E929E}"/>
                </a:ext>
              </a:extLst>
            </p:cNvPr>
            <p:cNvSpPr>
              <a:spLocks/>
            </p:cNvSpPr>
            <p:nvPr/>
          </p:nvSpPr>
          <p:spPr bwMode="auto">
            <a:xfrm>
              <a:off x="7331076" y="1933575"/>
              <a:ext cx="85725" cy="71438"/>
            </a:xfrm>
            <a:custGeom>
              <a:avLst/>
              <a:gdLst>
                <a:gd name="T0" fmla="*/ 86 w 94"/>
                <a:gd name="T1" fmla="*/ 78 h 78"/>
                <a:gd name="T2" fmla="*/ 71 w 94"/>
                <a:gd name="T3" fmla="*/ 78 h 78"/>
                <a:gd name="T4" fmla="*/ 66 w 94"/>
                <a:gd name="T5" fmla="*/ 76 h 78"/>
                <a:gd name="T6" fmla="*/ 3 w 94"/>
                <a:gd name="T7" fmla="*/ 13 h 78"/>
                <a:gd name="T8" fmla="*/ 3 w 94"/>
                <a:gd name="T9" fmla="*/ 3 h 78"/>
                <a:gd name="T10" fmla="*/ 13 w 94"/>
                <a:gd name="T11" fmla="*/ 3 h 78"/>
                <a:gd name="T12" fmla="*/ 74 w 94"/>
                <a:gd name="T13" fmla="*/ 63 h 78"/>
                <a:gd name="T14" fmla="*/ 86 w 94"/>
                <a:gd name="T15" fmla="*/ 63 h 78"/>
                <a:gd name="T16" fmla="*/ 94 w 94"/>
                <a:gd name="T17" fmla="*/ 71 h 78"/>
                <a:gd name="T18" fmla="*/ 86 w 94"/>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8">
                  <a:moveTo>
                    <a:pt x="86" y="78"/>
                  </a:moveTo>
                  <a:lnTo>
                    <a:pt x="71" y="78"/>
                  </a:lnTo>
                  <a:cubicBezTo>
                    <a:pt x="69" y="78"/>
                    <a:pt x="68" y="77"/>
                    <a:pt x="66" y="76"/>
                  </a:cubicBezTo>
                  <a:lnTo>
                    <a:pt x="3" y="13"/>
                  </a:lnTo>
                  <a:cubicBezTo>
                    <a:pt x="0" y="10"/>
                    <a:pt x="0" y="5"/>
                    <a:pt x="3" y="3"/>
                  </a:cubicBezTo>
                  <a:cubicBezTo>
                    <a:pt x="6" y="0"/>
                    <a:pt x="11" y="0"/>
                    <a:pt x="13" y="3"/>
                  </a:cubicBezTo>
                  <a:lnTo>
                    <a:pt x="74" y="63"/>
                  </a:lnTo>
                  <a:lnTo>
                    <a:pt x="86" y="63"/>
                  </a:lnTo>
                  <a:cubicBezTo>
                    <a:pt x="90" y="63"/>
                    <a:pt x="94" y="67"/>
                    <a:pt x="94" y="71"/>
                  </a:cubicBezTo>
                  <a:cubicBezTo>
                    <a:pt x="94" y="75"/>
                    <a:pt x="90" y="78"/>
                    <a:pt x="86"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5" name="Freeform 203">
              <a:extLst>
                <a:ext uri="{FF2B5EF4-FFF2-40B4-BE49-F238E27FC236}">
                  <a16:creationId xmlns:a16="http://schemas.microsoft.com/office/drawing/2014/main" id="{9E70745D-5F7D-C902-AC25-2D248FC3B40C}"/>
                </a:ext>
              </a:extLst>
            </p:cNvPr>
            <p:cNvSpPr>
              <a:spLocks/>
            </p:cNvSpPr>
            <p:nvPr/>
          </p:nvSpPr>
          <p:spPr bwMode="auto">
            <a:xfrm>
              <a:off x="7686676" y="1933575"/>
              <a:ext cx="85725" cy="71438"/>
            </a:xfrm>
            <a:custGeom>
              <a:avLst/>
              <a:gdLst>
                <a:gd name="T0" fmla="*/ 22 w 93"/>
                <a:gd name="T1" fmla="*/ 78 h 78"/>
                <a:gd name="T2" fmla="*/ 7 w 93"/>
                <a:gd name="T3" fmla="*/ 78 h 78"/>
                <a:gd name="T4" fmla="*/ 0 w 93"/>
                <a:gd name="T5" fmla="*/ 71 h 78"/>
                <a:gd name="T6" fmla="*/ 7 w 93"/>
                <a:gd name="T7" fmla="*/ 63 h 78"/>
                <a:gd name="T8" fmla="*/ 19 w 93"/>
                <a:gd name="T9" fmla="*/ 63 h 78"/>
                <a:gd name="T10" fmla="*/ 80 w 93"/>
                <a:gd name="T11" fmla="*/ 3 h 78"/>
                <a:gd name="T12" fmla="*/ 90 w 93"/>
                <a:gd name="T13" fmla="*/ 3 h 78"/>
                <a:gd name="T14" fmla="*/ 90 w 93"/>
                <a:gd name="T15" fmla="*/ 13 h 78"/>
                <a:gd name="T16" fmla="*/ 27 w 93"/>
                <a:gd name="T17" fmla="*/ 76 h 78"/>
                <a:gd name="T18" fmla="*/ 22 w 93"/>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78">
                  <a:moveTo>
                    <a:pt x="22" y="78"/>
                  </a:moveTo>
                  <a:lnTo>
                    <a:pt x="7" y="78"/>
                  </a:lnTo>
                  <a:cubicBezTo>
                    <a:pt x="3" y="78"/>
                    <a:pt x="0" y="75"/>
                    <a:pt x="0" y="71"/>
                  </a:cubicBezTo>
                  <a:cubicBezTo>
                    <a:pt x="0" y="67"/>
                    <a:pt x="3" y="63"/>
                    <a:pt x="7" y="63"/>
                  </a:cubicBezTo>
                  <a:lnTo>
                    <a:pt x="19" y="63"/>
                  </a:lnTo>
                  <a:lnTo>
                    <a:pt x="80" y="3"/>
                  </a:lnTo>
                  <a:cubicBezTo>
                    <a:pt x="83" y="0"/>
                    <a:pt x="87" y="0"/>
                    <a:pt x="90" y="3"/>
                  </a:cubicBezTo>
                  <a:cubicBezTo>
                    <a:pt x="93" y="5"/>
                    <a:pt x="93" y="10"/>
                    <a:pt x="90" y="13"/>
                  </a:cubicBezTo>
                  <a:lnTo>
                    <a:pt x="27" y="76"/>
                  </a:lnTo>
                  <a:cubicBezTo>
                    <a:pt x="26" y="77"/>
                    <a:pt x="24" y="78"/>
                    <a:pt x="22"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6" name="Freeform 204">
              <a:extLst>
                <a:ext uri="{FF2B5EF4-FFF2-40B4-BE49-F238E27FC236}">
                  <a16:creationId xmlns:a16="http://schemas.microsoft.com/office/drawing/2014/main" id="{158FAF2A-4A00-FDAF-E27E-4748E3E86C54}"/>
                </a:ext>
              </a:extLst>
            </p:cNvPr>
            <p:cNvSpPr>
              <a:spLocks/>
            </p:cNvSpPr>
            <p:nvPr/>
          </p:nvSpPr>
          <p:spPr bwMode="auto">
            <a:xfrm>
              <a:off x="7486651" y="1992313"/>
              <a:ext cx="130175" cy="12700"/>
            </a:xfrm>
            <a:custGeom>
              <a:avLst/>
              <a:gdLst>
                <a:gd name="T0" fmla="*/ 135 w 142"/>
                <a:gd name="T1" fmla="*/ 14 h 14"/>
                <a:gd name="T2" fmla="*/ 7 w 142"/>
                <a:gd name="T3" fmla="*/ 14 h 14"/>
                <a:gd name="T4" fmla="*/ 0 w 142"/>
                <a:gd name="T5" fmla="*/ 7 h 14"/>
                <a:gd name="T6" fmla="*/ 7 w 142"/>
                <a:gd name="T7" fmla="*/ 0 h 14"/>
                <a:gd name="T8" fmla="*/ 135 w 142"/>
                <a:gd name="T9" fmla="*/ 0 h 14"/>
                <a:gd name="T10" fmla="*/ 142 w 142"/>
                <a:gd name="T11" fmla="*/ 7 h 14"/>
                <a:gd name="T12" fmla="*/ 135 w 142"/>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2" h="14">
                  <a:moveTo>
                    <a:pt x="135" y="14"/>
                  </a:moveTo>
                  <a:lnTo>
                    <a:pt x="7" y="14"/>
                  </a:lnTo>
                  <a:cubicBezTo>
                    <a:pt x="3" y="14"/>
                    <a:pt x="0" y="11"/>
                    <a:pt x="0" y="7"/>
                  </a:cubicBezTo>
                  <a:cubicBezTo>
                    <a:pt x="0" y="3"/>
                    <a:pt x="3" y="0"/>
                    <a:pt x="7" y="0"/>
                  </a:cubicBezTo>
                  <a:lnTo>
                    <a:pt x="135" y="0"/>
                  </a:lnTo>
                  <a:cubicBezTo>
                    <a:pt x="139" y="0"/>
                    <a:pt x="142" y="3"/>
                    <a:pt x="142" y="7"/>
                  </a:cubicBezTo>
                  <a:cubicBezTo>
                    <a:pt x="142" y="11"/>
                    <a:pt x="139" y="14"/>
                    <a:pt x="135"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sp>
        <p:nvSpPr>
          <p:cNvPr id="3" name="Rectangle 2">
            <a:extLst>
              <a:ext uri="{FF2B5EF4-FFF2-40B4-BE49-F238E27FC236}">
                <a16:creationId xmlns:a16="http://schemas.microsoft.com/office/drawing/2014/main" id="{CF8FF7B0-2A05-A2B4-679B-E70C0C09C3AA}"/>
              </a:ext>
            </a:extLst>
          </p:cNvPr>
          <p:cNvSpPr/>
          <p:nvPr/>
        </p:nvSpPr>
        <p:spPr>
          <a:xfrm>
            <a:off x="2608735" y="1027906"/>
            <a:ext cx="45719" cy="17095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B7FC477C-8468-49C5-BAE0-A84FB0927929}"/>
              </a:ext>
            </a:extLst>
          </p:cNvPr>
          <p:cNvSpPr/>
          <p:nvPr/>
        </p:nvSpPr>
        <p:spPr>
          <a:xfrm>
            <a:off x="2606198" y="2906790"/>
            <a:ext cx="45719" cy="16219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156DB95F-6E8A-45E4-2449-807222183B9A}"/>
              </a:ext>
            </a:extLst>
          </p:cNvPr>
          <p:cNvSpPr/>
          <p:nvPr/>
        </p:nvSpPr>
        <p:spPr>
          <a:xfrm>
            <a:off x="2615717" y="4762201"/>
            <a:ext cx="45719" cy="14382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CA001177-FA72-7BE4-0ED9-4241F7BB405A}"/>
              </a:ext>
            </a:extLst>
          </p:cNvPr>
          <p:cNvSpPr/>
          <p:nvPr/>
        </p:nvSpPr>
        <p:spPr>
          <a:xfrm>
            <a:off x="6751896" y="1027906"/>
            <a:ext cx="45719" cy="518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0E58A8DF-5889-11E5-4BF5-67E6A6E44022}"/>
              </a:ext>
            </a:extLst>
          </p:cNvPr>
          <p:cNvCxnSpPr>
            <a:cxnSpLocks/>
          </p:cNvCxnSpPr>
          <p:nvPr/>
        </p:nvCxnSpPr>
        <p:spPr>
          <a:xfrm>
            <a:off x="4623914" y="3349724"/>
            <a:ext cx="0" cy="12750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Chat with solid fill">
            <a:extLst>
              <a:ext uri="{FF2B5EF4-FFF2-40B4-BE49-F238E27FC236}">
                <a16:creationId xmlns:a16="http://schemas.microsoft.com/office/drawing/2014/main" id="{B69B721C-6C81-A985-11CE-6CA717B92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0454" y="5240747"/>
            <a:ext cx="365633" cy="365633"/>
          </a:xfrm>
          <a:prstGeom prst="rect">
            <a:avLst/>
          </a:prstGeom>
        </p:spPr>
      </p:pic>
      <p:sp>
        <p:nvSpPr>
          <p:cNvPr id="9" name="TextBox 8">
            <a:extLst>
              <a:ext uri="{FF2B5EF4-FFF2-40B4-BE49-F238E27FC236}">
                <a16:creationId xmlns:a16="http://schemas.microsoft.com/office/drawing/2014/main" id="{53A1AFE0-5BE2-AF16-9D80-11F7A2DAC341}"/>
              </a:ext>
            </a:extLst>
          </p:cNvPr>
          <p:cNvSpPr txBox="1"/>
          <p:nvPr/>
        </p:nvSpPr>
        <p:spPr>
          <a:xfrm>
            <a:off x="396775" y="5535505"/>
            <a:ext cx="165301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mn-lt"/>
                <a:cs typeface="+mn-lt"/>
                <a:sym typeface="+mn-lt"/>
              </a:rPr>
              <a:t>Polish &amp; English (B1)</a:t>
            </a:r>
          </a:p>
        </p:txBody>
      </p:sp>
      <p:pic>
        <p:nvPicPr>
          <p:cNvPr id="2" name="Grafik 1">
            <a:extLst>
              <a:ext uri="{FF2B5EF4-FFF2-40B4-BE49-F238E27FC236}">
                <a16:creationId xmlns:a16="http://schemas.microsoft.com/office/drawing/2014/main" id="{2BD82B3B-3C57-3DC5-616D-03CE03FF551A}"/>
              </a:ext>
            </a:extLst>
          </p:cNvPr>
          <p:cNvPicPr>
            <a:picLocks noChangeAspect="1"/>
          </p:cNvPicPr>
          <p:nvPr/>
        </p:nvPicPr>
        <p:blipFill>
          <a:blip r:embed="rId5">
            <a:grayscl/>
          </a:blip>
          <a:stretch>
            <a:fillRect/>
          </a:stretch>
        </p:blipFill>
        <p:spPr>
          <a:xfrm>
            <a:off x="682114" y="1258651"/>
            <a:ext cx="1119566" cy="1375785"/>
          </a:xfrm>
          <a:prstGeom prst="rect">
            <a:avLst/>
          </a:prstGeom>
        </p:spPr>
      </p:pic>
      <p:sp>
        <p:nvSpPr>
          <p:cNvPr id="4" name="TextBox 41">
            <a:extLst>
              <a:ext uri="{FF2B5EF4-FFF2-40B4-BE49-F238E27FC236}">
                <a16:creationId xmlns:a16="http://schemas.microsoft.com/office/drawing/2014/main" id="{46E3E764-2BB7-6921-D784-421596299C92}"/>
              </a:ext>
            </a:extLst>
          </p:cNvPr>
          <p:cNvSpPr txBox="1"/>
          <p:nvPr/>
        </p:nvSpPr>
        <p:spPr>
          <a:xfrm>
            <a:off x="3214895" y="4373539"/>
            <a:ext cx="1757815"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ISO Management Systems</a:t>
            </a:r>
          </a:p>
        </p:txBody>
      </p:sp>
      <p:pic>
        <p:nvPicPr>
          <p:cNvPr id="7" name="Grafik 6" descr="Klemmbrett Marke Silhouette">
            <a:extLst>
              <a:ext uri="{FF2B5EF4-FFF2-40B4-BE49-F238E27FC236}">
                <a16:creationId xmlns:a16="http://schemas.microsoft.com/office/drawing/2014/main" id="{D759F5FD-25BE-9F14-44D6-766A2C4E7E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78288" y="4345347"/>
            <a:ext cx="291600" cy="291600"/>
          </a:xfrm>
          <a:prstGeom prst="rect">
            <a:avLst/>
          </a:prstGeom>
        </p:spPr>
      </p:pic>
      <p:pic>
        <p:nvPicPr>
          <p:cNvPr id="12" name="Grafik 11" descr="Schild Häkchen Silhouette">
            <a:extLst>
              <a:ext uri="{FF2B5EF4-FFF2-40B4-BE49-F238E27FC236}">
                <a16:creationId xmlns:a16="http://schemas.microsoft.com/office/drawing/2014/main" id="{D1EA79C6-4598-49C9-A021-555C57FDEA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70496" y="3493029"/>
            <a:ext cx="291600" cy="291600"/>
          </a:xfrm>
          <a:prstGeom prst="rect">
            <a:avLst/>
          </a:prstGeom>
        </p:spPr>
      </p:pic>
      <p:pic>
        <p:nvPicPr>
          <p:cNvPr id="15" name="Grafik 14" descr="Warnung Silhouette">
            <a:extLst>
              <a:ext uri="{FF2B5EF4-FFF2-40B4-BE49-F238E27FC236}">
                <a16:creationId xmlns:a16="http://schemas.microsoft.com/office/drawing/2014/main" id="{732D9F49-37FB-AB73-F9B4-9790679499E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06983" y="3874018"/>
            <a:ext cx="291600" cy="291600"/>
          </a:xfrm>
          <a:prstGeom prst="rect">
            <a:avLst/>
          </a:prstGeom>
        </p:spPr>
      </p:pic>
      <p:pic>
        <p:nvPicPr>
          <p:cNvPr id="17" name="Grafik 16" descr="Skalierung Silhouette">
            <a:extLst>
              <a:ext uri="{FF2B5EF4-FFF2-40B4-BE49-F238E27FC236}">
                <a16:creationId xmlns:a16="http://schemas.microsoft.com/office/drawing/2014/main" id="{41345FC0-359D-0794-A791-EEC1D797DAD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74682" y="3902741"/>
            <a:ext cx="291600" cy="291600"/>
          </a:xfrm>
          <a:prstGeom prst="rect">
            <a:avLst/>
          </a:prstGeom>
        </p:spPr>
      </p:pic>
      <p:pic>
        <p:nvPicPr>
          <p:cNvPr id="36" name="Grafik 35" descr="Klemmbrett abgehakt Silhouette">
            <a:extLst>
              <a:ext uri="{FF2B5EF4-FFF2-40B4-BE49-F238E27FC236}">
                <a16:creationId xmlns:a16="http://schemas.microsoft.com/office/drawing/2014/main" id="{D8E542D1-D047-DC9F-97A5-6A931B63E2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11512" y="3497075"/>
            <a:ext cx="291600" cy="291600"/>
          </a:xfrm>
          <a:prstGeom prst="rect">
            <a:avLst/>
          </a:prstGeom>
        </p:spPr>
      </p:pic>
      <p:sp>
        <p:nvSpPr>
          <p:cNvPr id="37" name="Rectangle 54">
            <a:extLst>
              <a:ext uri="{FF2B5EF4-FFF2-40B4-BE49-F238E27FC236}">
                <a16:creationId xmlns:a16="http://schemas.microsoft.com/office/drawing/2014/main" id="{0984C96C-FA41-1A8D-791F-3D9E9343F080}"/>
              </a:ext>
            </a:extLst>
          </p:cNvPr>
          <p:cNvSpPr/>
          <p:nvPr/>
        </p:nvSpPr>
        <p:spPr>
          <a:xfrm>
            <a:off x="6887574" y="1622570"/>
            <a:ext cx="4982783" cy="473847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tx1"/>
                </a:solidFill>
                <a:effectLst/>
                <a:uLnTx/>
                <a:uFillTx/>
                <a:ea typeface="+mn-lt"/>
                <a:cs typeface="+mn-lt"/>
                <a:sym typeface="+mn-lt"/>
              </a:rPr>
              <a:t>Regulatory Compliance &amp; Safety Enhancement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Led monitoring and adaptation to Polish regulatory updates for industries including power generation and construction, ensuring international compliance.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chemeClr val="tx1"/>
                </a:solidFill>
                <a:ea typeface="+mn-lt"/>
                <a:cs typeface="+mn-lt"/>
                <a:sym typeface="+mn-lt"/>
              </a:rPr>
              <a:t>Prepared diverse workplaces for safety audits, significantly enhancing regulatory compliance and safety standards.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0" dirty="0">
              <a:solidFill>
                <a:schemeClr val="tx1"/>
              </a:solidFill>
              <a:ea typeface="+mn-lt"/>
              <a:cs typeface="+mn-lt"/>
              <a:sym typeface="+mn-lt"/>
            </a:endParaRPr>
          </a:p>
          <a:p>
            <a:pPr marR="0" lvl="0" defTabSz="914400" eaLnBrk="1" fontAlgn="auto" latinLnBrk="0" hangingPunct="1">
              <a:lnSpc>
                <a:spcPct val="100000"/>
              </a:lnSpc>
              <a:spcBef>
                <a:spcPts val="0"/>
              </a:spcBef>
              <a:spcAft>
                <a:spcPts val="0"/>
              </a:spcAft>
              <a:buClrTx/>
              <a:buSzTx/>
              <a:tabLst/>
              <a:defRPr/>
            </a:pPr>
            <a:r>
              <a:rPr lang="en-US" sz="1200" b="1" kern="0" dirty="0">
                <a:solidFill>
                  <a:schemeClr val="tx1"/>
                </a:solidFill>
                <a:ea typeface="+mn-lt"/>
                <a:cs typeface="+mn-lt"/>
                <a:sym typeface="+mn-lt"/>
              </a:rPr>
              <a:t>HSE Process Management &amp; Training Development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chemeClr val="tx1"/>
                </a:solidFill>
                <a:ea typeface="+mn-lt"/>
                <a:cs typeface="+mn-lt"/>
                <a:sym typeface="+mn-lt"/>
              </a:rPr>
              <a:t>Managed HSE processes across various sectors, developing comprehensive safety plans and conducting extensive staff training.</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chemeClr val="tx1"/>
                </a:solidFill>
                <a:ea typeface="+mn-lt"/>
                <a:cs typeface="+mn-lt"/>
                <a:sym typeface="+mn-lt"/>
              </a:rPr>
              <a:t>Implemented solutions to extend OHS policy, achieving notable improvements in workplace safety and compliance.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0" dirty="0">
              <a:solidFill>
                <a:schemeClr val="tx1"/>
              </a:solidFill>
              <a:ea typeface="+mn-lt"/>
              <a:cs typeface="+mn-lt"/>
              <a:sym typeface="+mn-lt"/>
            </a:endParaRPr>
          </a:p>
          <a:p>
            <a:pPr marR="0" lvl="0" defTabSz="914400" eaLnBrk="1" fontAlgn="auto" latinLnBrk="0" hangingPunct="1">
              <a:lnSpc>
                <a:spcPct val="100000"/>
              </a:lnSpc>
              <a:spcBef>
                <a:spcPts val="0"/>
              </a:spcBef>
              <a:spcAft>
                <a:spcPts val="0"/>
              </a:spcAft>
              <a:buClrTx/>
              <a:buSzTx/>
              <a:tabLst/>
              <a:defRPr/>
            </a:pPr>
            <a:r>
              <a:rPr kumimoji="0" lang="en-US" sz="1200" b="1" i="0" u="none" strike="noStrike" kern="0" cap="none" spc="0" normalizeH="0" baseline="0" noProof="0" dirty="0">
                <a:ln>
                  <a:noFill/>
                </a:ln>
                <a:solidFill>
                  <a:schemeClr val="tx1"/>
                </a:solidFill>
                <a:effectLst/>
                <a:uLnTx/>
                <a:uFillTx/>
                <a:ea typeface="+mn-lt"/>
                <a:cs typeface="+mn-lt"/>
                <a:sym typeface="+mn-lt"/>
              </a:rPr>
              <a:t>Risk Management &amp; Safety Certification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Conducted detailed risk assessments and work method statement verifications, enhancing safety and risk management.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Ensured compliance with the Safety Certificate Contractors system, improving subcontractor management in safety, health, and environmental standards.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chemeClr val="tx1"/>
              </a:solidFill>
              <a:effectLst/>
              <a:uLnTx/>
              <a:uFillTx/>
              <a:ea typeface="+mn-lt"/>
              <a:cs typeface="+mn-lt"/>
              <a:sym typeface="+mn-lt"/>
            </a:endParaRPr>
          </a:p>
          <a:p>
            <a:pPr marR="0" lvl="0" defTabSz="914400" eaLnBrk="1" fontAlgn="auto" latinLnBrk="0" hangingPunct="1">
              <a:lnSpc>
                <a:spcPct val="100000"/>
              </a:lnSpc>
              <a:spcBef>
                <a:spcPts val="0"/>
              </a:spcBef>
              <a:spcAft>
                <a:spcPts val="0"/>
              </a:spcAft>
              <a:buClrTx/>
              <a:buSzTx/>
              <a:tabLst/>
              <a:defRPr/>
            </a:pPr>
            <a:r>
              <a:rPr kumimoji="0" lang="en-US" sz="1200" b="1" i="0" u="none" strike="noStrike" kern="0" cap="none" spc="0" normalizeH="0" baseline="0" noProof="0" dirty="0">
                <a:ln>
                  <a:noFill/>
                </a:ln>
                <a:solidFill>
                  <a:schemeClr val="tx1"/>
                </a:solidFill>
                <a:effectLst/>
                <a:uLnTx/>
                <a:uFillTx/>
                <a:ea typeface="+mn-lt"/>
                <a:cs typeface="+mn-lt"/>
                <a:sym typeface="+mn-lt"/>
              </a:rPr>
              <a:t>Departmental Setup &amp; Integrated Management System Coordination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0" cap="none" spc="0" normalizeH="0" baseline="0" noProof="0" dirty="0">
                <a:ln>
                  <a:noFill/>
                </a:ln>
                <a:solidFill>
                  <a:schemeClr val="tx1"/>
                </a:solidFill>
                <a:effectLst/>
                <a:uLnTx/>
                <a:uFillTx/>
                <a:ea typeface="+mn-lt"/>
                <a:cs typeface="+mn-lt"/>
                <a:sym typeface="+mn-lt"/>
              </a:rPr>
              <a:t>Established the HSE department from scratch, aligning with strategic goals and legal requirements.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0" cap="none" spc="0" normalizeH="0" baseline="0" noProof="0" dirty="0">
                <a:ln>
                  <a:noFill/>
                </a:ln>
                <a:solidFill>
                  <a:schemeClr val="tx1"/>
                </a:solidFill>
                <a:effectLst/>
                <a:uLnTx/>
                <a:uFillTx/>
                <a:ea typeface="+mn-lt"/>
                <a:cs typeface="+mn-lt"/>
                <a:sym typeface="+mn-lt"/>
              </a:rPr>
              <a:t>Coordinated the implementation of Integrated Management Systems, enhancing safety culture and organizational compliance.</a:t>
            </a:r>
          </a:p>
        </p:txBody>
      </p:sp>
      <p:sp>
        <p:nvSpPr>
          <p:cNvPr id="10" name="Freeform 21">
            <a:extLst>
              <a:ext uri="{FF2B5EF4-FFF2-40B4-BE49-F238E27FC236}">
                <a16:creationId xmlns:a16="http://schemas.microsoft.com/office/drawing/2014/main" id="{D430C53A-109F-B5B0-B443-F5A1299DC417}"/>
              </a:ext>
            </a:extLst>
          </p:cNvPr>
          <p:cNvSpPr/>
          <p:nvPr/>
        </p:nvSpPr>
        <p:spPr>
          <a:xfrm>
            <a:off x="11185198" y="0"/>
            <a:ext cx="1006802" cy="618636"/>
          </a:xfrm>
          <a:custGeom>
            <a:avLst/>
            <a:gdLst/>
            <a:ahLst/>
            <a:cxnLst/>
            <a:rect l="l" t="t" r="r" b="b"/>
            <a:pathLst>
              <a:path w="1668076" h="1000845">
                <a:moveTo>
                  <a:pt x="0" y="0"/>
                </a:moveTo>
                <a:lnTo>
                  <a:pt x="1668075" y="0"/>
                </a:lnTo>
                <a:lnTo>
                  <a:pt x="1668075" y="1000845"/>
                </a:lnTo>
                <a:lnTo>
                  <a:pt x="0" y="1000845"/>
                </a:lnTo>
                <a:lnTo>
                  <a:pt x="0" y="0"/>
                </a:lnTo>
                <a:close/>
              </a:path>
            </a:pathLst>
          </a:custGeom>
          <a:blipFill>
            <a:blip r:embed="rId16"/>
            <a:stretch>
              <a:fillRect/>
            </a:stretch>
          </a:blipFill>
          <a:ln>
            <a:solidFill>
              <a:schemeClr val="bg1">
                <a:lumMod val="85000"/>
              </a:schemeClr>
            </a:solidFill>
          </a:ln>
        </p:spPr>
        <p:txBody>
          <a:bodyPr/>
          <a:lstStyle/>
          <a:p>
            <a:endParaRPr lang="en-US" sz="1200" dirty="0"/>
          </a:p>
        </p:txBody>
      </p:sp>
      <p:sp>
        <p:nvSpPr>
          <p:cNvPr id="11" name="Rectangle 10">
            <a:extLst>
              <a:ext uri="{FF2B5EF4-FFF2-40B4-BE49-F238E27FC236}">
                <a16:creationId xmlns:a16="http://schemas.microsoft.com/office/drawing/2014/main" id="{A0CBE9EB-9050-0E1E-CCFF-8E7ED77744D6}"/>
              </a:ext>
            </a:extLst>
          </p:cNvPr>
          <p:cNvSpPr/>
          <p:nvPr/>
        </p:nvSpPr>
        <p:spPr>
          <a:xfrm>
            <a:off x="9837019" y="3121"/>
            <a:ext cx="1363326" cy="30862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1" kern="0" dirty="0">
                <a:solidFill>
                  <a:schemeClr val="tx1"/>
                </a:solidFill>
                <a:latin typeface="+mj-lt"/>
                <a:ea typeface="+mn-lt"/>
                <a:cs typeface="+mn-lt"/>
                <a:sym typeface="+mn-lt"/>
              </a:rPr>
              <a:t>Visiting sites in: </a:t>
            </a:r>
            <a:endParaRPr kumimoji="0" lang="en-US" sz="1200" b="0" i="0" u="none" strike="noStrike" kern="0" cap="none" spc="0" normalizeH="0" baseline="0" noProof="0" dirty="0">
              <a:ln>
                <a:noFill/>
              </a:ln>
              <a:solidFill>
                <a:schemeClr val="tx1"/>
              </a:solidFill>
              <a:effectLst/>
              <a:uLnTx/>
              <a:uFillTx/>
              <a:latin typeface="+mj-lt"/>
              <a:ea typeface="+mn-lt"/>
              <a:cs typeface="+mn-lt"/>
              <a:sym typeface="+mn-lt"/>
            </a:endParaRPr>
          </a:p>
        </p:txBody>
      </p:sp>
    </p:spTree>
    <p:extLst>
      <p:ext uri="{BB962C8B-B14F-4D97-AF65-F5344CB8AC3E}">
        <p14:creationId xmlns:p14="http://schemas.microsoft.com/office/powerpoint/2010/main" val="5498061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E9A02F-188B-472A-BBB2-33EE86BF9A48}"/>
              </a:ext>
            </a:extLst>
          </p:cNvPr>
          <p:cNvSpPr/>
          <p:nvPr/>
        </p:nvSpPr>
        <p:spPr>
          <a:xfrm>
            <a:off x="2632536" y="1422187"/>
            <a:ext cx="4103445" cy="171359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+15 Years Experience in Quality and HSE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Expert in Operational </a:t>
            </a:r>
            <a:r>
              <a:rPr kumimoji="0" lang="en-US" sz="1200" b="0" i="0" u="none" strike="noStrike" kern="0" cap="none" spc="0" normalizeH="0" baseline="0" noProof="0" dirty="0" err="1">
                <a:ln>
                  <a:noFill/>
                </a:ln>
                <a:solidFill>
                  <a:schemeClr val="tx1"/>
                </a:solidFill>
                <a:effectLst/>
                <a:uLnTx/>
                <a:uFillTx/>
                <a:ea typeface="+mn-lt"/>
                <a:cs typeface="+mn-lt"/>
                <a:sym typeface="+mn-lt"/>
              </a:rPr>
              <a:t>Excelence</a:t>
            </a:r>
            <a:r>
              <a:rPr kumimoji="0" lang="en-US" sz="1200" b="0" i="0" u="none" strike="noStrike" kern="0" cap="none" spc="0" normalizeH="0" baseline="0" noProof="0" dirty="0">
                <a:ln>
                  <a:noFill/>
                </a:ln>
                <a:solidFill>
                  <a:schemeClr val="tx1"/>
                </a:solidFill>
                <a:effectLst/>
                <a:uLnTx/>
                <a:uFillTx/>
                <a:ea typeface="+mn-lt"/>
                <a:cs typeface="+mn-lt"/>
                <a:sym typeface="+mn-lt"/>
              </a:rPr>
              <a:t>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chemeClr val="tx1"/>
                </a:solidFill>
                <a:ea typeface="+mn-lt"/>
                <a:cs typeface="+mn-lt"/>
                <a:sym typeface="+mn-lt"/>
              </a:rPr>
              <a:t>15 Years experience as </a:t>
            </a:r>
            <a:r>
              <a:rPr kumimoji="0" lang="en-US" sz="1200" b="0" i="0" u="none" strike="noStrike" kern="0" cap="none" spc="0" normalizeH="0" baseline="0" noProof="0" dirty="0">
                <a:ln>
                  <a:noFill/>
                </a:ln>
                <a:solidFill>
                  <a:schemeClr val="tx1"/>
                </a:solidFill>
                <a:effectLst/>
                <a:uLnTx/>
                <a:uFillTx/>
                <a:ea typeface="+mn-lt"/>
                <a:cs typeface="+mn-lt"/>
                <a:sym typeface="+mn-lt"/>
              </a:rPr>
              <a:t>Head of Quality control in Energy transmission</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Auditor and Educator in HSE Practices and Risk Assessment</a:t>
            </a:r>
          </a:p>
        </p:txBody>
      </p:sp>
      <p:sp>
        <p:nvSpPr>
          <p:cNvPr id="8" name="Rectangle 7">
            <a:extLst>
              <a:ext uri="{FF2B5EF4-FFF2-40B4-BE49-F238E27FC236}">
                <a16:creationId xmlns:a16="http://schemas.microsoft.com/office/drawing/2014/main" id="{F0AAB741-8FFF-45BC-8AE7-DDA8A0361D98}"/>
              </a:ext>
            </a:extLst>
          </p:cNvPr>
          <p:cNvSpPr/>
          <p:nvPr/>
        </p:nvSpPr>
        <p:spPr>
          <a:xfrm>
            <a:off x="2632537" y="5182162"/>
            <a:ext cx="4103446" cy="119532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en-US" sz="1200" kern="0" dirty="0">
                <a:solidFill>
                  <a:sysClr val="windowText" lastClr="000000"/>
                </a:solidFill>
                <a:ea typeface="+mn-lt"/>
                <a:cs typeface="+mn-lt"/>
                <a:sym typeface="+mn-lt"/>
              </a:rPr>
              <a:t>Mechanical Engineering University of Zagreb</a:t>
            </a:r>
          </a:p>
        </p:txBody>
      </p:sp>
      <p:sp>
        <p:nvSpPr>
          <p:cNvPr id="26" name="TextBox 25">
            <a:extLst>
              <a:ext uri="{FF2B5EF4-FFF2-40B4-BE49-F238E27FC236}">
                <a16:creationId xmlns:a16="http://schemas.microsoft.com/office/drawing/2014/main" id="{80D73B9D-62E6-4C90-A5F1-F5D760A408EA}"/>
              </a:ext>
            </a:extLst>
          </p:cNvPr>
          <p:cNvSpPr txBox="1"/>
          <p:nvPr/>
        </p:nvSpPr>
        <p:spPr>
          <a:xfrm>
            <a:off x="3205158" y="3503521"/>
            <a:ext cx="1298753"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Workplace Safety</a:t>
            </a:r>
          </a:p>
        </p:txBody>
      </p:sp>
      <p:sp>
        <p:nvSpPr>
          <p:cNvPr id="27" name="TextBox 26">
            <a:extLst>
              <a:ext uri="{FF2B5EF4-FFF2-40B4-BE49-F238E27FC236}">
                <a16:creationId xmlns:a16="http://schemas.microsoft.com/office/drawing/2014/main" id="{BBEBFFBF-DC15-4748-950F-1E21A72C8B9C}"/>
              </a:ext>
            </a:extLst>
          </p:cNvPr>
          <p:cNvSpPr txBox="1"/>
          <p:nvPr/>
        </p:nvSpPr>
        <p:spPr>
          <a:xfrm>
            <a:off x="3216791" y="3889041"/>
            <a:ext cx="161133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Regulatory Compliance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Monitoring</a:t>
            </a:r>
          </a:p>
        </p:txBody>
      </p:sp>
      <p:sp>
        <p:nvSpPr>
          <p:cNvPr id="42" name="TextBox 41">
            <a:extLst>
              <a:ext uri="{FF2B5EF4-FFF2-40B4-BE49-F238E27FC236}">
                <a16:creationId xmlns:a16="http://schemas.microsoft.com/office/drawing/2014/main" id="{100CE035-3447-4003-A22E-A3E4B3B54CF5}"/>
              </a:ext>
            </a:extLst>
          </p:cNvPr>
          <p:cNvSpPr txBox="1"/>
          <p:nvPr/>
        </p:nvSpPr>
        <p:spPr>
          <a:xfrm>
            <a:off x="5169529" y="3889041"/>
            <a:ext cx="118974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Risk Assessment</a:t>
            </a:r>
          </a:p>
        </p:txBody>
      </p:sp>
      <p:sp>
        <p:nvSpPr>
          <p:cNvPr id="43" name="TextBox 42">
            <a:extLst>
              <a:ext uri="{FF2B5EF4-FFF2-40B4-BE49-F238E27FC236}">
                <a16:creationId xmlns:a16="http://schemas.microsoft.com/office/drawing/2014/main" id="{6CEE651F-2ED1-4DED-8E18-ECB3A6C57B34}"/>
              </a:ext>
            </a:extLst>
          </p:cNvPr>
          <p:cNvSpPr txBox="1"/>
          <p:nvPr/>
        </p:nvSpPr>
        <p:spPr>
          <a:xfrm>
            <a:off x="5169529" y="3503521"/>
            <a:ext cx="849913"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HSE Audits</a:t>
            </a:r>
          </a:p>
        </p:txBody>
      </p:sp>
      <p:sp>
        <p:nvSpPr>
          <p:cNvPr id="45" name="Rectangle 44">
            <a:extLst>
              <a:ext uri="{FF2B5EF4-FFF2-40B4-BE49-F238E27FC236}">
                <a16:creationId xmlns:a16="http://schemas.microsoft.com/office/drawing/2014/main" id="{A30D150F-ED30-4882-BDD1-FE97DC63819E}"/>
              </a:ext>
            </a:extLst>
          </p:cNvPr>
          <p:cNvSpPr/>
          <p:nvPr/>
        </p:nvSpPr>
        <p:spPr>
          <a:xfrm>
            <a:off x="0" y="1027906"/>
            <a:ext cx="2456121" cy="5165723"/>
          </a:xfrm>
          <a:prstGeom prst="rect">
            <a:avLst/>
          </a:pr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chemeClr val="tx1"/>
              </a:solidFill>
              <a:effectLst/>
              <a:uLnTx/>
              <a:uFillTx/>
            </a:endParaRPr>
          </a:p>
        </p:txBody>
      </p:sp>
      <p:sp>
        <p:nvSpPr>
          <p:cNvPr id="46" name="Rectangle 45">
            <a:extLst>
              <a:ext uri="{FF2B5EF4-FFF2-40B4-BE49-F238E27FC236}">
                <a16:creationId xmlns:a16="http://schemas.microsoft.com/office/drawing/2014/main" id="{7BEDCA70-8D07-4CCE-A8F6-2B3D231AE520}"/>
              </a:ext>
            </a:extLst>
          </p:cNvPr>
          <p:cNvSpPr/>
          <p:nvPr/>
        </p:nvSpPr>
        <p:spPr>
          <a:xfrm>
            <a:off x="0" y="3235947"/>
            <a:ext cx="2456121" cy="641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ea typeface="+mn-lt"/>
                <a:cs typeface="+mn-lt"/>
                <a:sym typeface="+mn-lt"/>
              </a:rPr>
              <a:t>Expert</a:t>
            </a:r>
          </a:p>
        </p:txBody>
      </p:sp>
      <p:cxnSp>
        <p:nvCxnSpPr>
          <p:cNvPr id="47" name="Straight Connector 46">
            <a:extLst>
              <a:ext uri="{FF2B5EF4-FFF2-40B4-BE49-F238E27FC236}">
                <a16:creationId xmlns:a16="http://schemas.microsoft.com/office/drawing/2014/main" id="{93A7840D-EA91-4EE2-90A9-9DB67CE0C86A}"/>
              </a:ext>
            </a:extLst>
          </p:cNvPr>
          <p:cNvCxnSpPr/>
          <p:nvPr/>
        </p:nvCxnSpPr>
        <p:spPr>
          <a:xfrm>
            <a:off x="195533" y="3212628"/>
            <a:ext cx="20650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ED7F573A-0F05-4B01-BC67-624FF85CA80E}"/>
              </a:ext>
            </a:extLst>
          </p:cNvPr>
          <p:cNvSpPr/>
          <p:nvPr/>
        </p:nvSpPr>
        <p:spPr>
          <a:xfrm>
            <a:off x="5729984" y="5455504"/>
            <a:ext cx="2556000" cy="36894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56" name="Title 1">
            <a:extLst>
              <a:ext uri="{FF2B5EF4-FFF2-40B4-BE49-F238E27FC236}">
                <a16:creationId xmlns:a16="http://schemas.microsoft.com/office/drawing/2014/main" id="{8E0D200D-B453-49DD-B19E-89FECDCC1C00}"/>
              </a:ext>
            </a:extLst>
          </p:cNvPr>
          <p:cNvSpPr txBox="1">
            <a:spLocks/>
          </p:cNvSpPr>
          <p:nvPr/>
        </p:nvSpPr>
        <p:spPr>
          <a:xfrm>
            <a:off x="0" y="2796867"/>
            <a:ext cx="2456121" cy="400615"/>
          </a:xfrm>
          <a:prstGeom prst="rect">
            <a:avLst/>
          </a:prstGeom>
          <a:noFill/>
          <a:ln w="25400" cap="flat" cmpd="sng" algn="ctr">
            <a:noFill/>
            <a:prstDash val="solid"/>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spcBef>
                <a:spcPct val="0"/>
              </a:spcBef>
              <a:buNone/>
              <a:defRPr sz="4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a:solidFill>
                  <a:schemeClr val="bg1"/>
                </a:solidFill>
                <a:ea typeface="+mn-lt"/>
                <a:cs typeface="+mn-lt"/>
                <a:sym typeface="+mn-lt"/>
              </a:rPr>
              <a:t>Marko </a:t>
            </a:r>
            <a:r>
              <a:rPr lang="en-US" sz="2400" b="1" dirty="0" err="1">
                <a:solidFill>
                  <a:schemeClr val="bg1"/>
                </a:solidFill>
                <a:ea typeface="+mn-lt"/>
                <a:cs typeface="+mn-lt"/>
                <a:sym typeface="+mn-lt"/>
              </a:rPr>
              <a:t>Groš</a:t>
            </a:r>
            <a:r>
              <a:rPr lang="en-US" sz="2400" b="1" dirty="0">
                <a:solidFill>
                  <a:schemeClr val="bg1"/>
                </a:solidFill>
                <a:ea typeface="+mn-lt"/>
                <a:cs typeface="+mn-lt"/>
                <a:sym typeface="+mn-lt"/>
              </a:rPr>
              <a:t> </a:t>
            </a:r>
          </a:p>
        </p:txBody>
      </p:sp>
      <p:sp>
        <p:nvSpPr>
          <p:cNvPr id="78" name="AutoShape 3">
            <a:extLst>
              <a:ext uri="{FF2B5EF4-FFF2-40B4-BE49-F238E27FC236}">
                <a16:creationId xmlns:a16="http://schemas.microsoft.com/office/drawing/2014/main" id="{83EF720D-47BB-4037-AB5F-BF95C1824F30}"/>
              </a:ext>
            </a:extLst>
          </p:cNvPr>
          <p:cNvSpPr>
            <a:spLocks noChangeAspect="1" noChangeArrowheads="1" noTextEdit="1"/>
          </p:cNvSpPr>
          <p:nvPr/>
        </p:nvSpPr>
        <p:spPr bwMode="auto">
          <a:xfrm>
            <a:off x="2548369" y="2743048"/>
            <a:ext cx="552985" cy="5529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0" name="Rectangle 89">
            <a:extLst>
              <a:ext uri="{FF2B5EF4-FFF2-40B4-BE49-F238E27FC236}">
                <a16:creationId xmlns:a16="http://schemas.microsoft.com/office/drawing/2014/main" id="{9E03C71C-3F93-433D-A32F-6466E7274591}"/>
              </a:ext>
            </a:extLst>
          </p:cNvPr>
          <p:cNvSpPr/>
          <p:nvPr/>
        </p:nvSpPr>
        <p:spPr>
          <a:xfrm>
            <a:off x="3079672" y="1036206"/>
            <a:ext cx="1000594" cy="369332"/>
          </a:xfrm>
          <a:prstGeom prst="rect">
            <a:avLst/>
          </a:prstGeom>
          <a:noFill/>
        </p:spPr>
        <p:txBody>
          <a:bodyPr wrap="none">
            <a:spAutoFit/>
          </a:bodyPr>
          <a:lstStyle/>
          <a:p>
            <a:pPr lvl="0">
              <a:defRPr/>
            </a:pPr>
            <a:r>
              <a:rPr lang="en-US" b="1" kern="0" dirty="0">
                <a:solidFill>
                  <a:schemeClr val="accent2"/>
                </a:solidFill>
                <a:ea typeface="+mn-lt"/>
                <a:cs typeface="+mn-lt"/>
                <a:sym typeface="+mn-lt"/>
              </a:rPr>
              <a:t>RESUME</a:t>
            </a:r>
          </a:p>
        </p:txBody>
      </p:sp>
      <p:sp>
        <p:nvSpPr>
          <p:cNvPr id="91" name="Rectangle 90">
            <a:extLst>
              <a:ext uri="{FF2B5EF4-FFF2-40B4-BE49-F238E27FC236}">
                <a16:creationId xmlns:a16="http://schemas.microsoft.com/office/drawing/2014/main" id="{F8F92A6B-AEB4-40B1-A089-30C8B247DDF8}"/>
              </a:ext>
            </a:extLst>
          </p:cNvPr>
          <p:cNvSpPr/>
          <p:nvPr/>
        </p:nvSpPr>
        <p:spPr>
          <a:xfrm>
            <a:off x="3079672" y="3040967"/>
            <a:ext cx="1133644" cy="369332"/>
          </a:xfrm>
          <a:prstGeom prst="rect">
            <a:avLst/>
          </a:prstGeom>
          <a:noFill/>
        </p:spPr>
        <p:txBody>
          <a:bodyPr wrap="none">
            <a:spAutoFit/>
          </a:bodyPr>
          <a:lstStyle/>
          <a:p>
            <a:r>
              <a:rPr lang="en-US" b="1" kern="0" dirty="0">
                <a:solidFill>
                  <a:schemeClr val="accent3"/>
                </a:solidFill>
                <a:ea typeface="+mn-lt"/>
                <a:cs typeface="+mn-lt"/>
                <a:sym typeface="+mn-lt"/>
              </a:rPr>
              <a:t>EXPERTISE</a:t>
            </a:r>
            <a:endParaRPr lang="en-US" dirty="0">
              <a:solidFill>
                <a:schemeClr val="accent3"/>
              </a:solidFill>
              <a:ea typeface="+mn-lt"/>
              <a:cs typeface="+mn-lt"/>
              <a:sym typeface="+mn-lt"/>
            </a:endParaRPr>
          </a:p>
        </p:txBody>
      </p:sp>
      <p:sp>
        <p:nvSpPr>
          <p:cNvPr id="92" name="Rectangle 91">
            <a:extLst>
              <a:ext uri="{FF2B5EF4-FFF2-40B4-BE49-F238E27FC236}">
                <a16:creationId xmlns:a16="http://schemas.microsoft.com/office/drawing/2014/main" id="{ECEB2771-8876-4633-9D4D-0211AEE8FA00}"/>
              </a:ext>
            </a:extLst>
          </p:cNvPr>
          <p:cNvSpPr/>
          <p:nvPr/>
        </p:nvSpPr>
        <p:spPr>
          <a:xfrm>
            <a:off x="3207354" y="4762201"/>
            <a:ext cx="1284326" cy="369332"/>
          </a:xfrm>
          <a:prstGeom prst="rect">
            <a:avLst/>
          </a:prstGeom>
          <a:noFill/>
        </p:spPr>
        <p:txBody>
          <a:bodyPr wrap="none">
            <a:spAutoFit/>
          </a:bodyPr>
          <a:lstStyle/>
          <a:p>
            <a:pPr lvl="0">
              <a:defRPr/>
            </a:pPr>
            <a:r>
              <a:rPr lang="en-US" b="1" kern="0" dirty="0">
                <a:solidFill>
                  <a:schemeClr val="tx2"/>
                </a:solidFill>
                <a:ea typeface="+mn-lt"/>
                <a:cs typeface="+mn-lt"/>
                <a:sym typeface="+mn-lt"/>
              </a:rPr>
              <a:t>EDUCATION</a:t>
            </a:r>
            <a:endParaRPr lang="en-US" kern="0" dirty="0">
              <a:solidFill>
                <a:schemeClr val="tx2"/>
              </a:solidFill>
              <a:ea typeface="+mn-lt"/>
              <a:cs typeface="+mn-lt"/>
              <a:sym typeface="+mn-lt"/>
            </a:endParaRPr>
          </a:p>
        </p:txBody>
      </p:sp>
      <p:sp>
        <p:nvSpPr>
          <p:cNvPr id="93" name="Rectangle 92">
            <a:extLst>
              <a:ext uri="{FF2B5EF4-FFF2-40B4-BE49-F238E27FC236}">
                <a16:creationId xmlns:a16="http://schemas.microsoft.com/office/drawing/2014/main" id="{7E820C24-49CB-4979-8471-68066335DE1C}"/>
              </a:ext>
            </a:extLst>
          </p:cNvPr>
          <p:cNvSpPr/>
          <p:nvPr/>
        </p:nvSpPr>
        <p:spPr>
          <a:xfrm>
            <a:off x="7371921" y="1061903"/>
            <a:ext cx="3185487" cy="369332"/>
          </a:xfrm>
          <a:prstGeom prst="rect">
            <a:avLst/>
          </a:prstGeom>
          <a:noFill/>
          <a:ln>
            <a:noFill/>
          </a:ln>
        </p:spPr>
        <p:txBody>
          <a:bodyPr wrap="none">
            <a:spAutoFit/>
          </a:bodyPr>
          <a:lstStyle/>
          <a:p>
            <a:pPr lvl="0">
              <a:defRPr/>
            </a:pPr>
            <a:r>
              <a:rPr lang="en-US" b="1" kern="0" dirty="0">
                <a:solidFill>
                  <a:schemeClr val="accent6"/>
                </a:solidFill>
                <a:ea typeface="+mn-lt"/>
                <a:cs typeface="+mn-lt"/>
                <a:sym typeface="+mn-lt"/>
              </a:rPr>
              <a:t>PROJECT REFERENCES (EXTRACT)</a:t>
            </a:r>
            <a:endParaRPr lang="en-US" kern="0" dirty="0">
              <a:solidFill>
                <a:schemeClr val="accent6"/>
              </a:solidFill>
              <a:ea typeface="+mn-lt"/>
              <a:cs typeface="+mn-lt"/>
              <a:sym typeface="+mn-lt"/>
            </a:endParaRPr>
          </a:p>
        </p:txBody>
      </p:sp>
      <p:grpSp>
        <p:nvGrpSpPr>
          <p:cNvPr id="95" name="Candidate" descr="{&quot;Key&quot;:&quot;POWER_USER_SHAPE_ICON&quot;,&quot;Value&quot;:&quot;POWER_USER_SHAPE_ICON_STYLE_1&quot;}">
            <a:extLst>
              <a:ext uri="{FF2B5EF4-FFF2-40B4-BE49-F238E27FC236}">
                <a16:creationId xmlns:a16="http://schemas.microsoft.com/office/drawing/2014/main" id="{6E4EAC76-0C75-5884-6152-B388F0CB494D}"/>
              </a:ext>
            </a:extLst>
          </p:cNvPr>
          <p:cNvGrpSpPr>
            <a:grpSpLocks noChangeAspect="1"/>
          </p:cNvGrpSpPr>
          <p:nvPr/>
        </p:nvGrpSpPr>
        <p:grpSpPr>
          <a:xfrm>
            <a:off x="2744839" y="3044107"/>
            <a:ext cx="303497" cy="355478"/>
            <a:chOff x="8482013" y="4622800"/>
            <a:chExt cx="574675" cy="673101"/>
          </a:xfrm>
        </p:grpSpPr>
        <p:sp>
          <p:nvSpPr>
            <p:cNvPr id="96" name="Freeform 2635">
              <a:extLst>
                <a:ext uri="{FF2B5EF4-FFF2-40B4-BE49-F238E27FC236}">
                  <a16:creationId xmlns:a16="http://schemas.microsoft.com/office/drawing/2014/main" id="{DD40393E-02E8-7CB3-BB34-991227765ED4}"/>
                </a:ext>
              </a:extLst>
            </p:cNvPr>
            <p:cNvSpPr>
              <a:spLocks/>
            </p:cNvSpPr>
            <p:nvPr/>
          </p:nvSpPr>
          <p:spPr bwMode="auto">
            <a:xfrm>
              <a:off x="8763000" y="4773613"/>
              <a:ext cx="293688" cy="522288"/>
            </a:xfrm>
            <a:custGeom>
              <a:avLst/>
              <a:gdLst>
                <a:gd name="T0" fmla="*/ 263 w 263"/>
                <a:gd name="T1" fmla="*/ 56 h 467"/>
                <a:gd name="T2" fmla="*/ 252 w 263"/>
                <a:gd name="T3" fmla="*/ 210 h 467"/>
                <a:gd name="T4" fmla="*/ 205 w 263"/>
                <a:gd name="T5" fmla="*/ 247 h 467"/>
                <a:gd name="T6" fmla="*/ 203 w 263"/>
                <a:gd name="T7" fmla="*/ 247 h 467"/>
                <a:gd name="T8" fmla="*/ 188 w 263"/>
                <a:gd name="T9" fmla="*/ 452 h 467"/>
                <a:gd name="T10" fmla="*/ 172 w 263"/>
                <a:gd name="T11" fmla="*/ 467 h 467"/>
                <a:gd name="T12" fmla="*/ 91 w 263"/>
                <a:gd name="T13" fmla="*/ 467 h 467"/>
                <a:gd name="T14" fmla="*/ 75 w 263"/>
                <a:gd name="T15" fmla="*/ 452 h 467"/>
                <a:gd name="T16" fmla="*/ 60 w 263"/>
                <a:gd name="T17" fmla="*/ 247 h 467"/>
                <a:gd name="T18" fmla="*/ 58 w 263"/>
                <a:gd name="T19" fmla="*/ 247 h 467"/>
                <a:gd name="T20" fmla="*/ 11 w 263"/>
                <a:gd name="T21" fmla="*/ 210 h 467"/>
                <a:gd name="T22" fmla="*/ 0 w 263"/>
                <a:gd name="T23" fmla="*/ 58 h 467"/>
                <a:gd name="T24" fmla="*/ 0 w 263"/>
                <a:gd name="T25" fmla="*/ 56 h 467"/>
                <a:gd name="T26" fmla="*/ 53 w 263"/>
                <a:gd name="T27" fmla="*/ 0 h 467"/>
                <a:gd name="T28" fmla="*/ 210 w 263"/>
                <a:gd name="T29" fmla="*/ 0 h 467"/>
                <a:gd name="T30" fmla="*/ 263 w 263"/>
                <a:gd name="T31" fmla="*/ 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3" h="467">
                  <a:moveTo>
                    <a:pt x="263" y="56"/>
                  </a:moveTo>
                  <a:lnTo>
                    <a:pt x="252" y="210"/>
                  </a:lnTo>
                  <a:cubicBezTo>
                    <a:pt x="250" y="228"/>
                    <a:pt x="225" y="244"/>
                    <a:pt x="205" y="247"/>
                  </a:cubicBezTo>
                  <a:cubicBezTo>
                    <a:pt x="204" y="247"/>
                    <a:pt x="204" y="247"/>
                    <a:pt x="203" y="247"/>
                  </a:cubicBezTo>
                  <a:lnTo>
                    <a:pt x="188" y="452"/>
                  </a:lnTo>
                  <a:cubicBezTo>
                    <a:pt x="187" y="460"/>
                    <a:pt x="180" y="467"/>
                    <a:pt x="172" y="467"/>
                  </a:cubicBezTo>
                  <a:lnTo>
                    <a:pt x="91" y="467"/>
                  </a:lnTo>
                  <a:cubicBezTo>
                    <a:pt x="83" y="467"/>
                    <a:pt x="76" y="460"/>
                    <a:pt x="75" y="452"/>
                  </a:cubicBezTo>
                  <a:lnTo>
                    <a:pt x="60" y="247"/>
                  </a:lnTo>
                  <a:cubicBezTo>
                    <a:pt x="59" y="247"/>
                    <a:pt x="58" y="247"/>
                    <a:pt x="58" y="247"/>
                  </a:cubicBezTo>
                  <a:cubicBezTo>
                    <a:pt x="38" y="244"/>
                    <a:pt x="13" y="228"/>
                    <a:pt x="11" y="210"/>
                  </a:cubicBezTo>
                  <a:lnTo>
                    <a:pt x="0" y="58"/>
                  </a:lnTo>
                  <a:cubicBezTo>
                    <a:pt x="0" y="57"/>
                    <a:pt x="0" y="56"/>
                    <a:pt x="0" y="56"/>
                  </a:cubicBezTo>
                  <a:cubicBezTo>
                    <a:pt x="0" y="26"/>
                    <a:pt x="24" y="1"/>
                    <a:pt x="53" y="0"/>
                  </a:cubicBezTo>
                  <a:lnTo>
                    <a:pt x="210" y="0"/>
                  </a:lnTo>
                  <a:cubicBezTo>
                    <a:pt x="239" y="1"/>
                    <a:pt x="263" y="26"/>
                    <a:pt x="263" y="56"/>
                  </a:cubicBezTo>
                  <a:close/>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7" name="Oval 2636">
              <a:extLst>
                <a:ext uri="{FF2B5EF4-FFF2-40B4-BE49-F238E27FC236}">
                  <a16:creationId xmlns:a16="http://schemas.microsoft.com/office/drawing/2014/main" id="{88C2CB5C-CF74-D5D9-6DCF-7DC5AD476ACC}"/>
                </a:ext>
              </a:extLst>
            </p:cNvPr>
            <p:cNvSpPr>
              <a:spLocks noChangeArrowheads="1"/>
            </p:cNvSpPr>
            <p:nvPr/>
          </p:nvSpPr>
          <p:spPr bwMode="auto">
            <a:xfrm>
              <a:off x="8853488" y="4622800"/>
              <a:ext cx="111125" cy="112713"/>
            </a:xfrm>
            <a:prstGeom prst="ellipse">
              <a:avLst/>
            </a:pr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8" name="Line 2637">
              <a:extLst>
                <a:ext uri="{FF2B5EF4-FFF2-40B4-BE49-F238E27FC236}">
                  <a16:creationId xmlns:a16="http://schemas.microsoft.com/office/drawing/2014/main" id="{59195567-1A35-9689-C523-1906C13983A4}"/>
                </a:ext>
              </a:extLst>
            </p:cNvPr>
            <p:cNvSpPr>
              <a:spLocks noChangeShapeType="1"/>
            </p:cNvSpPr>
            <p:nvPr/>
          </p:nvSpPr>
          <p:spPr bwMode="auto">
            <a:xfrm>
              <a:off x="8909050" y="5033963"/>
              <a:ext cx="0" cy="261938"/>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9" name="Line 2638">
              <a:extLst>
                <a:ext uri="{FF2B5EF4-FFF2-40B4-BE49-F238E27FC236}">
                  <a16:creationId xmlns:a16="http://schemas.microsoft.com/office/drawing/2014/main" id="{8FF242CE-9D19-41E2-307E-FE0F05B5BF19}"/>
                </a:ext>
              </a:extLst>
            </p:cNvPr>
            <p:cNvSpPr>
              <a:spLocks noChangeShapeType="1"/>
            </p:cNvSpPr>
            <p:nvPr/>
          </p:nvSpPr>
          <p:spPr bwMode="auto">
            <a:xfrm flipH="1" flipV="1">
              <a:off x="8816975"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0" name="Line 2639">
              <a:extLst>
                <a:ext uri="{FF2B5EF4-FFF2-40B4-BE49-F238E27FC236}">
                  <a16:creationId xmlns:a16="http://schemas.microsoft.com/office/drawing/2014/main" id="{351496EB-9A38-FFED-609E-AA1F76D478C6}"/>
                </a:ext>
              </a:extLst>
            </p:cNvPr>
            <p:cNvSpPr>
              <a:spLocks noChangeShapeType="1"/>
            </p:cNvSpPr>
            <p:nvPr/>
          </p:nvSpPr>
          <p:spPr bwMode="auto">
            <a:xfrm flipV="1">
              <a:off x="8990013"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1" name="Freeform 2640">
              <a:extLst>
                <a:ext uri="{FF2B5EF4-FFF2-40B4-BE49-F238E27FC236}">
                  <a16:creationId xmlns:a16="http://schemas.microsoft.com/office/drawing/2014/main" id="{0561112B-9E8F-AA94-ACA6-569D9A0D860F}"/>
                </a:ext>
              </a:extLst>
            </p:cNvPr>
            <p:cNvSpPr>
              <a:spLocks/>
            </p:cNvSpPr>
            <p:nvPr/>
          </p:nvSpPr>
          <p:spPr bwMode="auto">
            <a:xfrm>
              <a:off x="8482013" y="4627563"/>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2" name="Freeform 2641">
              <a:extLst>
                <a:ext uri="{FF2B5EF4-FFF2-40B4-BE49-F238E27FC236}">
                  <a16:creationId xmlns:a16="http://schemas.microsoft.com/office/drawing/2014/main" id="{42F9749E-A5B8-9181-A24A-B30080DB394A}"/>
                </a:ext>
              </a:extLst>
            </p:cNvPr>
            <p:cNvSpPr>
              <a:spLocks/>
            </p:cNvSpPr>
            <p:nvPr/>
          </p:nvSpPr>
          <p:spPr bwMode="auto">
            <a:xfrm>
              <a:off x="8528050" y="4679950"/>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3" name="Freeform 2642">
              <a:extLst>
                <a:ext uri="{FF2B5EF4-FFF2-40B4-BE49-F238E27FC236}">
                  <a16:creationId xmlns:a16="http://schemas.microsoft.com/office/drawing/2014/main" id="{47CF2F99-B8FB-AC7E-9E0D-2600A878B95C}"/>
                </a:ext>
              </a:extLst>
            </p:cNvPr>
            <p:cNvSpPr>
              <a:spLocks/>
            </p:cNvSpPr>
            <p:nvPr/>
          </p:nvSpPr>
          <p:spPr bwMode="auto">
            <a:xfrm>
              <a:off x="8482013" y="4875213"/>
              <a:ext cx="176213" cy="173038"/>
            </a:xfrm>
            <a:custGeom>
              <a:avLst/>
              <a:gdLst>
                <a:gd name="T0" fmla="*/ 20 w 157"/>
                <a:gd name="T1" fmla="*/ 156 h 156"/>
                <a:gd name="T2" fmla="*/ 137 w 157"/>
                <a:gd name="T3" fmla="*/ 156 h 156"/>
                <a:gd name="T4" fmla="*/ 157 w 157"/>
                <a:gd name="T5" fmla="*/ 136 h 156"/>
                <a:gd name="T6" fmla="*/ 157 w 157"/>
                <a:gd name="T7" fmla="*/ 19 h 156"/>
                <a:gd name="T8" fmla="*/ 137 w 157"/>
                <a:gd name="T9" fmla="*/ 0 h 156"/>
                <a:gd name="T10" fmla="*/ 20 w 157"/>
                <a:gd name="T11" fmla="*/ 0 h 156"/>
                <a:gd name="T12" fmla="*/ 0 w 157"/>
                <a:gd name="T13" fmla="*/ 19 h 156"/>
                <a:gd name="T14" fmla="*/ 0 w 157"/>
                <a:gd name="T15" fmla="*/ 136 h 156"/>
                <a:gd name="T16" fmla="*/ 20 w 157"/>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6">
                  <a:moveTo>
                    <a:pt x="20" y="156"/>
                  </a:moveTo>
                  <a:lnTo>
                    <a:pt x="137" y="156"/>
                  </a:lnTo>
                  <a:cubicBezTo>
                    <a:pt x="148" y="156"/>
                    <a:pt x="157" y="147"/>
                    <a:pt x="157" y="136"/>
                  </a:cubicBezTo>
                  <a:lnTo>
                    <a:pt x="157" y="19"/>
                  </a:lnTo>
                  <a:cubicBezTo>
                    <a:pt x="157" y="9"/>
                    <a:pt x="148" y="0"/>
                    <a:pt x="137" y="0"/>
                  </a:cubicBezTo>
                  <a:lnTo>
                    <a:pt x="20" y="0"/>
                  </a:lnTo>
                  <a:cubicBezTo>
                    <a:pt x="9" y="0"/>
                    <a:pt x="0" y="9"/>
                    <a:pt x="0" y="19"/>
                  </a:cubicBezTo>
                  <a:lnTo>
                    <a:pt x="0" y="136"/>
                  </a:lnTo>
                  <a:cubicBezTo>
                    <a:pt x="0" y="147"/>
                    <a:pt x="9" y="156"/>
                    <a:pt x="20" y="156"/>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4" name="Freeform 2643">
              <a:extLst>
                <a:ext uri="{FF2B5EF4-FFF2-40B4-BE49-F238E27FC236}">
                  <a16:creationId xmlns:a16="http://schemas.microsoft.com/office/drawing/2014/main" id="{CEBF1F8D-D562-2BAD-1F2E-287216CB9AC1}"/>
                </a:ext>
              </a:extLst>
            </p:cNvPr>
            <p:cNvSpPr>
              <a:spLocks/>
            </p:cNvSpPr>
            <p:nvPr/>
          </p:nvSpPr>
          <p:spPr bwMode="auto">
            <a:xfrm>
              <a:off x="8528050" y="4926013"/>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5" name="Freeform 2644">
              <a:extLst>
                <a:ext uri="{FF2B5EF4-FFF2-40B4-BE49-F238E27FC236}">
                  <a16:creationId xmlns:a16="http://schemas.microsoft.com/office/drawing/2014/main" id="{E42B4638-542F-4E22-D8F2-F541B9567417}"/>
                </a:ext>
              </a:extLst>
            </p:cNvPr>
            <p:cNvSpPr>
              <a:spLocks/>
            </p:cNvSpPr>
            <p:nvPr/>
          </p:nvSpPr>
          <p:spPr bwMode="auto">
            <a:xfrm>
              <a:off x="8482013" y="5119688"/>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6" name="Freeform 2645">
              <a:extLst>
                <a:ext uri="{FF2B5EF4-FFF2-40B4-BE49-F238E27FC236}">
                  <a16:creationId xmlns:a16="http://schemas.microsoft.com/office/drawing/2014/main" id="{75EBB8CA-DAD5-BAF6-B92B-379A948E3CA5}"/>
                </a:ext>
              </a:extLst>
            </p:cNvPr>
            <p:cNvSpPr>
              <a:spLocks/>
            </p:cNvSpPr>
            <p:nvPr/>
          </p:nvSpPr>
          <p:spPr bwMode="auto">
            <a:xfrm>
              <a:off x="8528050" y="5172075"/>
              <a:ext cx="85725" cy="79375"/>
            </a:xfrm>
            <a:custGeom>
              <a:avLst/>
              <a:gdLst>
                <a:gd name="T0" fmla="*/ 0 w 76"/>
                <a:gd name="T1" fmla="*/ 28 h 70"/>
                <a:gd name="T2" fmla="*/ 29 w 76"/>
                <a:gd name="T3" fmla="*/ 70 h 70"/>
                <a:gd name="T4" fmla="*/ 76 w 76"/>
                <a:gd name="T5" fmla="*/ 0 h 70"/>
              </a:gdLst>
              <a:ahLst/>
              <a:cxnLst>
                <a:cxn ang="0">
                  <a:pos x="T0" y="T1"/>
                </a:cxn>
                <a:cxn ang="0">
                  <a:pos x="T2" y="T3"/>
                </a:cxn>
                <a:cxn ang="0">
                  <a:pos x="T4" y="T5"/>
                </a:cxn>
              </a:cxnLst>
              <a:rect l="0" t="0" r="r" b="b"/>
              <a:pathLst>
                <a:path w="76" h="70">
                  <a:moveTo>
                    <a:pt x="0" y="28"/>
                  </a:moveTo>
                  <a:lnTo>
                    <a:pt x="29" y="70"/>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07" name="Resume" descr="{&quot;Key&quot;:&quot;POWER_USER_SHAPE_ICON&quot;,&quot;Value&quot;:&quot;POWER_USER_SHAPE_ICON_STYLE_1&quot;}">
            <a:extLst>
              <a:ext uri="{FF2B5EF4-FFF2-40B4-BE49-F238E27FC236}">
                <a16:creationId xmlns:a16="http://schemas.microsoft.com/office/drawing/2014/main" id="{3F2D517E-8864-0D54-68F3-8C1154687F78}"/>
              </a:ext>
            </a:extLst>
          </p:cNvPr>
          <p:cNvGrpSpPr>
            <a:grpSpLocks noChangeAspect="1"/>
          </p:cNvGrpSpPr>
          <p:nvPr/>
        </p:nvGrpSpPr>
        <p:grpSpPr>
          <a:xfrm>
            <a:off x="2723376" y="1027906"/>
            <a:ext cx="384041" cy="319338"/>
            <a:chOff x="2170113" y="4779963"/>
            <a:chExt cx="584200" cy="485775"/>
          </a:xfrm>
          <a:noFill/>
        </p:grpSpPr>
        <p:sp>
          <p:nvSpPr>
            <p:cNvPr id="108" name="Freeform: Shape 107">
              <a:extLst>
                <a:ext uri="{FF2B5EF4-FFF2-40B4-BE49-F238E27FC236}">
                  <a16:creationId xmlns:a16="http://schemas.microsoft.com/office/drawing/2014/main" id="{3F645368-BFA3-7003-DACB-AC0D4FC9B50F}"/>
                </a:ext>
              </a:extLst>
            </p:cNvPr>
            <p:cNvSpPr>
              <a:spLocks noChangeArrowheads="1"/>
            </p:cNvSpPr>
            <p:nvPr/>
          </p:nvSpPr>
          <p:spPr bwMode="auto">
            <a:xfrm>
              <a:off x="2170113" y="4779963"/>
              <a:ext cx="584200" cy="485775"/>
            </a:xfrm>
            <a:custGeom>
              <a:avLst/>
              <a:gdLst>
                <a:gd name="connsiteX0" fmla="*/ 165100 w 584200"/>
                <a:gd name="connsiteY0" fmla="*/ 0 h 485775"/>
                <a:gd name="connsiteX1" fmla="*/ 428625 w 584200"/>
                <a:gd name="connsiteY1" fmla="*/ 0 h 485775"/>
                <a:gd name="connsiteX2" fmla="*/ 428625 w 584200"/>
                <a:gd name="connsiteY2" fmla="*/ 42862 h 485775"/>
                <a:gd name="connsiteX3" fmla="*/ 584200 w 584200"/>
                <a:gd name="connsiteY3" fmla="*/ 42862 h 485775"/>
                <a:gd name="connsiteX4" fmla="*/ 584200 w 584200"/>
                <a:gd name="connsiteY4" fmla="*/ 485775 h 485775"/>
                <a:gd name="connsiteX5" fmla="*/ 0 w 584200"/>
                <a:gd name="connsiteY5" fmla="*/ 485775 h 485775"/>
                <a:gd name="connsiteX6" fmla="*/ 0 w 584200"/>
                <a:gd name="connsiteY6" fmla="*/ 42862 h 485775"/>
                <a:gd name="connsiteX7" fmla="*/ 165100 w 584200"/>
                <a:gd name="connsiteY7" fmla="*/ 42862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4200" h="485775">
                  <a:moveTo>
                    <a:pt x="165100" y="0"/>
                  </a:moveTo>
                  <a:lnTo>
                    <a:pt x="428625" y="0"/>
                  </a:lnTo>
                  <a:lnTo>
                    <a:pt x="428625" y="42862"/>
                  </a:lnTo>
                  <a:lnTo>
                    <a:pt x="584200" y="42862"/>
                  </a:lnTo>
                  <a:lnTo>
                    <a:pt x="584200" y="485775"/>
                  </a:lnTo>
                  <a:lnTo>
                    <a:pt x="0" y="485775"/>
                  </a:lnTo>
                  <a:lnTo>
                    <a:pt x="0" y="42862"/>
                  </a:lnTo>
                  <a:lnTo>
                    <a:pt x="165100" y="42862"/>
                  </a:lnTo>
                  <a:close/>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9" name="Rectangle 1447">
              <a:extLst>
                <a:ext uri="{FF2B5EF4-FFF2-40B4-BE49-F238E27FC236}">
                  <a16:creationId xmlns:a16="http://schemas.microsoft.com/office/drawing/2014/main" id="{66EB7779-66AC-F5CB-9317-A6296EB90113}"/>
                </a:ext>
              </a:extLst>
            </p:cNvPr>
            <p:cNvSpPr>
              <a:spLocks noChangeArrowheads="1"/>
            </p:cNvSpPr>
            <p:nvPr/>
          </p:nvSpPr>
          <p:spPr bwMode="auto">
            <a:xfrm>
              <a:off x="2335213" y="4779963"/>
              <a:ext cx="263525" cy="85725"/>
            </a:xfrm>
            <a:prstGeom prst="rect">
              <a:avLst/>
            </a:prstGeom>
            <a:grpFill/>
            <a:ln w="12700">
              <a:solidFill>
                <a:schemeClr val="accent2"/>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0" name="Rectangle 1448">
              <a:extLst>
                <a:ext uri="{FF2B5EF4-FFF2-40B4-BE49-F238E27FC236}">
                  <a16:creationId xmlns:a16="http://schemas.microsoft.com/office/drawing/2014/main" id="{837BF520-AFA0-90DE-A256-186D793F1F75}"/>
                </a:ext>
              </a:extLst>
            </p:cNvPr>
            <p:cNvSpPr>
              <a:spLocks noChangeArrowheads="1"/>
            </p:cNvSpPr>
            <p:nvPr/>
          </p:nvSpPr>
          <p:spPr bwMode="auto">
            <a:xfrm>
              <a:off x="2335213" y="4779963"/>
              <a:ext cx="263525" cy="85725"/>
            </a:xfrm>
            <a:prstGeom prst="rect">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1" name="Freeform 1449">
              <a:extLst>
                <a:ext uri="{FF2B5EF4-FFF2-40B4-BE49-F238E27FC236}">
                  <a16:creationId xmlns:a16="http://schemas.microsoft.com/office/drawing/2014/main" id="{1E3A0162-95CC-97A8-4AE6-06DACBEA8A88}"/>
                </a:ext>
              </a:extLst>
            </p:cNvPr>
            <p:cNvSpPr>
              <a:spLocks/>
            </p:cNvSpPr>
            <p:nvPr/>
          </p:nvSpPr>
          <p:spPr bwMode="auto">
            <a:xfrm>
              <a:off x="2301875" y="4954588"/>
              <a:ext cx="84138" cy="84138"/>
            </a:xfrm>
            <a:custGeom>
              <a:avLst/>
              <a:gdLst>
                <a:gd name="T0" fmla="*/ 71 w 76"/>
                <a:gd name="T1" fmla="*/ 31 h 76"/>
                <a:gd name="T2" fmla="*/ 31 w 76"/>
                <a:gd name="T3" fmla="*/ 71 h 76"/>
                <a:gd name="T4" fmla="*/ 4 w 76"/>
                <a:gd name="T5" fmla="*/ 45 h 76"/>
                <a:gd name="T6" fmla="*/ 45 w 76"/>
                <a:gd name="T7" fmla="*/ 4 h 76"/>
                <a:gd name="T8" fmla="*/ 71 w 76"/>
                <a:gd name="T9" fmla="*/ 31 h 76"/>
              </a:gdLst>
              <a:ahLst/>
              <a:cxnLst>
                <a:cxn ang="0">
                  <a:pos x="T0" y="T1"/>
                </a:cxn>
                <a:cxn ang="0">
                  <a:pos x="T2" y="T3"/>
                </a:cxn>
                <a:cxn ang="0">
                  <a:pos x="T4" y="T5"/>
                </a:cxn>
                <a:cxn ang="0">
                  <a:pos x="T6" y="T7"/>
                </a:cxn>
                <a:cxn ang="0">
                  <a:pos x="T8" y="T9"/>
                </a:cxn>
              </a:cxnLst>
              <a:rect l="0" t="0" r="r" b="b"/>
              <a:pathLst>
                <a:path w="76" h="76">
                  <a:moveTo>
                    <a:pt x="71" y="31"/>
                  </a:moveTo>
                  <a:cubicBezTo>
                    <a:pt x="76" y="55"/>
                    <a:pt x="55" y="76"/>
                    <a:pt x="31" y="71"/>
                  </a:cubicBezTo>
                  <a:cubicBezTo>
                    <a:pt x="18" y="69"/>
                    <a:pt x="7" y="58"/>
                    <a:pt x="4" y="45"/>
                  </a:cubicBezTo>
                  <a:cubicBezTo>
                    <a:pt x="0" y="20"/>
                    <a:pt x="20" y="0"/>
                    <a:pt x="45" y="4"/>
                  </a:cubicBezTo>
                  <a:cubicBezTo>
                    <a:pt x="58" y="7"/>
                    <a:pt x="69" y="18"/>
                    <a:pt x="71" y="31"/>
                  </a:cubicBezTo>
                  <a:close/>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2" name="Freeform 1450">
              <a:extLst>
                <a:ext uri="{FF2B5EF4-FFF2-40B4-BE49-F238E27FC236}">
                  <a16:creationId xmlns:a16="http://schemas.microsoft.com/office/drawing/2014/main" id="{D3F9B6E2-D295-D479-7083-07ECEC144671}"/>
                </a:ext>
              </a:extLst>
            </p:cNvPr>
            <p:cNvSpPr>
              <a:spLocks/>
            </p:cNvSpPr>
            <p:nvPr/>
          </p:nvSpPr>
          <p:spPr bwMode="auto">
            <a:xfrm>
              <a:off x="2249488" y="5073650"/>
              <a:ext cx="188913" cy="96838"/>
            </a:xfrm>
            <a:custGeom>
              <a:avLst/>
              <a:gdLst>
                <a:gd name="T0" fmla="*/ 0 w 170"/>
                <a:gd name="T1" fmla="*/ 86 h 86"/>
                <a:gd name="T2" fmla="*/ 0 w 170"/>
                <a:gd name="T3" fmla="*/ 40 h 86"/>
                <a:gd name="T4" fmla="*/ 49 w 170"/>
                <a:gd name="T5" fmla="*/ 0 h 86"/>
                <a:gd name="T6" fmla="*/ 121 w 170"/>
                <a:gd name="T7" fmla="*/ 0 h 86"/>
                <a:gd name="T8" fmla="*/ 170 w 170"/>
                <a:gd name="T9" fmla="*/ 40 h 86"/>
                <a:gd name="T10" fmla="*/ 170 w 170"/>
                <a:gd name="T11" fmla="*/ 86 h 86"/>
              </a:gdLst>
              <a:ahLst/>
              <a:cxnLst>
                <a:cxn ang="0">
                  <a:pos x="T0" y="T1"/>
                </a:cxn>
                <a:cxn ang="0">
                  <a:pos x="T2" y="T3"/>
                </a:cxn>
                <a:cxn ang="0">
                  <a:pos x="T4" y="T5"/>
                </a:cxn>
                <a:cxn ang="0">
                  <a:pos x="T6" y="T7"/>
                </a:cxn>
                <a:cxn ang="0">
                  <a:pos x="T8" y="T9"/>
                </a:cxn>
                <a:cxn ang="0">
                  <a:pos x="T10" y="T11"/>
                </a:cxn>
              </a:cxnLst>
              <a:rect l="0" t="0" r="r" b="b"/>
              <a:pathLst>
                <a:path w="170" h="86">
                  <a:moveTo>
                    <a:pt x="0" y="86"/>
                  </a:moveTo>
                  <a:lnTo>
                    <a:pt x="0" y="40"/>
                  </a:lnTo>
                  <a:cubicBezTo>
                    <a:pt x="0" y="18"/>
                    <a:pt x="27" y="0"/>
                    <a:pt x="49" y="0"/>
                  </a:cubicBezTo>
                  <a:lnTo>
                    <a:pt x="121" y="0"/>
                  </a:lnTo>
                  <a:cubicBezTo>
                    <a:pt x="143" y="0"/>
                    <a:pt x="170" y="18"/>
                    <a:pt x="170" y="40"/>
                  </a:cubicBezTo>
                  <a:lnTo>
                    <a:pt x="170" y="86"/>
                  </a:lnTo>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3" name="Line 1451">
              <a:extLst>
                <a:ext uri="{FF2B5EF4-FFF2-40B4-BE49-F238E27FC236}">
                  <a16:creationId xmlns:a16="http://schemas.microsoft.com/office/drawing/2014/main" id="{389BC98D-1D0B-0634-7F79-9EC849316C3A}"/>
                </a:ext>
              </a:extLst>
            </p:cNvPr>
            <p:cNvSpPr>
              <a:spLocks noChangeShapeType="1"/>
            </p:cNvSpPr>
            <p:nvPr/>
          </p:nvSpPr>
          <p:spPr bwMode="auto">
            <a:xfrm>
              <a:off x="2530475" y="49577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4" name="Line 1452">
              <a:extLst>
                <a:ext uri="{FF2B5EF4-FFF2-40B4-BE49-F238E27FC236}">
                  <a16:creationId xmlns:a16="http://schemas.microsoft.com/office/drawing/2014/main" id="{083A2E36-5BE4-3FA3-7E38-23D58523158E}"/>
                </a:ext>
              </a:extLst>
            </p:cNvPr>
            <p:cNvSpPr>
              <a:spLocks noChangeShapeType="1"/>
            </p:cNvSpPr>
            <p:nvPr/>
          </p:nvSpPr>
          <p:spPr bwMode="auto">
            <a:xfrm>
              <a:off x="2530475" y="5026025"/>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5" name="Line 1453">
              <a:extLst>
                <a:ext uri="{FF2B5EF4-FFF2-40B4-BE49-F238E27FC236}">
                  <a16:creationId xmlns:a16="http://schemas.microsoft.com/office/drawing/2014/main" id="{565D81F0-5B10-2EC4-FDAF-A27AEAAB15DD}"/>
                </a:ext>
              </a:extLst>
            </p:cNvPr>
            <p:cNvSpPr>
              <a:spLocks noChangeShapeType="1"/>
            </p:cNvSpPr>
            <p:nvPr/>
          </p:nvSpPr>
          <p:spPr bwMode="auto">
            <a:xfrm>
              <a:off x="2530475" y="5092700"/>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6" name="Line 1454">
              <a:extLst>
                <a:ext uri="{FF2B5EF4-FFF2-40B4-BE49-F238E27FC236}">
                  <a16:creationId xmlns:a16="http://schemas.microsoft.com/office/drawing/2014/main" id="{17699792-B95A-A6D8-37E5-C42B9EEF3EF1}"/>
                </a:ext>
              </a:extLst>
            </p:cNvPr>
            <p:cNvSpPr>
              <a:spLocks noChangeShapeType="1"/>
            </p:cNvSpPr>
            <p:nvPr/>
          </p:nvSpPr>
          <p:spPr bwMode="auto">
            <a:xfrm>
              <a:off x="2530475" y="51609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17" name="Book6" descr="{&quot;Key&quot;:&quot;POWER_USER_SHAPE_ICON&quot;,&quot;Value&quot;:&quot;POWER_USER_SHAPE_ICON_STYLE_1&quot;}">
            <a:extLst>
              <a:ext uri="{FF2B5EF4-FFF2-40B4-BE49-F238E27FC236}">
                <a16:creationId xmlns:a16="http://schemas.microsoft.com/office/drawing/2014/main" id="{FD45214E-D654-E1C7-6506-B1DA3867E968}"/>
              </a:ext>
            </a:extLst>
          </p:cNvPr>
          <p:cNvGrpSpPr>
            <a:grpSpLocks noChangeAspect="1"/>
          </p:cNvGrpSpPr>
          <p:nvPr/>
        </p:nvGrpSpPr>
        <p:grpSpPr>
          <a:xfrm>
            <a:off x="2784767" y="4736599"/>
            <a:ext cx="433215" cy="430129"/>
            <a:chOff x="3074989" y="1408113"/>
            <a:chExt cx="668337" cy="663575"/>
          </a:xfrm>
          <a:solidFill>
            <a:schemeClr val="tx2"/>
          </a:solidFill>
        </p:grpSpPr>
        <p:sp>
          <p:nvSpPr>
            <p:cNvPr id="118" name="Freeform 474">
              <a:extLst>
                <a:ext uri="{FF2B5EF4-FFF2-40B4-BE49-F238E27FC236}">
                  <a16:creationId xmlns:a16="http://schemas.microsoft.com/office/drawing/2014/main" id="{7A44AF76-4311-16D9-35E3-20A58178377A}"/>
                </a:ext>
              </a:extLst>
            </p:cNvPr>
            <p:cNvSpPr>
              <a:spLocks/>
            </p:cNvSpPr>
            <p:nvPr/>
          </p:nvSpPr>
          <p:spPr bwMode="auto">
            <a:xfrm>
              <a:off x="3074989" y="1414463"/>
              <a:ext cx="355600" cy="358775"/>
            </a:xfrm>
            <a:custGeom>
              <a:avLst/>
              <a:gdLst>
                <a:gd name="T0" fmla="*/ 472 w 3041"/>
                <a:gd name="T1" fmla="*/ 3074 h 3074"/>
                <a:gd name="T2" fmla="*/ 176 w 3041"/>
                <a:gd name="T3" fmla="*/ 2956 h 3074"/>
                <a:gd name="T4" fmla="*/ 169 w 3041"/>
                <a:gd name="T5" fmla="*/ 2335 h 3074"/>
                <a:gd name="T6" fmla="*/ 2372 w 3041"/>
                <a:gd name="T7" fmla="*/ 31 h 3074"/>
                <a:gd name="T8" fmla="*/ 2478 w 3041"/>
                <a:gd name="T9" fmla="*/ 29 h 3074"/>
                <a:gd name="T10" fmla="*/ 2481 w 3041"/>
                <a:gd name="T11" fmla="*/ 135 h 3074"/>
                <a:gd name="T12" fmla="*/ 278 w 3041"/>
                <a:gd name="T13" fmla="*/ 2439 h 3074"/>
                <a:gd name="T14" fmla="*/ 279 w 3041"/>
                <a:gd name="T15" fmla="*/ 2848 h 3074"/>
                <a:gd name="T16" fmla="*/ 689 w 3041"/>
                <a:gd name="T17" fmla="*/ 2831 h 3074"/>
                <a:gd name="T18" fmla="*/ 2904 w 3041"/>
                <a:gd name="T19" fmla="*/ 515 h 3074"/>
                <a:gd name="T20" fmla="*/ 3010 w 3041"/>
                <a:gd name="T21" fmla="*/ 512 h 3074"/>
                <a:gd name="T22" fmla="*/ 3012 w 3041"/>
                <a:gd name="T23" fmla="*/ 619 h 3074"/>
                <a:gd name="T24" fmla="*/ 797 w 3041"/>
                <a:gd name="T25" fmla="*/ 2935 h 3074"/>
                <a:gd name="T26" fmla="*/ 472 w 3041"/>
                <a:gd name="T27" fmla="*/ 3074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1" h="3074">
                  <a:moveTo>
                    <a:pt x="472" y="3074"/>
                  </a:moveTo>
                  <a:cubicBezTo>
                    <a:pt x="365" y="3074"/>
                    <a:pt x="258" y="3035"/>
                    <a:pt x="176" y="2956"/>
                  </a:cubicBezTo>
                  <a:cubicBezTo>
                    <a:pt x="3" y="2791"/>
                    <a:pt x="0" y="2512"/>
                    <a:pt x="169" y="2335"/>
                  </a:cubicBezTo>
                  <a:lnTo>
                    <a:pt x="2372" y="31"/>
                  </a:lnTo>
                  <a:cubicBezTo>
                    <a:pt x="2401" y="1"/>
                    <a:pt x="2448" y="0"/>
                    <a:pt x="2478" y="29"/>
                  </a:cubicBezTo>
                  <a:cubicBezTo>
                    <a:pt x="2508" y="58"/>
                    <a:pt x="2509" y="105"/>
                    <a:pt x="2481" y="135"/>
                  </a:cubicBezTo>
                  <a:lnTo>
                    <a:pt x="278" y="2439"/>
                  </a:lnTo>
                  <a:cubicBezTo>
                    <a:pt x="165" y="2556"/>
                    <a:pt x="166" y="2740"/>
                    <a:pt x="279" y="2848"/>
                  </a:cubicBezTo>
                  <a:cubicBezTo>
                    <a:pt x="393" y="2956"/>
                    <a:pt x="576" y="2949"/>
                    <a:pt x="689" y="2831"/>
                  </a:cubicBezTo>
                  <a:lnTo>
                    <a:pt x="2904" y="515"/>
                  </a:lnTo>
                  <a:cubicBezTo>
                    <a:pt x="2932" y="485"/>
                    <a:pt x="2980" y="484"/>
                    <a:pt x="3010" y="512"/>
                  </a:cubicBezTo>
                  <a:cubicBezTo>
                    <a:pt x="3040" y="541"/>
                    <a:pt x="3041" y="589"/>
                    <a:pt x="3012" y="619"/>
                  </a:cubicBezTo>
                  <a:lnTo>
                    <a:pt x="797" y="2935"/>
                  </a:lnTo>
                  <a:cubicBezTo>
                    <a:pt x="708" y="3028"/>
                    <a:pt x="590" y="3074"/>
                    <a:pt x="472" y="30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9" name="Freeform 475">
              <a:extLst>
                <a:ext uri="{FF2B5EF4-FFF2-40B4-BE49-F238E27FC236}">
                  <a16:creationId xmlns:a16="http://schemas.microsoft.com/office/drawing/2014/main" id="{F666E3AB-F207-6D25-5D17-6847C26B5622}"/>
                </a:ext>
              </a:extLst>
            </p:cNvPr>
            <p:cNvSpPr>
              <a:spLocks/>
            </p:cNvSpPr>
            <p:nvPr/>
          </p:nvSpPr>
          <p:spPr bwMode="auto">
            <a:xfrm>
              <a:off x="3400426" y="1762125"/>
              <a:ext cx="342900" cy="309563"/>
            </a:xfrm>
            <a:custGeom>
              <a:avLst/>
              <a:gdLst>
                <a:gd name="T0" fmla="*/ 317 w 2942"/>
                <a:gd name="T1" fmla="*/ 2655 h 2655"/>
                <a:gd name="T2" fmla="*/ 35 w 2942"/>
                <a:gd name="T3" fmla="*/ 2551 h 2655"/>
                <a:gd name="T4" fmla="*/ 27 w 2942"/>
                <a:gd name="T5" fmla="*/ 2445 h 2655"/>
                <a:gd name="T6" fmla="*/ 133 w 2942"/>
                <a:gd name="T7" fmla="*/ 2437 h 2655"/>
                <a:gd name="T8" fmla="*/ 523 w 2942"/>
                <a:gd name="T9" fmla="*/ 2417 h 2655"/>
                <a:gd name="T10" fmla="*/ 2805 w 2942"/>
                <a:gd name="T11" fmla="*/ 31 h 2655"/>
                <a:gd name="T12" fmla="*/ 2911 w 2942"/>
                <a:gd name="T13" fmla="*/ 29 h 2655"/>
                <a:gd name="T14" fmla="*/ 2913 w 2942"/>
                <a:gd name="T15" fmla="*/ 135 h 2655"/>
                <a:gd name="T16" fmla="*/ 632 w 2942"/>
                <a:gd name="T17" fmla="*/ 2521 h 2655"/>
                <a:gd name="T18" fmla="*/ 317 w 2942"/>
                <a:gd name="T19" fmla="*/ 2655 h 2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2" h="2655">
                  <a:moveTo>
                    <a:pt x="317" y="2655"/>
                  </a:moveTo>
                  <a:cubicBezTo>
                    <a:pt x="217" y="2655"/>
                    <a:pt x="117" y="2621"/>
                    <a:pt x="35" y="2551"/>
                  </a:cubicBezTo>
                  <a:cubicBezTo>
                    <a:pt x="4" y="2524"/>
                    <a:pt x="0" y="2477"/>
                    <a:pt x="27" y="2445"/>
                  </a:cubicBezTo>
                  <a:cubicBezTo>
                    <a:pt x="54" y="2414"/>
                    <a:pt x="102" y="2410"/>
                    <a:pt x="133" y="2437"/>
                  </a:cubicBezTo>
                  <a:cubicBezTo>
                    <a:pt x="247" y="2535"/>
                    <a:pt x="419" y="2527"/>
                    <a:pt x="523" y="2417"/>
                  </a:cubicBezTo>
                  <a:lnTo>
                    <a:pt x="2805" y="31"/>
                  </a:lnTo>
                  <a:cubicBezTo>
                    <a:pt x="2833" y="1"/>
                    <a:pt x="2881" y="0"/>
                    <a:pt x="2911" y="29"/>
                  </a:cubicBezTo>
                  <a:cubicBezTo>
                    <a:pt x="2941" y="58"/>
                    <a:pt x="2942" y="105"/>
                    <a:pt x="2913" y="135"/>
                  </a:cubicBezTo>
                  <a:lnTo>
                    <a:pt x="632" y="2521"/>
                  </a:lnTo>
                  <a:cubicBezTo>
                    <a:pt x="546" y="2610"/>
                    <a:pt x="432" y="2655"/>
                    <a:pt x="317" y="26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0" name="Freeform 476">
              <a:extLst>
                <a:ext uri="{FF2B5EF4-FFF2-40B4-BE49-F238E27FC236}">
                  <a16:creationId xmlns:a16="http://schemas.microsoft.com/office/drawing/2014/main" id="{4D4BF3A7-A6A3-DC72-75EA-210BD7511194}"/>
                </a:ext>
              </a:extLst>
            </p:cNvPr>
            <p:cNvSpPr>
              <a:spLocks/>
            </p:cNvSpPr>
            <p:nvPr/>
          </p:nvSpPr>
          <p:spPr bwMode="auto">
            <a:xfrm>
              <a:off x="3344864" y="1408113"/>
              <a:ext cx="87313" cy="87313"/>
            </a:xfrm>
            <a:custGeom>
              <a:avLst/>
              <a:gdLst>
                <a:gd name="T0" fmla="*/ 424 w 746"/>
                <a:gd name="T1" fmla="*/ 746 h 746"/>
                <a:gd name="T2" fmla="*/ 418 w 746"/>
                <a:gd name="T3" fmla="*/ 746 h 746"/>
                <a:gd name="T4" fmla="*/ 136 w 746"/>
                <a:gd name="T5" fmla="*/ 629 h 746"/>
                <a:gd name="T6" fmla="*/ 7 w 746"/>
                <a:gd name="T7" fmla="*/ 352 h 746"/>
                <a:gd name="T8" fmla="*/ 108 w 746"/>
                <a:gd name="T9" fmla="*/ 72 h 746"/>
                <a:gd name="T10" fmla="*/ 147 w 746"/>
                <a:gd name="T11" fmla="*/ 31 h 746"/>
                <a:gd name="T12" fmla="*/ 253 w 746"/>
                <a:gd name="T13" fmla="*/ 28 h 746"/>
                <a:gd name="T14" fmla="*/ 255 w 746"/>
                <a:gd name="T15" fmla="*/ 134 h 746"/>
                <a:gd name="T16" fmla="*/ 216 w 746"/>
                <a:gd name="T17" fmla="*/ 175 h 746"/>
                <a:gd name="T18" fmla="*/ 156 w 746"/>
                <a:gd name="T19" fmla="*/ 343 h 746"/>
                <a:gd name="T20" fmla="*/ 240 w 746"/>
                <a:gd name="T21" fmla="*/ 520 h 746"/>
                <a:gd name="T22" fmla="*/ 420 w 746"/>
                <a:gd name="T23" fmla="*/ 596 h 746"/>
                <a:gd name="T24" fmla="*/ 424 w 746"/>
                <a:gd name="T25" fmla="*/ 596 h 746"/>
                <a:gd name="T26" fmla="*/ 586 w 746"/>
                <a:gd name="T27" fmla="*/ 529 h 746"/>
                <a:gd name="T28" fmla="*/ 609 w 746"/>
                <a:gd name="T29" fmla="*/ 504 h 746"/>
                <a:gd name="T30" fmla="*/ 715 w 746"/>
                <a:gd name="T31" fmla="*/ 502 h 746"/>
                <a:gd name="T32" fmla="*/ 718 w 746"/>
                <a:gd name="T33" fmla="*/ 608 h 746"/>
                <a:gd name="T34" fmla="*/ 694 w 746"/>
                <a:gd name="T35" fmla="*/ 632 h 746"/>
                <a:gd name="T36" fmla="*/ 424 w 746"/>
                <a:gd name="T37"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6" h="746">
                  <a:moveTo>
                    <a:pt x="424" y="746"/>
                  </a:moveTo>
                  <a:lnTo>
                    <a:pt x="418" y="746"/>
                  </a:lnTo>
                  <a:cubicBezTo>
                    <a:pt x="314" y="745"/>
                    <a:pt x="214" y="703"/>
                    <a:pt x="136" y="629"/>
                  </a:cubicBezTo>
                  <a:cubicBezTo>
                    <a:pt x="59" y="554"/>
                    <a:pt x="13" y="456"/>
                    <a:pt x="7" y="352"/>
                  </a:cubicBezTo>
                  <a:cubicBezTo>
                    <a:pt x="0" y="246"/>
                    <a:pt x="36" y="146"/>
                    <a:pt x="108" y="72"/>
                  </a:cubicBezTo>
                  <a:lnTo>
                    <a:pt x="147" y="31"/>
                  </a:lnTo>
                  <a:cubicBezTo>
                    <a:pt x="176" y="1"/>
                    <a:pt x="223" y="0"/>
                    <a:pt x="253" y="28"/>
                  </a:cubicBezTo>
                  <a:cubicBezTo>
                    <a:pt x="283" y="57"/>
                    <a:pt x="284" y="104"/>
                    <a:pt x="255" y="134"/>
                  </a:cubicBezTo>
                  <a:lnTo>
                    <a:pt x="216" y="175"/>
                  </a:lnTo>
                  <a:cubicBezTo>
                    <a:pt x="174" y="219"/>
                    <a:pt x="153" y="279"/>
                    <a:pt x="156" y="343"/>
                  </a:cubicBezTo>
                  <a:cubicBezTo>
                    <a:pt x="160" y="410"/>
                    <a:pt x="190" y="472"/>
                    <a:pt x="240" y="520"/>
                  </a:cubicBezTo>
                  <a:cubicBezTo>
                    <a:pt x="290" y="568"/>
                    <a:pt x="354" y="595"/>
                    <a:pt x="420" y="596"/>
                  </a:cubicBezTo>
                  <a:lnTo>
                    <a:pt x="424" y="596"/>
                  </a:lnTo>
                  <a:cubicBezTo>
                    <a:pt x="487" y="596"/>
                    <a:pt x="544" y="572"/>
                    <a:pt x="586" y="529"/>
                  </a:cubicBezTo>
                  <a:lnTo>
                    <a:pt x="609" y="504"/>
                  </a:lnTo>
                  <a:cubicBezTo>
                    <a:pt x="638" y="474"/>
                    <a:pt x="685" y="473"/>
                    <a:pt x="715" y="502"/>
                  </a:cubicBezTo>
                  <a:cubicBezTo>
                    <a:pt x="745" y="530"/>
                    <a:pt x="746" y="578"/>
                    <a:pt x="718" y="608"/>
                  </a:cubicBezTo>
                  <a:lnTo>
                    <a:pt x="694" y="632"/>
                  </a:lnTo>
                  <a:cubicBezTo>
                    <a:pt x="624" y="706"/>
                    <a:pt x="528" y="746"/>
                    <a:pt x="424" y="7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1" name="Freeform 477">
              <a:extLst>
                <a:ext uri="{FF2B5EF4-FFF2-40B4-BE49-F238E27FC236}">
                  <a16:creationId xmlns:a16="http://schemas.microsoft.com/office/drawing/2014/main" id="{CCEA5736-C7B6-7493-80F1-BB965DBB4A12}"/>
                </a:ext>
              </a:extLst>
            </p:cNvPr>
            <p:cNvSpPr>
              <a:spLocks/>
            </p:cNvSpPr>
            <p:nvPr/>
          </p:nvSpPr>
          <p:spPr bwMode="auto">
            <a:xfrm>
              <a:off x="3268664" y="1914525"/>
              <a:ext cx="146050" cy="141288"/>
            </a:xfrm>
            <a:custGeom>
              <a:avLst/>
              <a:gdLst>
                <a:gd name="T0" fmla="*/ 1161 w 1244"/>
                <a:gd name="T1" fmla="*/ 1208 h 1208"/>
                <a:gd name="T2" fmla="*/ 1109 w 1244"/>
                <a:gd name="T3" fmla="*/ 1187 h 1208"/>
                <a:gd name="T4" fmla="*/ 31 w 1244"/>
                <a:gd name="T5" fmla="*/ 136 h 1208"/>
                <a:gd name="T6" fmla="*/ 29 w 1244"/>
                <a:gd name="T7" fmla="*/ 30 h 1208"/>
                <a:gd name="T8" fmla="*/ 135 w 1244"/>
                <a:gd name="T9" fmla="*/ 29 h 1208"/>
                <a:gd name="T10" fmla="*/ 1214 w 1244"/>
                <a:gd name="T11" fmla="*/ 1079 h 1208"/>
                <a:gd name="T12" fmla="*/ 1215 w 1244"/>
                <a:gd name="T13" fmla="*/ 1185 h 1208"/>
                <a:gd name="T14" fmla="*/ 1161 w 1244"/>
                <a:gd name="T15" fmla="*/ 1208 h 1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4" h="1208">
                  <a:moveTo>
                    <a:pt x="1161" y="1208"/>
                  </a:moveTo>
                  <a:cubicBezTo>
                    <a:pt x="1143" y="1208"/>
                    <a:pt x="1124" y="1201"/>
                    <a:pt x="1109" y="1187"/>
                  </a:cubicBezTo>
                  <a:cubicBezTo>
                    <a:pt x="1109" y="1187"/>
                    <a:pt x="589" y="680"/>
                    <a:pt x="31" y="136"/>
                  </a:cubicBezTo>
                  <a:cubicBezTo>
                    <a:pt x="1" y="107"/>
                    <a:pt x="0" y="60"/>
                    <a:pt x="29" y="30"/>
                  </a:cubicBezTo>
                  <a:cubicBezTo>
                    <a:pt x="58" y="1"/>
                    <a:pt x="106" y="0"/>
                    <a:pt x="135" y="29"/>
                  </a:cubicBezTo>
                  <a:cubicBezTo>
                    <a:pt x="693" y="573"/>
                    <a:pt x="1214" y="1079"/>
                    <a:pt x="1214" y="1079"/>
                  </a:cubicBezTo>
                  <a:cubicBezTo>
                    <a:pt x="1243" y="1108"/>
                    <a:pt x="1244" y="1156"/>
                    <a:pt x="1215" y="1185"/>
                  </a:cubicBezTo>
                  <a:cubicBezTo>
                    <a:pt x="1200" y="1200"/>
                    <a:pt x="1181" y="1208"/>
                    <a:pt x="1161" y="12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2" name="Freeform 478">
              <a:extLst>
                <a:ext uri="{FF2B5EF4-FFF2-40B4-BE49-F238E27FC236}">
                  <a16:creationId xmlns:a16="http://schemas.microsoft.com/office/drawing/2014/main" id="{FC6C0A75-26C8-2D12-CC08-7D7133611655}"/>
                </a:ext>
              </a:extLst>
            </p:cNvPr>
            <p:cNvSpPr>
              <a:spLocks/>
            </p:cNvSpPr>
            <p:nvPr/>
          </p:nvSpPr>
          <p:spPr bwMode="auto">
            <a:xfrm>
              <a:off x="3248026" y="1893888"/>
              <a:ext cx="20638" cy="19050"/>
            </a:xfrm>
            <a:custGeom>
              <a:avLst/>
              <a:gdLst>
                <a:gd name="T0" fmla="*/ 95 w 177"/>
                <a:gd name="T1" fmla="*/ 170 h 170"/>
                <a:gd name="T2" fmla="*/ 42 w 177"/>
                <a:gd name="T3" fmla="*/ 148 h 170"/>
                <a:gd name="T4" fmla="*/ 34 w 177"/>
                <a:gd name="T5" fmla="*/ 140 h 170"/>
                <a:gd name="T6" fmla="*/ 30 w 177"/>
                <a:gd name="T7" fmla="*/ 136 h 170"/>
                <a:gd name="T8" fmla="*/ 29 w 177"/>
                <a:gd name="T9" fmla="*/ 30 h 170"/>
                <a:gd name="T10" fmla="*/ 135 w 177"/>
                <a:gd name="T11" fmla="*/ 29 h 170"/>
                <a:gd name="T12" fmla="*/ 143 w 177"/>
                <a:gd name="T13" fmla="*/ 37 h 170"/>
                <a:gd name="T14" fmla="*/ 147 w 177"/>
                <a:gd name="T15" fmla="*/ 41 h 170"/>
                <a:gd name="T16" fmla="*/ 148 w 177"/>
                <a:gd name="T17" fmla="*/ 147 h 170"/>
                <a:gd name="T18" fmla="*/ 95 w 177"/>
                <a:gd name="T1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70">
                  <a:moveTo>
                    <a:pt x="95" y="170"/>
                  </a:moveTo>
                  <a:cubicBezTo>
                    <a:pt x="76" y="170"/>
                    <a:pt x="57" y="163"/>
                    <a:pt x="42" y="148"/>
                  </a:cubicBezTo>
                  <a:cubicBezTo>
                    <a:pt x="39" y="146"/>
                    <a:pt x="37" y="143"/>
                    <a:pt x="34" y="140"/>
                  </a:cubicBezTo>
                  <a:lnTo>
                    <a:pt x="30" y="136"/>
                  </a:lnTo>
                  <a:cubicBezTo>
                    <a:pt x="1" y="107"/>
                    <a:pt x="0" y="60"/>
                    <a:pt x="29" y="30"/>
                  </a:cubicBezTo>
                  <a:cubicBezTo>
                    <a:pt x="58" y="1"/>
                    <a:pt x="105" y="0"/>
                    <a:pt x="135" y="29"/>
                  </a:cubicBezTo>
                  <a:cubicBezTo>
                    <a:pt x="138" y="32"/>
                    <a:pt x="140" y="34"/>
                    <a:pt x="143" y="37"/>
                  </a:cubicBezTo>
                  <a:lnTo>
                    <a:pt x="147" y="41"/>
                  </a:lnTo>
                  <a:cubicBezTo>
                    <a:pt x="177" y="70"/>
                    <a:pt x="177" y="118"/>
                    <a:pt x="148" y="147"/>
                  </a:cubicBezTo>
                  <a:cubicBezTo>
                    <a:pt x="134" y="162"/>
                    <a:pt x="114" y="170"/>
                    <a:pt x="95"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3" name="Freeform 479">
              <a:extLst>
                <a:ext uri="{FF2B5EF4-FFF2-40B4-BE49-F238E27FC236}">
                  <a16:creationId xmlns:a16="http://schemas.microsoft.com/office/drawing/2014/main" id="{8B4C45C9-CC1F-5D20-74A9-A9099A8554D3}"/>
                </a:ext>
              </a:extLst>
            </p:cNvPr>
            <p:cNvSpPr>
              <a:spLocks/>
            </p:cNvSpPr>
            <p:nvPr/>
          </p:nvSpPr>
          <p:spPr bwMode="auto">
            <a:xfrm>
              <a:off x="3089276" y="1738313"/>
              <a:ext cx="155575" cy="152400"/>
            </a:xfrm>
            <a:custGeom>
              <a:avLst/>
              <a:gdLst>
                <a:gd name="T0" fmla="*/ 1259 w 1341"/>
                <a:gd name="T1" fmla="*/ 1304 h 1304"/>
                <a:gd name="T2" fmla="*/ 1206 w 1341"/>
                <a:gd name="T3" fmla="*/ 1283 h 1304"/>
                <a:gd name="T4" fmla="*/ 30 w 1341"/>
                <a:gd name="T5" fmla="*/ 137 h 1304"/>
                <a:gd name="T6" fmla="*/ 29 w 1341"/>
                <a:gd name="T7" fmla="*/ 30 h 1304"/>
                <a:gd name="T8" fmla="*/ 135 w 1341"/>
                <a:gd name="T9" fmla="*/ 29 h 1304"/>
                <a:gd name="T10" fmla="*/ 1311 w 1341"/>
                <a:gd name="T11" fmla="*/ 1175 h 1304"/>
                <a:gd name="T12" fmla="*/ 1313 w 1341"/>
                <a:gd name="T13" fmla="*/ 1281 h 1304"/>
                <a:gd name="T14" fmla="*/ 1259 w 1341"/>
                <a:gd name="T15" fmla="*/ 1304 h 1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1" h="1304">
                  <a:moveTo>
                    <a:pt x="1259" y="1304"/>
                  </a:moveTo>
                  <a:cubicBezTo>
                    <a:pt x="1240" y="1304"/>
                    <a:pt x="1221" y="1297"/>
                    <a:pt x="1206" y="1283"/>
                  </a:cubicBezTo>
                  <a:lnTo>
                    <a:pt x="30" y="137"/>
                  </a:lnTo>
                  <a:cubicBezTo>
                    <a:pt x="0" y="108"/>
                    <a:pt x="0" y="60"/>
                    <a:pt x="29" y="30"/>
                  </a:cubicBezTo>
                  <a:cubicBezTo>
                    <a:pt x="58" y="1"/>
                    <a:pt x="105" y="0"/>
                    <a:pt x="135" y="29"/>
                  </a:cubicBezTo>
                  <a:lnTo>
                    <a:pt x="1311" y="1175"/>
                  </a:lnTo>
                  <a:cubicBezTo>
                    <a:pt x="1341" y="1204"/>
                    <a:pt x="1341" y="1252"/>
                    <a:pt x="1313" y="1281"/>
                  </a:cubicBezTo>
                  <a:cubicBezTo>
                    <a:pt x="1298" y="1297"/>
                    <a:pt x="1278" y="1304"/>
                    <a:pt x="1259" y="13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4" name="Freeform 480">
              <a:extLst>
                <a:ext uri="{FF2B5EF4-FFF2-40B4-BE49-F238E27FC236}">
                  <a16:creationId xmlns:a16="http://schemas.microsoft.com/office/drawing/2014/main" id="{EC161261-1F13-FC49-3B44-4CBDDC37B157}"/>
                </a:ext>
              </a:extLst>
            </p:cNvPr>
            <p:cNvSpPr>
              <a:spLocks/>
            </p:cNvSpPr>
            <p:nvPr/>
          </p:nvSpPr>
          <p:spPr bwMode="auto">
            <a:xfrm>
              <a:off x="3414714" y="1463675"/>
              <a:ext cx="323850" cy="311150"/>
            </a:xfrm>
            <a:custGeom>
              <a:avLst/>
              <a:gdLst>
                <a:gd name="T0" fmla="*/ 2691 w 2774"/>
                <a:gd name="T1" fmla="*/ 2652 h 2652"/>
                <a:gd name="T2" fmla="*/ 2640 w 2774"/>
                <a:gd name="T3" fmla="*/ 2631 h 2652"/>
                <a:gd name="T4" fmla="*/ 31 w 2774"/>
                <a:gd name="T5" fmla="*/ 137 h 2652"/>
                <a:gd name="T6" fmla="*/ 29 w 2774"/>
                <a:gd name="T7" fmla="*/ 31 h 2652"/>
                <a:gd name="T8" fmla="*/ 135 w 2774"/>
                <a:gd name="T9" fmla="*/ 29 h 2652"/>
                <a:gd name="T10" fmla="*/ 2743 w 2774"/>
                <a:gd name="T11" fmla="*/ 2523 h 2652"/>
                <a:gd name="T12" fmla="*/ 2746 w 2774"/>
                <a:gd name="T13" fmla="*/ 2629 h 2652"/>
                <a:gd name="T14" fmla="*/ 2691 w 2774"/>
                <a:gd name="T15" fmla="*/ 2652 h 2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4" h="2652">
                  <a:moveTo>
                    <a:pt x="2691" y="2652"/>
                  </a:moveTo>
                  <a:cubicBezTo>
                    <a:pt x="2673" y="2652"/>
                    <a:pt x="2654" y="2645"/>
                    <a:pt x="2640" y="2631"/>
                  </a:cubicBezTo>
                  <a:lnTo>
                    <a:pt x="31" y="137"/>
                  </a:lnTo>
                  <a:cubicBezTo>
                    <a:pt x="1" y="108"/>
                    <a:pt x="0" y="61"/>
                    <a:pt x="29" y="31"/>
                  </a:cubicBezTo>
                  <a:cubicBezTo>
                    <a:pt x="57" y="1"/>
                    <a:pt x="105" y="0"/>
                    <a:pt x="135" y="29"/>
                  </a:cubicBezTo>
                  <a:lnTo>
                    <a:pt x="2743" y="2523"/>
                  </a:lnTo>
                  <a:cubicBezTo>
                    <a:pt x="2773" y="2551"/>
                    <a:pt x="2774" y="2599"/>
                    <a:pt x="2746" y="2629"/>
                  </a:cubicBezTo>
                  <a:cubicBezTo>
                    <a:pt x="2731" y="2644"/>
                    <a:pt x="2711" y="2652"/>
                    <a:pt x="2691" y="26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5" name="Freeform 481">
              <a:extLst>
                <a:ext uri="{FF2B5EF4-FFF2-40B4-BE49-F238E27FC236}">
                  <a16:creationId xmlns:a16="http://schemas.microsoft.com/office/drawing/2014/main" id="{2BE4318A-67E2-2DFD-8BBC-BE653062411A}"/>
                </a:ext>
              </a:extLst>
            </p:cNvPr>
            <p:cNvSpPr>
              <a:spLocks/>
            </p:cNvSpPr>
            <p:nvPr/>
          </p:nvSpPr>
          <p:spPr bwMode="auto">
            <a:xfrm>
              <a:off x="3392489" y="1527175"/>
              <a:ext cx="66675" cy="25400"/>
            </a:xfrm>
            <a:custGeom>
              <a:avLst/>
              <a:gdLst>
                <a:gd name="T0" fmla="*/ 283 w 579"/>
                <a:gd name="T1" fmla="*/ 215 h 215"/>
                <a:gd name="T2" fmla="*/ 0 w 579"/>
                <a:gd name="T3" fmla="*/ 149 h 215"/>
                <a:gd name="T4" fmla="*/ 62 w 579"/>
                <a:gd name="T5" fmla="*/ 12 h 215"/>
                <a:gd name="T6" fmla="*/ 498 w 579"/>
                <a:gd name="T7" fmla="*/ 0 h 215"/>
                <a:gd name="T8" fmla="*/ 579 w 579"/>
                <a:gd name="T9" fmla="*/ 127 h 215"/>
                <a:gd name="T10" fmla="*/ 283 w 579"/>
                <a:gd name="T11" fmla="*/ 215 h 215"/>
              </a:gdLst>
              <a:ahLst/>
              <a:cxnLst>
                <a:cxn ang="0">
                  <a:pos x="T0" y="T1"/>
                </a:cxn>
                <a:cxn ang="0">
                  <a:pos x="T2" y="T3"/>
                </a:cxn>
                <a:cxn ang="0">
                  <a:pos x="T4" y="T5"/>
                </a:cxn>
                <a:cxn ang="0">
                  <a:pos x="T6" y="T7"/>
                </a:cxn>
                <a:cxn ang="0">
                  <a:pos x="T8" y="T9"/>
                </a:cxn>
                <a:cxn ang="0">
                  <a:pos x="T10" y="T11"/>
                </a:cxn>
              </a:cxnLst>
              <a:rect l="0" t="0" r="r" b="b"/>
              <a:pathLst>
                <a:path w="579" h="215">
                  <a:moveTo>
                    <a:pt x="283" y="215"/>
                  </a:moveTo>
                  <a:cubicBezTo>
                    <a:pt x="175" y="215"/>
                    <a:pt x="77" y="184"/>
                    <a:pt x="0" y="149"/>
                  </a:cubicBezTo>
                  <a:lnTo>
                    <a:pt x="62" y="12"/>
                  </a:lnTo>
                  <a:cubicBezTo>
                    <a:pt x="173" y="63"/>
                    <a:pt x="339" y="102"/>
                    <a:pt x="498" y="0"/>
                  </a:cubicBezTo>
                  <a:lnTo>
                    <a:pt x="579" y="127"/>
                  </a:lnTo>
                  <a:cubicBezTo>
                    <a:pt x="478" y="191"/>
                    <a:pt x="377" y="215"/>
                    <a:pt x="283"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6" name="Freeform 482">
              <a:extLst>
                <a:ext uri="{FF2B5EF4-FFF2-40B4-BE49-F238E27FC236}">
                  <a16:creationId xmlns:a16="http://schemas.microsoft.com/office/drawing/2014/main" id="{BBAAA6D1-DD7D-DB1F-0971-98EF47EA5EDB}"/>
                </a:ext>
              </a:extLst>
            </p:cNvPr>
            <p:cNvSpPr>
              <a:spLocks/>
            </p:cNvSpPr>
            <p:nvPr/>
          </p:nvSpPr>
          <p:spPr bwMode="auto">
            <a:xfrm>
              <a:off x="3644901" y="1736725"/>
              <a:ext cx="36513" cy="79375"/>
            </a:xfrm>
            <a:custGeom>
              <a:avLst/>
              <a:gdLst>
                <a:gd name="T0" fmla="*/ 188 w 321"/>
                <a:gd name="T1" fmla="*/ 675 h 675"/>
                <a:gd name="T2" fmla="*/ 194 w 321"/>
                <a:gd name="T3" fmla="*/ 0 h 675"/>
                <a:gd name="T4" fmla="*/ 321 w 321"/>
                <a:gd name="T5" fmla="*/ 79 h 675"/>
                <a:gd name="T6" fmla="*/ 312 w 321"/>
                <a:gd name="T7" fmla="*/ 590 h 675"/>
                <a:gd name="T8" fmla="*/ 188 w 321"/>
                <a:gd name="T9" fmla="*/ 675 h 675"/>
              </a:gdLst>
              <a:ahLst/>
              <a:cxnLst>
                <a:cxn ang="0">
                  <a:pos x="T0" y="T1"/>
                </a:cxn>
                <a:cxn ang="0">
                  <a:pos x="T2" y="T3"/>
                </a:cxn>
                <a:cxn ang="0">
                  <a:pos x="T4" y="T5"/>
                </a:cxn>
                <a:cxn ang="0">
                  <a:pos x="T6" y="T7"/>
                </a:cxn>
                <a:cxn ang="0">
                  <a:pos x="T8" y="T9"/>
                </a:cxn>
              </a:cxnLst>
              <a:rect l="0" t="0" r="r" b="b"/>
              <a:pathLst>
                <a:path w="321" h="675">
                  <a:moveTo>
                    <a:pt x="188" y="675"/>
                  </a:moveTo>
                  <a:cubicBezTo>
                    <a:pt x="0" y="402"/>
                    <a:pt x="111" y="135"/>
                    <a:pt x="194" y="0"/>
                  </a:cubicBezTo>
                  <a:lnTo>
                    <a:pt x="321" y="79"/>
                  </a:lnTo>
                  <a:cubicBezTo>
                    <a:pt x="243" y="205"/>
                    <a:pt x="178" y="397"/>
                    <a:pt x="312" y="590"/>
                  </a:cubicBezTo>
                  <a:lnTo>
                    <a:pt x="188" y="67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7" name="Freeform 483">
              <a:extLst>
                <a:ext uri="{FF2B5EF4-FFF2-40B4-BE49-F238E27FC236}">
                  <a16:creationId xmlns:a16="http://schemas.microsoft.com/office/drawing/2014/main" id="{40B77519-C34A-2BB0-6B8D-E7FC70CA74AD}"/>
                </a:ext>
              </a:extLst>
            </p:cNvPr>
            <p:cNvSpPr>
              <a:spLocks noEditPoints="1"/>
            </p:cNvSpPr>
            <p:nvPr/>
          </p:nvSpPr>
          <p:spPr bwMode="auto">
            <a:xfrm>
              <a:off x="3248026" y="1560513"/>
              <a:ext cx="406400" cy="404813"/>
            </a:xfrm>
            <a:custGeom>
              <a:avLst/>
              <a:gdLst>
                <a:gd name="T0" fmla="*/ 1526 w 3492"/>
                <a:gd name="T1" fmla="*/ 151 h 3459"/>
                <a:gd name="T2" fmla="*/ 1511 w 3492"/>
                <a:gd name="T3" fmla="*/ 157 h 3459"/>
                <a:gd name="T4" fmla="*/ 157 w 3492"/>
                <a:gd name="T5" fmla="*/ 1573 h 3459"/>
                <a:gd name="T6" fmla="*/ 150 w 3492"/>
                <a:gd name="T7" fmla="*/ 1588 h 3459"/>
                <a:gd name="T8" fmla="*/ 155 w 3492"/>
                <a:gd name="T9" fmla="*/ 1599 h 3459"/>
                <a:gd name="T10" fmla="*/ 1938 w 3492"/>
                <a:gd name="T11" fmla="*/ 3305 h 3459"/>
                <a:gd name="T12" fmla="*/ 1949 w 3492"/>
                <a:gd name="T13" fmla="*/ 3309 h 3459"/>
                <a:gd name="T14" fmla="*/ 1964 w 3492"/>
                <a:gd name="T15" fmla="*/ 3302 h 3459"/>
                <a:gd name="T16" fmla="*/ 3318 w 3492"/>
                <a:gd name="T17" fmla="*/ 1886 h 3459"/>
                <a:gd name="T18" fmla="*/ 3320 w 3492"/>
                <a:gd name="T19" fmla="*/ 1860 h 3459"/>
                <a:gd name="T20" fmla="*/ 1536 w 3492"/>
                <a:gd name="T21" fmla="*/ 154 h 3459"/>
                <a:gd name="T22" fmla="*/ 1526 w 3492"/>
                <a:gd name="T23" fmla="*/ 151 h 3459"/>
                <a:gd name="T24" fmla="*/ 1949 w 3492"/>
                <a:gd name="T25" fmla="*/ 3459 h 3459"/>
                <a:gd name="T26" fmla="*/ 1835 w 3492"/>
                <a:gd name="T27" fmla="*/ 3413 h 3459"/>
                <a:gd name="T28" fmla="*/ 51 w 3492"/>
                <a:gd name="T29" fmla="*/ 1708 h 3459"/>
                <a:gd name="T30" fmla="*/ 0 w 3492"/>
                <a:gd name="T31" fmla="*/ 1589 h 3459"/>
                <a:gd name="T32" fmla="*/ 48 w 3492"/>
                <a:gd name="T33" fmla="*/ 1469 h 3459"/>
                <a:gd name="T34" fmla="*/ 1402 w 3492"/>
                <a:gd name="T35" fmla="*/ 54 h 3459"/>
                <a:gd name="T36" fmla="*/ 1526 w 3492"/>
                <a:gd name="T37" fmla="*/ 0 h 3459"/>
                <a:gd name="T38" fmla="*/ 1640 w 3492"/>
                <a:gd name="T39" fmla="*/ 46 h 3459"/>
                <a:gd name="T40" fmla="*/ 3424 w 3492"/>
                <a:gd name="T41" fmla="*/ 1752 h 3459"/>
                <a:gd name="T42" fmla="*/ 3427 w 3492"/>
                <a:gd name="T43" fmla="*/ 1990 h 3459"/>
                <a:gd name="T44" fmla="*/ 2073 w 3492"/>
                <a:gd name="T45" fmla="*/ 3406 h 3459"/>
                <a:gd name="T46" fmla="*/ 1949 w 3492"/>
                <a:gd name="T47" fmla="*/ 3459 h 3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2" h="3459">
                  <a:moveTo>
                    <a:pt x="1526" y="151"/>
                  </a:moveTo>
                  <a:cubicBezTo>
                    <a:pt x="1523" y="151"/>
                    <a:pt x="1516" y="151"/>
                    <a:pt x="1511" y="157"/>
                  </a:cubicBezTo>
                  <a:lnTo>
                    <a:pt x="157" y="1573"/>
                  </a:lnTo>
                  <a:cubicBezTo>
                    <a:pt x="151" y="1579"/>
                    <a:pt x="150" y="1585"/>
                    <a:pt x="150" y="1588"/>
                  </a:cubicBezTo>
                  <a:cubicBezTo>
                    <a:pt x="150" y="1592"/>
                    <a:pt x="151" y="1596"/>
                    <a:pt x="155" y="1599"/>
                  </a:cubicBezTo>
                  <a:lnTo>
                    <a:pt x="1938" y="3305"/>
                  </a:lnTo>
                  <a:cubicBezTo>
                    <a:pt x="1941" y="3308"/>
                    <a:pt x="1945" y="3309"/>
                    <a:pt x="1949" y="3309"/>
                  </a:cubicBezTo>
                  <a:cubicBezTo>
                    <a:pt x="1952" y="3309"/>
                    <a:pt x="1959" y="3308"/>
                    <a:pt x="1964" y="3302"/>
                  </a:cubicBezTo>
                  <a:lnTo>
                    <a:pt x="3318" y="1886"/>
                  </a:lnTo>
                  <a:cubicBezTo>
                    <a:pt x="3326" y="1878"/>
                    <a:pt x="3327" y="1866"/>
                    <a:pt x="3320" y="1860"/>
                  </a:cubicBezTo>
                  <a:lnTo>
                    <a:pt x="1536" y="154"/>
                  </a:lnTo>
                  <a:cubicBezTo>
                    <a:pt x="1534" y="152"/>
                    <a:pt x="1530" y="151"/>
                    <a:pt x="1526" y="151"/>
                  </a:cubicBezTo>
                  <a:close/>
                  <a:moveTo>
                    <a:pt x="1949" y="3459"/>
                  </a:moveTo>
                  <a:cubicBezTo>
                    <a:pt x="1906" y="3459"/>
                    <a:pt x="1865" y="3443"/>
                    <a:pt x="1835" y="3413"/>
                  </a:cubicBezTo>
                  <a:lnTo>
                    <a:pt x="51" y="1708"/>
                  </a:lnTo>
                  <a:cubicBezTo>
                    <a:pt x="18" y="1677"/>
                    <a:pt x="0" y="1634"/>
                    <a:pt x="0" y="1589"/>
                  </a:cubicBezTo>
                  <a:cubicBezTo>
                    <a:pt x="0" y="1545"/>
                    <a:pt x="17" y="1502"/>
                    <a:pt x="48" y="1469"/>
                  </a:cubicBezTo>
                  <a:lnTo>
                    <a:pt x="1402" y="54"/>
                  </a:lnTo>
                  <a:cubicBezTo>
                    <a:pt x="1434" y="20"/>
                    <a:pt x="1480" y="0"/>
                    <a:pt x="1526" y="0"/>
                  </a:cubicBezTo>
                  <a:cubicBezTo>
                    <a:pt x="1569" y="0"/>
                    <a:pt x="1609" y="17"/>
                    <a:pt x="1640" y="46"/>
                  </a:cubicBezTo>
                  <a:lnTo>
                    <a:pt x="3424" y="1752"/>
                  </a:lnTo>
                  <a:cubicBezTo>
                    <a:pt x="3490" y="1815"/>
                    <a:pt x="3492" y="1922"/>
                    <a:pt x="3427" y="1990"/>
                  </a:cubicBezTo>
                  <a:lnTo>
                    <a:pt x="2073" y="3406"/>
                  </a:lnTo>
                  <a:cubicBezTo>
                    <a:pt x="2040" y="3440"/>
                    <a:pt x="1995" y="3459"/>
                    <a:pt x="1949" y="34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8" name="Freeform 484">
              <a:extLst>
                <a:ext uri="{FF2B5EF4-FFF2-40B4-BE49-F238E27FC236}">
                  <a16:creationId xmlns:a16="http://schemas.microsoft.com/office/drawing/2014/main" id="{6ABA53C7-B992-FCD0-F538-37EB79DD3E51}"/>
                </a:ext>
              </a:extLst>
            </p:cNvPr>
            <p:cNvSpPr>
              <a:spLocks/>
            </p:cNvSpPr>
            <p:nvPr/>
          </p:nvSpPr>
          <p:spPr bwMode="auto">
            <a:xfrm>
              <a:off x="3162301" y="1735138"/>
              <a:ext cx="320675" cy="307975"/>
            </a:xfrm>
            <a:custGeom>
              <a:avLst/>
              <a:gdLst>
                <a:gd name="T0" fmla="*/ 2671 w 2754"/>
                <a:gd name="T1" fmla="*/ 2632 h 2632"/>
                <a:gd name="T2" fmla="*/ 2619 w 2754"/>
                <a:gd name="T3" fmla="*/ 2611 h 2632"/>
                <a:gd name="T4" fmla="*/ 31 w 2754"/>
                <a:gd name="T5" fmla="*/ 137 h 2632"/>
                <a:gd name="T6" fmla="*/ 29 w 2754"/>
                <a:gd name="T7" fmla="*/ 31 h 2632"/>
                <a:gd name="T8" fmla="*/ 135 w 2754"/>
                <a:gd name="T9" fmla="*/ 28 h 2632"/>
                <a:gd name="T10" fmla="*/ 2723 w 2754"/>
                <a:gd name="T11" fmla="*/ 2503 h 2632"/>
                <a:gd name="T12" fmla="*/ 2725 w 2754"/>
                <a:gd name="T13" fmla="*/ 2609 h 2632"/>
                <a:gd name="T14" fmla="*/ 2671 w 2754"/>
                <a:gd name="T15" fmla="*/ 2632 h 26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54" h="2632">
                  <a:moveTo>
                    <a:pt x="2671" y="2632"/>
                  </a:moveTo>
                  <a:cubicBezTo>
                    <a:pt x="2652" y="2632"/>
                    <a:pt x="2633" y="2625"/>
                    <a:pt x="2619" y="2611"/>
                  </a:cubicBezTo>
                  <a:lnTo>
                    <a:pt x="31" y="137"/>
                  </a:lnTo>
                  <a:cubicBezTo>
                    <a:pt x="1" y="108"/>
                    <a:pt x="0" y="61"/>
                    <a:pt x="29" y="31"/>
                  </a:cubicBezTo>
                  <a:cubicBezTo>
                    <a:pt x="57" y="1"/>
                    <a:pt x="105" y="0"/>
                    <a:pt x="135" y="28"/>
                  </a:cubicBezTo>
                  <a:lnTo>
                    <a:pt x="2723" y="2503"/>
                  </a:lnTo>
                  <a:cubicBezTo>
                    <a:pt x="2753" y="2531"/>
                    <a:pt x="2754" y="2579"/>
                    <a:pt x="2725" y="2609"/>
                  </a:cubicBezTo>
                  <a:cubicBezTo>
                    <a:pt x="2710" y="2624"/>
                    <a:pt x="2690" y="2632"/>
                    <a:pt x="2671" y="26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29" name="Briefcase10" descr="{&quot;Key&quot;:&quot;POWER_USER_SHAPE_ICON&quot;,&quot;Value&quot;:&quot;POWER_USER_SHAPE_ICON_STYLE_1&quot;}">
            <a:extLst>
              <a:ext uri="{FF2B5EF4-FFF2-40B4-BE49-F238E27FC236}">
                <a16:creationId xmlns:a16="http://schemas.microsoft.com/office/drawing/2014/main" id="{7EAF9176-30BC-B890-41BD-BBC1021CE24B}"/>
              </a:ext>
            </a:extLst>
          </p:cNvPr>
          <p:cNvGrpSpPr>
            <a:grpSpLocks noChangeAspect="1"/>
          </p:cNvGrpSpPr>
          <p:nvPr/>
        </p:nvGrpSpPr>
        <p:grpSpPr>
          <a:xfrm>
            <a:off x="6927344" y="1065901"/>
            <a:ext cx="421927" cy="336934"/>
            <a:chOff x="7331076" y="1797050"/>
            <a:chExt cx="441325" cy="352425"/>
          </a:xfrm>
          <a:solidFill>
            <a:schemeClr val="accent6"/>
          </a:solidFill>
        </p:grpSpPr>
        <p:sp>
          <p:nvSpPr>
            <p:cNvPr id="130" name="Freeform 198">
              <a:extLst>
                <a:ext uri="{FF2B5EF4-FFF2-40B4-BE49-F238E27FC236}">
                  <a16:creationId xmlns:a16="http://schemas.microsoft.com/office/drawing/2014/main" id="{9B36C309-EC5F-655A-1006-10109A10CF1D}"/>
                </a:ext>
              </a:extLst>
            </p:cNvPr>
            <p:cNvSpPr>
              <a:spLocks noEditPoints="1"/>
            </p:cNvSpPr>
            <p:nvPr/>
          </p:nvSpPr>
          <p:spPr bwMode="auto">
            <a:xfrm>
              <a:off x="7331076" y="1847850"/>
              <a:ext cx="439738" cy="301625"/>
            </a:xfrm>
            <a:custGeom>
              <a:avLst/>
              <a:gdLst>
                <a:gd name="T0" fmla="*/ 26 w 482"/>
                <a:gd name="T1" fmla="*/ 14 h 330"/>
                <a:gd name="T2" fmla="*/ 15 w 482"/>
                <a:gd name="T3" fmla="*/ 26 h 330"/>
                <a:gd name="T4" fmla="*/ 15 w 482"/>
                <a:gd name="T5" fmla="*/ 305 h 330"/>
                <a:gd name="T6" fmla="*/ 26 w 482"/>
                <a:gd name="T7" fmla="*/ 316 h 330"/>
                <a:gd name="T8" fmla="*/ 457 w 482"/>
                <a:gd name="T9" fmla="*/ 316 h 330"/>
                <a:gd name="T10" fmla="*/ 468 w 482"/>
                <a:gd name="T11" fmla="*/ 305 h 330"/>
                <a:gd name="T12" fmla="*/ 468 w 482"/>
                <a:gd name="T13" fmla="*/ 26 h 330"/>
                <a:gd name="T14" fmla="*/ 457 w 482"/>
                <a:gd name="T15" fmla="*/ 14 h 330"/>
                <a:gd name="T16" fmla="*/ 26 w 482"/>
                <a:gd name="T17" fmla="*/ 14 h 330"/>
                <a:gd name="T18" fmla="*/ 457 w 482"/>
                <a:gd name="T19" fmla="*/ 330 h 330"/>
                <a:gd name="T20" fmla="*/ 26 w 482"/>
                <a:gd name="T21" fmla="*/ 330 h 330"/>
                <a:gd name="T22" fmla="*/ 0 w 482"/>
                <a:gd name="T23" fmla="*/ 305 h 330"/>
                <a:gd name="T24" fmla="*/ 0 w 482"/>
                <a:gd name="T25" fmla="*/ 26 h 330"/>
                <a:gd name="T26" fmla="*/ 26 w 482"/>
                <a:gd name="T27" fmla="*/ 0 h 330"/>
                <a:gd name="T28" fmla="*/ 457 w 482"/>
                <a:gd name="T29" fmla="*/ 0 h 330"/>
                <a:gd name="T30" fmla="*/ 482 w 482"/>
                <a:gd name="T31" fmla="*/ 26 h 330"/>
                <a:gd name="T32" fmla="*/ 482 w 482"/>
                <a:gd name="T33" fmla="*/ 305 h 330"/>
                <a:gd name="T34" fmla="*/ 457 w 482"/>
                <a:gd name="T3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2" h="330">
                  <a:moveTo>
                    <a:pt x="26" y="14"/>
                  </a:moveTo>
                  <a:cubicBezTo>
                    <a:pt x="20" y="14"/>
                    <a:pt x="15" y="19"/>
                    <a:pt x="15" y="26"/>
                  </a:cubicBezTo>
                  <a:lnTo>
                    <a:pt x="15" y="305"/>
                  </a:lnTo>
                  <a:cubicBezTo>
                    <a:pt x="15" y="311"/>
                    <a:pt x="20" y="316"/>
                    <a:pt x="26" y="316"/>
                  </a:cubicBezTo>
                  <a:lnTo>
                    <a:pt x="457" y="316"/>
                  </a:lnTo>
                  <a:cubicBezTo>
                    <a:pt x="463" y="316"/>
                    <a:pt x="468" y="311"/>
                    <a:pt x="468" y="305"/>
                  </a:cubicBezTo>
                  <a:lnTo>
                    <a:pt x="468" y="26"/>
                  </a:lnTo>
                  <a:cubicBezTo>
                    <a:pt x="468" y="19"/>
                    <a:pt x="463" y="14"/>
                    <a:pt x="457" y="14"/>
                  </a:cubicBezTo>
                  <a:lnTo>
                    <a:pt x="26" y="14"/>
                  </a:lnTo>
                  <a:close/>
                  <a:moveTo>
                    <a:pt x="457" y="330"/>
                  </a:moveTo>
                  <a:lnTo>
                    <a:pt x="26" y="330"/>
                  </a:lnTo>
                  <a:cubicBezTo>
                    <a:pt x="12" y="330"/>
                    <a:pt x="0" y="319"/>
                    <a:pt x="0" y="305"/>
                  </a:cubicBezTo>
                  <a:lnTo>
                    <a:pt x="0" y="26"/>
                  </a:lnTo>
                  <a:cubicBezTo>
                    <a:pt x="0" y="11"/>
                    <a:pt x="12" y="0"/>
                    <a:pt x="26" y="0"/>
                  </a:cubicBezTo>
                  <a:lnTo>
                    <a:pt x="457" y="0"/>
                  </a:lnTo>
                  <a:cubicBezTo>
                    <a:pt x="471" y="0"/>
                    <a:pt x="482" y="11"/>
                    <a:pt x="482" y="26"/>
                  </a:cubicBezTo>
                  <a:lnTo>
                    <a:pt x="482" y="305"/>
                  </a:lnTo>
                  <a:cubicBezTo>
                    <a:pt x="482" y="319"/>
                    <a:pt x="471" y="330"/>
                    <a:pt x="457" y="3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1" name="Freeform 199">
              <a:extLst>
                <a:ext uri="{FF2B5EF4-FFF2-40B4-BE49-F238E27FC236}">
                  <a16:creationId xmlns:a16="http://schemas.microsoft.com/office/drawing/2014/main" id="{8B776013-955F-CA1E-13B3-72962E2C5E59}"/>
                </a:ext>
              </a:extLst>
            </p:cNvPr>
            <p:cNvSpPr>
              <a:spLocks/>
            </p:cNvSpPr>
            <p:nvPr/>
          </p:nvSpPr>
          <p:spPr bwMode="auto">
            <a:xfrm>
              <a:off x="7478713" y="1797050"/>
              <a:ext cx="150813" cy="63500"/>
            </a:xfrm>
            <a:custGeom>
              <a:avLst/>
              <a:gdLst>
                <a:gd name="T0" fmla="*/ 157 w 165"/>
                <a:gd name="T1" fmla="*/ 69 h 69"/>
                <a:gd name="T2" fmla="*/ 150 w 165"/>
                <a:gd name="T3" fmla="*/ 62 h 69"/>
                <a:gd name="T4" fmla="*/ 150 w 165"/>
                <a:gd name="T5" fmla="*/ 14 h 69"/>
                <a:gd name="T6" fmla="*/ 15 w 165"/>
                <a:gd name="T7" fmla="*/ 14 h 69"/>
                <a:gd name="T8" fmla="*/ 15 w 165"/>
                <a:gd name="T9" fmla="*/ 62 h 69"/>
                <a:gd name="T10" fmla="*/ 7 w 165"/>
                <a:gd name="T11" fmla="*/ 69 h 69"/>
                <a:gd name="T12" fmla="*/ 0 w 165"/>
                <a:gd name="T13" fmla="*/ 62 h 69"/>
                <a:gd name="T14" fmla="*/ 0 w 165"/>
                <a:gd name="T15" fmla="*/ 7 h 69"/>
                <a:gd name="T16" fmla="*/ 7 w 165"/>
                <a:gd name="T17" fmla="*/ 0 h 69"/>
                <a:gd name="T18" fmla="*/ 157 w 165"/>
                <a:gd name="T19" fmla="*/ 0 h 69"/>
                <a:gd name="T20" fmla="*/ 165 w 165"/>
                <a:gd name="T21" fmla="*/ 7 h 69"/>
                <a:gd name="T22" fmla="*/ 165 w 165"/>
                <a:gd name="T23" fmla="*/ 62 h 69"/>
                <a:gd name="T24" fmla="*/ 157 w 165"/>
                <a:gd name="T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69">
                  <a:moveTo>
                    <a:pt x="157" y="69"/>
                  </a:moveTo>
                  <a:cubicBezTo>
                    <a:pt x="153" y="69"/>
                    <a:pt x="150" y="66"/>
                    <a:pt x="150" y="62"/>
                  </a:cubicBezTo>
                  <a:lnTo>
                    <a:pt x="150" y="14"/>
                  </a:lnTo>
                  <a:lnTo>
                    <a:pt x="15" y="14"/>
                  </a:lnTo>
                  <a:lnTo>
                    <a:pt x="15" y="62"/>
                  </a:lnTo>
                  <a:cubicBezTo>
                    <a:pt x="15" y="66"/>
                    <a:pt x="11" y="69"/>
                    <a:pt x="7" y="69"/>
                  </a:cubicBezTo>
                  <a:cubicBezTo>
                    <a:pt x="3" y="69"/>
                    <a:pt x="0" y="66"/>
                    <a:pt x="0" y="62"/>
                  </a:cubicBezTo>
                  <a:lnTo>
                    <a:pt x="0" y="7"/>
                  </a:lnTo>
                  <a:cubicBezTo>
                    <a:pt x="0" y="3"/>
                    <a:pt x="3" y="0"/>
                    <a:pt x="7" y="0"/>
                  </a:cubicBezTo>
                  <a:lnTo>
                    <a:pt x="157" y="0"/>
                  </a:lnTo>
                  <a:cubicBezTo>
                    <a:pt x="161" y="0"/>
                    <a:pt x="165" y="3"/>
                    <a:pt x="165" y="7"/>
                  </a:cubicBezTo>
                  <a:lnTo>
                    <a:pt x="165" y="62"/>
                  </a:lnTo>
                  <a:cubicBezTo>
                    <a:pt x="165" y="66"/>
                    <a:pt x="161" y="69"/>
                    <a:pt x="157" y="6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2" name="Freeform 200">
              <a:extLst>
                <a:ext uri="{FF2B5EF4-FFF2-40B4-BE49-F238E27FC236}">
                  <a16:creationId xmlns:a16="http://schemas.microsoft.com/office/drawing/2014/main" id="{E41239EF-8E14-CE14-1B41-5A66BA4579EC}"/>
                </a:ext>
              </a:extLst>
            </p:cNvPr>
            <p:cNvSpPr>
              <a:spLocks noEditPoints="1"/>
            </p:cNvSpPr>
            <p:nvPr/>
          </p:nvSpPr>
          <p:spPr bwMode="auto">
            <a:xfrm>
              <a:off x="742473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7 w 62"/>
                <a:gd name="T11" fmla="*/ 66 h 90"/>
                <a:gd name="T12" fmla="*/ 47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7" y="71"/>
                    <a:pt x="47" y="66"/>
                  </a:cubicBezTo>
                  <a:lnTo>
                    <a:pt x="47" y="24"/>
                  </a:lnTo>
                  <a:cubicBezTo>
                    <a:pt x="47"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3" name="Freeform 201">
              <a:extLst>
                <a:ext uri="{FF2B5EF4-FFF2-40B4-BE49-F238E27FC236}">
                  <a16:creationId xmlns:a16="http://schemas.microsoft.com/office/drawing/2014/main" id="{691079FA-6352-1BC2-239B-FFAFEE6AE7BD}"/>
                </a:ext>
              </a:extLst>
            </p:cNvPr>
            <p:cNvSpPr>
              <a:spLocks noEditPoints="1"/>
            </p:cNvSpPr>
            <p:nvPr/>
          </p:nvSpPr>
          <p:spPr bwMode="auto">
            <a:xfrm>
              <a:off x="762158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8 w 62"/>
                <a:gd name="T11" fmla="*/ 66 h 90"/>
                <a:gd name="T12" fmla="*/ 48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8" y="71"/>
                    <a:pt x="48" y="66"/>
                  </a:cubicBezTo>
                  <a:lnTo>
                    <a:pt x="48" y="24"/>
                  </a:lnTo>
                  <a:cubicBezTo>
                    <a:pt x="48"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4" name="Freeform 202">
              <a:extLst>
                <a:ext uri="{FF2B5EF4-FFF2-40B4-BE49-F238E27FC236}">
                  <a16:creationId xmlns:a16="http://schemas.microsoft.com/office/drawing/2014/main" id="{850D3820-4158-1F57-B0BE-80E6C00E929E}"/>
                </a:ext>
              </a:extLst>
            </p:cNvPr>
            <p:cNvSpPr>
              <a:spLocks/>
            </p:cNvSpPr>
            <p:nvPr/>
          </p:nvSpPr>
          <p:spPr bwMode="auto">
            <a:xfrm>
              <a:off x="7331076" y="1933575"/>
              <a:ext cx="85725" cy="71438"/>
            </a:xfrm>
            <a:custGeom>
              <a:avLst/>
              <a:gdLst>
                <a:gd name="T0" fmla="*/ 86 w 94"/>
                <a:gd name="T1" fmla="*/ 78 h 78"/>
                <a:gd name="T2" fmla="*/ 71 w 94"/>
                <a:gd name="T3" fmla="*/ 78 h 78"/>
                <a:gd name="T4" fmla="*/ 66 w 94"/>
                <a:gd name="T5" fmla="*/ 76 h 78"/>
                <a:gd name="T6" fmla="*/ 3 w 94"/>
                <a:gd name="T7" fmla="*/ 13 h 78"/>
                <a:gd name="T8" fmla="*/ 3 w 94"/>
                <a:gd name="T9" fmla="*/ 3 h 78"/>
                <a:gd name="T10" fmla="*/ 13 w 94"/>
                <a:gd name="T11" fmla="*/ 3 h 78"/>
                <a:gd name="T12" fmla="*/ 74 w 94"/>
                <a:gd name="T13" fmla="*/ 63 h 78"/>
                <a:gd name="T14" fmla="*/ 86 w 94"/>
                <a:gd name="T15" fmla="*/ 63 h 78"/>
                <a:gd name="T16" fmla="*/ 94 w 94"/>
                <a:gd name="T17" fmla="*/ 71 h 78"/>
                <a:gd name="T18" fmla="*/ 86 w 94"/>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8">
                  <a:moveTo>
                    <a:pt x="86" y="78"/>
                  </a:moveTo>
                  <a:lnTo>
                    <a:pt x="71" y="78"/>
                  </a:lnTo>
                  <a:cubicBezTo>
                    <a:pt x="69" y="78"/>
                    <a:pt x="68" y="77"/>
                    <a:pt x="66" y="76"/>
                  </a:cubicBezTo>
                  <a:lnTo>
                    <a:pt x="3" y="13"/>
                  </a:lnTo>
                  <a:cubicBezTo>
                    <a:pt x="0" y="10"/>
                    <a:pt x="0" y="5"/>
                    <a:pt x="3" y="3"/>
                  </a:cubicBezTo>
                  <a:cubicBezTo>
                    <a:pt x="6" y="0"/>
                    <a:pt x="11" y="0"/>
                    <a:pt x="13" y="3"/>
                  </a:cubicBezTo>
                  <a:lnTo>
                    <a:pt x="74" y="63"/>
                  </a:lnTo>
                  <a:lnTo>
                    <a:pt x="86" y="63"/>
                  </a:lnTo>
                  <a:cubicBezTo>
                    <a:pt x="90" y="63"/>
                    <a:pt x="94" y="67"/>
                    <a:pt x="94" y="71"/>
                  </a:cubicBezTo>
                  <a:cubicBezTo>
                    <a:pt x="94" y="75"/>
                    <a:pt x="90" y="78"/>
                    <a:pt x="86"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5" name="Freeform 203">
              <a:extLst>
                <a:ext uri="{FF2B5EF4-FFF2-40B4-BE49-F238E27FC236}">
                  <a16:creationId xmlns:a16="http://schemas.microsoft.com/office/drawing/2014/main" id="{9E70745D-5F7D-C902-AC25-2D248FC3B40C}"/>
                </a:ext>
              </a:extLst>
            </p:cNvPr>
            <p:cNvSpPr>
              <a:spLocks/>
            </p:cNvSpPr>
            <p:nvPr/>
          </p:nvSpPr>
          <p:spPr bwMode="auto">
            <a:xfrm>
              <a:off x="7686676" y="1933575"/>
              <a:ext cx="85725" cy="71438"/>
            </a:xfrm>
            <a:custGeom>
              <a:avLst/>
              <a:gdLst>
                <a:gd name="T0" fmla="*/ 22 w 93"/>
                <a:gd name="T1" fmla="*/ 78 h 78"/>
                <a:gd name="T2" fmla="*/ 7 w 93"/>
                <a:gd name="T3" fmla="*/ 78 h 78"/>
                <a:gd name="T4" fmla="*/ 0 w 93"/>
                <a:gd name="T5" fmla="*/ 71 h 78"/>
                <a:gd name="T6" fmla="*/ 7 w 93"/>
                <a:gd name="T7" fmla="*/ 63 h 78"/>
                <a:gd name="T8" fmla="*/ 19 w 93"/>
                <a:gd name="T9" fmla="*/ 63 h 78"/>
                <a:gd name="T10" fmla="*/ 80 w 93"/>
                <a:gd name="T11" fmla="*/ 3 h 78"/>
                <a:gd name="T12" fmla="*/ 90 w 93"/>
                <a:gd name="T13" fmla="*/ 3 h 78"/>
                <a:gd name="T14" fmla="*/ 90 w 93"/>
                <a:gd name="T15" fmla="*/ 13 h 78"/>
                <a:gd name="T16" fmla="*/ 27 w 93"/>
                <a:gd name="T17" fmla="*/ 76 h 78"/>
                <a:gd name="T18" fmla="*/ 22 w 93"/>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78">
                  <a:moveTo>
                    <a:pt x="22" y="78"/>
                  </a:moveTo>
                  <a:lnTo>
                    <a:pt x="7" y="78"/>
                  </a:lnTo>
                  <a:cubicBezTo>
                    <a:pt x="3" y="78"/>
                    <a:pt x="0" y="75"/>
                    <a:pt x="0" y="71"/>
                  </a:cubicBezTo>
                  <a:cubicBezTo>
                    <a:pt x="0" y="67"/>
                    <a:pt x="3" y="63"/>
                    <a:pt x="7" y="63"/>
                  </a:cubicBezTo>
                  <a:lnTo>
                    <a:pt x="19" y="63"/>
                  </a:lnTo>
                  <a:lnTo>
                    <a:pt x="80" y="3"/>
                  </a:lnTo>
                  <a:cubicBezTo>
                    <a:pt x="83" y="0"/>
                    <a:pt x="87" y="0"/>
                    <a:pt x="90" y="3"/>
                  </a:cubicBezTo>
                  <a:cubicBezTo>
                    <a:pt x="93" y="5"/>
                    <a:pt x="93" y="10"/>
                    <a:pt x="90" y="13"/>
                  </a:cubicBezTo>
                  <a:lnTo>
                    <a:pt x="27" y="76"/>
                  </a:lnTo>
                  <a:cubicBezTo>
                    <a:pt x="26" y="77"/>
                    <a:pt x="24" y="78"/>
                    <a:pt x="22"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6" name="Freeform 204">
              <a:extLst>
                <a:ext uri="{FF2B5EF4-FFF2-40B4-BE49-F238E27FC236}">
                  <a16:creationId xmlns:a16="http://schemas.microsoft.com/office/drawing/2014/main" id="{158FAF2A-4A00-FDAF-E27E-4748E3E86C54}"/>
                </a:ext>
              </a:extLst>
            </p:cNvPr>
            <p:cNvSpPr>
              <a:spLocks/>
            </p:cNvSpPr>
            <p:nvPr/>
          </p:nvSpPr>
          <p:spPr bwMode="auto">
            <a:xfrm>
              <a:off x="7486651" y="1992313"/>
              <a:ext cx="130175" cy="12700"/>
            </a:xfrm>
            <a:custGeom>
              <a:avLst/>
              <a:gdLst>
                <a:gd name="T0" fmla="*/ 135 w 142"/>
                <a:gd name="T1" fmla="*/ 14 h 14"/>
                <a:gd name="T2" fmla="*/ 7 w 142"/>
                <a:gd name="T3" fmla="*/ 14 h 14"/>
                <a:gd name="T4" fmla="*/ 0 w 142"/>
                <a:gd name="T5" fmla="*/ 7 h 14"/>
                <a:gd name="T6" fmla="*/ 7 w 142"/>
                <a:gd name="T7" fmla="*/ 0 h 14"/>
                <a:gd name="T8" fmla="*/ 135 w 142"/>
                <a:gd name="T9" fmla="*/ 0 h 14"/>
                <a:gd name="T10" fmla="*/ 142 w 142"/>
                <a:gd name="T11" fmla="*/ 7 h 14"/>
                <a:gd name="T12" fmla="*/ 135 w 142"/>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2" h="14">
                  <a:moveTo>
                    <a:pt x="135" y="14"/>
                  </a:moveTo>
                  <a:lnTo>
                    <a:pt x="7" y="14"/>
                  </a:lnTo>
                  <a:cubicBezTo>
                    <a:pt x="3" y="14"/>
                    <a:pt x="0" y="11"/>
                    <a:pt x="0" y="7"/>
                  </a:cubicBezTo>
                  <a:cubicBezTo>
                    <a:pt x="0" y="3"/>
                    <a:pt x="3" y="0"/>
                    <a:pt x="7" y="0"/>
                  </a:cubicBezTo>
                  <a:lnTo>
                    <a:pt x="135" y="0"/>
                  </a:lnTo>
                  <a:cubicBezTo>
                    <a:pt x="139" y="0"/>
                    <a:pt x="142" y="3"/>
                    <a:pt x="142" y="7"/>
                  </a:cubicBezTo>
                  <a:cubicBezTo>
                    <a:pt x="142" y="11"/>
                    <a:pt x="139" y="14"/>
                    <a:pt x="135"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sp>
        <p:nvSpPr>
          <p:cNvPr id="3" name="Rectangle 2">
            <a:extLst>
              <a:ext uri="{FF2B5EF4-FFF2-40B4-BE49-F238E27FC236}">
                <a16:creationId xmlns:a16="http://schemas.microsoft.com/office/drawing/2014/main" id="{CF8FF7B0-2A05-A2B4-679B-E70C0C09C3AA}"/>
              </a:ext>
            </a:extLst>
          </p:cNvPr>
          <p:cNvSpPr/>
          <p:nvPr/>
        </p:nvSpPr>
        <p:spPr>
          <a:xfrm>
            <a:off x="2608735" y="1027906"/>
            <a:ext cx="45719" cy="17095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B7FC477C-8468-49C5-BAE0-A84FB0927929}"/>
              </a:ext>
            </a:extLst>
          </p:cNvPr>
          <p:cNvSpPr/>
          <p:nvPr/>
        </p:nvSpPr>
        <p:spPr>
          <a:xfrm>
            <a:off x="2606198" y="2906790"/>
            <a:ext cx="45719" cy="16219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156DB95F-6E8A-45E4-2449-807222183B9A}"/>
              </a:ext>
            </a:extLst>
          </p:cNvPr>
          <p:cNvSpPr/>
          <p:nvPr/>
        </p:nvSpPr>
        <p:spPr>
          <a:xfrm>
            <a:off x="2615717" y="4762201"/>
            <a:ext cx="45719" cy="14382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CA001177-FA72-7BE4-0ED9-4241F7BB405A}"/>
              </a:ext>
            </a:extLst>
          </p:cNvPr>
          <p:cNvSpPr/>
          <p:nvPr/>
        </p:nvSpPr>
        <p:spPr>
          <a:xfrm>
            <a:off x="6751896" y="1027906"/>
            <a:ext cx="45719" cy="518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0E58A8DF-5889-11E5-4BF5-67E6A6E44022}"/>
              </a:ext>
            </a:extLst>
          </p:cNvPr>
          <p:cNvCxnSpPr>
            <a:cxnSpLocks/>
          </p:cNvCxnSpPr>
          <p:nvPr/>
        </p:nvCxnSpPr>
        <p:spPr>
          <a:xfrm>
            <a:off x="4623914" y="3349724"/>
            <a:ext cx="0" cy="12750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Chat with solid fill">
            <a:extLst>
              <a:ext uri="{FF2B5EF4-FFF2-40B4-BE49-F238E27FC236}">
                <a16:creationId xmlns:a16="http://schemas.microsoft.com/office/drawing/2014/main" id="{B69B721C-6C81-A985-11CE-6CA717B92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0454" y="5240747"/>
            <a:ext cx="365633" cy="365633"/>
          </a:xfrm>
          <a:prstGeom prst="rect">
            <a:avLst/>
          </a:prstGeom>
        </p:spPr>
      </p:pic>
      <p:sp>
        <p:nvSpPr>
          <p:cNvPr id="9" name="TextBox 8">
            <a:extLst>
              <a:ext uri="{FF2B5EF4-FFF2-40B4-BE49-F238E27FC236}">
                <a16:creationId xmlns:a16="http://schemas.microsoft.com/office/drawing/2014/main" id="{53A1AFE0-5BE2-AF16-9D80-11F7A2DAC341}"/>
              </a:ext>
            </a:extLst>
          </p:cNvPr>
          <p:cNvSpPr txBox="1"/>
          <p:nvPr/>
        </p:nvSpPr>
        <p:spPr>
          <a:xfrm>
            <a:off x="431923" y="5535505"/>
            <a:ext cx="160239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mn-lt"/>
                <a:cs typeface="+mn-lt"/>
                <a:sym typeface="+mn-lt"/>
              </a:rPr>
              <a:t>Croatian &amp; English</a:t>
            </a:r>
          </a:p>
        </p:txBody>
      </p:sp>
      <p:sp>
        <p:nvSpPr>
          <p:cNvPr id="4" name="TextBox 41">
            <a:extLst>
              <a:ext uri="{FF2B5EF4-FFF2-40B4-BE49-F238E27FC236}">
                <a16:creationId xmlns:a16="http://schemas.microsoft.com/office/drawing/2014/main" id="{46E3E764-2BB7-6921-D784-421596299C92}"/>
              </a:ext>
            </a:extLst>
          </p:cNvPr>
          <p:cNvSpPr txBox="1"/>
          <p:nvPr/>
        </p:nvSpPr>
        <p:spPr>
          <a:xfrm>
            <a:off x="3214895" y="4373539"/>
            <a:ext cx="1757815"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ISO Management Systems</a:t>
            </a:r>
          </a:p>
        </p:txBody>
      </p:sp>
      <p:pic>
        <p:nvPicPr>
          <p:cNvPr id="7" name="Grafik 6" descr="Klemmbrett Marke Silhouette">
            <a:extLst>
              <a:ext uri="{FF2B5EF4-FFF2-40B4-BE49-F238E27FC236}">
                <a16:creationId xmlns:a16="http://schemas.microsoft.com/office/drawing/2014/main" id="{D759F5FD-25BE-9F14-44D6-766A2C4E7E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78288" y="4345347"/>
            <a:ext cx="291600" cy="291600"/>
          </a:xfrm>
          <a:prstGeom prst="rect">
            <a:avLst/>
          </a:prstGeom>
        </p:spPr>
      </p:pic>
      <p:pic>
        <p:nvPicPr>
          <p:cNvPr id="12" name="Grafik 11" descr="Schild Häkchen Silhouette">
            <a:extLst>
              <a:ext uri="{FF2B5EF4-FFF2-40B4-BE49-F238E27FC236}">
                <a16:creationId xmlns:a16="http://schemas.microsoft.com/office/drawing/2014/main" id="{D1EA79C6-4598-49C9-A021-555C57FDEAF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70496" y="3493029"/>
            <a:ext cx="291600" cy="291600"/>
          </a:xfrm>
          <a:prstGeom prst="rect">
            <a:avLst/>
          </a:prstGeom>
        </p:spPr>
      </p:pic>
      <p:pic>
        <p:nvPicPr>
          <p:cNvPr id="15" name="Grafik 14" descr="Warnung Silhouette">
            <a:extLst>
              <a:ext uri="{FF2B5EF4-FFF2-40B4-BE49-F238E27FC236}">
                <a16:creationId xmlns:a16="http://schemas.microsoft.com/office/drawing/2014/main" id="{732D9F49-37FB-AB73-F9B4-9790679499E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06983" y="3874018"/>
            <a:ext cx="291600" cy="291600"/>
          </a:xfrm>
          <a:prstGeom prst="rect">
            <a:avLst/>
          </a:prstGeom>
        </p:spPr>
      </p:pic>
      <p:pic>
        <p:nvPicPr>
          <p:cNvPr id="17" name="Grafik 16" descr="Skalierung Silhouette">
            <a:extLst>
              <a:ext uri="{FF2B5EF4-FFF2-40B4-BE49-F238E27FC236}">
                <a16:creationId xmlns:a16="http://schemas.microsoft.com/office/drawing/2014/main" id="{41345FC0-359D-0794-A791-EEC1D797DAD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4682" y="3902741"/>
            <a:ext cx="291600" cy="291600"/>
          </a:xfrm>
          <a:prstGeom prst="rect">
            <a:avLst/>
          </a:prstGeom>
        </p:spPr>
      </p:pic>
      <p:pic>
        <p:nvPicPr>
          <p:cNvPr id="36" name="Grafik 35" descr="Klemmbrett abgehakt Silhouette">
            <a:extLst>
              <a:ext uri="{FF2B5EF4-FFF2-40B4-BE49-F238E27FC236}">
                <a16:creationId xmlns:a16="http://schemas.microsoft.com/office/drawing/2014/main" id="{D8E542D1-D047-DC9F-97A5-6A931B63E2D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11512" y="3497075"/>
            <a:ext cx="291600" cy="291600"/>
          </a:xfrm>
          <a:prstGeom prst="rect">
            <a:avLst/>
          </a:prstGeom>
        </p:spPr>
      </p:pic>
      <p:sp>
        <p:nvSpPr>
          <p:cNvPr id="14" name="Rectangle 13">
            <a:extLst>
              <a:ext uri="{FF2B5EF4-FFF2-40B4-BE49-F238E27FC236}">
                <a16:creationId xmlns:a16="http://schemas.microsoft.com/office/drawing/2014/main" id="{361D7662-508E-7595-10EE-F112E731D8E2}"/>
              </a:ext>
            </a:extLst>
          </p:cNvPr>
          <p:cNvSpPr/>
          <p:nvPr/>
        </p:nvSpPr>
        <p:spPr>
          <a:xfrm>
            <a:off x="9461640" y="3121"/>
            <a:ext cx="1846538" cy="30862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1" kern="0" dirty="0">
                <a:solidFill>
                  <a:schemeClr val="tx1"/>
                </a:solidFill>
                <a:latin typeface="+mj-lt"/>
                <a:ea typeface="+mn-lt"/>
                <a:cs typeface="+mn-lt"/>
                <a:sym typeface="+mn-lt"/>
              </a:rPr>
              <a:t>Expert visiting sites in: </a:t>
            </a:r>
            <a:endParaRPr kumimoji="0" lang="en-US" sz="1200" b="0" i="0" u="none" strike="noStrike" kern="0" cap="none" spc="0" normalizeH="0" baseline="0" noProof="0" dirty="0">
              <a:ln>
                <a:noFill/>
              </a:ln>
              <a:solidFill>
                <a:schemeClr val="tx1"/>
              </a:solidFill>
              <a:effectLst/>
              <a:uLnTx/>
              <a:uFillTx/>
              <a:latin typeface="+mj-lt"/>
              <a:ea typeface="+mn-lt"/>
              <a:cs typeface="+mn-lt"/>
              <a:sym typeface="+mn-lt"/>
            </a:endParaRPr>
          </a:p>
        </p:txBody>
      </p:sp>
      <p:sp>
        <p:nvSpPr>
          <p:cNvPr id="18" name="Freeform 13">
            <a:extLst>
              <a:ext uri="{FF2B5EF4-FFF2-40B4-BE49-F238E27FC236}">
                <a16:creationId xmlns:a16="http://schemas.microsoft.com/office/drawing/2014/main" id="{F5409D0E-670B-C29E-0E8E-DBEAF378DCB0}"/>
              </a:ext>
            </a:extLst>
          </p:cNvPr>
          <p:cNvSpPr/>
          <p:nvPr/>
        </p:nvSpPr>
        <p:spPr>
          <a:xfrm>
            <a:off x="11167781" y="-3709"/>
            <a:ext cx="1024219" cy="626054"/>
          </a:xfrm>
          <a:custGeom>
            <a:avLst/>
            <a:gdLst/>
            <a:ahLst/>
            <a:cxnLst/>
            <a:rect l="l" t="t" r="r" b="b"/>
            <a:pathLst>
              <a:path w="1536328" h="939081">
                <a:moveTo>
                  <a:pt x="0" y="0"/>
                </a:moveTo>
                <a:lnTo>
                  <a:pt x="1536329" y="0"/>
                </a:lnTo>
                <a:lnTo>
                  <a:pt x="1536329" y="939081"/>
                </a:lnTo>
                <a:lnTo>
                  <a:pt x="0" y="939081"/>
                </a:lnTo>
                <a:lnTo>
                  <a:pt x="0" y="0"/>
                </a:lnTo>
                <a:close/>
              </a:path>
            </a:pathLst>
          </a:custGeom>
          <a:blipFill>
            <a:blip r:embed="rId15"/>
            <a:stretch>
              <a:fillRect/>
            </a:stretch>
          </a:blipFill>
        </p:spPr>
        <p:txBody>
          <a:bodyPr/>
          <a:lstStyle/>
          <a:p>
            <a:endParaRPr lang="en-US" sz="1200" dirty="0"/>
          </a:p>
        </p:txBody>
      </p:sp>
      <p:sp>
        <p:nvSpPr>
          <p:cNvPr id="20" name="Rectangle 19">
            <a:extLst>
              <a:ext uri="{FF2B5EF4-FFF2-40B4-BE49-F238E27FC236}">
                <a16:creationId xmlns:a16="http://schemas.microsoft.com/office/drawing/2014/main" id="{8A8F564D-A6CC-D7F9-17D4-4EA0558BE4A0}"/>
              </a:ext>
            </a:extLst>
          </p:cNvPr>
          <p:cNvSpPr/>
          <p:nvPr/>
        </p:nvSpPr>
        <p:spPr>
          <a:xfrm>
            <a:off x="6865470" y="2300570"/>
            <a:ext cx="4982783" cy="289333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mn-lt"/>
                <a:cs typeface="+mn-lt"/>
                <a:sym typeface="+mn-lt"/>
              </a:rPr>
              <a:t>Management Systems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Auditing management system in accordance with ISO 9001 for quality management, ISO 14001 for environmental management and OHSAS 18001 for occupational health and safety.</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Auditing management system in accordance with ISO 9001 for quality management, ISO 14001 for environmental management, ISO 45001 for occupational health and safety and ISO 50001 for energy</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Verification of reports on greenhouse gas emissions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Auditing management system in accordance with ISO 9001 for quality management, ISO 14001 for environmental management, ISO 45001 for occupational health and safety and ISO 50001 for energy management</a:t>
            </a:r>
          </a:p>
        </p:txBody>
      </p:sp>
      <p:sp>
        <p:nvSpPr>
          <p:cNvPr id="21" name="Rectangle 20">
            <a:extLst>
              <a:ext uri="{FF2B5EF4-FFF2-40B4-BE49-F238E27FC236}">
                <a16:creationId xmlns:a16="http://schemas.microsoft.com/office/drawing/2014/main" id="{0FE86E65-344B-9EF0-3D9F-22746A9EE4D7}"/>
              </a:ext>
            </a:extLst>
          </p:cNvPr>
          <p:cNvSpPr/>
          <p:nvPr/>
        </p:nvSpPr>
        <p:spPr>
          <a:xfrm>
            <a:off x="6865470" y="1573079"/>
            <a:ext cx="4982783" cy="147775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mn-lt"/>
                <a:cs typeface="+mn-lt"/>
                <a:sym typeface="+mn-lt"/>
              </a:rPr>
              <a:t>Safety Culture Change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Management training, Assessment, Contractors Safety, Safety Champions coaching,  Training and communication etc.</a:t>
            </a:r>
          </a:p>
        </p:txBody>
      </p:sp>
      <p:pic>
        <p:nvPicPr>
          <p:cNvPr id="2" name="Picture 1">
            <a:extLst>
              <a:ext uri="{FF2B5EF4-FFF2-40B4-BE49-F238E27FC236}">
                <a16:creationId xmlns:a16="http://schemas.microsoft.com/office/drawing/2014/main" id="{4549CEE0-67E1-A1A4-4064-044DD1B1394C}"/>
              </a:ext>
            </a:extLst>
          </p:cNvPr>
          <p:cNvPicPr>
            <a:picLocks noChangeAspect="1"/>
          </p:cNvPicPr>
          <p:nvPr/>
        </p:nvPicPr>
        <p:blipFill rotWithShape="1">
          <a:blip r:embed="rId16">
            <a:extLst>
              <a:ext uri="{BEBA8EAE-BF5A-486C-A8C5-ECC9F3942E4B}">
                <a14:imgProps xmlns:a14="http://schemas.microsoft.com/office/drawing/2010/main">
                  <a14:imgLayer r:embed="rId17">
                    <a14:imgEffect>
                      <a14:saturation sat="0"/>
                    </a14:imgEffect>
                  </a14:imgLayer>
                </a14:imgProps>
              </a:ext>
            </a:extLst>
          </a:blip>
          <a:srcRect l="12743" r="8907"/>
          <a:stretch/>
        </p:blipFill>
        <p:spPr>
          <a:xfrm>
            <a:off x="701630" y="1253734"/>
            <a:ext cx="1100050" cy="1404019"/>
          </a:xfrm>
          <a:prstGeom prst="rect">
            <a:avLst/>
          </a:prstGeom>
        </p:spPr>
      </p:pic>
    </p:spTree>
    <p:extLst>
      <p:ext uri="{BB962C8B-B14F-4D97-AF65-F5344CB8AC3E}">
        <p14:creationId xmlns:p14="http://schemas.microsoft.com/office/powerpoint/2010/main" val="11947660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E9A02F-188B-472A-BBB2-33EE86BF9A48}"/>
              </a:ext>
            </a:extLst>
          </p:cNvPr>
          <p:cNvSpPr/>
          <p:nvPr/>
        </p:nvSpPr>
        <p:spPr>
          <a:xfrm>
            <a:off x="2632536" y="1422187"/>
            <a:ext cx="4103445" cy="171359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20000"/>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a:solidFill>
                  <a:schemeClr val="tx1"/>
                </a:solidFill>
                <a:ea typeface="+mn-lt"/>
                <a:cs typeface="+mn-lt"/>
                <a:sym typeface="+mn-lt"/>
              </a:rPr>
              <a:t>7</a:t>
            </a:r>
            <a:r>
              <a:rPr kumimoji="0" lang="en-US" sz="1200" b="0" i="0" u="none" strike="noStrike" kern="0" cap="none" spc="0" normalizeH="0" baseline="0" noProof="0">
                <a:ln>
                  <a:noFill/>
                </a:ln>
                <a:solidFill>
                  <a:schemeClr val="tx1"/>
                </a:solidFill>
                <a:effectLst/>
                <a:uLnTx/>
                <a:uFillTx/>
                <a:ea typeface="+mn-lt"/>
                <a:cs typeface="+mn-lt"/>
                <a:sym typeface="+mn-lt"/>
              </a:rPr>
              <a:t> years Shipping and Shipbuilding companies including seagoing enginer and Superintendent working in shipyards in Poland, Spain and Croatia</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a:solidFill>
                  <a:schemeClr val="tx1"/>
                </a:solidFill>
                <a:ea typeface="+mn-lt"/>
                <a:cs typeface="+mn-lt"/>
                <a:sym typeface="+mn-lt"/>
              </a:rPr>
              <a:t>10 years Ship and Engineer Surveyor for Lloyd’s Register</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chemeClr val="tx1"/>
                </a:solidFill>
                <a:effectLst/>
                <a:uLnTx/>
                <a:uFillTx/>
                <a:ea typeface="+mn-lt"/>
                <a:cs typeface="+mn-lt"/>
                <a:sym typeface="+mn-lt"/>
              </a:rPr>
              <a:t> over 20 years Auditing experience for LRQA in ISO 9001/ ISO 14001/ ISO 45001/ ISO 28000</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a:solidFill>
                  <a:schemeClr val="tx1"/>
                </a:solidFill>
                <a:ea typeface="+mn-lt"/>
                <a:cs typeface="+mn-lt"/>
                <a:sym typeface="+mn-lt"/>
              </a:rPr>
              <a:t>Consultant for implementation of International Safety Mangement Code ( ISM ) for shipping companies</a:t>
            </a:r>
            <a:endParaRPr kumimoji="0" lang="en-US" sz="1200" b="0" i="0" u="none" strike="noStrike" kern="0" cap="none" spc="0" normalizeH="0" baseline="0" noProof="0">
              <a:ln>
                <a:noFill/>
              </a:ln>
              <a:solidFill>
                <a:schemeClr val="tx1"/>
              </a:solidFill>
              <a:effectLst/>
              <a:uLnTx/>
              <a:uFillTx/>
              <a:ea typeface="+mn-lt"/>
              <a:cs typeface="+mn-lt"/>
              <a:sym typeface="+mn-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chemeClr val="tx1"/>
                </a:solidFill>
                <a:effectLst/>
                <a:uLnTx/>
                <a:uFillTx/>
                <a:ea typeface="+mn-lt"/>
                <a:cs typeface="+mn-lt"/>
                <a:sym typeface="+mn-lt"/>
              </a:rPr>
              <a:t>Trainer for Global Wind Organisation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a:solidFill>
                  <a:schemeClr val="tx1"/>
                </a:solidFill>
                <a:ea typeface="+mn-lt"/>
                <a:cs typeface="+mn-lt"/>
                <a:sym typeface="+mn-lt"/>
              </a:rPr>
              <a:t>Auditor of Global Wind Organisation – Safety for the Wind Technicians</a:t>
            </a:r>
            <a:endParaRPr kumimoji="0" lang="en-US" sz="1200" b="0" i="0" u="none" strike="noStrike" kern="0" cap="none" spc="0" normalizeH="0" baseline="0" noProof="0" dirty="0">
              <a:ln>
                <a:noFill/>
              </a:ln>
              <a:solidFill>
                <a:schemeClr val="tx1"/>
              </a:solidFill>
              <a:effectLst/>
              <a:uLnTx/>
              <a:uFillTx/>
              <a:ea typeface="+mn-lt"/>
              <a:cs typeface="+mn-lt"/>
              <a:sym typeface="+mn-lt"/>
            </a:endParaRPr>
          </a:p>
        </p:txBody>
      </p:sp>
      <p:sp>
        <p:nvSpPr>
          <p:cNvPr id="8" name="Rectangle 7">
            <a:extLst>
              <a:ext uri="{FF2B5EF4-FFF2-40B4-BE49-F238E27FC236}">
                <a16:creationId xmlns:a16="http://schemas.microsoft.com/office/drawing/2014/main" id="{F0AAB741-8FFF-45BC-8AE7-DDA8A0361D98}"/>
              </a:ext>
            </a:extLst>
          </p:cNvPr>
          <p:cNvSpPr/>
          <p:nvPr/>
        </p:nvSpPr>
        <p:spPr>
          <a:xfrm>
            <a:off x="2632537" y="5182162"/>
            <a:ext cx="4103446" cy="101446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marL="285750" indent="-285750">
              <a:buFont typeface="Arial" panose="020B0604020202020204" pitchFamily="34" charset="0"/>
              <a:buChar char="•"/>
            </a:pPr>
            <a:r>
              <a:rPr lang="en-US" sz="1200" kern="0">
                <a:solidFill>
                  <a:schemeClr val="tx1"/>
                </a:solidFill>
                <a:ea typeface="+mn-lt"/>
                <a:cs typeface="+mn-lt"/>
                <a:sym typeface="+mn-lt"/>
              </a:rPr>
              <a:t>Dipl. Engineer Gdansk Technical University ( Maritime engineering)</a:t>
            </a:r>
          </a:p>
          <a:p>
            <a:pPr marL="285750" indent="-285750">
              <a:buFont typeface="Arial" panose="020B0604020202020204" pitchFamily="34" charset="0"/>
              <a:buChar char="•"/>
            </a:pPr>
            <a:r>
              <a:rPr lang="en-US" sz="1200" kern="0">
                <a:solidFill>
                  <a:schemeClr val="tx1"/>
                </a:solidFill>
                <a:ea typeface="+mn-lt"/>
                <a:cs typeface="+mn-lt"/>
                <a:sym typeface="+mn-lt"/>
              </a:rPr>
              <a:t>Postgraduate Course of Management Gdansk University Faculty of management</a:t>
            </a:r>
            <a:endParaRPr lang="en-US" sz="1200" kern="0" dirty="0">
              <a:solidFill>
                <a:schemeClr val="tx1"/>
              </a:solidFill>
              <a:ea typeface="+mn-lt"/>
              <a:cs typeface="+mn-lt"/>
              <a:sym typeface="+mn-lt"/>
            </a:endParaRPr>
          </a:p>
          <a:p>
            <a:pPr marL="285750" indent="-285750">
              <a:buFont typeface="Arial" panose="020B0604020202020204" pitchFamily="34" charset="0"/>
              <a:buChar char="•"/>
            </a:pPr>
            <a:r>
              <a:rPr lang="en-US" sz="1200" kern="0">
                <a:solidFill>
                  <a:schemeClr val="tx1"/>
                </a:solidFill>
                <a:ea typeface="+mn-lt"/>
                <a:cs typeface="+mn-lt"/>
                <a:sym typeface="+mn-lt"/>
              </a:rPr>
              <a:t>Lead Auditor </a:t>
            </a:r>
            <a:r>
              <a:rPr kumimoji="0" lang="en-US" sz="1200" b="0" i="0" u="none" strike="noStrike" kern="0" cap="none" spc="0" normalizeH="0" baseline="0" noProof="0">
                <a:ln>
                  <a:noFill/>
                </a:ln>
                <a:solidFill>
                  <a:schemeClr val="tx1"/>
                </a:solidFill>
                <a:effectLst/>
                <a:uLnTx/>
                <a:uFillTx/>
                <a:ea typeface="+mn-lt"/>
                <a:cs typeface="+mn-lt"/>
                <a:sym typeface="+mn-lt"/>
              </a:rPr>
              <a:t>ISO 9001/ ISO 14001/ ISO 45001/ ISO 28000 /ISO 50001 and GWO</a:t>
            </a:r>
            <a:endParaRPr lang="en-US" sz="1200" kern="0" dirty="0">
              <a:solidFill>
                <a:schemeClr val="tx1"/>
              </a:solidFill>
              <a:ea typeface="+mn-lt"/>
              <a:cs typeface="+mn-lt"/>
              <a:sym typeface="+mn-lt"/>
            </a:endParaRPr>
          </a:p>
        </p:txBody>
      </p:sp>
      <p:sp>
        <p:nvSpPr>
          <p:cNvPr id="27" name="TextBox 26">
            <a:extLst>
              <a:ext uri="{FF2B5EF4-FFF2-40B4-BE49-F238E27FC236}">
                <a16:creationId xmlns:a16="http://schemas.microsoft.com/office/drawing/2014/main" id="{BBEBFFBF-DC15-4748-950F-1E21A72C8B9C}"/>
              </a:ext>
            </a:extLst>
          </p:cNvPr>
          <p:cNvSpPr txBox="1"/>
          <p:nvPr/>
        </p:nvSpPr>
        <p:spPr>
          <a:xfrm>
            <a:off x="3214752" y="3858716"/>
            <a:ext cx="755335"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ea typeface="+mn-lt"/>
                <a:cs typeface="+mn-lt"/>
                <a:sym typeface="+mn-lt"/>
              </a:rPr>
              <a:t>Maritime</a:t>
            </a:r>
            <a:endParaRPr kumimoji="0" lang="en-US" sz="1200" b="0" i="0" u="none" strike="noStrike" kern="0" cap="none" spc="0" normalizeH="0" baseline="0" noProof="0" dirty="0">
              <a:ln>
                <a:noFill/>
              </a:ln>
              <a:solidFill>
                <a:sysClr val="windowText" lastClr="000000"/>
              </a:solidFill>
              <a:effectLst/>
              <a:uLnTx/>
              <a:uFillTx/>
              <a:ea typeface="+mn-lt"/>
              <a:cs typeface="+mn-lt"/>
              <a:sym typeface="+mn-lt"/>
            </a:endParaRPr>
          </a:p>
        </p:txBody>
      </p:sp>
      <p:sp>
        <p:nvSpPr>
          <p:cNvPr id="28" name="TextBox 27">
            <a:extLst>
              <a:ext uri="{FF2B5EF4-FFF2-40B4-BE49-F238E27FC236}">
                <a16:creationId xmlns:a16="http://schemas.microsoft.com/office/drawing/2014/main" id="{D7967CF5-B6FB-483F-8EE5-A39A332E054D}"/>
              </a:ext>
            </a:extLst>
          </p:cNvPr>
          <p:cNvSpPr txBox="1"/>
          <p:nvPr/>
        </p:nvSpPr>
        <p:spPr>
          <a:xfrm>
            <a:off x="3214895" y="4274562"/>
            <a:ext cx="87876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Production</a:t>
            </a:r>
          </a:p>
        </p:txBody>
      </p:sp>
      <p:sp>
        <p:nvSpPr>
          <p:cNvPr id="40" name="Freeform 61" descr="{&quot;Key&quot;:&quot;POWER_USER_SHAPE_ICON&quot;,&quot;Value&quot;:&quot;POWER_USER_SHAPE_ICON_STYLE_1&quot;}">
            <a:extLst>
              <a:ext uri="{FF2B5EF4-FFF2-40B4-BE49-F238E27FC236}">
                <a16:creationId xmlns:a16="http://schemas.microsoft.com/office/drawing/2014/main" id="{C59A5AAC-0311-44F4-89FF-5EA2AA5A1986}"/>
              </a:ext>
            </a:extLst>
          </p:cNvPr>
          <p:cNvSpPr>
            <a:spLocks noEditPoints="1"/>
          </p:cNvSpPr>
          <p:nvPr/>
        </p:nvSpPr>
        <p:spPr bwMode="auto">
          <a:xfrm>
            <a:off x="4830275" y="3549223"/>
            <a:ext cx="176258" cy="235505"/>
          </a:xfrm>
          <a:custGeom>
            <a:avLst/>
            <a:gdLst>
              <a:gd name="T0" fmla="*/ 810 w 1672"/>
              <a:gd name="T1" fmla="*/ 1900 h 2232"/>
              <a:gd name="T2" fmla="*/ 766 w 1672"/>
              <a:gd name="T3" fmla="*/ 1922 h 2232"/>
              <a:gd name="T4" fmla="*/ 735 w 1672"/>
              <a:gd name="T5" fmla="*/ 1960 h 2232"/>
              <a:gd name="T6" fmla="*/ 725 w 1672"/>
              <a:gd name="T7" fmla="*/ 2008 h 2232"/>
              <a:gd name="T8" fmla="*/ 735 w 1672"/>
              <a:gd name="T9" fmla="*/ 2058 h 2232"/>
              <a:gd name="T10" fmla="*/ 766 w 1672"/>
              <a:gd name="T11" fmla="*/ 2096 h 2232"/>
              <a:gd name="T12" fmla="*/ 810 w 1672"/>
              <a:gd name="T13" fmla="*/ 2118 h 2232"/>
              <a:gd name="T14" fmla="*/ 862 w 1672"/>
              <a:gd name="T15" fmla="*/ 2118 h 2232"/>
              <a:gd name="T16" fmla="*/ 906 w 1672"/>
              <a:gd name="T17" fmla="*/ 2096 h 2232"/>
              <a:gd name="T18" fmla="*/ 937 w 1672"/>
              <a:gd name="T19" fmla="*/ 2058 h 2232"/>
              <a:gd name="T20" fmla="*/ 947 w 1672"/>
              <a:gd name="T21" fmla="*/ 2008 h 2232"/>
              <a:gd name="T22" fmla="*/ 937 w 1672"/>
              <a:gd name="T23" fmla="*/ 1960 h 2232"/>
              <a:gd name="T24" fmla="*/ 906 w 1672"/>
              <a:gd name="T25" fmla="*/ 1922 h 2232"/>
              <a:gd name="T26" fmla="*/ 862 w 1672"/>
              <a:gd name="T27" fmla="*/ 1900 h 2232"/>
              <a:gd name="T28" fmla="*/ 223 w 1672"/>
              <a:gd name="T29" fmla="*/ 168 h 2232"/>
              <a:gd name="T30" fmla="*/ 189 w 1672"/>
              <a:gd name="T31" fmla="*/ 179 h 2232"/>
              <a:gd name="T32" fmla="*/ 170 w 1672"/>
              <a:gd name="T33" fmla="*/ 206 h 2232"/>
              <a:gd name="T34" fmla="*/ 166 w 1672"/>
              <a:gd name="T35" fmla="*/ 1785 h 2232"/>
              <a:gd name="T36" fmla="*/ 1506 w 1672"/>
              <a:gd name="T37" fmla="*/ 223 h 2232"/>
              <a:gd name="T38" fmla="*/ 1495 w 1672"/>
              <a:gd name="T39" fmla="*/ 191 h 2232"/>
              <a:gd name="T40" fmla="*/ 1467 w 1672"/>
              <a:gd name="T41" fmla="*/ 171 h 2232"/>
              <a:gd name="T42" fmla="*/ 223 w 1672"/>
              <a:gd name="T43" fmla="*/ 168 h 2232"/>
              <a:gd name="T44" fmla="*/ 1449 w 1672"/>
              <a:gd name="T45" fmla="*/ 0 h 2232"/>
              <a:gd name="T46" fmla="*/ 1520 w 1672"/>
              <a:gd name="T47" fmla="*/ 12 h 2232"/>
              <a:gd name="T48" fmla="*/ 1581 w 1672"/>
              <a:gd name="T49" fmla="*/ 44 h 2232"/>
              <a:gd name="T50" fmla="*/ 1630 w 1672"/>
              <a:gd name="T51" fmla="*/ 92 h 2232"/>
              <a:gd name="T52" fmla="*/ 1661 w 1672"/>
              <a:gd name="T53" fmla="*/ 153 h 2232"/>
              <a:gd name="T54" fmla="*/ 1672 w 1672"/>
              <a:gd name="T55" fmla="*/ 223 h 2232"/>
              <a:gd name="T56" fmla="*/ 1670 w 1672"/>
              <a:gd name="T57" fmla="*/ 2045 h 2232"/>
              <a:gd name="T58" fmla="*/ 1647 w 1672"/>
              <a:gd name="T59" fmla="*/ 2111 h 2232"/>
              <a:gd name="T60" fmla="*/ 1607 w 1672"/>
              <a:gd name="T61" fmla="*/ 2166 h 2232"/>
              <a:gd name="T62" fmla="*/ 1552 w 1672"/>
              <a:gd name="T63" fmla="*/ 2207 h 2232"/>
              <a:gd name="T64" fmla="*/ 1486 w 1672"/>
              <a:gd name="T65" fmla="*/ 2229 h 2232"/>
              <a:gd name="T66" fmla="*/ 223 w 1672"/>
              <a:gd name="T67" fmla="*/ 2232 h 2232"/>
              <a:gd name="T68" fmla="*/ 152 w 1672"/>
              <a:gd name="T69" fmla="*/ 2220 h 2232"/>
              <a:gd name="T70" fmla="*/ 91 w 1672"/>
              <a:gd name="T71" fmla="*/ 2189 h 2232"/>
              <a:gd name="T72" fmla="*/ 42 w 1672"/>
              <a:gd name="T73" fmla="*/ 2140 h 2232"/>
              <a:gd name="T74" fmla="*/ 11 w 1672"/>
              <a:gd name="T75" fmla="*/ 2080 h 2232"/>
              <a:gd name="T76" fmla="*/ 0 w 1672"/>
              <a:gd name="T77" fmla="*/ 2008 h 2232"/>
              <a:gd name="T78" fmla="*/ 2 w 1672"/>
              <a:gd name="T79" fmla="*/ 188 h 2232"/>
              <a:gd name="T80" fmla="*/ 25 w 1672"/>
              <a:gd name="T81" fmla="*/ 122 h 2232"/>
              <a:gd name="T82" fmla="*/ 65 w 1672"/>
              <a:gd name="T83" fmla="*/ 66 h 2232"/>
              <a:gd name="T84" fmla="*/ 120 w 1672"/>
              <a:gd name="T85" fmla="*/ 25 h 2232"/>
              <a:gd name="T86" fmla="*/ 186 w 1672"/>
              <a:gd name="T87" fmla="*/ 4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72" h="2232">
                <a:moveTo>
                  <a:pt x="836" y="1897"/>
                </a:moveTo>
                <a:lnTo>
                  <a:pt x="810" y="1900"/>
                </a:lnTo>
                <a:lnTo>
                  <a:pt x="787" y="1909"/>
                </a:lnTo>
                <a:lnTo>
                  <a:pt x="766" y="1922"/>
                </a:lnTo>
                <a:lnTo>
                  <a:pt x="749" y="1939"/>
                </a:lnTo>
                <a:lnTo>
                  <a:pt x="735" y="1960"/>
                </a:lnTo>
                <a:lnTo>
                  <a:pt x="728" y="1983"/>
                </a:lnTo>
                <a:lnTo>
                  <a:pt x="725" y="2008"/>
                </a:lnTo>
                <a:lnTo>
                  <a:pt x="728" y="2034"/>
                </a:lnTo>
                <a:lnTo>
                  <a:pt x="735" y="2058"/>
                </a:lnTo>
                <a:lnTo>
                  <a:pt x="749" y="2079"/>
                </a:lnTo>
                <a:lnTo>
                  <a:pt x="766" y="2096"/>
                </a:lnTo>
                <a:lnTo>
                  <a:pt x="787" y="2109"/>
                </a:lnTo>
                <a:lnTo>
                  <a:pt x="810" y="2118"/>
                </a:lnTo>
                <a:lnTo>
                  <a:pt x="836" y="2121"/>
                </a:lnTo>
                <a:lnTo>
                  <a:pt x="862" y="2118"/>
                </a:lnTo>
                <a:lnTo>
                  <a:pt x="885" y="2109"/>
                </a:lnTo>
                <a:lnTo>
                  <a:pt x="906" y="2096"/>
                </a:lnTo>
                <a:lnTo>
                  <a:pt x="923" y="2079"/>
                </a:lnTo>
                <a:lnTo>
                  <a:pt x="937" y="2058"/>
                </a:lnTo>
                <a:lnTo>
                  <a:pt x="944" y="2034"/>
                </a:lnTo>
                <a:lnTo>
                  <a:pt x="947" y="2008"/>
                </a:lnTo>
                <a:lnTo>
                  <a:pt x="944" y="1983"/>
                </a:lnTo>
                <a:lnTo>
                  <a:pt x="937" y="1960"/>
                </a:lnTo>
                <a:lnTo>
                  <a:pt x="923" y="1939"/>
                </a:lnTo>
                <a:lnTo>
                  <a:pt x="906" y="1922"/>
                </a:lnTo>
                <a:lnTo>
                  <a:pt x="885" y="1909"/>
                </a:lnTo>
                <a:lnTo>
                  <a:pt x="862" y="1900"/>
                </a:lnTo>
                <a:lnTo>
                  <a:pt x="836" y="1897"/>
                </a:lnTo>
                <a:close/>
                <a:moveTo>
                  <a:pt x="223" y="168"/>
                </a:moveTo>
                <a:lnTo>
                  <a:pt x="205" y="171"/>
                </a:lnTo>
                <a:lnTo>
                  <a:pt x="189" y="179"/>
                </a:lnTo>
                <a:lnTo>
                  <a:pt x="177" y="191"/>
                </a:lnTo>
                <a:lnTo>
                  <a:pt x="170" y="206"/>
                </a:lnTo>
                <a:lnTo>
                  <a:pt x="166" y="223"/>
                </a:lnTo>
                <a:lnTo>
                  <a:pt x="166" y="1785"/>
                </a:lnTo>
                <a:lnTo>
                  <a:pt x="1506" y="1785"/>
                </a:lnTo>
                <a:lnTo>
                  <a:pt x="1506" y="223"/>
                </a:lnTo>
                <a:lnTo>
                  <a:pt x="1502" y="206"/>
                </a:lnTo>
                <a:lnTo>
                  <a:pt x="1495" y="191"/>
                </a:lnTo>
                <a:lnTo>
                  <a:pt x="1483" y="179"/>
                </a:lnTo>
                <a:lnTo>
                  <a:pt x="1467" y="171"/>
                </a:lnTo>
                <a:lnTo>
                  <a:pt x="1449" y="168"/>
                </a:lnTo>
                <a:lnTo>
                  <a:pt x="223" y="168"/>
                </a:lnTo>
                <a:close/>
                <a:moveTo>
                  <a:pt x="223" y="0"/>
                </a:moveTo>
                <a:lnTo>
                  <a:pt x="1449" y="0"/>
                </a:lnTo>
                <a:lnTo>
                  <a:pt x="1486" y="4"/>
                </a:lnTo>
                <a:lnTo>
                  <a:pt x="1520" y="12"/>
                </a:lnTo>
                <a:lnTo>
                  <a:pt x="1552" y="25"/>
                </a:lnTo>
                <a:lnTo>
                  <a:pt x="1581" y="44"/>
                </a:lnTo>
                <a:lnTo>
                  <a:pt x="1607" y="66"/>
                </a:lnTo>
                <a:lnTo>
                  <a:pt x="1630" y="92"/>
                </a:lnTo>
                <a:lnTo>
                  <a:pt x="1647" y="122"/>
                </a:lnTo>
                <a:lnTo>
                  <a:pt x="1661" y="153"/>
                </a:lnTo>
                <a:lnTo>
                  <a:pt x="1670" y="188"/>
                </a:lnTo>
                <a:lnTo>
                  <a:pt x="1672" y="223"/>
                </a:lnTo>
                <a:lnTo>
                  <a:pt x="1672" y="2008"/>
                </a:lnTo>
                <a:lnTo>
                  <a:pt x="1670" y="2045"/>
                </a:lnTo>
                <a:lnTo>
                  <a:pt x="1661" y="2080"/>
                </a:lnTo>
                <a:lnTo>
                  <a:pt x="1647" y="2111"/>
                </a:lnTo>
                <a:lnTo>
                  <a:pt x="1630" y="2140"/>
                </a:lnTo>
                <a:lnTo>
                  <a:pt x="1607" y="2166"/>
                </a:lnTo>
                <a:lnTo>
                  <a:pt x="1581" y="2189"/>
                </a:lnTo>
                <a:lnTo>
                  <a:pt x="1552" y="2207"/>
                </a:lnTo>
                <a:lnTo>
                  <a:pt x="1520" y="2220"/>
                </a:lnTo>
                <a:lnTo>
                  <a:pt x="1486" y="2229"/>
                </a:lnTo>
                <a:lnTo>
                  <a:pt x="1449" y="2232"/>
                </a:lnTo>
                <a:lnTo>
                  <a:pt x="223" y="2232"/>
                </a:lnTo>
                <a:lnTo>
                  <a:pt x="186" y="2229"/>
                </a:lnTo>
                <a:lnTo>
                  <a:pt x="152" y="2220"/>
                </a:lnTo>
                <a:lnTo>
                  <a:pt x="120" y="2207"/>
                </a:lnTo>
                <a:lnTo>
                  <a:pt x="91" y="2189"/>
                </a:lnTo>
                <a:lnTo>
                  <a:pt x="65" y="2166"/>
                </a:lnTo>
                <a:lnTo>
                  <a:pt x="42" y="2140"/>
                </a:lnTo>
                <a:lnTo>
                  <a:pt x="25" y="2111"/>
                </a:lnTo>
                <a:lnTo>
                  <a:pt x="11" y="2080"/>
                </a:lnTo>
                <a:lnTo>
                  <a:pt x="2" y="2045"/>
                </a:lnTo>
                <a:lnTo>
                  <a:pt x="0" y="2008"/>
                </a:lnTo>
                <a:lnTo>
                  <a:pt x="0" y="223"/>
                </a:lnTo>
                <a:lnTo>
                  <a:pt x="2" y="188"/>
                </a:lnTo>
                <a:lnTo>
                  <a:pt x="11" y="153"/>
                </a:lnTo>
                <a:lnTo>
                  <a:pt x="25" y="122"/>
                </a:lnTo>
                <a:lnTo>
                  <a:pt x="42" y="92"/>
                </a:lnTo>
                <a:lnTo>
                  <a:pt x="65" y="66"/>
                </a:lnTo>
                <a:lnTo>
                  <a:pt x="91" y="44"/>
                </a:lnTo>
                <a:lnTo>
                  <a:pt x="120" y="25"/>
                </a:lnTo>
                <a:lnTo>
                  <a:pt x="152" y="12"/>
                </a:lnTo>
                <a:lnTo>
                  <a:pt x="186" y="4"/>
                </a:lnTo>
                <a:lnTo>
                  <a:pt x="22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42" name="TextBox 41">
            <a:extLst>
              <a:ext uri="{FF2B5EF4-FFF2-40B4-BE49-F238E27FC236}">
                <a16:creationId xmlns:a16="http://schemas.microsoft.com/office/drawing/2014/main" id="{100CE035-3447-4003-A22E-A3E4B3B54CF5}"/>
              </a:ext>
            </a:extLst>
          </p:cNvPr>
          <p:cNvSpPr txBox="1"/>
          <p:nvPr/>
        </p:nvSpPr>
        <p:spPr>
          <a:xfrm>
            <a:off x="5190887" y="3829416"/>
            <a:ext cx="978153"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Supply Chain</a:t>
            </a:r>
          </a:p>
        </p:txBody>
      </p:sp>
      <p:sp>
        <p:nvSpPr>
          <p:cNvPr id="43" name="TextBox 42">
            <a:extLst>
              <a:ext uri="{FF2B5EF4-FFF2-40B4-BE49-F238E27FC236}">
                <a16:creationId xmlns:a16="http://schemas.microsoft.com/office/drawing/2014/main" id="{6CEE651F-2ED1-4DED-8E18-ECB3A6C57B34}"/>
              </a:ext>
            </a:extLst>
          </p:cNvPr>
          <p:cNvSpPr txBox="1"/>
          <p:nvPr/>
        </p:nvSpPr>
        <p:spPr>
          <a:xfrm>
            <a:off x="5169529" y="3503521"/>
            <a:ext cx="1287532"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ea typeface="+mn-lt"/>
                <a:cs typeface="+mn-lt"/>
                <a:sym typeface="+mn-lt"/>
              </a:rPr>
              <a:t>Power generation</a:t>
            </a:r>
            <a:endParaRPr kumimoji="0" lang="en-US" sz="1200" b="0" i="0" u="none" strike="noStrike" kern="0" cap="none" spc="0" normalizeH="0" baseline="0" noProof="0" dirty="0">
              <a:ln>
                <a:noFill/>
              </a:ln>
              <a:solidFill>
                <a:sysClr val="windowText" lastClr="000000"/>
              </a:solidFill>
              <a:effectLst/>
              <a:uLnTx/>
              <a:uFillTx/>
              <a:ea typeface="+mn-lt"/>
              <a:cs typeface="+mn-lt"/>
              <a:sym typeface="+mn-lt"/>
            </a:endParaRPr>
          </a:p>
        </p:txBody>
      </p:sp>
      <p:sp>
        <p:nvSpPr>
          <p:cNvPr id="44" name="Rectangle 43">
            <a:extLst>
              <a:ext uri="{FF2B5EF4-FFF2-40B4-BE49-F238E27FC236}">
                <a16:creationId xmlns:a16="http://schemas.microsoft.com/office/drawing/2014/main" id="{DDB5CB2D-19F3-41CC-85AC-B563388ADEFA}"/>
              </a:ext>
            </a:extLst>
          </p:cNvPr>
          <p:cNvSpPr/>
          <p:nvPr/>
        </p:nvSpPr>
        <p:spPr>
          <a:xfrm>
            <a:off x="6868524" y="3010586"/>
            <a:ext cx="4982783" cy="164285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mn-lt"/>
                <a:cs typeface="+mn-lt"/>
                <a:sym typeface="+mn-lt"/>
              </a:rPr>
              <a:t>Management Systems &amp; Culture Programs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chemeClr val="tx1"/>
                </a:solidFill>
                <a:effectLst/>
                <a:uLnTx/>
                <a:uFillTx/>
                <a:ea typeface="+mn-lt"/>
                <a:cs typeface="+mn-lt"/>
                <a:sym typeface="+mn-lt"/>
              </a:rPr>
              <a:t>Audited International </a:t>
            </a:r>
            <a:r>
              <a:rPr lang="en-US" sz="1200" kern="0">
                <a:solidFill>
                  <a:schemeClr val="tx1"/>
                </a:solidFill>
                <a:ea typeface="+mn-lt"/>
                <a:cs typeface="+mn-lt"/>
                <a:sym typeface="+mn-lt"/>
              </a:rPr>
              <a:t>S</a:t>
            </a:r>
            <a:r>
              <a:rPr kumimoji="0" lang="en-US" sz="1200" b="0" i="0" u="none" strike="noStrike" kern="0" cap="none" spc="0" normalizeH="0" baseline="0" noProof="0">
                <a:ln>
                  <a:noFill/>
                </a:ln>
                <a:solidFill>
                  <a:schemeClr val="tx1"/>
                </a:solidFill>
                <a:effectLst/>
                <a:uLnTx/>
                <a:uFillTx/>
                <a:ea typeface="+mn-lt"/>
                <a:cs typeface="+mn-lt"/>
                <a:sym typeface="+mn-lt"/>
              </a:rPr>
              <a:t>afety Management systems in the Shipowners offices (UK, Poland and Cyprus) and on board of many ships with different crew nationalities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a:solidFill>
                  <a:schemeClr val="tx1"/>
                </a:solidFill>
                <a:ea typeface="+mn-lt"/>
                <a:cs typeface="+mn-lt"/>
                <a:sym typeface="+mn-lt"/>
              </a:rPr>
              <a:t>Audited Safety Training for Wind Technicians in UK, Germany, Poland, Hungary, China , Korea and Thailand</a:t>
            </a:r>
            <a:endParaRPr kumimoji="0" lang="en-US" sz="1200" b="0" i="0" u="none" strike="noStrike" kern="0" cap="none" spc="0" normalizeH="0" baseline="0" noProof="0" dirty="0">
              <a:ln>
                <a:noFill/>
              </a:ln>
              <a:solidFill>
                <a:schemeClr val="tx1"/>
              </a:solidFill>
              <a:effectLst/>
              <a:uLnTx/>
              <a:uFillTx/>
              <a:ea typeface="+mn-lt"/>
              <a:cs typeface="+mn-lt"/>
              <a:sym typeface="+mn-lt"/>
            </a:endParaRPr>
          </a:p>
        </p:txBody>
      </p:sp>
      <p:sp>
        <p:nvSpPr>
          <p:cNvPr id="45" name="Rectangle 44">
            <a:extLst>
              <a:ext uri="{FF2B5EF4-FFF2-40B4-BE49-F238E27FC236}">
                <a16:creationId xmlns:a16="http://schemas.microsoft.com/office/drawing/2014/main" id="{A30D150F-ED30-4882-BDD1-FE97DC63819E}"/>
              </a:ext>
            </a:extLst>
          </p:cNvPr>
          <p:cNvSpPr/>
          <p:nvPr/>
        </p:nvSpPr>
        <p:spPr>
          <a:xfrm>
            <a:off x="0" y="1027906"/>
            <a:ext cx="2456121" cy="5165723"/>
          </a:xfrm>
          <a:prstGeom prst="rect">
            <a:avLst/>
          </a:pr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chemeClr val="tx1"/>
              </a:solidFill>
              <a:effectLst/>
              <a:uLnTx/>
              <a:uFillTx/>
            </a:endParaRPr>
          </a:p>
        </p:txBody>
      </p:sp>
      <p:sp>
        <p:nvSpPr>
          <p:cNvPr id="46" name="Rectangle 45">
            <a:extLst>
              <a:ext uri="{FF2B5EF4-FFF2-40B4-BE49-F238E27FC236}">
                <a16:creationId xmlns:a16="http://schemas.microsoft.com/office/drawing/2014/main" id="{7BEDCA70-8D07-4CCE-A8F6-2B3D231AE520}"/>
              </a:ext>
            </a:extLst>
          </p:cNvPr>
          <p:cNvSpPr/>
          <p:nvPr/>
        </p:nvSpPr>
        <p:spPr>
          <a:xfrm>
            <a:off x="0" y="3235947"/>
            <a:ext cx="2456121" cy="641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ea typeface="+mn-lt"/>
                <a:cs typeface="+mn-lt"/>
                <a:sym typeface="+mn-lt"/>
              </a:rPr>
              <a:t>Consultant</a:t>
            </a:r>
          </a:p>
        </p:txBody>
      </p:sp>
      <p:cxnSp>
        <p:nvCxnSpPr>
          <p:cNvPr id="47" name="Straight Connector 46">
            <a:extLst>
              <a:ext uri="{FF2B5EF4-FFF2-40B4-BE49-F238E27FC236}">
                <a16:creationId xmlns:a16="http://schemas.microsoft.com/office/drawing/2014/main" id="{93A7840D-EA91-4EE2-90A9-9DB67CE0C86A}"/>
              </a:ext>
            </a:extLst>
          </p:cNvPr>
          <p:cNvCxnSpPr/>
          <p:nvPr/>
        </p:nvCxnSpPr>
        <p:spPr>
          <a:xfrm>
            <a:off x="195533" y="3212628"/>
            <a:ext cx="20650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2C49561-B5E5-48B5-9CDC-0B980C15C93A}"/>
              </a:ext>
            </a:extLst>
          </p:cNvPr>
          <p:cNvSpPr txBox="1"/>
          <p:nvPr/>
        </p:nvSpPr>
        <p:spPr>
          <a:xfrm>
            <a:off x="-9585" y="4305901"/>
            <a:ext cx="191110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ea typeface="+mn-lt"/>
                <a:cs typeface="+mn-lt"/>
                <a:sym typeface="+mn-lt"/>
              </a:rPr>
              <a:t>ls.Sitkowski@gmail.com</a:t>
            </a:r>
            <a:endParaRPr kumimoji="0" lang="en-US" sz="1400" b="0" i="0" u="none" strike="noStrike" kern="0" cap="none" spc="0" normalizeH="0" baseline="0" noProof="0" dirty="0">
              <a:ln>
                <a:noFill/>
              </a:ln>
              <a:solidFill>
                <a:schemeClr val="bg1"/>
              </a:solidFill>
              <a:effectLst/>
              <a:uLnTx/>
              <a:uFillTx/>
              <a:ea typeface="+mn-lt"/>
              <a:cs typeface="+mn-lt"/>
              <a:sym typeface="+mn-lt"/>
            </a:endParaRPr>
          </a:p>
        </p:txBody>
      </p:sp>
      <p:sp>
        <p:nvSpPr>
          <p:cNvPr id="49" name="TextBox 48">
            <a:extLst>
              <a:ext uri="{FF2B5EF4-FFF2-40B4-BE49-F238E27FC236}">
                <a16:creationId xmlns:a16="http://schemas.microsoft.com/office/drawing/2014/main" id="{01842F8B-8841-4E34-9889-91E6E5DCF966}"/>
              </a:ext>
            </a:extLst>
          </p:cNvPr>
          <p:cNvSpPr txBox="1"/>
          <p:nvPr/>
        </p:nvSpPr>
        <p:spPr>
          <a:xfrm>
            <a:off x="285538" y="4892069"/>
            <a:ext cx="139974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kern="0">
                <a:solidFill>
                  <a:schemeClr val="bg1"/>
                </a:solidFill>
                <a:ea typeface="+mn-lt"/>
                <a:cs typeface="+mn-lt"/>
                <a:sym typeface="+mn-lt"/>
              </a:rPr>
              <a:t>+48 601 748 053</a:t>
            </a:r>
            <a:endParaRPr kumimoji="0" lang="en-US" sz="1400" b="0" i="0" u="none" strike="noStrike" kern="0" cap="none" spc="0" normalizeH="0" baseline="0" noProof="0" dirty="0">
              <a:ln>
                <a:noFill/>
              </a:ln>
              <a:solidFill>
                <a:schemeClr val="bg1"/>
              </a:solidFill>
              <a:effectLst/>
              <a:uLnTx/>
              <a:uFillTx/>
              <a:ea typeface="+mn-lt"/>
              <a:cs typeface="+mn-lt"/>
              <a:sym typeface="+mn-lt"/>
            </a:endParaRPr>
          </a:p>
        </p:txBody>
      </p:sp>
      <p:sp>
        <p:nvSpPr>
          <p:cNvPr id="51" name="Rectangle 50">
            <a:extLst>
              <a:ext uri="{FF2B5EF4-FFF2-40B4-BE49-F238E27FC236}">
                <a16:creationId xmlns:a16="http://schemas.microsoft.com/office/drawing/2014/main" id="{ED7F573A-0F05-4B01-BC67-624FF85CA80E}"/>
              </a:ext>
            </a:extLst>
          </p:cNvPr>
          <p:cNvSpPr/>
          <p:nvPr/>
        </p:nvSpPr>
        <p:spPr>
          <a:xfrm>
            <a:off x="5731301" y="5489447"/>
            <a:ext cx="2556000" cy="36894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52" name="Rectangle 51">
            <a:extLst>
              <a:ext uri="{FF2B5EF4-FFF2-40B4-BE49-F238E27FC236}">
                <a16:creationId xmlns:a16="http://schemas.microsoft.com/office/drawing/2014/main" id="{42AE8DD1-65E4-4BDF-9A75-3052D1EA8729}"/>
              </a:ext>
            </a:extLst>
          </p:cNvPr>
          <p:cNvSpPr/>
          <p:nvPr/>
        </p:nvSpPr>
        <p:spPr>
          <a:xfrm>
            <a:off x="6865470" y="4456759"/>
            <a:ext cx="4982783" cy="99874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5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ea typeface="+mn-lt"/>
                <a:cs typeface="+mn-lt"/>
                <a:sym typeface="+mn-lt"/>
              </a:rPr>
              <a:t>Audits &amp; certification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chemeClr val="tx1"/>
              </a:solidFill>
              <a:effectLst/>
              <a:uLnTx/>
              <a:uFillTx/>
              <a:ea typeface="+mn-lt"/>
              <a:cs typeface="+mn-lt"/>
              <a:sym typeface="+mn-lt"/>
            </a:endParaRPr>
          </a:p>
          <a:p>
            <a:pPr marL="285750" indent="-285750">
              <a:buFont typeface="Arial" panose="020B0604020202020204" pitchFamily="34" charset="0"/>
              <a:buChar char="•"/>
              <a:defRPr/>
            </a:pPr>
            <a:r>
              <a:rPr lang="en-US" sz="2200" dirty="0">
                <a:solidFill>
                  <a:srgbClr val="0D0D0D"/>
                </a:solidFill>
              </a:rPr>
              <a:t>Conducted over 100 certification audits as Lead Auditor across various industries for management systems according to OHSAS 18001, ISO 45001, ISO 14001,  </a:t>
            </a:r>
            <a:r>
              <a:rPr lang="en-US" sz="2200">
                <a:solidFill>
                  <a:srgbClr val="0D0D0D"/>
                </a:solidFill>
              </a:rPr>
              <a:t>ISO 9001,ISO 28000 ISM and GWO</a:t>
            </a:r>
            <a:endParaRPr lang="en-US" sz="1200" dirty="0">
              <a:solidFill>
                <a:srgbClr val="0D0D0D"/>
              </a:soli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a:t>
            </a:r>
          </a:p>
        </p:txBody>
      </p:sp>
      <p:sp>
        <p:nvSpPr>
          <p:cNvPr id="55" name="Rectangle 54">
            <a:extLst>
              <a:ext uri="{FF2B5EF4-FFF2-40B4-BE49-F238E27FC236}">
                <a16:creationId xmlns:a16="http://schemas.microsoft.com/office/drawing/2014/main" id="{3F344986-33D7-4EFF-B5CD-4DE051F0A4FD}"/>
              </a:ext>
            </a:extLst>
          </p:cNvPr>
          <p:cNvSpPr/>
          <p:nvPr/>
        </p:nvSpPr>
        <p:spPr>
          <a:xfrm>
            <a:off x="6868524" y="1498745"/>
            <a:ext cx="4982783" cy="147775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mn-lt"/>
                <a:cs typeface="+mn-lt"/>
                <a:sym typeface="+mn-lt"/>
              </a:rPr>
              <a:t>Program Management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a:solidFill>
                  <a:schemeClr val="tx1"/>
                </a:solidFill>
                <a:ea typeface="+mn-lt"/>
                <a:cs typeface="+mn-lt"/>
                <a:sym typeface="+mn-lt"/>
              </a:rPr>
              <a:t>Implemented the Safety management Code for the Shipping Companies including Polsteam, Polferries and Chipolbrok</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chemeClr val="tx1"/>
                </a:solidFill>
                <a:effectLst/>
                <a:uLnTx/>
                <a:uFillTx/>
                <a:ea typeface="+mn-lt"/>
                <a:cs typeface="+mn-lt"/>
                <a:sym typeface="+mn-lt"/>
              </a:rPr>
              <a:t>Developed the Auditor training for the Auditors in the Wind Industry ( Safety and Technical competencies0</a:t>
            </a:r>
            <a:endParaRPr kumimoji="0" lang="en-US" sz="1200" b="0" i="0" u="none" strike="noStrike" kern="0" cap="none" spc="0" normalizeH="0" baseline="0" noProof="0" dirty="0">
              <a:ln>
                <a:noFill/>
              </a:ln>
              <a:solidFill>
                <a:schemeClr val="tx1"/>
              </a:solidFill>
              <a:effectLst/>
              <a:uLnTx/>
              <a:uFillTx/>
              <a:ea typeface="+mn-lt"/>
              <a:cs typeface="+mn-lt"/>
              <a:sym typeface="+mn-lt"/>
            </a:endParaRPr>
          </a:p>
        </p:txBody>
      </p:sp>
      <p:sp>
        <p:nvSpPr>
          <p:cNvPr id="56" name="Title 1">
            <a:extLst>
              <a:ext uri="{FF2B5EF4-FFF2-40B4-BE49-F238E27FC236}">
                <a16:creationId xmlns:a16="http://schemas.microsoft.com/office/drawing/2014/main" id="{8E0D200D-B453-49DD-B19E-89FECDCC1C00}"/>
              </a:ext>
            </a:extLst>
          </p:cNvPr>
          <p:cNvSpPr txBox="1">
            <a:spLocks/>
          </p:cNvSpPr>
          <p:nvPr/>
        </p:nvSpPr>
        <p:spPr>
          <a:xfrm>
            <a:off x="0" y="2796867"/>
            <a:ext cx="2456121" cy="400615"/>
          </a:xfrm>
          <a:prstGeom prst="rect">
            <a:avLst/>
          </a:prstGeom>
          <a:noFill/>
          <a:ln w="25400" cap="flat" cmpd="sng" algn="ctr">
            <a:noFill/>
            <a:prstDash val="solid"/>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spcBef>
                <a:spcPct val="0"/>
              </a:spcBef>
              <a:buNone/>
              <a:defRPr sz="4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a:solidFill>
                  <a:schemeClr val="bg1"/>
                </a:solidFill>
                <a:ea typeface="+mn-lt"/>
                <a:cs typeface="+mn-lt"/>
                <a:sym typeface="+mn-lt"/>
              </a:rPr>
              <a:t>Leszek Sitkowski</a:t>
            </a:r>
          </a:p>
        </p:txBody>
      </p:sp>
      <p:sp>
        <p:nvSpPr>
          <p:cNvPr id="78" name="AutoShape 3">
            <a:extLst>
              <a:ext uri="{FF2B5EF4-FFF2-40B4-BE49-F238E27FC236}">
                <a16:creationId xmlns:a16="http://schemas.microsoft.com/office/drawing/2014/main" id="{83EF720D-47BB-4037-AB5F-BF95C1824F30}"/>
              </a:ext>
            </a:extLst>
          </p:cNvPr>
          <p:cNvSpPr>
            <a:spLocks noChangeAspect="1" noChangeArrowheads="1" noTextEdit="1"/>
          </p:cNvSpPr>
          <p:nvPr/>
        </p:nvSpPr>
        <p:spPr bwMode="auto">
          <a:xfrm>
            <a:off x="2548369" y="2743048"/>
            <a:ext cx="552985" cy="5529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83" name="Mail" descr="{&quot;Key&quot;:&quot;POWER_USER_SHAPE_ICON&quot;,&quot;Value&quot;:&quot;POWER_USER_SHAPE_ICON_STYLE_1&quot;}">
            <a:extLst>
              <a:ext uri="{FF2B5EF4-FFF2-40B4-BE49-F238E27FC236}">
                <a16:creationId xmlns:a16="http://schemas.microsoft.com/office/drawing/2014/main" id="{CA6972AE-C1D3-4E10-B332-7BA1D82C8C1B}"/>
              </a:ext>
            </a:extLst>
          </p:cNvPr>
          <p:cNvGrpSpPr>
            <a:grpSpLocks noChangeAspect="1"/>
          </p:cNvGrpSpPr>
          <p:nvPr>
            <p:custDataLst>
              <p:tags r:id="rId1"/>
            </p:custDataLst>
          </p:nvPr>
        </p:nvGrpSpPr>
        <p:grpSpPr bwMode="auto">
          <a:xfrm>
            <a:off x="1018999" y="4074162"/>
            <a:ext cx="354070" cy="230253"/>
            <a:chOff x="2478" y="1261"/>
            <a:chExt cx="2648" cy="1722"/>
          </a:xfrm>
          <a:solidFill>
            <a:schemeClr val="bg1"/>
          </a:solidFill>
        </p:grpSpPr>
        <p:sp>
          <p:nvSpPr>
            <p:cNvPr id="84" name="Freeform 336">
              <a:extLst>
                <a:ext uri="{FF2B5EF4-FFF2-40B4-BE49-F238E27FC236}">
                  <a16:creationId xmlns:a16="http://schemas.microsoft.com/office/drawing/2014/main" id="{68F9EDF0-81DB-456E-839B-A5CE56E8B979}"/>
                </a:ext>
              </a:extLst>
            </p:cNvPr>
            <p:cNvSpPr>
              <a:spLocks/>
            </p:cNvSpPr>
            <p:nvPr/>
          </p:nvSpPr>
          <p:spPr bwMode="auto">
            <a:xfrm>
              <a:off x="4145" y="1388"/>
              <a:ext cx="981" cy="1464"/>
            </a:xfrm>
            <a:custGeom>
              <a:avLst/>
              <a:gdLst>
                <a:gd name="T0" fmla="*/ 241 w 247"/>
                <a:gd name="T1" fmla="*/ 4 h 368"/>
                <a:gd name="T2" fmla="*/ 239 w 247"/>
                <a:gd name="T3" fmla="*/ 5 h 368"/>
                <a:gd name="T4" fmla="*/ 0 w 247"/>
                <a:gd name="T5" fmla="*/ 184 h 368"/>
                <a:gd name="T6" fmla="*/ 241 w 247"/>
                <a:gd name="T7" fmla="*/ 365 h 368"/>
                <a:gd name="T8" fmla="*/ 244 w 247"/>
                <a:gd name="T9" fmla="*/ 368 h 368"/>
                <a:gd name="T10" fmla="*/ 247 w 247"/>
                <a:gd name="T11" fmla="*/ 351 h 368"/>
                <a:gd name="T12" fmla="*/ 247 w 247"/>
                <a:gd name="T13" fmla="*/ 18 h 368"/>
                <a:gd name="T14" fmla="*/ 244 w 247"/>
                <a:gd name="T15" fmla="*/ 0 h 368"/>
                <a:gd name="T16" fmla="*/ 241 w 247"/>
                <a:gd name="T17" fmla="*/ 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 h="368">
                  <a:moveTo>
                    <a:pt x="241" y="4"/>
                  </a:moveTo>
                  <a:lnTo>
                    <a:pt x="239" y="5"/>
                  </a:lnTo>
                  <a:lnTo>
                    <a:pt x="0" y="184"/>
                  </a:lnTo>
                  <a:lnTo>
                    <a:pt x="241" y="365"/>
                  </a:lnTo>
                  <a:cubicBezTo>
                    <a:pt x="242" y="366"/>
                    <a:pt x="243" y="367"/>
                    <a:pt x="244" y="368"/>
                  </a:cubicBezTo>
                  <a:cubicBezTo>
                    <a:pt x="246" y="363"/>
                    <a:pt x="247" y="357"/>
                    <a:pt x="247" y="351"/>
                  </a:cubicBezTo>
                  <a:lnTo>
                    <a:pt x="247" y="18"/>
                  </a:lnTo>
                  <a:cubicBezTo>
                    <a:pt x="247" y="12"/>
                    <a:pt x="246" y="6"/>
                    <a:pt x="244" y="0"/>
                  </a:cubicBezTo>
                  <a:cubicBezTo>
                    <a:pt x="243" y="1"/>
                    <a:pt x="242" y="3"/>
                    <a:pt x="241"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ea typeface="+mn-lt"/>
                <a:cs typeface="+mn-lt"/>
                <a:sym typeface="+mn-lt"/>
              </a:endParaRPr>
            </a:p>
          </p:txBody>
        </p:sp>
        <p:sp>
          <p:nvSpPr>
            <p:cNvPr id="85" name="Freeform 337">
              <a:extLst>
                <a:ext uri="{FF2B5EF4-FFF2-40B4-BE49-F238E27FC236}">
                  <a16:creationId xmlns:a16="http://schemas.microsoft.com/office/drawing/2014/main" id="{894370EF-26D3-443F-84CB-2F7A89030E21}"/>
                </a:ext>
              </a:extLst>
            </p:cNvPr>
            <p:cNvSpPr>
              <a:spLocks/>
            </p:cNvSpPr>
            <p:nvPr/>
          </p:nvSpPr>
          <p:spPr bwMode="auto">
            <a:xfrm>
              <a:off x="2605" y="2203"/>
              <a:ext cx="2394" cy="780"/>
            </a:xfrm>
            <a:custGeom>
              <a:avLst/>
              <a:gdLst>
                <a:gd name="T0" fmla="*/ 301 w 603"/>
                <a:gd name="T1" fmla="*/ 20 h 196"/>
                <a:gd name="T2" fmla="*/ 242 w 603"/>
                <a:gd name="T3" fmla="*/ 0 h 196"/>
                <a:gd name="T4" fmla="*/ 0 w 603"/>
                <a:gd name="T5" fmla="*/ 182 h 196"/>
                <a:gd name="T6" fmla="*/ 35 w 603"/>
                <a:gd name="T7" fmla="*/ 196 h 196"/>
                <a:gd name="T8" fmla="*/ 568 w 603"/>
                <a:gd name="T9" fmla="*/ 196 h 196"/>
                <a:gd name="T10" fmla="*/ 603 w 603"/>
                <a:gd name="T11" fmla="*/ 182 h 196"/>
                <a:gd name="T12" fmla="*/ 360 w 603"/>
                <a:gd name="T13" fmla="*/ 0 h 196"/>
                <a:gd name="T14" fmla="*/ 301 w 603"/>
                <a:gd name="T15" fmla="*/ 2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3" h="196">
                  <a:moveTo>
                    <a:pt x="301" y="20"/>
                  </a:moveTo>
                  <a:cubicBezTo>
                    <a:pt x="280" y="20"/>
                    <a:pt x="259" y="13"/>
                    <a:pt x="242" y="0"/>
                  </a:cubicBezTo>
                  <a:lnTo>
                    <a:pt x="0" y="182"/>
                  </a:lnTo>
                  <a:cubicBezTo>
                    <a:pt x="9" y="191"/>
                    <a:pt x="21" y="196"/>
                    <a:pt x="35" y="196"/>
                  </a:cubicBezTo>
                  <a:lnTo>
                    <a:pt x="568" y="196"/>
                  </a:lnTo>
                  <a:cubicBezTo>
                    <a:pt x="581" y="196"/>
                    <a:pt x="594" y="191"/>
                    <a:pt x="603" y="182"/>
                  </a:cubicBezTo>
                  <a:lnTo>
                    <a:pt x="360" y="0"/>
                  </a:lnTo>
                  <a:cubicBezTo>
                    <a:pt x="343" y="13"/>
                    <a:pt x="323" y="20"/>
                    <a:pt x="301"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ea typeface="+mn-lt"/>
                <a:cs typeface="+mn-lt"/>
                <a:sym typeface="+mn-lt"/>
              </a:endParaRPr>
            </a:p>
          </p:txBody>
        </p:sp>
        <p:sp>
          <p:nvSpPr>
            <p:cNvPr id="86" name="Freeform 338">
              <a:extLst>
                <a:ext uri="{FF2B5EF4-FFF2-40B4-BE49-F238E27FC236}">
                  <a16:creationId xmlns:a16="http://schemas.microsoft.com/office/drawing/2014/main" id="{B6FE3BCF-C5C5-4188-BE00-191A4AFF8AEC}"/>
                </a:ext>
              </a:extLst>
            </p:cNvPr>
            <p:cNvSpPr>
              <a:spLocks/>
            </p:cNvSpPr>
            <p:nvPr/>
          </p:nvSpPr>
          <p:spPr bwMode="auto">
            <a:xfrm>
              <a:off x="2478" y="1388"/>
              <a:ext cx="981" cy="1464"/>
            </a:xfrm>
            <a:custGeom>
              <a:avLst/>
              <a:gdLst>
                <a:gd name="T0" fmla="*/ 6 w 247"/>
                <a:gd name="T1" fmla="*/ 4 h 368"/>
                <a:gd name="T2" fmla="*/ 3 w 247"/>
                <a:gd name="T3" fmla="*/ 0 h 368"/>
                <a:gd name="T4" fmla="*/ 0 w 247"/>
                <a:gd name="T5" fmla="*/ 18 h 368"/>
                <a:gd name="T6" fmla="*/ 0 w 247"/>
                <a:gd name="T7" fmla="*/ 351 h 368"/>
                <a:gd name="T8" fmla="*/ 3 w 247"/>
                <a:gd name="T9" fmla="*/ 368 h 368"/>
                <a:gd name="T10" fmla="*/ 6 w 247"/>
                <a:gd name="T11" fmla="*/ 365 h 368"/>
                <a:gd name="T12" fmla="*/ 8 w 247"/>
                <a:gd name="T13" fmla="*/ 363 h 368"/>
                <a:gd name="T14" fmla="*/ 247 w 247"/>
                <a:gd name="T15" fmla="*/ 184 h 368"/>
                <a:gd name="T16" fmla="*/ 6 w 247"/>
                <a:gd name="T17" fmla="*/ 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 h="368">
                  <a:moveTo>
                    <a:pt x="6" y="4"/>
                  </a:moveTo>
                  <a:cubicBezTo>
                    <a:pt x="5" y="3"/>
                    <a:pt x="4" y="1"/>
                    <a:pt x="3" y="0"/>
                  </a:cubicBezTo>
                  <a:cubicBezTo>
                    <a:pt x="1" y="6"/>
                    <a:pt x="0" y="12"/>
                    <a:pt x="0" y="18"/>
                  </a:cubicBezTo>
                  <a:lnTo>
                    <a:pt x="0" y="351"/>
                  </a:lnTo>
                  <a:cubicBezTo>
                    <a:pt x="0" y="357"/>
                    <a:pt x="1" y="363"/>
                    <a:pt x="3" y="368"/>
                  </a:cubicBezTo>
                  <a:cubicBezTo>
                    <a:pt x="4" y="367"/>
                    <a:pt x="5" y="366"/>
                    <a:pt x="6" y="365"/>
                  </a:cubicBezTo>
                  <a:lnTo>
                    <a:pt x="8" y="363"/>
                  </a:lnTo>
                  <a:lnTo>
                    <a:pt x="247" y="184"/>
                  </a:lnTo>
                  <a:lnTo>
                    <a:pt x="6" y="4"/>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ea typeface="+mn-lt"/>
                <a:cs typeface="+mn-lt"/>
                <a:sym typeface="+mn-lt"/>
              </a:endParaRPr>
            </a:p>
          </p:txBody>
        </p:sp>
        <p:sp>
          <p:nvSpPr>
            <p:cNvPr id="87" name="Freeform 339">
              <a:extLst>
                <a:ext uri="{FF2B5EF4-FFF2-40B4-BE49-F238E27FC236}">
                  <a16:creationId xmlns:a16="http://schemas.microsoft.com/office/drawing/2014/main" id="{8B9DFBF7-919E-4CE0-896A-CEBCF132154A}"/>
                </a:ext>
              </a:extLst>
            </p:cNvPr>
            <p:cNvSpPr>
              <a:spLocks/>
            </p:cNvSpPr>
            <p:nvPr/>
          </p:nvSpPr>
          <p:spPr bwMode="auto">
            <a:xfrm>
              <a:off x="2605" y="1261"/>
              <a:ext cx="2394" cy="887"/>
            </a:xfrm>
            <a:custGeom>
              <a:avLst/>
              <a:gdLst>
                <a:gd name="T0" fmla="*/ 301 w 603"/>
                <a:gd name="T1" fmla="*/ 223 h 223"/>
                <a:gd name="T2" fmla="*/ 348 w 603"/>
                <a:gd name="T3" fmla="*/ 204 h 223"/>
                <a:gd name="T4" fmla="*/ 350 w 603"/>
                <a:gd name="T5" fmla="*/ 203 h 223"/>
                <a:gd name="T6" fmla="*/ 603 w 603"/>
                <a:gd name="T7" fmla="*/ 14 h 223"/>
                <a:gd name="T8" fmla="*/ 568 w 603"/>
                <a:gd name="T9" fmla="*/ 0 h 223"/>
                <a:gd name="T10" fmla="*/ 35 w 603"/>
                <a:gd name="T11" fmla="*/ 0 h 223"/>
                <a:gd name="T12" fmla="*/ 0 w 603"/>
                <a:gd name="T13" fmla="*/ 14 h 223"/>
                <a:gd name="T14" fmla="*/ 254 w 603"/>
                <a:gd name="T15" fmla="*/ 204 h 223"/>
                <a:gd name="T16" fmla="*/ 301 w 603"/>
                <a:gd name="T1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3" h="223">
                  <a:moveTo>
                    <a:pt x="301" y="223"/>
                  </a:moveTo>
                  <a:cubicBezTo>
                    <a:pt x="319" y="223"/>
                    <a:pt x="336" y="217"/>
                    <a:pt x="348" y="204"/>
                  </a:cubicBezTo>
                  <a:lnTo>
                    <a:pt x="350" y="203"/>
                  </a:lnTo>
                  <a:lnTo>
                    <a:pt x="603" y="14"/>
                  </a:lnTo>
                  <a:cubicBezTo>
                    <a:pt x="594" y="5"/>
                    <a:pt x="581" y="0"/>
                    <a:pt x="568" y="0"/>
                  </a:cubicBezTo>
                  <a:lnTo>
                    <a:pt x="35" y="0"/>
                  </a:lnTo>
                  <a:cubicBezTo>
                    <a:pt x="21" y="0"/>
                    <a:pt x="9" y="5"/>
                    <a:pt x="0" y="14"/>
                  </a:cubicBezTo>
                  <a:lnTo>
                    <a:pt x="254" y="204"/>
                  </a:lnTo>
                  <a:cubicBezTo>
                    <a:pt x="267" y="217"/>
                    <a:pt x="283" y="223"/>
                    <a:pt x="301" y="2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ea typeface="+mn-lt"/>
                <a:cs typeface="+mn-lt"/>
                <a:sym typeface="+mn-lt"/>
              </a:endParaRPr>
            </a:p>
          </p:txBody>
        </p:sp>
      </p:grpSp>
      <p:sp>
        <p:nvSpPr>
          <p:cNvPr id="88" name="Phone2" descr="{&quot;Key&quot;:&quot;POWER_USER_SHAPE_ICON&quot;,&quot;Value&quot;:&quot;POWER_USER_SHAPE_ICON_STYLE_1&quot;}">
            <a:extLst>
              <a:ext uri="{FF2B5EF4-FFF2-40B4-BE49-F238E27FC236}">
                <a16:creationId xmlns:a16="http://schemas.microsoft.com/office/drawing/2014/main" id="{52FBB909-4C05-41CD-9B5F-C3C8690C1C61}"/>
              </a:ext>
            </a:extLst>
          </p:cNvPr>
          <p:cNvSpPr>
            <a:spLocks noChangeAspect="1"/>
          </p:cNvSpPr>
          <p:nvPr>
            <p:custDataLst>
              <p:tags r:id="rId2"/>
            </p:custDataLst>
          </p:nvPr>
        </p:nvSpPr>
        <p:spPr bwMode="auto">
          <a:xfrm>
            <a:off x="1080908" y="4657455"/>
            <a:ext cx="230253" cy="230253"/>
          </a:xfrm>
          <a:custGeom>
            <a:avLst/>
            <a:gdLst>
              <a:gd name="T0" fmla="*/ 419 w 535"/>
              <a:gd name="T1" fmla="*/ 328 h 534"/>
              <a:gd name="T2" fmla="*/ 403 w 535"/>
              <a:gd name="T3" fmla="*/ 331 h 534"/>
              <a:gd name="T4" fmla="*/ 326 w 535"/>
              <a:gd name="T5" fmla="*/ 380 h 534"/>
              <a:gd name="T6" fmla="*/ 162 w 535"/>
              <a:gd name="T7" fmla="*/ 213 h 534"/>
              <a:gd name="T8" fmla="*/ 212 w 535"/>
              <a:gd name="T9" fmla="*/ 137 h 534"/>
              <a:gd name="T10" fmla="*/ 217 w 535"/>
              <a:gd name="T11" fmla="*/ 123 h 534"/>
              <a:gd name="T12" fmla="*/ 123 w 535"/>
              <a:gd name="T13" fmla="*/ 2 h 534"/>
              <a:gd name="T14" fmla="*/ 112 w 535"/>
              <a:gd name="T15" fmla="*/ 1 h 534"/>
              <a:gd name="T16" fmla="*/ 1 w 535"/>
              <a:gd name="T17" fmla="*/ 75 h 534"/>
              <a:gd name="T18" fmla="*/ 1 w 535"/>
              <a:gd name="T19" fmla="*/ 85 h 534"/>
              <a:gd name="T20" fmla="*/ 433 w 535"/>
              <a:gd name="T21" fmla="*/ 529 h 534"/>
              <a:gd name="T22" fmla="*/ 448 w 535"/>
              <a:gd name="T23" fmla="*/ 533 h 534"/>
              <a:gd name="T24" fmla="*/ 453 w 535"/>
              <a:gd name="T25" fmla="*/ 534 h 534"/>
              <a:gd name="T26" fmla="*/ 461 w 535"/>
              <a:gd name="T27" fmla="*/ 532 h 534"/>
              <a:gd name="T28" fmla="*/ 534 w 535"/>
              <a:gd name="T29" fmla="*/ 418 h 534"/>
              <a:gd name="T30" fmla="*/ 532 w 535"/>
              <a:gd name="T31" fmla="*/ 406 h 534"/>
              <a:gd name="T32" fmla="*/ 419 w 535"/>
              <a:gd name="T33" fmla="*/ 3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5" h="534">
                <a:moveTo>
                  <a:pt x="419" y="328"/>
                </a:moveTo>
                <a:cubicBezTo>
                  <a:pt x="413" y="326"/>
                  <a:pt x="407" y="328"/>
                  <a:pt x="403" y="331"/>
                </a:cubicBezTo>
                <a:cubicBezTo>
                  <a:pt x="377" y="354"/>
                  <a:pt x="341" y="377"/>
                  <a:pt x="326" y="380"/>
                </a:cubicBezTo>
                <a:cubicBezTo>
                  <a:pt x="222" y="329"/>
                  <a:pt x="164" y="232"/>
                  <a:pt x="162" y="213"/>
                </a:cubicBezTo>
                <a:cubicBezTo>
                  <a:pt x="161" y="203"/>
                  <a:pt x="185" y="167"/>
                  <a:pt x="212" y="137"/>
                </a:cubicBezTo>
                <a:cubicBezTo>
                  <a:pt x="215" y="133"/>
                  <a:pt x="217" y="128"/>
                  <a:pt x="217" y="123"/>
                </a:cubicBezTo>
                <a:cubicBezTo>
                  <a:pt x="210" y="43"/>
                  <a:pt x="126" y="4"/>
                  <a:pt x="123" y="2"/>
                </a:cubicBezTo>
                <a:cubicBezTo>
                  <a:pt x="120" y="1"/>
                  <a:pt x="116" y="0"/>
                  <a:pt x="112" y="1"/>
                </a:cubicBezTo>
                <a:cubicBezTo>
                  <a:pt x="16" y="17"/>
                  <a:pt x="2" y="73"/>
                  <a:pt x="1" y="75"/>
                </a:cubicBezTo>
                <a:cubicBezTo>
                  <a:pt x="0" y="78"/>
                  <a:pt x="0" y="82"/>
                  <a:pt x="1" y="85"/>
                </a:cubicBezTo>
                <a:cubicBezTo>
                  <a:pt x="116" y="441"/>
                  <a:pt x="355" y="507"/>
                  <a:pt x="433" y="529"/>
                </a:cubicBezTo>
                <a:cubicBezTo>
                  <a:pt x="439" y="531"/>
                  <a:pt x="444" y="532"/>
                  <a:pt x="448" y="533"/>
                </a:cubicBezTo>
                <a:cubicBezTo>
                  <a:pt x="450" y="534"/>
                  <a:pt x="452" y="534"/>
                  <a:pt x="453" y="534"/>
                </a:cubicBezTo>
                <a:cubicBezTo>
                  <a:pt x="456" y="534"/>
                  <a:pt x="459" y="533"/>
                  <a:pt x="461" y="532"/>
                </a:cubicBezTo>
                <a:cubicBezTo>
                  <a:pt x="463" y="531"/>
                  <a:pt x="520" y="505"/>
                  <a:pt x="534" y="418"/>
                </a:cubicBezTo>
                <a:cubicBezTo>
                  <a:pt x="535" y="414"/>
                  <a:pt x="534" y="410"/>
                  <a:pt x="532" y="406"/>
                </a:cubicBezTo>
                <a:cubicBezTo>
                  <a:pt x="531" y="404"/>
                  <a:pt x="501" y="348"/>
                  <a:pt x="419" y="32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Rectangle 89">
            <a:extLst>
              <a:ext uri="{FF2B5EF4-FFF2-40B4-BE49-F238E27FC236}">
                <a16:creationId xmlns:a16="http://schemas.microsoft.com/office/drawing/2014/main" id="{9E03C71C-3F93-433D-A32F-6466E7274591}"/>
              </a:ext>
            </a:extLst>
          </p:cNvPr>
          <p:cNvSpPr/>
          <p:nvPr/>
        </p:nvSpPr>
        <p:spPr>
          <a:xfrm>
            <a:off x="3079672" y="1036206"/>
            <a:ext cx="1000594" cy="369332"/>
          </a:xfrm>
          <a:prstGeom prst="rect">
            <a:avLst/>
          </a:prstGeom>
          <a:noFill/>
        </p:spPr>
        <p:txBody>
          <a:bodyPr wrap="none">
            <a:spAutoFit/>
          </a:bodyPr>
          <a:lstStyle/>
          <a:p>
            <a:pPr lvl="0">
              <a:defRPr/>
            </a:pPr>
            <a:r>
              <a:rPr lang="en-US" b="1" kern="0" dirty="0">
                <a:solidFill>
                  <a:schemeClr val="accent2"/>
                </a:solidFill>
                <a:ea typeface="+mn-lt"/>
                <a:cs typeface="+mn-lt"/>
                <a:sym typeface="+mn-lt"/>
              </a:rPr>
              <a:t>RESUME</a:t>
            </a:r>
          </a:p>
        </p:txBody>
      </p:sp>
      <p:sp>
        <p:nvSpPr>
          <p:cNvPr id="91" name="Rectangle 90">
            <a:extLst>
              <a:ext uri="{FF2B5EF4-FFF2-40B4-BE49-F238E27FC236}">
                <a16:creationId xmlns:a16="http://schemas.microsoft.com/office/drawing/2014/main" id="{F8F92A6B-AEB4-40B1-A089-30C8B247DDF8}"/>
              </a:ext>
            </a:extLst>
          </p:cNvPr>
          <p:cNvSpPr/>
          <p:nvPr/>
        </p:nvSpPr>
        <p:spPr>
          <a:xfrm>
            <a:off x="3079672" y="3040967"/>
            <a:ext cx="1133644" cy="369332"/>
          </a:xfrm>
          <a:prstGeom prst="rect">
            <a:avLst/>
          </a:prstGeom>
          <a:noFill/>
        </p:spPr>
        <p:txBody>
          <a:bodyPr wrap="none">
            <a:spAutoFit/>
          </a:bodyPr>
          <a:lstStyle/>
          <a:p>
            <a:r>
              <a:rPr lang="en-US" b="1" kern="0" dirty="0">
                <a:solidFill>
                  <a:schemeClr val="accent3"/>
                </a:solidFill>
                <a:ea typeface="+mn-lt"/>
                <a:cs typeface="+mn-lt"/>
                <a:sym typeface="+mn-lt"/>
              </a:rPr>
              <a:t>EXPERTISE</a:t>
            </a:r>
            <a:endParaRPr lang="en-US" dirty="0">
              <a:solidFill>
                <a:schemeClr val="accent3"/>
              </a:solidFill>
              <a:ea typeface="+mn-lt"/>
              <a:cs typeface="+mn-lt"/>
              <a:sym typeface="+mn-lt"/>
            </a:endParaRPr>
          </a:p>
        </p:txBody>
      </p:sp>
      <p:sp>
        <p:nvSpPr>
          <p:cNvPr id="92" name="Rectangle 91">
            <a:extLst>
              <a:ext uri="{FF2B5EF4-FFF2-40B4-BE49-F238E27FC236}">
                <a16:creationId xmlns:a16="http://schemas.microsoft.com/office/drawing/2014/main" id="{ECEB2771-8876-4633-9D4D-0211AEE8FA00}"/>
              </a:ext>
            </a:extLst>
          </p:cNvPr>
          <p:cNvSpPr/>
          <p:nvPr/>
        </p:nvSpPr>
        <p:spPr>
          <a:xfrm>
            <a:off x="3207354" y="4762201"/>
            <a:ext cx="1284326" cy="369332"/>
          </a:xfrm>
          <a:prstGeom prst="rect">
            <a:avLst/>
          </a:prstGeom>
          <a:noFill/>
        </p:spPr>
        <p:txBody>
          <a:bodyPr wrap="none">
            <a:spAutoFit/>
          </a:bodyPr>
          <a:lstStyle/>
          <a:p>
            <a:pPr lvl="0">
              <a:defRPr/>
            </a:pPr>
            <a:r>
              <a:rPr lang="en-US" b="1" kern="0" dirty="0">
                <a:solidFill>
                  <a:schemeClr val="tx2"/>
                </a:solidFill>
                <a:ea typeface="+mn-lt"/>
                <a:cs typeface="+mn-lt"/>
                <a:sym typeface="+mn-lt"/>
              </a:rPr>
              <a:t>EDUCATION</a:t>
            </a:r>
            <a:endParaRPr lang="en-US" kern="0" dirty="0">
              <a:solidFill>
                <a:schemeClr val="tx2"/>
              </a:solidFill>
              <a:ea typeface="+mn-lt"/>
              <a:cs typeface="+mn-lt"/>
              <a:sym typeface="+mn-lt"/>
            </a:endParaRPr>
          </a:p>
        </p:txBody>
      </p:sp>
      <p:sp>
        <p:nvSpPr>
          <p:cNvPr id="93" name="Rectangle 92">
            <a:extLst>
              <a:ext uri="{FF2B5EF4-FFF2-40B4-BE49-F238E27FC236}">
                <a16:creationId xmlns:a16="http://schemas.microsoft.com/office/drawing/2014/main" id="{7E820C24-49CB-4979-8471-68066335DE1C}"/>
              </a:ext>
            </a:extLst>
          </p:cNvPr>
          <p:cNvSpPr/>
          <p:nvPr/>
        </p:nvSpPr>
        <p:spPr>
          <a:xfrm>
            <a:off x="7371921" y="1061903"/>
            <a:ext cx="3185487" cy="369332"/>
          </a:xfrm>
          <a:prstGeom prst="rect">
            <a:avLst/>
          </a:prstGeom>
          <a:noFill/>
          <a:ln>
            <a:noFill/>
          </a:ln>
        </p:spPr>
        <p:txBody>
          <a:bodyPr wrap="none">
            <a:spAutoFit/>
          </a:bodyPr>
          <a:lstStyle/>
          <a:p>
            <a:pPr lvl="0">
              <a:defRPr/>
            </a:pPr>
            <a:r>
              <a:rPr lang="en-US" b="1" kern="0" dirty="0">
                <a:solidFill>
                  <a:schemeClr val="accent6"/>
                </a:solidFill>
                <a:ea typeface="+mn-lt"/>
                <a:cs typeface="+mn-lt"/>
                <a:sym typeface="+mn-lt"/>
              </a:rPr>
              <a:t>PROJECT REFERENCES (EXTRACT)</a:t>
            </a:r>
            <a:endParaRPr lang="en-US" kern="0" dirty="0">
              <a:solidFill>
                <a:schemeClr val="accent6"/>
              </a:solidFill>
              <a:ea typeface="+mn-lt"/>
              <a:cs typeface="+mn-lt"/>
              <a:sym typeface="+mn-lt"/>
            </a:endParaRPr>
          </a:p>
        </p:txBody>
      </p:sp>
      <p:grpSp>
        <p:nvGrpSpPr>
          <p:cNvPr id="107" name="Resume" descr="{&quot;Key&quot;:&quot;POWER_USER_SHAPE_ICON&quot;,&quot;Value&quot;:&quot;POWER_USER_SHAPE_ICON_STYLE_1&quot;}">
            <a:extLst>
              <a:ext uri="{FF2B5EF4-FFF2-40B4-BE49-F238E27FC236}">
                <a16:creationId xmlns:a16="http://schemas.microsoft.com/office/drawing/2014/main" id="{3F2D517E-8864-0D54-68F3-8C1154687F78}"/>
              </a:ext>
            </a:extLst>
          </p:cNvPr>
          <p:cNvGrpSpPr>
            <a:grpSpLocks noChangeAspect="1"/>
          </p:cNvGrpSpPr>
          <p:nvPr/>
        </p:nvGrpSpPr>
        <p:grpSpPr>
          <a:xfrm>
            <a:off x="2723376" y="1027906"/>
            <a:ext cx="384041" cy="319338"/>
            <a:chOff x="2170113" y="4779963"/>
            <a:chExt cx="584200" cy="485775"/>
          </a:xfrm>
          <a:noFill/>
        </p:grpSpPr>
        <p:sp>
          <p:nvSpPr>
            <p:cNvPr id="108" name="Freeform: Shape 107">
              <a:extLst>
                <a:ext uri="{FF2B5EF4-FFF2-40B4-BE49-F238E27FC236}">
                  <a16:creationId xmlns:a16="http://schemas.microsoft.com/office/drawing/2014/main" id="{3F645368-BFA3-7003-DACB-AC0D4FC9B50F}"/>
                </a:ext>
              </a:extLst>
            </p:cNvPr>
            <p:cNvSpPr>
              <a:spLocks noChangeArrowheads="1"/>
            </p:cNvSpPr>
            <p:nvPr/>
          </p:nvSpPr>
          <p:spPr bwMode="auto">
            <a:xfrm>
              <a:off x="2170113" y="4779963"/>
              <a:ext cx="584200" cy="485775"/>
            </a:xfrm>
            <a:custGeom>
              <a:avLst/>
              <a:gdLst>
                <a:gd name="connsiteX0" fmla="*/ 165100 w 584200"/>
                <a:gd name="connsiteY0" fmla="*/ 0 h 485775"/>
                <a:gd name="connsiteX1" fmla="*/ 428625 w 584200"/>
                <a:gd name="connsiteY1" fmla="*/ 0 h 485775"/>
                <a:gd name="connsiteX2" fmla="*/ 428625 w 584200"/>
                <a:gd name="connsiteY2" fmla="*/ 42862 h 485775"/>
                <a:gd name="connsiteX3" fmla="*/ 584200 w 584200"/>
                <a:gd name="connsiteY3" fmla="*/ 42862 h 485775"/>
                <a:gd name="connsiteX4" fmla="*/ 584200 w 584200"/>
                <a:gd name="connsiteY4" fmla="*/ 485775 h 485775"/>
                <a:gd name="connsiteX5" fmla="*/ 0 w 584200"/>
                <a:gd name="connsiteY5" fmla="*/ 485775 h 485775"/>
                <a:gd name="connsiteX6" fmla="*/ 0 w 584200"/>
                <a:gd name="connsiteY6" fmla="*/ 42862 h 485775"/>
                <a:gd name="connsiteX7" fmla="*/ 165100 w 584200"/>
                <a:gd name="connsiteY7" fmla="*/ 42862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4200" h="485775">
                  <a:moveTo>
                    <a:pt x="165100" y="0"/>
                  </a:moveTo>
                  <a:lnTo>
                    <a:pt x="428625" y="0"/>
                  </a:lnTo>
                  <a:lnTo>
                    <a:pt x="428625" y="42862"/>
                  </a:lnTo>
                  <a:lnTo>
                    <a:pt x="584200" y="42862"/>
                  </a:lnTo>
                  <a:lnTo>
                    <a:pt x="584200" y="485775"/>
                  </a:lnTo>
                  <a:lnTo>
                    <a:pt x="0" y="485775"/>
                  </a:lnTo>
                  <a:lnTo>
                    <a:pt x="0" y="42862"/>
                  </a:lnTo>
                  <a:lnTo>
                    <a:pt x="165100" y="42862"/>
                  </a:lnTo>
                  <a:close/>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9" name="Rectangle 1447">
              <a:extLst>
                <a:ext uri="{FF2B5EF4-FFF2-40B4-BE49-F238E27FC236}">
                  <a16:creationId xmlns:a16="http://schemas.microsoft.com/office/drawing/2014/main" id="{66EB7779-66AC-F5CB-9317-A6296EB90113}"/>
                </a:ext>
              </a:extLst>
            </p:cNvPr>
            <p:cNvSpPr>
              <a:spLocks noChangeArrowheads="1"/>
            </p:cNvSpPr>
            <p:nvPr/>
          </p:nvSpPr>
          <p:spPr bwMode="auto">
            <a:xfrm>
              <a:off x="2335213" y="4779963"/>
              <a:ext cx="263525" cy="85725"/>
            </a:xfrm>
            <a:prstGeom prst="rect">
              <a:avLst/>
            </a:prstGeom>
            <a:grpFill/>
            <a:ln w="12700">
              <a:solidFill>
                <a:schemeClr val="accent2"/>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0" name="Rectangle 1448">
              <a:extLst>
                <a:ext uri="{FF2B5EF4-FFF2-40B4-BE49-F238E27FC236}">
                  <a16:creationId xmlns:a16="http://schemas.microsoft.com/office/drawing/2014/main" id="{837BF520-AFA0-90DE-A256-186D793F1F75}"/>
                </a:ext>
              </a:extLst>
            </p:cNvPr>
            <p:cNvSpPr>
              <a:spLocks noChangeArrowheads="1"/>
            </p:cNvSpPr>
            <p:nvPr/>
          </p:nvSpPr>
          <p:spPr bwMode="auto">
            <a:xfrm>
              <a:off x="2335213" y="4779963"/>
              <a:ext cx="263525" cy="85725"/>
            </a:xfrm>
            <a:prstGeom prst="rect">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1" name="Freeform 1449">
              <a:extLst>
                <a:ext uri="{FF2B5EF4-FFF2-40B4-BE49-F238E27FC236}">
                  <a16:creationId xmlns:a16="http://schemas.microsoft.com/office/drawing/2014/main" id="{1E3A0162-95CC-97A8-4AE6-06DACBEA8A88}"/>
                </a:ext>
              </a:extLst>
            </p:cNvPr>
            <p:cNvSpPr>
              <a:spLocks/>
            </p:cNvSpPr>
            <p:nvPr/>
          </p:nvSpPr>
          <p:spPr bwMode="auto">
            <a:xfrm>
              <a:off x="2301875" y="4954588"/>
              <a:ext cx="84138" cy="84138"/>
            </a:xfrm>
            <a:custGeom>
              <a:avLst/>
              <a:gdLst>
                <a:gd name="T0" fmla="*/ 71 w 76"/>
                <a:gd name="T1" fmla="*/ 31 h 76"/>
                <a:gd name="T2" fmla="*/ 31 w 76"/>
                <a:gd name="T3" fmla="*/ 71 h 76"/>
                <a:gd name="T4" fmla="*/ 4 w 76"/>
                <a:gd name="T5" fmla="*/ 45 h 76"/>
                <a:gd name="T6" fmla="*/ 45 w 76"/>
                <a:gd name="T7" fmla="*/ 4 h 76"/>
                <a:gd name="T8" fmla="*/ 71 w 76"/>
                <a:gd name="T9" fmla="*/ 31 h 76"/>
              </a:gdLst>
              <a:ahLst/>
              <a:cxnLst>
                <a:cxn ang="0">
                  <a:pos x="T0" y="T1"/>
                </a:cxn>
                <a:cxn ang="0">
                  <a:pos x="T2" y="T3"/>
                </a:cxn>
                <a:cxn ang="0">
                  <a:pos x="T4" y="T5"/>
                </a:cxn>
                <a:cxn ang="0">
                  <a:pos x="T6" y="T7"/>
                </a:cxn>
                <a:cxn ang="0">
                  <a:pos x="T8" y="T9"/>
                </a:cxn>
              </a:cxnLst>
              <a:rect l="0" t="0" r="r" b="b"/>
              <a:pathLst>
                <a:path w="76" h="76">
                  <a:moveTo>
                    <a:pt x="71" y="31"/>
                  </a:moveTo>
                  <a:cubicBezTo>
                    <a:pt x="76" y="55"/>
                    <a:pt x="55" y="76"/>
                    <a:pt x="31" y="71"/>
                  </a:cubicBezTo>
                  <a:cubicBezTo>
                    <a:pt x="18" y="69"/>
                    <a:pt x="7" y="58"/>
                    <a:pt x="4" y="45"/>
                  </a:cubicBezTo>
                  <a:cubicBezTo>
                    <a:pt x="0" y="20"/>
                    <a:pt x="20" y="0"/>
                    <a:pt x="45" y="4"/>
                  </a:cubicBezTo>
                  <a:cubicBezTo>
                    <a:pt x="58" y="7"/>
                    <a:pt x="69" y="18"/>
                    <a:pt x="71" y="31"/>
                  </a:cubicBezTo>
                  <a:close/>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2" name="Freeform 1450">
              <a:extLst>
                <a:ext uri="{FF2B5EF4-FFF2-40B4-BE49-F238E27FC236}">
                  <a16:creationId xmlns:a16="http://schemas.microsoft.com/office/drawing/2014/main" id="{D3F9B6E2-D295-D479-7083-07ECEC144671}"/>
                </a:ext>
              </a:extLst>
            </p:cNvPr>
            <p:cNvSpPr>
              <a:spLocks/>
            </p:cNvSpPr>
            <p:nvPr/>
          </p:nvSpPr>
          <p:spPr bwMode="auto">
            <a:xfrm>
              <a:off x="2249488" y="5073650"/>
              <a:ext cx="188913" cy="96838"/>
            </a:xfrm>
            <a:custGeom>
              <a:avLst/>
              <a:gdLst>
                <a:gd name="T0" fmla="*/ 0 w 170"/>
                <a:gd name="T1" fmla="*/ 86 h 86"/>
                <a:gd name="T2" fmla="*/ 0 w 170"/>
                <a:gd name="T3" fmla="*/ 40 h 86"/>
                <a:gd name="T4" fmla="*/ 49 w 170"/>
                <a:gd name="T5" fmla="*/ 0 h 86"/>
                <a:gd name="T6" fmla="*/ 121 w 170"/>
                <a:gd name="T7" fmla="*/ 0 h 86"/>
                <a:gd name="T8" fmla="*/ 170 w 170"/>
                <a:gd name="T9" fmla="*/ 40 h 86"/>
                <a:gd name="T10" fmla="*/ 170 w 170"/>
                <a:gd name="T11" fmla="*/ 86 h 86"/>
              </a:gdLst>
              <a:ahLst/>
              <a:cxnLst>
                <a:cxn ang="0">
                  <a:pos x="T0" y="T1"/>
                </a:cxn>
                <a:cxn ang="0">
                  <a:pos x="T2" y="T3"/>
                </a:cxn>
                <a:cxn ang="0">
                  <a:pos x="T4" y="T5"/>
                </a:cxn>
                <a:cxn ang="0">
                  <a:pos x="T6" y="T7"/>
                </a:cxn>
                <a:cxn ang="0">
                  <a:pos x="T8" y="T9"/>
                </a:cxn>
                <a:cxn ang="0">
                  <a:pos x="T10" y="T11"/>
                </a:cxn>
              </a:cxnLst>
              <a:rect l="0" t="0" r="r" b="b"/>
              <a:pathLst>
                <a:path w="170" h="86">
                  <a:moveTo>
                    <a:pt x="0" y="86"/>
                  </a:moveTo>
                  <a:lnTo>
                    <a:pt x="0" y="40"/>
                  </a:lnTo>
                  <a:cubicBezTo>
                    <a:pt x="0" y="18"/>
                    <a:pt x="27" y="0"/>
                    <a:pt x="49" y="0"/>
                  </a:cubicBezTo>
                  <a:lnTo>
                    <a:pt x="121" y="0"/>
                  </a:lnTo>
                  <a:cubicBezTo>
                    <a:pt x="143" y="0"/>
                    <a:pt x="170" y="18"/>
                    <a:pt x="170" y="40"/>
                  </a:cubicBezTo>
                  <a:lnTo>
                    <a:pt x="170" y="86"/>
                  </a:lnTo>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3" name="Line 1451">
              <a:extLst>
                <a:ext uri="{FF2B5EF4-FFF2-40B4-BE49-F238E27FC236}">
                  <a16:creationId xmlns:a16="http://schemas.microsoft.com/office/drawing/2014/main" id="{389BC98D-1D0B-0634-7F79-9EC849316C3A}"/>
                </a:ext>
              </a:extLst>
            </p:cNvPr>
            <p:cNvSpPr>
              <a:spLocks noChangeShapeType="1"/>
            </p:cNvSpPr>
            <p:nvPr/>
          </p:nvSpPr>
          <p:spPr bwMode="auto">
            <a:xfrm>
              <a:off x="2530475" y="49577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4" name="Line 1452">
              <a:extLst>
                <a:ext uri="{FF2B5EF4-FFF2-40B4-BE49-F238E27FC236}">
                  <a16:creationId xmlns:a16="http://schemas.microsoft.com/office/drawing/2014/main" id="{083A2E36-5BE4-3FA3-7E38-23D58523158E}"/>
                </a:ext>
              </a:extLst>
            </p:cNvPr>
            <p:cNvSpPr>
              <a:spLocks noChangeShapeType="1"/>
            </p:cNvSpPr>
            <p:nvPr/>
          </p:nvSpPr>
          <p:spPr bwMode="auto">
            <a:xfrm>
              <a:off x="2530475" y="5026025"/>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5" name="Line 1453">
              <a:extLst>
                <a:ext uri="{FF2B5EF4-FFF2-40B4-BE49-F238E27FC236}">
                  <a16:creationId xmlns:a16="http://schemas.microsoft.com/office/drawing/2014/main" id="{565D81F0-5B10-2EC4-FDAF-A27AEAAB15DD}"/>
                </a:ext>
              </a:extLst>
            </p:cNvPr>
            <p:cNvSpPr>
              <a:spLocks noChangeShapeType="1"/>
            </p:cNvSpPr>
            <p:nvPr/>
          </p:nvSpPr>
          <p:spPr bwMode="auto">
            <a:xfrm>
              <a:off x="2530475" y="5092700"/>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6" name="Line 1454">
              <a:extLst>
                <a:ext uri="{FF2B5EF4-FFF2-40B4-BE49-F238E27FC236}">
                  <a16:creationId xmlns:a16="http://schemas.microsoft.com/office/drawing/2014/main" id="{17699792-B95A-A6D8-37E5-C42B9EEF3EF1}"/>
                </a:ext>
              </a:extLst>
            </p:cNvPr>
            <p:cNvSpPr>
              <a:spLocks noChangeShapeType="1"/>
            </p:cNvSpPr>
            <p:nvPr/>
          </p:nvSpPr>
          <p:spPr bwMode="auto">
            <a:xfrm>
              <a:off x="2530475" y="51609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17" name="Book6" descr="{&quot;Key&quot;:&quot;POWER_USER_SHAPE_ICON&quot;,&quot;Value&quot;:&quot;POWER_USER_SHAPE_ICON_STYLE_1&quot;}">
            <a:extLst>
              <a:ext uri="{FF2B5EF4-FFF2-40B4-BE49-F238E27FC236}">
                <a16:creationId xmlns:a16="http://schemas.microsoft.com/office/drawing/2014/main" id="{FD45214E-D654-E1C7-6506-B1DA3867E968}"/>
              </a:ext>
            </a:extLst>
          </p:cNvPr>
          <p:cNvGrpSpPr>
            <a:grpSpLocks noChangeAspect="1"/>
          </p:cNvGrpSpPr>
          <p:nvPr/>
        </p:nvGrpSpPr>
        <p:grpSpPr>
          <a:xfrm>
            <a:off x="2784767" y="4736599"/>
            <a:ext cx="433215" cy="430129"/>
            <a:chOff x="3074989" y="1408113"/>
            <a:chExt cx="668337" cy="663575"/>
          </a:xfrm>
          <a:solidFill>
            <a:schemeClr val="tx2"/>
          </a:solidFill>
        </p:grpSpPr>
        <p:sp>
          <p:nvSpPr>
            <p:cNvPr id="118" name="Freeform 474">
              <a:extLst>
                <a:ext uri="{FF2B5EF4-FFF2-40B4-BE49-F238E27FC236}">
                  <a16:creationId xmlns:a16="http://schemas.microsoft.com/office/drawing/2014/main" id="{7A44AF76-4311-16D9-35E3-20A58178377A}"/>
                </a:ext>
              </a:extLst>
            </p:cNvPr>
            <p:cNvSpPr>
              <a:spLocks/>
            </p:cNvSpPr>
            <p:nvPr/>
          </p:nvSpPr>
          <p:spPr bwMode="auto">
            <a:xfrm>
              <a:off x="3074989" y="1414463"/>
              <a:ext cx="355600" cy="358775"/>
            </a:xfrm>
            <a:custGeom>
              <a:avLst/>
              <a:gdLst>
                <a:gd name="T0" fmla="*/ 472 w 3041"/>
                <a:gd name="T1" fmla="*/ 3074 h 3074"/>
                <a:gd name="T2" fmla="*/ 176 w 3041"/>
                <a:gd name="T3" fmla="*/ 2956 h 3074"/>
                <a:gd name="T4" fmla="*/ 169 w 3041"/>
                <a:gd name="T5" fmla="*/ 2335 h 3074"/>
                <a:gd name="T6" fmla="*/ 2372 w 3041"/>
                <a:gd name="T7" fmla="*/ 31 h 3074"/>
                <a:gd name="T8" fmla="*/ 2478 w 3041"/>
                <a:gd name="T9" fmla="*/ 29 h 3074"/>
                <a:gd name="T10" fmla="*/ 2481 w 3041"/>
                <a:gd name="T11" fmla="*/ 135 h 3074"/>
                <a:gd name="T12" fmla="*/ 278 w 3041"/>
                <a:gd name="T13" fmla="*/ 2439 h 3074"/>
                <a:gd name="T14" fmla="*/ 279 w 3041"/>
                <a:gd name="T15" fmla="*/ 2848 h 3074"/>
                <a:gd name="T16" fmla="*/ 689 w 3041"/>
                <a:gd name="T17" fmla="*/ 2831 h 3074"/>
                <a:gd name="T18" fmla="*/ 2904 w 3041"/>
                <a:gd name="T19" fmla="*/ 515 h 3074"/>
                <a:gd name="T20" fmla="*/ 3010 w 3041"/>
                <a:gd name="T21" fmla="*/ 512 h 3074"/>
                <a:gd name="T22" fmla="*/ 3012 w 3041"/>
                <a:gd name="T23" fmla="*/ 619 h 3074"/>
                <a:gd name="T24" fmla="*/ 797 w 3041"/>
                <a:gd name="T25" fmla="*/ 2935 h 3074"/>
                <a:gd name="T26" fmla="*/ 472 w 3041"/>
                <a:gd name="T27" fmla="*/ 3074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1" h="3074">
                  <a:moveTo>
                    <a:pt x="472" y="3074"/>
                  </a:moveTo>
                  <a:cubicBezTo>
                    <a:pt x="365" y="3074"/>
                    <a:pt x="258" y="3035"/>
                    <a:pt x="176" y="2956"/>
                  </a:cubicBezTo>
                  <a:cubicBezTo>
                    <a:pt x="3" y="2791"/>
                    <a:pt x="0" y="2512"/>
                    <a:pt x="169" y="2335"/>
                  </a:cubicBezTo>
                  <a:lnTo>
                    <a:pt x="2372" y="31"/>
                  </a:lnTo>
                  <a:cubicBezTo>
                    <a:pt x="2401" y="1"/>
                    <a:pt x="2448" y="0"/>
                    <a:pt x="2478" y="29"/>
                  </a:cubicBezTo>
                  <a:cubicBezTo>
                    <a:pt x="2508" y="58"/>
                    <a:pt x="2509" y="105"/>
                    <a:pt x="2481" y="135"/>
                  </a:cubicBezTo>
                  <a:lnTo>
                    <a:pt x="278" y="2439"/>
                  </a:lnTo>
                  <a:cubicBezTo>
                    <a:pt x="165" y="2556"/>
                    <a:pt x="166" y="2740"/>
                    <a:pt x="279" y="2848"/>
                  </a:cubicBezTo>
                  <a:cubicBezTo>
                    <a:pt x="393" y="2956"/>
                    <a:pt x="576" y="2949"/>
                    <a:pt x="689" y="2831"/>
                  </a:cubicBezTo>
                  <a:lnTo>
                    <a:pt x="2904" y="515"/>
                  </a:lnTo>
                  <a:cubicBezTo>
                    <a:pt x="2932" y="485"/>
                    <a:pt x="2980" y="484"/>
                    <a:pt x="3010" y="512"/>
                  </a:cubicBezTo>
                  <a:cubicBezTo>
                    <a:pt x="3040" y="541"/>
                    <a:pt x="3041" y="589"/>
                    <a:pt x="3012" y="619"/>
                  </a:cubicBezTo>
                  <a:lnTo>
                    <a:pt x="797" y="2935"/>
                  </a:lnTo>
                  <a:cubicBezTo>
                    <a:pt x="708" y="3028"/>
                    <a:pt x="590" y="3074"/>
                    <a:pt x="472" y="30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9" name="Freeform 475">
              <a:extLst>
                <a:ext uri="{FF2B5EF4-FFF2-40B4-BE49-F238E27FC236}">
                  <a16:creationId xmlns:a16="http://schemas.microsoft.com/office/drawing/2014/main" id="{F666E3AB-F207-6D25-5D17-6847C26B5622}"/>
                </a:ext>
              </a:extLst>
            </p:cNvPr>
            <p:cNvSpPr>
              <a:spLocks/>
            </p:cNvSpPr>
            <p:nvPr/>
          </p:nvSpPr>
          <p:spPr bwMode="auto">
            <a:xfrm>
              <a:off x="3400426" y="1762125"/>
              <a:ext cx="342900" cy="309563"/>
            </a:xfrm>
            <a:custGeom>
              <a:avLst/>
              <a:gdLst>
                <a:gd name="T0" fmla="*/ 317 w 2942"/>
                <a:gd name="T1" fmla="*/ 2655 h 2655"/>
                <a:gd name="T2" fmla="*/ 35 w 2942"/>
                <a:gd name="T3" fmla="*/ 2551 h 2655"/>
                <a:gd name="T4" fmla="*/ 27 w 2942"/>
                <a:gd name="T5" fmla="*/ 2445 h 2655"/>
                <a:gd name="T6" fmla="*/ 133 w 2942"/>
                <a:gd name="T7" fmla="*/ 2437 h 2655"/>
                <a:gd name="T8" fmla="*/ 523 w 2942"/>
                <a:gd name="T9" fmla="*/ 2417 h 2655"/>
                <a:gd name="T10" fmla="*/ 2805 w 2942"/>
                <a:gd name="T11" fmla="*/ 31 h 2655"/>
                <a:gd name="T12" fmla="*/ 2911 w 2942"/>
                <a:gd name="T13" fmla="*/ 29 h 2655"/>
                <a:gd name="T14" fmla="*/ 2913 w 2942"/>
                <a:gd name="T15" fmla="*/ 135 h 2655"/>
                <a:gd name="T16" fmla="*/ 632 w 2942"/>
                <a:gd name="T17" fmla="*/ 2521 h 2655"/>
                <a:gd name="T18" fmla="*/ 317 w 2942"/>
                <a:gd name="T19" fmla="*/ 2655 h 2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2" h="2655">
                  <a:moveTo>
                    <a:pt x="317" y="2655"/>
                  </a:moveTo>
                  <a:cubicBezTo>
                    <a:pt x="217" y="2655"/>
                    <a:pt x="117" y="2621"/>
                    <a:pt x="35" y="2551"/>
                  </a:cubicBezTo>
                  <a:cubicBezTo>
                    <a:pt x="4" y="2524"/>
                    <a:pt x="0" y="2477"/>
                    <a:pt x="27" y="2445"/>
                  </a:cubicBezTo>
                  <a:cubicBezTo>
                    <a:pt x="54" y="2414"/>
                    <a:pt x="102" y="2410"/>
                    <a:pt x="133" y="2437"/>
                  </a:cubicBezTo>
                  <a:cubicBezTo>
                    <a:pt x="247" y="2535"/>
                    <a:pt x="419" y="2527"/>
                    <a:pt x="523" y="2417"/>
                  </a:cubicBezTo>
                  <a:lnTo>
                    <a:pt x="2805" y="31"/>
                  </a:lnTo>
                  <a:cubicBezTo>
                    <a:pt x="2833" y="1"/>
                    <a:pt x="2881" y="0"/>
                    <a:pt x="2911" y="29"/>
                  </a:cubicBezTo>
                  <a:cubicBezTo>
                    <a:pt x="2941" y="58"/>
                    <a:pt x="2942" y="105"/>
                    <a:pt x="2913" y="135"/>
                  </a:cubicBezTo>
                  <a:lnTo>
                    <a:pt x="632" y="2521"/>
                  </a:lnTo>
                  <a:cubicBezTo>
                    <a:pt x="546" y="2610"/>
                    <a:pt x="432" y="2655"/>
                    <a:pt x="317" y="26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0" name="Freeform 476">
              <a:extLst>
                <a:ext uri="{FF2B5EF4-FFF2-40B4-BE49-F238E27FC236}">
                  <a16:creationId xmlns:a16="http://schemas.microsoft.com/office/drawing/2014/main" id="{4D4BF3A7-A6A3-DC72-75EA-210BD7511194}"/>
                </a:ext>
              </a:extLst>
            </p:cNvPr>
            <p:cNvSpPr>
              <a:spLocks/>
            </p:cNvSpPr>
            <p:nvPr/>
          </p:nvSpPr>
          <p:spPr bwMode="auto">
            <a:xfrm>
              <a:off x="3344864" y="1408113"/>
              <a:ext cx="87313" cy="87313"/>
            </a:xfrm>
            <a:custGeom>
              <a:avLst/>
              <a:gdLst>
                <a:gd name="T0" fmla="*/ 424 w 746"/>
                <a:gd name="T1" fmla="*/ 746 h 746"/>
                <a:gd name="T2" fmla="*/ 418 w 746"/>
                <a:gd name="T3" fmla="*/ 746 h 746"/>
                <a:gd name="T4" fmla="*/ 136 w 746"/>
                <a:gd name="T5" fmla="*/ 629 h 746"/>
                <a:gd name="T6" fmla="*/ 7 w 746"/>
                <a:gd name="T7" fmla="*/ 352 h 746"/>
                <a:gd name="T8" fmla="*/ 108 w 746"/>
                <a:gd name="T9" fmla="*/ 72 h 746"/>
                <a:gd name="T10" fmla="*/ 147 w 746"/>
                <a:gd name="T11" fmla="*/ 31 h 746"/>
                <a:gd name="T12" fmla="*/ 253 w 746"/>
                <a:gd name="T13" fmla="*/ 28 h 746"/>
                <a:gd name="T14" fmla="*/ 255 w 746"/>
                <a:gd name="T15" fmla="*/ 134 h 746"/>
                <a:gd name="T16" fmla="*/ 216 w 746"/>
                <a:gd name="T17" fmla="*/ 175 h 746"/>
                <a:gd name="T18" fmla="*/ 156 w 746"/>
                <a:gd name="T19" fmla="*/ 343 h 746"/>
                <a:gd name="T20" fmla="*/ 240 w 746"/>
                <a:gd name="T21" fmla="*/ 520 h 746"/>
                <a:gd name="T22" fmla="*/ 420 w 746"/>
                <a:gd name="T23" fmla="*/ 596 h 746"/>
                <a:gd name="T24" fmla="*/ 424 w 746"/>
                <a:gd name="T25" fmla="*/ 596 h 746"/>
                <a:gd name="T26" fmla="*/ 586 w 746"/>
                <a:gd name="T27" fmla="*/ 529 h 746"/>
                <a:gd name="T28" fmla="*/ 609 w 746"/>
                <a:gd name="T29" fmla="*/ 504 h 746"/>
                <a:gd name="T30" fmla="*/ 715 w 746"/>
                <a:gd name="T31" fmla="*/ 502 h 746"/>
                <a:gd name="T32" fmla="*/ 718 w 746"/>
                <a:gd name="T33" fmla="*/ 608 h 746"/>
                <a:gd name="T34" fmla="*/ 694 w 746"/>
                <a:gd name="T35" fmla="*/ 632 h 746"/>
                <a:gd name="T36" fmla="*/ 424 w 746"/>
                <a:gd name="T37"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6" h="746">
                  <a:moveTo>
                    <a:pt x="424" y="746"/>
                  </a:moveTo>
                  <a:lnTo>
                    <a:pt x="418" y="746"/>
                  </a:lnTo>
                  <a:cubicBezTo>
                    <a:pt x="314" y="745"/>
                    <a:pt x="214" y="703"/>
                    <a:pt x="136" y="629"/>
                  </a:cubicBezTo>
                  <a:cubicBezTo>
                    <a:pt x="59" y="554"/>
                    <a:pt x="13" y="456"/>
                    <a:pt x="7" y="352"/>
                  </a:cubicBezTo>
                  <a:cubicBezTo>
                    <a:pt x="0" y="246"/>
                    <a:pt x="36" y="146"/>
                    <a:pt x="108" y="72"/>
                  </a:cubicBezTo>
                  <a:lnTo>
                    <a:pt x="147" y="31"/>
                  </a:lnTo>
                  <a:cubicBezTo>
                    <a:pt x="176" y="1"/>
                    <a:pt x="223" y="0"/>
                    <a:pt x="253" y="28"/>
                  </a:cubicBezTo>
                  <a:cubicBezTo>
                    <a:pt x="283" y="57"/>
                    <a:pt x="284" y="104"/>
                    <a:pt x="255" y="134"/>
                  </a:cubicBezTo>
                  <a:lnTo>
                    <a:pt x="216" y="175"/>
                  </a:lnTo>
                  <a:cubicBezTo>
                    <a:pt x="174" y="219"/>
                    <a:pt x="153" y="279"/>
                    <a:pt x="156" y="343"/>
                  </a:cubicBezTo>
                  <a:cubicBezTo>
                    <a:pt x="160" y="410"/>
                    <a:pt x="190" y="472"/>
                    <a:pt x="240" y="520"/>
                  </a:cubicBezTo>
                  <a:cubicBezTo>
                    <a:pt x="290" y="568"/>
                    <a:pt x="354" y="595"/>
                    <a:pt x="420" y="596"/>
                  </a:cubicBezTo>
                  <a:lnTo>
                    <a:pt x="424" y="596"/>
                  </a:lnTo>
                  <a:cubicBezTo>
                    <a:pt x="487" y="596"/>
                    <a:pt x="544" y="572"/>
                    <a:pt x="586" y="529"/>
                  </a:cubicBezTo>
                  <a:lnTo>
                    <a:pt x="609" y="504"/>
                  </a:lnTo>
                  <a:cubicBezTo>
                    <a:pt x="638" y="474"/>
                    <a:pt x="685" y="473"/>
                    <a:pt x="715" y="502"/>
                  </a:cubicBezTo>
                  <a:cubicBezTo>
                    <a:pt x="745" y="530"/>
                    <a:pt x="746" y="578"/>
                    <a:pt x="718" y="608"/>
                  </a:cubicBezTo>
                  <a:lnTo>
                    <a:pt x="694" y="632"/>
                  </a:lnTo>
                  <a:cubicBezTo>
                    <a:pt x="624" y="706"/>
                    <a:pt x="528" y="746"/>
                    <a:pt x="424" y="7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1" name="Freeform 477">
              <a:extLst>
                <a:ext uri="{FF2B5EF4-FFF2-40B4-BE49-F238E27FC236}">
                  <a16:creationId xmlns:a16="http://schemas.microsoft.com/office/drawing/2014/main" id="{CCEA5736-C7B6-7493-80F1-BB965DBB4A12}"/>
                </a:ext>
              </a:extLst>
            </p:cNvPr>
            <p:cNvSpPr>
              <a:spLocks/>
            </p:cNvSpPr>
            <p:nvPr/>
          </p:nvSpPr>
          <p:spPr bwMode="auto">
            <a:xfrm>
              <a:off x="3268664" y="1914525"/>
              <a:ext cx="146050" cy="141288"/>
            </a:xfrm>
            <a:custGeom>
              <a:avLst/>
              <a:gdLst>
                <a:gd name="T0" fmla="*/ 1161 w 1244"/>
                <a:gd name="T1" fmla="*/ 1208 h 1208"/>
                <a:gd name="T2" fmla="*/ 1109 w 1244"/>
                <a:gd name="T3" fmla="*/ 1187 h 1208"/>
                <a:gd name="T4" fmla="*/ 31 w 1244"/>
                <a:gd name="T5" fmla="*/ 136 h 1208"/>
                <a:gd name="T6" fmla="*/ 29 w 1244"/>
                <a:gd name="T7" fmla="*/ 30 h 1208"/>
                <a:gd name="T8" fmla="*/ 135 w 1244"/>
                <a:gd name="T9" fmla="*/ 29 h 1208"/>
                <a:gd name="T10" fmla="*/ 1214 w 1244"/>
                <a:gd name="T11" fmla="*/ 1079 h 1208"/>
                <a:gd name="T12" fmla="*/ 1215 w 1244"/>
                <a:gd name="T13" fmla="*/ 1185 h 1208"/>
                <a:gd name="T14" fmla="*/ 1161 w 1244"/>
                <a:gd name="T15" fmla="*/ 1208 h 1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4" h="1208">
                  <a:moveTo>
                    <a:pt x="1161" y="1208"/>
                  </a:moveTo>
                  <a:cubicBezTo>
                    <a:pt x="1143" y="1208"/>
                    <a:pt x="1124" y="1201"/>
                    <a:pt x="1109" y="1187"/>
                  </a:cubicBezTo>
                  <a:cubicBezTo>
                    <a:pt x="1109" y="1187"/>
                    <a:pt x="589" y="680"/>
                    <a:pt x="31" y="136"/>
                  </a:cubicBezTo>
                  <a:cubicBezTo>
                    <a:pt x="1" y="107"/>
                    <a:pt x="0" y="60"/>
                    <a:pt x="29" y="30"/>
                  </a:cubicBezTo>
                  <a:cubicBezTo>
                    <a:pt x="58" y="1"/>
                    <a:pt x="106" y="0"/>
                    <a:pt x="135" y="29"/>
                  </a:cubicBezTo>
                  <a:cubicBezTo>
                    <a:pt x="693" y="573"/>
                    <a:pt x="1214" y="1079"/>
                    <a:pt x="1214" y="1079"/>
                  </a:cubicBezTo>
                  <a:cubicBezTo>
                    <a:pt x="1243" y="1108"/>
                    <a:pt x="1244" y="1156"/>
                    <a:pt x="1215" y="1185"/>
                  </a:cubicBezTo>
                  <a:cubicBezTo>
                    <a:pt x="1200" y="1200"/>
                    <a:pt x="1181" y="1208"/>
                    <a:pt x="1161" y="12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2" name="Freeform 478">
              <a:extLst>
                <a:ext uri="{FF2B5EF4-FFF2-40B4-BE49-F238E27FC236}">
                  <a16:creationId xmlns:a16="http://schemas.microsoft.com/office/drawing/2014/main" id="{FC6C0A75-26C8-2D12-CC08-7D7133611655}"/>
                </a:ext>
              </a:extLst>
            </p:cNvPr>
            <p:cNvSpPr>
              <a:spLocks/>
            </p:cNvSpPr>
            <p:nvPr/>
          </p:nvSpPr>
          <p:spPr bwMode="auto">
            <a:xfrm>
              <a:off x="3248026" y="1893888"/>
              <a:ext cx="20638" cy="19050"/>
            </a:xfrm>
            <a:custGeom>
              <a:avLst/>
              <a:gdLst>
                <a:gd name="T0" fmla="*/ 95 w 177"/>
                <a:gd name="T1" fmla="*/ 170 h 170"/>
                <a:gd name="T2" fmla="*/ 42 w 177"/>
                <a:gd name="T3" fmla="*/ 148 h 170"/>
                <a:gd name="T4" fmla="*/ 34 w 177"/>
                <a:gd name="T5" fmla="*/ 140 h 170"/>
                <a:gd name="T6" fmla="*/ 30 w 177"/>
                <a:gd name="T7" fmla="*/ 136 h 170"/>
                <a:gd name="T8" fmla="*/ 29 w 177"/>
                <a:gd name="T9" fmla="*/ 30 h 170"/>
                <a:gd name="T10" fmla="*/ 135 w 177"/>
                <a:gd name="T11" fmla="*/ 29 h 170"/>
                <a:gd name="T12" fmla="*/ 143 w 177"/>
                <a:gd name="T13" fmla="*/ 37 h 170"/>
                <a:gd name="T14" fmla="*/ 147 w 177"/>
                <a:gd name="T15" fmla="*/ 41 h 170"/>
                <a:gd name="T16" fmla="*/ 148 w 177"/>
                <a:gd name="T17" fmla="*/ 147 h 170"/>
                <a:gd name="T18" fmla="*/ 95 w 177"/>
                <a:gd name="T1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70">
                  <a:moveTo>
                    <a:pt x="95" y="170"/>
                  </a:moveTo>
                  <a:cubicBezTo>
                    <a:pt x="76" y="170"/>
                    <a:pt x="57" y="163"/>
                    <a:pt x="42" y="148"/>
                  </a:cubicBezTo>
                  <a:cubicBezTo>
                    <a:pt x="39" y="146"/>
                    <a:pt x="37" y="143"/>
                    <a:pt x="34" y="140"/>
                  </a:cubicBezTo>
                  <a:lnTo>
                    <a:pt x="30" y="136"/>
                  </a:lnTo>
                  <a:cubicBezTo>
                    <a:pt x="1" y="107"/>
                    <a:pt x="0" y="60"/>
                    <a:pt x="29" y="30"/>
                  </a:cubicBezTo>
                  <a:cubicBezTo>
                    <a:pt x="58" y="1"/>
                    <a:pt x="105" y="0"/>
                    <a:pt x="135" y="29"/>
                  </a:cubicBezTo>
                  <a:cubicBezTo>
                    <a:pt x="138" y="32"/>
                    <a:pt x="140" y="34"/>
                    <a:pt x="143" y="37"/>
                  </a:cubicBezTo>
                  <a:lnTo>
                    <a:pt x="147" y="41"/>
                  </a:lnTo>
                  <a:cubicBezTo>
                    <a:pt x="177" y="70"/>
                    <a:pt x="177" y="118"/>
                    <a:pt x="148" y="147"/>
                  </a:cubicBezTo>
                  <a:cubicBezTo>
                    <a:pt x="134" y="162"/>
                    <a:pt x="114" y="170"/>
                    <a:pt x="95"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3" name="Freeform 479">
              <a:extLst>
                <a:ext uri="{FF2B5EF4-FFF2-40B4-BE49-F238E27FC236}">
                  <a16:creationId xmlns:a16="http://schemas.microsoft.com/office/drawing/2014/main" id="{8B4C45C9-CC1F-5D20-74A9-A9099A8554D3}"/>
                </a:ext>
              </a:extLst>
            </p:cNvPr>
            <p:cNvSpPr>
              <a:spLocks/>
            </p:cNvSpPr>
            <p:nvPr/>
          </p:nvSpPr>
          <p:spPr bwMode="auto">
            <a:xfrm>
              <a:off x="3089276" y="1738313"/>
              <a:ext cx="155575" cy="152400"/>
            </a:xfrm>
            <a:custGeom>
              <a:avLst/>
              <a:gdLst>
                <a:gd name="T0" fmla="*/ 1259 w 1341"/>
                <a:gd name="T1" fmla="*/ 1304 h 1304"/>
                <a:gd name="T2" fmla="*/ 1206 w 1341"/>
                <a:gd name="T3" fmla="*/ 1283 h 1304"/>
                <a:gd name="T4" fmla="*/ 30 w 1341"/>
                <a:gd name="T5" fmla="*/ 137 h 1304"/>
                <a:gd name="T6" fmla="*/ 29 w 1341"/>
                <a:gd name="T7" fmla="*/ 30 h 1304"/>
                <a:gd name="T8" fmla="*/ 135 w 1341"/>
                <a:gd name="T9" fmla="*/ 29 h 1304"/>
                <a:gd name="T10" fmla="*/ 1311 w 1341"/>
                <a:gd name="T11" fmla="*/ 1175 h 1304"/>
                <a:gd name="T12" fmla="*/ 1313 w 1341"/>
                <a:gd name="T13" fmla="*/ 1281 h 1304"/>
                <a:gd name="T14" fmla="*/ 1259 w 1341"/>
                <a:gd name="T15" fmla="*/ 1304 h 1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1" h="1304">
                  <a:moveTo>
                    <a:pt x="1259" y="1304"/>
                  </a:moveTo>
                  <a:cubicBezTo>
                    <a:pt x="1240" y="1304"/>
                    <a:pt x="1221" y="1297"/>
                    <a:pt x="1206" y="1283"/>
                  </a:cubicBezTo>
                  <a:lnTo>
                    <a:pt x="30" y="137"/>
                  </a:lnTo>
                  <a:cubicBezTo>
                    <a:pt x="0" y="108"/>
                    <a:pt x="0" y="60"/>
                    <a:pt x="29" y="30"/>
                  </a:cubicBezTo>
                  <a:cubicBezTo>
                    <a:pt x="58" y="1"/>
                    <a:pt x="105" y="0"/>
                    <a:pt x="135" y="29"/>
                  </a:cubicBezTo>
                  <a:lnTo>
                    <a:pt x="1311" y="1175"/>
                  </a:lnTo>
                  <a:cubicBezTo>
                    <a:pt x="1341" y="1204"/>
                    <a:pt x="1341" y="1252"/>
                    <a:pt x="1313" y="1281"/>
                  </a:cubicBezTo>
                  <a:cubicBezTo>
                    <a:pt x="1298" y="1297"/>
                    <a:pt x="1278" y="1304"/>
                    <a:pt x="1259" y="13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4" name="Freeform 480">
              <a:extLst>
                <a:ext uri="{FF2B5EF4-FFF2-40B4-BE49-F238E27FC236}">
                  <a16:creationId xmlns:a16="http://schemas.microsoft.com/office/drawing/2014/main" id="{EC161261-1F13-FC49-3B44-4CBDDC37B157}"/>
                </a:ext>
              </a:extLst>
            </p:cNvPr>
            <p:cNvSpPr>
              <a:spLocks/>
            </p:cNvSpPr>
            <p:nvPr/>
          </p:nvSpPr>
          <p:spPr bwMode="auto">
            <a:xfrm>
              <a:off x="3414714" y="1463675"/>
              <a:ext cx="323850" cy="311150"/>
            </a:xfrm>
            <a:custGeom>
              <a:avLst/>
              <a:gdLst>
                <a:gd name="T0" fmla="*/ 2691 w 2774"/>
                <a:gd name="T1" fmla="*/ 2652 h 2652"/>
                <a:gd name="T2" fmla="*/ 2640 w 2774"/>
                <a:gd name="T3" fmla="*/ 2631 h 2652"/>
                <a:gd name="T4" fmla="*/ 31 w 2774"/>
                <a:gd name="T5" fmla="*/ 137 h 2652"/>
                <a:gd name="T6" fmla="*/ 29 w 2774"/>
                <a:gd name="T7" fmla="*/ 31 h 2652"/>
                <a:gd name="T8" fmla="*/ 135 w 2774"/>
                <a:gd name="T9" fmla="*/ 29 h 2652"/>
                <a:gd name="T10" fmla="*/ 2743 w 2774"/>
                <a:gd name="T11" fmla="*/ 2523 h 2652"/>
                <a:gd name="T12" fmla="*/ 2746 w 2774"/>
                <a:gd name="T13" fmla="*/ 2629 h 2652"/>
                <a:gd name="T14" fmla="*/ 2691 w 2774"/>
                <a:gd name="T15" fmla="*/ 2652 h 2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4" h="2652">
                  <a:moveTo>
                    <a:pt x="2691" y="2652"/>
                  </a:moveTo>
                  <a:cubicBezTo>
                    <a:pt x="2673" y="2652"/>
                    <a:pt x="2654" y="2645"/>
                    <a:pt x="2640" y="2631"/>
                  </a:cubicBezTo>
                  <a:lnTo>
                    <a:pt x="31" y="137"/>
                  </a:lnTo>
                  <a:cubicBezTo>
                    <a:pt x="1" y="108"/>
                    <a:pt x="0" y="61"/>
                    <a:pt x="29" y="31"/>
                  </a:cubicBezTo>
                  <a:cubicBezTo>
                    <a:pt x="57" y="1"/>
                    <a:pt x="105" y="0"/>
                    <a:pt x="135" y="29"/>
                  </a:cubicBezTo>
                  <a:lnTo>
                    <a:pt x="2743" y="2523"/>
                  </a:lnTo>
                  <a:cubicBezTo>
                    <a:pt x="2773" y="2551"/>
                    <a:pt x="2774" y="2599"/>
                    <a:pt x="2746" y="2629"/>
                  </a:cubicBezTo>
                  <a:cubicBezTo>
                    <a:pt x="2731" y="2644"/>
                    <a:pt x="2711" y="2652"/>
                    <a:pt x="2691" y="26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5" name="Freeform 481">
              <a:extLst>
                <a:ext uri="{FF2B5EF4-FFF2-40B4-BE49-F238E27FC236}">
                  <a16:creationId xmlns:a16="http://schemas.microsoft.com/office/drawing/2014/main" id="{2BE4318A-67E2-2DFD-8BBC-BE653062411A}"/>
                </a:ext>
              </a:extLst>
            </p:cNvPr>
            <p:cNvSpPr>
              <a:spLocks/>
            </p:cNvSpPr>
            <p:nvPr/>
          </p:nvSpPr>
          <p:spPr bwMode="auto">
            <a:xfrm>
              <a:off x="3392489" y="1527175"/>
              <a:ext cx="66675" cy="25400"/>
            </a:xfrm>
            <a:custGeom>
              <a:avLst/>
              <a:gdLst>
                <a:gd name="T0" fmla="*/ 283 w 579"/>
                <a:gd name="T1" fmla="*/ 215 h 215"/>
                <a:gd name="T2" fmla="*/ 0 w 579"/>
                <a:gd name="T3" fmla="*/ 149 h 215"/>
                <a:gd name="T4" fmla="*/ 62 w 579"/>
                <a:gd name="T5" fmla="*/ 12 h 215"/>
                <a:gd name="T6" fmla="*/ 498 w 579"/>
                <a:gd name="T7" fmla="*/ 0 h 215"/>
                <a:gd name="T8" fmla="*/ 579 w 579"/>
                <a:gd name="T9" fmla="*/ 127 h 215"/>
                <a:gd name="T10" fmla="*/ 283 w 579"/>
                <a:gd name="T11" fmla="*/ 215 h 215"/>
              </a:gdLst>
              <a:ahLst/>
              <a:cxnLst>
                <a:cxn ang="0">
                  <a:pos x="T0" y="T1"/>
                </a:cxn>
                <a:cxn ang="0">
                  <a:pos x="T2" y="T3"/>
                </a:cxn>
                <a:cxn ang="0">
                  <a:pos x="T4" y="T5"/>
                </a:cxn>
                <a:cxn ang="0">
                  <a:pos x="T6" y="T7"/>
                </a:cxn>
                <a:cxn ang="0">
                  <a:pos x="T8" y="T9"/>
                </a:cxn>
                <a:cxn ang="0">
                  <a:pos x="T10" y="T11"/>
                </a:cxn>
              </a:cxnLst>
              <a:rect l="0" t="0" r="r" b="b"/>
              <a:pathLst>
                <a:path w="579" h="215">
                  <a:moveTo>
                    <a:pt x="283" y="215"/>
                  </a:moveTo>
                  <a:cubicBezTo>
                    <a:pt x="175" y="215"/>
                    <a:pt x="77" y="184"/>
                    <a:pt x="0" y="149"/>
                  </a:cubicBezTo>
                  <a:lnTo>
                    <a:pt x="62" y="12"/>
                  </a:lnTo>
                  <a:cubicBezTo>
                    <a:pt x="173" y="63"/>
                    <a:pt x="339" y="102"/>
                    <a:pt x="498" y="0"/>
                  </a:cubicBezTo>
                  <a:lnTo>
                    <a:pt x="579" y="127"/>
                  </a:lnTo>
                  <a:cubicBezTo>
                    <a:pt x="478" y="191"/>
                    <a:pt x="377" y="215"/>
                    <a:pt x="283"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6" name="Freeform 482">
              <a:extLst>
                <a:ext uri="{FF2B5EF4-FFF2-40B4-BE49-F238E27FC236}">
                  <a16:creationId xmlns:a16="http://schemas.microsoft.com/office/drawing/2014/main" id="{BBAAA6D1-DD7D-DB1F-0971-98EF47EA5EDB}"/>
                </a:ext>
              </a:extLst>
            </p:cNvPr>
            <p:cNvSpPr>
              <a:spLocks/>
            </p:cNvSpPr>
            <p:nvPr/>
          </p:nvSpPr>
          <p:spPr bwMode="auto">
            <a:xfrm>
              <a:off x="3644901" y="1736725"/>
              <a:ext cx="36513" cy="79375"/>
            </a:xfrm>
            <a:custGeom>
              <a:avLst/>
              <a:gdLst>
                <a:gd name="T0" fmla="*/ 188 w 321"/>
                <a:gd name="T1" fmla="*/ 675 h 675"/>
                <a:gd name="T2" fmla="*/ 194 w 321"/>
                <a:gd name="T3" fmla="*/ 0 h 675"/>
                <a:gd name="T4" fmla="*/ 321 w 321"/>
                <a:gd name="T5" fmla="*/ 79 h 675"/>
                <a:gd name="T6" fmla="*/ 312 w 321"/>
                <a:gd name="T7" fmla="*/ 590 h 675"/>
                <a:gd name="T8" fmla="*/ 188 w 321"/>
                <a:gd name="T9" fmla="*/ 675 h 675"/>
              </a:gdLst>
              <a:ahLst/>
              <a:cxnLst>
                <a:cxn ang="0">
                  <a:pos x="T0" y="T1"/>
                </a:cxn>
                <a:cxn ang="0">
                  <a:pos x="T2" y="T3"/>
                </a:cxn>
                <a:cxn ang="0">
                  <a:pos x="T4" y="T5"/>
                </a:cxn>
                <a:cxn ang="0">
                  <a:pos x="T6" y="T7"/>
                </a:cxn>
                <a:cxn ang="0">
                  <a:pos x="T8" y="T9"/>
                </a:cxn>
              </a:cxnLst>
              <a:rect l="0" t="0" r="r" b="b"/>
              <a:pathLst>
                <a:path w="321" h="675">
                  <a:moveTo>
                    <a:pt x="188" y="675"/>
                  </a:moveTo>
                  <a:cubicBezTo>
                    <a:pt x="0" y="402"/>
                    <a:pt x="111" y="135"/>
                    <a:pt x="194" y="0"/>
                  </a:cubicBezTo>
                  <a:lnTo>
                    <a:pt x="321" y="79"/>
                  </a:lnTo>
                  <a:cubicBezTo>
                    <a:pt x="243" y="205"/>
                    <a:pt x="178" y="397"/>
                    <a:pt x="312" y="590"/>
                  </a:cubicBezTo>
                  <a:lnTo>
                    <a:pt x="188" y="67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7" name="Freeform 483">
              <a:extLst>
                <a:ext uri="{FF2B5EF4-FFF2-40B4-BE49-F238E27FC236}">
                  <a16:creationId xmlns:a16="http://schemas.microsoft.com/office/drawing/2014/main" id="{40B77519-C34A-2BB0-6B8D-E7FC70CA74AD}"/>
                </a:ext>
              </a:extLst>
            </p:cNvPr>
            <p:cNvSpPr>
              <a:spLocks noEditPoints="1"/>
            </p:cNvSpPr>
            <p:nvPr/>
          </p:nvSpPr>
          <p:spPr bwMode="auto">
            <a:xfrm>
              <a:off x="3248026" y="1560513"/>
              <a:ext cx="406400" cy="404813"/>
            </a:xfrm>
            <a:custGeom>
              <a:avLst/>
              <a:gdLst>
                <a:gd name="T0" fmla="*/ 1526 w 3492"/>
                <a:gd name="T1" fmla="*/ 151 h 3459"/>
                <a:gd name="T2" fmla="*/ 1511 w 3492"/>
                <a:gd name="T3" fmla="*/ 157 h 3459"/>
                <a:gd name="T4" fmla="*/ 157 w 3492"/>
                <a:gd name="T5" fmla="*/ 1573 h 3459"/>
                <a:gd name="T6" fmla="*/ 150 w 3492"/>
                <a:gd name="T7" fmla="*/ 1588 h 3459"/>
                <a:gd name="T8" fmla="*/ 155 w 3492"/>
                <a:gd name="T9" fmla="*/ 1599 h 3459"/>
                <a:gd name="T10" fmla="*/ 1938 w 3492"/>
                <a:gd name="T11" fmla="*/ 3305 h 3459"/>
                <a:gd name="T12" fmla="*/ 1949 w 3492"/>
                <a:gd name="T13" fmla="*/ 3309 h 3459"/>
                <a:gd name="T14" fmla="*/ 1964 w 3492"/>
                <a:gd name="T15" fmla="*/ 3302 h 3459"/>
                <a:gd name="T16" fmla="*/ 3318 w 3492"/>
                <a:gd name="T17" fmla="*/ 1886 h 3459"/>
                <a:gd name="T18" fmla="*/ 3320 w 3492"/>
                <a:gd name="T19" fmla="*/ 1860 h 3459"/>
                <a:gd name="T20" fmla="*/ 1536 w 3492"/>
                <a:gd name="T21" fmla="*/ 154 h 3459"/>
                <a:gd name="T22" fmla="*/ 1526 w 3492"/>
                <a:gd name="T23" fmla="*/ 151 h 3459"/>
                <a:gd name="T24" fmla="*/ 1949 w 3492"/>
                <a:gd name="T25" fmla="*/ 3459 h 3459"/>
                <a:gd name="T26" fmla="*/ 1835 w 3492"/>
                <a:gd name="T27" fmla="*/ 3413 h 3459"/>
                <a:gd name="T28" fmla="*/ 51 w 3492"/>
                <a:gd name="T29" fmla="*/ 1708 h 3459"/>
                <a:gd name="T30" fmla="*/ 0 w 3492"/>
                <a:gd name="T31" fmla="*/ 1589 h 3459"/>
                <a:gd name="T32" fmla="*/ 48 w 3492"/>
                <a:gd name="T33" fmla="*/ 1469 h 3459"/>
                <a:gd name="T34" fmla="*/ 1402 w 3492"/>
                <a:gd name="T35" fmla="*/ 54 h 3459"/>
                <a:gd name="T36" fmla="*/ 1526 w 3492"/>
                <a:gd name="T37" fmla="*/ 0 h 3459"/>
                <a:gd name="T38" fmla="*/ 1640 w 3492"/>
                <a:gd name="T39" fmla="*/ 46 h 3459"/>
                <a:gd name="T40" fmla="*/ 3424 w 3492"/>
                <a:gd name="T41" fmla="*/ 1752 h 3459"/>
                <a:gd name="T42" fmla="*/ 3427 w 3492"/>
                <a:gd name="T43" fmla="*/ 1990 h 3459"/>
                <a:gd name="T44" fmla="*/ 2073 w 3492"/>
                <a:gd name="T45" fmla="*/ 3406 h 3459"/>
                <a:gd name="T46" fmla="*/ 1949 w 3492"/>
                <a:gd name="T47" fmla="*/ 3459 h 3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2" h="3459">
                  <a:moveTo>
                    <a:pt x="1526" y="151"/>
                  </a:moveTo>
                  <a:cubicBezTo>
                    <a:pt x="1523" y="151"/>
                    <a:pt x="1516" y="151"/>
                    <a:pt x="1511" y="157"/>
                  </a:cubicBezTo>
                  <a:lnTo>
                    <a:pt x="157" y="1573"/>
                  </a:lnTo>
                  <a:cubicBezTo>
                    <a:pt x="151" y="1579"/>
                    <a:pt x="150" y="1585"/>
                    <a:pt x="150" y="1588"/>
                  </a:cubicBezTo>
                  <a:cubicBezTo>
                    <a:pt x="150" y="1592"/>
                    <a:pt x="151" y="1596"/>
                    <a:pt x="155" y="1599"/>
                  </a:cubicBezTo>
                  <a:lnTo>
                    <a:pt x="1938" y="3305"/>
                  </a:lnTo>
                  <a:cubicBezTo>
                    <a:pt x="1941" y="3308"/>
                    <a:pt x="1945" y="3309"/>
                    <a:pt x="1949" y="3309"/>
                  </a:cubicBezTo>
                  <a:cubicBezTo>
                    <a:pt x="1952" y="3309"/>
                    <a:pt x="1959" y="3308"/>
                    <a:pt x="1964" y="3302"/>
                  </a:cubicBezTo>
                  <a:lnTo>
                    <a:pt x="3318" y="1886"/>
                  </a:lnTo>
                  <a:cubicBezTo>
                    <a:pt x="3326" y="1878"/>
                    <a:pt x="3327" y="1866"/>
                    <a:pt x="3320" y="1860"/>
                  </a:cubicBezTo>
                  <a:lnTo>
                    <a:pt x="1536" y="154"/>
                  </a:lnTo>
                  <a:cubicBezTo>
                    <a:pt x="1534" y="152"/>
                    <a:pt x="1530" y="151"/>
                    <a:pt x="1526" y="151"/>
                  </a:cubicBezTo>
                  <a:close/>
                  <a:moveTo>
                    <a:pt x="1949" y="3459"/>
                  </a:moveTo>
                  <a:cubicBezTo>
                    <a:pt x="1906" y="3459"/>
                    <a:pt x="1865" y="3443"/>
                    <a:pt x="1835" y="3413"/>
                  </a:cubicBezTo>
                  <a:lnTo>
                    <a:pt x="51" y="1708"/>
                  </a:lnTo>
                  <a:cubicBezTo>
                    <a:pt x="18" y="1677"/>
                    <a:pt x="0" y="1634"/>
                    <a:pt x="0" y="1589"/>
                  </a:cubicBezTo>
                  <a:cubicBezTo>
                    <a:pt x="0" y="1545"/>
                    <a:pt x="17" y="1502"/>
                    <a:pt x="48" y="1469"/>
                  </a:cubicBezTo>
                  <a:lnTo>
                    <a:pt x="1402" y="54"/>
                  </a:lnTo>
                  <a:cubicBezTo>
                    <a:pt x="1434" y="20"/>
                    <a:pt x="1480" y="0"/>
                    <a:pt x="1526" y="0"/>
                  </a:cubicBezTo>
                  <a:cubicBezTo>
                    <a:pt x="1569" y="0"/>
                    <a:pt x="1609" y="17"/>
                    <a:pt x="1640" y="46"/>
                  </a:cubicBezTo>
                  <a:lnTo>
                    <a:pt x="3424" y="1752"/>
                  </a:lnTo>
                  <a:cubicBezTo>
                    <a:pt x="3490" y="1815"/>
                    <a:pt x="3492" y="1922"/>
                    <a:pt x="3427" y="1990"/>
                  </a:cubicBezTo>
                  <a:lnTo>
                    <a:pt x="2073" y="3406"/>
                  </a:lnTo>
                  <a:cubicBezTo>
                    <a:pt x="2040" y="3440"/>
                    <a:pt x="1995" y="3459"/>
                    <a:pt x="1949" y="34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8" name="Freeform 484">
              <a:extLst>
                <a:ext uri="{FF2B5EF4-FFF2-40B4-BE49-F238E27FC236}">
                  <a16:creationId xmlns:a16="http://schemas.microsoft.com/office/drawing/2014/main" id="{6ABA53C7-B992-FCD0-F538-37EB79DD3E51}"/>
                </a:ext>
              </a:extLst>
            </p:cNvPr>
            <p:cNvSpPr>
              <a:spLocks/>
            </p:cNvSpPr>
            <p:nvPr/>
          </p:nvSpPr>
          <p:spPr bwMode="auto">
            <a:xfrm>
              <a:off x="3162301" y="1735138"/>
              <a:ext cx="320675" cy="307975"/>
            </a:xfrm>
            <a:custGeom>
              <a:avLst/>
              <a:gdLst>
                <a:gd name="T0" fmla="*/ 2671 w 2754"/>
                <a:gd name="T1" fmla="*/ 2632 h 2632"/>
                <a:gd name="T2" fmla="*/ 2619 w 2754"/>
                <a:gd name="T3" fmla="*/ 2611 h 2632"/>
                <a:gd name="T4" fmla="*/ 31 w 2754"/>
                <a:gd name="T5" fmla="*/ 137 h 2632"/>
                <a:gd name="T6" fmla="*/ 29 w 2754"/>
                <a:gd name="T7" fmla="*/ 31 h 2632"/>
                <a:gd name="T8" fmla="*/ 135 w 2754"/>
                <a:gd name="T9" fmla="*/ 28 h 2632"/>
                <a:gd name="T10" fmla="*/ 2723 w 2754"/>
                <a:gd name="T11" fmla="*/ 2503 h 2632"/>
                <a:gd name="T12" fmla="*/ 2725 w 2754"/>
                <a:gd name="T13" fmla="*/ 2609 h 2632"/>
                <a:gd name="T14" fmla="*/ 2671 w 2754"/>
                <a:gd name="T15" fmla="*/ 2632 h 26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54" h="2632">
                  <a:moveTo>
                    <a:pt x="2671" y="2632"/>
                  </a:moveTo>
                  <a:cubicBezTo>
                    <a:pt x="2652" y="2632"/>
                    <a:pt x="2633" y="2625"/>
                    <a:pt x="2619" y="2611"/>
                  </a:cubicBezTo>
                  <a:lnTo>
                    <a:pt x="31" y="137"/>
                  </a:lnTo>
                  <a:cubicBezTo>
                    <a:pt x="1" y="108"/>
                    <a:pt x="0" y="61"/>
                    <a:pt x="29" y="31"/>
                  </a:cubicBezTo>
                  <a:cubicBezTo>
                    <a:pt x="57" y="1"/>
                    <a:pt x="105" y="0"/>
                    <a:pt x="135" y="28"/>
                  </a:cubicBezTo>
                  <a:lnTo>
                    <a:pt x="2723" y="2503"/>
                  </a:lnTo>
                  <a:cubicBezTo>
                    <a:pt x="2753" y="2531"/>
                    <a:pt x="2754" y="2579"/>
                    <a:pt x="2725" y="2609"/>
                  </a:cubicBezTo>
                  <a:cubicBezTo>
                    <a:pt x="2710" y="2624"/>
                    <a:pt x="2690" y="2632"/>
                    <a:pt x="2671" y="26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29" name="Briefcase10" descr="{&quot;Key&quot;:&quot;POWER_USER_SHAPE_ICON&quot;,&quot;Value&quot;:&quot;POWER_USER_SHAPE_ICON_STYLE_1&quot;}">
            <a:extLst>
              <a:ext uri="{FF2B5EF4-FFF2-40B4-BE49-F238E27FC236}">
                <a16:creationId xmlns:a16="http://schemas.microsoft.com/office/drawing/2014/main" id="{7EAF9176-30BC-B890-41BD-BBC1021CE24B}"/>
              </a:ext>
            </a:extLst>
          </p:cNvPr>
          <p:cNvGrpSpPr>
            <a:grpSpLocks noChangeAspect="1"/>
          </p:cNvGrpSpPr>
          <p:nvPr/>
        </p:nvGrpSpPr>
        <p:grpSpPr>
          <a:xfrm>
            <a:off x="6927344" y="1065901"/>
            <a:ext cx="421927" cy="336934"/>
            <a:chOff x="7331076" y="1797050"/>
            <a:chExt cx="441325" cy="352425"/>
          </a:xfrm>
          <a:solidFill>
            <a:schemeClr val="accent6"/>
          </a:solidFill>
        </p:grpSpPr>
        <p:sp>
          <p:nvSpPr>
            <p:cNvPr id="130" name="Freeform 198">
              <a:extLst>
                <a:ext uri="{FF2B5EF4-FFF2-40B4-BE49-F238E27FC236}">
                  <a16:creationId xmlns:a16="http://schemas.microsoft.com/office/drawing/2014/main" id="{9B36C309-EC5F-655A-1006-10109A10CF1D}"/>
                </a:ext>
              </a:extLst>
            </p:cNvPr>
            <p:cNvSpPr>
              <a:spLocks noEditPoints="1"/>
            </p:cNvSpPr>
            <p:nvPr/>
          </p:nvSpPr>
          <p:spPr bwMode="auto">
            <a:xfrm>
              <a:off x="7331076" y="1847850"/>
              <a:ext cx="439738" cy="301625"/>
            </a:xfrm>
            <a:custGeom>
              <a:avLst/>
              <a:gdLst>
                <a:gd name="T0" fmla="*/ 26 w 482"/>
                <a:gd name="T1" fmla="*/ 14 h 330"/>
                <a:gd name="T2" fmla="*/ 15 w 482"/>
                <a:gd name="T3" fmla="*/ 26 h 330"/>
                <a:gd name="T4" fmla="*/ 15 w 482"/>
                <a:gd name="T5" fmla="*/ 305 h 330"/>
                <a:gd name="T6" fmla="*/ 26 w 482"/>
                <a:gd name="T7" fmla="*/ 316 h 330"/>
                <a:gd name="T8" fmla="*/ 457 w 482"/>
                <a:gd name="T9" fmla="*/ 316 h 330"/>
                <a:gd name="T10" fmla="*/ 468 w 482"/>
                <a:gd name="T11" fmla="*/ 305 h 330"/>
                <a:gd name="T12" fmla="*/ 468 w 482"/>
                <a:gd name="T13" fmla="*/ 26 h 330"/>
                <a:gd name="T14" fmla="*/ 457 w 482"/>
                <a:gd name="T15" fmla="*/ 14 h 330"/>
                <a:gd name="T16" fmla="*/ 26 w 482"/>
                <a:gd name="T17" fmla="*/ 14 h 330"/>
                <a:gd name="T18" fmla="*/ 457 w 482"/>
                <a:gd name="T19" fmla="*/ 330 h 330"/>
                <a:gd name="T20" fmla="*/ 26 w 482"/>
                <a:gd name="T21" fmla="*/ 330 h 330"/>
                <a:gd name="T22" fmla="*/ 0 w 482"/>
                <a:gd name="T23" fmla="*/ 305 h 330"/>
                <a:gd name="T24" fmla="*/ 0 w 482"/>
                <a:gd name="T25" fmla="*/ 26 h 330"/>
                <a:gd name="T26" fmla="*/ 26 w 482"/>
                <a:gd name="T27" fmla="*/ 0 h 330"/>
                <a:gd name="T28" fmla="*/ 457 w 482"/>
                <a:gd name="T29" fmla="*/ 0 h 330"/>
                <a:gd name="T30" fmla="*/ 482 w 482"/>
                <a:gd name="T31" fmla="*/ 26 h 330"/>
                <a:gd name="T32" fmla="*/ 482 w 482"/>
                <a:gd name="T33" fmla="*/ 305 h 330"/>
                <a:gd name="T34" fmla="*/ 457 w 482"/>
                <a:gd name="T3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2" h="330">
                  <a:moveTo>
                    <a:pt x="26" y="14"/>
                  </a:moveTo>
                  <a:cubicBezTo>
                    <a:pt x="20" y="14"/>
                    <a:pt x="15" y="19"/>
                    <a:pt x="15" y="26"/>
                  </a:cubicBezTo>
                  <a:lnTo>
                    <a:pt x="15" y="305"/>
                  </a:lnTo>
                  <a:cubicBezTo>
                    <a:pt x="15" y="311"/>
                    <a:pt x="20" y="316"/>
                    <a:pt x="26" y="316"/>
                  </a:cubicBezTo>
                  <a:lnTo>
                    <a:pt x="457" y="316"/>
                  </a:lnTo>
                  <a:cubicBezTo>
                    <a:pt x="463" y="316"/>
                    <a:pt x="468" y="311"/>
                    <a:pt x="468" y="305"/>
                  </a:cubicBezTo>
                  <a:lnTo>
                    <a:pt x="468" y="26"/>
                  </a:lnTo>
                  <a:cubicBezTo>
                    <a:pt x="468" y="19"/>
                    <a:pt x="463" y="14"/>
                    <a:pt x="457" y="14"/>
                  </a:cubicBezTo>
                  <a:lnTo>
                    <a:pt x="26" y="14"/>
                  </a:lnTo>
                  <a:close/>
                  <a:moveTo>
                    <a:pt x="457" y="330"/>
                  </a:moveTo>
                  <a:lnTo>
                    <a:pt x="26" y="330"/>
                  </a:lnTo>
                  <a:cubicBezTo>
                    <a:pt x="12" y="330"/>
                    <a:pt x="0" y="319"/>
                    <a:pt x="0" y="305"/>
                  </a:cubicBezTo>
                  <a:lnTo>
                    <a:pt x="0" y="26"/>
                  </a:lnTo>
                  <a:cubicBezTo>
                    <a:pt x="0" y="11"/>
                    <a:pt x="12" y="0"/>
                    <a:pt x="26" y="0"/>
                  </a:cubicBezTo>
                  <a:lnTo>
                    <a:pt x="457" y="0"/>
                  </a:lnTo>
                  <a:cubicBezTo>
                    <a:pt x="471" y="0"/>
                    <a:pt x="482" y="11"/>
                    <a:pt x="482" y="26"/>
                  </a:cubicBezTo>
                  <a:lnTo>
                    <a:pt x="482" y="305"/>
                  </a:lnTo>
                  <a:cubicBezTo>
                    <a:pt x="482" y="319"/>
                    <a:pt x="471" y="330"/>
                    <a:pt x="457" y="3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1" name="Freeform 199">
              <a:extLst>
                <a:ext uri="{FF2B5EF4-FFF2-40B4-BE49-F238E27FC236}">
                  <a16:creationId xmlns:a16="http://schemas.microsoft.com/office/drawing/2014/main" id="{8B776013-955F-CA1E-13B3-72962E2C5E59}"/>
                </a:ext>
              </a:extLst>
            </p:cNvPr>
            <p:cNvSpPr>
              <a:spLocks/>
            </p:cNvSpPr>
            <p:nvPr/>
          </p:nvSpPr>
          <p:spPr bwMode="auto">
            <a:xfrm>
              <a:off x="7478713" y="1797050"/>
              <a:ext cx="150813" cy="63500"/>
            </a:xfrm>
            <a:custGeom>
              <a:avLst/>
              <a:gdLst>
                <a:gd name="T0" fmla="*/ 157 w 165"/>
                <a:gd name="T1" fmla="*/ 69 h 69"/>
                <a:gd name="T2" fmla="*/ 150 w 165"/>
                <a:gd name="T3" fmla="*/ 62 h 69"/>
                <a:gd name="T4" fmla="*/ 150 w 165"/>
                <a:gd name="T5" fmla="*/ 14 h 69"/>
                <a:gd name="T6" fmla="*/ 15 w 165"/>
                <a:gd name="T7" fmla="*/ 14 h 69"/>
                <a:gd name="T8" fmla="*/ 15 w 165"/>
                <a:gd name="T9" fmla="*/ 62 h 69"/>
                <a:gd name="T10" fmla="*/ 7 w 165"/>
                <a:gd name="T11" fmla="*/ 69 h 69"/>
                <a:gd name="T12" fmla="*/ 0 w 165"/>
                <a:gd name="T13" fmla="*/ 62 h 69"/>
                <a:gd name="T14" fmla="*/ 0 w 165"/>
                <a:gd name="T15" fmla="*/ 7 h 69"/>
                <a:gd name="T16" fmla="*/ 7 w 165"/>
                <a:gd name="T17" fmla="*/ 0 h 69"/>
                <a:gd name="T18" fmla="*/ 157 w 165"/>
                <a:gd name="T19" fmla="*/ 0 h 69"/>
                <a:gd name="T20" fmla="*/ 165 w 165"/>
                <a:gd name="T21" fmla="*/ 7 h 69"/>
                <a:gd name="T22" fmla="*/ 165 w 165"/>
                <a:gd name="T23" fmla="*/ 62 h 69"/>
                <a:gd name="T24" fmla="*/ 157 w 165"/>
                <a:gd name="T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69">
                  <a:moveTo>
                    <a:pt x="157" y="69"/>
                  </a:moveTo>
                  <a:cubicBezTo>
                    <a:pt x="153" y="69"/>
                    <a:pt x="150" y="66"/>
                    <a:pt x="150" y="62"/>
                  </a:cubicBezTo>
                  <a:lnTo>
                    <a:pt x="150" y="14"/>
                  </a:lnTo>
                  <a:lnTo>
                    <a:pt x="15" y="14"/>
                  </a:lnTo>
                  <a:lnTo>
                    <a:pt x="15" y="62"/>
                  </a:lnTo>
                  <a:cubicBezTo>
                    <a:pt x="15" y="66"/>
                    <a:pt x="11" y="69"/>
                    <a:pt x="7" y="69"/>
                  </a:cubicBezTo>
                  <a:cubicBezTo>
                    <a:pt x="3" y="69"/>
                    <a:pt x="0" y="66"/>
                    <a:pt x="0" y="62"/>
                  </a:cubicBezTo>
                  <a:lnTo>
                    <a:pt x="0" y="7"/>
                  </a:lnTo>
                  <a:cubicBezTo>
                    <a:pt x="0" y="3"/>
                    <a:pt x="3" y="0"/>
                    <a:pt x="7" y="0"/>
                  </a:cubicBezTo>
                  <a:lnTo>
                    <a:pt x="157" y="0"/>
                  </a:lnTo>
                  <a:cubicBezTo>
                    <a:pt x="161" y="0"/>
                    <a:pt x="165" y="3"/>
                    <a:pt x="165" y="7"/>
                  </a:cubicBezTo>
                  <a:lnTo>
                    <a:pt x="165" y="62"/>
                  </a:lnTo>
                  <a:cubicBezTo>
                    <a:pt x="165" y="66"/>
                    <a:pt x="161" y="69"/>
                    <a:pt x="157" y="6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2" name="Freeform 200">
              <a:extLst>
                <a:ext uri="{FF2B5EF4-FFF2-40B4-BE49-F238E27FC236}">
                  <a16:creationId xmlns:a16="http://schemas.microsoft.com/office/drawing/2014/main" id="{E41239EF-8E14-CE14-1B41-5A66BA4579EC}"/>
                </a:ext>
              </a:extLst>
            </p:cNvPr>
            <p:cNvSpPr>
              <a:spLocks noEditPoints="1"/>
            </p:cNvSpPr>
            <p:nvPr/>
          </p:nvSpPr>
          <p:spPr bwMode="auto">
            <a:xfrm>
              <a:off x="742473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7 w 62"/>
                <a:gd name="T11" fmla="*/ 66 h 90"/>
                <a:gd name="T12" fmla="*/ 47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7" y="71"/>
                    <a:pt x="47" y="66"/>
                  </a:cubicBezTo>
                  <a:lnTo>
                    <a:pt x="47" y="24"/>
                  </a:lnTo>
                  <a:cubicBezTo>
                    <a:pt x="47"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3" name="Freeform 201">
              <a:extLst>
                <a:ext uri="{FF2B5EF4-FFF2-40B4-BE49-F238E27FC236}">
                  <a16:creationId xmlns:a16="http://schemas.microsoft.com/office/drawing/2014/main" id="{691079FA-6352-1BC2-239B-FFAFEE6AE7BD}"/>
                </a:ext>
              </a:extLst>
            </p:cNvPr>
            <p:cNvSpPr>
              <a:spLocks noEditPoints="1"/>
            </p:cNvSpPr>
            <p:nvPr/>
          </p:nvSpPr>
          <p:spPr bwMode="auto">
            <a:xfrm>
              <a:off x="762158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8 w 62"/>
                <a:gd name="T11" fmla="*/ 66 h 90"/>
                <a:gd name="T12" fmla="*/ 48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8" y="71"/>
                    <a:pt x="48" y="66"/>
                  </a:cubicBezTo>
                  <a:lnTo>
                    <a:pt x="48" y="24"/>
                  </a:lnTo>
                  <a:cubicBezTo>
                    <a:pt x="48"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4" name="Freeform 202">
              <a:extLst>
                <a:ext uri="{FF2B5EF4-FFF2-40B4-BE49-F238E27FC236}">
                  <a16:creationId xmlns:a16="http://schemas.microsoft.com/office/drawing/2014/main" id="{850D3820-4158-1F57-B0BE-80E6C00E929E}"/>
                </a:ext>
              </a:extLst>
            </p:cNvPr>
            <p:cNvSpPr>
              <a:spLocks/>
            </p:cNvSpPr>
            <p:nvPr/>
          </p:nvSpPr>
          <p:spPr bwMode="auto">
            <a:xfrm>
              <a:off x="7331076" y="1933575"/>
              <a:ext cx="85725" cy="71438"/>
            </a:xfrm>
            <a:custGeom>
              <a:avLst/>
              <a:gdLst>
                <a:gd name="T0" fmla="*/ 86 w 94"/>
                <a:gd name="T1" fmla="*/ 78 h 78"/>
                <a:gd name="T2" fmla="*/ 71 w 94"/>
                <a:gd name="T3" fmla="*/ 78 h 78"/>
                <a:gd name="T4" fmla="*/ 66 w 94"/>
                <a:gd name="T5" fmla="*/ 76 h 78"/>
                <a:gd name="T6" fmla="*/ 3 w 94"/>
                <a:gd name="T7" fmla="*/ 13 h 78"/>
                <a:gd name="T8" fmla="*/ 3 w 94"/>
                <a:gd name="T9" fmla="*/ 3 h 78"/>
                <a:gd name="T10" fmla="*/ 13 w 94"/>
                <a:gd name="T11" fmla="*/ 3 h 78"/>
                <a:gd name="T12" fmla="*/ 74 w 94"/>
                <a:gd name="T13" fmla="*/ 63 h 78"/>
                <a:gd name="T14" fmla="*/ 86 w 94"/>
                <a:gd name="T15" fmla="*/ 63 h 78"/>
                <a:gd name="T16" fmla="*/ 94 w 94"/>
                <a:gd name="T17" fmla="*/ 71 h 78"/>
                <a:gd name="T18" fmla="*/ 86 w 94"/>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8">
                  <a:moveTo>
                    <a:pt x="86" y="78"/>
                  </a:moveTo>
                  <a:lnTo>
                    <a:pt x="71" y="78"/>
                  </a:lnTo>
                  <a:cubicBezTo>
                    <a:pt x="69" y="78"/>
                    <a:pt x="68" y="77"/>
                    <a:pt x="66" y="76"/>
                  </a:cubicBezTo>
                  <a:lnTo>
                    <a:pt x="3" y="13"/>
                  </a:lnTo>
                  <a:cubicBezTo>
                    <a:pt x="0" y="10"/>
                    <a:pt x="0" y="5"/>
                    <a:pt x="3" y="3"/>
                  </a:cubicBezTo>
                  <a:cubicBezTo>
                    <a:pt x="6" y="0"/>
                    <a:pt x="11" y="0"/>
                    <a:pt x="13" y="3"/>
                  </a:cubicBezTo>
                  <a:lnTo>
                    <a:pt x="74" y="63"/>
                  </a:lnTo>
                  <a:lnTo>
                    <a:pt x="86" y="63"/>
                  </a:lnTo>
                  <a:cubicBezTo>
                    <a:pt x="90" y="63"/>
                    <a:pt x="94" y="67"/>
                    <a:pt x="94" y="71"/>
                  </a:cubicBezTo>
                  <a:cubicBezTo>
                    <a:pt x="94" y="75"/>
                    <a:pt x="90" y="78"/>
                    <a:pt x="86"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5" name="Freeform 203">
              <a:extLst>
                <a:ext uri="{FF2B5EF4-FFF2-40B4-BE49-F238E27FC236}">
                  <a16:creationId xmlns:a16="http://schemas.microsoft.com/office/drawing/2014/main" id="{9E70745D-5F7D-C902-AC25-2D248FC3B40C}"/>
                </a:ext>
              </a:extLst>
            </p:cNvPr>
            <p:cNvSpPr>
              <a:spLocks/>
            </p:cNvSpPr>
            <p:nvPr/>
          </p:nvSpPr>
          <p:spPr bwMode="auto">
            <a:xfrm>
              <a:off x="7686676" y="1933575"/>
              <a:ext cx="85725" cy="71438"/>
            </a:xfrm>
            <a:custGeom>
              <a:avLst/>
              <a:gdLst>
                <a:gd name="T0" fmla="*/ 22 w 93"/>
                <a:gd name="T1" fmla="*/ 78 h 78"/>
                <a:gd name="T2" fmla="*/ 7 w 93"/>
                <a:gd name="T3" fmla="*/ 78 h 78"/>
                <a:gd name="T4" fmla="*/ 0 w 93"/>
                <a:gd name="T5" fmla="*/ 71 h 78"/>
                <a:gd name="T6" fmla="*/ 7 w 93"/>
                <a:gd name="T7" fmla="*/ 63 h 78"/>
                <a:gd name="T8" fmla="*/ 19 w 93"/>
                <a:gd name="T9" fmla="*/ 63 h 78"/>
                <a:gd name="T10" fmla="*/ 80 w 93"/>
                <a:gd name="T11" fmla="*/ 3 h 78"/>
                <a:gd name="T12" fmla="*/ 90 w 93"/>
                <a:gd name="T13" fmla="*/ 3 h 78"/>
                <a:gd name="T14" fmla="*/ 90 w 93"/>
                <a:gd name="T15" fmla="*/ 13 h 78"/>
                <a:gd name="T16" fmla="*/ 27 w 93"/>
                <a:gd name="T17" fmla="*/ 76 h 78"/>
                <a:gd name="T18" fmla="*/ 22 w 93"/>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78">
                  <a:moveTo>
                    <a:pt x="22" y="78"/>
                  </a:moveTo>
                  <a:lnTo>
                    <a:pt x="7" y="78"/>
                  </a:lnTo>
                  <a:cubicBezTo>
                    <a:pt x="3" y="78"/>
                    <a:pt x="0" y="75"/>
                    <a:pt x="0" y="71"/>
                  </a:cubicBezTo>
                  <a:cubicBezTo>
                    <a:pt x="0" y="67"/>
                    <a:pt x="3" y="63"/>
                    <a:pt x="7" y="63"/>
                  </a:cubicBezTo>
                  <a:lnTo>
                    <a:pt x="19" y="63"/>
                  </a:lnTo>
                  <a:lnTo>
                    <a:pt x="80" y="3"/>
                  </a:lnTo>
                  <a:cubicBezTo>
                    <a:pt x="83" y="0"/>
                    <a:pt x="87" y="0"/>
                    <a:pt x="90" y="3"/>
                  </a:cubicBezTo>
                  <a:cubicBezTo>
                    <a:pt x="93" y="5"/>
                    <a:pt x="93" y="10"/>
                    <a:pt x="90" y="13"/>
                  </a:cubicBezTo>
                  <a:lnTo>
                    <a:pt x="27" y="76"/>
                  </a:lnTo>
                  <a:cubicBezTo>
                    <a:pt x="26" y="77"/>
                    <a:pt x="24" y="78"/>
                    <a:pt x="22"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6" name="Freeform 204">
              <a:extLst>
                <a:ext uri="{FF2B5EF4-FFF2-40B4-BE49-F238E27FC236}">
                  <a16:creationId xmlns:a16="http://schemas.microsoft.com/office/drawing/2014/main" id="{158FAF2A-4A00-FDAF-E27E-4748E3E86C54}"/>
                </a:ext>
              </a:extLst>
            </p:cNvPr>
            <p:cNvSpPr>
              <a:spLocks/>
            </p:cNvSpPr>
            <p:nvPr/>
          </p:nvSpPr>
          <p:spPr bwMode="auto">
            <a:xfrm>
              <a:off x="7486651" y="1992313"/>
              <a:ext cx="130175" cy="12700"/>
            </a:xfrm>
            <a:custGeom>
              <a:avLst/>
              <a:gdLst>
                <a:gd name="T0" fmla="*/ 135 w 142"/>
                <a:gd name="T1" fmla="*/ 14 h 14"/>
                <a:gd name="T2" fmla="*/ 7 w 142"/>
                <a:gd name="T3" fmla="*/ 14 h 14"/>
                <a:gd name="T4" fmla="*/ 0 w 142"/>
                <a:gd name="T5" fmla="*/ 7 h 14"/>
                <a:gd name="T6" fmla="*/ 7 w 142"/>
                <a:gd name="T7" fmla="*/ 0 h 14"/>
                <a:gd name="T8" fmla="*/ 135 w 142"/>
                <a:gd name="T9" fmla="*/ 0 h 14"/>
                <a:gd name="T10" fmla="*/ 142 w 142"/>
                <a:gd name="T11" fmla="*/ 7 h 14"/>
                <a:gd name="T12" fmla="*/ 135 w 142"/>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2" h="14">
                  <a:moveTo>
                    <a:pt x="135" y="14"/>
                  </a:moveTo>
                  <a:lnTo>
                    <a:pt x="7" y="14"/>
                  </a:lnTo>
                  <a:cubicBezTo>
                    <a:pt x="3" y="14"/>
                    <a:pt x="0" y="11"/>
                    <a:pt x="0" y="7"/>
                  </a:cubicBezTo>
                  <a:cubicBezTo>
                    <a:pt x="0" y="3"/>
                    <a:pt x="3" y="0"/>
                    <a:pt x="7" y="0"/>
                  </a:cubicBezTo>
                  <a:lnTo>
                    <a:pt x="135" y="0"/>
                  </a:lnTo>
                  <a:cubicBezTo>
                    <a:pt x="139" y="0"/>
                    <a:pt x="142" y="3"/>
                    <a:pt x="142" y="7"/>
                  </a:cubicBezTo>
                  <a:cubicBezTo>
                    <a:pt x="142" y="11"/>
                    <a:pt x="139" y="14"/>
                    <a:pt x="135"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sp>
        <p:nvSpPr>
          <p:cNvPr id="3" name="Rectangle 2">
            <a:extLst>
              <a:ext uri="{FF2B5EF4-FFF2-40B4-BE49-F238E27FC236}">
                <a16:creationId xmlns:a16="http://schemas.microsoft.com/office/drawing/2014/main" id="{CF8FF7B0-2A05-A2B4-679B-E70C0C09C3AA}"/>
              </a:ext>
            </a:extLst>
          </p:cNvPr>
          <p:cNvSpPr/>
          <p:nvPr/>
        </p:nvSpPr>
        <p:spPr>
          <a:xfrm>
            <a:off x="2608735" y="1027906"/>
            <a:ext cx="45719" cy="17095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B7FC477C-8468-49C5-BAE0-A84FB0927929}"/>
              </a:ext>
            </a:extLst>
          </p:cNvPr>
          <p:cNvSpPr/>
          <p:nvPr/>
        </p:nvSpPr>
        <p:spPr>
          <a:xfrm>
            <a:off x="2606198" y="2906790"/>
            <a:ext cx="45719" cy="16219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156DB95F-6E8A-45E4-2449-807222183B9A}"/>
              </a:ext>
            </a:extLst>
          </p:cNvPr>
          <p:cNvSpPr/>
          <p:nvPr/>
        </p:nvSpPr>
        <p:spPr>
          <a:xfrm>
            <a:off x="2615717" y="4762201"/>
            <a:ext cx="45719" cy="14382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CA001177-FA72-7BE4-0ED9-4241F7BB405A}"/>
              </a:ext>
            </a:extLst>
          </p:cNvPr>
          <p:cNvSpPr/>
          <p:nvPr/>
        </p:nvSpPr>
        <p:spPr>
          <a:xfrm>
            <a:off x="6751896" y="1027906"/>
            <a:ext cx="45719" cy="518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0" name="Telecommunications" descr="{&quot;Key&quot;:&quot;POWER_USER_SHAPE_ICON&quot;,&quot;Value&quot;:&quot;POWER_USER_SHAPE_ICON_STYLE_1&quot;}">
            <a:extLst>
              <a:ext uri="{FF2B5EF4-FFF2-40B4-BE49-F238E27FC236}">
                <a16:creationId xmlns:a16="http://schemas.microsoft.com/office/drawing/2014/main" id="{C78FF006-F8C7-68FB-DD9C-1BB72B01258B}"/>
              </a:ext>
            </a:extLst>
          </p:cNvPr>
          <p:cNvGrpSpPr>
            <a:grpSpLocks noChangeAspect="1"/>
          </p:cNvGrpSpPr>
          <p:nvPr/>
        </p:nvGrpSpPr>
        <p:grpSpPr>
          <a:xfrm>
            <a:off x="2907063" y="3915596"/>
            <a:ext cx="219515" cy="242796"/>
            <a:chOff x="6443663" y="2062163"/>
            <a:chExt cx="209550" cy="231775"/>
          </a:xfrm>
          <a:solidFill>
            <a:schemeClr val="accent3"/>
          </a:solidFill>
        </p:grpSpPr>
        <p:sp>
          <p:nvSpPr>
            <p:cNvPr id="141" name="Freeform 3067">
              <a:extLst>
                <a:ext uri="{FF2B5EF4-FFF2-40B4-BE49-F238E27FC236}">
                  <a16:creationId xmlns:a16="http://schemas.microsoft.com/office/drawing/2014/main" id="{22CEF1EA-C6F8-3627-4A3B-B4EDD31516C6}"/>
                </a:ext>
              </a:extLst>
            </p:cNvPr>
            <p:cNvSpPr>
              <a:spLocks noEditPoints="1"/>
            </p:cNvSpPr>
            <p:nvPr/>
          </p:nvSpPr>
          <p:spPr bwMode="auto">
            <a:xfrm>
              <a:off x="6443663" y="2105025"/>
              <a:ext cx="209550" cy="149225"/>
            </a:xfrm>
            <a:custGeom>
              <a:avLst/>
              <a:gdLst>
                <a:gd name="T0" fmla="*/ 904 w 5761"/>
                <a:gd name="T1" fmla="*/ 200 h 4102"/>
                <a:gd name="T2" fmla="*/ 358 w 5761"/>
                <a:gd name="T3" fmla="*/ 402 h 4102"/>
                <a:gd name="T4" fmla="*/ 678 w 5761"/>
                <a:gd name="T5" fmla="*/ 1458 h 4102"/>
                <a:gd name="T6" fmla="*/ 2314 w 5761"/>
                <a:gd name="T7" fmla="*/ 2917 h 4102"/>
                <a:gd name="T8" fmla="*/ 4857 w 5761"/>
                <a:gd name="T9" fmla="*/ 3902 h 4102"/>
                <a:gd name="T10" fmla="*/ 5403 w 5761"/>
                <a:gd name="T11" fmla="*/ 3700 h 4102"/>
                <a:gd name="T12" fmla="*/ 5082 w 5761"/>
                <a:gd name="T13" fmla="*/ 2644 h 4102"/>
                <a:gd name="T14" fmla="*/ 3446 w 5761"/>
                <a:gd name="T15" fmla="*/ 1185 h 4102"/>
                <a:gd name="T16" fmla="*/ 904 w 5761"/>
                <a:gd name="T17" fmla="*/ 200 h 4102"/>
                <a:gd name="T18" fmla="*/ 4857 w 5761"/>
                <a:gd name="T19" fmla="*/ 4102 h 4102"/>
                <a:gd name="T20" fmla="*/ 2205 w 5761"/>
                <a:gd name="T21" fmla="*/ 3084 h 4102"/>
                <a:gd name="T22" fmla="*/ 518 w 5761"/>
                <a:gd name="T23" fmla="*/ 1577 h 4102"/>
                <a:gd name="T24" fmla="*/ 190 w 5761"/>
                <a:gd name="T25" fmla="*/ 292 h 4102"/>
                <a:gd name="T26" fmla="*/ 904 w 5761"/>
                <a:gd name="T27" fmla="*/ 0 h 4102"/>
                <a:gd name="T28" fmla="*/ 3556 w 5761"/>
                <a:gd name="T29" fmla="*/ 1017 h 4102"/>
                <a:gd name="T30" fmla="*/ 5243 w 5761"/>
                <a:gd name="T31" fmla="*/ 2524 h 4102"/>
                <a:gd name="T32" fmla="*/ 5570 w 5761"/>
                <a:gd name="T33" fmla="*/ 3809 h 4102"/>
                <a:gd name="T34" fmla="*/ 4857 w 5761"/>
                <a:gd name="T35" fmla="*/ 4102 h 4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61" h="4102">
                  <a:moveTo>
                    <a:pt x="904" y="200"/>
                  </a:moveTo>
                  <a:cubicBezTo>
                    <a:pt x="715" y="200"/>
                    <a:pt x="467" y="235"/>
                    <a:pt x="358" y="402"/>
                  </a:cubicBezTo>
                  <a:cubicBezTo>
                    <a:pt x="218" y="614"/>
                    <a:pt x="335" y="1000"/>
                    <a:pt x="678" y="1458"/>
                  </a:cubicBezTo>
                  <a:cubicBezTo>
                    <a:pt x="1047" y="1950"/>
                    <a:pt x="1628" y="2468"/>
                    <a:pt x="2314" y="2917"/>
                  </a:cubicBezTo>
                  <a:cubicBezTo>
                    <a:pt x="3244" y="3524"/>
                    <a:pt x="4217" y="3902"/>
                    <a:pt x="4857" y="3902"/>
                  </a:cubicBezTo>
                  <a:cubicBezTo>
                    <a:pt x="5046" y="3902"/>
                    <a:pt x="5294" y="3866"/>
                    <a:pt x="5403" y="3700"/>
                  </a:cubicBezTo>
                  <a:cubicBezTo>
                    <a:pt x="5542" y="3487"/>
                    <a:pt x="5425" y="3102"/>
                    <a:pt x="5082" y="2644"/>
                  </a:cubicBezTo>
                  <a:cubicBezTo>
                    <a:pt x="4714" y="2152"/>
                    <a:pt x="4133" y="1634"/>
                    <a:pt x="3446" y="1185"/>
                  </a:cubicBezTo>
                  <a:cubicBezTo>
                    <a:pt x="2517" y="578"/>
                    <a:pt x="1543" y="200"/>
                    <a:pt x="904" y="200"/>
                  </a:cubicBezTo>
                  <a:close/>
                  <a:moveTo>
                    <a:pt x="4857" y="4102"/>
                  </a:moveTo>
                  <a:cubicBezTo>
                    <a:pt x="4181" y="4102"/>
                    <a:pt x="3165" y="3712"/>
                    <a:pt x="2205" y="3084"/>
                  </a:cubicBezTo>
                  <a:cubicBezTo>
                    <a:pt x="1499" y="2623"/>
                    <a:pt x="900" y="2088"/>
                    <a:pt x="518" y="1577"/>
                  </a:cubicBezTo>
                  <a:cubicBezTo>
                    <a:pt x="116" y="1041"/>
                    <a:pt x="0" y="584"/>
                    <a:pt x="190" y="292"/>
                  </a:cubicBezTo>
                  <a:cubicBezTo>
                    <a:pt x="315" y="101"/>
                    <a:pt x="562" y="0"/>
                    <a:pt x="904" y="0"/>
                  </a:cubicBezTo>
                  <a:cubicBezTo>
                    <a:pt x="1580" y="0"/>
                    <a:pt x="2596" y="390"/>
                    <a:pt x="3556" y="1017"/>
                  </a:cubicBezTo>
                  <a:cubicBezTo>
                    <a:pt x="4262" y="1478"/>
                    <a:pt x="4861" y="2013"/>
                    <a:pt x="5243" y="2524"/>
                  </a:cubicBezTo>
                  <a:cubicBezTo>
                    <a:pt x="5645" y="3061"/>
                    <a:pt x="5761" y="3518"/>
                    <a:pt x="5570" y="3809"/>
                  </a:cubicBezTo>
                  <a:cubicBezTo>
                    <a:pt x="5445" y="4001"/>
                    <a:pt x="5199" y="4102"/>
                    <a:pt x="4857" y="4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2" name="Freeform 3068">
              <a:extLst>
                <a:ext uri="{FF2B5EF4-FFF2-40B4-BE49-F238E27FC236}">
                  <a16:creationId xmlns:a16="http://schemas.microsoft.com/office/drawing/2014/main" id="{1B8E6AF0-4C82-748F-2EF3-075281EEBE19}"/>
                </a:ext>
              </a:extLst>
            </p:cNvPr>
            <p:cNvSpPr>
              <a:spLocks/>
            </p:cNvSpPr>
            <p:nvPr/>
          </p:nvSpPr>
          <p:spPr bwMode="auto">
            <a:xfrm>
              <a:off x="6521450" y="2063750"/>
              <a:ext cx="122238" cy="179388"/>
            </a:xfrm>
            <a:custGeom>
              <a:avLst/>
              <a:gdLst>
                <a:gd name="T0" fmla="*/ 73 w 77"/>
                <a:gd name="T1" fmla="*/ 113 h 113"/>
                <a:gd name="T2" fmla="*/ 60 w 77"/>
                <a:gd name="T3" fmla="*/ 8 h 113"/>
                <a:gd name="T4" fmla="*/ 4 w 77"/>
                <a:gd name="T5" fmla="*/ 94 h 113"/>
                <a:gd name="T6" fmla="*/ 0 w 77"/>
                <a:gd name="T7" fmla="*/ 92 h 113"/>
                <a:gd name="T8" fmla="*/ 59 w 77"/>
                <a:gd name="T9" fmla="*/ 0 h 113"/>
                <a:gd name="T10" fmla="*/ 64 w 77"/>
                <a:gd name="T11" fmla="*/ 1 h 113"/>
                <a:gd name="T12" fmla="*/ 77 w 77"/>
                <a:gd name="T13" fmla="*/ 112 h 113"/>
                <a:gd name="T14" fmla="*/ 73 w 77"/>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13">
                  <a:moveTo>
                    <a:pt x="73" y="113"/>
                  </a:moveTo>
                  <a:lnTo>
                    <a:pt x="60" y="8"/>
                  </a:lnTo>
                  <a:lnTo>
                    <a:pt x="4" y="94"/>
                  </a:lnTo>
                  <a:lnTo>
                    <a:pt x="0" y="92"/>
                  </a:lnTo>
                  <a:lnTo>
                    <a:pt x="59" y="0"/>
                  </a:lnTo>
                  <a:lnTo>
                    <a:pt x="64" y="1"/>
                  </a:lnTo>
                  <a:lnTo>
                    <a:pt x="77" y="112"/>
                  </a:lnTo>
                  <a:lnTo>
                    <a:pt x="7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3" name="Freeform 3069">
              <a:extLst>
                <a:ext uri="{FF2B5EF4-FFF2-40B4-BE49-F238E27FC236}">
                  <a16:creationId xmlns:a16="http://schemas.microsoft.com/office/drawing/2014/main" id="{CDA01339-138B-1C13-108B-C821F7A90092}"/>
                </a:ext>
              </a:extLst>
            </p:cNvPr>
            <p:cNvSpPr>
              <a:spLocks/>
            </p:cNvSpPr>
            <p:nvPr/>
          </p:nvSpPr>
          <p:spPr bwMode="auto">
            <a:xfrm>
              <a:off x="6459538" y="2062163"/>
              <a:ext cx="163513" cy="52388"/>
            </a:xfrm>
            <a:custGeom>
              <a:avLst/>
              <a:gdLst>
                <a:gd name="T0" fmla="*/ 1 w 103"/>
                <a:gd name="T1" fmla="*/ 33 h 33"/>
                <a:gd name="T2" fmla="*/ 0 w 103"/>
                <a:gd name="T3" fmla="*/ 28 h 33"/>
                <a:gd name="T4" fmla="*/ 102 w 103"/>
                <a:gd name="T5" fmla="*/ 0 h 33"/>
                <a:gd name="T6" fmla="*/ 103 w 103"/>
                <a:gd name="T7" fmla="*/ 4 h 33"/>
                <a:gd name="T8" fmla="*/ 1 w 103"/>
                <a:gd name="T9" fmla="*/ 33 h 33"/>
              </a:gdLst>
              <a:ahLst/>
              <a:cxnLst>
                <a:cxn ang="0">
                  <a:pos x="T0" y="T1"/>
                </a:cxn>
                <a:cxn ang="0">
                  <a:pos x="T2" y="T3"/>
                </a:cxn>
                <a:cxn ang="0">
                  <a:pos x="T4" y="T5"/>
                </a:cxn>
                <a:cxn ang="0">
                  <a:pos x="T6" y="T7"/>
                </a:cxn>
                <a:cxn ang="0">
                  <a:pos x="T8" y="T9"/>
                </a:cxn>
              </a:cxnLst>
              <a:rect l="0" t="0" r="r" b="b"/>
              <a:pathLst>
                <a:path w="103" h="33">
                  <a:moveTo>
                    <a:pt x="1" y="33"/>
                  </a:moveTo>
                  <a:lnTo>
                    <a:pt x="0" y="28"/>
                  </a:lnTo>
                  <a:lnTo>
                    <a:pt x="102" y="0"/>
                  </a:lnTo>
                  <a:lnTo>
                    <a:pt x="103" y="4"/>
                  </a:lnTo>
                  <a:lnTo>
                    <a:pt x="1"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4" name="Rectangle 3070">
              <a:extLst>
                <a:ext uri="{FF2B5EF4-FFF2-40B4-BE49-F238E27FC236}">
                  <a16:creationId xmlns:a16="http://schemas.microsoft.com/office/drawing/2014/main" id="{715D84F5-203B-5095-8851-584E0E6C2285}"/>
                </a:ext>
              </a:extLst>
            </p:cNvPr>
            <p:cNvSpPr>
              <a:spLocks noChangeArrowheads="1"/>
            </p:cNvSpPr>
            <p:nvPr/>
          </p:nvSpPr>
          <p:spPr bwMode="auto">
            <a:xfrm>
              <a:off x="6521450" y="2239963"/>
              <a:ext cx="6350"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5" name="Freeform 3071">
              <a:extLst>
                <a:ext uri="{FF2B5EF4-FFF2-40B4-BE49-F238E27FC236}">
                  <a16:creationId xmlns:a16="http://schemas.microsoft.com/office/drawing/2014/main" id="{1F8931D3-446D-DDD6-11E2-0BF36471647D}"/>
                </a:ext>
              </a:extLst>
            </p:cNvPr>
            <p:cNvSpPr>
              <a:spLocks/>
            </p:cNvSpPr>
            <p:nvPr/>
          </p:nvSpPr>
          <p:spPr bwMode="auto">
            <a:xfrm>
              <a:off x="6467475" y="2262188"/>
              <a:ext cx="120650" cy="31750"/>
            </a:xfrm>
            <a:custGeom>
              <a:avLst/>
              <a:gdLst>
                <a:gd name="T0" fmla="*/ 1662 w 3323"/>
                <a:gd name="T1" fmla="*/ 872 h 872"/>
                <a:gd name="T2" fmla="*/ 0 w 3323"/>
                <a:gd name="T3" fmla="*/ 436 h 872"/>
                <a:gd name="T4" fmla="*/ 497 w 3323"/>
                <a:gd name="T5" fmla="*/ 110 h 872"/>
                <a:gd name="T6" fmla="*/ 1543 w 3323"/>
                <a:gd name="T7" fmla="*/ 1 h 872"/>
                <a:gd name="T8" fmla="*/ 1643 w 3323"/>
                <a:gd name="T9" fmla="*/ 0 h 872"/>
                <a:gd name="T10" fmla="*/ 1646 w 3323"/>
                <a:gd name="T11" fmla="*/ 200 h 872"/>
                <a:gd name="T12" fmla="*/ 1546 w 3323"/>
                <a:gd name="T13" fmla="*/ 201 h 872"/>
                <a:gd name="T14" fmla="*/ 596 w 3323"/>
                <a:gd name="T15" fmla="*/ 293 h 872"/>
                <a:gd name="T16" fmla="*/ 206 w 3323"/>
                <a:gd name="T17" fmla="*/ 436 h 872"/>
                <a:gd name="T18" fmla="*/ 635 w 3323"/>
                <a:gd name="T19" fmla="*/ 587 h 872"/>
                <a:gd name="T20" fmla="*/ 1662 w 3323"/>
                <a:gd name="T21" fmla="*/ 672 h 872"/>
                <a:gd name="T22" fmla="*/ 2689 w 3323"/>
                <a:gd name="T23" fmla="*/ 587 h 872"/>
                <a:gd name="T24" fmla="*/ 3118 w 3323"/>
                <a:gd name="T25" fmla="*/ 436 h 872"/>
                <a:gd name="T26" fmla="*/ 2257 w 3323"/>
                <a:gd name="T27" fmla="*/ 226 h 872"/>
                <a:gd name="T28" fmla="*/ 2157 w 3323"/>
                <a:gd name="T29" fmla="*/ 217 h 872"/>
                <a:gd name="T30" fmla="*/ 2175 w 3323"/>
                <a:gd name="T31" fmla="*/ 18 h 872"/>
                <a:gd name="T32" fmla="*/ 2275 w 3323"/>
                <a:gd name="T33" fmla="*/ 27 h 872"/>
                <a:gd name="T34" fmla="*/ 2985 w 3323"/>
                <a:gd name="T35" fmla="*/ 153 h 872"/>
                <a:gd name="T36" fmla="*/ 3323 w 3323"/>
                <a:gd name="T37" fmla="*/ 436 h 872"/>
                <a:gd name="T38" fmla="*/ 1662 w 3323"/>
                <a:gd name="T39" fmla="*/ 872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23" h="872">
                  <a:moveTo>
                    <a:pt x="1662" y="872"/>
                  </a:moveTo>
                  <a:cubicBezTo>
                    <a:pt x="1491" y="872"/>
                    <a:pt x="0" y="859"/>
                    <a:pt x="0" y="436"/>
                  </a:cubicBezTo>
                  <a:cubicBezTo>
                    <a:pt x="0" y="292"/>
                    <a:pt x="158" y="188"/>
                    <a:pt x="497" y="110"/>
                  </a:cubicBezTo>
                  <a:cubicBezTo>
                    <a:pt x="772" y="46"/>
                    <a:pt x="1144" y="8"/>
                    <a:pt x="1543" y="1"/>
                  </a:cubicBezTo>
                  <a:lnTo>
                    <a:pt x="1643" y="0"/>
                  </a:lnTo>
                  <a:lnTo>
                    <a:pt x="1646" y="200"/>
                  </a:lnTo>
                  <a:lnTo>
                    <a:pt x="1546" y="201"/>
                  </a:lnTo>
                  <a:cubicBezTo>
                    <a:pt x="1189" y="207"/>
                    <a:pt x="852" y="239"/>
                    <a:pt x="596" y="293"/>
                  </a:cubicBezTo>
                  <a:cubicBezTo>
                    <a:pt x="333" y="348"/>
                    <a:pt x="232" y="409"/>
                    <a:pt x="206" y="436"/>
                  </a:cubicBezTo>
                  <a:cubicBezTo>
                    <a:pt x="233" y="465"/>
                    <a:pt x="344" y="530"/>
                    <a:pt x="635" y="587"/>
                  </a:cubicBezTo>
                  <a:cubicBezTo>
                    <a:pt x="916" y="642"/>
                    <a:pt x="1281" y="672"/>
                    <a:pt x="1662" y="672"/>
                  </a:cubicBezTo>
                  <a:cubicBezTo>
                    <a:pt x="2043" y="672"/>
                    <a:pt x="2407" y="642"/>
                    <a:pt x="2689" y="587"/>
                  </a:cubicBezTo>
                  <a:cubicBezTo>
                    <a:pt x="2980" y="530"/>
                    <a:pt x="3090" y="465"/>
                    <a:pt x="3118" y="436"/>
                  </a:cubicBezTo>
                  <a:cubicBezTo>
                    <a:pt x="3072" y="384"/>
                    <a:pt x="2823" y="277"/>
                    <a:pt x="2257" y="226"/>
                  </a:cubicBezTo>
                  <a:lnTo>
                    <a:pt x="2157" y="217"/>
                  </a:lnTo>
                  <a:lnTo>
                    <a:pt x="2175" y="18"/>
                  </a:lnTo>
                  <a:lnTo>
                    <a:pt x="2275" y="27"/>
                  </a:lnTo>
                  <a:cubicBezTo>
                    <a:pt x="2562" y="52"/>
                    <a:pt x="2808" y="97"/>
                    <a:pt x="2985" y="153"/>
                  </a:cubicBezTo>
                  <a:cubicBezTo>
                    <a:pt x="3069" y="179"/>
                    <a:pt x="3323" y="260"/>
                    <a:pt x="3323" y="436"/>
                  </a:cubicBezTo>
                  <a:cubicBezTo>
                    <a:pt x="3323" y="859"/>
                    <a:pt x="1832" y="872"/>
                    <a:pt x="1662" y="8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6" name="Freeform 3072">
              <a:extLst>
                <a:ext uri="{FF2B5EF4-FFF2-40B4-BE49-F238E27FC236}">
                  <a16:creationId xmlns:a16="http://schemas.microsoft.com/office/drawing/2014/main" id="{D7FCD969-A032-FF8F-6563-BB0EB3C956BE}"/>
                </a:ext>
              </a:extLst>
            </p:cNvPr>
            <p:cNvSpPr>
              <a:spLocks/>
            </p:cNvSpPr>
            <p:nvPr/>
          </p:nvSpPr>
          <p:spPr bwMode="auto">
            <a:xfrm>
              <a:off x="6446838" y="2117725"/>
              <a:ext cx="190500" cy="142875"/>
            </a:xfrm>
            <a:custGeom>
              <a:avLst/>
              <a:gdLst>
                <a:gd name="T0" fmla="*/ 4116 w 5244"/>
                <a:gd name="T1" fmla="*/ 3888 h 3888"/>
                <a:gd name="T2" fmla="*/ 3863 w 5244"/>
                <a:gd name="T3" fmla="*/ 3879 h 3888"/>
                <a:gd name="T4" fmla="*/ 1634 w 5244"/>
                <a:gd name="T5" fmla="*/ 3105 h 3888"/>
                <a:gd name="T6" fmla="*/ 207 w 5244"/>
                <a:gd name="T7" fmla="*/ 1314 h 3888"/>
                <a:gd name="T8" fmla="*/ 33 w 5244"/>
                <a:gd name="T9" fmla="*/ 98 h 3888"/>
                <a:gd name="T10" fmla="*/ 55 w 5244"/>
                <a:gd name="T11" fmla="*/ 0 h 3888"/>
                <a:gd name="T12" fmla="*/ 250 w 5244"/>
                <a:gd name="T13" fmla="*/ 44 h 3888"/>
                <a:gd name="T14" fmla="*/ 229 w 5244"/>
                <a:gd name="T15" fmla="*/ 142 h 3888"/>
                <a:gd name="T16" fmla="*/ 396 w 5244"/>
                <a:gd name="T17" fmla="*/ 1247 h 3888"/>
                <a:gd name="T18" fmla="*/ 1744 w 5244"/>
                <a:gd name="T19" fmla="*/ 2938 h 3888"/>
                <a:gd name="T20" fmla="*/ 4116 w 5244"/>
                <a:gd name="T21" fmla="*/ 3689 h 3888"/>
                <a:gd name="T22" fmla="*/ 5041 w 5244"/>
                <a:gd name="T23" fmla="*/ 3501 h 3888"/>
                <a:gd name="T24" fmla="*/ 5118 w 5244"/>
                <a:gd name="T25" fmla="*/ 3438 h 3888"/>
                <a:gd name="T26" fmla="*/ 5244 w 5244"/>
                <a:gd name="T27" fmla="*/ 3593 h 3888"/>
                <a:gd name="T28" fmla="*/ 5167 w 5244"/>
                <a:gd name="T29" fmla="*/ 3656 h 3888"/>
                <a:gd name="T30" fmla="*/ 4116 w 5244"/>
                <a:gd name="T31" fmla="*/ 3888 h 3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44" h="3888">
                  <a:moveTo>
                    <a:pt x="4116" y="3888"/>
                  </a:moveTo>
                  <a:cubicBezTo>
                    <a:pt x="4035" y="3888"/>
                    <a:pt x="3950" y="3886"/>
                    <a:pt x="3863" y="3879"/>
                  </a:cubicBezTo>
                  <a:cubicBezTo>
                    <a:pt x="3328" y="3844"/>
                    <a:pt x="2507" y="3681"/>
                    <a:pt x="1634" y="3105"/>
                  </a:cubicBezTo>
                  <a:cubicBezTo>
                    <a:pt x="782" y="2542"/>
                    <a:pt x="388" y="1821"/>
                    <a:pt x="207" y="1314"/>
                  </a:cubicBezTo>
                  <a:cubicBezTo>
                    <a:pt x="0" y="734"/>
                    <a:pt x="0" y="244"/>
                    <a:pt x="33" y="98"/>
                  </a:cubicBezTo>
                  <a:lnTo>
                    <a:pt x="55" y="0"/>
                  </a:lnTo>
                  <a:lnTo>
                    <a:pt x="250" y="44"/>
                  </a:lnTo>
                  <a:lnTo>
                    <a:pt x="229" y="142"/>
                  </a:lnTo>
                  <a:cubicBezTo>
                    <a:pt x="201" y="265"/>
                    <a:pt x="205" y="713"/>
                    <a:pt x="396" y="1247"/>
                  </a:cubicBezTo>
                  <a:cubicBezTo>
                    <a:pt x="566" y="1725"/>
                    <a:pt x="938" y="2406"/>
                    <a:pt x="1744" y="2938"/>
                  </a:cubicBezTo>
                  <a:cubicBezTo>
                    <a:pt x="2624" y="3518"/>
                    <a:pt x="3487" y="3689"/>
                    <a:pt x="4116" y="3689"/>
                  </a:cubicBezTo>
                  <a:cubicBezTo>
                    <a:pt x="4589" y="3689"/>
                    <a:pt x="4927" y="3593"/>
                    <a:pt x="5041" y="3501"/>
                  </a:cubicBezTo>
                  <a:lnTo>
                    <a:pt x="5118" y="3438"/>
                  </a:lnTo>
                  <a:lnTo>
                    <a:pt x="5244" y="3593"/>
                  </a:lnTo>
                  <a:lnTo>
                    <a:pt x="5167" y="3656"/>
                  </a:lnTo>
                  <a:cubicBezTo>
                    <a:pt x="5020" y="3776"/>
                    <a:pt x="4640" y="3888"/>
                    <a:pt x="4116" y="388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7" name="Freeform 3073">
              <a:extLst>
                <a:ext uri="{FF2B5EF4-FFF2-40B4-BE49-F238E27FC236}">
                  <a16:creationId xmlns:a16="http://schemas.microsoft.com/office/drawing/2014/main" id="{D9D1C0F9-5F96-6452-B801-8EBFED6B3BBE}"/>
                </a:ext>
              </a:extLst>
            </p:cNvPr>
            <p:cNvSpPr>
              <a:spLocks noEditPoints="1"/>
            </p:cNvSpPr>
            <p:nvPr/>
          </p:nvSpPr>
          <p:spPr bwMode="auto">
            <a:xfrm>
              <a:off x="6505575" y="2181225"/>
              <a:ext cx="57150" cy="42863"/>
            </a:xfrm>
            <a:custGeom>
              <a:avLst/>
              <a:gdLst>
                <a:gd name="T0" fmla="*/ 342 w 1596"/>
                <a:gd name="T1" fmla="*/ 200 h 1178"/>
                <a:gd name="T2" fmla="*/ 236 w 1596"/>
                <a:gd name="T3" fmla="*/ 232 h 1178"/>
                <a:gd name="T4" fmla="*/ 289 w 1596"/>
                <a:gd name="T5" fmla="*/ 428 h 1178"/>
                <a:gd name="T6" fmla="*/ 635 w 1596"/>
                <a:gd name="T7" fmla="*/ 767 h 1178"/>
                <a:gd name="T8" fmla="*/ 1172 w 1596"/>
                <a:gd name="T9" fmla="*/ 978 h 1178"/>
                <a:gd name="T10" fmla="*/ 1278 w 1596"/>
                <a:gd name="T11" fmla="*/ 946 h 1178"/>
                <a:gd name="T12" fmla="*/ 880 w 1596"/>
                <a:gd name="T13" fmla="*/ 410 h 1178"/>
                <a:gd name="T14" fmla="*/ 342 w 1596"/>
                <a:gd name="T15" fmla="*/ 200 h 1178"/>
                <a:gd name="T16" fmla="*/ 1172 w 1596"/>
                <a:gd name="T17" fmla="*/ 1178 h 1178"/>
                <a:gd name="T18" fmla="*/ 521 w 1596"/>
                <a:gd name="T19" fmla="*/ 932 h 1178"/>
                <a:gd name="T20" fmla="*/ 119 w 1596"/>
                <a:gd name="T21" fmla="*/ 534 h 1178"/>
                <a:gd name="T22" fmla="*/ 71 w 1596"/>
                <a:gd name="T23" fmla="*/ 119 h 1178"/>
                <a:gd name="T24" fmla="*/ 342 w 1596"/>
                <a:gd name="T25" fmla="*/ 0 h 1178"/>
                <a:gd name="T26" fmla="*/ 993 w 1596"/>
                <a:gd name="T27" fmla="*/ 245 h 1178"/>
                <a:gd name="T28" fmla="*/ 1443 w 1596"/>
                <a:gd name="T29" fmla="*/ 1059 h 1178"/>
                <a:gd name="T30" fmla="*/ 1172 w 1596"/>
                <a:gd name="T31" fmla="*/ 1178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6" h="1178">
                  <a:moveTo>
                    <a:pt x="342" y="200"/>
                  </a:moveTo>
                  <a:cubicBezTo>
                    <a:pt x="289" y="200"/>
                    <a:pt x="250" y="212"/>
                    <a:pt x="236" y="232"/>
                  </a:cubicBezTo>
                  <a:cubicBezTo>
                    <a:pt x="218" y="259"/>
                    <a:pt x="227" y="330"/>
                    <a:pt x="289" y="428"/>
                  </a:cubicBezTo>
                  <a:cubicBezTo>
                    <a:pt x="361" y="542"/>
                    <a:pt x="487" y="666"/>
                    <a:pt x="635" y="767"/>
                  </a:cubicBezTo>
                  <a:cubicBezTo>
                    <a:pt x="824" y="897"/>
                    <a:pt x="1030" y="978"/>
                    <a:pt x="1172" y="978"/>
                  </a:cubicBezTo>
                  <a:cubicBezTo>
                    <a:pt x="1225" y="978"/>
                    <a:pt x="1264" y="967"/>
                    <a:pt x="1278" y="946"/>
                  </a:cubicBezTo>
                  <a:cubicBezTo>
                    <a:pt x="1319" y="885"/>
                    <a:pt x="1216" y="641"/>
                    <a:pt x="880" y="410"/>
                  </a:cubicBezTo>
                  <a:cubicBezTo>
                    <a:pt x="690" y="280"/>
                    <a:pt x="484" y="200"/>
                    <a:pt x="342" y="200"/>
                  </a:cubicBezTo>
                  <a:close/>
                  <a:moveTo>
                    <a:pt x="1172" y="1178"/>
                  </a:moveTo>
                  <a:cubicBezTo>
                    <a:pt x="989" y="1178"/>
                    <a:pt x="746" y="1086"/>
                    <a:pt x="521" y="932"/>
                  </a:cubicBezTo>
                  <a:cubicBezTo>
                    <a:pt x="350" y="814"/>
                    <a:pt x="206" y="673"/>
                    <a:pt x="119" y="534"/>
                  </a:cubicBezTo>
                  <a:cubicBezTo>
                    <a:pt x="16" y="371"/>
                    <a:pt x="0" y="223"/>
                    <a:pt x="71" y="119"/>
                  </a:cubicBezTo>
                  <a:cubicBezTo>
                    <a:pt x="108" y="64"/>
                    <a:pt x="186" y="0"/>
                    <a:pt x="342" y="0"/>
                  </a:cubicBezTo>
                  <a:cubicBezTo>
                    <a:pt x="525" y="0"/>
                    <a:pt x="768" y="92"/>
                    <a:pt x="993" y="245"/>
                  </a:cubicBezTo>
                  <a:cubicBezTo>
                    <a:pt x="1325" y="473"/>
                    <a:pt x="1596" y="836"/>
                    <a:pt x="1443" y="1059"/>
                  </a:cubicBezTo>
                  <a:cubicBezTo>
                    <a:pt x="1406" y="1113"/>
                    <a:pt x="1328" y="1178"/>
                    <a:pt x="1172" y="11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8" name="Freeform 3074">
              <a:extLst>
                <a:ext uri="{FF2B5EF4-FFF2-40B4-BE49-F238E27FC236}">
                  <a16:creationId xmlns:a16="http://schemas.microsoft.com/office/drawing/2014/main" id="{D639A81A-62F7-A94E-2B4F-13E29FB378E9}"/>
                </a:ext>
              </a:extLst>
            </p:cNvPr>
            <p:cNvSpPr>
              <a:spLocks/>
            </p:cNvSpPr>
            <p:nvPr/>
          </p:nvSpPr>
          <p:spPr bwMode="auto">
            <a:xfrm>
              <a:off x="6556375" y="2197100"/>
              <a:ext cx="47625" cy="22225"/>
            </a:xfrm>
            <a:custGeom>
              <a:avLst/>
              <a:gdLst>
                <a:gd name="T0" fmla="*/ 26 w 1305"/>
                <a:gd name="T1" fmla="*/ 612 h 612"/>
                <a:gd name="T2" fmla="*/ 0 w 1305"/>
                <a:gd name="T3" fmla="*/ 414 h 612"/>
                <a:gd name="T4" fmla="*/ 99 w 1305"/>
                <a:gd name="T5" fmla="*/ 400 h 612"/>
                <a:gd name="T6" fmla="*/ 1117 w 1305"/>
                <a:gd name="T7" fmla="*/ 52 h 612"/>
                <a:gd name="T8" fmla="*/ 1203 w 1305"/>
                <a:gd name="T9" fmla="*/ 0 h 612"/>
                <a:gd name="T10" fmla="*/ 1305 w 1305"/>
                <a:gd name="T11" fmla="*/ 171 h 612"/>
                <a:gd name="T12" fmla="*/ 1220 w 1305"/>
                <a:gd name="T13" fmla="*/ 223 h 612"/>
                <a:gd name="T14" fmla="*/ 125 w 1305"/>
                <a:gd name="T15" fmla="*/ 598 h 612"/>
                <a:gd name="T16" fmla="*/ 26 w 1305"/>
                <a:gd name="T17" fmla="*/ 612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5" h="612">
                  <a:moveTo>
                    <a:pt x="26" y="612"/>
                  </a:moveTo>
                  <a:lnTo>
                    <a:pt x="0" y="414"/>
                  </a:lnTo>
                  <a:lnTo>
                    <a:pt x="99" y="400"/>
                  </a:lnTo>
                  <a:cubicBezTo>
                    <a:pt x="104" y="400"/>
                    <a:pt x="666" y="322"/>
                    <a:pt x="1117" y="52"/>
                  </a:cubicBezTo>
                  <a:lnTo>
                    <a:pt x="1203" y="0"/>
                  </a:lnTo>
                  <a:lnTo>
                    <a:pt x="1305" y="171"/>
                  </a:lnTo>
                  <a:lnTo>
                    <a:pt x="1220" y="223"/>
                  </a:lnTo>
                  <a:cubicBezTo>
                    <a:pt x="733" y="515"/>
                    <a:pt x="150" y="595"/>
                    <a:pt x="125" y="598"/>
                  </a:cubicBezTo>
                  <a:lnTo>
                    <a:pt x="26" y="61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9" name="Freeform 3075">
              <a:extLst>
                <a:ext uri="{FF2B5EF4-FFF2-40B4-BE49-F238E27FC236}">
                  <a16:creationId xmlns:a16="http://schemas.microsoft.com/office/drawing/2014/main" id="{54341556-2AC0-9AA2-8532-FB76E212A352}"/>
                </a:ext>
              </a:extLst>
            </p:cNvPr>
            <p:cNvSpPr>
              <a:spLocks/>
            </p:cNvSpPr>
            <p:nvPr/>
          </p:nvSpPr>
          <p:spPr bwMode="auto">
            <a:xfrm>
              <a:off x="6607175" y="2176463"/>
              <a:ext cx="15875" cy="19050"/>
            </a:xfrm>
            <a:custGeom>
              <a:avLst/>
              <a:gdLst>
                <a:gd name="T0" fmla="*/ 138 w 418"/>
                <a:gd name="T1" fmla="*/ 492 h 492"/>
                <a:gd name="T2" fmla="*/ 0 w 418"/>
                <a:gd name="T3" fmla="*/ 348 h 492"/>
                <a:gd name="T4" fmla="*/ 73 w 418"/>
                <a:gd name="T5" fmla="*/ 278 h 492"/>
                <a:gd name="T6" fmla="*/ 171 w 418"/>
                <a:gd name="T7" fmla="*/ 146 h 492"/>
                <a:gd name="T8" fmla="*/ 195 w 418"/>
                <a:gd name="T9" fmla="*/ 91 h 492"/>
                <a:gd name="T10" fmla="*/ 236 w 418"/>
                <a:gd name="T11" fmla="*/ 0 h 492"/>
                <a:gd name="T12" fmla="*/ 418 w 418"/>
                <a:gd name="T13" fmla="*/ 83 h 492"/>
                <a:gd name="T14" fmla="*/ 377 w 418"/>
                <a:gd name="T15" fmla="*/ 173 h 492"/>
                <a:gd name="T16" fmla="*/ 354 w 418"/>
                <a:gd name="T17" fmla="*/ 225 h 492"/>
                <a:gd name="T18" fmla="*/ 211 w 418"/>
                <a:gd name="T19" fmla="*/ 423 h 492"/>
                <a:gd name="T20" fmla="*/ 138 w 418"/>
                <a:gd name="T21"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8" h="492">
                  <a:moveTo>
                    <a:pt x="138" y="492"/>
                  </a:moveTo>
                  <a:lnTo>
                    <a:pt x="0" y="348"/>
                  </a:lnTo>
                  <a:lnTo>
                    <a:pt x="73" y="278"/>
                  </a:lnTo>
                  <a:cubicBezTo>
                    <a:pt x="141" y="213"/>
                    <a:pt x="141" y="213"/>
                    <a:pt x="171" y="146"/>
                  </a:cubicBezTo>
                  <a:cubicBezTo>
                    <a:pt x="177" y="131"/>
                    <a:pt x="185" y="113"/>
                    <a:pt x="195" y="91"/>
                  </a:cubicBezTo>
                  <a:lnTo>
                    <a:pt x="236" y="0"/>
                  </a:lnTo>
                  <a:lnTo>
                    <a:pt x="418" y="83"/>
                  </a:lnTo>
                  <a:lnTo>
                    <a:pt x="377" y="173"/>
                  </a:lnTo>
                  <a:cubicBezTo>
                    <a:pt x="368" y="194"/>
                    <a:pt x="361" y="211"/>
                    <a:pt x="354" y="225"/>
                  </a:cubicBezTo>
                  <a:cubicBezTo>
                    <a:pt x="315" y="315"/>
                    <a:pt x="302" y="337"/>
                    <a:pt x="211" y="423"/>
                  </a:cubicBezTo>
                  <a:lnTo>
                    <a:pt x="138" y="49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50" name="Freeform 3076">
              <a:extLst>
                <a:ext uri="{FF2B5EF4-FFF2-40B4-BE49-F238E27FC236}">
                  <a16:creationId xmlns:a16="http://schemas.microsoft.com/office/drawing/2014/main" id="{53284516-CCE5-64A7-62CF-2412913F82F7}"/>
                </a:ext>
              </a:extLst>
            </p:cNvPr>
            <p:cNvSpPr>
              <a:spLocks/>
            </p:cNvSpPr>
            <p:nvPr/>
          </p:nvSpPr>
          <p:spPr bwMode="auto">
            <a:xfrm>
              <a:off x="6491288" y="2109788"/>
              <a:ext cx="30163" cy="77788"/>
            </a:xfrm>
            <a:custGeom>
              <a:avLst/>
              <a:gdLst>
                <a:gd name="T0" fmla="*/ 661 w 822"/>
                <a:gd name="T1" fmla="*/ 2147 h 2147"/>
                <a:gd name="T2" fmla="*/ 601 w 822"/>
                <a:gd name="T3" fmla="*/ 2066 h 2147"/>
                <a:gd name="T4" fmla="*/ 421 w 822"/>
                <a:gd name="T5" fmla="*/ 94 h 2147"/>
                <a:gd name="T6" fmla="*/ 456 w 822"/>
                <a:gd name="T7" fmla="*/ 0 h 2147"/>
                <a:gd name="T8" fmla="*/ 643 w 822"/>
                <a:gd name="T9" fmla="*/ 71 h 2147"/>
                <a:gd name="T10" fmla="*/ 608 w 822"/>
                <a:gd name="T11" fmla="*/ 164 h 2147"/>
                <a:gd name="T12" fmla="*/ 540 w 822"/>
                <a:gd name="T13" fmla="*/ 1441 h 2147"/>
                <a:gd name="T14" fmla="*/ 764 w 822"/>
                <a:gd name="T15" fmla="*/ 1949 h 2147"/>
                <a:gd name="T16" fmla="*/ 822 w 822"/>
                <a:gd name="T17" fmla="*/ 2030 h 2147"/>
                <a:gd name="T18" fmla="*/ 661 w 822"/>
                <a:gd name="T19" fmla="*/ 2147 h 2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2" h="2147">
                  <a:moveTo>
                    <a:pt x="661" y="2147"/>
                  </a:moveTo>
                  <a:lnTo>
                    <a:pt x="601" y="2066"/>
                  </a:lnTo>
                  <a:cubicBezTo>
                    <a:pt x="577" y="2032"/>
                    <a:pt x="0" y="1218"/>
                    <a:pt x="421" y="94"/>
                  </a:cubicBezTo>
                  <a:lnTo>
                    <a:pt x="456" y="0"/>
                  </a:lnTo>
                  <a:lnTo>
                    <a:pt x="643" y="71"/>
                  </a:lnTo>
                  <a:lnTo>
                    <a:pt x="608" y="164"/>
                  </a:lnTo>
                  <a:cubicBezTo>
                    <a:pt x="448" y="592"/>
                    <a:pt x="425" y="1021"/>
                    <a:pt x="540" y="1441"/>
                  </a:cubicBezTo>
                  <a:cubicBezTo>
                    <a:pt x="626" y="1756"/>
                    <a:pt x="762" y="1947"/>
                    <a:pt x="764" y="1949"/>
                  </a:cubicBezTo>
                  <a:lnTo>
                    <a:pt x="822" y="2030"/>
                  </a:lnTo>
                  <a:lnTo>
                    <a:pt x="661" y="214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51" name="Freeform 3077">
              <a:extLst>
                <a:ext uri="{FF2B5EF4-FFF2-40B4-BE49-F238E27FC236}">
                  <a16:creationId xmlns:a16="http://schemas.microsoft.com/office/drawing/2014/main" id="{CAA442A6-CA55-3EAA-4034-9622845797BF}"/>
                </a:ext>
              </a:extLst>
            </p:cNvPr>
            <p:cNvSpPr>
              <a:spLocks/>
            </p:cNvSpPr>
            <p:nvPr/>
          </p:nvSpPr>
          <p:spPr bwMode="auto">
            <a:xfrm>
              <a:off x="6464300" y="2106613"/>
              <a:ext cx="49213" cy="85725"/>
            </a:xfrm>
            <a:custGeom>
              <a:avLst/>
              <a:gdLst>
                <a:gd name="T0" fmla="*/ 1245 w 1362"/>
                <a:gd name="T1" fmla="*/ 2378 h 2378"/>
                <a:gd name="T2" fmla="*/ 1165 w 1362"/>
                <a:gd name="T3" fmla="*/ 2319 h 2378"/>
                <a:gd name="T4" fmla="*/ 576 w 1362"/>
                <a:gd name="T5" fmla="*/ 1720 h 2378"/>
                <a:gd name="T6" fmla="*/ 15 w 1362"/>
                <a:gd name="T7" fmla="*/ 100 h 2378"/>
                <a:gd name="T8" fmla="*/ 18 w 1362"/>
                <a:gd name="T9" fmla="*/ 0 h 2378"/>
                <a:gd name="T10" fmla="*/ 218 w 1362"/>
                <a:gd name="T11" fmla="*/ 5 h 2378"/>
                <a:gd name="T12" fmla="*/ 215 w 1362"/>
                <a:gd name="T13" fmla="*/ 105 h 2378"/>
                <a:gd name="T14" fmla="*/ 732 w 1362"/>
                <a:gd name="T15" fmla="*/ 1594 h 2378"/>
                <a:gd name="T16" fmla="*/ 1282 w 1362"/>
                <a:gd name="T17" fmla="*/ 2157 h 2378"/>
                <a:gd name="T18" fmla="*/ 1362 w 1362"/>
                <a:gd name="T19" fmla="*/ 2217 h 2378"/>
                <a:gd name="T20" fmla="*/ 1245 w 1362"/>
                <a:gd name="T21" fmla="*/ 2378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2" h="2378">
                  <a:moveTo>
                    <a:pt x="1245" y="2378"/>
                  </a:moveTo>
                  <a:lnTo>
                    <a:pt x="1165" y="2319"/>
                  </a:lnTo>
                  <a:cubicBezTo>
                    <a:pt x="1152" y="2310"/>
                    <a:pt x="863" y="2098"/>
                    <a:pt x="576" y="1720"/>
                  </a:cubicBezTo>
                  <a:cubicBezTo>
                    <a:pt x="195" y="1216"/>
                    <a:pt x="0" y="656"/>
                    <a:pt x="15" y="100"/>
                  </a:cubicBezTo>
                  <a:lnTo>
                    <a:pt x="18" y="0"/>
                  </a:lnTo>
                  <a:lnTo>
                    <a:pt x="218" y="5"/>
                  </a:lnTo>
                  <a:lnTo>
                    <a:pt x="215" y="105"/>
                  </a:lnTo>
                  <a:cubicBezTo>
                    <a:pt x="198" y="748"/>
                    <a:pt x="487" y="1269"/>
                    <a:pt x="732" y="1594"/>
                  </a:cubicBezTo>
                  <a:cubicBezTo>
                    <a:pt x="1001" y="1951"/>
                    <a:pt x="1279" y="2156"/>
                    <a:pt x="1282" y="2157"/>
                  </a:cubicBezTo>
                  <a:lnTo>
                    <a:pt x="1362" y="2217"/>
                  </a:lnTo>
                  <a:lnTo>
                    <a:pt x="1245" y="23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cxnSp>
        <p:nvCxnSpPr>
          <p:cNvPr id="57" name="Straight Connector 56">
            <a:extLst>
              <a:ext uri="{FF2B5EF4-FFF2-40B4-BE49-F238E27FC236}">
                <a16:creationId xmlns:a16="http://schemas.microsoft.com/office/drawing/2014/main" id="{0E58A8DF-5889-11E5-4BF5-67E6A6E44022}"/>
              </a:ext>
            </a:extLst>
          </p:cNvPr>
          <p:cNvCxnSpPr>
            <a:cxnSpLocks/>
          </p:cNvCxnSpPr>
          <p:nvPr/>
        </p:nvCxnSpPr>
        <p:spPr>
          <a:xfrm>
            <a:off x="4623914" y="3349724"/>
            <a:ext cx="0" cy="12750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Chat with solid fill">
            <a:extLst>
              <a:ext uri="{FF2B5EF4-FFF2-40B4-BE49-F238E27FC236}">
                <a16:creationId xmlns:a16="http://schemas.microsoft.com/office/drawing/2014/main" id="{B69B721C-6C81-A985-11CE-6CA717B929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0454" y="5240747"/>
            <a:ext cx="365633" cy="365633"/>
          </a:xfrm>
          <a:prstGeom prst="rect">
            <a:avLst/>
          </a:prstGeom>
        </p:spPr>
      </p:pic>
      <p:sp>
        <p:nvSpPr>
          <p:cNvPr id="9" name="TextBox 8">
            <a:extLst>
              <a:ext uri="{FF2B5EF4-FFF2-40B4-BE49-F238E27FC236}">
                <a16:creationId xmlns:a16="http://schemas.microsoft.com/office/drawing/2014/main" id="{53A1AFE0-5BE2-AF16-9D80-11F7A2DAC341}"/>
              </a:ext>
            </a:extLst>
          </p:cNvPr>
          <p:cNvSpPr txBox="1"/>
          <p:nvPr/>
        </p:nvSpPr>
        <p:spPr>
          <a:xfrm>
            <a:off x="396775" y="5535505"/>
            <a:ext cx="2040943" cy="73866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ea typeface="+mn-lt"/>
                <a:cs typeface="+mn-lt"/>
                <a:sym typeface="+mn-lt"/>
              </a:rPr>
              <a:t>Polish ( natives spoken)</a:t>
            </a:r>
          </a:p>
          <a:p>
            <a:pPr marL="0" marR="0" lvl="0" indent="0" defTabSz="914400" eaLnBrk="1" fontAlgn="auto" latinLnBrk="0" hangingPunct="1">
              <a:lnSpc>
                <a:spcPct val="100000"/>
              </a:lnSpc>
              <a:spcBef>
                <a:spcPts val="0"/>
              </a:spcBef>
              <a:spcAft>
                <a:spcPts val="0"/>
              </a:spcAft>
              <a:buClrTx/>
              <a:buSzTx/>
              <a:buFontTx/>
              <a:buNone/>
              <a:tabLst/>
              <a:defRPr/>
            </a:pPr>
            <a:r>
              <a:rPr lang="en-US" sz="1400" kern="0">
                <a:solidFill>
                  <a:schemeClr val="bg1"/>
                </a:solidFill>
                <a:ea typeface="+mn-lt"/>
                <a:cs typeface="+mn-lt"/>
                <a:sym typeface="+mn-lt"/>
              </a:rPr>
              <a:t>English, German, Spanish,</a:t>
            </a:r>
          </a:p>
          <a:p>
            <a:pPr marL="0" marR="0" lvl="0" indent="0" defTabSz="914400" eaLnBrk="1" fontAlgn="auto" latinLnBrk="0" hangingPunct="1">
              <a:lnSpc>
                <a:spcPct val="100000"/>
              </a:lnSpc>
              <a:spcBef>
                <a:spcPts val="0"/>
              </a:spcBef>
              <a:spcAft>
                <a:spcPts val="0"/>
              </a:spcAft>
              <a:buClrTx/>
              <a:buSzTx/>
              <a:buFontTx/>
              <a:buNone/>
              <a:tabLst/>
              <a:defRPr/>
            </a:pPr>
            <a:r>
              <a:rPr lang="en-US" sz="1400" kern="0">
                <a:solidFill>
                  <a:schemeClr val="bg1"/>
                </a:solidFill>
                <a:ea typeface="+mn-lt"/>
                <a:cs typeface="+mn-lt"/>
                <a:sym typeface="+mn-lt"/>
              </a:rPr>
              <a:t> Croatian</a:t>
            </a:r>
            <a:endParaRPr kumimoji="0" lang="en-US" sz="1400" b="0" i="0" u="none" strike="noStrike" kern="0" cap="none" spc="0" normalizeH="0" baseline="0" noProof="0" dirty="0">
              <a:ln>
                <a:noFill/>
              </a:ln>
              <a:solidFill>
                <a:schemeClr val="bg1"/>
              </a:solidFill>
              <a:effectLst/>
              <a:uLnTx/>
              <a:uFillTx/>
              <a:ea typeface="+mn-lt"/>
              <a:cs typeface="+mn-lt"/>
              <a:sym typeface="+mn-lt"/>
            </a:endParaRPr>
          </a:p>
        </p:txBody>
      </p:sp>
      <p:sp>
        <p:nvSpPr>
          <p:cNvPr id="13" name="Freeform 352">
            <a:extLst>
              <a:ext uri="{FF2B5EF4-FFF2-40B4-BE49-F238E27FC236}">
                <a16:creationId xmlns:a16="http://schemas.microsoft.com/office/drawing/2014/main" id="{8FEAD837-24E2-190E-5578-9C07EF9A7607}"/>
              </a:ext>
            </a:extLst>
          </p:cNvPr>
          <p:cNvSpPr>
            <a:spLocks/>
          </p:cNvSpPr>
          <p:nvPr/>
        </p:nvSpPr>
        <p:spPr bwMode="auto">
          <a:xfrm>
            <a:off x="3399153" y="3563305"/>
            <a:ext cx="679135" cy="129827"/>
          </a:xfrm>
          <a:custGeom>
            <a:avLst/>
            <a:gdLst/>
            <a:ahLst/>
            <a:cxnLst>
              <a:cxn ang="0">
                <a:pos x="127" y="34"/>
              </a:cxn>
              <a:cxn ang="0">
                <a:pos x="127" y="34"/>
              </a:cxn>
              <a:cxn ang="0">
                <a:pos x="166" y="0"/>
              </a:cxn>
              <a:cxn ang="0">
                <a:pos x="69" y="58"/>
              </a:cxn>
              <a:cxn ang="0">
                <a:pos x="91" y="65"/>
              </a:cxn>
              <a:cxn ang="0">
                <a:pos x="55" y="84"/>
              </a:cxn>
              <a:cxn ang="0">
                <a:pos x="76" y="91"/>
              </a:cxn>
              <a:cxn ang="0">
                <a:pos x="41" y="109"/>
              </a:cxn>
              <a:cxn ang="0">
                <a:pos x="60" y="117"/>
              </a:cxn>
              <a:cxn ang="0">
                <a:pos x="0" y="168"/>
              </a:cxn>
              <a:cxn ang="0">
                <a:pos x="97" y="109"/>
              </a:cxn>
              <a:cxn ang="0">
                <a:pos x="81" y="103"/>
              </a:cxn>
              <a:cxn ang="0">
                <a:pos x="113" y="84"/>
              </a:cxn>
              <a:cxn ang="0">
                <a:pos x="96" y="78"/>
              </a:cxn>
              <a:cxn ang="0">
                <a:pos x="126" y="58"/>
              </a:cxn>
              <a:cxn ang="0">
                <a:pos x="107" y="52"/>
              </a:cxn>
            </a:cxnLst>
            <a:rect l="0" t="0" r="r" b="b"/>
            <a:pathLst>
              <a:path w="166" h="168">
                <a:moveTo>
                  <a:pt x="127" y="34"/>
                </a:moveTo>
                <a:lnTo>
                  <a:pt x="127" y="34"/>
                </a:lnTo>
                <a:lnTo>
                  <a:pt x="166" y="0"/>
                </a:lnTo>
                <a:lnTo>
                  <a:pt x="69" y="58"/>
                </a:lnTo>
                <a:lnTo>
                  <a:pt x="91" y="65"/>
                </a:lnTo>
                <a:lnTo>
                  <a:pt x="55" y="84"/>
                </a:lnTo>
                <a:lnTo>
                  <a:pt x="76" y="91"/>
                </a:lnTo>
                <a:lnTo>
                  <a:pt x="41" y="109"/>
                </a:lnTo>
                <a:lnTo>
                  <a:pt x="60" y="117"/>
                </a:lnTo>
                <a:lnTo>
                  <a:pt x="0" y="168"/>
                </a:lnTo>
                <a:lnTo>
                  <a:pt x="97" y="109"/>
                </a:lnTo>
                <a:lnTo>
                  <a:pt x="81" y="103"/>
                </a:lnTo>
                <a:lnTo>
                  <a:pt x="113" y="84"/>
                </a:lnTo>
                <a:lnTo>
                  <a:pt x="96" y="78"/>
                </a:lnTo>
                <a:lnTo>
                  <a:pt x="126" y="58"/>
                </a:lnTo>
                <a:lnTo>
                  <a:pt x="107" y="52"/>
                </a:ln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r>
              <a:rPr lang="en-US" sz="700">
                <a:latin typeface="+mn-lt"/>
                <a:cs typeface="Arial" pitchFamily="34" charset="0"/>
              </a:rPr>
              <a:t>Energy</a:t>
            </a:r>
            <a:endParaRPr lang="en-US" sz="700" dirty="0">
              <a:latin typeface="+mn-lt"/>
              <a:cs typeface="Arial" pitchFamily="34" charset="0"/>
            </a:endParaRPr>
          </a:p>
        </p:txBody>
      </p:sp>
      <p:grpSp>
        <p:nvGrpSpPr>
          <p:cNvPr id="19" name="Groupe 566">
            <a:extLst>
              <a:ext uri="{FF2B5EF4-FFF2-40B4-BE49-F238E27FC236}">
                <a16:creationId xmlns:a16="http://schemas.microsoft.com/office/drawing/2014/main" id="{F63C2A5B-C6B7-9F68-D2C5-BF4248AF1393}"/>
              </a:ext>
            </a:extLst>
          </p:cNvPr>
          <p:cNvGrpSpPr>
            <a:grpSpLocks noChangeAspect="1"/>
          </p:cNvGrpSpPr>
          <p:nvPr/>
        </p:nvGrpSpPr>
        <p:grpSpPr>
          <a:xfrm>
            <a:off x="2845198" y="4267684"/>
            <a:ext cx="343244" cy="231253"/>
            <a:chOff x="1033464" y="987426"/>
            <a:chExt cx="374650" cy="252413"/>
          </a:xfrm>
        </p:grpSpPr>
        <p:sp>
          <p:nvSpPr>
            <p:cNvPr id="20" name="Freeform 228">
              <a:extLst>
                <a:ext uri="{FF2B5EF4-FFF2-40B4-BE49-F238E27FC236}">
                  <a16:creationId xmlns:a16="http://schemas.microsoft.com/office/drawing/2014/main" id="{A4EB1FFA-7C55-A1FE-5DB1-577C24F69858}"/>
                </a:ext>
              </a:extLst>
            </p:cNvPr>
            <p:cNvSpPr>
              <a:spLocks/>
            </p:cNvSpPr>
            <p:nvPr/>
          </p:nvSpPr>
          <p:spPr bwMode="auto">
            <a:xfrm>
              <a:off x="1093789" y="987426"/>
              <a:ext cx="314325" cy="244475"/>
            </a:xfrm>
            <a:custGeom>
              <a:avLst/>
              <a:gdLst/>
              <a:ahLst/>
              <a:cxnLst>
                <a:cxn ang="0">
                  <a:pos x="0" y="74"/>
                </a:cxn>
                <a:cxn ang="0">
                  <a:pos x="0" y="21"/>
                </a:cxn>
                <a:cxn ang="0">
                  <a:pos x="52" y="63"/>
                </a:cxn>
                <a:cxn ang="0">
                  <a:pos x="52" y="21"/>
                </a:cxn>
                <a:cxn ang="0">
                  <a:pos x="106" y="64"/>
                </a:cxn>
                <a:cxn ang="0">
                  <a:pos x="106" y="21"/>
                </a:cxn>
                <a:cxn ang="0">
                  <a:pos x="156" y="72"/>
                </a:cxn>
                <a:cxn ang="0">
                  <a:pos x="173" y="0"/>
                </a:cxn>
                <a:cxn ang="0">
                  <a:pos x="198" y="0"/>
                </a:cxn>
                <a:cxn ang="0">
                  <a:pos x="198" y="154"/>
                </a:cxn>
              </a:cxnLst>
              <a:rect l="0" t="0" r="r" b="b"/>
              <a:pathLst>
                <a:path w="198" h="154">
                  <a:moveTo>
                    <a:pt x="0" y="74"/>
                  </a:moveTo>
                  <a:lnTo>
                    <a:pt x="0" y="21"/>
                  </a:lnTo>
                  <a:lnTo>
                    <a:pt x="52" y="63"/>
                  </a:lnTo>
                  <a:lnTo>
                    <a:pt x="52" y="21"/>
                  </a:lnTo>
                  <a:lnTo>
                    <a:pt x="106" y="64"/>
                  </a:lnTo>
                  <a:lnTo>
                    <a:pt x="106" y="21"/>
                  </a:lnTo>
                  <a:lnTo>
                    <a:pt x="156" y="72"/>
                  </a:lnTo>
                  <a:lnTo>
                    <a:pt x="173" y="0"/>
                  </a:lnTo>
                  <a:lnTo>
                    <a:pt x="198" y="0"/>
                  </a:lnTo>
                  <a:lnTo>
                    <a:pt x="198" y="154"/>
                  </a:ln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21" name="Freeform 229">
              <a:extLst>
                <a:ext uri="{FF2B5EF4-FFF2-40B4-BE49-F238E27FC236}">
                  <a16:creationId xmlns:a16="http://schemas.microsoft.com/office/drawing/2014/main" id="{A5306F10-4A8A-6B9F-14BB-E6700424E034}"/>
                </a:ext>
              </a:extLst>
            </p:cNvPr>
            <p:cNvSpPr>
              <a:spLocks/>
            </p:cNvSpPr>
            <p:nvPr/>
          </p:nvSpPr>
          <p:spPr bwMode="auto">
            <a:xfrm>
              <a:off x="1033464" y="1098551"/>
              <a:ext cx="239713" cy="141288"/>
            </a:xfrm>
            <a:custGeom>
              <a:avLst/>
              <a:gdLst/>
              <a:ahLst/>
              <a:cxnLst>
                <a:cxn ang="0">
                  <a:pos x="31" y="20"/>
                </a:cxn>
                <a:cxn ang="0">
                  <a:pos x="17" y="13"/>
                </a:cxn>
                <a:cxn ang="0">
                  <a:pos x="16" y="26"/>
                </a:cxn>
                <a:cxn ang="0">
                  <a:pos x="2" y="28"/>
                </a:cxn>
                <a:cxn ang="0">
                  <a:pos x="10" y="39"/>
                </a:cxn>
                <a:cxn ang="0">
                  <a:pos x="1" y="48"/>
                </a:cxn>
                <a:cxn ang="0">
                  <a:pos x="14" y="51"/>
                </a:cxn>
                <a:cxn ang="0">
                  <a:pos x="13" y="65"/>
                </a:cxn>
                <a:cxn ang="0">
                  <a:pos x="25" y="59"/>
                </a:cxn>
                <a:cxn ang="0">
                  <a:pos x="33" y="70"/>
                </a:cxn>
                <a:cxn ang="0">
                  <a:pos x="38" y="57"/>
                </a:cxn>
                <a:cxn ang="0">
                  <a:pos x="51" y="61"/>
                </a:cxn>
                <a:cxn ang="0">
                  <a:pos x="48" y="48"/>
                </a:cxn>
                <a:cxn ang="0">
                  <a:pos x="59" y="41"/>
                </a:cxn>
                <a:cxn ang="0">
                  <a:pos x="50" y="33"/>
                </a:cxn>
                <a:cxn ang="0">
                  <a:pos x="62" y="27"/>
                </a:cxn>
                <a:cxn ang="0">
                  <a:pos x="57" y="15"/>
                </a:cxn>
                <a:cxn ang="0">
                  <a:pos x="70" y="16"/>
                </a:cxn>
                <a:cxn ang="0">
                  <a:pos x="72" y="3"/>
                </a:cxn>
                <a:cxn ang="0">
                  <a:pos x="83" y="10"/>
                </a:cxn>
                <a:cxn ang="0">
                  <a:pos x="91" y="0"/>
                </a:cxn>
                <a:cxn ang="0">
                  <a:pos x="97" y="12"/>
                </a:cxn>
                <a:cxn ang="0">
                  <a:pos x="109" y="7"/>
                </a:cxn>
                <a:cxn ang="0">
                  <a:pos x="108" y="20"/>
                </a:cxn>
                <a:cxn ang="0">
                  <a:pos x="121" y="22"/>
                </a:cxn>
                <a:cxn ang="0">
                  <a:pos x="114" y="33"/>
                </a:cxn>
                <a:cxn ang="0">
                  <a:pos x="124" y="41"/>
                </a:cxn>
                <a:cxn ang="0">
                  <a:pos x="112" y="47"/>
                </a:cxn>
                <a:cxn ang="0">
                  <a:pos x="117" y="59"/>
                </a:cxn>
                <a:cxn ang="0">
                  <a:pos x="104" y="58"/>
                </a:cxn>
                <a:cxn ang="0">
                  <a:pos x="102" y="71"/>
                </a:cxn>
                <a:cxn ang="0">
                  <a:pos x="91" y="63"/>
                </a:cxn>
              </a:cxnLst>
              <a:rect l="0" t="0" r="r" b="b"/>
              <a:pathLst>
                <a:path w="124" h="73">
                  <a:moveTo>
                    <a:pt x="31" y="3"/>
                  </a:moveTo>
                  <a:cubicBezTo>
                    <a:pt x="31" y="20"/>
                    <a:pt x="31" y="20"/>
                    <a:pt x="31" y="20"/>
                  </a:cubicBezTo>
                  <a:cubicBezTo>
                    <a:pt x="30" y="21"/>
                    <a:pt x="25" y="21"/>
                    <a:pt x="24" y="21"/>
                  </a:cubicBezTo>
                  <a:cubicBezTo>
                    <a:pt x="17" y="13"/>
                    <a:pt x="17" y="13"/>
                    <a:pt x="17" y="13"/>
                  </a:cubicBezTo>
                  <a:cubicBezTo>
                    <a:pt x="12" y="16"/>
                    <a:pt x="12" y="16"/>
                    <a:pt x="12" y="16"/>
                  </a:cubicBezTo>
                  <a:cubicBezTo>
                    <a:pt x="16" y="26"/>
                    <a:pt x="16" y="26"/>
                    <a:pt x="16" y="26"/>
                  </a:cubicBezTo>
                  <a:cubicBezTo>
                    <a:pt x="15" y="27"/>
                    <a:pt x="14" y="28"/>
                    <a:pt x="13" y="29"/>
                  </a:cubicBezTo>
                  <a:cubicBezTo>
                    <a:pt x="2" y="28"/>
                    <a:pt x="2" y="28"/>
                    <a:pt x="2" y="28"/>
                  </a:cubicBezTo>
                  <a:cubicBezTo>
                    <a:pt x="0" y="33"/>
                    <a:pt x="0" y="33"/>
                    <a:pt x="0" y="33"/>
                  </a:cubicBezTo>
                  <a:cubicBezTo>
                    <a:pt x="10" y="39"/>
                    <a:pt x="10" y="39"/>
                    <a:pt x="10" y="39"/>
                  </a:cubicBezTo>
                  <a:cubicBezTo>
                    <a:pt x="10" y="40"/>
                    <a:pt x="10" y="41"/>
                    <a:pt x="10" y="42"/>
                  </a:cubicBezTo>
                  <a:cubicBezTo>
                    <a:pt x="1" y="48"/>
                    <a:pt x="1" y="48"/>
                    <a:pt x="1" y="48"/>
                  </a:cubicBezTo>
                  <a:cubicBezTo>
                    <a:pt x="3" y="54"/>
                    <a:pt x="3" y="54"/>
                    <a:pt x="3" y="54"/>
                  </a:cubicBezTo>
                  <a:cubicBezTo>
                    <a:pt x="14" y="51"/>
                    <a:pt x="14" y="51"/>
                    <a:pt x="14" y="51"/>
                  </a:cubicBezTo>
                  <a:cubicBezTo>
                    <a:pt x="15" y="52"/>
                    <a:pt x="16" y="53"/>
                    <a:pt x="16" y="54"/>
                  </a:cubicBezTo>
                  <a:cubicBezTo>
                    <a:pt x="13" y="65"/>
                    <a:pt x="13" y="65"/>
                    <a:pt x="13" y="65"/>
                  </a:cubicBezTo>
                  <a:cubicBezTo>
                    <a:pt x="18" y="68"/>
                    <a:pt x="18" y="68"/>
                    <a:pt x="18" y="68"/>
                  </a:cubicBezTo>
                  <a:cubicBezTo>
                    <a:pt x="25" y="59"/>
                    <a:pt x="25" y="59"/>
                    <a:pt x="25" y="59"/>
                  </a:cubicBezTo>
                  <a:cubicBezTo>
                    <a:pt x="26" y="59"/>
                    <a:pt x="28" y="59"/>
                    <a:pt x="29" y="59"/>
                  </a:cubicBezTo>
                  <a:cubicBezTo>
                    <a:pt x="33" y="70"/>
                    <a:pt x="33" y="70"/>
                    <a:pt x="33" y="70"/>
                  </a:cubicBezTo>
                  <a:cubicBezTo>
                    <a:pt x="39" y="69"/>
                    <a:pt x="39" y="69"/>
                    <a:pt x="39" y="69"/>
                  </a:cubicBezTo>
                  <a:cubicBezTo>
                    <a:pt x="38" y="57"/>
                    <a:pt x="38" y="57"/>
                    <a:pt x="38" y="57"/>
                  </a:cubicBezTo>
                  <a:cubicBezTo>
                    <a:pt x="40" y="57"/>
                    <a:pt x="41" y="56"/>
                    <a:pt x="42" y="56"/>
                  </a:cubicBezTo>
                  <a:cubicBezTo>
                    <a:pt x="51" y="61"/>
                    <a:pt x="51" y="61"/>
                    <a:pt x="51" y="61"/>
                  </a:cubicBezTo>
                  <a:cubicBezTo>
                    <a:pt x="55" y="56"/>
                    <a:pt x="55" y="56"/>
                    <a:pt x="55" y="56"/>
                  </a:cubicBezTo>
                  <a:cubicBezTo>
                    <a:pt x="48" y="48"/>
                    <a:pt x="48" y="48"/>
                    <a:pt x="48" y="48"/>
                  </a:cubicBezTo>
                  <a:cubicBezTo>
                    <a:pt x="48" y="47"/>
                    <a:pt x="49" y="45"/>
                    <a:pt x="49" y="44"/>
                  </a:cubicBezTo>
                  <a:cubicBezTo>
                    <a:pt x="59" y="41"/>
                    <a:pt x="59" y="41"/>
                    <a:pt x="59" y="41"/>
                  </a:cubicBezTo>
                  <a:cubicBezTo>
                    <a:pt x="60" y="37"/>
                    <a:pt x="60" y="37"/>
                    <a:pt x="60" y="37"/>
                  </a:cubicBezTo>
                  <a:cubicBezTo>
                    <a:pt x="50" y="33"/>
                    <a:pt x="50" y="33"/>
                    <a:pt x="50" y="33"/>
                  </a:cubicBezTo>
                  <a:cubicBezTo>
                    <a:pt x="51" y="27"/>
                    <a:pt x="51" y="27"/>
                    <a:pt x="51" y="27"/>
                  </a:cubicBezTo>
                  <a:cubicBezTo>
                    <a:pt x="62" y="27"/>
                    <a:pt x="62" y="27"/>
                    <a:pt x="62" y="27"/>
                  </a:cubicBezTo>
                  <a:cubicBezTo>
                    <a:pt x="62" y="26"/>
                    <a:pt x="63" y="25"/>
                    <a:pt x="64" y="23"/>
                  </a:cubicBezTo>
                  <a:cubicBezTo>
                    <a:pt x="57" y="15"/>
                    <a:pt x="57" y="15"/>
                    <a:pt x="57" y="15"/>
                  </a:cubicBezTo>
                  <a:cubicBezTo>
                    <a:pt x="61" y="11"/>
                    <a:pt x="61" y="11"/>
                    <a:pt x="61" y="11"/>
                  </a:cubicBezTo>
                  <a:cubicBezTo>
                    <a:pt x="70" y="16"/>
                    <a:pt x="70" y="16"/>
                    <a:pt x="70" y="16"/>
                  </a:cubicBezTo>
                  <a:cubicBezTo>
                    <a:pt x="71" y="15"/>
                    <a:pt x="72" y="14"/>
                    <a:pt x="74" y="14"/>
                  </a:cubicBezTo>
                  <a:cubicBezTo>
                    <a:pt x="72" y="3"/>
                    <a:pt x="72" y="3"/>
                    <a:pt x="72" y="3"/>
                  </a:cubicBezTo>
                  <a:cubicBezTo>
                    <a:pt x="77" y="1"/>
                    <a:pt x="77" y="1"/>
                    <a:pt x="77" y="1"/>
                  </a:cubicBezTo>
                  <a:cubicBezTo>
                    <a:pt x="83" y="10"/>
                    <a:pt x="83" y="10"/>
                    <a:pt x="83" y="10"/>
                  </a:cubicBezTo>
                  <a:cubicBezTo>
                    <a:pt x="84" y="10"/>
                    <a:pt x="86" y="10"/>
                    <a:pt x="87" y="10"/>
                  </a:cubicBezTo>
                  <a:cubicBezTo>
                    <a:pt x="91" y="0"/>
                    <a:pt x="91" y="0"/>
                    <a:pt x="91" y="0"/>
                  </a:cubicBezTo>
                  <a:cubicBezTo>
                    <a:pt x="97" y="1"/>
                    <a:pt x="97" y="1"/>
                    <a:pt x="97" y="1"/>
                  </a:cubicBezTo>
                  <a:cubicBezTo>
                    <a:pt x="97" y="12"/>
                    <a:pt x="97" y="12"/>
                    <a:pt x="97" y="12"/>
                  </a:cubicBezTo>
                  <a:cubicBezTo>
                    <a:pt x="98" y="12"/>
                    <a:pt x="99" y="13"/>
                    <a:pt x="101" y="14"/>
                  </a:cubicBezTo>
                  <a:cubicBezTo>
                    <a:pt x="109" y="7"/>
                    <a:pt x="109" y="7"/>
                    <a:pt x="109" y="7"/>
                  </a:cubicBezTo>
                  <a:cubicBezTo>
                    <a:pt x="113" y="11"/>
                    <a:pt x="113" y="11"/>
                    <a:pt x="113" y="11"/>
                  </a:cubicBezTo>
                  <a:cubicBezTo>
                    <a:pt x="108" y="20"/>
                    <a:pt x="108" y="20"/>
                    <a:pt x="108" y="20"/>
                  </a:cubicBezTo>
                  <a:cubicBezTo>
                    <a:pt x="109" y="21"/>
                    <a:pt x="110" y="22"/>
                    <a:pt x="110" y="23"/>
                  </a:cubicBezTo>
                  <a:cubicBezTo>
                    <a:pt x="121" y="22"/>
                    <a:pt x="121" y="22"/>
                    <a:pt x="121" y="22"/>
                  </a:cubicBezTo>
                  <a:cubicBezTo>
                    <a:pt x="123" y="27"/>
                    <a:pt x="123" y="27"/>
                    <a:pt x="123" y="27"/>
                  </a:cubicBezTo>
                  <a:cubicBezTo>
                    <a:pt x="114" y="33"/>
                    <a:pt x="114" y="33"/>
                    <a:pt x="114" y="33"/>
                  </a:cubicBezTo>
                  <a:cubicBezTo>
                    <a:pt x="114" y="34"/>
                    <a:pt x="114" y="36"/>
                    <a:pt x="114" y="37"/>
                  </a:cubicBezTo>
                  <a:cubicBezTo>
                    <a:pt x="124" y="41"/>
                    <a:pt x="124" y="41"/>
                    <a:pt x="124" y="41"/>
                  </a:cubicBezTo>
                  <a:cubicBezTo>
                    <a:pt x="123" y="47"/>
                    <a:pt x="123" y="47"/>
                    <a:pt x="123" y="47"/>
                  </a:cubicBezTo>
                  <a:cubicBezTo>
                    <a:pt x="112" y="47"/>
                    <a:pt x="112" y="47"/>
                    <a:pt x="112" y="47"/>
                  </a:cubicBezTo>
                  <a:cubicBezTo>
                    <a:pt x="112" y="48"/>
                    <a:pt x="111" y="49"/>
                    <a:pt x="110" y="50"/>
                  </a:cubicBezTo>
                  <a:cubicBezTo>
                    <a:pt x="117" y="59"/>
                    <a:pt x="117" y="59"/>
                    <a:pt x="117" y="59"/>
                  </a:cubicBezTo>
                  <a:cubicBezTo>
                    <a:pt x="113" y="63"/>
                    <a:pt x="113" y="63"/>
                    <a:pt x="113" y="63"/>
                  </a:cubicBezTo>
                  <a:cubicBezTo>
                    <a:pt x="104" y="58"/>
                    <a:pt x="104" y="58"/>
                    <a:pt x="104" y="58"/>
                  </a:cubicBezTo>
                  <a:cubicBezTo>
                    <a:pt x="103" y="59"/>
                    <a:pt x="102" y="60"/>
                    <a:pt x="100" y="60"/>
                  </a:cubicBezTo>
                  <a:cubicBezTo>
                    <a:pt x="102" y="71"/>
                    <a:pt x="102" y="71"/>
                    <a:pt x="102" y="71"/>
                  </a:cubicBezTo>
                  <a:cubicBezTo>
                    <a:pt x="96" y="73"/>
                    <a:pt x="96" y="73"/>
                    <a:pt x="96" y="73"/>
                  </a:cubicBezTo>
                  <a:cubicBezTo>
                    <a:pt x="91" y="63"/>
                    <a:pt x="91" y="63"/>
                    <a:pt x="91" y="63"/>
                  </a:cubicBezTo>
                  <a:cubicBezTo>
                    <a:pt x="90" y="64"/>
                    <a:pt x="88" y="64"/>
                    <a:pt x="87" y="64"/>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22" name="Freeform 230">
              <a:extLst>
                <a:ext uri="{FF2B5EF4-FFF2-40B4-BE49-F238E27FC236}">
                  <a16:creationId xmlns:a16="http://schemas.microsoft.com/office/drawing/2014/main" id="{9894AC7E-731C-5D25-B4B6-FCC4537A4B25}"/>
                </a:ext>
              </a:extLst>
            </p:cNvPr>
            <p:cNvSpPr>
              <a:spLocks/>
            </p:cNvSpPr>
            <p:nvPr/>
          </p:nvSpPr>
          <p:spPr bwMode="auto">
            <a:xfrm>
              <a:off x="1179514" y="1146176"/>
              <a:ext cx="46038" cy="47625"/>
            </a:xfrm>
            <a:custGeom>
              <a:avLst/>
              <a:gdLst/>
              <a:ahLst/>
              <a:cxnLst>
                <a:cxn ang="0">
                  <a:pos x="4" y="5"/>
                </a:cxn>
                <a:cxn ang="0">
                  <a:pos x="19" y="4"/>
                </a:cxn>
                <a:cxn ang="0">
                  <a:pos x="20" y="19"/>
                </a:cxn>
                <a:cxn ang="0">
                  <a:pos x="5" y="20"/>
                </a:cxn>
                <a:cxn ang="0">
                  <a:pos x="4" y="5"/>
                </a:cxn>
              </a:cxnLst>
              <a:rect l="0" t="0" r="r" b="b"/>
              <a:pathLst>
                <a:path w="24" h="24">
                  <a:moveTo>
                    <a:pt x="4" y="5"/>
                  </a:moveTo>
                  <a:cubicBezTo>
                    <a:pt x="8" y="1"/>
                    <a:pt x="14" y="0"/>
                    <a:pt x="19" y="4"/>
                  </a:cubicBezTo>
                  <a:cubicBezTo>
                    <a:pt x="23" y="8"/>
                    <a:pt x="24" y="14"/>
                    <a:pt x="20" y="19"/>
                  </a:cubicBezTo>
                  <a:cubicBezTo>
                    <a:pt x="16" y="23"/>
                    <a:pt x="10" y="24"/>
                    <a:pt x="5" y="20"/>
                  </a:cubicBezTo>
                  <a:cubicBezTo>
                    <a:pt x="1" y="16"/>
                    <a:pt x="0" y="9"/>
                    <a:pt x="4" y="5"/>
                  </a:cubicBez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23" name="Freeform 231">
              <a:extLst>
                <a:ext uri="{FF2B5EF4-FFF2-40B4-BE49-F238E27FC236}">
                  <a16:creationId xmlns:a16="http://schemas.microsoft.com/office/drawing/2014/main" id="{C42C9799-FA33-A3B1-EE09-F777542C02BD}"/>
                </a:ext>
              </a:extLst>
            </p:cNvPr>
            <p:cNvSpPr>
              <a:spLocks/>
            </p:cNvSpPr>
            <p:nvPr/>
          </p:nvSpPr>
          <p:spPr bwMode="auto">
            <a:xfrm>
              <a:off x="1069976" y="1154113"/>
              <a:ext cx="42863" cy="42863"/>
            </a:xfrm>
            <a:custGeom>
              <a:avLst/>
              <a:gdLst/>
              <a:ahLst/>
              <a:cxnLst>
                <a:cxn ang="0">
                  <a:pos x="4" y="5"/>
                </a:cxn>
                <a:cxn ang="0">
                  <a:pos x="17" y="4"/>
                </a:cxn>
                <a:cxn ang="0">
                  <a:pos x="19" y="17"/>
                </a:cxn>
                <a:cxn ang="0">
                  <a:pos x="5" y="18"/>
                </a:cxn>
                <a:cxn ang="0">
                  <a:pos x="4" y="5"/>
                </a:cxn>
              </a:cxnLst>
              <a:rect l="0" t="0" r="r" b="b"/>
              <a:pathLst>
                <a:path w="22" h="22">
                  <a:moveTo>
                    <a:pt x="4" y="5"/>
                  </a:moveTo>
                  <a:cubicBezTo>
                    <a:pt x="7" y="1"/>
                    <a:pt x="13" y="0"/>
                    <a:pt x="17" y="4"/>
                  </a:cubicBezTo>
                  <a:cubicBezTo>
                    <a:pt x="22" y="7"/>
                    <a:pt x="22" y="13"/>
                    <a:pt x="19" y="17"/>
                  </a:cubicBezTo>
                  <a:cubicBezTo>
                    <a:pt x="15" y="22"/>
                    <a:pt x="9" y="22"/>
                    <a:pt x="5" y="18"/>
                  </a:cubicBezTo>
                  <a:cubicBezTo>
                    <a:pt x="1" y="15"/>
                    <a:pt x="0" y="9"/>
                    <a:pt x="4" y="5"/>
                  </a:cubicBez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grpSp>
      <p:grpSp>
        <p:nvGrpSpPr>
          <p:cNvPr id="24" name="Group 23">
            <a:extLst>
              <a:ext uri="{FF2B5EF4-FFF2-40B4-BE49-F238E27FC236}">
                <a16:creationId xmlns:a16="http://schemas.microsoft.com/office/drawing/2014/main" id="{689DCD61-9C03-A829-DABC-C1B528FFA09B}"/>
              </a:ext>
            </a:extLst>
          </p:cNvPr>
          <p:cNvGrpSpPr>
            <a:grpSpLocks noChangeAspect="1"/>
          </p:cNvGrpSpPr>
          <p:nvPr/>
        </p:nvGrpSpPr>
        <p:grpSpPr>
          <a:xfrm>
            <a:off x="4745628" y="3912851"/>
            <a:ext cx="332789" cy="191854"/>
            <a:chOff x="3391695" y="3733265"/>
            <a:chExt cx="637030" cy="367250"/>
          </a:xfrm>
        </p:grpSpPr>
        <p:sp>
          <p:nvSpPr>
            <p:cNvPr id="25" name="Freeform 243">
              <a:extLst>
                <a:ext uri="{FF2B5EF4-FFF2-40B4-BE49-F238E27FC236}">
                  <a16:creationId xmlns:a16="http://schemas.microsoft.com/office/drawing/2014/main" id="{6634C537-C4FD-C0DF-BBB5-26695CE71330}"/>
                </a:ext>
              </a:extLst>
            </p:cNvPr>
            <p:cNvSpPr>
              <a:spLocks/>
            </p:cNvSpPr>
            <p:nvPr/>
          </p:nvSpPr>
          <p:spPr bwMode="auto">
            <a:xfrm>
              <a:off x="3826825" y="3748929"/>
              <a:ext cx="201900" cy="302850"/>
            </a:xfrm>
            <a:custGeom>
              <a:avLst/>
              <a:gdLst/>
              <a:ahLst/>
              <a:cxnLst>
                <a:cxn ang="0">
                  <a:pos x="84" y="142"/>
                </a:cxn>
                <a:cxn ang="0">
                  <a:pos x="95" y="142"/>
                </a:cxn>
                <a:cxn ang="0">
                  <a:pos x="95" y="132"/>
                </a:cxn>
                <a:cxn ang="0">
                  <a:pos x="95" y="109"/>
                </a:cxn>
                <a:cxn ang="0">
                  <a:pos x="95" y="79"/>
                </a:cxn>
                <a:cxn ang="0">
                  <a:pos x="20" y="0"/>
                </a:cxn>
                <a:cxn ang="0">
                  <a:pos x="13" y="0"/>
                </a:cxn>
                <a:cxn ang="0">
                  <a:pos x="13" y="37"/>
                </a:cxn>
                <a:cxn ang="0">
                  <a:pos x="0" y="45"/>
                </a:cxn>
                <a:cxn ang="0">
                  <a:pos x="0" y="141"/>
                </a:cxn>
                <a:cxn ang="0">
                  <a:pos x="11" y="141"/>
                </a:cxn>
                <a:cxn ang="0">
                  <a:pos x="49" y="108"/>
                </a:cxn>
                <a:cxn ang="0">
                  <a:pos x="80" y="141"/>
                </a:cxn>
                <a:cxn ang="0">
                  <a:pos x="80" y="142"/>
                </a:cxn>
                <a:cxn ang="0">
                  <a:pos x="84" y="142"/>
                </a:cxn>
              </a:cxnLst>
              <a:rect l="0" t="0" r="r" b="b"/>
              <a:pathLst>
                <a:path w="95" h="142">
                  <a:moveTo>
                    <a:pt x="84" y="142"/>
                  </a:moveTo>
                  <a:cubicBezTo>
                    <a:pt x="95" y="142"/>
                    <a:pt x="95" y="142"/>
                    <a:pt x="95" y="142"/>
                  </a:cubicBezTo>
                  <a:cubicBezTo>
                    <a:pt x="95" y="132"/>
                    <a:pt x="95" y="132"/>
                    <a:pt x="95" y="132"/>
                  </a:cubicBezTo>
                  <a:cubicBezTo>
                    <a:pt x="95" y="109"/>
                    <a:pt x="95" y="109"/>
                    <a:pt x="95" y="109"/>
                  </a:cubicBezTo>
                  <a:cubicBezTo>
                    <a:pt x="95" y="79"/>
                    <a:pt x="95" y="79"/>
                    <a:pt x="95" y="79"/>
                  </a:cubicBezTo>
                  <a:cubicBezTo>
                    <a:pt x="95" y="79"/>
                    <a:pt x="77" y="18"/>
                    <a:pt x="20" y="0"/>
                  </a:cubicBezTo>
                  <a:cubicBezTo>
                    <a:pt x="13" y="0"/>
                    <a:pt x="13" y="0"/>
                    <a:pt x="13" y="0"/>
                  </a:cubicBezTo>
                  <a:cubicBezTo>
                    <a:pt x="13" y="37"/>
                    <a:pt x="13" y="37"/>
                    <a:pt x="13" y="37"/>
                  </a:cubicBezTo>
                  <a:cubicBezTo>
                    <a:pt x="13" y="37"/>
                    <a:pt x="0" y="35"/>
                    <a:pt x="0" y="45"/>
                  </a:cubicBezTo>
                  <a:cubicBezTo>
                    <a:pt x="0" y="56"/>
                    <a:pt x="0" y="141"/>
                    <a:pt x="0" y="141"/>
                  </a:cubicBezTo>
                  <a:cubicBezTo>
                    <a:pt x="11" y="141"/>
                    <a:pt x="11" y="141"/>
                    <a:pt x="11" y="141"/>
                  </a:cubicBezTo>
                  <a:cubicBezTo>
                    <a:pt x="11" y="141"/>
                    <a:pt x="21" y="107"/>
                    <a:pt x="49" y="108"/>
                  </a:cubicBezTo>
                  <a:cubicBezTo>
                    <a:pt x="77" y="109"/>
                    <a:pt x="80" y="137"/>
                    <a:pt x="80" y="141"/>
                  </a:cubicBezTo>
                  <a:cubicBezTo>
                    <a:pt x="80" y="142"/>
                    <a:pt x="80" y="142"/>
                    <a:pt x="80" y="142"/>
                  </a:cubicBezTo>
                  <a:lnTo>
                    <a:pt x="84" y="142"/>
                  </a:ln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29" name="Freeform 244">
              <a:extLst>
                <a:ext uri="{FF2B5EF4-FFF2-40B4-BE49-F238E27FC236}">
                  <a16:creationId xmlns:a16="http://schemas.microsoft.com/office/drawing/2014/main" id="{56AB02E4-796A-CCE2-8F51-15D7F2B9E770}"/>
                </a:ext>
              </a:extLst>
            </p:cNvPr>
            <p:cNvSpPr>
              <a:spLocks/>
            </p:cNvSpPr>
            <p:nvPr/>
          </p:nvSpPr>
          <p:spPr bwMode="auto">
            <a:xfrm>
              <a:off x="3412581" y="3733265"/>
              <a:ext cx="341142" cy="261078"/>
            </a:xfrm>
            <a:custGeom>
              <a:avLst/>
              <a:gdLst/>
              <a:ahLst/>
              <a:cxnLst>
                <a:cxn ang="0">
                  <a:pos x="0" y="114"/>
                </a:cxn>
                <a:cxn ang="0">
                  <a:pos x="8" y="123"/>
                </a:cxn>
                <a:cxn ang="0">
                  <a:pos x="153" y="123"/>
                </a:cxn>
                <a:cxn ang="0">
                  <a:pos x="161" y="114"/>
                </a:cxn>
                <a:cxn ang="0">
                  <a:pos x="161" y="9"/>
                </a:cxn>
                <a:cxn ang="0">
                  <a:pos x="153" y="0"/>
                </a:cxn>
                <a:cxn ang="0">
                  <a:pos x="8" y="0"/>
                </a:cxn>
                <a:cxn ang="0">
                  <a:pos x="0" y="9"/>
                </a:cxn>
                <a:cxn ang="0">
                  <a:pos x="0" y="114"/>
                </a:cxn>
              </a:cxnLst>
              <a:rect l="0" t="0" r="r" b="b"/>
              <a:pathLst>
                <a:path w="161" h="123">
                  <a:moveTo>
                    <a:pt x="0" y="114"/>
                  </a:moveTo>
                  <a:cubicBezTo>
                    <a:pt x="0" y="119"/>
                    <a:pt x="4" y="123"/>
                    <a:pt x="8" y="123"/>
                  </a:cubicBezTo>
                  <a:cubicBezTo>
                    <a:pt x="153" y="123"/>
                    <a:pt x="153" y="123"/>
                    <a:pt x="153" y="123"/>
                  </a:cubicBezTo>
                  <a:cubicBezTo>
                    <a:pt x="157" y="123"/>
                    <a:pt x="161" y="119"/>
                    <a:pt x="161" y="114"/>
                  </a:cubicBezTo>
                  <a:cubicBezTo>
                    <a:pt x="161" y="9"/>
                    <a:pt x="161" y="9"/>
                    <a:pt x="161" y="9"/>
                  </a:cubicBezTo>
                  <a:cubicBezTo>
                    <a:pt x="161" y="4"/>
                    <a:pt x="157" y="0"/>
                    <a:pt x="153" y="0"/>
                  </a:cubicBezTo>
                  <a:cubicBezTo>
                    <a:pt x="8" y="0"/>
                    <a:pt x="8" y="0"/>
                    <a:pt x="8" y="0"/>
                  </a:cubicBezTo>
                  <a:cubicBezTo>
                    <a:pt x="4" y="0"/>
                    <a:pt x="0" y="4"/>
                    <a:pt x="0" y="9"/>
                  </a:cubicBezTo>
                  <a:lnTo>
                    <a:pt x="0" y="114"/>
                  </a:ln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0" name="Oval 245">
              <a:extLst>
                <a:ext uri="{FF2B5EF4-FFF2-40B4-BE49-F238E27FC236}">
                  <a16:creationId xmlns:a16="http://schemas.microsoft.com/office/drawing/2014/main" id="{F1A150CF-646A-0D46-E88D-952717C06DBF}"/>
                </a:ext>
              </a:extLst>
            </p:cNvPr>
            <p:cNvSpPr>
              <a:spLocks noChangeArrowheads="1"/>
            </p:cNvSpPr>
            <p:nvPr/>
          </p:nvSpPr>
          <p:spPr bwMode="auto">
            <a:xfrm>
              <a:off x="3879040" y="4008267"/>
              <a:ext cx="92248" cy="92248"/>
            </a:xfrm>
            <a:prstGeom prst="ellips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1" name="Oval 246">
              <a:extLst>
                <a:ext uri="{FF2B5EF4-FFF2-40B4-BE49-F238E27FC236}">
                  <a16:creationId xmlns:a16="http://schemas.microsoft.com/office/drawing/2014/main" id="{F5226561-0CF6-86D1-D614-8EB171904E8E}"/>
                </a:ext>
              </a:extLst>
            </p:cNvPr>
            <p:cNvSpPr>
              <a:spLocks noChangeArrowheads="1"/>
            </p:cNvSpPr>
            <p:nvPr/>
          </p:nvSpPr>
          <p:spPr bwMode="auto">
            <a:xfrm>
              <a:off x="3456095" y="4008267"/>
              <a:ext cx="92248" cy="92248"/>
            </a:xfrm>
            <a:prstGeom prst="ellips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2" name="Line 247">
              <a:extLst>
                <a:ext uri="{FF2B5EF4-FFF2-40B4-BE49-F238E27FC236}">
                  <a16:creationId xmlns:a16="http://schemas.microsoft.com/office/drawing/2014/main" id="{E1960FE2-BF2C-CFAB-29C8-4A9DA4F9C9E7}"/>
                </a:ext>
              </a:extLst>
            </p:cNvPr>
            <p:cNvSpPr>
              <a:spLocks noChangeShapeType="1"/>
            </p:cNvSpPr>
            <p:nvPr/>
          </p:nvSpPr>
          <p:spPr bwMode="auto">
            <a:xfrm flipH="1">
              <a:off x="3567488" y="4034374"/>
              <a:ext cx="234971" cy="1741"/>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3" name="Line 248">
              <a:extLst>
                <a:ext uri="{FF2B5EF4-FFF2-40B4-BE49-F238E27FC236}">
                  <a16:creationId xmlns:a16="http://schemas.microsoft.com/office/drawing/2014/main" id="{D26FC5AE-A33D-84AF-33B7-93E8417D3BF0}"/>
                </a:ext>
              </a:extLst>
            </p:cNvPr>
            <p:cNvSpPr>
              <a:spLocks noChangeShapeType="1"/>
            </p:cNvSpPr>
            <p:nvPr/>
          </p:nvSpPr>
          <p:spPr bwMode="auto">
            <a:xfrm flipH="1">
              <a:off x="3391695" y="4034374"/>
              <a:ext cx="45253" cy="1741"/>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4" name="Freeform 249">
              <a:extLst>
                <a:ext uri="{FF2B5EF4-FFF2-40B4-BE49-F238E27FC236}">
                  <a16:creationId xmlns:a16="http://schemas.microsoft.com/office/drawing/2014/main" id="{12426B94-6DBC-637E-B888-0C71ED4D0835}"/>
                </a:ext>
              </a:extLst>
            </p:cNvPr>
            <p:cNvSpPr>
              <a:spLocks/>
            </p:cNvSpPr>
            <p:nvPr/>
          </p:nvSpPr>
          <p:spPr bwMode="auto">
            <a:xfrm>
              <a:off x="3870338" y="3862063"/>
              <a:ext cx="95729" cy="67881"/>
            </a:xfrm>
            <a:custGeom>
              <a:avLst/>
              <a:gdLst/>
              <a:ahLst/>
              <a:cxnLst>
                <a:cxn ang="0">
                  <a:pos x="0" y="20"/>
                </a:cxn>
                <a:cxn ang="0">
                  <a:pos x="13" y="32"/>
                </a:cxn>
                <a:cxn ang="0">
                  <a:pos x="32" y="32"/>
                </a:cxn>
                <a:cxn ang="0">
                  <a:pos x="45" y="20"/>
                </a:cxn>
                <a:cxn ang="0">
                  <a:pos x="45" y="13"/>
                </a:cxn>
                <a:cxn ang="0">
                  <a:pos x="32" y="0"/>
                </a:cxn>
                <a:cxn ang="0">
                  <a:pos x="13" y="0"/>
                </a:cxn>
                <a:cxn ang="0">
                  <a:pos x="0" y="13"/>
                </a:cxn>
                <a:cxn ang="0">
                  <a:pos x="0" y="20"/>
                </a:cxn>
              </a:cxnLst>
              <a:rect l="0" t="0" r="r" b="b"/>
              <a:pathLst>
                <a:path w="45" h="32">
                  <a:moveTo>
                    <a:pt x="0" y="20"/>
                  </a:moveTo>
                  <a:cubicBezTo>
                    <a:pt x="0" y="27"/>
                    <a:pt x="6" y="32"/>
                    <a:pt x="13" y="32"/>
                  </a:cubicBezTo>
                  <a:cubicBezTo>
                    <a:pt x="32" y="32"/>
                    <a:pt x="32" y="32"/>
                    <a:pt x="32" y="32"/>
                  </a:cubicBezTo>
                  <a:cubicBezTo>
                    <a:pt x="39" y="32"/>
                    <a:pt x="45" y="27"/>
                    <a:pt x="45" y="20"/>
                  </a:cubicBezTo>
                  <a:cubicBezTo>
                    <a:pt x="45" y="13"/>
                    <a:pt x="45" y="13"/>
                    <a:pt x="45" y="13"/>
                  </a:cubicBezTo>
                  <a:cubicBezTo>
                    <a:pt x="45" y="6"/>
                    <a:pt x="39" y="0"/>
                    <a:pt x="32" y="0"/>
                  </a:cubicBezTo>
                  <a:cubicBezTo>
                    <a:pt x="13" y="0"/>
                    <a:pt x="13" y="0"/>
                    <a:pt x="13" y="0"/>
                  </a:cubicBezTo>
                  <a:cubicBezTo>
                    <a:pt x="6" y="0"/>
                    <a:pt x="0" y="6"/>
                    <a:pt x="0" y="13"/>
                  </a:cubicBezTo>
                  <a:lnTo>
                    <a:pt x="0" y="20"/>
                  </a:ln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5" name="Freeform 250">
              <a:extLst>
                <a:ext uri="{FF2B5EF4-FFF2-40B4-BE49-F238E27FC236}">
                  <a16:creationId xmlns:a16="http://schemas.microsoft.com/office/drawing/2014/main" id="{4771EC66-8D7B-A902-ED64-ACB34999EFF1}"/>
                </a:ext>
              </a:extLst>
            </p:cNvPr>
            <p:cNvSpPr>
              <a:spLocks/>
            </p:cNvSpPr>
            <p:nvPr/>
          </p:nvSpPr>
          <p:spPr bwMode="auto">
            <a:xfrm>
              <a:off x="3671919" y="3853360"/>
              <a:ext cx="15665" cy="67881"/>
            </a:xfrm>
            <a:custGeom>
              <a:avLst/>
              <a:gdLst/>
              <a:ahLst/>
              <a:cxnLst>
                <a:cxn ang="0">
                  <a:pos x="0" y="32"/>
                </a:cxn>
                <a:cxn ang="0">
                  <a:pos x="8" y="4"/>
                </a:cxn>
                <a:cxn ang="0">
                  <a:pos x="8" y="0"/>
                </a:cxn>
              </a:cxnLst>
              <a:rect l="0" t="0" r="r" b="b"/>
              <a:pathLst>
                <a:path w="8" h="32">
                  <a:moveTo>
                    <a:pt x="0" y="32"/>
                  </a:moveTo>
                  <a:cubicBezTo>
                    <a:pt x="6" y="23"/>
                    <a:pt x="8" y="15"/>
                    <a:pt x="8" y="4"/>
                  </a:cubicBezTo>
                  <a:cubicBezTo>
                    <a:pt x="8" y="3"/>
                    <a:pt x="8" y="2"/>
                    <a:pt x="8" y="0"/>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54" name="Freeform 251">
              <a:extLst>
                <a:ext uri="{FF2B5EF4-FFF2-40B4-BE49-F238E27FC236}">
                  <a16:creationId xmlns:a16="http://schemas.microsoft.com/office/drawing/2014/main" id="{3C9989B7-D192-4F15-B33A-82FAEC72A1BC}"/>
                </a:ext>
              </a:extLst>
            </p:cNvPr>
            <p:cNvSpPr>
              <a:spLocks/>
            </p:cNvSpPr>
            <p:nvPr/>
          </p:nvSpPr>
          <p:spPr bwMode="auto">
            <a:xfrm>
              <a:off x="3680621" y="3841177"/>
              <a:ext cx="19146" cy="17405"/>
            </a:xfrm>
            <a:custGeom>
              <a:avLst/>
              <a:gdLst/>
              <a:ahLst/>
              <a:cxnLst>
                <a:cxn ang="0">
                  <a:pos x="0" y="10"/>
                </a:cxn>
                <a:cxn ang="0">
                  <a:pos x="3" y="0"/>
                </a:cxn>
                <a:cxn ang="0">
                  <a:pos x="11" y="8"/>
                </a:cxn>
                <a:cxn ang="0">
                  <a:pos x="0" y="10"/>
                </a:cxn>
              </a:cxnLst>
              <a:rect l="0" t="0" r="r" b="b"/>
              <a:pathLst>
                <a:path w="11" h="10">
                  <a:moveTo>
                    <a:pt x="0" y="10"/>
                  </a:moveTo>
                  <a:lnTo>
                    <a:pt x="3" y="0"/>
                  </a:lnTo>
                  <a:lnTo>
                    <a:pt x="11" y="8"/>
                  </a:lnTo>
                  <a:lnTo>
                    <a:pt x="0" y="10"/>
                  </a:lnTo>
                  <a:close/>
                </a:path>
              </a:pathLst>
            </a:custGeom>
            <a:solidFill>
              <a:srgbClr val="1A171B"/>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58" name="Freeform 252">
              <a:extLst>
                <a:ext uri="{FF2B5EF4-FFF2-40B4-BE49-F238E27FC236}">
                  <a16:creationId xmlns:a16="http://schemas.microsoft.com/office/drawing/2014/main" id="{6DCE42F0-2DD3-E397-A4A2-94DADAF4CD68}"/>
                </a:ext>
              </a:extLst>
            </p:cNvPr>
            <p:cNvSpPr>
              <a:spLocks/>
            </p:cNvSpPr>
            <p:nvPr/>
          </p:nvSpPr>
          <p:spPr bwMode="auto">
            <a:xfrm>
              <a:off x="3527455" y="3957791"/>
              <a:ext cx="106172" cy="12184"/>
            </a:xfrm>
            <a:custGeom>
              <a:avLst/>
              <a:gdLst/>
              <a:ahLst/>
              <a:cxnLst>
                <a:cxn ang="0">
                  <a:pos x="0" y="0"/>
                </a:cxn>
                <a:cxn ang="0">
                  <a:pos x="25" y="6"/>
                </a:cxn>
                <a:cxn ang="0">
                  <a:pos x="50" y="0"/>
                </a:cxn>
              </a:cxnLst>
              <a:rect l="0" t="0" r="r" b="b"/>
              <a:pathLst>
                <a:path w="50" h="6">
                  <a:moveTo>
                    <a:pt x="0" y="0"/>
                  </a:moveTo>
                  <a:cubicBezTo>
                    <a:pt x="8" y="4"/>
                    <a:pt x="16" y="6"/>
                    <a:pt x="25" y="6"/>
                  </a:cubicBezTo>
                  <a:cubicBezTo>
                    <a:pt x="35" y="6"/>
                    <a:pt x="43" y="5"/>
                    <a:pt x="50" y="0"/>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59" name="Freeform 253">
              <a:extLst>
                <a:ext uri="{FF2B5EF4-FFF2-40B4-BE49-F238E27FC236}">
                  <a16:creationId xmlns:a16="http://schemas.microsoft.com/office/drawing/2014/main" id="{EAD1A013-20BE-BDE7-F176-66DF4079443E}"/>
                </a:ext>
              </a:extLst>
            </p:cNvPr>
            <p:cNvSpPr>
              <a:spLocks/>
            </p:cNvSpPr>
            <p:nvPr/>
          </p:nvSpPr>
          <p:spPr bwMode="auto">
            <a:xfrm>
              <a:off x="3624925" y="3950829"/>
              <a:ext cx="19146" cy="17405"/>
            </a:xfrm>
            <a:custGeom>
              <a:avLst/>
              <a:gdLst/>
              <a:ahLst/>
              <a:cxnLst>
                <a:cxn ang="0">
                  <a:pos x="0" y="0"/>
                </a:cxn>
                <a:cxn ang="0">
                  <a:pos x="11" y="0"/>
                </a:cxn>
                <a:cxn ang="0">
                  <a:pos x="6" y="10"/>
                </a:cxn>
                <a:cxn ang="0">
                  <a:pos x="0" y="0"/>
                </a:cxn>
              </a:cxnLst>
              <a:rect l="0" t="0" r="r" b="b"/>
              <a:pathLst>
                <a:path w="11" h="10">
                  <a:moveTo>
                    <a:pt x="0" y="0"/>
                  </a:moveTo>
                  <a:lnTo>
                    <a:pt x="11" y="0"/>
                  </a:lnTo>
                  <a:lnTo>
                    <a:pt x="6" y="10"/>
                  </a:lnTo>
                  <a:lnTo>
                    <a:pt x="0" y="0"/>
                  </a:lnTo>
                  <a:close/>
                </a:path>
              </a:pathLst>
            </a:custGeom>
            <a:solidFill>
              <a:srgbClr val="1A171B"/>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0" name="Freeform 254">
              <a:extLst>
                <a:ext uri="{FF2B5EF4-FFF2-40B4-BE49-F238E27FC236}">
                  <a16:creationId xmlns:a16="http://schemas.microsoft.com/office/drawing/2014/main" id="{2C662345-BEBF-7E14-A891-B58DFEE84EC3}"/>
                </a:ext>
              </a:extLst>
            </p:cNvPr>
            <p:cNvSpPr>
              <a:spLocks/>
            </p:cNvSpPr>
            <p:nvPr/>
          </p:nvSpPr>
          <p:spPr bwMode="auto">
            <a:xfrm>
              <a:off x="3503088" y="3757632"/>
              <a:ext cx="53957" cy="29589"/>
            </a:xfrm>
            <a:custGeom>
              <a:avLst/>
              <a:gdLst/>
              <a:ahLst/>
              <a:cxnLst>
                <a:cxn ang="0">
                  <a:pos x="25" y="0"/>
                </a:cxn>
                <a:cxn ang="0">
                  <a:pos x="0" y="14"/>
                </a:cxn>
              </a:cxnLst>
              <a:rect l="0" t="0" r="r" b="b"/>
              <a:pathLst>
                <a:path w="25" h="14">
                  <a:moveTo>
                    <a:pt x="25" y="0"/>
                  </a:moveTo>
                  <a:cubicBezTo>
                    <a:pt x="16" y="2"/>
                    <a:pt x="7" y="7"/>
                    <a:pt x="0" y="14"/>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1" name="Freeform 255">
              <a:extLst>
                <a:ext uri="{FF2B5EF4-FFF2-40B4-BE49-F238E27FC236}">
                  <a16:creationId xmlns:a16="http://schemas.microsoft.com/office/drawing/2014/main" id="{AA121A3E-79FA-4DF3-3270-2B04FEFA8837}"/>
                </a:ext>
              </a:extLst>
            </p:cNvPr>
            <p:cNvSpPr>
              <a:spLocks/>
            </p:cNvSpPr>
            <p:nvPr/>
          </p:nvSpPr>
          <p:spPr bwMode="auto">
            <a:xfrm>
              <a:off x="3494386" y="3780258"/>
              <a:ext cx="17405" cy="19146"/>
            </a:xfrm>
            <a:custGeom>
              <a:avLst/>
              <a:gdLst/>
              <a:ahLst/>
              <a:cxnLst>
                <a:cxn ang="0">
                  <a:pos x="10" y="7"/>
                </a:cxn>
                <a:cxn ang="0">
                  <a:pos x="0" y="11"/>
                </a:cxn>
                <a:cxn ang="0">
                  <a:pos x="3" y="0"/>
                </a:cxn>
                <a:cxn ang="0">
                  <a:pos x="10" y="7"/>
                </a:cxn>
              </a:cxnLst>
              <a:rect l="0" t="0" r="r" b="b"/>
              <a:pathLst>
                <a:path w="10" h="11">
                  <a:moveTo>
                    <a:pt x="10" y="7"/>
                  </a:moveTo>
                  <a:lnTo>
                    <a:pt x="0" y="11"/>
                  </a:lnTo>
                  <a:lnTo>
                    <a:pt x="3" y="0"/>
                  </a:lnTo>
                  <a:lnTo>
                    <a:pt x="10" y="7"/>
                  </a:lnTo>
                  <a:close/>
                </a:path>
              </a:pathLst>
            </a:custGeom>
            <a:solidFill>
              <a:srgbClr val="1A171B"/>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2" name="Freeform 256">
              <a:extLst>
                <a:ext uri="{FF2B5EF4-FFF2-40B4-BE49-F238E27FC236}">
                  <a16:creationId xmlns:a16="http://schemas.microsoft.com/office/drawing/2014/main" id="{348E4825-1125-E2A5-8EBE-B0C4ADCACBE9}"/>
                </a:ext>
              </a:extLst>
            </p:cNvPr>
            <p:cNvSpPr>
              <a:spLocks/>
            </p:cNvSpPr>
            <p:nvPr/>
          </p:nvSpPr>
          <p:spPr bwMode="auto">
            <a:xfrm>
              <a:off x="3614481" y="3761113"/>
              <a:ext cx="57438" cy="43514"/>
            </a:xfrm>
            <a:custGeom>
              <a:avLst/>
              <a:gdLst/>
              <a:ahLst/>
              <a:cxnLst>
                <a:cxn ang="0">
                  <a:pos x="27" y="21"/>
                </a:cxn>
                <a:cxn ang="0">
                  <a:pos x="0" y="0"/>
                </a:cxn>
              </a:cxnLst>
              <a:rect l="0" t="0" r="r" b="b"/>
              <a:pathLst>
                <a:path w="27" h="21">
                  <a:moveTo>
                    <a:pt x="27" y="21"/>
                  </a:moveTo>
                  <a:cubicBezTo>
                    <a:pt x="21" y="11"/>
                    <a:pt x="11" y="4"/>
                    <a:pt x="0" y="0"/>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3" name="Freeform 257">
              <a:extLst>
                <a:ext uri="{FF2B5EF4-FFF2-40B4-BE49-F238E27FC236}">
                  <a16:creationId xmlns:a16="http://schemas.microsoft.com/office/drawing/2014/main" id="{960786A8-39C1-8913-2E8F-CF2BF302B909}"/>
                </a:ext>
              </a:extLst>
            </p:cNvPr>
            <p:cNvSpPr>
              <a:spLocks/>
            </p:cNvSpPr>
            <p:nvPr/>
          </p:nvSpPr>
          <p:spPr bwMode="auto">
            <a:xfrm>
              <a:off x="3600557" y="3752410"/>
              <a:ext cx="17405" cy="19146"/>
            </a:xfrm>
            <a:custGeom>
              <a:avLst/>
              <a:gdLst/>
              <a:ahLst/>
              <a:cxnLst>
                <a:cxn ang="0">
                  <a:pos x="8" y="11"/>
                </a:cxn>
                <a:cxn ang="0">
                  <a:pos x="0" y="2"/>
                </a:cxn>
                <a:cxn ang="0">
                  <a:pos x="10" y="0"/>
                </a:cxn>
                <a:cxn ang="0">
                  <a:pos x="8" y="11"/>
                </a:cxn>
              </a:cxnLst>
              <a:rect l="0" t="0" r="r" b="b"/>
              <a:pathLst>
                <a:path w="10" h="11">
                  <a:moveTo>
                    <a:pt x="8" y="11"/>
                  </a:moveTo>
                  <a:lnTo>
                    <a:pt x="0" y="2"/>
                  </a:lnTo>
                  <a:lnTo>
                    <a:pt x="10" y="0"/>
                  </a:lnTo>
                  <a:lnTo>
                    <a:pt x="8" y="11"/>
                  </a:lnTo>
                  <a:close/>
                </a:path>
              </a:pathLst>
            </a:custGeom>
            <a:solidFill>
              <a:srgbClr val="1A171B"/>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4" name="Freeform 258">
              <a:extLst>
                <a:ext uri="{FF2B5EF4-FFF2-40B4-BE49-F238E27FC236}">
                  <a16:creationId xmlns:a16="http://schemas.microsoft.com/office/drawing/2014/main" id="{67659BB3-CFD8-841A-246B-A88041E19127}"/>
                </a:ext>
              </a:extLst>
            </p:cNvPr>
            <p:cNvSpPr>
              <a:spLocks/>
            </p:cNvSpPr>
            <p:nvPr/>
          </p:nvSpPr>
          <p:spPr bwMode="auto">
            <a:xfrm>
              <a:off x="3471759" y="3830734"/>
              <a:ext cx="15665" cy="85286"/>
            </a:xfrm>
            <a:custGeom>
              <a:avLst/>
              <a:gdLst/>
              <a:ahLst/>
              <a:cxnLst>
                <a:cxn ang="0">
                  <a:pos x="3" y="0"/>
                </a:cxn>
                <a:cxn ang="0">
                  <a:pos x="2" y="26"/>
                </a:cxn>
                <a:cxn ang="0">
                  <a:pos x="7" y="40"/>
                </a:cxn>
              </a:cxnLst>
              <a:rect l="0" t="0" r="r" b="b"/>
              <a:pathLst>
                <a:path w="7" h="40">
                  <a:moveTo>
                    <a:pt x="3" y="0"/>
                  </a:moveTo>
                  <a:cubicBezTo>
                    <a:pt x="1" y="8"/>
                    <a:pt x="0" y="17"/>
                    <a:pt x="2" y="26"/>
                  </a:cubicBezTo>
                  <a:cubicBezTo>
                    <a:pt x="3" y="31"/>
                    <a:pt x="5" y="35"/>
                    <a:pt x="7" y="40"/>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5" name="Freeform 259">
              <a:extLst>
                <a:ext uri="{FF2B5EF4-FFF2-40B4-BE49-F238E27FC236}">
                  <a16:creationId xmlns:a16="http://schemas.microsoft.com/office/drawing/2014/main" id="{36074DE9-503C-CAD2-1CF0-1955360E1819}"/>
                </a:ext>
              </a:extLst>
            </p:cNvPr>
            <p:cNvSpPr>
              <a:spLocks/>
            </p:cNvSpPr>
            <p:nvPr/>
          </p:nvSpPr>
          <p:spPr bwMode="auto">
            <a:xfrm>
              <a:off x="3475240" y="3907317"/>
              <a:ext cx="17405" cy="19146"/>
            </a:xfrm>
            <a:custGeom>
              <a:avLst/>
              <a:gdLst/>
              <a:ahLst/>
              <a:cxnLst>
                <a:cxn ang="0">
                  <a:pos x="10" y="0"/>
                </a:cxn>
                <a:cxn ang="0">
                  <a:pos x="10" y="11"/>
                </a:cxn>
                <a:cxn ang="0">
                  <a:pos x="0" y="6"/>
                </a:cxn>
                <a:cxn ang="0">
                  <a:pos x="10" y="0"/>
                </a:cxn>
              </a:cxnLst>
              <a:rect l="0" t="0" r="r" b="b"/>
              <a:pathLst>
                <a:path w="10" h="11">
                  <a:moveTo>
                    <a:pt x="10" y="0"/>
                  </a:moveTo>
                  <a:lnTo>
                    <a:pt x="10" y="11"/>
                  </a:lnTo>
                  <a:lnTo>
                    <a:pt x="0" y="6"/>
                  </a:lnTo>
                  <a:lnTo>
                    <a:pt x="10" y="0"/>
                  </a:lnTo>
                  <a:close/>
                </a:path>
              </a:pathLst>
            </a:custGeom>
            <a:solidFill>
              <a:srgbClr val="1A171B"/>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6" name="Line 260">
              <a:extLst>
                <a:ext uri="{FF2B5EF4-FFF2-40B4-BE49-F238E27FC236}">
                  <a16:creationId xmlns:a16="http://schemas.microsoft.com/office/drawing/2014/main" id="{811677A8-DB1D-788A-4DE4-7A0C5F6BABE2}"/>
                </a:ext>
              </a:extLst>
            </p:cNvPr>
            <p:cNvSpPr>
              <a:spLocks noChangeShapeType="1"/>
            </p:cNvSpPr>
            <p:nvPr/>
          </p:nvSpPr>
          <p:spPr bwMode="auto">
            <a:xfrm>
              <a:off x="3671919" y="3921241"/>
              <a:ext cx="1741" cy="1741"/>
            </a:xfrm>
            <a:prstGeom prst="line">
              <a:avLst/>
            </a:pr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7" name="Freeform 261">
              <a:extLst>
                <a:ext uri="{FF2B5EF4-FFF2-40B4-BE49-F238E27FC236}">
                  <a16:creationId xmlns:a16="http://schemas.microsoft.com/office/drawing/2014/main" id="{E3E9A00D-39DD-2071-B717-46FBACE5AC31}"/>
                </a:ext>
              </a:extLst>
            </p:cNvPr>
            <p:cNvSpPr>
              <a:spLocks/>
            </p:cNvSpPr>
            <p:nvPr/>
          </p:nvSpPr>
          <p:spPr bwMode="auto">
            <a:xfrm>
              <a:off x="3523974" y="3790702"/>
              <a:ext cx="130539" cy="127058"/>
            </a:xfrm>
            <a:custGeom>
              <a:avLst/>
              <a:gdLst/>
              <a:ahLst/>
              <a:cxnLst>
                <a:cxn ang="0">
                  <a:pos x="15" y="28"/>
                </a:cxn>
                <a:cxn ang="0">
                  <a:pos x="13" y="28"/>
                </a:cxn>
                <a:cxn ang="0">
                  <a:pos x="6" y="30"/>
                </a:cxn>
                <a:cxn ang="0">
                  <a:pos x="7" y="23"/>
                </a:cxn>
                <a:cxn ang="0">
                  <a:pos x="0" y="21"/>
                </a:cxn>
                <a:cxn ang="0">
                  <a:pos x="5" y="16"/>
                </a:cxn>
                <a:cxn ang="0">
                  <a:pos x="1" y="9"/>
                </a:cxn>
                <a:cxn ang="0">
                  <a:pos x="9" y="9"/>
                </a:cxn>
                <a:cxn ang="0">
                  <a:pos x="10" y="1"/>
                </a:cxn>
                <a:cxn ang="0">
                  <a:pos x="16" y="6"/>
                </a:cxn>
                <a:cxn ang="0">
                  <a:pos x="21" y="1"/>
                </a:cxn>
                <a:cxn ang="0">
                  <a:pos x="23" y="8"/>
                </a:cxn>
                <a:cxn ang="0">
                  <a:pos x="31" y="8"/>
                </a:cxn>
                <a:cxn ang="0">
                  <a:pos x="27" y="15"/>
                </a:cxn>
                <a:cxn ang="0">
                  <a:pos x="33" y="19"/>
                </a:cxn>
                <a:cxn ang="0">
                  <a:pos x="26" y="22"/>
                </a:cxn>
                <a:cxn ang="0">
                  <a:pos x="28" y="29"/>
                </a:cxn>
                <a:cxn ang="0">
                  <a:pos x="21" y="30"/>
                </a:cxn>
                <a:cxn ang="0">
                  <a:pos x="25" y="37"/>
                </a:cxn>
                <a:cxn ang="0">
                  <a:pos x="19" y="41"/>
                </a:cxn>
                <a:cxn ang="0">
                  <a:pos x="25" y="44"/>
                </a:cxn>
                <a:cxn ang="0">
                  <a:pos x="22" y="51"/>
                </a:cxn>
                <a:cxn ang="0">
                  <a:pos x="30" y="51"/>
                </a:cxn>
                <a:cxn ang="0">
                  <a:pos x="31" y="58"/>
                </a:cxn>
                <a:cxn ang="0">
                  <a:pos x="37" y="54"/>
                </a:cxn>
                <a:cxn ang="0">
                  <a:pos x="41" y="60"/>
                </a:cxn>
                <a:cxn ang="0">
                  <a:pos x="45" y="54"/>
                </a:cxn>
                <a:cxn ang="0">
                  <a:pos x="52" y="57"/>
                </a:cxn>
                <a:cxn ang="0">
                  <a:pos x="51" y="49"/>
                </a:cxn>
                <a:cxn ang="0">
                  <a:pos x="59" y="48"/>
                </a:cxn>
                <a:cxn ang="0">
                  <a:pos x="55" y="42"/>
                </a:cxn>
                <a:cxn ang="0">
                  <a:pos x="61" y="38"/>
                </a:cxn>
                <a:cxn ang="0">
                  <a:pos x="54" y="34"/>
                </a:cxn>
                <a:cxn ang="0">
                  <a:pos x="57" y="27"/>
                </a:cxn>
                <a:cxn ang="0">
                  <a:pos x="49" y="28"/>
                </a:cxn>
                <a:cxn ang="0">
                  <a:pos x="49" y="20"/>
                </a:cxn>
                <a:cxn ang="0">
                  <a:pos x="42" y="24"/>
                </a:cxn>
                <a:cxn ang="0">
                  <a:pos x="38" y="18"/>
                </a:cxn>
                <a:cxn ang="0">
                  <a:pos x="35" y="25"/>
                </a:cxn>
              </a:cxnLst>
              <a:rect l="0" t="0" r="r" b="b"/>
              <a:pathLst>
                <a:path w="61" h="60">
                  <a:moveTo>
                    <a:pt x="17" y="34"/>
                  </a:moveTo>
                  <a:cubicBezTo>
                    <a:pt x="15" y="28"/>
                    <a:pt x="15" y="28"/>
                    <a:pt x="15" y="28"/>
                  </a:cubicBezTo>
                  <a:cubicBezTo>
                    <a:pt x="15" y="28"/>
                    <a:pt x="14" y="28"/>
                    <a:pt x="14" y="28"/>
                  </a:cubicBezTo>
                  <a:cubicBezTo>
                    <a:pt x="14" y="28"/>
                    <a:pt x="13" y="28"/>
                    <a:pt x="13" y="28"/>
                  </a:cubicBezTo>
                  <a:cubicBezTo>
                    <a:pt x="9" y="32"/>
                    <a:pt x="9" y="32"/>
                    <a:pt x="9" y="32"/>
                  </a:cubicBezTo>
                  <a:cubicBezTo>
                    <a:pt x="6" y="30"/>
                    <a:pt x="6" y="30"/>
                    <a:pt x="6" y="30"/>
                  </a:cubicBezTo>
                  <a:cubicBezTo>
                    <a:pt x="8" y="25"/>
                    <a:pt x="8" y="25"/>
                    <a:pt x="8" y="25"/>
                  </a:cubicBezTo>
                  <a:cubicBezTo>
                    <a:pt x="8" y="24"/>
                    <a:pt x="7" y="24"/>
                    <a:pt x="7" y="23"/>
                  </a:cubicBezTo>
                  <a:cubicBezTo>
                    <a:pt x="1" y="24"/>
                    <a:pt x="1" y="24"/>
                    <a:pt x="1" y="24"/>
                  </a:cubicBezTo>
                  <a:cubicBezTo>
                    <a:pt x="0" y="21"/>
                    <a:pt x="0" y="21"/>
                    <a:pt x="0" y="21"/>
                  </a:cubicBezTo>
                  <a:cubicBezTo>
                    <a:pt x="5" y="18"/>
                    <a:pt x="5" y="18"/>
                    <a:pt x="5" y="18"/>
                  </a:cubicBezTo>
                  <a:cubicBezTo>
                    <a:pt x="5" y="17"/>
                    <a:pt x="5" y="16"/>
                    <a:pt x="5" y="16"/>
                  </a:cubicBezTo>
                  <a:cubicBezTo>
                    <a:pt x="0" y="12"/>
                    <a:pt x="0" y="12"/>
                    <a:pt x="0" y="12"/>
                  </a:cubicBezTo>
                  <a:cubicBezTo>
                    <a:pt x="1" y="9"/>
                    <a:pt x="1" y="9"/>
                    <a:pt x="1" y="9"/>
                  </a:cubicBezTo>
                  <a:cubicBezTo>
                    <a:pt x="7" y="10"/>
                    <a:pt x="7" y="10"/>
                    <a:pt x="7" y="10"/>
                  </a:cubicBezTo>
                  <a:cubicBezTo>
                    <a:pt x="8" y="10"/>
                    <a:pt x="8" y="9"/>
                    <a:pt x="9" y="9"/>
                  </a:cubicBezTo>
                  <a:cubicBezTo>
                    <a:pt x="7" y="3"/>
                    <a:pt x="7" y="3"/>
                    <a:pt x="7" y="3"/>
                  </a:cubicBezTo>
                  <a:cubicBezTo>
                    <a:pt x="10" y="1"/>
                    <a:pt x="10" y="1"/>
                    <a:pt x="10" y="1"/>
                  </a:cubicBezTo>
                  <a:cubicBezTo>
                    <a:pt x="14" y="6"/>
                    <a:pt x="14" y="6"/>
                    <a:pt x="14" y="6"/>
                  </a:cubicBezTo>
                  <a:cubicBezTo>
                    <a:pt x="14" y="6"/>
                    <a:pt x="15" y="6"/>
                    <a:pt x="16" y="6"/>
                  </a:cubicBezTo>
                  <a:cubicBezTo>
                    <a:pt x="18" y="0"/>
                    <a:pt x="18" y="0"/>
                    <a:pt x="18" y="0"/>
                  </a:cubicBezTo>
                  <a:cubicBezTo>
                    <a:pt x="21" y="1"/>
                    <a:pt x="21" y="1"/>
                    <a:pt x="21" y="1"/>
                  </a:cubicBezTo>
                  <a:cubicBezTo>
                    <a:pt x="21" y="7"/>
                    <a:pt x="21" y="7"/>
                    <a:pt x="21" y="7"/>
                  </a:cubicBezTo>
                  <a:cubicBezTo>
                    <a:pt x="22" y="7"/>
                    <a:pt x="22" y="8"/>
                    <a:pt x="23" y="8"/>
                  </a:cubicBezTo>
                  <a:cubicBezTo>
                    <a:pt x="29" y="5"/>
                    <a:pt x="29" y="5"/>
                    <a:pt x="29" y="5"/>
                  </a:cubicBezTo>
                  <a:cubicBezTo>
                    <a:pt x="31" y="8"/>
                    <a:pt x="31" y="8"/>
                    <a:pt x="31" y="8"/>
                  </a:cubicBezTo>
                  <a:cubicBezTo>
                    <a:pt x="26" y="13"/>
                    <a:pt x="26" y="13"/>
                    <a:pt x="26" y="13"/>
                  </a:cubicBezTo>
                  <a:cubicBezTo>
                    <a:pt x="27" y="13"/>
                    <a:pt x="27" y="14"/>
                    <a:pt x="27" y="15"/>
                  </a:cubicBezTo>
                  <a:cubicBezTo>
                    <a:pt x="33" y="16"/>
                    <a:pt x="33" y="16"/>
                    <a:pt x="33" y="16"/>
                  </a:cubicBezTo>
                  <a:cubicBezTo>
                    <a:pt x="33" y="19"/>
                    <a:pt x="33" y="19"/>
                    <a:pt x="33" y="19"/>
                  </a:cubicBezTo>
                  <a:cubicBezTo>
                    <a:pt x="27" y="20"/>
                    <a:pt x="27" y="20"/>
                    <a:pt x="27" y="20"/>
                  </a:cubicBezTo>
                  <a:cubicBezTo>
                    <a:pt x="27" y="21"/>
                    <a:pt x="26" y="22"/>
                    <a:pt x="26" y="22"/>
                  </a:cubicBezTo>
                  <a:cubicBezTo>
                    <a:pt x="29" y="27"/>
                    <a:pt x="29" y="27"/>
                    <a:pt x="29" y="27"/>
                  </a:cubicBezTo>
                  <a:cubicBezTo>
                    <a:pt x="28" y="29"/>
                    <a:pt x="28" y="29"/>
                    <a:pt x="28" y="29"/>
                  </a:cubicBezTo>
                  <a:cubicBezTo>
                    <a:pt x="22" y="27"/>
                    <a:pt x="22" y="27"/>
                    <a:pt x="22" y="27"/>
                  </a:cubicBezTo>
                  <a:cubicBezTo>
                    <a:pt x="21" y="30"/>
                    <a:pt x="21" y="30"/>
                    <a:pt x="21" y="30"/>
                  </a:cubicBezTo>
                  <a:cubicBezTo>
                    <a:pt x="25" y="34"/>
                    <a:pt x="25" y="34"/>
                    <a:pt x="25" y="34"/>
                  </a:cubicBezTo>
                  <a:cubicBezTo>
                    <a:pt x="25" y="35"/>
                    <a:pt x="25" y="36"/>
                    <a:pt x="25" y="37"/>
                  </a:cubicBezTo>
                  <a:cubicBezTo>
                    <a:pt x="19" y="38"/>
                    <a:pt x="19" y="38"/>
                    <a:pt x="19" y="38"/>
                  </a:cubicBezTo>
                  <a:cubicBezTo>
                    <a:pt x="19" y="41"/>
                    <a:pt x="19" y="41"/>
                    <a:pt x="19" y="41"/>
                  </a:cubicBezTo>
                  <a:cubicBezTo>
                    <a:pt x="25" y="42"/>
                    <a:pt x="25" y="42"/>
                    <a:pt x="25" y="42"/>
                  </a:cubicBezTo>
                  <a:cubicBezTo>
                    <a:pt x="25" y="43"/>
                    <a:pt x="25" y="44"/>
                    <a:pt x="25" y="44"/>
                  </a:cubicBezTo>
                  <a:cubicBezTo>
                    <a:pt x="21" y="48"/>
                    <a:pt x="21" y="48"/>
                    <a:pt x="21" y="48"/>
                  </a:cubicBezTo>
                  <a:cubicBezTo>
                    <a:pt x="22" y="51"/>
                    <a:pt x="22" y="51"/>
                    <a:pt x="22" y="51"/>
                  </a:cubicBezTo>
                  <a:cubicBezTo>
                    <a:pt x="28" y="49"/>
                    <a:pt x="28" y="49"/>
                    <a:pt x="28" y="49"/>
                  </a:cubicBezTo>
                  <a:cubicBezTo>
                    <a:pt x="29" y="50"/>
                    <a:pt x="29" y="50"/>
                    <a:pt x="30" y="51"/>
                  </a:cubicBezTo>
                  <a:cubicBezTo>
                    <a:pt x="28" y="57"/>
                    <a:pt x="28" y="57"/>
                    <a:pt x="28" y="57"/>
                  </a:cubicBezTo>
                  <a:cubicBezTo>
                    <a:pt x="31" y="58"/>
                    <a:pt x="31" y="58"/>
                    <a:pt x="31" y="58"/>
                  </a:cubicBezTo>
                  <a:cubicBezTo>
                    <a:pt x="35" y="54"/>
                    <a:pt x="35" y="54"/>
                    <a:pt x="35" y="54"/>
                  </a:cubicBezTo>
                  <a:cubicBezTo>
                    <a:pt x="35" y="54"/>
                    <a:pt x="36" y="54"/>
                    <a:pt x="37" y="54"/>
                  </a:cubicBezTo>
                  <a:cubicBezTo>
                    <a:pt x="38" y="60"/>
                    <a:pt x="38" y="60"/>
                    <a:pt x="38" y="60"/>
                  </a:cubicBezTo>
                  <a:cubicBezTo>
                    <a:pt x="41" y="60"/>
                    <a:pt x="41" y="60"/>
                    <a:pt x="41" y="60"/>
                  </a:cubicBezTo>
                  <a:cubicBezTo>
                    <a:pt x="42" y="54"/>
                    <a:pt x="42" y="54"/>
                    <a:pt x="42" y="54"/>
                  </a:cubicBezTo>
                  <a:cubicBezTo>
                    <a:pt x="43" y="54"/>
                    <a:pt x="44" y="54"/>
                    <a:pt x="45" y="54"/>
                  </a:cubicBezTo>
                  <a:cubicBezTo>
                    <a:pt x="49" y="58"/>
                    <a:pt x="49" y="58"/>
                    <a:pt x="49" y="58"/>
                  </a:cubicBezTo>
                  <a:cubicBezTo>
                    <a:pt x="52" y="57"/>
                    <a:pt x="52" y="57"/>
                    <a:pt x="52" y="57"/>
                  </a:cubicBezTo>
                  <a:cubicBezTo>
                    <a:pt x="49" y="51"/>
                    <a:pt x="49" y="51"/>
                    <a:pt x="49" y="51"/>
                  </a:cubicBezTo>
                  <a:cubicBezTo>
                    <a:pt x="50" y="50"/>
                    <a:pt x="51" y="50"/>
                    <a:pt x="51" y="49"/>
                  </a:cubicBezTo>
                  <a:cubicBezTo>
                    <a:pt x="57" y="51"/>
                    <a:pt x="57" y="51"/>
                    <a:pt x="57" y="51"/>
                  </a:cubicBezTo>
                  <a:cubicBezTo>
                    <a:pt x="59" y="48"/>
                    <a:pt x="59" y="48"/>
                    <a:pt x="59" y="48"/>
                  </a:cubicBezTo>
                  <a:cubicBezTo>
                    <a:pt x="54" y="44"/>
                    <a:pt x="54" y="44"/>
                    <a:pt x="54" y="44"/>
                  </a:cubicBezTo>
                  <a:cubicBezTo>
                    <a:pt x="54" y="44"/>
                    <a:pt x="54" y="43"/>
                    <a:pt x="55" y="42"/>
                  </a:cubicBezTo>
                  <a:cubicBezTo>
                    <a:pt x="61" y="41"/>
                    <a:pt x="61" y="41"/>
                    <a:pt x="61" y="41"/>
                  </a:cubicBezTo>
                  <a:cubicBezTo>
                    <a:pt x="61" y="38"/>
                    <a:pt x="61" y="38"/>
                    <a:pt x="61" y="38"/>
                  </a:cubicBezTo>
                  <a:cubicBezTo>
                    <a:pt x="55" y="37"/>
                    <a:pt x="55" y="37"/>
                    <a:pt x="55" y="37"/>
                  </a:cubicBezTo>
                  <a:cubicBezTo>
                    <a:pt x="54" y="36"/>
                    <a:pt x="54" y="35"/>
                    <a:pt x="54" y="34"/>
                  </a:cubicBezTo>
                  <a:cubicBezTo>
                    <a:pt x="59" y="30"/>
                    <a:pt x="59" y="30"/>
                    <a:pt x="59" y="30"/>
                  </a:cubicBezTo>
                  <a:cubicBezTo>
                    <a:pt x="57" y="27"/>
                    <a:pt x="57" y="27"/>
                    <a:pt x="57" y="27"/>
                  </a:cubicBezTo>
                  <a:cubicBezTo>
                    <a:pt x="51" y="29"/>
                    <a:pt x="51" y="29"/>
                    <a:pt x="51" y="29"/>
                  </a:cubicBezTo>
                  <a:cubicBezTo>
                    <a:pt x="51" y="29"/>
                    <a:pt x="50" y="28"/>
                    <a:pt x="49" y="28"/>
                  </a:cubicBezTo>
                  <a:cubicBezTo>
                    <a:pt x="52" y="22"/>
                    <a:pt x="52" y="22"/>
                    <a:pt x="52" y="22"/>
                  </a:cubicBezTo>
                  <a:cubicBezTo>
                    <a:pt x="49" y="20"/>
                    <a:pt x="49" y="20"/>
                    <a:pt x="49" y="20"/>
                  </a:cubicBezTo>
                  <a:cubicBezTo>
                    <a:pt x="45" y="25"/>
                    <a:pt x="45" y="25"/>
                    <a:pt x="45" y="25"/>
                  </a:cubicBezTo>
                  <a:cubicBezTo>
                    <a:pt x="44" y="25"/>
                    <a:pt x="43" y="25"/>
                    <a:pt x="42" y="24"/>
                  </a:cubicBezTo>
                  <a:cubicBezTo>
                    <a:pt x="41" y="18"/>
                    <a:pt x="41" y="18"/>
                    <a:pt x="41" y="18"/>
                  </a:cubicBezTo>
                  <a:cubicBezTo>
                    <a:pt x="38" y="18"/>
                    <a:pt x="38" y="18"/>
                    <a:pt x="38" y="18"/>
                  </a:cubicBezTo>
                  <a:cubicBezTo>
                    <a:pt x="37" y="24"/>
                    <a:pt x="37" y="24"/>
                    <a:pt x="37" y="24"/>
                  </a:cubicBezTo>
                  <a:cubicBezTo>
                    <a:pt x="36" y="25"/>
                    <a:pt x="35" y="25"/>
                    <a:pt x="35" y="25"/>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8" name="Oval 262">
              <a:extLst>
                <a:ext uri="{FF2B5EF4-FFF2-40B4-BE49-F238E27FC236}">
                  <a16:creationId xmlns:a16="http://schemas.microsoft.com/office/drawing/2014/main" id="{EF74C032-508F-60E3-1CDC-58E4AC77BCF0}"/>
                </a:ext>
              </a:extLst>
            </p:cNvPr>
            <p:cNvSpPr>
              <a:spLocks noChangeArrowheads="1"/>
            </p:cNvSpPr>
            <p:nvPr/>
          </p:nvSpPr>
          <p:spPr bwMode="auto">
            <a:xfrm>
              <a:off x="3597076" y="3860322"/>
              <a:ext cx="26108" cy="26108"/>
            </a:xfrm>
            <a:prstGeom prst="ellipse">
              <a:avLst/>
            </a:pr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9" name="Oval 263">
              <a:extLst>
                <a:ext uri="{FF2B5EF4-FFF2-40B4-BE49-F238E27FC236}">
                  <a16:creationId xmlns:a16="http://schemas.microsoft.com/office/drawing/2014/main" id="{58F1D491-CCA4-9219-635B-C08C6DBA61FA}"/>
                </a:ext>
              </a:extLst>
            </p:cNvPr>
            <p:cNvSpPr>
              <a:spLocks noChangeArrowheads="1"/>
            </p:cNvSpPr>
            <p:nvPr/>
          </p:nvSpPr>
          <p:spPr bwMode="auto">
            <a:xfrm>
              <a:off x="3548342" y="3815069"/>
              <a:ext cx="22627" cy="24367"/>
            </a:xfrm>
            <a:prstGeom prst="ellipse">
              <a:avLst/>
            </a:pr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70" name="Freeform 264">
              <a:extLst>
                <a:ext uri="{FF2B5EF4-FFF2-40B4-BE49-F238E27FC236}">
                  <a16:creationId xmlns:a16="http://schemas.microsoft.com/office/drawing/2014/main" id="{A554F1A6-08C9-3376-1FF4-7E0B048BDAC2}"/>
                </a:ext>
              </a:extLst>
            </p:cNvPr>
            <p:cNvSpPr>
              <a:spLocks/>
            </p:cNvSpPr>
            <p:nvPr/>
          </p:nvSpPr>
          <p:spPr bwMode="auto">
            <a:xfrm>
              <a:off x="3508310" y="3862063"/>
              <a:ext cx="53957" cy="57438"/>
            </a:xfrm>
            <a:custGeom>
              <a:avLst/>
              <a:gdLst/>
              <a:ahLst/>
              <a:cxnLst>
                <a:cxn ang="0">
                  <a:pos x="25" y="1"/>
                </a:cxn>
                <a:cxn ang="0">
                  <a:pos x="22" y="3"/>
                </a:cxn>
                <a:cxn ang="0">
                  <a:pos x="19" y="0"/>
                </a:cxn>
                <a:cxn ang="0">
                  <a:pos x="18" y="0"/>
                </a:cxn>
                <a:cxn ang="0">
                  <a:pos x="16" y="4"/>
                </a:cxn>
                <a:cxn ang="0">
                  <a:pos x="14" y="4"/>
                </a:cxn>
                <a:cxn ang="0">
                  <a:pos x="14" y="0"/>
                </a:cxn>
                <a:cxn ang="0">
                  <a:pos x="11" y="0"/>
                </a:cxn>
                <a:cxn ang="0">
                  <a:pos x="11" y="4"/>
                </a:cxn>
                <a:cxn ang="0">
                  <a:pos x="9" y="4"/>
                </a:cxn>
                <a:cxn ang="0">
                  <a:pos x="7" y="2"/>
                </a:cxn>
                <a:cxn ang="0">
                  <a:pos x="5" y="3"/>
                </a:cxn>
                <a:cxn ang="0">
                  <a:pos x="6" y="6"/>
                </a:cxn>
                <a:cxn ang="0">
                  <a:pos x="5" y="7"/>
                </a:cxn>
                <a:cxn ang="0">
                  <a:pos x="2" y="6"/>
                </a:cxn>
                <a:cxn ang="0">
                  <a:pos x="1" y="8"/>
                </a:cxn>
                <a:cxn ang="0">
                  <a:pos x="4" y="10"/>
                </a:cxn>
                <a:cxn ang="0">
                  <a:pos x="3" y="12"/>
                </a:cxn>
                <a:cxn ang="0">
                  <a:pos x="0" y="13"/>
                </a:cxn>
                <a:cxn ang="0">
                  <a:pos x="0" y="15"/>
                </a:cxn>
                <a:cxn ang="0">
                  <a:pos x="3" y="15"/>
                </a:cxn>
                <a:cxn ang="0">
                  <a:pos x="4" y="17"/>
                </a:cxn>
                <a:cxn ang="0">
                  <a:pos x="1" y="19"/>
                </a:cxn>
                <a:cxn ang="0">
                  <a:pos x="2" y="21"/>
                </a:cxn>
                <a:cxn ang="0">
                  <a:pos x="6" y="20"/>
                </a:cxn>
                <a:cxn ang="0">
                  <a:pos x="7" y="21"/>
                </a:cxn>
                <a:cxn ang="0">
                  <a:pos x="6" y="25"/>
                </a:cxn>
                <a:cxn ang="0">
                  <a:pos x="7" y="26"/>
                </a:cxn>
                <a:cxn ang="0">
                  <a:pos x="10" y="23"/>
                </a:cxn>
                <a:cxn ang="0">
                  <a:pos x="11" y="23"/>
                </a:cxn>
                <a:cxn ang="0">
                  <a:pos x="12" y="27"/>
                </a:cxn>
                <a:cxn ang="0">
                  <a:pos x="14" y="27"/>
                </a:cxn>
                <a:cxn ang="0">
                  <a:pos x="15" y="23"/>
                </a:cxn>
                <a:cxn ang="0">
                  <a:pos x="16" y="22"/>
                </a:cxn>
                <a:cxn ang="0">
                  <a:pos x="19" y="25"/>
                </a:cxn>
                <a:cxn ang="0">
                  <a:pos x="21" y="24"/>
                </a:cxn>
                <a:cxn ang="0">
                  <a:pos x="19" y="21"/>
                </a:cxn>
                <a:cxn ang="0">
                  <a:pos x="20" y="20"/>
                </a:cxn>
                <a:cxn ang="0">
                  <a:pos x="24" y="21"/>
                </a:cxn>
                <a:cxn ang="0">
                  <a:pos x="25" y="19"/>
                </a:cxn>
                <a:cxn ang="0">
                  <a:pos x="22" y="16"/>
                </a:cxn>
                <a:cxn ang="0">
                  <a:pos x="22" y="15"/>
                </a:cxn>
                <a:cxn ang="0">
                  <a:pos x="26" y="14"/>
                </a:cxn>
                <a:cxn ang="0">
                  <a:pos x="26" y="12"/>
                </a:cxn>
                <a:cxn ang="0">
                  <a:pos x="22" y="11"/>
                </a:cxn>
                <a:cxn ang="0">
                  <a:pos x="22" y="10"/>
                </a:cxn>
                <a:cxn ang="0">
                  <a:pos x="25" y="7"/>
                </a:cxn>
                <a:cxn ang="0">
                  <a:pos x="24" y="6"/>
                </a:cxn>
                <a:cxn ang="0">
                  <a:pos x="20" y="7"/>
                </a:cxn>
                <a:cxn ang="0">
                  <a:pos x="19" y="6"/>
                </a:cxn>
              </a:cxnLst>
              <a:rect l="0" t="0" r="r" b="b"/>
              <a:pathLst>
                <a:path w="26" h="27">
                  <a:moveTo>
                    <a:pt x="25" y="1"/>
                  </a:moveTo>
                  <a:cubicBezTo>
                    <a:pt x="22" y="3"/>
                    <a:pt x="22" y="3"/>
                    <a:pt x="22" y="3"/>
                  </a:cubicBezTo>
                  <a:cubicBezTo>
                    <a:pt x="19" y="0"/>
                    <a:pt x="19" y="0"/>
                    <a:pt x="19" y="0"/>
                  </a:cubicBezTo>
                  <a:cubicBezTo>
                    <a:pt x="19" y="0"/>
                    <a:pt x="18" y="0"/>
                    <a:pt x="18" y="0"/>
                  </a:cubicBezTo>
                  <a:cubicBezTo>
                    <a:pt x="16" y="4"/>
                    <a:pt x="16" y="4"/>
                    <a:pt x="16" y="4"/>
                  </a:cubicBezTo>
                  <a:cubicBezTo>
                    <a:pt x="14" y="4"/>
                    <a:pt x="14" y="4"/>
                    <a:pt x="14" y="4"/>
                  </a:cubicBezTo>
                  <a:cubicBezTo>
                    <a:pt x="14" y="0"/>
                    <a:pt x="14" y="0"/>
                    <a:pt x="14" y="0"/>
                  </a:cubicBezTo>
                  <a:cubicBezTo>
                    <a:pt x="11" y="0"/>
                    <a:pt x="11" y="0"/>
                    <a:pt x="11" y="0"/>
                  </a:cubicBezTo>
                  <a:cubicBezTo>
                    <a:pt x="11" y="4"/>
                    <a:pt x="11" y="4"/>
                    <a:pt x="11" y="4"/>
                  </a:cubicBezTo>
                  <a:cubicBezTo>
                    <a:pt x="10" y="4"/>
                    <a:pt x="10" y="4"/>
                    <a:pt x="9" y="4"/>
                  </a:cubicBezTo>
                  <a:cubicBezTo>
                    <a:pt x="7" y="2"/>
                    <a:pt x="7" y="2"/>
                    <a:pt x="7" y="2"/>
                  </a:cubicBezTo>
                  <a:cubicBezTo>
                    <a:pt x="5" y="3"/>
                    <a:pt x="5" y="3"/>
                    <a:pt x="5" y="3"/>
                  </a:cubicBezTo>
                  <a:cubicBezTo>
                    <a:pt x="6" y="6"/>
                    <a:pt x="6" y="6"/>
                    <a:pt x="6" y="6"/>
                  </a:cubicBezTo>
                  <a:cubicBezTo>
                    <a:pt x="6" y="7"/>
                    <a:pt x="6" y="7"/>
                    <a:pt x="5" y="7"/>
                  </a:cubicBezTo>
                  <a:cubicBezTo>
                    <a:pt x="2" y="6"/>
                    <a:pt x="2" y="6"/>
                    <a:pt x="2" y="6"/>
                  </a:cubicBezTo>
                  <a:cubicBezTo>
                    <a:pt x="1" y="8"/>
                    <a:pt x="1" y="8"/>
                    <a:pt x="1" y="8"/>
                  </a:cubicBezTo>
                  <a:cubicBezTo>
                    <a:pt x="4" y="10"/>
                    <a:pt x="4" y="10"/>
                    <a:pt x="4" y="10"/>
                  </a:cubicBezTo>
                  <a:cubicBezTo>
                    <a:pt x="4" y="11"/>
                    <a:pt x="3" y="11"/>
                    <a:pt x="3" y="12"/>
                  </a:cubicBezTo>
                  <a:cubicBezTo>
                    <a:pt x="0" y="13"/>
                    <a:pt x="0" y="13"/>
                    <a:pt x="0" y="13"/>
                  </a:cubicBezTo>
                  <a:cubicBezTo>
                    <a:pt x="0" y="15"/>
                    <a:pt x="0" y="15"/>
                    <a:pt x="0" y="15"/>
                  </a:cubicBezTo>
                  <a:cubicBezTo>
                    <a:pt x="3" y="15"/>
                    <a:pt x="3" y="15"/>
                    <a:pt x="3" y="15"/>
                  </a:cubicBezTo>
                  <a:cubicBezTo>
                    <a:pt x="4" y="16"/>
                    <a:pt x="4" y="16"/>
                    <a:pt x="4" y="17"/>
                  </a:cubicBezTo>
                  <a:cubicBezTo>
                    <a:pt x="1" y="19"/>
                    <a:pt x="1" y="19"/>
                    <a:pt x="1" y="19"/>
                  </a:cubicBezTo>
                  <a:cubicBezTo>
                    <a:pt x="2" y="21"/>
                    <a:pt x="2" y="21"/>
                    <a:pt x="2" y="21"/>
                  </a:cubicBezTo>
                  <a:cubicBezTo>
                    <a:pt x="6" y="20"/>
                    <a:pt x="6" y="20"/>
                    <a:pt x="6" y="20"/>
                  </a:cubicBezTo>
                  <a:cubicBezTo>
                    <a:pt x="6" y="20"/>
                    <a:pt x="6" y="21"/>
                    <a:pt x="7" y="21"/>
                  </a:cubicBezTo>
                  <a:cubicBezTo>
                    <a:pt x="6" y="25"/>
                    <a:pt x="6" y="25"/>
                    <a:pt x="6" y="25"/>
                  </a:cubicBezTo>
                  <a:cubicBezTo>
                    <a:pt x="7" y="26"/>
                    <a:pt x="7" y="26"/>
                    <a:pt x="7" y="26"/>
                  </a:cubicBezTo>
                  <a:cubicBezTo>
                    <a:pt x="10" y="23"/>
                    <a:pt x="10" y="23"/>
                    <a:pt x="10" y="23"/>
                  </a:cubicBezTo>
                  <a:cubicBezTo>
                    <a:pt x="10" y="23"/>
                    <a:pt x="11" y="23"/>
                    <a:pt x="11" y="23"/>
                  </a:cubicBezTo>
                  <a:cubicBezTo>
                    <a:pt x="12" y="27"/>
                    <a:pt x="12" y="27"/>
                    <a:pt x="12" y="27"/>
                  </a:cubicBezTo>
                  <a:cubicBezTo>
                    <a:pt x="14" y="27"/>
                    <a:pt x="14" y="27"/>
                    <a:pt x="14" y="27"/>
                  </a:cubicBezTo>
                  <a:cubicBezTo>
                    <a:pt x="15" y="23"/>
                    <a:pt x="15" y="23"/>
                    <a:pt x="15" y="23"/>
                  </a:cubicBezTo>
                  <a:cubicBezTo>
                    <a:pt x="15" y="23"/>
                    <a:pt x="16" y="23"/>
                    <a:pt x="16" y="22"/>
                  </a:cubicBezTo>
                  <a:cubicBezTo>
                    <a:pt x="19" y="25"/>
                    <a:pt x="19" y="25"/>
                    <a:pt x="19" y="25"/>
                  </a:cubicBezTo>
                  <a:cubicBezTo>
                    <a:pt x="21" y="24"/>
                    <a:pt x="21" y="24"/>
                    <a:pt x="21" y="24"/>
                  </a:cubicBezTo>
                  <a:cubicBezTo>
                    <a:pt x="19" y="21"/>
                    <a:pt x="19" y="21"/>
                    <a:pt x="19" y="21"/>
                  </a:cubicBezTo>
                  <a:cubicBezTo>
                    <a:pt x="20" y="20"/>
                    <a:pt x="20" y="20"/>
                    <a:pt x="20" y="20"/>
                  </a:cubicBezTo>
                  <a:cubicBezTo>
                    <a:pt x="24" y="21"/>
                    <a:pt x="24" y="21"/>
                    <a:pt x="24" y="21"/>
                  </a:cubicBezTo>
                  <a:cubicBezTo>
                    <a:pt x="25" y="19"/>
                    <a:pt x="25" y="19"/>
                    <a:pt x="25" y="19"/>
                  </a:cubicBezTo>
                  <a:cubicBezTo>
                    <a:pt x="22" y="16"/>
                    <a:pt x="22" y="16"/>
                    <a:pt x="22" y="16"/>
                  </a:cubicBezTo>
                  <a:cubicBezTo>
                    <a:pt x="22" y="16"/>
                    <a:pt x="22" y="15"/>
                    <a:pt x="22" y="15"/>
                  </a:cubicBezTo>
                  <a:cubicBezTo>
                    <a:pt x="26" y="14"/>
                    <a:pt x="26" y="14"/>
                    <a:pt x="26" y="14"/>
                  </a:cubicBezTo>
                  <a:cubicBezTo>
                    <a:pt x="26" y="12"/>
                    <a:pt x="26" y="12"/>
                    <a:pt x="26" y="12"/>
                  </a:cubicBezTo>
                  <a:cubicBezTo>
                    <a:pt x="22" y="11"/>
                    <a:pt x="22" y="11"/>
                    <a:pt x="22" y="11"/>
                  </a:cubicBezTo>
                  <a:cubicBezTo>
                    <a:pt x="22" y="11"/>
                    <a:pt x="22" y="10"/>
                    <a:pt x="22" y="10"/>
                  </a:cubicBezTo>
                  <a:cubicBezTo>
                    <a:pt x="25" y="7"/>
                    <a:pt x="25" y="7"/>
                    <a:pt x="25" y="7"/>
                  </a:cubicBezTo>
                  <a:cubicBezTo>
                    <a:pt x="24" y="6"/>
                    <a:pt x="24" y="6"/>
                    <a:pt x="24" y="6"/>
                  </a:cubicBezTo>
                  <a:cubicBezTo>
                    <a:pt x="20" y="7"/>
                    <a:pt x="20" y="7"/>
                    <a:pt x="20" y="7"/>
                  </a:cubicBezTo>
                  <a:cubicBezTo>
                    <a:pt x="20" y="7"/>
                    <a:pt x="19" y="6"/>
                    <a:pt x="19" y="6"/>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71" name="Freeform 265">
              <a:extLst>
                <a:ext uri="{FF2B5EF4-FFF2-40B4-BE49-F238E27FC236}">
                  <a16:creationId xmlns:a16="http://schemas.microsoft.com/office/drawing/2014/main" id="{7B45F19C-7A54-C0AC-CD73-2FB2FBBA7FE4}"/>
                </a:ext>
              </a:extLst>
            </p:cNvPr>
            <p:cNvSpPr>
              <a:spLocks/>
            </p:cNvSpPr>
            <p:nvPr/>
          </p:nvSpPr>
          <p:spPr bwMode="auto">
            <a:xfrm>
              <a:off x="3527455" y="3881209"/>
              <a:ext cx="15665" cy="19146"/>
            </a:xfrm>
            <a:custGeom>
              <a:avLst/>
              <a:gdLst/>
              <a:ahLst/>
              <a:cxnLst>
                <a:cxn ang="0">
                  <a:pos x="2" y="1"/>
                </a:cxn>
                <a:cxn ang="0">
                  <a:pos x="1" y="7"/>
                </a:cxn>
                <a:cxn ang="0">
                  <a:pos x="6" y="8"/>
                </a:cxn>
                <a:cxn ang="0">
                  <a:pos x="7" y="2"/>
                </a:cxn>
                <a:cxn ang="0">
                  <a:pos x="2" y="1"/>
                </a:cxn>
              </a:cxnLst>
              <a:rect l="0" t="0" r="r" b="b"/>
              <a:pathLst>
                <a:path w="8" h="9">
                  <a:moveTo>
                    <a:pt x="2" y="1"/>
                  </a:moveTo>
                  <a:cubicBezTo>
                    <a:pt x="0" y="3"/>
                    <a:pt x="0" y="5"/>
                    <a:pt x="1" y="7"/>
                  </a:cubicBezTo>
                  <a:cubicBezTo>
                    <a:pt x="2" y="8"/>
                    <a:pt x="4" y="9"/>
                    <a:pt x="6" y="8"/>
                  </a:cubicBezTo>
                  <a:cubicBezTo>
                    <a:pt x="8" y="6"/>
                    <a:pt x="8" y="4"/>
                    <a:pt x="7" y="2"/>
                  </a:cubicBezTo>
                  <a:cubicBezTo>
                    <a:pt x="6" y="1"/>
                    <a:pt x="3" y="0"/>
                    <a:pt x="2" y="1"/>
                  </a:cubicBezTo>
                  <a:close/>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grpSp>
      <p:sp>
        <p:nvSpPr>
          <p:cNvPr id="10" name="Rectangle 9">
            <a:extLst>
              <a:ext uri="{FF2B5EF4-FFF2-40B4-BE49-F238E27FC236}">
                <a16:creationId xmlns:a16="http://schemas.microsoft.com/office/drawing/2014/main" id="{70671FA7-9C97-42E7-2682-009EDD070F5C}"/>
              </a:ext>
            </a:extLst>
          </p:cNvPr>
          <p:cNvSpPr/>
          <p:nvPr>
            <p:custDataLst>
              <p:tags r:id="rId3"/>
            </p:custDataLst>
          </p:nvPr>
        </p:nvSpPr>
        <p:spPr>
          <a:xfrm>
            <a:off x="712708" y="1189662"/>
            <a:ext cx="1196905" cy="1490696"/>
          </a:xfrm>
          <a:prstGeom prst="rect">
            <a:avLst/>
          </a:prstGeom>
          <a:solidFill>
            <a:srgbClr val="FFFF80"/>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t" anchorCtr="0">
            <a:normAutofit/>
          </a:bodyPr>
          <a:lstStyle/>
          <a:p>
            <a:r>
              <a:rPr lang="en-US" sz="1400" dirty="0">
                <a:solidFill>
                  <a:schemeClr val="dk1"/>
                </a:solidFill>
              </a:rPr>
              <a:t>Picture</a:t>
            </a:r>
          </a:p>
        </p:txBody>
      </p:sp>
      <p:pic>
        <p:nvPicPr>
          <p:cNvPr id="2" name="Obraz 1">
            <a:extLst>
              <a:ext uri="{FF2B5EF4-FFF2-40B4-BE49-F238E27FC236}">
                <a16:creationId xmlns:a16="http://schemas.microsoft.com/office/drawing/2014/main" id="{37C897DF-6F1B-6B3F-8976-ABE771FC0194}"/>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696220" y="1189411"/>
            <a:ext cx="1213393" cy="1617857"/>
          </a:xfrm>
          <a:prstGeom prst="rect">
            <a:avLst/>
          </a:prstGeom>
        </p:spPr>
      </p:pic>
      <p:pic>
        <p:nvPicPr>
          <p:cNvPr id="4" name="Obraz 3">
            <a:extLst>
              <a:ext uri="{FF2B5EF4-FFF2-40B4-BE49-F238E27FC236}">
                <a16:creationId xmlns:a16="http://schemas.microsoft.com/office/drawing/2014/main" id="{B1EC2345-1482-D994-617D-90080AF6A761}"/>
              </a:ext>
            </a:extLst>
          </p:cNvPr>
          <p:cNvPicPr>
            <a:picLocks noChangeAspect="1"/>
          </p:cNvPicPr>
          <p:nvPr/>
        </p:nvPicPr>
        <p:blipFill>
          <a:blip r:embed="rId10"/>
          <a:stretch>
            <a:fillRect/>
          </a:stretch>
        </p:blipFill>
        <p:spPr>
          <a:xfrm>
            <a:off x="4798832" y="4393305"/>
            <a:ext cx="341406" cy="201185"/>
          </a:xfrm>
          <a:prstGeom prst="rect">
            <a:avLst/>
          </a:prstGeom>
        </p:spPr>
      </p:pic>
      <p:sp>
        <p:nvSpPr>
          <p:cNvPr id="7" name="Rectangle 6">
            <a:extLst>
              <a:ext uri="{FF2B5EF4-FFF2-40B4-BE49-F238E27FC236}">
                <a16:creationId xmlns:a16="http://schemas.microsoft.com/office/drawing/2014/main" id="{44F2EE38-16A8-E8B2-C067-5D42D8CD7C50}"/>
              </a:ext>
            </a:extLst>
          </p:cNvPr>
          <p:cNvSpPr/>
          <p:nvPr/>
        </p:nvSpPr>
        <p:spPr>
          <a:xfrm>
            <a:off x="8433592" y="3121"/>
            <a:ext cx="1846538" cy="30862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1" kern="0" dirty="0">
                <a:solidFill>
                  <a:schemeClr val="tx1"/>
                </a:solidFill>
                <a:latin typeface="+mj-lt"/>
                <a:ea typeface="+mn-lt"/>
                <a:cs typeface="+mn-lt"/>
                <a:sym typeface="+mn-lt"/>
              </a:rPr>
              <a:t>Expert visiting sites in: </a:t>
            </a:r>
            <a:endParaRPr kumimoji="0" lang="en-US" sz="1200" b="0" i="0" u="none" strike="noStrike" kern="0" cap="none" spc="0" normalizeH="0" baseline="0" noProof="0" dirty="0">
              <a:ln>
                <a:noFill/>
              </a:ln>
              <a:solidFill>
                <a:schemeClr val="tx1"/>
              </a:solidFill>
              <a:effectLst/>
              <a:uLnTx/>
              <a:uFillTx/>
              <a:latin typeface="+mj-lt"/>
              <a:ea typeface="+mn-lt"/>
              <a:cs typeface="+mn-lt"/>
              <a:sym typeface="+mn-lt"/>
            </a:endParaRPr>
          </a:p>
        </p:txBody>
      </p:sp>
      <p:sp>
        <p:nvSpPr>
          <p:cNvPr id="11" name="Freeform 13">
            <a:extLst>
              <a:ext uri="{FF2B5EF4-FFF2-40B4-BE49-F238E27FC236}">
                <a16:creationId xmlns:a16="http://schemas.microsoft.com/office/drawing/2014/main" id="{8E09B50A-C230-839E-7EA8-E6F012F94CFE}"/>
              </a:ext>
            </a:extLst>
          </p:cNvPr>
          <p:cNvSpPr/>
          <p:nvPr/>
        </p:nvSpPr>
        <p:spPr>
          <a:xfrm>
            <a:off x="11167781" y="-3709"/>
            <a:ext cx="1024219" cy="626054"/>
          </a:xfrm>
          <a:custGeom>
            <a:avLst/>
            <a:gdLst/>
            <a:ahLst/>
            <a:cxnLst/>
            <a:rect l="l" t="t" r="r" b="b"/>
            <a:pathLst>
              <a:path w="1536328" h="939081">
                <a:moveTo>
                  <a:pt x="0" y="0"/>
                </a:moveTo>
                <a:lnTo>
                  <a:pt x="1536329" y="0"/>
                </a:lnTo>
                <a:lnTo>
                  <a:pt x="1536329" y="939081"/>
                </a:lnTo>
                <a:lnTo>
                  <a:pt x="0" y="939081"/>
                </a:lnTo>
                <a:lnTo>
                  <a:pt x="0" y="0"/>
                </a:lnTo>
                <a:close/>
              </a:path>
            </a:pathLst>
          </a:custGeom>
          <a:blipFill>
            <a:blip r:embed="rId11"/>
            <a:stretch>
              <a:fillRect/>
            </a:stretch>
          </a:blipFill>
        </p:spPr>
        <p:txBody>
          <a:bodyPr/>
          <a:lstStyle/>
          <a:p>
            <a:endParaRPr lang="en-US" sz="1200" dirty="0"/>
          </a:p>
        </p:txBody>
      </p:sp>
      <p:sp>
        <p:nvSpPr>
          <p:cNvPr id="12" name="Freeform 21">
            <a:extLst>
              <a:ext uri="{FF2B5EF4-FFF2-40B4-BE49-F238E27FC236}">
                <a16:creationId xmlns:a16="http://schemas.microsoft.com/office/drawing/2014/main" id="{4CE446F2-4CCC-47C2-8396-4780288CF7AE}"/>
              </a:ext>
            </a:extLst>
          </p:cNvPr>
          <p:cNvSpPr/>
          <p:nvPr/>
        </p:nvSpPr>
        <p:spPr>
          <a:xfrm>
            <a:off x="10160979" y="0"/>
            <a:ext cx="1006802" cy="618636"/>
          </a:xfrm>
          <a:custGeom>
            <a:avLst/>
            <a:gdLst/>
            <a:ahLst/>
            <a:cxnLst/>
            <a:rect l="l" t="t" r="r" b="b"/>
            <a:pathLst>
              <a:path w="1668076" h="1000845">
                <a:moveTo>
                  <a:pt x="0" y="0"/>
                </a:moveTo>
                <a:lnTo>
                  <a:pt x="1668075" y="0"/>
                </a:lnTo>
                <a:lnTo>
                  <a:pt x="1668075" y="1000845"/>
                </a:lnTo>
                <a:lnTo>
                  <a:pt x="0" y="1000845"/>
                </a:lnTo>
                <a:lnTo>
                  <a:pt x="0" y="0"/>
                </a:lnTo>
                <a:close/>
              </a:path>
            </a:pathLst>
          </a:custGeom>
          <a:blipFill>
            <a:blip r:embed="rId12"/>
            <a:stretch>
              <a:fillRect/>
            </a:stretch>
          </a:blipFill>
          <a:ln>
            <a:solidFill>
              <a:schemeClr val="bg1">
                <a:lumMod val="85000"/>
              </a:schemeClr>
            </a:solidFill>
          </a:ln>
        </p:spPr>
        <p:txBody>
          <a:bodyPr/>
          <a:lstStyle/>
          <a:p>
            <a:endParaRPr lang="en-US" sz="1200" dirty="0"/>
          </a:p>
        </p:txBody>
      </p:sp>
    </p:spTree>
    <p:extLst>
      <p:ext uri="{BB962C8B-B14F-4D97-AF65-F5344CB8AC3E}">
        <p14:creationId xmlns:p14="http://schemas.microsoft.com/office/powerpoint/2010/main" val="15121399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E9A02F-188B-472A-BBB2-33EE86BF9A48}"/>
              </a:ext>
            </a:extLst>
          </p:cNvPr>
          <p:cNvSpPr/>
          <p:nvPr/>
        </p:nvSpPr>
        <p:spPr>
          <a:xfrm>
            <a:off x="2632536" y="1422187"/>
            <a:ext cx="4103445" cy="171359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lnSpcReduction="10000"/>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chemeClr val="tx1"/>
                </a:solidFill>
                <a:ea typeface="+mn-lt"/>
                <a:cs typeface="+mn-lt"/>
                <a:sym typeface="+mn-lt"/>
              </a:rPr>
              <a:t>+</a:t>
            </a:r>
            <a:r>
              <a:rPr kumimoji="0" lang="en-US" sz="1200" b="0" i="0" u="none" strike="noStrike" kern="0" cap="none" spc="0" normalizeH="0" baseline="0" noProof="0" dirty="0">
                <a:ln>
                  <a:noFill/>
                </a:ln>
                <a:solidFill>
                  <a:schemeClr val="tx1"/>
                </a:solidFill>
                <a:effectLst/>
                <a:uLnTx/>
                <a:uFillTx/>
                <a:ea typeface="+mn-lt"/>
                <a:cs typeface="+mn-lt"/>
                <a:sym typeface="+mn-lt"/>
              </a:rPr>
              <a:t>100 audit days per year as Senior Lead Auditor for ISO 45001</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Approved provider of health and safety trainings by AFA, Sweden</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+700 audit days experience with ISO 9001:2015 and ISO 14001:2015</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+400 audit days experience with ISO 45001:2018</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Expert in management system implementation and auditing across various industries globally</a:t>
            </a:r>
          </a:p>
        </p:txBody>
      </p:sp>
      <p:sp>
        <p:nvSpPr>
          <p:cNvPr id="8" name="Rectangle 7">
            <a:extLst>
              <a:ext uri="{FF2B5EF4-FFF2-40B4-BE49-F238E27FC236}">
                <a16:creationId xmlns:a16="http://schemas.microsoft.com/office/drawing/2014/main" id="{F0AAB741-8FFF-45BC-8AE7-DDA8A0361D98}"/>
              </a:ext>
            </a:extLst>
          </p:cNvPr>
          <p:cNvSpPr/>
          <p:nvPr/>
        </p:nvSpPr>
        <p:spPr>
          <a:xfrm>
            <a:off x="2632537" y="5182162"/>
            <a:ext cx="4103446" cy="101446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285750" indent="-285750">
              <a:buFont typeface="Arial" panose="020B0604020202020204" pitchFamily="34" charset="0"/>
              <a:buChar char="•"/>
            </a:pPr>
            <a:r>
              <a:rPr lang="en-US" sz="1200" kern="0" dirty="0">
                <a:solidFill>
                  <a:schemeClr val="tx1"/>
                </a:solidFill>
                <a:ea typeface="+mn-lt"/>
                <a:cs typeface="+mn-lt"/>
                <a:sym typeface="+mn-lt"/>
              </a:rPr>
              <a:t>Corporate Sales (IHM Business School)</a:t>
            </a:r>
          </a:p>
          <a:p>
            <a:pPr marL="285750" indent="-285750">
              <a:buFont typeface="Arial" panose="020B0604020202020204" pitchFamily="34" charset="0"/>
              <a:buChar char="•"/>
            </a:pPr>
            <a:r>
              <a:rPr lang="en-US" sz="1200" kern="0" dirty="0" err="1">
                <a:solidFill>
                  <a:schemeClr val="tx1"/>
                </a:solidFill>
                <a:ea typeface="+mn-lt"/>
                <a:cs typeface="+mn-lt"/>
                <a:sym typeface="+mn-lt"/>
              </a:rPr>
              <a:t>Neuroleadership</a:t>
            </a:r>
            <a:r>
              <a:rPr lang="en-US" sz="1200" kern="0" dirty="0">
                <a:solidFill>
                  <a:schemeClr val="tx1"/>
                </a:solidFill>
                <a:ea typeface="+mn-lt"/>
                <a:cs typeface="+mn-lt"/>
                <a:sym typeface="+mn-lt"/>
              </a:rPr>
              <a:t> coach (</a:t>
            </a:r>
            <a:r>
              <a:rPr lang="en-US" sz="1200" kern="0" dirty="0" err="1">
                <a:solidFill>
                  <a:schemeClr val="tx1"/>
                </a:solidFill>
                <a:ea typeface="+mn-lt"/>
                <a:cs typeface="+mn-lt"/>
                <a:sym typeface="+mn-lt"/>
              </a:rPr>
              <a:t>Neuroleadership</a:t>
            </a:r>
            <a:r>
              <a:rPr lang="en-US" sz="1200" kern="0" dirty="0">
                <a:solidFill>
                  <a:schemeClr val="tx1"/>
                </a:solidFill>
                <a:ea typeface="+mn-lt"/>
                <a:cs typeface="+mn-lt"/>
                <a:sym typeface="+mn-lt"/>
              </a:rPr>
              <a:t> institute)</a:t>
            </a:r>
          </a:p>
          <a:p>
            <a:pPr marL="285750" indent="-285750">
              <a:buFont typeface="Arial" panose="020B0604020202020204" pitchFamily="34" charset="0"/>
              <a:buChar char="•"/>
            </a:pPr>
            <a:r>
              <a:rPr lang="en-US" sz="1200" kern="0" dirty="0">
                <a:solidFill>
                  <a:schemeClr val="tx1"/>
                </a:solidFill>
                <a:ea typeface="+mn-lt"/>
                <a:cs typeface="+mn-lt"/>
                <a:sym typeface="+mn-lt"/>
              </a:rPr>
              <a:t>Lead auditor (</a:t>
            </a:r>
            <a:r>
              <a:rPr lang="en-US" sz="1200" kern="0" dirty="0" err="1">
                <a:solidFill>
                  <a:schemeClr val="tx1"/>
                </a:solidFill>
                <a:ea typeface="+mn-lt"/>
                <a:cs typeface="+mn-lt"/>
                <a:sym typeface="+mn-lt"/>
              </a:rPr>
              <a:t>Canea</a:t>
            </a:r>
            <a:r>
              <a:rPr lang="en-US" sz="1200" kern="0" dirty="0">
                <a:solidFill>
                  <a:schemeClr val="tx1"/>
                </a:solidFill>
                <a:ea typeface="+mn-lt"/>
                <a:cs typeface="+mn-lt"/>
                <a:sym typeface="+mn-lt"/>
              </a:rPr>
              <a:t>)</a:t>
            </a:r>
          </a:p>
          <a:p>
            <a:pPr marL="285750" indent="-285750">
              <a:buFont typeface="Arial" panose="020B0604020202020204" pitchFamily="34" charset="0"/>
              <a:buChar char="•"/>
            </a:pPr>
            <a:r>
              <a:rPr lang="en-US" sz="1200" kern="0" dirty="0">
                <a:solidFill>
                  <a:schemeClr val="tx1"/>
                </a:solidFill>
                <a:ea typeface="+mn-lt"/>
                <a:cs typeface="+mn-lt"/>
                <a:sym typeface="+mn-lt"/>
              </a:rPr>
              <a:t>Senior Lead auditor (CQI/IRCA)</a:t>
            </a:r>
          </a:p>
          <a:p>
            <a:pPr marL="285750" indent="-285750">
              <a:buFont typeface="Arial" panose="020B0604020202020204" pitchFamily="34" charset="0"/>
              <a:buChar char="•"/>
            </a:pPr>
            <a:r>
              <a:rPr lang="en-US" sz="1200" kern="0" dirty="0">
                <a:solidFill>
                  <a:schemeClr val="tx1"/>
                </a:solidFill>
                <a:ea typeface="+mn-lt"/>
                <a:cs typeface="+mn-lt"/>
                <a:sym typeface="+mn-lt"/>
              </a:rPr>
              <a:t>CSRD Auditor (Intertek academy)</a:t>
            </a:r>
          </a:p>
        </p:txBody>
      </p:sp>
      <p:sp>
        <p:nvSpPr>
          <p:cNvPr id="26" name="TextBox 25">
            <a:extLst>
              <a:ext uri="{FF2B5EF4-FFF2-40B4-BE49-F238E27FC236}">
                <a16:creationId xmlns:a16="http://schemas.microsoft.com/office/drawing/2014/main" id="{80D73B9D-62E6-4C90-A5F1-F5D760A408EA}"/>
              </a:ext>
            </a:extLst>
          </p:cNvPr>
          <p:cNvSpPr txBox="1"/>
          <p:nvPr/>
        </p:nvSpPr>
        <p:spPr>
          <a:xfrm>
            <a:off x="3205158" y="3503521"/>
            <a:ext cx="1146468"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Health &amp; Safety</a:t>
            </a:r>
          </a:p>
        </p:txBody>
      </p:sp>
      <p:sp>
        <p:nvSpPr>
          <p:cNvPr id="27" name="TextBox 26">
            <a:extLst>
              <a:ext uri="{FF2B5EF4-FFF2-40B4-BE49-F238E27FC236}">
                <a16:creationId xmlns:a16="http://schemas.microsoft.com/office/drawing/2014/main" id="{BBEBFFBF-DC15-4748-950F-1E21A72C8B9C}"/>
              </a:ext>
            </a:extLst>
          </p:cNvPr>
          <p:cNvSpPr txBox="1"/>
          <p:nvPr/>
        </p:nvSpPr>
        <p:spPr>
          <a:xfrm>
            <a:off x="3216791" y="3889041"/>
            <a:ext cx="152477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Process Development</a:t>
            </a:r>
          </a:p>
        </p:txBody>
      </p:sp>
      <p:sp>
        <p:nvSpPr>
          <p:cNvPr id="28" name="TextBox 27">
            <a:extLst>
              <a:ext uri="{FF2B5EF4-FFF2-40B4-BE49-F238E27FC236}">
                <a16:creationId xmlns:a16="http://schemas.microsoft.com/office/drawing/2014/main" id="{D7967CF5-B6FB-483F-8EE5-A39A332E054D}"/>
              </a:ext>
            </a:extLst>
          </p:cNvPr>
          <p:cNvSpPr txBox="1"/>
          <p:nvPr/>
        </p:nvSpPr>
        <p:spPr>
          <a:xfrm>
            <a:off x="3214895" y="4274562"/>
            <a:ext cx="156425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CSR &amp; Environmental Sustainability</a:t>
            </a:r>
          </a:p>
        </p:txBody>
      </p:sp>
      <p:sp>
        <p:nvSpPr>
          <p:cNvPr id="42" name="TextBox 41">
            <a:extLst>
              <a:ext uri="{FF2B5EF4-FFF2-40B4-BE49-F238E27FC236}">
                <a16:creationId xmlns:a16="http://schemas.microsoft.com/office/drawing/2014/main" id="{100CE035-3447-4003-A22E-A3E4B3B54CF5}"/>
              </a:ext>
            </a:extLst>
          </p:cNvPr>
          <p:cNvSpPr txBox="1"/>
          <p:nvPr/>
        </p:nvSpPr>
        <p:spPr>
          <a:xfrm>
            <a:off x="5111779" y="3889041"/>
            <a:ext cx="1757815"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ISO Management Systems Implementation and Auditing</a:t>
            </a:r>
          </a:p>
        </p:txBody>
      </p:sp>
      <p:sp>
        <p:nvSpPr>
          <p:cNvPr id="43" name="TextBox 42">
            <a:extLst>
              <a:ext uri="{FF2B5EF4-FFF2-40B4-BE49-F238E27FC236}">
                <a16:creationId xmlns:a16="http://schemas.microsoft.com/office/drawing/2014/main" id="{6CEE651F-2ED1-4DED-8E18-ECB3A6C57B34}"/>
              </a:ext>
            </a:extLst>
          </p:cNvPr>
          <p:cNvSpPr txBox="1"/>
          <p:nvPr/>
        </p:nvSpPr>
        <p:spPr>
          <a:xfrm>
            <a:off x="5111779" y="3503521"/>
            <a:ext cx="129234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Risk Management</a:t>
            </a:r>
          </a:p>
        </p:txBody>
      </p:sp>
      <p:sp>
        <p:nvSpPr>
          <p:cNvPr id="45" name="Rectangle 44">
            <a:extLst>
              <a:ext uri="{FF2B5EF4-FFF2-40B4-BE49-F238E27FC236}">
                <a16:creationId xmlns:a16="http://schemas.microsoft.com/office/drawing/2014/main" id="{A30D150F-ED30-4882-BDD1-FE97DC63819E}"/>
              </a:ext>
            </a:extLst>
          </p:cNvPr>
          <p:cNvSpPr/>
          <p:nvPr/>
        </p:nvSpPr>
        <p:spPr>
          <a:xfrm>
            <a:off x="0" y="1027906"/>
            <a:ext cx="2456121" cy="5165723"/>
          </a:xfrm>
          <a:prstGeom prst="rect">
            <a:avLst/>
          </a:pr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chemeClr val="tx1"/>
              </a:solidFill>
              <a:effectLst/>
              <a:uLnTx/>
              <a:uFillTx/>
            </a:endParaRPr>
          </a:p>
        </p:txBody>
      </p:sp>
      <p:sp>
        <p:nvSpPr>
          <p:cNvPr id="46" name="Rectangle 45">
            <a:extLst>
              <a:ext uri="{FF2B5EF4-FFF2-40B4-BE49-F238E27FC236}">
                <a16:creationId xmlns:a16="http://schemas.microsoft.com/office/drawing/2014/main" id="{7BEDCA70-8D07-4CCE-A8F6-2B3D231AE520}"/>
              </a:ext>
            </a:extLst>
          </p:cNvPr>
          <p:cNvSpPr/>
          <p:nvPr/>
        </p:nvSpPr>
        <p:spPr>
          <a:xfrm>
            <a:off x="0" y="3235947"/>
            <a:ext cx="2456121" cy="641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ea typeface="+mn-lt"/>
                <a:cs typeface="+mn-lt"/>
                <a:sym typeface="+mn-lt"/>
              </a:rPr>
              <a:t>Expert</a:t>
            </a:r>
          </a:p>
        </p:txBody>
      </p:sp>
      <p:cxnSp>
        <p:nvCxnSpPr>
          <p:cNvPr id="47" name="Straight Connector 46">
            <a:extLst>
              <a:ext uri="{FF2B5EF4-FFF2-40B4-BE49-F238E27FC236}">
                <a16:creationId xmlns:a16="http://schemas.microsoft.com/office/drawing/2014/main" id="{93A7840D-EA91-4EE2-90A9-9DB67CE0C86A}"/>
              </a:ext>
            </a:extLst>
          </p:cNvPr>
          <p:cNvCxnSpPr/>
          <p:nvPr/>
        </p:nvCxnSpPr>
        <p:spPr>
          <a:xfrm>
            <a:off x="195533" y="3212628"/>
            <a:ext cx="20650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ED7F573A-0F05-4B01-BC67-624FF85CA80E}"/>
              </a:ext>
            </a:extLst>
          </p:cNvPr>
          <p:cNvSpPr/>
          <p:nvPr/>
        </p:nvSpPr>
        <p:spPr>
          <a:xfrm>
            <a:off x="5729984" y="5455504"/>
            <a:ext cx="2556000" cy="36894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55" name="Rectangle 54">
            <a:extLst>
              <a:ext uri="{FF2B5EF4-FFF2-40B4-BE49-F238E27FC236}">
                <a16:creationId xmlns:a16="http://schemas.microsoft.com/office/drawing/2014/main" id="{3F344986-33D7-4EFF-B5CD-4DE051F0A4FD}"/>
              </a:ext>
            </a:extLst>
          </p:cNvPr>
          <p:cNvSpPr/>
          <p:nvPr/>
        </p:nvSpPr>
        <p:spPr>
          <a:xfrm>
            <a:off x="6868524" y="1498745"/>
            <a:ext cx="4982783" cy="477600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l"/>
            <a:r>
              <a:rPr lang="en-US" sz="1200" b="1" i="0" dirty="0">
                <a:solidFill>
                  <a:schemeClr val="tx1"/>
                </a:solidFill>
                <a:effectLst/>
                <a:latin typeface="+mj-lt"/>
              </a:rPr>
              <a:t>Audits &amp; Certification</a:t>
            </a:r>
          </a:p>
          <a:p>
            <a:pPr marL="285750" indent="-285750" algn="l">
              <a:buFont typeface="Arial" panose="020B0604020202020204" pitchFamily="34" charset="0"/>
              <a:buChar char="•"/>
            </a:pPr>
            <a:r>
              <a:rPr lang="en-US" sz="1200" b="0" i="0" dirty="0">
                <a:solidFill>
                  <a:schemeClr val="tx1"/>
                </a:solidFill>
                <a:effectLst/>
                <a:latin typeface="+mj-lt"/>
              </a:rPr>
              <a:t>Led the development and implementation of ISO 9001, ISO 14001, and ISO 45001 management systems for diverse organizations.</a:t>
            </a:r>
          </a:p>
          <a:p>
            <a:pPr marL="285750" indent="-285750" algn="l">
              <a:buFont typeface="Arial" panose="020B0604020202020204" pitchFamily="34" charset="0"/>
              <a:buChar char="•"/>
            </a:pPr>
            <a:r>
              <a:rPr lang="en-US" sz="1200" b="0" i="0" dirty="0">
                <a:solidFill>
                  <a:schemeClr val="tx1"/>
                </a:solidFill>
                <a:effectLst/>
                <a:latin typeface="+mj-lt"/>
              </a:rPr>
              <a:t>Designed and delivered tailor-made trainings in occupational health and safety specifically for companies within the construction industry.</a:t>
            </a:r>
          </a:p>
          <a:p>
            <a:pPr algn="l"/>
            <a:endParaRPr lang="en-US" sz="1200" b="0" i="0" dirty="0">
              <a:solidFill>
                <a:schemeClr val="tx1"/>
              </a:solidFill>
              <a:effectLst/>
              <a:latin typeface="+mj-lt"/>
            </a:endParaRPr>
          </a:p>
          <a:p>
            <a:pPr algn="l"/>
            <a:endParaRPr lang="en-US" sz="1200" b="0" i="0" dirty="0">
              <a:solidFill>
                <a:schemeClr val="tx1"/>
              </a:solidFill>
              <a:effectLst/>
              <a:latin typeface="+mj-lt"/>
            </a:endParaRPr>
          </a:p>
          <a:p>
            <a:pPr algn="l"/>
            <a:r>
              <a:rPr lang="en-US" sz="1200" b="1" i="0" dirty="0">
                <a:solidFill>
                  <a:schemeClr val="tx1"/>
                </a:solidFill>
                <a:effectLst/>
                <a:latin typeface="+mj-lt"/>
              </a:rPr>
              <a:t>Risk Management &amp; Coaching</a:t>
            </a:r>
          </a:p>
          <a:p>
            <a:pPr marL="285750" indent="-285750" algn="l">
              <a:buFont typeface="Arial" panose="020B0604020202020204" pitchFamily="34" charset="0"/>
              <a:buChar char="•"/>
            </a:pPr>
            <a:r>
              <a:rPr lang="en-US" sz="1200" b="0" i="0" dirty="0">
                <a:solidFill>
                  <a:schemeClr val="tx1"/>
                </a:solidFill>
                <a:effectLst/>
                <a:latin typeface="+mj-lt"/>
              </a:rPr>
              <a:t>Facilitated risk management workshops focusing on occupational health and safety, enhancing company-wide awareness and mitigation strategies.</a:t>
            </a:r>
          </a:p>
          <a:p>
            <a:pPr marL="285750" indent="-285750" algn="l">
              <a:buFont typeface="Arial" panose="020B0604020202020204" pitchFamily="34" charset="0"/>
              <a:buChar char="•"/>
            </a:pPr>
            <a:r>
              <a:rPr lang="en-US" sz="1200" b="0" i="0" dirty="0">
                <a:solidFill>
                  <a:schemeClr val="tx1"/>
                </a:solidFill>
                <a:effectLst/>
                <a:latin typeface="+mj-lt"/>
              </a:rPr>
              <a:t>Provided brain-based leadership coaching, aiding in the development of leadership skills with a focus on psychological insights for improved management effectiveness.</a:t>
            </a:r>
          </a:p>
          <a:p>
            <a:pPr marL="285750" indent="-285750" algn="l">
              <a:buFont typeface="Arial" panose="020B0604020202020204" pitchFamily="34" charset="0"/>
              <a:buChar char="•"/>
            </a:pPr>
            <a:endParaRPr lang="en-US" sz="1200" b="0" i="0" dirty="0">
              <a:solidFill>
                <a:schemeClr val="tx1"/>
              </a:solidFill>
              <a:effectLst/>
              <a:latin typeface="+mj-lt"/>
            </a:endParaRPr>
          </a:p>
          <a:p>
            <a:pPr marL="285750" indent="-285750" algn="l">
              <a:buFont typeface="Arial" panose="020B0604020202020204" pitchFamily="34" charset="0"/>
              <a:buChar char="•"/>
            </a:pPr>
            <a:endParaRPr lang="en-US" sz="1200" b="0" i="0" dirty="0">
              <a:solidFill>
                <a:schemeClr val="tx1"/>
              </a:solidFill>
              <a:effectLst/>
              <a:latin typeface="+mj-lt"/>
            </a:endParaRPr>
          </a:p>
          <a:p>
            <a:pPr algn="l"/>
            <a:r>
              <a:rPr lang="en-US" sz="1200" b="1" i="0" dirty="0">
                <a:solidFill>
                  <a:schemeClr val="tx1"/>
                </a:solidFill>
                <a:effectLst/>
                <a:latin typeface="+mj-lt"/>
              </a:rPr>
              <a:t>Process Development &amp; Compliance</a:t>
            </a:r>
          </a:p>
          <a:p>
            <a:pPr marL="285750" indent="-285750" algn="l">
              <a:buFont typeface="Arial" panose="020B0604020202020204" pitchFamily="34" charset="0"/>
              <a:buChar char="•"/>
            </a:pPr>
            <a:r>
              <a:rPr lang="en-US" sz="1200" b="0" i="0" dirty="0">
                <a:solidFill>
                  <a:schemeClr val="tx1"/>
                </a:solidFill>
                <a:effectLst/>
                <a:latin typeface="+mj-lt"/>
              </a:rPr>
              <a:t>Conducted process development workshops aimed at enhancing operational efficiencies and compliance with regulatory standards.</a:t>
            </a:r>
          </a:p>
          <a:p>
            <a:pPr marL="285750" indent="-285750" algn="l">
              <a:buFont typeface="Arial" panose="020B0604020202020204" pitchFamily="34" charset="0"/>
              <a:buChar char="•"/>
            </a:pPr>
            <a:r>
              <a:rPr lang="en-US" sz="1200" b="0" i="0" dirty="0">
                <a:solidFill>
                  <a:schemeClr val="tx1"/>
                </a:solidFill>
                <a:effectLst/>
                <a:latin typeface="+mj-lt"/>
              </a:rPr>
              <a:t>Spearheaded the implementation of the CSRD directive, ensuring companies align with sustainability reporting standards.</a:t>
            </a:r>
            <a:endParaRPr kumimoji="0" lang="en-US" sz="1200" b="0" i="0" u="none" strike="noStrike" kern="0" cap="none" spc="0" normalizeH="0" baseline="0" noProof="0" dirty="0">
              <a:ln>
                <a:noFill/>
              </a:ln>
              <a:solidFill>
                <a:schemeClr val="tx1"/>
              </a:solidFill>
              <a:effectLst/>
              <a:uLnTx/>
              <a:uFillTx/>
              <a:latin typeface="+mj-lt"/>
              <a:ea typeface="+mn-lt"/>
              <a:cs typeface="+mn-lt"/>
              <a:sym typeface="+mn-lt"/>
            </a:endParaRPr>
          </a:p>
        </p:txBody>
      </p:sp>
      <p:sp>
        <p:nvSpPr>
          <p:cNvPr id="56" name="Title 1">
            <a:extLst>
              <a:ext uri="{FF2B5EF4-FFF2-40B4-BE49-F238E27FC236}">
                <a16:creationId xmlns:a16="http://schemas.microsoft.com/office/drawing/2014/main" id="{8E0D200D-B453-49DD-B19E-89FECDCC1C00}"/>
              </a:ext>
            </a:extLst>
          </p:cNvPr>
          <p:cNvSpPr txBox="1">
            <a:spLocks/>
          </p:cNvSpPr>
          <p:nvPr/>
        </p:nvSpPr>
        <p:spPr>
          <a:xfrm>
            <a:off x="0" y="2796867"/>
            <a:ext cx="2456121" cy="400615"/>
          </a:xfrm>
          <a:prstGeom prst="rect">
            <a:avLst/>
          </a:prstGeom>
          <a:noFill/>
          <a:ln w="25400" cap="flat" cmpd="sng" algn="ctr">
            <a:noFill/>
            <a:prstDash val="solid"/>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spcBef>
                <a:spcPct val="0"/>
              </a:spcBef>
              <a:buNone/>
              <a:defRPr sz="4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a:solidFill>
                  <a:schemeClr val="bg1"/>
                </a:solidFill>
                <a:ea typeface="+mn-lt"/>
                <a:cs typeface="+mn-lt"/>
                <a:sym typeface="+mn-lt"/>
              </a:rPr>
              <a:t>Pontus </a:t>
            </a:r>
            <a:r>
              <a:rPr lang="en-US" sz="2400" b="1" dirty="0" err="1">
                <a:solidFill>
                  <a:schemeClr val="bg1"/>
                </a:solidFill>
                <a:ea typeface="+mn-lt"/>
                <a:cs typeface="+mn-lt"/>
                <a:sym typeface="+mn-lt"/>
              </a:rPr>
              <a:t>Åstrand</a:t>
            </a:r>
            <a:endParaRPr lang="en-US" sz="2400" b="1" dirty="0">
              <a:solidFill>
                <a:schemeClr val="bg1"/>
              </a:solidFill>
              <a:ea typeface="+mn-lt"/>
              <a:cs typeface="+mn-lt"/>
              <a:sym typeface="+mn-lt"/>
            </a:endParaRPr>
          </a:p>
        </p:txBody>
      </p:sp>
      <p:sp>
        <p:nvSpPr>
          <p:cNvPr id="78" name="AutoShape 3">
            <a:extLst>
              <a:ext uri="{FF2B5EF4-FFF2-40B4-BE49-F238E27FC236}">
                <a16:creationId xmlns:a16="http://schemas.microsoft.com/office/drawing/2014/main" id="{83EF720D-47BB-4037-AB5F-BF95C1824F30}"/>
              </a:ext>
            </a:extLst>
          </p:cNvPr>
          <p:cNvSpPr>
            <a:spLocks noChangeAspect="1" noChangeArrowheads="1" noTextEdit="1"/>
          </p:cNvSpPr>
          <p:nvPr/>
        </p:nvSpPr>
        <p:spPr bwMode="auto">
          <a:xfrm>
            <a:off x="2548369" y="2743048"/>
            <a:ext cx="552985" cy="5529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0" name="Rectangle 89">
            <a:extLst>
              <a:ext uri="{FF2B5EF4-FFF2-40B4-BE49-F238E27FC236}">
                <a16:creationId xmlns:a16="http://schemas.microsoft.com/office/drawing/2014/main" id="{9E03C71C-3F93-433D-A32F-6466E7274591}"/>
              </a:ext>
            </a:extLst>
          </p:cNvPr>
          <p:cNvSpPr/>
          <p:nvPr/>
        </p:nvSpPr>
        <p:spPr>
          <a:xfrm>
            <a:off x="3079672" y="1036206"/>
            <a:ext cx="1000594" cy="369332"/>
          </a:xfrm>
          <a:prstGeom prst="rect">
            <a:avLst/>
          </a:prstGeom>
          <a:noFill/>
        </p:spPr>
        <p:txBody>
          <a:bodyPr wrap="none">
            <a:spAutoFit/>
          </a:bodyPr>
          <a:lstStyle/>
          <a:p>
            <a:pPr lvl="0">
              <a:defRPr/>
            </a:pPr>
            <a:r>
              <a:rPr lang="en-US" b="1" kern="0" dirty="0">
                <a:solidFill>
                  <a:schemeClr val="accent2"/>
                </a:solidFill>
                <a:ea typeface="+mn-lt"/>
                <a:cs typeface="+mn-lt"/>
                <a:sym typeface="+mn-lt"/>
              </a:rPr>
              <a:t>RESUME</a:t>
            </a:r>
          </a:p>
        </p:txBody>
      </p:sp>
      <p:sp>
        <p:nvSpPr>
          <p:cNvPr id="91" name="Rectangle 90">
            <a:extLst>
              <a:ext uri="{FF2B5EF4-FFF2-40B4-BE49-F238E27FC236}">
                <a16:creationId xmlns:a16="http://schemas.microsoft.com/office/drawing/2014/main" id="{F8F92A6B-AEB4-40B1-A089-30C8B247DDF8}"/>
              </a:ext>
            </a:extLst>
          </p:cNvPr>
          <p:cNvSpPr/>
          <p:nvPr/>
        </p:nvSpPr>
        <p:spPr>
          <a:xfrm>
            <a:off x="3079672" y="3040967"/>
            <a:ext cx="1133644" cy="369332"/>
          </a:xfrm>
          <a:prstGeom prst="rect">
            <a:avLst/>
          </a:prstGeom>
          <a:noFill/>
        </p:spPr>
        <p:txBody>
          <a:bodyPr wrap="none">
            <a:spAutoFit/>
          </a:bodyPr>
          <a:lstStyle/>
          <a:p>
            <a:r>
              <a:rPr lang="en-US" b="1" kern="0" dirty="0">
                <a:solidFill>
                  <a:schemeClr val="accent3"/>
                </a:solidFill>
                <a:ea typeface="+mn-lt"/>
                <a:cs typeface="+mn-lt"/>
                <a:sym typeface="+mn-lt"/>
              </a:rPr>
              <a:t>EXPERTISE</a:t>
            </a:r>
            <a:endParaRPr lang="en-US" dirty="0">
              <a:solidFill>
                <a:schemeClr val="accent3"/>
              </a:solidFill>
              <a:ea typeface="+mn-lt"/>
              <a:cs typeface="+mn-lt"/>
              <a:sym typeface="+mn-lt"/>
            </a:endParaRPr>
          </a:p>
        </p:txBody>
      </p:sp>
      <p:sp>
        <p:nvSpPr>
          <p:cNvPr id="92" name="Rectangle 91">
            <a:extLst>
              <a:ext uri="{FF2B5EF4-FFF2-40B4-BE49-F238E27FC236}">
                <a16:creationId xmlns:a16="http://schemas.microsoft.com/office/drawing/2014/main" id="{ECEB2771-8876-4633-9D4D-0211AEE8FA00}"/>
              </a:ext>
            </a:extLst>
          </p:cNvPr>
          <p:cNvSpPr/>
          <p:nvPr/>
        </p:nvSpPr>
        <p:spPr>
          <a:xfrm>
            <a:off x="3207354" y="4762201"/>
            <a:ext cx="1284326" cy="369332"/>
          </a:xfrm>
          <a:prstGeom prst="rect">
            <a:avLst/>
          </a:prstGeom>
          <a:noFill/>
        </p:spPr>
        <p:txBody>
          <a:bodyPr wrap="none">
            <a:spAutoFit/>
          </a:bodyPr>
          <a:lstStyle/>
          <a:p>
            <a:pPr lvl="0">
              <a:defRPr/>
            </a:pPr>
            <a:r>
              <a:rPr lang="en-US" b="1" kern="0" dirty="0">
                <a:solidFill>
                  <a:schemeClr val="tx2"/>
                </a:solidFill>
                <a:ea typeface="+mn-lt"/>
                <a:cs typeface="+mn-lt"/>
                <a:sym typeface="+mn-lt"/>
              </a:rPr>
              <a:t>EDUCATION</a:t>
            </a:r>
            <a:endParaRPr lang="en-US" kern="0" dirty="0">
              <a:solidFill>
                <a:schemeClr val="tx2"/>
              </a:solidFill>
              <a:ea typeface="+mn-lt"/>
              <a:cs typeface="+mn-lt"/>
              <a:sym typeface="+mn-lt"/>
            </a:endParaRPr>
          </a:p>
        </p:txBody>
      </p:sp>
      <p:sp>
        <p:nvSpPr>
          <p:cNvPr id="93" name="Rectangle 92">
            <a:extLst>
              <a:ext uri="{FF2B5EF4-FFF2-40B4-BE49-F238E27FC236}">
                <a16:creationId xmlns:a16="http://schemas.microsoft.com/office/drawing/2014/main" id="{7E820C24-49CB-4979-8471-68066335DE1C}"/>
              </a:ext>
            </a:extLst>
          </p:cNvPr>
          <p:cNvSpPr/>
          <p:nvPr/>
        </p:nvSpPr>
        <p:spPr>
          <a:xfrm>
            <a:off x="7371921" y="1061903"/>
            <a:ext cx="3185487" cy="369332"/>
          </a:xfrm>
          <a:prstGeom prst="rect">
            <a:avLst/>
          </a:prstGeom>
          <a:noFill/>
          <a:ln>
            <a:noFill/>
          </a:ln>
        </p:spPr>
        <p:txBody>
          <a:bodyPr wrap="none">
            <a:spAutoFit/>
          </a:bodyPr>
          <a:lstStyle/>
          <a:p>
            <a:pPr lvl="0">
              <a:defRPr/>
            </a:pPr>
            <a:r>
              <a:rPr lang="en-US" b="1" kern="0" dirty="0">
                <a:solidFill>
                  <a:schemeClr val="accent6"/>
                </a:solidFill>
                <a:ea typeface="+mn-lt"/>
                <a:cs typeface="+mn-lt"/>
                <a:sym typeface="+mn-lt"/>
              </a:rPr>
              <a:t>PROJECT REFERENCES (EXTRACT)</a:t>
            </a:r>
            <a:endParaRPr lang="en-US" kern="0" dirty="0">
              <a:solidFill>
                <a:schemeClr val="accent6"/>
              </a:solidFill>
              <a:ea typeface="+mn-lt"/>
              <a:cs typeface="+mn-lt"/>
              <a:sym typeface="+mn-lt"/>
            </a:endParaRPr>
          </a:p>
        </p:txBody>
      </p:sp>
      <p:grpSp>
        <p:nvGrpSpPr>
          <p:cNvPr id="95" name="Candidate" descr="{&quot;Key&quot;:&quot;POWER_USER_SHAPE_ICON&quot;,&quot;Value&quot;:&quot;POWER_USER_SHAPE_ICON_STYLE_1&quot;}">
            <a:extLst>
              <a:ext uri="{FF2B5EF4-FFF2-40B4-BE49-F238E27FC236}">
                <a16:creationId xmlns:a16="http://schemas.microsoft.com/office/drawing/2014/main" id="{6E4EAC76-0C75-5884-6152-B388F0CB494D}"/>
              </a:ext>
            </a:extLst>
          </p:cNvPr>
          <p:cNvGrpSpPr>
            <a:grpSpLocks noChangeAspect="1"/>
          </p:cNvGrpSpPr>
          <p:nvPr/>
        </p:nvGrpSpPr>
        <p:grpSpPr>
          <a:xfrm>
            <a:off x="2744839" y="3044107"/>
            <a:ext cx="303497" cy="355478"/>
            <a:chOff x="8482013" y="4622800"/>
            <a:chExt cx="574675" cy="673101"/>
          </a:xfrm>
        </p:grpSpPr>
        <p:sp>
          <p:nvSpPr>
            <p:cNvPr id="96" name="Freeform 2635">
              <a:extLst>
                <a:ext uri="{FF2B5EF4-FFF2-40B4-BE49-F238E27FC236}">
                  <a16:creationId xmlns:a16="http://schemas.microsoft.com/office/drawing/2014/main" id="{DD40393E-02E8-7CB3-BB34-991227765ED4}"/>
                </a:ext>
              </a:extLst>
            </p:cNvPr>
            <p:cNvSpPr>
              <a:spLocks/>
            </p:cNvSpPr>
            <p:nvPr/>
          </p:nvSpPr>
          <p:spPr bwMode="auto">
            <a:xfrm>
              <a:off x="8763000" y="4773613"/>
              <a:ext cx="293688" cy="522288"/>
            </a:xfrm>
            <a:custGeom>
              <a:avLst/>
              <a:gdLst>
                <a:gd name="T0" fmla="*/ 263 w 263"/>
                <a:gd name="T1" fmla="*/ 56 h 467"/>
                <a:gd name="T2" fmla="*/ 252 w 263"/>
                <a:gd name="T3" fmla="*/ 210 h 467"/>
                <a:gd name="T4" fmla="*/ 205 w 263"/>
                <a:gd name="T5" fmla="*/ 247 h 467"/>
                <a:gd name="T6" fmla="*/ 203 w 263"/>
                <a:gd name="T7" fmla="*/ 247 h 467"/>
                <a:gd name="T8" fmla="*/ 188 w 263"/>
                <a:gd name="T9" fmla="*/ 452 h 467"/>
                <a:gd name="T10" fmla="*/ 172 w 263"/>
                <a:gd name="T11" fmla="*/ 467 h 467"/>
                <a:gd name="T12" fmla="*/ 91 w 263"/>
                <a:gd name="T13" fmla="*/ 467 h 467"/>
                <a:gd name="T14" fmla="*/ 75 w 263"/>
                <a:gd name="T15" fmla="*/ 452 h 467"/>
                <a:gd name="T16" fmla="*/ 60 w 263"/>
                <a:gd name="T17" fmla="*/ 247 h 467"/>
                <a:gd name="T18" fmla="*/ 58 w 263"/>
                <a:gd name="T19" fmla="*/ 247 h 467"/>
                <a:gd name="T20" fmla="*/ 11 w 263"/>
                <a:gd name="T21" fmla="*/ 210 h 467"/>
                <a:gd name="T22" fmla="*/ 0 w 263"/>
                <a:gd name="T23" fmla="*/ 58 h 467"/>
                <a:gd name="T24" fmla="*/ 0 w 263"/>
                <a:gd name="T25" fmla="*/ 56 h 467"/>
                <a:gd name="T26" fmla="*/ 53 w 263"/>
                <a:gd name="T27" fmla="*/ 0 h 467"/>
                <a:gd name="T28" fmla="*/ 210 w 263"/>
                <a:gd name="T29" fmla="*/ 0 h 467"/>
                <a:gd name="T30" fmla="*/ 263 w 263"/>
                <a:gd name="T31" fmla="*/ 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3" h="467">
                  <a:moveTo>
                    <a:pt x="263" y="56"/>
                  </a:moveTo>
                  <a:lnTo>
                    <a:pt x="252" y="210"/>
                  </a:lnTo>
                  <a:cubicBezTo>
                    <a:pt x="250" y="228"/>
                    <a:pt x="225" y="244"/>
                    <a:pt x="205" y="247"/>
                  </a:cubicBezTo>
                  <a:cubicBezTo>
                    <a:pt x="204" y="247"/>
                    <a:pt x="204" y="247"/>
                    <a:pt x="203" y="247"/>
                  </a:cubicBezTo>
                  <a:lnTo>
                    <a:pt x="188" y="452"/>
                  </a:lnTo>
                  <a:cubicBezTo>
                    <a:pt x="187" y="460"/>
                    <a:pt x="180" y="467"/>
                    <a:pt x="172" y="467"/>
                  </a:cubicBezTo>
                  <a:lnTo>
                    <a:pt x="91" y="467"/>
                  </a:lnTo>
                  <a:cubicBezTo>
                    <a:pt x="83" y="467"/>
                    <a:pt x="76" y="460"/>
                    <a:pt x="75" y="452"/>
                  </a:cubicBezTo>
                  <a:lnTo>
                    <a:pt x="60" y="247"/>
                  </a:lnTo>
                  <a:cubicBezTo>
                    <a:pt x="59" y="247"/>
                    <a:pt x="58" y="247"/>
                    <a:pt x="58" y="247"/>
                  </a:cubicBezTo>
                  <a:cubicBezTo>
                    <a:pt x="38" y="244"/>
                    <a:pt x="13" y="228"/>
                    <a:pt x="11" y="210"/>
                  </a:cubicBezTo>
                  <a:lnTo>
                    <a:pt x="0" y="58"/>
                  </a:lnTo>
                  <a:cubicBezTo>
                    <a:pt x="0" y="57"/>
                    <a:pt x="0" y="56"/>
                    <a:pt x="0" y="56"/>
                  </a:cubicBezTo>
                  <a:cubicBezTo>
                    <a:pt x="0" y="26"/>
                    <a:pt x="24" y="1"/>
                    <a:pt x="53" y="0"/>
                  </a:cubicBezTo>
                  <a:lnTo>
                    <a:pt x="210" y="0"/>
                  </a:lnTo>
                  <a:cubicBezTo>
                    <a:pt x="239" y="1"/>
                    <a:pt x="263" y="26"/>
                    <a:pt x="263" y="56"/>
                  </a:cubicBezTo>
                  <a:close/>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7" name="Oval 2636">
              <a:extLst>
                <a:ext uri="{FF2B5EF4-FFF2-40B4-BE49-F238E27FC236}">
                  <a16:creationId xmlns:a16="http://schemas.microsoft.com/office/drawing/2014/main" id="{88C2CB5C-CF74-D5D9-6DCF-7DC5AD476ACC}"/>
                </a:ext>
              </a:extLst>
            </p:cNvPr>
            <p:cNvSpPr>
              <a:spLocks noChangeArrowheads="1"/>
            </p:cNvSpPr>
            <p:nvPr/>
          </p:nvSpPr>
          <p:spPr bwMode="auto">
            <a:xfrm>
              <a:off x="8853488" y="4622800"/>
              <a:ext cx="111125" cy="112713"/>
            </a:xfrm>
            <a:prstGeom prst="ellipse">
              <a:avLst/>
            </a:pr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8" name="Line 2637">
              <a:extLst>
                <a:ext uri="{FF2B5EF4-FFF2-40B4-BE49-F238E27FC236}">
                  <a16:creationId xmlns:a16="http://schemas.microsoft.com/office/drawing/2014/main" id="{59195567-1A35-9689-C523-1906C13983A4}"/>
                </a:ext>
              </a:extLst>
            </p:cNvPr>
            <p:cNvSpPr>
              <a:spLocks noChangeShapeType="1"/>
            </p:cNvSpPr>
            <p:nvPr/>
          </p:nvSpPr>
          <p:spPr bwMode="auto">
            <a:xfrm>
              <a:off x="8909050" y="5033963"/>
              <a:ext cx="0" cy="261938"/>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9" name="Line 2638">
              <a:extLst>
                <a:ext uri="{FF2B5EF4-FFF2-40B4-BE49-F238E27FC236}">
                  <a16:creationId xmlns:a16="http://schemas.microsoft.com/office/drawing/2014/main" id="{8FF242CE-9D19-41E2-307E-FE0F05B5BF19}"/>
                </a:ext>
              </a:extLst>
            </p:cNvPr>
            <p:cNvSpPr>
              <a:spLocks noChangeShapeType="1"/>
            </p:cNvSpPr>
            <p:nvPr/>
          </p:nvSpPr>
          <p:spPr bwMode="auto">
            <a:xfrm flipH="1" flipV="1">
              <a:off x="8816975"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0" name="Line 2639">
              <a:extLst>
                <a:ext uri="{FF2B5EF4-FFF2-40B4-BE49-F238E27FC236}">
                  <a16:creationId xmlns:a16="http://schemas.microsoft.com/office/drawing/2014/main" id="{351496EB-9A38-FFED-609E-AA1F76D478C6}"/>
                </a:ext>
              </a:extLst>
            </p:cNvPr>
            <p:cNvSpPr>
              <a:spLocks noChangeShapeType="1"/>
            </p:cNvSpPr>
            <p:nvPr/>
          </p:nvSpPr>
          <p:spPr bwMode="auto">
            <a:xfrm flipV="1">
              <a:off x="8990013"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1" name="Freeform 2640">
              <a:extLst>
                <a:ext uri="{FF2B5EF4-FFF2-40B4-BE49-F238E27FC236}">
                  <a16:creationId xmlns:a16="http://schemas.microsoft.com/office/drawing/2014/main" id="{0561112B-9E8F-AA94-ACA6-569D9A0D860F}"/>
                </a:ext>
              </a:extLst>
            </p:cNvPr>
            <p:cNvSpPr>
              <a:spLocks/>
            </p:cNvSpPr>
            <p:nvPr/>
          </p:nvSpPr>
          <p:spPr bwMode="auto">
            <a:xfrm>
              <a:off x="8482013" y="4627563"/>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2" name="Freeform 2641">
              <a:extLst>
                <a:ext uri="{FF2B5EF4-FFF2-40B4-BE49-F238E27FC236}">
                  <a16:creationId xmlns:a16="http://schemas.microsoft.com/office/drawing/2014/main" id="{42F9749E-A5B8-9181-A24A-B30080DB394A}"/>
                </a:ext>
              </a:extLst>
            </p:cNvPr>
            <p:cNvSpPr>
              <a:spLocks/>
            </p:cNvSpPr>
            <p:nvPr/>
          </p:nvSpPr>
          <p:spPr bwMode="auto">
            <a:xfrm>
              <a:off x="8528050" y="4679950"/>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3" name="Freeform 2642">
              <a:extLst>
                <a:ext uri="{FF2B5EF4-FFF2-40B4-BE49-F238E27FC236}">
                  <a16:creationId xmlns:a16="http://schemas.microsoft.com/office/drawing/2014/main" id="{47CF2F99-B8FB-AC7E-9E0D-2600A878B95C}"/>
                </a:ext>
              </a:extLst>
            </p:cNvPr>
            <p:cNvSpPr>
              <a:spLocks/>
            </p:cNvSpPr>
            <p:nvPr/>
          </p:nvSpPr>
          <p:spPr bwMode="auto">
            <a:xfrm>
              <a:off x="8482013" y="4875213"/>
              <a:ext cx="176213" cy="173038"/>
            </a:xfrm>
            <a:custGeom>
              <a:avLst/>
              <a:gdLst>
                <a:gd name="T0" fmla="*/ 20 w 157"/>
                <a:gd name="T1" fmla="*/ 156 h 156"/>
                <a:gd name="T2" fmla="*/ 137 w 157"/>
                <a:gd name="T3" fmla="*/ 156 h 156"/>
                <a:gd name="T4" fmla="*/ 157 w 157"/>
                <a:gd name="T5" fmla="*/ 136 h 156"/>
                <a:gd name="T6" fmla="*/ 157 w 157"/>
                <a:gd name="T7" fmla="*/ 19 h 156"/>
                <a:gd name="T8" fmla="*/ 137 w 157"/>
                <a:gd name="T9" fmla="*/ 0 h 156"/>
                <a:gd name="T10" fmla="*/ 20 w 157"/>
                <a:gd name="T11" fmla="*/ 0 h 156"/>
                <a:gd name="T12" fmla="*/ 0 w 157"/>
                <a:gd name="T13" fmla="*/ 19 h 156"/>
                <a:gd name="T14" fmla="*/ 0 w 157"/>
                <a:gd name="T15" fmla="*/ 136 h 156"/>
                <a:gd name="T16" fmla="*/ 20 w 157"/>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6">
                  <a:moveTo>
                    <a:pt x="20" y="156"/>
                  </a:moveTo>
                  <a:lnTo>
                    <a:pt x="137" y="156"/>
                  </a:lnTo>
                  <a:cubicBezTo>
                    <a:pt x="148" y="156"/>
                    <a:pt x="157" y="147"/>
                    <a:pt x="157" y="136"/>
                  </a:cubicBezTo>
                  <a:lnTo>
                    <a:pt x="157" y="19"/>
                  </a:lnTo>
                  <a:cubicBezTo>
                    <a:pt x="157" y="9"/>
                    <a:pt x="148" y="0"/>
                    <a:pt x="137" y="0"/>
                  </a:cubicBezTo>
                  <a:lnTo>
                    <a:pt x="20" y="0"/>
                  </a:lnTo>
                  <a:cubicBezTo>
                    <a:pt x="9" y="0"/>
                    <a:pt x="0" y="9"/>
                    <a:pt x="0" y="19"/>
                  </a:cubicBezTo>
                  <a:lnTo>
                    <a:pt x="0" y="136"/>
                  </a:lnTo>
                  <a:cubicBezTo>
                    <a:pt x="0" y="147"/>
                    <a:pt x="9" y="156"/>
                    <a:pt x="20" y="156"/>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4" name="Freeform 2643">
              <a:extLst>
                <a:ext uri="{FF2B5EF4-FFF2-40B4-BE49-F238E27FC236}">
                  <a16:creationId xmlns:a16="http://schemas.microsoft.com/office/drawing/2014/main" id="{CEBF1F8D-D562-2BAD-1F2E-287216CB9AC1}"/>
                </a:ext>
              </a:extLst>
            </p:cNvPr>
            <p:cNvSpPr>
              <a:spLocks/>
            </p:cNvSpPr>
            <p:nvPr/>
          </p:nvSpPr>
          <p:spPr bwMode="auto">
            <a:xfrm>
              <a:off x="8528050" y="4926013"/>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5" name="Freeform 2644">
              <a:extLst>
                <a:ext uri="{FF2B5EF4-FFF2-40B4-BE49-F238E27FC236}">
                  <a16:creationId xmlns:a16="http://schemas.microsoft.com/office/drawing/2014/main" id="{E42B4638-542F-4E22-D8F2-F541B9567417}"/>
                </a:ext>
              </a:extLst>
            </p:cNvPr>
            <p:cNvSpPr>
              <a:spLocks/>
            </p:cNvSpPr>
            <p:nvPr/>
          </p:nvSpPr>
          <p:spPr bwMode="auto">
            <a:xfrm>
              <a:off x="8482013" y="5119688"/>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6" name="Freeform 2645">
              <a:extLst>
                <a:ext uri="{FF2B5EF4-FFF2-40B4-BE49-F238E27FC236}">
                  <a16:creationId xmlns:a16="http://schemas.microsoft.com/office/drawing/2014/main" id="{75EBB8CA-DAD5-BAF6-B92B-379A948E3CA5}"/>
                </a:ext>
              </a:extLst>
            </p:cNvPr>
            <p:cNvSpPr>
              <a:spLocks/>
            </p:cNvSpPr>
            <p:nvPr/>
          </p:nvSpPr>
          <p:spPr bwMode="auto">
            <a:xfrm>
              <a:off x="8528050" y="5172075"/>
              <a:ext cx="85725" cy="79375"/>
            </a:xfrm>
            <a:custGeom>
              <a:avLst/>
              <a:gdLst>
                <a:gd name="T0" fmla="*/ 0 w 76"/>
                <a:gd name="T1" fmla="*/ 28 h 70"/>
                <a:gd name="T2" fmla="*/ 29 w 76"/>
                <a:gd name="T3" fmla="*/ 70 h 70"/>
                <a:gd name="T4" fmla="*/ 76 w 76"/>
                <a:gd name="T5" fmla="*/ 0 h 70"/>
              </a:gdLst>
              <a:ahLst/>
              <a:cxnLst>
                <a:cxn ang="0">
                  <a:pos x="T0" y="T1"/>
                </a:cxn>
                <a:cxn ang="0">
                  <a:pos x="T2" y="T3"/>
                </a:cxn>
                <a:cxn ang="0">
                  <a:pos x="T4" y="T5"/>
                </a:cxn>
              </a:cxnLst>
              <a:rect l="0" t="0" r="r" b="b"/>
              <a:pathLst>
                <a:path w="76" h="70">
                  <a:moveTo>
                    <a:pt x="0" y="28"/>
                  </a:moveTo>
                  <a:lnTo>
                    <a:pt x="29" y="70"/>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07" name="Resume" descr="{&quot;Key&quot;:&quot;POWER_USER_SHAPE_ICON&quot;,&quot;Value&quot;:&quot;POWER_USER_SHAPE_ICON_STYLE_1&quot;}">
            <a:extLst>
              <a:ext uri="{FF2B5EF4-FFF2-40B4-BE49-F238E27FC236}">
                <a16:creationId xmlns:a16="http://schemas.microsoft.com/office/drawing/2014/main" id="{3F2D517E-8864-0D54-68F3-8C1154687F78}"/>
              </a:ext>
            </a:extLst>
          </p:cNvPr>
          <p:cNvGrpSpPr>
            <a:grpSpLocks noChangeAspect="1"/>
          </p:cNvGrpSpPr>
          <p:nvPr/>
        </p:nvGrpSpPr>
        <p:grpSpPr>
          <a:xfrm>
            <a:off x="2723376" y="1027906"/>
            <a:ext cx="384041" cy="319338"/>
            <a:chOff x="2170113" y="4779963"/>
            <a:chExt cx="584200" cy="485775"/>
          </a:xfrm>
          <a:noFill/>
        </p:grpSpPr>
        <p:sp>
          <p:nvSpPr>
            <p:cNvPr id="108" name="Freeform: Shape 107">
              <a:extLst>
                <a:ext uri="{FF2B5EF4-FFF2-40B4-BE49-F238E27FC236}">
                  <a16:creationId xmlns:a16="http://schemas.microsoft.com/office/drawing/2014/main" id="{3F645368-BFA3-7003-DACB-AC0D4FC9B50F}"/>
                </a:ext>
              </a:extLst>
            </p:cNvPr>
            <p:cNvSpPr>
              <a:spLocks noChangeArrowheads="1"/>
            </p:cNvSpPr>
            <p:nvPr/>
          </p:nvSpPr>
          <p:spPr bwMode="auto">
            <a:xfrm>
              <a:off x="2170113" y="4779963"/>
              <a:ext cx="584200" cy="485775"/>
            </a:xfrm>
            <a:custGeom>
              <a:avLst/>
              <a:gdLst>
                <a:gd name="connsiteX0" fmla="*/ 165100 w 584200"/>
                <a:gd name="connsiteY0" fmla="*/ 0 h 485775"/>
                <a:gd name="connsiteX1" fmla="*/ 428625 w 584200"/>
                <a:gd name="connsiteY1" fmla="*/ 0 h 485775"/>
                <a:gd name="connsiteX2" fmla="*/ 428625 w 584200"/>
                <a:gd name="connsiteY2" fmla="*/ 42862 h 485775"/>
                <a:gd name="connsiteX3" fmla="*/ 584200 w 584200"/>
                <a:gd name="connsiteY3" fmla="*/ 42862 h 485775"/>
                <a:gd name="connsiteX4" fmla="*/ 584200 w 584200"/>
                <a:gd name="connsiteY4" fmla="*/ 485775 h 485775"/>
                <a:gd name="connsiteX5" fmla="*/ 0 w 584200"/>
                <a:gd name="connsiteY5" fmla="*/ 485775 h 485775"/>
                <a:gd name="connsiteX6" fmla="*/ 0 w 584200"/>
                <a:gd name="connsiteY6" fmla="*/ 42862 h 485775"/>
                <a:gd name="connsiteX7" fmla="*/ 165100 w 584200"/>
                <a:gd name="connsiteY7" fmla="*/ 42862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4200" h="485775">
                  <a:moveTo>
                    <a:pt x="165100" y="0"/>
                  </a:moveTo>
                  <a:lnTo>
                    <a:pt x="428625" y="0"/>
                  </a:lnTo>
                  <a:lnTo>
                    <a:pt x="428625" y="42862"/>
                  </a:lnTo>
                  <a:lnTo>
                    <a:pt x="584200" y="42862"/>
                  </a:lnTo>
                  <a:lnTo>
                    <a:pt x="584200" y="485775"/>
                  </a:lnTo>
                  <a:lnTo>
                    <a:pt x="0" y="485775"/>
                  </a:lnTo>
                  <a:lnTo>
                    <a:pt x="0" y="42862"/>
                  </a:lnTo>
                  <a:lnTo>
                    <a:pt x="165100" y="42862"/>
                  </a:lnTo>
                  <a:close/>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9" name="Rectangle 1447">
              <a:extLst>
                <a:ext uri="{FF2B5EF4-FFF2-40B4-BE49-F238E27FC236}">
                  <a16:creationId xmlns:a16="http://schemas.microsoft.com/office/drawing/2014/main" id="{66EB7779-66AC-F5CB-9317-A6296EB90113}"/>
                </a:ext>
              </a:extLst>
            </p:cNvPr>
            <p:cNvSpPr>
              <a:spLocks noChangeArrowheads="1"/>
            </p:cNvSpPr>
            <p:nvPr/>
          </p:nvSpPr>
          <p:spPr bwMode="auto">
            <a:xfrm>
              <a:off x="2335213" y="4779963"/>
              <a:ext cx="263525" cy="85725"/>
            </a:xfrm>
            <a:prstGeom prst="rect">
              <a:avLst/>
            </a:prstGeom>
            <a:grpFill/>
            <a:ln w="12700">
              <a:solidFill>
                <a:schemeClr val="accent2"/>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0" name="Rectangle 1448">
              <a:extLst>
                <a:ext uri="{FF2B5EF4-FFF2-40B4-BE49-F238E27FC236}">
                  <a16:creationId xmlns:a16="http://schemas.microsoft.com/office/drawing/2014/main" id="{837BF520-AFA0-90DE-A256-186D793F1F75}"/>
                </a:ext>
              </a:extLst>
            </p:cNvPr>
            <p:cNvSpPr>
              <a:spLocks noChangeArrowheads="1"/>
            </p:cNvSpPr>
            <p:nvPr/>
          </p:nvSpPr>
          <p:spPr bwMode="auto">
            <a:xfrm>
              <a:off x="2335213" y="4779963"/>
              <a:ext cx="263525" cy="85725"/>
            </a:xfrm>
            <a:prstGeom prst="rect">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1" name="Freeform 1449">
              <a:extLst>
                <a:ext uri="{FF2B5EF4-FFF2-40B4-BE49-F238E27FC236}">
                  <a16:creationId xmlns:a16="http://schemas.microsoft.com/office/drawing/2014/main" id="{1E3A0162-95CC-97A8-4AE6-06DACBEA8A88}"/>
                </a:ext>
              </a:extLst>
            </p:cNvPr>
            <p:cNvSpPr>
              <a:spLocks/>
            </p:cNvSpPr>
            <p:nvPr/>
          </p:nvSpPr>
          <p:spPr bwMode="auto">
            <a:xfrm>
              <a:off x="2301875" y="4954588"/>
              <a:ext cx="84138" cy="84138"/>
            </a:xfrm>
            <a:custGeom>
              <a:avLst/>
              <a:gdLst>
                <a:gd name="T0" fmla="*/ 71 w 76"/>
                <a:gd name="T1" fmla="*/ 31 h 76"/>
                <a:gd name="T2" fmla="*/ 31 w 76"/>
                <a:gd name="T3" fmla="*/ 71 h 76"/>
                <a:gd name="T4" fmla="*/ 4 w 76"/>
                <a:gd name="T5" fmla="*/ 45 h 76"/>
                <a:gd name="T6" fmla="*/ 45 w 76"/>
                <a:gd name="T7" fmla="*/ 4 h 76"/>
                <a:gd name="T8" fmla="*/ 71 w 76"/>
                <a:gd name="T9" fmla="*/ 31 h 76"/>
              </a:gdLst>
              <a:ahLst/>
              <a:cxnLst>
                <a:cxn ang="0">
                  <a:pos x="T0" y="T1"/>
                </a:cxn>
                <a:cxn ang="0">
                  <a:pos x="T2" y="T3"/>
                </a:cxn>
                <a:cxn ang="0">
                  <a:pos x="T4" y="T5"/>
                </a:cxn>
                <a:cxn ang="0">
                  <a:pos x="T6" y="T7"/>
                </a:cxn>
                <a:cxn ang="0">
                  <a:pos x="T8" y="T9"/>
                </a:cxn>
              </a:cxnLst>
              <a:rect l="0" t="0" r="r" b="b"/>
              <a:pathLst>
                <a:path w="76" h="76">
                  <a:moveTo>
                    <a:pt x="71" y="31"/>
                  </a:moveTo>
                  <a:cubicBezTo>
                    <a:pt x="76" y="55"/>
                    <a:pt x="55" y="76"/>
                    <a:pt x="31" y="71"/>
                  </a:cubicBezTo>
                  <a:cubicBezTo>
                    <a:pt x="18" y="69"/>
                    <a:pt x="7" y="58"/>
                    <a:pt x="4" y="45"/>
                  </a:cubicBezTo>
                  <a:cubicBezTo>
                    <a:pt x="0" y="20"/>
                    <a:pt x="20" y="0"/>
                    <a:pt x="45" y="4"/>
                  </a:cubicBezTo>
                  <a:cubicBezTo>
                    <a:pt x="58" y="7"/>
                    <a:pt x="69" y="18"/>
                    <a:pt x="71" y="31"/>
                  </a:cubicBezTo>
                  <a:close/>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2" name="Freeform 1450">
              <a:extLst>
                <a:ext uri="{FF2B5EF4-FFF2-40B4-BE49-F238E27FC236}">
                  <a16:creationId xmlns:a16="http://schemas.microsoft.com/office/drawing/2014/main" id="{D3F9B6E2-D295-D479-7083-07ECEC144671}"/>
                </a:ext>
              </a:extLst>
            </p:cNvPr>
            <p:cNvSpPr>
              <a:spLocks/>
            </p:cNvSpPr>
            <p:nvPr/>
          </p:nvSpPr>
          <p:spPr bwMode="auto">
            <a:xfrm>
              <a:off x="2249488" y="5073650"/>
              <a:ext cx="188913" cy="96838"/>
            </a:xfrm>
            <a:custGeom>
              <a:avLst/>
              <a:gdLst>
                <a:gd name="T0" fmla="*/ 0 w 170"/>
                <a:gd name="T1" fmla="*/ 86 h 86"/>
                <a:gd name="T2" fmla="*/ 0 w 170"/>
                <a:gd name="T3" fmla="*/ 40 h 86"/>
                <a:gd name="T4" fmla="*/ 49 w 170"/>
                <a:gd name="T5" fmla="*/ 0 h 86"/>
                <a:gd name="T6" fmla="*/ 121 w 170"/>
                <a:gd name="T7" fmla="*/ 0 h 86"/>
                <a:gd name="T8" fmla="*/ 170 w 170"/>
                <a:gd name="T9" fmla="*/ 40 h 86"/>
                <a:gd name="T10" fmla="*/ 170 w 170"/>
                <a:gd name="T11" fmla="*/ 86 h 86"/>
              </a:gdLst>
              <a:ahLst/>
              <a:cxnLst>
                <a:cxn ang="0">
                  <a:pos x="T0" y="T1"/>
                </a:cxn>
                <a:cxn ang="0">
                  <a:pos x="T2" y="T3"/>
                </a:cxn>
                <a:cxn ang="0">
                  <a:pos x="T4" y="T5"/>
                </a:cxn>
                <a:cxn ang="0">
                  <a:pos x="T6" y="T7"/>
                </a:cxn>
                <a:cxn ang="0">
                  <a:pos x="T8" y="T9"/>
                </a:cxn>
                <a:cxn ang="0">
                  <a:pos x="T10" y="T11"/>
                </a:cxn>
              </a:cxnLst>
              <a:rect l="0" t="0" r="r" b="b"/>
              <a:pathLst>
                <a:path w="170" h="86">
                  <a:moveTo>
                    <a:pt x="0" y="86"/>
                  </a:moveTo>
                  <a:lnTo>
                    <a:pt x="0" y="40"/>
                  </a:lnTo>
                  <a:cubicBezTo>
                    <a:pt x="0" y="18"/>
                    <a:pt x="27" y="0"/>
                    <a:pt x="49" y="0"/>
                  </a:cubicBezTo>
                  <a:lnTo>
                    <a:pt x="121" y="0"/>
                  </a:lnTo>
                  <a:cubicBezTo>
                    <a:pt x="143" y="0"/>
                    <a:pt x="170" y="18"/>
                    <a:pt x="170" y="40"/>
                  </a:cubicBezTo>
                  <a:lnTo>
                    <a:pt x="170" y="86"/>
                  </a:lnTo>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3" name="Line 1451">
              <a:extLst>
                <a:ext uri="{FF2B5EF4-FFF2-40B4-BE49-F238E27FC236}">
                  <a16:creationId xmlns:a16="http://schemas.microsoft.com/office/drawing/2014/main" id="{389BC98D-1D0B-0634-7F79-9EC849316C3A}"/>
                </a:ext>
              </a:extLst>
            </p:cNvPr>
            <p:cNvSpPr>
              <a:spLocks noChangeShapeType="1"/>
            </p:cNvSpPr>
            <p:nvPr/>
          </p:nvSpPr>
          <p:spPr bwMode="auto">
            <a:xfrm>
              <a:off x="2530475" y="49577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4" name="Line 1452">
              <a:extLst>
                <a:ext uri="{FF2B5EF4-FFF2-40B4-BE49-F238E27FC236}">
                  <a16:creationId xmlns:a16="http://schemas.microsoft.com/office/drawing/2014/main" id="{083A2E36-5BE4-3FA3-7E38-23D58523158E}"/>
                </a:ext>
              </a:extLst>
            </p:cNvPr>
            <p:cNvSpPr>
              <a:spLocks noChangeShapeType="1"/>
            </p:cNvSpPr>
            <p:nvPr/>
          </p:nvSpPr>
          <p:spPr bwMode="auto">
            <a:xfrm>
              <a:off x="2530475" y="5026025"/>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5" name="Line 1453">
              <a:extLst>
                <a:ext uri="{FF2B5EF4-FFF2-40B4-BE49-F238E27FC236}">
                  <a16:creationId xmlns:a16="http://schemas.microsoft.com/office/drawing/2014/main" id="{565D81F0-5B10-2EC4-FDAF-A27AEAAB15DD}"/>
                </a:ext>
              </a:extLst>
            </p:cNvPr>
            <p:cNvSpPr>
              <a:spLocks noChangeShapeType="1"/>
            </p:cNvSpPr>
            <p:nvPr/>
          </p:nvSpPr>
          <p:spPr bwMode="auto">
            <a:xfrm>
              <a:off x="2530475" y="5092700"/>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6" name="Line 1454">
              <a:extLst>
                <a:ext uri="{FF2B5EF4-FFF2-40B4-BE49-F238E27FC236}">
                  <a16:creationId xmlns:a16="http://schemas.microsoft.com/office/drawing/2014/main" id="{17699792-B95A-A6D8-37E5-C42B9EEF3EF1}"/>
                </a:ext>
              </a:extLst>
            </p:cNvPr>
            <p:cNvSpPr>
              <a:spLocks noChangeShapeType="1"/>
            </p:cNvSpPr>
            <p:nvPr/>
          </p:nvSpPr>
          <p:spPr bwMode="auto">
            <a:xfrm>
              <a:off x="2530475" y="51609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17" name="Book6" descr="{&quot;Key&quot;:&quot;POWER_USER_SHAPE_ICON&quot;,&quot;Value&quot;:&quot;POWER_USER_SHAPE_ICON_STYLE_1&quot;}">
            <a:extLst>
              <a:ext uri="{FF2B5EF4-FFF2-40B4-BE49-F238E27FC236}">
                <a16:creationId xmlns:a16="http://schemas.microsoft.com/office/drawing/2014/main" id="{FD45214E-D654-E1C7-6506-B1DA3867E968}"/>
              </a:ext>
            </a:extLst>
          </p:cNvPr>
          <p:cNvGrpSpPr>
            <a:grpSpLocks noChangeAspect="1"/>
          </p:cNvGrpSpPr>
          <p:nvPr/>
        </p:nvGrpSpPr>
        <p:grpSpPr>
          <a:xfrm>
            <a:off x="2784767" y="4736599"/>
            <a:ext cx="433215" cy="430129"/>
            <a:chOff x="3074989" y="1408113"/>
            <a:chExt cx="668337" cy="663575"/>
          </a:xfrm>
          <a:solidFill>
            <a:schemeClr val="tx2"/>
          </a:solidFill>
        </p:grpSpPr>
        <p:sp>
          <p:nvSpPr>
            <p:cNvPr id="118" name="Freeform 474">
              <a:extLst>
                <a:ext uri="{FF2B5EF4-FFF2-40B4-BE49-F238E27FC236}">
                  <a16:creationId xmlns:a16="http://schemas.microsoft.com/office/drawing/2014/main" id="{7A44AF76-4311-16D9-35E3-20A58178377A}"/>
                </a:ext>
              </a:extLst>
            </p:cNvPr>
            <p:cNvSpPr>
              <a:spLocks/>
            </p:cNvSpPr>
            <p:nvPr/>
          </p:nvSpPr>
          <p:spPr bwMode="auto">
            <a:xfrm>
              <a:off x="3074989" y="1414463"/>
              <a:ext cx="355600" cy="358775"/>
            </a:xfrm>
            <a:custGeom>
              <a:avLst/>
              <a:gdLst>
                <a:gd name="T0" fmla="*/ 472 w 3041"/>
                <a:gd name="T1" fmla="*/ 3074 h 3074"/>
                <a:gd name="T2" fmla="*/ 176 w 3041"/>
                <a:gd name="T3" fmla="*/ 2956 h 3074"/>
                <a:gd name="T4" fmla="*/ 169 w 3041"/>
                <a:gd name="T5" fmla="*/ 2335 h 3074"/>
                <a:gd name="T6" fmla="*/ 2372 w 3041"/>
                <a:gd name="T7" fmla="*/ 31 h 3074"/>
                <a:gd name="T8" fmla="*/ 2478 w 3041"/>
                <a:gd name="T9" fmla="*/ 29 h 3074"/>
                <a:gd name="T10" fmla="*/ 2481 w 3041"/>
                <a:gd name="T11" fmla="*/ 135 h 3074"/>
                <a:gd name="T12" fmla="*/ 278 w 3041"/>
                <a:gd name="T13" fmla="*/ 2439 h 3074"/>
                <a:gd name="T14" fmla="*/ 279 w 3041"/>
                <a:gd name="T15" fmla="*/ 2848 h 3074"/>
                <a:gd name="T16" fmla="*/ 689 w 3041"/>
                <a:gd name="T17" fmla="*/ 2831 h 3074"/>
                <a:gd name="T18" fmla="*/ 2904 w 3041"/>
                <a:gd name="T19" fmla="*/ 515 h 3074"/>
                <a:gd name="T20" fmla="*/ 3010 w 3041"/>
                <a:gd name="T21" fmla="*/ 512 h 3074"/>
                <a:gd name="T22" fmla="*/ 3012 w 3041"/>
                <a:gd name="T23" fmla="*/ 619 h 3074"/>
                <a:gd name="T24" fmla="*/ 797 w 3041"/>
                <a:gd name="T25" fmla="*/ 2935 h 3074"/>
                <a:gd name="T26" fmla="*/ 472 w 3041"/>
                <a:gd name="T27" fmla="*/ 3074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1" h="3074">
                  <a:moveTo>
                    <a:pt x="472" y="3074"/>
                  </a:moveTo>
                  <a:cubicBezTo>
                    <a:pt x="365" y="3074"/>
                    <a:pt x="258" y="3035"/>
                    <a:pt x="176" y="2956"/>
                  </a:cubicBezTo>
                  <a:cubicBezTo>
                    <a:pt x="3" y="2791"/>
                    <a:pt x="0" y="2512"/>
                    <a:pt x="169" y="2335"/>
                  </a:cubicBezTo>
                  <a:lnTo>
                    <a:pt x="2372" y="31"/>
                  </a:lnTo>
                  <a:cubicBezTo>
                    <a:pt x="2401" y="1"/>
                    <a:pt x="2448" y="0"/>
                    <a:pt x="2478" y="29"/>
                  </a:cubicBezTo>
                  <a:cubicBezTo>
                    <a:pt x="2508" y="58"/>
                    <a:pt x="2509" y="105"/>
                    <a:pt x="2481" y="135"/>
                  </a:cubicBezTo>
                  <a:lnTo>
                    <a:pt x="278" y="2439"/>
                  </a:lnTo>
                  <a:cubicBezTo>
                    <a:pt x="165" y="2556"/>
                    <a:pt x="166" y="2740"/>
                    <a:pt x="279" y="2848"/>
                  </a:cubicBezTo>
                  <a:cubicBezTo>
                    <a:pt x="393" y="2956"/>
                    <a:pt x="576" y="2949"/>
                    <a:pt x="689" y="2831"/>
                  </a:cubicBezTo>
                  <a:lnTo>
                    <a:pt x="2904" y="515"/>
                  </a:lnTo>
                  <a:cubicBezTo>
                    <a:pt x="2932" y="485"/>
                    <a:pt x="2980" y="484"/>
                    <a:pt x="3010" y="512"/>
                  </a:cubicBezTo>
                  <a:cubicBezTo>
                    <a:pt x="3040" y="541"/>
                    <a:pt x="3041" y="589"/>
                    <a:pt x="3012" y="619"/>
                  </a:cubicBezTo>
                  <a:lnTo>
                    <a:pt x="797" y="2935"/>
                  </a:lnTo>
                  <a:cubicBezTo>
                    <a:pt x="708" y="3028"/>
                    <a:pt x="590" y="3074"/>
                    <a:pt x="472" y="30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9" name="Freeform 475">
              <a:extLst>
                <a:ext uri="{FF2B5EF4-FFF2-40B4-BE49-F238E27FC236}">
                  <a16:creationId xmlns:a16="http://schemas.microsoft.com/office/drawing/2014/main" id="{F666E3AB-F207-6D25-5D17-6847C26B5622}"/>
                </a:ext>
              </a:extLst>
            </p:cNvPr>
            <p:cNvSpPr>
              <a:spLocks/>
            </p:cNvSpPr>
            <p:nvPr/>
          </p:nvSpPr>
          <p:spPr bwMode="auto">
            <a:xfrm>
              <a:off x="3400426" y="1762125"/>
              <a:ext cx="342900" cy="309563"/>
            </a:xfrm>
            <a:custGeom>
              <a:avLst/>
              <a:gdLst>
                <a:gd name="T0" fmla="*/ 317 w 2942"/>
                <a:gd name="T1" fmla="*/ 2655 h 2655"/>
                <a:gd name="T2" fmla="*/ 35 w 2942"/>
                <a:gd name="T3" fmla="*/ 2551 h 2655"/>
                <a:gd name="T4" fmla="*/ 27 w 2942"/>
                <a:gd name="T5" fmla="*/ 2445 h 2655"/>
                <a:gd name="T6" fmla="*/ 133 w 2942"/>
                <a:gd name="T7" fmla="*/ 2437 h 2655"/>
                <a:gd name="T8" fmla="*/ 523 w 2942"/>
                <a:gd name="T9" fmla="*/ 2417 h 2655"/>
                <a:gd name="T10" fmla="*/ 2805 w 2942"/>
                <a:gd name="T11" fmla="*/ 31 h 2655"/>
                <a:gd name="T12" fmla="*/ 2911 w 2942"/>
                <a:gd name="T13" fmla="*/ 29 h 2655"/>
                <a:gd name="T14" fmla="*/ 2913 w 2942"/>
                <a:gd name="T15" fmla="*/ 135 h 2655"/>
                <a:gd name="T16" fmla="*/ 632 w 2942"/>
                <a:gd name="T17" fmla="*/ 2521 h 2655"/>
                <a:gd name="T18" fmla="*/ 317 w 2942"/>
                <a:gd name="T19" fmla="*/ 2655 h 2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2" h="2655">
                  <a:moveTo>
                    <a:pt x="317" y="2655"/>
                  </a:moveTo>
                  <a:cubicBezTo>
                    <a:pt x="217" y="2655"/>
                    <a:pt x="117" y="2621"/>
                    <a:pt x="35" y="2551"/>
                  </a:cubicBezTo>
                  <a:cubicBezTo>
                    <a:pt x="4" y="2524"/>
                    <a:pt x="0" y="2477"/>
                    <a:pt x="27" y="2445"/>
                  </a:cubicBezTo>
                  <a:cubicBezTo>
                    <a:pt x="54" y="2414"/>
                    <a:pt x="102" y="2410"/>
                    <a:pt x="133" y="2437"/>
                  </a:cubicBezTo>
                  <a:cubicBezTo>
                    <a:pt x="247" y="2535"/>
                    <a:pt x="419" y="2527"/>
                    <a:pt x="523" y="2417"/>
                  </a:cubicBezTo>
                  <a:lnTo>
                    <a:pt x="2805" y="31"/>
                  </a:lnTo>
                  <a:cubicBezTo>
                    <a:pt x="2833" y="1"/>
                    <a:pt x="2881" y="0"/>
                    <a:pt x="2911" y="29"/>
                  </a:cubicBezTo>
                  <a:cubicBezTo>
                    <a:pt x="2941" y="58"/>
                    <a:pt x="2942" y="105"/>
                    <a:pt x="2913" y="135"/>
                  </a:cubicBezTo>
                  <a:lnTo>
                    <a:pt x="632" y="2521"/>
                  </a:lnTo>
                  <a:cubicBezTo>
                    <a:pt x="546" y="2610"/>
                    <a:pt x="432" y="2655"/>
                    <a:pt x="317" y="26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0" name="Freeform 476">
              <a:extLst>
                <a:ext uri="{FF2B5EF4-FFF2-40B4-BE49-F238E27FC236}">
                  <a16:creationId xmlns:a16="http://schemas.microsoft.com/office/drawing/2014/main" id="{4D4BF3A7-A6A3-DC72-75EA-210BD7511194}"/>
                </a:ext>
              </a:extLst>
            </p:cNvPr>
            <p:cNvSpPr>
              <a:spLocks/>
            </p:cNvSpPr>
            <p:nvPr/>
          </p:nvSpPr>
          <p:spPr bwMode="auto">
            <a:xfrm>
              <a:off x="3344864" y="1408113"/>
              <a:ext cx="87313" cy="87313"/>
            </a:xfrm>
            <a:custGeom>
              <a:avLst/>
              <a:gdLst>
                <a:gd name="T0" fmla="*/ 424 w 746"/>
                <a:gd name="T1" fmla="*/ 746 h 746"/>
                <a:gd name="T2" fmla="*/ 418 w 746"/>
                <a:gd name="T3" fmla="*/ 746 h 746"/>
                <a:gd name="T4" fmla="*/ 136 w 746"/>
                <a:gd name="T5" fmla="*/ 629 h 746"/>
                <a:gd name="T6" fmla="*/ 7 w 746"/>
                <a:gd name="T7" fmla="*/ 352 h 746"/>
                <a:gd name="T8" fmla="*/ 108 w 746"/>
                <a:gd name="T9" fmla="*/ 72 h 746"/>
                <a:gd name="T10" fmla="*/ 147 w 746"/>
                <a:gd name="T11" fmla="*/ 31 h 746"/>
                <a:gd name="T12" fmla="*/ 253 w 746"/>
                <a:gd name="T13" fmla="*/ 28 h 746"/>
                <a:gd name="T14" fmla="*/ 255 w 746"/>
                <a:gd name="T15" fmla="*/ 134 h 746"/>
                <a:gd name="T16" fmla="*/ 216 w 746"/>
                <a:gd name="T17" fmla="*/ 175 h 746"/>
                <a:gd name="T18" fmla="*/ 156 w 746"/>
                <a:gd name="T19" fmla="*/ 343 h 746"/>
                <a:gd name="T20" fmla="*/ 240 w 746"/>
                <a:gd name="T21" fmla="*/ 520 h 746"/>
                <a:gd name="T22" fmla="*/ 420 w 746"/>
                <a:gd name="T23" fmla="*/ 596 h 746"/>
                <a:gd name="T24" fmla="*/ 424 w 746"/>
                <a:gd name="T25" fmla="*/ 596 h 746"/>
                <a:gd name="T26" fmla="*/ 586 w 746"/>
                <a:gd name="T27" fmla="*/ 529 h 746"/>
                <a:gd name="T28" fmla="*/ 609 w 746"/>
                <a:gd name="T29" fmla="*/ 504 h 746"/>
                <a:gd name="T30" fmla="*/ 715 w 746"/>
                <a:gd name="T31" fmla="*/ 502 h 746"/>
                <a:gd name="T32" fmla="*/ 718 w 746"/>
                <a:gd name="T33" fmla="*/ 608 h 746"/>
                <a:gd name="T34" fmla="*/ 694 w 746"/>
                <a:gd name="T35" fmla="*/ 632 h 746"/>
                <a:gd name="T36" fmla="*/ 424 w 746"/>
                <a:gd name="T37"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6" h="746">
                  <a:moveTo>
                    <a:pt x="424" y="746"/>
                  </a:moveTo>
                  <a:lnTo>
                    <a:pt x="418" y="746"/>
                  </a:lnTo>
                  <a:cubicBezTo>
                    <a:pt x="314" y="745"/>
                    <a:pt x="214" y="703"/>
                    <a:pt x="136" y="629"/>
                  </a:cubicBezTo>
                  <a:cubicBezTo>
                    <a:pt x="59" y="554"/>
                    <a:pt x="13" y="456"/>
                    <a:pt x="7" y="352"/>
                  </a:cubicBezTo>
                  <a:cubicBezTo>
                    <a:pt x="0" y="246"/>
                    <a:pt x="36" y="146"/>
                    <a:pt x="108" y="72"/>
                  </a:cubicBezTo>
                  <a:lnTo>
                    <a:pt x="147" y="31"/>
                  </a:lnTo>
                  <a:cubicBezTo>
                    <a:pt x="176" y="1"/>
                    <a:pt x="223" y="0"/>
                    <a:pt x="253" y="28"/>
                  </a:cubicBezTo>
                  <a:cubicBezTo>
                    <a:pt x="283" y="57"/>
                    <a:pt x="284" y="104"/>
                    <a:pt x="255" y="134"/>
                  </a:cubicBezTo>
                  <a:lnTo>
                    <a:pt x="216" y="175"/>
                  </a:lnTo>
                  <a:cubicBezTo>
                    <a:pt x="174" y="219"/>
                    <a:pt x="153" y="279"/>
                    <a:pt x="156" y="343"/>
                  </a:cubicBezTo>
                  <a:cubicBezTo>
                    <a:pt x="160" y="410"/>
                    <a:pt x="190" y="472"/>
                    <a:pt x="240" y="520"/>
                  </a:cubicBezTo>
                  <a:cubicBezTo>
                    <a:pt x="290" y="568"/>
                    <a:pt x="354" y="595"/>
                    <a:pt x="420" y="596"/>
                  </a:cubicBezTo>
                  <a:lnTo>
                    <a:pt x="424" y="596"/>
                  </a:lnTo>
                  <a:cubicBezTo>
                    <a:pt x="487" y="596"/>
                    <a:pt x="544" y="572"/>
                    <a:pt x="586" y="529"/>
                  </a:cubicBezTo>
                  <a:lnTo>
                    <a:pt x="609" y="504"/>
                  </a:lnTo>
                  <a:cubicBezTo>
                    <a:pt x="638" y="474"/>
                    <a:pt x="685" y="473"/>
                    <a:pt x="715" y="502"/>
                  </a:cubicBezTo>
                  <a:cubicBezTo>
                    <a:pt x="745" y="530"/>
                    <a:pt x="746" y="578"/>
                    <a:pt x="718" y="608"/>
                  </a:cubicBezTo>
                  <a:lnTo>
                    <a:pt x="694" y="632"/>
                  </a:lnTo>
                  <a:cubicBezTo>
                    <a:pt x="624" y="706"/>
                    <a:pt x="528" y="746"/>
                    <a:pt x="424" y="7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1" name="Freeform 477">
              <a:extLst>
                <a:ext uri="{FF2B5EF4-FFF2-40B4-BE49-F238E27FC236}">
                  <a16:creationId xmlns:a16="http://schemas.microsoft.com/office/drawing/2014/main" id="{CCEA5736-C7B6-7493-80F1-BB965DBB4A12}"/>
                </a:ext>
              </a:extLst>
            </p:cNvPr>
            <p:cNvSpPr>
              <a:spLocks/>
            </p:cNvSpPr>
            <p:nvPr/>
          </p:nvSpPr>
          <p:spPr bwMode="auto">
            <a:xfrm>
              <a:off x="3268664" y="1914525"/>
              <a:ext cx="146050" cy="141288"/>
            </a:xfrm>
            <a:custGeom>
              <a:avLst/>
              <a:gdLst>
                <a:gd name="T0" fmla="*/ 1161 w 1244"/>
                <a:gd name="T1" fmla="*/ 1208 h 1208"/>
                <a:gd name="T2" fmla="*/ 1109 w 1244"/>
                <a:gd name="T3" fmla="*/ 1187 h 1208"/>
                <a:gd name="T4" fmla="*/ 31 w 1244"/>
                <a:gd name="T5" fmla="*/ 136 h 1208"/>
                <a:gd name="T6" fmla="*/ 29 w 1244"/>
                <a:gd name="T7" fmla="*/ 30 h 1208"/>
                <a:gd name="T8" fmla="*/ 135 w 1244"/>
                <a:gd name="T9" fmla="*/ 29 h 1208"/>
                <a:gd name="T10" fmla="*/ 1214 w 1244"/>
                <a:gd name="T11" fmla="*/ 1079 h 1208"/>
                <a:gd name="T12" fmla="*/ 1215 w 1244"/>
                <a:gd name="T13" fmla="*/ 1185 h 1208"/>
                <a:gd name="T14" fmla="*/ 1161 w 1244"/>
                <a:gd name="T15" fmla="*/ 1208 h 1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4" h="1208">
                  <a:moveTo>
                    <a:pt x="1161" y="1208"/>
                  </a:moveTo>
                  <a:cubicBezTo>
                    <a:pt x="1143" y="1208"/>
                    <a:pt x="1124" y="1201"/>
                    <a:pt x="1109" y="1187"/>
                  </a:cubicBezTo>
                  <a:cubicBezTo>
                    <a:pt x="1109" y="1187"/>
                    <a:pt x="589" y="680"/>
                    <a:pt x="31" y="136"/>
                  </a:cubicBezTo>
                  <a:cubicBezTo>
                    <a:pt x="1" y="107"/>
                    <a:pt x="0" y="60"/>
                    <a:pt x="29" y="30"/>
                  </a:cubicBezTo>
                  <a:cubicBezTo>
                    <a:pt x="58" y="1"/>
                    <a:pt x="106" y="0"/>
                    <a:pt x="135" y="29"/>
                  </a:cubicBezTo>
                  <a:cubicBezTo>
                    <a:pt x="693" y="573"/>
                    <a:pt x="1214" y="1079"/>
                    <a:pt x="1214" y="1079"/>
                  </a:cubicBezTo>
                  <a:cubicBezTo>
                    <a:pt x="1243" y="1108"/>
                    <a:pt x="1244" y="1156"/>
                    <a:pt x="1215" y="1185"/>
                  </a:cubicBezTo>
                  <a:cubicBezTo>
                    <a:pt x="1200" y="1200"/>
                    <a:pt x="1181" y="1208"/>
                    <a:pt x="1161" y="12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2" name="Freeform 478">
              <a:extLst>
                <a:ext uri="{FF2B5EF4-FFF2-40B4-BE49-F238E27FC236}">
                  <a16:creationId xmlns:a16="http://schemas.microsoft.com/office/drawing/2014/main" id="{FC6C0A75-26C8-2D12-CC08-7D7133611655}"/>
                </a:ext>
              </a:extLst>
            </p:cNvPr>
            <p:cNvSpPr>
              <a:spLocks/>
            </p:cNvSpPr>
            <p:nvPr/>
          </p:nvSpPr>
          <p:spPr bwMode="auto">
            <a:xfrm>
              <a:off x="3248026" y="1893888"/>
              <a:ext cx="20638" cy="19050"/>
            </a:xfrm>
            <a:custGeom>
              <a:avLst/>
              <a:gdLst>
                <a:gd name="T0" fmla="*/ 95 w 177"/>
                <a:gd name="T1" fmla="*/ 170 h 170"/>
                <a:gd name="T2" fmla="*/ 42 w 177"/>
                <a:gd name="T3" fmla="*/ 148 h 170"/>
                <a:gd name="T4" fmla="*/ 34 w 177"/>
                <a:gd name="T5" fmla="*/ 140 h 170"/>
                <a:gd name="T6" fmla="*/ 30 w 177"/>
                <a:gd name="T7" fmla="*/ 136 h 170"/>
                <a:gd name="T8" fmla="*/ 29 w 177"/>
                <a:gd name="T9" fmla="*/ 30 h 170"/>
                <a:gd name="T10" fmla="*/ 135 w 177"/>
                <a:gd name="T11" fmla="*/ 29 h 170"/>
                <a:gd name="T12" fmla="*/ 143 w 177"/>
                <a:gd name="T13" fmla="*/ 37 h 170"/>
                <a:gd name="T14" fmla="*/ 147 w 177"/>
                <a:gd name="T15" fmla="*/ 41 h 170"/>
                <a:gd name="T16" fmla="*/ 148 w 177"/>
                <a:gd name="T17" fmla="*/ 147 h 170"/>
                <a:gd name="T18" fmla="*/ 95 w 177"/>
                <a:gd name="T1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70">
                  <a:moveTo>
                    <a:pt x="95" y="170"/>
                  </a:moveTo>
                  <a:cubicBezTo>
                    <a:pt x="76" y="170"/>
                    <a:pt x="57" y="163"/>
                    <a:pt x="42" y="148"/>
                  </a:cubicBezTo>
                  <a:cubicBezTo>
                    <a:pt x="39" y="146"/>
                    <a:pt x="37" y="143"/>
                    <a:pt x="34" y="140"/>
                  </a:cubicBezTo>
                  <a:lnTo>
                    <a:pt x="30" y="136"/>
                  </a:lnTo>
                  <a:cubicBezTo>
                    <a:pt x="1" y="107"/>
                    <a:pt x="0" y="60"/>
                    <a:pt x="29" y="30"/>
                  </a:cubicBezTo>
                  <a:cubicBezTo>
                    <a:pt x="58" y="1"/>
                    <a:pt x="105" y="0"/>
                    <a:pt x="135" y="29"/>
                  </a:cubicBezTo>
                  <a:cubicBezTo>
                    <a:pt x="138" y="32"/>
                    <a:pt x="140" y="34"/>
                    <a:pt x="143" y="37"/>
                  </a:cubicBezTo>
                  <a:lnTo>
                    <a:pt x="147" y="41"/>
                  </a:lnTo>
                  <a:cubicBezTo>
                    <a:pt x="177" y="70"/>
                    <a:pt x="177" y="118"/>
                    <a:pt x="148" y="147"/>
                  </a:cubicBezTo>
                  <a:cubicBezTo>
                    <a:pt x="134" y="162"/>
                    <a:pt x="114" y="170"/>
                    <a:pt x="95"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3" name="Freeform 479">
              <a:extLst>
                <a:ext uri="{FF2B5EF4-FFF2-40B4-BE49-F238E27FC236}">
                  <a16:creationId xmlns:a16="http://schemas.microsoft.com/office/drawing/2014/main" id="{8B4C45C9-CC1F-5D20-74A9-A9099A8554D3}"/>
                </a:ext>
              </a:extLst>
            </p:cNvPr>
            <p:cNvSpPr>
              <a:spLocks/>
            </p:cNvSpPr>
            <p:nvPr/>
          </p:nvSpPr>
          <p:spPr bwMode="auto">
            <a:xfrm>
              <a:off x="3089276" y="1738313"/>
              <a:ext cx="155575" cy="152400"/>
            </a:xfrm>
            <a:custGeom>
              <a:avLst/>
              <a:gdLst>
                <a:gd name="T0" fmla="*/ 1259 w 1341"/>
                <a:gd name="T1" fmla="*/ 1304 h 1304"/>
                <a:gd name="T2" fmla="*/ 1206 w 1341"/>
                <a:gd name="T3" fmla="*/ 1283 h 1304"/>
                <a:gd name="T4" fmla="*/ 30 w 1341"/>
                <a:gd name="T5" fmla="*/ 137 h 1304"/>
                <a:gd name="T6" fmla="*/ 29 w 1341"/>
                <a:gd name="T7" fmla="*/ 30 h 1304"/>
                <a:gd name="T8" fmla="*/ 135 w 1341"/>
                <a:gd name="T9" fmla="*/ 29 h 1304"/>
                <a:gd name="T10" fmla="*/ 1311 w 1341"/>
                <a:gd name="T11" fmla="*/ 1175 h 1304"/>
                <a:gd name="T12" fmla="*/ 1313 w 1341"/>
                <a:gd name="T13" fmla="*/ 1281 h 1304"/>
                <a:gd name="T14" fmla="*/ 1259 w 1341"/>
                <a:gd name="T15" fmla="*/ 1304 h 1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1" h="1304">
                  <a:moveTo>
                    <a:pt x="1259" y="1304"/>
                  </a:moveTo>
                  <a:cubicBezTo>
                    <a:pt x="1240" y="1304"/>
                    <a:pt x="1221" y="1297"/>
                    <a:pt x="1206" y="1283"/>
                  </a:cubicBezTo>
                  <a:lnTo>
                    <a:pt x="30" y="137"/>
                  </a:lnTo>
                  <a:cubicBezTo>
                    <a:pt x="0" y="108"/>
                    <a:pt x="0" y="60"/>
                    <a:pt x="29" y="30"/>
                  </a:cubicBezTo>
                  <a:cubicBezTo>
                    <a:pt x="58" y="1"/>
                    <a:pt x="105" y="0"/>
                    <a:pt x="135" y="29"/>
                  </a:cubicBezTo>
                  <a:lnTo>
                    <a:pt x="1311" y="1175"/>
                  </a:lnTo>
                  <a:cubicBezTo>
                    <a:pt x="1341" y="1204"/>
                    <a:pt x="1341" y="1252"/>
                    <a:pt x="1313" y="1281"/>
                  </a:cubicBezTo>
                  <a:cubicBezTo>
                    <a:pt x="1298" y="1297"/>
                    <a:pt x="1278" y="1304"/>
                    <a:pt x="1259" y="13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4" name="Freeform 480">
              <a:extLst>
                <a:ext uri="{FF2B5EF4-FFF2-40B4-BE49-F238E27FC236}">
                  <a16:creationId xmlns:a16="http://schemas.microsoft.com/office/drawing/2014/main" id="{EC161261-1F13-FC49-3B44-4CBDDC37B157}"/>
                </a:ext>
              </a:extLst>
            </p:cNvPr>
            <p:cNvSpPr>
              <a:spLocks/>
            </p:cNvSpPr>
            <p:nvPr/>
          </p:nvSpPr>
          <p:spPr bwMode="auto">
            <a:xfrm>
              <a:off x="3414714" y="1463675"/>
              <a:ext cx="323850" cy="311150"/>
            </a:xfrm>
            <a:custGeom>
              <a:avLst/>
              <a:gdLst>
                <a:gd name="T0" fmla="*/ 2691 w 2774"/>
                <a:gd name="T1" fmla="*/ 2652 h 2652"/>
                <a:gd name="T2" fmla="*/ 2640 w 2774"/>
                <a:gd name="T3" fmla="*/ 2631 h 2652"/>
                <a:gd name="T4" fmla="*/ 31 w 2774"/>
                <a:gd name="T5" fmla="*/ 137 h 2652"/>
                <a:gd name="T6" fmla="*/ 29 w 2774"/>
                <a:gd name="T7" fmla="*/ 31 h 2652"/>
                <a:gd name="T8" fmla="*/ 135 w 2774"/>
                <a:gd name="T9" fmla="*/ 29 h 2652"/>
                <a:gd name="T10" fmla="*/ 2743 w 2774"/>
                <a:gd name="T11" fmla="*/ 2523 h 2652"/>
                <a:gd name="T12" fmla="*/ 2746 w 2774"/>
                <a:gd name="T13" fmla="*/ 2629 h 2652"/>
                <a:gd name="T14" fmla="*/ 2691 w 2774"/>
                <a:gd name="T15" fmla="*/ 2652 h 2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4" h="2652">
                  <a:moveTo>
                    <a:pt x="2691" y="2652"/>
                  </a:moveTo>
                  <a:cubicBezTo>
                    <a:pt x="2673" y="2652"/>
                    <a:pt x="2654" y="2645"/>
                    <a:pt x="2640" y="2631"/>
                  </a:cubicBezTo>
                  <a:lnTo>
                    <a:pt x="31" y="137"/>
                  </a:lnTo>
                  <a:cubicBezTo>
                    <a:pt x="1" y="108"/>
                    <a:pt x="0" y="61"/>
                    <a:pt x="29" y="31"/>
                  </a:cubicBezTo>
                  <a:cubicBezTo>
                    <a:pt x="57" y="1"/>
                    <a:pt x="105" y="0"/>
                    <a:pt x="135" y="29"/>
                  </a:cubicBezTo>
                  <a:lnTo>
                    <a:pt x="2743" y="2523"/>
                  </a:lnTo>
                  <a:cubicBezTo>
                    <a:pt x="2773" y="2551"/>
                    <a:pt x="2774" y="2599"/>
                    <a:pt x="2746" y="2629"/>
                  </a:cubicBezTo>
                  <a:cubicBezTo>
                    <a:pt x="2731" y="2644"/>
                    <a:pt x="2711" y="2652"/>
                    <a:pt x="2691" y="26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5" name="Freeform 481">
              <a:extLst>
                <a:ext uri="{FF2B5EF4-FFF2-40B4-BE49-F238E27FC236}">
                  <a16:creationId xmlns:a16="http://schemas.microsoft.com/office/drawing/2014/main" id="{2BE4318A-67E2-2DFD-8BBC-BE653062411A}"/>
                </a:ext>
              </a:extLst>
            </p:cNvPr>
            <p:cNvSpPr>
              <a:spLocks/>
            </p:cNvSpPr>
            <p:nvPr/>
          </p:nvSpPr>
          <p:spPr bwMode="auto">
            <a:xfrm>
              <a:off x="3392489" y="1527175"/>
              <a:ext cx="66675" cy="25400"/>
            </a:xfrm>
            <a:custGeom>
              <a:avLst/>
              <a:gdLst>
                <a:gd name="T0" fmla="*/ 283 w 579"/>
                <a:gd name="T1" fmla="*/ 215 h 215"/>
                <a:gd name="T2" fmla="*/ 0 w 579"/>
                <a:gd name="T3" fmla="*/ 149 h 215"/>
                <a:gd name="T4" fmla="*/ 62 w 579"/>
                <a:gd name="T5" fmla="*/ 12 h 215"/>
                <a:gd name="T6" fmla="*/ 498 w 579"/>
                <a:gd name="T7" fmla="*/ 0 h 215"/>
                <a:gd name="T8" fmla="*/ 579 w 579"/>
                <a:gd name="T9" fmla="*/ 127 h 215"/>
                <a:gd name="T10" fmla="*/ 283 w 579"/>
                <a:gd name="T11" fmla="*/ 215 h 215"/>
              </a:gdLst>
              <a:ahLst/>
              <a:cxnLst>
                <a:cxn ang="0">
                  <a:pos x="T0" y="T1"/>
                </a:cxn>
                <a:cxn ang="0">
                  <a:pos x="T2" y="T3"/>
                </a:cxn>
                <a:cxn ang="0">
                  <a:pos x="T4" y="T5"/>
                </a:cxn>
                <a:cxn ang="0">
                  <a:pos x="T6" y="T7"/>
                </a:cxn>
                <a:cxn ang="0">
                  <a:pos x="T8" y="T9"/>
                </a:cxn>
                <a:cxn ang="0">
                  <a:pos x="T10" y="T11"/>
                </a:cxn>
              </a:cxnLst>
              <a:rect l="0" t="0" r="r" b="b"/>
              <a:pathLst>
                <a:path w="579" h="215">
                  <a:moveTo>
                    <a:pt x="283" y="215"/>
                  </a:moveTo>
                  <a:cubicBezTo>
                    <a:pt x="175" y="215"/>
                    <a:pt x="77" y="184"/>
                    <a:pt x="0" y="149"/>
                  </a:cubicBezTo>
                  <a:lnTo>
                    <a:pt x="62" y="12"/>
                  </a:lnTo>
                  <a:cubicBezTo>
                    <a:pt x="173" y="63"/>
                    <a:pt x="339" y="102"/>
                    <a:pt x="498" y="0"/>
                  </a:cubicBezTo>
                  <a:lnTo>
                    <a:pt x="579" y="127"/>
                  </a:lnTo>
                  <a:cubicBezTo>
                    <a:pt x="478" y="191"/>
                    <a:pt x="377" y="215"/>
                    <a:pt x="283"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6" name="Freeform 482">
              <a:extLst>
                <a:ext uri="{FF2B5EF4-FFF2-40B4-BE49-F238E27FC236}">
                  <a16:creationId xmlns:a16="http://schemas.microsoft.com/office/drawing/2014/main" id="{BBAAA6D1-DD7D-DB1F-0971-98EF47EA5EDB}"/>
                </a:ext>
              </a:extLst>
            </p:cNvPr>
            <p:cNvSpPr>
              <a:spLocks/>
            </p:cNvSpPr>
            <p:nvPr/>
          </p:nvSpPr>
          <p:spPr bwMode="auto">
            <a:xfrm>
              <a:off x="3644901" y="1736725"/>
              <a:ext cx="36513" cy="79375"/>
            </a:xfrm>
            <a:custGeom>
              <a:avLst/>
              <a:gdLst>
                <a:gd name="T0" fmla="*/ 188 w 321"/>
                <a:gd name="T1" fmla="*/ 675 h 675"/>
                <a:gd name="T2" fmla="*/ 194 w 321"/>
                <a:gd name="T3" fmla="*/ 0 h 675"/>
                <a:gd name="T4" fmla="*/ 321 w 321"/>
                <a:gd name="T5" fmla="*/ 79 h 675"/>
                <a:gd name="T6" fmla="*/ 312 w 321"/>
                <a:gd name="T7" fmla="*/ 590 h 675"/>
                <a:gd name="T8" fmla="*/ 188 w 321"/>
                <a:gd name="T9" fmla="*/ 675 h 675"/>
              </a:gdLst>
              <a:ahLst/>
              <a:cxnLst>
                <a:cxn ang="0">
                  <a:pos x="T0" y="T1"/>
                </a:cxn>
                <a:cxn ang="0">
                  <a:pos x="T2" y="T3"/>
                </a:cxn>
                <a:cxn ang="0">
                  <a:pos x="T4" y="T5"/>
                </a:cxn>
                <a:cxn ang="0">
                  <a:pos x="T6" y="T7"/>
                </a:cxn>
                <a:cxn ang="0">
                  <a:pos x="T8" y="T9"/>
                </a:cxn>
              </a:cxnLst>
              <a:rect l="0" t="0" r="r" b="b"/>
              <a:pathLst>
                <a:path w="321" h="675">
                  <a:moveTo>
                    <a:pt x="188" y="675"/>
                  </a:moveTo>
                  <a:cubicBezTo>
                    <a:pt x="0" y="402"/>
                    <a:pt x="111" y="135"/>
                    <a:pt x="194" y="0"/>
                  </a:cubicBezTo>
                  <a:lnTo>
                    <a:pt x="321" y="79"/>
                  </a:lnTo>
                  <a:cubicBezTo>
                    <a:pt x="243" y="205"/>
                    <a:pt x="178" y="397"/>
                    <a:pt x="312" y="590"/>
                  </a:cubicBezTo>
                  <a:lnTo>
                    <a:pt x="188" y="67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7" name="Freeform 483">
              <a:extLst>
                <a:ext uri="{FF2B5EF4-FFF2-40B4-BE49-F238E27FC236}">
                  <a16:creationId xmlns:a16="http://schemas.microsoft.com/office/drawing/2014/main" id="{40B77519-C34A-2BB0-6B8D-E7FC70CA74AD}"/>
                </a:ext>
              </a:extLst>
            </p:cNvPr>
            <p:cNvSpPr>
              <a:spLocks noEditPoints="1"/>
            </p:cNvSpPr>
            <p:nvPr/>
          </p:nvSpPr>
          <p:spPr bwMode="auto">
            <a:xfrm>
              <a:off x="3248026" y="1560513"/>
              <a:ext cx="406400" cy="404813"/>
            </a:xfrm>
            <a:custGeom>
              <a:avLst/>
              <a:gdLst>
                <a:gd name="T0" fmla="*/ 1526 w 3492"/>
                <a:gd name="T1" fmla="*/ 151 h 3459"/>
                <a:gd name="T2" fmla="*/ 1511 w 3492"/>
                <a:gd name="T3" fmla="*/ 157 h 3459"/>
                <a:gd name="T4" fmla="*/ 157 w 3492"/>
                <a:gd name="T5" fmla="*/ 1573 h 3459"/>
                <a:gd name="T6" fmla="*/ 150 w 3492"/>
                <a:gd name="T7" fmla="*/ 1588 h 3459"/>
                <a:gd name="T8" fmla="*/ 155 w 3492"/>
                <a:gd name="T9" fmla="*/ 1599 h 3459"/>
                <a:gd name="T10" fmla="*/ 1938 w 3492"/>
                <a:gd name="T11" fmla="*/ 3305 h 3459"/>
                <a:gd name="T12" fmla="*/ 1949 w 3492"/>
                <a:gd name="T13" fmla="*/ 3309 h 3459"/>
                <a:gd name="T14" fmla="*/ 1964 w 3492"/>
                <a:gd name="T15" fmla="*/ 3302 h 3459"/>
                <a:gd name="T16" fmla="*/ 3318 w 3492"/>
                <a:gd name="T17" fmla="*/ 1886 h 3459"/>
                <a:gd name="T18" fmla="*/ 3320 w 3492"/>
                <a:gd name="T19" fmla="*/ 1860 h 3459"/>
                <a:gd name="T20" fmla="*/ 1536 w 3492"/>
                <a:gd name="T21" fmla="*/ 154 h 3459"/>
                <a:gd name="T22" fmla="*/ 1526 w 3492"/>
                <a:gd name="T23" fmla="*/ 151 h 3459"/>
                <a:gd name="T24" fmla="*/ 1949 w 3492"/>
                <a:gd name="T25" fmla="*/ 3459 h 3459"/>
                <a:gd name="T26" fmla="*/ 1835 w 3492"/>
                <a:gd name="T27" fmla="*/ 3413 h 3459"/>
                <a:gd name="T28" fmla="*/ 51 w 3492"/>
                <a:gd name="T29" fmla="*/ 1708 h 3459"/>
                <a:gd name="T30" fmla="*/ 0 w 3492"/>
                <a:gd name="T31" fmla="*/ 1589 h 3459"/>
                <a:gd name="T32" fmla="*/ 48 w 3492"/>
                <a:gd name="T33" fmla="*/ 1469 h 3459"/>
                <a:gd name="T34" fmla="*/ 1402 w 3492"/>
                <a:gd name="T35" fmla="*/ 54 h 3459"/>
                <a:gd name="T36" fmla="*/ 1526 w 3492"/>
                <a:gd name="T37" fmla="*/ 0 h 3459"/>
                <a:gd name="T38" fmla="*/ 1640 w 3492"/>
                <a:gd name="T39" fmla="*/ 46 h 3459"/>
                <a:gd name="T40" fmla="*/ 3424 w 3492"/>
                <a:gd name="T41" fmla="*/ 1752 h 3459"/>
                <a:gd name="T42" fmla="*/ 3427 w 3492"/>
                <a:gd name="T43" fmla="*/ 1990 h 3459"/>
                <a:gd name="T44" fmla="*/ 2073 w 3492"/>
                <a:gd name="T45" fmla="*/ 3406 h 3459"/>
                <a:gd name="T46" fmla="*/ 1949 w 3492"/>
                <a:gd name="T47" fmla="*/ 3459 h 3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2" h="3459">
                  <a:moveTo>
                    <a:pt x="1526" y="151"/>
                  </a:moveTo>
                  <a:cubicBezTo>
                    <a:pt x="1523" y="151"/>
                    <a:pt x="1516" y="151"/>
                    <a:pt x="1511" y="157"/>
                  </a:cubicBezTo>
                  <a:lnTo>
                    <a:pt x="157" y="1573"/>
                  </a:lnTo>
                  <a:cubicBezTo>
                    <a:pt x="151" y="1579"/>
                    <a:pt x="150" y="1585"/>
                    <a:pt x="150" y="1588"/>
                  </a:cubicBezTo>
                  <a:cubicBezTo>
                    <a:pt x="150" y="1592"/>
                    <a:pt x="151" y="1596"/>
                    <a:pt x="155" y="1599"/>
                  </a:cubicBezTo>
                  <a:lnTo>
                    <a:pt x="1938" y="3305"/>
                  </a:lnTo>
                  <a:cubicBezTo>
                    <a:pt x="1941" y="3308"/>
                    <a:pt x="1945" y="3309"/>
                    <a:pt x="1949" y="3309"/>
                  </a:cubicBezTo>
                  <a:cubicBezTo>
                    <a:pt x="1952" y="3309"/>
                    <a:pt x="1959" y="3308"/>
                    <a:pt x="1964" y="3302"/>
                  </a:cubicBezTo>
                  <a:lnTo>
                    <a:pt x="3318" y="1886"/>
                  </a:lnTo>
                  <a:cubicBezTo>
                    <a:pt x="3326" y="1878"/>
                    <a:pt x="3327" y="1866"/>
                    <a:pt x="3320" y="1860"/>
                  </a:cubicBezTo>
                  <a:lnTo>
                    <a:pt x="1536" y="154"/>
                  </a:lnTo>
                  <a:cubicBezTo>
                    <a:pt x="1534" y="152"/>
                    <a:pt x="1530" y="151"/>
                    <a:pt x="1526" y="151"/>
                  </a:cubicBezTo>
                  <a:close/>
                  <a:moveTo>
                    <a:pt x="1949" y="3459"/>
                  </a:moveTo>
                  <a:cubicBezTo>
                    <a:pt x="1906" y="3459"/>
                    <a:pt x="1865" y="3443"/>
                    <a:pt x="1835" y="3413"/>
                  </a:cubicBezTo>
                  <a:lnTo>
                    <a:pt x="51" y="1708"/>
                  </a:lnTo>
                  <a:cubicBezTo>
                    <a:pt x="18" y="1677"/>
                    <a:pt x="0" y="1634"/>
                    <a:pt x="0" y="1589"/>
                  </a:cubicBezTo>
                  <a:cubicBezTo>
                    <a:pt x="0" y="1545"/>
                    <a:pt x="17" y="1502"/>
                    <a:pt x="48" y="1469"/>
                  </a:cubicBezTo>
                  <a:lnTo>
                    <a:pt x="1402" y="54"/>
                  </a:lnTo>
                  <a:cubicBezTo>
                    <a:pt x="1434" y="20"/>
                    <a:pt x="1480" y="0"/>
                    <a:pt x="1526" y="0"/>
                  </a:cubicBezTo>
                  <a:cubicBezTo>
                    <a:pt x="1569" y="0"/>
                    <a:pt x="1609" y="17"/>
                    <a:pt x="1640" y="46"/>
                  </a:cubicBezTo>
                  <a:lnTo>
                    <a:pt x="3424" y="1752"/>
                  </a:lnTo>
                  <a:cubicBezTo>
                    <a:pt x="3490" y="1815"/>
                    <a:pt x="3492" y="1922"/>
                    <a:pt x="3427" y="1990"/>
                  </a:cubicBezTo>
                  <a:lnTo>
                    <a:pt x="2073" y="3406"/>
                  </a:lnTo>
                  <a:cubicBezTo>
                    <a:pt x="2040" y="3440"/>
                    <a:pt x="1995" y="3459"/>
                    <a:pt x="1949" y="34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8" name="Freeform 484">
              <a:extLst>
                <a:ext uri="{FF2B5EF4-FFF2-40B4-BE49-F238E27FC236}">
                  <a16:creationId xmlns:a16="http://schemas.microsoft.com/office/drawing/2014/main" id="{6ABA53C7-B992-FCD0-F538-37EB79DD3E51}"/>
                </a:ext>
              </a:extLst>
            </p:cNvPr>
            <p:cNvSpPr>
              <a:spLocks/>
            </p:cNvSpPr>
            <p:nvPr/>
          </p:nvSpPr>
          <p:spPr bwMode="auto">
            <a:xfrm>
              <a:off x="3162301" y="1735138"/>
              <a:ext cx="320675" cy="307975"/>
            </a:xfrm>
            <a:custGeom>
              <a:avLst/>
              <a:gdLst>
                <a:gd name="T0" fmla="*/ 2671 w 2754"/>
                <a:gd name="T1" fmla="*/ 2632 h 2632"/>
                <a:gd name="T2" fmla="*/ 2619 w 2754"/>
                <a:gd name="T3" fmla="*/ 2611 h 2632"/>
                <a:gd name="T4" fmla="*/ 31 w 2754"/>
                <a:gd name="T5" fmla="*/ 137 h 2632"/>
                <a:gd name="T6" fmla="*/ 29 w 2754"/>
                <a:gd name="T7" fmla="*/ 31 h 2632"/>
                <a:gd name="T8" fmla="*/ 135 w 2754"/>
                <a:gd name="T9" fmla="*/ 28 h 2632"/>
                <a:gd name="T10" fmla="*/ 2723 w 2754"/>
                <a:gd name="T11" fmla="*/ 2503 h 2632"/>
                <a:gd name="T12" fmla="*/ 2725 w 2754"/>
                <a:gd name="T13" fmla="*/ 2609 h 2632"/>
                <a:gd name="T14" fmla="*/ 2671 w 2754"/>
                <a:gd name="T15" fmla="*/ 2632 h 26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54" h="2632">
                  <a:moveTo>
                    <a:pt x="2671" y="2632"/>
                  </a:moveTo>
                  <a:cubicBezTo>
                    <a:pt x="2652" y="2632"/>
                    <a:pt x="2633" y="2625"/>
                    <a:pt x="2619" y="2611"/>
                  </a:cubicBezTo>
                  <a:lnTo>
                    <a:pt x="31" y="137"/>
                  </a:lnTo>
                  <a:cubicBezTo>
                    <a:pt x="1" y="108"/>
                    <a:pt x="0" y="61"/>
                    <a:pt x="29" y="31"/>
                  </a:cubicBezTo>
                  <a:cubicBezTo>
                    <a:pt x="57" y="1"/>
                    <a:pt x="105" y="0"/>
                    <a:pt x="135" y="28"/>
                  </a:cubicBezTo>
                  <a:lnTo>
                    <a:pt x="2723" y="2503"/>
                  </a:lnTo>
                  <a:cubicBezTo>
                    <a:pt x="2753" y="2531"/>
                    <a:pt x="2754" y="2579"/>
                    <a:pt x="2725" y="2609"/>
                  </a:cubicBezTo>
                  <a:cubicBezTo>
                    <a:pt x="2710" y="2624"/>
                    <a:pt x="2690" y="2632"/>
                    <a:pt x="2671" y="26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29" name="Briefcase10" descr="{&quot;Key&quot;:&quot;POWER_USER_SHAPE_ICON&quot;,&quot;Value&quot;:&quot;POWER_USER_SHAPE_ICON_STYLE_1&quot;}">
            <a:extLst>
              <a:ext uri="{FF2B5EF4-FFF2-40B4-BE49-F238E27FC236}">
                <a16:creationId xmlns:a16="http://schemas.microsoft.com/office/drawing/2014/main" id="{7EAF9176-30BC-B890-41BD-BBC1021CE24B}"/>
              </a:ext>
            </a:extLst>
          </p:cNvPr>
          <p:cNvGrpSpPr>
            <a:grpSpLocks noChangeAspect="1"/>
          </p:cNvGrpSpPr>
          <p:nvPr/>
        </p:nvGrpSpPr>
        <p:grpSpPr>
          <a:xfrm>
            <a:off x="6927344" y="1065901"/>
            <a:ext cx="421927" cy="336934"/>
            <a:chOff x="7331076" y="1797050"/>
            <a:chExt cx="441325" cy="352425"/>
          </a:xfrm>
          <a:solidFill>
            <a:schemeClr val="accent6"/>
          </a:solidFill>
        </p:grpSpPr>
        <p:sp>
          <p:nvSpPr>
            <p:cNvPr id="130" name="Freeform 198">
              <a:extLst>
                <a:ext uri="{FF2B5EF4-FFF2-40B4-BE49-F238E27FC236}">
                  <a16:creationId xmlns:a16="http://schemas.microsoft.com/office/drawing/2014/main" id="{9B36C309-EC5F-655A-1006-10109A10CF1D}"/>
                </a:ext>
              </a:extLst>
            </p:cNvPr>
            <p:cNvSpPr>
              <a:spLocks noEditPoints="1"/>
            </p:cNvSpPr>
            <p:nvPr/>
          </p:nvSpPr>
          <p:spPr bwMode="auto">
            <a:xfrm>
              <a:off x="7331076" y="1847850"/>
              <a:ext cx="439738" cy="301625"/>
            </a:xfrm>
            <a:custGeom>
              <a:avLst/>
              <a:gdLst>
                <a:gd name="T0" fmla="*/ 26 w 482"/>
                <a:gd name="T1" fmla="*/ 14 h 330"/>
                <a:gd name="T2" fmla="*/ 15 w 482"/>
                <a:gd name="T3" fmla="*/ 26 h 330"/>
                <a:gd name="T4" fmla="*/ 15 w 482"/>
                <a:gd name="T5" fmla="*/ 305 h 330"/>
                <a:gd name="T6" fmla="*/ 26 w 482"/>
                <a:gd name="T7" fmla="*/ 316 h 330"/>
                <a:gd name="T8" fmla="*/ 457 w 482"/>
                <a:gd name="T9" fmla="*/ 316 h 330"/>
                <a:gd name="T10" fmla="*/ 468 w 482"/>
                <a:gd name="T11" fmla="*/ 305 h 330"/>
                <a:gd name="T12" fmla="*/ 468 w 482"/>
                <a:gd name="T13" fmla="*/ 26 h 330"/>
                <a:gd name="T14" fmla="*/ 457 w 482"/>
                <a:gd name="T15" fmla="*/ 14 h 330"/>
                <a:gd name="T16" fmla="*/ 26 w 482"/>
                <a:gd name="T17" fmla="*/ 14 h 330"/>
                <a:gd name="T18" fmla="*/ 457 w 482"/>
                <a:gd name="T19" fmla="*/ 330 h 330"/>
                <a:gd name="T20" fmla="*/ 26 w 482"/>
                <a:gd name="T21" fmla="*/ 330 h 330"/>
                <a:gd name="T22" fmla="*/ 0 w 482"/>
                <a:gd name="T23" fmla="*/ 305 h 330"/>
                <a:gd name="T24" fmla="*/ 0 w 482"/>
                <a:gd name="T25" fmla="*/ 26 h 330"/>
                <a:gd name="T26" fmla="*/ 26 w 482"/>
                <a:gd name="T27" fmla="*/ 0 h 330"/>
                <a:gd name="T28" fmla="*/ 457 w 482"/>
                <a:gd name="T29" fmla="*/ 0 h 330"/>
                <a:gd name="T30" fmla="*/ 482 w 482"/>
                <a:gd name="T31" fmla="*/ 26 h 330"/>
                <a:gd name="T32" fmla="*/ 482 w 482"/>
                <a:gd name="T33" fmla="*/ 305 h 330"/>
                <a:gd name="T34" fmla="*/ 457 w 482"/>
                <a:gd name="T3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2" h="330">
                  <a:moveTo>
                    <a:pt x="26" y="14"/>
                  </a:moveTo>
                  <a:cubicBezTo>
                    <a:pt x="20" y="14"/>
                    <a:pt x="15" y="19"/>
                    <a:pt x="15" y="26"/>
                  </a:cubicBezTo>
                  <a:lnTo>
                    <a:pt x="15" y="305"/>
                  </a:lnTo>
                  <a:cubicBezTo>
                    <a:pt x="15" y="311"/>
                    <a:pt x="20" y="316"/>
                    <a:pt x="26" y="316"/>
                  </a:cubicBezTo>
                  <a:lnTo>
                    <a:pt x="457" y="316"/>
                  </a:lnTo>
                  <a:cubicBezTo>
                    <a:pt x="463" y="316"/>
                    <a:pt x="468" y="311"/>
                    <a:pt x="468" y="305"/>
                  </a:cubicBezTo>
                  <a:lnTo>
                    <a:pt x="468" y="26"/>
                  </a:lnTo>
                  <a:cubicBezTo>
                    <a:pt x="468" y="19"/>
                    <a:pt x="463" y="14"/>
                    <a:pt x="457" y="14"/>
                  </a:cubicBezTo>
                  <a:lnTo>
                    <a:pt x="26" y="14"/>
                  </a:lnTo>
                  <a:close/>
                  <a:moveTo>
                    <a:pt x="457" y="330"/>
                  </a:moveTo>
                  <a:lnTo>
                    <a:pt x="26" y="330"/>
                  </a:lnTo>
                  <a:cubicBezTo>
                    <a:pt x="12" y="330"/>
                    <a:pt x="0" y="319"/>
                    <a:pt x="0" y="305"/>
                  </a:cubicBezTo>
                  <a:lnTo>
                    <a:pt x="0" y="26"/>
                  </a:lnTo>
                  <a:cubicBezTo>
                    <a:pt x="0" y="11"/>
                    <a:pt x="12" y="0"/>
                    <a:pt x="26" y="0"/>
                  </a:cubicBezTo>
                  <a:lnTo>
                    <a:pt x="457" y="0"/>
                  </a:lnTo>
                  <a:cubicBezTo>
                    <a:pt x="471" y="0"/>
                    <a:pt x="482" y="11"/>
                    <a:pt x="482" y="26"/>
                  </a:cubicBezTo>
                  <a:lnTo>
                    <a:pt x="482" y="305"/>
                  </a:lnTo>
                  <a:cubicBezTo>
                    <a:pt x="482" y="319"/>
                    <a:pt x="471" y="330"/>
                    <a:pt x="457" y="3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1" name="Freeform 199">
              <a:extLst>
                <a:ext uri="{FF2B5EF4-FFF2-40B4-BE49-F238E27FC236}">
                  <a16:creationId xmlns:a16="http://schemas.microsoft.com/office/drawing/2014/main" id="{8B776013-955F-CA1E-13B3-72962E2C5E59}"/>
                </a:ext>
              </a:extLst>
            </p:cNvPr>
            <p:cNvSpPr>
              <a:spLocks/>
            </p:cNvSpPr>
            <p:nvPr/>
          </p:nvSpPr>
          <p:spPr bwMode="auto">
            <a:xfrm>
              <a:off x="7478713" y="1797050"/>
              <a:ext cx="150813" cy="63500"/>
            </a:xfrm>
            <a:custGeom>
              <a:avLst/>
              <a:gdLst>
                <a:gd name="T0" fmla="*/ 157 w 165"/>
                <a:gd name="T1" fmla="*/ 69 h 69"/>
                <a:gd name="T2" fmla="*/ 150 w 165"/>
                <a:gd name="T3" fmla="*/ 62 h 69"/>
                <a:gd name="T4" fmla="*/ 150 w 165"/>
                <a:gd name="T5" fmla="*/ 14 h 69"/>
                <a:gd name="T6" fmla="*/ 15 w 165"/>
                <a:gd name="T7" fmla="*/ 14 h 69"/>
                <a:gd name="T8" fmla="*/ 15 w 165"/>
                <a:gd name="T9" fmla="*/ 62 h 69"/>
                <a:gd name="T10" fmla="*/ 7 w 165"/>
                <a:gd name="T11" fmla="*/ 69 h 69"/>
                <a:gd name="T12" fmla="*/ 0 w 165"/>
                <a:gd name="T13" fmla="*/ 62 h 69"/>
                <a:gd name="T14" fmla="*/ 0 w 165"/>
                <a:gd name="T15" fmla="*/ 7 h 69"/>
                <a:gd name="T16" fmla="*/ 7 w 165"/>
                <a:gd name="T17" fmla="*/ 0 h 69"/>
                <a:gd name="T18" fmla="*/ 157 w 165"/>
                <a:gd name="T19" fmla="*/ 0 h 69"/>
                <a:gd name="T20" fmla="*/ 165 w 165"/>
                <a:gd name="T21" fmla="*/ 7 h 69"/>
                <a:gd name="T22" fmla="*/ 165 w 165"/>
                <a:gd name="T23" fmla="*/ 62 h 69"/>
                <a:gd name="T24" fmla="*/ 157 w 165"/>
                <a:gd name="T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69">
                  <a:moveTo>
                    <a:pt x="157" y="69"/>
                  </a:moveTo>
                  <a:cubicBezTo>
                    <a:pt x="153" y="69"/>
                    <a:pt x="150" y="66"/>
                    <a:pt x="150" y="62"/>
                  </a:cubicBezTo>
                  <a:lnTo>
                    <a:pt x="150" y="14"/>
                  </a:lnTo>
                  <a:lnTo>
                    <a:pt x="15" y="14"/>
                  </a:lnTo>
                  <a:lnTo>
                    <a:pt x="15" y="62"/>
                  </a:lnTo>
                  <a:cubicBezTo>
                    <a:pt x="15" y="66"/>
                    <a:pt x="11" y="69"/>
                    <a:pt x="7" y="69"/>
                  </a:cubicBezTo>
                  <a:cubicBezTo>
                    <a:pt x="3" y="69"/>
                    <a:pt x="0" y="66"/>
                    <a:pt x="0" y="62"/>
                  </a:cubicBezTo>
                  <a:lnTo>
                    <a:pt x="0" y="7"/>
                  </a:lnTo>
                  <a:cubicBezTo>
                    <a:pt x="0" y="3"/>
                    <a:pt x="3" y="0"/>
                    <a:pt x="7" y="0"/>
                  </a:cubicBezTo>
                  <a:lnTo>
                    <a:pt x="157" y="0"/>
                  </a:lnTo>
                  <a:cubicBezTo>
                    <a:pt x="161" y="0"/>
                    <a:pt x="165" y="3"/>
                    <a:pt x="165" y="7"/>
                  </a:cubicBezTo>
                  <a:lnTo>
                    <a:pt x="165" y="62"/>
                  </a:lnTo>
                  <a:cubicBezTo>
                    <a:pt x="165" y="66"/>
                    <a:pt x="161" y="69"/>
                    <a:pt x="157" y="6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2" name="Freeform 200">
              <a:extLst>
                <a:ext uri="{FF2B5EF4-FFF2-40B4-BE49-F238E27FC236}">
                  <a16:creationId xmlns:a16="http://schemas.microsoft.com/office/drawing/2014/main" id="{E41239EF-8E14-CE14-1B41-5A66BA4579EC}"/>
                </a:ext>
              </a:extLst>
            </p:cNvPr>
            <p:cNvSpPr>
              <a:spLocks noEditPoints="1"/>
            </p:cNvSpPr>
            <p:nvPr/>
          </p:nvSpPr>
          <p:spPr bwMode="auto">
            <a:xfrm>
              <a:off x="742473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7 w 62"/>
                <a:gd name="T11" fmla="*/ 66 h 90"/>
                <a:gd name="T12" fmla="*/ 47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7" y="71"/>
                    <a:pt x="47" y="66"/>
                  </a:cubicBezTo>
                  <a:lnTo>
                    <a:pt x="47" y="24"/>
                  </a:lnTo>
                  <a:cubicBezTo>
                    <a:pt x="47"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3" name="Freeform 201">
              <a:extLst>
                <a:ext uri="{FF2B5EF4-FFF2-40B4-BE49-F238E27FC236}">
                  <a16:creationId xmlns:a16="http://schemas.microsoft.com/office/drawing/2014/main" id="{691079FA-6352-1BC2-239B-FFAFEE6AE7BD}"/>
                </a:ext>
              </a:extLst>
            </p:cNvPr>
            <p:cNvSpPr>
              <a:spLocks noEditPoints="1"/>
            </p:cNvSpPr>
            <p:nvPr/>
          </p:nvSpPr>
          <p:spPr bwMode="auto">
            <a:xfrm>
              <a:off x="762158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8 w 62"/>
                <a:gd name="T11" fmla="*/ 66 h 90"/>
                <a:gd name="T12" fmla="*/ 48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8" y="71"/>
                    <a:pt x="48" y="66"/>
                  </a:cubicBezTo>
                  <a:lnTo>
                    <a:pt x="48" y="24"/>
                  </a:lnTo>
                  <a:cubicBezTo>
                    <a:pt x="48"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4" name="Freeform 202">
              <a:extLst>
                <a:ext uri="{FF2B5EF4-FFF2-40B4-BE49-F238E27FC236}">
                  <a16:creationId xmlns:a16="http://schemas.microsoft.com/office/drawing/2014/main" id="{850D3820-4158-1F57-B0BE-80E6C00E929E}"/>
                </a:ext>
              </a:extLst>
            </p:cNvPr>
            <p:cNvSpPr>
              <a:spLocks/>
            </p:cNvSpPr>
            <p:nvPr/>
          </p:nvSpPr>
          <p:spPr bwMode="auto">
            <a:xfrm>
              <a:off x="7331076" y="1933575"/>
              <a:ext cx="85725" cy="71438"/>
            </a:xfrm>
            <a:custGeom>
              <a:avLst/>
              <a:gdLst>
                <a:gd name="T0" fmla="*/ 86 w 94"/>
                <a:gd name="T1" fmla="*/ 78 h 78"/>
                <a:gd name="T2" fmla="*/ 71 w 94"/>
                <a:gd name="T3" fmla="*/ 78 h 78"/>
                <a:gd name="T4" fmla="*/ 66 w 94"/>
                <a:gd name="T5" fmla="*/ 76 h 78"/>
                <a:gd name="T6" fmla="*/ 3 w 94"/>
                <a:gd name="T7" fmla="*/ 13 h 78"/>
                <a:gd name="T8" fmla="*/ 3 w 94"/>
                <a:gd name="T9" fmla="*/ 3 h 78"/>
                <a:gd name="T10" fmla="*/ 13 w 94"/>
                <a:gd name="T11" fmla="*/ 3 h 78"/>
                <a:gd name="T12" fmla="*/ 74 w 94"/>
                <a:gd name="T13" fmla="*/ 63 h 78"/>
                <a:gd name="T14" fmla="*/ 86 w 94"/>
                <a:gd name="T15" fmla="*/ 63 h 78"/>
                <a:gd name="T16" fmla="*/ 94 w 94"/>
                <a:gd name="T17" fmla="*/ 71 h 78"/>
                <a:gd name="T18" fmla="*/ 86 w 94"/>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8">
                  <a:moveTo>
                    <a:pt x="86" y="78"/>
                  </a:moveTo>
                  <a:lnTo>
                    <a:pt x="71" y="78"/>
                  </a:lnTo>
                  <a:cubicBezTo>
                    <a:pt x="69" y="78"/>
                    <a:pt x="68" y="77"/>
                    <a:pt x="66" y="76"/>
                  </a:cubicBezTo>
                  <a:lnTo>
                    <a:pt x="3" y="13"/>
                  </a:lnTo>
                  <a:cubicBezTo>
                    <a:pt x="0" y="10"/>
                    <a:pt x="0" y="5"/>
                    <a:pt x="3" y="3"/>
                  </a:cubicBezTo>
                  <a:cubicBezTo>
                    <a:pt x="6" y="0"/>
                    <a:pt x="11" y="0"/>
                    <a:pt x="13" y="3"/>
                  </a:cubicBezTo>
                  <a:lnTo>
                    <a:pt x="74" y="63"/>
                  </a:lnTo>
                  <a:lnTo>
                    <a:pt x="86" y="63"/>
                  </a:lnTo>
                  <a:cubicBezTo>
                    <a:pt x="90" y="63"/>
                    <a:pt x="94" y="67"/>
                    <a:pt x="94" y="71"/>
                  </a:cubicBezTo>
                  <a:cubicBezTo>
                    <a:pt x="94" y="75"/>
                    <a:pt x="90" y="78"/>
                    <a:pt x="86"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5" name="Freeform 203">
              <a:extLst>
                <a:ext uri="{FF2B5EF4-FFF2-40B4-BE49-F238E27FC236}">
                  <a16:creationId xmlns:a16="http://schemas.microsoft.com/office/drawing/2014/main" id="{9E70745D-5F7D-C902-AC25-2D248FC3B40C}"/>
                </a:ext>
              </a:extLst>
            </p:cNvPr>
            <p:cNvSpPr>
              <a:spLocks/>
            </p:cNvSpPr>
            <p:nvPr/>
          </p:nvSpPr>
          <p:spPr bwMode="auto">
            <a:xfrm>
              <a:off x="7686676" y="1933575"/>
              <a:ext cx="85725" cy="71438"/>
            </a:xfrm>
            <a:custGeom>
              <a:avLst/>
              <a:gdLst>
                <a:gd name="T0" fmla="*/ 22 w 93"/>
                <a:gd name="T1" fmla="*/ 78 h 78"/>
                <a:gd name="T2" fmla="*/ 7 w 93"/>
                <a:gd name="T3" fmla="*/ 78 h 78"/>
                <a:gd name="T4" fmla="*/ 0 w 93"/>
                <a:gd name="T5" fmla="*/ 71 h 78"/>
                <a:gd name="T6" fmla="*/ 7 w 93"/>
                <a:gd name="T7" fmla="*/ 63 h 78"/>
                <a:gd name="T8" fmla="*/ 19 w 93"/>
                <a:gd name="T9" fmla="*/ 63 h 78"/>
                <a:gd name="T10" fmla="*/ 80 w 93"/>
                <a:gd name="T11" fmla="*/ 3 h 78"/>
                <a:gd name="T12" fmla="*/ 90 w 93"/>
                <a:gd name="T13" fmla="*/ 3 h 78"/>
                <a:gd name="T14" fmla="*/ 90 w 93"/>
                <a:gd name="T15" fmla="*/ 13 h 78"/>
                <a:gd name="T16" fmla="*/ 27 w 93"/>
                <a:gd name="T17" fmla="*/ 76 h 78"/>
                <a:gd name="T18" fmla="*/ 22 w 93"/>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78">
                  <a:moveTo>
                    <a:pt x="22" y="78"/>
                  </a:moveTo>
                  <a:lnTo>
                    <a:pt x="7" y="78"/>
                  </a:lnTo>
                  <a:cubicBezTo>
                    <a:pt x="3" y="78"/>
                    <a:pt x="0" y="75"/>
                    <a:pt x="0" y="71"/>
                  </a:cubicBezTo>
                  <a:cubicBezTo>
                    <a:pt x="0" y="67"/>
                    <a:pt x="3" y="63"/>
                    <a:pt x="7" y="63"/>
                  </a:cubicBezTo>
                  <a:lnTo>
                    <a:pt x="19" y="63"/>
                  </a:lnTo>
                  <a:lnTo>
                    <a:pt x="80" y="3"/>
                  </a:lnTo>
                  <a:cubicBezTo>
                    <a:pt x="83" y="0"/>
                    <a:pt x="87" y="0"/>
                    <a:pt x="90" y="3"/>
                  </a:cubicBezTo>
                  <a:cubicBezTo>
                    <a:pt x="93" y="5"/>
                    <a:pt x="93" y="10"/>
                    <a:pt x="90" y="13"/>
                  </a:cubicBezTo>
                  <a:lnTo>
                    <a:pt x="27" y="76"/>
                  </a:lnTo>
                  <a:cubicBezTo>
                    <a:pt x="26" y="77"/>
                    <a:pt x="24" y="78"/>
                    <a:pt x="22"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6" name="Freeform 204">
              <a:extLst>
                <a:ext uri="{FF2B5EF4-FFF2-40B4-BE49-F238E27FC236}">
                  <a16:creationId xmlns:a16="http://schemas.microsoft.com/office/drawing/2014/main" id="{158FAF2A-4A00-FDAF-E27E-4748E3E86C54}"/>
                </a:ext>
              </a:extLst>
            </p:cNvPr>
            <p:cNvSpPr>
              <a:spLocks/>
            </p:cNvSpPr>
            <p:nvPr/>
          </p:nvSpPr>
          <p:spPr bwMode="auto">
            <a:xfrm>
              <a:off x="7486651" y="1992313"/>
              <a:ext cx="130175" cy="12700"/>
            </a:xfrm>
            <a:custGeom>
              <a:avLst/>
              <a:gdLst>
                <a:gd name="T0" fmla="*/ 135 w 142"/>
                <a:gd name="T1" fmla="*/ 14 h 14"/>
                <a:gd name="T2" fmla="*/ 7 w 142"/>
                <a:gd name="T3" fmla="*/ 14 h 14"/>
                <a:gd name="T4" fmla="*/ 0 w 142"/>
                <a:gd name="T5" fmla="*/ 7 h 14"/>
                <a:gd name="T6" fmla="*/ 7 w 142"/>
                <a:gd name="T7" fmla="*/ 0 h 14"/>
                <a:gd name="T8" fmla="*/ 135 w 142"/>
                <a:gd name="T9" fmla="*/ 0 h 14"/>
                <a:gd name="T10" fmla="*/ 142 w 142"/>
                <a:gd name="T11" fmla="*/ 7 h 14"/>
                <a:gd name="T12" fmla="*/ 135 w 142"/>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2" h="14">
                  <a:moveTo>
                    <a:pt x="135" y="14"/>
                  </a:moveTo>
                  <a:lnTo>
                    <a:pt x="7" y="14"/>
                  </a:lnTo>
                  <a:cubicBezTo>
                    <a:pt x="3" y="14"/>
                    <a:pt x="0" y="11"/>
                    <a:pt x="0" y="7"/>
                  </a:cubicBezTo>
                  <a:cubicBezTo>
                    <a:pt x="0" y="3"/>
                    <a:pt x="3" y="0"/>
                    <a:pt x="7" y="0"/>
                  </a:cubicBezTo>
                  <a:lnTo>
                    <a:pt x="135" y="0"/>
                  </a:lnTo>
                  <a:cubicBezTo>
                    <a:pt x="139" y="0"/>
                    <a:pt x="142" y="3"/>
                    <a:pt x="142" y="7"/>
                  </a:cubicBezTo>
                  <a:cubicBezTo>
                    <a:pt x="142" y="11"/>
                    <a:pt x="139" y="14"/>
                    <a:pt x="135"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sp>
        <p:nvSpPr>
          <p:cNvPr id="3" name="Rectangle 2">
            <a:extLst>
              <a:ext uri="{FF2B5EF4-FFF2-40B4-BE49-F238E27FC236}">
                <a16:creationId xmlns:a16="http://schemas.microsoft.com/office/drawing/2014/main" id="{CF8FF7B0-2A05-A2B4-679B-E70C0C09C3AA}"/>
              </a:ext>
            </a:extLst>
          </p:cNvPr>
          <p:cNvSpPr/>
          <p:nvPr/>
        </p:nvSpPr>
        <p:spPr>
          <a:xfrm>
            <a:off x="2608735" y="1027906"/>
            <a:ext cx="45719" cy="17095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B7FC477C-8468-49C5-BAE0-A84FB0927929}"/>
              </a:ext>
            </a:extLst>
          </p:cNvPr>
          <p:cNvSpPr/>
          <p:nvPr/>
        </p:nvSpPr>
        <p:spPr>
          <a:xfrm>
            <a:off x="2606198" y="2906790"/>
            <a:ext cx="45719" cy="16219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156DB95F-6E8A-45E4-2449-807222183B9A}"/>
              </a:ext>
            </a:extLst>
          </p:cNvPr>
          <p:cNvSpPr/>
          <p:nvPr/>
        </p:nvSpPr>
        <p:spPr>
          <a:xfrm>
            <a:off x="2615717" y="4762201"/>
            <a:ext cx="45719" cy="14382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CA001177-FA72-7BE4-0ED9-4241F7BB405A}"/>
              </a:ext>
            </a:extLst>
          </p:cNvPr>
          <p:cNvSpPr/>
          <p:nvPr/>
        </p:nvSpPr>
        <p:spPr>
          <a:xfrm>
            <a:off x="6751896" y="1027906"/>
            <a:ext cx="45719" cy="518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0E58A8DF-5889-11E5-4BF5-67E6A6E44022}"/>
              </a:ext>
            </a:extLst>
          </p:cNvPr>
          <p:cNvCxnSpPr>
            <a:cxnSpLocks/>
          </p:cNvCxnSpPr>
          <p:nvPr/>
        </p:nvCxnSpPr>
        <p:spPr>
          <a:xfrm>
            <a:off x="4623914" y="3349724"/>
            <a:ext cx="0" cy="12750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Chat with solid fill">
            <a:extLst>
              <a:ext uri="{FF2B5EF4-FFF2-40B4-BE49-F238E27FC236}">
                <a16:creationId xmlns:a16="http://schemas.microsoft.com/office/drawing/2014/main" id="{B69B721C-6C81-A985-11CE-6CA717B92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0454" y="5240747"/>
            <a:ext cx="365633" cy="365633"/>
          </a:xfrm>
          <a:prstGeom prst="rect">
            <a:avLst/>
          </a:prstGeom>
        </p:spPr>
      </p:pic>
      <p:sp>
        <p:nvSpPr>
          <p:cNvPr id="9" name="TextBox 8">
            <a:extLst>
              <a:ext uri="{FF2B5EF4-FFF2-40B4-BE49-F238E27FC236}">
                <a16:creationId xmlns:a16="http://schemas.microsoft.com/office/drawing/2014/main" id="{53A1AFE0-5BE2-AF16-9D80-11F7A2DAC341}"/>
              </a:ext>
            </a:extLst>
          </p:cNvPr>
          <p:cNvSpPr txBox="1"/>
          <p:nvPr/>
        </p:nvSpPr>
        <p:spPr>
          <a:xfrm>
            <a:off x="490230" y="5535505"/>
            <a:ext cx="136608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kern="0" dirty="0">
                <a:solidFill>
                  <a:schemeClr val="bg1"/>
                </a:solidFill>
                <a:ea typeface="+mn-lt"/>
                <a:cs typeface="+mn-lt"/>
                <a:sym typeface="+mn-lt"/>
              </a:rPr>
              <a:t>Swedish, English</a:t>
            </a:r>
            <a:endParaRPr kumimoji="0" lang="en-US" sz="1400" b="0" i="0" u="none" strike="noStrike" kern="0" cap="none" spc="0" normalizeH="0" baseline="0" noProof="0" dirty="0">
              <a:ln>
                <a:noFill/>
              </a:ln>
              <a:solidFill>
                <a:schemeClr val="bg1"/>
              </a:solidFill>
              <a:effectLst/>
              <a:uLnTx/>
              <a:uFillTx/>
              <a:ea typeface="+mn-lt"/>
              <a:cs typeface="+mn-lt"/>
              <a:sym typeface="+mn-lt"/>
            </a:endParaRPr>
          </a:p>
        </p:txBody>
      </p:sp>
      <p:pic>
        <p:nvPicPr>
          <p:cNvPr id="4" name="Grafik 3">
            <a:extLst>
              <a:ext uri="{FF2B5EF4-FFF2-40B4-BE49-F238E27FC236}">
                <a16:creationId xmlns:a16="http://schemas.microsoft.com/office/drawing/2014/main" id="{6FA1FBFC-D43B-6ECA-1495-0462A39475AD}"/>
              </a:ext>
            </a:extLst>
          </p:cNvPr>
          <p:cNvPicPr>
            <a:picLocks noChangeAspect="1"/>
          </p:cNvPicPr>
          <p:nvPr/>
        </p:nvPicPr>
        <p:blipFill>
          <a:blip r:embed="rId5">
            <a:grayscl/>
          </a:blip>
          <a:stretch>
            <a:fillRect/>
          </a:stretch>
        </p:blipFill>
        <p:spPr>
          <a:xfrm>
            <a:off x="433689" y="1170356"/>
            <a:ext cx="1616416" cy="1564750"/>
          </a:xfrm>
          <a:prstGeom prst="rect">
            <a:avLst/>
          </a:prstGeom>
        </p:spPr>
      </p:pic>
      <p:pic>
        <p:nvPicPr>
          <p:cNvPr id="12" name="Grafik 11" descr="Nachhaltigkeit Silhouette">
            <a:extLst>
              <a:ext uri="{FF2B5EF4-FFF2-40B4-BE49-F238E27FC236}">
                <a16:creationId xmlns:a16="http://schemas.microsoft.com/office/drawing/2014/main" id="{C3085165-BC39-8711-8C85-BD9187859D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51864" y="4286898"/>
            <a:ext cx="291600" cy="291600"/>
          </a:xfrm>
          <a:prstGeom prst="rect">
            <a:avLst/>
          </a:prstGeom>
        </p:spPr>
      </p:pic>
      <p:pic>
        <p:nvPicPr>
          <p:cNvPr id="15" name="Grafik 14" descr="Klemmbrett Marke Silhouette">
            <a:extLst>
              <a:ext uri="{FF2B5EF4-FFF2-40B4-BE49-F238E27FC236}">
                <a16:creationId xmlns:a16="http://schemas.microsoft.com/office/drawing/2014/main" id="{02206DC6-3D71-5887-D045-7B17EC261F5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88713" y="3919436"/>
            <a:ext cx="291600" cy="291600"/>
          </a:xfrm>
          <a:prstGeom prst="rect">
            <a:avLst/>
          </a:prstGeom>
        </p:spPr>
      </p:pic>
      <p:pic>
        <p:nvPicPr>
          <p:cNvPr id="17" name="Grafik 16" descr="Zahnrad Silhouette">
            <a:extLst>
              <a:ext uri="{FF2B5EF4-FFF2-40B4-BE49-F238E27FC236}">
                <a16:creationId xmlns:a16="http://schemas.microsoft.com/office/drawing/2014/main" id="{6D3E6BFC-0604-B336-B7C7-F9ACCF0B46E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0312" y="3866583"/>
            <a:ext cx="291600" cy="291600"/>
          </a:xfrm>
          <a:prstGeom prst="rect">
            <a:avLst/>
          </a:prstGeom>
        </p:spPr>
      </p:pic>
      <p:pic>
        <p:nvPicPr>
          <p:cNvPr id="36" name="Grafik 35" descr="Medizin Silhouette">
            <a:extLst>
              <a:ext uri="{FF2B5EF4-FFF2-40B4-BE49-F238E27FC236}">
                <a16:creationId xmlns:a16="http://schemas.microsoft.com/office/drawing/2014/main" id="{A15FE079-4D9E-E327-3C66-05E2E362F93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47825" y="3490974"/>
            <a:ext cx="291600" cy="291600"/>
          </a:xfrm>
          <a:prstGeom prst="rect">
            <a:avLst/>
          </a:prstGeom>
        </p:spPr>
      </p:pic>
      <p:pic>
        <p:nvPicPr>
          <p:cNvPr id="38" name="Grafik 37" descr="Schild Häkchen Silhouette">
            <a:extLst>
              <a:ext uri="{FF2B5EF4-FFF2-40B4-BE49-F238E27FC236}">
                <a16:creationId xmlns:a16="http://schemas.microsoft.com/office/drawing/2014/main" id="{E0D4F34F-5564-9870-20EC-8966F4B4DA7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888713" y="3490974"/>
            <a:ext cx="291600" cy="291600"/>
          </a:xfrm>
          <a:prstGeom prst="rect">
            <a:avLst/>
          </a:prstGeom>
        </p:spPr>
      </p:pic>
      <p:sp>
        <p:nvSpPr>
          <p:cNvPr id="7" name="Rectangle 6">
            <a:extLst>
              <a:ext uri="{FF2B5EF4-FFF2-40B4-BE49-F238E27FC236}">
                <a16:creationId xmlns:a16="http://schemas.microsoft.com/office/drawing/2014/main" id="{C9F5A5AC-21E0-BA6E-FFFB-BC69EF60E22A}"/>
              </a:ext>
            </a:extLst>
          </p:cNvPr>
          <p:cNvSpPr/>
          <p:nvPr/>
        </p:nvSpPr>
        <p:spPr>
          <a:xfrm>
            <a:off x="9837019" y="3121"/>
            <a:ext cx="1363326" cy="30862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1" kern="0" dirty="0">
                <a:solidFill>
                  <a:schemeClr val="tx1"/>
                </a:solidFill>
                <a:latin typeface="+mj-lt"/>
                <a:ea typeface="+mn-lt"/>
                <a:cs typeface="+mn-lt"/>
                <a:sym typeface="+mn-lt"/>
              </a:rPr>
              <a:t>Visiting sites in: </a:t>
            </a:r>
            <a:endParaRPr kumimoji="0" lang="en-US" sz="1200" b="0" i="0" u="none" strike="noStrike" kern="0" cap="none" spc="0" normalizeH="0" baseline="0" noProof="0" dirty="0">
              <a:ln>
                <a:noFill/>
              </a:ln>
              <a:solidFill>
                <a:schemeClr val="tx1"/>
              </a:solidFill>
              <a:effectLst/>
              <a:uLnTx/>
              <a:uFillTx/>
              <a:latin typeface="+mj-lt"/>
              <a:ea typeface="+mn-lt"/>
              <a:cs typeface="+mn-lt"/>
              <a:sym typeface="+mn-lt"/>
            </a:endParaRPr>
          </a:p>
        </p:txBody>
      </p:sp>
      <p:sp>
        <p:nvSpPr>
          <p:cNvPr id="11" name="Freeform 23">
            <a:extLst>
              <a:ext uri="{FF2B5EF4-FFF2-40B4-BE49-F238E27FC236}">
                <a16:creationId xmlns:a16="http://schemas.microsoft.com/office/drawing/2014/main" id="{892E292E-71E8-6807-92F5-3566A4EBFF7C}"/>
              </a:ext>
            </a:extLst>
          </p:cNvPr>
          <p:cNvSpPr/>
          <p:nvPr/>
        </p:nvSpPr>
        <p:spPr>
          <a:xfrm>
            <a:off x="11185198" y="0"/>
            <a:ext cx="1006802" cy="618636"/>
          </a:xfrm>
          <a:custGeom>
            <a:avLst/>
            <a:gdLst/>
            <a:ahLst/>
            <a:cxnLst/>
            <a:rect l="l" t="t" r="r" b="b"/>
            <a:pathLst>
              <a:path w="1443383" h="902114">
                <a:moveTo>
                  <a:pt x="0" y="0"/>
                </a:moveTo>
                <a:lnTo>
                  <a:pt x="1443382" y="0"/>
                </a:lnTo>
                <a:lnTo>
                  <a:pt x="1443382" y="902114"/>
                </a:lnTo>
                <a:lnTo>
                  <a:pt x="0" y="902114"/>
                </a:lnTo>
                <a:lnTo>
                  <a:pt x="0" y="0"/>
                </a:lnTo>
                <a:close/>
              </a:path>
            </a:pathLst>
          </a:custGeom>
          <a:blipFill>
            <a:blip r:embed="rId16"/>
            <a:stretch>
              <a:fillRect/>
            </a:stretch>
          </a:blipFill>
        </p:spPr>
        <p:txBody>
          <a:bodyPr/>
          <a:lstStyle/>
          <a:p>
            <a:endParaRPr lang="en-US" sz="1200" dirty="0"/>
          </a:p>
        </p:txBody>
      </p:sp>
    </p:spTree>
    <p:extLst>
      <p:ext uri="{BB962C8B-B14F-4D97-AF65-F5344CB8AC3E}">
        <p14:creationId xmlns:p14="http://schemas.microsoft.com/office/powerpoint/2010/main" val="37354168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E9A02F-188B-472A-BBB2-33EE86BF9A48}"/>
              </a:ext>
            </a:extLst>
          </p:cNvPr>
          <p:cNvSpPr/>
          <p:nvPr/>
        </p:nvSpPr>
        <p:spPr>
          <a:xfrm>
            <a:off x="2632536" y="1422187"/>
            <a:ext cx="4103445" cy="171359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lnSpcReduction="10000"/>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20+ Years experiences in various industries, mainly Automotive, Mechanical Engineering, Oil </a:t>
            </a:r>
            <a:r>
              <a:rPr lang="en-US" sz="1200" kern="0" dirty="0">
                <a:solidFill>
                  <a:schemeClr val="tx1"/>
                </a:solidFill>
                <a:ea typeface="+mn-lt"/>
                <a:cs typeface="+mn-lt"/>
                <a:sym typeface="+mn-lt"/>
              </a:rPr>
              <a:t>&amp; Chemicals, Electrotechnics and Energetics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chemeClr val="tx1"/>
                </a:solidFill>
                <a:ea typeface="+mn-lt"/>
                <a:cs typeface="+mn-lt"/>
                <a:sym typeface="+mn-lt"/>
              </a:rPr>
              <a:t>Experiences as consultant and certification auditor for various ISO standards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chemeClr val="tx1"/>
                </a:solidFill>
                <a:ea typeface="+mn-lt"/>
                <a:cs typeface="+mn-lt"/>
                <a:sym typeface="+mn-lt"/>
              </a:rPr>
              <a:t>Expert for explosion protection (ATEX) and major industry accidents (SEVESO)</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chemeClr val="tx1"/>
                </a:solidFill>
                <a:ea typeface="+mn-lt"/>
                <a:cs typeface="+mn-lt"/>
                <a:sym typeface="+mn-lt"/>
              </a:rPr>
              <a:t>Experienced consultant in </a:t>
            </a:r>
            <a:r>
              <a:rPr lang="en-US" sz="1200" kern="0" dirty="0" err="1">
                <a:solidFill>
                  <a:schemeClr val="tx1"/>
                </a:solidFill>
                <a:ea typeface="+mn-lt"/>
                <a:cs typeface="+mn-lt"/>
                <a:sym typeface="+mn-lt"/>
              </a:rPr>
              <a:t>Behavioural</a:t>
            </a:r>
            <a:r>
              <a:rPr lang="en-US" sz="1200" kern="0" dirty="0">
                <a:solidFill>
                  <a:schemeClr val="tx1"/>
                </a:solidFill>
                <a:ea typeface="+mn-lt"/>
                <a:cs typeface="+mn-lt"/>
                <a:sym typeface="+mn-lt"/>
              </a:rPr>
              <a:t> Based Safety programs and Process Safety Programs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chemeClr val="tx1"/>
              </a:solidFill>
              <a:effectLst/>
              <a:uLnTx/>
              <a:uFillTx/>
              <a:ea typeface="+mn-lt"/>
              <a:cs typeface="+mn-lt"/>
              <a:sym typeface="+mn-lt"/>
            </a:endParaRPr>
          </a:p>
        </p:txBody>
      </p:sp>
      <p:sp>
        <p:nvSpPr>
          <p:cNvPr id="8" name="Rectangle 7">
            <a:extLst>
              <a:ext uri="{FF2B5EF4-FFF2-40B4-BE49-F238E27FC236}">
                <a16:creationId xmlns:a16="http://schemas.microsoft.com/office/drawing/2014/main" id="{F0AAB741-8FFF-45BC-8AE7-DDA8A0361D98}"/>
              </a:ext>
            </a:extLst>
          </p:cNvPr>
          <p:cNvSpPr/>
          <p:nvPr/>
        </p:nvSpPr>
        <p:spPr>
          <a:xfrm>
            <a:off x="2632537" y="5182162"/>
            <a:ext cx="4103446" cy="141553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285750" indent="-285750">
              <a:buFont typeface="Arial" panose="020B0604020202020204" pitchFamily="34" charset="0"/>
              <a:buChar char="•"/>
            </a:pPr>
            <a:r>
              <a:rPr lang="en-US" sz="1200" kern="0" dirty="0">
                <a:solidFill>
                  <a:schemeClr val="tx1"/>
                </a:solidFill>
                <a:ea typeface="+mn-lt"/>
                <a:cs typeface="+mn-lt"/>
                <a:sym typeface="+mn-lt"/>
              </a:rPr>
              <a:t>M.Sc. Quality Production and Safety of Technical Systems at Technical University of Kosice</a:t>
            </a:r>
          </a:p>
          <a:p>
            <a:pPr marL="285750" indent="-285750">
              <a:buFont typeface="Arial" panose="020B0604020202020204" pitchFamily="34" charset="0"/>
              <a:buChar char="•"/>
            </a:pPr>
            <a:r>
              <a:rPr lang="en-US" sz="1200" kern="0" dirty="0">
                <a:solidFill>
                  <a:schemeClr val="tx1"/>
                </a:solidFill>
                <a:ea typeface="+mn-lt"/>
                <a:cs typeface="+mn-lt"/>
                <a:sym typeface="+mn-lt"/>
              </a:rPr>
              <a:t>Lead auditor for ISO9001, ISO14001, ISO45001, ISO27001, ISO22301, ISO20000-1</a:t>
            </a:r>
          </a:p>
          <a:p>
            <a:pPr marL="285750" indent="-285750">
              <a:buFont typeface="Arial" panose="020B0604020202020204" pitchFamily="34" charset="0"/>
              <a:buChar char="•"/>
            </a:pPr>
            <a:r>
              <a:rPr lang="en-US" sz="1200" kern="0" dirty="0">
                <a:solidFill>
                  <a:schemeClr val="tx1"/>
                </a:solidFill>
                <a:ea typeface="+mn-lt"/>
                <a:cs typeface="+mn-lt"/>
                <a:sym typeface="+mn-lt"/>
              </a:rPr>
              <a:t>Specialists for Prevention of Major industry accidents (SEVESO)</a:t>
            </a:r>
          </a:p>
          <a:p>
            <a:pPr marL="285750" indent="-285750">
              <a:buFont typeface="Arial" panose="020B0604020202020204" pitchFamily="34" charset="0"/>
              <a:buChar char="•"/>
            </a:pPr>
            <a:r>
              <a:rPr lang="en-US" sz="1200" kern="0" dirty="0">
                <a:solidFill>
                  <a:schemeClr val="tx1"/>
                </a:solidFill>
                <a:ea typeface="+mn-lt"/>
                <a:cs typeface="+mn-lt"/>
                <a:sym typeface="+mn-lt"/>
              </a:rPr>
              <a:t>Safety Technician and Fire Technician</a:t>
            </a:r>
          </a:p>
        </p:txBody>
      </p:sp>
      <p:sp>
        <p:nvSpPr>
          <p:cNvPr id="26" name="TextBox 25">
            <a:extLst>
              <a:ext uri="{FF2B5EF4-FFF2-40B4-BE49-F238E27FC236}">
                <a16:creationId xmlns:a16="http://schemas.microsoft.com/office/drawing/2014/main" id="{80D73B9D-62E6-4C90-A5F1-F5D760A408EA}"/>
              </a:ext>
            </a:extLst>
          </p:cNvPr>
          <p:cNvSpPr txBox="1"/>
          <p:nvPr/>
        </p:nvSpPr>
        <p:spPr>
          <a:xfrm>
            <a:off x="3205158" y="3503521"/>
            <a:ext cx="91242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Automotive</a:t>
            </a:r>
          </a:p>
        </p:txBody>
      </p:sp>
      <p:sp>
        <p:nvSpPr>
          <p:cNvPr id="27" name="TextBox 26">
            <a:extLst>
              <a:ext uri="{FF2B5EF4-FFF2-40B4-BE49-F238E27FC236}">
                <a16:creationId xmlns:a16="http://schemas.microsoft.com/office/drawing/2014/main" id="{BBEBFFBF-DC15-4748-950F-1E21A72C8B9C}"/>
              </a:ext>
            </a:extLst>
          </p:cNvPr>
          <p:cNvSpPr txBox="1"/>
          <p:nvPr/>
        </p:nvSpPr>
        <p:spPr>
          <a:xfrm>
            <a:off x="3216791" y="3889041"/>
            <a:ext cx="126348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Oil and chemicals</a:t>
            </a:r>
          </a:p>
        </p:txBody>
      </p:sp>
      <p:sp>
        <p:nvSpPr>
          <p:cNvPr id="28" name="TextBox 27">
            <a:extLst>
              <a:ext uri="{FF2B5EF4-FFF2-40B4-BE49-F238E27FC236}">
                <a16:creationId xmlns:a16="http://schemas.microsoft.com/office/drawing/2014/main" id="{D7967CF5-B6FB-483F-8EE5-A39A332E054D}"/>
              </a:ext>
            </a:extLst>
          </p:cNvPr>
          <p:cNvSpPr txBox="1"/>
          <p:nvPr/>
        </p:nvSpPr>
        <p:spPr>
          <a:xfrm>
            <a:off x="3214895" y="4274562"/>
            <a:ext cx="87876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Production</a:t>
            </a:r>
          </a:p>
        </p:txBody>
      </p:sp>
      <p:sp>
        <p:nvSpPr>
          <p:cNvPr id="40" name="Freeform 61" descr="{&quot;Key&quot;:&quot;POWER_USER_SHAPE_ICON&quot;,&quot;Value&quot;:&quot;POWER_USER_SHAPE_ICON_STYLE_1&quot;}">
            <a:extLst>
              <a:ext uri="{FF2B5EF4-FFF2-40B4-BE49-F238E27FC236}">
                <a16:creationId xmlns:a16="http://schemas.microsoft.com/office/drawing/2014/main" id="{C59A5AAC-0311-44F4-89FF-5EA2AA5A1986}"/>
              </a:ext>
            </a:extLst>
          </p:cNvPr>
          <p:cNvSpPr>
            <a:spLocks noEditPoints="1"/>
          </p:cNvSpPr>
          <p:nvPr/>
        </p:nvSpPr>
        <p:spPr bwMode="auto">
          <a:xfrm>
            <a:off x="4830275" y="3549223"/>
            <a:ext cx="176258" cy="235505"/>
          </a:xfrm>
          <a:custGeom>
            <a:avLst/>
            <a:gdLst>
              <a:gd name="T0" fmla="*/ 810 w 1672"/>
              <a:gd name="T1" fmla="*/ 1900 h 2232"/>
              <a:gd name="T2" fmla="*/ 766 w 1672"/>
              <a:gd name="T3" fmla="*/ 1922 h 2232"/>
              <a:gd name="T4" fmla="*/ 735 w 1672"/>
              <a:gd name="T5" fmla="*/ 1960 h 2232"/>
              <a:gd name="T6" fmla="*/ 725 w 1672"/>
              <a:gd name="T7" fmla="*/ 2008 h 2232"/>
              <a:gd name="T8" fmla="*/ 735 w 1672"/>
              <a:gd name="T9" fmla="*/ 2058 h 2232"/>
              <a:gd name="T10" fmla="*/ 766 w 1672"/>
              <a:gd name="T11" fmla="*/ 2096 h 2232"/>
              <a:gd name="T12" fmla="*/ 810 w 1672"/>
              <a:gd name="T13" fmla="*/ 2118 h 2232"/>
              <a:gd name="T14" fmla="*/ 862 w 1672"/>
              <a:gd name="T15" fmla="*/ 2118 h 2232"/>
              <a:gd name="T16" fmla="*/ 906 w 1672"/>
              <a:gd name="T17" fmla="*/ 2096 h 2232"/>
              <a:gd name="T18" fmla="*/ 937 w 1672"/>
              <a:gd name="T19" fmla="*/ 2058 h 2232"/>
              <a:gd name="T20" fmla="*/ 947 w 1672"/>
              <a:gd name="T21" fmla="*/ 2008 h 2232"/>
              <a:gd name="T22" fmla="*/ 937 w 1672"/>
              <a:gd name="T23" fmla="*/ 1960 h 2232"/>
              <a:gd name="T24" fmla="*/ 906 w 1672"/>
              <a:gd name="T25" fmla="*/ 1922 h 2232"/>
              <a:gd name="T26" fmla="*/ 862 w 1672"/>
              <a:gd name="T27" fmla="*/ 1900 h 2232"/>
              <a:gd name="T28" fmla="*/ 223 w 1672"/>
              <a:gd name="T29" fmla="*/ 168 h 2232"/>
              <a:gd name="T30" fmla="*/ 189 w 1672"/>
              <a:gd name="T31" fmla="*/ 179 h 2232"/>
              <a:gd name="T32" fmla="*/ 170 w 1672"/>
              <a:gd name="T33" fmla="*/ 206 h 2232"/>
              <a:gd name="T34" fmla="*/ 166 w 1672"/>
              <a:gd name="T35" fmla="*/ 1785 h 2232"/>
              <a:gd name="T36" fmla="*/ 1506 w 1672"/>
              <a:gd name="T37" fmla="*/ 223 h 2232"/>
              <a:gd name="T38" fmla="*/ 1495 w 1672"/>
              <a:gd name="T39" fmla="*/ 191 h 2232"/>
              <a:gd name="T40" fmla="*/ 1467 w 1672"/>
              <a:gd name="T41" fmla="*/ 171 h 2232"/>
              <a:gd name="T42" fmla="*/ 223 w 1672"/>
              <a:gd name="T43" fmla="*/ 168 h 2232"/>
              <a:gd name="T44" fmla="*/ 1449 w 1672"/>
              <a:gd name="T45" fmla="*/ 0 h 2232"/>
              <a:gd name="T46" fmla="*/ 1520 w 1672"/>
              <a:gd name="T47" fmla="*/ 12 h 2232"/>
              <a:gd name="T48" fmla="*/ 1581 w 1672"/>
              <a:gd name="T49" fmla="*/ 44 h 2232"/>
              <a:gd name="T50" fmla="*/ 1630 w 1672"/>
              <a:gd name="T51" fmla="*/ 92 h 2232"/>
              <a:gd name="T52" fmla="*/ 1661 w 1672"/>
              <a:gd name="T53" fmla="*/ 153 h 2232"/>
              <a:gd name="T54" fmla="*/ 1672 w 1672"/>
              <a:gd name="T55" fmla="*/ 223 h 2232"/>
              <a:gd name="T56" fmla="*/ 1670 w 1672"/>
              <a:gd name="T57" fmla="*/ 2045 h 2232"/>
              <a:gd name="T58" fmla="*/ 1647 w 1672"/>
              <a:gd name="T59" fmla="*/ 2111 h 2232"/>
              <a:gd name="T60" fmla="*/ 1607 w 1672"/>
              <a:gd name="T61" fmla="*/ 2166 h 2232"/>
              <a:gd name="T62" fmla="*/ 1552 w 1672"/>
              <a:gd name="T63" fmla="*/ 2207 h 2232"/>
              <a:gd name="T64" fmla="*/ 1486 w 1672"/>
              <a:gd name="T65" fmla="*/ 2229 h 2232"/>
              <a:gd name="T66" fmla="*/ 223 w 1672"/>
              <a:gd name="T67" fmla="*/ 2232 h 2232"/>
              <a:gd name="T68" fmla="*/ 152 w 1672"/>
              <a:gd name="T69" fmla="*/ 2220 h 2232"/>
              <a:gd name="T70" fmla="*/ 91 w 1672"/>
              <a:gd name="T71" fmla="*/ 2189 h 2232"/>
              <a:gd name="T72" fmla="*/ 42 w 1672"/>
              <a:gd name="T73" fmla="*/ 2140 h 2232"/>
              <a:gd name="T74" fmla="*/ 11 w 1672"/>
              <a:gd name="T75" fmla="*/ 2080 h 2232"/>
              <a:gd name="T76" fmla="*/ 0 w 1672"/>
              <a:gd name="T77" fmla="*/ 2008 h 2232"/>
              <a:gd name="T78" fmla="*/ 2 w 1672"/>
              <a:gd name="T79" fmla="*/ 188 h 2232"/>
              <a:gd name="T80" fmla="*/ 25 w 1672"/>
              <a:gd name="T81" fmla="*/ 122 h 2232"/>
              <a:gd name="T82" fmla="*/ 65 w 1672"/>
              <a:gd name="T83" fmla="*/ 66 h 2232"/>
              <a:gd name="T84" fmla="*/ 120 w 1672"/>
              <a:gd name="T85" fmla="*/ 25 h 2232"/>
              <a:gd name="T86" fmla="*/ 186 w 1672"/>
              <a:gd name="T87" fmla="*/ 4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72" h="2232">
                <a:moveTo>
                  <a:pt x="836" y="1897"/>
                </a:moveTo>
                <a:lnTo>
                  <a:pt x="810" y="1900"/>
                </a:lnTo>
                <a:lnTo>
                  <a:pt x="787" y="1909"/>
                </a:lnTo>
                <a:lnTo>
                  <a:pt x="766" y="1922"/>
                </a:lnTo>
                <a:lnTo>
                  <a:pt x="749" y="1939"/>
                </a:lnTo>
                <a:lnTo>
                  <a:pt x="735" y="1960"/>
                </a:lnTo>
                <a:lnTo>
                  <a:pt x="728" y="1983"/>
                </a:lnTo>
                <a:lnTo>
                  <a:pt x="725" y="2008"/>
                </a:lnTo>
                <a:lnTo>
                  <a:pt x="728" y="2034"/>
                </a:lnTo>
                <a:lnTo>
                  <a:pt x="735" y="2058"/>
                </a:lnTo>
                <a:lnTo>
                  <a:pt x="749" y="2079"/>
                </a:lnTo>
                <a:lnTo>
                  <a:pt x="766" y="2096"/>
                </a:lnTo>
                <a:lnTo>
                  <a:pt x="787" y="2109"/>
                </a:lnTo>
                <a:lnTo>
                  <a:pt x="810" y="2118"/>
                </a:lnTo>
                <a:lnTo>
                  <a:pt x="836" y="2121"/>
                </a:lnTo>
                <a:lnTo>
                  <a:pt x="862" y="2118"/>
                </a:lnTo>
                <a:lnTo>
                  <a:pt x="885" y="2109"/>
                </a:lnTo>
                <a:lnTo>
                  <a:pt x="906" y="2096"/>
                </a:lnTo>
                <a:lnTo>
                  <a:pt x="923" y="2079"/>
                </a:lnTo>
                <a:lnTo>
                  <a:pt x="937" y="2058"/>
                </a:lnTo>
                <a:lnTo>
                  <a:pt x="944" y="2034"/>
                </a:lnTo>
                <a:lnTo>
                  <a:pt x="947" y="2008"/>
                </a:lnTo>
                <a:lnTo>
                  <a:pt x="944" y="1983"/>
                </a:lnTo>
                <a:lnTo>
                  <a:pt x="937" y="1960"/>
                </a:lnTo>
                <a:lnTo>
                  <a:pt x="923" y="1939"/>
                </a:lnTo>
                <a:lnTo>
                  <a:pt x="906" y="1922"/>
                </a:lnTo>
                <a:lnTo>
                  <a:pt x="885" y="1909"/>
                </a:lnTo>
                <a:lnTo>
                  <a:pt x="862" y="1900"/>
                </a:lnTo>
                <a:lnTo>
                  <a:pt x="836" y="1897"/>
                </a:lnTo>
                <a:close/>
                <a:moveTo>
                  <a:pt x="223" y="168"/>
                </a:moveTo>
                <a:lnTo>
                  <a:pt x="205" y="171"/>
                </a:lnTo>
                <a:lnTo>
                  <a:pt x="189" y="179"/>
                </a:lnTo>
                <a:lnTo>
                  <a:pt x="177" y="191"/>
                </a:lnTo>
                <a:lnTo>
                  <a:pt x="170" y="206"/>
                </a:lnTo>
                <a:lnTo>
                  <a:pt x="166" y="223"/>
                </a:lnTo>
                <a:lnTo>
                  <a:pt x="166" y="1785"/>
                </a:lnTo>
                <a:lnTo>
                  <a:pt x="1506" y="1785"/>
                </a:lnTo>
                <a:lnTo>
                  <a:pt x="1506" y="223"/>
                </a:lnTo>
                <a:lnTo>
                  <a:pt x="1502" y="206"/>
                </a:lnTo>
                <a:lnTo>
                  <a:pt x="1495" y="191"/>
                </a:lnTo>
                <a:lnTo>
                  <a:pt x="1483" y="179"/>
                </a:lnTo>
                <a:lnTo>
                  <a:pt x="1467" y="171"/>
                </a:lnTo>
                <a:lnTo>
                  <a:pt x="1449" y="168"/>
                </a:lnTo>
                <a:lnTo>
                  <a:pt x="223" y="168"/>
                </a:lnTo>
                <a:close/>
                <a:moveTo>
                  <a:pt x="223" y="0"/>
                </a:moveTo>
                <a:lnTo>
                  <a:pt x="1449" y="0"/>
                </a:lnTo>
                <a:lnTo>
                  <a:pt x="1486" y="4"/>
                </a:lnTo>
                <a:lnTo>
                  <a:pt x="1520" y="12"/>
                </a:lnTo>
                <a:lnTo>
                  <a:pt x="1552" y="25"/>
                </a:lnTo>
                <a:lnTo>
                  <a:pt x="1581" y="44"/>
                </a:lnTo>
                <a:lnTo>
                  <a:pt x="1607" y="66"/>
                </a:lnTo>
                <a:lnTo>
                  <a:pt x="1630" y="92"/>
                </a:lnTo>
                <a:lnTo>
                  <a:pt x="1647" y="122"/>
                </a:lnTo>
                <a:lnTo>
                  <a:pt x="1661" y="153"/>
                </a:lnTo>
                <a:lnTo>
                  <a:pt x="1670" y="188"/>
                </a:lnTo>
                <a:lnTo>
                  <a:pt x="1672" y="223"/>
                </a:lnTo>
                <a:lnTo>
                  <a:pt x="1672" y="2008"/>
                </a:lnTo>
                <a:lnTo>
                  <a:pt x="1670" y="2045"/>
                </a:lnTo>
                <a:lnTo>
                  <a:pt x="1661" y="2080"/>
                </a:lnTo>
                <a:lnTo>
                  <a:pt x="1647" y="2111"/>
                </a:lnTo>
                <a:lnTo>
                  <a:pt x="1630" y="2140"/>
                </a:lnTo>
                <a:lnTo>
                  <a:pt x="1607" y="2166"/>
                </a:lnTo>
                <a:lnTo>
                  <a:pt x="1581" y="2189"/>
                </a:lnTo>
                <a:lnTo>
                  <a:pt x="1552" y="2207"/>
                </a:lnTo>
                <a:lnTo>
                  <a:pt x="1520" y="2220"/>
                </a:lnTo>
                <a:lnTo>
                  <a:pt x="1486" y="2229"/>
                </a:lnTo>
                <a:lnTo>
                  <a:pt x="1449" y="2232"/>
                </a:lnTo>
                <a:lnTo>
                  <a:pt x="223" y="2232"/>
                </a:lnTo>
                <a:lnTo>
                  <a:pt x="186" y="2229"/>
                </a:lnTo>
                <a:lnTo>
                  <a:pt x="152" y="2220"/>
                </a:lnTo>
                <a:lnTo>
                  <a:pt x="120" y="2207"/>
                </a:lnTo>
                <a:lnTo>
                  <a:pt x="91" y="2189"/>
                </a:lnTo>
                <a:lnTo>
                  <a:pt x="65" y="2166"/>
                </a:lnTo>
                <a:lnTo>
                  <a:pt x="42" y="2140"/>
                </a:lnTo>
                <a:lnTo>
                  <a:pt x="25" y="2111"/>
                </a:lnTo>
                <a:lnTo>
                  <a:pt x="11" y="2080"/>
                </a:lnTo>
                <a:lnTo>
                  <a:pt x="2" y="2045"/>
                </a:lnTo>
                <a:lnTo>
                  <a:pt x="0" y="2008"/>
                </a:lnTo>
                <a:lnTo>
                  <a:pt x="0" y="223"/>
                </a:lnTo>
                <a:lnTo>
                  <a:pt x="2" y="188"/>
                </a:lnTo>
                <a:lnTo>
                  <a:pt x="11" y="153"/>
                </a:lnTo>
                <a:lnTo>
                  <a:pt x="25" y="122"/>
                </a:lnTo>
                <a:lnTo>
                  <a:pt x="42" y="92"/>
                </a:lnTo>
                <a:lnTo>
                  <a:pt x="65" y="66"/>
                </a:lnTo>
                <a:lnTo>
                  <a:pt x="91" y="44"/>
                </a:lnTo>
                <a:lnTo>
                  <a:pt x="120" y="25"/>
                </a:lnTo>
                <a:lnTo>
                  <a:pt x="152" y="12"/>
                </a:lnTo>
                <a:lnTo>
                  <a:pt x="186" y="4"/>
                </a:lnTo>
                <a:lnTo>
                  <a:pt x="22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42" name="TextBox 41">
            <a:extLst>
              <a:ext uri="{FF2B5EF4-FFF2-40B4-BE49-F238E27FC236}">
                <a16:creationId xmlns:a16="http://schemas.microsoft.com/office/drawing/2014/main" id="{100CE035-3447-4003-A22E-A3E4B3B54CF5}"/>
              </a:ext>
            </a:extLst>
          </p:cNvPr>
          <p:cNvSpPr txBox="1"/>
          <p:nvPr/>
        </p:nvSpPr>
        <p:spPr>
          <a:xfrm>
            <a:off x="5169529" y="3889041"/>
            <a:ext cx="1130438"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Electrotechnics</a:t>
            </a:r>
          </a:p>
        </p:txBody>
      </p:sp>
      <p:sp>
        <p:nvSpPr>
          <p:cNvPr id="43" name="TextBox 42">
            <a:extLst>
              <a:ext uri="{FF2B5EF4-FFF2-40B4-BE49-F238E27FC236}">
                <a16:creationId xmlns:a16="http://schemas.microsoft.com/office/drawing/2014/main" id="{6CEE651F-2ED1-4DED-8E18-ECB3A6C57B34}"/>
              </a:ext>
            </a:extLst>
          </p:cNvPr>
          <p:cNvSpPr txBox="1"/>
          <p:nvPr/>
        </p:nvSpPr>
        <p:spPr>
          <a:xfrm>
            <a:off x="5169529" y="3503521"/>
            <a:ext cx="165942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Mechanical Engineering</a:t>
            </a:r>
          </a:p>
        </p:txBody>
      </p:sp>
      <p:sp>
        <p:nvSpPr>
          <p:cNvPr id="44" name="Rectangle 43">
            <a:extLst>
              <a:ext uri="{FF2B5EF4-FFF2-40B4-BE49-F238E27FC236}">
                <a16:creationId xmlns:a16="http://schemas.microsoft.com/office/drawing/2014/main" id="{DDB5CB2D-19F3-41CC-85AC-B563388ADEFA}"/>
              </a:ext>
            </a:extLst>
          </p:cNvPr>
          <p:cNvSpPr/>
          <p:nvPr/>
        </p:nvSpPr>
        <p:spPr>
          <a:xfrm>
            <a:off x="6868524" y="2518219"/>
            <a:ext cx="4982783" cy="164285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mn-lt"/>
                <a:cs typeface="+mn-lt"/>
                <a:sym typeface="+mn-lt"/>
              </a:rPr>
              <a:t>Explosion prevention (ATEX) projects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chemeClr val="tx1"/>
                </a:solidFill>
                <a:ea typeface="+mn-lt"/>
                <a:cs typeface="+mn-lt"/>
                <a:sym typeface="+mn-lt"/>
              </a:rPr>
              <a:t>Classification of explosion areas, explosion risks assessment, identification and implementation of explosion countermeasures, explosion </a:t>
            </a:r>
            <a:r>
              <a:rPr lang="en-US" sz="1200" kern="0" dirty="0" err="1">
                <a:solidFill>
                  <a:schemeClr val="tx1"/>
                </a:solidFill>
                <a:ea typeface="+mn-lt"/>
                <a:cs typeface="+mn-lt"/>
                <a:sym typeface="+mn-lt"/>
              </a:rPr>
              <a:t>rootcause</a:t>
            </a:r>
            <a:r>
              <a:rPr lang="en-US" sz="1200" kern="0" dirty="0">
                <a:solidFill>
                  <a:schemeClr val="tx1"/>
                </a:solidFill>
                <a:ea typeface="+mn-lt"/>
                <a:cs typeface="+mn-lt"/>
                <a:sym typeface="+mn-lt"/>
              </a:rPr>
              <a:t> analysis and trainings and coaching for big </a:t>
            </a:r>
            <a:r>
              <a:rPr lang="en-US" sz="1200" kern="0" dirty="0" err="1">
                <a:solidFill>
                  <a:schemeClr val="tx1"/>
                </a:solidFill>
                <a:ea typeface="+mn-lt"/>
                <a:cs typeface="+mn-lt"/>
                <a:sym typeface="+mn-lt"/>
              </a:rPr>
              <a:t>Rafinery</a:t>
            </a:r>
            <a:r>
              <a:rPr lang="en-US" sz="1200" kern="0" dirty="0">
                <a:solidFill>
                  <a:schemeClr val="tx1"/>
                </a:solidFill>
                <a:ea typeface="+mn-lt"/>
                <a:cs typeface="+mn-lt"/>
                <a:sym typeface="+mn-lt"/>
              </a:rPr>
              <a:t> and its related production and sale including big delivery terminals and small fuel stations, as well as for big Steel Factory, Brewery, Gas distribution company, </a:t>
            </a:r>
            <a:r>
              <a:rPr lang="en-US" sz="1200" kern="0" dirty="0" err="1">
                <a:solidFill>
                  <a:schemeClr val="tx1"/>
                </a:solidFill>
                <a:ea typeface="+mn-lt"/>
                <a:cs typeface="+mn-lt"/>
                <a:sym typeface="+mn-lt"/>
              </a:rPr>
              <a:t>Alluminium</a:t>
            </a:r>
            <a:r>
              <a:rPr lang="en-US" sz="1200" kern="0" dirty="0">
                <a:solidFill>
                  <a:schemeClr val="tx1"/>
                </a:solidFill>
                <a:ea typeface="+mn-lt"/>
                <a:cs typeface="+mn-lt"/>
                <a:sym typeface="+mn-lt"/>
              </a:rPr>
              <a:t> production factory, many factories in field of Mechanical Engineering, Electrotechnics and Automotive industry</a:t>
            </a:r>
            <a:endParaRPr kumimoji="0" lang="en-US" sz="1200" b="0" i="0" u="none" strike="noStrike" kern="0" cap="none" spc="0" normalizeH="0" baseline="0" noProof="0" dirty="0">
              <a:ln>
                <a:noFill/>
              </a:ln>
              <a:solidFill>
                <a:schemeClr val="tx1"/>
              </a:solidFill>
              <a:effectLst/>
              <a:uLnTx/>
              <a:uFillTx/>
              <a:ea typeface="+mn-lt"/>
              <a:cs typeface="+mn-lt"/>
              <a:sym typeface="+mn-lt"/>
            </a:endParaRPr>
          </a:p>
        </p:txBody>
      </p:sp>
      <p:sp>
        <p:nvSpPr>
          <p:cNvPr id="45" name="Rectangle 44">
            <a:extLst>
              <a:ext uri="{FF2B5EF4-FFF2-40B4-BE49-F238E27FC236}">
                <a16:creationId xmlns:a16="http://schemas.microsoft.com/office/drawing/2014/main" id="{A30D150F-ED30-4882-BDD1-FE97DC63819E}"/>
              </a:ext>
            </a:extLst>
          </p:cNvPr>
          <p:cNvSpPr/>
          <p:nvPr/>
        </p:nvSpPr>
        <p:spPr>
          <a:xfrm>
            <a:off x="0" y="1027906"/>
            <a:ext cx="2456121" cy="5165723"/>
          </a:xfrm>
          <a:prstGeom prst="rect">
            <a:avLst/>
          </a:pr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chemeClr val="tx1"/>
              </a:solidFill>
              <a:effectLst/>
              <a:uLnTx/>
              <a:uFillTx/>
            </a:endParaRPr>
          </a:p>
        </p:txBody>
      </p:sp>
      <p:sp>
        <p:nvSpPr>
          <p:cNvPr id="46" name="Rectangle 45">
            <a:extLst>
              <a:ext uri="{FF2B5EF4-FFF2-40B4-BE49-F238E27FC236}">
                <a16:creationId xmlns:a16="http://schemas.microsoft.com/office/drawing/2014/main" id="{7BEDCA70-8D07-4CCE-A8F6-2B3D231AE520}"/>
              </a:ext>
            </a:extLst>
          </p:cNvPr>
          <p:cNvSpPr/>
          <p:nvPr/>
        </p:nvSpPr>
        <p:spPr>
          <a:xfrm>
            <a:off x="0" y="3235947"/>
            <a:ext cx="2456121" cy="641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ea typeface="+mn-lt"/>
                <a:cs typeface="+mn-lt"/>
                <a:sym typeface="+mn-lt"/>
              </a:rPr>
              <a:t>Expert</a:t>
            </a:r>
          </a:p>
        </p:txBody>
      </p:sp>
      <p:cxnSp>
        <p:nvCxnSpPr>
          <p:cNvPr id="47" name="Straight Connector 46">
            <a:extLst>
              <a:ext uri="{FF2B5EF4-FFF2-40B4-BE49-F238E27FC236}">
                <a16:creationId xmlns:a16="http://schemas.microsoft.com/office/drawing/2014/main" id="{93A7840D-EA91-4EE2-90A9-9DB67CE0C86A}"/>
              </a:ext>
            </a:extLst>
          </p:cNvPr>
          <p:cNvCxnSpPr/>
          <p:nvPr/>
        </p:nvCxnSpPr>
        <p:spPr>
          <a:xfrm>
            <a:off x="195533" y="3212628"/>
            <a:ext cx="20650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ED7F573A-0F05-4B01-BC67-624FF85CA80E}"/>
              </a:ext>
            </a:extLst>
          </p:cNvPr>
          <p:cNvSpPr/>
          <p:nvPr/>
        </p:nvSpPr>
        <p:spPr>
          <a:xfrm>
            <a:off x="5729984" y="5455504"/>
            <a:ext cx="2556000" cy="36894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52" name="Rectangle 51">
            <a:extLst>
              <a:ext uri="{FF2B5EF4-FFF2-40B4-BE49-F238E27FC236}">
                <a16:creationId xmlns:a16="http://schemas.microsoft.com/office/drawing/2014/main" id="{42AE8DD1-65E4-4BDF-9A75-3052D1EA8729}"/>
              </a:ext>
            </a:extLst>
          </p:cNvPr>
          <p:cNvSpPr/>
          <p:nvPr/>
        </p:nvSpPr>
        <p:spPr>
          <a:xfrm>
            <a:off x="6865470" y="4094676"/>
            <a:ext cx="4982783" cy="112438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mn-lt"/>
                <a:cs typeface="+mn-lt"/>
                <a:sym typeface="+mn-lt"/>
              </a:rPr>
              <a:t>Behavioral Based Safety projects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Behavioral Safety Assessment and related Consulting and Coaching for top and line managers at big Consumer Goods Corporation, Milk Processor and Cheese Producent Corporation, Plant-based foods Corporation,</a:t>
            </a:r>
            <a:r>
              <a:rPr lang="en-US" sz="1200" kern="0" dirty="0">
                <a:solidFill>
                  <a:schemeClr val="tx1"/>
                </a:solidFill>
                <a:ea typeface="+mn-lt"/>
                <a:cs typeface="+mn-lt"/>
                <a:sym typeface="+mn-lt"/>
              </a:rPr>
              <a:t> Energetics Corporation and Chemical Production Corporation</a:t>
            </a:r>
            <a:endParaRPr kumimoji="0" lang="en-US" sz="1200" b="0" i="0" u="none" strike="noStrike" kern="0" cap="none" spc="0" normalizeH="0" baseline="0" noProof="0" dirty="0">
              <a:ln>
                <a:noFill/>
              </a:ln>
              <a:solidFill>
                <a:schemeClr val="tx1"/>
              </a:solidFill>
              <a:effectLst/>
              <a:uLnTx/>
              <a:uFillTx/>
              <a:ea typeface="+mn-lt"/>
              <a:cs typeface="+mn-lt"/>
              <a:sym typeface="+mn-lt"/>
            </a:endParaRPr>
          </a:p>
        </p:txBody>
      </p:sp>
      <p:sp>
        <p:nvSpPr>
          <p:cNvPr id="53" name="Rectangle 52">
            <a:extLst>
              <a:ext uri="{FF2B5EF4-FFF2-40B4-BE49-F238E27FC236}">
                <a16:creationId xmlns:a16="http://schemas.microsoft.com/office/drawing/2014/main" id="{F739BBD5-E372-4307-BFC7-3384CE92419E}"/>
              </a:ext>
            </a:extLst>
          </p:cNvPr>
          <p:cNvSpPr/>
          <p:nvPr/>
        </p:nvSpPr>
        <p:spPr>
          <a:xfrm>
            <a:off x="6862416" y="5118713"/>
            <a:ext cx="4982783" cy="125194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mn-lt"/>
                <a:cs typeface="+mn-lt"/>
                <a:sym typeface="+mn-lt"/>
              </a:rPr>
              <a:t>Management systems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chemeClr val="tx1"/>
                </a:solidFill>
                <a:ea typeface="+mn-lt"/>
                <a:cs typeface="+mn-lt"/>
                <a:sym typeface="+mn-lt"/>
              </a:rPr>
              <a:t>Certification and consultation for more than 150 various companies in Slovak Republic and Czech Republic according to standards for Quality, Environment, Safety Systems and Information Security</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Performance of trainings and coaching for top and line managers and internal and lead auditors in related areas</a:t>
            </a:r>
          </a:p>
        </p:txBody>
      </p:sp>
      <p:sp>
        <p:nvSpPr>
          <p:cNvPr id="55" name="Rectangle 54">
            <a:extLst>
              <a:ext uri="{FF2B5EF4-FFF2-40B4-BE49-F238E27FC236}">
                <a16:creationId xmlns:a16="http://schemas.microsoft.com/office/drawing/2014/main" id="{3F344986-33D7-4EFF-B5CD-4DE051F0A4FD}"/>
              </a:ext>
            </a:extLst>
          </p:cNvPr>
          <p:cNvSpPr/>
          <p:nvPr/>
        </p:nvSpPr>
        <p:spPr>
          <a:xfrm>
            <a:off x="6868524" y="1498745"/>
            <a:ext cx="4982783" cy="112438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mn-lt"/>
                <a:cs typeface="+mn-lt"/>
                <a:sym typeface="+mn-lt"/>
              </a:rPr>
              <a:t>SEVESO projects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chemeClr val="tx1"/>
                </a:solidFill>
                <a:ea typeface="+mn-lt"/>
                <a:cs typeface="+mn-lt"/>
                <a:sym typeface="+mn-lt"/>
              </a:rPr>
              <a:t>Categorization of local plants according to SEVESO principles into risk category, major industry accidents risks </a:t>
            </a:r>
            <a:r>
              <a:rPr lang="en-US" sz="1200" kern="0" dirty="0" err="1">
                <a:solidFill>
                  <a:schemeClr val="tx1"/>
                </a:solidFill>
                <a:ea typeface="+mn-lt"/>
                <a:cs typeface="+mn-lt"/>
                <a:sym typeface="+mn-lt"/>
              </a:rPr>
              <a:t>assesment</a:t>
            </a:r>
            <a:r>
              <a:rPr lang="en-US" sz="1200" kern="0" dirty="0">
                <a:solidFill>
                  <a:schemeClr val="tx1"/>
                </a:solidFill>
                <a:ea typeface="+mn-lt"/>
                <a:cs typeface="+mn-lt"/>
                <a:sym typeface="+mn-lt"/>
              </a:rPr>
              <a:t>  and implementation of countermeasures for big Steel Factory, Chemical Factory, Electrotechnics Production, Cement Factory and Can Production Factory</a:t>
            </a:r>
            <a:endParaRPr kumimoji="0" lang="en-US" sz="1200" b="0" i="0" u="none" strike="noStrike" kern="0" cap="none" spc="0" normalizeH="0" baseline="0" noProof="0" dirty="0">
              <a:ln>
                <a:noFill/>
              </a:ln>
              <a:solidFill>
                <a:schemeClr val="tx1"/>
              </a:solidFill>
              <a:effectLst/>
              <a:uLnTx/>
              <a:uFillTx/>
              <a:ea typeface="+mn-lt"/>
              <a:cs typeface="+mn-lt"/>
              <a:sym typeface="+mn-lt"/>
            </a:endParaRPr>
          </a:p>
        </p:txBody>
      </p:sp>
      <p:sp>
        <p:nvSpPr>
          <p:cNvPr id="56" name="Title 1">
            <a:extLst>
              <a:ext uri="{FF2B5EF4-FFF2-40B4-BE49-F238E27FC236}">
                <a16:creationId xmlns:a16="http://schemas.microsoft.com/office/drawing/2014/main" id="{8E0D200D-B453-49DD-B19E-89FECDCC1C00}"/>
              </a:ext>
            </a:extLst>
          </p:cNvPr>
          <p:cNvSpPr txBox="1">
            <a:spLocks/>
          </p:cNvSpPr>
          <p:nvPr/>
        </p:nvSpPr>
        <p:spPr>
          <a:xfrm>
            <a:off x="0" y="2796867"/>
            <a:ext cx="2456121" cy="400615"/>
          </a:xfrm>
          <a:prstGeom prst="rect">
            <a:avLst/>
          </a:prstGeom>
          <a:noFill/>
          <a:ln w="25400" cap="flat" cmpd="sng" algn="ctr">
            <a:noFill/>
            <a:prstDash val="solid"/>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spcBef>
                <a:spcPct val="0"/>
              </a:spcBef>
              <a:buNone/>
              <a:defRPr sz="4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a:solidFill>
                  <a:schemeClr val="bg1"/>
                </a:solidFill>
                <a:ea typeface="+mn-lt"/>
                <a:cs typeface="+mn-lt"/>
                <a:sym typeface="+mn-lt"/>
              </a:rPr>
              <a:t>Marek Fic</a:t>
            </a:r>
          </a:p>
        </p:txBody>
      </p:sp>
      <p:sp>
        <p:nvSpPr>
          <p:cNvPr id="78" name="AutoShape 3">
            <a:extLst>
              <a:ext uri="{FF2B5EF4-FFF2-40B4-BE49-F238E27FC236}">
                <a16:creationId xmlns:a16="http://schemas.microsoft.com/office/drawing/2014/main" id="{83EF720D-47BB-4037-AB5F-BF95C1824F30}"/>
              </a:ext>
            </a:extLst>
          </p:cNvPr>
          <p:cNvSpPr>
            <a:spLocks noChangeAspect="1" noChangeArrowheads="1" noTextEdit="1"/>
          </p:cNvSpPr>
          <p:nvPr/>
        </p:nvSpPr>
        <p:spPr bwMode="auto">
          <a:xfrm>
            <a:off x="2548369" y="2743048"/>
            <a:ext cx="552985" cy="5529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0" name="Rectangle 89">
            <a:extLst>
              <a:ext uri="{FF2B5EF4-FFF2-40B4-BE49-F238E27FC236}">
                <a16:creationId xmlns:a16="http://schemas.microsoft.com/office/drawing/2014/main" id="{9E03C71C-3F93-433D-A32F-6466E7274591}"/>
              </a:ext>
            </a:extLst>
          </p:cNvPr>
          <p:cNvSpPr/>
          <p:nvPr/>
        </p:nvSpPr>
        <p:spPr>
          <a:xfrm>
            <a:off x="3079672" y="1036206"/>
            <a:ext cx="1000594" cy="369332"/>
          </a:xfrm>
          <a:prstGeom prst="rect">
            <a:avLst/>
          </a:prstGeom>
          <a:noFill/>
        </p:spPr>
        <p:txBody>
          <a:bodyPr wrap="none">
            <a:spAutoFit/>
          </a:bodyPr>
          <a:lstStyle/>
          <a:p>
            <a:pPr lvl="0">
              <a:defRPr/>
            </a:pPr>
            <a:r>
              <a:rPr lang="en-US" b="1" kern="0" dirty="0">
                <a:solidFill>
                  <a:schemeClr val="accent2"/>
                </a:solidFill>
                <a:ea typeface="+mn-lt"/>
                <a:cs typeface="+mn-lt"/>
                <a:sym typeface="+mn-lt"/>
              </a:rPr>
              <a:t>RESUME</a:t>
            </a:r>
          </a:p>
        </p:txBody>
      </p:sp>
      <p:sp>
        <p:nvSpPr>
          <p:cNvPr id="91" name="Rectangle 90">
            <a:extLst>
              <a:ext uri="{FF2B5EF4-FFF2-40B4-BE49-F238E27FC236}">
                <a16:creationId xmlns:a16="http://schemas.microsoft.com/office/drawing/2014/main" id="{F8F92A6B-AEB4-40B1-A089-30C8B247DDF8}"/>
              </a:ext>
            </a:extLst>
          </p:cNvPr>
          <p:cNvSpPr/>
          <p:nvPr/>
        </p:nvSpPr>
        <p:spPr>
          <a:xfrm>
            <a:off x="3079672" y="3040967"/>
            <a:ext cx="1133644" cy="369332"/>
          </a:xfrm>
          <a:prstGeom prst="rect">
            <a:avLst/>
          </a:prstGeom>
          <a:noFill/>
        </p:spPr>
        <p:txBody>
          <a:bodyPr wrap="none">
            <a:spAutoFit/>
          </a:bodyPr>
          <a:lstStyle/>
          <a:p>
            <a:r>
              <a:rPr lang="en-US" b="1" kern="0" dirty="0">
                <a:solidFill>
                  <a:schemeClr val="accent3"/>
                </a:solidFill>
                <a:ea typeface="+mn-lt"/>
                <a:cs typeface="+mn-lt"/>
                <a:sym typeface="+mn-lt"/>
              </a:rPr>
              <a:t>EXPERTISE</a:t>
            </a:r>
            <a:endParaRPr lang="en-US" dirty="0">
              <a:solidFill>
                <a:schemeClr val="accent3"/>
              </a:solidFill>
              <a:ea typeface="+mn-lt"/>
              <a:cs typeface="+mn-lt"/>
              <a:sym typeface="+mn-lt"/>
            </a:endParaRPr>
          </a:p>
        </p:txBody>
      </p:sp>
      <p:sp>
        <p:nvSpPr>
          <p:cNvPr id="92" name="Rectangle 91">
            <a:extLst>
              <a:ext uri="{FF2B5EF4-FFF2-40B4-BE49-F238E27FC236}">
                <a16:creationId xmlns:a16="http://schemas.microsoft.com/office/drawing/2014/main" id="{ECEB2771-8876-4633-9D4D-0211AEE8FA00}"/>
              </a:ext>
            </a:extLst>
          </p:cNvPr>
          <p:cNvSpPr/>
          <p:nvPr/>
        </p:nvSpPr>
        <p:spPr>
          <a:xfrm>
            <a:off x="3207354" y="4762201"/>
            <a:ext cx="1394934" cy="369332"/>
          </a:xfrm>
          <a:prstGeom prst="rect">
            <a:avLst/>
          </a:prstGeom>
          <a:noFill/>
        </p:spPr>
        <p:txBody>
          <a:bodyPr wrap="none">
            <a:spAutoFit/>
          </a:bodyPr>
          <a:lstStyle/>
          <a:p>
            <a:pPr lvl="0">
              <a:defRPr/>
            </a:pPr>
            <a:r>
              <a:rPr lang="en-US" b="1" kern="0" dirty="0">
                <a:solidFill>
                  <a:schemeClr val="tx2"/>
                </a:solidFill>
                <a:ea typeface="+mn-lt"/>
                <a:cs typeface="+mn-lt"/>
                <a:sym typeface="+mn-lt"/>
              </a:rPr>
              <a:t>EEDUCATION</a:t>
            </a:r>
            <a:endParaRPr lang="en-US" kern="0" dirty="0">
              <a:solidFill>
                <a:schemeClr val="tx2"/>
              </a:solidFill>
              <a:ea typeface="+mn-lt"/>
              <a:cs typeface="+mn-lt"/>
              <a:sym typeface="+mn-lt"/>
            </a:endParaRPr>
          </a:p>
        </p:txBody>
      </p:sp>
      <p:sp>
        <p:nvSpPr>
          <p:cNvPr id="93" name="Rectangle 92">
            <a:extLst>
              <a:ext uri="{FF2B5EF4-FFF2-40B4-BE49-F238E27FC236}">
                <a16:creationId xmlns:a16="http://schemas.microsoft.com/office/drawing/2014/main" id="{7E820C24-49CB-4979-8471-68066335DE1C}"/>
              </a:ext>
            </a:extLst>
          </p:cNvPr>
          <p:cNvSpPr/>
          <p:nvPr/>
        </p:nvSpPr>
        <p:spPr>
          <a:xfrm>
            <a:off x="7371921" y="1061903"/>
            <a:ext cx="3185487" cy="369332"/>
          </a:xfrm>
          <a:prstGeom prst="rect">
            <a:avLst/>
          </a:prstGeom>
          <a:noFill/>
          <a:ln>
            <a:noFill/>
          </a:ln>
        </p:spPr>
        <p:txBody>
          <a:bodyPr wrap="none">
            <a:spAutoFit/>
          </a:bodyPr>
          <a:lstStyle/>
          <a:p>
            <a:pPr lvl="0">
              <a:defRPr/>
            </a:pPr>
            <a:r>
              <a:rPr lang="en-US" b="1" kern="0" dirty="0">
                <a:solidFill>
                  <a:schemeClr val="accent6"/>
                </a:solidFill>
                <a:ea typeface="+mn-lt"/>
                <a:cs typeface="+mn-lt"/>
                <a:sym typeface="+mn-lt"/>
              </a:rPr>
              <a:t>PROJECT REFERENCES (EXTRACT)</a:t>
            </a:r>
            <a:endParaRPr lang="en-US" kern="0" dirty="0">
              <a:solidFill>
                <a:schemeClr val="accent6"/>
              </a:solidFill>
              <a:ea typeface="+mn-lt"/>
              <a:cs typeface="+mn-lt"/>
              <a:sym typeface="+mn-lt"/>
            </a:endParaRPr>
          </a:p>
        </p:txBody>
      </p:sp>
      <p:grpSp>
        <p:nvGrpSpPr>
          <p:cNvPr id="95" name="Candidate" descr="{&quot;Key&quot;:&quot;POWER_USER_SHAPE_ICON&quot;,&quot;Value&quot;:&quot;POWER_USER_SHAPE_ICON_STYLE_1&quot;}">
            <a:extLst>
              <a:ext uri="{FF2B5EF4-FFF2-40B4-BE49-F238E27FC236}">
                <a16:creationId xmlns:a16="http://schemas.microsoft.com/office/drawing/2014/main" id="{6E4EAC76-0C75-5884-6152-B388F0CB494D}"/>
              </a:ext>
            </a:extLst>
          </p:cNvPr>
          <p:cNvGrpSpPr>
            <a:grpSpLocks noChangeAspect="1"/>
          </p:cNvGrpSpPr>
          <p:nvPr/>
        </p:nvGrpSpPr>
        <p:grpSpPr>
          <a:xfrm>
            <a:off x="2744839" y="3044107"/>
            <a:ext cx="303497" cy="355478"/>
            <a:chOff x="8482013" y="4622800"/>
            <a:chExt cx="574675" cy="673101"/>
          </a:xfrm>
        </p:grpSpPr>
        <p:sp>
          <p:nvSpPr>
            <p:cNvPr id="96" name="Freeform 2635">
              <a:extLst>
                <a:ext uri="{FF2B5EF4-FFF2-40B4-BE49-F238E27FC236}">
                  <a16:creationId xmlns:a16="http://schemas.microsoft.com/office/drawing/2014/main" id="{DD40393E-02E8-7CB3-BB34-991227765ED4}"/>
                </a:ext>
              </a:extLst>
            </p:cNvPr>
            <p:cNvSpPr>
              <a:spLocks/>
            </p:cNvSpPr>
            <p:nvPr/>
          </p:nvSpPr>
          <p:spPr bwMode="auto">
            <a:xfrm>
              <a:off x="8763000" y="4773613"/>
              <a:ext cx="293688" cy="522288"/>
            </a:xfrm>
            <a:custGeom>
              <a:avLst/>
              <a:gdLst>
                <a:gd name="T0" fmla="*/ 263 w 263"/>
                <a:gd name="T1" fmla="*/ 56 h 467"/>
                <a:gd name="T2" fmla="*/ 252 w 263"/>
                <a:gd name="T3" fmla="*/ 210 h 467"/>
                <a:gd name="T4" fmla="*/ 205 w 263"/>
                <a:gd name="T5" fmla="*/ 247 h 467"/>
                <a:gd name="T6" fmla="*/ 203 w 263"/>
                <a:gd name="T7" fmla="*/ 247 h 467"/>
                <a:gd name="T8" fmla="*/ 188 w 263"/>
                <a:gd name="T9" fmla="*/ 452 h 467"/>
                <a:gd name="T10" fmla="*/ 172 w 263"/>
                <a:gd name="T11" fmla="*/ 467 h 467"/>
                <a:gd name="T12" fmla="*/ 91 w 263"/>
                <a:gd name="T13" fmla="*/ 467 h 467"/>
                <a:gd name="T14" fmla="*/ 75 w 263"/>
                <a:gd name="T15" fmla="*/ 452 h 467"/>
                <a:gd name="T16" fmla="*/ 60 w 263"/>
                <a:gd name="T17" fmla="*/ 247 h 467"/>
                <a:gd name="T18" fmla="*/ 58 w 263"/>
                <a:gd name="T19" fmla="*/ 247 h 467"/>
                <a:gd name="T20" fmla="*/ 11 w 263"/>
                <a:gd name="T21" fmla="*/ 210 h 467"/>
                <a:gd name="T22" fmla="*/ 0 w 263"/>
                <a:gd name="T23" fmla="*/ 58 h 467"/>
                <a:gd name="T24" fmla="*/ 0 w 263"/>
                <a:gd name="T25" fmla="*/ 56 h 467"/>
                <a:gd name="T26" fmla="*/ 53 w 263"/>
                <a:gd name="T27" fmla="*/ 0 h 467"/>
                <a:gd name="T28" fmla="*/ 210 w 263"/>
                <a:gd name="T29" fmla="*/ 0 h 467"/>
                <a:gd name="T30" fmla="*/ 263 w 263"/>
                <a:gd name="T31" fmla="*/ 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3" h="467">
                  <a:moveTo>
                    <a:pt x="263" y="56"/>
                  </a:moveTo>
                  <a:lnTo>
                    <a:pt x="252" y="210"/>
                  </a:lnTo>
                  <a:cubicBezTo>
                    <a:pt x="250" y="228"/>
                    <a:pt x="225" y="244"/>
                    <a:pt x="205" y="247"/>
                  </a:cubicBezTo>
                  <a:cubicBezTo>
                    <a:pt x="204" y="247"/>
                    <a:pt x="204" y="247"/>
                    <a:pt x="203" y="247"/>
                  </a:cubicBezTo>
                  <a:lnTo>
                    <a:pt x="188" y="452"/>
                  </a:lnTo>
                  <a:cubicBezTo>
                    <a:pt x="187" y="460"/>
                    <a:pt x="180" y="467"/>
                    <a:pt x="172" y="467"/>
                  </a:cubicBezTo>
                  <a:lnTo>
                    <a:pt x="91" y="467"/>
                  </a:lnTo>
                  <a:cubicBezTo>
                    <a:pt x="83" y="467"/>
                    <a:pt x="76" y="460"/>
                    <a:pt x="75" y="452"/>
                  </a:cubicBezTo>
                  <a:lnTo>
                    <a:pt x="60" y="247"/>
                  </a:lnTo>
                  <a:cubicBezTo>
                    <a:pt x="59" y="247"/>
                    <a:pt x="58" y="247"/>
                    <a:pt x="58" y="247"/>
                  </a:cubicBezTo>
                  <a:cubicBezTo>
                    <a:pt x="38" y="244"/>
                    <a:pt x="13" y="228"/>
                    <a:pt x="11" y="210"/>
                  </a:cubicBezTo>
                  <a:lnTo>
                    <a:pt x="0" y="58"/>
                  </a:lnTo>
                  <a:cubicBezTo>
                    <a:pt x="0" y="57"/>
                    <a:pt x="0" y="56"/>
                    <a:pt x="0" y="56"/>
                  </a:cubicBezTo>
                  <a:cubicBezTo>
                    <a:pt x="0" y="26"/>
                    <a:pt x="24" y="1"/>
                    <a:pt x="53" y="0"/>
                  </a:cubicBezTo>
                  <a:lnTo>
                    <a:pt x="210" y="0"/>
                  </a:lnTo>
                  <a:cubicBezTo>
                    <a:pt x="239" y="1"/>
                    <a:pt x="263" y="26"/>
                    <a:pt x="263" y="56"/>
                  </a:cubicBezTo>
                  <a:close/>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7" name="Oval 2636">
              <a:extLst>
                <a:ext uri="{FF2B5EF4-FFF2-40B4-BE49-F238E27FC236}">
                  <a16:creationId xmlns:a16="http://schemas.microsoft.com/office/drawing/2014/main" id="{88C2CB5C-CF74-D5D9-6DCF-7DC5AD476ACC}"/>
                </a:ext>
              </a:extLst>
            </p:cNvPr>
            <p:cNvSpPr>
              <a:spLocks noChangeArrowheads="1"/>
            </p:cNvSpPr>
            <p:nvPr/>
          </p:nvSpPr>
          <p:spPr bwMode="auto">
            <a:xfrm>
              <a:off x="8853488" y="4622800"/>
              <a:ext cx="111125" cy="112713"/>
            </a:xfrm>
            <a:prstGeom prst="ellipse">
              <a:avLst/>
            </a:pr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8" name="Line 2637">
              <a:extLst>
                <a:ext uri="{FF2B5EF4-FFF2-40B4-BE49-F238E27FC236}">
                  <a16:creationId xmlns:a16="http://schemas.microsoft.com/office/drawing/2014/main" id="{59195567-1A35-9689-C523-1906C13983A4}"/>
                </a:ext>
              </a:extLst>
            </p:cNvPr>
            <p:cNvSpPr>
              <a:spLocks noChangeShapeType="1"/>
            </p:cNvSpPr>
            <p:nvPr/>
          </p:nvSpPr>
          <p:spPr bwMode="auto">
            <a:xfrm>
              <a:off x="8909050" y="5033963"/>
              <a:ext cx="0" cy="261938"/>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9" name="Line 2638">
              <a:extLst>
                <a:ext uri="{FF2B5EF4-FFF2-40B4-BE49-F238E27FC236}">
                  <a16:creationId xmlns:a16="http://schemas.microsoft.com/office/drawing/2014/main" id="{8FF242CE-9D19-41E2-307E-FE0F05B5BF19}"/>
                </a:ext>
              </a:extLst>
            </p:cNvPr>
            <p:cNvSpPr>
              <a:spLocks noChangeShapeType="1"/>
            </p:cNvSpPr>
            <p:nvPr/>
          </p:nvSpPr>
          <p:spPr bwMode="auto">
            <a:xfrm flipH="1" flipV="1">
              <a:off x="8816975"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0" name="Line 2639">
              <a:extLst>
                <a:ext uri="{FF2B5EF4-FFF2-40B4-BE49-F238E27FC236}">
                  <a16:creationId xmlns:a16="http://schemas.microsoft.com/office/drawing/2014/main" id="{351496EB-9A38-FFED-609E-AA1F76D478C6}"/>
                </a:ext>
              </a:extLst>
            </p:cNvPr>
            <p:cNvSpPr>
              <a:spLocks noChangeShapeType="1"/>
            </p:cNvSpPr>
            <p:nvPr/>
          </p:nvSpPr>
          <p:spPr bwMode="auto">
            <a:xfrm flipV="1">
              <a:off x="8990013"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1" name="Freeform 2640">
              <a:extLst>
                <a:ext uri="{FF2B5EF4-FFF2-40B4-BE49-F238E27FC236}">
                  <a16:creationId xmlns:a16="http://schemas.microsoft.com/office/drawing/2014/main" id="{0561112B-9E8F-AA94-ACA6-569D9A0D860F}"/>
                </a:ext>
              </a:extLst>
            </p:cNvPr>
            <p:cNvSpPr>
              <a:spLocks/>
            </p:cNvSpPr>
            <p:nvPr/>
          </p:nvSpPr>
          <p:spPr bwMode="auto">
            <a:xfrm>
              <a:off x="8482013" y="4627563"/>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2" name="Freeform 2641">
              <a:extLst>
                <a:ext uri="{FF2B5EF4-FFF2-40B4-BE49-F238E27FC236}">
                  <a16:creationId xmlns:a16="http://schemas.microsoft.com/office/drawing/2014/main" id="{42F9749E-A5B8-9181-A24A-B30080DB394A}"/>
                </a:ext>
              </a:extLst>
            </p:cNvPr>
            <p:cNvSpPr>
              <a:spLocks/>
            </p:cNvSpPr>
            <p:nvPr/>
          </p:nvSpPr>
          <p:spPr bwMode="auto">
            <a:xfrm>
              <a:off x="8528050" y="4679950"/>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3" name="Freeform 2642">
              <a:extLst>
                <a:ext uri="{FF2B5EF4-FFF2-40B4-BE49-F238E27FC236}">
                  <a16:creationId xmlns:a16="http://schemas.microsoft.com/office/drawing/2014/main" id="{47CF2F99-B8FB-AC7E-9E0D-2600A878B95C}"/>
                </a:ext>
              </a:extLst>
            </p:cNvPr>
            <p:cNvSpPr>
              <a:spLocks/>
            </p:cNvSpPr>
            <p:nvPr/>
          </p:nvSpPr>
          <p:spPr bwMode="auto">
            <a:xfrm>
              <a:off x="8482013" y="4875213"/>
              <a:ext cx="176213" cy="173038"/>
            </a:xfrm>
            <a:custGeom>
              <a:avLst/>
              <a:gdLst>
                <a:gd name="T0" fmla="*/ 20 w 157"/>
                <a:gd name="T1" fmla="*/ 156 h 156"/>
                <a:gd name="T2" fmla="*/ 137 w 157"/>
                <a:gd name="T3" fmla="*/ 156 h 156"/>
                <a:gd name="T4" fmla="*/ 157 w 157"/>
                <a:gd name="T5" fmla="*/ 136 h 156"/>
                <a:gd name="T6" fmla="*/ 157 w 157"/>
                <a:gd name="T7" fmla="*/ 19 h 156"/>
                <a:gd name="T8" fmla="*/ 137 w 157"/>
                <a:gd name="T9" fmla="*/ 0 h 156"/>
                <a:gd name="T10" fmla="*/ 20 w 157"/>
                <a:gd name="T11" fmla="*/ 0 h 156"/>
                <a:gd name="T12" fmla="*/ 0 w 157"/>
                <a:gd name="T13" fmla="*/ 19 h 156"/>
                <a:gd name="T14" fmla="*/ 0 w 157"/>
                <a:gd name="T15" fmla="*/ 136 h 156"/>
                <a:gd name="T16" fmla="*/ 20 w 157"/>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6">
                  <a:moveTo>
                    <a:pt x="20" y="156"/>
                  </a:moveTo>
                  <a:lnTo>
                    <a:pt x="137" y="156"/>
                  </a:lnTo>
                  <a:cubicBezTo>
                    <a:pt x="148" y="156"/>
                    <a:pt x="157" y="147"/>
                    <a:pt x="157" y="136"/>
                  </a:cubicBezTo>
                  <a:lnTo>
                    <a:pt x="157" y="19"/>
                  </a:lnTo>
                  <a:cubicBezTo>
                    <a:pt x="157" y="9"/>
                    <a:pt x="148" y="0"/>
                    <a:pt x="137" y="0"/>
                  </a:cubicBezTo>
                  <a:lnTo>
                    <a:pt x="20" y="0"/>
                  </a:lnTo>
                  <a:cubicBezTo>
                    <a:pt x="9" y="0"/>
                    <a:pt x="0" y="9"/>
                    <a:pt x="0" y="19"/>
                  </a:cubicBezTo>
                  <a:lnTo>
                    <a:pt x="0" y="136"/>
                  </a:lnTo>
                  <a:cubicBezTo>
                    <a:pt x="0" y="147"/>
                    <a:pt x="9" y="156"/>
                    <a:pt x="20" y="156"/>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4" name="Freeform 2643">
              <a:extLst>
                <a:ext uri="{FF2B5EF4-FFF2-40B4-BE49-F238E27FC236}">
                  <a16:creationId xmlns:a16="http://schemas.microsoft.com/office/drawing/2014/main" id="{CEBF1F8D-D562-2BAD-1F2E-287216CB9AC1}"/>
                </a:ext>
              </a:extLst>
            </p:cNvPr>
            <p:cNvSpPr>
              <a:spLocks/>
            </p:cNvSpPr>
            <p:nvPr/>
          </p:nvSpPr>
          <p:spPr bwMode="auto">
            <a:xfrm>
              <a:off x="8528050" y="4926013"/>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5" name="Freeform 2644">
              <a:extLst>
                <a:ext uri="{FF2B5EF4-FFF2-40B4-BE49-F238E27FC236}">
                  <a16:creationId xmlns:a16="http://schemas.microsoft.com/office/drawing/2014/main" id="{E42B4638-542F-4E22-D8F2-F541B9567417}"/>
                </a:ext>
              </a:extLst>
            </p:cNvPr>
            <p:cNvSpPr>
              <a:spLocks/>
            </p:cNvSpPr>
            <p:nvPr/>
          </p:nvSpPr>
          <p:spPr bwMode="auto">
            <a:xfrm>
              <a:off x="8482013" y="5119688"/>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6" name="Freeform 2645">
              <a:extLst>
                <a:ext uri="{FF2B5EF4-FFF2-40B4-BE49-F238E27FC236}">
                  <a16:creationId xmlns:a16="http://schemas.microsoft.com/office/drawing/2014/main" id="{75EBB8CA-DAD5-BAF6-B92B-379A948E3CA5}"/>
                </a:ext>
              </a:extLst>
            </p:cNvPr>
            <p:cNvSpPr>
              <a:spLocks/>
            </p:cNvSpPr>
            <p:nvPr/>
          </p:nvSpPr>
          <p:spPr bwMode="auto">
            <a:xfrm>
              <a:off x="8528050" y="5172075"/>
              <a:ext cx="85725" cy="79375"/>
            </a:xfrm>
            <a:custGeom>
              <a:avLst/>
              <a:gdLst>
                <a:gd name="T0" fmla="*/ 0 w 76"/>
                <a:gd name="T1" fmla="*/ 28 h 70"/>
                <a:gd name="T2" fmla="*/ 29 w 76"/>
                <a:gd name="T3" fmla="*/ 70 h 70"/>
                <a:gd name="T4" fmla="*/ 76 w 76"/>
                <a:gd name="T5" fmla="*/ 0 h 70"/>
              </a:gdLst>
              <a:ahLst/>
              <a:cxnLst>
                <a:cxn ang="0">
                  <a:pos x="T0" y="T1"/>
                </a:cxn>
                <a:cxn ang="0">
                  <a:pos x="T2" y="T3"/>
                </a:cxn>
                <a:cxn ang="0">
                  <a:pos x="T4" y="T5"/>
                </a:cxn>
              </a:cxnLst>
              <a:rect l="0" t="0" r="r" b="b"/>
              <a:pathLst>
                <a:path w="76" h="70">
                  <a:moveTo>
                    <a:pt x="0" y="28"/>
                  </a:moveTo>
                  <a:lnTo>
                    <a:pt x="29" y="70"/>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07" name="Resume" descr="{&quot;Key&quot;:&quot;POWER_USER_SHAPE_ICON&quot;,&quot;Value&quot;:&quot;POWER_USER_SHAPE_ICON_STYLE_1&quot;}">
            <a:extLst>
              <a:ext uri="{FF2B5EF4-FFF2-40B4-BE49-F238E27FC236}">
                <a16:creationId xmlns:a16="http://schemas.microsoft.com/office/drawing/2014/main" id="{3F2D517E-8864-0D54-68F3-8C1154687F78}"/>
              </a:ext>
            </a:extLst>
          </p:cNvPr>
          <p:cNvGrpSpPr>
            <a:grpSpLocks noChangeAspect="1"/>
          </p:cNvGrpSpPr>
          <p:nvPr/>
        </p:nvGrpSpPr>
        <p:grpSpPr>
          <a:xfrm>
            <a:off x="2723376" y="1027906"/>
            <a:ext cx="384041" cy="319338"/>
            <a:chOff x="2170113" y="4779963"/>
            <a:chExt cx="584200" cy="485775"/>
          </a:xfrm>
          <a:noFill/>
        </p:grpSpPr>
        <p:sp>
          <p:nvSpPr>
            <p:cNvPr id="108" name="Freeform: Shape 107">
              <a:extLst>
                <a:ext uri="{FF2B5EF4-FFF2-40B4-BE49-F238E27FC236}">
                  <a16:creationId xmlns:a16="http://schemas.microsoft.com/office/drawing/2014/main" id="{3F645368-BFA3-7003-DACB-AC0D4FC9B50F}"/>
                </a:ext>
              </a:extLst>
            </p:cNvPr>
            <p:cNvSpPr>
              <a:spLocks noChangeArrowheads="1"/>
            </p:cNvSpPr>
            <p:nvPr/>
          </p:nvSpPr>
          <p:spPr bwMode="auto">
            <a:xfrm>
              <a:off x="2170113" y="4779963"/>
              <a:ext cx="584200" cy="485775"/>
            </a:xfrm>
            <a:custGeom>
              <a:avLst/>
              <a:gdLst>
                <a:gd name="connsiteX0" fmla="*/ 165100 w 584200"/>
                <a:gd name="connsiteY0" fmla="*/ 0 h 485775"/>
                <a:gd name="connsiteX1" fmla="*/ 428625 w 584200"/>
                <a:gd name="connsiteY1" fmla="*/ 0 h 485775"/>
                <a:gd name="connsiteX2" fmla="*/ 428625 w 584200"/>
                <a:gd name="connsiteY2" fmla="*/ 42862 h 485775"/>
                <a:gd name="connsiteX3" fmla="*/ 584200 w 584200"/>
                <a:gd name="connsiteY3" fmla="*/ 42862 h 485775"/>
                <a:gd name="connsiteX4" fmla="*/ 584200 w 584200"/>
                <a:gd name="connsiteY4" fmla="*/ 485775 h 485775"/>
                <a:gd name="connsiteX5" fmla="*/ 0 w 584200"/>
                <a:gd name="connsiteY5" fmla="*/ 485775 h 485775"/>
                <a:gd name="connsiteX6" fmla="*/ 0 w 584200"/>
                <a:gd name="connsiteY6" fmla="*/ 42862 h 485775"/>
                <a:gd name="connsiteX7" fmla="*/ 165100 w 584200"/>
                <a:gd name="connsiteY7" fmla="*/ 42862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4200" h="485775">
                  <a:moveTo>
                    <a:pt x="165100" y="0"/>
                  </a:moveTo>
                  <a:lnTo>
                    <a:pt x="428625" y="0"/>
                  </a:lnTo>
                  <a:lnTo>
                    <a:pt x="428625" y="42862"/>
                  </a:lnTo>
                  <a:lnTo>
                    <a:pt x="584200" y="42862"/>
                  </a:lnTo>
                  <a:lnTo>
                    <a:pt x="584200" y="485775"/>
                  </a:lnTo>
                  <a:lnTo>
                    <a:pt x="0" y="485775"/>
                  </a:lnTo>
                  <a:lnTo>
                    <a:pt x="0" y="42862"/>
                  </a:lnTo>
                  <a:lnTo>
                    <a:pt x="165100" y="42862"/>
                  </a:lnTo>
                  <a:close/>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9" name="Rectangle 1447">
              <a:extLst>
                <a:ext uri="{FF2B5EF4-FFF2-40B4-BE49-F238E27FC236}">
                  <a16:creationId xmlns:a16="http://schemas.microsoft.com/office/drawing/2014/main" id="{66EB7779-66AC-F5CB-9317-A6296EB90113}"/>
                </a:ext>
              </a:extLst>
            </p:cNvPr>
            <p:cNvSpPr>
              <a:spLocks noChangeArrowheads="1"/>
            </p:cNvSpPr>
            <p:nvPr/>
          </p:nvSpPr>
          <p:spPr bwMode="auto">
            <a:xfrm>
              <a:off x="2335213" y="4779963"/>
              <a:ext cx="263525" cy="85725"/>
            </a:xfrm>
            <a:prstGeom prst="rect">
              <a:avLst/>
            </a:prstGeom>
            <a:grpFill/>
            <a:ln w="12700">
              <a:solidFill>
                <a:schemeClr val="accent2"/>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0" name="Rectangle 1448">
              <a:extLst>
                <a:ext uri="{FF2B5EF4-FFF2-40B4-BE49-F238E27FC236}">
                  <a16:creationId xmlns:a16="http://schemas.microsoft.com/office/drawing/2014/main" id="{837BF520-AFA0-90DE-A256-186D793F1F75}"/>
                </a:ext>
              </a:extLst>
            </p:cNvPr>
            <p:cNvSpPr>
              <a:spLocks noChangeArrowheads="1"/>
            </p:cNvSpPr>
            <p:nvPr/>
          </p:nvSpPr>
          <p:spPr bwMode="auto">
            <a:xfrm>
              <a:off x="2335213" y="4779963"/>
              <a:ext cx="263525" cy="85725"/>
            </a:xfrm>
            <a:prstGeom prst="rect">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1" name="Freeform 1449">
              <a:extLst>
                <a:ext uri="{FF2B5EF4-FFF2-40B4-BE49-F238E27FC236}">
                  <a16:creationId xmlns:a16="http://schemas.microsoft.com/office/drawing/2014/main" id="{1E3A0162-95CC-97A8-4AE6-06DACBEA8A88}"/>
                </a:ext>
              </a:extLst>
            </p:cNvPr>
            <p:cNvSpPr>
              <a:spLocks/>
            </p:cNvSpPr>
            <p:nvPr/>
          </p:nvSpPr>
          <p:spPr bwMode="auto">
            <a:xfrm>
              <a:off x="2301875" y="4954588"/>
              <a:ext cx="84138" cy="84138"/>
            </a:xfrm>
            <a:custGeom>
              <a:avLst/>
              <a:gdLst>
                <a:gd name="T0" fmla="*/ 71 w 76"/>
                <a:gd name="T1" fmla="*/ 31 h 76"/>
                <a:gd name="T2" fmla="*/ 31 w 76"/>
                <a:gd name="T3" fmla="*/ 71 h 76"/>
                <a:gd name="T4" fmla="*/ 4 w 76"/>
                <a:gd name="T5" fmla="*/ 45 h 76"/>
                <a:gd name="T6" fmla="*/ 45 w 76"/>
                <a:gd name="T7" fmla="*/ 4 h 76"/>
                <a:gd name="T8" fmla="*/ 71 w 76"/>
                <a:gd name="T9" fmla="*/ 31 h 76"/>
              </a:gdLst>
              <a:ahLst/>
              <a:cxnLst>
                <a:cxn ang="0">
                  <a:pos x="T0" y="T1"/>
                </a:cxn>
                <a:cxn ang="0">
                  <a:pos x="T2" y="T3"/>
                </a:cxn>
                <a:cxn ang="0">
                  <a:pos x="T4" y="T5"/>
                </a:cxn>
                <a:cxn ang="0">
                  <a:pos x="T6" y="T7"/>
                </a:cxn>
                <a:cxn ang="0">
                  <a:pos x="T8" y="T9"/>
                </a:cxn>
              </a:cxnLst>
              <a:rect l="0" t="0" r="r" b="b"/>
              <a:pathLst>
                <a:path w="76" h="76">
                  <a:moveTo>
                    <a:pt x="71" y="31"/>
                  </a:moveTo>
                  <a:cubicBezTo>
                    <a:pt x="76" y="55"/>
                    <a:pt x="55" y="76"/>
                    <a:pt x="31" y="71"/>
                  </a:cubicBezTo>
                  <a:cubicBezTo>
                    <a:pt x="18" y="69"/>
                    <a:pt x="7" y="58"/>
                    <a:pt x="4" y="45"/>
                  </a:cubicBezTo>
                  <a:cubicBezTo>
                    <a:pt x="0" y="20"/>
                    <a:pt x="20" y="0"/>
                    <a:pt x="45" y="4"/>
                  </a:cubicBezTo>
                  <a:cubicBezTo>
                    <a:pt x="58" y="7"/>
                    <a:pt x="69" y="18"/>
                    <a:pt x="71" y="31"/>
                  </a:cubicBezTo>
                  <a:close/>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2" name="Freeform 1450">
              <a:extLst>
                <a:ext uri="{FF2B5EF4-FFF2-40B4-BE49-F238E27FC236}">
                  <a16:creationId xmlns:a16="http://schemas.microsoft.com/office/drawing/2014/main" id="{D3F9B6E2-D295-D479-7083-07ECEC144671}"/>
                </a:ext>
              </a:extLst>
            </p:cNvPr>
            <p:cNvSpPr>
              <a:spLocks/>
            </p:cNvSpPr>
            <p:nvPr/>
          </p:nvSpPr>
          <p:spPr bwMode="auto">
            <a:xfrm>
              <a:off x="2249488" y="5073650"/>
              <a:ext cx="188913" cy="96838"/>
            </a:xfrm>
            <a:custGeom>
              <a:avLst/>
              <a:gdLst>
                <a:gd name="T0" fmla="*/ 0 w 170"/>
                <a:gd name="T1" fmla="*/ 86 h 86"/>
                <a:gd name="T2" fmla="*/ 0 w 170"/>
                <a:gd name="T3" fmla="*/ 40 h 86"/>
                <a:gd name="T4" fmla="*/ 49 w 170"/>
                <a:gd name="T5" fmla="*/ 0 h 86"/>
                <a:gd name="T6" fmla="*/ 121 w 170"/>
                <a:gd name="T7" fmla="*/ 0 h 86"/>
                <a:gd name="T8" fmla="*/ 170 w 170"/>
                <a:gd name="T9" fmla="*/ 40 h 86"/>
                <a:gd name="T10" fmla="*/ 170 w 170"/>
                <a:gd name="T11" fmla="*/ 86 h 86"/>
              </a:gdLst>
              <a:ahLst/>
              <a:cxnLst>
                <a:cxn ang="0">
                  <a:pos x="T0" y="T1"/>
                </a:cxn>
                <a:cxn ang="0">
                  <a:pos x="T2" y="T3"/>
                </a:cxn>
                <a:cxn ang="0">
                  <a:pos x="T4" y="T5"/>
                </a:cxn>
                <a:cxn ang="0">
                  <a:pos x="T6" y="T7"/>
                </a:cxn>
                <a:cxn ang="0">
                  <a:pos x="T8" y="T9"/>
                </a:cxn>
                <a:cxn ang="0">
                  <a:pos x="T10" y="T11"/>
                </a:cxn>
              </a:cxnLst>
              <a:rect l="0" t="0" r="r" b="b"/>
              <a:pathLst>
                <a:path w="170" h="86">
                  <a:moveTo>
                    <a:pt x="0" y="86"/>
                  </a:moveTo>
                  <a:lnTo>
                    <a:pt x="0" y="40"/>
                  </a:lnTo>
                  <a:cubicBezTo>
                    <a:pt x="0" y="18"/>
                    <a:pt x="27" y="0"/>
                    <a:pt x="49" y="0"/>
                  </a:cubicBezTo>
                  <a:lnTo>
                    <a:pt x="121" y="0"/>
                  </a:lnTo>
                  <a:cubicBezTo>
                    <a:pt x="143" y="0"/>
                    <a:pt x="170" y="18"/>
                    <a:pt x="170" y="40"/>
                  </a:cubicBezTo>
                  <a:lnTo>
                    <a:pt x="170" y="86"/>
                  </a:lnTo>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3" name="Line 1451">
              <a:extLst>
                <a:ext uri="{FF2B5EF4-FFF2-40B4-BE49-F238E27FC236}">
                  <a16:creationId xmlns:a16="http://schemas.microsoft.com/office/drawing/2014/main" id="{389BC98D-1D0B-0634-7F79-9EC849316C3A}"/>
                </a:ext>
              </a:extLst>
            </p:cNvPr>
            <p:cNvSpPr>
              <a:spLocks noChangeShapeType="1"/>
            </p:cNvSpPr>
            <p:nvPr/>
          </p:nvSpPr>
          <p:spPr bwMode="auto">
            <a:xfrm>
              <a:off x="2530475" y="49577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4" name="Line 1452">
              <a:extLst>
                <a:ext uri="{FF2B5EF4-FFF2-40B4-BE49-F238E27FC236}">
                  <a16:creationId xmlns:a16="http://schemas.microsoft.com/office/drawing/2014/main" id="{083A2E36-5BE4-3FA3-7E38-23D58523158E}"/>
                </a:ext>
              </a:extLst>
            </p:cNvPr>
            <p:cNvSpPr>
              <a:spLocks noChangeShapeType="1"/>
            </p:cNvSpPr>
            <p:nvPr/>
          </p:nvSpPr>
          <p:spPr bwMode="auto">
            <a:xfrm>
              <a:off x="2530475" y="5026025"/>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5" name="Line 1453">
              <a:extLst>
                <a:ext uri="{FF2B5EF4-FFF2-40B4-BE49-F238E27FC236}">
                  <a16:creationId xmlns:a16="http://schemas.microsoft.com/office/drawing/2014/main" id="{565D81F0-5B10-2EC4-FDAF-A27AEAAB15DD}"/>
                </a:ext>
              </a:extLst>
            </p:cNvPr>
            <p:cNvSpPr>
              <a:spLocks noChangeShapeType="1"/>
            </p:cNvSpPr>
            <p:nvPr/>
          </p:nvSpPr>
          <p:spPr bwMode="auto">
            <a:xfrm>
              <a:off x="2530475" y="5092700"/>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6" name="Line 1454">
              <a:extLst>
                <a:ext uri="{FF2B5EF4-FFF2-40B4-BE49-F238E27FC236}">
                  <a16:creationId xmlns:a16="http://schemas.microsoft.com/office/drawing/2014/main" id="{17699792-B95A-A6D8-37E5-C42B9EEF3EF1}"/>
                </a:ext>
              </a:extLst>
            </p:cNvPr>
            <p:cNvSpPr>
              <a:spLocks noChangeShapeType="1"/>
            </p:cNvSpPr>
            <p:nvPr/>
          </p:nvSpPr>
          <p:spPr bwMode="auto">
            <a:xfrm>
              <a:off x="2530475" y="51609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17" name="Book6" descr="{&quot;Key&quot;:&quot;POWER_USER_SHAPE_ICON&quot;,&quot;Value&quot;:&quot;POWER_USER_SHAPE_ICON_STYLE_1&quot;}">
            <a:extLst>
              <a:ext uri="{FF2B5EF4-FFF2-40B4-BE49-F238E27FC236}">
                <a16:creationId xmlns:a16="http://schemas.microsoft.com/office/drawing/2014/main" id="{FD45214E-D654-E1C7-6506-B1DA3867E968}"/>
              </a:ext>
            </a:extLst>
          </p:cNvPr>
          <p:cNvGrpSpPr>
            <a:grpSpLocks noChangeAspect="1"/>
          </p:cNvGrpSpPr>
          <p:nvPr/>
        </p:nvGrpSpPr>
        <p:grpSpPr>
          <a:xfrm>
            <a:off x="2784767" y="4736599"/>
            <a:ext cx="433215" cy="430129"/>
            <a:chOff x="3074989" y="1408113"/>
            <a:chExt cx="668337" cy="663575"/>
          </a:xfrm>
          <a:solidFill>
            <a:schemeClr val="tx2"/>
          </a:solidFill>
        </p:grpSpPr>
        <p:sp>
          <p:nvSpPr>
            <p:cNvPr id="118" name="Freeform 474">
              <a:extLst>
                <a:ext uri="{FF2B5EF4-FFF2-40B4-BE49-F238E27FC236}">
                  <a16:creationId xmlns:a16="http://schemas.microsoft.com/office/drawing/2014/main" id="{7A44AF76-4311-16D9-35E3-20A58178377A}"/>
                </a:ext>
              </a:extLst>
            </p:cNvPr>
            <p:cNvSpPr>
              <a:spLocks/>
            </p:cNvSpPr>
            <p:nvPr/>
          </p:nvSpPr>
          <p:spPr bwMode="auto">
            <a:xfrm>
              <a:off x="3074989" y="1414463"/>
              <a:ext cx="355600" cy="358775"/>
            </a:xfrm>
            <a:custGeom>
              <a:avLst/>
              <a:gdLst>
                <a:gd name="T0" fmla="*/ 472 w 3041"/>
                <a:gd name="T1" fmla="*/ 3074 h 3074"/>
                <a:gd name="T2" fmla="*/ 176 w 3041"/>
                <a:gd name="T3" fmla="*/ 2956 h 3074"/>
                <a:gd name="T4" fmla="*/ 169 w 3041"/>
                <a:gd name="T5" fmla="*/ 2335 h 3074"/>
                <a:gd name="T6" fmla="*/ 2372 w 3041"/>
                <a:gd name="T7" fmla="*/ 31 h 3074"/>
                <a:gd name="T8" fmla="*/ 2478 w 3041"/>
                <a:gd name="T9" fmla="*/ 29 h 3074"/>
                <a:gd name="T10" fmla="*/ 2481 w 3041"/>
                <a:gd name="T11" fmla="*/ 135 h 3074"/>
                <a:gd name="T12" fmla="*/ 278 w 3041"/>
                <a:gd name="T13" fmla="*/ 2439 h 3074"/>
                <a:gd name="T14" fmla="*/ 279 w 3041"/>
                <a:gd name="T15" fmla="*/ 2848 h 3074"/>
                <a:gd name="T16" fmla="*/ 689 w 3041"/>
                <a:gd name="T17" fmla="*/ 2831 h 3074"/>
                <a:gd name="T18" fmla="*/ 2904 w 3041"/>
                <a:gd name="T19" fmla="*/ 515 h 3074"/>
                <a:gd name="T20" fmla="*/ 3010 w 3041"/>
                <a:gd name="T21" fmla="*/ 512 h 3074"/>
                <a:gd name="T22" fmla="*/ 3012 w 3041"/>
                <a:gd name="T23" fmla="*/ 619 h 3074"/>
                <a:gd name="T24" fmla="*/ 797 w 3041"/>
                <a:gd name="T25" fmla="*/ 2935 h 3074"/>
                <a:gd name="T26" fmla="*/ 472 w 3041"/>
                <a:gd name="T27" fmla="*/ 3074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1" h="3074">
                  <a:moveTo>
                    <a:pt x="472" y="3074"/>
                  </a:moveTo>
                  <a:cubicBezTo>
                    <a:pt x="365" y="3074"/>
                    <a:pt x="258" y="3035"/>
                    <a:pt x="176" y="2956"/>
                  </a:cubicBezTo>
                  <a:cubicBezTo>
                    <a:pt x="3" y="2791"/>
                    <a:pt x="0" y="2512"/>
                    <a:pt x="169" y="2335"/>
                  </a:cubicBezTo>
                  <a:lnTo>
                    <a:pt x="2372" y="31"/>
                  </a:lnTo>
                  <a:cubicBezTo>
                    <a:pt x="2401" y="1"/>
                    <a:pt x="2448" y="0"/>
                    <a:pt x="2478" y="29"/>
                  </a:cubicBezTo>
                  <a:cubicBezTo>
                    <a:pt x="2508" y="58"/>
                    <a:pt x="2509" y="105"/>
                    <a:pt x="2481" y="135"/>
                  </a:cubicBezTo>
                  <a:lnTo>
                    <a:pt x="278" y="2439"/>
                  </a:lnTo>
                  <a:cubicBezTo>
                    <a:pt x="165" y="2556"/>
                    <a:pt x="166" y="2740"/>
                    <a:pt x="279" y="2848"/>
                  </a:cubicBezTo>
                  <a:cubicBezTo>
                    <a:pt x="393" y="2956"/>
                    <a:pt x="576" y="2949"/>
                    <a:pt x="689" y="2831"/>
                  </a:cubicBezTo>
                  <a:lnTo>
                    <a:pt x="2904" y="515"/>
                  </a:lnTo>
                  <a:cubicBezTo>
                    <a:pt x="2932" y="485"/>
                    <a:pt x="2980" y="484"/>
                    <a:pt x="3010" y="512"/>
                  </a:cubicBezTo>
                  <a:cubicBezTo>
                    <a:pt x="3040" y="541"/>
                    <a:pt x="3041" y="589"/>
                    <a:pt x="3012" y="619"/>
                  </a:cubicBezTo>
                  <a:lnTo>
                    <a:pt x="797" y="2935"/>
                  </a:lnTo>
                  <a:cubicBezTo>
                    <a:pt x="708" y="3028"/>
                    <a:pt x="590" y="3074"/>
                    <a:pt x="472" y="30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9" name="Freeform 475">
              <a:extLst>
                <a:ext uri="{FF2B5EF4-FFF2-40B4-BE49-F238E27FC236}">
                  <a16:creationId xmlns:a16="http://schemas.microsoft.com/office/drawing/2014/main" id="{F666E3AB-F207-6D25-5D17-6847C26B5622}"/>
                </a:ext>
              </a:extLst>
            </p:cNvPr>
            <p:cNvSpPr>
              <a:spLocks/>
            </p:cNvSpPr>
            <p:nvPr/>
          </p:nvSpPr>
          <p:spPr bwMode="auto">
            <a:xfrm>
              <a:off x="3400426" y="1762125"/>
              <a:ext cx="342900" cy="309563"/>
            </a:xfrm>
            <a:custGeom>
              <a:avLst/>
              <a:gdLst>
                <a:gd name="T0" fmla="*/ 317 w 2942"/>
                <a:gd name="T1" fmla="*/ 2655 h 2655"/>
                <a:gd name="T2" fmla="*/ 35 w 2942"/>
                <a:gd name="T3" fmla="*/ 2551 h 2655"/>
                <a:gd name="T4" fmla="*/ 27 w 2942"/>
                <a:gd name="T5" fmla="*/ 2445 h 2655"/>
                <a:gd name="T6" fmla="*/ 133 w 2942"/>
                <a:gd name="T7" fmla="*/ 2437 h 2655"/>
                <a:gd name="T8" fmla="*/ 523 w 2942"/>
                <a:gd name="T9" fmla="*/ 2417 h 2655"/>
                <a:gd name="T10" fmla="*/ 2805 w 2942"/>
                <a:gd name="T11" fmla="*/ 31 h 2655"/>
                <a:gd name="T12" fmla="*/ 2911 w 2942"/>
                <a:gd name="T13" fmla="*/ 29 h 2655"/>
                <a:gd name="T14" fmla="*/ 2913 w 2942"/>
                <a:gd name="T15" fmla="*/ 135 h 2655"/>
                <a:gd name="T16" fmla="*/ 632 w 2942"/>
                <a:gd name="T17" fmla="*/ 2521 h 2655"/>
                <a:gd name="T18" fmla="*/ 317 w 2942"/>
                <a:gd name="T19" fmla="*/ 2655 h 2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2" h="2655">
                  <a:moveTo>
                    <a:pt x="317" y="2655"/>
                  </a:moveTo>
                  <a:cubicBezTo>
                    <a:pt x="217" y="2655"/>
                    <a:pt x="117" y="2621"/>
                    <a:pt x="35" y="2551"/>
                  </a:cubicBezTo>
                  <a:cubicBezTo>
                    <a:pt x="4" y="2524"/>
                    <a:pt x="0" y="2477"/>
                    <a:pt x="27" y="2445"/>
                  </a:cubicBezTo>
                  <a:cubicBezTo>
                    <a:pt x="54" y="2414"/>
                    <a:pt x="102" y="2410"/>
                    <a:pt x="133" y="2437"/>
                  </a:cubicBezTo>
                  <a:cubicBezTo>
                    <a:pt x="247" y="2535"/>
                    <a:pt x="419" y="2527"/>
                    <a:pt x="523" y="2417"/>
                  </a:cubicBezTo>
                  <a:lnTo>
                    <a:pt x="2805" y="31"/>
                  </a:lnTo>
                  <a:cubicBezTo>
                    <a:pt x="2833" y="1"/>
                    <a:pt x="2881" y="0"/>
                    <a:pt x="2911" y="29"/>
                  </a:cubicBezTo>
                  <a:cubicBezTo>
                    <a:pt x="2941" y="58"/>
                    <a:pt x="2942" y="105"/>
                    <a:pt x="2913" y="135"/>
                  </a:cubicBezTo>
                  <a:lnTo>
                    <a:pt x="632" y="2521"/>
                  </a:lnTo>
                  <a:cubicBezTo>
                    <a:pt x="546" y="2610"/>
                    <a:pt x="432" y="2655"/>
                    <a:pt x="317" y="26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0" name="Freeform 476">
              <a:extLst>
                <a:ext uri="{FF2B5EF4-FFF2-40B4-BE49-F238E27FC236}">
                  <a16:creationId xmlns:a16="http://schemas.microsoft.com/office/drawing/2014/main" id="{4D4BF3A7-A6A3-DC72-75EA-210BD7511194}"/>
                </a:ext>
              </a:extLst>
            </p:cNvPr>
            <p:cNvSpPr>
              <a:spLocks/>
            </p:cNvSpPr>
            <p:nvPr/>
          </p:nvSpPr>
          <p:spPr bwMode="auto">
            <a:xfrm>
              <a:off x="3344864" y="1408113"/>
              <a:ext cx="87313" cy="87313"/>
            </a:xfrm>
            <a:custGeom>
              <a:avLst/>
              <a:gdLst>
                <a:gd name="T0" fmla="*/ 424 w 746"/>
                <a:gd name="T1" fmla="*/ 746 h 746"/>
                <a:gd name="T2" fmla="*/ 418 w 746"/>
                <a:gd name="T3" fmla="*/ 746 h 746"/>
                <a:gd name="T4" fmla="*/ 136 w 746"/>
                <a:gd name="T5" fmla="*/ 629 h 746"/>
                <a:gd name="T6" fmla="*/ 7 w 746"/>
                <a:gd name="T7" fmla="*/ 352 h 746"/>
                <a:gd name="T8" fmla="*/ 108 w 746"/>
                <a:gd name="T9" fmla="*/ 72 h 746"/>
                <a:gd name="T10" fmla="*/ 147 w 746"/>
                <a:gd name="T11" fmla="*/ 31 h 746"/>
                <a:gd name="T12" fmla="*/ 253 w 746"/>
                <a:gd name="T13" fmla="*/ 28 h 746"/>
                <a:gd name="T14" fmla="*/ 255 w 746"/>
                <a:gd name="T15" fmla="*/ 134 h 746"/>
                <a:gd name="T16" fmla="*/ 216 w 746"/>
                <a:gd name="T17" fmla="*/ 175 h 746"/>
                <a:gd name="T18" fmla="*/ 156 w 746"/>
                <a:gd name="T19" fmla="*/ 343 h 746"/>
                <a:gd name="T20" fmla="*/ 240 w 746"/>
                <a:gd name="T21" fmla="*/ 520 h 746"/>
                <a:gd name="T22" fmla="*/ 420 w 746"/>
                <a:gd name="T23" fmla="*/ 596 h 746"/>
                <a:gd name="T24" fmla="*/ 424 w 746"/>
                <a:gd name="T25" fmla="*/ 596 h 746"/>
                <a:gd name="T26" fmla="*/ 586 w 746"/>
                <a:gd name="T27" fmla="*/ 529 h 746"/>
                <a:gd name="T28" fmla="*/ 609 w 746"/>
                <a:gd name="T29" fmla="*/ 504 h 746"/>
                <a:gd name="T30" fmla="*/ 715 w 746"/>
                <a:gd name="T31" fmla="*/ 502 h 746"/>
                <a:gd name="T32" fmla="*/ 718 w 746"/>
                <a:gd name="T33" fmla="*/ 608 h 746"/>
                <a:gd name="T34" fmla="*/ 694 w 746"/>
                <a:gd name="T35" fmla="*/ 632 h 746"/>
                <a:gd name="T36" fmla="*/ 424 w 746"/>
                <a:gd name="T37"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6" h="746">
                  <a:moveTo>
                    <a:pt x="424" y="746"/>
                  </a:moveTo>
                  <a:lnTo>
                    <a:pt x="418" y="746"/>
                  </a:lnTo>
                  <a:cubicBezTo>
                    <a:pt x="314" y="745"/>
                    <a:pt x="214" y="703"/>
                    <a:pt x="136" y="629"/>
                  </a:cubicBezTo>
                  <a:cubicBezTo>
                    <a:pt x="59" y="554"/>
                    <a:pt x="13" y="456"/>
                    <a:pt x="7" y="352"/>
                  </a:cubicBezTo>
                  <a:cubicBezTo>
                    <a:pt x="0" y="246"/>
                    <a:pt x="36" y="146"/>
                    <a:pt x="108" y="72"/>
                  </a:cubicBezTo>
                  <a:lnTo>
                    <a:pt x="147" y="31"/>
                  </a:lnTo>
                  <a:cubicBezTo>
                    <a:pt x="176" y="1"/>
                    <a:pt x="223" y="0"/>
                    <a:pt x="253" y="28"/>
                  </a:cubicBezTo>
                  <a:cubicBezTo>
                    <a:pt x="283" y="57"/>
                    <a:pt x="284" y="104"/>
                    <a:pt x="255" y="134"/>
                  </a:cubicBezTo>
                  <a:lnTo>
                    <a:pt x="216" y="175"/>
                  </a:lnTo>
                  <a:cubicBezTo>
                    <a:pt x="174" y="219"/>
                    <a:pt x="153" y="279"/>
                    <a:pt x="156" y="343"/>
                  </a:cubicBezTo>
                  <a:cubicBezTo>
                    <a:pt x="160" y="410"/>
                    <a:pt x="190" y="472"/>
                    <a:pt x="240" y="520"/>
                  </a:cubicBezTo>
                  <a:cubicBezTo>
                    <a:pt x="290" y="568"/>
                    <a:pt x="354" y="595"/>
                    <a:pt x="420" y="596"/>
                  </a:cubicBezTo>
                  <a:lnTo>
                    <a:pt x="424" y="596"/>
                  </a:lnTo>
                  <a:cubicBezTo>
                    <a:pt x="487" y="596"/>
                    <a:pt x="544" y="572"/>
                    <a:pt x="586" y="529"/>
                  </a:cubicBezTo>
                  <a:lnTo>
                    <a:pt x="609" y="504"/>
                  </a:lnTo>
                  <a:cubicBezTo>
                    <a:pt x="638" y="474"/>
                    <a:pt x="685" y="473"/>
                    <a:pt x="715" y="502"/>
                  </a:cubicBezTo>
                  <a:cubicBezTo>
                    <a:pt x="745" y="530"/>
                    <a:pt x="746" y="578"/>
                    <a:pt x="718" y="608"/>
                  </a:cubicBezTo>
                  <a:lnTo>
                    <a:pt x="694" y="632"/>
                  </a:lnTo>
                  <a:cubicBezTo>
                    <a:pt x="624" y="706"/>
                    <a:pt x="528" y="746"/>
                    <a:pt x="424" y="7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1" name="Freeform 477">
              <a:extLst>
                <a:ext uri="{FF2B5EF4-FFF2-40B4-BE49-F238E27FC236}">
                  <a16:creationId xmlns:a16="http://schemas.microsoft.com/office/drawing/2014/main" id="{CCEA5736-C7B6-7493-80F1-BB965DBB4A12}"/>
                </a:ext>
              </a:extLst>
            </p:cNvPr>
            <p:cNvSpPr>
              <a:spLocks/>
            </p:cNvSpPr>
            <p:nvPr/>
          </p:nvSpPr>
          <p:spPr bwMode="auto">
            <a:xfrm>
              <a:off x="3268664" y="1914525"/>
              <a:ext cx="146050" cy="141288"/>
            </a:xfrm>
            <a:custGeom>
              <a:avLst/>
              <a:gdLst>
                <a:gd name="T0" fmla="*/ 1161 w 1244"/>
                <a:gd name="T1" fmla="*/ 1208 h 1208"/>
                <a:gd name="T2" fmla="*/ 1109 w 1244"/>
                <a:gd name="T3" fmla="*/ 1187 h 1208"/>
                <a:gd name="T4" fmla="*/ 31 w 1244"/>
                <a:gd name="T5" fmla="*/ 136 h 1208"/>
                <a:gd name="T6" fmla="*/ 29 w 1244"/>
                <a:gd name="T7" fmla="*/ 30 h 1208"/>
                <a:gd name="T8" fmla="*/ 135 w 1244"/>
                <a:gd name="T9" fmla="*/ 29 h 1208"/>
                <a:gd name="T10" fmla="*/ 1214 w 1244"/>
                <a:gd name="T11" fmla="*/ 1079 h 1208"/>
                <a:gd name="T12" fmla="*/ 1215 w 1244"/>
                <a:gd name="T13" fmla="*/ 1185 h 1208"/>
                <a:gd name="T14" fmla="*/ 1161 w 1244"/>
                <a:gd name="T15" fmla="*/ 1208 h 1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4" h="1208">
                  <a:moveTo>
                    <a:pt x="1161" y="1208"/>
                  </a:moveTo>
                  <a:cubicBezTo>
                    <a:pt x="1143" y="1208"/>
                    <a:pt x="1124" y="1201"/>
                    <a:pt x="1109" y="1187"/>
                  </a:cubicBezTo>
                  <a:cubicBezTo>
                    <a:pt x="1109" y="1187"/>
                    <a:pt x="589" y="680"/>
                    <a:pt x="31" y="136"/>
                  </a:cubicBezTo>
                  <a:cubicBezTo>
                    <a:pt x="1" y="107"/>
                    <a:pt x="0" y="60"/>
                    <a:pt x="29" y="30"/>
                  </a:cubicBezTo>
                  <a:cubicBezTo>
                    <a:pt x="58" y="1"/>
                    <a:pt x="106" y="0"/>
                    <a:pt x="135" y="29"/>
                  </a:cubicBezTo>
                  <a:cubicBezTo>
                    <a:pt x="693" y="573"/>
                    <a:pt x="1214" y="1079"/>
                    <a:pt x="1214" y="1079"/>
                  </a:cubicBezTo>
                  <a:cubicBezTo>
                    <a:pt x="1243" y="1108"/>
                    <a:pt x="1244" y="1156"/>
                    <a:pt x="1215" y="1185"/>
                  </a:cubicBezTo>
                  <a:cubicBezTo>
                    <a:pt x="1200" y="1200"/>
                    <a:pt x="1181" y="1208"/>
                    <a:pt x="1161" y="12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2" name="Freeform 478">
              <a:extLst>
                <a:ext uri="{FF2B5EF4-FFF2-40B4-BE49-F238E27FC236}">
                  <a16:creationId xmlns:a16="http://schemas.microsoft.com/office/drawing/2014/main" id="{FC6C0A75-26C8-2D12-CC08-7D7133611655}"/>
                </a:ext>
              </a:extLst>
            </p:cNvPr>
            <p:cNvSpPr>
              <a:spLocks/>
            </p:cNvSpPr>
            <p:nvPr/>
          </p:nvSpPr>
          <p:spPr bwMode="auto">
            <a:xfrm>
              <a:off x="3248026" y="1893888"/>
              <a:ext cx="20638" cy="19050"/>
            </a:xfrm>
            <a:custGeom>
              <a:avLst/>
              <a:gdLst>
                <a:gd name="T0" fmla="*/ 95 w 177"/>
                <a:gd name="T1" fmla="*/ 170 h 170"/>
                <a:gd name="T2" fmla="*/ 42 w 177"/>
                <a:gd name="T3" fmla="*/ 148 h 170"/>
                <a:gd name="T4" fmla="*/ 34 w 177"/>
                <a:gd name="T5" fmla="*/ 140 h 170"/>
                <a:gd name="T6" fmla="*/ 30 w 177"/>
                <a:gd name="T7" fmla="*/ 136 h 170"/>
                <a:gd name="T8" fmla="*/ 29 w 177"/>
                <a:gd name="T9" fmla="*/ 30 h 170"/>
                <a:gd name="T10" fmla="*/ 135 w 177"/>
                <a:gd name="T11" fmla="*/ 29 h 170"/>
                <a:gd name="T12" fmla="*/ 143 w 177"/>
                <a:gd name="T13" fmla="*/ 37 h 170"/>
                <a:gd name="T14" fmla="*/ 147 w 177"/>
                <a:gd name="T15" fmla="*/ 41 h 170"/>
                <a:gd name="T16" fmla="*/ 148 w 177"/>
                <a:gd name="T17" fmla="*/ 147 h 170"/>
                <a:gd name="T18" fmla="*/ 95 w 177"/>
                <a:gd name="T1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70">
                  <a:moveTo>
                    <a:pt x="95" y="170"/>
                  </a:moveTo>
                  <a:cubicBezTo>
                    <a:pt x="76" y="170"/>
                    <a:pt x="57" y="163"/>
                    <a:pt x="42" y="148"/>
                  </a:cubicBezTo>
                  <a:cubicBezTo>
                    <a:pt x="39" y="146"/>
                    <a:pt x="37" y="143"/>
                    <a:pt x="34" y="140"/>
                  </a:cubicBezTo>
                  <a:lnTo>
                    <a:pt x="30" y="136"/>
                  </a:lnTo>
                  <a:cubicBezTo>
                    <a:pt x="1" y="107"/>
                    <a:pt x="0" y="60"/>
                    <a:pt x="29" y="30"/>
                  </a:cubicBezTo>
                  <a:cubicBezTo>
                    <a:pt x="58" y="1"/>
                    <a:pt x="105" y="0"/>
                    <a:pt x="135" y="29"/>
                  </a:cubicBezTo>
                  <a:cubicBezTo>
                    <a:pt x="138" y="32"/>
                    <a:pt x="140" y="34"/>
                    <a:pt x="143" y="37"/>
                  </a:cubicBezTo>
                  <a:lnTo>
                    <a:pt x="147" y="41"/>
                  </a:lnTo>
                  <a:cubicBezTo>
                    <a:pt x="177" y="70"/>
                    <a:pt x="177" y="118"/>
                    <a:pt x="148" y="147"/>
                  </a:cubicBezTo>
                  <a:cubicBezTo>
                    <a:pt x="134" y="162"/>
                    <a:pt x="114" y="170"/>
                    <a:pt x="95"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3" name="Freeform 479">
              <a:extLst>
                <a:ext uri="{FF2B5EF4-FFF2-40B4-BE49-F238E27FC236}">
                  <a16:creationId xmlns:a16="http://schemas.microsoft.com/office/drawing/2014/main" id="{8B4C45C9-CC1F-5D20-74A9-A9099A8554D3}"/>
                </a:ext>
              </a:extLst>
            </p:cNvPr>
            <p:cNvSpPr>
              <a:spLocks/>
            </p:cNvSpPr>
            <p:nvPr/>
          </p:nvSpPr>
          <p:spPr bwMode="auto">
            <a:xfrm>
              <a:off x="3089276" y="1738313"/>
              <a:ext cx="155575" cy="152400"/>
            </a:xfrm>
            <a:custGeom>
              <a:avLst/>
              <a:gdLst>
                <a:gd name="T0" fmla="*/ 1259 w 1341"/>
                <a:gd name="T1" fmla="*/ 1304 h 1304"/>
                <a:gd name="T2" fmla="*/ 1206 w 1341"/>
                <a:gd name="T3" fmla="*/ 1283 h 1304"/>
                <a:gd name="T4" fmla="*/ 30 w 1341"/>
                <a:gd name="T5" fmla="*/ 137 h 1304"/>
                <a:gd name="T6" fmla="*/ 29 w 1341"/>
                <a:gd name="T7" fmla="*/ 30 h 1304"/>
                <a:gd name="T8" fmla="*/ 135 w 1341"/>
                <a:gd name="T9" fmla="*/ 29 h 1304"/>
                <a:gd name="T10" fmla="*/ 1311 w 1341"/>
                <a:gd name="T11" fmla="*/ 1175 h 1304"/>
                <a:gd name="T12" fmla="*/ 1313 w 1341"/>
                <a:gd name="T13" fmla="*/ 1281 h 1304"/>
                <a:gd name="T14" fmla="*/ 1259 w 1341"/>
                <a:gd name="T15" fmla="*/ 1304 h 1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1" h="1304">
                  <a:moveTo>
                    <a:pt x="1259" y="1304"/>
                  </a:moveTo>
                  <a:cubicBezTo>
                    <a:pt x="1240" y="1304"/>
                    <a:pt x="1221" y="1297"/>
                    <a:pt x="1206" y="1283"/>
                  </a:cubicBezTo>
                  <a:lnTo>
                    <a:pt x="30" y="137"/>
                  </a:lnTo>
                  <a:cubicBezTo>
                    <a:pt x="0" y="108"/>
                    <a:pt x="0" y="60"/>
                    <a:pt x="29" y="30"/>
                  </a:cubicBezTo>
                  <a:cubicBezTo>
                    <a:pt x="58" y="1"/>
                    <a:pt x="105" y="0"/>
                    <a:pt x="135" y="29"/>
                  </a:cubicBezTo>
                  <a:lnTo>
                    <a:pt x="1311" y="1175"/>
                  </a:lnTo>
                  <a:cubicBezTo>
                    <a:pt x="1341" y="1204"/>
                    <a:pt x="1341" y="1252"/>
                    <a:pt x="1313" y="1281"/>
                  </a:cubicBezTo>
                  <a:cubicBezTo>
                    <a:pt x="1298" y="1297"/>
                    <a:pt x="1278" y="1304"/>
                    <a:pt x="1259" y="13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4" name="Freeform 480">
              <a:extLst>
                <a:ext uri="{FF2B5EF4-FFF2-40B4-BE49-F238E27FC236}">
                  <a16:creationId xmlns:a16="http://schemas.microsoft.com/office/drawing/2014/main" id="{EC161261-1F13-FC49-3B44-4CBDDC37B157}"/>
                </a:ext>
              </a:extLst>
            </p:cNvPr>
            <p:cNvSpPr>
              <a:spLocks/>
            </p:cNvSpPr>
            <p:nvPr/>
          </p:nvSpPr>
          <p:spPr bwMode="auto">
            <a:xfrm>
              <a:off x="3414714" y="1463675"/>
              <a:ext cx="323850" cy="311150"/>
            </a:xfrm>
            <a:custGeom>
              <a:avLst/>
              <a:gdLst>
                <a:gd name="T0" fmla="*/ 2691 w 2774"/>
                <a:gd name="T1" fmla="*/ 2652 h 2652"/>
                <a:gd name="T2" fmla="*/ 2640 w 2774"/>
                <a:gd name="T3" fmla="*/ 2631 h 2652"/>
                <a:gd name="T4" fmla="*/ 31 w 2774"/>
                <a:gd name="T5" fmla="*/ 137 h 2652"/>
                <a:gd name="T6" fmla="*/ 29 w 2774"/>
                <a:gd name="T7" fmla="*/ 31 h 2652"/>
                <a:gd name="T8" fmla="*/ 135 w 2774"/>
                <a:gd name="T9" fmla="*/ 29 h 2652"/>
                <a:gd name="T10" fmla="*/ 2743 w 2774"/>
                <a:gd name="T11" fmla="*/ 2523 h 2652"/>
                <a:gd name="T12" fmla="*/ 2746 w 2774"/>
                <a:gd name="T13" fmla="*/ 2629 h 2652"/>
                <a:gd name="T14" fmla="*/ 2691 w 2774"/>
                <a:gd name="T15" fmla="*/ 2652 h 2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4" h="2652">
                  <a:moveTo>
                    <a:pt x="2691" y="2652"/>
                  </a:moveTo>
                  <a:cubicBezTo>
                    <a:pt x="2673" y="2652"/>
                    <a:pt x="2654" y="2645"/>
                    <a:pt x="2640" y="2631"/>
                  </a:cubicBezTo>
                  <a:lnTo>
                    <a:pt x="31" y="137"/>
                  </a:lnTo>
                  <a:cubicBezTo>
                    <a:pt x="1" y="108"/>
                    <a:pt x="0" y="61"/>
                    <a:pt x="29" y="31"/>
                  </a:cubicBezTo>
                  <a:cubicBezTo>
                    <a:pt x="57" y="1"/>
                    <a:pt x="105" y="0"/>
                    <a:pt x="135" y="29"/>
                  </a:cubicBezTo>
                  <a:lnTo>
                    <a:pt x="2743" y="2523"/>
                  </a:lnTo>
                  <a:cubicBezTo>
                    <a:pt x="2773" y="2551"/>
                    <a:pt x="2774" y="2599"/>
                    <a:pt x="2746" y="2629"/>
                  </a:cubicBezTo>
                  <a:cubicBezTo>
                    <a:pt x="2731" y="2644"/>
                    <a:pt x="2711" y="2652"/>
                    <a:pt x="2691" y="26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5" name="Freeform 481">
              <a:extLst>
                <a:ext uri="{FF2B5EF4-FFF2-40B4-BE49-F238E27FC236}">
                  <a16:creationId xmlns:a16="http://schemas.microsoft.com/office/drawing/2014/main" id="{2BE4318A-67E2-2DFD-8BBC-BE653062411A}"/>
                </a:ext>
              </a:extLst>
            </p:cNvPr>
            <p:cNvSpPr>
              <a:spLocks/>
            </p:cNvSpPr>
            <p:nvPr/>
          </p:nvSpPr>
          <p:spPr bwMode="auto">
            <a:xfrm>
              <a:off x="3392489" y="1527175"/>
              <a:ext cx="66675" cy="25400"/>
            </a:xfrm>
            <a:custGeom>
              <a:avLst/>
              <a:gdLst>
                <a:gd name="T0" fmla="*/ 283 w 579"/>
                <a:gd name="T1" fmla="*/ 215 h 215"/>
                <a:gd name="T2" fmla="*/ 0 w 579"/>
                <a:gd name="T3" fmla="*/ 149 h 215"/>
                <a:gd name="T4" fmla="*/ 62 w 579"/>
                <a:gd name="T5" fmla="*/ 12 h 215"/>
                <a:gd name="T6" fmla="*/ 498 w 579"/>
                <a:gd name="T7" fmla="*/ 0 h 215"/>
                <a:gd name="T8" fmla="*/ 579 w 579"/>
                <a:gd name="T9" fmla="*/ 127 h 215"/>
                <a:gd name="T10" fmla="*/ 283 w 579"/>
                <a:gd name="T11" fmla="*/ 215 h 215"/>
              </a:gdLst>
              <a:ahLst/>
              <a:cxnLst>
                <a:cxn ang="0">
                  <a:pos x="T0" y="T1"/>
                </a:cxn>
                <a:cxn ang="0">
                  <a:pos x="T2" y="T3"/>
                </a:cxn>
                <a:cxn ang="0">
                  <a:pos x="T4" y="T5"/>
                </a:cxn>
                <a:cxn ang="0">
                  <a:pos x="T6" y="T7"/>
                </a:cxn>
                <a:cxn ang="0">
                  <a:pos x="T8" y="T9"/>
                </a:cxn>
                <a:cxn ang="0">
                  <a:pos x="T10" y="T11"/>
                </a:cxn>
              </a:cxnLst>
              <a:rect l="0" t="0" r="r" b="b"/>
              <a:pathLst>
                <a:path w="579" h="215">
                  <a:moveTo>
                    <a:pt x="283" y="215"/>
                  </a:moveTo>
                  <a:cubicBezTo>
                    <a:pt x="175" y="215"/>
                    <a:pt x="77" y="184"/>
                    <a:pt x="0" y="149"/>
                  </a:cubicBezTo>
                  <a:lnTo>
                    <a:pt x="62" y="12"/>
                  </a:lnTo>
                  <a:cubicBezTo>
                    <a:pt x="173" y="63"/>
                    <a:pt x="339" y="102"/>
                    <a:pt x="498" y="0"/>
                  </a:cubicBezTo>
                  <a:lnTo>
                    <a:pt x="579" y="127"/>
                  </a:lnTo>
                  <a:cubicBezTo>
                    <a:pt x="478" y="191"/>
                    <a:pt x="377" y="215"/>
                    <a:pt x="283"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6" name="Freeform 482">
              <a:extLst>
                <a:ext uri="{FF2B5EF4-FFF2-40B4-BE49-F238E27FC236}">
                  <a16:creationId xmlns:a16="http://schemas.microsoft.com/office/drawing/2014/main" id="{BBAAA6D1-DD7D-DB1F-0971-98EF47EA5EDB}"/>
                </a:ext>
              </a:extLst>
            </p:cNvPr>
            <p:cNvSpPr>
              <a:spLocks/>
            </p:cNvSpPr>
            <p:nvPr/>
          </p:nvSpPr>
          <p:spPr bwMode="auto">
            <a:xfrm>
              <a:off x="3644901" y="1736725"/>
              <a:ext cx="36513" cy="79375"/>
            </a:xfrm>
            <a:custGeom>
              <a:avLst/>
              <a:gdLst>
                <a:gd name="T0" fmla="*/ 188 w 321"/>
                <a:gd name="T1" fmla="*/ 675 h 675"/>
                <a:gd name="T2" fmla="*/ 194 w 321"/>
                <a:gd name="T3" fmla="*/ 0 h 675"/>
                <a:gd name="T4" fmla="*/ 321 w 321"/>
                <a:gd name="T5" fmla="*/ 79 h 675"/>
                <a:gd name="T6" fmla="*/ 312 w 321"/>
                <a:gd name="T7" fmla="*/ 590 h 675"/>
                <a:gd name="T8" fmla="*/ 188 w 321"/>
                <a:gd name="T9" fmla="*/ 675 h 675"/>
              </a:gdLst>
              <a:ahLst/>
              <a:cxnLst>
                <a:cxn ang="0">
                  <a:pos x="T0" y="T1"/>
                </a:cxn>
                <a:cxn ang="0">
                  <a:pos x="T2" y="T3"/>
                </a:cxn>
                <a:cxn ang="0">
                  <a:pos x="T4" y="T5"/>
                </a:cxn>
                <a:cxn ang="0">
                  <a:pos x="T6" y="T7"/>
                </a:cxn>
                <a:cxn ang="0">
                  <a:pos x="T8" y="T9"/>
                </a:cxn>
              </a:cxnLst>
              <a:rect l="0" t="0" r="r" b="b"/>
              <a:pathLst>
                <a:path w="321" h="675">
                  <a:moveTo>
                    <a:pt x="188" y="675"/>
                  </a:moveTo>
                  <a:cubicBezTo>
                    <a:pt x="0" y="402"/>
                    <a:pt x="111" y="135"/>
                    <a:pt x="194" y="0"/>
                  </a:cubicBezTo>
                  <a:lnTo>
                    <a:pt x="321" y="79"/>
                  </a:lnTo>
                  <a:cubicBezTo>
                    <a:pt x="243" y="205"/>
                    <a:pt x="178" y="397"/>
                    <a:pt x="312" y="590"/>
                  </a:cubicBezTo>
                  <a:lnTo>
                    <a:pt x="188" y="67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7" name="Freeform 483">
              <a:extLst>
                <a:ext uri="{FF2B5EF4-FFF2-40B4-BE49-F238E27FC236}">
                  <a16:creationId xmlns:a16="http://schemas.microsoft.com/office/drawing/2014/main" id="{40B77519-C34A-2BB0-6B8D-E7FC70CA74AD}"/>
                </a:ext>
              </a:extLst>
            </p:cNvPr>
            <p:cNvSpPr>
              <a:spLocks noEditPoints="1"/>
            </p:cNvSpPr>
            <p:nvPr/>
          </p:nvSpPr>
          <p:spPr bwMode="auto">
            <a:xfrm>
              <a:off x="3248026" y="1560513"/>
              <a:ext cx="406400" cy="404813"/>
            </a:xfrm>
            <a:custGeom>
              <a:avLst/>
              <a:gdLst>
                <a:gd name="T0" fmla="*/ 1526 w 3492"/>
                <a:gd name="T1" fmla="*/ 151 h 3459"/>
                <a:gd name="T2" fmla="*/ 1511 w 3492"/>
                <a:gd name="T3" fmla="*/ 157 h 3459"/>
                <a:gd name="T4" fmla="*/ 157 w 3492"/>
                <a:gd name="T5" fmla="*/ 1573 h 3459"/>
                <a:gd name="T6" fmla="*/ 150 w 3492"/>
                <a:gd name="T7" fmla="*/ 1588 h 3459"/>
                <a:gd name="T8" fmla="*/ 155 w 3492"/>
                <a:gd name="T9" fmla="*/ 1599 h 3459"/>
                <a:gd name="T10" fmla="*/ 1938 w 3492"/>
                <a:gd name="T11" fmla="*/ 3305 h 3459"/>
                <a:gd name="T12" fmla="*/ 1949 w 3492"/>
                <a:gd name="T13" fmla="*/ 3309 h 3459"/>
                <a:gd name="T14" fmla="*/ 1964 w 3492"/>
                <a:gd name="T15" fmla="*/ 3302 h 3459"/>
                <a:gd name="T16" fmla="*/ 3318 w 3492"/>
                <a:gd name="T17" fmla="*/ 1886 h 3459"/>
                <a:gd name="T18" fmla="*/ 3320 w 3492"/>
                <a:gd name="T19" fmla="*/ 1860 h 3459"/>
                <a:gd name="T20" fmla="*/ 1536 w 3492"/>
                <a:gd name="T21" fmla="*/ 154 h 3459"/>
                <a:gd name="T22" fmla="*/ 1526 w 3492"/>
                <a:gd name="T23" fmla="*/ 151 h 3459"/>
                <a:gd name="T24" fmla="*/ 1949 w 3492"/>
                <a:gd name="T25" fmla="*/ 3459 h 3459"/>
                <a:gd name="T26" fmla="*/ 1835 w 3492"/>
                <a:gd name="T27" fmla="*/ 3413 h 3459"/>
                <a:gd name="T28" fmla="*/ 51 w 3492"/>
                <a:gd name="T29" fmla="*/ 1708 h 3459"/>
                <a:gd name="T30" fmla="*/ 0 w 3492"/>
                <a:gd name="T31" fmla="*/ 1589 h 3459"/>
                <a:gd name="T32" fmla="*/ 48 w 3492"/>
                <a:gd name="T33" fmla="*/ 1469 h 3459"/>
                <a:gd name="T34" fmla="*/ 1402 w 3492"/>
                <a:gd name="T35" fmla="*/ 54 h 3459"/>
                <a:gd name="T36" fmla="*/ 1526 w 3492"/>
                <a:gd name="T37" fmla="*/ 0 h 3459"/>
                <a:gd name="T38" fmla="*/ 1640 w 3492"/>
                <a:gd name="T39" fmla="*/ 46 h 3459"/>
                <a:gd name="T40" fmla="*/ 3424 w 3492"/>
                <a:gd name="T41" fmla="*/ 1752 h 3459"/>
                <a:gd name="T42" fmla="*/ 3427 w 3492"/>
                <a:gd name="T43" fmla="*/ 1990 h 3459"/>
                <a:gd name="T44" fmla="*/ 2073 w 3492"/>
                <a:gd name="T45" fmla="*/ 3406 h 3459"/>
                <a:gd name="T46" fmla="*/ 1949 w 3492"/>
                <a:gd name="T47" fmla="*/ 3459 h 3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2" h="3459">
                  <a:moveTo>
                    <a:pt x="1526" y="151"/>
                  </a:moveTo>
                  <a:cubicBezTo>
                    <a:pt x="1523" y="151"/>
                    <a:pt x="1516" y="151"/>
                    <a:pt x="1511" y="157"/>
                  </a:cubicBezTo>
                  <a:lnTo>
                    <a:pt x="157" y="1573"/>
                  </a:lnTo>
                  <a:cubicBezTo>
                    <a:pt x="151" y="1579"/>
                    <a:pt x="150" y="1585"/>
                    <a:pt x="150" y="1588"/>
                  </a:cubicBezTo>
                  <a:cubicBezTo>
                    <a:pt x="150" y="1592"/>
                    <a:pt x="151" y="1596"/>
                    <a:pt x="155" y="1599"/>
                  </a:cubicBezTo>
                  <a:lnTo>
                    <a:pt x="1938" y="3305"/>
                  </a:lnTo>
                  <a:cubicBezTo>
                    <a:pt x="1941" y="3308"/>
                    <a:pt x="1945" y="3309"/>
                    <a:pt x="1949" y="3309"/>
                  </a:cubicBezTo>
                  <a:cubicBezTo>
                    <a:pt x="1952" y="3309"/>
                    <a:pt x="1959" y="3308"/>
                    <a:pt x="1964" y="3302"/>
                  </a:cubicBezTo>
                  <a:lnTo>
                    <a:pt x="3318" y="1886"/>
                  </a:lnTo>
                  <a:cubicBezTo>
                    <a:pt x="3326" y="1878"/>
                    <a:pt x="3327" y="1866"/>
                    <a:pt x="3320" y="1860"/>
                  </a:cubicBezTo>
                  <a:lnTo>
                    <a:pt x="1536" y="154"/>
                  </a:lnTo>
                  <a:cubicBezTo>
                    <a:pt x="1534" y="152"/>
                    <a:pt x="1530" y="151"/>
                    <a:pt x="1526" y="151"/>
                  </a:cubicBezTo>
                  <a:close/>
                  <a:moveTo>
                    <a:pt x="1949" y="3459"/>
                  </a:moveTo>
                  <a:cubicBezTo>
                    <a:pt x="1906" y="3459"/>
                    <a:pt x="1865" y="3443"/>
                    <a:pt x="1835" y="3413"/>
                  </a:cubicBezTo>
                  <a:lnTo>
                    <a:pt x="51" y="1708"/>
                  </a:lnTo>
                  <a:cubicBezTo>
                    <a:pt x="18" y="1677"/>
                    <a:pt x="0" y="1634"/>
                    <a:pt x="0" y="1589"/>
                  </a:cubicBezTo>
                  <a:cubicBezTo>
                    <a:pt x="0" y="1545"/>
                    <a:pt x="17" y="1502"/>
                    <a:pt x="48" y="1469"/>
                  </a:cubicBezTo>
                  <a:lnTo>
                    <a:pt x="1402" y="54"/>
                  </a:lnTo>
                  <a:cubicBezTo>
                    <a:pt x="1434" y="20"/>
                    <a:pt x="1480" y="0"/>
                    <a:pt x="1526" y="0"/>
                  </a:cubicBezTo>
                  <a:cubicBezTo>
                    <a:pt x="1569" y="0"/>
                    <a:pt x="1609" y="17"/>
                    <a:pt x="1640" y="46"/>
                  </a:cubicBezTo>
                  <a:lnTo>
                    <a:pt x="3424" y="1752"/>
                  </a:lnTo>
                  <a:cubicBezTo>
                    <a:pt x="3490" y="1815"/>
                    <a:pt x="3492" y="1922"/>
                    <a:pt x="3427" y="1990"/>
                  </a:cubicBezTo>
                  <a:lnTo>
                    <a:pt x="2073" y="3406"/>
                  </a:lnTo>
                  <a:cubicBezTo>
                    <a:pt x="2040" y="3440"/>
                    <a:pt x="1995" y="3459"/>
                    <a:pt x="1949" y="34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8" name="Freeform 484">
              <a:extLst>
                <a:ext uri="{FF2B5EF4-FFF2-40B4-BE49-F238E27FC236}">
                  <a16:creationId xmlns:a16="http://schemas.microsoft.com/office/drawing/2014/main" id="{6ABA53C7-B992-FCD0-F538-37EB79DD3E51}"/>
                </a:ext>
              </a:extLst>
            </p:cNvPr>
            <p:cNvSpPr>
              <a:spLocks/>
            </p:cNvSpPr>
            <p:nvPr/>
          </p:nvSpPr>
          <p:spPr bwMode="auto">
            <a:xfrm>
              <a:off x="3162301" y="1735138"/>
              <a:ext cx="320675" cy="307975"/>
            </a:xfrm>
            <a:custGeom>
              <a:avLst/>
              <a:gdLst>
                <a:gd name="T0" fmla="*/ 2671 w 2754"/>
                <a:gd name="T1" fmla="*/ 2632 h 2632"/>
                <a:gd name="T2" fmla="*/ 2619 w 2754"/>
                <a:gd name="T3" fmla="*/ 2611 h 2632"/>
                <a:gd name="T4" fmla="*/ 31 w 2754"/>
                <a:gd name="T5" fmla="*/ 137 h 2632"/>
                <a:gd name="T6" fmla="*/ 29 w 2754"/>
                <a:gd name="T7" fmla="*/ 31 h 2632"/>
                <a:gd name="T8" fmla="*/ 135 w 2754"/>
                <a:gd name="T9" fmla="*/ 28 h 2632"/>
                <a:gd name="T10" fmla="*/ 2723 w 2754"/>
                <a:gd name="T11" fmla="*/ 2503 h 2632"/>
                <a:gd name="T12" fmla="*/ 2725 w 2754"/>
                <a:gd name="T13" fmla="*/ 2609 h 2632"/>
                <a:gd name="T14" fmla="*/ 2671 w 2754"/>
                <a:gd name="T15" fmla="*/ 2632 h 26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54" h="2632">
                  <a:moveTo>
                    <a:pt x="2671" y="2632"/>
                  </a:moveTo>
                  <a:cubicBezTo>
                    <a:pt x="2652" y="2632"/>
                    <a:pt x="2633" y="2625"/>
                    <a:pt x="2619" y="2611"/>
                  </a:cubicBezTo>
                  <a:lnTo>
                    <a:pt x="31" y="137"/>
                  </a:lnTo>
                  <a:cubicBezTo>
                    <a:pt x="1" y="108"/>
                    <a:pt x="0" y="61"/>
                    <a:pt x="29" y="31"/>
                  </a:cubicBezTo>
                  <a:cubicBezTo>
                    <a:pt x="57" y="1"/>
                    <a:pt x="105" y="0"/>
                    <a:pt x="135" y="28"/>
                  </a:cubicBezTo>
                  <a:lnTo>
                    <a:pt x="2723" y="2503"/>
                  </a:lnTo>
                  <a:cubicBezTo>
                    <a:pt x="2753" y="2531"/>
                    <a:pt x="2754" y="2579"/>
                    <a:pt x="2725" y="2609"/>
                  </a:cubicBezTo>
                  <a:cubicBezTo>
                    <a:pt x="2710" y="2624"/>
                    <a:pt x="2690" y="2632"/>
                    <a:pt x="2671" y="26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29" name="Briefcase10" descr="{&quot;Key&quot;:&quot;POWER_USER_SHAPE_ICON&quot;,&quot;Value&quot;:&quot;POWER_USER_SHAPE_ICON_STYLE_1&quot;}">
            <a:extLst>
              <a:ext uri="{FF2B5EF4-FFF2-40B4-BE49-F238E27FC236}">
                <a16:creationId xmlns:a16="http://schemas.microsoft.com/office/drawing/2014/main" id="{7EAF9176-30BC-B890-41BD-BBC1021CE24B}"/>
              </a:ext>
            </a:extLst>
          </p:cNvPr>
          <p:cNvGrpSpPr>
            <a:grpSpLocks noChangeAspect="1"/>
          </p:cNvGrpSpPr>
          <p:nvPr/>
        </p:nvGrpSpPr>
        <p:grpSpPr>
          <a:xfrm>
            <a:off x="6927344" y="1065901"/>
            <a:ext cx="421927" cy="336934"/>
            <a:chOff x="7331076" y="1797050"/>
            <a:chExt cx="441325" cy="352425"/>
          </a:xfrm>
          <a:solidFill>
            <a:schemeClr val="accent6"/>
          </a:solidFill>
        </p:grpSpPr>
        <p:sp>
          <p:nvSpPr>
            <p:cNvPr id="130" name="Freeform 198">
              <a:extLst>
                <a:ext uri="{FF2B5EF4-FFF2-40B4-BE49-F238E27FC236}">
                  <a16:creationId xmlns:a16="http://schemas.microsoft.com/office/drawing/2014/main" id="{9B36C309-EC5F-655A-1006-10109A10CF1D}"/>
                </a:ext>
              </a:extLst>
            </p:cNvPr>
            <p:cNvSpPr>
              <a:spLocks noEditPoints="1"/>
            </p:cNvSpPr>
            <p:nvPr/>
          </p:nvSpPr>
          <p:spPr bwMode="auto">
            <a:xfrm>
              <a:off x="7331076" y="1847850"/>
              <a:ext cx="439738" cy="301625"/>
            </a:xfrm>
            <a:custGeom>
              <a:avLst/>
              <a:gdLst>
                <a:gd name="T0" fmla="*/ 26 w 482"/>
                <a:gd name="T1" fmla="*/ 14 h 330"/>
                <a:gd name="T2" fmla="*/ 15 w 482"/>
                <a:gd name="T3" fmla="*/ 26 h 330"/>
                <a:gd name="T4" fmla="*/ 15 w 482"/>
                <a:gd name="T5" fmla="*/ 305 h 330"/>
                <a:gd name="T6" fmla="*/ 26 w 482"/>
                <a:gd name="T7" fmla="*/ 316 h 330"/>
                <a:gd name="T8" fmla="*/ 457 w 482"/>
                <a:gd name="T9" fmla="*/ 316 h 330"/>
                <a:gd name="T10" fmla="*/ 468 w 482"/>
                <a:gd name="T11" fmla="*/ 305 h 330"/>
                <a:gd name="T12" fmla="*/ 468 w 482"/>
                <a:gd name="T13" fmla="*/ 26 h 330"/>
                <a:gd name="T14" fmla="*/ 457 w 482"/>
                <a:gd name="T15" fmla="*/ 14 h 330"/>
                <a:gd name="T16" fmla="*/ 26 w 482"/>
                <a:gd name="T17" fmla="*/ 14 h 330"/>
                <a:gd name="T18" fmla="*/ 457 w 482"/>
                <a:gd name="T19" fmla="*/ 330 h 330"/>
                <a:gd name="T20" fmla="*/ 26 w 482"/>
                <a:gd name="T21" fmla="*/ 330 h 330"/>
                <a:gd name="T22" fmla="*/ 0 w 482"/>
                <a:gd name="T23" fmla="*/ 305 h 330"/>
                <a:gd name="T24" fmla="*/ 0 w 482"/>
                <a:gd name="T25" fmla="*/ 26 h 330"/>
                <a:gd name="T26" fmla="*/ 26 w 482"/>
                <a:gd name="T27" fmla="*/ 0 h 330"/>
                <a:gd name="T28" fmla="*/ 457 w 482"/>
                <a:gd name="T29" fmla="*/ 0 h 330"/>
                <a:gd name="T30" fmla="*/ 482 w 482"/>
                <a:gd name="T31" fmla="*/ 26 h 330"/>
                <a:gd name="T32" fmla="*/ 482 w 482"/>
                <a:gd name="T33" fmla="*/ 305 h 330"/>
                <a:gd name="T34" fmla="*/ 457 w 482"/>
                <a:gd name="T3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2" h="330">
                  <a:moveTo>
                    <a:pt x="26" y="14"/>
                  </a:moveTo>
                  <a:cubicBezTo>
                    <a:pt x="20" y="14"/>
                    <a:pt x="15" y="19"/>
                    <a:pt x="15" y="26"/>
                  </a:cubicBezTo>
                  <a:lnTo>
                    <a:pt x="15" y="305"/>
                  </a:lnTo>
                  <a:cubicBezTo>
                    <a:pt x="15" y="311"/>
                    <a:pt x="20" y="316"/>
                    <a:pt x="26" y="316"/>
                  </a:cubicBezTo>
                  <a:lnTo>
                    <a:pt x="457" y="316"/>
                  </a:lnTo>
                  <a:cubicBezTo>
                    <a:pt x="463" y="316"/>
                    <a:pt x="468" y="311"/>
                    <a:pt x="468" y="305"/>
                  </a:cubicBezTo>
                  <a:lnTo>
                    <a:pt x="468" y="26"/>
                  </a:lnTo>
                  <a:cubicBezTo>
                    <a:pt x="468" y="19"/>
                    <a:pt x="463" y="14"/>
                    <a:pt x="457" y="14"/>
                  </a:cubicBezTo>
                  <a:lnTo>
                    <a:pt x="26" y="14"/>
                  </a:lnTo>
                  <a:close/>
                  <a:moveTo>
                    <a:pt x="457" y="330"/>
                  </a:moveTo>
                  <a:lnTo>
                    <a:pt x="26" y="330"/>
                  </a:lnTo>
                  <a:cubicBezTo>
                    <a:pt x="12" y="330"/>
                    <a:pt x="0" y="319"/>
                    <a:pt x="0" y="305"/>
                  </a:cubicBezTo>
                  <a:lnTo>
                    <a:pt x="0" y="26"/>
                  </a:lnTo>
                  <a:cubicBezTo>
                    <a:pt x="0" y="11"/>
                    <a:pt x="12" y="0"/>
                    <a:pt x="26" y="0"/>
                  </a:cubicBezTo>
                  <a:lnTo>
                    <a:pt x="457" y="0"/>
                  </a:lnTo>
                  <a:cubicBezTo>
                    <a:pt x="471" y="0"/>
                    <a:pt x="482" y="11"/>
                    <a:pt x="482" y="26"/>
                  </a:cubicBezTo>
                  <a:lnTo>
                    <a:pt x="482" y="305"/>
                  </a:lnTo>
                  <a:cubicBezTo>
                    <a:pt x="482" y="319"/>
                    <a:pt x="471" y="330"/>
                    <a:pt x="457" y="3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1" name="Freeform 199">
              <a:extLst>
                <a:ext uri="{FF2B5EF4-FFF2-40B4-BE49-F238E27FC236}">
                  <a16:creationId xmlns:a16="http://schemas.microsoft.com/office/drawing/2014/main" id="{8B776013-955F-CA1E-13B3-72962E2C5E59}"/>
                </a:ext>
              </a:extLst>
            </p:cNvPr>
            <p:cNvSpPr>
              <a:spLocks/>
            </p:cNvSpPr>
            <p:nvPr/>
          </p:nvSpPr>
          <p:spPr bwMode="auto">
            <a:xfrm>
              <a:off x="7478713" y="1797050"/>
              <a:ext cx="150813" cy="63500"/>
            </a:xfrm>
            <a:custGeom>
              <a:avLst/>
              <a:gdLst>
                <a:gd name="T0" fmla="*/ 157 w 165"/>
                <a:gd name="T1" fmla="*/ 69 h 69"/>
                <a:gd name="T2" fmla="*/ 150 w 165"/>
                <a:gd name="T3" fmla="*/ 62 h 69"/>
                <a:gd name="T4" fmla="*/ 150 w 165"/>
                <a:gd name="T5" fmla="*/ 14 h 69"/>
                <a:gd name="T6" fmla="*/ 15 w 165"/>
                <a:gd name="T7" fmla="*/ 14 h 69"/>
                <a:gd name="T8" fmla="*/ 15 w 165"/>
                <a:gd name="T9" fmla="*/ 62 h 69"/>
                <a:gd name="T10" fmla="*/ 7 w 165"/>
                <a:gd name="T11" fmla="*/ 69 h 69"/>
                <a:gd name="T12" fmla="*/ 0 w 165"/>
                <a:gd name="T13" fmla="*/ 62 h 69"/>
                <a:gd name="T14" fmla="*/ 0 w 165"/>
                <a:gd name="T15" fmla="*/ 7 h 69"/>
                <a:gd name="T16" fmla="*/ 7 w 165"/>
                <a:gd name="T17" fmla="*/ 0 h 69"/>
                <a:gd name="T18" fmla="*/ 157 w 165"/>
                <a:gd name="T19" fmla="*/ 0 h 69"/>
                <a:gd name="T20" fmla="*/ 165 w 165"/>
                <a:gd name="T21" fmla="*/ 7 h 69"/>
                <a:gd name="T22" fmla="*/ 165 w 165"/>
                <a:gd name="T23" fmla="*/ 62 h 69"/>
                <a:gd name="T24" fmla="*/ 157 w 165"/>
                <a:gd name="T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69">
                  <a:moveTo>
                    <a:pt x="157" y="69"/>
                  </a:moveTo>
                  <a:cubicBezTo>
                    <a:pt x="153" y="69"/>
                    <a:pt x="150" y="66"/>
                    <a:pt x="150" y="62"/>
                  </a:cubicBezTo>
                  <a:lnTo>
                    <a:pt x="150" y="14"/>
                  </a:lnTo>
                  <a:lnTo>
                    <a:pt x="15" y="14"/>
                  </a:lnTo>
                  <a:lnTo>
                    <a:pt x="15" y="62"/>
                  </a:lnTo>
                  <a:cubicBezTo>
                    <a:pt x="15" y="66"/>
                    <a:pt x="11" y="69"/>
                    <a:pt x="7" y="69"/>
                  </a:cubicBezTo>
                  <a:cubicBezTo>
                    <a:pt x="3" y="69"/>
                    <a:pt x="0" y="66"/>
                    <a:pt x="0" y="62"/>
                  </a:cubicBezTo>
                  <a:lnTo>
                    <a:pt x="0" y="7"/>
                  </a:lnTo>
                  <a:cubicBezTo>
                    <a:pt x="0" y="3"/>
                    <a:pt x="3" y="0"/>
                    <a:pt x="7" y="0"/>
                  </a:cubicBezTo>
                  <a:lnTo>
                    <a:pt x="157" y="0"/>
                  </a:lnTo>
                  <a:cubicBezTo>
                    <a:pt x="161" y="0"/>
                    <a:pt x="165" y="3"/>
                    <a:pt x="165" y="7"/>
                  </a:cubicBezTo>
                  <a:lnTo>
                    <a:pt x="165" y="62"/>
                  </a:lnTo>
                  <a:cubicBezTo>
                    <a:pt x="165" y="66"/>
                    <a:pt x="161" y="69"/>
                    <a:pt x="157" y="6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2" name="Freeform 200">
              <a:extLst>
                <a:ext uri="{FF2B5EF4-FFF2-40B4-BE49-F238E27FC236}">
                  <a16:creationId xmlns:a16="http://schemas.microsoft.com/office/drawing/2014/main" id="{E41239EF-8E14-CE14-1B41-5A66BA4579EC}"/>
                </a:ext>
              </a:extLst>
            </p:cNvPr>
            <p:cNvSpPr>
              <a:spLocks noEditPoints="1"/>
            </p:cNvSpPr>
            <p:nvPr/>
          </p:nvSpPr>
          <p:spPr bwMode="auto">
            <a:xfrm>
              <a:off x="742473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7 w 62"/>
                <a:gd name="T11" fmla="*/ 66 h 90"/>
                <a:gd name="T12" fmla="*/ 47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7" y="71"/>
                    <a:pt x="47" y="66"/>
                  </a:cubicBezTo>
                  <a:lnTo>
                    <a:pt x="47" y="24"/>
                  </a:lnTo>
                  <a:cubicBezTo>
                    <a:pt x="47"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3" name="Freeform 201">
              <a:extLst>
                <a:ext uri="{FF2B5EF4-FFF2-40B4-BE49-F238E27FC236}">
                  <a16:creationId xmlns:a16="http://schemas.microsoft.com/office/drawing/2014/main" id="{691079FA-6352-1BC2-239B-FFAFEE6AE7BD}"/>
                </a:ext>
              </a:extLst>
            </p:cNvPr>
            <p:cNvSpPr>
              <a:spLocks noEditPoints="1"/>
            </p:cNvSpPr>
            <p:nvPr/>
          </p:nvSpPr>
          <p:spPr bwMode="auto">
            <a:xfrm>
              <a:off x="762158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8 w 62"/>
                <a:gd name="T11" fmla="*/ 66 h 90"/>
                <a:gd name="T12" fmla="*/ 48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8" y="71"/>
                    <a:pt x="48" y="66"/>
                  </a:cubicBezTo>
                  <a:lnTo>
                    <a:pt x="48" y="24"/>
                  </a:lnTo>
                  <a:cubicBezTo>
                    <a:pt x="48"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4" name="Freeform 202">
              <a:extLst>
                <a:ext uri="{FF2B5EF4-FFF2-40B4-BE49-F238E27FC236}">
                  <a16:creationId xmlns:a16="http://schemas.microsoft.com/office/drawing/2014/main" id="{850D3820-4158-1F57-B0BE-80E6C00E929E}"/>
                </a:ext>
              </a:extLst>
            </p:cNvPr>
            <p:cNvSpPr>
              <a:spLocks/>
            </p:cNvSpPr>
            <p:nvPr/>
          </p:nvSpPr>
          <p:spPr bwMode="auto">
            <a:xfrm>
              <a:off x="7331076" y="1933575"/>
              <a:ext cx="85725" cy="71438"/>
            </a:xfrm>
            <a:custGeom>
              <a:avLst/>
              <a:gdLst>
                <a:gd name="T0" fmla="*/ 86 w 94"/>
                <a:gd name="T1" fmla="*/ 78 h 78"/>
                <a:gd name="T2" fmla="*/ 71 w 94"/>
                <a:gd name="T3" fmla="*/ 78 h 78"/>
                <a:gd name="T4" fmla="*/ 66 w 94"/>
                <a:gd name="T5" fmla="*/ 76 h 78"/>
                <a:gd name="T6" fmla="*/ 3 w 94"/>
                <a:gd name="T7" fmla="*/ 13 h 78"/>
                <a:gd name="T8" fmla="*/ 3 w 94"/>
                <a:gd name="T9" fmla="*/ 3 h 78"/>
                <a:gd name="T10" fmla="*/ 13 w 94"/>
                <a:gd name="T11" fmla="*/ 3 h 78"/>
                <a:gd name="T12" fmla="*/ 74 w 94"/>
                <a:gd name="T13" fmla="*/ 63 h 78"/>
                <a:gd name="T14" fmla="*/ 86 w 94"/>
                <a:gd name="T15" fmla="*/ 63 h 78"/>
                <a:gd name="T16" fmla="*/ 94 w 94"/>
                <a:gd name="T17" fmla="*/ 71 h 78"/>
                <a:gd name="T18" fmla="*/ 86 w 94"/>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8">
                  <a:moveTo>
                    <a:pt x="86" y="78"/>
                  </a:moveTo>
                  <a:lnTo>
                    <a:pt x="71" y="78"/>
                  </a:lnTo>
                  <a:cubicBezTo>
                    <a:pt x="69" y="78"/>
                    <a:pt x="68" y="77"/>
                    <a:pt x="66" y="76"/>
                  </a:cubicBezTo>
                  <a:lnTo>
                    <a:pt x="3" y="13"/>
                  </a:lnTo>
                  <a:cubicBezTo>
                    <a:pt x="0" y="10"/>
                    <a:pt x="0" y="5"/>
                    <a:pt x="3" y="3"/>
                  </a:cubicBezTo>
                  <a:cubicBezTo>
                    <a:pt x="6" y="0"/>
                    <a:pt x="11" y="0"/>
                    <a:pt x="13" y="3"/>
                  </a:cubicBezTo>
                  <a:lnTo>
                    <a:pt x="74" y="63"/>
                  </a:lnTo>
                  <a:lnTo>
                    <a:pt x="86" y="63"/>
                  </a:lnTo>
                  <a:cubicBezTo>
                    <a:pt x="90" y="63"/>
                    <a:pt x="94" y="67"/>
                    <a:pt x="94" y="71"/>
                  </a:cubicBezTo>
                  <a:cubicBezTo>
                    <a:pt x="94" y="75"/>
                    <a:pt x="90" y="78"/>
                    <a:pt x="86"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5" name="Freeform 203">
              <a:extLst>
                <a:ext uri="{FF2B5EF4-FFF2-40B4-BE49-F238E27FC236}">
                  <a16:creationId xmlns:a16="http://schemas.microsoft.com/office/drawing/2014/main" id="{9E70745D-5F7D-C902-AC25-2D248FC3B40C}"/>
                </a:ext>
              </a:extLst>
            </p:cNvPr>
            <p:cNvSpPr>
              <a:spLocks/>
            </p:cNvSpPr>
            <p:nvPr/>
          </p:nvSpPr>
          <p:spPr bwMode="auto">
            <a:xfrm>
              <a:off x="7686676" y="1933575"/>
              <a:ext cx="85725" cy="71438"/>
            </a:xfrm>
            <a:custGeom>
              <a:avLst/>
              <a:gdLst>
                <a:gd name="T0" fmla="*/ 22 w 93"/>
                <a:gd name="T1" fmla="*/ 78 h 78"/>
                <a:gd name="T2" fmla="*/ 7 w 93"/>
                <a:gd name="T3" fmla="*/ 78 h 78"/>
                <a:gd name="T4" fmla="*/ 0 w 93"/>
                <a:gd name="T5" fmla="*/ 71 h 78"/>
                <a:gd name="T6" fmla="*/ 7 w 93"/>
                <a:gd name="T7" fmla="*/ 63 h 78"/>
                <a:gd name="T8" fmla="*/ 19 w 93"/>
                <a:gd name="T9" fmla="*/ 63 h 78"/>
                <a:gd name="T10" fmla="*/ 80 w 93"/>
                <a:gd name="T11" fmla="*/ 3 h 78"/>
                <a:gd name="T12" fmla="*/ 90 w 93"/>
                <a:gd name="T13" fmla="*/ 3 h 78"/>
                <a:gd name="T14" fmla="*/ 90 w 93"/>
                <a:gd name="T15" fmla="*/ 13 h 78"/>
                <a:gd name="T16" fmla="*/ 27 w 93"/>
                <a:gd name="T17" fmla="*/ 76 h 78"/>
                <a:gd name="T18" fmla="*/ 22 w 93"/>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78">
                  <a:moveTo>
                    <a:pt x="22" y="78"/>
                  </a:moveTo>
                  <a:lnTo>
                    <a:pt x="7" y="78"/>
                  </a:lnTo>
                  <a:cubicBezTo>
                    <a:pt x="3" y="78"/>
                    <a:pt x="0" y="75"/>
                    <a:pt x="0" y="71"/>
                  </a:cubicBezTo>
                  <a:cubicBezTo>
                    <a:pt x="0" y="67"/>
                    <a:pt x="3" y="63"/>
                    <a:pt x="7" y="63"/>
                  </a:cubicBezTo>
                  <a:lnTo>
                    <a:pt x="19" y="63"/>
                  </a:lnTo>
                  <a:lnTo>
                    <a:pt x="80" y="3"/>
                  </a:lnTo>
                  <a:cubicBezTo>
                    <a:pt x="83" y="0"/>
                    <a:pt x="87" y="0"/>
                    <a:pt x="90" y="3"/>
                  </a:cubicBezTo>
                  <a:cubicBezTo>
                    <a:pt x="93" y="5"/>
                    <a:pt x="93" y="10"/>
                    <a:pt x="90" y="13"/>
                  </a:cubicBezTo>
                  <a:lnTo>
                    <a:pt x="27" y="76"/>
                  </a:lnTo>
                  <a:cubicBezTo>
                    <a:pt x="26" y="77"/>
                    <a:pt x="24" y="78"/>
                    <a:pt x="22"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6" name="Freeform 204">
              <a:extLst>
                <a:ext uri="{FF2B5EF4-FFF2-40B4-BE49-F238E27FC236}">
                  <a16:creationId xmlns:a16="http://schemas.microsoft.com/office/drawing/2014/main" id="{158FAF2A-4A00-FDAF-E27E-4748E3E86C54}"/>
                </a:ext>
              </a:extLst>
            </p:cNvPr>
            <p:cNvSpPr>
              <a:spLocks/>
            </p:cNvSpPr>
            <p:nvPr/>
          </p:nvSpPr>
          <p:spPr bwMode="auto">
            <a:xfrm>
              <a:off x="7486651" y="1992313"/>
              <a:ext cx="130175" cy="12700"/>
            </a:xfrm>
            <a:custGeom>
              <a:avLst/>
              <a:gdLst>
                <a:gd name="T0" fmla="*/ 135 w 142"/>
                <a:gd name="T1" fmla="*/ 14 h 14"/>
                <a:gd name="T2" fmla="*/ 7 w 142"/>
                <a:gd name="T3" fmla="*/ 14 h 14"/>
                <a:gd name="T4" fmla="*/ 0 w 142"/>
                <a:gd name="T5" fmla="*/ 7 h 14"/>
                <a:gd name="T6" fmla="*/ 7 w 142"/>
                <a:gd name="T7" fmla="*/ 0 h 14"/>
                <a:gd name="T8" fmla="*/ 135 w 142"/>
                <a:gd name="T9" fmla="*/ 0 h 14"/>
                <a:gd name="T10" fmla="*/ 142 w 142"/>
                <a:gd name="T11" fmla="*/ 7 h 14"/>
                <a:gd name="T12" fmla="*/ 135 w 142"/>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2" h="14">
                  <a:moveTo>
                    <a:pt x="135" y="14"/>
                  </a:moveTo>
                  <a:lnTo>
                    <a:pt x="7" y="14"/>
                  </a:lnTo>
                  <a:cubicBezTo>
                    <a:pt x="3" y="14"/>
                    <a:pt x="0" y="11"/>
                    <a:pt x="0" y="7"/>
                  </a:cubicBezTo>
                  <a:cubicBezTo>
                    <a:pt x="0" y="3"/>
                    <a:pt x="3" y="0"/>
                    <a:pt x="7" y="0"/>
                  </a:cubicBezTo>
                  <a:lnTo>
                    <a:pt x="135" y="0"/>
                  </a:lnTo>
                  <a:cubicBezTo>
                    <a:pt x="139" y="0"/>
                    <a:pt x="142" y="3"/>
                    <a:pt x="142" y="7"/>
                  </a:cubicBezTo>
                  <a:cubicBezTo>
                    <a:pt x="142" y="11"/>
                    <a:pt x="139" y="14"/>
                    <a:pt x="135"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sp>
        <p:nvSpPr>
          <p:cNvPr id="3" name="Rectangle 2">
            <a:extLst>
              <a:ext uri="{FF2B5EF4-FFF2-40B4-BE49-F238E27FC236}">
                <a16:creationId xmlns:a16="http://schemas.microsoft.com/office/drawing/2014/main" id="{CF8FF7B0-2A05-A2B4-679B-E70C0C09C3AA}"/>
              </a:ext>
            </a:extLst>
          </p:cNvPr>
          <p:cNvSpPr/>
          <p:nvPr/>
        </p:nvSpPr>
        <p:spPr>
          <a:xfrm>
            <a:off x="2608735" y="1027906"/>
            <a:ext cx="45719" cy="17095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B7FC477C-8468-49C5-BAE0-A84FB0927929}"/>
              </a:ext>
            </a:extLst>
          </p:cNvPr>
          <p:cNvSpPr/>
          <p:nvPr/>
        </p:nvSpPr>
        <p:spPr>
          <a:xfrm>
            <a:off x="2606198" y="2906790"/>
            <a:ext cx="45719" cy="16219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156DB95F-6E8A-45E4-2449-807222183B9A}"/>
              </a:ext>
            </a:extLst>
          </p:cNvPr>
          <p:cNvSpPr/>
          <p:nvPr/>
        </p:nvSpPr>
        <p:spPr>
          <a:xfrm>
            <a:off x="2615717" y="4762201"/>
            <a:ext cx="45719" cy="14382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CA001177-FA72-7BE4-0ED9-4241F7BB405A}"/>
              </a:ext>
            </a:extLst>
          </p:cNvPr>
          <p:cNvSpPr/>
          <p:nvPr/>
        </p:nvSpPr>
        <p:spPr>
          <a:xfrm>
            <a:off x="6751896" y="1027906"/>
            <a:ext cx="45719" cy="518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0" name="Telecommunications" descr="{&quot;Key&quot;:&quot;POWER_USER_SHAPE_ICON&quot;,&quot;Value&quot;:&quot;POWER_USER_SHAPE_ICON_STYLE_1&quot;}">
            <a:extLst>
              <a:ext uri="{FF2B5EF4-FFF2-40B4-BE49-F238E27FC236}">
                <a16:creationId xmlns:a16="http://schemas.microsoft.com/office/drawing/2014/main" id="{C78FF006-F8C7-68FB-DD9C-1BB72B01258B}"/>
              </a:ext>
            </a:extLst>
          </p:cNvPr>
          <p:cNvGrpSpPr>
            <a:grpSpLocks noChangeAspect="1"/>
          </p:cNvGrpSpPr>
          <p:nvPr/>
        </p:nvGrpSpPr>
        <p:grpSpPr>
          <a:xfrm>
            <a:off x="2907063" y="3915596"/>
            <a:ext cx="219515" cy="242796"/>
            <a:chOff x="6443663" y="2062163"/>
            <a:chExt cx="209550" cy="231775"/>
          </a:xfrm>
          <a:solidFill>
            <a:schemeClr val="accent3"/>
          </a:solidFill>
        </p:grpSpPr>
        <p:sp>
          <p:nvSpPr>
            <p:cNvPr id="141" name="Freeform 3067">
              <a:extLst>
                <a:ext uri="{FF2B5EF4-FFF2-40B4-BE49-F238E27FC236}">
                  <a16:creationId xmlns:a16="http://schemas.microsoft.com/office/drawing/2014/main" id="{22CEF1EA-C6F8-3627-4A3B-B4EDD31516C6}"/>
                </a:ext>
              </a:extLst>
            </p:cNvPr>
            <p:cNvSpPr>
              <a:spLocks noEditPoints="1"/>
            </p:cNvSpPr>
            <p:nvPr/>
          </p:nvSpPr>
          <p:spPr bwMode="auto">
            <a:xfrm>
              <a:off x="6443663" y="2105025"/>
              <a:ext cx="209550" cy="149225"/>
            </a:xfrm>
            <a:custGeom>
              <a:avLst/>
              <a:gdLst>
                <a:gd name="T0" fmla="*/ 904 w 5761"/>
                <a:gd name="T1" fmla="*/ 200 h 4102"/>
                <a:gd name="T2" fmla="*/ 358 w 5761"/>
                <a:gd name="T3" fmla="*/ 402 h 4102"/>
                <a:gd name="T4" fmla="*/ 678 w 5761"/>
                <a:gd name="T5" fmla="*/ 1458 h 4102"/>
                <a:gd name="T6" fmla="*/ 2314 w 5761"/>
                <a:gd name="T7" fmla="*/ 2917 h 4102"/>
                <a:gd name="T8" fmla="*/ 4857 w 5761"/>
                <a:gd name="T9" fmla="*/ 3902 h 4102"/>
                <a:gd name="T10" fmla="*/ 5403 w 5761"/>
                <a:gd name="T11" fmla="*/ 3700 h 4102"/>
                <a:gd name="T12" fmla="*/ 5082 w 5761"/>
                <a:gd name="T13" fmla="*/ 2644 h 4102"/>
                <a:gd name="T14" fmla="*/ 3446 w 5761"/>
                <a:gd name="T15" fmla="*/ 1185 h 4102"/>
                <a:gd name="T16" fmla="*/ 904 w 5761"/>
                <a:gd name="T17" fmla="*/ 200 h 4102"/>
                <a:gd name="T18" fmla="*/ 4857 w 5761"/>
                <a:gd name="T19" fmla="*/ 4102 h 4102"/>
                <a:gd name="T20" fmla="*/ 2205 w 5761"/>
                <a:gd name="T21" fmla="*/ 3084 h 4102"/>
                <a:gd name="T22" fmla="*/ 518 w 5761"/>
                <a:gd name="T23" fmla="*/ 1577 h 4102"/>
                <a:gd name="T24" fmla="*/ 190 w 5761"/>
                <a:gd name="T25" fmla="*/ 292 h 4102"/>
                <a:gd name="T26" fmla="*/ 904 w 5761"/>
                <a:gd name="T27" fmla="*/ 0 h 4102"/>
                <a:gd name="T28" fmla="*/ 3556 w 5761"/>
                <a:gd name="T29" fmla="*/ 1017 h 4102"/>
                <a:gd name="T30" fmla="*/ 5243 w 5761"/>
                <a:gd name="T31" fmla="*/ 2524 h 4102"/>
                <a:gd name="T32" fmla="*/ 5570 w 5761"/>
                <a:gd name="T33" fmla="*/ 3809 h 4102"/>
                <a:gd name="T34" fmla="*/ 4857 w 5761"/>
                <a:gd name="T35" fmla="*/ 4102 h 4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61" h="4102">
                  <a:moveTo>
                    <a:pt x="904" y="200"/>
                  </a:moveTo>
                  <a:cubicBezTo>
                    <a:pt x="715" y="200"/>
                    <a:pt x="467" y="235"/>
                    <a:pt x="358" y="402"/>
                  </a:cubicBezTo>
                  <a:cubicBezTo>
                    <a:pt x="218" y="614"/>
                    <a:pt x="335" y="1000"/>
                    <a:pt x="678" y="1458"/>
                  </a:cubicBezTo>
                  <a:cubicBezTo>
                    <a:pt x="1047" y="1950"/>
                    <a:pt x="1628" y="2468"/>
                    <a:pt x="2314" y="2917"/>
                  </a:cubicBezTo>
                  <a:cubicBezTo>
                    <a:pt x="3244" y="3524"/>
                    <a:pt x="4217" y="3902"/>
                    <a:pt x="4857" y="3902"/>
                  </a:cubicBezTo>
                  <a:cubicBezTo>
                    <a:pt x="5046" y="3902"/>
                    <a:pt x="5294" y="3866"/>
                    <a:pt x="5403" y="3700"/>
                  </a:cubicBezTo>
                  <a:cubicBezTo>
                    <a:pt x="5542" y="3487"/>
                    <a:pt x="5425" y="3102"/>
                    <a:pt x="5082" y="2644"/>
                  </a:cubicBezTo>
                  <a:cubicBezTo>
                    <a:pt x="4714" y="2152"/>
                    <a:pt x="4133" y="1634"/>
                    <a:pt x="3446" y="1185"/>
                  </a:cubicBezTo>
                  <a:cubicBezTo>
                    <a:pt x="2517" y="578"/>
                    <a:pt x="1543" y="200"/>
                    <a:pt x="904" y="200"/>
                  </a:cubicBezTo>
                  <a:close/>
                  <a:moveTo>
                    <a:pt x="4857" y="4102"/>
                  </a:moveTo>
                  <a:cubicBezTo>
                    <a:pt x="4181" y="4102"/>
                    <a:pt x="3165" y="3712"/>
                    <a:pt x="2205" y="3084"/>
                  </a:cubicBezTo>
                  <a:cubicBezTo>
                    <a:pt x="1499" y="2623"/>
                    <a:pt x="900" y="2088"/>
                    <a:pt x="518" y="1577"/>
                  </a:cubicBezTo>
                  <a:cubicBezTo>
                    <a:pt x="116" y="1041"/>
                    <a:pt x="0" y="584"/>
                    <a:pt x="190" y="292"/>
                  </a:cubicBezTo>
                  <a:cubicBezTo>
                    <a:pt x="315" y="101"/>
                    <a:pt x="562" y="0"/>
                    <a:pt x="904" y="0"/>
                  </a:cubicBezTo>
                  <a:cubicBezTo>
                    <a:pt x="1580" y="0"/>
                    <a:pt x="2596" y="390"/>
                    <a:pt x="3556" y="1017"/>
                  </a:cubicBezTo>
                  <a:cubicBezTo>
                    <a:pt x="4262" y="1478"/>
                    <a:pt x="4861" y="2013"/>
                    <a:pt x="5243" y="2524"/>
                  </a:cubicBezTo>
                  <a:cubicBezTo>
                    <a:pt x="5645" y="3061"/>
                    <a:pt x="5761" y="3518"/>
                    <a:pt x="5570" y="3809"/>
                  </a:cubicBezTo>
                  <a:cubicBezTo>
                    <a:pt x="5445" y="4001"/>
                    <a:pt x="5199" y="4102"/>
                    <a:pt x="4857" y="4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2" name="Freeform 3068">
              <a:extLst>
                <a:ext uri="{FF2B5EF4-FFF2-40B4-BE49-F238E27FC236}">
                  <a16:creationId xmlns:a16="http://schemas.microsoft.com/office/drawing/2014/main" id="{1B8E6AF0-4C82-748F-2EF3-075281EEBE19}"/>
                </a:ext>
              </a:extLst>
            </p:cNvPr>
            <p:cNvSpPr>
              <a:spLocks/>
            </p:cNvSpPr>
            <p:nvPr/>
          </p:nvSpPr>
          <p:spPr bwMode="auto">
            <a:xfrm>
              <a:off x="6521450" y="2063750"/>
              <a:ext cx="122238" cy="179388"/>
            </a:xfrm>
            <a:custGeom>
              <a:avLst/>
              <a:gdLst>
                <a:gd name="T0" fmla="*/ 73 w 77"/>
                <a:gd name="T1" fmla="*/ 113 h 113"/>
                <a:gd name="T2" fmla="*/ 60 w 77"/>
                <a:gd name="T3" fmla="*/ 8 h 113"/>
                <a:gd name="T4" fmla="*/ 4 w 77"/>
                <a:gd name="T5" fmla="*/ 94 h 113"/>
                <a:gd name="T6" fmla="*/ 0 w 77"/>
                <a:gd name="T7" fmla="*/ 92 h 113"/>
                <a:gd name="T8" fmla="*/ 59 w 77"/>
                <a:gd name="T9" fmla="*/ 0 h 113"/>
                <a:gd name="T10" fmla="*/ 64 w 77"/>
                <a:gd name="T11" fmla="*/ 1 h 113"/>
                <a:gd name="T12" fmla="*/ 77 w 77"/>
                <a:gd name="T13" fmla="*/ 112 h 113"/>
                <a:gd name="T14" fmla="*/ 73 w 77"/>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13">
                  <a:moveTo>
                    <a:pt x="73" y="113"/>
                  </a:moveTo>
                  <a:lnTo>
                    <a:pt x="60" y="8"/>
                  </a:lnTo>
                  <a:lnTo>
                    <a:pt x="4" y="94"/>
                  </a:lnTo>
                  <a:lnTo>
                    <a:pt x="0" y="92"/>
                  </a:lnTo>
                  <a:lnTo>
                    <a:pt x="59" y="0"/>
                  </a:lnTo>
                  <a:lnTo>
                    <a:pt x="64" y="1"/>
                  </a:lnTo>
                  <a:lnTo>
                    <a:pt x="77" y="112"/>
                  </a:lnTo>
                  <a:lnTo>
                    <a:pt x="7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3" name="Freeform 3069">
              <a:extLst>
                <a:ext uri="{FF2B5EF4-FFF2-40B4-BE49-F238E27FC236}">
                  <a16:creationId xmlns:a16="http://schemas.microsoft.com/office/drawing/2014/main" id="{CDA01339-138B-1C13-108B-C821F7A90092}"/>
                </a:ext>
              </a:extLst>
            </p:cNvPr>
            <p:cNvSpPr>
              <a:spLocks/>
            </p:cNvSpPr>
            <p:nvPr/>
          </p:nvSpPr>
          <p:spPr bwMode="auto">
            <a:xfrm>
              <a:off x="6459538" y="2062163"/>
              <a:ext cx="163513" cy="52388"/>
            </a:xfrm>
            <a:custGeom>
              <a:avLst/>
              <a:gdLst>
                <a:gd name="T0" fmla="*/ 1 w 103"/>
                <a:gd name="T1" fmla="*/ 33 h 33"/>
                <a:gd name="T2" fmla="*/ 0 w 103"/>
                <a:gd name="T3" fmla="*/ 28 h 33"/>
                <a:gd name="T4" fmla="*/ 102 w 103"/>
                <a:gd name="T5" fmla="*/ 0 h 33"/>
                <a:gd name="T6" fmla="*/ 103 w 103"/>
                <a:gd name="T7" fmla="*/ 4 h 33"/>
                <a:gd name="T8" fmla="*/ 1 w 103"/>
                <a:gd name="T9" fmla="*/ 33 h 33"/>
              </a:gdLst>
              <a:ahLst/>
              <a:cxnLst>
                <a:cxn ang="0">
                  <a:pos x="T0" y="T1"/>
                </a:cxn>
                <a:cxn ang="0">
                  <a:pos x="T2" y="T3"/>
                </a:cxn>
                <a:cxn ang="0">
                  <a:pos x="T4" y="T5"/>
                </a:cxn>
                <a:cxn ang="0">
                  <a:pos x="T6" y="T7"/>
                </a:cxn>
                <a:cxn ang="0">
                  <a:pos x="T8" y="T9"/>
                </a:cxn>
              </a:cxnLst>
              <a:rect l="0" t="0" r="r" b="b"/>
              <a:pathLst>
                <a:path w="103" h="33">
                  <a:moveTo>
                    <a:pt x="1" y="33"/>
                  </a:moveTo>
                  <a:lnTo>
                    <a:pt x="0" y="28"/>
                  </a:lnTo>
                  <a:lnTo>
                    <a:pt x="102" y="0"/>
                  </a:lnTo>
                  <a:lnTo>
                    <a:pt x="103" y="4"/>
                  </a:lnTo>
                  <a:lnTo>
                    <a:pt x="1"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4" name="Rectangle 3070">
              <a:extLst>
                <a:ext uri="{FF2B5EF4-FFF2-40B4-BE49-F238E27FC236}">
                  <a16:creationId xmlns:a16="http://schemas.microsoft.com/office/drawing/2014/main" id="{715D84F5-203B-5095-8851-584E0E6C2285}"/>
                </a:ext>
              </a:extLst>
            </p:cNvPr>
            <p:cNvSpPr>
              <a:spLocks noChangeArrowheads="1"/>
            </p:cNvSpPr>
            <p:nvPr/>
          </p:nvSpPr>
          <p:spPr bwMode="auto">
            <a:xfrm>
              <a:off x="6521450" y="2239963"/>
              <a:ext cx="6350"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5" name="Freeform 3071">
              <a:extLst>
                <a:ext uri="{FF2B5EF4-FFF2-40B4-BE49-F238E27FC236}">
                  <a16:creationId xmlns:a16="http://schemas.microsoft.com/office/drawing/2014/main" id="{1F8931D3-446D-DDD6-11E2-0BF36471647D}"/>
                </a:ext>
              </a:extLst>
            </p:cNvPr>
            <p:cNvSpPr>
              <a:spLocks/>
            </p:cNvSpPr>
            <p:nvPr/>
          </p:nvSpPr>
          <p:spPr bwMode="auto">
            <a:xfrm>
              <a:off x="6467475" y="2262188"/>
              <a:ext cx="120650" cy="31750"/>
            </a:xfrm>
            <a:custGeom>
              <a:avLst/>
              <a:gdLst>
                <a:gd name="T0" fmla="*/ 1662 w 3323"/>
                <a:gd name="T1" fmla="*/ 872 h 872"/>
                <a:gd name="T2" fmla="*/ 0 w 3323"/>
                <a:gd name="T3" fmla="*/ 436 h 872"/>
                <a:gd name="T4" fmla="*/ 497 w 3323"/>
                <a:gd name="T5" fmla="*/ 110 h 872"/>
                <a:gd name="T6" fmla="*/ 1543 w 3323"/>
                <a:gd name="T7" fmla="*/ 1 h 872"/>
                <a:gd name="T8" fmla="*/ 1643 w 3323"/>
                <a:gd name="T9" fmla="*/ 0 h 872"/>
                <a:gd name="T10" fmla="*/ 1646 w 3323"/>
                <a:gd name="T11" fmla="*/ 200 h 872"/>
                <a:gd name="T12" fmla="*/ 1546 w 3323"/>
                <a:gd name="T13" fmla="*/ 201 h 872"/>
                <a:gd name="T14" fmla="*/ 596 w 3323"/>
                <a:gd name="T15" fmla="*/ 293 h 872"/>
                <a:gd name="T16" fmla="*/ 206 w 3323"/>
                <a:gd name="T17" fmla="*/ 436 h 872"/>
                <a:gd name="T18" fmla="*/ 635 w 3323"/>
                <a:gd name="T19" fmla="*/ 587 h 872"/>
                <a:gd name="T20" fmla="*/ 1662 w 3323"/>
                <a:gd name="T21" fmla="*/ 672 h 872"/>
                <a:gd name="T22" fmla="*/ 2689 w 3323"/>
                <a:gd name="T23" fmla="*/ 587 h 872"/>
                <a:gd name="T24" fmla="*/ 3118 w 3323"/>
                <a:gd name="T25" fmla="*/ 436 h 872"/>
                <a:gd name="T26" fmla="*/ 2257 w 3323"/>
                <a:gd name="T27" fmla="*/ 226 h 872"/>
                <a:gd name="T28" fmla="*/ 2157 w 3323"/>
                <a:gd name="T29" fmla="*/ 217 h 872"/>
                <a:gd name="T30" fmla="*/ 2175 w 3323"/>
                <a:gd name="T31" fmla="*/ 18 h 872"/>
                <a:gd name="T32" fmla="*/ 2275 w 3323"/>
                <a:gd name="T33" fmla="*/ 27 h 872"/>
                <a:gd name="T34" fmla="*/ 2985 w 3323"/>
                <a:gd name="T35" fmla="*/ 153 h 872"/>
                <a:gd name="T36" fmla="*/ 3323 w 3323"/>
                <a:gd name="T37" fmla="*/ 436 h 872"/>
                <a:gd name="T38" fmla="*/ 1662 w 3323"/>
                <a:gd name="T39" fmla="*/ 872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23" h="872">
                  <a:moveTo>
                    <a:pt x="1662" y="872"/>
                  </a:moveTo>
                  <a:cubicBezTo>
                    <a:pt x="1491" y="872"/>
                    <a:pt x="0" y="859"/>
                    <a:pt x="0" y="436"/>
                  </a:cubicBezTo>
                  <a:cubicBezTo>
                    <a:pt x="0" y="292"/>
                    <a:pt x="158" y="188"/>
                    <a:pt x="497" y="110"/>
                  </a:cubicBezTo>
                  <a:cubicBezTo>
                    <a:pt x="772" y="46"/>
                    <a:pt x="1144" y="8"/>
                    <a:pt x="1543" y="1"/>
                  </a:cubicBezTo>
                  <a:lnTo>
                    <a:pt x="1643" y="0"/>
                  </a:lnTo>
                  <a:lnTo>
                    <a:pt x="1646" y="200"/>
                  </a:lnTo>
                  <a:lnTo>
                    <a:pt x="1546" y="201"/>
                  </a:lnTo>
                  <a:cubicBezTo>
                    <a:pt x="1189" y="207"/>
                    <a:pt x="852" y="239"/>
                    <a:pt x="596" y="293"/>
                  </a:cubicBezTo>
                  <a:cubicBezTo>
                    <a:pt x="333" y="348"/>
                    <a:pt x="232" y="409"/>
                    <a:pt x="206" y="436"/>
                  </a:cubicBezTo>
                  <a:cubicBezTo>
                    <a:pt x="233" y="465"/>
                    <a:pt x="344" y="530"/>
                    <a:pt x="635" y="587"/>
                  </a:cubicBezTo>
                  <a:cubicBezTo>
                    <a:pt x="916" y="642"/>
                    <a:pt x="1281" y="672"/>
                    <a:pt x="1662" y="672"/>
                  </a:cubicBezTo>
                  <a:cubicBezTo>
                    <a:pt x="2043" y="672"/>
                    <a:pt x="2407" y="642"/>
                    <a:pt x="2689" y="587"/>
                  </a:cubicBezTo>
                  <a:cubicBezTo>
                    <a:pt x="2980" y="530"/>
                    <a:pt x="3090" y="465"/>
                    <a:pt x="3118" y="436"/>
                  </a:cubicBezTo>
                  <a:cubicBezTo>
                    <a:pt x="3072" y="384"/>
                    <a:pt x="2823" y="277"/>
                    <a:pt x="2257" y="226"/>
                  </a:cubicBezTo>
                  <a:lnTo>
                    <a:pt x="2157" y="217"/>
                  </a:lnTo>
                  <a:lnTo>
                    <a:pt x="2175" y="18"/>
                  </a:lnTo>
                  <a:lnTo>
                    <a:pt x="2275" y="27"/>
                  </a:lnTo>
                  <a:cubicBezTo>
                    <a:pt x="2562" y="52"/>
                    <a:pt x="2808" y="97"/>
                    <a:pt x="2985" y="153"/>
                  </a:cubicBezTo>
                  <a:cubicBezTo>
                    <a:pt x="3069" y="179"/>
                    <a:pt x="3323" y="260"/>
                    <a:pt x="3323" y="436"/>
                  </a:cubicBezTo>
                  <a:cubicBezTo>
                    <a:pt x="3323" y="859"/>
                    <a:pt x="1832" y="872"/>
                    <a:pt x="1662" y="8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6" name="Freeform 3072">
              <a:extLst>
                <a:ext uri="{FF2B5EF4-FFF2-40B4-BE49-F238E27FC236}">
                  <a16:creationId xmlns:a16="http://schemas.microsoft.com/office/drawing/2014/main" id="{D7FCD969-A032-FF8F-6563-BB0EB3C956BE}"/>
                </a:ext>
              </a:extLst>
            </p:cNvPr>
            <p:cNvSpPr>
              <a:spLocks/>
            </p:cNvSpPr>
            <p:nvPr/>
          </p:nvSpPr>
          <p:spPr bwMode="auto">
            <a:xfrm>
              <a:off x="6446838" y="2117725"/>
              <a:ext cx="190500" cy="142875"/>
            </a:xfrm>
            <a:custGeom>
              <a:avLst/>
              <a:gdLst>
                <a:gd name="T0" fmla="*/ 4116 w 5244"/>
                <a:gd name="T1" fmla="*/ 3888 h 3888"/>
                <a:gd name="T2" fmla="*/ 3863 w 5244"/>
                <a:gd name="T3" fmla="*/ 3879 h 3888"/>
                <a:gd name="T4" fmla="*/ 1634 w 5244"/>
                <a:gd name="T5" fmla="*/ 3105 h 3888"/>
                <a:gd name="T6" fmla="*/ 207 w 5244"/>
                <a:gd name="T7" fmla="*/ 1314 h 3888"/>
                <a:gd name="T8" fmla="*/ 33 w 5244"/>
                <a:gd name="T9" fmla="*/ 98 h 3888"/>
                <a:gd name="T10" fmla="*/ 55 w 5244"/>
                <a:gd name="T11" fmla="*/ 0 h 3888"/>
                <a:gd name="T12" fmla="*/ 250 w 5244"/>
                <a:gd name="T13" fmla="*/ 44 h 3888"/>
                <a:gd name="T14" fmla="*/ 229 w 5244"/>
                <a:gd name="T15" fmla="*/ 142 h 3888"/>
                <a:gd name="T16" fmla="*/ 396 w 5244"/>
                <a:gd name="T17" fmla="*/ 1247 h 3888"/>
                <a:gd name="T18" fmla="*/ 1744 w 5244"/>
                <a:gd name="T19" fmla="*/ 2938 h 3888"/>
                <a:gd name="T20" fmla="*/ 4116 w 5244"/>
                <a:gd name="T21" fmla="*/ 3689 h 3888"/>
                <a:gd name="T22" fmla="*/ 5041 w 5244"/>
                <a:gd name="T23" fmla="*/ 3501 h 3888"/>
                <a:gd name="T24" fmla="*/ 5118 w 5244"/>
                <a:gd name="T25" fmla="*/ 3438 h 3888"/>
                <a:gd name="T26" fmla="*/ 5244 w 5244"/>
                <a:gd name="T27" fmla="*/ 3593 h 3888"/>
                <a:gd name="T28" fmla="*/ 5167 w 5244"/>
                <a:gd name="T29" fmla="*/ 3656 h 3888"/>
                <a:gd name="T30" fmla="*/ 4116 w 5244"/>
                <a:gd name="T31" fmla="*/ 3888 h 3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44" h="3888">
                  <a:moveTo>
                    <a:pt x="4116" y="3888"/>
                  </a:moveTo>
                  <a:cubicBezTo>
                    <a:pt x="4035" y="3888"/>
                    <a:pt x="3950" y="3886"/>
                    <a:pt x="3863" y="3879"/>
                  </a:cubicBezTo>
                  <a:cubicBezTo>
                    <a:pt x="3328" y="3844"/>
                    <a:pt x="2507" y="3681"/>
                    <a:pt x="1634" y="3105"/>
                  </a:cubicBezTo>
                  <a:cubicBezTo>
                    <a:pt x="782" y="2542"/>
                    <a:pt x="388" y="1821"/>
                    <a:pt x="207" y="1314"/>
                  </a:cubicBezTo>
                  <a:cubicBezTo>
                    <a:pt x="0" y="734"/>
                    <a:pt x="0" y="244"/>
                    <a:pt x="33" y="98"/>
                  </a:cubicBezTo>
                  <a:lnTo>
                    <a:pt x="55" y="0"/>
                  </a:lnTo>
                  <a:lnTo>
                    <a:pt x="250" y="44"/>
                  </a:lnTo>
                  <a:lnTo>
                    <a:pt x="229" y="142"/>
                  </a:lnTo>
                  <a:cubicBezTo>
                    <a:pt x="201" y="265"/>
                    <a:pt x="205" y="713"/>
                    <a:pt x="396" y="1247"/>
                  </a:cubicBezTo>
                  <a:cubicBezTo>
                    <a:pt x="566" y="1725"/>
                    <a:pt x="938" y="2406"/>
                    <a:pt x="1744" y="2938"/>
                  </a:cubicBezTo>
                  <a:cubicBezTo>
                    <a:pt x="2624" y="3518"/>
                    <a:pt x="3487" y="3689"/>
                    <a:pt x="4116" y="3689"/>
                  </a:cubicBezTo>
                  <a:cubicBezTo>
                    <a:pt x="4589" y="3689"/>
                    <a:pt x="4927" y="3593"/>
                    <a:pt x="5041" y="3501"/>
                  </a:cubicBezTo>
                  <a:lnTo>
                    <a:pt x="5118" y="3438"/>
                  </a:lnTo>
                  <a:lnTo>
                    <a:pt x="5244" y="3593"/>
                  </a:lnTo>
                  <a:lnTo>
                    <a:pt x="5167" y="3656"/>
                  </a:lnTo>
                  <a:cubicBezTo>
                    <a:pt x="5020" y="3776"/>
                    <a:pt x="4640" y="3888"/>
                    <a:pt x="4116" y="388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7" name="Freeform 3073">
              <a:extLst>
                <a:ext uri="{FF2B5EF4-FFF2-40B4-BE49-F238E27FC236}">
                  <a16:creationId xmlns:a16="http://schemas.microsoft.com/office/drawing/2014/main" id="{D9D1C0F9-5F96-6452-B801-8EBFED6B3BBE}"/>
                </a:ext>
              </a:extLst>
            </p:cNvPr>
            <p:cNvSpPr>
              <a:spLocks noEditPoints="1"/>
            </p:cNvSpPr>
            <p:nvPr/>
          </p:nvSpPr>
          <p:spPr bwMode="auto">
            <a:xfrm>
              <a:off x="6505575" y="2181225"/>
              <a:ext cx="57150" cy="42863"/>
            </a:xfrm>
            <a:custGeom>
              <a:avLst/>
              <a:gdLst>
                <a:gd name="T0" fmla="*/ 342 w 1596"/>
                <a:gd name="T1" fmla="*/ 200 h 1178"/>
                <a:gd name="T2" fmla="*/ 236 w 1596"/>
                <a:gd name="T3" fmla="*/ 232 h 1178"/>
                <a:gd name="T4" fmla="*/ 289 w 1596"/>
                <a:gd name="T5" fmla="*/ 428 h 1178"/>
                <a:gd name="T6" fmla="*/ 635 w 1596"/>
                <a:gd name="T7" fmla="*/ 767 h 1178"/>
                <a:gd name="T8" fmla="*/ 1172 w 1596"/>
                <a:gd name="T9" fmla="*/ 978 h 1178"/>
                <a:gd name="T10" fmla="*/ 1278 w 1596"/>
                <a:gd name="T11" fmla="*/ 946 h 1178"/>
                <a:gd name="T12" fmla="*/ 880 w 1596"/>
                <a:gd name="T13" fmla="*/ 410 h 1178"/>
                <a:gd name="T14" fmla="*/ 342 w 1596"/>
                <a:gd name="T15" fmla="*/ 200 h 1178"/>
                <a:gd name="T16" fmla="*/ 1172 w 1596"/>
                <a:gd name="T17" fmla="*/ 1178 h 1178"/>
                <a:gd name="T18" fmla="*/ 521 w 1596"/>
                <a:gd name="T19" fmla="*/ 932 h 1178"/>
                <a:gd name="T20" fmla="*/ 119 w 1596"/>
                <a:gd name="T21" fmla="*/ 534 h 1178"/>
                <a:gd name="T22" fmla="*/ 71 w 1596"/>
                <a:gd name="T23" fmla="*/ 119 h 1178"/>
                <a:gd name="T24" fmla="*/ 342 w 1596"/>
                <a:gd name="T25" fmla="*/ 0 h 1178"/>
                <a:gd name="T26" fmla="*/ 993 w 1596"/>
                <a:gd name="T27" fmla="*/ 245 h 1178"/>
                <a:gd name="T28" fmla="*/ 1443 w 1596"/>
                <a:gd name="T29" fmla="*/ 1059 h 1178"/>
                <a:gd name="T30" fmla="*/ 1172 w 1596"/>
                <a:gd name="T31" fmla="*/ 1178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6" h="1178">
                  <a:moveTo>
                    <a:pt x="342" y="200"/>
                  </a:moveTo>
                  <a:cubicBezTo>
                    <a:pt x="289" y="200"/>
                    <a:pt x="250" y="212"/>
                    <a:pt x="236" y="232"/>
                  </a:cubicBezTo>
                  <a:cubicBezTo>
                    <a:pt x="218" y="259"/>
                    <a:pt x="227" y="330"/>
                    <a:pt x="289" y="428"/>
                  </a:cubicBezTo>
                  <a:cubicBezTo>
                    <a:pt x="361" y="542"/>
                    <a:pt x="487" y="666"/>
                    <a:pt x="635" y="767"/>
                  </a:cubicBezTo>
                  <a:cubicBezTo>
                    <a:pt x="824" y="897"/>
                    <a:pt x="1030" y="978"/>
                    <a:pt x="1172" y="978"/>
                  </a:cubicBezTo>
                  <a:cubicBezTo>
                    <a:pt x="1225" y="978"/>
                    <a:pt x="1264" y="967"/>
                    <a:pt x="1278" y="946"/>
                  </a:cubicBezTo>
                  <a:cubicBezTo>
                    <a:pt x="1319" y="885"/>
                    <a:pt x="1216" y="641"/>
                    <a:pt x="880" y="410"/>
                  </a:cubicBezTo>
                  <a:cubicBezTo>
                    <a:pt x="690" y="280"/>
                    <a:pt x="484" y="200"/>
                    <a:pt x="342" y="200"/>
                  </a:cubicBezTo>
                  <a:close/>
                  <a:moveTo>
                    <a:pt x="1172" y="1178"/>
                  </a:moveTo>
                  <a:cubicBezTo>
                    <a:pt x="989" y="1178"/>
                    <a:pt x="746" y="1086"/>
                    <a:pt x="521" y="932"/>
                  </a:cubicBezTo>
                  <a:cubicBezTo>
                    <a:pt x="350" y="814"/>
                    <a:pt x="206" y="673"/>
                    <a:pt x="119" y="534"/>
                  </a:cubicBezTo>
                  <a:cubicBezTo>
                    <a:pt x="16" y="371"/>
                    <a:pt x="0" y="223"/>
                    <a:pt x="71" y="119"/>
                  </a:cubicBezTo>
                  <a:cubicBezTo>
                    <a:pt x="108" y="64"/>
                    <a:pt x="186" y="0"/>
                    <a:pt x="342" y="0"/>
                  </a:cubicBezTo>
                  <a:cubicBezTo>
                    <a:pt x="525" y="0"/>
                    <a:pt x="768" y="92"/>
                    <a:pt x="993" y="245"/>
                  </a:cubicBezTo>
                  <a:cubicBezTo>
                    <a:pt x="1325" y="473"/>
                    <a:pt x="1596" y="836"/>
                    <a:pt x="1443" y="1059"/>
                  </a:cubicBezTo>
                  <a:cubicBezTo>
                    <a:pt x="1406" y="1113"/>
                    <a:pt x="1328" y="1178"/>
                    <a:pt x="1172" y="11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8" name="Freeform 3074">
              <a:extLst>
                <a:ext uri="{FF2B5EF4-FFF2-40B4-BE49-F238E27FC236}">
                  <a16:creationId xmlns:a16="http://schemas.microsoft.com/office/drawing/2014/main" id="{D639A81A-62F7-A94E-2B4F-13E29FB378E9}"/>
                </a:ext>
              </a:extLst>
            </p:cNvPr>
            <p:cNvSpPr>
              <a:spLocks/>
            </p:cNvSpPr>
            <p:nvPr/>
          </p:nvSpPr>
          <p:spPr bwMode="auto">
            <a:xfrm>
              <a:off x="6556375" y="2197100"/>
              <a:ext cx="47625" cy="22225"/>
            </a:xfrm>
            <a:custGeom>
              <a:avLst/>
              <a:gdLst>
                <a:gd name="T0" fmla="*/ 26 w 1305"/>
                <a:gd name="T1" fmla="*/ 612 h 612"/>
                <a:gd name="T2" fmla="*/ 0 w 1305"/>
                <a:gd name="T3" fmla="*/ 414 h 612"/>
                <a:gd name="T4" fmla="*/ 99 w 1305"/>
                <a:gd name="T5" fmla="*/ 400 h 612"/>
                <a:gd name="T6" fmla="*/ 1117 w 1305"/>
                <a:gd name="T7" fmla="*/ 52 h 612"/>
                <a:gd name="T8" fmla="*/ 1203 w 1305"/>
                <a:gd name="T9" fmla="*/ 0 h 612"/>
                <a:gd name="T10" fmla="*/ 1305 w 1305"/>
                <a:gd name="T11" fmla="*/ 171 h 612"/>
                <a:gd name="T12" fmla="*/ 1220 w 1305"/>
                <a:gd name="T13" fmla="*/ 223 h 612"/>
                <a:gd name="T14" fmla="*/ 125 w 1305"/>
                <a:gd name="T15" fmla="*/ 598 h 612"/>
                <a:gd name="T16" fmla="*/ 26 w 1305"/>
                <a:gd name="T17" fmla="*/ 612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5" h="612">
                  <a:moveTo>
                    <a:pt x="26" y="612"/>
                  </a:moveTo>
                  <a:lnTo>
                    <a:pt x="0" y="414"/>
                  </a:lnTo>
                  <a:lnTo>
                    <a:pt x="99" y="400"/>
                  </a:lnTo>
                  <a:cubicBezTo>
                    <a:pt x="104" y="400"/>
                    <a:pt x="666" y="322"/>
                    <a:pt x="1117" y="52"/>
                  </a:cubicBezTo>
                  <a:lnTo>
                    <a:pt x="1203" y="0"/>
                  </a:lnTo>
                  <a:lnTo>
                    <a:pt x="1305" y="171"/>
                  </a:lnTo>
                  <a:lnTo>
                    <a:pt x="1220" y="223"/>
                  </a:lnTo>
                  <a:cubicBezTo>
                    <a:pt x="733" y="515"/>
                    <a:pt x="150" y="595"/>
                    <a:pt x="125" y="598"/>
                  </a:cubicBezTo>
                  <a:lnTo>
                    <a:pt x="26" y="61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9" name="Freeform 3075">
              <a:extLst>
                <a:ext uri="{FF2B5EF4-FFF2-40B4-BE49-F238E27FC236}">
                  <a16:creationId xmlns:a16="http://schemas.microsoft.com/office/drawing/2014/main" id="{54341556-2AC0-9AA2-8532-FB76E212A352}"/>
                </a:ext>
              </a:extLst>
            </p:cNvPr>
            <p:cNvSpPr>
              <a:spLocks/>
            </p:cNvSpPr>
            <p:nvPr/>
          </p:nvSpPr>
          <p:spPr bwMode="auto">
            <a:xfrm>
              <a:off x="6607175" y="2176463"/>
              <a:ext cx="15875" cy="19050"/>
            </a:xfrm>
            <a:custGeom>
              <a:avLst/>
              <a:gdLst>
                <a:gd name="T0" fmla="*/ 138 w 418"/>
                <a:gd name="T1" fmla="*/ 492 h 492"/>
                <a:gd name="T2" fmla="*/ 0 w 418"/>
                <a:gd name="T3" fmla="*/ 348 h 492"/>
                <a:gd name="T4" fmla="*/ 73 w 418"/>
                <a:gd name="T5" fmla="*/ 278 h 492"/>
                <a:gd name="T6" fmla="*/ 171 w 418"/>
                <a:gd name="T7" fmla="*/ 146 h 492"/>
                <a:gd name="T8" fmla="*/ 195 w 418"/>
                <a:gd name="T9" fmla="*/ 91 h 492"/>
                <a:gd name="T10" fmla="*/ 236 w 418"/>
                <a:gd name="T11" fmla="*/ 0 h 492"/>
                <a:gd name="T12" fmla="*/ 418 w 418"/>
                <a:gd name="T13" fmla="*/ 83 h 492"/>
                <a:gd name="T14" fmla="*/ 377 w 418"/>
                <a:gd name="T15" fmla="*/ 173 h 492"/>
                <a:gd name="T16" fmla="*/ 354 w 418"/>
                <a:gd name="T17" fmla="*/ 225 h 492"/>
                <a:gd name="T18" fmla="*/ 211 w 418"/>
                <a:gd name="T19" fmla="*/ 423 h 492"/>
                <a:gd name="T20" fmla="*/ 138 w 418"/>
                <a:gd name="T21"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8" h="492">
                  <a:moveTo>
                    <a:pt x="138" y="492"/>
                  </a:moveTo>
                  <a:lnTo>
                    <a:pt x="0" y="348"/>
                  </a:lnTo>
                  <a:lnTo>
                    <a:pt x="73" y="278"/>
                  </a:lnTo>
                  <a:cubicBezTo>
                    <a:pt x="141" y="213"/>
                    <a:pt x="141" y="213"/>
                    <a:pt x="171" y="146"/>
                  </a:cubicBezTo>
                  <a:cubicBezTo>
                    <a:pt x="177" y="131"/>
                    <a:pt x="185" y="113"/>
                    <a:pt x="195" y="91"/>
                  </a:cubicBezTo>
                  <a:lnTo>
                    <a:pt x="236" y="0"/>
                  </a:lnTo>
                  <a:lnTo>
                    <a:pt x="418" y="83"/>
                  </a:lnTo>
                  <a:lnTo>
                    <a:pt x="377" y="173"/>
                  </a:lnTo>
                  <a:cubicBezTo>
                    <a:pt x="368" y="194"/>
                    <a:pt x="361" y="211"/>
                    <a:pt x="354" y="225"/>
                  </a:cubicBezTo>
                  <a:cubicBezTo>
                    <a:pt x="315" y="315"/>
                    <a:pt x="302" y="337"/>
                    <a:pt x="211" y="423"/>
                  </a:cubicBezTo>
                  <a:lnTo>
                    <a:pt x="138" y="49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50" name="Freeform 3076">
              <a:extLst>
                <a:ext uri="{FF2B5EF4-FFF2-40B4-BE49-F238E27FC236}">
                  <a16:creationId xmlns:a16="http://schemas.microsoft.com/office/drawing/2014/main" id="{53284516-CCE5-64A7-62CF-2412913F82F7}"/>
                </a:ext>
              </a:extLst>
            </p:cNvPr>
            <p:cNvSpPr>
              <a:spLocks/>
            </p:cNvSpPr>
            <p:nvPr/>
          </p:nvSpPr>
          <p:spPr bwMode="auto">
            <a:xfrm>
              <a:off x="6491288" y="2109788"/>
              <a:ext cx="30163" cy="77788"/>
            </a:xfrm>
            <a:custGeom>
              <a:avLst/>
              <a:gdLst>
                <a:gd name="T0" fmla="*/ 661 w 822"/>
                <a:gd name="T1" fmla="*/ 2147 h 2147"/>
                <a:gd name="T2" fmla="*/ 601 w 822"/>
                <a:gd name="T3" fmla="*/ 2066 h 2147"/>
                <a:gd name="T4" fmla="*/ 421 w 822"/>
                <a:gd name="T5" fmla="*/ 94 h 2147"/>
                <a:gd name="T6" fmla="*/ 456 w 822"/>
                <a:gd name="T7" fmla="*/ 0 h 2147"/>
                <a:gd name="T8" fmla="*/ 643 w 822"/>
                <a:gd name="T9" fmla="*/ 71 h 2147"/>
                <a:gd name="T10" fmla="*/ 608 w 822"/>
                <a:gd name="T11" fmla="*/ 164 h 2147"/>
                <a:gd name="T12" fmla="*/ 540 w 822"/>
                <a:gd name="T13" fmla="*/ 1441 h 2147"/>
                <a:gd name="T14" fmla="*/ 764 w 822"/>
                <a:gd name="T15" fmla="*/ 1949 h 2147"/>
                <a:gd name="T16" fmla="*/ 822 w 822"/>
                <a:gd name="T17" fmla="*/ 2030 h 2147"/>
                <a:gd name="T18" fmla="*/ 661 w 822"/>
                <a:gd name="T19" fmla="*/ 2147 h 2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2" h="2147">
                  <a:moveTo>
                    <a:pt x="661" y="2147"/>
                  </a:moveTo>
                  <a:lnTo>
                    <a:pt x="601" y="2066"/>
                  </a:lnTo>
                  <a:cubicBezTo>
                    <a:pt x="577" y="2032"/>
                    <a:pt x="0" y="1218"/>
                    <a:pt x="421" y="94"/>
                  </a:cubicBezTo>
                  <a:lnTo>
                    <a:pt x="456" y="0"/>
                  </a:lnTo>
                  <a:lnTo>
                    <a:pt x="643" y="71"/>
                  </a:lnTo>
                  <a:lnTo>
                    <a:pt x="608" y="164"/>
                  </a:lnTo>
                  <a:cubicBezTo>
                    <a:pt x="448" y="592"/>
                    <a:pt x="425" y="1021"/>
                    <a:pt x="540" y="1441"/>
                  </a:cubicBezTo>
                  <a:cubicBezTo>
                    <a:pt x="626" y="1756"/>
                    <a:pt x="762" y="1947"/>
                    <a:pt x="764" y="1949"/>
                  </a:cubicBezTo>
                  <a:lnTo>
                    <a:pt x="822" y="2030"/>
                  </a:lnTo>
                  <a:lnTo>
                    <a:pt x="661" y="214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51" name="Freeform 3077">
              <a:extLst>
                <a:ext uri="{FF2B5EF4-FFF2-40B4-BE49-F238E27FC236}">
                  <a16:creationId xmlns:a16="http://schemas.microsoft.com/office/drawing/2014/main" id="{CAA442A6-CA55-3EAA-4034-9622845797BF}"/>
                </a:ext>
              </a:extLst>
            </p:cNvPr>
            <p:cNvSpPr>
              <a:spLocks/>
            </p:cNvSpPr>
            <p:nvPr/>
          </p:nvSpPr>
          <p:spPr bwMode="auto">
            <a:xfrm>
              <a:off x="6464300" y="2106613"/>
              <a:ext cx="49213" cy="85725"/>
            </a:xfrm>
            <a:custGeom>
              <a:avLst/>
              <a:gdLst>
                <a:gd name="T0" fmla="*/ 1245 w 1362"/>
                <a:gd name="T1" fmla="*/ 2378 h 2378"/>
                <a:gd name="T2" fmla="*/ 1165 w 1362"/>
                <a:gd name="T3" fmla="*/ 2319 h 2378"/>
                <a:gd name="T4" fmla="*/ 576 w 1362"/>
                <a:gd name="T5" fmla="*/ 1720 h 2378"/>
                <a:gd name="T6" fmla="*/ 15 w 1362"/>
                <a:gd name="T7" fmla="*/ 100 h 2378"/>
                <a:gd name="T8" fmla="*/ 18 w 1362"/>
                <a:gd name="T9" fmla="*/ 0 h 2378"/>
                <a:gd name="T10" fmla="*/ 218 w 1362"/>
                <a:gd name="T11" fmla="*/ 5 h 2378"/>
                <a:gd name="T12" fmla="*/ 215 w 1362"/>
                <a:gd name="T13" fmla="*/ 105 h 2378"/>
                <a:gd name="T14" fmla="*/ 732 w 1362"/>
                <a:gd name="T15" fmla="*/ 1594 h 2378"/>
                <a:gd name="T16" fmla="*/ 1282 w 1362"/>
                <a:gd name="T17" fmla="*/ 2157 h 2378"/>
                <a:gd name="T18" fmla="*/ 1362 w 1362"/>
                <a:gd name="T19" fmla="*/ 2217 h 2378"/>
                <a:gd name="T20" fmla="*/ 1245 w 1362"/>
                <a:gd name="T21" fmla="*/ 2378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2" h="2378">
                  <a:moveTo>
                    <a:pt x="1245" y="2378"/>
                  </a:moveTo>
                  <a:lnTo>
                    <a:pt x="1165" y="2319"/>
                  </a:lnTo>
                  <a:cubicBezTo>
                    <a:pt x="1152" y="2310"/>
                    <a:pt x="863" y="2098"/>
                    <a:pt x="576" y="1720"/>
                  </a:cubicBezTo>
                  <a:cubicBezTo>
                    <a:pt x="195" y="1216"/>
                    <a:pt x="0" y="656"/>
                    <a:pt x="15" y="100"/>
                  </a:cubicBezTo>
                  <a:lnTo>
                    <a:pt x="18" y="0"/>
                  </a:lnTo>
                  <a:lnTo>
                    <a:pt x="218" y="5"/>
                  </a:lnTo>
                  <a:lnTo>
                    <a:pt x="215" y="105"/>
                  </a:lnTo>
                  <a:cubicBezTo>
                    <a:pt x="198" y="748"/>
                    <a:pt x="487" y="1269"/>
                    <a:pt x="732" y="1594"/>
                  </a:cubicBezTo>
                  <a:cubicBezTo>
                    <a:pt x="1001" y="1951"/>
                    <a:pt x="1279" y="2156"/>
                    <a:pt x="1282" y="2157"/>
                  </a:cubicBezTo>
                  <a:lnTo>
                    <a:pt x="1362" y="2217"/>
                  </a:lnTo>
                  <a:lnTo>
                    <a:pt x="1245" y="23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cxnSp>
        <p:nvCxnSpPr>
          <p:cNvPr id="57" name="Straight Connector 56">
            <a:extLst>
              <a:ext uri="{FF2B5EF4-FFF2-40B4-BE49-F238E27FC236}">
                <a16:creationId xmlns:a16="http://schemas.microsoft.com/office/drawing/2014/main" id="{0E58A8DF-5889-11E5-4BF5-67E6A6E44022}"/>
              </a:ext>
            </a:extLst>
          </p:cNvPr>
          <p:cNvCxnSpPr>
            <a:cxnSpLocks/>
          </p:cNvCxnSpPr>
          <p:nvPr/>
        </p:nvCxnSpPr>
        <p:spPr>
          <a:xfrm>
            <a:off x="4623914" y="3349724"/>
            <a:ext cx="0" cy="12750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Chat with solid fill">
            <a:extLst>
              <a:ext uri="{FF2B5EF4-FFF2-40B4-BE49-F238E27FC236}">
                <a16:creationId xmlns:a16="http://schemas.microsoft.com/office/drawing/2014/main" id="{B69B721C-6C81-A985-11CE-6CA717B929D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0454" y="5240747"/>
            <a:ext cx="365633" cy="365633"/>
          </a:xfrm>
          <a:prstGeom prst="rect">
            <a:avLst/>
          </a:prstGeom>
        </p:spPr>
      </p:pic>
      <p:sp>
        <p:nvSpPr>
          <p:cNvPr id="9" name="TextBox 8">
            <a:extLst>
              <a:ext uri="{FF2B5EF4-FFF2-40B4-BE49-F238E27FC236}">
                <a16:creationId xmlns:a16="http://schemas.microsoft.com/office/drawing/2014/main" id="{53A1AFE0-5BE2-AF16-9D80-11F7A2DAC341}"/>
              </a:ext>
            </a:extLst>
          </p:cNvPr>
          <p:cNvSpPr txBox="1"/>
          <p:nvPr/>
        </p:nvSpPr>
        <p:spPr>
          <a:xfrm>
            <a:off x="447015" y="5535505"/>
            <a:ext cx="1467068"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mn-lt"/>
                <a:cs typeface="+mn-lt"/>
                <a:sym typeface="+mn-lt"/>
              </a:rPr>
              <a:t>Slovak &amp; Czech &amp;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mn-lt"/>
                <a:cs typeface="+mn-lt"/>
                <a:sym typeface="+mn-lt"/>
              </a:rPr>
              <a:t>Polish &amp; English</a:t>
            </a:r>
          </a:p>
        </p:txBody>
      </p:sp>
      <p:sp>
        <p:nvSpPr>
          <p:cNvPr id="13" name="Freeform 352">
            <a:extLst>
              <a:ext uri="{FF2B5EF4-FFF2-40B4-BE49-F238E27FC236}">
                <a16:creationId xmlns:a16="http://schemas.microsoft.com/office/drawing/2014/main" id="{8FEAD837-24E2-190E-5578-9C07EF9A7607}"/>
              </a:ext>
            </a:extLst>
          </p:cNvPr>
          <p:cNvSpPr>
            <a:spLocks/>
          </p:cNvSpPr>
          <p:nvPr/>
        </p:nvSpPr>
        <p:spPr bwMode="auto">
          <a:xfrm>
            <a:off x="2872569" y="3501441"/>
            <a:ext cx="288502" cy="291978"/>
          </a:xfrm>
          <a:custGeom>
            <a:avLst/>
            <a:gdLst/>
            <a:ahLst/>
            <a:cxnLst>
              <a:cxn ang="0">
                <a:pos x="127" y="34"/>
              </a:cxn>
              <a:cxn ang="0">
                <a:pos x="127" y="34"/>
              </a:cxn>
              <a:cxn ang="0">
                <a:pos x="166" y="0"/>
              </a:cxn>
              <a:cxn ang="0">
                <a:pos x="69" y="58"/>
              </a:cxn>
              <a:cxn ang="0">
                <a:pos x="91" y="65"/>
              </a:cxn>
              <a:cxn ang="0">
                <a:pos x="55" y="84"/>
              </a:cxn>
              <a:cxn ang="0">
                <a:pos x="76" y="91"/>
              </a:cxn>
              <a:cxn ang="0">
                <a:pos x="41" y="109"/>
              </a:cxn>
              <a:cxn ang="0">
                <a:pos x="60" y="117"/>
              </a:cxn>
              <a:cxn ang="0">
                <a:pos x="0" y="168"/>
              </a:cxn>
              <a:cxn ang="0">
                <a:pos x="97" y="109"/>
              </a:cxn>
              <a:cxn ang="0">
                <a:pos x="81" y="103"/>
              </a:cxn>
              <a:cxn ang="0">
                <a:pos x="113" y="84"/>
              </a:cxn>
              <a:cxn ang="0">
                <a:pos x="96" y="78"/>
              </a:cxn>
              <a:cxn ang="0">
                <a:pos x="126" y="58"/>
              </a:cxn>
              <a:cxn ang="0">
                <a:pos x="107" y="52"/>
              </a:cxn>
            </a:cxnLst>
            <a:rect l="0" t="0" r="r" b="b"/>
            <a:pathLst>
              <a:path w="166" h="168">
                <a:moveTo>
                  <a:pt x="127" y="34"/>
                </a:moveTo>
                <a:lnTo>
                  <a:pt x="127" y="34"/>
                </a:lnTo>
                <a:lnTo>
                  <a:pt x="166" y="0"/>
                </a:lnTo>
                <a:lnTo>
                  <a:pt x="69" y="58"/>
                </a:lnTo>
                <a:lnTo>
                  <a:pt x="91" y="65"/>
                </a:lnTo>
                <a:lnTo>
                  <a:pt x="55" y="84"/>
                </a:lnTo>
                <a:lnTo>
                  <a:pt x="76" y="91"/>
                </a:lnTo>
                <a:lnTo>
                  <a:pt x="41" y="109"/>
                </a:lnTo>
                <a:lnTo>
                  <a:pt x="60" y="117"/>
                </a:lnTo>
                <a:lnTo>
                  <a:pt x="0" y="168"/>
                </a:lnTo>
                <a:lnTo>
                  <a:pt x="97" y="109"/>
                </a:lnTo>
                <a:lnTo>
                  <a:pt x="81" y="103"/>
                </a:lnTo>
                <a:lnTo>
                  <a:pt x="113" y="84"/>
                </a:lnTo>
                <a:lnTo>
                  <a:pt x="96" y="78"/>
                </a:lnTo>
                <a:lnTo>
                  <a:pt x="126" y="58"/>
                </a:lnTo>
                <a:lnTo>
                  <a:pt x="107" y="52"/>
                </a:ln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latin typeface="+mn-lt"/>
              <a:cs typeface="Arial" pitchFamily="34" charset="0"/>
            </a:endParaRPr>
          </a:p>
        </p:txBody>
      </p:sp>
      <p:grpSp>
        <p:nvGrpSpPr>
          <p:cNvPr id="19" name="Groupe 566">
            <a:extLst>
              <a:ext uri="{FF2B5EF4-FFF2-40B4-BE49-F238E27FC236}">
                <a16:creationId xmlns:a16="http://schemas.microsoft.com/office/drawing/2014/main" id="{F63C2A5B-C6B7-9F68-D2C5-BF4248AF1393}"/>
              </a:ext>
            </a:extLst>
          </p:cNvPr>
          <p:cNvGrpSpPr>
            <a:grpSpLocks noChangeAspect="1"/>
          </p:cNvGrpSpPr>
          <p:nvPr/>
        </p:nvGrpSpPr>
        <p:grpSpPr>
          <a:xfrm>
            <a:off x="2845198" y="4267684"/>
            <a:ext cx="343244" cy="231253"/>
            <a:chOff x="1033464" y="987426"/>
            <a:chExt cx="374650" cy="252413"/>
          </a:xfrm>
        </p:grpSpPr>
        <p:sp>
          <p:nvSpPr>
            <p:cNvPr id="20" name="Freeform 228">
              <a:extLst>
                <a:ext uri="{FF2B5EF4-FFF2-40B4-BE49-F238E27FC236}">
                  <a16:creationId xmlns:a16="http://schemas.microsoft.com/office/drawing/2014/main" id="{A4EB1FFA-7C55-A1FE-5DB1-577C24F69858}"/>
                </a:ext>
              </a:extLst>
            </p:cNvPr>
            <p:cNvSpPr>
              <a:spLocks/>
            </p:cNvSpPr>
            <p:nvPr/>
          </p:nvSpPr>
          <p:spPr bwMode="auto">
            <a:xfrm>
              <a:off x="1093789" y="987426"/>
              <a:ext cx="314325" cy="244475"/>
            </a:xfrm>
            <a:custGeom>
              <a:avLst/>
              <a:gdLst/>
              <a:ahLst/>
              <a:cxnLst>
                <a:cxn ang="0">
                  <a:pos x="0" y="74"/>
                </a:cxn>
                <a:cxn ang="0">
                  <a:pos x="0" y="21"/>
                </a:cxn>
                <a:cxn ang="0">
                  <a:pos x="52" y="63"/>
                </a:cxn>
                <a:cxn ang="0">
                  <a:pos x="52" y="21"/>
                </a:cxn>
                <a:cxn ang="0">
                  <a:pos x="106" y="64"/>
                </a:cxn>
                <a:cxn ang="0">
                  <a:pos x="106" y="21"/>
                </a:cxn>
                <a:cxn ang="0">
                  <a:pos x="156" y="72"/>
                </a:cxn>
                <a:cxn ang="0">
                  <a:pos x="173" y="0"/>
                </a:cxn>
                <a:cxn ang="0">
                  <a:pos x="198" y="0"/>
                </a:cxn>
                <a:cxn ang="0">
                  <a:pos x="198" y="154"/>
                </a:cxn>
              </a:cxnLst>
              <a:rect l="0" t="0" r="r" b="b"/>
              <a:pathLst>
                <a:path w="198" h="154">
                  <a:moveTo>
                    <a:pt x="0" y="74"/>
                  </a:moveTo>
                  <a:lnTo>
                    <a:pt x="0" y="21"/>
                  </a:lnTo>
                  <a:lnTo>
                    <a:pt x="52" y="63"/>
                  </a:lnTo>
                  <a:lnTo>
                    <a:pt x="52" y="21"/>
                  </a:lnTo>
                  <a:lnTo>
                    <a:pt x="106" y="64"/>
                  </a:lnTo>
                  <a:lnTo>
                    <a:pt x="106" y="21"/>
                  </a:lnTo>
                  <a:lnTo>
                    <a:pt x="156" y="72"/>
                  </a:lnTo>
                  <a:lnTo>
                    <a:pt x="173" y="0"/>
                  </a:lnTo>
                  <a:lnTo>
                    <a:pt x="198" y="0"/>
                  </a:lnTo>
                  <a:lnTo>
                    <a:pt x="198" y="154"/>
                  </a:ln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21" name="Freeform 229">
              <a:extLst>
                <a:ext uri="{FF2B5EF4-FFF2-40B4-BE49-F238E27FC236}">
                  <a16:creationId xmlns:a16="http://schemas.microsoft.com/office/drawing/2014/main" id="{A5306F10-4A8A-6B9F-14BB-E6700424E034}"/>
                </a:ext>
              </a:extLst>
            </p:cNvPr>
            <p:cNvSpPr>
              <a:spLocks/>
            </p:cNvSpPr>
            <p:nvPr/>
          </p:nvSpPr>
          <p:spPr bwMode="auto">
            <a:xfrm>
              <a:off x="1033464" y="1098551"/>
              <a:ext cx="239713" cy="141288"/>
            </a:xfrm>
            <a:custGeom>
              <a:avLst/>
              <a:gdLst/>
              <a:ahLst/>
              <a:cxnLst>
                <a:cxn ang="0">
                  <a:pos x="31" y="20"/>
                </a:cxn>
                <a:cxn ang="0">
                  <a:pos x="17" y="13"/>
                </a:cxn>
                <a:cxn ang="0">
                  <a:pos x="16" y="26"/>
                </a:cxn>
                <a:cxn ang="0">
                  <a:pos x="2" y="28"/>
                </a:cxn>
                <a:cxn ang="0">
                  <a:pos x="10" y="39"/>
                </a:cxn>
                <a:cxn ang="0">
                  <a:pos x="1" y="48"/>
                </a:cxn>
                <a:cxn ang="0">
                  <a:pos x="14" y="51"/>
                </a:cxn>
                <a:cxn ang="0">
                  <a:pos x="13" y="65"/>
                </a:cxn>
                <a:cxn ang="0">
                  <a:pos x="25" y="59"/>
                </a:cxn>
                <a:cxn ang="0">
                  <a:pos x="33" y="70"/>
                </a:cxn>
                <a:cxn ang="0">
                  <a:pos x="38" y="57"/>
                </a:cxn>
                <a:cxn ang="0">
                  <a:pos x="51" y="61"/>
                </a:cxn>
                <a:cxn ang="0">
                  <a:pos x="48" y="48"/>
                </a:cxn>
                <a:cxn ang="0">
                  <a:pos x="59" y="41"/>
                </a:cxn>
                <a:cxn ang="0">
                  <a:pos x="50" y="33"/>
                </a:cxn>
                <a:cxn ang="0">
                  <a:pos x="62" y="27"/>
                </a:cxn>
                <a:cxn ang="0">
                  <a:pos x="57" y="15"/>
                </a:cxn>
                <a:cxn ang="0">
                  <a:pos x="70" y="16"/>
                </a:cxn>
                <a:cxn ang="0">
                  <a:pos x="72" y="3"/>
                </a:cxn>
                <a:cxn ang="0">
                  <a:pos x="83" y="10"/>
                </a:cxn>
                <a:cxn ang="0">
                  <a:pos x="91" y="0"/>
                </a:cxn>
                <a:cxn ang="0">
                  <a:pos x="97" y="12"/>
                </a:cxn>
                <a:cxn ang="0">
                  <a:pos x="109" y="7"/>
                </a:cxn>
                <a:cxn ang="0">
                  <a:pos x="108" y="20"/>
                </a:cxn>
                <a:cxn ang="0">
                  <a:pos x="121" y="22"/>
                </a:cxn>
                <a:cxn ang="0">
                  <a:pos x="114" y="33"/>
                </a:cxn>
                <a:cxn ang="0">
                  <a:pos x="124" y="41"/>
                </a:cxn>
                <a:cxn ang="0">
                  <a:pos x="112" y="47"/>
                </a:cxn>
                <a:cxn ang="0">
                  <a:pos x="117" y="59"/>
                </a:cxn>
                <a:cxn ang="0">
                  <a:pos x="104" y="58"/>
                </a:cxn>
                <a:cxn ang="0">
                  <a:pos x="102" y="71"/>
                </a:cxn>
                <a:cxn ang="0">
                  <a:pos x="91" y="63"/>
                </a:cxn>
              </a:cxnLst>
              <a:rect l="0" t="0" r="r" b="b"/>
              <a:pathLst>
                <a:path w="124" h="73">
                  <a:moveTo>
                    <a:pt x="31" y="3"/>
                  </a:moveTo>
                  <a:cubicBezTo>
                    <a:pt x="31" y="20"/>
                    <a:pt x="31" y="20"/>
                    <a:pt x="31" y="20"/>
                  </a:cubicBezTo>
                  <a:cubicBezTo>
                    <a:pt x="30" y="21"/>
                    <a:pt x="25" y="21"/>
                    <a:pt x="24" y="21"/>
                  </a:cubicBezTo>
                  <a:cubicBezTo>
                    <a:pt x="17" y="13"/>
                    <a:pt x="17" y="13"/>
                    <a:pt x="17" y="13"/>
                  </a:cubicBezTo>
                  <a:cubicBezTo>
                    <a:pt x="12" y="16"/>
                    <a:pt x="12" y="16"/>
                    <a:pt x="12" y="16"/>
                  </a:cubicBezTo>
                  <a:cubicBezTo>
                    <a:pt x="16" y="26"/>
                    <a:pt x="16" y="26"/>
                    <a:pt x="16" y="26"/>
                  </a:cubicBezTo>
                  <a:cubicBezTo>
                    <a:pt x="15" y="27"/>
                    <a:pt x="14" y="28"/>
                    <a:pt x="13" y="29"/>
                  </a:cubicBezTo>
                  <a:cubicBezTo>
                    <a:pt x="2" y="28"/>
                    <a:pt x="2" y="28"/>
                    <a:pt x="2" y="28"/>
                  </a:cubicBezTo>
                  <a:cubicBezTo>
                    <a:pt x="0" y="33"/>
                    <a:pt x="0" y="33"/>
                    <a:pt x="0" y="33"/>
                  </a:cubicBezTo>
                  <a:cubicBezTo>
                    <a:pt x="10" y="39"/>
                    <a:pt x="10" y="39"/>
                    <a:pt x="10" y="39"/>
                  </a:cubicBezTo>
                  <a:cubicBezTo>
                    <a:pt x="10" y="40"/>
                    <a:pt x="10" y="41"/>
                    <a:pt x="10" y="42"/>
                  </a:cubicBezTo>
                  <a:cubicBezTo>
                    <a:pt x="1" y="48"/>
                    <a:pt x="1" y="48"/>
                    <a:pt x="1" y="48"/>
                  </a:cubicBezTo>
                  <a:cubicBezTo>
                    <a:pt x="3" y="54"/>
                    <a:pt x="3" y="54"/>
                    <a:pt x="3" y="54"/>
                  </a:cubicBezTo>
                  <a:cubicBezTo>
                    <a:pt x="14" y="51"/>
                    <a:pt x="14" y="51"/>
                    <a:pt x="14" y="51"/>
                  </a:cubicBezTo>
                  <a:cubicBezTo>
                    <a:pt x="15" y="52"/>
                    <a:pt x="16" y="53"/>
                    <a:pt x="16" y="54"/>
                  </a:cubicBezTo>
                  <a:cubicBezTo>
                    <a:pt x="13" y="65"/>
                    <a:pt x="13" y="65"/>
                    <a:pt x="13" y="65"/>
                  </a:cubicBezTo>
                  <a:cubicBezTo>
                    <a:pt x="18" y="68"/>
                    <a:pt x="18" y="68"/>
                    <a:pt x="18" y="68"/>
                  </a:cubicBezTo>
                  <a:cubicBezTo>
                    <a:pt x="25" y="59"/>
                    <a:pt x="25" y="59"/>
                    <a:pt x="25" y="59"/>
                  </a:cubicBezTo>
                  <a:cubicBezTo>
                    <a:pt x="26" y="59"/>
                    <a:pt x="28" y="59"/>
                    <a:pt x="29" y="59"/>
                  </a:cubicBezTo>
                  <a:cubicBezTo>
                    <a:pt x="33" y="70"/>
                    <a:pt x="33" y="70"/>
                    <a:pt x="33" y="70"/>
                  </a:cubicBezTo>
                  <a:cubicBezTo>
                    <a:pt x="39" y="69"/>
                    <a:pt x="39" y="69"/>
                    <a:pt x="39" y="69"/>
                  </a:cubicBezTo>
                  <a:cubicBezTo>
                    <a:pt x="38" y="57"/>
                    <a:pt x="38" y="57"/>
                    <a:pt x="38" y="57"/>
                  </a:cubicBezTo>
                  <a:cubicBezTo>
                    <a:pt x="40" y="57"/>
                    <a:pt x="41" y="56"/>
                    <a:pt x="42" y="56"/>
                  </a:cubicBezTo>
                  <a:cubicBezTo>
                    <a:pt x="51" y="61"/>
                    <a:pt x="51" y="61"/>
                    <a:pt x="51" y="61"/>
                  </a:cubicBezTo>
                  <a:cubicBezTo>
                    <a:pt x="55" y="56"/>
                    <a:pt x="55" y="56"/>
                    <a:pt x="55" y="56"/>
                  </a:cubicBezTo>
                  <a:cubicBezTo>
                    <a:pt x="48" y="48"/>
                    <a:pt x="48" y="48"/>
                    <a:pt x="48" y="48"/>
                  </a:cubicBezTo>
                  <a:cubicBezTo>
                    <a:pt x="48" y="47"/>
                    <a:pt x="49" y="45"/>
                    <a:pt x="49" y="44"/>
                  </a:cubicBezTo>
                  <a:cubicBezTo>
                    <a:pt x="59" y="41"/>
                    <a:pt x="59" y="41"/>
                    <a:pt x="59" y="41"/>
                  </a:cubicBezTo>
                  <a:cubicBezTo>
                    <a:pt x="60" y="37"/>
                    <a:pt x="60" y="37"/>
                    <a:pt x="60" y="37"/>
                  </a:cubicBezTo>
                  <a:cubicBezTo>
                    <a:pt x="50" y="33"/>
                    <a:pt x="50" y="33"/>
                    <a:pt x="50" y="33"/>
                  </a:cubicBezTo>
                  <a:cubicBezTo>
                    <a:pt x="51" y="27"/>
                    <a:pt x="51" y="27"/>
                    <a:pt x="51" y="27"/>
                  </a:cubicBezTo>
                  <a:cubicBezTo>
                    <a:pt x="62" y="27"/>
                    <a:pt x="62" y="27"/>
                    <a:pt x="62" y="27"/>
                  </a:cubicBezTo>
                  <a:cubicBezTo>
                    <a:pt x="62" y="26"/>
                    <a:pt x="63" y="25"/>
                    <a:pt x="64" y="23"/>
                  </a:cubicBezTo>
                  <a:cubicBezTo>
                    <a:pt x="57" y="15"/>
                    <a:pt x="57" y="15"/>
                    <a:pt x="57" y="15"/>
                  </a:cubicBezTo>
                  <a:cubicBezTo>
                    <a:pt x="61" y="11"/>
                    <a:pt x="61" y="11"/>
                    <a:pt x="61" y="11"/>
                  </a:cubicBezTo>
                  <a:cubicBezTo>
                    <a:pt x="70" y="16"/>
                    <a:pt x="70" y="16"/>
                    <a:pt x="70" y="16"/>
                  </a:cubicBezTo>
                  <a:cubicBezTo>
                    <a:pt x="71" y="15"/>
                    <a:pt x="72" y="14"/>
                    <a:pt x="74" y="14"/>
                  </a:cubicBezTo>
                  <a:cubicBezTo>
                    <a:pt x="72" y="3"/>
                    <a:pt x="72" y="3"/>
                    <a:pt x="72" y="3"/>
                  </a:cubicBezTo>
                  <a:cubicBezTo>
                    <a:pt x="77" y="1"/>
                    <a:pt x="77" y="1"/>
                    <a:pt x="77" y="1"/>
                  </a:cubicBezTo>
                  <a:cubicBezTo>
                    <a:pt x="83" y="10"/>
                    <a:pt x="83" y="10"/>
                    <a:pt x="83" y="10"/>
                  </a:cubicBezTo>
                  <a:cubicBezTo>
                    <a:pt x="84" y="10"/>
                    <a:pt x="86" y="10"/>
                    <a:pt x="87" y="10"/>
                  </a:cubicBezTo>
                  <a:cubicBezTo>
                    <a:pt x="91" y="0"/>
                    <a:pt x="91" y="0"/>
                    <a:pt x="91" y="0"/>
                  </a:cubicBezTo>
                  <a:cubicBezTo>
                    <a:pt x="97" y="1"/>
                    <a:pt x="97" y="1"/>
                    <a:pt x="97" y="1"/>
                  </a:cubicBezTo>
                  <a:cubicBezTo>
                    <a:pt x="97" y="12"/>
                    <a:pt x="97" y="12"/>
                    <a:pt x="97" y="12"/>
                  </a:cubicBezTo>
                  <a:cubicBezTo>
                    <a:pt x="98" y="12"/>
                    <a:pt x="99" y="13"/>
                    <a:pt x="101" y="14"/>
                  </a:cubicBezTo>
                  <a:cubicBezTo>
                    <a:pt x="109" y="7"/>
                    <a:pt x="109" y="7"/>
                    <a:pt x="109" y="7"/>
                  </a:cubicBezTo>
                  <a:cubicBezTo>
                    <a:pt x="113" y="11"/>
                    <a:pt x="113" y="11"/>
                    <a:pt x="113" y="11"/>
                  </a:cubicBezTo>
                  <a:cubicBezTo>
                    <a:pt x="108" y="20"/>
                    <a:pt x="108" y="20"/>
                    <a:pt x="108" y="20"/>
                  </a:cubicBezTo>
                  <a:cubicBezTo>
                    <a:pt x="109" y="21"/>
                    <a:pt x="110" y="22"/>
                    <a:pt x="110" y="23"/>
                  </a:cubicBezTo>
                  <a:cubicBezTo>
                    <a:pt x="121" y="22"/>
                    <a:pt x="121" y="22"/>
                    <a:pt x="121" y="22"/>
                  </a:cubicBezTo>
                  <a:cubicBezTo>
                    <a:pt x="123" y="27"/>
                    <a:pt x="123" y="27"/>
                    <a:pt x="123" y="27"/>
                  </a:cubicBezTo>
                  <a:cubicBezTo>
                    <a:pt x="114" y="33"/>
                    <a:pt x="114" y="33"/>
                    <a:pt x="114" y="33"/>
                  </a:cubicBezTo>
                  <a:cubicBezTo>
                    <a:pt x="114" y="34"/>
                    <a:pt x="114" y="36"/>
                    <a:pt x="114" y="37"/>
                  </a:cubicBezTo>
                  <a:cubicBezTo>
                    <a:pt x="124" y="41"/>
                    <a:pt x="124" y="41"/>
                    <a:pt x="124" y="41"/>
                  </a:cubicBezTo>
                  <a:cubicBezTo>
                    <a:pt x="123" y="47"/>
                    <a:pt x="123" y="47"/>
                    <a:pt x="123" y="47"/>
                  </a:cubicBezTo>
                  <a:cubicBezTo>
                    <a:pt x="112" y="47"/>
                    <a:pt x="112" y="47"/>
                    <a:pt x="112" y="47"/>
                  </a:cubicBezTo>
                  <a:cubicBezTo>
                    <a:pt x="112" y="48"/>
                    <a:pt x="111" y="49"/>
                    <a:pt x="110" y="50"/>
                  </a:cubicBezTo>
                  <a:cubicBezTo>
                    <a:pt x="117" y="59"/>
                    <a:pt x="117" y="59"/>
                    <a:pt x="117" y="59"/>
                  </a:cubicBezTo>
                  <a:cubicBezTo>
                    <a:pt x="113" y="63"/>
                    <a:pt x="113" y="63"/>
                    <a:pt x="113" y="63"/>
                  </a:cubicBezTo>
                  <a:cubicBezTo>
                    <a:pt x="104" y="58"/>
                    <a:pt x="104" y="58"/>
                    <a:pt x="104" y="58"/>
                  </a:cubicBezTo>
                  <a:cubicBezTo>
                    <a:pt x="103" y="59"/>
                    <a:pt x="102" y="60"/>
                    <a:pt x="100" y="60"/>
                  </a:cubicBezTo>
                  <a:cubicBezTo>
                    <a:pt x="102" y="71"/>
                    <a:pt x="102" y="71"/>
                    <a:pt x="102" y="71"/>
                  </a:cubicBezTo>
                  <a:cubicBezTo>
                    <a:pt x="96" y="73"/>
                    <a:pt x="96" y="73"/>
                    <a:pt x="96" y="73"/>
                  </a:cubicBezTo>
                  <a:cubicBezTo>
                    <a:pt x="91" y="63"/>
                    <a:pt x="91" y="63"/>
                    <a:pt x="91" y="63"/>
                  </a:cubicBezTo>
                  <a:cubicBezTo>
                    <a:pt x="90" y="64"/>
                    <a:pt x="88" y="64"/>
                    <a:pt x="87" y="64"/>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22" name="Freeform 230">
              <a:extLst>
                <a:ext uri="{FF2B5EF4-FFF2-40B4-BE49-F238E27FC236}">
                  <a16:creationId xmlns:a16="http://schemas.microsoft.com/office/drawing/2014/main" id="{9894AC7E-731C-5D25-B4B6-FCC4537A4B25}"/>
                </a:ext>
              </a:extLst>
            </p:cNvPr>
            <p:cNvSpPr>
              <a:spLocks/>
            </p:cNvSpPr>
            <p:nvPr/>
          </p:nvSpPr>
          <p:spPr bwMode="auto">
            <a:xfrm>
              <a:off x="1179514" y="1146176"/>
              <a:ext cx="46038" cy="47625"/>
            </a:xfrm>
            <a:custGeom>
              <a:avLst/>
              <a:gdLst/>
              <a:ahLst/>
              <a:cxnLst>
                <a:cxn ang="0">
                  <a:pos x="4" y="5"/>
                </a:cxn>
                <a:cxn ang="0">
                  <a:pos x="19" y="4"/>
                </a:cxn>
                <a:cxn ang="0">
                  <a:pos x="20" y="19"/>
                </a:cxn>
                <a:cxn ang="0">
                  <a:pos x="5" y="20"/>
                </a:cxn>
                <a:cxn ang="0">
                  <a:pos x="4" y="5"/>
                </a:cxn>
              </a:cxnLst>
              <a:rect l="0" t="0" r="r" b="b"/>
              <a:pathLst>
                <a:path w="24" h="24">
                  <a:moveTo>
                    <a:pt x="4" y="5"/>
                  </a:moveTo>
                  <a:cubicBezTo>
                    <a:pt x="8" y="1"/>
                    <a:pt x="14" y="0"/>
                    <a:pt x="19" y="4"/>
                  </a:cubicBezTo>
                  <a:cubicBezTo>
                    <a:pt x="23" y="8"/>
                    <a:pt x="24" y="14"/>
                    <a:pt x="20" y="19"/>
                  </a:cubicBezTo>
                  <a:cubicBezTo>
                    <a:pt x="16" y="23"/>
                    <a:pt x="10" y="24"/>
                    <a:pt x="5" y="20"/>
                  </a:cubicBezTo>
                  <a:cubicBezTo>
                    <a:pt x="1" y="16"/>
                    <a:pt x="0" y="9"/>
                    <a:pt x="4" y="5"/>
                  </a:cubicBez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23" name="Freeform 231">
              <a:extLst>
                <a:ext uri="{FF2B5EF4-FFF2-40B4-BE49-F238E27FC236}">
                  <a16:creationId xmlns:a16="http://schemas.microsoft.com/office/drawing/2014/main" id="{C42C9799-FA33-A3B1-EE09-F777542C02BD}"/>
                </a:ext>
              </a:extLst>
            </p:cNvPr>
            <p:cNvSpPr>
              <a:spLocks/>
            </p:cNvSpPr>
            <p:nvPr/>
          </p:nvSpPr>
          <p:spPr bwMode="auto">
            <a:xfrm>
              <a:off x="1069976" y="1154113"/>
              <a:ext cx="42863" cy="42863"/>
            </a:xfrm>
            <a:custGeom>
              <a:avLst/>
              <a:gdLst/>
              <a:ahLst/>
              <a:cxnLst>
                <a:cxn ang="0">
                  <a:pos x="4" y="5"/>
                </a:cxn>
                <a:cxn ang="0">
                  <a:pos x="17" y="4"/>
                </a:cxn>
                <a:cxn ang="0">
                  <a:pos x="19" y="17"/>
                </a:cxn>
                <a:cxn ang="0">
                  <a:pos x="5" y="18"/>
                </a:cxn>
                <a:cxn ang="0">
                  <a:pos x="4" y="5"/>
                </a:cxn>
              </a:cxnLst>
              <a:rect l="0" t="0" r="r" b="b"/>
              <a:pathLst>
                <a:path w="22" h="22">
                  <a:moveTo>
                    <a:pt x="4" y="5"/>
                  </a:moveTo>
                  <a:cubicBezTo>
                    <a:pt x="7" y="1"/>
                    <a:pt x="13" y="0"/>
                    <a:pt x="17" y="4"/>
                  </a:cubicBezTo>
                  <a:cubicBezTo>
                    <a:pt x="22" y="7"/>
                    <a:pt x="22" y="13"/>
                    <a:pt x="19" y="17"/>
                  </a:cubicBezTo>
                  <a:cubicBezTo>
                    <a:pt x="15" y="22"/>
                    <a:pt x="9" y="22"/>
                    <a:pt x="5" y="18"/>
                  </a:cubicBezTo>
                  <a:cubicBezTo>
                    <a:pt x="1" y="15"/>
                    <a:pt x="0" y="9"/>
                    <a:pt x="4" y="5"/>
                  </a:cubicBez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grpSp>
      <p:grpSp>
        <p:nvGrpSpPr>
          <p:cNvPr id="24" name="Group 23">
            <a:extLst>
              <a:ext uri="{FF2B5EF4-FFF2-40B4-BE49-F238E27FC236}">
                <a16:creationId xmlns:a16="http://schemas.microsoft.com/office/drawing/2014/main" id="{689DCD61-9C03-A829-DABC-C1B528FFA09B}"/>
              </a:ext>
            </a:extLst>
          </p:cNvPr>
          <p:cNvGrpSpPr>
            <a:grpSpLocks noChangeAspect="1"/>
          </p:cNvGrpSpPr>
          <p:nvPr/>
        </p:nvGrpSpPr>
        <p:grpSpPr>
          <a:xfrm>
            <a:off x="4745628" y="3912851"/>
            <a:ext cx="332789" cy="191854"/>
            <a:chOff x="3391695" y="3733265"/>
            <a:chExt cx="637030" cy="367250"/>
          </a:xfrm>
        </p:grpSpPr>
        <p:sp>
          <p:nvSpPr>
            <p:cNvPr id="25" name="Freeform 243">
              <a:extLst>
                <a:ext uri="{FF2B5EF4-FFF2-40B4-BE49-F238E27FC236}">
                  <a16:creationId xmlns:a16="http://schemas.microsoft.com/office/drawing/2014/main" id="{6634C537-C4FD-C0DF-BBB5-26695CE71330}"/>
                </a:ext>
              </a:extLst>
            </p:cNvPr>
            <p:cNvSpPr>
              <a:spLocks/>
            </p:cNvSpPr>
            <p:nvPr/>
          </p:nvSpPr>
          <p:spPr bwMode="auto">
            <a:xfrm>
              <a:off x="3826825" y="3748929"/>
              <a:ext cx="201900" cy="302850"/>
            </a:xfrm>
            <a:custGeom>
              <a:avLst/>
              <a:gdLst/>
              <a:ahLst/>
              <a:cxnLst>
                <a:cxn ang="0">
                  <a:pos x="84" y="142"/>
                </a:cxn>
                <a:cxn ang="0">
                  <a:pos x="95" y="142"/>
                </a:cxn>
                <a:cxn ang="0">
                  <a:pos x="95" y="132"/>
                </a:cxn>
                <a:cxn ang="0">
                  <a:pos x="95" y="109"/>
                </a:cxn>
                <a:cxn ang="0">
                  <a:pos x="95" y="79"/>
                </a:cxn>
                <a:cxn ang="0">
                  <a:pos x="20" y="0"/>
                </a:cxn>
                <a:cxn ang="0">
                  <a:pos x="13" y="0"/>
                </a:cxn>
                <a:cxn ang="0">
                  <a:pos x="13" y="37"/>
                </a:cxn>
                <a:cxn ang="0">
                  <a:pos x="0" y="45"/>
                </a:cxn>
                <a:cxn ang="0">
                  <a:pos x="0" y="141"/>
                </a:cxn>
                <a:cxn ang="0">
                  <a:pos x="11" y="141"/>
                </a:cxn>
                <a:cxn ang="0">
                  <a:pos x="49" y="108"/>
                </a:cxn>
                <a:cxn ang="0">
                  <a:pos x="80" y="141"/>
                </a:cxn>
                <a:cxn ang="0">
                  <a:pos x="80" y="142"/>
                </a:cxn>
                <a:cxn ang="0">
                  <a:pos x="84" y="142"/>
                </a:cxn>
              </a:cxnLst>
              <a:rect l="0" t="0" r="r" b="b"/>
              <a:pathLst>
                <a:path w="95" h="142">
                  <a:moveTo>
                    <a:pt x="84" y="142"/>
                  </a:moveTo>
                  <a:cubicBezTo>
                    <a:pt x="95" y="142"/>
                    <a:pt x="95" y="142"/>
                    <a:pt x="95" y="142"/>
                  </a:cubicBezTo>
                  <a:cubicBezTo>
                    <a:pt x="95" y="132"/>
                    <a:pt x="95" y="132"/>
                    <a:pt x="95" y="132"/>
                  </a:cubicBezTo>
                  <a:cubicBezTo>
                    <a:pt x="95" y="109"/>
                    <a:pt x="95" y="109"/>
                    <a:pt x="95" y="109"/>
                  </a:cubicBezTo>
                  <a:cubicBezTo>
                    <a:pt x="95" y="79"/>
                    <a:pt x="95" y="79"/>
                    <a:pt x="95" y="79"/>
                  </a:cubicBezTo>
                  <a:cubicBezTo>
                    <a:pt x="95" y="79"/>
                    <a:pt x="77" y="18"/>
                    <a:pt x="20" y="0"/>
                  </a:cubicBezTo>
                  <a:cubicBezTo>
                    <a:pt x="13" y="0"/>
                    <a:pt x="13" y="0"/>
                    <a:pt x="13" y="0"/>
                  </a:cubicBezTo>
                  <a:cubicBezTo>
                    <a:pt x="13" y="37"/>
                    <a:pt x="13" y="37"/>
                    <a:pt x="13" y="37"/>
                  </a:cubicBezTo>
                  <a:cubicBezTo>
                    <a:pt x="13" y="37"/>
                    <a:pt x="0" y="35"/>
                    <a:pt x="0" y="45"/>
                  </a:cubicBezTo>
                  <a:cubicBezTo>
                    <a:pt x="0" y="56"/>
                    <a:pt x="0" y="141"/>
                    <a:pt x="0" y="141"/>
                  </a:cubicBezTo>
                  <a:cubicBezTo>
                    <a:pt x="11" y="141"/>
                    <a:pt x="11" y="141"/>
                    <a:pt x="11" y="141"/>
                  </a:cubicBezTo>
                  <a:cubicBezTo>
                    <a:pt x="11" y="141"/>
                    <a:pt x="21" y="107"/>
                    <a:pt x="49" y="108"/>
                  </a:cubicBezTo>
                  <a:cubicBezTo>
                    <a:pt x="77" y="109"/>
                    <a:pt x="80" y="137"/>
                    <a:pt x="80" y="141"/>
                  </a:cubicBezTo>
                  <a:cubicBezTo>
                    <a:pt x="80" y="142"/>
                    <a:pt x="80" y="142"/>
                    <a:pt x="80" y="142"/>
                  </a:cubicBezTo>
                  <a:lnTo>
                    <a:pt x="84" y="142"/>
                  </a:ln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29" name="Freeform 244">
              <a:extLst>
                <a:ext uri="{FF2B5EF4-FFF2-40B4-BE49-F238E27FC236}">
                  <a16:creationId xmlns:a16="http://schemas.microsoft.com/office/drawing/2014/main" id="{56AB02E4-796A-CCE2-8F51-15D7F2B9E770}"/>
                </a:ext>
              </a:extLst>
            </p:cNvPr>
            <p:cNvSpPr>
              <a:spLocks/>
            </p:cNvSpPr>
            <p:nvPr/>
          </p:nvSpPr>
          <p:spPr bwMode="auto">
            <a:xfrm>
              <a:off x="3412581" y="3733265"/>
              <a:ext cx="341142" cy="261078"/>
            </a:xfrm>
            <a:custGeom>
              <a:avLst/>
              <a:gdLst/>
              <a:ahLst/>
              <a:cxnLst>
                <a:cxn ang="0">
                  <a:pos x="0" y="114"/>
                </a:cxn>
                <a:cxn ang="0">
                  <a:pos x="8" y="123"/>
                </a:cxn>
                <a:cxn ang="0">
                  <a:pos x="153" y="123"/>
                </a:cxn>
                <a:cxn ang="0">
                  <a:pos x="161" y="114"/>
                </a:cxn>
                <a:cxn ang="0">
                  <a:pos x="161" y="9"/>
                </a:cxn>
                <a:cxn ang="0">
                  <a:pos x="153" y="0"/>
                </a:cxn>
                <a:cxn ang="0">
                  <a:pos x="8" y="0"/>
                </a:cxn>
                <a:cxn ang="0">
                  <a:pos x="0" y="9"/>
                </a:cxn>
                <a:cxn ang="0">
                  <a:pos x="0" y="114"/>
                </a:cxn>
              </a:cxnLst>
              <a:rect l="0" t="0" r="r" b="b"/>
              <a:pathLst>
                <a:path w="161" h="123">
                  <a:moveTo>
                    <a:pt x="0" y="114"/>
                  </a:moveTo>
                  <a:cubicBezTo>
                    <a:pt x="0" y="119"/>
                    <a:pt x="4" y="123"/>
                    <a:pt x="8" y="123"/>
                  </a:cubicBezTo>
                  <a:cubicBezTo>
                    <a:pt x="153" y="123"/>
                    <a:pt x="153" y="123"/>
                    <a:pt x="153" y="123"/>
                  </a:cubicBezTo>
                  <a:cubicBezTo>
                    <a:pt x="157" y="123"/>
                    <a:pt x="161" y="119"/>
                    <a:pt x="161" y="114"/>
                  </a:cubicBezTo>
                  <a:cubicBezTo>
                    <a:pt x="161" y="9"/>
                    <a:pt x="161" y="9"/>
                    <a:pt x="161" y="9"/>
                  </a:cubicBezTo>
                  <a:cubicBezTo>
                    <a:pt x="161" y="4"/>
                    <a:pt x="157" y="0"/>
                    <a:pt x="153" y="0"/>
                  </a:cubicBezTo>
                  <a:cubicBezTo>
                    <a:pt x="8" y="0"/>
                    <a:pt x="8" y="0"/>
                    <a:pt x="8" y="0"/>
                  </a:cubicBezTo>
                  <a:cubicBezTo>
                    <a:pt x="4" y="0"/>
                    <a:pt x="0" y="4"/>
                    <a:pt x="0" y="9"/>
                  </a:cubicBezTo>
                  <a:lnTo>
                    <a:pt x="0" y="114"/>
                  </a:ln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0" name="Oval 245">
              <a:extLst>
                <a:ext uri="{FF2B5EF4-FFF2-40B4-BE49-F238E27FC236}">
                  <a16:creationId xmlns:a16="http://schemas.microsoft.com/office/drawing/2014/main" id="{F1A150CF-646A-0D46-E88D-952717C06DBF}"/>
                </a:ext>
              </a:extLst>
            </p:cNvPr>
            <p:cNvSpPr>
              <a:spLocks noChangeArrowheads="1"/>
            </p:cNvSpPr>
            <p:nvPr/>
          </p:nvSpPr>
          <p:spPr bwMode="auto">
            <a:xfrm>
              <a:off x="3879040" y="4008267"/>
              <a:ext cx="92248" cy="92248"/>
            </a:xfrm>
            <a:prstGeom prst="ellips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1" name="Oval 246">
              <a:extLst>
                <a:ext uri="{FF2B5EF4-FFF2-40B4-BE49-F238E27FC236}">
                  <a16:creationId xmlns:a16="http://schemas.microsoft.com/office/drawing/2014/main" id="{F5226561-0CF6-86D1-D614-8EB171904E8E}"/>
                </a:ext>
              </a:extLst>
            </p:cNvPr>
            <p:cNvSpPr>
              <a:spLocks noChangeArrowheads="1"/>
            </p:cNvSpPr>
            <p:nvPr/>
          </p:nvSpPr>
          <p:spPr bwMode="auto">
            <a:xfrm>
              <a:off x="3456095" y="4008267"/>
              <a:ext cx="92248" cy="92248"/>
            </a:xfrm>
            <a:prstGeom prst="ellips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2" name="Line 247">
              <a:extLst>
                <a:ext uri="{FF2B5EF4-FFF2-40B4-BE49-F238E27FC236}">
                  <a16:creationId xmlns:a16="http://schemas.microsoft.com/office/drawing/2014/main" id="{E1960FE2-BF2C-CFAB-29C8-4A9DA4F9C9E7}"/>
                </a:ext>
              </a:extLst>
            </p:cNvPr>
            <p:cNvSpPr>
              <a:spLocks noChangeShapeType="1"/>
            </p:cNvSpPr>
            <p:nvPr/>
          </p:nvSpPr>
          <p:spPr bwMode="auto">
            <a:xfrm flipH="1">
              <a:off x="3567488" y="4034374"/>
              <a:ext cx="234971" cy="1741"/>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3" name="Line 248">
              <a:extLst>
                <a:ext uri="{FF2B5EF4-FFF2-40B4-BE49-F238E27FC236}">
                  <a16:creationId xmlns:a16="http://schemas.microsoft.com/office/drawing/2014/main" id="{D26FC5AE-A33D-84AF-33B7-93E8417D3BF0}"/>
                </a:ext>
              </a:extLst>
            </p:cNvPr>
            <p:cNvSpPr>
              <a:spLocks noChangeShapeType="1"/>
            </p:cNvSpPr>
            <p:nvPr/>
          </p:nvSpPr>
          <p:spPr bwMode="auto">
            <a:xfrm flipH="1">
              <a:off x="3391695" y="4034374"/>
              <a:ext cx="45253" cy="1741"/>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4" name="Freeform 249">
              <a:extLst>
                <a:ext uri="{FF2B5EF4-FFF2-40B4-BE49-F238E27FC236}">
                  <a16:creationId xmlns:a16="http://schemas.microsoft.com/office/drawing/2014/main" id="{12426B94-6DBC-637E-B888-0C71ED4D0835}"/>
                </a:ext>
              </a:extLst>
            </p:cNvPr>
            <p:cNvSpPr>
              <a:spLocks/>
            </p:cNvSpPr>
            <p:nvPr/>
          </p:nvSpPr>
          <p:spPr bwMode="auto">
            <a:xfrm>
              <a:off x="3870338" y="3862063"/>
              <a:ext cx="95729" cy="67881"/>
            </a:xfrm>
            <a:custGeom>
              <a:avLst/>
              <a:gdLst/>
              <a:ahLst/>
              <a:cxnLst>
                <a:cxn ang="0">
                  <a:pos x="0" y="20"/>
                </a:cxn>
                <a:cxn ang="0">
                  <a:pos x="13" y="32"/>
                </a:cxn>
                <a:cxn ang="0">
                  <a:pos x="32" y="32"/>
                </a:cxn>
                <a:cxn ang="0">
                  <a:pos x="45" y="20"/>
                </a:cxn>
                <a:cxn ang="0">
                  <a:pos x="45" y="13"/>
                </a:cxn>
                <a:cxn ang="0">
                  <a:pos x="32" y="0"/>
                </a:cxn>
                <a:cxn ang="0">
                  <a:pos x="13" y="0"/>
                </a:cxn>
                <a:cxn ang="0">
                  <a:pos x="0" y="13"/>
                </a:cxn>
                <a:cxn ang="0">
                  <a:pos x="0" y="20"/>
                </a:cxn>
              </a:cxnLst>
              <a:rect l="0" t="0" r="r" b="b"/>
              <a:pathLst>
                <a:path w="45" h="32">
                  <a:moveTo>
                    <a:pt x="0" y="20"/>
                  </a:moveTo>
                  <a:cubicBezTo>
                    <a:pt x="0" y="27"/>
                    <a:pt x="6" y="32"/>
                    <a:pt x="13" y="32"/>
                  </a:cubicBezTo>
                  <a:cubicBezTo>
                    <a:pt x="32" y="32"/>
                    <a:pt x="32" y="32"/>
                    <a:pt x="32" y="32"/>
                  </a:cubicBezTo>
                  <a:cubicBezTo>
                    <a:pt x="39" y="32"/>
                    <a:pt x="45" y="27"/>
                    <a:pt x="45" y="20"/>
                  </a:cubicBezTo>
                  <a:cubicBezTo>
                    <a:pt x="45" y="13"/>
                    <a:pt x="45" y="13"/>
                    <a:pt x="45" y="13"/>
                  </a:cubicBezTo>
                  <a:cubicBezTo>
                    <a:pt x="45" y="6"/>
                    <a:pt x="39" y="0"/>
                    <a:pt x="32" y="0"/>
                  </a:cubicBezTo>
                  <a:cubicBezTo>
                    <a:pt x="13" y="0"/>
                    <a:pt x="13" y="0"/>
                    <a:pt x="13" y="0"/>
                  </a:cubicBezTo>
                  <a:cubicBezTo>
                    <a:pt x="6" y="0"/>
                    <a:pt x="0" y="6"/>
                    <a:pt x="0" y="13"/>
                  </a:cubicBezTo>
                  <a:lnTo>
                    <a:pt x="0" y="20"/>
                  </a:ln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5" name="Freeform 250">
              <a:extLst>
                <a:ext uri="{FF2B5EF4-FFF2-40B4-BE49-F238E27FC236}">
                  <a16:creationId xmlns:a16="http://schemas.microsoft.com/office/drawing/2014/main" id="{4771EC66-8D7B-A902-ED64-ACB34999EFF1}"/>
                </a:ext>
              </a:extLst>
            </p:cNvPr>
            <p:cNvSpPr>
              <a:spLocks/>
            </p:cNvSpPr>
            <p:nvPr/>
          </p:nvSpPr>
          <p:spPr bwMode="auto">
            <a:xfrm>
              <a:off x="3671919" y="3853360"/>
              <a:ext cx="15665" cy="67881"/>
            </a:xfrm>
            <a:custGeom>
              <a:avLst/>
              <a:gdLst/>
              <a:ahLst/>
              <a:cxnLst>
                <a:cxn ang="0">
                  <a:pos x="0" y="32"/>
                </a:cxn>
                <a:cxn ang="0">
                  <a:pos x="8" y="4"/>
                </a:cxn>
                <a:cxn ang="0">
                  <a:pos x="8" y="0"/>
                </a:cxn>
              </a:cxnLst>
              <a:rect l="0" t="0" r="r" b="b"/>
              <a:pathLst>
                <a:path w="8" h="32">
                  <a:moveTo>
                    <a:pt x="0" y="32"/>
                  </a:moveTo>
                  <a:cubicBezTo>
                    <a:pt x="6" y="23"/>
                    <a:pt x="8" y="15"/>
                    <a:pt x="8" y="4"/>
                  </a:cubicBezTo>
                  <a:cubicBezTo>
                    <a:pt x="8" y="3"/>
                    <a:pt x="8" y="2"/>
                    <a:pt x="8" y="0"/>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54" name="Freeform 251">
              <a:extLst>
                <a:ext uri="{FF2B5EF4-FFF2-40B4-BE49-F238E27FC236}">
                  <a16:creationId xmlns:a16="http://schemas.microsoft.com/office/drawing/2014/main" id="{3C9989B7-D192-4F15-B33A-82FAEC72A1BC}"/>
                </a:ext>
              </a:extLst>
            </p:cNvPr>
            <p:cNvSpPr>
              <a:spLocks/>
            </p:cNvSpPr>
            <p:nvPr/>
          </p:nvSpPr>
          <p:spPr bwMode="auto">
            <a:xfrm>
              <a:off x="3680621" y="3841177"/>
              <a:ext cx="19146" cy="17405"/>
            </a:xfrm>
            <a:custGeom>
              <a:avLst/>
              <a:gdLst/>
              <a:ahLst/>
              <a:cxnLst>
                <a:cxn ang="0">
                  <a:pos x="0" y="10"/>
                </a:cxn>
                <a:cxn ang="0">
                  <a:pos x="3" y="0"/>
                </a:cxn>
                <a:cxn ang="0">
                  <a:pos x="11" y="8"/>
                </a:cxn>
                <a:cxn ang="0">
                  <a:pos x="0" y="10"/>
                </a:cxn>
              </a:cxnLst>
              <a:rect l="0" t="0" r="r" b="b"/>
              <a:pathLst>
                <a:path w="11" h="10">
                  <a:moveTo>
                    <a:pt x="0" y="10"/>
                  </a:moveTo>
                  <a:lnTo>
                    <a:pt x="3" y="0"/>
                  </a:lnTo>
                  <a:lnTo>
                    <a:pt x="11" y="8"/>
                  </a:lnTo>
                  <a:lnTo>
                    <a:pt x="0" y="10"/>
                  </a:lnTo>
                  <a:close/>
                </a:path>
              </a:pathLst>
            </a:custGeom>
            <a:solidFill>
              <a:srgbClr val="1A171B"/>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58" name="Freeform 252">
              <a:extLst>
                <a:ext uri="{FF2B5EF4-FFF2-40B4-BE49-F238E27FC236}">
                  <a16:creationId xmlns:a16="http://schemas.microsoft.com/office/drawing/2014/main" id="{6DCE42F0-2DD3-E397-A4A2-94DADAF4CD68}"/>
                </a:ext>
              </a:extLst>
            </p:cNvPr>
            <p:cNvSpPr>
              <a:spLocks/>
            </p:cNvSpPr>
            <p:nvPr/>
          </p:nvSpPr>
          <p:spPr bwMode="auto">
            <a:xfrm>
              <a:off x="3527455" y="3957791"/>
              <a:ext cx="106172" cy="12184"/>
            </a:xfrm>
            <a:custGeom>
              <a:avLst/>
              <a:gdLst/>
              <a:ahLst/>
              <a:cxnLst>
                <a:cxn ang="0">
                  <a:pos x="0" y="0"/>
                </a:cxn>
                <a:cxn ang="0">
                  <a:pos x="25" y="6"/>
                </a:cxn>
                <a:cxn ang="0">
                  <a:pos x="50" y="0"/>
                </a:cxn>
              </a:cxnLst>
              <a:rect l="0" t="0" r="r" b="b"/>
              <a:pathLst>
                <a:path w="50" h="6">
                  <a:moveTo>
                    <a:pt x="0" y="0"/>
                  </a:moveTo>
                  <a:cubicBezTo>
                    <a:pt x="8" y="4"/>
                    <a:pt x="16" y="6"/>
                    <a:pt x="25" y="6"/>
                  </a:cubicBezTo>
                  <a:cubicBezTo>
                    <a:pt x="35" y="6"/>
                    <a:pt x="43" y="5"/>
                    <a:pt x="50" y="0"/>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59" name="Freeform 253">
              <a:extLst>
                <a:ext uri="{FF2B5EF4-FFF2-40B4-BE49-F238E27FC236}">
                  <a16:creationId xmlns:a16="http://schemas.microsoft.com/office/drawing/2014/main" id="{EAD1A013-20BE-BDE7-F176-66DF4079443E}"/>
                </a:ext>
              </a:extLst>
            </p:cNvPr>
            <p:cNvSpPr>
              <a:spLocks/>
            </p:cNvSpPr>
            <p:nvPr/>
          </p:nvSpPr>
          <p:spPr bwMode="auto">
            <a:xfrm>
              <a:off x="3624925" y="3950829"/>
              <a:ext cx="19146" cy="17405"/>
            </a:xfrm>
            <a:custGeom>
              <a:avLst/>
              <a:gdLst/>
              <a:ahLst/>
              <a:cxnLst>
                <a:cxn ang="0">
                  <a:pos x="0" y="0"/>
                </a:cxn>
                <a:cxn ang="0">
                  <a:pos x="11" y="0"/>
                </a:cxn>
                <a:cxn ang="0">
                  <a:pos x="6" y="10"/>
                </a:cxn>
                <a:cxn ang="0">
                  <a:pos x="0" y="0"/>
                </a:cxn>
              </a:cxnLst>
              <a:rect l="0" t="0" r="r" b="b"/>
              <a:pathLst>
                <a:path w="11" h="10">
                  <a:moveTo>
                    <a:pt x="0" y="0"/>
                  </a:moveTo>
                  <a:lnTo>
                    <a:pt x="11" y="0"/>
                  </a:lnTo>
                  <a:lnTo>
                    <a:pt x="6" y="10"/>
                  </a:lnTo>
                  <a:lnTo>
                    <a:pt x="0" y="0"/>
                  </a:lnTo>
                  <a:close/>
                </a:path>
              </a:pathLst>
            </a:custGeom>
            <a:solidFill>
              <a:srgbClr val="1A171B"/>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0" name="Freeform 254">
              <a:extLst>
                <a:ext uri="{FF2B5EF4-FFF2-40B4-BE49-F238E27FC236}">
                  <a16:creationId xmlns:a16="http://schemas.microsoft.com/office/drawing/2014/main" id="{2C662345-BEBF-7E14-A891-B58DFEE84EC3}"/>
                </a:ext>
              </a:extLst>
            </p:cNvPr>
            <p:cNvSpPr>
              <a:spLocks/>
            </p:cNvSpPr>
            <p:nvPr/>
          </p:nvSpPr>
          <p:spPr bwMode="auto">
            <a:xfrm>
              <a:off x="3503088" y="3757632"/>
              <a:ext cx="53957" cy="29589"/>
            </a:xfrm>
            <a:custGeom>
              <a:avLst/>
              <a:gdLst/>
              <a:ahLst/>
              <a:cxnLst>
                <a:cxn ang="0">
                  <a:pos x="25" y="0"/>
                </a:cxn>
                <a:cxn ang="0">
                  <a:pos x="0" y="14"/>
                </a:cxn>
              </a:cxnLst>
              <a:rect l="0" t="0" r="r" b="b"/>
              <a:pathLst>
                <a:path w="25" h="14">
                  <a:moveTo>
                    <a:pt x="25" y="0"/>
                  </a:moveTo>
                  <a:cubicBezTo>
                    <a:pt x="16" y="2"/>
                    <a:pt x="7" y="7"/>
                    <a:pt x="0" y="14"/>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1" name="Freeform 255">
              <a:extLst>
                <a:ext uri="{FF2B5EF4-FFF2-40B4-BE49-F238E27FC236}">
                  <a16:creationId xmlns:a16="http://schemas.microsoft.com/office/drawing/2014/main" id="{AA121A3E-79FA-4DF3-3270-2B04FEFA8837}"/>
                </a:ext>
              </a:extLst>
            </p:cNvPr>
            <p:cNvSpPr>
              <a:spLocks/>
            </p:cNvSpPr>
            <p:nvPr/>
          </p:nvSpPr>
          <p:spPr bwMode="auto">
            <a:xfrm>
              <a:off x="3494386" y="3780258"/>
              <a:ext cx="17405" cy="19146"/>
            </a:xfrm>
            <a:custGeom>
              <a:avLst/>
              <a:gdLst/>
              <a:ahLst/>
              <a:cxnLst>
                <a:cxn ang="0">
                  <a:pos x="10" y="7"/>
                </a:cxn>
                <a:cxn ang="0">
                  <a:pos x="0" y="11"/>
                </a:cxn>
                <a:cxn ang="0">
                  <a:pos x="3" y="0"/>
                </a:cxn>
                <a:cxn ang="0">
                  <a:pos x="10" y="7"/>
                </a:cxn>
              </a:cxnLst>
              <a:rect l="0" t="0" r="r" b="b"/>
              <a:pathLst>
                <a:path w="10" h="11">
                  <a:moveTo>
                    <a:pt x="10" y="7"/>
                  </a:moveTo>
                  <a:lnTo>
                    <a:pt x="0" y="11"/>
                  </a:lnTo>
                  <a:lnTo>
                    <a:pt x="3" y="0"/>
                  </a:lnTo>
                  <a:lnTo>
                    <a:pt x="10" y="7"/>
                  </a:lnTo>
                  <a:close/>
                </a:path>
              </a:pathLst>
            </a:custGeom>
            <a:solidFill>
              <a:srgbClr val="1A171B"/>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2" name="Freeform 256">
              <a:extLst>
                <a:ext uri="{FF2B5EF4-FFF2-40B4-BE49-F238E27FC236}">
                  <a16:creationId xmlns:a16="http://schemas.microsoft.com/office/drawing/2014/main" id="{348E4825-1125-E2A5-8EBE-B0C4ADCACBE9}"/>
                </a:ext>
              </a:extLst>
            </p:cNvPr>
            <p:cNvSpPr>
              <a:spLocks/>
            </p:cNvSpPr>
            <p:nvPr/>
          </p:nvSpPr>
          <p:spPr bwMode="auto">
            <a:xfrm>
              <a:off x="3614481" y="3761113"/>
              <a:ext cx="57438" cy="43514"/>
            </a:xfrm>
            <a:custGeom>
              <a:avLst/>
              <a:gdLst/>
              <a:ahLst/>
              <a:cxnLst>
                <a:cxn ang="0">
                  <a:pos x="27" y="21"/>
                </a:cxn>
                <a:cxn ang="0">
                  <a:pos x="0" y="0"/>
                </a:cxn>
              </a:cxnLst>
              <a:rect l="0" t="0" r="r" b="b"/>
              <a:pathLst>
                <a:path w="27" h="21">
                  <a:moveTo>
                    <a:pt x="27" y="21"/>
                  </a:moveTo>
                  <a:cubicBezTo>
                    <a:pt x="21" y="11"/>
                    <a:pt x="11" y="4"/>
                    <a:pt x="0" y="0"/>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3" name="Freeform 257">
              <a:extLst>
                <a:ext uri="{FF2B5EF4-FFF2-40B4-BE49-F238E27FC236}">
                  <a16:creationId xmlns:a16="http://schemas.microsoft.com/office/drawing/2014/main" id="{960786A8-39C1-8913-2E8F-CF2BF302B909}"/>
                </a:ext>
              </a:extLst>
            </p:cNvPr>
            <p:cNvSpPr>
              <a:spLocks/>
            </p:cNvSpPr>
            <p:nvPr/>
          </p:nvSpPr>
          <p:spPr bwMode="auto">
            <a:xfrm>
              <a:off x="3600557" y="3752410"/>
              <a:ext cx="17405" cy="19146"/>
            </a:xfrm>
            <a:custGeom>
              <a:avLst/>
              <a:gdLst/>
              <a:ahLst/>
              <a:cxnLst>
                <a:cxn ang="0">
                  <a:pos x="8" y="11"/>
                </a:cxn>
                <a:cxn ang="0">
                  <a:pos x="0" y="2"/>
                </a:cxn>
                <a:cxn ang="0">
                  <a:pos x="10" y="0"/>
                </a:cxn>
                <a:cxn ang="0">
                  <a:pos x="8" y="11"/>
                </a:cxn>
              </a:cxnLst>
              <a:rect l="0" t="0" r="r" b="b"/>
              <a:pathLst>
                <a:path w="10" h="11">
                  <a:moveTo>
                    <a:pt x="8" y="11"/>
                  </a:moveTo>
                  <a:lnTo>
                    <a:pt x="0" y="2"/>
                  </a:lnTo>
                  <a:lnTo>
                    <a:pt x="10" y="0"/>
                  </a:lnTo>
                  <a:lnTo>
                    <a:pt x="8" y="11"/>
                  </a:lnTo>
                  <a:close/>
                </a:path>
              </a:pathLst>
            </a:custGeom>
            <a:solidFill>
              <a:srgbClr val="1A171B"/>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4" name="Freeform 258">
              <a:extLst>
                <a:ext uri="{FF2B5EF4-FFF2-40B4-BE49-F238E27FC236}">
                  <a16:creationId xmlns:a16="http://schemas.microsoft.com/office/drawing/2014/main" id="{67659BB3-CFD8-841A-246B-A88041E19127}"/>
                </a:ext>
              </a:extLst>
            </p:cNvPr>
            <p:cNvSpPr>
              <a:spLocks/>
            </p:cNvSpPr>
            <p:nvPr/>
          </p:nvSpPr>
          <p:spPr bwMode="auto">
            <a:xfrm>
              <a:off x="3471759" y="3830734"/>
              <a:ext cx="15665" cy="85286"/>
            </a:xfrm>
            <a:custGeom>
              <a:avLst/>
              <a:gdLst/>
              <a:ahLst/>
              <a:cxnLst>
                <a:cxn ang="0">
                  <a:pos x="3" y="0"/>
                </a:cxn>
                <a:cxn ang="0">
                  <a:pos x="2" y="26"/>
                </a:cxn>
                <a:cxn ang="0">
                  <a:pos x="7" y="40"/>
                </a:cxn>
              </a:cxnLst>
              <a:rect l="0" t="0" r="r" b="b"/>
              <a:pathLst>
                <a:path w="7" h="40">
                  <a:moveTo>
                    <a:pt x="3" y="0"/>
                  </a:moveTo>
                  <a:cubicBezTo>
                    <a:pt x="1" y="8"/>
                    <a:pt x="0" y="17"/>
                    <a:pt x="2" y="26"/>
                  </a:cubicBezTo>
                  <a:cubicBezTo>
                    <a:pt x="3" y="31"/>
                    <a:pt x="5" y="35"/>
                    <a:pt x="7" y="40"/>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5" name="Freeform 259">
              <a:extLst>
                <a:ext uri="{FF2B5EF4-FFF2-40B4-BE49-F238E27FC236}">
                  <a16:creationId xmlns:a16="http://schemas.microsoft.com/office/drawing/2014/main" id="{36074DE9-503C-CAD2-1CF0-1955360E1819}"/>
                </a:ext>
              </a:extLst>
            </p:cNvPr>
            <p:cNvSpPr>
              <a:spLocks/>
            </p:cNvSpPr>
            <p:nvPr/>
          </p:nvSpPr>
          <p:spPr bwMode="auto">
            <a:xfrm>
              <a:off x="3475240" y="3907317"/>
              <a:ext cx="17405" cy="19146"/>
            </a:xfrm>
            <a:custGeom>
              <a:avLst/>
              <a:gdLst/>
              <a:ahLst/>
              <a:cxnLst>
                <a:cxn ang="0">
                  <a:pos x="10" y="0"/>
                </a:cxn>
                <a:cxn ang="0">
                  <a:pos x="10" y="11"/>
                </a:cxn>
                <a:cxn ang="0">
                  <a:pos x="0" y="6"/>
                </a:cxn>
                <a:cxn ang="0">
                  <a:pos x="10" y="0"/>
                </a:cxn>
              </a:cxnLst>
              <a:rect l="0" t="0" r="r" b="b"/>
              <a:pathLst>
                <a:path w="10" h="11">
                  <a:moveTo>
                    <a:pt x="10" y="0"/>
                  </a:moveTo>
                  <a:lnTo>
                    <a:pt x="10" y="11"/>
                  </a:lnTo>
                  <a:lnTo>
                    <a:pt x="0" y="6"/>
                  </a:lnTo>
                  <a:lnTo>
                    <a:pt x="10" y="0"/>
                  </a:lnTo>
                  <a:close/>
                </a:path>
              </a:pathLst>
            </a:custGeom>
            <a:solidFill>
              <a:srgbClr val="1A171B"/>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6" name="Line 260">
              <a:extLst>
                <a:ext uri="{FF2B5EF4-FFF2-40B4-BE49-F238E27FC236}">
                  <a16:creationId xmlns:a16="http://schemas.microsoft.com/office/drawing/2014/main" id="{811677A8-DB1D-788A-4DE4-7A0C5F6BABE2}"/>
                </a:ext>
              </a:extLst>
            </p:cNvPr>
            <p:cNvSpPr>
              <a:spLocks noChangeShapeType="1"/>
            </p:cNvSpPr>
            <p:nvPr/>
          </p:nvSpPr>
          <p:spPr bwMode="auto">
            <a:xfrm>
              <a:off x="3671919" y="3921241"/>
              <a:ext cx="1741" cy="1741"/>
            </a:xfrm>
            <a:prstGeom prst="line">
              <a:avLst/>
            </a:pr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7" name="Freeform 261">
              <a:extLst>
                <a:ext uri="{FF2B5EF4-FFF2-40B4-BE49-F238E27FC236}">
                  <a16:creationId xmlns:a16="http://schemas.microsoft.com/office/drawing/2014/main" id="{E3E9A00D-39DD-2071-B717-46FBACE5AC31}"/>
                </a:ext>
              </a:extLst>
            </p:cNvPr>
            <p:cNvSpPr>
              <a:spLocks/>
            </p:cNvSpPr>
            <p:nvPr/>
          </p:nvSpPr>
          <p:spPr bwMode="auto">
            <a:xfrm>
              <a:off x="3523974" y="3790702"/>
              <a:ext cx="130539" cy="127058"/>
            </a:xfrm>
            <a:custGeom>
              <a:avLst/>
              <a:gdLst/>
              <a:ahLst/>
              <a:cxnLst>
                <a:cxn ang="0">
                  <a:pos x="15" y="28"/>
                </a:cxn>
                <a:cxn ang="0">
                  <a:pos x="13" y="28"/>
                </a:cxn>
                <a:cxn ang="0">
                  <a:pos x="6" y="30"/>
                </a:cxn>
                <a:cxn ang="0">
                  <a:pos x="7" y="23"/>
                </a:cxn>
                <a:cxn ang="0">
                  <a:pos x="0" y="21"/>
                </a:cxn>
                <a:cxn ang="0">
                  <a:pos x="5" y="16"/>
                </a:cxn>
                <a:cxn ang="0">
                  <a:pos x="1" y="9"/>
                </a:cxn>
                <a:cxn ang="0">
                  <a:pos x="9" y="9"/>
                </a:cxn>
                <a:cxn ang="0">
                  <a:pos x="10" y="1"/>
                </a:cxn>
                <a:cxn ang="0">
                  <a:pos x="16" y="6"/>
                </a:cxn>
                <a:cxn ang="0">
                  <a:pos x="21" y="1"/>
                </a:cxn>
                <a:cxn ang="0">
                  <a:pos x="23" y="8"/>
                </a:cxn>
                <a:cxn ang="0">
                  <a:pos x="31" y="8"/>
                </a:cxn>
                <a:cxn ang="0">
                  <a:pos x="27" y="15"/>
                </a:cxn>
                <a:cxn ang="0">
                  <a:pos x="33" y="19"/>
                </a:cxn>
                <a:cxn ang="0">
                  <a:pos x="26" y="22"/>
                </a:cxn>
                <a:cxn ang="0">
                  <a:pos x="28" y="29"/>
                </a:cxn>
                <a:cxn ang="0">
                  <a:pos x="21" y="30"/>
                </a:cxn>
                <a:cxn ang="0">
                  <a:pos x="25" y="37"/>
                </a:cxn>
                <a:cxn ang="0">
                  <a:pos x="19" y="41"/>
                </a:cxn>
                <a:cxn ang="0">
                  <a:pos x="25" y="44"/>
                </a:cxn>
                <a:cxn ang="0">
                  <a:pos x="22" y="51"/>
                </a:cxn>
                <a:cxn ang="0">
                  <a:pos x="30" y="51"/>
                </a:cxn>
                <a:cxn ang="0">
                  <a:pos x="31" y="58"/>
                </a:cxn>
                <a:cxn ang="0">
                  <a:pos x="37" y="54"/>
                </a:cxn>
                <a:cxn ang="0">
                  <a:pos x="41" y="60"/>
                </a:cxn>
                <a:cxn ang="0">
                  <a:pos x="45" y="54"/>
                </a:cxn>
                <a:cxn ang="0">
                  <a:pos x="52" y="57"/>
                </a:cxn>
                <a:cxn ang="0">
                  <a:pos x="51" y="49"/>
                </a:cxn>
                <a:cxn ang="0">
                  <a:pos x="59" y="48"/>
                </a:cxn>
                <a:cxn ang="0">
                  <a:pos x="55" y="42"/>
                </a:cxn>
                <a:cxn ang="0">
                  <a:pos x="61" y="38"/>
                </a:cxn>
                <a:cxn ang="0">
                  <a:pos x="54" y="34"/>
                </a:cxn>
                <a:cxn ang="0">
                  <a:pos x="57" y="27"/>
                </a:cxn>
                <a:cxn ang="0">
                  <a:pos x="49" y="28"/>
                </a:cxn>
                <a:cxn ang="0">
                  <a:pos x="49" y="20"/>
                </a:cxn>
                <a:cxn ang="0">
                  <a:pos x="42" y="24"/>
                </a:cxn>
                <a:cxn ang="0">
                  <a:pos x="38" y="18"/>
                </a:cxn>
                <a:cxn ang="0">
                  <a:pos x="35" y="25"/>
                </a:cxn>
              </a:cxnLst>
              <a:rect l="0" t="0" r="r" b="b"/>
              <a:pathLst>
                <a:path w="61" h="60">
                  <a:moveTo>
                    <a:pt x="17" y="34"/>
                  </a:moveTo>
                  <a:cubicBezTo>
                    <a:pt x="15" y="28"/>
                    <a:pt x="15" y="28"/>
                    <a:pt x="15" y="28"/>
                  </a:cubicBezTo>
                  <a:cubicBezTo>
                    <a:pt x="15" y="28"/>
                    <a:pt x="14" y="28"/>
                    <a:pt x="14" y="28"/>
                  </a:cubicBezTo>
                  <a:cubicBezTo>
                    <a:pt x="14" y="28"/>
                    <a:pt x="13" y="28"/>
                    <a:pt x="13" y="28"/>
                  </a:cubicBezTo>
                  <a:cubicBezTo>
                    <a:pt x="9" y="32"/>
                    <a:pt x="9" y="32"/>
                    <a:pt x="9" y="32"/>
                  </a:cubicBezTo>
                  <a:cubicBezTo>
                    <a:pt x="6" y="30"/>
                    <a:pt x="6" y="30"/>
                    <a:pt x="6" y="30"/>
                  </a:cubicBezTo>
                  <a:cubicBezTo>
                    <a:pt x="8" y="25"/>
                    <a:pt x="8" y="25"/>
                    <a:pt x="8" y="25"/>
                  </a:cubicBezTo>
                  <a:cubicBezTo>
                    <a:pt x="8" y="24"/>
                    <a:pt x="7" y="24"/>
                    <a:pt x="7" y="23"/>
                  </a:cubicBezTo>
                  <a:cubicBezTo>
                    <a:pt x="1" y="24"/>
                    <a:pt x="1" y="24"/>
                    <a:pt x="1" y="24"/>
                  </a:cubicBezTo>
                  <a:cubicBezTo>
                    <a:pt x="0" y="21"/>
                    <a:pt x="0" y="21"/>
                    <a:pt x="0" y="21"/>
                  </a:cubicBezTo>
                  <a:cubicBezTo>
                    <a:pt x="5" y="18"/>
                    <a:pt x="5" y="18"/>
                    <a:pt x="5" y="18"/>
                  </a:cubicBezTo>
                  <a:cubicBezTo>
                    <a:pt x="5" y="17"/>
                    <a:pt x="5" y="16"/>
                    <a:pt x="5" y="16"/>
                  </a:cubicBezTo>
                  <a:cubicBezTo>
                    <a:pt x="0" y="12"/>
                    <a:pt x="0" y="12"/>
                    <a:pt x="0" y="12"/>
                  </a:cubicBezTo>
                  <a:cubicBezTo>
                    <a:pt x="1" y="9"/>
                    <a:pt x="1" y="9"/>
                    <a:pt x="1" y="9"/>
                  </a:cubicBezTo>
                  <a:cubicBezTo>
                    <a:pt x="7" y="10"/>
                    <a:pt x="7" y="10"/>
                    <a:pt x="7" y="10"/>
                  </a:cubicBezTo>
                  <a:cubicBezTo>
                    <a:pt x="8" y="10"/>
                    <a:pt x="8" y="9"/>
                    <a:pt x="9" y="9"/>
                  </a:cubicBezTo>
                  <a:cubicBezTo>
                    <a:pt x="7" y="3"/>
                    <a:pt x="7" y="3"/>
                    <a:pt x="7" y="3"/>
                  </a:cubicBezTo>
                  <a:cubicBezTo>
                    <a:pt x="10" y="1"/>
                    <a:pt x="10" y="1"/>
                    <a:pt x="10" y="1"/>
                  </a:cubicBezTo>
                  <a:cubicBezTo>
                    <a:pt x="14" y="6"/>
                    <a:pt x="14" y="6"/>
                    <a:pt x="14" y="6"/>
                  </a:cubicBezTo>
                  <a:cubicBezTo>
                    <a:pt x="14" y="6"/>
                    <a:pt x="15" y="6"/>
                    <a:pt x="16" y="6"/>
                  </a:cubicBezTo>
                  <a:cubicBezTo>
                    <a:pt x="18" y="0"/>
                    <a:pt x="18" y="0"/>
                    <a:pt x="18" y="0"/>
                  </a:cubicBezTo>
                  <a:cubicBezTo>
                    <a:pt x="21" y="1"/>
                    <a:pt x="21" y="1"/>
                    <a:pt x="21" y="1"/>
                  </a:cubicBezTo>
                  <a:cubicBezTo>
                    <a:pt x="21" y="7"/>
                    <a:pt x="21" y="7"/>
                    <a:pt x="21" y="7"/>
                  </a:cubicBezTo>
                  <a:cubicBezTo>
                    <a:pt x="22" y="7"/>
                    <a:pt x="22" y="8"/>
                    <a:pt x="23" y="8"/>
                  </a:cubicBezTo>
                  <a:cubicBezTo>
                    <a:pt x="29" y="5"/>
                    <a:pt x="29" y="5"/>
                    <a:pt x="29" y="5"/>
                  </a:cubicBezTo>
                  <a:cubicBezTo>
                    <a:pt x="31" y="8"/>
                    <a:pt x="31" y="8"/>
                    <a:pt x="31" y="8"/>
                  </a:cubicBezTo>
                  <a:cubicBezTo>
                    <a:pt x="26" y="13"/>
                    <a:pt x="26" y="13"/>
                    <a:pt x="26" y="13"/>
                  </a:cubicBezTo>
                  <a:cubicBezTo>
                    <a:pt x="27" y="13"/>
                    <a:pt x="27" y="14"/>
                    <a:pt x="27" y="15"/>
                  </a:cubicBezTo>
                  <a:cubicBezTo>
                    <a:pt x="33" y="16"/>
                    <a:pt x="33" y="16"/>
                    <a:pt x="33" y="16"/>
                  </a:cubicBezTo>
                  <a:cubicBezTo>
                    <a:pt x="33" y="19"/>
                    <a:pt x="33" y="19"/>
                    <a:pt x="33" y="19"/>
                  </a:cubicBezTo>
                  <a:cubicBezTo>
                    <a:pt x="27" y="20"/>
                    <a:pt x="27" y="20"/>
                    <a:pt x="27" y="20"/>
                  </a:cubicBezTo>
                  <a:cubicBezTo>
                    <a:pt x="27" y="21"/>
                    <a:pt x="26" y="22"/>
                    <a:pt x="26" y="22"/>
                  </a:cubicBezTo>
                  <a:cubicBezTo>
                    <a:pt x="29" y="27"/>
                    <a:pt x="29" y="27"/>
                    <a:pt x="29" y="27"/>
                  </a:cubicBezTo>
                  <a:cubicBezTo>
                    <a:pt x="28" y="29"/>
                    <a:pt x="28" y="29"/>
                    <a:pt x="28" y="29"/>
                  </a:cubicBezTo>
                  <a:cubicBezTo>
                    <a:pt x="22" y="27"/>
                    <a:pt x="22" y="27"/>
                    <a:pt x="22" y="27"/>
                  </a:cubicBezTo>
                  <a:cubicBezTo>
                    <a:pt x="21" y="30"/>
                    <a:pt x="21" y="30"/>
                    <a:pt x="21" y="30"/>
                  </a:cubicBezTo>
                  <a:cubicBezTo>
                    <a:pt x="25" y="34"/>
                    <a:pt x="25" y="34"/>
                    <a:pt x="25" y="34"/>
                  </a:cubicBezTo>
                  <a:cubicBezTo>
                    <a:pt x="25" y="35"/>
                    <a:pt x="25" y="36"/>
                    <a:pt x="25" y="37"/>
                  </a:cubicBezTo>
                  <a:cubicBezTo>
                    <a:pt x="19" y="38"/>
                    <a:pt x="19" y="38"/>
                    <a:pt x="19" y="38"/>
                  </a:cubicBezTo>
                  <a:cubicBezTo>
                    <a:pt x="19" y="41"/>
                    <a:pt x="19" y="41"/>
                    <a:pt x="19" y="41"/>
                  </a:cubicBezTo>
                  <a:cubicBezTo>
                    <a:pt x="25" y="42"/>
                    <a:pt x="25" y="42"/>
                    <a:pt x="25" y="42"/>
                  </a:cubicBezTo>
                  <a:cubicBezTo>
                    <a:pt x="25" y="43"/>
                    <a:pt x="25" y="44"/>
                    <a:pt x="25" y="44"/>
                  </a:cubicBezTo>
                  <a:cubicBezTo>
                    <a:pt x="21" y="48"/>
                    <a:pt x="21" y="48"/>
                    <a:pt x="21" y="48"/>
                  </a:cubicBezTo>
                  <a:cubicBezTo>
                    <a:pt x="22" y="51"/>
                    <a:pt x="22" y="51"/>
                    <a:pt x="22" y="51"/>
                  </a:cubicBezTo>
                  <a:cubicBezTo>
                    <a:pt x="28" y="49"/>
                    <a:pt x="28" y="49"/>
                    <a:pt x="28" y="49"/>
                  </a:cubicBezTo>
                  <a:cubicBezTo>
                    <a:pt x="29" y="50"/>
                    <a:pt x="29" y="50"/>
                    <a:pt x="30" y="51"/>
                  </a:cubicBezTo>
                  <a:cubicBezTo>
                    <a:pt x="28" y="57"/>
                    <a:pt x="28" y="57"/>
                    <a:pt x="28" y="57"/>
                  </a:cubicBezTo>
                  <a:cubicBezTo>
                    <a:pt x="31" y="58"/>
                    <a:pt x="31" y="58"/>
                    <a:pt x="31" y="58"/>
                  </a:cubicBezTo>
                  <a:cubicBezTo>
                    <a:pt x="35" y="54"/>
                    <a:pt x="35" y="54"/>
                    <a:pt x="35" y="54"/>
                  </a:cubicBezTo>
                  <a:cubicBezTo>
                    <a:pt x="35" y="54"/>
                    <a:pt x="36" y="54"/>
                    <a:pt x="37" y="54"/>
                  </a:cubicBezTo>
                  <a:cubicBezTo>
                    <a:pt x="38" y="60"/>
                    <a:pt x="38" y="60"/>
                    <a:pt x="38" y="60"/>
                  </a:cubicBezTo>
                  <a:cubicBezTo>
                    <a:pt x="41" y="60"/>
                    <a:pt x="41" y="60"/>
                    <a:pt x="41" y="60"/>
                  </a:cubicBezTo>
                  <a:cubicBezTo>
                    <a:pt x="42" y="54"/>
                    <a:pt x="42" y="54"/>
                    <a:pt x="42" y="54"/>
                  </a:cubicBezTo>
                  <a:cubicBezTo>
                    <a:pt x="43" y="54"/>
                    <a:pt x="44" y="54"/>
                    <a:pt x="45" y="54"/>
                  </a:cubicBezTo>
                  <a:cubicBezTo>
                    <a:pt x="49" y="58"/>
                    <a:pt x="49" y="58"/>
                    <a:pt x="49" y="58"/>
                  </a:cubicBezTo>
                  <a:cubicBezTo>
                    <a:pt x="52" y="57"/>
                    <a:pt x="52" y="57"/>
                    <a:pt x="52" y="57"/>
                  </a:cubicBezTo>
                  <a:cubicBezTo>
                    <a:pt x="49" y="51"/>
                    <a:pt x="49" y="51"/>
                    <a:pt x="49" y="51"/>
                  </a:cubicBezTo>
                  <a:cubicBezTo>
                    <a:pt x="50" y="50"/>
                    <a:pt x="51" y="50"/>
                    <a:pt x="51" y="49"/>
                  </a:cubicBezTo>
                  <a:cubicBezTo>
                    <a:pt x="57" y="51"/>
                    <a:pt x="57" y="51"/>
                    <a:pt x="57" y="51"/>
                  </a:cubicBezTo>
                  <a:cubicBezTo>
                    <a:pt x="59" y="48"/>
                    <a:pt x="59" y="48"/>
                    <a:pt x="59" y="48"/>
                  </a:cubicBezTo>
                  <a:cubicBezTo>
                    <a:pt x="54" y="44"/>
                    <a:pt x="54" y="44"/>
                    <a:pt x="54" y="44"/>
                  </a:cubicBezTo>
                  <a:cubicBezTo>
                    <a:pt x="54" y="44"/>
                    <a:pt x="54" y="43"/>
                    <a:pt x="55" y="42"/>
                  </a:cubicBezTo>
                  <a:cubicBezTo>
                    <a:pt x="61" y="41"/>
                    <a:pt x="61" y="41"/>
                    <a:pt x="61" y="41"/>
                  </a:cubicBezTo>
                  <a:cubicBezTo>
                    <a:pt x="61" y="38"/>
                    <a:pt x="61" y="38"/>
                    <a:pt x="61" y="38"/>
                  </a:cubicBezTo>
                  <a:cubicBezTo>
                    <a:pt x="55" y="37"/>
                    <a:pt x="55" y="37"/>
                    <a:pt x="55" y="37"/>
                  </a:cubicBezTo>
                  <a:cubicBezTo>
                    <a:pt x="54" y="36"/>
                    <a:pt x="54" y="35"/>
                    <a:pt x="54" y="34"/>
                  </a:cubicBezTo>
                  <a:cubicBezTo>
                    <a:pt x="59" y="30"/>
                    <a:pt x="59" y="30"/>
                    <a:pt x="59" y="30"/>
                  </a:cubicBezTo>
                  <a:cubicBezTo>
                    <a:pt x="57" y="27"/>
                    <a:pt x="57" y="27"/>
                    <a:pt x="57" y="27"/>
                  </a:cubicBezTo>
                  <a:cubicBezTo>
                    <a:pt x="51" y="29"/>
                    <a:pt x="51" y="29"/>
                    <a:pt x="51" y="29"/>
                  </a:cubicBezTo>
                  <a:cubicBezTo>
                    <a:pt x="51" y="29"/>
                    <a:pt x="50" y="28"/>
                    <a:pt x="49" y="28"/>
                  </a:cubicBezTo>
                  <a:cubicBezTo>
                    <a:pt x="52" y="22"/>
                    <a:pt x="52" y="22"/>
                    <a:pt x="52" y="22"/>
                  </a:cubicBezTo>
                  <a:cubicBezTo>
                    <a:pt x="49" y="20"/>
                    <a:pt x="49" y="20"/>
                    <a:pt x="49" y="20"/>
                  </a:cubicBezTo>
                  <a:cubicBezTo>
                    <a:pt x="45" y="25"/>
                    <a:pt x="45" y="25"/>
                    <a:pt x="45" y="25"/>
                  </a:cubicBezTo>
                  <a:cubicBezTo>
                    <a:pt x="44" y="25"/>
                    <a:pt x="43" y="25"/>
                    <a:pt x="42" y="24"/>
                  </a:cubicBezTo>
                  <a:cubicBezTo>
                    <a:pt x="41" y="18"/>
                    <a:pt x="41" y="18"/>
                    <a:pt x="41" y="18"/>
                  </a:cubicBezTo>
                  <a:cubicBezTo>
                    <a:pt x="38" y="18"/>
                    <a:pt x="38" y="18"/>
                    <a:pt x="38" y="18"/>
                  </a:cubicBezTo>
                  <a:cubicBezTo>
                    <a:pt x="37" y="24"/>
                    <a:pt x="37" y="24"/>
                    <a:pt x="37" y="24"/>
                  </a:cubicBezTo>
                  <a:cubicBezTo>
                    <a:pt x="36" y="25"/>
                    <a:pt x="35" y="25"/>
                    <a:pt x="35" y="25"/>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8" name="Oval 262">
              <a:extLst>
                <a:ext uri="{FF2B5EF4-FFF2-40B4-BE49-F238E27FC236}">
                  <a16:creationId xmlns:a16="http://schemas.microsoft.com/office/drawing/2014/main" id="{EF74C032-508F-60E3-1CDC-58E4AC77BCF0}"/>
                </a:ext>
              </a:extLst>
            </p:cNvPr>
            <p:cNvSpPr>
              <a:spLocks noChangeArrowheads="1"/>
            </p:cNvSpPr>
            <p:nvPr/>
          </p:nvSpPr>
          <p:spPr bwMode="auto">
            <a:xfrm>
              <a:off x="3597076" y="3860322"/>
              <a:ext cx="26108" cy="26108"/>
            </a:xfrm>
            <a:prstGeom prst="ellipse">
              <a:avLst/>
            </a:pr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9" name="Oval 263">
              <a:extLst>
                <a:ext uri="{FF2B5EF4-FFF2-40B4-BE49-F238E27FC236}">
                  <a16:creationId xmlns:a16="http://schemas.microsoft.com/office/drawing/2014/main" id="{58F1D491-CCA4-9219-635B-C08C6DBA61FA}"/>
                </a:ext>
              </a:extLst>
            </p:cNvPr>
            <p:cNvSpPr>
              <a:spLocks noChangeArrowheads="1"/>
            </p:cNvSpPr>
            <p:nvPr/>
          </p:nvSpPr>
          <p:spPr bwMode="auto">
            <a:xfrm>
              <a:off x="3548342" y="3815069"/>
              <a:ext cx="22627" cy="24367"/>
            </a:xfrm>
            <a:prstGeom prst="ellipse">
              <a:avLst/>
            </a:pr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70" name="Freeform 264">
              <a:extLst>
                <a:ext uri="{FF2B5EF4-FFF2-40B4-BE49-F238E27FC236}">
                  <a16:creationId xmlns:a16="http://schemas.microsoft.com/office/drawing/2014/main" id="{A554F1A6-08C9-3376-1FF4-7E0B048BDAC2}"/>
                </a:ext>
              </a:extLst>
            </p:cNvPr>
            <p:cNvSpPr>
              <a:spLocks/>
            </p:cNvSpPr>
            <p:nvPr/>
          </p:nvSpPr>
          <p:spPr bwMode="auto">
            <a:xfrm>
              <a:off x="3508310" y="3862063"/>
              <a:ext cx="53957" cy="57438"/>
            </a:xfrm>
            <a:custGeom>
              <a:avLst/>
              <a:gdLst/>
              <a:ahLst/>
              <a:cxnLst>
                <a:cxn ang="0">
                  <a:pos x="25" y="1"/>
                </a:cxn>
                <a:cxn ang="0">
                  <a:pos x="22" y="3"/>
                </a:cxn>
                <a:cxn ang="0">
                  <a:pos x="19" y="0"/>
                </a:cxn>
                <a:cxn ang="0">
                  <a:pos x="18" y="0"/>
                </a:cxn>
                <a:cxn ang="0">
                  <a:pos x="16" y="4"/>
                </a:cxn>
                <a:cxn ang="0">
                  <a:pos x="14" y="4"/>
                </a:cxn>
                <a:cxn ang="0">
                  <a:pos x="14" y="0"/>
                </a:cxn>
                <a:cxn ang="0">
                  <a:pos x="11" y="0"/>
                </a:cxn>
                <a:cxn ang="0">
                  <a:pos x="11" y="4"/>
                </a:cxn>
                <a:cxn ang="0">
                  <a:pos x="9" y="4"/>
                </a:cxn>
                <a:cxn ang="0">
                  <a:pos x="7" y="2"/>
                </a:cxn>
                <a:cxn ang="0">
                  <a:pos x="5" y="3"/>
                </a:cxn>
                <a:cxn ang="0">
                  <a:pos x="6" y="6"/>
                </a:cxn>
                <a:cxn ang="0">
                  <a:pos x="5" y="7"/>
                </a:cxn>
                <a:cxn ang="0">
                  <a:pos x="2" y="6"/>
                </a:cxn>
                <a:cxn ang="0">
                  <a:pos x="1" y="8"/>
                </a:cxn>
                <a:cxn ang="0">
                  <a:pos x="4" y="10"/>
                </a:cxn>
                <a:cxn ang="0">
                  <a:pos x="3" y="12"/>
                </a:cxn>
                <a:cxn ang="0">
                  <a:pos x="0" y="13"/>
                </a:cxn>
                <a:cxn ang="0">
                  <a:pos x="0" y="15"/>
                </a:cxn>
                <a:cxn ang="0">
                  <a:pos x="3" y="15"/>
                </a:cxn>
                <a:cxn ang="0">
                  <a:pos x="4" y="17"/>
                </a:cxn>
                <a:cxn ang="0">
                  <a:pos x="1" y="19"/>
                </a:cxn>
                <a:cxn ang="0">
                  <a:pos x="2" y="21"/>
                </a:cxn>
                <a:cxn ang="0">
                  <a:pos x="6" y="20"/>
                </a:cxn>
                <a:cxn ang="0">
                  <a:pos x="7" y="21"/>
                </a:cxn>
                <a:cxn ang="0">
                  <a:pos x="6" y="25"/>
                </a:cxn>
                <a:cxn ang="0">
                  <a:pos x="7" y="26"/>
                </a:cxn>
                <a:cxn ang="0">
                  <a:pos x="10" y="23"/>
                </a:cxn>
                <a:cxn ang="0">
                  <a:pos x="11" y="23"/>
                </a:cxn>
                <a:cxn ang="0">
                  <a:pos x="12" y="27"/>
                </a:cxn>
                <a:cxn ang="0">
                  <a:pos x="14" y="27"/>
                </a:cxn>
                <a:cxn ang="0">
                  <a:pos x="15" y="23"/>
                </a:cxn>
                <a:cxn ang="0">
                  <a:pos x="16" y="22"/>
                </a:cxn>
                <a:cxn ang="0">
                  <a:pos x="19" y="25"/>
                </a:cxn>
                <a:cxn ang="0">
                  <a:pos x="21" y="24"/>
                </a:cxn>
                <a:cxn ang="0">
                  <a:pos x="19" y="21"/>
                </a:cxn>
                <a:cxn ang="0">
                  <a:pos x="20" y="20"/>
                </a:cxn>
                <a:cxn ang="0">
                  <a:pos x="24" y="21"/>
                </a:cxn>
                <a:cxn ang="0">
                  <a:pos x="25" y="19"/>
                </a:cxn>
                <a:cxn ang="0">
                  <a:pos x="22" y="16"/>
                </a:cxn>
                <a:cxn ang="0">
                  <a:pos x="22" y="15"/>
                </a:cxn>
                <a:cxn ang="0">
                  <a:pos x="26" y="14"/>
                </a:cxn>
                <a:cxn ang="0">
                  <a:pos x="26" y="12"/>
                </a:cxn>
                <a:cxn ang="0">
                  <a:pos x="22" y="11"/>
                </a:cxn>
                <a:cxn ang="0">
                  <a:pos x="22" y="10"/>
                </a:cxn>
                <a:cxn ang="0">
                  <a:pos x="25" y="7"/>
                </a:cxn>
                <a:cxn ang="0">
                  <a:pos x="24" y="6"/>
                </a:cxn>
                <a:cxn ang="0">
                  <a:pos x="20" y="7"/>
                </a:cxn>
                <a:cxn ang="0">
                  <a:pos x="19" y="6"/>
                </a:cxn>
              </a:cxnLst>
              <a:rect l="0" t="0" r="r" b="b"/>
              <a:pathLst>
                <a:path w="26" h="27">
                  <a:moveTo>
                    <a:pt x="25" y="1"/>
                  </a:moveTo>
                  <a:cubicBezTo>
                    <a:pt x="22" y="3"/>
                    <a:pt x="22" y="3"/>
                    <a:pt x="22" y="3"/>
                  </a:cubicBezTo>
                  <a:cubicBezTo>
                    <a:pt x="19" y="0"/>
                    <a:pt x="19" y="0"/>
                    <a:pt x="19" y="0"/>
                  </a:cubicBezTo>
                  <a:cubicBezTo>
                    <a:pt x="19" y="0"/>
                    <a:pt x="18" y="0"/>
                    <a:pt x="18" y="0"/>
                  </a:cubicBezTo>
                  <a:cubicBezTo>
                    <a:pt x="16" y="4"/>
                    <a:pt x="16" y="4"/>
                    <a:pt x="16" y="4"/>
                  </a:cubicBezTo>
                  <a:cubicBezTo>
                    <a:pt x="14" y="4"/>
                    <a:pt x="14" y="4"/>
                    <a:pt x="14" y="4"/>
                  </a:cubicBezTo>
                  <a:cubicBezTo>
                    <a:pt x="14" y="0"/>
                    <a:pt x="14" y="0"/>
                    <a:pt x="14" y="0"/>
                  </a:cubicBezTo>
                  <a:cubicBezTo>
                    <a:pt x="11" y="0"/>
                    <a:pt x="11" y="0"/>
                    <a:pt x="11" y="0"/>
                  </a:cubicBezTo>
                  <a:cubicBezTo>
                    <a:pt x="11" y="4"/>
                    <a:pt x="11" y="4"/>
                    <a:pt x="11" y="4"/>
                  </a:cubicBezTo>
                  <a:cubicBezTo>
                    <a:pt x="10" y="4"/>
                    <a:pt x="10" y="4"/>
                    <a:pt x="9" y="4"/>
                  </a:cubicBezTo>
                  <a:cubicBezTo>
                    <a:pt x="7" y="2"/>
                    <a:pt x="7" y="2"/>
                    <a:pt x="7" y="2"/>
                  </a:cubicBezTo>
                  <a:cubicBezTo>
                    <a:pt x="5" y="3"/>
                    <a:pt x="5" y="3"/>
                    <a:pt x="5" y="3"/>
                  </a:cubicBezTo>
                  <a:cubicBezTo>
                    <a:pt x="6" y="6"/>
                    <a:pt x="6" y="6"/>
                    <a:pt x="6" y="6"/>
                  </a:cubicBezTo>
                  <a:cubicBezTo>
                    <a:pt x="6" y="7"/>
                    <a:pt x="6" y="7"/>
                    <a:pt x="5" y="7"/>
                  </a:cubicBezTo>
                  <a:cubicBezTo>
                    <a:pt x="2" y="6"/>
                    <a:pt x="2" y="6"/>
                    <a:pt x="2" y="6"/>
                  </a:cubicBezTo>
                  <a:cubicBezTo>
                    <a:pt x="1" y="8"/>
                    <a:pt x="1" y="8"/>
                    <a:pt x="1" y="8"/>
                  </a:cubicBezTo>
                  <a:cubicBezTo>
                    <a:pt x="4" y="10"/>
                    <a:pt x="4" y="10"/>
                    <a:pt x="4" y="10"/>
                  </a:cubicBezTo>
                  <a:cubicBezTo>
                    <a:pt x="4" y="11"/>
                    <a:pt x="3" y="11"/>
                    <a:pt x="3" y="12"/>
                  </a:cubicBezTo>
                  <a:cubicBezTo>
                    <a:pt x="0" y="13"/>
                    <a:pt x="0" y="13"/>
                    <a:pt x="0" y="13"/>
                  </a:cubicBezTo>
                  <a:cubicBezTo>
                    <a:pt x="0" y="15"/>
                    <a:pt x="0" y="15"/>
                    <a:pt x="0" y="15"/>
                  </a:cubicBezTo>
                  <a:cubicBezTo>
                    <a:pt x="3" y="15"/>
                    <a:pt x="3" y="15"/>
                    <a:pt x="3" y="15"/>
                  </a:cubicBezTo>
                  <a:cubicBezTo>
                    <a:pt x="4" y="16"/>
                    <a:pt x="4" y="16"/>
                    <a:pt x="4" y="17"/>
                  </a:cubicBezTo>
                  <a:cubicBezTo>
                    <a:pt x="1" y="19"/>
                    <a:pt x="1" y="19"/>
                    <a:pt x="1" y="19"/>
                  </a:cubicBezTo>
                  <a:cubicBezTo>
                    <a:pt x="2" y="21"/>
                    <a:pt x="2" y="21"/>
                    <a:pt x="2" y="21"/>
                  </a:cubicBezTo>
                  <a:cubicBezTo>
                    <a:pt x="6" y="20"/>
                    <a:pt x="6" y="20"/>
                    <a:pt x="6" y="20"/>
                  </a:cubicBezTo>
                  <a:cubicBezTo>
                    <a:pt x="6" y="20"/>
                    <a:pt x="6" y="21"/>
                    <a:pt x="7" y="21"/>
                  </a:cubicBezTo>
                  <a:cubicBezTo>
                    <a:pt x="6" y="25"/>
                    <a:pt x="6" y="25"/>
                    <a:pt x="6" y="25"/>
                  </a:cubicBezTo>
                  <a:cubicBezTo>
                    <a:pt x="7" y="26"/>
                    <a:pt x="7" y="26"/>
                    <a:pt x="7" y="26"/>
                  </a:cubicBezTo>
                  <a:cubicBezTo>
                    <a:pt x="10" y="23"/>
                    <a:pt x="10" y="23"/>
                    <a:pt x="10" y="23"/>
                  </a:cubicBezTo>
                  <a:cubicBezTo>
                    <a:pt x="10" y="23"/>
                    <a:pt x="11" y="23"/>
                    <a:pt x="11" y="23"/>
                  </a:cubicBezTo>
                  <a:cubicBezTo>
                    <a:pt x="12" y="27"/>
                    <a:pt x="12" y="27"/>
                    <a:pt x="12" y="27"/>
                  </a:cubicBezTo>
                  <a:cubicBezTo>
                    <a:pt x="14" y="27"/>
                    <a:pt x="14" y="27"/>
                    <a:pt x="14" y="27"/>
                  </a:cubicBezTo>
                  <a:cubicBezTo>
                    <a:pt x="15" y="23"/>
                    <a:pt x="15" y="23"/>
                    <a:pt x="15" y="23"/>
                  </a:cubicBezTo>
                  <a:cubicBezTo>
                    <a:pt x="15" y="23"/>
                    <a:pt x="16" y="23"/>
                    <a:pt x="16" y="22"/>
                  </a:cubicBezTo>
                  <a:cubicBezTo>
                    <a:pt x="19" y="25"/>
                    <a:pt x="19" y="25"/>
                    <a:pt x="19" y="25"/>
                  </a:cubicBezTo>
                  <a:cubicBezTo>
                    <a:pt x="21" y="24"/>
                    <a:pt x="21" y="24"/>
                    <a:pt x="21" y="24"/>
                  </a:cubicBezTo>
                  <a:cubicBezTo>
                    <a:pt x="19" y="21"/>
                    <a:pt x="19" y="21"/>
                    <a:pt x="19" y="21"/>
                  </a:cubicBezTo>
                  <a:cubicBezTo>
                    <a:pt x="20" y="20"/>
                    <a:pt x="20" y="20"/>
                    <a:pt x="20" y="20"/>
                  </a:cubicBezTo>
                  <a:cubicBezTo>
                    <a:pt x="24" y="21"/>
                    <a:pt x="24" y="21"/>
                    <a:pt x="24" y="21"/>
                  </a:cubicBezTo>
                  <a:cubicBezTo>
                    <a:pt x="25" y="19"/>
                    <a:pt x="25" y="19"/>
                    <a:pt x="25" y="19"/>
                  </a:cubicBezTo>
                  <a:cubicBezTo>
                    <a:pt x="22" y="16"/>
                    <a:pt x="22" y="16"/>
                    <a:pt x="22" y="16"/>
                  </a:cubicBezTo>
                  <a:cubicBezTo>
                    <a:pt x="22" y="16"/>
                    <a:pt x="22" y="15"/>
                    <a:pt x="22" y="15"/>
                  </a:cubicBezTo>
                  <a:cubicBezTo>
                    <a:pt x="26" y="14"/>
                    <a:pt x="26" y="14"/>
                    <a:pt x="26" y="14"/>
                  </a:cubicBezTo>
                  <a:cubicBezTo>
                    <a:pt x="26" y="12"/>
                    <a:pt x="26" y="12"/>
                    <a:pt x="26" y="12"/>
                  </a:cubicBezTo>
                  <a:cubicBezTo>
                    <a:pt x="22" y="11"/>
                    <a:pt x="22" y="11"/>
                    <a:pt x="22" y="11"/>
                  </a:cubicBezTo>
                  <a:cubicBezTo>
                    <a:pt x="22" y="11"/>
                    <a:pt x="22" y="10"/>
                    <a:pt x="22" y="10"/>
                  </a:cubicBezTo>
                  <a:cubicBezTo>
                    <a:pt x="25" y="7"/>
                    <a:pt x="25" y="7"/>
                    <a:pt x="25" y="7"/>
                  </a:cubicBezTo>
                  <a:cubicBezTo>
                    <a:pt x="24" y="6"/>
                    <a:pt x="24" y="6"/>
                    <a:pt x="24" y="6"/>
                  </a:cubicBezTo>
                  <a:cubicBezTo>
                    <a:pt x="20" y="7"/>
                    <a:pt x="20" y="7"/>
                    <a:pt x="20" y="7"/>
                  </a:cubicBezTo>
                  <a:cubicBezTo>
                    <a:pt x="20" y="7"/>
                    <a:pt x="19" y="6"/>
                    <a:pt x="19" y="6"/>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71" name="Freeform 265">
              <a:extLst>
                <a:ext uri="{FF2B5EF4-FFF2-40B4-BE49-F238E27FC236}">
                  <a16:creationId xmlns:a16="http://schemas.microsoft.com/office/drawing/2014/main" id="{7B45F19C-7A54-C0AC-CD73-2FB2FBBA7FE4}"/>
                </a:ext>
              </a:extLst>
            </p:cNvPr>
            <p:cNvSpPr>
              <a:spLocks/>
            </p:cNvSpPr>
            <p:nvPr/>
          </p:nvSpPr>
          <p:spPr bwMode="auto">
            <a:xfrm>
              <a:off x="3527455" y="3881209"/>
              <a:ext cx="15665" cy="19146"/>
            </a:xfrm>
            <a:custGeom>
              <a:avLst/>
              <a:gdLst/>
              <a:ahLst/>
              <a:cxnLst>
                <a:cxn ang="0">
                  <a:pos x="2" y="1"/>
                </a:cxn>
                <a:cxn ang="0">
                  <a:pos x="1" y="7"/>
                </a:cxn>
                <a:cxn ang="0">
                  <a:pos x="6" y="8"/>
                </a:cxn>
                <a:cxn ang="0">
                  <a:pos x="7" y="2"/>
                </a:cxn>
                <a:cxn ang="0">
                  <a:pos x="2" y="1"/>
                </a:cxn>
              </a:cxnLst>
              <a:rect l="0" t="0" r="r" b="b"/>
              <a:pathLst>
                <a:path w="8" h="9">
                  <a:moveTo>
                    <a:pt x="2" y="1"/>
                  </a:moveTo>
                  <a:cubicBezTo>
                    <a:pt x="0" y="3"/>
                    <a:pt x="0" y="5"/>
                    <a:pt x="1" y="7"/>
                  </a:cubicBezTo>
                  <a:cubicBezTo>
                    <a:pt x="2" y="8"/>
                    <a:pt x="4" y="9"/>
                    <a:pt x="6" y="8"/>
                  </a:cubicBezTo>
                  <a:cubicBezTo>
                    <a:pt x="8" y="6"/>
                    <a:pt x="8" y="4"/>
                    <a:pt x="7" y="2"/>
                  </a:cubicBezTo>
                  <a:cubicBezTo>
                    <a:pt x="6" y="1"/>
                    <a:pt x="3" y="0"/>
                    <a:pt x="2" y="1"/>
                  </a:cubicBezTo>
                  <a:close/>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grpSp>
      <p:pic>
        <p:nvPicPr>
          <p:cNvPr id="18" name="Obrázok 17">
            <a:extLst>
              <a:ext uri="{FF2B5EF4-FFF2-40B4-BE49-F238E27FC236}">
                <a16:creationId xmlns:a16="http://schemas.microsoft.com/office/drawing/2014/main" id="{99E25042-ED7E-1F5B-78DC-610A2DA1A036}"/>
              </a:ext>
            </a:extLst>
          </p:cNvPr>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747653" y="1179005"/>
            <a:ext cx="1119945" cy="1491563"/>
          </a:xfrm>
          <a:prstGeom prst="rect">
            <a:avLst/>
          </a:prstGeom>
        </p:spPr>
      </p:pic>
      <p:sp>
        <p:nvSpPr>
          <p:cNvPr id="2" name="Freeform 15">
            <a:extLst>
              <a:ext uri="{FF2B5EF4-FFF2-40B4-BE49-F238E27FC236}">
                <a16:creationId xmlns:a16="http://schemas.microsoft.com/office/drawing/2014/main" id="{D1F4D802-C8A1-1FEE-A6D2-71F81E7F629B}"/>
              </a:ext>
            </a:extLst>
          </p:cNvPr>
          <p:cNvSpPr/>
          <p:nvPr/>
        </p:nvSpPr>
        <p:spPr>
          <a:xfrm>
            <a:off x="11133988" y="-10099"/>
            <a:ext cx="1058012" cy="706223"/>
          </a:xfrm>
          <a:custGeom>
            <a:avLst/>
            <a:gdLst/>
            <a:ahLst/>
            <a:cxnLst/>
            <a:rect l="l" t="t" r="r" b="b"/>
            <a:pathLst>
              <a:path w="1587018" h="1059335">
                <a:moveTo>
                  <a:pt x="0" y="0"/>
                </a:moveTo>
                <a:lnTo>
                  <a:pt x="1587018" y="0"/>
                </a:lnTo>
                <a:lnTo>
                  <a:pt x="1587018" y="1059334"/>
                </a:lnTo>
                <a:lnTo>
                  <a:pt x="0" y="1059334"/>
                </a:lnTo>
                <a:lnTo>
                  <a:pt x="0" y="0"/>
                </a:lnTo>
                <a:close/>
              </a:path>
            </a:pathLst>
          </a:custGeom>
          <a:blipFill>
            <a:blip r:embed="rId6"/>
            <a:stretch>
              <a:fillRect/>
            </a:stretch>
          </a:blipFill>
        </p:spPr>
        <p:txBody>
          <a:bodyPr/>
          <a:lstStyle/>
          <a:p>
            <a:endParaRPr lang="en-US" sz="1200" dirty="0"/>
          </a:p>
        </p:txBody>
      </p:sp>
      <p:sp>
        <p:nvSpPr>
          <p:cNvPr id="4" name="Freeform 16">
            <a:extLst>
              <a:ext uri="{FF2B5EF4-FFF2-40B4-BE49-F238E27FC236}">
                <a16:creationId xmlns:a16="http://schemas.microsoft.com/office/drawing/2014/main" id="{60BCD891-F4AD-79CE-A71A-D74973732F68}"/>
              </a:ext>
            </a:extLst>
          </p:cNvPr>
          <p:cNvSpPr/>
          <p:nvPr/>
        </p:nvSpPr>
        <p:spPr>
          <a:xfrm>
            <a:off x="9982308" y="7499"/>
            <a:ext cx="1058012" cy="688625"/>
          </a:xfrm>
          <a:custGeom>
            <a:avLst/>
            <a:gdLst/>
            <a:ahLst/>
            <a:cxnLst/>
            <a:rect l="l" t="t" r="r" b="b"/>
            <a:pathLst>
              <a:path w="1701205" h="1133428">
                <a:moveTo>
                  <a:pt x="0" y="0"/>
                </a:moveTo>
                <a:lnTo>
                  <a:pt x="1701205" y="0"/>
                </a:lnTo>
                <a:lnTo>
                  <a:pt x="1701205" y="1133427"/>
                </a:lnTo>
                <a:lnTo>
                  <a:pt x="0" y="1133427"/>
                </a:lnTo>
                <a:lnTo>
                  <a:pt x="0" y="0"/>
                </a:lnTo>
                <a:close/>
              </a:path>
            </a:pathLst>
          </a:custGeom>
          <a:blipFill>
            <a:blip r:embed="rId7"/>
            <a:stretch>
              <a:fillRect/>
            </a:stretch>
          </a:blipFill>
        </p:spPr>
        <p:txBody>
          <a:bodyPr/>
          <a:lstStyle/>
          <a:p>
            <a:endParaRPr lang="en-US" sz="1200" dirty="0"/>
          </a:p>
        </p:txBody>
      </p:sp>
      <p:sp>
        <p:nvSpPr>
          <p:cNvPr id="7" name="Rectangle 6">
            <a:extLst>
              <a:ext uri="{FF2B5EF4-FFF2-40B4-BE49-F238E27FC236}">
                <a16:creationId xmlns:a16="http://schemas.microsoft.com/office/drawing/2014/main" id="{2A6559B6-EE91-3FF6-EB0E-A745E08ABA13}"/>
              </a:ext>
            </a:extLst>
          </p:cNvPr>
          <p:cNvSpPr/>
          <p:nvPr/>
        </p:nvSpPr>
        <p:spPr>
          <a:xfrm>
            <a:off x="8285984" y="3121"/>
            <a:ext cx="1846538" cy="30862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1" kern="0" dirty="0">
                <a:solidFill>
                  <a:schemeClr val="tx1"/>
                </a:solidFill>
                <a:latin typeface="+mj-lt"/>
                <a:ea typeface="+mn-lt"/>
                <a:cs typeface="+mn-lt"/>
                <a:sym typeface="+mn-lt"/>
              </a:rPr>
              <a:t>Expert visiting sites in: </a:t>
            </a:r>
            <a:endParaRPr kumimoji="0" lang="en-US" sz="1200" b="0" i="0" u="none" strike="noStrike" kern="0" cap="none" spc="0" normalizeH="0" baseline="0" noProof="0" dirty="0">
              <a:ln>
                <a:noFill/>
              </a:ln>
              <a:solidFill>
                <a:schemeClr val="tx1"/>
              </a:solidFill>
              <a:effectLst/>
              <a:uLnTx/>
              <a:uFillTx/>
              <a:latin typeface="+mj-lt"/>
              <a:ea typeface="+mn-lt"/>
              <a:cs typeface="+mn-lt"/>
              <a:sym typeface="+mn-lt"/>
            </a:endParaRPr>
          </a:p>
        </p:txBody>
      </p:sp>
    </p:spTree>
    <p:extLst>
      <p:ext uri="{BB962C8B-B14F-4D97-AF65-F5344CB8AC3E}">
        <p14:creationId xmlns:p14="http://schemas.microsoft.com/office/powerpoint/2010/main" val="17434278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E9A02F-188B-472A-BBB2-33EE86BF9A48}"/>
              </a:ext>
            </a:extLst>
          </p:cNvPr>
          <p:cNvSpPr/>
          <p:nvPr/>
        </p:nvSpPr>
        <p:spPr>
          <a:xfrm>
            <a:off x="2632536" y="1422187"/>
            <a:ext cx="4103445" cy="171359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Over 39 years of experience in various managerial and supervisory roles focus on workplace and process safety consultant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chemeClr val="tx1"/>
                </a:solidFill>
                <a:ea typeface="+mn-lt"/>
                <a:cs typeface="+mn-lt"/>
                <a:sym typeface="+mn-lt"/>
              </a:rPr>
              <a:t>Prior Vice President SD&amp;HSE in MOL Group</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chemeClr val="tx1"/>
                </a:solidFill>
                <a:ea typeface="+mn-lt"/>
                <a:cs typeface="+mn-lt"/>
                <a:sym typeface="+mn-lt"/>
              </a:rPr>
              <a:t>Expert for corporate sustainable development and HSE management systems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chemeClr val="tx1"/>
                </a:solidFill>
                <a:ea typeface="+mn-lt"/>
                <a:cs typeface="+mn-lt"/>
                <a:sym typeface="+mn-lt"/>
              </a:rPr>
              <a:t>Experienced consultant in Safety awareness training, Leadership coaching and training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chemeClr val="tx1"/>
              </a:solidFill>
              <a:effectLst/>
              <a:uLnTx/>
              <a:uFillTx/>
              <a:ea typeface="+mn-lt"/>
              <a:cs typeface="+mn-lt"/>
              <a:sym typeface="+mn-lt"/>
            </a:endParaRPr>
          </a:p>
        </p:txBody>
      </p:sp>
      <p:sp>
        <p:nvSpPr>
          <p:cNvPr id="8" name="Rectangle 7">
            <a:extLst>
              <a:ext uri="{FF2B5EF4-FFF2-40B4-BE49-F238E27FC236}">
                <a16:creationId xmlns:a16="http://schemas.microsoft.com/office/drawing/2014/main" id="{F0AAB741-8FFF-45BC-8AE7-DDA8A0361D98}"/>
              </a:ext>
            </a:extLst>
          </p:cNvPr>
          <p:cNvSpPr/>
          <p:nvPr/>
        </p:nvSpPr>
        <p:spPr>
          <a:xfrm>
            <a:off x="2632537" y="5182162"/>
            <a:ext cx="4103446" cy="141553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285750" indent="-285750">
              <a:buFont typeface="Arial" panose="020B0604020202020204" pitchFamily="34" charset="0"/>
              <a:buChar char="•"/>
            </a:pPr>
            <a:r>
              <a:rPr lang="en-US" sz="1200" kern="0" dirty="0">
                <a:solidFill>
                  <a:schemeClr val="tx1"/>
                </a:solidFill>
                <a:ea typeface="+mn-lt"/>
                <a:cs typeface="+mn-lt"/>
                <a:sym typeface="+mn-lt"/>
              </a:rPr>
              <a:t>Graduate mechanical engineer, chartered welding specialist engineer, Technical University of Budapest</a:t>
            </a:r>
          </a:p>
          <a:p>
            <a:pPr marL="285750" indent="-285750">
              <a:buFont typeface="Arial" panose="020B0604020202020204" pitchFamily="34" charset="0"/>
              <a:buChar char="•"/>
            </a:pPr>
            <a:r>
              <a:rPr lang="en-US" sz="1200" kern="0" dirty="0">
                <a:solidFill>
                  <a:schemeClr val="tx1"/>
                </a:solidFill>
                <a:ea typeface="+mn-lt"/>
                <a:cs typeface="+mn-lt"/>
                <a:sym typeface="+mn-lt"/>
              </a:rPr>
              <a:t>Certified in Business Management Studies, JICA Tokyo</a:t>
            </a:r>
          </a:p>
          <a:p>
            <a:pPr marL="285750" indent="-285750">
              <a:buFont typeface="Arial" panose="020B0604020202020204" pitchFamily="34" charset="0"/>
              <a:buChar char="•"/>
            </a:pPr>
            <a:r>
              <a:rPr lang="en-US" sz="1200" kern="0" dirty="0">
                <a:solidFill>
                  <a:schemeClr val="tx1"/>
                </a:solidFill>
                <a:ea typeface="+mn-lt"/>
                <a:cs typeface="+mn-lt"/>
                <a:sym typeface="+mn-lt"/>
              </a:rPr>
              <a:t>Certified in Oil and Gas Risk Management, University of Calgary</a:t>
            </a:r>
          </a:p>
          <a:p>
            <a:pPr marL="285750" indent="-285750">
              <a:buFont typeface="Arial" panose="020B0604020202020204" pitchFamily="34" charset="0"/>
              <a:buChar char="•"/>
            </a:pPr>
            <a:r>
              <a:rPr lang="en-US" sz="1200" kern="0" dirty="0">
                <a:solidFill>
                  <a:schemeClr val="tx1"/>
                </a:solidFill>
                <a:ea typeface="+mn-lt"/>
                <a:cs typeface="+mn-lt"/>
                <a:sym typeface="+mn-lt"/>
              </a:rPr>
              <a:t>Trained Coach</a:t>
            </a:r>
          </a:p>
        </p:txBody>
      </p:sp>
      <p:sp>
        <p:nvSpPr>
          <p:cNvPr id="26" name="TextBox 25">
            <a:extLst>
              <a:ext uri="{FF2B5EF4-FFF2-40B4-BE49-F238E27FC236}">
                <a16:creationId xmlns:a16="http://schemas.microsoft.com/office/drawing/2014/main" id="{80D73B9D-62E6-4C90-A5F1-F5D760A408EA}"/>
              </a:ext>
            </a:extLst>
          </p:cNvPr>
          <p:cNvSpPr txBox="1"/>
          <p:nvPr/>
        </p:nvSpPr>
        <p:spPr>
          <a:xfrm>
            <a:off x="3205158" y="3503521"/>
            <a:ext cx="91242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Automotive</a:t>
            </a:r>
          </a:p>
        </p:txBody>
      </p:sp>
      <p:sp>
        <p:nvSpPr>
          <p:cNvPr id="27" name="TextBox 26">
            <a:extLst>
              <a:ext uri="{FF2B5EF4-FFF2-40B4-BE49-F238E27FC236}">
                <a16:creationId xmlns:a16="http://schemas.microsoft.com/office/drawing/2014/main" id="{BBEBFFBF-DC15-4748-950F-1E21A72C8B9C}"/>
              </a:ext>
            </a:extLst>
          </p:cNvPr>
          <p:cNvSpPr txBox="1"/>
          <p:nvPr/>
        </p:nvSpPr>
        <p:spPr>
          <a:xfrm>
            <a:off x="3216791" y="3889041"/>
            <a:ext cx="126348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Oil and chemicals</a:t>
            </a:r>
          </a:p>
        </p:txBody>
      </p:sp>
      <p:sp>
        <p:nvSpPr>
          <p:cNvPr id="28" name="TextBox 27">
            <a:extLst>
              <a:ext uri="{FF2B5EF4-FFF2-40B4-BE49-F238E27FC236}">
                <a16:creationId xmlns:a16="http://schemas.microsoft.com/office/drawing/2014/main" id="{D7967CF5-B6FB-483F-8EE5-A39A332E054D}"/>
              </a:ext>
            </a:extLst>
          </p:cNvPr>
          <p:cNvSpPr txBox="1"/>
          <p:nvPr/>
        </p:nvSpPr>
        <p:spPr>
          <a:xfrm>
            <a:off x="3214895" y="4274562"/>
            <a:ext cx="87876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Production</a:t>
            </a:r>
          </a:p>
        </p:txBody>
      </p:sp>
      <p:sp>
        <p:nvSpPr>
          <p:cNvPr id="40" name="Freeform 61" descr="{&quot;Key&quot;:&quot;POWER_USER_SHAPE_ICON&quot;,&quot;Value&quot;:&quot;POWER_USER_SHAPE_ICON_STYLE_1&quot;}">
            <a:extLst>
              <a:ext uri="{FF2B5EF4-FFF2-40B4-BE49-F238E27FC236}">
                <a16:creationId xmlns:a16="http://schemas.microsoft.com/office/drawing/2014/main" id="{C59A5AAC-0311-44F4-89FF-5EA2AA5A1986}"/>
              </a:ext>
            </a:extLst>
          </p:cNvPr>
          <p:cNvSpPr>
            <a:spLocks noEditPoints="1"/>
          </p:cNvSpPr>
          <p:nvPr/>
        </p:nvSpPr>
        <p:spPr bwMode="auto">
          <a:xfrm>
            <a:off x="4830275" y="3549223"/>
            <a:ext cx="176258" cy="235505"/>
          </a:xfrm>
          <a:custGeom>
            <a:avLst/>
            <a:gdLst>
              <a:gd name="T0" fmla="*/ 810 w 1672"/>
              <a:gd name="T1" fmla="*/ 1900 h 2232"/>
              <a:gd name="T2" fmla="*/ 766 w 1672"/>
              <a:gd name="T3" fmla="*/ 1922 h 2232"/>
              <a:gd name="T4" fmla="*/ 735 w 1672"/>
              <a:gd name="T5" fmla="*/ 1960 h 2232"/>
              <a:gd name="T6" fmla="*/ 725 w 1672"/>
              <a:gd name="T7" fmla="*/ 2008 h 2232"/>
              <a:gd name="T8" fmla="*/ 735 w 1672"/>
              <a:gd name="T9" fmla="*/ 2058 h 2232"/>
              <a:gd name="T10" fmla="*/ 766 w 1672"/>
              <a:gd name="T11" fmla="*/ 2096 h 2232"/>
              <a:gd name="T12" fmla="*/ 810 w 1672"/>
              <a:gd name="T13" fmla="*/ 2118 h 2232"/>
              <a:gd name="T14" fmla="*/ 862 w 1672"/>
              <a:gd name="T15" fmla="*/ 2118 h 2232"/>
              <a:gd name="T16" fmla="*/ 906 w 1672"/>
              <a:gd name="T17" fmla="*/ 2096 h 2232"/>
              <a:gd name="T18" fmla="*/ 937 w 1672"/>
              <a:gd name="T19" fmla="*/ 2058 h 2232"/>
              <a:gd name="T20" fmla="*/ 947 w 1672"/>
              <a:gd name="T21" fmla="*/ 2008 h 2232"/>
              <a:gd name="T22" fmla="*/ 937 w 1672"/>
              <a:gd name="T23" fmla="*/ 1960 h 2232"/>
              <a:gd name="T24" fmla="*/ 906 w 1672"/>
              <a:gd name="T25" fmla="*/ 1922 h 2232"/>
              <a:gd name="T26" fmla="*/ 862 w 1672"/>
              <a:gd name="T27" fmla="*/ 1900 h 2232"/>
              <a:gd name="T28" fmla="*/ 223 w 1672"/>
              <a:gd name="T29" fmla="*/ 168 h 2232"/>
              <a:gd name="T30" fmla="*/ 189 w 1672"/>
              <a:gd name="T31" fmla="*/ 179 h 2232"/>
              <a:gd name="T32" fmla="*/ 170 w 1672"/>
              <a:gd name="T33" fmla="*/ 206 h 2232"/>
              <a:gd name="T34" fmla="*/ 166 w 1672"/>
              <a:gd name="T35" fmla="*/ 1785 h 2232"/>
              <a:gd name="T36" fmla="*/ 1506 w 1672"/>
              <a:gd name="T37" fmla="*/ 223 h 2232"/>
              <a:gd name="T38" fmla="*/ 1495 w 1672"/>
              <a:gd name="T39" fmla="*/ 191 h 2232"/>
              <a:gd name="T40" fmla="*/ 1467 w 1672"/>
              <a:gd name="T41" fmla="*/ 171 h 2232"/>
              <a:gd name="T42" fmla="*/ 223 w 1672"/>
              <a:gd name="T43" fmla="*/ 168 h 2232"/>
              <a:gd name="T44" fmla="*/ 1449 w 1672"/>
              <a:gd name="T45" fmla="*/ 0 h 2232"/>
              <a:gd name="T46" fmla="*/ 1520 w 1672"/>
              <a:gd name="T47" fmla="*/ 12 h 2232"/>
              <a:gd name="T48" fmla="*/ 1581 w 1672"/>
              <a:gd name="T49" fmla="*/ 44 h 2232"/>
              <a:gd name="T50" fmla="*/ 1630 w 1672"/>
              <a:gd name="T51" fmla="*/ 92 h 2232"/>
              <a:gd name="T52" fmla="*/ 1661 w 1672"/>
              <a:gd name="T53" fmla="*/ 153 h 2232"/>
              <a:gd name="T54" fmla="*/ 1672 w 1672"/>
              <a:gd name="T55" fmla="*/ 223 h 2232"/>
              <a:gd name="T56" fmla="*/ 1670 w 1672"/>
              <a:gd name="T57" fmla="*/ 2045 h 2232"/>
              <a:gd name="T58" fmla="*/ 1647 w 1672"/>
              <a:gd name="T59" fmla="*/ 2111 h 2232"/>
              <a:gd name="T60" fmla="*/ 1607 w 1672"/>
              <a:gd name="T61" fmla="*/ 2166 h 2232"/>
              <a:gd name="T62" fmla="*/ 1552 w 1672"/>
              <a:gd name="T63" fmla="*/ 2207 h 2232"/>
              <a:gd name="T64" fmla="*/ 1486 w 1672"/>
              <a:gd name="T65" fmla="*/ 2229 h 2232"/>
              <a:gd name="T66" fmla="*/ 223 w 1672"/>
              <a:gd name="T67" fmla="*/ 2232 h 2232"/>
              <a:gd name="T68" fmla="*/ 152 w 1672"/>
              <a:gd name="T69" fmla="*/ 2220 h 2232"/>
              <a:gd name="T70" fmla="*/ 91 w 1672"/>
              <a:gd name="T71" fmla="*/ 2189 h 2232"/>
              <a:gd name="T72" fmla="*/ 42 w 1672"/>
              <a:gd name="T73" fmla="*/ 2140 h 2232"/>
              <a:gd name="T74" fmla="*/ 11 w 1672"/>
              <a:gd name="T75" fmla="*/ 2080 h 2232"/>
              <a:gd name="T76" fmla="*/ 0 w 1672"/>
              <a:gd name="T77" fmla="*/ 2008 h 2232"/>
              <a:gd name="T78" fmla="*/ 2 w 1672"/>
              <a:gd name="T79" fmla="*/ 188 h 2232"/>
              <a:gd name="T80" fmla="*/ 25 w 1672"/>
              <a:gd name="T81" fmla="*/ 122 h 2232"/>
              <a:gd name="T82" fmla="*/ 65 w 1672"/>
              <a:gd name="T83" fmla="*/ 66 h 2232"/>
              <a:gd name="T84" fmla="*/ 120 w 1672"/>
              <a:gd name="T85" fmla="*/ 25 h 2232"/>
              <a:gd name="T86" fmla="*/ 186 w 1672"/>
              <a:gd name="T87" fmla="*/ 4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72" h="2232">
                <a:moveTo>
                  <a:pt x="836" y="1897"/>
                </a:moveTo>
                <a:lnTo>
                  <a:pt x="810" y="1900"/>
                </a:lnTo>
                <a:lnTo>
                  <a:pt x="787" y="1909"/>
                </a:lnTo>
                <a:lnTo>
                  <a:pt x="766" y="1922"/>
                </a:lnTo>
                <a:lnTo>
                  <a:pt x="749" y="1939"/>
                </a:lnTo>
                <a:lnTo>
                  <a:pt x="735" y="1960"/>
                </a:lnTo>
                <a:lnTo>
                  <a:pt x="728" y="1983"/>
                </a:lnTo>
                <a:lnTo>
                  <a:pt x="725" y="2008"/>
                </a:lnTo>
                <a:lnTo>
                  <a:pt x="728" y="2034"/>
                </a:lnTo>
                <a:lnTo>
                  <a:pt x="735" y="2058"/>
                </a:lnTo>
                <a:lnTo>
                  <a:pt x="749" y="2079"/>
                </a:lnTo>
                <a:lnTo>
                  <a:pt x="766" y="2096"/>
                </a:lnTo>
                <a:lnTo>
                  <a:pt x="787" y="2109"/>
                </a:lnTo>
                <a:lnTo>
                  <a:pt x="810" y="2118"/>
                </a:lnTo>
                <a:lnTo>
                  <a:pt x="836" y="2121"/>
                </a:lnTo>
                <a:lnTo>
                  <a:pt x="862" y="2118"/>
                </a:lnTo>
                <a:lnTo>
                  <a:pt x="885" y="2109"/>
                </a:lnTo>
                <a:lnTo>
                  <a:pt x="906" y="2096"/>
                </a:lnTo>
                <a:lnTo>
                  <a:pt x="923" y="2079"/>
                </a:lnTo>
                <a:lnTo>
                  <a:pt x="937" y="2058"/>
                </a:lnTo>
                <a:lnTo>
                  <a:pt x="944" y="2034"/>
                </a:lnTo>
                <a:lnTo>
                  <a:pt x="947" y="2008"/>
                </a:lnTo>
                <a:lnTo>
                  <a:pt x="944" y="1983"/>
                </a:lnTo>
                <a:lnTo>
                  <a:pt x="937" y="1960"/>
                </a:lnTo>
                <a:lnTo>
                  <a:pt x="923" y="1939"/>
                </a:lnTo>
                <a:lnTo>
                  <a:pt x="906" y="1922"/>
                </a:lnTo>
                <a:lnTo>
                  <a:pt x="885" y="1909"/>
                </a:lnTo>
                <a:lnTo>
                  <a:pt x="862" y="1900"/>
                </a:lnTo>
                <a:lnTo>
                  <a:pt x="836" y="1897"/>
                </a:lnTo>
                <a:close/>
                <a:moveTo>
                  <a:pt x="223" y="168"/>
                </a:moveTo>
                <a:lnTo>
                  <a:pt x="205" y="171"/>
                </a:lnTo>
                <a:lnTo>
                  <a:pt x="189" y="179"/>
                </a:lnTo>
                <a:lnTo>
                  <a:pt x="177" y="191"/>
                </a:lnTo>
                <a:lnTo>
                  <a:pt x="170" y="206"/>
                </a:lnTo>
                <a:lnTo>
                  <a:pt x="166" y="223"/>
                </a:lnTo>
                <a:lnTo>
                  <a:pt x="166" y="1785"/>
                </a:lnTo>
                <a:lnTo>
                  <a:pt x="1506" y="1785"/>
                </a:lnTo>
                <a:lnTo>
                  <a:pt x="1506" y="223"/>
                </a:lnTo>
                <a:lnTo>
                  <a:pt x="1502" y="206"/>
                </a:lnTo>
                <a:lnTo>
                  <a:pt x="1495" y="191"/>
                </a:lnTo>
                <a:lnTo>
                  <a:pt x="1483" y="179"/>
                </a:lnTo>
                <a:lnTo>
                  <a:pt x="1467" y="171"/>
                </a:lnTo>
                <a:lnTo>
                  <a:pt x="1449" y="168"/>
                </a:lnTo>
                <a:lnTo>
                  <a:pt x="223" y="168"/>
                </a:lnTo>
                <a:close/>
                <a:moveTo>
                  <a:pt x="223" y="0"/>
                </a:moveTo>
                <a:lnTo>
                  <a:pt x="1449" y="0"/>
                </a:lnTo>
                <a:lnTo>
                  <a:pt x="1486" y="4"/>
                </a:lnTo>
                <a:lnTo>
                  <a:pt x="1520" y="12"/>
                </a:lnTo>
                <a:lnTo>
                  <a:pt x="1552" y="25"/>
                </a:lnTo>
                <a:lnTo>
                  <a:pt x="1581" y="44"/>
                </a:lnTo>
                <a:lnTo>
                  <a:pt x="1607" y="66"/>
                </a:lnTo>
                <a:lnTo>
                  <a:pt x="1630" y="92"/>
                </a:lnTo>
                <a:lnTo>
                  <a:pt x="1647" y="122"/>
                </a:lnTo>
                <a:lnTo>
                  <a:pt x="1661" y="153"/>
                </a:lnTo>
                <a:lnTo>
                  <a:pt x="1670" y="188"/>
                </a:lnTo>
                <a:lnTo>
                  <a:pt x="1672" y="223"/>
                </a:lnTo>
                <a:lnTo>
                  <a:pt x="1672" y="2008"/>
                </a:lnTo>
                <a:lnTo>
                  <a:pt x="1670" y="2045"/>
                </a:lnTo>
                <a:lnTo>
                  <a:pt x="1661" y="2080"/>
                </a:lnTo>
                <a:lnTo>
                  <a:pt x="1647" y="2111"/>
                </a:lnTo>
                <a:lnTo>
                  <a:pt x="1630" y="2140"/>
                </a:lnTo>
                <a:lnTo>
                  <a:pt x="1607" y="2166"/>
                </a:lnTo>
                <a:lnTo>
                  <a:pt x="1581" y="2189"/>
                </a:lnTo>
                <a:lnTo>
                  <a:pt x="1552" y="2207"/>
                </a:lnTo>
                <a:lnTo>
                  <a:pt x="1520" y="2220"/>
                </a:lnTo>
                <a:lnTo>
                  <a:pt x="1486" y="2229"/>
                </a:lnTo>
                <a:lnTo>
                  <a:pt x="1449" y="2232"/>
                </a:lnTo>
                <a:lnTo>
                  <a:pt x="223" y="2232"/>
                </a:lnTo>
                <a:lnTo>
                  <a:pt x="186" y="2229"/>
                </a:lnTo>
                <a:lnTo>
                  <a:pt x="152" y="2220"/>
                </a:lnTo>
                <a:lnTo>
                  <a:pt x="120" y="2207"/>
                </a:lnTo>
                <a:lnTo>
                  <a:pt x="91" y="2189"/>
                </a:lnTo>
                <a:lnTo>
                  <a:pt x="65" y="2166"/>
                </a:lnTo>
                <a:lnTo>
                  <a:pt x="42" y="2140"/>
                </a:lnTo>
                <a:lnTo>
                  <a:pt x="25" y="2111"/>
                </a:lnTo>
                <a:lnTo>
                  <a:pt x="11" y="2080"/>
                </a:lnTo>
                <a:lnTo>
                  <a:pt x="2" y="2045"/>
                </a:lnTo>
                <a:lnTo>
                  <a:pt x="0" y="2008"/>
                </a:lnTo>
                <a:lnTo>
                  <a:pt x="0" y="223"/>
                </a:lnTo>
                <a:lnTo>
                  <a:pt x="2" y="188"/>
                </a:lnTo>
                <a:lnTo>
                  <a:pt x="11" y="153"/>
                </a:lnTo>
                <a:lnTo>
                  <a:pt x="25" y="122"/>
                </a:lnTo>
                <a:lnTo>
                  <a:pt x="42" y="92"/>
                </a:lnTo>
                <a:lnTo>
                  <a:pt x="65" y="66"/>
                </a:lnTo>
                <a:lnTo>
                  <a:pt x="91" y="44"/>
                </a:lnTo>
                <a:lnTo>
                  <a:pt x="120" y="25"/>
                </a:lnTo>
                <a:lnTo>
                  <a:pt x="152" y="12"/>
                </a:lnTo>
                <a:lnTo>
                  <a:pt x="186" y="4"/>
                </a:lnTo>
                <a:lnTo>
                  <a:pt x="22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42" name="TextBox 41">
            <a:extLst>
              <a:ext uri="{FF2B5EF4-FFF2-40B4-BE49-F238E27FC236}">
                <a16:creationId xmlns:a16="http://schemas.microsoft.com/office/drawing/2014/main" id="{100CE035-3447-4003-A22E-A3E4B3B54CF5}"/>
              </a:ext>
            </a:extLst>
          </p:cNvPr>
          <p:cNvSpPr txBox="1"/>
          <p:nvPr/>
        </p:nvSpPr>
        <p:spPr>
          <a:xfrm>
            <a:off x="5169529" y="3889041"/>
            <a:ext cx="1130438"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Electrotechnics</a:t>
            </a:r>
          </a:p>
        </p:txBody>
      </p:sp>
      <p:sp>
        <p:nvSpPr>
          <p:cNvPr id="43" name="TextBox 42">
            <a:extLst>
              <a:ext uri="{FF2B5EF4-FFF2-40B4-BE49-F238E27FC236}">
                <a16:creationId xmlns:a16="http://schemas.microsoft.com/office/drawing/2014/main" id="{6CEE651F-2ED1-4DED-8E18-ECB3A6C57B34}"/>
              </a:ext>
            </a:extLst>
          </p:cNvPr>
          <p:cNvSpPr txBox="1"/>
          <p:nvPr/>
        </p:nvSpPr>
        <p:spPr>
          <a:xfrm>
            <a:off x="5169529" y="3503521"/>
            <a:ext cx="165942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Mechanical Engineering</a:t>
            </a:r>
          </a:p>
        </p:txBody>
      </p:sp>
      <p:sp>
        <p:nvSpPr>
          <p:cNvPr id="44" name="Rectangle 43">
            <a:extLst>
              <a:ext uri="{FF2B5EF4-FFF2-40B4-BE49-F238E27FC236}">
                <a16:creationId xmlns:a16="http://schemas.microsoft.com/office/drawing/2014/main" id="{DDB5CB2D-19F3-41CC-85AC-B563388ADEFA}"/>
              </a:ext>
            </a:extLst>
          </p:cNvPr>
          <p:cNvSpPr/>
          <p:nvPr/>
        </p:nvSpPr>
        <p:spPr>
          <a:xfrm>
            <a:off x="6868524" y="2518219"/>
            <a:ext cx="4982783" cy="164285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R="0" lvl="0" defTabSz="914400" eaLnBrk="1" fontAlgn="auto" latinLnBrk="0" hangingPunct="1">
              <a:lnSpc>
                <a:spcPct val="100000"/>
              </a:lnSpc>
              <a:spcBef>
                <a:spcPts val="0"/>
              </a:spcBef>
              <a:spcAft>
                <a:spcPts val="0"/>
              </a:spcAft>
              <a:buClrTx/>
              <a:buSzTx/>
              <a:tabLst/>
              <a:defRPr/>
            </a:pPr>
            <a:r>
              <a:rPr lang="en-US" sz="1400" b="1" i="0" u="none" strike="noStrike" cap="none" dirty="0">
                <a:solidFill>
                  <a:srgbClr val="000000"/>
                </a:solidFill>
                <a:latin typeface="+mn-lt"/>
                <a:ea typeface="Arial"/>
                <a:cs typeface="Arial"/>
                <a:sym typeface="Arial"/>
              </a:rPr>
              <a:t>Development of Corporate Operational Discipline (Chemicals)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chemeClr val="tx1"/>
                </a:solidFill>
                <a:ea typeface="+mn-lt"/>
                <a:cs typeface="+mn-lt"/>
                <a:sym typeface="+mn-lt"/>
              </a:rPr>
              <a:t>Enabling a group of companies become self-sufficient to sustain the safety improvement program by "train the trainers" technique and establishment of a large, dedicated workplace and process safety network.</a:t>
            </a:r>
          </a:p>
        </p:txBody>
      </p:sp>
      <p:sp>
        <p:nvSpPr>
          <p:cNvPr id="45" name="Rectangle 44">
            <a:extLst>
              <a:ext uri="{FF2B5EF4-FFF2-40B4-BE49-F238E27FC236}">
                <a16:creationId xmlns:a16="http://schemas.microsoft.com/office/drawing/2014/main" id="{A30D150F-ED30-4882-BDD1-FE97DC63819E}"/>
              </a:ext>
            </a:extLst>
          </p:cNvPr>
          <p:cNvSpPr/>
          <p:nvPr/>
        </p:nvSpPr>
        <p:spPr>
          <a:xfrm>
            <a:off x="0" y="1027906"/>
            <a:ext cx="2456121" cy="5165723"/>
          </a:xfrm>
          <a:prstGeom prst="rect">
            <a:avLst/>
          </a:pr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chemeClr val="tx1"/>
              </a:solidFill>
              <a:effectLst/>
              <a:uLnTx/>
              <a:uFillTx/>
            </a:endParaRPr>
          </a:p>
        </p:txBody>
      </p:sp>
      <p:sp>
        <p:nvSpPr>
          <p:cNvPr id="46" name="Rectangle 45">
            <a:extLst>
              <a:ext uri="{FF2B5EF4-FFF2-40B4-BE49-F238E27FC236}">
                <a16:creationId xmlns:a16="http://schemas.microsoft.com/office/drawing/2014/main" id="{7BEDCA70-8D07-4CCE-A8F6-2B3D231AE520}"/>
              </a:ext>
            </a:extLst>
          </p:cNvPr>
          <p:cNvSpPr/>
          <p:nvPr/>
        </p:nvSpPr>
        <p:spPr>
          <a:xfrm>
            <a:off x="0" y="3235947"/>
            <a:ext cx="2456121" cy="641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ea typeface="+mn-lt"/>
                <a:cs typeface="+mn-lt"/>
                <a:sym typeface="+mn-lt"/>
              </a:rPr>
              <a:t>Expert</a:t>
            </a:r>
          </a:p>
        </p:txBody>
      </p:sp>
      <p:cxnSp>
        <p:nvCxnSpPr>
          <p:cNvPr id="47" name="Straight Connector 46">
            <a:extLst>
              <a:ext uri="{FF2B5EF4-FFF2-40B4-BE49-F238E27FC236}">
                <a16:creationId xmlns:a16="http://schemas.microsoft.com/office/drawing/2014/main" id="{93A7840D-EA91-4EE2-90A9-9DB67CE0C86A}"/>
              </a:ext>
            </a:extLst>
          </p:cNvPr>
          <p:cNvCxnSpPr/>
          <p:nvPr/>
        </p:nvCxnSpPr>
        <p:spPr>
          <a:xfrm>
            <a:off x="195533" y="3212628"/>
            <a:ext cx="20650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ED7F573A-0F05-4B01-BC67-624FF85CA80E}"/>
              </a:ext>
            </a:extLst>
          </p:cNvPr>
          <p:cNvSpPr/>
          <p:nvPr/>
        </p:nvSpPr>
        <p:spPr>
          <a:xfrm>
            <a:off x="5729984" y="5455504"/>
            <a:ext cx="2556000" cy="36894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52" name="Rectangle 51">
            <a:extLst>
              <a:ext uri="{FF2B5EF4-FFF2-40B4-BE49-F238E27FC236}">
                <a16:creationId xmlns:a16="http://schemas.microsoft.com/office/drawing/2014/main" id="{42AE8DD1-65E4-4BDF-9A75-3052D1EA8729}"/>
              </a:ext>
            </a:extLst>
          </p:cNvPr>
          <p:cNvSpPr/>
          <p:nvPr/>
        </p:nvSpPr>
        <p:spPr>
          <a:xfrm>
            <a:off x="6865470" y="3617134"/>
            <a:ext cx="4982783" cy="112438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mn-lt"/>
                <a:cs typeface="+mn-lt"/>
                <a:sym typeface="+mn-lt"/>
              </a:rPr>
              <a:t>Effective Felt Leadership (Manufacturing)</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mn-lt"/>
                <a:ea typeface="+mn-ea"/>
                <a:cs typeface="Arial"/>
              </a:rPr>
              <a:t>Assessment  and development of safety management system and practice, training and coaching of operational leaders to develop their influential safety management skills.</a:t>
            </a:r>
            <a:endParaRPr kumimoji="0" lang="en-US" sz="1200" b="0" i="0" u="none" strike="noStrike" kern="0" cap="none" spc="0" normalizeH="0" baseline="0" noProof="0" dirty="0">
              <a:ln>
                <a:noFill/>
              </a:ln>
              <a:solidFill>
                <a:schemeClr val="tx1"/>
              </a:solidFill>
              <a:effectLst/>
              <a:uLnTx/>
              <a:uFillTx/>
              <a:ea typeface="+mn-lt"/>
              <a:cs typeface="+mn-lt"/>
              <a:sym typeface="+mn-lt"/>
            </a:endParaRPr>
          </a:p>
        </p:txBody>
      </p:sp>
      <p:sp>
        <p:nvSpPr>
          <p:cNvPr id="55" name="Rectangle 54">
            <a:extLst>
              <a:ext uri="{FF2B5EF4-FFF2-40B4-BE49-F238E27FC236}">
                <a16:creationId xmlns:a16="http://schemas.microsoft.com/office/drawing/2014/main" id="{3F344986-33D7-4EFF-B5CD-4DE051F0A4FD}"/>
              </a:ext>
            </a:extLst>
          </p:cNvPr>
          <p:cNvSpPr/>
          <p:nvPr/>
        </p:nvSpPr>
        <p:spPr>
          <a:xfrm>
            <a:off x="6868524" y="1498745"/>
            <a:ext cx="4982783" cy="112438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mn-lt"/>
                <a:cs typeface="+mn-lt"/>
                <a:sym typeface="+mn-lt"/>
              </a:rPr>
              <a:t>SEVESO projects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chemeClr val="tx1"/>
                </a:solidFill>
                <a:ea typeface="+mn-lt"/>
                <a:cs typeface="+mn-lt"/>
                <a:sym typeface="+mn-lt"/>
              </a:rPr>
              <a:t>Program manager for Safe Workplaces Project with significant improvement of safety performance indicators in four years, as a result of an international, multi-site group of companies’ efforts.</a:t>
            </a:r>
          </a:p>
        </p:txBody>
      </p:sp>
      <p:sp>
        <p:nvSpPr>
          <p:cNvPr id="56" name="Title 1">
            <a:extLst>
              <a:ext uri="{FF2B5EF4-FFF2-40B4-BE49-F238E27FC236}">
                <a16:creationId xmlns:a16="http://schemas.microsoft.com/office/drawing/2014/main" id="{8E0D200D-B453-49DD-B19E-89FECDCC1C00}"/>
              </a:ext>
            </a:extLst>
          </p:cNvPr>
          <p:cNvSpPr txBox="1">
            <a:spLocks/>
          </p:cNvSpPr>
          <p:nvPr/>
        </p:nvSpPr>
        <p:spPr>
          <a:xfrm>
            <a:off x="0" y="2796867"/>
            <a:ext cx="2456121" cy="400615"/>
          </a:xfrm>
          <a:prstGeom prst="rect">
            <a:avLst/>
          </a:prstGeom>
          <a:noFill/>
          <a:ln w="25400" cap="flat" cmpd="sng" algn="ctr">
            <a:noFill/>
            <a:prstDash val="solid"/>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spcBef>
                <a:spcPct val="0"/>
              </a:spcBef>
              <a:buNone/>
              <a:defRPr sz="4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a:solidFill>
                  <a:schemeClr val="bg1"/>
                </a:solidFill>
                <a:ea typeface="+mn-lt"/>
                <a:cs typeface="+mn-lt"/>
                <a:sym typeface="+mn-lt"/>
              </a:rPr>
              <a:t>Béla </a:t>
            </a:r>
            <a:r>
              <a:rPr lang="en-US" sz="2400" b="1" dirty="0" err="1">
                <a:solidFill>
                  <a:schemeClr val="bg1"/>
                </a:solidFill>
                <a:ea typeface="+mn-lt"/>
                <a:cs typeface="+mn-lt"/>
                <a:sym typeface="+mn-lt"/>
              </a:rPr>
              <a:t>Cseh</a:t>
            </a:r>
            <a:endParaRPr lang="en-US" sz="2400" b="1" dirty="0">
              <a:solidFill>
                <a:schemeClr val="bg1"/>
              </a:solidFill>
              <a:ea typeface="+mn-lt"/>
              <a:cs typeface="+mn-lt"/>
              <a:sym typeface="+mn-lt"/>
            </a:endParaRPr>
          </a:p>
        </p:txBody>
      </p:sp>
      <p:sp>
        <p:nvSpPr>
          <p:cNvPr id="78" name="AutoShape 3">
            <a:extLst>
              <a:ext uri="{FF2B5EF4-FFF2-40B4-BE49-F238E27FC236}">
                <a16:creationId xmlns:a16="http://schemas.microsoft.com/office/drawing/2014/main" id="{83EF720D-47BB-4037-AB5F-BF95C1824F30}"/>
              </a:ext>
            </a:extLst>
          </p:cNvPr>
          <p:cNvSpPr>
            <a:spLocks noChangeAspect="1" noChangeArrowheads="1" noTextEdit="1"/>
          </p:cNvSpPr>
          <p:nvPr/>
        </p:nvSpPr>
        <p:spPr bwMode="auto">
          <a:xfrm>
            <a:off x="2548369" y="2743048"/>
            <a:ext cx="552985" cy="5529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0" name="Rectangle 89">
            <a:extLst>
              <a:ext uri="{FF2B5EF4-FFF2-40B4-BE49-F238E27FC236}">
                <a16:creationId xmlns:a16="http://schemas.microsoft.com/office/drawing/2014/main" id="{9E03C71C-3F93-433D-A32F-6466E7274591}"/>
              </a:ext>
            </a:extLst>
          </p:cNvPr>
          <p:cNvSpPr/>
          <p:nvPr/>
        </p:nvSpPr>
        <p:spPr>
          <a:xfrm>
            <a:off x="3079672" y="1036206"/>
            <a:ext cx="1000594" cy="369332"/>
          </a:xfrm>
          <a:prstGeom prst="rect">
            <a:avLst/>
          </a:prstGeom>
          <a:noFill/>
        </p:spPr>
        <p:txBody>
          <a:bodyPr wrap="none">
            <a:spAutoFit/>
          </a:bodyPr>
          <a:lstStyle/>
          <a:p>
            <a:pPr lvl="0">
              <a:defRPr/>
            </a:pPr>
            <a:r>
              <a:rPr lang="en-US" b="1" kern="0" dirty="0">
                <a:solidFill>
                  <a:schemeClr val="accent2"/>
                </a:solidFill>
                <a:ea typeface="+mn-lt"/>
                <a:cs typeface="+mn-lt"/>
                <a:sym typeface="+mn-lt"/>
              </a:rPr>
              <a:t>RESUME</a:t>
            </a:r>
          </a:p>
        </p:txBody>
      </p:sp>
      <p:sp>
        <p:nvSpPr>
          <p:cNvPr id="91" name="Rectangle 90">
            <a:extLst>
              <a:ext uri="{FF2B5EF4-FFF2-40B4-BE49-F238E27FC236}">
                <a16:creationId xmlns:a16="http://schemas.microsoft.com/office/drawing/2014/main" id="{F8F92A6B-AEB4-40B1-A089-30C8B247DDF8}"/>
              </a:ext>
            </a:extLst>
          </p:cNvPr>
          <p:cNvSpPr/>
          <p:nvPr/>
        </p:nvSpPr>
        <p:spPr>
          <a:xfrm>
            <a:off x="3079672" y="3040967"/>
            <a:ext cx="1133644" cy="369332"/>
          </a:xfrm>
          <a:prstGeom prst="rect">
            <a:avLst/>
          </a:prstGeom>
          <a:noFill/>
        </p:spPr>
        <p:txBody>
          <a:bodyPr wrap="none">
            <a:spAutoFit/>
          </a:bodyPr>
          <a:lstStyle/>
          <a:p>
            <a:r>
              <a:rPr lang="en-US" b="1" kern="0" dirty="0">
                <a:solidFill>
                  <a:schemeClr val="accent3"/>
                </a:solidFill>
                <a:ea typeface="+mn-lt"/>
                <a:cs typeface="+mn-lt"/>
                <a:sym typeface="+mn-lt"/>
              </a:rPr>
              <a:t>EXPERTISE</a:t>
            </a:r>
            <a:endParaRPr lang="en-US" dirty="0">
              <a:solidFill>
                <a:schemeClr val="accent3"/>
              </a:solidFill>
              <a:ea typeface="+mn-lt"/>
              <a:cs typeface="+mn-lt"/>
              <a:sym typeface="+mn-lt"/>
            </a:endParaRPr>
          </a:p>
        </p:txBody>
      </p:sp>
      <p:sp>
        <p:nvSpPr>
          <p:cNvPr id="92" name="Rectangle 91">
            <a:extLst>
              <a:ext uri="{FF2B5EF4-FFF2-40B4-BE49-F238E27FC236}">
                <a16:creationId xmlns:a16="http://schemas.microsoft.com/office/drawing/2014/main" id="{ECEB2771-8876-4633-9D4D-0211AEE8FA00}"/>
              </a:ext>
            </a:extLst>
          </p:cNvPr>
          <p:cNvSpPr/>
          <p:nvPr/>
        </p:nvSpPr>
        <p:spPr>
          <a:xfrm>
            <a:off x="3207354" y="4762201"/>
            <a:ext cx="1394934" cy="369332"/>
          </a:xfrm>
          <a:prstGeom prst="rect">
            <a:avLst/>
          </a:prstGeom>
          <a:noFill/>
        </p:spPr>
        <p:txBody>
          <a:bodyPr wrap="none">
            <a:spAutoFit/>
          </a:bodyPr>
          <a:lstStyle/>
          <a:p>
            <a:pPr lvl="0">
              <a:defRPr/>
            </a:pPr>
            <a:r>
              <a:rPr lang="en-US" b="1" kern="0" dirty="0">
                <a:solidFill>
                  <a:schemeClr val="tx2"/>
                </a:solidFill>
                <a:ea typeface="+mn-lt"/>
                <a:cs typeface="+mn-lt"/>
                <a:sym typeface="+mn-lt"/>
              </a:rPr>
              <a:t>EEDUCATION</a:t>
            </a:r>
            <a:endParaRPr lang="en-US" kern="0" dirty="0">
              <a:solidFill>
                <a:schemeClr val="tx2"/>
              </a:solidFill>
              <a:ea typeface="+mn-lt"/>
              <a:cs typeface="+mn-lt"/>
              <a:sym typeface="+mn-lt"/>
            </a:endParaRPr>
          </a:p>
        </p:txBody>
      </p:sp>
      <p:sp>
        <p:nvSpPr>
          <p:cNvPr id="93" name="Rectangle 92">
            <a:extLst>
              <a:ext uri="{FF2B5EF4-FFF2-40B4-BE49-F238E27FC236}">
                <a16:creationId xmlns:a16="http://schemas.microsoft.com/office/drawing/2014/main" id="{7E820C24-49CB-4979-8471-68066335DE1C}"/>
              </a:ext>
            </a:extLst>
          </p:cNvPr>
          <p:cNvSpPr/>
          <p:nvPr/>
        </p:nvSpPr>
        <p:spPr>
          <a:xfrm>
            <a:off x="7371921" y="1061903"/>
            <a:ext cx="3185487" cy="369332"/>
          </a:xfrm>
          <a:prstGeom prst="rect">
            <a:avLst/>
          </a:prstGeom>
          <a:noFill/>
          <a:ln>
            <a:noFill/>
          </a:ln>
        </p:spPr>
        <p:txBody>
          <a:bodyPr wrap="none">
            <a:spAutoFit/>
          </a:bodyPr>
          <a:lstStyle/>
          <a:p>
            <a:pPr lvl="0">
              <a:defRPr/>
            </a:pPr>
            <a:r>
              <a:rPr lang="en-US" b="1" kern="0" dirty="0">
                <a:solidFill>
                  <a:schemeClr val="accent6"/>
                </a:solidFill>
                <a:ea typeface="+mn-lt"/>
                <a:cs typeface="+mn-lt"/>
                <a:sym typeface="+mn-lt"/>
              </a:rPr>
              <a:t>PROJECT REFERENCES (EXTRACT)</a:t>
            </a:r>
            <a:endParaRPr lang="en-US" kern="0" dirty="0">
              <a:solidFill>
                <a:schemeClr val="accent6"/>
              </a:solidFill>
              <a:ea typeface="+mn-lt"/>
              <a:cs typeface="+mn-lt"/>
              <a:sym typeface="+mn-lt"/>
            </a:endParaRPr>
          </a:p>
        </p:txBody>
      </p:sp>
      <p:grpSp>
        <p:nvGrpSpPr>
          <p:cNvPr id="95" name="Candidate" descr="{&quot;Key&quot;:&quot;POWER_USER_SHAPE_ICON&quot;,&quot;Value&quot;:&quot;POWER_USER_SHAPE_ICON_STYLE_1&quot;}">
            <a:extLst>
              <a:ext uri="{FF2B5EF4-FFF2-40B4-BE49-F238E27FC236}">
                <a16:creationId xmlns:a16="http://schemas.microsoft.com/office/drawing/2014/main" id="{6E4EAC76-0C75-5884-6152-B388F0CB494D}"/>
              </a:ext>
            </a:extLst>
          </p:cNvPr>
          <p:cNvGrpSpPr>
            <a:grpSpLocks noChangeAspect="1"/>
          </p:cNvGrpSpPr>
          <p:nvPr/>
        </p:nvGrpSpPr>
        <p:grpSpPr>
          <a:xfrm>
            <a:off x="2744839" y="3044107"/>
            <a:ext cx="303497" cy="355478"/>
            <a:chOff x="8482013" y="4622800"/>
            <a:chExt cx="574675" cy="673101"/>
          </a:xfrm>
        </p:grpSpPr>
        <p:sp>
          <p:nvSpPr>
            <p:cNvPr id="96" name="Freeform 2635">
              <a:extLst>
                <a:ext uri="{FF2B5EF4-FFF2-40B4-BE49-F238E27FC236}">
                  <a16:creationId xmlns:a16="http://schemas.microsoft.com/office/drawing/2014/main" id="{DD40393E-02E8-7CB3-BB34-991227765ED4}"/>
                </a:ext>
              </a:extLst>
            </p:cNvPr>
            <p:cNvSpPr>
              <a:spLocks/>
            </p:cNvSpPr>
            <p:nvPr/>
          </p:nvSpPr>
          <p:spPr bwMode="auto">
            <a:xfrm>
              <a:off x="8763000" y="4773613"/>
              <a:ext cx="293688" cy="522288"/>
            </a:xfrm>
            <a:custGeom>
              <a:avLst/>
              <a:gdLst>
                <a:gd name="T0" fmla="*/ 263 w 263"/>
                <a:gd name="T1" fmla="*/ 56 h 467"/>
                <a:gd name="T2" fmla="*/ 252 w 263"/>
                <a:gd name="T3" fmla="*/ 210 h 467"/>
                <a:gd name="T4" fmla="*/ 205 w 263"/>
                <a:gd name="T5" fmla="*/ 247 h 467"/>
                <a:gd name="T6" fmla="*/ 203 w 263"/>
                <a:gd name="T7" fmla="*/ 247 h 467"/>
                <a:gd name="T8" fmla="*/ 188 w 263"/>
                <a:gd name="T9" fmla="*/ 452 h 467"/>
                <a:gd name="T10" fmla="*/ 172 w 263"/>
                <a:gd name="T11" fmla="*/ 467 h 467"/>
                <a:gd name="T12" fmla="*/ 91 w 263"/>
                <a:gd name="T13" fmla="*/ 467 h 467"/>
                <a:gd name="T14" fmla="*/ 75 w 263"/>
                <a:gd name="T15" fmla="*/ 452 h 467"/>
                <a:gd name="T16" fmla="*/ 60 w 263"/>
                <a:gd name="T17" fmla="*/ 247 h 467"/>
                <a:gd name="T18" fmla="*/ 58 w 263"/>
                <a:gd name="T19" fmla="*/ 247 h 467"/>
                <a:gd name="T20" fmla="*/ 11 w 263"/>
                <a:gd name="T21" fmla="*/ 210 h 467"/>
                <a:gd name="T22" fmla="*/ 0 w 263"/>
                <a:gd name="T23" fmla="*/ 58 h 467"/>
                <a:gd name="T24" fmla="*/ 0 w 263"/>
                <a:gd name="T25" fmla="*/ 56 h 467"/>
                <a:gd name="T26" fmla="*/ 53 w 263"/>
                <a:gd name="T27" fmla="*/ 0 h 467"/>
                <a:gd name="T28" fmla="*/ 210 w 263"/>
                <a:gd name="T29" fmla="*/ 0 h 467"/>
                <a:gd name="T30" fmla="*/ 263 w 263"/>
                <a:gd name="T31" fmla="*/ 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3" h="467">
                  <a:moveTo>
                    <a:pt x="263" y="56"/>
                  </a:moveTo>
                  <a:lnTo>
                    <a:pt x="252" y="210"/>
                  </a:lnTo>
                  <a:cubicBezTo>
                    <a:pt x="250" y="228"/>
                    <a:pt x="225" y="244"/>
                    <a:pt x="205" y="247"/>
                  </a:cubicBezTo>
                  <a:cubicBezTo>
                    <a:pt x="204" y="247"/>
                    <a:pt x="204" y="247"/>
                    <a:pt x="203" y="247"/>
                  </a:cubicBezTo>
                  <a:lnTo>
                    <a:pt x="188" y="452"/>
                  </a:lnTo>
                  <a:cubicBezTo>
                    <a:pt x="187" y="460"/>
                    <a:pt x="180" y="467"/>
                    <a:pt x="172" y="467"/>
                  </a:cubicBezTo>
                  <a:lnTo>
                    <a:pt x="91" y="467"/>
                  </a:lnTo>
                  <a:cubicBezTo>
                    <a:pt x="83" y="467"/>
                    <a:pt x="76" y="460"/>
                    <a:pt x="75" y="452"/>
                  </a:cubicBezTo>
                  <a:lnTo>
                    <a:pt x="60" y="247"/>
                  </a:lnTo>
                  <a:cubicBezTo>
                    <a:pt x="59" y="247"/>
                    <a:pt x="58" y="247"/>
                    <a:pt x="58" y="247"/>
                  </a:cubicBezTo>
                  <a:cubicBezTo>
                    <a:pt x="38" y="244"/>
                    <a:pt x="13" y="228"/>
                    <a:pt x="11" y="210"/>
                  </a:cubicBezTo>
                  <a:lnTo>
                    <a:pt x="0" y="58"/>
                  </a:lnTo>
                  <a:cubicBezTo>
                    <a:pt x="0" y="57"/>
                    <a:pt x="0" y="56"/>
                    <a:pt x="0" y="56"/>
                  </a:cubicBezTo>
                  <a:cubicBezTo>
                    <a:pt x="0" y="26"/>
                    <a:pt x="24" y="1"/>
                    <a:pt x="53" y="0"/>
                  </a:cubicBezTo>
                  <a:lnTo>
                    <a:pt x="210" y="0"/>
                  </a:lnTo>
                  <a:cubicBezTo>
                    <a:pt x="239" y="1"/>
                    <a:pt x="263" y="26"/>
                    <a:pt x="263" y="56"/>
                  </a:cubicBezTo>
                  <a:close/>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7" name="Oval 2636">
              <a:extLst>
                <a:ext uri="{FF2B5EF4-FFF2-40B4-BE49-F238E27FC236}">
                  <a16:creationId xmlns:a16="http://schemas.microsoft.com/office/drawing/2014/main" id="{88C2CB5C-CF74-D5D9-6DCF-7DC5AD476ACC}"/>
                </a:ext>
              </a:extLst>
            </p:cNvPr>
            <p:cNvSpPr>
              <a:spLocks noChangeArrowheads="1"/>
            </p:cNvSpPr>
            <p:nvPr/>
          </p:nvSpPr>
          <p:spPr bwMode="auto">
            <a:xfrm>
              <a:off x="8853488" y="4622800"/>
              <a:ext cx="111125" cy="112713"/>
            </a:xfrm>
            <a:prstGeom prst="ellipse">
              <a:avLst/>
            </a:pr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8" name="Line 2637">
              <a:extLst>
                <a:ext uri="{FF2B5EF4-FFF2-40B4-BE49-F238E27FC236}">
                  <a16:creationId xmlns:a16="http://schemas.microsoft.com/office/drawing/2014/main" id="{59195567-1A35-9689-C523-1906C13983A4}"/>
                </a:ext>
              </a:extLst>
            </p:cNvPr>
            <p:cNvSpPr>
              <a:spLocks noChangeShapeType="1"/>
            </p:cNvSpPr>
            <p:nvPr/>
          </p:nvSpPr>
          <p:spPr bwMode="auto">
            <a:xfrm>
              <a:off x="8909050" y="5033963"/>
              <a:ext cx="0" cy="261938"/>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9" name="Line 2638">
              <a:extLst>
                <a:ext uri="{FF2B5EF4-FFF2-40B4-BE49-F238E27FC236}">
                  <a16:creationId xmlns:a16="http://schemas.microsoft.com/office/drawing/2014/main" id="{8FF242CE-9D19-41E2-307E-FE0F05B5BF19}"/>
                </a:ext>
              </a:extLst>
            </p:cNvPr>
            <p:cNvSpPr>
              <a:spLocks noChangeShapeType="1"/>
            </p:cNvSpPr>
            <p:nvPr/>
          </p:nvSpPr>
          <p:spPr bwMode="auto">
            <a:xfrm flipH="1" flipV="1">
              <a:off x="8816975"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0" name="Line 2639">
              <a:extLst>
                <a:ext uri="{FF2B5EF4-FFF2-40B4-BE49-F238E27FC236}">
                  <a16:creationId xmlns:a16="http://schemas.microsoft.com/office/drawing/2014/main" id="{351496EB-9A38-FFED-609E-AA1F76D478C6}"/>
                </a:ext>
              </a:extLst>
            </p:cNvPr>
            <p:cNvSpPr>
              <a:spLocks noChangeShapeType="1"/>
            </p:cNvSpPr>
            <p:nvPr/>
          </p:nvSpPr>
          <p:spPr bwMode="auto">
            <a:xfrm flipV="1">
              <a:off x="8990013"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1" name="Freeform 2640">
              <a:extLst>
                <a:ext uri="{FF2B5EF4-FFF2-40B4-BE49-F238E27FC236}">
                  <a16:creationId xmlns:a16="http://schemas.microsoft.com/office/drawing/2014/main" id="{0561112B-9E8F-AA94-ACA6-569D9A0D860F}"/>
                </a:ext>
              </a:extLst>
            </p:cNvPr>
            <p:cNvSpPr>
              <a:spLocks/>
            </p:cNvSpPr>
            <p:nvPr/>
          </p:nvSpPr>
          <p:spPr bwMode="auto">
            <a:xfrm>
              <a:off x="8482013" y="4627563"/>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2" name="Freeform 2641">
              <a:extLst>
                <a:ext uri="{FF2B5EF4-FFF2-40B4-BE49-F238E27FC236}">
                  <a16:creationId xmlns:a16="http://schemas.microsoft.com/office/drawing/2014/main" id="{42F9749E-A5B8-9181-A24A-B30080DB394A}"/>
                </a:ext>
              </a:extLst>
            </p:cNvPr>
            <p:cNvSpPr>
              <a:spLocks/>
            </p:cNvSpPr>
            <p:nvPr/>
          </p:nvSpPr>
          <p:spPr bwMode="auto">
            <a:xfrm>
              <a:off x="8528050" y="4679950"/>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3" name="Freeform 2642">
              <a:extLst>
                <a:ext uri="{FF2B5EF4-FFF2-40B4-BE49-F238E27FC236}">
                  <a16:creationId xmlns:a16="http://schemas.microsoft.com/office/drawing/2014/main" id="{47CF2F99-B8FB-AC7E-9E0D-2600A878B95C}"/>
                </a:ext>
              </a:extLst>
            </p:cNvPr>
            <p:cNvSpPr>
              <a:spLocks/>
            </p:cNvSpPr>
            <p:nvPr/>
          </p:nvSpPr>
          <p:spPr bwMode="auto">
            <a:xfrm>
              <a:off x="8482013" y="4875213"/>
              <a:ext cx="176213" cy="173038"/>
            </a:xfrm>
            <a:custGeom>
              <a:avLst/>
              <a:gdLst>
                <a:gd name="T0" fmla="*/ 20 w 157"/>
                <a:gd name="T1" fmla="*/ 156 h 156"/>
                <a:gd name="T2" fmla="*/ 137 w 157"/>
                <a:gd name="T3" fmla="*/ 156 h 156"/>
                <a:gd name="T4" fmla="*/ 157 w 157"/>
                <a:gd name="T5" fmla="*/ 136 h 156"/>
                <a:gd name="T6" fmla="*/ 157 w 157"/>
                <a:gd name="T7" fmla="*/ 19 h 156"/>
                <a:gd name="T8" fmla="*/ 137 w 157"/>
                <a:gd name="T9" fmla="*/ 0 h 156"/>
                <a:gd name="T10" fmla="*/ 20 w 157"/>
                <a:gd name="T11" fmla="*/ 0 h 156"/>
                <a:gd name="T12" fmla="*/ 0 w 157"/>
                <a:gd name="T13" fmla="*/ 19 h 156"/>
                <a:gd name="T14" fmla="*/ 0 w 157"/>
                <a:gd name="T15" fmla="*/ 136 h 156"/>
                <a:gd name="T16" fmla="*/ 20 w 157"/>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6">
                  <a:moveTo>
                    <a:pt x="20" y="156"/>
                  </a:moveTo>
                  <a:lnTo>
                    <a:pt x="137" y="156"/>
                  </a:lnTo>
                  <a:cubicBezTo>
                    <a:pt x="148" y="156"/>
                    <a:pt x="157" y="147"/>
                    <a:pt x="157" y="136"/>
                  </a:cubicBezTo>
                  <a:lnTo>
                    <a:pt x="157" y="19"/>
                  </a:lnTo>
                  <a:cubicBezTo>
                    <a:pt x="157" y="9"/>
                    <a:pt x="148" y="0"/>
                    <a:pt x="137" y="0"/>
                  </a:cubicBezTo>
                  <a:lnTo>
                    <a:pt x="20" y="0"/>
                  </a:lnTo>
                  <a:cubicBezTo>
                    <a:pt x="9" y="0"/>
                    <a:pt x="0" y="9"/>
                    <a:pt x="0" y="19"/>
                  </a:cubicBezTo>
                  <a:lnTo>
                    <a:pt x="0" y="136"/>
                  </a:lnTo>
                  <a:cubicBezTo>
                    <a:pt x="0" y="147"/>
                    <a:pt x="9" y="156"/>
                    <a:pt x="20" y="156"/>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4" name="Freeform 2643">
              <a:extLst>
                <a:ext uri="{FF2B5EF4-FFF2-40B4-BE49-F238E27FC236}">
                  <a16:creationId xmlns:a16="http://schemas.microsoft.com/office/drawing/2014/main" id="{CEBF1F8D-D562-2BAD-1F2E-287216CB9AC1}"/>
                </a:ext>
              </a:extLst>
            </p:cNvPr>
            <p:cNvSpPr>
              <a:spLocks/>
            </p:cNvSpPr>
            <p:nvPr/>
          </p:nvSpPr>
          <p:spPr bwMode="auto">
            <a:xfrm>
              <a:off x="8528050" y="4926013"/>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5" name="Freeform 2644">
              <a:extLst>
                <a:ext uri="{FF2B5EF4-FFF2-40B4-BE49-F238E27FC236}">
                  <a16:creationId xmlns:a16="http://schemas.microsoft.com/office/drawing/2014/main" id="{E42B4638-542F-4E22-D8F2-F541B9567417}"/>
                </a:ext>
              </a:extLst>
            </p:cNvPr>
            <p:cNvSpPr>
              <a:spLocks/>
            </p:cNvSpPr>
            <p:nvPr/>
          </p:nvSpPr>
          <p:spPr bwMode="auto">
            <a:xfrm>
              <a:off x="8482013" y="5119688"/>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6" name="Freeform 2645">
              <a:extLst>
                <a:ext uri="{FF2B5EF4-FFF2-40B4-BE49-F238E27FC236}">
                  <a16:creationId xmlns:a16="http://schemas.microsoft.com/office/drawing/2014/main" id="{75EBB8CA-DAD5-BAF6-B92B-379A948E3CA5}"/>
                </a:ext>
              </a:extLst>
            </p:cNvPr>
            <p:cNvSpPr>
              <a:spLocks/>
            </p:cNvSpPr>
            <p:nvPr/>
          </p:nvSpPr>
          <p:spPr bwMode="auto">
            <a:xfrm>
              <a:off x="8528050" y="5172075"/>
              <a:ext cx="85725" cy="79375"/>
            </a:xfrm>
            <a:custGeom>
              <a:avLst/>
              <a:gdLst>
                <a:gd name="T0" fmla="*/ 0 w 76"/>
                <a:gd name="T1" fmla="*/ 28 h 70"/>
                <a:gd name="T2" fmla="*/ 29 w 76"/>
                <a:gd name="T3" fmla="*/ 70 h 70"/>
                <a:gd name="T4" fmla="*/ 76 w 76"/>
                <a:gd name="T5" fmla="*/ 0 h 70"/>
              </a:gdLst>
              <a:ahLst/>
              <a:cxnLst>
                <a:cxn ang="0">
                  <a:pos x="T0" y="T1"/>
                </a:cxn>
                <a:cxn ang="0">
                  <a:pos x="T2" y="T3"/>
                </a:cxn>
                <a:cxn ang="0">
                  <a:pos x="T4" y="T5"/>
                </a:cxn>
              </a:cxnLst>
              <a:rect l="0" t="0" r="r" b="b"/>
              <a:pathLst>
                <a:path w="76" h="70">
                  <a:moveTo>
                    <a:pt x="0" y="28"/>
                  </a:moveTo>
                  <a:lnTo>
                    <a:pt x="29" y="70"/>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07" name="Resume" descr="{&quot;Key&quot;:&quot;POWER_USER_SHAPE_ICON&quot;,&quot;Value&quot;:&quot;POWER_USER_SHAPE_ICON_STYLE_1&quot;}">
            <a:extLst>
              <a:ext uri="{FF2B5EF4-FFF2-40B4-BE49-F238E27FC236}">
                <a16:creationId xmlns:a16="http://schemas.microsoft.com/office/drawing/2014/main" id="{3F2D517E-8864-0D54-68F3-8C1154687F78}"/>
              </a:ext>
            </a:extLst>
          </p:cNvPr>
          <p:cNvGrpSpPr>
            <a:grpSpLocks noChangeAspect="1"/>
          </p:cNvGrpSpPr>
          <p:nvPr/>
        </p:nvGrpSpPr>
        <p:grpSpPr>
          <a:xfrm>
            <a:off x="2723376" y="1027906"/>
            <a:ext cx="384041" cy="319338"/>
            <a:chOff x="2170113" y="4779963"/>
            <a:chExt cx="584200" cy="485775"/>
          </a:xfrm>
          <a:noFill/>
        </p:grpSpPr>
        <p:sp>
          <p:nvSpPr>
            <p:cNvPr id="108" name="Freeform: Shape 107">
              <a:extLst>
                <a:ext uri="{FF2B5EF4-FFF2-40B4-BE49-F238E27FC236}">
                  <a16:creationId xmlns:a16="http://schemas.microsoft.com/office/drawing/2014/main" id="{3F645368-BFA3-7003-DACB-AC0D4FC9B50F}"/>
                </a:ext>
              </a:extLst>
            </p:cNvPr>
            <p:cNvSpPr>
              <a:spLocks noChangeArrowheads="1"/>
            </p:cNvSpPr>
            <p:nvPr/>
          </p:nvSpPr>
          <p:spPr bwMode="auto">
            <a:xfrm>
              <a:off x="2170113" y="4779963"/>
              <a:ext cx="584200" cy="485775"/>
            </a:xfrm>
            <a:custGeom>
              <a:avLst/>
              <a:gdLst>
                <a:gd name="connsiteX0" fmla="*/ 165100 w 584200"/>
                <a:gd name="connsiteY0" fmla="*/ 0 h 485775"/>
                <a:gd name="connsiteX1" fmla="*/ 428625 w 584200"/>
                <a:gd name="connsiteY1" fmla="*/ 0 h 485775"/>
                <a:gd name="connsiteX2" fmla="*/ 428625 w 584200"/>
                <a:gd name="connsiteY2" fmla="*/ 42862 h 485775"/>
                <a:gd name="connsiteX3" fmla="*/ 584200 w 584200"/>
                <a:gd name="connsiteY3" fmla="*/ 42862 h 485775"/>
                <a:gd name="connsiteX4" fmla="*/ 584200 w 584200"/>
                <a:gd name="connsiteY4" fmla="*/ 485775 h 485775"/>
                <a:gd name="connsiteX5" fmla="*/ 0 w 584200"/>
                <a:gd name="connsiteY5" fmla="*/ 485775 h 485775"/>
                <a:gd name="connsiteX6" fmla="*/ 0 w 584200"/>
                <a:gd name="connsiteY6" fmla="*/ 42862 h 485775"/>
                <a:gd name="connsiteX7" fmla="*/ 165100 w 584200"/>
                <a:gd name="connsiteY7" fmla="*/ 42862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4200" h="485775">
                  <a:moveTo>
                    <a:pt x="165100" y="0"/>
                  </a:moveTo>
                  <a:lnTo>
                    <a:pt x="428625" y="0"/>
                  </a:lnTo>
                  <a:lnTo>
                    <a:pt x="428625" y="42862"/>
                  </a:lnTo>
                  <a:lnTo>
                    <a:pt x="584200" y="42862"/>
                  </a:lnTo>
                  <a:lnTo>
                    <a:pt x="584200" y="485775"/>
                  </a:lnTo>
                  <a:lnTo>
                    <a:pt x="0" y="485775"/>
                  </a:lnTo>
                  <a:lnTo>
                    <a:pt x="0" y="42862"/>
                  </a:lnTo>
                  <a:lnTo>
                    <a:pt x="165100" y="42862"/>
                  </a:lnTo>
                  <a:close/>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9" name="Rectangle 1447">
              <a:extLst>
                <a:ext uri="{FF2B5EF4-FFF2-40B4-BE49-F238E27FC236}">
                  <a16:creationId xmlns:a16="http://schemas.microsoft.com/office/drawing/2014/main" id="{66EB7779-66AC-F5CB-9317-A6296EB90113}"/>
                </a:ext>
              </a:extLst>
            </p:cNvPr>
            <p:cNvSpPr>
              <a:spLocks noChangeArrowheads="1"/>
            </p:cNvSpPr>
            <p:nvPr/>
          </p:nvSpPr>
          <p:spPr bwMode="auto">
            <a:xfrm>
              <a:off x="2335213" y="4779963"/>
              <a:ext cx="263525" cy="85725"/>
            </a:xfrm>
            <a:prstGeom prst="rect">
              <a:avLst/>
            </a:prstGeom>
            <a:grpFill/>
            <a:ln w="12700">
              <a:solidFill>
                <a:schemeClr val="accent2"/>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0" name="Rectangle 1448">
              <a:extLst>
                <a:ext uri="{FF2B5EF4-FFF2-40B4-BE49-F238E27FC236}">
                  <a16:creationId xmlns:a16="http://schemas.microsoft.com/office/drawing/2014/main" id="{837BF520-AFA0-90DE-A256-186D793F1F75}"/>
                </a:ext>
              </a:extLst>
            </p:cNvPr>
            <p:cNvSpPr>
              <a:spLocks noChangeArrowheads="1"/>
            </p:cNvSpPr>
            <p:nvPr/>
          </p:nvSpPr>
          <p:spPr bwMode="auto">
            <a:xfrm>
              <a:off x="2335213" y="4779963"/>
              <a:ext cx="263525" cy="85725"/>
            </a:xfrm>
            <a:prstGeom prst="rect">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1" name="Freeform 1449">
              <a:extLst>
                <a:ext uri="{FF2B5EF4-FFF2-40B4-BE49-F238E27FC236}">
                  <a16:creationId xmlns:a16="http://schemas.microsoft.com/office/drawing/2014/main" id="{1E3A0162-95CC-97A8-4AE6-06DACBEA8A88}"/>
                </a:ext>
              </a:extLst>
            </p:cNvPr>
            <p:cNvSpPr>
              <a:spLocks/>
            </p:cNvSpPr>
            <p:nvPr/>
          </p:nvSpPr>
          <p:spPr bwMode="auto">
            <a:xfrm>
              <a:off x="2301875" y="4954588"/>
              <a:ext cx="84138" cy="84138"/>
            </a:xfrm>
            <a:custGeom>
              <a:avLst/>
              <a:gdLst>
                <a:gd name="T0" fmla="*/ 71 w 76"/>
                <a:gd name="T1" fmla="*/ 31 h 76"/>
                <a:gd name="T2" fmla="*/ 31 w 76"/>
                <a:gd name="T3" fmla="*/ 71 h 76"/>
                <a:gd name="T4" fmla="*/ 4 w 76"/>
                <a:gd name="T5" fmla="*/ 45 h 76"/>
                <a:gd name="T6" fmla="*/ 45 w 76"/>
                <a:gd name="T7" fmla="*/ 4 h 76"/>
                <a:gd name="T8" fmla="*/ 71 w 76"/>
                <a:gd name="T9" fmla="*/ 31 h 76"/>
              </a:gdLst>
              <a:ahLst/>
              <a:cxnLst>
                <a:cxn ang="0">
                  <a:pos x="T0" y="T1"/>
                </a:cxn>
                <a:cxn ang="0">
                  <a:pos x="T2" y="T3"/>
                </a:cxn>
                <a:cxn ang="0">
                  <a:pos x="T4" y="T5"/>
                </a:cxn>
                <a:cxn ang="0">
                  <a:pos x="T6" y="T7"/>
                </a:cxn>
                <a:cxn ang="0">
                  <a:pos x="T8" y="T9"/>
                </a:cxn>
              </a:cxnLst>
              <a:rect l="0" t="0" r="r" b="b"/>
              <a:pathLst>
                <a:path w="76" h="76">
                  <a:moveTo>
                    <a:pt x="71" y="31"/>
                  </a:moveTo>
                  <a:cubicBezTo>
                    <a:pt x="76" y="55"/>
                    <a:pt x="55" y="76"/>
                    <a:pt x="31" y="71"/>
                  </a:cubicBezTo>
                  <a:cubicBezTo>
                    <a:pt x="18" y="69"/>
                    <a:pt x="7" y="58"/>
                    <a:pt x="4" y="45"/>
                  </a:cubicBezTo>
                  <a:cubicBezTo>
                    <a:pt x="0" y="20"/>
                    <a:pt x="20" y="0"/>
                    <a:pt x="45" y="4"/>
                  </a:cubicBezTo>
                  <a:cubicBezTo>
                    <a:pt x="58" y="7"/>
                    <a:pt x="69" y="18"/>
                    <a:pt x="71" y="31"/>
                  </a:cubicBezTo>
                  <a:close/>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2" name="Freeform 1450">
              <a:extLst>
                <a:ext uri="{FF2B5EF4-FFF2-40B4-BE49-F238E27FC236}">
                  <a16:creationId xmlns:a16="http://schemas.microsoft.com/office/drawing/2014/main" id="{D3F9B6E2-D295-D479-7083-07ECEC144671}"/>
                </a:ext>
              </a:extLst>
            </p:cNvPr>
            <p:cNvSpPr>
              <a:spLocks/>
            </p:cNvSpPr>
            <p:nvPr/>
          </p:nvSpPr>
          <p:spPr bwMode="auto">
            <a:xfrm>
              <a:off x="2249488" y="5073650"/>
              <a:ext cx="188913" cy="96838"/>
            </a:xfrm>
            <a:custGeom>
              <a:avLst/>
              <a:gdLst>
                <a:gd name="T0" fmla="*/ 0 w 170"/>
                <a:gd name="T1" fmla="*/ 86 h 86"/>
                <a:gd name="T2" fmla="*/ 0 w 170"/>
                <a:gd name="T3" fmla="*/ 40 h 86"/>
                <a:gd name="T4" fmla="*/ 49 w 170"/>
                <a:gd name="T5" fmla="*/ 0 h 86"/>
                <a:gd name="T6" fmla="*/ 121 w 170"/>
                <a:gd name="T7" fmla="*/ 0 h 86"/>
                <a:gd name="T8" fmla="*/ 170 w 170"/>
                <a:gd name="T9" fmla="*/ 40 h 86"/>
                <a:gd name="T10" fmla="*/ 170 w 170"/>
                <a:gd name="T11" fmla="*/ 86 h 86"/>
              </a:gdLst>
              <a:ahLst/>
              <a:cxnLst>
                <a:cxn ang="0">
                  <a:pos x="T0" y="T1"/>
                </a:cxn>
                <a:cxn ang="0">
                  <a:pos x="T2" y="T3"/>
                </a:cxn>
                <a:cxn ang="0">
                  <a:pos x="T4" y="T5"/>
                </a:cxn>
                <a:cxn ang="0">
                  <a:pos x="T6" y="T7"/>
                </a:cxn>
                <a:cxn ang="0">
                  <a:pos x="T8" y="T9"/>
                </a:cxn>
                <a:cxn ang="0">
                  <a:pos x="T10" y="T11"/>
                </a:cxn>
              </a:cxnLst>
              <a:rect l="0" t="0" r="r" b="b"/>
              <a:pathLst>
                <a:path w="170" h="86">
                  <a:moveTo>
                    <a:pt x="0" y="86"/>
                  </a:moveTo>
                  <a:lnTo>
                    <a:pt x="0" y="40"/>
                  </a:lnTo>
                  <a:cubicBezTo>
                    <a:pt x="0" y="18"/>
                    <a:pt x="27" y="0"/>
                    <a:pt x="49" y="0"/>
                  </a:cubicBezTo>
                  <a:lnTo>
                    <a:pt x="121" y="0"/>
                  </a:lnTo>
                  <a:cubicBezTo>
                    <a:pt x="143" y="0"/>
                    <a:pt x="170" y="18"/>
                    <a:pt x="170" y="40"/>
                  </a:cubicBezTo>
                  <a:lnTo>
                    <a:pt x="170" y="86"/>
                  </a:lnTo>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3" name="Line 1451">
              <a:extLst>
                <a:ext uri="{FF2B5EF4-FFF2-40B4-BE49-F238E27FC236}">
                  <a16:creationId xmlns:a16="http://schemas.microsoft.com/office/drawing/2014/main" id="{389BC98D-1D0B-0634-7F79-9EC849316C3A}"/>
                </a:ext>
              </a:extLst>
            </p:cNvPr>
            <p:cNvSpPr>
              <a:spLocks noChangeShapeType="1"/>
            </p:cNvSpPr>
            <p:nvPr/>
          </p:nvSpPr>
          <p:spPr bwMode="auto">
            <a:xfrm>
              <a:off x="2530475" y="49577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4" name="Line 1452">
              <a:extLst>
                <a:ext uri="{FF2B5EF4-FFF2-40B4-BE49-F238E27FC236}">
                  <a16:creationId xmlns:a16="http://schemas.microsoft.com/office/drawing/2014/main" id="{083A2E36-5BE4-3FA3-7E38-23D58523158E}"/>
                </a:ext>
              </a:extLst>
            </p:cNvPr>
            <p:cNvSpPr>
              <a:spLocks noChangeShapeType="1"/>
            </p:cNvSpPr>
            <p:nvPr/>
          </p:nvSpPr>
          <p:spPr bwMode="auto">
            <a:xfrm>
              <a:off x="2530475" y="5026025"/>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5" name="Line 1453">
              <a:extLst>
                <a:ext uri="{FF2B5EF4-FFF2-40B4-BE49-F238E27FC236}">
                  <a16:creationId xmlns:a16="http://schemas.microsoft.com/office/drawing/2014/main" id="{565D81F0-5B10-2EC4-FDAF-A27AEAAB15DD}"/>
                </a:ext>
              </a:extLst>
            </p:cNvPr>
            <p:cNvSpPr>
              <a:spLocks noChangeShapeType="1"/>
            </p:cNvSpPr>
            <p:nvPr/>
          </p:nvSpPr>
          <p:spPr bwMode="auto">
            <a:xfrm>
              <a:off x="2530475" y="5092700"/>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6" name="Line 1454">
              <a:extLst>
                <a:ext uri="{FF2B5EF4-FFF2-40B4-BE49-F238E27FC236}">
                  <a16:creationId xmlns:a16="http://schemas.microsoft.com/office/drawing/2014/main" id="{17699792-B95A-A6D8-37E5-C42B9EEF3EF1}"/>
                </a:ext>
              </a:extLst>
            </p:cNvPr>
            <p:cNvSpPr>
              <a:spLocks noChangeShapeType="1"/>
            </p:cNvSpPr>
            <p:nvPr/>
          </p:nvSpPr>
          <p:spPr bwMode="auto">
            <a:xfrm>
              <a:off x="2530475" y="51609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17" name="Book6" descr="{&quot;Key&quot;:&quot;POWER_USER_SHAPE_ICON&quot;,&quot;Value&quot;:&quot;POWER_USER_SHAPE_ICON_STYLE_1&quot;}">
            <a:extLst>
              <a:ext uri="{FF2B5EF4-FFF2-40B4-BE49-F238E27FC236}">
                <a16:creationId xmlns:a16="http://schemas.microsoft.com/office/drawing/2014/main" id="{FD45214E-D654-E1C7-6506-B1DA3867E968}"/>
              </a:ext>
            </a:extLst>
          </p:cNvPr>
          <p:cNvGrpSpPr>
            <a:grpSpLocks noChangeAspect="1"/>
          </p:cNvGrpSpPr>
          <p:nvPr/>
        </p:nvGrpSpPr>
        <p:grpSpPr>
          <a:xfrm>
            <a:off x="2784767" y="4736599"/>
            <a:ext cx="433215" cy="430129"/>
            <a:chOff x="3074989" y="1408113"/>
            <a:chExt cx="668337" cy="663575"/>
          </a:xfrm>
          <a:solidFill>
            <a:schemeClr val="tx2"/>
          </a:solidFill>
        </p:grpSpPr>
        <p:sp>
          <p:nvSpPr>
            <p:cNvPr id="118" name="Freeform 474">
              <a:extLst>
                <a:ext uri="{FF2B5EF4-FFF2-40B4-BE49-F238E27FC236}">
                  <a16:creationId xmlns:a16="http://schemas.microsoft.com/office/drawing/2014/main" id="{7A44AF76-4311-16D9-35E3-20A58178377A}"/>
                </a:ext>
              </a:extLst>
            </p:cNvPr>
            <p:cNvSpPr>
              <a:spLocks/>
            </p:cNvSpPr>
            <p:nvPr/>
          </p:nvSpPr>
          <p:spPr bwMode="auto">
            <a:xfrm>
              <a:off x="3074989" y="1414463"/>
              <a:ext cx="355600" cy="358775"/>
            </a:xfrm>
            <a:custGeom>
              <a:avLst/>
              <a:gdLst>
                <a:gd name="T0" fmla="*/ 472 w 3041"/>
                <a:gd name="T1" fmla="*/ 3074 h 3074"/>
                <a:gd name="T2" fmla="*/ 176 w 3041"/>
                <a:gd name="T3" fmla="*/ 2956 h 3074"/>
                <a:gd name="T4" fmla="*/ 169 w 3041"/>
                <a:gd name="T5" fmla="*/ 2335 h 3074"/>
                <a:gd name="T6" fmla="*/ 2372 w 3041"/>
                <a:gd name="T7" fmla="*/ 31 h 3074"/>
                <a:gd name="T8" fmla="*/ 2478 w 3041"/>
                <a:gd name="T9" fmla="*/ 29 h 3074"/>
                <a:gd name="T10" fmla="*/ 2481 w 3041"/>
                <a:gd name="T11" fmla="*/ 135 h 3074"/>
                <a:gd name="T12" fmla="*/ 278 w 3041"/>
                <a:gd name="T13" fmla="*/ 2439 h 3074"/>
                <a:gd name="T14" fmla="*/ 279 w 3041"/>
                <a:gd name="T15" fmla="*/ 2848 h 3074"/>
                <a:gd name="T16" fmla="*/ 689 w 3041"/>
                <a:gd name="T17" fmla="*/ 2831 h 3074"/>
                <a:gd name="T18" fmla="*/ 2904 w 3041"/>
                <a:gd name="T19" fmla="*/ 515 h 3074"/>
                <a:gd name="T20" fmla="*/ 3010 w 3041"/>
                <a:gd name="T21" fmla="*/ 512 h 3074"/>
                <a:gd name="T22" fmla="*/ 3012 w 3041"/>
                <a:gd name="T23" fmla="*/ 619 h 3074"/>
                <a:gd name="T24" fmla="*/ 797 w 3041"/>
                <a:gd name="T25" fmla="*/ 2935 h 3074"/>
                <a:gd name="T26" fmla="*/ 472 w 3041"/>
                <a:gd name="T27" fmla="*/ 3074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1" h="3074">
                  <a:moveTo>
                    <a:pt x="472" y="3074"/>
                  </a:moveTo>
                  <a:cubicBezTo>
                    <a:pt x="365" y="3074"/>
                    <a:pt x="258" y="3035"/>
                    <a:pt x="176" y="2956"/>
                  </a:cubicBezTo>
                  <a:cubicBezTo>
                    <a:pt x="3" y="2791"/>
                    <a:pt x="0" y="2512"/>
                    <a:pt x="169" y="2335"/>
                  </a:cubicBezTo>
                  <a:lnTo>
                    <a:pt x="2372" y="31"/>
                  </a:lnTo>
                  <a:cubicBezTo>
                    <a:pt x="2401" y="1"/>
                    <a:pt x="2448" y="0"/>
                    <a:pt x="2478" y="29"/>
                  </a:cubicBezTo>
                  <a:cubicBezTo>
                    <a:pt x="2508" y="58"/>
                    <a:pt x="2509" y="105"/>
                    <a:pt x="2481" y="135"/>
                  </a:cubicBezTo>
                  <a:lnTo>
                    <a:pt x="278" y="2439"/>
                  </a:lnTo>
                  <a:cubicBezTo>
                    <a:pt x="165" y="2556"/>
                    <a:pt x="166" y="2740"/>
                    <a:pt x="279" y="2848"/>
                  </a:cubicBezTo>
                  <a:cubicBezTo>
                    <a:pt x="393" y="2956"/>
                    <a:pt x="576" y="2949"/>
                    <a:pt x="689" y="2831"/>
                  </a:cubicBezTo>
                  <a:lnTo>
                    <a:pt x="2904" y="515"/>
                  </a:lnTo>
                  <a:cubicBezTo>
                    <a:pt x="2932" y="485"/>
                    <a:pt x="2980" y="484"/>
                    <a:pt x="3010" y="512"/>
                  </a:cubicBezTo>
                  <a:cubicBezTo>
                    <a:pt x="3040" y="541"/>
                    <a:pt x="3041" y="589"/>
                    <a:pt x="3012" y="619"/>
                  </a:cubicBezTo>
                  <a:lnTo>
                    <a:pt x="797" y="2935"/>
                  </a:lnTo>
                  <a:cubicBezTo>
                    <a:pt x="708" y="3028"/>
                    <a:pt x="590" y="3074"/>
                    <a:pt x="472" y="30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9" name="Freeform 475">
              <a:extLst>
                <a:ext uri="{FF2B5EF4-FFF2-40B4-BE49-F238E27FC236}">
                  <a16:creationId xmlns:a16="http://schemas.microsoft.com/office/drawing/2014/main" id="{F666E3AB-F207-6D25-5D17-6847C26B5622}"/>
                </a:ext>
              </a:extLst>
            </p:cNvPr>
            <p:cNvSpPr>
              <a:spLocks/>
            </p:cNvSpPr>
            <p:nvPr/>
          </p:nvSpPr>
          <p:spPr bwMode="auto">
            <a:xfrm>
              <a:off x="3400426" y="1762125"/>
              <a:ext cx="342900" cy="309563"/>
            </a:xfrm>
            <a:custGeom>
              <a:avLst/>
              <a:gdLst>
                <a:gd name="T0" fmla="*/ 317 w 2942"/>
                <a:gd name="T1" fmla="*/ 2655 h 2655"/>
                <a:gd name="T2" fmla="*/ 35 w 2942"/>
                <a:gd name="T3" fmla="*/ 2551 h 2655"/>
                <a:gd name="T4" fmla="*/ 27 w 2942"/>
                <a:gd name="T5" fmla="*/ 2445 h 2655"/>
                <a:gd name="T6" fmla="*/ 133 w 2942"/>
                <a:gd name="T7" fmla="*/ 2437 h 2655"/>
                <a:gd name="T8" fmla="*/ 523 w 2942"/>
                <a:gd name="T9" fmla="*/ 2417 h 2655"/>
                <a:gd name="T10" fmla="*/ 2805 w 2942"/>
                <a:gd name="T11" fmla="*/ 31 h 2655"/>
                <a:gd name="T12" fmla="*/ 2911 w 2942"/>
                <a:gd name="T13" fmla="*/ 29 h 2655"/>
                <a:gd name="T14" fmla="*/ 2913 w 2942"/>
                <a:gd name="T15" fmla="*/ 135 h 2655"/>
                <a:gd name="T16" fmla="*/ 632 w 2942"/>
                <a:gd name="T17" fmla="*/ 2521 h 2655"/>
                <a:gd name="T18" fmla="*/ 317 w 2942"/>
                <a:gd name="T19" fmla="*/ 2655 h 2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2" h="2655">
                  <a:moveTo>
                    <a:pt x="317" y="2655"/>
                  </a:moveTo>
                  <a:cubicBezTo>
                    <a:pt x="217" y="2655"/>
                    <a:pt x="117" y="2621"/>
                    <a:pt x="35" y="2551"/>
                  </a:cubicBezTo>
                  <a:cubicBezTo>
                    <a:pt x="4" y="2524"/>
                    <a:pt x="0" y="2477"/>
                    <a:pt x="27" y="2445"/>
                  </a:cubicBezTo>
                  <a:cubicBezTo>
                    <a:pt x="54" y="2414"/>
                    <a:pt x="102" y="2410"/>
                    <a:pt x="133" y="2437"/>
                  </a:cubicBezTo>
                  <a:cubicBezTo>
                    <a:pt x="247" y="2535"/>
                    <a:pt x="419" y="2527"/>
                    <a:pt x="523" y="2417"/>
                  </a:cubicBezTo>
                  <a:lnTo>
                    <a:pt x="2805" y="31"/>
                  </a:lnTo>
                  <a:cubicBezTo>
                    <a:pt x="2833" y="1"/>
                    <a:pt x="2881" y="0"/>
                    <a:pt x="2911" y="29"/>
                  </a:cubicBezTo>
                  <a:cubicBezTo>
                    <a:pt x="2941" y="58"/>
                    <a:pt x="2942" y="105"/>
                    <a:pt x="2913" y="135"/>
                  </a:cubicBezTo>
                  <a:lnTo>
                    <a:pt x="632" y="2521"/>
                  </a:lnTo>
                  <a:cubicBezTo>
                    <a:pt x="546" y="2610"/>
                    <a:pt x="432" y="2655"/>
                    <a:pt x="317" y="26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0" name="Freeform 476">
              <a:extLst>
                <a:ext uri="{FF2B5EF4-FFF2-40B4-BE49-F238E27FC236}">
                  <a16:creationId xmlns:a16="http://schemas.microsoft.com/office/drawing/2014/main" id="{4D4BF3A7-A6A3-DC72-75EA-210BD7511194}"/>
                </a:ext>
              </a:extLst>
            </p:cNvPr>
            <p:cNvSpPr>
              <a:spLocks/>
            </p:cNvSpPr>
            <p:nvPr/>
          </p:nvSpPr>
          <p:spPr bwMode="auto">
            <a:xfrm>
              <a:off x="3344864" y="1408113"/>
              <a:ext cx="87313" cy="87313"/>
            </a:xfrm>
            <a:custGeom>
              <a:avLst/>
              <a:gdLst>
                <a:gd name="T0" fmla="*/ 424 w 746"/>
                <a:gd name="T1" fmla="*/ 746 h 746"/>
                <a:gd name="T2" fmla="*/ 418 w 746"/>
                <a:gd name="T3" fmla="*/ 746 h 746"/>
                <a:gd name="T4" fmla="*/ 136 w 746"/>
                <a:gd name="T5" fmla="*/ 629 h 746"/>
                <a:gd name="T6" fmla="*/ 7 w 746"/>
                <a:gd name="T7" fmla="*/ 352 h 746"/>
                <a:gd name="T8" fmla="*/ 108 w 746"/>
                <a:gd name="T9" fmla="*/ 72 h 746"/>
                <a:gd name="T10" fmla="*/ 147 w 746"/>
                <a:gd name="T11" fmla="*/ 31 h 746"/>
                <a:gd name="T12" fmla="*/ 253 w 746"/>
                <a:gd name="T13" fmla="*/ 28 h 746"/>
                <a:gd name="T14" fmla="*/ 255 w 746"/>
                <a:gd name="T15" fmla="*/ 134 h 746"/>
                <a:gd name="T16" fmla="*/ 216 w 746"/>
                <a:gd name="T17" fmla="*/ 175 h 746"/>
                <a:gd name="T18" fmla="*/ 156 w 746"/>
                <a:gd name="T19" fmla="*/ 343 h 746"/>
                <a:gd name="T20" fmla="*/ 240 w 746"/>
                <a:gd name="T21" fmla="*/ 520 h 746"/>
                <a:gd name="T22" fmla="*/ 420 w 746"/>
                <a:gd name="T23" fmla="*/ 596 h 746"/>
                <a:gd name="T24" fmla="*/ 424 w 746"/>
                <a:gd name="T25" fmla="*/ 596 h 746"/>
                <a:gd name="T26" fmla="*/ 586 w 746"/>
                <a:gd name="T27" fmla="*/ 529 h 746"/>
                <a:gd name="T28" fmla="*/ 609 w 746"/>
                <a:gd name="T29" fmla="*/ 504 h 746"/>
                <a:gd name="T30" fmla="*/ 715 w 746"/>
                <a:gd name="T31" fmla="*/ 502 h 746"/>
                <a:gd name="T32" fmla="*/ 718 w 746"/>
                <a:gd name="T33" fmla="*/ 608 h 746"/>
                <a:gd name="T34" fmla="*/ 694 w 746"/>
                <a:gd name="T35" fmla="*/ 632 h 746"/>
                <a:gd name="T36" fmla="*/ 424 w 746"/>
                <a:gd name="T37"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6" h="746">
                  <a:moveTo>
                    <a:pt x="424" y="746"/>
                  </a:moveTo>
                  <a:lnTo>
                    <a:pt x="418" y="746"/>
                  </a:lnTo>
                  <a:cubicBezTo>
                    <a:pt x="314" y="745"/>
                    <a:pt x="214" y="703"/>
                    <a:pt x="136" y="629"/>
                  </a:cubicBezTo>
                  <a:cubicBezTo>
                    <a:pt x="59" y="554"/>
                    <a:pt x="13" y="456"/>
                    <a:pt x="7" y="352"/>
                  </a:cubicBezTo>
                  <a:cubicBezTo>
                    <a:pt x="0" y="246"/>
                    <a:pt x="36" y="146"/>
                    <a:pt x="108" y="72"/>
                  </a:cubicBezTo>
                  <a:lnTo>
                    <a:pt x="147" y="31"/>
                  </a:lnTo>
                  <a:cubicBezTo>
                    <a:pt x="176" y="1"/>
                    <a:pt x="223" y="0"/>
                    <a:pt x="253" y="28"/>
                  </a:cubicBezTo>
                  <a:cubicBezTo>
                    <a:pt x="283" y="57"/>
                    <a:pt x="284" y="104"/>
                    <a:pt x="255" y="134"/>
                  </a:cubicBezTo>
                  <a:lnTo>
                    <a:pt x="216" y="175"/>
                  </a:lnTo>
                  <a:cubicBezTo>
                    <a:pt x="174" y="219"/>
                    <a:pt x="153" y="279"/>
                    <a:pt x="156" y="343"/>
                  </a:cubicBezTo>
                  <a:cubicBezTo>
                    <a:pt x="160" y="410"/>
                    <a:pt x="190" y="472"/>
                    <a:pt x="240" y="520"/>
                  </a:cubicBezTo>
                  <a:cubicBezTo>
                    <a:pt x="290" y="568"/>
                    <a:pt x="354" y="595"/>
                    <a:pt x="420" y="596"/>
                  </a:cubicBezTo>
                  <a:lnTo>
                    <a:pt x="424" y="596"/>
                  </a:lnTo>
                  <a:cubicBezTo>
                    <a:pt x="487" y="596"/>
                    <a:pt x="544" y="572"/>
                    <a:pt x="586" y="529"/>
                  </a:cubicBezTo>
                  <a:lnTo>
                    <a:pt x="609" y="504"/>
                  </a:lnTo>
                  <a:cubicBezTo>
                    <a:pt x="638" y="474"/>
                    <a:pt x="685" y="473"/>
                    <a:pt x="715" y="502"/>
                  </a:cubicBezTo>
                  <a:cubicBezTo>
                    <a:pt x="745" y="530"/>
                    <a:pt x="746" y="578"/>
                    <a:pt x="718" y="608"/>
                  </a:cubicBezTo>
                  <a:lnTo>
                    <a:pt x="694" y="632"/>
                  </a:lnTo>
                  <a:cubicBezTo>
                    <a:pt x="624" y="706"/>
                    <a:pt x="528" y="746"/>
                    <a:pt x="424" y="7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1" name="Freeform 477">
              <a:extLst>
                <a:ext uri="{FF2B5EF4-FFF2-40B4-BE49-F238E27FC236}">
                  <a16:creationId xmlns:a16="http://schemas.microsoft.com/office/drawing/2014/main" id="{CCEA5736-C7B6-7493-80F1-BB965DBB4A12}"/>
                </a:ext>
              </a:extLst>
            </p:cNvPr>
            <p:cNvSpPr>
              <a:spLocks/>
            </p:cNvSpPr>
            <p:nvPr/>
          </p:nvSpPr>
          <p:spPr bwMode="auto">
            <a:xfrm>
              <a:off x="3268664" y="1914525"/>
              <a:ext cx="146050" cy="141288"/>
            </a:xfrm>
            <a:custGeom>
              <a:avLst/>
              <a:gdLst>
                <a:gd name="T0" fmla="*/ 1161 w 1244"/>
                <a:gd name="T1" fmla="*/ 1208 h 1208"/>
                <a:gd name="T2" fmla="*/ 1109 w 1244"/>
                <a:gd name="T3" fmla="*/ 1187 h 1208"/>
                <a:gd name="T4" fmla="*/ 31 w 1244"/>
                <a:gd name="T5" fmla="*/ 136 h 1208"/>
                <a:gd name="T6" fmla="*/ 29 w 1244"/>
                <a:gd name="T7" fmla="*/ 30 h 1208"/>
                <a:gd name="T8" fmla="*/ 135 w 1244"/>
                <a:gd name="T9" fmla="*/ 29 h 1208"/>
                <a:gd name="T10" fmla="*/ 1214 w 1244"/>
                <a:gd name="T11" fmla="*/ 1079 h 1208"/>
                <a:gd name="T12" fmla="*/ 1215 w 1244"/>
                <a:gd name="T13" fmla="*/ 1185 h 1208"/>
                <a:gd name="T14" fmla="*/ 1161 w 1244"/>
                <a:gd name="T15" fmla="*/ 1208 h 1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4" h="1208">
                  <a:moveTo>
                    <a:pt x="1161" y="1208"/>
                  </a:moveTo>
                  <a:cubicBezTo>
                    <a:pt x="1143" y="1208"/>
                    <a:pt x="1124" y="1201"/>
                    <a:pt x="1109" y="1187"/>
                  </a:cubicBezTo>
                  <a:cubicBezTo>
                    <a:pt x="1109" y="1187"/>
                    <a:pt x="589" y="680"/>
                    <a:pt x="31" y="136"/>
                  </a:cubicBezTo>
                  <a:cubicBezTo>
                    <a:pt x="1" y="107"/>
                    <a:pt x="0" y="60"/>
                    <a:pt x="29" y="30"/>
                  </a:cubicBezTo>
                  <a:cubicBezTo>
                    <a:pt x="58" y="1"/>
                    <a:pt x="106" y="0"/>
                    <a:pt x="135" y="29"/>
                  </a:cubicBezTo>
                  <a:cubicBezTo>
                    <a:pt x="693" y="573"/>
                    <a:pt x="1214" y="1079"/>
                    <a:pt x="1214" y="1079"/>
                  </a:cubicBezTo>
                  <a:cubicBezTo>
                    <a:pt x="1243" y="1108"/>
                    <a:pt x="1244" y="1156"/>
                    <a:pt x="1215" y="1185"/>
                  </a:cubicBezTo>
                  <a:cubicBezTo>
                    <a:pt x="1200" y="1200"/>
                    <a:pt x="1181" y="1208"/>
                    <a:pt x="1161" y="12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2" name="Freeform 478">
              <a:extLst>
                <a:ext uri="{FF2B5EF4-FFF2-40B4-BE49-F238E27FC236}">
                  <a16:creationId xmlns:a16="http://schemas.microsoft.com/office/drawing/2014/main" id="{FC6C0A75-26C8-2D12-CC08-7D7133611655}"/>
                </a:ext>
              </a:extLst>
            </p:cNvPr>
            <p:cNvSpPr>
              <a:spLocks/>
            </p:cNvSpPr>
            <p:nvPr/>
          </p:nvSpPr>
          <p:spPr bwMode="auto">
            <a:xfrm>
              <a:off x="3248026" y="1893888"/>
              <a:ext cx="20638" cy="19050"/>
            </a:xfrm>
            <a:custGeom>
              <a:avLst/>
              <a:gdLst>
                <a:gd name="T0" fmla="*/ 95 w 177"/>
                <a:gd name="T1" fmla="*/ 170 h 170"/>
                <a:gd name="T2" fmla="*/ 42 w 177"/>
                <a:gd name="T3" fmla="*/ 148 h 170"/>
                <a:gd name="T4" fmla="*/ 34 w 177"/>
                <a:gd name="T5" fmla="*/ 140 h 170"/>
                <a:gd name="T6" fmla="*/ 30 w 177"/>
                <a:gd name="T7" fmla="*/ 136 h 170"/>
                <a:gd name="T8" fmla="*/ 29 w 177"/>
                <a:gd name="T9" fmla="*/ 30 h 170"/>
                <a:gd name="T10" fmla="*/ 135 w 177"/>
                <a:gd name="T11" fmla="*/ 29 h 170"/>
                <a:gd name="T12" fmla="*/ 143 w 177"/>
                <a:gd name="T13" fmla="*/ 37 h 170"/>
                <a:gd name="T14" fmla="*/ 147 w 177"/>
                <a:gd name="T15" fmla="*/ 41 h 170"/>
                <a:gd name="T16" fmla="*/ 148 w 177"/>
                <a:gd name="T17" fmla="*/ 147 h 170"/>
                <a:gd name="T18" fmla="*/ 95 w 177"/>
                <a:gd name="T1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70">
                  <a:moveTo>
                    <a:pt x="95" y="170"/>
                  </a:moveTo>
                  <a:cubicBezTo>
                    <a:pt x="76" y="170"/>
                    <a:pt x="57" y="163"/>
                    <a:pt x="42" y="148"/>
                  </a:cubicBezTo>
                  <a:cubicBezTo>
                    <a:pt x="39" y="146"/>
                    <a:pt x="37" y="143"/>
                    <a:pt x="34" y="140"/>
                  </a:cubicBezTo>
                  <a:lnTo>
                    <a:pt x="30" y="136"/>
                  </a:lnTo>
                  <a:cubicBezTo>
                    <a:pt x="1" y="107"/>
                    <a:pt x="0" y="60"/>
                    <a:pt x="29" y="30"/>
                  </a:cubicBezTo>
                  <a:cubicBezTo>
                    <a:pt x="58" y="1"/>
                    <a:pt x="105" y="0"/>
                    <a:pt x="135" y="29"/>
                  </a:cubicBezTo>
                  <a:cubicBezTo>
                    <a:pt x="138" y="32"/>
                    <a:pt x="140" y="34"/>
                    <a:pt x="143" y="37"/>
                  </a:cubicBezTo>
                  <a:lnTo>
                    <a:pt x="147" y="41"/>
                  </a:lnTo>
                  <a:cubicBezTo>
                    <a:pt x="177" y="70"/>
                    <a:pt x="177" y="118"/>
                    <a:pt x="148" y="147"/>
                  </a:cubicBezTo>
                  <a:cubicBezTo>
                    <a:pt x="134" y="162"/>
                    <a:pt x="114" y="170"/>
                    <a:pt x="95"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3" name="Freeform 479">
              <a:extLst>
                <a:ext uri="{FF2B5EF4-FFF2-40B4-BE49-F238E27FC236}">
                  <a16:creationId xmlns:a16="http://schemas.microsoft.com/office/drawing/2014/main" id="{8B4C45C9-CC1F-5D20-74A9-A9099A8554D3}"/>
                </a:ext>
              </a:extLst>
            </p:cNvPr>
            <p:cNvSpPr>
              <a:spLocks/>
            </p:cNvSpPr>
            <p:nvPr/>
          </p:nvSpPr>
          <p:spPr bwMode="auto">
            <a:xfrm>
              <a:off x="3089276" y="1738313"/>
              <a:ext cx="155575" cy="152400"/>
            </a:xfrm>
            <a:custGeom>
              <a:avLst/>
              <a:gdLst>
                <a:gd name="T0" fmla="*/ 1259 w 1341"/>
                <a:gd name="T1" fmla="*/ 1304 h 1304"/>
                <a:gd name="T2" fmla="*/ 1206 w 1341"/>
                <a:gd name="T3" fmla="*/ 1283 h 1304"/>
                <a:gd name="T4" fmla="*/ 30 w 1341"/>
                <a:gd name="T5" fmla="*/ 137 h 1304"/>
                <a:gd name="T6" fmla="*/ 29 w 1341"/>
                <a:gd name="T7" fmla="*/ 30 h 1304"/>
                <a:gd name="T8" fmla="*/ 135 w 1341"/>
                <a:gd name="T9" fmla="*/ 29 h 1304"/>
                <a:gd name="T10" fmla="*/ 1311 w 1341"/>
                <a:gd name="T11" fmla="*/ 1175 h 1304"/>
                <a:gd name="T12" fmla="*/ 1313 w 1341"/>
                <a:gd name="T13" fmla="*/ 1281 h 1304"/>
                <a:gd name="T14" fmla="*/ 1259 w 1341"/>
                <a:gd name="T15" fmla="*/ 1304 h 1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1" h="1304">
                  <a:moveTo>
                    <a:pt x="1259" y="1304"/>
                  </a:moveTo>
                  <a:cubicBezTo>
                    <a:pt x="1240" y="1304"/>
                    <a:pt x="1221" y="1297"/>
                    <a:pt x="1206" y="1283"/>
                  </a:cubicBezTo>
                  <a:lnTo>
                    <a:pt x="30" y="137"/>
                  </a:lnTo>
                  <a:cubicBezTo>
                    <a:pt x="0" y="108"/>
                    <a:pt x="0" y="60"/>
                    <a:pt x="29" y="30"/>
                  </a:cubicBezTo>
                  <a:cubicBezTo>
                    <a:pt x="58" y="1"/>
                    <a:pt x="105" y="0"/>
                    <a:pt x="135" y="29"/>
                  </a:cubicBezTo>
                  <a:lnTo>
                    <a:pt x="1311" y="1175"/>
                  </a:lnTo>
                  <a:cubicBezTo>
                    <a:pt x="1341" y="1204"/>
                    <a:pt x="1341" y="1252"/>
                    <a:pt x="1313" y="1281"/>
                  </a:cubicBezTo>
                  <a:cubicBezTo>
                    <a:pt x="1298" y="1297"/>
                    <a:pt x="1278" y="1304"/>
                    <a:pt x="1259" y="13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4" name="Freeform 480">
              <a:extLst>
                <a:ext uri="{FF2B5EF4-FFF2-40B4-BE49-F238E27FC236}">
                  <a16:creationId xmlns:a16="http://schemas.microsoft.com/office/drawing/2014/main" id="{EC161261-1F13-FC49-3B44-4CBDDC37B157}"/>
                </a:ext>
              </a:extLst>
            </p:cNvPr>
            <p:cNvSpPr>
              <a:spLocks/>
            </p:cNvSpPr>
            <p:nvPr/>
          </p:nvSpPr>
          <p:spPr bwMode="auto">
            <a:xfrm>
              <a:off x="3414714" y="1463675"/>
              <a:ext cx="323850" cy="311150"/>
            </a:xfrm>
            <a:custGeom>
              <a:avLst/>
              <a:gdLst>
                <a:gd name="T0" fmla="*/ 2691 w 2774"/>
                <a:gd name="T1" fmla="*/ 2652 h 2652"/>
                <a:gd name="T2" fmla="*/ 2640 w 2774"/>
                <a:gd name="T3" fmla="*/ 2631 h 2652"/>
                <a:gd name="T4" fmla="*/ 31 w 2774"/>
                <a:gd name="T5" fmla="*/ 137 h 2652"/>
                <a:gd name="T6" fmla="*/ 29 w 2774"/>
                <a:gd name="T7" fmla="*/ 31 h 2652"/>
                <a:gd name="T8" fmla="*/ 135 w 2774"/>
                <a:gd name="T9" fmla="*/ 29 h 2652"/>
                <a:gd name="T10" fmla="*/ 2743 w 2774"/>
                <a:gd name="T11" fmla="*/ 2523 h 2652"/>
                <a:gd name="T12" fmla="*/ 2746 w 2774"/>
                <a:gd name="T13" fmla="*/ 2629 h 2652"/>
                <a:gd name="T14" fmla="*/ 2691 w 2774"/>
                <a:gd name="T15" fmla="*/ 2652 h 2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4" h="2652">
                  <a:moveTo>
                    <a:pt x="2691" y="2652"/>
                  </a:moveTo>
                  <a:cubicBezTo>
                    <a:pt x="2673" y="2652"/>
                    <a:pt x="2654" y="2645"/>
                    <a:pt x="2640" y="2631"/>
                  </a:cubicBezTo>
                  <a:lnTo>
                    <a:pt x="31" y="137"/>
                  </a:lnTo>
                  <a:cubicBezTo>
                    <a:pt x="1" y="108"/>
                    <a:pt x="0" y="61"/>
                    <a:pt x="29" y="31"/>
                  </a:cubicBezTo>
                  <a:cubicBezTo>
                    <a:pt x="57" y="1"/>
                    <a:pt x="105" y="0"/>
                    <a:pt x="135" y="29"/>
                  </a:cubicBezTo>
                  <a:lnTo>
                    <a:pt x="2743" y="2523"/>
                  </a:lnTo>
                  <a:cubicBezTo>
                    <a:pt x="2773" y="2551"/>
                    <a:pt x="2774" y="2599"/>
                    <a:pt x="2746" y="2629"/>
                  </a:cubicBezTo>
                  <a:cubicBezTo>
                    <a:pt x="2731" y="2644"/>
                    <a:pt x="2711" y="2652"/>
                    <a:pt x="2691" y="26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5" name="Freeform 481">
              <a:extLst>
                <a:ext uri="{FF2B5EF4-FFF2-40B4-BE49-F238E27FC236}">
                  <a16:creationId xmlns:a16="http://schemas.microsoft.com/office/drawing/2014/main" id="{2BE4318A-67E2-2DFD-8BBC-BE653062411A}"/>
                </a:ext>
              </a:extLst>
            </p:cNvPr>
            <p:cNvSpPr>
              <a:spLocks/>
            </p:cNvSpPr>
            <p:nvPr/>
          </p:nvSpPr>
          <p:spPr bwMode="auto">
            <a:xfrm>
              <a:off x="3392489" y="1527175"/>
              <a:ext cx="66675" cy="25400"/>
            </a:xfrm>
            <a:custGeom>
              <a:avLst/>
              <a:gdLst>
                <a:gd name="T0" fmla="*/ 283 w 579"/>
                <a:gd name="T1" fmla="*/ 215 h 215"/>
                <a:gd name="T2" fmla="*/ 0 w 579"/>
                <a:gd name="T3" fmla="*/ 149 h 215"/>
                <a:gd name="T4" fmla="*/ 62 w 579"/>
                <a:gd name="T5" fmla="*/ 12 h 215"/>
                <a:gd name="T6" fmla="*/ 498 w 579"/>
                <a:gd name="T7" fmla="*/ 0 h 215"/>
                <a:gd name="T8" fmla="*/ 579 w 579"/>
                <a:gd name="T9" fmla="*/ 127 h 215"/>
                <a:gd name="T10" fmla="*/ 283 w 579"/>
                <a:gd name="T11" fmla="*/ 215 h 215"/>
              </a:gdLst>
              <a:ahLst/>
              <a:cxnLst>
                <a:cxn ang="0">
                  <a:pos x="T0" y="T1"/>
                </a:cxn>
                <a:cxn ang="0">
                  <a:pos x="T2" y="T3"/>
                </a:cxn>
                <a:cxn ang="0">
                  <a:pos x="T4" y="T5"/>
                </a:cxn>
                <a:cxn ang="0">
                  <a:pos x="T6" y="T7"/>
                </a:cxn>
                <a:cxn ang="0">
                  <a:pos x="T8" y="T9"/>
                </a:cxn>
                <a:cxn ang="0">
                  <a:pos x="T10" y="T11"/>
                </a:cxn>
              </a:cxnLst>
              <a:rect l="0" t="0" r="r" b="b"/>
              <a:pathLst>
                <a:path w="579" h="215">
                  <a:moveTo>
                    <a:pt x="283" y="215"/>
                  </a:moveTo>
                  <a:cubicBezTo>
                    <a:pt x="175" y="215"/>
                    <a:pt x="77" y="184"/>
                    <a:pt x="0" y="149"/>
                  </a:cubicBezTo>
                  <a:lnTo>
                    <a:pt x="62" y="12"/>
                  </a:lnTo>
                  <a:cubicBezTo>
                    <a:pt x="173" y="63"/>
                    <a:pt x="339" y="102"/>
                    <a:pt x="498" y="0"/>
                  </a:cubicBezTo>
                  <a:lnTo>
                    <a:pt x="579" y="127"/>
                  </a:lnTo>
                  <a:cubicBezTo>
                    <a:pt x="478" y="191"/>
                    <a:pt x="377" y="215"/>
                    <a:pt x="283"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6" name="Freeform 482">
              <a:extLst>
                <a:ext uri="{FF2B5EF4-FFF2-40B4-BE49-F238E27FC236}">
                  <a16:creationId xmlns:a16="http://schemas.microsoft.com/office/drawing/2014/main" id="{BBAAA6D1-DD7D-DB1F-0971-98EF47EA5EDB}"/>
                </a:ext>
              </a:extLst>
            </p:cNvPr>
            <p:cNvSpPr>
              <a:spLocks/>
            </p:cNvSpPr>
            <p:nvPr/>
          </p:nvSpPr>
          <p:spPr bwMode="auto">
            <a:xfrm>
              <a:off x="3644901" y="1736725"/>
              <a:ext cx="36513" cy="79375"/>
            </a:xfrm>
            <a:custGeom>
              <a:avLst/>
              <a:gdLst>
                <a:gd name="T0" fmla="*/ 188 w 321"/>
                <a:gd name="T1" fmla="*/ 675 h 675"/>
                <a:gd name="T2" fmla="*/ 194 w 321"/>
                <a:gd name="T3" fmla="*/ 0 h 675"/>
                <a:gd name="T4" fmla="*/ 321 w 321"/>
                <a:gd name="T5" fmla="*/ 79 h 675"/>
                <a:gd name="T6" fmla="*/ 312 w 321"/>
                <a:gd name="T7" fmla="*/ 590 h 675"/>
                <a:gd name="T8" fmla="*/ 188 w 321"/>
                <a:gd name="T9" fmla="*/ 675 h 675"/>
              </a:gdLst>
              <a:ahLst/>
              <a:cxnLst>
                <a:cxn ang="0">
                  <a:pos x="T0" y="T1"/>
                </a:cxn>
                <a:cxn ang="0">
                  <a:pos x="T2" y="T3"/>
                </a:cxn>
                <a:cxn ang="0">
                  <a:pos x="T4" y="T5"/>
                </a:cxn>
                <a:cxn ang="0">
                  <a:pos x="T6" y="T7"/>
                </a:cxn>
                <a:cxn ang="0">
                  <a:pos x="T8" y="T9"/>
                </a:cxn>
              </a:cxnLst>
              <a:rect l="0" t="0" r="r" b="b"/>
              <a:pathLst>
                <a:path w="321" h="675">
                  <a:moveTo>
                    <a:pt x="188" y="675"/>
                  </a:moveTo>
                  <a:cubicBezTo>
                    <a:pt x="0" y="402"/>
                    <a:pt x="111" y="135"/>
                    <a:pt x="194" y="0"/>
                  </a:cubicBezTo>
                  <a:lnTo>
                    <a:pt x="321" y="79"/>
                  </a:lnTo>
                  <a:cubicBezTo>
                    <a:pt x="243" y="205"/>
                    <a:pt x="178" y="397"/>
                    <a:pt x="312" y="590"/>
                  </a:cubicBezTo>
                  <a:lnTo>
                    <a:pt x="188" y="67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7" name="Freeform 483">
              <a:extLst>
                <a:ext uri="{FF2B5EF4-FFF2-40B4-BE49-F238E27FC236}">
                  <a16:creationId xmlns:a16="http://schemas.microsoft.com/office/drawing/2014/main" id="{40B77519-C34A-2BB0-6B8D-E7FC70CA74AD}"/>
                </a:ext>
              </a:extLst>
            </p:cNvPr>
            <p:cNvSpPr>
              <a:spLocks noEditPoints="1"/>
            </p:cNvSpPr>
            <p:nvPr/>
          </p:nvSpPr>
          <p:spPr bwMode="auto">
            <a:xfrm>
              <a:off x="3248026" y="1560513"/>
              <a:ext cx="406400" cy="404813"/>
            </a:xfrm>
            <a:custGeom>
              <a:avLst/>
              <a:gdLst>
                <a:gd name="T0" fmla="*/ 1526 w 3492"/>
                <a:gd name="T1" fmla="*/ 151 h 3459"/>
                <a:gd name="T2" fmla="*/ 1511 w 3492"/>
                <a:gd name="T3" fmla="*/ 157 h 3459"/>
                <a:gd name="T4" fmla="*/ 157 w 3492"/>
                <a:gd name="T5" fmla="*/ 1573 h 3459"/>
                <a:gd name="T6" fmla="*/ 150 w 3492"/>
                <a:gd name="T7" fmla="*/ 1588 h 3459"/>
                <a:gd name="T8" fmla="*/ 155 w 3492"/>
                <a:gd name="T9" fmla="*/ 1599 h 3459"/>
                <a:gd name="T10" fmla="*/ 1938 w 3492"/>
                <a:gd name="T11" fmla="*/ 3305 h 3459"/>
                <a:gd name="T12" fmla="*/ 1949 w 3492"/>
                <a:gd name="T13" fmla="*/ 3309 h 3459"/>
                <a:gd name="T14" fmla="*/ 1964 w 3492"/>
                <a:gd name="T15" fmla="*/ 3302 h 3459"/>
                <a:gd name="T16" fmla="*/ 3318 w 3492"/>
                <a:gd name="T17" fmla="*/ 1886 h 3459"/>
                <a:gd name="T18" fmla="*/ 3320 w 3492"/>
                <a:gd name="T19" fmla="*/ 1860 h 3459"/>
                <a:gd name="T20" fmla="*/ 1536 w 3492"/>
                <a:gd name="T21" fmla="*/ 154 h 3459"/>
                <a:gd name="T22" fmla="*/ 1526 w 3492"/>
                <a:gd name="T23" fmla="*/ 151 h 3459"/>
                <a:gd name="T24" fmla="*/ 1949 w 3492"/>
                <a:gd name="T25" fmla="*/ 3459 h 3459"/>
                <a:gd name="T26" fmla="*/ 1835 w 3492"/>
                <a:gd name="T27" fmla="*/ 3413 h 3459"/>
                <a:gd name="T28" fmla="*/ 51 w 3492"/>
                <a:gd name="T29" fmla="*/ 1708 h 3459"/>
                <a:gd name="T30" fmla="*/ 0 w 3492"/>
                <a:gd name="T31" fmla="*/ 1589 h 3459"/>
                <a:gd name="T32" fmla="*/ 48 w 3492"/>
                <a:gd name="T33" fmla="*/ 1469 h 3459"/>
                <a:gd name="T34" fmla="*/ 1402 w 3492"/>
                <a:gd name="T35" fmla="*/ 54 h 3459"/>
                <a:gd name="T36" fmla="*/ 1526 w 3492"/>
                <a:gd name="T37" fmla="*/ 0 h 3459"/>
                <a:gd name="T38" fmla="*/ 1640 w 3492"/>
                <a:gd name="T39" fmla="*/ 46 h 3459"/>
                <a:gd name="T40" fmla="*/ 3424 w 3492"/>
                <a:gd name="T41" fmla="*/ 1752 h 3459"/>
                <a:gd name="T42" fmla="*/ 3427 w 3492"/>
                <a:gd name="T43" fmla="*/ 1990 h 3459"/>
                <a:gd name="T44" fmla="*/ 2073 w 3492"/>
                <a:gd name="T45" fmla="*/ 3406 h 3459"/>
                <a:gd name="T46" fmla="*/ 1949 w 3492"/>
                <a:gd name="T47" fmla="*/ 3459 h 3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2" h="3459">
                  <a:moveTo>
                    <a:pt x="1526" y="151"/>
                  </a:moveTo>
                  <a:cubicBezTo>
                    <a:pt x="1523" y="151"/>
                    <a:pt x="1516" y="151"/>
                    <a:pt x="1511" y="157"/>
                  </a:cubicBezTo>
                  <a:lnTo>
                    <a:pt x="157" y="1573"/>
                  </a:lnTo>
                  <a:cubicBezTo>
                    <a:pt x="151" y="1579"/>
                    <a:pt x="150" y="1585"/>
                    <a:pt x="150" y="1588"/>
                  </a:cubicBezTo>
                  <a:cubicBezTo>
                    <a:pt x="150" y="1592"/>
                    <a:pt x="151" y="1596"/>
                    <a:pt x="155" y="1599"/>
                  </a:cubicBezTo>
                  <a:lnTo>
                    <a:pt x="1938" y="3305"/>
                  </a:lnTo>
                  <a:cubicBezTo>
                    <a:pt x="1941" y="3308"/>
                    <a:pt x="1945" y="3309"/>
                    <a:pt x="1949" y="3309"/>
                  </a:cubicBezTo>
                  <a:cubicBezTo>
                    <a:pt x="1952" y="3309"/>
                    <a:pt x="1959" y="3308"/>
                    <a:pt x="1964" y="3302"/>
                  </a:cubicBezTo>
                  <a:lnTo>
                    <a:pt x="3318" y="1886"/>
                  </a:lnTo>
                  <a:cubicBezTo>
                    <a:pt x="3326" y="1878"/>
                    <a:pt x="3327" y="1866"/>
                    <a:pt x="3320" y="1860"/>
                  </a:cubicBezTo>
                  <a:lnTo>
                    <a:pt x="1536" y="154"/>
                  </a:lnTo>
                  <a:cubicBezTo>
                    <a:pt x="1534" y="152"/>
                    <a:pt x="1530" y="151"/>
                    <a:pt x="1526" y="151"/>
                  </a:cubicBezTo>
                  <a:close/>
                  <a:moveTo>
                    <a:pt x="1949" y="3459"/>
                  </a:moveTo>
                  <a:cubicBezTo>
                    <a:pt x="1906" y="3459"/>
                    <a:pt x="1865" y="3443"/>
                    <a:pt x="1835" y="3413"/>
                  </a:cubicBezTo>
                  <a:lnTo>
                    <a:pt x="51" y="1708"/>
                  </a:lnTo>
                  <a:cubicBezTo>
                    <a:pt x="18" y="1677"/>
                    <a:pt x="0" y="1634"/>
                    <a:pt x="0" y="1589"/>
                  </a:cubicBezTo>
                  <a:cubicBezTo>
                    <a:pt x="0" y="1545"/>
                    <a:pt x="17" y="1502"/>
                    <a:pt x="48" y="1469"/>
                  </a:cubicBezTo>
                  <a:lnTo>
                    <a:pt x="1402" y="54"/>
                  </a:lnTo>
                  <a:cubicBezTo>
                    <a:pt x="1434" y="20"/>
                    <a:pt x="1480" y="0"/>
                    <a:pt x="1526" y="0"/>
                  </a:cubicBezTo>
                  <a:cubicBezTo>
                    <a:pt x="1569" y="0"/>
                    <a:pt x="1609" y="17"/>
                    <a:pt x="1640" y="46"/>
                  </a:cubicBezTo>
                  <a:lnTo>
                    <a:pt x="3424" y="1752"/>
                  </a:lnTo>
                  <a:cubicBezTo>
                    <a:pt x="3490" y="1815"/>
                    <a:pt x="3492" y="1922"/>
                    <a:pt x="3427" y="1990"/>
                  </a:cubicBezTo>
                  <a:lnTo>
                    <a:pt x="2073" y="3406"/>
                  </a:lnTo>
                  <a:cubicBezTo>
                    <a:pt x="2040" y="3440"/>
                    <a:pt x="1995" y="3459"/>
                    <a:pt x="1949" y="34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8" name="Freeform 484">
              <a:extLst>
                <a:ext uri="{FF2B5EF4-FFF2-40B4-BE49-F238E27FC236}">
                  <a16:creationId xmlns:a16="http://schemas.microsoft.com/office/drawing/2014/main" id="{6ABA53C7-B992-FCD0-F538-37EB79DD3E51}"/>
                </a:ext>
              </a:extLst>
            </p:cNvPr>
            <p:cNvSpPr>
              <a:spLocks/>
            </p:cNvSpPr>
            <p:nvPr/>
          </p:nvSpPr>
          <p:spPr bwMode="auto">
            <a:xfrm>
              <a:off x="3162301" y="1735138"/>
              <a:ext cx="320675" cy="307975"/>
            </a:xfrm>
            <a:custGeom>
              <a:avLst/>
              <a:gdLst>
                <a:gd name="T0" fmla="*/ 2671 w 2754"/>
                <a:gd name="T1" fmla="*/ 2632 h 2632"/>
                <a:gd name="T2" fmla="*/ 2619 w 2754"/>
                <a:gd name="T3" fmla="*/ 2611 h 2632"/>
                <a:gd name="T4" fmla="*/ 31 w 2754"/>
                <a:gd name="T5" fmla="*/ 137 h 2632"/>
                <a:gd name="T6" fmla="*/ 29 w 2754"/>
                <a:gd name="T7" fmla="*/ 31 h 2632"/>
                <a:gd name="T8" fmla="*/ 135 w 2754"/>
                <a:gd name="T9" fmla="*/ 28 h 2632"/>
                <a:gd name="T10" fmla="*/ 2723 w 2754"/>
                <a:gd name="T11" fmla="*/ 2503 h 2632"/>
                <a:gd name="T12" fmla="*/ 2725 w 2754"/>
                <a:gd name="T13" fmla="*/ 2609 h 2632"/>
                <a:gd name="T14" fmla="*/ 2671 w 2754"/>
                <a:gd name="T15" fmla="*/ 2632 h 26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54" h="2632">
                  <a:moveTo>
                    <a:pt x="2671" y="2632"/>
                  </a:moveTo>
                  <a:cubicBezTo>
                    <a:pt x="2652" y="2632"/>
                    <a:pt x="2633" y="2625"/>
                    <a:pt x="2619" y="2611"/>
                  </a:cubicBezTo>
                  <a:lnTo>
                    <a:pt x="31" y="137"/>
                  </a:lnTo>
                  <a:cubicBezTo>
                    <a:pt x="1" y="108"/>
                    <a:pt x="0" y="61"/>
                    <a:pt x="29" y="31"/>
                  </a:cubicBezTo>
                  <a:cubicBezTo>
                    <a:pt x="57" y="1"/>
                    <a:pt x="105" y="0"/>
                    <a:pt x="135" y="28"/>
                  </a:cubicBezTo>
                  <a:lnTo>
                    <a:pt x="2723" y="2503"/>
                  </a:lnTo>
                  <a:cubicBezTo>
                    <a:pt x="2753" y="2531"/>
                    <a:pt x="2754" y="2579"/>
                    <a:pt x="2725" y="2609"/>
                  </a:cubicBezTo>
                  <a:cubicBezTo>
                    <a:pt x="2710" y="2624"/>
                    <a:pt x="2690" y="2632"/>
                    <a:pt x="2671" y="26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29" name="Briefcase10" descr="{&quot;Key&quot;:&quot;POWER_USER_SHAPE_ICON&quot;,&quot;Value&quot;:&quot;POWER_USER_SHAPE_ICON_STYLE_1&quot;}">
            <a:extLst>
              <a:ext uri="{FF2B5EF4-FFF2-40B4-BE49-F238E27FC236}">
                <a16:creationId xmlns:a16="http://schemas.microsoft.com/office/drawing/2014/main" id="{7EAF9176-30BC-B890-41BD-BBC1021CE24B}"/>
              </a:ext>
            </a:extLst>
          </p:cNvPr>
          <p:cNvGrpSpPr>
            <a:grpSpLocks noChangeAspect="1"/>
          </p:cNvGrpSpPr>
          <p:nvPr/>
        </p:nvGrpSpPr>
        <p:grpSpPr>
          <a:xfrm>
            <a:off x="6927344" y="1065901"/>
            <a:ext cx="421927" cy="336934"/>
            <a:chOff x="7331076" y="1797050"/>
            <a:chExt cx="441325" cy="352425"/>
          </a:xfrm>
          <a:solidFill>
            <a:schemeClr val="accent6"/>
          </a:solidFill>
        </p:grpSpPr>
        <p:sp>
          <p:nvSpPr>
            <p:cNvPr id="130" name="Freeform 198">
              <a:extLst>
                <a:ext uri="{FF2B5EF4-FFF2-40B4-BE49-F238E27FC236}">
                  <a16:creationId xmlns:a16="http://schemas.microsoft.com/office/drawing/2014/main" id="{9B36C309-EC5F-655A-1006-10109A10CF1D}"/>
                </a:ext>
              </a:extLst>
            </p:cNvPr>
            <p:cNvSpPr>
              <a:spLocks noEditPoints="1"/>
            </p:cNvSpPr>
            <p:nvPr/>
          </p:nvSpPr>
          <p:spPr bwMode="auto">
            <a:xfrm>
              <a:off x="7331076" y="1847850"/>
              <a:ext cx="439738" cy="301625"/>
            </a:xfrm>
            <a:custGeom>
              <a:avLst/>
              <a:gdLst>
                <a:gd name="T0" fmla="*/ 26 w 482"/>
                <a:gd name="T1" fmla="*/ 14 h 330"/>
                <a:gd name="T2" fmla="*/ 15 w 482"/>
                <a:gd name="T3" fmla="*/ 26 h 330"/>
                <a:gd name="T4" fmla="*/ 15 w 482"/>
                <a:gd name="T5" fmla="*/ 305 h 330"/>
                <a:gd name="T6" fmla="*/ 26 w 482"/>
                <a:gd name="T7" fmla="*/ 316 h 330"/>
                <a:gd name="T8" fmla="*/ 457 w 482"/>
                <a:gd name="T9" fmla="*/ 316 h 330"/>
                <a:gd name="T10" fmla="*/ 468 w 482"/>
                <a:gd name="T11" fmla="*/ 305 h 330"/>
                <a:gd name="T12" fmla="*/ 468 w 482"/>
                <a:gd name="T13" fmla="*/ 26 h 330"/>
                <a:gd name="T14" fmla="*/ 457 w 482"/>
                <a:gd name="T15" fmla="*/ 14 h 330"/>
                <a:gd name="T16" fmla="*/ 26 w 482"/>
                <a:gd name="T17" fmla="*/ 14 h 330"/>
                <a:gd name="T18" fmla="*/ 457 w 482"/>
                <a:gd name="T19" fmla="*/ 330 h 330"/>
                <a:gd name="T20" fmla="*/ 26 w 482"/>
                <a:gd name="T21" fmla="*/ 330 h 330"/>
                <a:gd name="T22" fmla="*/ 0 w 482"/>
                <a:gd name="T23" fmla="*/ 305 h 330"/>
                <a:gd name="T24" fmla="*/ 0 w 482"/>
                <a:gd name="T25" fmla="*/ 26 h 330"/>
                <a:gd name="T26" fmla="*/ 26 w 482"/>
                <a:gd name="T27" fmla="*/ 0 h 330"/>
                <a:gd name="T28" fmla="*/ 457 w 482"/>
                <a:gd name="T29" fmla="*/ 0 h 330"/>
                <a:gd name="T30" fmla="*/ 482 w 482"/>
                <a:gd name="T31" fmla="*/ 26 h 330"/>
                <a:gd name="T32" fmla="*/ 482 w 482"/>
                <a:gd name="T33" fmla="*/ 305 h 330"/>
                <a:gd name="T34" fmla="*/ 457 w 482"/>
                <a:gd name="T3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2" h="330">
                  <a:moveTo>
                    <a:pt x="26" y="14"/>
                  </a:moveTo>
                  <a:cubicBezTo>
                    <a:pt x="20" y="14"/>
                    <a:pt x="15" y="19"/>
                    <a:pt x="15" y="26"/>
                  </a:cubicBezTo>
                  <a:lnTo>
                    <a:pt x="15" y="305"/>
                  </a:lnTo>
                  <a:cubicBezTo>
                    <a:pt x="15" y="311"/>
                    <a:pt x="20" y="316"/>
                    <a:pt x="26" y="316"/>
                  </a:cubicBezTo>
                  <a:lnTo>
                    <a:pt x="457" y="316"/>
                  </a:lnTo>
                  <a:cubicBezTo>
                    <a:pt x="463" y="316"/>
                    <a:pt x="468" y="311"/>
                    <a:pt x="468" y="305"/>
                  </a:cubicBezTo>
                  <a:lnTo>
                    <a:pt x="468" y="26"/>
                  </a:lnTo>
                  <a:cubicBezTo>
                    <a:pt x="468" y="19"/>
                    <a:pt x="463" y="14"/>
                    <a:pt x="457" y="14"/>
                  </a:cubicBezTo>
                  <a:lnTo>
                    <a:pt x="26" y="14"/>
                  </a:lnTo>
                  <a:close/>
                  <a:moveTo>
                    <a:pt x="457" y="330"/>
                  </a:moveTo>
                  <a:lnTo>
                    <a:pt x="26" y="330"/>
                  </a:lnTo>
                  <a:cubicBezTo>
                    <a:pt x="12" y="330"/>
                    <a:pt x="0" y="319"/>
                    <a:pt x="0" y="305"/>
                  </a:cubicBezTo>
                  <a:lnTo>
                    <a:pt x="0" y="26"/>
                  </a:lnTo>
                  <a:cubicBezTo>
                    <a:pt x="0" y="11"/>
                    <a:pt x="12" y="0"/>
                    <a:pt x="26" y="0"/>
                  </a:cubicBezTo>
                  <a:lnTo>
                    <a:pt x="457" y="0"/>
                  </a:lnTo>
                  <a:cubicBezTo>
                    <a:pt x="471" y="0"/>
                    <a:pt x="482" y="11"/>
                    <a:pt x="482" y="26"/>
                  </a:cubicBezTo>
                  <a:lnTo>
                    <a:pt x="482" y="305"/>
                  </a:lnTo>
                  <a:cubicBezTo>
                    <a:pt x="482" y="319"/>
                    <a:pt x="471" y="330"/>
                    <a:pt x="457" y="3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1" name="Freeform 199">
              <a:extLst>
                <a:ext uri="{FF2B5EF4-FFF2-40B4-BE49-F238E27FC236}">
                  <a16:creationId xmlns:a16="http://schemas.microsoft.com/office/drawing/2014/main" id="{8B776013-955F-CA1E-13B3-72962E2C5E59}"/>
                </a:ext>
              </a:extLst>
            </p:cNvPr>
            <p:cNvSpPr>
              <a:spLocks/>
            </p:cNvSpPr>
            <p:nvPr/>
          </p:nvSpPr>
          <p:spPr bwMode="auto">
            <a:xfrm>
              <a:off x="7478713" y="1797050"/>
              <a:ext cx="150813" cy="63500"/>
            </a:xfrm>
            <a:custGeom>
              <a:avLst/>
              <a:gdLst>
                <a:gd name="T0" fmla="*/ 157 w 165"/>
                <a:gd name="T1" fmla="*/ 69 h 69"/>
                <a:gd name="T2" fmla="*/ 150 w 165"/>
                <a:gd name="T3" fmla="*/ 62 h 69"/>
                <a:gd name="T4" fmla="*/ 150 w 165"/>
                <a:gd name="T5" fmla="*/ 14 h 69"/>
                <a:gd name="T6" fmla="*/ 15 w 165"/>
                <a:gd name="T7" fmla="*/ 14 h 69"/>
                <a:gd name="T8" fmla="*/ 15 w 165"/>
                <a:gd name="T9" fmla="*/ 62 h 69"/>
                <a:gd name="T10" fmla="*/ 7 w 165"/>
                <a:gd name="T11" fmla="*/ 69 h 69"/>
                <a:gd name="T12" fmla="*/ 0 w 165"/>
                <a:gd name="T13" fmla="*/ 62 h 69"/>
                <a:gd name="T14" fmla="*/ 0 w 165"/>
                <a:gd name="T15" fmla="*/ 7 h 69"/>
                <a:gd name="T16" fmla="*/ 7 w 165"/>
                <a:gd name="T17" fmla="*/ 0 h 69"/>
                <a:gd name="T18" fmla="*/ 157 w 165"/>
                <a:gd name="T19" fmla="*/ 0 h 69"/>
                <a:gd name="T20" fmla="*/ 165 w 165"/>
                <a:gd name="T21" fmla="*/ 7 h 69"/>
                <a:gd name="T22" fmla="*/ 165 w 165"/>
                <a:gd name="T23" fmla="*/ 62 h 69"/>
                <a:gd name="T24" fmla="*/ 157 w 165"/>
                <a:gd name="T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69">
                  <a:moveTo>
                    <a:pt x="157" y="69"/>
                  </a:moveTo>
                  <a:cubicBezTo>
                    <a:pt x="153" y="69"/>
                    <a:pt x="150" y="66"/>
                    <a:pt x="150" y="62"/>
                  </a:cubicBezTo>
                  <a:lnTo>
                    <a:pt x="150" y="14"/>
                  </a:lnTo>
                  <a:lnTo>
                    <a:pt x="15" y="14"/>
                  </a:lnTo>
                  <a:lnTo>
                    <a:pt x="15" y="62"/>
                  </a:lnTo>
                  <a:cubicBezTo>
                    <a:pt x="15" y="66"/>
                    <a:pt x="11" y="69"/>
                    <a:pt x="7" y="69"/>
                  </a:cubicBezTo>
                  <a:cubicBezTo>
                    <a:pt x="3" y="69"/>
                    <a:pt x="0" y="66"/>
                    <a:pt x="0" y="62"/>
                  </a:cubicBezTo>
                  <a:lnTo>
                    <a:pt x="0" y="7"/>
                  </a:lnTo>
                  <a:cubicBezTo>
                    <a:pt x="0" y="3"/>
                    <a:pt x="3" y="0"/>
                    <a:pt x="7" y="0"/>
                  </a:cubicBezTo>
                  <a:lnTo>
                    <a:pt x="157" y="0"/>
                  </a:lnTo>
                  <a:cubicBezTo>
                    <a:pt x="161" y="0"/>
                    <a:pt x="165" y="3"/>
                    <a:pt x="165" y="7"/>
                  </a:cubicBezTo>
                  <a:lnTo>
                    <a:pt x="165" y="62"/>
                  </a:lnTo>
                  <a:cubicBezTo>
                    <a:pt x="165" y="66"/>
                    <a:pt x="161" y="69"/>
                    <a:pt x="157" y="6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2" name="Freeform 200">
              <a:extLst>
                <a:ext uri="{FF2B5EF4-FFF2-40B4-BE49-F238E27FC236}">
                  <a16:creationId xmlns:a16="http://schemas.microsoft.com/office/drawing/2014/main" id="{E41239EF-8E14-CE14-1B41-5A66BA4579EC}"/>
                </a:ext>
              </a:extLst>
            </p:cNvPr>
            <p:cNvSpPr>
              <a:spLocks noEditPoints="1"/>
            </p:cNvSpPr>
            <p:nvPr/>
          </p:nvSpPr>
          <p:spPr bwMode="auto">
            <a:xfrm>
              <a:off x="742473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7 w 62"/>
                <a:gd name="T11" fmla="*/ 66 h 90"/>
                <a:gd name="T12" fmla="*/ 47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7" y="71"/>
                    <a:pt x="47" y="66"/>
                  </a:cubicBezTo>
                  <a:lnTo>
                    <a:pt x="47" y="24"/>
                  </a:lnTo>
                  <a:cubicBezTo>
                    <a:pt x="47"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3" name="Freeform 201">
              <a:extLst>
                <a:ext uri="{FF2B5EF4-FFF2-40B4-BE49-F238E27FC236}">
                  <a16:creationId xmlns:a16="http://schemas.microsoft.com/office/drawing/2014/main" id="{691079FA-6352-1BC2-239B-FFAFEE6AE7BD}"/>
                </a:ext>
              </a:extLst>
            </p:cNvPr>
            <p:cNvSpPr>
              <a:spLocks noEditPoints="1"/>
            </p:cNvSpPr>
            <p:nvPr/>
          </p:nvSpPr>
          <p:spPr bwMode="auto">
            <a:xfrm>
              <a:off x="762158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8 w 62"/>
                <a:gd name="T11" fmla="*/ 66 h 90"/>
                <a:gd name="T12" fmla="*/ 48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8" y="71"/>
                    <a:pt x="48" y="66"/>
                  </a:cubicBezTo>
                  <a:lnTo>
                    <a:pt x="48" y="24"/>
                  </a:lnTo>
                  <a:cubicBezTo>
                    <a:pt x="48"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4" name="Freeform 202">
              <a:extLst>
                <a:ext uri="{FF2B5EF4-FFF2-40B4-BE49-F238E27FC236}">
                  <a16:creationId xmlns:a16="http://schemas.microsoft.com/office/drawing/2014/main" id="{850D3820-4158-1F57-B0BE-80E6C00E929E}"/>
                </a:ext>
              </a:extLst>
            </p:cNvPr>
            <p:cNvSpPr>
              <a:spLocks/>
            </p:cNvSpPr>
            <p:nvPr/>
          </p:nvSpPr>
          <p:spPr bwMode="auto">
            <a:xfrm>
              <a:off x="7331076" y="1933575"/>
              <a:ext cx="85725" cy="71438"/>
            </a:xfrm>
            <a:custGeom>
              <a:avLst/>
              <a:gdLst>
                <a:gd name="T0" fmla="*/ 86 w 94"/>
                <a:gd name="T1" fmla="*/ 78 h 78"/>
                <a:gd name="T2" fmla="*/ 71 w 94"/>
                <a:gd name="T3" fmla="*/ 78 h 78"/>
                <a:gd name="T4" fmla="*/ 66 w 94"/>
                <a:gd name="T5" fmla="*/ 76 h 78"/>
                <a:gd name="T6" fmla="*/ 3 w 94"/>
                <a:gd name="T7" fmla="*/ 13 h 78"/>
                <a:gd name="T8" fmla="*/ 3 w 94"/>
                <a:gd name="T9" fmla="*/ 3 h 78"/>
                <a:gd name="T10" fmla="*/ 13 w 94"/>
                <a:gd name="T11" fmla="*/ 3 h 78"/>
                <a:gd name="T12" fmla="*/ 74 w 94"/>
                <a:gd name="T13" fmla="*/ 63 h 78"/>
                <a:gd name="T14" fmla="*/ 86 w 94"/>
                <a:gd name="T15" fmla="*/ 63 h 78"/>
                <a:gd name="T16" fmla="*/ 94 w 94"/>
                <a:gd name="T17" fmla="*/ 71 h 78"/>
                <a:gd name="T18" fmla="*/ 86 w 94"/>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8">
                  <a:moveTo>
                    <a:pt x="86" y="78"/>
                  </a:moveTo>
                  <a:lnTo>
                    <a:pt x="71" y="78"/>
                  </a:lnTo>
                  <a:cubicBezTo>
                    <a:pt x="69" y="78"/>
                    <a:pt x="68" y="77"/>
                    <a:pt x="66" y="76"/>
                  </a:cubicBezTo>
                  <a:lnTo>
                    <a:pt x="3" y="13"/>
                  </a:lnTo>
                  <a:cubicBezTo>
                    <a:pt x="0" y="10"/>
                    <a:pt x="0" y="5"/>
                    <a:pt x="3" y="3"/>
                  </a:cubicBezTo>
                  <a:cubicBezTo>
                    <a:pt x="6" y="0"/>
                    <a:pt x="11" y="0"/>
                    <a:pt x="13" y="3"/>
                  </a:cubicBezTo>
                  <a:lnTo>
                    <a:pt x="74" y="63"/>
                  </a:lnTo>
                  <a:lnTo>
                    <a:pt x="86" y="63"/>
                  </a:lnTo>
                  <a:cubicBezTo>
                    <a:pt x="90" y="63"/>
                    <a:pt x="94" y="67"/>
                    <a:pt x="94" y="71"/>
                  </a:cubicBezTo>
                  <a:cubicBezTo>
                    <a:pt x="94" y="75"/>
                    <a:pt x="90" y="78"/>
                    <a:pt x="86"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5" name="Freeform 203">
              <a:extLst>
                <a:ext uri="{FF2B5EF4-FFF2-40B4-BE49-F238E27FC236}">
                  <a16:creationId xmlns:a16="http://schemas.microsoft.com/office/drawing/2014/main" id="{9E70745D-5F7D-C902-AC25-2D248FC3B40C}"/>
                </a:ext>
              </a:extLst>
            </p:cNvPr>
            <p:cNvSpPr>
              <a:spLocks/>
            </p:cNvSpPr>
            <p:nvPr/>
          </p:nvSpPr>
          <p:spPr bwMode="auto">
            <a:xfrm>
              <a:off x="7686676" y="1933575"/>
              <a:ext cx="85725" cy="71438"/>
            </a:xfrm>
            <a:custGeom>
              <a:avLst/>
              <a:gdLst>
                <a:gd name="T0" fmla="*/ 22 w 93"/>
                <a:gd name="T1" fmla="*/ 78 h 78"/>
                <a:gd name="T2" fmla="*/ 7 w 93"/>
                <a:gd name="T3" fmla="*/ 78 h 78"/>
                <a:gd name="T4" fmla="*/ 0 w 93"/>
                <a:gd name="T5" fmla="*/ 71 h 78"/>
                <a:gd name="T6" fmla="*/ 7 w 93"/>
                <a:gd name="T7" fmla="*/ 63 h 78"/>
                <a:gd name="T8" fmla="*/ 19 w 93"/>
                <a:gd name="T9" fmla="*/ 63 h 78"/>
                <a:gd name="T10" fmla="*/ 80 w 93"/>
                <a:gd name="T11" fmla="*/ 3 h 78"/>
                <a:gd name="T12" fmla="*/ 90 w 93"/>
                <a:gd name="T13" fmla="*/ 3 h 78"/>
                <a:gd name="T14" fmla="*/ 90 w 93"/>
                <a:gd name="T15" fmla="*/ 13 h 78"/>
                <a:gd name="T16" fmla="*/ 27 w 93"/>
                <a:gd name="T17" fmla="*/ 76 h 78"/>
                <a:gd name="T18" fmla="*/ 22 w 93"/>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78">
                  <a:moveTo>
                    <a:pt x="22" y="78"/>
                  </a:moveTo>
                  <a:lnTo>
                    <a:pt x="7" y="78"/>
                  </a:lnTo>
                  <a:cubicBezTo>
                    <a:pt x="3" y="78"/>
                    <a:pt x="0" y="75"/>
                    <a:pt x="0" y="71"/>
                  </a:cubicBezTo>
                  <a:cubicBezTo>
                    <a:pt x="0" y="67"/>
                    <a:pt x="3" y="63"/>
                    <a:pt x="7" y="63"/>
                  </a:cubicBezTo>
                  <a:lnTo>
                    <a:pt x="19" y="63"/>
                  </a:lnTo>
                  <a:lnTo>
                    <a:pt x="80" y="3"/>
                  </a:lnTo>
                  <a:cubicBezTo>
                    <a:pt x="83" y="0"/>
                    <a:pt x="87" y="0"/>
                    <a:pt x="90" y="3"/>
                  </a:cubicBezTo>
                  <a:cubicBezTo>
                    <a:pt x="93" y="5"/>
                    <a:pt x="93" y="10"/>
                    <a:pt x="90" y="13"/>
                  </a:cubicBezTo>
                  <a:lnTo>
                    <a:pt x="27" y="76"/>
                  </a:lnTo>
                  <a:cubicBezTo>
                    <a:pt x="26" y="77"/>
                    <a:pt x="24" y="78"/>
                    <a:pt x="22"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6" name="Freeform 204">
              <a:extLst>
                <a:ext uri="{FF2B5EF4-FFF2-40B4-BE49-F238E27FC236}">
                  <a16:creationId xmlns:a16="http://schemas.microsoft.com/office/drawing/2014/main" id="{158FAF2A-4A00-FDAF-E27E-4748E3E86C54}"/>
                </a:ext>
              </a:extLst>
            </p:cNvPr>
            <p:cNvSpPr>
              <a:spLocks/>
            </p:cNvSpPr>
            <p:nvPr/>
          </p:nvSpPr>
          <p:spPr bwMode="auto">
            <a:xfrm>
              <a:off x="7486651" y="1992313"/>
              <a:ext cx="130175" cy="12700"/>
            </a:xfrm>
            <a:custGeom>
              <a:avLst/>
              <a:gdLst>
                <a:gd name="T0" fmla="*/ 135 w 142"/>
                <a:gd name="T1" fmla="*/ 14 h 14"/>
                <a:gd name="T2" fmla="*/ 7 w 142"/>
                <a:gd name="T3" fmla="*/ 14 h 14"/>
                <a:gd name="T4" fmla="*/ 0 w 142"/>
                <a:gd name="T5" fmla="*/ 7 h 14"/>
                <a:gd name="T6" fmla="*/ 7 w 142"/>
                <a:gd name="T7" fmla="*/ 0 h 14"/>
                <a:gd name="T8" fmla="*/ 135 w 142"/>
                <a:gd name="T9" fmla="*/ 0 h 14"/>
                <a:gd name="T10" fmla="*/ 142 w 142"/>
                <a:gd name="T11" fmla="*/ 7 h 14"/>
                <a:gd name="T12" fmla="*/ 135 w 142"/>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2" h="14">
                  <a:moveTo>
                    <a:pt x="135" y="14"/>
                  </a:moveTo>
                  <a:lnTo>
                    <a:pt x="7" y="14"/>
                  </a:lnTo>
                  <a:cubicBezTo>
                    <a:pt x="3" y="14"/>
                    <a:pt x="0" y="11"/>
                    <a:pt x="0" y="7"/>
                  </a:cubicBezTo>
                  <a:cubicBezTo>
                    <a:pt x="0" y="3"/>
                    <a:pt x="3" y="0"/>
                    <a:pt x="7" y="0"/>
                  </a:cubicBezTo>
                  <a:lnTo>
                    <a:pt x="135" y="0"/>
                  </a:lnTo>
                  <a:cubicBezTo>
                    <a:pt x="139" y="0"/>
                    <a:pt x="142" y="3"/>
                    <a:pt x="142" y="7"/>
                  </a:cubicBezTo>
                  <a:cubicBezTo>
                    <a:pt x="142" y="11"/>
                    <a:pt x="139" y="14"/>
                    <a:pt x="135"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sp>
        <p:nvSpPr>
          <p:cNvPr id="3" name="Rectangle 2">
            <a:extLst>
              <a:ext uri="{FF2B5EF4-FFF2-40B4-BE49-F238E27FC236}">
                <a16:creationId xmlns:a16="http://schemas.microsoft.com/office/drawing/2014/main" id="{CF8FF7B0-2A05-A2B4-679B-E70C0C09C3AA}"/>
              </a:ext>
            </a:extLst>
          </p:cNvPr>
          <p:cNvSpPr/>
          <p:nvPr/>
        </p:nvSpPr>
        <p:spPr>
          <a:xfrm>
            <a:off x="2608735" y="1027906"/>
            <a:ext cx="45719" cy="17095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B7FC477C-8468-49C5-BAE0-A84FB0927929}"/>
              </a:ext>
            </a:extLst>
          </p:cNvPr>
          <p:cNvSpPr/>
          <p:nvPr/>
        </p:nvSpPr>
        <p:spPr>
          <a:xfrm>
            <a:off x="2606198" y="2906790"/>
            <a:ext cx="45719" cy="16219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156DB95F-6E8A-45E4-2449-807222183B9A}"/>
              </a:ext>
            </a:extLst>
          </p:cNvPr>
          <p:cNvSpPr/>
          <p:nvPr/>
        </p:nvSpPr>
        <p:spPr>
          <a:xfrm>
            <a:off x="2615717" y="4762201"/>
            <a:ext cx="45719" cy="14382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CA001177-FA72-7BE4-0ED9-4241F7BB405A}"/>
              </a:ext>
            </a:extLst>
          </p:cNvPr>
          <p:cNvSpPr/>
          <p:nvPr/>
        </p:nvSpPr>
        <p:spPr>
          <a:xfrm>
            <a:off x="6751896" y="1027906"/>
            <a:ext cx="45719" cy="518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0" name="Telecommunications" descr="{&quot;Key&quot;:&quot;POWER_USER_SHAPE_ICON&quot;,&quot;Value&quot;:&quot;POWER_USER_SHAPE_ICON_STYLE_1&quot;}">
            <a:extLst>
              <a:ext uri="{FF2B5EF4-FFF2-40B4-BE49-F238E27FC236}">
                <a16:creationId xmlns:a16="http://schemas.microsoft.com/office/drawing/2014/main" id="{C78FF006-F8C7-68FB-DD9C-1BB72B01258B}"/>
              </a:ext>
            </a:extLst>
          </p:cNvPr>
          <p:cNvGrpSpPr>
            <a:grpSpLocks noChangeAspect="1"/>
          </p:cNvGrpSpPr>
          <p:nvPr/>
        </p:nvGrpSpPr>
        <p:grpSpPr>
          <a:xfrm>
            <a:off x="2907063" y="3915596"/>
            <a:ext cx="219515" cy="242796"/>
            <a:chOff x="6443663" y="2062163"/>
            <a:chExt cx="209550" cy="231775"/>
          </a:xfrm>
          <a:solidFill>
            <a:schemeClr val="accent3"/>
          </a:solidFill>
        </p:grpSpPr>
        <p:sp>
          <p:nvSpPr>
            <p:cNvPr id="141" name="Freeform 3067">
              <a:extLst>
                <a:ext uri="{FF2B5EF4-FFF2-40B4-BE49-F238E27FC236}">
                  <a16:creationId xmlns:a16="http://schemas.microsoft.com/office/drawing/2014/main" id="{22CEF1EA-C6F8-3627-4A3B-B4EDD31516C6}"/>
                </a:ext>
              </a:extLst>
            </p:cNvPr>
            <p:cNvSpPr>
              <a:spLocks noEditPoints="1"/>
            </p:cNvSpPr>
            <p:nvPr/>
          </p:nvSpPr>
          <p:spPr bwMode="auto">
            <a:xfrm>
              <a:off x="6443663" y="2105025"/>
              <a:ext cx="209550" cy="149225"/>
            </a:xfrm>
            <a:custGeom>
              <a:avLst/>
              <a:gdLst>
                <a:gd name="T0" fmla="*/ 904 w 5761"/>
                <a:gd name="T1" fmla="*/ 200 h 4102"/>
                <a:gd name="T2" fmla="*/ 358 w 5761"/>
                <a:gd name="T3" fmla="*/ 402 h 4102"/>
                <a:gd name="T4" fmla="*/ 678 w 5761"/>
                <a:gd name="T5" fmla="*/ 1458 h 4102"/>
                <a:gd name="T6" fmla="*/ 2314 w 5761"/>
                <a:gd name="T7" fmla="*/ 2917 h 4102"/>
                <a:gd name="T8" fmla="*/ 4857 w 5761"/>
                <a:gd name="T9" fmla="*/ 3902 h 4102"/>
                <a:gd name="T10" fmla="*/ 5403 w 5761"/>
                <a:gd name="T11" fmla="*/ 3700 h 4102"/>
                <a:gd name="T12" fmla="*/ 5082 w 5761"/>
                <a:gd name="T13" fmla="*/ 2644 h 4102"/>
                <a:gd name="T14" fmla="*/ 3446 w 5761"/>
                <a:gd name="T15" fmla="*/ 1185 h 4102"/>
                <a:gd name="T16" fmla="*/ 904 w 5761"/>
                <a:gd name="T17" fmla="*/ 200 h 4102"/>
                <a:gd name="T18" fmla="*/ 4857 w 5761"/>
                <a:gd name="T19" fmla="*/ 4102 h 4102"/>
                <a:gd name="T20" fmla="*/ 2205 w 5761"/>
                <a:gd name="T21" fmla="*/ 3084 h 4102"/>
                <a:gd name="T22" fmla="*/ 518 w 5761"/>
                <a:gd name="T23" fmla="*/ 1577 h 4102"/>
                <a:gd name="T24" fmla="*/ 190 w 5761"/>
                <a:gd name="T25" fmla="*/ 292 h 4102"/>
                <a:gd name="T26" fmla="*/ 904 w 5761"/>
                <a:gd name="T27" fmla="*/ 0 h 4102"/>
                <a:gd name="T28" fmla="*/ 3556 w 5761"/>
                <a:gd name="T29" fmla="*/ 1017 h 4102"/>
                <a:gd name="T30" fmla="*/ 5243 w 5761"/>
                <a:gd name="T31" fmla="*/ 2524 h 4102"/>
                <a:gd name="T32" fmla="*/ 5570 w 5761"/>
                <a:gd name="T33" fmla="*/ 3809 h 4102"/>
                <a:gd name="T34" fmla="*/ 4857 w 5761"/>
                <a:gd name="T35" fmla="*/ 4102 h 4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61" h="4102">
                  <a:moveTo>
                    <a:pt x="904" y="200"/>
                  </a:moveTo>
                  <a:cubicBezTo>
                    <a:pt x="715" y="200"/>
                    <a:pt x="467" y="235"/>
                    <a:pt x="358" y="402"/>
                  </a:cubicBezTo>
                  <a:cubicBezTo>
                    <a:pt x="218" y="614"/>
                    <a:pt x="335" y="1000"/>
                    <a:pt x="678" y="1458"/>
                  </a:cubicBezTo>
                  <a:cubicBezTo>
                    <a:pt x="1047" y="1950"/>
                    <a:pt x="1628" y="2468"/>
                    <a:pt x="2314" y="2917"/>
                  </a:cubicBezTo>
                  <a:cubicBezTo>
                    <a:pt x="3244" y="3524"/>
                    <a:pt x="4217" y="3902"/>
                    <a:pt x="4857" y="3902"/>
                  </a:cubicBezTo>
                  <a:cubicBezTo>
                    <a:pt x="5046" y="3902"/>
                    <a:pt x="5294" y="3866"/>
                    <a:pt x="5403" y="3700"/>
                  </a:cubicBezTo>
                  <a:cubicBezTo>
                    <a:pt x="5542" y="3487"/>
                    <a:pt x="5425" y="3102"/>
                    <a:pt x="5082" y="2644"/>
                  </a:cubicBezTo>
                  <a:cubicBezTo>
                    <a:pt x="4714" y="2152"/>
                    <a:pt x="4133" y="1634"/>
                    <a:pt x="3446" y="1185"/>
                  </a:cubicBezTo>
                  <a:cubicBezTo>
                    <a:pt x="2517" y="578"/>
                    <a:pt x="1543" y="200"/>
                    <a:pt x="904" y="200"/>
                  </a:cubicBezTo>
                  <a:close/>
                  <a:moveTo>
                    <a:pt x="4857" y="4102"/>
                  </a:moveTo>
                  <a:cubicBezTo>
                    <a:pt x="4181" y="4102"/>
                    <a:pt x="3165" y="3712"/>
                    <a:pt x="2205" y="3084"/>
                  </a:cubicBezTo>
                  <a:cubicBezTo>
                    <a:pt x="1499" y="2623"/>
                    <a:pt x="900" y="2088"/>
                    <a:pt x="518" y="1577"/>
                  </a:cubicBezTo>
                  <a:cubicBezTo>
                    <a:pt x="116" y="1041"/>
                    <a:pt x="0" y="584"/>
                    <a:pt x="190" y="292"/>
                  </a:cubicBezTo>
                  <a:cubicBezTo>
                    <a:pt x="315" y="101"/>
                    <a:pt x="562" y="0"/>
                    <a:pt x="904" y="0"/>
                  </a:cubicBezTo>
                  <a:cubicBezTo>
                    <a:pt x="1580" y="0"/>
                    <a:pt x="2596" y="390"/>
                    <a:pt x="3556" y="1017"/>
                  </a:cubicBezTo>
                  <a:cubicBezTo>
                    <a:pt x="4262" y="1478"/>
                    <a:pt x="4861" y="2013"/>
                    <a:pt x="5243" y="2524"/>
                  </a:cubicBezTo>
                  <a:cubicBezTo>
                    <a:pt x="5645" y="3061"/>
                    <a:pt x="5761" y="3518"/>
                    <a:pt x="5570" y="3809"/>
                  </a:cubicBezTo>
                  <a:cubicBezTo>
                    <a:pt x="5445" y="4001"/>
                    <a:pt x="5199" y="4102"/>
                    <a:pt x="4857" y="4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2" name="Freeform 3068">
              <a:extLst>
                <a:ext uri="{FF2B5EF4-FFF2-40B4-BE49-F238E27FC236}">
                  <a16:creationId xmlns:a16="http://schemas.microsoft.com/office/drawing/2014/main" id="{1B8E6AF0-4C82-748F-2EF3-075281EEBE19}"/>
                </a:ext>
              </a:extLst>
            </p:cNvPr>
            <p:cNvSpPr>
              <a:spLocks/>
            </p:cNvSpPr>
            <p:nvPr/>
          </p:nvSpPr>
          <p:spPr bwMode="auto">
            <a:xfrm>
              <a:off x="6521450" y="2063750"/>
              <a:ext cx="122238" cy="179388"/>
            </a:xfrm>
            <a:custGeom>
              <a:avLst/>
              <a:gdLst>
                <a:gd name="T0" fmla="*/ 73 w 77"/>
                <a:gd name="T1" fmla="*/ 113 h 113"/>
                <a:gd name="T2" fmla="*/ 60 w 77"/>
                <a:gd name="T3" fmla="*/ 8 h 113"/>
                <a:gd name="T4" fmla="*/ 4 w 77"/>
                <a:gd name="T5" fmla="*/ 94 h 113"/>
                <a:gd name="T6" fmla="*/ 0 w 77"/>
                <a:gd name="T7" fmla="*/ 92 h 113"/>
                <a:gd name="T8" fmla="*/ 59 w 77"/>
                <a:gd name="T9" fmla="*/ 0 h 113"/>
                <a:gd name="T10" fmla="*/ 64 w 77"/>
                <a:gd name="T11" fmla="*/ 1 h 113"/>
                <a:gd name="T12" fmla="*/ 77 w 77"/>
                <a:gd name="T13" fmla="*/ 112 h 113"/>
                <a:gd name="T14" fmla="*/ 73 w 77"/>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13">
                  <a:moveTo>
                    <a:pt x="73" y="113"/>
                  </a:moveTo>
                  <a:lnTo>
                    <a:pt x="60" y="8"/>
                  </a:lnTo>
                  <a:lnTo>
                    <a:pt x="4" y="94"/>
                  </a:lnTo>
                  <a:lnTo>
                    <a:pt x="0" y="92"/>
                  </a:lnTo>
                  <a:lnTo>
                    <a:pt x="59" y="0"/>
                  </a:lnTo>
                  <a:lnTo>
                    <a:pt x="64" y="1"/>
                  </a:lnTo>
                  <a:lnTo>
                    <a:pt x="77" y="112"/>
                  </a:lnTo>
                  <a:lnTo>
                    <a:pt x="7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3" name="Freeform 3069">
              <a:extLst>
                <a:ext uri="{FF2B5EF4-FFF2-40B4-BE49-F238E27FC236}">
                  <a16:creationId xmlns:a16="http://schemas.microsoft.com/office/drawing/2014/main" id="{CDA01339-138B-1C13-108B-C821F7A90092}"/>
                </a:ext>
              </a:extLst>
            </p:cNvPr>
            <p:cNvSpPr>
              <a:spLocks/>
            </p:cNvSpPr>
            <p:nvPr/>
          </p:nvSpPr>
          <p:spPr bwMode="auto">
            <a:xfrm>
              <a:off x="6459538" y="2062163"/>
              <a:ext cx="163513" cy="52388"/>
            </a:xfrm>
            <a:custGeom>
              <a:avLst/>
              <a:gdLst>
                <a:gd name="T0" fmla="*/ 1 w 103"/>
                <a:gd name="T1" fmla="*/ 33 h 33"/>
                <a:gd name="T2" fmla="*/ 0 w 103"/>
                <a:gd name="T3" fmla="*/ 28 h 33"/>
                <a:gd name="T4" fmla="*/ 102 w 103"/>
                <a:gd name="T5" fmla="*/ 0 h 33"/>
                <a:gd name="T6" fmla="*/ 103 w 103"/>
                <a:gd name="T7" fmla="*/ 4 h 33"/>
                <a:gd name="T8" fmla="*/ 1 w 103"/>
                <a:gd name="T9" fmla="*/ 33 h 33"/>
              </a:gdLst>
              <a:ahLst/>
              <a:cxnLst>
                <a:cxn ang="0">
                  <a:pos x="T0" y="T1"/>
                </a:cxn>
                <a:cxn ang="0">
                  <a:pos x="T2" y="T3"/>
                </a:cxn>
                <a:cxn ang="0">
                  <a:pos x="T4" y="T5"/>
                </a:cxn>
                <a:cxn ang="0">
                  <a:pos x="T6" y="T7"/>
                </a:cxn>
                <a:cxn ang="0">
                  <a:pos x="T8" y="T9"/>
                </a:cxn>
              </a:cxnLst>
              <a:rect l="0" t="0" r="r" b="b"/>
              <a:pathLst>
                <a:path w="103" h="33">
                  <a:moveTo>
                    <a:pt x="1" y="33"/>
                  </a:moveTo>
                  <a:lnTo>
                    <a:pt x="0" y="28"/>
                  </a:lnTo>
                  <a:lnTo>
                    <a:pt x="102" y="0"/>
                  </a:lnTo>
                  <a:lnTo>
                    <a:pt x="103" y="4"/>
                  </a:lnTo>
                  <a:lnTo>
                    <a:pt x="1"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4" name="Rectangle 3070">
              <a:extLst>
                <a:ext uri="{FF2B5EF4-FFF2-40B4-BE49-F238E27FC236}">
                  <a16:creationId xmlns:a16="http://schemas.microsoft.com/office/drawing/2014/main" id="{715D84F5-203B-5095-8851-584E0E6C2285}"/>
                </a:ext>
              </a:extLst>
            </p:cNvPr>
            <p:cNvSpPr>
              <a:spLocks noChangeArrowheads="1"/>
            </p:cNvSpPr>
            <p:nvPr/>
          </p:nvSpPr>
          <p:spPr bwMode="auto">
            <a:xfrm>
              <a:off x="6521450" y="2239963"/>
              <a:ext cx="6350"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5" name="Freeform 3071">
              <a:extLst>
                <a:ext uri="{FF2B5EF4-FFF2-40B4-BE49-F238E27FC236}">
                  <a16:creationId xmlns:a16="http://schemas.microsoft.com/office/drawing/2014/main" id="{1F8931D3-446D-DDD6-11E2-0BF36471647D}"/>
                </a:ext>
              </a:extLst>
            </p:cNvPr>
            <p:cNvSpPr>
              <a:spLocks/>
            </p:cNvSpPr>
            <p:nvPr/>
          </p:nvSpPr>
          <p:spPr bwMode="auto">
            <a:xfrm>
              <a:off x="6467475" y="2262188"/>
              <a:ext cx="120650" cy="31750"/>
            </a:xfrm>
            <a:custGeom>
              <a:avLst/>
              <a:gdLst>
                <a:gd name="T0" fmla="*/ 1662 w 3323"/>
                <a:gd name="T1" fmla="*/ 872 h 872"/>
                <a:gd name="T2" fmla="*/ 0 w 3323"/>
                <a:gd name="T3" fmla="*/ 436 h 872"/>
                <a:gd name="T4" fmla="*/ 497 w 3323"/>
                <a:gd name="T5" fmla="*/ 110 h 872"/>
                <a:gd name="T6" fmla="*/ 1543 w 3323"/>
                <a:gd name="T7" fmla="*/ 1 h 872"/>
                <a:gd name="T8" fmla="*/ 1643 w 3323"/>
                <a:gd name="T9" fmla="*/ 0 h 872"/>
                <a:gd name="T10" fmla="*/ 1646 w 3323"/>
                <a:gd name="T11" fmla="*/ 200 h 872"/>
                <a:gd name="T12" fmla="*/ 1546 w 3323"/>
                <a:gd name="T13" fmla="*/ 201 h 872"/>
                <a:gd name="T14" fmla="*/ 596 w 3323"/>
                <a:gd name="T15" fmla="*/ 293 h 872"/>
                <a:gd name="T16" fmla="*/ 206 w 3323"/>
                <a:gd name="T17" fmla="*/ 436 h 872"/>
                <a:gd name="T18" fmla="*/ 635 w 3323"/>
                <a:gd name="T19" fmla="*/ 587 h 872"/>
                <a:gd name="T20" fmla="*/ 1662 w 3323"/>
                <a:gd name="T21" fmla="*/ 672 h 872"/>
                <a:gd name="T22" fmla="*/ 2689 w 3323"/>
                <a:gd name="T23" fmla="*/ 587 h 872"/>
                <a:gd name="T24" fmla="*/ 3118 w 3323"/>
                <a:gd name="T25" fmla="*/ 436 h 872"/>
                <a:gd name="T26" fmla="*/ 2257 w 3323"/>
                <a:gd name="T27" fmla="*/ 226 h 872"/>
                <a:gd name="T28" fmla="*/ 2157 w 3323"/>
                <a:gd name="T29" fmla="*/ 217 h 872"/>
                <a:gd name="T30" fmla="*/ 2175 w 3323"/>
                <a:gd name="T31" fmla="*/ 18 h 872"/>
                <a:gd name="T32" fmla="*/ 2275 w 3323"/>
                <a:gd name="T33" fmla="*/ 27 h 872"/>
                <a:gd name="T34" fmla="*/ 2985 w 3323"/>
                <a:gd name="T35" fmla="*/ 153 h 872"/>
                <a:gd name="T36" fmla="*/ 3323 w 3323"/>
                <a:gd name="T37" fmla="*/ 436 h 872"/>
                <a:gd name="T38" fmla="*/ 1662 w 3323"/>
                <a:gd name="T39" fmla="*/ 872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23" h="872">
                  <a:moveTo>
                    <a:pt x="1662" y="872"/>
                  </a:moveTo>
                  <a:cubicBezTo>
                    <a:pt x="1491" y="872"/>
                    <a:pt x="0" y="859"/>
                    <a:pt x="0" y="436"/>
                  </a:cubicBezTo>
                  <a:cubicBezTo>
                    <a:pt x="0" y="292"/>
                    <a:pt x="158" y="188"/>
                    <a:pt x="497" y="110"/>
                  </a:cubicBezTo>
                  <a:cubicBezTo>
                    <a:pt x="772" y="46"/>
                    <a:pt x="1144" y="8"/>
                    <a:pt x="1543" y="1"/>
                  </a:cubicBezTo>
                  <a:lnTo>
                    <a:pt x="1643" y="0"/>
                  </a:lnTo>
                  <a:lnTo>
                    <a:pt x="1646" y="200"/>
                  </a:lnTo>
                  <a:lnTo>
                    <a:pt x="1546" y="201"/>
                  </a:lnTo>
                  <a:cubicBezTo>
                    <a:pt x="1189" y="207"/>
                    <a:pt x="852" y="239"/>
                    <a:pt x="596" y="293"/>
                  </a:cubicBezTo>
                  <a:cubicBezTo>
                    <a:pt x="333" y="348"/>
                    <a:pt x="232" y="409"/>
                    <a:pt x="206" y="436"/>
                  </a:cubicBezTo>
                  <a:cubicBezTo>
                    <a:pt x="233" y="465"/>
                    <a:pt x="344" y="530"/>
                    <a:pt x="635" y="587"/>
                  </a:cubicBezTo>
                  <a:cubicBezTo>
                    <a:pt x="916" y="642"/>
                    <a:pt x="1281" y="672"/>
                    <a:pt x="1662" y="672"/>
                  </a:cubicBezTo>
                  <a:cubicBezTo>
                    <a:pt x="2043" y="672"/>
                    <a:pt x="2407" y="642"/>
                    <a:pt x="2689" y="587"/>
                  </a:cubicBezTo>
                  <a:cubicBezTo>
                    <a:pt x="2980" y="530"/>
                    <a:pt x="3090" y="465"/>
                    <a:pt x="3118" y="436"/>
                  </a:cubicBezTo>
                  <a:cubicBezTo>
                    <a:pt x="3072" y="384"/>
                    <a:pt x="2823" y="277"/>
                    <a:pt x="2257" y="226"/>
                  </a:cubicBezTo>
                  <a:lnTo>
                    <a:pt x="2157" y="217"/>
                  </a:lnTo>
                  <a:lnTo>
                    <a:pt x="2175" y="18"/>
                  </a:lnTo>
                  <a:lnTo>
                    <a:pt x="2275" y="27"/>
                  </a:lnTo>
                  <a:cubicBezTo>
                    <a:pt x="2562" y="52"/>
                    <a:pt x="2808" y="97"/>
                    <a:pt x="2985" y="153"/>
                  </a:cubicBezTo>
                  <a:cubicBezTo>
                    <a:pt x="3069" y="179"/>
                    <a:pt x="3323" y="260"/>
                    <a:pt x="3323" y="436"/>
                  </a:cubicBezTo>
                  <a:cubicBezTo>
                    <a:pt x="3323" y="859"/>
                    <a:pt x="1832" y="872"/>
                    <a:pt x="1662" y="8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6" name="Freeform 3072">
              <a:extLst>
                <a:ext uri="{FF2B5EF4-FFF2-40B4-BE49-F238E27FC236}">
                  <a16:creationId xmlns:a16="http://schemas.microsoft.com/office/drawing/2014/main" id="{D7FCD969-A032-FF8F-6563-BB0EB3C956BE}"/>
                </a:ext>
              </a:extLst>
            </p:cNvPr>
            <p:cNvSpPr>
              <a:spLocks/>
            </p:cNvSpPr>
            <p:nvPr/>
          </p:nvSpPr>
          <p:spPr bwMode="auto">
            <a:xfrm>
              <a:off x="6446838" y="2117725"/>
              <a:ext cx="190500" cy="142875"/>
            </a:xfrm>
            <a:custGeom>
              <a:avLst/>
              <a:gdLst>
                <a:gd name="T0" fmla="*/ 4116 w 5244"/>
                <a:gd name="T1" fmla="*/ 3888 h 3888"/>
                <a:gd name="T2" fmla="*/ 3863 w 5244"/>
                <a:gd name="T3" fmla="*/ 3879 h 3888"/>
                <a:gd name="T4" fmla="*/ 1634 w 5244"/>
                <a:gd name="T5" fmla="*/ 3105 h 3888"/>
                <a:gd name="T6" fmla="*/ 207 w 5244"/>
                <a:gd name="T7" fmla="*/ 1314 h 3888"/>
                <a:gd name="T8" fmla="*/ 33 w 5244"/>
                <a:gd name="T9" fmla="*/ 98 h 3888"/>
                <a:gd name="T10" fmla="*/ 55 w 5244"/>
                <a:gd name="T11" fmla="*/ 0 h 3888"/>
                <a:gd name="T12" fmla="*/ 250 w 5244"/>
                <a:gd name="T13" fmla="*/ 44 h 3888"/>
                <a:gd name="T14" fmla="*/ 229 w 5244"/>
                <a:gd name="T15" fmla="*/ 142 h 3888"/>
                <a:gd name="T16" fmla="*/ 396 w 5244"/>
                <a:gd name="T17" fmla="*/ 1247 h 3888"/>
                <a:gd name="T18" fmla="*/ 1744 w 5244"/>
                <a:gd name="T19" fmla="*/ 2938 h 3888"/>
                <a:gd name="T20" fmla="*/ 4116 w 5244"/>
                <a:gd name="T21" fmla="*/ 3689 h 3888"/>
                <a:gd name="T22" fmla="*/ 5041 w 5244"/>
                <a:gd name="T23" fmla="*/ 3501 h 3888"/>
                <a:gd name="T24" fmla="*/ 5118 w 5244"/>
                <a:gd name="T25" fmla="*/ 3438 h 3888"/>
                <a:gd name="T26" fmla="*/ 5244 w 5244"/>
                <a:gd name="T27" fmla="*/ 3593 h 3888"/>
                <a:gd name="T28" fmla="*/ 5167 w 5244"/>
                <a:gd name="T29" fmla="*/ 3656 h 3888"/>
                <a:gd name="T30" fmla="*/ 4116 w 5244"/>
                <a:gd name="T31" fmla="*/ 3888 h 3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44" h="3888">
                  <a:moveTo>
                    <a:pt x="4116" y="3888"/>
                  </a:moveTo>
                  <a:cubicBezTo>
                    <a:pt x="4035" y="3888"/>
                    <a:pt x="3950" y="3886"/>
                    <a:pt x="3863" y="3879"/>
                  </a:cubicBezTo>
                  <a:cubicBezTo>
                    <a:pt x="3328" y="3844"/>
                    <a:pt x="2507" y="3681"/>
                    <a:pt x="1634" y="3105"/>
                  </a:cubicBezTo>
                  <a:cubicBezTo>
                    <a:pt x="782" y="2542"/>
                    <a:pt x="388" y="1821"/>
                    <a:pt x="207" y="1314"/>
                  </a:cubicBezTo>
                  <a:cubicBezTo>
                    <a:pt x="0" y="734"/>
                    <a:pt x="0" y="244"/>
                    <a:pt x="33" y="98"/>
                  </a:cubicBezTo>
                  <a:lnTo>
                    <a:pt x="55" y="0"/>
                  </a:lnTo>
                  <a:lnTo>
                    <a:pt x="250" y="44"/>
                  </a:lnTo>
                  <a:lnTo>
                    <a:pt x="229" y="142"/>
                  </a:lnTo>
                  <a:cubicBezTo>
                    <a:pt x="201" y="265"/>
                    <a:pt x="205" y="713"/>
                    <a:pt x="396" y="1247"/>
                  </a:cubicBezTo>
                  <a:cubicBezTo>
                    <a:pt x="566" y="1725"/>
                    <a:pt x="938" y="2406"/>
                    <a:pt x="1744" y="2938"/>
                  </a:cubicBezTo>
                  <a:cubicBezTo>
                    <a:pt x="2624" y="3518"/>
                    <a:pt x="3487" y="3689"/>
                    <a:pt x="4116" y="3689"/>
                  </a:cubicBezTo>
                  <a:cubicBezTo>
                    <a:pt x="4589" y="3689"/>
                    <a:pt x="4927" y="3593"/>
                    <a:pt x="5041" y="3501"/>
                  </a:cubicBezTo>
                  <a:lnTo>
                    <a:pt x="5118" y="3438"/>
                  </a:lnTo>
                  <a:lnTo>
                    <a:pt x="5244" y="3593"/>
                  </a:lnTo>
                  <a:lnTo>
                    <a:pt x="5167" y="3656"/>
                  </a:lnTo>
                  <a:cubicBezTo>
                    <a:pt x="5020" y="3776"/>
                    <a:pt x="4640" y="3888"/>
                    <a:pt x="4116" y="388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7" name="Freeform 3073">
              <a:extLst>
                <a:ext uri="{FF2B5EF4-FFF2-40B4-BE49-F238E27FC236}">
                  <a16:creationId xmlns:a16="http://schemas.microsoft.com/office/drawing/2014/main" id="{D9D1C0F9-5F96-6452-B801-8EBFED6B3BBE}"/>
                </a:ext>
              </a:extLst>
            </p:cNvPr>
            <p:cNvSpPr>
              <a:spLocks noEditPoints="1"/>
            </p:cNvSpPr>
            <p:nvPr/>
          </p:nvSpPr>
          <p:spPr bwMode="auto">
            <a:xfrm>
              <a:off x="6505575" y="2181225"/>
              <a:ext cx="57150" cy="42863"/>
            </a:xfrm>
            <a:custGeom>
              <a:avLst/>
              <a:gdLst>
                <a:gd name="T0" fmla="*/ 342 w 1596"/>
                <a:gd name="T1" fmla="*/ 200 h 1178"/>
                <a:gd name="T2" fmla="*/ 236 w 1596"/>
                <a:gd name="T3" fmla="*/ 232 h 1178"/>
                <a:gd name="T4" fmla="*/ 289 w 1596"/>
                <a:gd name="T5" fmla="*/ 428 h 1178"/>
                <a:gd name="T6" fmla="*/ 635 w 1596"/>
                <a:gd name="T7" fmla="*/ 767 h 1178"/>
                <a:gd name="T8" fmla="*/ 1172 w 1596"/>
                <a:gd name="T9" fmla="*/ 978 h 1178"/>
                <a:gd name="T10" fmla="*/ 1278 w 1596"/>
                <a:gd name="T11" fmla="*/ 946 h 1178"/>
                <a:gd name="T12" fmla="*/ 880 w 1596"/>
                <a:gd name="T13" fmla="*/ 410 h 1178"/>
                <a:gd name="T14" fmla="*/ 342 w 1596"/>
                <a:gd name="T15" fmla="*/ 200 h 1178"/>
                <a:gd name="T16" fmla="*/ 1172 w 1596"/>
                <a:gd name="T17" fmla="*/ 1178 h 1178"/>
                <a:gd name="T18" fmla="*/ 521 w 1596"/>
                <a:gd name="T19" fmla="*/ 932 h 1178"/>
                <a:gd name="T20" fmla="*/ 119 w 1596"/>
                <a:gd name="T21" fmla="*/ 534 h 1178"/>
                <a:gd name="T22" fmla="*/ 71 w 1596"/>
                <a:gd name="T23" fmla="*/ 119 h 1178"/>
                <a:gd name="T24" fmla="*/ 342 w 1596"/>
                <a:gd name="T25" fmla="*/ 0 h 1178"/>
                <a:gd name="T26" fmla="*/ 993 w 1596"/>
                <a:gd name="T27" fmla="*/ 245 h 1178"/>
                <a:gd name="T28" fmla="*/ 1443 w 1596"/>
                <a:gd name="T29" fmla="*/ 1059 h 1178"/>
                <a:gd name="T30" fmla="*/ 1172 w 1596"/>
                <a:gd name="T31" fmla="*/ 1178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6" h="1178">
                  <a:moveTo>
                    <a:pt x="342" y="200"/>
                  </a:moveTo>
                  <a:cubicBezTo>
                    <a:pt x="289" y="200"/>
                    <a:pt x="250" y="212"/>
                    <a:pt x="236" y="232"/>
                  </a:cubicBezTo>
                  <a:cubicBezTo>
                    <a:pt x="218" y="259"/>
                    <a:pt x="227" y="330"/>
                    <a:pt x="289" y="428"/>
                  </a:cubicBezTo>
                  <a:cubicBezTo>
                    <a:pt x="361" y="542"/>
                    <a:pt x="487" y="666"/>
                    <a:pt x="635" y="767"/>
                  </a:cubicBezTo>
                  <a:cubicBezTo>
                    <a:pt x="824" y="897"/>
                    <a:pt x="1030" y="978"/>
                    <a:pt x="1172" y="978"/>
                  </a:cubicBezTo>
                  <a:cubicBezTo>
                    <a:pt x="1225" y="978"/>
                    <a:pt x="1264" y="967"/>
                    <a:pt x="1278" y="946"/>
                  </a:cubicBezTo>
                  <a:cubicBezTo>
                    <a:pt x="1319" y="885"/>
                    <a:pt x="1216" y="641"/>
                    <a:pt x="880" y="410"/>
                  </a:cubicBezTo>
                  <a:cubicBezTo>
                    <a:pt x="690" y="280"/>
                    <a:pt x="484" y="200"/>
                    <a:pt x="342" y="200"/>
                  </a:cubicBezTo>
                  <a:close/>
                  <a:moveTo>
                    <a:pt x="1172" y="1178"/>
                  </a:moveTo>
                  <a:cubicBezTo>
                    <a:pt x="989" y="1178"/>
                    <a:pt x="746" y="1086"/>
                    <a:pt x="521" y="932"/>
                  </a:cubicBezTo>
                  <a:cubicBezTo>
                    <a:pt x="350" y="814"/>
                    <a:pt x="206" y="673"/>
                    <a:pt x="119" y="534"/>
                  </a:cubicBezTo>
                  <a:cubicBezTo>
                    <a:pt x="16" y="371"/>
                    <a:pt x="0" y="223"/>
                    <a:pt x="71" y="119"/>
                  </a:cubicBezTo>
                  <a:cubicBezTo>
                    <a:pt x="108" y="64"/>
                    <a:pt x="186" y="0"/>
                    <a:pt x="342" y="0"/>
                  </a:cubicBezTo>
                  <a:cubicBezTo>
                    <a:pt x="525" y="0"/>
                    <a:pt x="768" y="92"/>
                    <a:pt x="993" y="245"/>
                  </a:cubicBezTo>
                  <a:cubicBezTo>
                    <a:pt x="1325" y="473"/>
                    <a:pt x="1596" y="836"/>
                    <a:pt x="1443" y="1059"/>
                  </a:cubicBezTo>
                  <a:cubicBezTo>
                    <a:pt x="1406" y="1113"/>
                    <a:pt x="1328" y="1178"/>
                    <a:pt x="1172" y="11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8" name="Freeform 3074">
              <a:extLst>
                <a:ext uri="{FF2B5EF4-FFF2-40B4-BE49-F238E27FC236}">
                  <a16:creationId xmlns:a16="http://schemas.microsoft.com/office/drawing/2014/main" id="{D639A81A-62F7-A94E-2B4F-13E29FB378E9}"/>
                </a:ext>
              </a:extLst>
            </p:cNvPr>
            <p:cNvSpPr>
              <a:spLocks/>
            </p:cNvSpPr>
            <p:nvPr/>
          </p:nvSpPr>
          <p:spPr bwMode="auto">
            <a:xfrm>
              <a:off x="6556375" y="2197100"/>
              <a:ext cx="47625" cy="22225"/>
            </a:xfrm>
            <a:custGeom>
              <a:avLst/>
              <a:gdLst>
                <a:gd name="T0" fmla="*/ 26 w 1305"/>
                <a:gd name="T1" fmla="*/ 612 h 612"/>
                <a:gd name="T2" fmla="*/ 0 w 1305"/>
                <a:gd name="T3" fmla="*/ 414 h 612"/>
                <a:gd name="T4" fmla="*/ 99 w 1305"/>
                <a:gd name="T5" fmla="*/ 400 h 612"/>
                <a:gd name="T6" fmla="*/ 1117 w 1305"/>
                <a:gd name="T7" fmla="*/ 52 h 612"/>
                <a:gd name="T8" fmla="*/ 1203 w 1305"/>
                <a:gd name="T9" fmla="*/ 0 h 612"/>
                <a:gd name="T10" fmla="*/ 1305 w 1305"/>
                <a:gd name="T11" fmla="*/ 171 h 612"/>
                <a:gd name="T12" fmla="*/ 1220 w 1305"/>
                <a:gd name="T13" fmla="*/ 223 h 612"/>
                <a:gd name="T14" fmla="*/ 125 w 1305"/>
                <a:gd name="T15" fmla="*/ 598 h 612"/>
                <a:gd name="T16" fmla="*/ 26 w 1305"/>
                <a:gd name="T17" fmla="*/ 612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5" h="612">
                  <a:moveTo>
                    <a:pt x="26" y="612"/>
                  </a:moveTo>
                  <a:lnTo>
                    <a:pt x="0" y="414"/>
                  </a:lnTo>
                  <a:lnTo>
                    <a:pt x="99" y="400"/>
                  </a:lnTo>
                  <a:cubicBezTo>
                    <a:pt x="104" y="400"/>
                    <a:pt x="666" y="322"/>
                    <a:pt x="1117" y="52"/>
                  </a:cubicBezTo>
                  <a:lnTo>
                    <a:pt x="1203" y="0"/>
                  </a:lnTo>
                  <a:lnTo>
                    <a:pt x="1305" y="171"/>
                  </a:lnTo>
                  <a:lnTo>
                    <a:pt x="1220" y="223"/>
                  </a:lnTo>
                  <a:cubicBezTo>
                    <a:pt x="733" y="515"/>
                    <a:pt x="150" y="595"/>
                    <a:pt x="125" y="598"/>
                  </a:cubicBezTo>
                  <a:lnTo>
                    <a:pt x="26" y="61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9" name="Freeform 3075">
              <a:extLst>
                <a:ext uri="{FF2B5EF4-FFF2-40B4-BE49-F238E27FC236}">
                  <a16:creationId xmlns:a16="http://schemas.microsoft.com/office/drawing/2014/main" id="{54341556-2AC0-9AA2-8532-FB76E212A352}"/>
                </a:ext>
              </a:extLst>
            </p:cNvPr>
            <p:cNvSpPr>
              <a:spLocks/>
            </p:cNvSpPr>
            <p:nvPr/>
          </p:nvSpPr>
          <p:spPr bwMode="auto">
            <a:xfrm>
              <a:off x="6607175" y="2176463"/>
              <a:ext cx="15875" cy="19050"/>
            </a:xfrm>
            <a:custGeom>
              <a:avLst/>
              <a:gdLst>
                <a:gd name="T0" fmla="*/ 138 w 418"/>
                <a:gd name="T1" fmla="*/ 492 h 492"/>
                <a:gd name="T2" fmla="*/ 0 w 418"/>
                <a:gd name="T3" fmla="*/ 348 h 492"/>
                <a:gd name="T4" fmla="*/ 73 w 418"/>
                <a:gd name="T5" fmla="*/ 278 h 492"/>
                <a:gd name="T6" fmla="*/ 171 w 418"/>
                <a:gd name="T7" fmla="*/ 146 h 492"/>
                <a:gd name="T8" fmla="*/ 195 w 418"/>
                <a:gd name="T9" fmla="*/ 91 h 492"/>
                <a:gd name="T10" fmla="*/ 236 w 418"/>
                <a:gd name="T11" fmla="*/ 0 h 492"/>
                <a:gd name="T12" fmla="*/ 418 w 418"/>
                <a:gd name="T13" fmla="*/ 83 h 492"/>
                <a:gd name="T14" fmla="*/ 377 w 418"/>
                <a:gd name="T15" fmla="*/ 173 h 492"/>
                <a:gd name="T16" fmla="*/ 354 w 418"/>
                <a:gd name="T17" fmla="*/ 225 h 492"/>
                <a:gd name="T18" fmla="*/ 211 w 418"/>
                <a:gd name="T19" fmla="*/ 423 h 492"/>
                <a:gd name="T20" fmla="*/ 138 w 418"/>
                <a:gd name="T21"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8" h="492">
                  <a:moveTo>
                    <a:pt x="138" y="492"/>
                  </a:moveTo>
                  <a:lnTo>
                    <a:pt x="0" y="348"/>
                  </a:lnTo>
                  <a:lnTo>
                    <a:pt x="73" y="278"/>
                  </a:lnTo>
                  <a:cubicBezTo>
                    <a:pt x="141" y="213"/>
                    <a:pt x="141" y="213"/>
                    <a:pt x="171" y="146"/>
                  </a:cubicBezTo>
                  <a:cubicBezTo>
                    <a:pt x="177" y="131"/>
                    <a:pt x="185" y="113"/>
                    <a:pt x="195" y="91"/>
                  </a:cubicBezTo>
                  <a:lnTo>
                    <a:pt x="236" y="0"/>
                  </a:lnTo>
                  <a:lnTo>
                    <a:pt x="418" y="83"/>
                  </a:lnTo>
                  <a:lnTo>
                    <a:pt x="377" y="173"/>
                  </a:lnTo>
                  <a:cubicBezTo>
                    <a:pt x="368" y="194"/>
                    <a:pt x="361" y="211"/>
                    <a:pt x="354" y="225"/>
                  </a:cubicBezTo>
                  <a:cubicBezTo>
                    <a:pt x="315" y="315"/>
                    <a:pt x="302" y="337"/>
                    <a:pt x="211" y="423"/>
                  </a:cubicBezTo>
                  <a:lnTo>
                    <a:pt x="138" y="49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50" name="Freeform 3076">
              <a:extLst>
                <a:ext uri="{FF2B5EF4-FFF2-40B4-BE49-F238E27FC236}">
                  <a16:creationId xmlns:a16="http://schemas.microsoft.com/office/drawing/2014/main" id="{53284516-CCE5-64A7-62CF-2412913F82F7}"/>
                </a:ext>
              </a:extLst>
            </p:cNvPr>
            <p:cNvSpPr>
              <a:spLocks/>
            </p:cNvSpPr>
            <p:nvPr/>
          </p:nvSpPr>
          <p:spPr bwMode="auto">
            <a:xfrm>
              <a:off x="6491288" y="2109788"/>
              <a:ext cx="30163" cy="77788"/>
            </a:xfrm>
            <a:custGeom>
              <a:avLst/>
              <a:gdLst>
                <a:gd name="T0" fmla="*/ 661 w 822"/>
                <a:gd name="T1" fmla="*/ 2147 h 2147"/>
                <a:gd name="T2" fmla="*/ 601 w 822"/>
                <a:gd name="T3" fmla="*/ 2066 h 2147"/>
                <a:gd name="T4" fmla="*/ 421 w 822"/>
                <a:gd name="T5" fmla="*/ 94 h 2147"/>
                <a:gd name="T6" fmla="*/ 456 w 822"/>
                <a:gd name="T7" fmla="*/ 0 h 2147"/>
                <a:gd name="T8" fmla="*/ 643 w 822"/>
                <a:gd name="T9" fmla="*/ 71 h 2147"/>
                <a:gd name="T10" fmla="*/ 608 w 822"/>
                <a:gd name="T11" fmla="*/ 164 h 2147"/>
                <a:gd name="T12" fmla="*/ 540 w 822"/>
                <a:gd name="T13" fmla="*/ 1441 h 2147"/>
                <a:gd name="T14" fmla="*/ 764 w 822"/>
                <a:gd name="T15" fmla="*/ 1949 h 2147"/>
                <a:gd name="T16" fmla="*/ 822 w 822"/>
                <a:gd name="T17" fmla="*/ 2030 h 2147"/>
                <a:gd name="T18" fmla="*/ 661 w 822"/>
                <a:gd name="T19" fmla="*/ 2147 h 2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2" h="2147">
                  <a:moveTo>
                    <a:pt x="661" y="2147"/>
                  </a:moveTo>
                  <a:lnTo>
                    <a:pt x="601" y="2066"/>
                  </a:lnTo>
                  <a:cubicBezTo>
                    <a:pt x="577" y="2032"/>
                    <a:pt x="0" y="1218"/>
                    <a:pt x="421" y="94"/>
                  </a:cubicBezTo>
                  <a:lnTo>
                    <a:pt x="456" y="0"/>
                  </a:lnTo>
                  <a:lnTo>
                    <a:pt x="643" y="71"/>
                  </a:lnTo>
                  <a:lnTo>
                    <a:pt x="608" y="164"/>
                  </a:lnTo>
                  <a:cubicBezTo>
                    <a:pt x="448" y="592"/>
                    <a:pt x="425" y="1021"/>
                    <a:pt x="540" y="1441"/>
                  </a:cubicBezTo>
                  <a:cubicBezTo>
                    <a:pt x="626" y="1756"/>
                    <a:pt x="762" y="1947"/>
                    <a:pt x="764" y="1949"/>
                  </a:cubicBezTo>
                  <a:lnTo>
                    <a:pt x="822" y="2030"/>
                  </a:lnTo>
                  <a:lnTo>
                    <a:pt x="661" y="214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51" name="Freeform 3077">
              <a:extLst>
                <a:ext uri="{FF2B5EF4-FFF2-40B4-BE49-F238E27FC236}">
                  <a16:creationId xmlns:a16="http://schemas.microsoft.com/office/drawing/2014/main" id="{CAA442A6-CA55-3EAA-4034-9622845797BF}"/>
                </a:ext>
              </a:extLst>
            </p:cNvPr>
            <p:cNvSpPr>
              <a:spLocks/>
            </p:cNvSpPr>
            <p:nvPr/>
          </p:nvSpPr>
          <p:spPr bwMode="auto">
            <a:xfrm>
              <a:off x="6464300" y="2106613"/>
              <a:ext cx="49213" cy="85725"/>
            </a:xfrm>
            <a:custGeom>
              <a:avLst/>
              <a:gdLst>
                <a:gd name="T0" fmla="*/ 1245 w 1362"/>
                <a:gd name="T1" fmla="*/ 2378 h 2378"/>
                <a:gd name="T2" fmla="*/ 1165 w 1362"/>
                <a:gd name="T3" fmla="*/ 2319 h 2378"/>
                <a:gd name="T4" fmla="*/ 576 w 1362"/>
                <a:gd name="T5" fmla="*/ 1720 h 2378"/>
                <a:gd name="T6" fmla="*/ 15 w 1362"/>
                <a:gd name="T7" fmla="*/ 100 h 2378"/>
                <a:gd name="T8" fmla="*/ 18 w 1362"/>
                <a:gd name="T9" fmla="*/ 0 h 2378"/>
                <a:gd name="T10" fmla="*/ 218 w 1362"/>
                <a:gd name="T11" fmla="*/ 5 h 2378"/>
                <a:gd name="T12" fmla="*/ 215 w 1362"/>
                <a:gd name="T13" fmla="*/ 105 h 2378"/>
                <a:gd name="T14" fmla="*/ 732 w 1362"/>
                <a:gd name="T15" fmla="*/ 1594 h 2378"/>
                <a:gd name="T16" fmla="*/ 1282 w 1362"/>
                <a:gd name="T17" fmla="*/ 2157 h 2378"/>
                <a:gd name="T18" fmla="*/ 1362 w 1362"/>
                <a:gd name="T19" fmla="*/ 2217 h 2378"/>
                <a:gd name="T20" fmla="*/ 1245 w 1362"/>
                <a:gd name="T21" fmla="*/ 2378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2" h="2378">
                  <a:moveTo>
                    <a:pt x="1245" y="2378"/>
                  </a:moveTo>
                  <a:lnTo>
                    <a:pt x="1165" y="2319"/>
                  </a:lnTo>
                  <a:cubicBezTo>
                    <a:pt x="1152" y="2310"/>
                    <a:pt x="863" y="2098"/>
                    <a:pt x="576" y="1720"/>
                  </a:cubicBezTo>
                  <a:cubicBezTo>
                    <a:pt x="195" y="1216"/>
                    <a:pt x="0" y="656"/>
                    <a:pt x="15" y="100"/>
                  </a:cubicBezTo>
                  <a:lnTo>
                    <a:pt x="18" y="0"/>
                  </a:lnTo>
                  <a:lnTo>
                    <a:pt x="218" y="5"/>
                  </a:lnTo>
                  <a:lnTo>
                    <a:pt x="215" y="105"/>
                  </a:lnTo>
                  <a:cubicBezTo>
                    <a:pt x="198" y="748"/>
                    <a:pt x="487" y="1269"/>
                    <a:pt x="732" y="1594"/>
                  </a:cubicBezTo>
                  <a:cubicBezTo>
                    <a:pt x="1001" y="1951"/>
                    <a:pt x="1279" y="2156"/>
                    <a:pt x="1282" y="2157"/>
                  </a:cubicBezTo>
                  <a:lnTo>
                    <a:pt x="1362" y="2217"/>
                  </a:lnTo>
                  <a:lnTo>
                    <a:pt x="1245" y="23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cxnSp>
        <p:nvCxnSpPr>
          <p:cNvPr id="57" name="Straight Connector 56">
            <a:extLst>
              <a:ext uri="{FF2B5EF4-FFF2-40B4-BE49-F238E27FC236}">
                <a16:creationId xmlns:a16="http://schemas.microsoft.com/office/drawing/2014/main" id="{0E58A8DF-5889-11E5-4BF5-67E6A6E44022}"/>
              </a:ext>
            </a:extLst>
          </p:cNvPr>
          <p:cNvCxnSpPr>
            <a:cxnSpLocks/>
          </p:cNvCxnSpPr>
          <p:nvPr/>
        </p:nvCxnSpPr>
        <p:spPr>
          <a:xfrm>
            <a:off x="4623914" y="3349724"/>
            <a:ext cx="0" cy="12750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Chat with solid fill">
            <a:extLst>
              <a:ext uri="{FF2B5EF4-FFF2-40B4-BE49-F238E27FC236}">
                <a16:creationId xmlns:a16="http://schemas.microsoft.com/office/drawing/2014/main" id="{B69B721C-6C81-A985-11CE-6CA717B929D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0454" y="5240747"/>
            <a:ext cx="365633" cy="365633"/>
          </a:xfrm>
          <a:prstGeom prst="rect">
            <a:avLst/>
          </a:prstGeom>
        </p:spPr>
      </p:pic>
      <p:sp>
        <p:nvSpPr>
          <p:cNvPr id="9" name="TextBox 8">
            <a:extLst>
              <a:ext uri="{FF2B5EF4-FFF2-40B4-BE49-F238E27FC236}">
                <a16:creationId xmlns:a16="http://schemas.microsoft.com/office/drawing/2014/main" id="{53A1AFE0-5BE2-AF16-9D80-11F7A2DAC341}"/>
              </a:ext>
            </a:extLst>
          </p:cNvPr>
          <p:cNvSpPr txBox="1"/>
          <p:nvPr/>
        </p:nvSpPr>
        <p:spPr>
          <a:xfrm>
            <a:off x="447015" y="5535505"/>
            <a:ext cx="1566454"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mn-lt"/>
                <a:cs typeface="+mn-lt"/>
                <a:sym typeface="+mn-lt"/>
              </a:rPr>
              <a:t>Hungarian, English,</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mn-lt"/>
                <a:cs typeface="+mn-lt"/>
                <a:sym typeface="+mn-lt"/>
              </a:rPr>
              <a:t>German</a:t>
            </a:r>
          </a:p>
        </p:txBody>
      </p:sp>
      <p:sp>
        <p:nvSpPr>
          <p:cNvPr id="13" name="Freeform 352">
            <a:extLst>
              <a:ext uri="{FF2B5EF4-FFF2-40B4-BE49-F238E27FC236}">
                <a16:creationId xmlns:a16="http://schemas.microsoft.com/office/drawing/2014/main" id="{8FEAD837-24E2-190E-5578-9C07EF9A7607}"/>
              </a:ext>
            </a:extLst>
          </p:cNvPr>
          <p:cNvSpPr>
            <a:spLocks/>
          </p:cNvSpPr>
          <p:nvPr/>
        </p:nvSpPr>
        <p:spPr bwMode="auto">
          <a:xfrm>
            <a:off x="2872569" y="3501441"/>
            <a:ext cx="288502" cy="291978"/>
          </a:xfrm>
          <a:custGeom>
            <a:avLst/>
            <a:gdLst/>
            <a:ahLst/>
            <a:cxnLst>
              <a:cxn ang="0">
                <a:pos x="127" y="34"/>
              </a:cxn>
              <a:cxn ang="0">
                <a:pos x="127" y="34"/>
              </a:cxn>
              <a:cxn ang="0">
                <a:pos x="166" y="0"/>
              </a:cxn>
              <a:cxn ang="0">
                <a:pos x="69" y="58"/>
              </a:cxn>
              <a:cxn ang="0">
                <a:pos x="91" y="65"/>
              </a:cxn>
              <a:cxn ang="0">
                <a:pos x="55" y="84"/>
              </a:cxn>
              <a:cxn ang="0">
                <a:pos x="76" y="91"/>
              </a:cxn>
              <a:cxn ang="0">
                <a:pos x="41" y="109"/>
              </a:cxn>
              <a:cxn ang="0">
                <a:pos x="60" y="117"/>
              </a:cxn>
              <a:cxn ang="0">
                <a:pos x="0" y="168"/>
              </a:cxn>
              <a:cxn ang="0">
                <a:pos x="97" y="109"/>
              </a:cxn>
              <a:cxn ang="0">
                <a:pos x="81" y="103"/>
              </a:cxn>
              <a:cxn ang="0">
                <a:pos x="113" y="84"/>
              </a:cxn>
              <a:cxn ang="0">
                <a:pos x="96" y="78"/>
              </a:cxn>
              <a:cxn ang="0">
                <a:pos x="126" y="58"/>
              </a:cxn>
              <a:cxn ang="0">
                <a:pos x="107" y="52"/>
              </a:cxn>
            </a:cxnLst>
            <a:rect l="0" t="0" r="r" b="b"/>
            <a:pathLst>
              <a:path w="166" h="168">
                <a:moveTo>
                  <a:pt x="127" y="34"/>
                </a:moveTo>
                <a:lnTo>
                  <a:pt x="127" y="34"/>
                </a:lnTo>
                <a:lnTo>
                  <a:pt x="166" y="0"/>
                </a:lnTo>
                <a:lnTo>
                  <a:pt x="69" y="58"/>
                </a:lnTo>
                <a:lnTo>
                  <a:pt x="91" y="65"/>
                </a:lnTo>
                <a:lnTo>
                  <a:pt x="55" y="84"/>
                </a:lnTo>
                <a:lnTo>
                  <a:pt x="76" y="91"/>
                </a:lnTo>
                <a:lnTo>
                  <a:pt x="41" y="109"/>
                </a:lnTo>
                <a:lnTo>
                  <a:pt x="60" y="117"/>
                </a:lnTo>
                <a:lnTo>
                  <a:pt x="0" y="168"/>
                </a:lnTo>
                <a:lnTo>
                  <a:pt x="97" y="109"/>
                </a:lnTo>
                <a:lnTo>
                  <a:pt x="81" y="103"/>
                </a:lnTo>
                <a:lnTo>
                  <a:pt x="113" y="84"/>
                </a:lnTo>
                <a:lnTo>
                  <a:pt x="96" y="78"/>
                </a:lnTo>
                <a:lnTo>
                  <a:pt x="126" y="58"/>
                </a:lnTo>
                <a:lnTo>
                  <a:pt x="107" y="52"/>
                </a:ln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latin typeface="+mn-lt"/>
              <a:cs typeface="Arial" pitchFamily="34" charset="0"/>
            </a:endParaRPr>
          </a:p>
        </p:txBody>
      </p:sp>
      <p:grpSp>
        <p:nvGrpSpPr>
          <p:cNvPr id="19" name="Groupe 566">
            <a:extLst>
              <a:ext uri="{FF2B5EF4-FFF2-40B4-BE49-F238E27FC236}">
                <a16:creationId xmlns:a16="http://schemas.microsoft.com/office/drawing/2014/main" id="{F63C2A5B-C6B7-9F68-D2C5-BF4248AF1393}"/>
              </a:ext>
            </a:extLst>
          </p:cNvPr>
          <p:cNvGrpSpPr>
            <a:grpSpLocks noChangeAspect="1"/>
          </p:cNvGrpSpPr>
          <p:nvPr/>
        </p:nvGrpSpPr>
        <p:grpSpPr>
          <a:xfrm>
            <a:off x="2845198" y="4267684"/>
            <a:ext cx="343244" cy="231253"/>
            <a:chOff x="1033464" y="987426"/>
            <a:chExt cx="374650" cy="252413"/>
          </a:xfrm>
        </p:grpSpPr>
        <p:sp>
          <p:nvSpPr>
            <p:cNvPr id="20" name="Freeform 228">
              <a:extLst>
                <a:ext uri="{FF2B5EF4-FFF2-40B4-BE49-F238E27FC236}">
                  <a16:creationId xmlns:a16="http://schemas.microsoft.com/office/drawing/2014/main" id="{A4EB1FFA-7C55-A1FE-5DB1-577C24F69858}"/>
                </a:ext>
              </a:extLst>
            </p:cNvPr>
            <p:cNvSpPr>
              <a:spLocks/>
            </p:cNvSpPr>
            <p:nvPr/>
          </p:nvSpPr>
          <p:spPr bwMode="auto">
            <a:xfrm>
              <a:off x="1093789" y="987426"/>
              <a:ext cx="314325" cy="244475"/>
            </a:xfrm>
            <a:custGeom>
              <a:avLst/>
              <a:gdLst/>
              <a:ahLst/>
              <a:cxnLst>
                <a:cxn ang="0">
                  <a:pos x="0" y="74"/>
                </a:cxn>
                <a:cxn ang="0">
                  <a:pos x="0" y="21"/>
                </a:cxn>
                <a:cxn ang="0">
                  <a:pos x="52" y="63"/>
                </a:cxn>
                <a:cxn ang="0">
                  <a:pos x="52" y="21"/>
                </a:cxn>
                <a:cxn ang="0">
                  <a:pos x="106" y="64"/>
                </a:cxn>
                <a:cxn ang="0">
                  <a:pos x="106" y="21"/>
                </a:cxn>
                <a:cxn ang="0">
                  <a:pos x="156" y="72"/>
                </a:cxn>
                <a:cxn ang="0">
                  <a:pos x="173" y="0"/>
                </a:cxn>
                <a:cxn ang="0">
                  <a:pos x="198" y="0"/>
                </a:cxn>
                <a:cxn ang="0">
                  <a:pos x="198" y="154"/>
                </a:cxn>
              </a:cxnLst>
              <a:rect l="0" t="0" r="r" b="b"/>
              <a:pathLst>
                <a:path w="198" h="154">
                  <a:moveTo>
                    <a:pt x="0" y="74"/>
                  </a:moveTo>
                  <a:lnTo>
                    <a:pt x="0" y="21"/>
                  </a:lnTo>
                  <a:lnTo>
                    <a:pt x="52" y="63"/>
                  </a:lnTo>
                  <a:lnTo>
                    <a:pt x="52" y="21"/>
                  </a:lnTo>
                  <a:lnTo>
                    <a:pt x="106" y="64"/>
                  </a:lnTo>
                  <a:lnTo>
                    <a:pt x="106" y="21"/>
                  </a:lnTo>
                  <a:lnTo>
                    <a:pt x="156" y="72"/>
                  </a:lnTo>
                  <a:lnTo>
                    <a:pt x="173" y="0"/>
                  </a:lnTo>
                  <a:lnTo>
                    <a:pt x="198" y="0"/>
                  </a:lnTo>
                  <a:lnTo>
                    <a:pt x="198" y="154"/>
                  </a:ln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21" name="Freeform 229">
              <a:extLst>
                <a:ext uri="{FF2B5EF4-FFF2-40B4-BE49-F238E27FC236}">
                  <a16:creationId xmlns:a16="http://schemas.microsoft.com/office/drawing/2014/main" id="{A5306F10-4A8A-6B9F-14BB-E6700424E034}"/>
                </a:ext>
              </a:extLst>
            </p:cNvPr>
            <p:cNvSpPr>
              <a:spLocks/>
            </p:cNvSpPr>
            <p:nvPr/>
          </p:nvSpPr>
          <p:spPr bwMode="auto">
            <a:xfrm>
              <a:off x="1033464" y="1098551"/>
              <a:ext cx="239713" cy="141288"/>
            </a:xfrm>
            <a:custGeom>
              <a:avLst/>
              <a:gdLst/>
              <a:ahLst/>
              <a:cxnLst>
                <a:cxn ang="0">
                  <a:pos x="31" y="20"/>
                </a:cxn>
                <a:cxn ang="0">
                  <a:pos x="17" y="13"/>
                </a:cxn>
                <a:cxn ang="0">
                  <a:pos x="16" y="26"/>
                </a:cxn>
                <a:cxn ang="0">
                  <a:pos x="2" y="28"/>
                </a:cxn>
                <a:cxn ang="0">
                  <a:pos x="10" y="39"/>
                </a:cxn>
                <a:cxn ang="0">
                  <a:pos x="1" y="48"/>
                </a:cxn>
                <a:cxn ang="0">
                  <a:pos x="14" y="51"/>
                </a:cxn>
                <a:cxn ang="0">
                  <a:pos x="13" y="65"/>
                </a:cxn>
                <a:cxn ang="0">
                  <a:pos x="25" y="59"/>
                </a:cxn>
                <a:cxn ang="0">
                  <a:pos x="33" y="70"/>
                </a:cxn>
                <a:cxn ang="0">
                  <a:pos x="38" y="57"/>
                </a:cxn>
                <a:cxn ang="0">
                  <a:pos x="51" y="61"/>
                </a:cxn>
                <a:cxn ang="0">
                  <a:pos x="48" y="48"/>
                </a:cxn>
                <a:cxn ang="0">
                  <a:pos x="59" y="41"/>
                </a:cxn>
                <a:cxn ang="0">
                  <a:pos x="50" y="33"/>
                </a:cxn>
                <a:cxn ang="0">
                  <a:pos x="62" y="27"/>
                </a:cxn>
                <a:cxn ang="0">
                  <a:pos x="57" y="15"/>
                </a:cxn>
                <a:cxn ang="0">
                  <a:pos x="70" y="16"/>
                </a:cxn>
                <a:cxn ang="0">
                  <a:pos x="72" y="3"/>
                </a:cxn>
                <a:cxn ang="0">
                  <a:pos x="83" y="10"/>
                </a:cxn>
                <a:cxn ang="0">
                  <a:pos x="91" y="0"/>
                </a:cxn>
                <a:cxn ang="0">
                  <a:pos x="97" y="12"/>
                </a:cxn>
                <a:cxn ang="0">
                  <a:pos x="109" y="7"/>
                </a:cxn>
                <a:cxn ang="0">
                  <a:pos x="108" y="20"/>
                </a:cxn>
                <a:cxn ang="0">
                  <a:pos x="121" y="22"/>
                </a:cxn>
                <a:cxn ang="0">
                  <a:pos x="114" y="33"/>
                </a:cxn>
                <a:cxn ang="0">
                  <a:pos x="124" y="41"/>
                </a:cxn>
                <a:cxn ang="0">
                  <a:pos x="112" y="47"/>
                </a:cxn>
                <a:cxn ang="0">
                  <a:pos x="117" y="59"/>
                </a:cxn>
                <a:cxn ang="0">
                  <a:pos x="104" y="58"/>
                </a:cxn>
                <a:cxn ang="0">
                  <a:pos x="102" y="71"/>
                </a:cxn>
                <a:cxn ang="0">
                  <a:pos x="91" y="63"/>
                </a:cxn>
              </a:cxnLst>
              <a:rect l="0" t="0" r="r" b="b"/>
              <a:pathLst>
                <a:path w="124" h="73">
                  <a:moveTo>
                    <a:pt x="31" y="3"/>
                  </a:moveTo>
                  <a:cubicBezTo>
                    <a:pt x="31" y="20"/>
                    <a:pt x="31" y="20"/>
                    <a:pt x="31" y="20"/>
                  </a:cubicBezTo>
                  <a:cubicBezTo>
                    <a:pt x="30" y="21"/>
                    <a:pt x="25" y="21"/>
                    <a:pt x="24" y="21"/>
                  </a:cubicBezTo>
                  <a:cubicBezTo>
                    <a:pt x="17" y="13"/>
                    <a:pt x="17" y="13"/>
                    <a:pt x="17" y="13"/>
                  </a:cubicBezTo>
                  <a:cubicBezTo>
                    <a:pt x="12" y="16"/>
                    <a:pt x="12" y="16"/>
                    <a:pt x="12" y="16"/>
                  </a:cubicBezTo>
                  <a:cubicBezTo>
                    <a:pt x="16" y="26"/>
                    <a:pt x="16" y="26"/>
                    <a:pt x="16" y="26"/>
                  </a:cubicBezTo>
                  <a:cubicBezTo>
                    <a:pt x="15" y="27"/>
                    <a:pt x="14" y="28"/>
                    <a:pt x="13" y="29"/>
                  </a:cubicBezTo>
                  <a:cubicBezTo>
                    <a:pt x="2" y="28"/>
                    <a:pt x="2" y="28"/>
                    <a:pt x="2" y="28"/>
                  </a:cubicBezTo>
                  <a:cubicBezTo>
                    <a:pt x="0" y="33"/>
                    <a:pt x="0" y="33"/>
                    <a:pt x="0" y="33"/>
                  </a:cubicBezTo>
                  <a:cubicBezTo>
                    <a:pt x="10" y="39"/>
                    <a:pt x="10" y="39"/>
                    <a:pt x="10" y="39"/>
                  </a:cubicBezTo>
                  <a:cubicBezTo>
                    <a:pt x="10" y="40"/>
                    <a:pt x="10" y="41"/>
                    <a:pt x="10" y="42"/>
                  </a:cubicBezTo>
                  <a:cubicBezTo>
                    <a:pt x="1" y="48"/>
                    <a:pt x="1" y="48"/>
                    <a:pt x="1" y="48"/>
                  </a:cubicBezTo>
                  <a:cubicBezTo>
                    <a:pt x="3" y="54"/>
                    <a:pt x="3" y="54"/>
                    <a:pt x="3" y="54"/>
                  </a:cubicBezTo>
                  <a:cubicBezTo>
                    <a:pt x="14" y="51"/>
                    <a:pt x="14" y="51"/>
                    <a:pt x="14" y="51"/>
                  </a:cubicBezTo>
                  <a:cubicBezTo>
                    <a:pt x="15" y="52"/>
                    <a:pt x="16" y="53"/>
                    <a:pt x="16" y="54"/>
                  </a:cubicBezTo>
                  <a:cubicBezTo>
                    <a:pt x="13" y="65"/>
                    <a:pt x="13" y="65"/>
                    <a:pt x="13" y="65"/>
                  </a:cubicBezTo>
                  <a:cubicBezTo>
                    <a:pt x="18" y="68"/>
                    <a:pt x="18" y="68"/>
                    <a:pt x="18" y="68"/>
                  </a:cubicBezTo>
                  <a:cubicBezTo>
                    <a:pt x="25" y="59"/>
                    <a:pt x="25" y="59"/>
                    <a:pt x="25" y="59"/>
                  </a:cubicBezTo>
                  <a:cubicBezTo>
                    <a:pt x="26" y="59"/>
                    <a:pt x="28" y="59"/>
                    <a:pt x="29" y="59"/>
                  </a:cubicBezTo>
                  <a:cubicBezTo>
                    <a:pt x="33" y="70"/>
                    <a:pt x="33" y="70"/>
                    <a:pt x="33" y="70"/>
                  </a:cubicBezTo>
                  <a:cubicBezTo>
                    <a:pt x="39" y="69"/>
                    <a:pt x="39" y="69"/>
                    <a:pt x="39" y="69"/>
                  </a:cubicBezTo>
                  <a:cubicBezTo>
                    <a:pt x="38" y="57"/>
                    <a:pt x="38" y="57"/>
                    <a:pt x="38" y="57"/>
                  </a:cubicBezTo>
                  <a:cubicBezTo>
                    <a:pt x="40" y="57"/>
                    <a:pt x="41" y="56"/>
                    <a:pt x="42" y="56"/>
                  </a:cubicBezTo>
                  <a:cubicBezTo>
                    <a:pt x="51" y="61"/>
                    <a:pt x="51" y="61"/>
                    <a:pt x="51" y="61"/>
                  </a:cubicBezTo>
                  <a:cubicBezTo>
                    <a:pt x="55" y="56"/>
                    <a:pt x="55" y="56"/>
                    <a:pt x="55" y="56"/>
                  </a:cubicBezTo>
                  <a:cubicBezTo>
                    <a:pt x="48" y="48"/>
                    <a:pt x="48" y="48"/>
                    <a:pt x="48" y="48"/>
                  </a:cubicBezTo>
                  <a:cubicBezTo>
                    <a:pt x="48" y="47"/>
                    <a:pt x="49" y="45"/>
                    <a:pt x="49" y="44"/>
                  </a:cubicBezTo>
                  <a:cubicBezTo>
                    <a:pt x="59" y="41"/>
                    <a:pt x="59" y="41"/>
                    <a:pt x="59" y="41"/>
                  </a:cubicBezTo>
                  <a:cubicBezTo>
                    <a:pt x="60" y="37"/>
                    <a:pt x="60" y="37"/>
                    <a:pt x="60" y="37"/>
                  </a:cubicBezTo>
                  <a:cubicBezTo>
                    <a:pt x="50" y="33"/>
                    <a:pt x="50" y="33"/>
                    <a:pt x="50" y="33"/>
                  </a:cubicBezTo>
                  <a:cubicBezTo>
                    <a:pt x="51" y="27"/>
                    <a:pt x="51" y="27"/>
                    <a:pt x="51" y="27"/>
                  </a:cubicBezTo>
                  <a:cubicBezTo>
                    <a:pt x="62" y="27"/>
                    <a:pt x="62" y="27"/>
                    <a:pt x="62" y="27"/>
                  </a:cubicBezTo>
                  <a:cubicBezTo>
                    <a:pt x="62" y="26"/>
                    <a:pt x="63" y="25"/>
                    <a:pt x="64" y="23"/>
                  </a:cubicBezTo>
                  <a:cubicBezTo>
                    <a:pt x="57" y="15"/>
                    <a:pt x="57" y="15"/>
                    <a:pt x="57" y="15"/>
                  </a:cubicBezTo>
                  <a:cubicBezTo>
                    <a:pt x="61" y="11"/>
                    <a:pt x="61" y="11"/>
                    <a:pt x="61" y="11"/>
                  </a:cubicBezTo>
                  <a:cubicBezTo>
                    <a:pt x="70" y="16"/>
                    <a:pt x="70" y="16"/>
                    <a:pt x="70" y="16"/>
                  </a:cubicBezTo>
                  <a:cubicBezTo>
                    <a:pt x="71" y="15"/>
                    <a:pt x="72" y="14"/>
                    <a:pt x="74" y="14"/>
                  </a:cubicBezTo>
                  <a:cubicBezTo>
                    <a:pt x="72" y="3"/>
                    <a:pt x="72" y="3"/>
                    <a:pt x="72" y="3"/>
                  </a:cubicBezTo>
                  <a:cubicBezTo>
                    <a:pt x="77" y="1"/>
                    <a:pt x="77" y="1"/>
                    <a:pt x="77" y="1"/>
                  </a:cubicBezTo>
                  <a:cubicBezTo>
                    <a:pt x="83" y="10"/>
                    <a:pt x="83" y="10"/>
                    <a:pt x="83" y="10"/>
                  </a:cubicBezTo>
                  <a:cubicBezTo>
                    <a:pt x="84" y="10"/>
                    <a:pt x="86" y="10"/>
                    <a:pt x="87" y="10"/>
                  </a:cubicBezTo>
                  <a:cubicBezTo>
                    <a:pt x="91" y="0"/>
                    <a:pt x="91" y="0"/>
                    <a:pt x="91" y="0"/>
                  </a:cubicBezTo>
                  <a:cubicBezTo>
                    <a:pt x="97" y="1"/>
                    <a:pt x="97" y="1"/>
                    <a:pt x="97" y="1"/>
                  </a:cubicBezTo>
                  <a:cubicBezTo>
                    <a:pt x="97" y="12"/>
                    <a:pt x="97" y="12"/>
                    <a:pt x="97" y="12"/>
                  </a:cubicBezTo>
                  <a:cubicBezTo>
                    <a:pt x="98" y="12"/>
                    <a:pt x="99" y="13"/>
                    <a:pt x="101" y="14"/>
                  </a:cubicBezTo>
                  <a:cubicBezTo>
                    <a:pt x="109" y="7"/>
                    <a:pt x="109" y="7"/>
                    <a:pt x="109" y="7"/>
                  </a:cubicBezTo>
                  <a:cubicBezTo>
                    <a:pt x="113" y="11"/>
                    <a:pt x="113" y="11"/>
                    <a:pt x="113" y="11"/>
                  </a:cubicBezTo>
                  <a:cubicBezTo>
                    <a:pt x="108" y="20"/>
                    <a:pt x="108" y="20"/>
                    <a:pt x="108" y="20"/>
                  </a:cubicBezTo>
                  <a:cubicBezTo>
                    <a:pt x="109" y="21"/>
                    <a:pt x="110" y="22"/>
                    <a:pt x="110" y="23"/>
                  </a:cubicBezTo>
                  <a:cubicBezTo>
                    <a:pt x="121" y="22"/>
                    <a:pt x="121" y="22"/>
                    <a:pt x="121" y="22"/>
                  </a:cubicBezTo>
                  <a:cubicBezTo>
                    <a:pt x="123" y="27"/>
                    <a:pt x="123" y="27"/>
                    <a:pt x="123" y="27"/>
                  </a:cubicBezTo>
                  <a:cubicBezTo>
                    <a:pt x="114" y="33"/>
                    <a:pt x="114" y="33"/>
                    <a:pt x="114" y="33"/>
                  </a:cubicBezTo>
                  <a:cubicBezTo>
                    <a:pt x="114" y="34"/>
                    <a:pt x="114" y="36"/>
                    <a:pt x="114" y="37"/>
                  </a:cubicBezTo>
                  <a:cubicBezTo>
                    <a:pt x="124" y="41"/>
                    <a:pt x="124" y="41"/>
                    <a:pt x="124" y="41"/>
                  </a:cubicBezTo>
                  <a:cubicBezTo>
                    <a:pt x="123" y="47"/>
                    <a:pt x="123" y="47"/>
                    <a:pt x="123" y="47"/>
                  </a:cubicBezTo>
                  <a:cubicBezTo>
                    <a:pt x="112" y="47"/>
                    <a:pt x="112" y="47"/>
                    <a:pt x="112" y="47"/>
                  </a:cubicBezTo>
                  <a:cubicBezTo>
                    <a:pt x="112" y="48"/>
                    <a:pt x="111" y="49"/>
                    <a:pt x="110" y="50"/>
                  </a:cubicBezTo>
                  <a:cubicBezTo>
                    <a:pt x="117" y="59"/>
                    <a:pt x="117" y="59"/>
                    <a:pt x="117" y="59"/>
                  </a:cubicBezTo>
                  <a:cubicBezTo>
                    <a:pt x="113" y="63"/>
                    <a:pt x="113" y="63"/>
                    <a:pt x="113" y="63"/>
                  </a:cubicBezTo>
                  <a:cubicBezTo>
                    <a:pt x="104" y="58"/>
                    <a:pt x="104" y="58"/>
                    <a:pt x="104" y="58"/>
                  </a:cubicBezTo>
                  <a:cubicBezTo>
                    <a:pt x="103" y="59"/>
                    <a:pt x="102" y="60"/>
                    <a:pt x="100" y="60"/>
                  </a:cubicBezTo>
                  <a:cubicBezTo>
                    <a:pt x="102" y="71"/>
                    <a:pt x="102" y="71"/>
                    <a:pt x="102" y="71"/>
                  </a:cubicBezTo>
                  <a:cubicBezTo>
                    <a:pt x="96" y="73"/>
                    <a:pt x="96" y="73"/>
                    <a:pt x="96" y="73"/>
                  </a:cubicBezTo>
                  <a:cubicBezTo>
                    <a:pt x="91" y="63"/>
                    <a:pt x="91" y="63"/>
                    <a:pt x="91" y="63"/>
                  </a:cubicBezTo>
                  <a:cubicBezTo>
                    <a:pt x="90" y="64"/>
                    <a:pt x="88" y="64"/>
                    <a:pt x="87" y="64"/>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22" name="Freeform 230">
              <a:extLst>
                <a:ext uri="{FF2B5EF4-FFF2-40B4-BE49-F238E27FC236}">
                  <a16:creationId xmlns:a16="http://schemas.microsoft.com/office/drawing/2014/main" id="{9894AC7E-731C-5D25-B4B6-FCC4537A4B25}"/>
                </a:ext>
              </a:extLst>
            </p:cNvPr>
            <p:cNvSpPr>
              <a:spLocks/>
            </p:cNvSpPr>
            <p:nvPr/>
          </p:nvSpPr>
          <p:spPr bwMode="auto">
            <a:xfrm>
              <a:off x="1179514" y="1146176"/>
              <a:ext cx="46038" cy="47625"/>
            </a:xfrm>
            <a:custGeom>
              <a:avLst/>
              <a:gdLst/>
              <a:ahLst/>
              <a:cxnLst>
                <a:cxn ang="0">
                  <a:pos x="4" y="5"/>
                </a:cxn>
                <a:cxn ang="0">
                  <a:pos x="19" y="4"/>
                </a:cxn>
                <a:cxn ang="0">
                  <a:pos x="20" y="19"/>
                </a:cxn>
                <a:cxn ang="0">
                  <a:pos x="5" y="20"/>
                </a:cxn>
                <a:cxn ang="0">
                  <a:pos x="4" y="5"/>
                </a:cxn>
              </a:cxnLst>
              <a:rect l="0" t="0" r="r" b="b"/>
              <a:pathLst>
                <a:path w="24" h="24">
                  <a:moveTo>
                    <a:pt x="4" y="5"/>
                  </a:moveTo>
                  <a:cubicBezTo>
                    <a:pt x="8" y="1"/>
                    <a:pt x="14" y="0"/>
                    <a:pt x="19" y="4"/>
                  </a:cubicBezTo>
                  <a:cubicBezTo>
                    <a:pt x="23" y="8"/>
                    <a:pt x="24" y="14"/>
                    <a:pt x="20" y="19"/>
                  </a:cubicBezTo>
                  <a:cubicBezTo>
                    <a:pt x="16" y="23"/>
                    <a:pt x="10" y="24"/>
                    <a:pt x="5" y="20"/>
                  </a:cubicBezTo>
                  <a:cubicBezTo>
                    <a:pt x="1" y="16"/>
                    <a:pt x="0" y="9"/>
                    <a:pt x="4" y="5"/>
                  </a:cubicBez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23" name="Freeform 231">
              <a:extLst>
                <a:ext uri="{FF2B5EF4-FFF2-40B4-BE49-F238E27FC236}">
                  <a16:creationId xmlns:a16="http://schemas.microsoft.com/office/drawing/2014/main" id="{C42C9799-FA33-A3B1-EE09-F777542C02BD}"/>
                </a:ext>
              </a:extLst>
            </p:cNvPr>
            <p:cNvSpPr>
              <a:spLocks/>
            </p:cNvSpPr>
            <p:nvPr/>
          </p:nvSpPr>
          <p:spPr bwMode="auto">
            <a:xfrm>
              <a:off x="1069976" y="1154113"/>
              <a:ext cx="42863" cy="42863"/>
            </a:xfrm>
            <a:custGeom>
              <a:avLst/>
              <a:gdLst/>
              <a:ahLst/>
              <a:cxnLst>
                <a:cxn ang="0">
                  <a:pos x="4" y="5"/>
                </a:cxn>
                <a:cxn ang="0">
                  <a:pos x="17" y="4"/>
                </a:cxn>
                <a:cxn ang="0">
                  <a:pos x="19" y="17"/>
                </a:cxn>
                <a:cxn ang="0">
                  <a:pos x="5" y="18"/>
                </a:cxn>
                <a:cxn ang="0">
                  <a:pos x="4" y="5"/>
                </a:cxn>
              </a:cxnLst>
              <a:rect l="0" t="0" r="r" b="b"/>
              <a:pathLst>
                <a:path w="22" h="22">
                  <a:moveTo>
                    <a:pt x="4" y="5"/>
                  </a:moveTo>
                  <a:cubicBezTo>
                    <a:pt x="7" y="1"/>
                    <a:pt x="13" y="0"/>
                    <a:pt x="17" y="4"/>
                  </a:cubicBezTo>
                  <a:cubicBezTo>
                    <a:pt x="22" y="7"/>
                    <a:pt x="22" y="13"/>
                    <a:pt x="19" y="17"/>
                  </a:cubicBezTo>
                  <a:cubicBezTo>
                    <a:pt x="15" y="22"/>
                    <a:pt x="9" y="22"/>
                    <a:pt x="5" y="18"/>
                  </a:cubicBezTo>
                  <a:cubicBezTo>
                    <a:pt x="1" y="15"/>
                    <a:pt x="0" y="9"/>
                    <a:pt x="4" y="5"/>
                  </a:cubicBez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grpSp>
      <p:grpSp>
        <p:nvGrpSpPr>
          <p:cNvPr id="24" name="Group 23">
            <a:extLst>
              <a:ext uri="{FF2B5EF4-FFF2-40B4-BE49-F238E27FC236}">
                <a16:creationId xmlns:a16="http://schemas.microsoft.com/office/drawing/2014/main" id="{689DCD61-9C03-A829-DABC-C1B528FFA09B}"/>
              </a:ext>
            </a:extLst>
          </p:cNvPr>
          <p:cNvGrpSpPr>
            <a:grpSpLocks noChangeAspect="1"/>
          </p:cNvGrpSpPr>
          <p:nvPr/>
        </p:nvGrpSpPr>
        <p:grpSpPr>
          <a:xfrm>
            <a:off x="4745628" y="3912851"/>
            <a:ext cx="332789" cy="191854"/>
            <a:chOff x="3391695" y="3733265"/>
            <a:chExt cx="637030" cy="367250"/>
          </a:xfrm>
        </p:grpSpPr>
        <p:sp>
          <p:nvSpPr>
            <p:cNvPr id="25" name="Freeform 243">
              <a:extLst>
                <a:ext uri="{FF2B5EF4-FFF2-40B4-BE49-F238E27FC236}">
                  <a16:creationId xmlns:a16="http://schemas.microsoft.com/office/drawing/2014/main" id="{6634C537-C4FD-C0DF-BBB5-26695CE71330}"/>
                </a:ext>
              </a:extLst>
            </p:cNvPr>
            <p:cNvSpPr>
              <a:spLocks/>
            </p:cNvSpPr>
            <p:nvPr/>
          </p:nvSpPr>
          <p:spPr bwMode="auto">
            <a:xfrm>
              <a:off x="3826825" y="3748929"/>
              <a:ext cx="201900" cy="302850"/>
            </a:xfrm>
            <a:custGeom>
              <a:avLst/>
              <a:gdLst/>
              <a:ahLst/>
              <a:cxnLst>
                <a:cxn ang="0">
                  <a:pos x="84" y="142"/>
                </a:cxn>
                <a:cxn ang="0">
                  <a:pos x="95" y="142"/>
                </a:cxn>
                <a:cxn ang="0">
                  <a:pos x="95" y="132"/>
                </a:cxn>
                <a:cxn ang="0">
                  <a:pos x="95" y="109"/>
                </a:cxn>
                <a:cxn ang="0">
                  <a:pos x="95" y="79"/>
                </a:cxn>
                <a:cxn ang="0">
                  <a:pos x="20" y="0"/>
                </a:cxn>
                <a:cxn ang="0">
                  <a:pos x="13" y="0"/>
                </a:cxn>
                <a:cxn ang="0">
                  <a:pos x="13" y="37"/>
                </a:cxn>
                <a:cxn ang="0">
                  <a:pos x="0" y="45"/>
                </a:cxn>
                <a:cxn ang="0">
                  <a:pos x="0" y="141"/>
                </a:cxn>
                <a:cxn ang="0">
                  <a:pos x="11" y="141"/>
                </a:cxn>
                <a:cxn ang="0">
                  <a:pos x="49" y="108"/>
                </a:cxn>
                <a:cxn ang="0">
                  <a:pos x="80" y="141"/>
                </a:cxn>
                <a:cxn ang="0">
                  <a:pos x="80" y="142"/>
                </a:cxn>
                <a:cxn ang="0">
                  <a:pos x="84" y="142"/>
                </a:cxn>
              </a:cxnLst>
              <a:rect l="0" t="0" r="r" b="b"/>
              <a:pathLst>
                <a:path w="95" h="142">
                  <a:moveTo>
                    <a:pt x="84" y="142"/>
                  </a:moveTo>
                  <a:cubicBezTo>
                    <a:pt x="95" y="142"/>
                    <a:pt x="95" y="142"/>
                    <a:pt x="95" y="142"/>
                  </a:cubicBezTo>
                  <a:cubicBezTo>
                    <a:pt x="95" y="132"/>
                    <a:pt x="95" y="132"/>
                    <a:pt x="95" y="132"/>
                  </a:cubicBezTo>
                  <a:cubicBezTo>
                    <a:pt x="95" y="109"/>
                    <a:pt x="95" y="109"/>
                    <a:pt x="95" y="109"/>
                  </a:cubicBezTo>
                  <a:cubicBezTo>
                    <a:pt x="95" y="79"/>
                    <a:pt x="95" y="79"/>
                    <a:pt x="95" y="79"/>
                  </a:cubicBezTo>
                  <a:cubicBezTo>
                    <a:pt x="95" y="79"/>
                    <a:pt x="77" y="18"/>
                    <a:pt x="20" y="0"/>
                  </a:cubicBezTo>
                  <a:cubicBezTo>
                    <a:pt x="13" y="0"/>
                    <a:pt x="13" y="0"/>
                    <a:pt x="13" y="0"/>
                  </a:cubicBezTo>
                  <a:cubicBezTo>
                    <a:pt x="13" y="37"/>
                    <a:pt x="13" y="37"/>
                    <a:pt x="13" y="37"/>
                  </a:cubicBezTo>
                  <a:cubicBezTo>
                    <a:pt x="13" y="37"/>
                    <a:pt x="0" y="35"/>
                    <a:pt x="0" y="45"/>
                  </a:cubicBezTo>
                  <a:cubicBezTo>
                    <a:pt x="0" y="56"/>
                    <a:pt x="0" y="141"/>
                    <a:pt x="0" y="141"/>
                  </a:cubicBezTo>
                  <a:cubicBezTo>
                    <a:pt x="11" y="141"/>
                    <a:pt x="11" y="141"/>
                    <a:pt x="11" y="141"/>
                  </a:cubicBezTo>
                  <a:cubicBezTo>
                    <a:pt x="11" y="141"/>
                    <a:pt x="21" y="107"/>
                    <a:pt x="49" y="108"/>
                  </a:cubicBezTo>
                  <a:cubicBezTo>
                    <a:pt x="77" y="109"/>
                    <a:pt x="80" y="137"/>
                    <a:pt x="80" y="141"/>
                  </a:cubicBezTo>
                  <a:cubicBezTo>
                    <a:pt x="80" y="142"/>
                    <a:pt x="80" y="142"/>
                    <a:pt x="80" y="142"/>
                  </a:cubicBezTo>
                  <a:lnTo>
                    <a:pt x="84" y="142"/>
                  </a:ln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29" name="Freeform 244">
              <a:extLst>
                <a:ext uri="{FF2B5EF4-FFF2-40B4-BE49-F238E27FC236}">
                  <a16:creationId xmlns:a16="http://schemas.microsoft.com/office/drawing/2014/main" id="{56AB02E4-796A-CCE2-8F51-15D7F2B9E770}"/>
                </a:ext>
              </a:extLst>
            </p:cNvPr>
            <p:cNvSpPr>
              <a:spLocks/>
            </p:cNvSpPr>
            <p:nvPr/>
          </p:nvSpPr>
          <p:spPr bwMode="auto">
            <a:xfrm>
              <a:off x="3412581" y="3733265"/>
              <a:ext cx="341142" cy="261078"/>
            </a:xfrm>
            <a:custGeom>
              <a:avLst/>
              <a:gdLst/>
              <a:ahLst/>
              <a:cxnLst>
                <a:cxn ang="0">
                  <a:pos x="0" y="114"/>
                </a:cxn>
                <a:cxn ang="0">
                  <a:pos x="8" y="123"/>
                </a:cxn>
                <a:cxn ang="0">
                  <a:pos x="153" y="123"/>
                </a:cxn>
                <a:cxn ang="0">
                  <a:pos x="161" y="114"/>
                </a:cxn>
                <a:cxn ang="0">
                  <a:pos x="161" y="9"/>
                </a:cxn>
                <a:cxn ang="0">
                  <a:pos x="153" y="0"/>
                </a:cxn>
                <a:cxn ang="0">
                  <a:pos x="8" y="0"/>
                </a:cxn>
                <a:cxn ang="0">
                  <a:pos x="0" y="9"/>
                </a:cxn>
                <a:cxn ang="0">
                  <a:pos x="0" y="114"/>
                </a:cxn>
              </a:cxnLst>
              <a:rect l="0" t="0" r="r" b="b"/>
              <a:pathLst>
                <a:path w="161" h="123">
                  <a:moveTo>
                    <a:pt x="0" y="114"/>
                  </a:moveTo>
                  <a:cubicBezTo>
                    <a:pt x="0" y="119"/>
                    <a:pt x="4" y="123"/>
                    <a:pt x="8" y="123"/>
                  </a:cubicBezTo>
                  <a:cubicBezTo>
                    <a:pt x="153" y="123"/>
                    <a:pt x="153" y="123"/>
                    <a:pt x="153" y="123"/>
                  </a:cubicBezTo>
                  <a:cubicBezTo>
                    <a:pt x="157" y="123"/>
                    <a:pt x="161" y="119"/>
                    <a:pt x="161" y="114"/>
                  </a:cubicBezTo>
                  <a:cubicBezTo>
                    <a:pt x="161" y="9"/>
                    <a:pt x="161" y="9"/>
                    <a:pt x="161" y="9"/>
                  </a:cubicBezTo>
                  <a:cubicBezTo>
                    <a:pt x="161" y="4"/>
                    <a:pt x="157" y="0"/>
                    <a:pt x="153" y="0"/>
                  </a:cubicBezTo>
                  <a:cubicBezTo>
                    <a:pt x="8" y="0"/>
                    <a:pt x="8" y="0"/>
                    <a:pt x="8" y="0"/>
                  </a:cubicBezTo>
                  <a:cubicBezTo>
                    <a:pt x="4" y="0"/>
                    <a:pt x="0" y="4"/>
                    <a:pt x="0" y="9"/>
                  </a:cubicBezTo>
                  <a:lnTo>
                    <a:pt x="0" y="114"/>
                  </a:ln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0" name="Oval 245">
              <a:extLst>
                <a:ext uri="{FF2B5EF4-FFF2-40B4-BE49-F238E27FC236}">
                  <a16:creationId xmlns:a16="http://schemas.microsoft.com/office/drawing/2014/main" id="{F1A150CF-646A-0D46-E88D-952717C06DBF}"/>
                </a:ext>
              </a:extLst>
            </p:cNvPr>
            <p:cNvSpPr>
              <a:spLocks noChangeArrowheads="1"/>
            </p:cNvSpPr>
            <p:nvPr/>
          </p:nvSpPr>
          <p:spPr bwMode="auto">
            <a:xfrm>
              <a:off x="3879040" y="4008267"/>
              <a:ext cx="92248" cy="92248"/>
            </a:xfrm>
            <a:prstGeom prst="ellips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1" name="Oval 246">
              <a:extLst>
                <a:ext uri="{FF2B5EF4-FFF2-40B4-BE49-F238E27FC236}">
                  <a16:creationId xmlns:a16="http://schemas.microsoft.com/office/drawing/2014/main" id="{F5226561-0CF6-86D1-D614-8EB171904E8E}"/>
                </a:ext>
              </a:extLst>
            </p:cNvPr>
            <p:cNvSpPr>
              <a:spLocks noChangeArrowheads="1"/>
            </p:cNvSpPr>
            <p:nvPr/>
          </p:nvSpPr>
          <p:spPr bwMode="auto">
            <a:xfrm>
              <a:off x="3456095" y="4008267"/>
              <a:ext cx="92248" cy="92248"/>
            </a:xfrm>
            <a:prstGeom prst="ellips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2" name="Line 247">
              <a:extLst>
                <a:ext uri="{FF2B5EF4-FFF2-40B4-BE49-F238E27FC236}">
                  <a16:creationId xmlns:a16="http://schemas.microsoft.com/office/drawing/2014/main" id="{E1960FE2-BF2C-CFAB-29C8-4A9DA4F9C9E7}"/>
                </a:ext>
              </a:extLst>
            </p:cNvPr>
            <p:cNvSpPr>
              <a:spLocks noChangeShapeType="1"/>
            </p:cNvSpPr>
            <p:nvPr/>
          </p:nvSpPr>
          <p:spPr bwMode="auto">
            <a:xfrm flipH="1">
              <a:off x="3567488" y="4034374"/>
              <a:ext cx="234971" cy="1741"/>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3" name="Line 248">
              <a:extLst>
                <a:ext uri="{FF2B5EF4-FFF2-40B4-BE49-F238E27FC236}">
                  <a16:creationId xmlns:a16="http://schemas.microsoft.com/office/drawing/2014/main" id="{D26FC5AE-A33D-84AF-33B7-93E8417D3BF0}"/>
                </a:ext>
              </a:extLst>
            </p:cNvPr>
            <p:cNvSpPr>
              <a:spLocks noChangeShapeType="1"/>
            </p:cNvSpPr>
            <p:nvPr/>
          </p:nvSpPr>
          <p:spPr bwMode="auto">
            <a:xfrm flipH="1">
              <a:off x="3391695" y="4034374"/>
              <a:ext cx="45253" cy="1741"/>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4" name="Freeform 249">
              <a:extLst>
                <a:ext uri="{FF2B5EF4-FFF2-40B4-BE49-F238E27FC236}">
                  <a16:creationId xmlns:a16="http://schemas.microsoft.com/office/drawing/2014/main" id="{12426B94-6DBC-637E-B888-0C71ED4D0835}"/>
                </a:ext>
              </a:extLst>
            </p:cNvPr>
            <p:cNvSpPr>
              <a:spLocks/>
            </p:cNvSpPr>
            <p:nvPr/>
          </p:nvSpPr>
          <p:spPr bwMode="auto">
            <a:xfrm>
              <a:off x="3870338" y="3862063"/>
              <a:ext cx="95729" cy="67881"/>
            </a:xfrm>
            <a:custGeom>
              <a:avLst/>
              <a:gdLst/>
              <a:ahLst/>
              <a:cxnLst>
                <a:cxn ang="0">
                  <a:pos x="0" y="20"/>
                </a:cxn>
                <a:cxn ang="0">
                  <a:pos x="13" y="32"/>
                </a:cxn>
                <a:cxn ang="0">
                  <a:pos x="32" y="32"/>
                </a:cxn>
                <a:cxn ang="0">
                  <a:pos x="45" y="20"/>
                </a:cxn>
                <a:cxn ang="0">
                  <a:pos x="45" y="13"/>
                </a:cxn>
                <a:cxn ang="0">
                  <a:pos x="32" y="0"/>
                </a:cxn>
                <a:cxn ang="0">
                  <a:pos x="13" y="0"/>
                </a:cxn>
                <a:cxn ang="0">
                  <a:pos x="0" y="13"/>
                </a:cxn>
                <a:cxn ang="0">
                  <a:pos x="0" y="20"/>
                </a:cxn>
              </a:cxnLst>
              <a:rect l="0" t="0" r="r" b="b"/>
              <a:pathLst>
                <a:path w="45" h="32">
                  <a:moveTo>
                    <a:pt x="0" y="20"/>
                  </a:moveTo>
                  <a:cubicBezTo>
                    <a:pt x="0" y="27"/>
                    <a:pt x="6" y="32"/>
                    <a:pt x="13" y="32"/>
                  </a:cubicBezTo>
                  <a:cubicBezTo>
                    <a:pt x="32" y="32"/>
                    <a:pt x="32" y="32"/>
                    <a:pt x="32" y="32"/>
                  </a:cubicBezTo>
                  <a:cubicBezTo>
                    <a:pt x="39" y="32"/>
                    <a:pt x="45" y="27"/>
                    <a:pt x="45" y="20"/>
                  </a:cubicBezTo>
                  <a:cubicBezTo>
                    <a:pt x="45" y="13"/>
                    <a:pt x="45" y="13"/>
                    <a:pt x="45" y="13"/>
                  </a:cubicBezTo>
                  <a:cubicBezTo>
                    <a:pt x="45" y="6"/>
                    <a:pt x="39" y="0"/>
                    <a:pt x="32" y="0"/>
                  </a:cubicBezTo>
                  <a:cubicBezTo>
                    <a:pt x="13" y="0"/>
                    <a:pt x="13" y="0"/>
                    <a:pt x="13" y="0"/>
                  </a:cubicBezTo>
                  <a:cubicBezTo>
                    <a:pt x="6" y="0"/>
                    <a:pt x="0" y="6"/>
                    <a:pt x="0" y="13"/>
                  </a:cubicBezTo>
                  <a:lnTo>
                    <a:pt x="0" y="20"/>
                  </a:ln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35" name="Freeform 250">
              <a:extLst>
                <a:ext uri="{FF2B5EF4-FFF2-40B4-BE49-F238E27FC236}">
                  <a16:creationId xmlns:a16="http://schemas.microsoft.com/office/drawing/2014/main" id="{4771EC66-8D7B-A902-ED64-ACB34999EFF1}"/>
                </a:ext>
              </a:extLst>
            </p:cNvPr>
            <p:cNvSpPr>
              <a:spLocks/>
            </p:cNvSpPr>
            <p:nvPr/>
          </p:nvSpPr>
          <p:spPr bwMode="auto">
            <a:xfrm>
              <a:off x="3671919" y="3853360"/>
              <a:ext cx="15665" cy="67881"/>
            </a:xfrm>
            <a:custGeom>
              <a:avLst/>
              <a:gdLst/>
              <a:ahLst/>
              <a:cxnLst>
                <a:cxn ang="0">
                  <a:pos x="0" y="32"/>
                </a:cxn>
                <a:cxn ang="0">
                  <a:pos x="8" y="4"/>
                </a:cxn>
                <a:cxn ang="0">
                  <a:pos x="8" y="0"/>
                </a:cxn>
              </a:cxnLst>
              <a:rect l="0" t="0" r="r" b="b"/>
              <a:pathLst>
                <a:path w="8" h="32">
                  <a:moveTo>
                    <a:pt x="0" y="32"/>
                  </a:moveTo>
                  <a:cubicBezTo>
                    <a:pt x="6" y="23"/>
                    <a:pt x="8" y="15"/>
                    <a:pt x="8" y="4"/>
                  </a:cubicBezTo>
                  <a:cubicBezTo>
                    <a:pt x="8" y="3"/>
                    <a:pt x="8" y="2"/>
                    <a:pt x="8" y="0"/>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54" name="Freeform 251">
              <a:extLst>
                <a:ext uri="{FF2B5EF4-FFF2-40B4-BE49-F238E27FC236}">
                  <a16:creationId xmlns:a16="http://schemas.microsoft.com/office/drawing/2014/main" id="{3C9989B7-D192-4F15-B33A-82FAEC72A1BC}"/>
                </a:ext>
              </a:extLst>
            </p:cNvPr>
            <p:cNvSpPr>
              <a:spLocks/>
            </p:cNvSpPr>
            <p:nvPr/>
          </p:nvSpPr>
          <p:spPr bwMode="auto">
            <a:xfrm>
              <a:off x="3680621" y="3841177"/>
              <a:ext cx="19146" cy="17405"/>
            </a:xfrm>
            <a:custGeom>
              <a:avLst/>
              <a:gdLst/>
              <a:ahLst/>
              <a:cxnLst>
                <a:cxn ang="0">
                  <a:pos x="0" y="10"/>
                </a:cxn>
                <a:cxn ang="0">
                  <a:pos x="3" y="0"/>
                </a:cxn>
                <a:cxn ang="0">
                  <a:pos x="11" y="8"/>
                </a:cxn>
                <a:cxn ang="0">
                  <a:pos x="0" y="10"/>
                </a:cxn>
              </a:cxnLst>
              <a:rect l="0" t="0" r="r" b="b"/>
              <a:pathLst>
                <a:path w="11" h="10">
                  <a:moveTo>
                    <a:pt x="0" y="10"/>
                  </a:moveTo>
                  <a:lnTo>
                    <a:pt x="3" y="0"/>
                  </a:lnTo>
                  <a:lnTo>
                    <a:pt x="11" y="8"/>
                  </a:lnTo>
                  <a:lnTo>
                    <a:pt x="0" y="10"/>
                  </a:lnTo>
                  <a:close/>
                </a:path>
              </a:pathLst>
            </a:custGeom>
            <a:solidFill>
              <a:srgbClr val="1A171B"/>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58" name="Freeform 252">
              <a:extLst>
                <a:ext uri="{FF2B5EF4-FFF2-40B4-BE49-F238E27FC236}">
                  <a16:creationId xmlns:a16="http://schemas.microsoft.com/office/drawing/2014/main" id="{6DCE42F0-2DD3-E397-A4A2-94DADAF4CD68}"/>
                </a:ext>
              </a:extLst>
            </p:cNvPr>
            <p:cNvSpPr>
              <a:spLocks/>
            </p:cNvSpPr>
            <p:nvPr/>
          </p:nvSpPr>
          <p:spPr bwMode="auto">
            <a:xfrm>
              <a:off x="3527455" y="3957791"/>
              <a:ext cx="106172" cy="12184"/>
            </a:xfrm>
            <a:custGeom>
              <a:avLst/>
              <a:gdLst/>
              <a:ahLst/>
              <a:cxnLst>
                <a:cxn ang="0">
                  <a:pos x="0" y="0"/>
                </a:cxn>
                <a:cxn ang="0">
                  <a:pos x="25" y="6"/>
                </a:cxn>
                <a:cxn ang="0">
                  <a:pos x="50" y="0"/>
                </a:cxn>
              </a:cxnLst>
              <a:rect l="0" t="0" r="r" b="b"/>
              <a:pathLst>
                <a:path w="50" h="6">
                  <a:moveTo>
                    <a:pt x="0" y="0"/>
                  </a:moveTo>
                  <a:cubicBezTo>
                    <a:pt x="8" y="4"/>
                    <a:pt x="16" y="6"/>
                    <a:pt x="25" y="6"/>
                  </a:cubicBezTo>
                  <a:cubicBezTo>
                    <a:pt x="35" y="6"/>
                    <a:pt x="43" y="5"/>
                    <a:pt x="50" y="0"/>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59" name="Freeform 253">
              <a:extLst>
                <a:ext uri="{FF2B5EF4-FFF2-40B4-BE49-F238E27FC236}">
                  <a16:creationId xmlns:a16="http://schemas.microsoft.com/office/drawing/2014/main" id="{EAD1A013-20BE-BDE7-F176-66DF4079443E}"/>
                </a:ext>
              </a:extLst>
            </p:cNvPr>
            <p:cNvSpPr>
              <a:spLocks/>
            </p:cNvSpPr>
            <p:nvPr/>
          </p:nvSpPr>
          <p:spPr bwMode="auto">
            <a:xfrm>
              <a:off x="3624925" y="3950829"/>
              <a:ext cx="19146" cy="17405"/>
            </a:xfrm>
            <a:custGeom>
              <a:avLst/>
              <a:gdLst/>
              <a:ahLst/>
              <a:cxnLst>
                <a:cxn ang="0">
                  <a:pos x="0" y="0"/>
                </a:cxn>
                <a:cxn ang="0">
                  <a:pos x="11" y="0"/>
                </a:cxn>
                <a:cxn ang="0">
                  <a:pos x="6" y="10"/>
                </a:cxn>
                <a:cxn ang="0">
                  <a:pos x="0" y="0"/>
                </a:cxn>
              </a:cxnLst>
              <a:rect l="0" t="0" r="r" b="b"/>
              <a:pathLst>
                <a:path w="11" h="10">
                  <a:moveTo>
                    <a:pt x="0" y="0"/>
                  </a:moveTo>
                  <a:lnTo>
                    <a:pt x="11" y="0"/>
                  </a:lnTo>
                  <a:lnTo>
                    <a:pt x="6" y="10"/>
                  </a:lnTo>
                  <a:lnTo>
                    <a:pt x="0" y="0"/>
                  </a:lnTo>
                  <a:close/>
                </a:path>
              </a:pathLst>
            </a:custGeom>
            <a:solidFill>
              <a:srgbClr val="1A171B"/>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0" name="Freeform 254">
              <a:extLst>
                <a:ext uri="{FF2B5EF4-FFF2-40B4-BE49-F238E27FC236}">
                  <a16:creationId xmlns:a16="http://schemas.microsoft.com/office/drawing/2014/main" id="{2C662345-BEBF-7E14-A891-B58DFEE84EC3}"/>
                </a:ext>
              </a:extLst>
            </p:cNvPr>
            <p:cNvSpPr>
              <a:spLocks/>
            </p:cNvSpPr>
            <p:nvPr/>
          </p:nvSpPr>
          <p:spPr bwMode="auto">
            <a:xfrm>
              <a:off x="3503088" y="3757632"/>
              <a:ext cx="53957" cy="29589"/>
            </a:xfrm>
            <a:custGeom>
              <a:avLst/>
              <a:gdLst/>
              <a:ahLst/>
              <a:cxnLst>
                <a:cxn ang="0">
                  <a:pos x="25" y="0"/>
                </a:cxn>
                <a:cxn ang="0">
                  <a:pos x="0" y="14"/>
                </a:cxn>
              </a:cxnLst>
              <a:rect l="0" t="0" r="r" b="b"/>
              <a:pathLst>
                <a:path w="25" h="14">
                  <a:moveTo>
                    <a:pt x="25" y="0"/>
                  </a:moveTo>
                  <a:cubicBezTo>
                    <a:pt x="16" y="2"/>
                    <a:pt x="7" y="7"/>
                    <a:pt x="0" y="14"/>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1" name="Freeform 255">
              <a:extLst>
                <a:ext uri="{FF2B5EF4-FFF2-40B4-BE49-F238E27FC236}">
                  <a16:creationId xmlns:a16="http://schemas.microsoft.com/office/drawing/2014/main" id="{AA121A3E-79FA-4DF3-3270-2B04FEFA8837}"/>
                </a:ext>
              </a:extLst>
            </p:cNvPr>
            <p:cNvSpPr>
              <a:spLocks/>
            </p:cNvSpPr>
            <p:nvPr/>
          </p:nvSpPr>
          <p:spPr bwMode="auto">
            <a:xfrm>
              <a:off x="3494386" y="3780258"/>
              <a:ext cx="17405" cy="19146"/>
            </a:xfrm>
            <a:custGeom>
              <a:avLst/>
              <a:gdLst/>
              <a:ahLst/>
              <a:cxnLst>
                <a:cxn ang="0">
                  <a:pos x="10" y="7"/>
                </a:cxn>
                <a:cxn ang="0">
                  <a:pos x="0" y="11"/>
                </a:cxn>
                <a:cxn ang="0">
                  <a:pos x="3" y="0"/>
                </a:cxn>
                <a:cxn ang="0">
                  <a:pos x="10" y="7"/>
                </a:cxn>
              </a:cxnLst>
              <a:rect l="0" t="0" r="r" b="b"/>
              <a:pathLst>
                <a:path w="10" h="11">
                  <a:moveTo>
                    <a:pt x="10" y="7"/>
                  </a:moveTo>
                  <a:lnTo>
                    <a:pt x="0" y="11"/>
                  </a:lnTo>
                  <a:lnTo>
                    <a:pt x="3" y="0"/>
                  </a:lnTo>
                  <a:lnTo>
                    <a:pt x="10" y="7"/>
                  </a:lnTo>
                  <a:close/>
                </a:path>
              </a:pathLst>
            </a:custGeom>
            <a:solidFill>
              <a:srgbClr val="1A171B"/>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2" name="Freeform 256">
              <a:extLst>
                <a:ext uri="{FF2B5EF4-FFF2-40B4-BE49-F238E27FC236}">
                  <a16:creationId xmlns:a16="http://schemas.microsoft.com/office/drawing/2014/main" id="{348E4825-1125-E2A5-8EBE-B0C4ADCACBE9}"/>
                </a:ext>
              </a:extLst>
            </p:cNvPr>
            <p:cNvSpPr>
              <a:spLocks/>
            </p:cNvSpPr>
            <p:nvPr/>
          </p:nvSpPr>
          <p:spPr bwMode="auto">
            <a:xfrm>
              <a:off x="3614481" y="3761113"/>
              <a:ext cx="57438" cy="43514"/>
            </a:xfrm>
            <a:custGeom>
              <a:avLst/>
              <a:gdLst/>
              <a:ahLst/>
              <a:cxnLst>
                <a:cxn ang="0">
                  <a:pos x="27" y="21"/>
                </a:cxn>
                <a:cxn ang="0">
                  <a:pos x="0" y="0"/>
                </a:cxn>
              </a:cxnLst>
              <a:rect l="0" t="0" r="r" b="b"/>
              <a:pathLst>
                <a:path w="27" h="21">
                  <a:moveTo>
                    <a:pt x="27" y="21"/>
                  </a:moveTo>
                  <a:cubicBezTo>
                    <a:pt x="21" y="11"/>
                    <a:pt x="11" y="4"/>
                    <a:pt x="0" y="0"/>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3" name="Freeform 257">
              <a:extLst>
                <a:ext uri="{FF2B5EF4-FFF2-40B4-BE49-F238E27FC236}">
                  <a16:creationId xmlns:a16="http://schemas.microsoft.com/office/drawing/2014/main" id="{960786A8-39C1-8913-2E8F-CF2BF302B909}"/>
                </a:ext>
              </a:extLst>
            </p:cNvPr>
            <p:cNvSpPr>
              <a:spLocks/>
            </p:cNvSpPr>
            <p:nvPr/>
          </p:nvSpPr>
          <p:spPr bwMode="auto">
            <a:xfrm>
              <a:off x="3600557" y="3752410"/>
              <a:ext cx="17405" cy="19146"/>
            </a:xfrm>
            <a:custGeom>
              <a:avLst/>
              <a:gdLst/>
              <a:ahLst/>
              <a:cxnLst>
                <a:cxn ang="0">
                  <a:pos x="8" y="11"/>
                </a:cxn>
                <a:cxn ang="0">
                  <a:pos x="0" y="2"/>
                </a:cxn>
                <a:cxn ang="0">
                  <a:pos x="10" y="0"/>
                </a:cxn>
                <a:cxn ang="0">
                  <a:pos x="8" y="11"/>
                </a:cxn>
              </a:cxnLst>
              <a:rect l="0" t="0" r="r" b="b"/>
              <a:pathLst>
                <a:path w="10" h="11">
                  <a:moveTo>
                    <a:pt x="8" y="11"/>
                  </a:moveTo>
                  <a:lnTo>
                    <a:pt x="0" y="2"/>
                  </a:lnTo>
                  <a:lnTo>
                    <a:pt x="10" y="0"/>
                  </a:lnTo>
                  <a:lnTo>
                    <a:pt x="8" y="11"/>
                  </a:lnTo>
                  <a:close/>
                </a:path>
              </a:pathLst>
            </a:custGeom>
            <a:solidFill>
              <a:srgbClr val="1A171B"/>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4" name="Freeform 258">
              <a:extLst>
                <a:ext uri="{FF2B5EF4-FFF2-40B4-BE49-F238E27FC236}">
                  <a16:creationId xmlns:a16="http://schemas.microsoft.com/office/drawing/2014/main" id="{67659BB3-CFD8-841A-246B-A88041E19127}"/>
                </a:ext>
              </a:extLst>
            </p:cNvPr>
            <p:cNvSpPr>
              <a:spLocks/>
            </p:cNvSpPr>
            <p:nvPr/>
          </p:nvSpPr>
          <p:spPr bwMode="auto">
            <a:xfrm>
              <a:off x="3471759" y="3830734"/>
              <a:ext cx="15665" cy="85286"/>
            </a:xfrm>
            <a:custGeom>
              <a:avLst/>
              <a:gdLst/>
              <a:ahLst/>
              <a:cxnLst>
                <a:cxn ang="0">
                  <a:pos x="3" y="0"/>
                </a:cxn>
                <a:cxn ang="0">
                  <a:pos x="2" y="26"/>
                </a:cxn>
                <a:cxn ang="0">
                  <a:pos x="7" y="40"/>
                </a:cxn>
              </a:cxnLst>
              <a:rect l="0" t="0" r="r" b="b"/>
              <a:pathLst>
                <a:path w="7" h="40">
                  <a:moveTo>
                    <a:pt x="3" y="0"/>
                  </a:moveTo>
                  <a:cubicBezTo>
                    <a:pt x="1" y="8"/>
                    <a:pt x="0" y="17"/>
                    <a:pt x="2" y="26"/>
                  </a:cubicBezTo>
                  <a:cubicBezTo>
                    <a:pt x="3" y="31"/>
                    <a:pt x="5" y="35"/>
                    <a:pt x="7" y="40"/>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5" name="Freeform 259">
              <a:extLst>
                <a:ext uri="{FF2B5EF4-FFF2-40B4-BE49-F238E27FC236}">
                  <a16:creationId xmlns:a16="http://schemas.microsoft.com/office/drawing/2014/main" id="{36074DE9-503C-CAD2-1CF0-1955360E1819}"/>
                </a:ext>
              </a:extLst>
            </p:cNvPr>
            <p:cNvSpPr>
              <a:spLocks/>
            </p:cNvSpPr>
            <p:nvPr/>
          </p:nvSpPr>
          <p:spPr bwMode="auto">
            <a:xfrm>
              <a:off x="3475240" y="3907317"/>
              <a:ext cx="17405" cy="19146"/>
            </a:xfrm>
            <a:custGeom>
              <a:avLst/>
              <a:gdLst/>
              <a:ahLst/>
              <a:cxnLst>
                <a:cxn ang="0">
                  <a:pos x="10" y="0"/>
                </a:cxn>
                <a:cxn ang="0">
                  <a:pos x="10" y="11"/>
                </a:cxn>
                <a:cxn ang="0">
                  <a:pos x="0" y="6"/>
                </a:cxn>
                <a:cxn ang="0">
                  <a:pos x="10" y="0"/>
                </a:cxn>
              </a:cxnLst>
              <a:rect l="0" t="0" r="r" b="b"/>
              <a:pathLst>
                <a:path w="10" h="11">
                  <a:moveTo>
                    <a:pt x="10" y="0"/>
                  </a:moveTo>
                  <a:lnTo>
                    <a:pt x="10" y="11"/>
                  </a:lnTo>
                  <a:lnTo>
                    <a:pt x="0" y="6"/>
                  </a:lnTo>
                  <a:lnTo>
                    <a:pt x="10" y="0"/>
                  </a:lnTo>
                  <a:close/>
                </a:path>
              </a:pathLst>
            </a:custGeom>
            <a:solidFill>
              <a:srgbClr val="1A171B"/>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6" name="Line 260">
              <a:extLst>
                <a:ext uri="{FF2B5EF4-FFF2-40B4-BE49-F238E27FC236}">
                  <a16:creationId xmlns:a16="http://schemas.microsoft.com/office/drawing/2014/main" id="{811677A8-DB1D-788A-4DE4-7A0C5F6BABE2}"/>
                </a:ext>
              </a:extLst>
            </p:cNvPr>
            <p:cNvSpPr>
              <a:spLocks noChangeShapeType="1"/>
            </p:cNvSpPr>
            <p:nvPr/>
          </p:nvSpPr>
          <p:spPr bwMode="auto">
            <a:xfrm>
              <a:off x="3671919" y="3921241"/>
              <a:ext cx="1741" cy="1741"/>
            </a:xfrm>
            <a:prstGeom prst="line">
              <a:avLst/>
            </a:pr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7" name="Freeform 261">
              <a:extLst>
                <a:ext uri="{FF2B5EF4-FFF2-40B4-BE49-F238E27FC236}">
                  <a16:creationId xmlns:a16="http://schemas.microsoft.com/office/drawing/2014/main" id="{E3E9A00D-39DD-2071-B717-46FBACE5AC31}"/>
                </a:ext>
              </a:extLst>
            </p:cNvPr>
            <p:cNvSpPr>
              <a:spLocks/>
            </p:cNvSpPr>
            <p:nvPr/>
          </p:nvSpPr>
          <p:spPr bwMode="auto">
            <a:xfrm>
              <a:off x="3523974" y="3790702"/>
              <a:ext cx="130539" cy="127058"/>
            </a:xfrm>
            <a:custGeom>
              <a:avLst/>
              <a:gdLst/>
              <a:ahLst/>
              <a:cxnLst>
                <a:cxn ang="0">
                  <a:pos x="15" y="28"/>
                </a:cxn>
                <a:cxn ang="0">
                  <a:pos x="13" y="28"/>
                </a:cxn>
                <a:cxn ang="0">
                  <a:pos x="6" y="30"/>
                </a:cxn>
                <a:cxn ang="0">
                  <a:pos x="7" y="23"/>
                </a:cxn>
                <a:cxn ang="0">
                  <a:pos x="0" y="21"/>
                </a:cxn>
                <a:cxn ang="0">
                  <a:pos x="5" y="16"/>
                </a:cxn>
                <a:cxn ang="0">
                  <a:pos x="1" y="9"/>
                </a:cxn>
                <a:cxn ang="0">
                  <a:pos x="9" y="9"/>
                </a:cxn>
                <a:cxn ang="0">
                  <a:pos x="10" y="1"/>
                </a:cxn>
                <a:cxn ang="0">
                  <a:pos x="16" y="6"/>
                </a:cxn>
                <a:cxn ang="0">
                  <a:pos x="21" y="1"/>
                </a:cxn>
                <a:cxn ang="0">
                  <a:pos x="23" y="8"/>
                </a:cxn>
                <a:cxn ang="0">
                  <a:pos x="31" y="8"/>
                </a:cxn>
                <a:cxn ang="0">
                  <a:pos x="27" y="15"/>
                </a:cxn>
                <a:cxn ang="0">
                  <a:pos x="33" y="19"/>
                </a:cxn>
                <a:cxn ang="0">
                  <a:pos x="26" y="22"/>
                </a:cxn>
                <a:cxn ang="0">
                  <a:pos x="28" y="29"/>
                </a:cxn>
                <a:cxn ang="0">
                  <a:pos x="21" y="30"/>
                </a:cxn>
                <a:cxn ang="0">
                  <a:pos x="25" y="37"/>
                </a:cxn>
                <a:cxn ang="0">
                  <a:pos x="19" y="41"/>
                </a:cxn>
                <a:cxn ang="0">
                  <a:pos x="25" y="44"/>
                </a:cxn>
                <a:cxn ang="0">
                  <a:pos x="22" y="51"/>
                </a:cxn>
                <a:cxn ang="0">
                  <a:pos x="30" y="51"/>
                </a:cxn>
                <a:cxn ang="0">
                  <a:pos x="31" y="58"/>
                </a:cxn>
                <a:cxn ang="0">
                  <a:pos x="37" y="54"/>
                </a:cxn>
                <a:cxn ang="0">
                  <a:pos x="41" y="60"/>
                </a:cxn>
                <a:cxn ang="0">
                  <a:pos x="45" y="54"/>
                </a:cxn>
                <a:cxn ang="0">
                  <a:pos x="52" y="57"/>
                </a:cxn>
                <a:cxn ang="0">
                  <a:pos x="51" y="49"/>
                </a:cxn>
                <a:cxn ang="0">
                  <a:pos x="59" y="48"/>
                </a:cxn>
                <a:cxn ang="0">
                  <a:pos x="55" y="42"/>
                </a:cxn>
                <a:cxn ang="0">
                  <a:pos x="61" y="38"/>
                </a:cxn>
                <a:cxn ang="0">
                  <a:pos x="54" y="34"/>
                </a:cxn>
                <a:cxn ang="0">
                  <a:pos x="57" y="27"/>
                </a:cxn>
                <a:cxn ang="0">
                  <a:pos x="49" y="28"/>
                </a:cxn>
                <a:cxn ang="0">
                  <a:pos x="49" y="20"/>
                </a:cxn>
                <a:cxn ang="0">
                  <a:pos x="42" y="24"/>
                </a:cxn>
                <a:cxn ang="0">
                  <a:pos x="38" y="18"/>
                </a:cxn>
                <a:cxn ang="0">
                  <a:pos x="35" y="25"/>
                </a:cxn>
              </a:cxnLst>
              <a:rect l="0" t="0" r="r" b="b"/>
              <a:pathLst>
                <a:path w="61" h="60">
                  <a:moveTo>
                    <a:pt x="17" y="34"/>
                  </a:moveTo>
                  <a:cubicBezTo>
                    <a:pt x="15" y="28"/>
                    <a:pt x="15" y="28"/>
                    <a:pt x="15" y="28"/>
                  </a:cubicBezTo>
                  <a:cubicBezTo>
                    <a:pt x="15" y="28"/>
                    <a:pt x="14" y="28"/>
                    <a:pt x="14" y="28"/>
                  </a:cubicBezTo>
                  <a:cubicBezTo>
                    <a:pt x="14" y="28"/>
                    <a:pt x="13" y="28"/>
                    <a:pt x="13" y="28"/>
                  </a:cubicBezTo>
                  <a:cubicBezTo>
                    <a:pt x="9" y="32"/>
                    <a:pt x="9" y="32"/>
                    <a:pt x="9" y="32"/>
                  </a:cubicBezTo>
                  <a:cubicBezTo>
                    <a:pt x="6" y="30"/>
                    <a:pt x="6" y="30"/>
                    <a:pt x="6" y="30"/>
                  </a:cubicBezTo>
                  <a:cubicBezTo>
                    <a:pt x="8" y="25"/>
                    <a:pt x="8" y="25"/>
                    <a:pt x="8" y="25"/>
                  </a:cubicBezTo>
                  <a:cubicBezTo>
                    <a:pt x="8" y="24"/>
                    <a:pt x="7" y="24"/>
                    <a:pt x="7" y="23"/>
                  </a:cubicBezTo>
                  <a:cubicBezTo>
                    <a:pt x="1" y="24"/>
                    <a:pt x="1" y="24"/>
                    <a:pt x="1" y="24"/>
                  </a:cubicBezTo>
                  <a:cubicBezTo>
                    <a:pt x="0" y="21"/>
                    <a:pt x="0" y="21"/>
                    <a:pt x="0" y="21"/>
                  </a:cubicBezTo>
                  <a:cubicBezTo>
                    <a:pt x="5" y="18"/>
                    <a:pt x="5" y="18"/>
                    <a:pt x="5" y="18"/>
                  </a:cubicBezTo>
                  <a:cubicBezTo>
                    <a:pt x="5" y="17"/>
                    <a:pt x="5" y="16"/>
                    <a:pt x="5" y="16"/>
                  </a:cubicBezTo>
                  <a:cubicBezTo>
                    <a:pt x="0" y="12"/>
                    <a:pt x="0" y="12"/>
                    <a:pt x="0" y="12"/>
                  </a:cubicBezTo>
                  <a:cubicBezTo>
                    <a:pt x="1" y="9"/>
                    <a:pt x="1" y="9"/>
                    <a:pt x="1" y="9"/>
                  </a:cubicBezTo>
                  <a:cubicBezTo>
                    <a:pt x="7" y="10"/>
                    <a:pt x="7" y="10"/>
                    <a:pt x="7" y="10"/>
                  </a:cubicBezTo>
                  <a:cubicBezTo>
                    <a:pt x="8" y="10"/>
                    <a:pt x="8" y="9"/>
                    <a:pt x="9" y="9"/>
                  </a:cubicBezTo>
                  <a:cubicBezTo>
                    <a:pt x="7" y="3"/>
                    <a:pt x="7" y="3"/>
                    <a:pt x="7" y="3"/>
                  </a:cubicBezTo>
                  <a:cubicBezTo>
                    <a:pt x="10" y="1"/>
                    <a:pt x="10" y="1"/>
                    <a:pt x="10" y="1"/>
                  </a:cubicBezTo>
                  <a:cubicBezTo>
                    <a:pt x="14" y="6"/>
                    <a:pt x="14" y="6"/>
                    <a:pt x="14" y="6"/>
                  </a:cubicBezTo>
                  <a:cubicBezTo>
                    <a:pt x="14" y="6"/>
                    <a:pt x="15" y="6"/>
                    <a:pt x="16" y="6"/>
                  </a:cubicBezTo>
                  <a:cubicBezTo>
                    <a:pt x="18" y="0"/>
                    <a:pt x="18" y="0"/>
                    <a:pt x="18" y="0"/>
                  </a:cubicBezTo>
                  <a:cubicBezTo>
                    <a:pt x="21" y="1"/>
                    <a:pt x="21" y="1"/>
                    <a:pt x="21" y="1"/>
                  </a:cubicBezTo>
                  <a:cubicBezTo>
                    <a:pt x="21" y="7"/>
                    <a:pt x="21" y="7"/>
                    <a:pt x="21" y="7"/>
                  </a:cubicBezTo>
                  <a:cubicBezTo>
                    <a:pt x="22" y="7"/>
                    <a:pt x="22" y="8"/>
                    <a:pt x="23" y="8"/>
                  </a:cubicBezTo>
                  <a:cubicBezTo>
                    <a:pt x="29" y="5"/>
                    <a:pt x="29" y="5"/>
                    <a:pt x="29" y="5"/>
                  </a:cubicBezTo>
                  <a:cubicBezTo>
                    <a:pt x="31" y="8"/>
                    <a:pt x="31" y="8"/>
                    <a:pt x="31" y="8"/>
                  </a:cubicBezTo>
                  <a:cubicBezTo>
                    <a:pt x="26" y="13"/>
                    <a:pt x="26" y="13"/>
                    <a:pt x="26" y="13"/>
                  </a:cubicBezTo>
                  <a:cubicBezTo>
                    <a:pt x="27" y="13"/>
                    <a:pt x="27" y="14"/>
                    <a:pt x="27" y="15"/>
                  </a:cubicBezTo>
                  <a:cubicBezTo>
                    <a:pt x="33" y="16"/>
                    <a:pt x="33" y="16"/>
                    <a:pt x="33" y="16"/>
                  </a:cubicBezTo>
                  <a:cubicBezTo>
                    <a:pt x="33" y="19"/>
                    <a:pt x="33" y="19"/>
                    <a:pt x="33" y="19"/>
                  </a:cubicBezTo>
                  <a:cubicBezTo>
                    <a:pt x="27" y="20"/>
                    <a:pt x="27" y="20"/>
                    <a:pt x="27" y="20"/>
                  </a:cubicBezTo>
                  <a:cubicBezTo>
                    <a:pt x="27" y="21"/>
                    <a:pt x="26" y="22"/>
                    <a:pt x="26" y="22"/>
                  </a:cubicBezTo>
                  <a:cubicBezTo>
                    <a:pt x="29" y="27"/>
                    <a:pt x="29" y="27"/>
                    <a:pt x="29" y="27"/>
                  </a:cubicBezTo>
                  <a:cubicBezTo>
                    <a:pt x="28" y="29"/>
                    <a:pt x="28" y="29"/>
                    <a:pt x="28" y="29"/>
                  </a:cubicBezTo>
                  <a:cubicBezTo>
                    <a:pt x="22" y="27"/>
                    <a:pt x="22" y="27"/>
                    <a:pt x="22" y="27"/>
                  </a:cubicBezTo>
                  <a:cubicBezTo>
                    <a:pt x="21" y="30"/>
                    <a:pt x="21" y="30"/>
                    <a:pt x="21" y="30"/>
                  </a:cubicBezTo>
                  <a:cubicBezTo>
                    <a:pt x="25" y="34"/>
                    <a:pt x="25" y="34"/>
                    <a:pt x="25" y="34"/>
                  </a:cubicBezTo>
                  <a:cubicBezTo>
                    <a:pt x="25" y="35"/>
                    <a:pt x="25" y="36"/>
                    <a:pt x="25" y="37"/>
                  </a:cubicBezTo>
                  <a:cubicBezTo>
                    <a:pt x="19" y="38"/>
                    <a:pt x="19" y="38"/>
                    <a:pt x="19" y="38"/>
                  </a:cubicBezTo>
                  <a:cubicBezTo>
                    <a:pt x="19" y="41"/>
                    <a:pt x="19" y="41"/>
                    <a:pt x="19" y="41"/>
                  </a:cubicBezTo>
                  <a:cubicBezTo>
                    <a:pt x="25" y="42"/>
                    <a:pt x="25" y="42"/>
                    <a:pt x="25" y="42"/>
                  </a:cubicBezTo>
                  <a:cubicBezTo>
                    <a:pt x="25" y="43"/>
                    <a:pt x="25" y="44"/>
                    <a:pt x="25" y="44"/>
                  </a:cubicBezTo>
                  <a:cubicBezTo>
                    <a:pt x="21" y="48"/>
                    <a:pt x="21" y="48"/>
                    <a:pt x="21" y="48"/>
                  </a:cubicBezTo>
                  <a:cubicBezTo>
                    <a:pt x="22" y="51"/>
                    <a:pt x="22" y="51"/>
                    <a:pt x="22" y="51"/>
                  </a:cubicBezTo>
                  <a:cubicBezTo>
                    <a:pt x="28" y="49"/>
                    <a:pt x="28" y="49"/>
                    <a:pt x="28" y="49"/>
                  </a:cubicBezTo>
                  <a:cubicBezTo>
                    <a:pt x="29" y="50"/>
                    <a:pt x="29" y="50"/>
                    <a:pt x="30" y="51"/>
                  </a:cubicBezTo>
                  <a:cubicBezTo>
                    <a:pt x="28" y="57"/>
                    <a:pt x="28" y="57"/>
                    <a:pt x="28" y="57"/>
                  </a:cubicBezTo>
                  <a:cubicBezTo>
                    <a:pt x="31" y="58"/>
                    <a:pt x="31" y="58"/>
                    <a:pt x="31" y="58"/>
                  </a:cubicBezTo>
                  <a:cubicBezTo>
                    <a:pt x="35" y="54"/>
                    <a:pt x="35" y="54"/>
                    <a:pt x="35" y="54"/>
                  </a:cubicBezTo>
                  <a:cubicBezTo>
                    <a:pt x="35" y="54"/>
                    <a:pt x="36" y="54"/>
                    <a:pt x="37" y="54"/>
                  </a:cubicBezTo>
                  <a:cubicBezTo>
                    <a:pt x="38" y="60"/>
                    <a:pt x="38" y="60"/>
                    <a:pt x="38" y="60"/>
                  </a:cubicBezTo>
                  <a:cubicBezTo>
                    <a:pt x="41" y="60"/>
                    <a:pt x="41" y="60"/>
                    <a:pt x="41" y="60"/>
                  </a:cubicBezTo>
                  <a:cubicBezTo>
                    <a:pt x="42" y="54"/>
                    <a:pt x="42" y="54"/>
                    <a:pt x="42" y="54"/>
                  </a:cubicBezTo>
                  <a:cubicBezTo>
                    <a:pt x="43" y="54"/>
                    <a:pt x="44" y="54"/>
                    <a:pt x="45" y="54"/>
                  </a:cubicBezTo>
                  <a:cubicBezTo>
                    <a:pt x="49" y="58"/>
                    <a:pt x="49" y="58"/>
                    <a:pt x="49" y="58"/>
                  </a:cubicBezTo>
                  <a:cubicBezTo>
                    <a:pt x="52" y="57"/>
                    <a:pt x="52" y="57"/>
                    <a:pt x="52" y="57"/>
                  </a:cubicBezTo>
                  <a:cubicBezTo>
                    <a:pt x="49" y="51"/>
                    <a:pt x="49" y="51"/>
                    <a:pt x="49" y="51"/>
                  </a:cubicBezTo>
                  <a:cubicBezTo>
                    <a:pt x="50" y="50"/>
                    <a:pt x="51" y="50"/>
                    <a:pt x="51" y="49"/>
                  </a:cubicBezTo>
                  <a:cubicBezTo>
                    <a:pt x="57" y="51"/>
                    <a:pt x="57" y="51"/>
                    <a:pt x="57" y="51"/>
                  </a:cubicBezTo>
                  <a:cubicBezTo>
                    <a:pt x="59" y="48"/>
                    <a:pt x="59" y="48"/>
                    <a:pt x="59" y="48"/>
                  </a:cubicBezTo>
                  <a:cubicBezTo>
                    <a:pt x="54" y="44"/>
                    <a:pt x="54" y="44"/>
                    <a:pt x="54" y="44"/>
                  </a:cubicBezTo>
                  <a:cubicBezTo>
                    <a:pt x="54" y="44"/>
                    <a:pt x="54" y="43"/>
                    <a:pt x="55" y="42"/>
                  </a:cubicBezTo>
                  <a:cubicBezTo>
                    <a:pt x="61" y="41"/>
                    <a:pt x="61" y="41"/>
                    <a:pt x="61" y="41"/>
                  </a:cubicBezTo>
                  <a:cubicBezTo>
                    <a:pt x="61" y="38"/>
                    <a:pt x="61" y="38"/>
                    <a:pt x="61" y="38"/>
                  </a:cubicBezTo>
                  <a:cubicBezTo>
                    <a:pt x="55" y="37"/>
                    <a:pt x="55" y="37"/>
                    <a:pt x="55" y="37"/>
                  </a:cubicBezTo>
                  <a:cubicBezTo>
                    <a:pt x="54" y="36"/>
                    <a:pt x="54" y="35"/>
                    <a:pt x="54" y="34"/>
                  </a:cubicBezTo>
                  <a:cubicBezTo>
                    <a:pt x="59" y="30"/>
                    <a:pt x="59" y="30"/>
                    <a:pt x="59" y="30"/>
                  </a:cubicBezTo>
                  <a:cubicBezTo>
                    <a:pt x="57" y="27"/>
                    <a:pt x="57" y="27"/>
                    <a:pt x="57" y="27"/>
                  </a:cubicBezTo>
                  <a:cubicBezTo>
                    <a:pt x="51" y="29"/>
                    <a:pt x="51" y="29"/>
                    <a:pt x="51" y="29"/>
                  </a:cubicBezTo>
                  <a:cubicBezTo>
                    <a:pt x="51" y="29"/>
                    <a:pt x="50" y="28"/>
                    <a:pt x="49" y="28"/>
                  </a:cubicBezTo>
                  <a:cubicBezTo>
                    <a:pt x="52" y="22"/>
                    <a:pt x="52" y="22"/>
                    <a:pt x="52" y="22"/>
                  </a:cubicBezTo>
                  <a:cubicBezTo>
                    <a:pt x="49" y="20"/>
                    <a:pt x="49" y="20"/>
                    <a:pt x="49" y="20"/>
                  </a:cubicBezTo>
                  <a:cubicBezTo>
                    <a:pt x="45" y="25"/>
                    <a:pt x="45" y="25"/>
                    <a:pt x="45" y="25"/>
                  </a:cubicBezTo>
                  <a:cubicBezTo>
                    <a:pt x="44" y="25"/>
                    <a:pt x="43" y="25"/>
                    <a:pt x="42" y="24"/>
                  </a:cubicBezTo>
                  <a:cubicBezTo>
                    <a:pt x="41" y="18"/>
                    <a:pt x="41" y="18"/>
                    <a:pt x="41" y="18"/>
                  </a:cubicBezTo>
                  <a:cubicBezTo>
                    <a:pt x="38" y="18"/>
                    <a:pt x="38" y="18"/>
                    <a:pt x="38" y="18"/>
                  </a:cubicBezTo>
                  <a:cubicBezTo>
                    <a:pt x="37" y="24"/>
                    <a:pt x="37" y="24"/>
                    <a:pt x="37" y="24"/>
                  </a:cubicBezTo>
                  <a:cubicBezTo>
                    <a:pt x="36" y="25"/>
                    <a:pt x="35" y="25"/>
                    <a:pt x="35" y="25"/>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8" name="Oval 262">
              <a:extLst>
                <a:ext uri="{FF2B5EF4-FFF2-40B4-BE49-F238E27FC236}">
                  <a16:creationId xmlns:a16="http://schemas.microsoft.com/office/drawing/2014/main" id="{EF74C032-508F-60E3-1CDC-58E4AC77BCF0}"/>
                </a:ext>
              </a:extLst>
            </p:cNvPr>
            <p:cNvSpPr>
              <a:spLocks noChangeArrowheads="1"/>
            </p:cNvSpPr>
            <p:nvPr/>
          </p:nvSpPr>
          <p:spPr bwMode="auto">
            <a:xfrm>
              <a:off x="3597076" y="3860322"/>
              <a:ext cx="26108" cy="26108"/>
            </a:xfrm>
            <a:prstGeom prst="ellipse">
              <a:avLst/>
            </a:pr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69" name="Oval 263">
              <a:extLst>
                <a:ext uri="{FF2B5EF4-FFF2-40B4-BE49-F238E27FC236}">
                  <a16:creationId xmlns:a16="http://schemas.microsoft.com/office/drawing/2014/main" id="{58F1D491-CCA4-9219-635B-C08C6DBA61FA}"/>
                </a:ext>
              </a:extLst>
            </p:cNvPr>
            <p:cNvSpPr>
              <a:spLocks noChangeArrowheads="1"/>
            </p:cNvSpPr>
            <p:nvPr/>
          </p:nvSpPr>
          <p:spPr bwMode="auto">
            <a:xfrm>
              <a:off x="3548342" y="3815069"/>
              <a:ext cx="22627" cy="24367"/>
            </a:xfrm>
            <a:prstGeom prst="ellipse">
              <a:avLst/>
            </a:pr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70" name="Freeform 264">
              <a:extLst>
                <a:ext uri="{FF2B5EF4-FFF2-40B4-BE49-F238E27FC236}">
                  <a16:creationId xmlns:a16="http://schemas.microsoft.com/office/drawing/2014/main" id="{A554F1A6-08C9-3376-1FF4-7E0B048BDAC2}"/>
                </a:ext>
              </a:extLst>
            </p:cNvPr>
            <p:cNvSpPr>
              <a:spLocks/>
            </p:cNvSpPr>
            <p:nvPr/>
          </p:nvSpPr>
          <p:spPr bwMode="auto">
            <a:xfrm>
              <a:off x="3508310" y="3862063"/>
              <a:ext cx="53957" cy="57438"/>
            </a:xfrm>
            <a:custGeom>
              <a:avLst/>
              <a:gdLst/>
              <a:ahLst/>
              <a:cxnLst>
                <a:cxn ang="0">
                  <a:pos x="25" y="1"/>
                </a:cxn>
                <a:cxn ang="0">
                  <a:pos x="22" y="3"/>
                </a:cxn>
                <a:cxn ang="0">
                  <a:pos x="19" y="0"/>
                </a:cxn>
                <a:cxn ang="0">
                  <a:pos x="18" y="0"/>
                </a:cxn>
                <a:cxn ang="0">
                  <a:pos x="16" y="4"/>
                </a:cxn>
                <a:cxn ang="0">
                  <a:pos x="14" y="4"/>
                </a:cxn>
                <a:cxn ang="0">
                  <a:pos x="14" y="0"/>
                </a:cxn>
                <a:cxn ang="0">
                  <a:pos x="11" y="0"/>
                </a:cxn>
                <a:cxn ang="0">
                  <a:pos x="11" y="4"/>
                </a:cxn>
                <a:cxn ang="0">
                  <a:pos x="9" y="4"/>
                </a:cxn>
                <a:cxn ang="0">
                  <a:pos x="7" y="2"/>
                </a:cxn>
                <a:cxn ang="0">
                  <a:pos x="5" y="3"/>
                </a:cxn>
                <a:cxn ang="0">
                  <a:pos x="6" y="6"/>
                </a:cxn>
                <a:cxn ang="0">
                  <a:pos x="5" y="7"/>
                </a:cxn>
                <a:cxn ang="0">
                  <a:pos x="2" y="6"/>
                </a:cxn>
                <a:cxn ang="0">
                  <a:pos x="1" y="8"/>
                </a:cxn>
                <a:cxn ang="0">
                  <a:pos x="4" y="10"/>
                </a:cxn>
                <a:cxn ang="0">
                  <a:pos x="3" y="12"/>
                </a:cxn>
                <a:cxn ang="0">
                  <a:pos x="0" y="13"/>
                </a:cxn>
                <a:cxn ang="0">
                  <a:pos x="0" y="15"/>
                </a:cxn>
                <a:cxn ang="0">
                  <a:pos x="3" y="15"/>
                </a:cxn>
                <a:cxn ang="0">
                  <a:pos x="4" y="17"/>
                </a:cxn>
                <a:cxn ang="0">
                  <a:pos x="1" y="19"/>
                </a:cxn>
                <a:cxn ang="0">
                  <a:pos x="2" y="21"/>
                </a:cxn>
                <a:cxn ang="0">
                  <a:pos x="6" y="20"/>
                </a:cxn>
                <a:cxn ang="0">
                  <a:pos x="7" y="21"/>
                </a:cxn>
                <a:cxn ang="0">
                  <a:pos x="6" y="25"/>
                </a:cxn>
                <a:cxn ang="0">
                  <a:pos x="7" y="26"/>
                </a:cxn>
                <a:cxn ang="0">
                  <a:pos x="10" y="23"/>
                </a:cxn>
                <a:cxn ang="0">
                  <a:pos x="11" y="23"/>
                </a:cxn>
                <a:cxn ang="0">
                  <a:pos x="12" y="27"/>
                </a:cxn>
                <a:cxn ang="0">
                  <a:pos x="14" y="27"/>
                </a:cxn>
                <a:cxn ang="0">
                  <a:pos x="15" y="23"/>
                </a:cxn>
                <a:cxn ang="0">
                  <a:pos x="16" y="22"/>
                </a:cxn>
                <a:cxn ang="0">
                  <a:pos x="19" y="25"/>
                </a:cxn>
                <a:cxn ang="0">
                  <a:pos x="21" y="24"/>
                </a:cxn>
                <a:cxn ang="0">
                  <a:pos x="19" y="21"/>
                </a:cxn>
                <a:cxn ang="0">
                  <a:pos x="20" y="20"/>
                </a:cxn>
                <a:cxn ang="0">
                  <a:pos x="24" y="21"/>
                </a:cxn>
                <a:cxn ang="0">
                  <a:pos x="25" y="19"/>
                </a:cxn>
                <a:cxn ang="0">
                  <a:pos x="22" y="16"/>
                </a:cxn>
                <a:cxn ang="0">
                  <a:pos x="22" y="15"/>
                </a:cxn>
                <a:cxn ang="0">
                  <a:pos x="26" y="14"/>
                </a:cxn>
                <a:cxn ang="0">
                  <a:pos x="26" y="12"/>
                </a:cxn>
                <a:cxn ang="0">
                  <a:pos x="22" y="11"/>
                </a:cxn>
                <a:cxn ang="0">
                  <a:pos x="22" y="10"/>
                </a:cxn>
                <a:cxn ang="0">
                  <a:pos x="25" y="7"/>
                </a:cxn>
                <a:cxn ang="0">
                  <a:pos x="24" y="6"/>
                </a:cxn>
                <a:cxn ang="0">
                  <a:pos x="20" y="7"/>
                </a:cxn>
                <a:cxn ang="0">
                  <a:pos x="19" y="6"/>
                </a:cxn>
              </a:cxnLst>
              <a:rect l="0" t="0" r="r" b="b"/>
              <a:pathLst>
                <a:path w="26" h="27">
                  <a:moveTo>
                    <a:pt x="25" y="1"/>
                  </a:moveTo>
                  <a:cubicBezTo>
                    <a:pt x="22" y="3"/>
                    <a:pt x="22" y="3"/>
                    <a:pt x="22" y="3"/>
                  </a:cubicBezTo>
                  <a:cubicBezTo>
                    <a:pt x="19" y="0"/>
                    <a:pt x="19" y="0"/>
                    <a:pt x="19" y="0"/>
                  </a:cubicBezTo>
                  <a:cubicBezTo>
                    <a:pt x="19" y="0"/>
                    <a:pt x="18" y="0"/>
                    <a:pt x="18" y="0"/>
                  </a:cubicBezTo>
                  <a:cubicBezTo>
                    <a:pt x="16" y="4"/>
                    <a:pt x="16" y="4"/>
                    <a:pt x="16" y="4"/>
                  </a:cubicBezTo>
                  <a:cubicBezTo>
                    <a:pt x="14" y="4"/>
                    <a:pt x="14" y="4"/>
                    <a:pt x="14" y="4"/>
                  </a:cubicBezTo>
                  <a:cubicBezTo>
                    <a:pt x="14" y="0"/>
                    <a:pt x="14" y="0"/>
                    <a:pt x="14" y="0"/>
                  </a:cubicBezTo>
                  <a:cubicBezTo>
                    <a:pt x="11" y="0"/>
                    <a:pt x="11" y="0"/>
                    <a:pt x="11" y="0"/>
                  </a:cubicBezTo>
                  <a:cubicBezTo>
                    <a:pt x="11" y="4"/>
                    <a:pt x="11" y="4"/>
                    <a:pt x="11" y="4"/>
                  </a:cubicBezTo>
                  <a:cubicBezTo>
                    <a:pt x="10" y="4"/>
                    <a:pt x="10" y="4"/>
                    <a:pt x="9" y="4"/>
                  </a:cubicBezTo>
                  <a:cubicBezTo>
                    <a:pt x="7" y="2"/>
                    <a:pt x="7" y="2"/>
                    <a:pt x="7" y="2"/>
                  </a:cubicBezTo>
                  <a:cubicBezTo>
                    <a:pt x="5" y="3"/>
                    <a:pt x="5" y="3"/>
                    <a:pt x="5" y="3"/>
                  </a:cubicBezTo>
                  <a:cubicBezTo>
                    <a:pt x="6" y="6"/>
                    <a:pt x="6" y="6"/>
                    <a:pt x="6" y="6"/>
                  </a:cubicBezTo>
                  <a:cubicBezTo>
                    <a:pt x="6" y="7"/>
                    <a:pt x="6" y="7"/>
                    <a:pt x="5" y="7"/>
                  </a:cubicBezTo>
                  <a:cubicBezTo>
                    <a:pt x="2" y="6"/>
                    <a:pt x="2" y="6"/>
                    <a:pt x="2" y="6"/>
                  </a:cubicBezTo>
                  <a:cubicBezTo>
                    <a:pt x="1" y="8"/>
                    <a:pt x="1" y="8"/>
                    <a:pt x="1" y="8"/>
                  </a:cubicBezTo>
                  <a:cubicBezTo>
                    <a:pt x="4" y="10"/>
                    <a:pt x="4" y="10"/>
                    <a:pt x="4" y="10"/>
                  </a:cubicBezTo>
                  <a:cubicBezTo>
                    <a:pt x="4" y="11"/>
                    <a:pt x="3" y="11"/>
                    <a:pt x="3" y="12"/>
                  </a:cubicBezTo>
                  <a:cubicBezTo>
                    <a:pt x="0" y="13"/>
                    <a:pt x="0" y="13"/>
                    <a:pt x="0" y="13"/>
                  </a:cubicBezTo>
                  <a:cubicBezTo>
                    <a:pt x="0" y="15"/>
                    <a:pt x="0" y="15"/>
                    <a:pt x="0" y="15"/>
                  </a:cubicBezTo>
                  <a:cubicBezTo>
                    <a:pt x="3" y="15"/>
                    <a:pt x="3" y="15"/>
                    <a:pt x="3" y="15"/>
                  </a:cubicBezTo>
                  <a:cubicBezTo>
                    <a:pt x="4" y="16"/>
                    <a:pt x="4" y="16"/>
                    <a:pt x="4" y="17"/>
                  </a:cubicBezTo>
                  <a:cubicBezTo>
                    <a:pt x="1" y="19"/>
                    <a:pt x="1" y="19"/>
                    <a:pt x="1" y="19"/>
                  </a:cubicBezTo>
                  <a:cubicBezTo>
                    <a:pt x="2" y="21"/>
                    <a:pt x="2" y="21"/>
                    <a:pt x="2" y="21"/>
                  </a:cubicBezTo>
                  <a:cubicBezTo>
                    <a:pt x="6" y="20"/>
                    <a:pt x="6" y="20"/>
                    <a:pt x="6" y="20"/>
                  </a:cubicBezTo>
                  <a:cubicBezTo>
                    <a:pt x="6" y="20"/>
                    <a:pt x="6" y="21"/>
                    <a:pt x="7" y="21"/>
                  </a:cubicBezTo>
                  <a:cubicBezTo>
                    <a:pt x="6" y="25"/>
                    <a:pt x="6" y="25"/>
                    <a:pt x="6" y="25"/>
                  </a:cubicBezTo>
                  <a:cubicBezTo>
                    <a:pt x="7" y="26"/>
                    <a:pt x="7" y="26"/>
                    <a:pt x="7" y="26"/>
                  </a:cubicBezTo>
                  <a:cubicBezTo>
                    <a:pt x="10" y="23"/>
                    <a:pt x="10" y="23"/>
                    <a:pt x="10" y="23"/>
                  </a:cubicBezTo>
                  <a:cubicBezTo>
                    <a:pt x="10" y="23"/>
                    <a:pt x="11" y="23"/>
                    <a:pt x="11" y="23"/>
                  </a:cubicBezTo>
                  <a:cubicBezTo>
                    <a:pt x="12" y="27"/>
                    <a:pt x="12" y="27"/>
                    <a:pt x="12" y="27"/>
                  </a:cubicBezTo>
                  <a:cubicBezTo>
                    <a:pt x="14" y="27"/>
                    <a:pt x="14" y="27"/>
                    <a:pt x="14" y="27"/>
                  </a:cubicBezTo>
                  <a:cubicBezTo>
                    <a:pt x="15" y="23"/>
                    <a:pt x="15" y="23"/>
                    <a:pt x="15" y="23"/>
                  </a:cubicBezTo>
                  <a:cubicBezTo>
                    <a:pt x="15" y="23"/>
                    <a:pt x="16" y="23"/>
                    <a:pt x="16" y="22"/>
                  </a:cubicBezTo>
                  <a:cubicBezTo>
                    <a:pt x="19" y="25"/>
                    <a:pt x="19" y="25"/>
                    <a:pt x="19" y="25"/>
                  </a:cubicBezTo>
                  <a:cubicBezTo>
                    <a:pt x="21" y="24"/>
                    <a:pt x="21" y="24"/>
                    <a:pt x="21" y="24"/>
                  </a:cubicBezTo>
                  <a:cubicBezTo>
                    <a:pt x="19" y="21"/>
                    <a:pt x="19" y="21"/>
                    <a:pt x="19" y="21"/>
                  </a:cubicBezTo>
                  <a:cubicBezTo>
                    <a:pt x="20" y="20"/>
                    <a:pt x="20" y="20"/>
                    <a:pt x="20" y="20"/>
                  </a:cubicBezTo>
                  <a:cubicBezTo>
                    <a:pt x="24" y="21"/>
                    <a:pt x="24" y="21"/>
                    <a:pt x="24" y="21"/>
                  </a:cubicBezTo>
                  <a:cubicBezTo>
                    <a:pt x="25" y="19"/>
                    <a:pt x="25" y="19"/>
                    <a:pt x="25" y="19"/>
                  </a:cubicBezTo>
                  <a:cubicBezTo>
                    <a:pt x="22" y="16"/>
                    <a:pt x="22" y="16"/>
                    <a:pt x="22" y="16"/>
                  </a:cubicBezTo>
                  <a:cubicBezTo>
                    <a:pt x="22" y="16"/>
                    <a:pt x="22" y="15"/>
                    <a:pt x="22" y="15"/>
                  </a:cubicBezTo>
                  <a:cubicBezTo>
                    <a:pt x="26" y="14"/>
                    <a:pt x="26" y="14"/>
                    <a:pt x="26" y="14"/>
                  </a:cubicBezTo>
                  <a:cubicBezTo>
                    <a:pt x="26" y="12"/>
                    <a:pt x="26" y="12"/>
                    <a:pt x="26" y="12"/>
                  </a:cubicBezTo>
                  <a:cubicBezTo>
                    <a:pt x="22" y="11"/>
                    <a:pt x="22" y="11"/>
                    <a:pt x="22" y="11"/>
                  </a:cubicBezTo>
                  <a:cubicBezTo>
                    <a:pt x="22" y="11"/>
                    <a:pt x="22" y="10"/>
                    <a:pt x="22" y="10"/>
                  </a:cubicBezTo>
                  <a:cubicBezTo>
                    <a:pt x="25" y="7"/>
                    <a:pt x="25" y="7"/>
                    <a:pt x="25" y="7"/>
                  </a:cubicBezTo>
                  <a:cubicBezTo>
                    <a:pt x="24" y="6"/>
                    <a:pt x="24" y="6"/>
                    <a:pt x="24" y="6"/>
                  </a:cubicBezTo>
                  <a:cubicBezTo>
                    <a:pt x="20" y="7"/>
                    <a:pt x="20" y="7"/>
                    <a:pt x="20" y="7"/>
                  </a:cubicBezTo>
                  <a:cubicBezTo>
                    <a:pt x="20" y="7"/>
                    <a:pt x="19" y="6"/>
                    <a:pt x="19" y="6"/>
                  </a:cubicBezTo>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71" name="Freeform 265">
              <a:extLst>
                <a:ext uri="{FF2B5EF4-FFF2-40B4-BE49-F238E27FC236}">
                  <a16:creationId xmlns:a16="http://schemas.microsoft.com/office/drawing/2014/main" id="{7B45F19C-7A54-C0AC-CD73-2FB2FBBA7FE4}"/>
                </a:ext>
              </a:extLst>
            </p:cNvPr>
            <p:cNvSpPr>
              <a:spLocks/>
            </p:cNvSpPr>
            <p:nvPr/>
          </p:nvSpPr>
          <p:spPr bwMode="auto">
            <a:xfrm>
              <a:off x="3527455" y="3881209"/>
              <a:ext cx="15665" cy="19146"/>
            </a:xfrm>
            <a:custGeom>
              <a:avLst/>
              <a:gdLst/>
              <a:ahLst/>
              <a:cxnLst>
                <a:cxn ang="0">
                  <a:pos x="2" y="1"/>
                </a:cxn>
                <a:cxn ang="0">
                  <a:pos x="1" y="7"/>
                </a:cxn>
                <a:cxn ang="0">
                  <a:pos x="6" y="8"/>
                </a:cxn>
                <a:cxn ang="0">
                  <a:pos x="7" y="2"/>
                </a:cxn>
                <a:cxn ang="0">
                  <a:pos x="2" y="1"/>
                </a:cxn>
              </a:cxnLst>
              <a:rect l="0" t="0" r="r" b="b"/>
              <a:pathLst>
                <a:path w="8" h="9">
                  <a:moveTo>
                    <a:pt x="2" y="1"/>
                  </a:moveTo>
                  <a:cubicBezTo>
                    <a:pt x="0" y="3"/>
                    <a:pt x="0" y="5"/>
                    <a:pt x="1" y="7"/>
                  </a:cubicBezTo>
                  <a:cubicBezTo>
                    <a:pt x="2" y="8"/>
                    <a:pt x="4" y="9"/>
                    <a:pt x="6" y="8"/>
                  </a:cubicBezTo>
                  <a:cubicBezTo>
                    <a:pt x="8" y="6"/>
                    <a:pt x="8" y="4"/>
                    <a:pt x="7" y="2"/>
                  </a:cubicBezTo>
                  <a:cubicBezTo>
                    <a:pt x="6" y="1"/>
                    <a:pt x="3" y="0"/>
                    <a:pt x="2" y="1"/>
                  </a:cubicBezTo>
                  <a:close/>
                </a:path>
              </a:pathLst>
            </a:custGeom>
            <a:noFill/>
            <a:ln w="9525"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grpSp>
      <p:pic>
        <p:nvPicPr>
          <p:cNvPr id="4" name="Kép 7" descr="A képen személy, férfi, kültéri, ülő látható&#10;&#10;Automatikusan generált leírás">
            <a:extLst>
              <a:ext uri="{FF2B5EF4-FFF2-40B4-BE49-F238E27FC236}">
                <a16:creationId xmlns:a16="http://schemas.microsoft.com/office/drawing/2014/main" id="{CC70612F-2A79-C214-7D97-B455445B30F9}"/>
              </a:ext>
            </a:extLst>
          </p:cNvPr>
          <p:cNvPicPr>
            <a:picLocks noChangeAspect="1"/>
          </p:cNvPicPr>
          <p:nvPr/>
        </p:nvPicPr>
        <p:blipFill>
          <a:blip r:embed="rId5" cstate="screen">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tretch>
            <a:fillRect/>
          </a:stretch>
        </p:blipFill>
        <p:spPr>
          <a:xfrm>
            <a:off x="734502" y="1180004"/>
            <a:ext cx="1241249" cy="1490564"/>
          </a:xfrm>
          <a:prstGeom prst="rect">
            <a:avLst/>
          </a:prstGeom>
        </p:spPr>
      </p:pic>
      <p:sp>
        <p:nvSpPr>
          <p:cNvPr id="2" name="Freeform 20">
            <a:extLst>
              <a:ext uri="{FF2B5EF4-FFF2-40B4-BE49-F238E27FC236}">
                <a16:creationId xmlns:a16="http://schemas.microsoft.com/office/drawing/2014/main" id="{FA27A020-7AF4-0BAF-9022-C78583EDEEA2}"/>
              </a:ext>
            </a:extLst>
          </p:cNvPr>
          <p:cNvSpPr/>
          <p:nvPr/>
        </p:nvSpPr>
        <p:spPr>
          <a:xfrm>
            <a:off x="11180377" y="0"/>
            <a:ext cx="1011623" cy="673993"/>
          </a:xfrm>
          <a:custGeom>
            <a:avLst/>
            <a:gdLst/>
            <a:ahLst/>
            <a:cxnLst/>
            <a:rect l="l" t="t" r="r" b="b"/>
            <a:pathLst>
              <a:path w="1517434" h="1010990">
                <a:moveTo>
                  <a:pt x="0" y="0"/>
                </a:moveTo>
                <a:lnTo>
                  <a:pt x="1517434" y="0"/>
                </a:lnTo>
                <a:lnTo>
                  <a:pt x="1517434" y="1010990"/>
                </a:lnTo>
                <a:lnTo>
                  <a:pt x="0" y="10109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dirty="0"/>
          </a:p>
        </p:txBody>
      </p:sp>
      <p:sp>
        <p:nvSpPr>
          <p:cNvPr id="7" name="Rectangle 6">
            <a:extLst>
              <a:ext uri="{FF2B5EF4-FFF2-40B4-BE49-F238E27FC236}">
                <a16:creationId xmlns:a16="http://schemas.microsoft.com/office/drawing/2014/main" id="{7EFC21C1-FE1B-4277-97A4-60F59515796B}"/>
              </a:ext>
            </a:extLst>
          </p:cNvPr>
          <p:cNvSpPr/>
          <p:nvPr/>
        </p:nvSpPr>
        <p:spPr>
          <a:xfrm>
            <a:off x="9333839" y="3121"/>
            <a:ext cx="1846538" cy="30862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1" kern="0" dirty="0">
                <a:solidFill>
                  <a:schemeClr val="tx1"/>
                </a:solidFill>
                <a:latin typeface="+mj-lt"/>
                <a:ea typeface="+mn-lt"/>
                <a:cs typeface="+mn-lt"/>
                <a:sym typeface="+mn-lt"/>
              </a:rPr>
              <a:t>Expert visiting sites in: </a:t>
            </a:r>
            <a:endParaRPr kumimoji="0" lang="en-US" sz="1200" b="0" i="0" u="none" strike="noStrike" kern="0" cap="none" spc="0" normalizeH="0" baseline="0" noProof="0" dirty="0">
              <a:ln>
                <a:noFill/>
              </a:ln>
              <a:solidFill>
                <a:schemeClr val="tx1"/>
              </a:solidFill>
              <a:effectLst/>
              <a:uLnTx/>
              <a:uFillTx/>
              <a:latin typeface="+mj-lt"/>
              <a:ea typeface="+mn-lt"/>
              <a:cs typeface="+mn-lt"/>
              <a:sym typeface="+mn-lt"/>
            </a:endParaRPr>
          </a:p>
        </p:txBody>
      </p:sp>
    </p:spTree>
    <p:extLst>
      <p:ext uri="{BB962C8B-B14F-4D97-AF65-F5344CB8AC3E}">
        <p14:creationId xmlns:p14="http://schemas.microsoft.com/office/powerpoint/2010/main" val="33021545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E9A02F-188B-472A-BBB2-33EE86BF9A48}"/>
              </a:ext>
            </a:extLst>
          </p:cNvPr>
          <p:cNvSpPr/>
          <p:nvPr/>
        </p:nvSpPr>
        <p:spPr>
          <a:xfrm>
            <a:off x="2632536" y="1422187"/>
            <a:ext cx="4103445" cy="171359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285750" lvl="0" indent="-285750">
              <a:buFont typeface="Arial" panose="020B0604020202020204" pitchFamily="34" charset="0"/>
              <a:buChar char="•"/>
              <a:defRPr/>
            </a:pPr>
            <a:r>
              <a:rPr lang="en-US" sz="1200" kern="0" dirty="0">
                <a:solidFill>
                  <a:schemeClr val="tx1"/>
                </a:solidFill>
                <a:ea typeface="+mn-lt"/>
                <a:cs typeface="+mn-lt"/>
                <a:sym typeface="+mn-lt"/>
              </a:rPr>
              <a:t>Totally 25 years experience in ship building, ship repair and maintenance sector. </a:t>
            </a:r>
          </a:p>
          <a:p>
            <a:pPr marL="285750" lvl="0" indent="-285750">
              <a:buFont typeface="Arial" panose="020B0604020202020204" pitchFamily="34" charset="0"/>
              <a:buChar char="•"/>
              <a:defRPr/>
            </a:pPr>
            <a:r>
              <a:rPr lang="en-US" sz="1200" kern="0" dirty="0">
                <a:solidFill>
                  <a:schemeClr val="tx1"/>
                </a:solidFill>
                <a:ea typeface="+mn-lt"/>
                <a:cs typeface="+mn-lt"/>
                <a:sym typeface="+mn-lt"/>
              </a:rPr>
              <a:t>10 years experience as marine surveyor in Bureau Veritas</a:t>
            </a:r>
          </a:p>
          <a:p>
            <a:pPr marL="285750" indent="-285750">
              <a:buFont typeface="Arial" panose="020B0604020202020204" pitchFamily="34" charset="0"/>
              <a:buChar char="•"/>
              <a:defRPr/>
            </a:pPr>
            <a:r>
              <a:rPr lang="en-US" sz="1200" kern="0" dirty="0">
                <a:solidFill>
                  <a:schemeClr val="tx1"/>
                </a:solidFill>
                <a:ea typeface="+mn-lt"/>
                <a:cs typeface="+mn-lt"/>
                <a:sym typeface="+mn-lt"/>
              </a:rPr>
              <a:t>9 Years Leadership Experience in HSE Roles for a Shipyard</a:t>
            </a:r>
          </a:p>
          <a:p>
            <a:pPr marL="285750" lvl="0" indent="-285750">
              <a:buFont typeface="Arial" panose="020B0604020202020204" pitchFamily="34" charset="0"/>
              <a:buChar char="•"/>
              <a:defRPr/>
            </a:pPr>
            <a:r>
              <a:rPr lang="en-US" sz="1200" kern="0" dirty="0">
                <a:solidFill>
                  <a:schemeClr val="tx1"/>
                </a:solidFill>
                <a:ea typeface="+mn-lt"/>
                <a:cs typeface="+mn-lt"/>
                <a:sym typeface="+mn-lt"/>
              </a:rPr>
              <a:t>Implementation of QHSE Management Systems</a:t>
            </a:r>
          </a:p>
          <a:p>
            <a:pPr marL="285750" indent="-285750">
              <a:buFont typeface="Arial" panose="020B0604020202020204" pitchFamily="34" charset="0"/>
              <a:buChar char="•"/>
              <a:defRPr/>
            </a:pPr>
            <a:r>
              <a:rPr lang="en-US" sz="1200" kern="0" dirty="0">
                <a:solidFill>
                  <a:schemeClr val="tx1"/>
                </a:solidFill>
                <a:ea typeface="+mn-lt"/>
                <a:cs typeface="+mn-lt"/>
                <a:sym typeface="+mn-lt"/>
              </a:rPr>
              <a:t>Lead Auditor for 9001 14001 45001 30000 10002 </a:t>
            </a:r>
          </a:p>
        </p:txBody>
      </p:sp>
      <p:sp>
        <p:nvSpPr>
          <p:cNvPr id="8" name="Rectangle 7">
            <a:extLst>
              <a:ext uri="{FF2B5EF4-FFF2-40B4-BE49-F238E27FC236}">
                <a16:creationId xmlns:a16="http://schemas.microsoft.com/office/drawing/2014/main" id="{F0AAB741-8FFF-45BC-8AE7-DDA8A0361D98}"/>
              </a:ext>
            </a:extLst>
          </p:cNvPr>
          <p:cNvSpPr/>
          <p:nvPr/>
        </p:nvSpPr>
        <p:spPr>
          <a:xfrm>
            <a:off x="2632537" y="5182162"/>
            <a:ext cx="4103446" cy="101446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285750" indent="-285750">
              <a:buFont typeface="Arial" panose="020B0604020202020204" pitchFamily="34" charset="0"/>
              <a:buChar char="•"/>
            </a:pPr>
            <a:r>
              <a:rPr lang="en-US" sz="1200" kern="0" dirty="0">
                <a:solidFill>
                  <a:schemeClr val="tx1"/>
                </a:solidFill>
                <a:ea typeface="+mn-lt"/>
                <a:cs typeface="+mn-lt"/>
                <a:sym typeface="+mn-lt"/>
              </a:rPr>
              <a:t>Naval Architecture &amp; Marine Engineering (İstanbul Technical University)</a:t>
            </a:r>
          </a:p>
          <a:p>
            <a:pPr marL="285750" indent="-285750">
              <a:buFont typeface="Arial" panose="020B0604020202020204" pitchFamily="34" charset="0"/>
              <a:buChar char="•"/>
            </a:pPr>
            <a:r>
              <a:rPr lang="en-US" sz="1200" kern="0" dirty="0">
                <a:solidFill>
                  <a:schemeClr val="tx1"/>
                </a:solidFill>
                <a:ea typeface="+mn-lt"/>
                <a:cs typeface="+mn-lt"/>
                <a:sym typeface="+mn-lt"/>
              </a:rPr>
              <a:t>Exemplar Global  Auditor 9001 14001 45001</a:t>
            </a:r>
          </a:p>
        </p:txBody>
      </p:sp>
      <p:sp>
        <p:nvSpPr>
          <p:cNvPr id="26" name="TextBox 25">
            <a:extLst>
              <a:ext uri="{FF2B5EF4-FFF2-40B4-BE49-F238E27FC236}">
                <a16:creationId xmlns:a16="http://schemas.microsoft.com/office/drawing/2014/main" id="{80D73B9D-62E6-4C90-A5F1-F5D760A408EA}"/>
              </a:ext>
            </a:extLst>
          </p:cNvPr>
          <p:cNvSpPr txBox="1"/>
          <p:nvPr/>
        </p:nvSpPr>
        <p:spPr>
          <a:xfrm>
            <a:off x="3137782" y="3503521"/>
            <a:ext cx="1394934"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ysClr val="windowText" lastClr="000000"/>
                </a:solidFill>
                <a:ea typeface="+mn-lt"/>
                <a:cs typeface="+mn-lt"/>
                <a:sym typeface="+mn-lt"/>
              </a:rPr>
              <a:t>Marine Engineering</a:t>
            </a:r>
            <a:endParaRPr kumimoji="0" lang="en-US" sz="1200" b="0" i="0" u="none" strike="noStrike" kern="0" cap="none" spc="0" normalizeH="0" baseline="0" dirty="0">
              <a:ln>
                <a:noFill/>
              </a:ln>
              <a:solidFill>
                <a:sysClr val="windowText" lastClr="000000"/>
              </a:solidFill>
              <a:effectLst/>
              <a:uLnTx/>
              <a:uFillTx/>
              <a:ea typeface="+mn-lt"/>
              <a:cs typeface="+mn-lt"/>
              <a:sym typeface="+mn-lt"/>
            </a:endParaRPr>
          </a:p>
        </p:txBody>
      </p:sp>
      <p:sp>
        <p:nvSpPr>
          <p:cNvPr id="27" name="TextBox 26">
            <a:extLst>
              <a:ext uri="{FF2B5EF4-FFF2-40B4-BE49-F238E27FC236}">
                <a16:creationId xmlns:a16="http://schemas.microsoft.com/office/drawing/2014/main" id="{BBEBFFBF-DC15-4748-950F-1E21A72C8B9C}"/>
              </a:ext>
            </a:extLst>
          </p:cNvPr>
          <p:cNvSpPr txBox="1"/>
          <p:nvPr/>
        </p:nvSpPr>
        <p:spPr>
          <a:xfrm>
            <a:off x="3149415" y="3889041"/>
            <a:ext cx="147668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ysClr val="windowText" lastClr="000000"/>
                </a:solidFill>
                <a:ea typeface="+mn-lt"/>
                <a:cs typeface="+mn-lt"/>
                <a:sym typeface="+mn-lt"/>
              </a:rPr>
              <a:t>Maritime Operations</a:t>
            </a:r>
            <a:endParaRPr kumimoji="0" lang="en-US" sz="1200" b="0" i="0" u="none" strike="noStrike" kern="0" cap="none" spc="0" normalizeH="0" baseline="0" dirty="0">
              <a:ln>
                <a:noFill/>
              </a:ln>
              <a:solidFill>
                <a:sysClr val="windowText" lastClr="000000"/>
              </a:solidFill>
              <a:effectLst/>
              <a:uLnTx/>
              <a:uFillTx/>
              <a:ea typeface="+mn-lt"/>
              <a:cs typeface="+mn-lt"/>
              <a:sym typeface="+mn-lt"/>
            </a:endParaRPr>
          </a:p>
        </p:txBody>
      </p:sp>
      <p:sp>
        <p:nvSpPr>
          <p:cNvPr id="28" name="TextBox 27">
            <a:extLst>
              <a:ext uri="{FF2B5EF4-FFF2-40B4-BE49-F238E27FC236}">
                <a16:creationId xmlns:a16="http://schemas.microsoft.com/office/drawing/2014/main" id="{D7967CF5-B6FB-483F-8EE5-A39A332E054D}"/>
              </a:ext>
            </a:extLst>
          </p:cNvPr>
          <p:cNvSpPr txBox="1"/>
          <p:nvPr/>
        </p:nvSpPr>
        <p:spPr>
          <a:xfrm>
            <a:off x="3147519" y="4274562"/>
            <a:ext cx="197041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ysClr val="windowText" lastClr="000000"/>
                </a:solidFill>
                <a:ea typeface="+mn-lt"/>
                <a:cs typeface="+mn-lt"/>
                <a:sym typeface="+mn-lt"/>
              </a:rPr>
              <a:t>Safety Management Systems</a:t>
            </a:r>
            <a:endParaRPr kumimoji="0" lang="en-US" sz="1200" b="0" i="0" u="none" strike="noStrike" kern="0" cap="none" spc="0" normalizeH="0" baseline="0" dirty="0">
              <a:ln>
                <a:noFill/>
              </a:ln>
              <a:solidFill>
                <a:sysClr val="windowText" lastClr="000000"/>
              </a:solidFill>
              <a:effectLst/>
              <a:uLnTx/>
              <a:uFillTx/>
              <a:ea typeface="+mn-lt"/>
              <a:cs typeface="+mn-lt"/>
              <a:sym typeface="+mn-lt"/>
            </a:endParaRPr>
          </a:p>
        </p:txBody>
      </p:sp>
      <p:sp>
        <p:nvSpPr>
          <p:cNvPr id="44" name="Rectangle 43">
            <a:extLst>
              <a:ext uri="{FF2B5EF4-FFF2-40B4-BE49-F238E27FC236}">
                <a16:creationId xmlns:a16="http://schemas.microsoft.com/office/drawing/2014/main" id="{DDB5CB2D-19F3-41CC-85AC-B563388ADEFA}"/>
              </a:ext>
            </a:extLst>
          </p:cNvPr>
          <p:cNvSpPr/>
          <p:nvPr/>
        </p:nvSpPr>
        <p:spPr>
          <a:xfrm>
            <a:off x="6868524" y="3010586"/>
            <a:ext cx="4982783" cy="164285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mn-lt"/>
                <a:cs typeface="+mn-lt"/>
                <a:sym typeface="+mn-lt"/>
              </a:rPr>
              <a:t>Management Systems &amp; Culture Programs</a:t>
            </a:r>
          </a:p>
          <a:p>
            <a:pPr marL="285750" indent="-285750">
              <a:buFont typeface="Arial" panose="020B0604020202020204" pitchFamily="34" charset="0"/>
              <a:buChar char="•"/>
              <a:defRPr/>
            </a:pPr>
            <a:r>
              <a:rPr lang="en-US" sz="1200" dirty="0">
                <a:solidFill>
                  <a:srgbClr val="0D0D0D"/>
                </a:solidFill>
              </a:rPr>
              <a:t>Implementation of a  HSEQ Management System for a medium-sized Shipyard.</a:t>
            </a:r>
          </a:p>
          <a:p>
            <a:pPr>
              <a:defRPr/>
            </a:pPr>
            <a:endParaRPr lang="en-US" sz="1200" dirty="0">
              <a:solidFill>
                <a:srgbClr val="0D0D0D"/>
              </a:solidFill>
            </a:endParaRPr>
          </a:p>
          <a:p>
            <a:pPr marL="285750" indent="-285750">
              <a:buFont typeface="Arial" panose="020B0604020202020204" pitchFamily="34" charset="0"/>
              <a:buChar char="•"/>
              <a:defRPr/>
            </a:pPr>
            <a:endParaRPr lang="en-US" sz="1200" dirty="0">
              <a:solidFill>
                <a:srgbClr val="0D0D0D"/>
              </a:solidFill>
            </a:endParaRPr>
          </a:p>
          <a:p>
            <a:pPr>
              <a:defRPr/>
            </a:pPr>
            <a:endParaRPr lang="en-US" sz="1200" dirty="0">
              <a:solidFill>
                <a:srgbClr val="0D0D0D"/>
              </a:soli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chemeClr val="tx1"/>
              </a:solidFill>
              <a:effectLst/>
              <a:uLnTx/>
              <a:uFillTx/>
              <a:ea typeface="+mn-lt"/>
              <a:cs typeface="+mn-lt"/>
              <a:sym typeface="+mn-lt"/>
            </a:endParaRPr>
          </a:p>
        </p:txBody>
      </p:sp>
      <p:sp>
        <p:nvSpPr>
          <p:cNvPr id="45" name="Rectangle 44">
            <a:extLst>
              <a:ext uri="{FF2B5EF4-FFF2-40B4-BE49-F238E27FC236}">
                <a16:creationId xmlns:a16="http://schemas.microsoft.com/office/drawing/2014/main" id="{A30D150F-ED30-4882-BDD1-FE97DC63819E}"/>
              </a:ext>
            </a:extLst>
          </p:cNvPr>
          <p:cNvSpPr/>
          <p:nvPr/>
        </p:nvSpPr>
        <p:spPr>
          <a:xfrm>
            <a:off x="0" y="1027906"/>
            <a:ext cx="2456121" cy="5165723"/>
          </a:xfrm>
          <a:prstGeom prst="rect">
            <a:avLst/>
          </a:pr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chemeClr val="tx1"/>
              </a:solidFill>
              <a:effectLst/>
              <a:uLnTx/>
              <a:uFillTx/>
            </a:endParaRPr>
          </a:p>
        </p:txBody>
      </p:sp>
      <p:sp>
        <p:nvSpPr>
          <p:cNvPr id="46" name="Rectangle 45">
            <a:extLst>
              <a:ext uri="{FF2B5EF4-FFF2-40B4-BE49-F238E27FC236}">
                <a16:creationId xmlns:a16="http://schemas.microsoft.com/office/drawing/2014/main" id="{7BEDCA70-8D07-4CCE-A8F6-2B3D231AE520}"/>
              </a:ext>
            </a:extLst>
          </p:cNvPr>
          <p:cNvSpPr/>
          <p:nvPr/>
        </p:nvSpPr>
        <p:spPr>
          <a:xfrm>
            <a:off x="0" y="3268797"/>
            <a:ext cx="2456121" cy="6944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mn-lt"/>
                <a:cs typeface="+mn-lt"/>
                <a:sym typeface="+mn-lt"/>
              </a:rPr>
              <a:t>Expert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mn-lt"/>
                <a:cs typeface="+mn-lt"/>
                <a:sym typeface="+mn-lt"/>
              </a:rPr>
              <a:t>Naval Architecture&amp; Marine</a:t>
            </a:r>
            <a:r>
              <a:rPr kumimoji="0" lang="en-US" sz="1400" b="0" i="0" u="none" strike="noStrike" kern="0" cap="none" spc="0" normalizeH="0" noProof="0" dirty="0">
                <a:ln>
                  <a:noFill/>
                </a:ln>
                <a:solidFill>
                  <a:schemeClr val="bg1"/>
                </a:solidFill>
                <a:effectLst/>
                <a:uLnTx/>
                <a:uFillTx/>
                <a:ea typeface="+mn-lt"/>
                <a:cs typeface="+mn-lt"/>
                <a:sym typeface="+mn-lt"/>
              </a:rPr>
              <a:t> Engineer, Lead Auditor</a:t>
            </a:r>
            <a:endParaRPr kumimoji="0" lang="en-US" sz="1400" b="0" i="0" u="none" strike="noStrike" kern="0" cap="none" spc="0" normalizeH="0" baseline="0" noProof="0" dirty="0">
              <a:ln>
                <a:noFill/>
              </a:ln>
              <a:solidFill>
                <a:schemeClr val="bg1"/>
              </a:solidFill>
              <a:effectLst/>
              <a:uLnTx/>
              <a:uFillTx/>
              <a:ea typeface="+mn-lt"/>
              <a:cs typeface="+mn-lt"/>
              <a:sym typeface="+mn-lt"/>
            </a:endParaRPr>
          </a:p>
        </p:txBody>
      </p:sp>
      <p:cxnSp>
        <p:nvCxnSpPr>
          <p:cNvPr id="47" name="Straight Connector 46">
            <a:extLst>
              <a:ext uri="{FF2B5EF4-FFF2-40B4-BE49-F238E27FC236}">
                <a16:creationId xmlns:a16="http://schemas.microsoft.com/office/drawing/2014/main" id="{93A7840D-EA91-4EE2-90A9-9DB67CE0C86A}"/>
              </a:ext>
            </a:extLst>
          </p:cNvPr>
          <p:cNvCxnSpPr/>
          <p:nvPr/>
        </p:nvCxnSpPr>
        <p:spPr>
          <a:xfrm>
            <a:off x="195533" y="3212628"/>
            <a:ext cx="20650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ED7F573A-0F05-4B01-BC67-624FF85CA80E}"/>
              </a:ext>
            </a:extLst>
          </p:cNvPr>
          <p:cNvSpPr/>
          <p:nvPr/>
        </p:nvSpPr>
        <p:spPr>
          <a:xfrm>
            <a:off x="5729984" y="5455504"/>
            <a:ext cx="2556000" cy="36894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52" name="Rectangle 51">
            <a:extLst>
              <a:ext uri="{FF2B5EF4-FFF2-40B4-BE49-F238E27FC236}">
                <a16:creationId xmlns:a16="http://schemas.microsoft.com/office/drawing/2014/main" id="{42AE8DD1-65E4-4BDF-9A75-3052D1EA8729}"/>
              </a:ext>
            </a:extLst>
          </p:cNvPr>
          <p:cNvSpPr/>
          <p:nvPr/>
        </p:nvSpPr>
        <p:spPr>
          <a:xfrm>
            <a:off x="6865470" y="3881500"/>
            <a:ext cx="4982783" cy="68850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20000"/>
          </a:bodyPr>
          <a:lstStyle/>
          <a:p>
            <a:pPr lvl="0">
              <a:defRPr/>
            </a:pPr>
            <a:r>
              <a:rPr lang="en-US" sz="1400" b="1" kern="0" dirty="0">
                <a:solidFill>
                  <a:schemeClr val="tx1"/>
                </a:solidFill>
                <a:ea typeface="+mn-lt"/>
                <a:cs typeface="+mn-lt"/>
                <a:sym typeface="+mn-lt"/>
              </a:rPr>
              <a:t>Audits &amp; Certification </a:t>
            </a:r>
          </a:p>
          <a:p>
            <a:pPr marL="285750" lvl="0" indent="-285750">
              <a:buFont typeface="Arial" panose="020B0604020202020204" pitchFamily="34" charset="0"/>
              <a:buChar char="•"/>
              <a:defRPr/>
            </a:pPr>
            <a:r>
              <a:rPr lang="en-US" sz="1200" dirty="0">
                <a:solidFill>
                  <a:srgbClr val="0D0D0D"/>
                </a:solidFill>
              </a:rPr>
              <a:t>Conducted over 100 certification audits as Lead Auditor/Team Member across various industries for management systems according to ISO 45001, ISO 14001, ISO 9001, ISO 30000 and ISO 10002</a:t>
            </a:r>
            <a:endParaRPr kumimoji="0" lang="en-US" sz="1200" b="0" i="0" u="none" strike="noStrike" kern="0" cap="none" spc="0" normalizeH="0" baseline="0" dirty="0">
              <a:ln>
                <a:noFill/>
              </a:ln>
              <a:solidFill>
                <a:schemeClr val="tx1"/>
              </a:solidFill>
              <a:effectLst/>
              <a:uLnTx/>
              <a:uFillTx/>
              <a:ea typeface="+mn-lt"/>
              <a:cs typeface="+mn-lt"/>
              <a:sym typeface="+mn-lt"/>
            </a:endParaRPr>
          </a:p>
        </p:txBody>
      </p:sp>
      <p:sp>
        <p:nvSpPr>
          <p:cNvPr id="53" name="Rectangle 52">
            <a:extLst>
              <a:ext uri="{FF2B5EF4-FFF2-40B4-BE49-F238E27FC236}">
                <a16:creationId xmlns:a16="http://schemas.microsoft.com/office/drawing/2014/main" id="{F739BBD5-E372-4307-BFC7-3384CE92419E}"/>
              </a:ext>
            </a:extLst>
          </p:cNvPr>
          <p:cNvSpPr/>
          <p:nvPr/>
        </p:nvSpPr>
        <p:spPr>
          <a:xfrm>
            <a:off x="6862416" y="5410112"/>
            <a:ext cx="4982783" cy="103984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R="0" lvl="0" defTabSz="914400" eaLnBrk="1" fontAlgn="auto" latinLnBrk="0" hangingPunct="1">
              <a:lnSpc>
                <a:spcPct val="100000"/>
              </a:lnSpc>
              <a:spcBef>
                <a:spcPts val="0"/>
              </a:spcBef>
              <a:spcAft>
                <a:spcPts val="0"/>
              </a:spcAft>
              <a:buClrTx/>
              <a:buSzTx/>
              <a:tabLst/>
              <a:defRPr/>
            </a:pPr>
            <a:endParaRPr kumimoji="0" lang="en-US" sz="1200" b="0" i="0" u="none" strike="noStrike" kern="0" cap="none" spc="0" normalizeH="0" baseline="0" noProof="0" dirty="0">
              <a:ln>
                <a:noFill/>
              </a:ln>
              <a:solidFill>
                <a:schemeClr val="tx1"/>
              </a:solidFill>
              <a:effectLst/>
              <a:uLnTx/>
              <a:uFillTx/>
              <a:ea typeface="+mn-lt"/>
              <a:cs typeface="+mn-lt"/>
              <a:sym typeface="+mn-lt"/>
            </a:endParaRPr>
          </a:p>
        </p:txBody>
      </p:sp>
      <p:sp>
        <p:nvSpPr>
          <p:cNvPr id="55" name="Rectangle 54">
            <a:extLst>
              <a:ext uri="{FF2B5EF4-FFF2-40B4-BE49-F238E27FC236}">
                <a16:creationId xmlns:a16="http://schemas.microsoft.com/office/drawing/2014/main" id="{3F344986-33D7-4EFF-B5CD-4DE051F0A4FD}"/>
              </a:ext>
            </a:extLst>
          </p:cNvPr>
          <p:cNvSpPr/>
          <p:nvPr/>
        </p:nvSpPr>
        <p:spPr>
          <a:xfrm>
            <a:off x="6868524" y="1498745"/>
            <a:ext cx="4982783" cy="147775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mn-lt"/>
                <a:cs typeface="+mn-lt"/>
                <a:sym typeface="+mn-lt"/>
              </a:rPr>
              <a:t>Program Management</a:t>
            </a:r>
          </a:p>
          <a:p>
            <a:pPr marL="285750" lvl="0" indent="-285750">
              <a:buFont typeface="Arial" panose="020B0604020202020204" pitchFamily="34" charset="0"/>
              <a:buChar char="•"/>
              <a:defRPr/>
            </a:pPr>
            <a:r>
              <a:rPr lang="en-US" sz="1200" kern="0" dirty="0">
                <a:solidFill>
                  <a:schemeClr val="tx1"/>
                </a:solidFill>
                <a:ea typeface="+mn-lt"/>
                <a:cs typeface="+mn-lt"/>
                <a:sym typeface="+mn-lt"/>
              </a:rPr>
              <a:t>To lead the HSE Department in order to implement health and safety practices within shipyard in accordance with national laws and regulations and to create and develop health and safety culture. </a:t>
            </a:r>
          </a:p>
          <a:p>
            <a:pPr marL="285750" lvl="0" indent="-285750">
              <a:buFont typeface="Arial" panose="020B0604020202020204" pitchFamily="34" charset="0"/>
              <a:buChar char="•"/>
              <a:defRPr/>
            </a:pPr>
            <a:r>
              <a:rPr lang="en-US" sz="1200" kern="0" dirty="0">
                <a:solidFill>
                  <a:schemeClr val="tx1"/>
                </a:solidFill>
                <a:ea typeface="+mn-lt"/>
                <a:cs typeface="+mn-lt"/>
                <a:sym typeface="+mn-lt"/>
              </a:rPr>
              <a:t>To lead the Quality Control Department in order to ensure that all process regarding the shipbuilding, maintenance and repair are carried out in accordance with national and international standards.</a:t>
            </a:r>
          </a:p>
        </p:txBody>
      </p:sp>
      <p:sp>
        <p:nvSpPr>
          <p:cNvPr id="56" name="Title 1">
            <a:extLst>
              <a:ext uri="{FF2B5EF4-FFF2-40B4-BE49-F238E27FC236}">
                <a16:creationId xmlns:a16="http://schemas.microsoft.com/office/drawing/2014/main" id="{8E0D200D-B453-49DD-B19E-89FECDCC1C00}"/>
              </a:ext>
            </a:extLst>
          </p:cNvPr>
          <p:cNvSpPr txBox="1">
            <a:spLocks/>
          </p:cNvSpPr>
          <p:nvPr/>
        </p:nvSpPr>
        <p:spPr>
          <a:xfrm>
            <a:off x="0" y="2796867"/>
            <a:ext cx="2456121" cy="400615"/>
          </a:xfrm>
          <a:prstGeom prst="rect">
            <a:avLst/>
          </a:prstGeom>
          <a:noFill/>
          <a:ln w="25400" cap="flat" cmpd="sng" algn="ctr">
            <a:noFill/>
            <a:prstDash val="solid"/>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spcBef>
                <a:spcPct val="0"/>
              </a:spcBef>
              <a:buNone/>
              <a:defRPr sz="4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a:solidFill>
                  <a:schemeClr val="bg1"/>
                </a:solidFill>
                <a:ea typeface="+mn-lt"/>
                <a:cs typeface="+mn-lt"/>
                <a:sym typeface="+mn-lt"/>
              </a:rPr>
              <a:t>Serkan GURKAN</a:t>
            </a:r>
          </a:p>
        </p:txBody>
      </p:sp>
      <p:sp>
        <p:nvSpPr>
          <p:cNvPr id="78" name="AutoShape 3">
            <a:extLst>
              <a:ext uri="{FF2B5EF4-FFF2-40B4-BE49-F238E27FC236}">
                <a16:creationId xmlns:a16="http://schemas.microsoft.com/office/drawing/2014/main" id="{83EF720D-47BB-4037-AB5F-BF95C1824F30}"/>
              </a:ext>
            </a:extLst>
          </p:cNvPr>
          <p:cNvSpPr>
            <a:spLocks noChangeAspect="1" noChangeArrowheads="1" noTextEdit="1"/>
          </p:cNvSpPr>
          <p:nvPr/>
        </p:nvSpPr>
        <p:spPr bwMode="auto">
          <a:xfrm>
            <a:off x="2548369" y="2743048"/>
            <a:ext cx="552985" cy="5529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0" name="Rectangle 89">
            <a:extLst>
              <a:ext uri="{FF2B5EF4-FFF2-40B4-BE49-F238E27FC236}">
                <a16:creationId xmlns:a16="http://schemas.microsoft.com/office/drawing/2014/main" id="{9E03C71C-3F93-433D-A32F-6466E7274591}"/>
              </a:ext>
            </a:extLst>
          </p:cNvPr>
          <p:cNvSpPr/>
          <p:nvPr/>
        </p:nvSpPr>
        <p:spPr>
          <a:xfrm>
            <a:off x="3079672" y="1036206"/>
            <a:ext cx="1000594" cy="369332"/>
          </a:xfrm>
          <a:prstGeom prst="rect">
            <a:avLst/>
          </a:prstGeom>
          <a:noFill/>
        </p:spPr>
        <p:txBody>
          <a:bodyPr wrap="none">
            <a:spAutoFit/>
          </a:bodyPr>
          <a:lstStyle/>
          <a:p>
            <a:pPr lvl="0">
              <a:defRPr/>
            </a:pPr>
            <a:r>
              <a:rPr lang="en-US" b="1" kern="0" dirty="0">
                <a:solidFill>
                  <a:schemeClr val="accent2"/>
                </a:solidFill>
                <a:ea typeface="+mn-lt"/>
                <a:cs typeface="+mn-lt"/>
                <a:sym typeface="+mn-lt"/>
              </a:rPr>
              <a:t>RESUME</a:t>
            </a:r>
          </a:p>
        </p:txBody>
      </p:sp>
      <p:sp>
        <p:nvSpPr>
          <p:cNvPr id="91" name="Rectangle 90">
            <a:extLst>
              <a:ext uri="{FF2B5EF4-FFF2-40B4-BE49-F238E27FC236}">
                <a16:creationId xmlns:a16="http://schemas.microsoft.com/office/drawing/2014/main" id="{F8F92A6B-AEB4-40B1-A089-30C8B247DDF8}"/>
              </a:ext>
            </a:extLst>
          </p:cNvPr>
          <p:cNvSpPr/>
          <p:nvPr/>
        </p:nvSpPr>
        <p:spPr>
          <a:xfrm>
            <a:off x="3079672" y="3040967"/>
            <a:ext cx="1133644" cy="369332"/>
          </a:xfrm>
          <a:prstGeom prst="rect">
            <a:avLst/>
          </a:prstGeom>
          <a:noFill/>
        </p:spPr>
        <p:txBody>
          <a:bodyPr wrap="none">
            <a:spAutoFit/>
          </a:bodyPr>
          <a:lstStyle/>
          <a:p>
            <a:r>
              <a:rPr lang="en-US" b="1" kern="0" dirty="0">
                <a:solidFill>
                  <a:schemeClr val="accent3"/>
                </a:solidFill>
                <a:ea typeface="+mn-lt"/>
                <a:cs typeface="+mn-lt"/>
                <a:sym typeface="+mn-lt"/>
              </a:rPr>
              <a:t>EXPERTISE</a:t>
            </a:r>
            <a:endParaRPr lang="en-US" dirty="0">
              <a:solidFill>
                <a:schemeClr val="accent3"/>
              </a:solidFill>
              <a:ea typeface="+mn-lt"/>
              <a:cs typeface="+mn-lt"/>
              <a:sym typeface="+mn-lt"/>
            </a:endParaRPr>
          </a:p>
        </p:txBody>
      </p:sp>
      <p:sp>
        <p:nvSpPr>
          <p:cNvPr id="92" name="Rectangle 91">
            <a:extLst>
              <a:ext uri="{FF2B5EF4-FFF2-40B4-BE49-F238E27FC236}">
                <a16:creationId xmlns:a16="http://schemas.microsoft.com/office/drawing/2014/main" id="{ECEB2771-8876-4633-9D4D-0211AEE8FA00}"/>
              </a:ext>
            </a:extLst>
          </p:cNvPr>
          <p:cNvSpPr/>
          <p:nvPr/>
        </p:nvSpPr>
        <p:spPr>
          <a:xfrm>
            <a:off x="3207354" y="4762201"/>
            <a:ext cx="1284326" cy="369332"/>
          </a:xfrm>
          <a:prstGeom prst="rect">
            <a:avLst/>
          </a:prstGeom>
          <a:noFill/>
        </p:spPr>
        <p:txBody>
          <a:bodyPr wrap="none">
            <a:spAutoFit/>
          </a:bodyPr>
          <a:lstStyle/>
          <a:p>
            <a:pPr lvl="0">
              <a:defRPr/>
            </a:pPr>
            <a:r>
              <a:rPr lang="en-US" b="1" kern="0" dirty="0">
                <a:solidFill>
                  <a:schemeClr val="tx2"/>
                </a:solidFill>
                <a:ea typeface="+mn-lt"/>
                <a:cs typeface="+mn-lt"/>
                <a:sym typeface="+mn-lt"/>
              </a:rPr>
              <a:t>EDUCATION</a:t>
            </a:r>
            <a:endParaRPr lang="en-US" kern="0" dirty="0">
              <a:solidFill>
                <a:schemeClr val="tx2"/>
              </a:solidFill>
              <a:ea typeface="+mn-lt"/>
              <a:cs typeface="+mn-lt"/>
              <a:sym typeface="+mn-lt"/>
            </a:endParaRPr>
          </a:p>
        </p:txBody>
      </p:sp>
      <p:sp>
        <p:nvSpPr>
          <p:cNvPr id="93" name="Rectangle 92">
            <a:extLst>
              <a:ext uri="{FF2B5EF4-FFF2-40B4-BE49-F238E27FC236}">
                <a16:creationId xmlns:a16="http://schemas.microsoft.com/office/drawing/2014/main" id="{7E820C24-49CB-4979-8471-68066335DE1C}"/>
              </a:ext>
            </a:extLst>
          </p:cNvPr>
          <p:cNvSpPr/>
          <p:nvPr/>
        </p:nvSpPr>
        <p:spPr>
          <a:xfrm>
            <a:off x="7371921" y="1061903"/>
            <a:ext cx="3185487" cy="369332"/>
          </a:xfrm>
          <a:prstGeom prst="rect">
            <a:avLst/>
          </a:prstGeom>
          <a:noFill/>
          <a:ln>
            <a:noFill/>
          </a:ln>
        </p:spPr>
        <p:txBody>
          <a:bodyPr wrap="none">
            <a:spAutoFit/>
          </a:bodyPr>
          <a:lstStyle/>
          <a:p>
            <a:pPr lvl="0">
              <a:defRPr/>
            </a:pPr>
            <a:r>
              <a:rPr lang="en-US" b="1" kern="0" dirty="0">
                <a:solidFill>
                  <a:schemeClr val="accent6"/>
                </a:solidFill>
                <a:ea typeface="+mn-lt"/>
                <a:cs typeface="+mn-lt"/>
                <a:sym typeface="+mn-lt"/>
              </a:rPr>
              <a:t>PROJECT REFERENCES (EXTRACT)</a:t>
            </a:r>
            <a:endParaRPr lang="en-US" kern="0" dirty="0">
              <a:solidFill>
                <a:schemeClr val="accent6"/>
              </a:solidFill>
              <a:ea typeface="+mn-lt"/>
              <a:cs typeface="+mn-lt"/>
              <a:sym typeface="+mn-lt"/>
            </a:endParaRPr>
          </a:p>
        </p:txBody>
      </p:sp>
      <p:grpSp>
        <p:nvGrpSpPr>
          <p:cNvPr id="95" name="Candidate" descr="{&quot;Key&quot;:&quot;POWER_USER_SHAPE_ICON&quot;,&quot;Value&quot;:&quot;POWER_USER_SHAPE_ICON_STYLE_1&quot;}">
            <a:extLst>
              <a:ext uri="{FF2B5EF4-FFF2-40B4-BE49-F238E27FC236}">
                <a16:creationId xmlns:a16="http://schemas.microsoft.com/office/drawing/2014/main" id="{6E4EAC76-0C75-5884-6152-B388F0CB494D}"/>
              </a:ext>
            </a:extLst>
          </p:cNvPr>
          <p:cNvGrpSpPr>
            <a:grpSpLocks noChangeAspect="1"/>
          </p:cNvGrpSpPr>
          <p:nvPr/>
        </p:nvGrpSpPr>
        <p:grpSpPr>
          <a:xfrm>
            <a:off x="2744839" y="3044107"/>
            <a:ext cx="303497" cy="355478"/>
            <a:chOff x="8482013" y="4622800"/>
            <a:chExt cx="574675" cy="673101"/>
          </a:xfrm>
        </p:grpSpPr>
        <p:sp>
          <p:nvSpPr>
            <p:cNvPr id="96" name="Freeform 2635">
              <a:extLst>
                <a:ext uri="{FF2B5EF4-FFF2-40B4-BE49-F238E27FC236}">
                  <a16:creationId xmlns:a16="http://schemas.microsoft.com/office/drawing/2014/main" id="{DD40393E-02E8-7CB3-BB34-991227765ED4}"/>
                </a:ext>
              </a:extLst>
            </p:cNvPr>
            <p:cNvSpPr>
              <a:spLocks/>
            </p:cNvSpPr>
            <p:nvPr/>
          </p:nvSpPr>
          <p:spPr bwMode="auto">
            <a:xfrm>
              <a:off x="8763000" y="4773613"/>
              <a:ext cx="293688" cy="522288"/>
            </a:xfrm>
            <a:custGeom>
              <a:avLst/>
              <a:gdLst>
                <a:gd name="T0" fmla="*/ 263 w 263"/>
                <a:gd name="T1" fmla="*/ 56 h 467"/>
                <a:gd name="T2" fmla="*/ 252 w 263"/>
                <a:gd name="T3" fmla="*/ 210 h 467"/>
                <a:gd name="T4" fmla="*/ 205 w 263"/>
                <a:gd name="T5" fmla="*/ 247 h 467"/>
                <a:gd name="T6" fmla="*/ 203 w 263"/>
                <a:gd name="T7" fmla="*/ 247 h 467"/>
                <a:gd name="T8" fmla="*/ 188 w 263"/>
                <a:gd name="T9" fmla="*/ 452 h 467"/>
                <a:gd name="T10" fmla="*/ 172 w 263"/>
                <a:gd name="T11" fmla="*/ 467 h 467"/>
                <a:gd name="T12" fmla="*/ 91 w 263"/>
                <a:gd name="T13" fmla="*/ 467 h 467"/>
                <a:gd name="T14" fmla="*/ 75 w 263"/>
                <a:gd name="T15" fmla="*/ 452 h 467"/>
                <a:gd name="T16" fmla="*/ 60 w 263"/>
                <a:gd name="T17" fmla="*/ 247 h 467"/>
                <a:gd name="T18" fmla="*/ 58 w 263"/>
                <a:gd name="T19" fmla="*/ 247 h 467"/>
                <a:gd name="T20" fmla="*/ 11 w 263"/>
                <a:gd name="T21" fmla="*/ 210 h 467"/>
                <a:gd name="T22" fmla="*/ 0 w 263"/>
                <a:gd name="T23" fmla="*/ 58 h 467"/>
                <a:gd name="T24" fmla="*/ 0 w 263"/>
                <a:gd name="T25" fmla="*/ 56 h 467"/>
                <a:gd name="T26" fmla="*/ 53 w 263"/>
                <a:gd name="T27" fmla="*/ 0 h 467"/>
                <a:gd name="T28" fmla="*/ 210 w 263"/>
                <a:gd name="T29" fmla="*/ 0 h 467"/>
                <a:gd name="T30" fmla="*/ 263 w 263"/>
                <a:gd name="T31" fmla="*/ 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3" h="467">
                  <a:moveTo>
                    <a:pt x="263" y="56"/>
                  </a:moveTo>
                  <a:lnTo>
                    <a:pt x="252" y="210"/>
                  </a:lnTo>
                  <a:cubicBezTo>
                    <a:pt x="250" y="228"/>
                    <a:pt x="225" y="244"/>
                    <a:pt x="205" y="247"/>
                  </a:cubicBezTo>
                  <a:cubicBezTo>
                    <a:pt x="204" y="247"/>
                    <a:pt x="204" y="247"/>
                    <a:pt x="203" y="247"/>
                  </a:cubicBezTo>
                  <a:lnTo>
                    <a:pt x="188" y="452"/>
                  </a:lnTo>
                  <a:cubicBezTo>
                    <a:pt x="187" y="460"/>
                    <a:pt x="180" y="467"/>
                    <a:pt x="172" y="467"/>
                  </a:cubicBezTo>
                  <a:lnTo>
                    <a:pt x="91" y="467"/>
                  </a:lnTo>
                  <a:cubicBezTo>
                    <a:pt x="83" y="467"/>
                    <a:pt x="76" y="460"/>
                    <a:pt x="75" y="452"/>
                  </a:cubicBezTo>
                  <a:lnTo>
                    <a:pt x="60" y="247"/>
                  </a:lnTo>
                  <a:cubicBezTo>
                    <a:pt x="59" y="247"/>
                    <a:pt x="58" y="247"/>
                    <a:pt x="58" y="247"/>
                  </a:cubicBezTo>
                  <a:cubicBezTo>
                    <a:pt x="38" y="244"/>
                    <a:pt x="13" y="228"/>
                    <a:pt x="11" y="210"/>
                  </a:cubicBezTo>
                  <a:lnTo>
                    <a:pt x="0" y="58"/>
                  </a:lnTo>
                  <a:cubicBezTo>
                    <a:pt x="0" y="57"/>
                    <a:pt x="0" y="56"/>
                    <a:pt x="0" y="56"/>
                  </a:cubicBezTo>
                  <a:cubicBezTo>
                    <a:pt x="0" y="26"/>
                    <a:pt x="24" y="1"/>
                    <a:pt x="53" y="0"/>
                  </a:cubicBezTo>
                  <a:lnTo>
                    <a:pt x="210" y="0"/>
                  </a:lnTo>
                  <a:cubicBezTo>
                    <a:pt x="239" y="1"/>
                    <a:pt x="263" y="26"/>
                    <a:pt x="263" y="56"/>
                  </a:cubicBezTo>
                  <a:close/>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7" name="Oval 2636">
              <a:extLst>
                <a:ext uri="{FF2B5EF4-FFF2-40B4-BE49-F238E27FC236}">
                  <a16:creationId xmlns:a16="http://schemas.microsoft.com/office/drawing/2014/main" id="{88C2CB5C-CF74-D5D9-6DCF-7DC5AD476ACC}"/>
                </a:ext>
              </a:extLst>
            </p:cNvPr>
            <p:cNvSpPr>
              <a:spLocks noChangeArrowheads="1"/>
            </p:cNvSpPr>
            <p:nvPr/>
          </p:nvSpPr>
          <p:spPr bwMode="auto">
            <a:xfrm>
              <a:off x="8853488" y="4622800"/>
              <a:ext cx="111125" cy="112713"/>
            </a:xfrm>
            <a:prstGeom prst="ellipse">
              <a:avLst/>
            </a:pr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8" name="Line 2637">
              <a:extLst>
                <a:ext uri="{FF2B5EF4-FFF2-40B4-BE49-F238E27FC236}">
                  <a16:creationId xmlns:a16="http://schemas.microsoft.com/office/drawing/2014/main" id="{59195567-1A35-9689-C523-1906C13983A4}"/>
                </a:ext>
              </a:extLst>
            </p:cNvPr>
            <p:cNvSpPr>
              <a:spLocks noChangeShapeType="1"/>
            </p:cNvSpPr>
            <p:nvPr/>
          </p:nvSpPr>
          <p:spPr bwMode="auto">
            <a:xfrm>
              <a:off x="8909050" y="5033963"/>
              <a:ext cx="0" cy="261938"/>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9" name="Line 2638">
              <a:extLst>
                <a:ext uri="{FF2B5EF4-FFF2-40B4-BE49-F238E27FC236}">
                  <a16:creationId xmlns:a16="http://schemas.microsoft.com/office/drawing/2014/main" id="{8FF242CE-9D19-41E2-307E-FE0F05B5BF19}"/>
                </a:ext>
              </a:extLst>
            </p:cNvPr>
            <p:cNvSpPr>
              <a:spLocks noChangeShapeType="1"/>
            </p:cNvSpPr>
            <p:nvPr/>
          </p:nvSpPr>
          <p:spPr bwMode="auto">
            <a:xfrm flipH="1" flipV="1">
              <a:off x="8816975"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0" name="Line 2639">
              <a:extLst>
                <a:ext uri="{FF2B5EF4-FFF2-40B4-BE49-F238E27FC236}">
                  <a16:creationId xmlns:a16="http://schemas.microsoft.com/office/drawing/2014/main" id="{351496EB-9A38-FFED-609E-AA1F76D478C6}"/>
                </a:ext>
              </a:extLst>
            </p:cNvPr>
            <p:cNvSpPr>
              <a:spLocks noChangeShapeType="1"/>
            </p:cNvSpPr>
            <p:nvPr/>
          </p:nvSpPr>
          <p:spPr bwMode="auto">
            <a:xfrm flipV="1">
              <a:off x="8990013"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1" name="Freeform 2640">
              <a:extLst>
                <a:ext uri="{FF2B5EF4-FFF2-40B4-BE49-F238E27FC236}">
                  <a16:creationId xmlns:a16="http://schemas.microsoft.com/office/drawing/2014/main" id="{0561112B-9E8F-AA94-ACA6-569D9A0D860F}"/>
                </a:ext>
              </a:extLst>
            </p:cNvPr>
            <p:cNvSpPr>
              <a:spLocks/>
            </p:cNvSpPr>
            <p:nvPr/>
          </p:nvSpPr>
          <p:spPr bwMode="auto">
            <a:xfrm>
              <a:off x="8482013" y="4627563"/>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2" name="Freeform 2641">
              <a:extLst>
                <a:ext uri="{FF2B5EF4-FFF2-40B4-BE49-F238E27FC236}">
                  <a16:creationId xmlns:a16="http://schemas.microsoft.com/office/drawing/2014/main" id="{42F9749E-A5B8-9181-A24A-B30080DB394A}"/>
                </a:ext>
              </a:extLst>
            </p:cNvPr>
            <p:cNvSpPr>
              <a:spLocks/>
            </p:cNvSpPr>
            <p:nvPr/>
          </p:nvSpPr>
          <p:spPr bwMode="auto">
            <a:xfrm>
              <a:off x="8528050" y="4679950"/>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3" name="Freeform 2642">
              <a:extLst>
                <a:ext uri="{FF2B5EF4-FFF2-40B4-BE49-F238E27FC236}">
                  <a16:creationId xmlns:a16="http://schemas.microsoft.com/office/drawing/2014/main" id="{47CF2F99-B8FB-AC7E-9E0D-2600A878B95C}"/>
                </a:ext>
              </a:extLst>
            </p:cNvPr>
            <p:cNvSpPr>
              <a:spLocks/>
            </p:cNvSpPr>
            <p:nvPr/>
          </p:nvSpPr>
          <p:spPr bwMode="auto">
            <a:xfrm>
              <a:off x="8482013" y="4875213"/>
              <a:ext cx="176213" cy="173038"/>
            </a:xfrm>
            <a:custGeom>
              <a:avLst/>
              <a:gdLst>
                <a:gd name="T0" fmla="*/ 20 w 157"/>
                <a:gd name="T1" fmla="*/ 156 h 156"/>
                <a:gd name="T2" fmla="*/ 137 w 157"/>
                <a:gd name="T3" fmla="*/ 156 h 156"/>
                <a:gd name="T4" fmla="*/ 157 w 157"/>
                <a:gd name="T5" fmla="*/ 136 h 156"/>
                <a:gd name="T6" fmla="*/ 157 w 157"/>
                <a:gd name="T7" fmla="*/ 19 h 156"/>
                <a:gd name="T8" fmla="*/ 137 w 157"/>
                <a:gd name="T9" fmla="*/ 0 h 156"/>
                <a:gd name="T10" fmla="*/ 20 w 157"/>
                <a:gd name="T11" fmla="*/ 0 h 156"/>
                <a:gd name="T12" fmla="*/ 0 w 157"/>
                <a:gd name="T13" fmla="*/ 19 h 156"/>
                <a:gd name="T14" fmla="*/ 0 w 157"/>
                <a:gd name="T15" fmla="*/ 136 h 156"/>
                <a:gd name="T16" fmla="*/ 20 w 157"/>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6">
                  <a:moveTo>
                    <a:pt x="20" y="156"/>
                  </a:moveTo>
                  <a:lnTo>
                    <a:pt x="137" y="156"/>
                  </a:lnTo>
                  <a:cubicBezTo>
                    <a:pt x="148" y="156"/>
                    <a:pt x="157" y="147"/>
                    <a:pt x="157" y="136"/>
                  </a:cubicBezTo>
                  <a:lnTo>
                    <a:pt x="157" y="19"/>
                  </a:lnTo>
                  <a:cubicBezTo>
                    <a:pt x="157" y="9"/>
                    <a:pt x="148" y="0"/>
                    <a:pt x="137" y="0"/>
                  </a:cubicBezTo>
                  <a:lnTo>
                    <a:pt x="20" y="0"/>
                  </a:lnTo>
                  <a:cubicBezTo>
                    <a:pt x="9" y="0"/>
                    <a:pt x="0" y="9"/>
                    <a:pt x="0" y="19"/>
                  </a:cubicBezTo>
                  <a:lnTo>
                    <a:pt x="0" y="136"/>
                  </a:lnTo>
                  <a:cubicBezTo>
                    <a:pt x="0" y="147"/>
                    <a:pt x="9" y="156"/>
                    <a:pt x="20" y="156"/>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4" name="Freeform 2643">
              <a:extLst>
                <a:ext uri="{FF2B5EF4-FFF2-40B4-BE49-F238E27FC236}">
                  <a16:creationId xmlns:a16="http://schemas.microsoft.com/office/drawing/2014/main" id="{CEBF1F8D-D562-2BAD-1F2E-287216CB9AC1}"/>
                </a:ext>
              </a:extLst>
            </p:cNvPr>
            <p:cNvSpPr>
              <a:spLocks/>
            </p:cNvSpPr>
            <p:nvPr/>
          </p:nvSpPr>
          <p:spPr bwMode="auto">
            <a:xfrm>
              <a:off x="8528050" y="4926013"/>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5" name="Freeform 2644">
              <a:extLst>
                <a:ext uri="{FF2B5EF4-FFF2-40B4-BE49-F238E27FC236}">
                  <a16:creationId xmlns:a16="http://schemas.microsoft.com/office/drawing/2014/main" id="{E42B4638-542F-4E22-D8F2-F541B9567417}"/>
                </a:ext>
              </a:extLst>
            </p:cNvPr>
            <p:cNvSpPr>
              <a:spLocks/>
            </p:cNvSpPr>
            <p:nvPr/>
          </p:nvSpPr>
          <p:spPr bwMode="auto">
            <a:xfrm>
              <a:off x="8482013" y="5119688"/>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6" name="Freeform 2645">
              <a:extLst>
                <a:ext uri="{FF2B5EF4-FFF2-40B4-BE49-F238E27FC236}">
                  <a16:creationId xmlns:a16="http://schemas.microsoft.com/office/drawing/2014/main" id="{75EBB8CA-DAD5-BAF6-B92B-379A948E3CA5}"/>
                </a:ext>
              </a:extLst>
            </p:cNvPr>
            <p:cNvSpPr>
              <a:spLocks/>
            </p:cNvSpPr>
            <p:nvPr/>
          </p:nvSpPr>
          <p:spPr bwMode="auto">
            <a:xfrm>
              <a:off x="8528050" y="5172075"/>
              <a:ext cx="85725" cy="79375"/>
            </a:xfrm>
            <a:custGeom>
              <a:avLst/>
              <a:gdLst>
                <a:gd name="T0" fmla="*/ 0 w 76"/>
                <a:gd name="T1" fmla="*/ 28 h 70"/>
                <a:gd name="T2" fmla="*/ 29 w 76"/>
                <a:gd name="T3" fmla="*/ 70 h 70"/>
                <a:gd name="T4" fmla="*/ 76 w 76"/>
                <a:gd name="T5" fmla="*/ 0 h 70"/>
              </a:gdLst>
              <a:ahLst/>
              <a:cxnLst>
                <a:cxn ang="0">
                  <a:pos x="T0" y="T1"/>
                </a:cxn>
                <a:cxn ang="0">
                  <a:pos x="T2" y="T3"/>
                </a:cxn>
                <a:cxn ang="0">
                  <a:pos x="T4" y="T5"/>
                </a:cxn>
              </a:cxnLst>
              <a:rect l="0" t="0" r="r" b="b"/>
              <a:pathLst>
                <a:path w="76" h="70">
                  <a:moveTo>
                    <a:pt x="0" y="28"/>
                  </a:moveTo>
                  <a:lnTo>
                    <a:pt x="29" y="70"/>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07" name="Resume" descr="{&quot;Key&quot;:&quot;POWER_USER_SHAPE_ICON&quot;,&quot;Value&quot;:&quot;POWER_USER_SHAPE_ICON_STYLE_1&quot;}">
            <a:extLst>
              <a:ext uri="{FF2B5EF4-FFF2-40B4-BE49-F238E27FC236}">
                <a16:creationId xmlns:a16="http://schemas.microsoft.com/office/drawing/2014/main" id="{3F2D517E-8864-0D54-68F3-8C1154687F78}"/>
              </a:ext>
            </a:extLst>
          </p:cNvPr>
          <p:cNvGrpSpPr>
            <a:grpSpLocks noChangeAspect="1"/>
          </p:cNvGrpSpPr>
          <p:nvPr/>
        </p:nvGrpSpPr>
        <p:grpSpPr>
          <a:xfrm>
            <a:off x="2723376" y="1027906"/>
            <a:ext cx="384041" cy="319338"/>
            <a:chOff x="2170113" y="4779963"/>
            <a:chExt cx="584200" cy="485775"/>
          </a:xfrm>
          <a:noFill/>
        </p:grpSpPr>
        <p:sp>
          <p:nvSpPr>
            <p:cNvPr id="108" name="Freeform: Shape 107">
              <a:extLst>
                <a:ext uri="{FF2B5EF4-FFF2-40B4-BE49-F238E27FC236}">
                  <a16:creationId xmlns:a16="http://schemas.microsoft.com/office/drawing/2014/main" id="{3F645368-BFA3-7003-DACB-AC0D4FC9B50F}"/>
                </a:ext>
              </a:extLst>
            </p:cNvPr>
            <p:cNvSpPr>
              <a:spLocks noChangeArrowheads="1"/>
            </p:cNvSpPr>
            <p:nvPr/>
          </p:nvSpPr>
          <p:spPr bwMode="auto">
            <a:xfrm>
              <a:off x="2170113" y="4779963"/>
              <a:ext cx="584200" cy="485775"/>
            </a:xfrm>
            <a:custGeom>
              <a:avLst/>
              <a:gdLst>
                <a:gd name="connsiteX0" fmla="*/ 165100 w 584200"/>
                <a:gd name="connsiteY0" fmla="*/ 0 h 485775"/>
                <a:gd name="connsiteX1" fmla="*/ 428625 w 584200"/>
                <a:gd name="connsiteY1" fmla="*/ 0 h 485775"/>
                <a:gd name="connsiteX2" fmla="*/ 428625 w 584200"/>
                <a:gd name="connsiteY2" fmla="*/ 42862 h 485775"/>
                <a:gd name="connsiteX3" fmla="*/ 584200 w 584200"/>
                <a:gd name="connsiteY3" fmla="*/ 42862 h 485775"/>
                <a:gd name="connsiteX4" fmla="*/ 584200 w 584200"/>
                <a:gd name="connsiteY4" fmla="*/ 485775 h 485775"/>
                <a:gd name="connsiteX5" fmla="*/ 0 w 584200"/>
                <a:gd name="connsiteY5" fmla="*/ 485775 h 485775"/>
                <a:gd name="connsiteX6" fmla="*/ 0 w 584200"/>
                <a:gd name="connsiteY6" fmla="*/ 42862 h 485775"/>
                <a:gd name="connsiteX7" fmla="*/ 165100 w 584200"/>
                <a:gd name="connsiteY7" fmla="*/ 42862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4200" h="485775">
                  <a:moveTo>
                    <a:pt x="165100" y="0"/>
                  </a:moveTo>
                  <a:lnTo>
                    <a:pt x="428625" y="0"/>
                  </a:lnTo>
                  <a:lnTo>
                    <a:pt x="428625" y="42862"/>
                  </a:lnTo>
                  <a:lnTo>
                    <a:pt x="584200" y="42862"/>
                  </a:lnTo>
                  <a:lnTo>
                    <a:pt x="584200" y="485775"/>
                  </a:lnTo>
                  <a:lnTo>
                    <a:pt x="0" y="485775"/>
                  </a:lnTo>
                  <a:lnTo>
                    <a:pt x="0" y="42862"/>
                  </a:lnTo>
                  <a:lnTo>
                    <a:pt x="165100" y="42862"/>
                  </a:lnTo>
                  <a:close/>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9" name="Rectangle 1447">
              <a:extLst>
                <a:ext uri="{FF2B5EF4-FFF2-40B4-BE49-F238E27FC236}">
                  <a16:creationId xmlns:a16="http://schemas.microsoft.com/office/drawing/2014/main" id="{66EB7779-66AC-F5CB-9317-A6296EB90113}"/>
                </a:ext>
              </a:extLst>
            </p:cNvPr>
            <p:cNvSpPr>
              <a:spLocks noChangeArrowheads="1"/>
            </p:cNvSpPr>
            <p:nvPr/>
          </p:nvSpPr>
          <p:spPr bwMode="auto">
            <a:xfrm>
              <a:off x="2335213" y="4779963"/>
              <a:ext cx="263525" cy="85725"/>
            </a:xfrm>
            <a:prstGeom prst="rect">
              <a:avLst/>
            </a:prstGeom>
            <a:grpFill/>
            <a:ln w="12700">
              <a:solidFill>
                <a:schemeClr val="accent2"/>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0" name="Rectangle 1448">
              <a:extLst>
                <a:ext uri="{FF2B5EF4-FFF2-40B4-BE49-F238E27FC236}">
                  <a16:creationId xmlns:a16="http://schemas.microsoft.com/office/drawing/2014/main" id="{837BF520-AFA0-90DE-A256-186D793F1F75}"/>
                </a:ext>
              </a:extLst>
            </p:cNvPr>
            <p:cNvSpPr>
              <a:spLocks noChangeArrowheads="1"/>
            </p:cNvSpPr>
            <p:nvPr/>
          </p:nvSpPr>
          <p:spPr bwMode="auto">
            <a:xfrm>
              <a:off x="2335213" y="4779963"/>
              <a:ext cx="263525" cy="85725"/>
            </a:xfrm>
            <a:prstGeom prst="rect">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1" name="Freeform 1449">
              <a:extLst>
                <a:ext uri="{FF2B5EF4-FFF2-40B4-BE49-F238E27FC236}">
                  <a16:creationId xmlns:a16="http://schemas.microsoft.com/office/drawing/2014/main" id="{1E3A0162-95CC-97A8-4AE6-06DACBEA8A88}"/>
                </a:ext>
              </a:extLst>
            </p:cNvPr>
            <p:cNvSpPr>
              <a:spLocks/>
            </p:cNvSpPr>
            <p:nvPr/>
          </p:nvSpPr>
          <p:spPr bwMode="auto">
            <a:xfrm>
              <a:off x="2301875" y="4954588"/>
              <a:ext cx="84138" cy="84138"/>
            </a:xfrm>
            <a:custGeom>
              <a:avLst/>
              <a:gdLst>
                <a:gd name="T0" fmla="*/ 71 w 76"/>
                <a:gd name="T1" fmla="*/ 31 h 76"/>
                <a:gd name="T2" fmla="*/ 31 w 76"/>
                <a:gd name="T3" fmla="*/ 71 h 76"/>
                <a:gd name="T4" fmla="*/ 4 w 76"/>
                <a:gd name="T5" fmla="*/ 45 h 76"/>
                <a:gd name="T6" fmla="*/ 45 w 76"/>
                <a:gd name="T7" fmla="*/ 4 h 76"/>
                <a:gd name="T8" fmla="*/ 71 w 76"/>
                <a:gd name="T9" fmla="*/ 31 h 76"/>
              </a:gdLst>
              <a:ahLst/>
              <a:cxnLst>
                <a:cxn ang="0">
                  <a:pos x="T0" y="T1"/>
                </a:cxn>
                <a:cxn ang="0">
                  <a:pos x="T2" y="T3"/>
                </a:cxn>
                <a:cxn ang="0">
                  <a:pos x="T4" y="T5"/>
                </a:cxn>
                <a:cxn ang="0">
                  <a:pos x="T6" y="T7"/>
                </a:cxn>
                <a:cxn ang="0">
                  <a:pos x="T8" y="T9"/>
                </a:cxn>
              </a:cxnLst>
              <a:rect l="0" t="0" r="r" b="b"/>
              <a:pathLst>
                <a:path w="76" h="76">
                  <a:moveTo>
                    <a:pt x="71" y="31"/>
                  </a:moveTo>
                  <a:cubicBezTo>
                    <a:pt x="76" y="55"/>
                    <a:pt x="55" y="76"/>
                    <a:pt x="31" y="71"/>
                  </a:cubicBezTo>
                  <a:cubicBezTo>
                    <a:pt x="18" y="69"/>
                    <a:pt x="7" y="58"/>
                    <a:pt x="4" y="45"/>
                  </a:cubicBezTo>
                  <a:cubicBezTo>
                    <a:pt x="0" y="20"/>
                    <a:pt x="20" y="0"/>
                    <a:pt x="45" y="4"/>
                  </a:cubicBezTo>
                  <a:cubicBezTo>
                    <a:pt x="58" y="7"/>
                    <a:pt x="69" y="18"/>
                    <a:pt x="71" y="31"/>
                  </a:cubicBezTo>
                  <a:close/>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2" name="Freeform 1450">
              <a:extLst>
                <a:ext uri="{FF2B5EF4-FFF2-40B4-BE49-F238E27FC236}">
                  <a16:creationId xmlns:a16="http://schemas.microsoft.com/office/drawing/2014/main" id="{D3F9B6E2-D295-D479-7083-07ECEC144671}"/>
                </a:ext>
              </a:extLst>
            </p:cNvPr>
            <p:cNvSpPr>
              <a:spLocks/>
            </p:cNvSpPr>
            <p:nvPr/>
          </p:nvSpPr>
          <p:spPr bwMode="auto">
            <a:xfrm>
              <a:off x="2249488" y="5073650"/>
              <a:ext cx="188913" cy="96838"/>
            </a:xfrm>
            <a:custGeom>
              <a:avLst/>
              <a:gdLst>
                <a:gd name="T0" fmla="*/ 0 w 170"/>
                <a:gd name="T1" fmla="*/ 86 h 86"/>
                <a:gd name="T2" fmla="*/ 0 w 170"/>
                <a:gd name="T3" fmla="*/ 40 h 86"/>
                <a:gd name="T4" fmla="*/ 49 w 170"/>
                <a:gd name="T5" fmla="*/ 0 h 86"/>
                <a:gd name="T6" fmla="*/ 121 w 170"/>
                <a:gd name="T7" fmla="*/ 0 h 86"/>
                <a:gd name="T8" fmla="*/ 170 w 170"/>
                <a:gd name="T9" fmla="*/ 40 h 86"/>
                <a:gd name="T10" fmla="*/ 170 w 170"/>
                <a:gd name="T11" fmla="*/ 86 h 86"/>
              </a:gdLst>
              <a:ahLst/>
              <a:cxnLst>
                <a:cxn ang="0">
                  <a:pos x="T0" y="T1"/>
                </a:cxn>
                <a:cxn ang="0">
                  <a:pos x="T2" y="T3"/>
                </a:cxn>
                <a:cxn ang="0">
                  <a:pos x="T4" y="T5"/>
                </a:cxn>
                <a:cxn ang="0">
                  <a:pos x="T6" y="T7"/>
                </a:cxn>
                <a:cxn ang="0">
                  <a:pos x="T8" y="T9"/>
                </a:cxn>
                <a:cxn ang="0">
                  <a:pos x="T10" y="T11"/>
                </a:cxn>
              </a:cxnLst>
              <a:rect l="0" t="0" r="r" b="b"/>
              <a:pathLst>
                <a:path w="170" h="86">
                  <a:moveTo>
                    <a:pt x="0" y="86"/>
                  </a:moveTo>
                  <a:lnTo>
                    <a:pt x="0" y="40"/>
                  </a:lnTo>
                  <a:cubicBezTo>
                    <a:pt x="0" y="18"/>
                    <a:pt x="27" y="0"/>
                    <a:pt x="49" y="0"/>
                  </a:cubicBezTo>
                  <a:lnTo>
                    <a:pt x="121" y="0"/>
                  </a:lnTo>
                  <a:cubicBezTo>
                    <a:pt x="143" y="0"/>
                    <a:pt x="170" y="18"/>
                    <a:pt x="170" y="40"/>
                  </a:cubicBezTo>
                  <a:lnTo>
                    <a:pt x="170" y="86"/>
                  </a:lnTo>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3" name="Line 1451">
              <a:extLst>
                <a:ext uri="{FF2B5EF4-FFF2-40B4-BE49-F238E27FC236}">
                  <a16:creationId xmlns:a16="http://schemas.microsoft.com/office/drawing/2014/main" id="{389BC98D-1D0B-0634-7F79-9EC849316C3A}"/>
                </a:ext>
              </a:extLst>
            </p:cNvPr>
            <p:cNvSpPr>
              <a:spLocks noChangeShapeType="1"/>
            </p:cNvSpPr>
            <p:nvPr/>
          </p:nvSpPr>
          <p:spPr bwMode="auto">
            <a:xfrm>
              <a:off x="2530475" y="49577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4" name="Line 1452">
              <a:extLst>
                <a:ext uri="{FF2B5EF4-FFF2-40B4-BE49-F238E27FC236}">
                  <a16:creationId xmlns:a16="http://schemas.microsoft.com/office/drawing/2014/main" id="{083A2E36-5BE4-3FA3-7E38-23D58523158E}"/>
                </a:ext>
              </a:extLst>
            </p:cNvPr>
            <p:cNvSpPr>
              <a:spLocks noChangeShapeType="1"/>
            </p:cNvSpPr>
            <p:nvPr/>
          </p:nvSpPr>
          <p:spPr bwMode="auto">
            <a:xfrm>
              <a:off x="2530475" y="5026025"/>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5" name="Line 1453">
              <a:extLst>
                <a:ext uri="{FF2B5EF4-FFF2-40B4-BE49-F238E27FC236}">
                  <a16:creationId xmlns:a16="http://schemas.microsoft.com/office/drawing/2014/main" id="{565D81F0-5B10-2EC4-FDAF-A27AEAAB15DD}"/>
                </a:ext>
              </a:extLst>
            </p:cNvPr>
            <p:cNvSpPr>
              <a:spLocks noChangeShapeType="1"/>
            </p:cNvSpPr>
            <p:nvPr/>
          </p:nvSpPr>
          <p:spPr bwMode="auto">
            <a:xfrm>
              <a:off x="2530475" y="5092700"/>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6" name="Line 1454">
              <a:extLst>
                <a:ext uri="{FF2B5EF4-FFF2-40B4-BE49-F238E27FC236}">
                  <a16:creationId xmlns:a16="http://schemas.microsoft.com/office/drawing/2014/main" id="{17699792-B95A-A6D8-37E5-C42B9EEF3EF1}"/>
                </a:ext>
              </a:extLst>
            </p:cNvPr>
            <p:cNvSpPr>
              <a:spLocks noChangeShapeType="1"/>
            </p:cNvSpPr>
            <p:nvPr/>
          </p:nvSpPr>
          <p:spPr bwMode="auto">
            <a:xfrm>
              <a:off x="2530475" y="51609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17" name="Book6" descr="{&quot;Key&quot;:&quot;POWER_USER_SHAPE_ICON&quot;,&quot;Value&quot;:&quot;POWER_USER_SHAPE_ICON_STYLE_1&quot;}">
            <a:extLst>
              <a:ext uri="{FF2B5EF4-FFF2-40B4-BE49-F238E27FC236}">
                <a16:creationId xmlns:a16="http://schemas.microsoft.com/office/drawing/2014/main" id="{FD45214E-D654-E1C7-6506-B1DA3867E968}"/>
              </a:ext>
            </a:extLst>
          </p:cNvPr>
          <p:cNvGrpSpPr>
            <a:grpSpLocks noChangeAspect="1"/>
          </p:cNvGrpSpPr>
          <p:nvPr/>
        </p:nvGrpSpPr>
        <p:grpSpPr>
          <a:xfrm>
            <a:off x="2784767" y="4736599"/>
            <a:ext cx="433215" cy="430129"/>
            <a:chOff x="3074989" y="1408113"/>
            <a:chExt cx="668337" cy="663575"/>
          </a:xfrm>
          <a:solidFill>
            <a:schemeClr val="tx2"/>
          </a:solidFill>
        </p:grpSpPr>
        <p:sp>
          <p:nvSpPr>
            <p:cNvPr id="118" name="Freeform 474">
              <a:extLst>
                <a:ext uri="{FF2B5EF4-FFF2-40B4-BE49-F238E27FC236}">
                  <a16:creationId xmlns:a16="http://schemas.microsoft.com/office/drawing/2014/main" id="{7A44AF76-4311-16D9-35E3-20A58178377A}"/>
                </a:ext>
              </a:extLst>
            </p:cNvPr>
            <p:cNvSpPr>
              <a:spLocks/>
            </p:cNvSpPr>
            <p:nvPr/>
          </p:nvSpPr>
          <p:spPr bwMode="auto">
            <a:xfrm>
              <a:off x="3074989" y="1414463"/>
              <a:ext cx="355600" cy="358775"/>
            </a:xfrm>
            <a:custGeom>
              <a:avLst/>
              <a:gdLst>
                <a:gd name="T0" fmla="*/ 472 w 3041"/>
                <a:gd name="T1" fmla="*/ 3074 h 3074"/>
                <a:gd name="T2" fmla="*/ 176 w 3041"/>
                <a:gd name="T3" fmla="*/ 2956 h 3074"/>
                <a:gd name="T4" fmla="*/ 169 w 3041"/>
                <a:gd name="T5" fmla="*/ 2335 h 3074"/>
                <a:gd name="T6" fmla="*/ 2372 w 3041"/>
                <a:gd name="T7" fmla="*/ 31 h 3074"/>
                <a:gd name="T8" fmla="*/ 2478 w 3041"/>
                <a:gd name="T9" fmla="*/ 29 h 3074"/>
                <a:gd name="T10" fmla="*/ 2481 w 3041"/>
                <a:gd name="T11" fmla="*/ 135 h 3074"/>
                <a:gd name="T12" fmla="*/ 278 w 3041"/>
                <a:gd name="T13" fmla="*/ 2439 h 3074"/>
                <a:gd name="T14" fmla="*/ 279 w 3041"/>
                <a:gd name="T15" fmla="*/ 2848 h 3074"/>
                <a:gd name="T16" fmla="*/ 689 w 3041"/>
                <a:gd name="T17" fmla="*/ 2831 h 3074"/>
                <a:gd name="T18" fmla="*/ 2904 w 3041"/>
                <a:gd name="T19" fmla="*/ 515 h 3074"/>
                <a:gd name="T20" fmla="*/ 3010 w 3041"/>
                <a:gd name="T21" fmla="*/ 512 h 3074"/>
                <a:gd name="T22" fmla="*/ 3012 w 3041"/>
                <a:gd name="T23" fmla="*/ 619 h 3074"/>
                <a:gd name="T24" fmla="*/ 797 w 3041"/>
                <a:gd name="T25" fmla="*/ 2935 h 3074"/>
                <a:gd name="T26" fmla="*/ 472 w 3041"/>
                <a:gd name="T27" fmla="*/ 3074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1" h="3074">
                  <a:moveTo>
                    <a:pt x="472" y="3074"/>
                  </a:moveTo>
                  <a:cubicBezTo>
                    <a:pt x="365" y="3074"/>
                    <a:pt x="258" y="3035"/>
                    <a:pt x="176" y="2956"/>
                  </a:cubicBezTo>
                  <a:cubicBezTo>
                    <a:pt x="3" y="2791"/>
                    <a:pt x="0" y="2512"/>
                    <a:pt x="169" y="2335"/>
                  </a:cubicBezTo>
                  <a:lnTo>
                    <a:pt x="2372" y="31"/>
                  </a:lnTo>
                  <a:cubicBezTo>
                    <a:pt x="2401" y="1"/>
                    <a:pt x="2448" y="0"/>
                    <a:pt x="2478" y="29"/>
                  </a:cubicBezTo>
                  <a:cubicBezTo>
                    <a:pt x="2508" y="58"/>
                    <a:pt x="2509" y="105"/>
                    <a:pt x="2481" y="135"/>
                  </a:cubicBezTo>
                  <a:lnTo>
                    <a:pt x="278" y="2439"/>
                  </a:lnTo>
                  <a:cubicBezTo>
                    <a:pt x="165" y="2556"/>
                    <a:pt x="166" y="2740"/>
                    <a:pt x="279" y="2848"/>
                  </a:cubicBezTo>
                  <a:cubicBezTo>
                    <a:pt x="393" y="2956"/>
                    <a:pt x="576" y="2949"/>
                    <a:pt x="689" y="2831"/>
                  </a:cubicBezTo>
                  <a:lnTo>
                    <a:pt x="2904" y="515"/>
                  </a:lnTo>
                  <a:cubicBezTo>
                    <a:pt x="2932" y="485"/>
                    <a:pt x="2980" y="484"/>
                    <a:pt x="3010" y="512"/>
                  </a:cubicBezTo>
                  <a:cubicBezTo>
                    <a:pt x="3040" y="541"/>
                    <a:pt x="3041" y="589"/>
                    <a:pt x="3012" y="619"/>
                  </a:cubicBezTo>
                  <a:lnTo>
                    <a:pt x="797" y="2935"/>
                  </a:lnTo>
                  <a:cubicBezTo>
                    <a:pt x="708" y="3028"/>
                    <a:pt x="590" y="3074"/>
                    <a:pt x="472" y="30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9" name="Freeform 475">
              <a:extLst>
                <a:ext uri="{FF2B5EF4-FFF2-40B4-BE49-F238E27FC236}">
                  <a16:creationId xmlns:a16="http://schemas.microsoft.com/office/drawing/2014/main" id="{F666E3AB-F207-6D25-5D17-6847C26B5622}"/>
                </a:ext>
              </a:extLst>
            </p:cNvPr>
            <p:cNvSpPr>
              <a:spLocks/>
            </p:cNvSpPr>
            <p:nvPr/>
          </p:nvSpPr>
          <p:spPr bwMode="auto">
            <a:xfrm>
              <a:off x="3400426" y="1762125"/>
              <a:ext cx="342900" cy="309563"/>
            </a:xfrm>
            <a:custGeom>
              <a:avLst/>
              <a:gdLst>
                <a:gd name="T0" fmla="*/ 317 w 2942"/>
                <a:gd name="T1" fmla="*/ 2655 h 2655"/>
                <a:gd name="T2" fmla="*/ 35 w 2942"/>
                <a:gd name="T3" fmla="*/ 2551 h 2655"/>
                <a:gd name="T4" fmla="*/ 27 w 2942"/>
                <a:gd name="T5" fmla="*/ 2445 h 2655"/>
                <a:gd name="T6" fmla="*/ 133 w 2942"/>
                <a:gd name="T7" fmla="*/ 2437 h 2655"/>
                <a:gd name="T8" fmla="*/ 523 w 2942"/>
                <a:gd name="T9" fmla="*/ 2417 h 2655"/>
                <a:gd name="T10" fmla="*/ 2805 w 2942"/>
                <a:gd name="T11" fmla="*/ 31 h 2655"/>
                <a:gd name="T12" fmla="*/ 2911 w 2942"/>
                <a:gd name="T13" fmla="*/ 29 h 2655"/>
                <a:gd name="T14" fmla="*/ 2913 w 2942"/>
                <a:gd name="T15" fmla="*/ 135 h 2655"/>
                <a:gd name="T16" fmla="*/ 632 w 2942"/>
                <a:gd name="T17" fmla="*/ 2521 h 2655"/>
                <a:gd name="T18" fmla="*/ 317 w 2942"/>
                <a:gd name="T19" fmla="*/ 2655 h 2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2" h="2655">
                  <a:moveTo>
                    <a:pt x="317" y="2655"/>
                  </a:moveTo>
                  <a:cubicBezTo>
                    <a:pt x="217" y="2655"/>
                    <a:pt x="117" y="2621"/>
                    <a:pt x="35" y="2551"/>
                  </a:cubicBezTo>
                  <a:cubicBezTo>
                    <a:pt x="4" y="2524"/>
                    <a:pt x="0" y="2477"/>
                    <a:pt x="27" y="2445"/>
                  </a:cubicBezTo>
                  <a:cubicBezTo>
                    <a:pt x="54" y="2414"/>
                    <a:pt x="102" y="2410"/>
                    <a:pt x="133" y="2437"/>
                  </a:cubicBezTo>
                  <a:cubicBezTo>
                    <a:pt x="247" y="2535"/>
                    <a:pt x="419" y="2527"/>
                    <a:pt x="523" y="2417"/>
                  </a:cubicBezTo>
                  <a:lnTo>
                    <a:pt x="2805" y="31"/>
                  </a:lnTo>
                  <a:cubicBezTo>
                    <a:pt x="2833" y="1"/>
                    <a:pt x="2881" y="0"/>
                    <a:pt x="2911" y="29"/>
                  </a:cubicBezTo>
                  <a:cubicBezTo>
                    <a:pt x="2941" y="58"/>
                    <a:pt x="2942" y="105"/>
                    <a:pt x="2913" y="135"/>
                  </a:cubicBezTo>
                  <a:lnTo>
                    <a:pt x="632" y="2521"/>
                  </a:lnTo>
                  <a:cubicBezTo>
                    <a:pt x="546" y="2610"/>
                    <a:pt x="432" y="2655"/>
                    <a:pt x="317" y="26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0" name="Freeform 476">
              <a:extLst>
                <a:ext uri="{FF2B5EF4-FFF2-40B4-BE49-F238E27FC236}">
                  <a16:creationId xmlns:a16="http://schemas.microsoft.com/office/drawing/2014/main" id="{4D4BF3A7-A6A3-DC72-75EA-210BD7511194}"/>
                </a:ext>
              </a:extLst>
            </p:cNvPr>
            <p:cNvSpPr>
              <a:spLocks/>
            </p:cNvSpPr>
            <p:nvPr/>
          </p:nvSpPr>
          <p:spPr bwMode="auto">
            <a:xfrm>
              <a:off x="3344864" y="1408113"/>
              <a:ext cx="87313" cy="87313"/>
            </a:xfrm>
            <a:custGeom>
              <a:avLst/>
              <a:gdLst>
                <a:gd name="T0" fmla="*/ 424 w 746"/>
                <a:gd name="T1" fmla="*/ 746 h 746"/>
                <a:gd name="T2" fmla="*/ 418 w 746"/>
                <a:gd name="T3" fmla="*/ 746 h 746"/>
                <a:gd name="T4" fmla="*/ 136 w 746"/>
                <a:gd name="T5" fmla="*/ 629 h 746"/>
                <a:gd name="T6" fmla="*/ 7 w 746"/>
                <a:gd name="T7" fmla="*/ 352 h 746"/>
                <a:gd name="T8" fmla="*/ 108 w 746"/>
                <a:gd name="T9" fmla="*/ 72 h 746"/>
                <a:gd name="T10" fmla="*/ 147 w 746"/>
                <a:gd name="T11" fmla="*/ 31 h 746"/>
                <a:gd name="T12" fmla="*/ 253 w 746"/>
                <a:gd name="T13" fmla="*/ 28 h 746"/>
                <a:gd name="T14" fmla="*/ 255 w 746"/>
                <a:gd name="T15" fmla="*/ 134 h 746"/>
                <a:gd name="T16" fmla="*/ 216 w 746"/>
                <a:gd name="T17" fmla="*/ 175 h 746"/>
                <a:gd name="T18" fmla="*/ 156 w 746"/>
                <a:gd name="T19" fmla="*/ 343 h 746"/>
                <a:gd name="T20" fmla="*/ 240 w 746"/>
                <a:gd name="T21" fmla="*/ 520 h 746"/>
                <a:gd name="T22" fmla="*/ 420 w 746"/>
                <a:gd name="T23" fmla="*/ 596 h 746"/>
                <a:gd name="T24" fmla="*/ 424 w 746"/>
                <a:gd name="T25" fmla="*/ 596 h 746"/>
                <a:gd name="T26" fmla="*/ 586 w 746"/>
                <a:gd name="T27" fmla="*/ 529 h 746"/>
                <a:gd name="T28" fmla="*/ 609 w 746"/>
                <a:gd name="T29" fmla="*/ 504 h 746"/>
                <a:gd name="T30" fmla="*/ 715 w 746"/>
                <a:gd name="T31" fmla="*/ 502 h 746"/>
                <a:gd name="T32" fmla="*/ 718 w 746"/>
                <a:gd name="T33" fmla="*/ 608 h 746"/>
                <a:gd name="T34" fmla="*/ 694 w 746"/>
                <a:gd name="T35" fmla="*/ 632 h 746"/>
                <a:gd name="T36" fmla="*/ 424 w 746"/>
                <a:gd name="T37"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6" h="746">
                  <a:moveTo>
                    <a:pt x="424" y="746"/>
                  </a:moveTo>
                  <a:lnTo>
                    <a:pt x="418" y="746"/>
                  </a:lnTo>
                  <a:cubicBezTo>
                    <a:pt x="314" y="745"/>
                    <a:pt x="214" y="703"/>
                    <a:pt x="136" y="629"/>
                  </a:cubicBezTo>
                  <a:cubicBezTo>
                    <a:pt x="59" y="554"/>
                    <a:pt x="13" y="456"/>
                    <a:pt x="7" y="352"/>
                  </a:cubicBezTo>
                  <a:cubicBezTo>
                    <a:pt x="0" y="246"/>
                    <a:pt x="36" y="146"/>
                    <a:pt x="108" y="72"/>
                  </a:cubicBezTo>
                  <a:lnTo>
                    <a:pt x="147" y="31"/>
                  </a:lnTo>
                  <a:cubicBezTo>
                    <a:pt x="176" y="1"/>
                    <a:pt x="223" y="0"/>
                    <a:pt x="253" y="28"/>
                  </a:cubicBezTo>
                  <a:cubicBezTo>
                    <a:pt x="283" y="57"/>
                    <a:pt x="284" y="104"/>
                    <a:pt x="255" y="134"/>
                  </a:cubicBezTo>
                  <a:lnTo>
                    <a:pt x="216" y="175"/>
                  </a:lnTo>
                  <a:cubicBezTo>
                    <a:pt x="174" y="219"/>
                    <a:pt x="153" y="279"/>
                    <a:pt x="156" y="343"/>
                  </a:cubicBezTo>
                  <a:cubicBezTo>
                    <a:pt x="160" y="410"/>
                    <a:pt x="190" y="472"/>
                    <a:pt x="240" y="520"/>
                  </a:cubicBezTo>
                  <a:cubicBezTo>
                    <a:pt x="290" y="568"/>
                    <a:pt x="354" y="595"/>
                    <a:pt x="420" y="596"/>
                  </a:cubicBezTo>
                  <a:lnTo>
                    <a:pt x="424" y="596"/>
                  </a:lnTo>
                  <a:cubicBezTo>
                    <a:pt x="487" y="596"/>
                    <a:pt x="544" y="572"/>
                    <a:pt x="586" y="529"/>
                  </a:cubicBezTo>
                  <a:lnTo>
                    <a:pt x="609" y="504"/>
                  </a:lnTo>
                  <a:cubicBezTo>
                    <a:pt x="638" y="474"/>
                    <a:pt x="685" y="473"/>
                    <a:pt x="715" y="502"/>
                  </a:cubicBezTo>
                  <a:cubicBezTo>
                    <a:pt x="745" y="530"/>
                    <a:pt x="746" y="578"/>
                    <a:pt x="718" y="608"/>
                  </a:cubicBezTo>
                  <a:lnTo>
                    <a:pt x="694" y="632"/>
                  </a:lnTo>
                  <a:cubicBezTo>
                    <a:pt x="624" y="706"/>
                    <a:pt x="528" y="746"/>
                    <a:pt x="424" y="7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1" name="Freeform 477">
              <a:extLst>
                <a:ext uri="{FF2B5EF4-FFF2-40B4-BE49-F238E27FC236}">
                  <a16:creationId xmlns:a16="http://schemas.microsoft.com/office/drawing/2014/main" id="{CCEA5736-C7B6-7493-80F1-BB965DBB4A12}"/>
                </a:ext>
              </a:extLst>
            </p:cNvPr>
            <p:cNvSpPr>
              <a:spLocks/>
            </p:cNvSpPr>
            <p:nvPr/>
          </p:nvSpPr>
          <p:spPr bwMode="auto">
            <a:xfrm>
              <a:off x="3268664" y="1914525"/>
              <a:ext cx="146050" cy="141288"/>
            </a:xfrm>
            <a:custGeom>
              <a:avLst/>
              <a:gdLst>
                <a:gd name="T0" fmla="*/ 1161 w 1244"/>
                <a:gd name="T1" fmla="*/ 1208 h 1208"/>
                <a:gd name="T2" fmla="*/ 1109 w 1244"/>
                <a:gd name="T3" fmla="*/ 1187 h 1208"/>
                <a:gd name="T4" fmla="*/ 31 w 1244"/>
                <a:gd name="T5" fmla="*/ 136 h 1208"/>
                <a:gd name="T6" fmla="*/ 29 w 1244"/>
                <a:gd name="T7" fmla="*/ 30 h 1208"/>
                <a:gd name="T8" fmla="*/ 135 w 1244"/>
                <a:gd name="T9" fmla="*/ 29 h 1208"/>
                <a:gd name="T10" fmla="*/ 1214 w 1244"/>
                <a:gd name="T11" fmla="*/ 1079 h 1208"/>
                <a:gd name="T12" fmla="*/ 1215 w 1244"/>
                <a:gd name="T13" fmla="*/ 1185 h 1208"/>
                <a:gd name="T14" fmla="*/ 1161 w 1244"/>
                <a:gd name="T15" fmla="*/ 1208 h 1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4" h="1208">
                  <a:moveTo>
                    <a:pt x="1161" y="1208"/>
                  </a:moveTo>
                  <a:cubicBezTo>
                    <a:pt x="1143" y="1208"/>
                    <a:pt x="1124" y="1201"/>
                    <a:pt x="1109" y="1187"/>
                  </a:cubicBezTo>
                  <a:cubicBezTo>
                    <a:pt x="1109" y="1187"/>
                    <a:pt x="589" y="680"/>
                    <a:pt x="31" y="136"/>
                  </a:cubicBezTo>
                  <a:cubicBezTo>
                    <a:pt x="1" y="107"/>
                    <a:pt x="0" y="60"/>
                    <a:pt x="29" y="30"/>
                  </a:cubicBezTo>
                  <a:cubicBezTo>
                    <a:pt x="58" y="1"/>
                    <a:pt x="106" y="0"/>
                    <a:pt x="135" y="29"/>
                  </a:cubicBezTo>
                  <a:cubicBezTo>
                    <a:pt x="693" y="573"/>
                    <a:pt x="1214" y="1079"/>
                    <a:pt x="1214" y="1079"/>
                  </a:cubicBezTo>
                  <a:cubicBezTo>
                    <a:pt x="1243" y="1108"/>
                    <a:pt x="1244" y="1156"/>
                    <a:pt x="1215" y="1185"/>
                  </a:cubicBezTo>
                  <a:cubicBezTo>
                    <a:pt x="1200" y="1200"/>
                    <a:pt x="1181" y="1208"/>
                    <a:pt x="1161" y="12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2" name="Freeform 478">
              <a:extLst>
                <a:ext uri="{FF2B5EF4-FFF2-40B4-BE49-F238E27FC236}">
                  <a16:creationId xmlns:a16="http://schemas.microsoft.com/office/drawing/2014/main" id="{FC6C0A75-26C8-2D12-CC08-7D7133611655}"/>
                </a:ext>
              </a:extLst>
            </p:cNvPr>
            <p:cNvSpPr>
              <a:spLocks/>
            </p:cNvSpPr>
            <p:nvPr/>
          </p:nvSpPr>
          <p:spPr bwMode="auto">
            <a:xfrm>
              <a:off x="3248026" y="1893888"/>
              <a:ext cx="20638" cy="19050"/>
            </a:xfrm>
            <a:custGeom>
              <a:avLst/>
              <a:gdLst>
                <a:gd name="T0" fmla="*/ 95 w 177"/>
                <a:gd name="T1" fmla="*/ 170 h 170"/>
                <a:gd name="T2" fmla="*/ 42 w 177"/>
                <a:gd name="T3" fmla="*/ 148 h 170"/>
                <a:gd name="T4" fmla="*/ 34 w 177"/>
                <a:gd name="T5" fmla="*/ 140 h 170"/>
                <a:gd name="T6" fmla="*/ 30 w 177"/>
                <a:gd name="T7" fmla="*/ 136 h 170"/>
                <a:gd name="T8" fmla="*/ 29 w 177"/>
                <a:gd name="T9" fmla="*/ 30 h 170"/>
                <a:gd name="T10" fmla="*/ 135 w 177"/>
                <a:gd name="T11" fmla="*/ 29 h 170"/>
                <a:gd name="T12" fmla="*/ 143 w 177"/>
                <a:gd name="T13" fmla="*/ 37 h 170"/>
                <a:gd name="T14" fmla="*/ 147 w 177"/>
                <a:gd name="T15" fmla="*/ 41 h 170"/>
                <a:gd name="T16" fmla="*/ 148 w 177"/>
                <a:gd name="T17" fmla="*/ 147 h 170"/>
                <a:gd name="T18" fmla="*/ 95 w 177"/>
                <a:gd name="T1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70">
                  <a:moveTo>
                    <a:pt x="95" y="170"/>
                  </a:moveTo>
                  <a:cubicBezTo>
                    <a:pt x="76" y="170"/>
                    <a:pt x="57" y="163"/>
                    <a:pt x="42" y="148"/>
                  </a:cubicBezTo>
                  <a:cubicBezTo>
                    <a:pt x="39" y="146"/>
                    <a:pt x="37" y="143"/>
                    <a:pt x="34" y="140"/>
                  </a:cubicBezTo>
                  <a:lnTo>
                    <a:pt x="30" y="136"/>
                  </a:lnTo>
                  <a:cubicBezTo>
                    <a:pt x="1" y="107"/>
                    <a:pt x="0" y="60"/>
                    <a:pt x="29" y="30"/>
                  </a:cubicBezTo>
                  <a:cubicBezTo>
                    <a:pt x="58" y="1"/>
                    <a:pt x="105" y="0"/>
                    <a:pt x="135" y="29"/>
                  </a:cubicBezTo>
                  <a:cubicBezTo>
                    <a:pt x="138" y="32"/>
                    <a:pt x="140" y="34"/>
                    <a:pt x="143" y="37"/>
                  </a:cubicBezTo>
                  <a:lnTo>
                    <a:pt x="147" y="41"/>
                  </a:lnTo>
                  <a:cubicBezTo>
                    <a:pt x="177" y="70"/>
                    <a:pt x="177" y="118"/>
                    <a:pt x="148" y="147"/>
                  </a:cubicBezTo>
                  <a:cubicBezTo>
                    <a:pt x="134" y="162"/>
                    <a:pt x="114" y="170"/>
                    <a:pt x="95"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3" name="Freeform 479">
              <a:extLst>
                <a:ext uri="{FF2B5EF4-FFF2-40B4-BE49-F238E27FC236}">
                  <a16:creationId xmlns:a16="http://schemas.microsoft.com/office/drawing/2014/main" id="{8B4C45C9-CC1F-5D20-74A9-A9099A8554D3}"/>
                </a:ext>
              </a:extLst>
            </p:cNvPr>
            <p:cNvSpPr>
              <a:spLocks/>
            </p:cNvSpPr>
            <p:nvPr/>
          </p:nvSpPr>
          <p:spPr bwMode="auto">
            <a:xfrm>
              <a:off x="3089276" y="1738313"/>
              <a:ext cx="155575" cy="152400"/>
            </a:xfrm>
            <a:custGeom>
              <a:avLst/>
              <a:gdLst>
                <a:gd name="T0" fmla="*/ 1259 w 1341"/>
                <a:gd name="T1" fmla="*/ 1304 h 1304"/>
                <a:gd name="T2" fmla="*/ 1206 w 1341"/>
                <a:gd name="T3" fmla="*/ 1283 h 1304"/>
                <a:gd name="T4" fmla="*/ 30 w 1341"/>
                <a:gd name="T5" fmla="*/ 137 h 1304"/>
                <a:gd name="T6" fmla="*/ 29 w 1341"/>
                <a:gd name="T7" fmla="*/ 30 h 1304"/>
                <a:gd name="T8" fmla="*/ 135 w 1341"/>
                <a:gd name="T9" fmla="*/ 29 h 1304"/>
                <a:gd name="T10" fmla="*/ 1311 w 1341"/>
                <a:gd name="T11" fmla="*/ 1175 h 1304"/>
                <a:gd name="T12" fmla="*/ 1313 w 1341"/>
                <a:gd name="T13" fmla="*/ 1281 h 1304"/>
                <a:gd name="T14" fmla="*/ 1259 w 1341"/>
                <a:gd name="T15" fmla="*/ 1304 h 1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1" h="1304">
                  <a:moveTo>
                    <a:pt x="1259" y="1304"/>
                  </a:moveTo>
                  <a:cubicBezTo>
                    <a:pt x="1240" y="1304"/>
                    <a:pt x="1221" y="1297"/>
                    <a:pt x="1206" y="1283"/>
                  </a:cubicBezTo>
                  <a:lnTo>
                    <a:pt x="30" y="137"/>
                  </a:lnTo>
                  <a:cubicBezTo>
                    <a:pt x="0" y="108"/>
                    <a:pt x="0" y="60"/>
                    <a:pt x="29" y="30"/>
                  </a:cubicBezTo>
                  <a:cubicBezTo>
                    <a:pt x="58" y="1"/>
                    <a:pt x="105" y="0"/>
                    <a:pt x="135" y="29"/>
                  </a:cubicBezTo>
                  <a:lnTo>
                    <a:pt x="1311" y="1175"/>
                  </a:lnTo>
                  <a:cubicBezTo>
                    <a:pt x="1341" y="1204"/>
                    <a:pt x="1341" y="1252"/>
                    <a:pt x="1313" y="1281"/>
                  </a:cubicBezTo>
                  <a:cubicBezTo>
                    <a:pt x="1298" y="1297"/>
                    <a:pt x="1278" y="1304"/>
                    <a:pt x="1259" y="13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4" name="Freeform 480">
              <a:extLst>
                <a:ext uri="{FF2B5EF4-FFF2-40B4-BE49-F238E27FC236}">
                  <a16:creationId xmlns:a16="http://schemas.microsoft.com/office/drawing/2014/main" id="{EC161261-1F13-FC49-3B44-4CBDDC37B157}"/>
                </a:ext>
              </a:extLst>
            </p:cNvPr>
            <p:cNvSpPr>
              <a:spLocks/>
            </p:cNvSpPr>
            <p:nvPr/>
          </p:nvSpPr>
          <p:spPr bwMode="auto">
            <a:xfrm>
              <a:off x="3414714" y="1463675"/>
              <a:ext cx="323850" cy="311150"/>
            </a:xfrm>
            <a:custGeom>
              <a:avLst/>
              <a:gdLst>
                <a:gd name="T0" fmla="*/ 2691 w 2774"/>
                <a:gd name="T1" fmla="*/ 2652 h 2652"/>
                <a:gd name="T2" fmla="*/ 2640 w 2774"/>
                <a:gd name="T3" fmla="*/ 2631 h 2652"/>
                <a:gd name="T4" fmla="*/ 31 w 2774"/>
                <a:gd name="T5" fmla="*/ 137 h 2652"/>
                <a:gd name="T6" fmla="*/ 29 w 2774"/>
                <a:gd name="T7" fmla="*/ 31 h 2652"/>
                <a:gd name="T8" fmla="*/ 135 w 2774"/>
                <a:gd name="T9" fmla="*/ 29 h 2652"/>
                <a:gd name="T10" fmla="*/ 2743 w 2774"/>
                <a:gd name="T11" fmla="*/ 2523 h 2652"/>
                <a:gd name="T12" fmla="*/ 2746 w 2774"/>
                <a:gd name="T13" fmla="*/ 2629 h 2652"/>
                <a:gd name="T14" fmla="*/ 2691 w 2774"/>
                <a:gd name="T15" fmla="*/ 2652 h 2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4" h="2652">
                  <a:moveTo>
                    <a:pt x="2691" y="2652"/>
                  </a:moveTo>
                  <a:cubicBezTo>
                    <a:pt x="2673" y="2652"/>
                    <a:pt x="2654" y="2645"/>
                    <a:pt x="2640" y="2631"/>
                  </a:cubicBezTo>
                  <a:lnTo>
                    <a:pt x="31" y="137"/>
                  </a:lnTo>
                  <a:cubicBezTo>
                    <a:pt x="1" y="108"/>
                    <a:pt x="0" y="61"/>
                    <a:pt x="29" y="31"/>
                  </a:cubicBezTo>
                  <a:cubicBezTo>
                    <a:pt x="57" y="1"/>
                    <a:pt x="105" y="0"/>
                    <a:pt x="135" y="29"/>
                  </a:cubicBezTo>
                  <a:lnTo>
                    <a:pt x="2743" y="2523"/>
                  </a:lnTo>
                  <a:cubicBezTo>
                    <a:pt x="2773" y="2551"/>
                    <a:pt x="2774" y="2599"/>
                    <a:pt x="2746" y="2629"/>
                  </a:cubicBezTo>
                  <a:cubicBezTo>
                    <a:pt x="2731" y="2644"/>
                    <a:pt x="2711" y="2652"/>
                    <a:pt x="2691" y="26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5" name="Freeform 481">
              <a:extLst>
                <a:ext uri="{FF2B5EF4-FFF2-40B4-BE49-F238E27FC236}">
                  <a16:creationId xmlns:a16="http://schemas.microsoft.com/office/drawing/2014/main" id="{2BE4318A-67E2-2DFD-8BBC-BE653062411A}"/>
                </a:ext>
              </a:extLst>
            </p:cNvPr>
            <p:cNvSpPr>
              <a:spLocks/>
            </p:cNvSpPr>
            <p:nvPr/>
          </p:nvSpPr>
          <p:spPr bwMode="auto">
            <a:xfrm>
              <a:off x="3392489" y="1527175"/>
              <a:ext cx="66675" cy="25400"/>
            </a:xfrm>
            <a:custGeom>
              <a:avLst/>
              <a:gdLst>
                <a:gd name="T0" fmla="*/ 283 w 579"/>
                <a:gd name="T1" fmla="*/ 215 h 215"/>
                <a:gd name="T2" fmla="*/ 0 w 579"/>
                <a:gd name="T3" fmla="*/ 149 h 215"/>
                <a:gd name="T4" fmla="*/ 62 w 579"/>
                <a:gd name="T5" fmla="*/ 12 h 215"/>
                <a:gd name="T6" fmla="*/ 498 w 579"/>
                <a:gd name="T7" fmla="*/ 0 h 215"/>
                <a:gd name="T8" fmla="*/ 579 w 579"/>
                <a:gd name="T9" fmla="*/ 127 h 215"/>
                <a:gd name="T10" fmla="*/ 283 w 579"/>
                <a:gd name="T11" fmla="*/ 215 h 215"/>
              </a:gdLst>
              <a:ahLst/>
              <a:cxnLst>
                <a:cxn ang="0">
                  <a:pos x="T0" y="T1"/>
                </a:cxn>
                <a:cxn ang="0">
                  <a:pos x="T2" y="T3"/>
                </a:cxn>
                <a:cxn ang="0">
                  <a:pos x="T4" y="T5"/>
                </a:cxn>
                <a:cxn ang="0">
                  <a:pos x="T6" y="T7"/>
                </a:cxn>
                <a:cxn ang="0">
                  <a:pos x="T8" y="T9"/>
                </a:cxn>
                <a:cxn ang="0">
                  <a:pos x="T10" y="T11"/>
                </a:cxn>
              </a:cxnLst>
              <a:rect l="0" t="0" r="r" b="b"/>
              <a:pathLst>
                <a:path w="579" h="215">
                  <a:moveTo>
                    <a:pt x="283" y="215"/>
                  </a:moveTo>
                  <a:cubicBezTo>
                    <a:pt x="175" y="215"/>
                    <a:pt x="77" y="184"/>
                    <a:pt x="0" y="149"/>
                  </a:cubicBezTo>
                  <a:lnTo>
                    <a:pt x="62" y="12"/>
                  </a:lnTo>
                  <a:cubicBezTo>
                    <a:pt x="173" y="63"/>
                    <a:pt x="339" y="102"/>
                    <a:pt x="498" y="0"/>
                  </a:cubicBezTo>
                  <a:lnTo>
                    <a:pt x="579" y="127"/>
                  </a:lnTo>
                  <a:cubicBezTo>
                    <a:pt x="478" y="191"/>
                    <a:pt x="377" y="215"/>
                    <a:pt x="283"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6" name="Freeform 482">
              <a:extLst>
                <a:ext uri="{FF2B5EF4-FFF2-40B4-BE49-F238E27FC236}">
                  <a16:creationId xmlns:a16="http://schemas.microsoft.com/office/drawing/2014/main" id="{BBAAA6D1-DD7D-DB1F-0971-98EF47EA5EDB}"/>
                </a:ext>
              </a:extLst>
            </p:cNvPr>
            <p:cNvSpPr>
              <a:spLocks/>
            </p:cNvSpPr>
            <p:nvPr/>
          </p:nvSpPr>
          <p:spPr bwMode="auto">
            <a:xfrm>
              <a:off x="3644901" y="1736725"/>
              <a:ext cx="36513" cy="79375"/>
            </a:xfrm>
            <a:custGeom>
              <a:avLst/>
              <a:gdLst>
                <a:gd name="T0" fmla="*/ 188 w 321"/>
                <a:gd name="T1" fmla="*/ 675 h 675"/>
                <a:gd name="T2" fmla="*/ 194 w 321"/>
                <a:gd name="T3" fmla="*/ 0 h 675"/>
                <a:gd name="T4" fmla="*/ 321 w 321"/>
                <a:gd name="T5" fmla="*/ 79 h 675"/>
                <a:gd name="T6" fmla="*/ 312 w 321"/>
                <a:gd name="T7" fmla="*/ 590 h 675"/>
                <a:gd name="T8" fmla="*/ 188 w 321"/>
                <a:gd name="T9" fmla="*/ 675 h 675"/>
              </a:gdLst>
              <a:ahLst/>
              <a:cxnLst>
                <a:cxn ang="0">
                  <a:pos x="T0" y="T1"/>
                </a:cxn>
                <a:cxn ang="0">
                  <a:pos x="T2" y="T3"/>
                </a:cxn>
                <a:cxn ang="0">
                  <a:pos x="T4" y="T5"/>
                </a:cxn>
                <a:cxn ang="0">
                  <a:pos x="T6" y="T7"/>
                </a:cxn>
                <a:cxn ang="0">
                  <a:pos x="T8" y="T9"/>
                </a:cxn>
              </a:cxnLst>
              <a:rect l="0" t="0" r="r" b="b"/>
              <a:pathLst>
                <a:path w="321" h="675">
                  <a:moveTo>
                    <a:pt x="188" y="675"/>
                  </a:moveTo>
                  <a:cubicBezTo>
                    <a:pt x="0" y="402"/>
                    <a:pt x="111" y="135"/>
                    <a:pt x="194" y="0"/>
                  </a:cubicBezTo>
                  <a:lnTo>
                    <a:pt x="321" y="79"/>
                  </a:lnTo>
                  <a:cubicBezTo>
                    <a:pt x="243" y="205"/>
                    <a:pt x="178" y="397"/>
                    <a:pt x="312" y="590"/>
                  </a:cubicBezTo>
                  <a:lnTo>
                    <a:pt x="188" y="67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7" name="Freeform 483">
              <a:extLst>
                <a:ext uri="{FF2B5EF4-FFF2-40B4-BE49-F238E27FC236}">
                  <a16:creationId xmlns:a16="http://schemas.microsoft.com/office/drawing/2014/main" id="{40B77519-C34A-2BB0-6B8D-E7FC70CA74AD}"/>
                </a:ext>
              </a:extLst>
            </p:cNvPr>
            <p:cNvSpPr>
              <a:spLocks noEditPoints="1"/>
            </p:cNvSpPr>
            <p:nvPr/>
          </p:nvSpPr>
          <p:spPr bwMode="auto">
            <a:xfrm>
              <a:off x="3248026" y="1560513"/>
              <a:ext cx="406400" cy="404813"/>
            </a:xfrm>
            <a:custGeom>
              <a:avLst/>
              <a:gdLst>
                <a:gd name="T0" fmla="*/ 1526 w 3492"/>
                <a:gd name="T1" fmla="*/ 151 h 3459"/>
                <a:gd name="T2" fmla="*/ 1511 w 3492"/>
                <a:gd name="T3" fmla="*/ 157 h 3459"/>
                <a:gd name="T4" fmla="*/ 157 w 3492"/>
                <a:gd name="T5" fmla="*/ 1573 h 3459"/>
                <a:gd name="T6" fmla="*/ 150 w 3492"/>
                <a:gd name="T7" fmla="*/ 1588 h 3459"/>
                <a:gd name="T8" fmla="*/ 155 w 3492"/>
                <a:gd name="T9" fmla="*/ 1599 h 3459"/>
                <a:gd name="T10" fmla="*/ 1938 w 3492"/>
                <a:gd name="T11" fmla="*/ 3305 h 3459"/>
                <a:gd name="T12" fmla="*/ 1949 w 3492"/>
                <a:gd name="T13" fmla="*/ 3309 h 3459"/>
                <a:gd name="T14" fmla="*/ 1964 w 3492"/>
                <a:gd name="T15" fmla="*/ 3302 h 3459"/>
                <a:gd name="T16" fmla="*/ 3318 w 3492"/>
                <a:gd name="T17" fmla="*/ 1886 h 3459"/>
                <a:gd name="T18" fmla="*/ 3320 w 3492"/>
                <a:gd name="T19" fmla="*/ 1860 h 3459"/>
                <a:gd name="T20" fmla="*/ 1536 w 3492"/>
                <a:gd name="T21" fmla="*/ 154 h 3459"/>
                <a:gd name="T22" fmla="*/ 1526 w 3492"/>
                <a:gd name="T23" fmla="*/ 151 h 3459"/>
                <a:gd name="T24" fmla="*/ 1949 w 3492"/>
                <a:gd name="T25" fmla="*/ 3459 h 3459"/>
                <a:gd name="T26" fmla="*/ 1835 w 3492"/>
                <a:gd name="T27" fmla="*/ 3413 h 3459"/>
                <a:gd name="T28" fmla="*/ 51 w 3492"/>
                <a:gd name="T29" fmla="*/ 1708 h 3459"/>
                <a:gd name="T30" fmla="*/ 0 w 3492"/>
                <a:gd name="T31" fmla="*/ 1589 h 3459"/>
                <a:gd name="T32" fmla="*/ 48 w 3492"/>
                <a:gd name="T33" fmla="*/ 1469 h 3459"/>
                <a:gd name="T34" fmla="*/ 1402 w 3492"/>
                <a:gd name="T35" fmla="*/ 54 h 3459"/>
                <a:gd name="T36" fmla="*/ 1526 w 3492"/>
                <a:gd name="T37" fmla="*/ 0 h 3459"/>
                <a:gd name="T38" fmla="*/ 1640 w 3492"/>
                <a:gd name="T39" fmla="*/ 46 h 3459"/>
                <a:gd name="T40" fmla="*/ 3424 w 3492"/>
                <a:gd name="T41" fmla="*/ 1752 h 3459"/>
                <a:gd name="T42" fmla="*/ 3427 w 3492"/>
                <a:gd name="T43" fmla="*/ 1990 h 3459"/>
                <a:gd name="T44" fmla="*/ 2073 w 3492"/>
                <a:gd name="T45" fmla="*/ 3406 h 3459"/>
                <a:gd name="T46" fmla="*/ 1949 w 3492"/>
                <a:gd name="T47" fmla="*/ 3459 h 3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2" h="3459">
                  <a:moveTo>
                    <a:pt x="1526" y="151"/>
                  </a:moveTo>
                  <a:cubicBezTo>
                    <a:pt x="1523" y="151"/>
                    <a:pt x="1516" y="151"/>
                    <a:pt x="1511" y="157"/>
                  </a:cubicBezTo>
                  <a:lnTo>
                    <a:pt x="157" y="1573"/>
                  </a:lnTo>
                  <a:cubicBezTo>
                    <a:pt x="151" y="1579"/>
                    <a:pt x="150" y="1585"/>
                    <a:pt x="150" y="1588"/>
                  </a:cubicBezTo>
                  <a:cubicBezTo>
                    <a:pt x="150" y="1592"/>
                    <a:pt x="151" y="1596"/>
                    <a:pt x="155" y="1599"/>
                  </a:cubicBezTo>
                  <a:lnTo>
                    <a:pt x="1938" y="3305"/>
                  </a:lnTo>
                  <a:cubicBezTo>
                    <a:pt x="1941" y="3308"/>
                    <a:pt x="1945" y="3309"/>
                    <a:pt x="1949" y="3309"/>
                  </a:cubicBezTo>
                  <a:cubicBezTo>
                    <a:pt x="1952" y="3309"/>
                    <a:pt x="1959" y="3308"/>
                    <a:pt x="1964" y="3302"/>
                  </a:cubicBezTo>
                  <a:lnTo>
                    <a:pt x="3318" y="1886"/>
                  </a:lnTo>
                  <a:cubicBezTo>
                    <a:pt x="3326" y="1878"/>
                    <a:pt x="3327" y="1866"/>
                    <a:pt x="3320" y="1860"/>
                  </a:cubicBezTo>
                  <a:lnTo>
                    <a:pt x="1536" y="154"/>
                  </a:lnTo>
                  <a:cubicBezTo>
                    <a:pt x="1534" y="152"/>
                    <a:pt x="1530" y="151"/>
                    <a:pt x="1526" y="151"/>
                  </a:cubicBezTo>
                  <a:close/>
                  <a:moveTo>
                    <a:pt x="1949" y="3459"/>
                  </a:moveTo>
                  <a:cubicBezTo>
                    <a:pt x="1906" y="3459"/>
                    <a:pt x="1865" y="3443"/>
                    <a:pt x="1835" y="3413"/>
                  </a:cubicBezTo>
                  <a:lnTo>
                    <a:pt x="51" y="1708"/>
                  </a:lnTo>
                  <a:cubicBezTo>
                    <a:pt x="18" y="1677"/>
                    <a:pt x="0" y="1634"/>
                    <a:pt x="0" y="1589"/>
                  </a:cubicBezTo>
                  <a:cubicBezTo>
                    <a:pt x="0" y="1545"/>
                    <a:pt x="17" y="1502"/>
                    <a:pt x="48" y="1469"/>
                  </a:cubicBezTo>
                  <a:lnTo>
                    <a:pt x="1402" y="54"/>
                  </a:lnTo>
                  <a:cubicBezTo>
                    <a:pt x="1434" y="20"/>
                    <a:pt x="1480" y="0"/>
                    <a:pt x="1526" y="0"/>
                  </a:cubicBezTo>
                  <a:cubicBezTo>
                    <a:pt x="1569" y="0"/>
                    <a:pt x="1609" y="17"/>
                    <a:pt x="1640" y="46"/>
                  </a:cubicBezTo>
                  <a:lnTo>
                    <a:pt x="3424" y="1752"/>
                  </a:lnTo>
                  <a:cubicBezTo>
                    <a:pt x="3490" y="1815"/>
                    <a:pt x="3492" y="1922"/>
                    <a:pt x="3427" y="1990"/>
                  </a:cubicBezTo>
                  <a:lnTo>
                    <a:pt x="2073" y="3406"/>
                  </a:lnTo>
                  <a:cubicBezTo>
                    <a:pt x="2040" y="3440"/>
                    <a:pt x="1995" y="3459"/>
                    <a:pt x="1949" y="34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8" name="Freeform 484">
              <a:extLst>
                <a:ext uri="{FF2B5EF4-FFF2-40B4-BE49-F238E27FC236}">
                  <a16:creationId xmlns:a16="http://schemas.microsoft.com/office/drawing/2014/main" id="{6ABA53C7-B992-FCD0-F538-37EB79DD3E51}"/>
                </a:ext>
              </a:extLst>
            </p:cNvPr>
            <p:cNvSpPr>
              <a:spLocks/>
            </p:cNvSpPr>
            <p:nvPr/>
          </p:nvSpPr>
          <p:spPr bwMode="auto">
            <a:xfrm>
              <a:off x="3162301" y="1735138"/>
              <a:ext cx="320675" cy="307975"/>
            </a:xfrm>
            <a:custGeom>
              <a:avLst/>
              <a:gdLst>
                <a:gd name="T0" fmla="*/ 2671 w 2754"/>
                <a:gd name="T1" fmla="*/ 2632 h 2632"/>
                <a:gd name="T2" fmla="*/ 2619 w 2754"/>
                <a:gd name="T3" fmla="*/ 2611 h 2632"/>
                <a:gd name="T4" fmla="*/ 31 w 2754"/>
                <a:gd name="T5" fmla="*/ 137 h 2632"/>
                <a:gd name="T6" fmla="*/ 29 w 2754"/>
                <a:gd name="T7" fmla="*/ 31 h 2632"/>
                <a:gd name="T8" fmla="*/ 135 w 2754"/>
                <a:gd name="T9" fmla="*/ 28 h 2632"/>
                <a:gd name="T10" fmla="*/ 2723 w 2754"/>
                <a:gd name="T11" fmla="*/ 2503 h 2632"/>
                <a:gd name="T12" fmla="*/ 2725 w 2754"/>
                <a:gd name="T13" fmla="*/ 2609 h 2632"/>
                <a:gd name="T14" fmla="*/ 2671 w 2754"/>
                <a:gd name="T15" fmla="*/ 2632 h 26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54" h="2632">
                  <a:moveTo>
                    <a:pt x="2671" y="2632"/>
                  </a:moveTo>
                  <a:cubicBezTo>
                    <a:pt x="2652" y="2632"/>
                    <a:pt x="2633" y="2625"/>
                    <a:pt x="2619" y="2611"/>
                  </a:cubicBezTo>
                  <a:lnTo>
                    <a:pt x="31" y="137"/>
                  </a:lnTo>
                  <a:cubicBezTo>
                    <a:pt x="1" y="108"/>
                    <a:pt x="0" y="61"/>
                    <a:pt x="29" y="31"/>
                  </a:cubicBezTo>
                  <a:cubicBezTo>
                    <a:pt x="57" y="1"/>
                    <a:pt x="105" y="0"/>
                    <a:pt x="135" y="28"/>
                  </a:cubicBezTo>
                  <a:lnTo>
                    <a:pt x="2723" y="2503"/>
                  </a:lnTo>
                  <a:cubicBezTo>
                    <a:pt x="2753" y="2531"/>
                    <a:pt x="2754" y="2579"/>
                    <a:pt x="2725" y="2609"/>
                  </a:cubicBezTo>
                  <a:cubicBezTo>
                    <a:pt x="2710" y="2624"/>
                    <a:pt x="2690" y="2632"/>
                    <a:pt x="2671" y="26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29" name="Briefcase10" descr="{&quot;Key&quot;:&quot;POWER_USER_SHAPE_ICON&quot;,&quot;Value&quot;:&quot;POWER_USER_SHAPE_ICON_STYLE_1&quot;}">
            <a:extLst>
              <a:ext uri="{FF2B5EF4-FFF2-40B4-BE49-F238E27FC236}">
                <a16:creationId xmlns:a16="http://schemas.microsoft.com/office/drawing/2014/main" id="{7EAF9176-30BC-B890-41BD-BBC1021CE24B}"/>
              </a:ext>
            </a:extLst>
          </p:cNvPr>
          <p:cNvGrpSpPr>
            <a:grpSpLocks noChangeAspect="1"/>
          </p:cNvGrpSpPr>
          <p:nvPr/>
        </p:nvGrpSpPr>
        <p:grpSpPr>
          <a:xfrm>
            <a:off x="6927344" y="1065901"/>
            <a:ext cx="421927" cy="336934"/>
            <a:chOff x="7331076" y="1797050"/>
            <a:chExt cx="441325" cy="352425"/>
          </a:xfrm>
          <a:solidFill>
            <a:schemeClr val="accent6"/>
          </a:solidFill>
        </p:grpSpPr>
        <p:sp>
          <p:nvSpPr>
            <p:cNvPr id="130" name="Freeform 198">
              <a:extLst>
                <a:ext uri="{FF2B5EF4-FFF2-40B4-BE49-F238E27FC236}">
                  <a16:creationId xmlns:a16="http://schemas.microsoft.com/office/drawing/2014/main" id="{9B36C309-EC5F-655A-1006-10109A10CF1D}"/>
                </a:ext>
              </a:extLst>
            </p:cNvPr>
            <p:cNvSpPr>
              <a:spLocks noEditPoints="1"/>
            </p:cNvSpPr>
            <p:nvPr/>
          </p:nvSpPr>
          <p:spPr bwMode="auto">
            <a:xfrm>
              <a:off x="7331076" y="1847850"/>
              <a:ext cx="439738" cy="301625"/>
            </a:xfrm>
            <a:custGeom>
              <a:avLst/>
              <a:gdLst>
                <a:gd name="T0" fmla="*/ 26 w 482"/>
                <a:gd name="T1" fmla="*/ 14 h 330"/>
                <a:gd name="T2" fmla="*/ 15 w 482"/>
                <a:gd name="T3" fmla="*/ 26 h 330"/>
                <a:gd name="T4" fmla="*/ 15 w 482"/>
                <a:gd name="T5" fmla="*/ 305 h 330"/>
                <a:gd name="T6" fmla="*/ 26 w 482"/>
                <a:gd name="T7" fmla="*/ 316 h 330"/>
                <a:gd name="T8" fmla="*/ 457 w 482"/>
                <a:gd name="T9" fmla="*/ 316 h 330"/>
                <a:gd name="T10" fmla="*/ 468 w 482"/>
                <a:gd name="T11" fmla="*/ 305 h 330"/>
                <a:gd name="T12" fmla="*/ 468 w 482"/>
                <a:gd name="T13" fmla="*/ 26 h 330"/>
                <a:gd name="T14" fmla="*/ 457 w 482"/>
                <a:gd name="T15" fmla="*/ 14 h 330"/>
                <a:gd name="T16" fmla="*/ 26 w 482"/>
                <a:gd name="T17" fmla="*/ 14 h 330"/>
                <a:gd name="T18" fmla="*/ 457 w 482"/>
                <a:gd name="T19" fmla="*/ 330 h 330"/>
                <a:gd name="T20" fmla="*/ 26 w 482"/>
                <a:gd name="T21" fmla="*/ 330 h 330"/>
                <a:gd name="T22" fmla="*/ 0 w 482"/>
                <a:gd name="T23" fmla="*/ 305 h 330"/>
                <a:gd name="T24" fmla="*/ 0 w 482"/>
                <a:gd name="T25" fmla="*/ 26 h 330"/>
                <a:gd name="T26" fmla="*/ 26 w 482"/>
                <a:gd name="T27" fmla="*/ 0 h 330"/>
                <a:gd name="T28" fmla="*/ 457 w 482"/>
                <a:gd name="T29" fmla="*/ 0 h 330"/>
                <a:gd name="T30" fmla="*/ 482 w 482"/>
                <a:gd name="T31" fmla="*/ 26 h 330"/>
                <a:gd name="T32" fmla="*/ 482 w 482"/>
                <a:gd name="T33" fmla="*/ 305 h 330"/>
                <a:gd name="T34" fmla="*/ 457 w 482"/>
                <a:gd name="T3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2" h="330">
                  <a:moveTo>
                    <a:pt x="26" y="14"/>
                  </a:moveTo>
                  <a:cubicBezTo>
                    <a:pt x="20" y="14"/>
                    <a:pt x="15" y="19"/>
                    <a:pt x="15" y="26"/>
                  </a:cubicBezTo>
                  <a:lnTo>
                    <a:pt x="15" y="305"/>
                  </a:lnTo>
                  <a:cubicBezTo>
                    <a:pt x="15" y="311"/>
                    <a:pt x="20" y="316"/>
                    <a:pt x="26" y="316"/>
                  </a:cubicBezTo>
                  <a:lnTo>
                    <a:pt x="457" y="316"/>
                  </a:lnTo>
                  <a:cubicBezTo>
                    <a:pt x="463" y="316"/>
                    <a:pt x="468" y="311"/>
                    <a:pt x="468" y="305"/>
                  </a:cubicBezTo>
                  <a:lnTo>
                    <a:pt x="468" y="26"/>
                  </a:lnTo>
                  <a:cubicBezTo>
                    <a:pt x="468" y="19"/>
                    <a:pt x="463" y="14"/>
                    <a:pt x="457" y="14"/>
                  </a:cubicBezTo>
                  <a:lnTo>
                    <a:pt x="26" y="14"/>
                  </a:lnTo>
                  <a:close/>
                  <a:moveTo>
                    <a:pt x="457" y="330"/>
                  </a:moveTo>
                  <a:lnTo>
                    <a:pt x="26" y="330"/>
                  </a:lnTo>
                  <a:cubicBezTo>
                    <a:pt x="12" y="330"/>
                    <a:pt x="0" y="319"/>
                    <a:pt x="0" y="305"/>
                  </a:cubicBezTo>
                  <a:lnTo>
                    <a:pt x="0" y="26"/>
                  </a:lnTo>
                  <a:cubicBezTo>
                    <a:pt x="0" y="11"/>
                    <a:pt x="12" y="0"/>
                    <a:pt x="26" y="0"/>
                  </a:cubicBezTo>
                  <a:lnTo>
                    <a:pt x="457" y="0"/>
                  </a:lnTo>
                  <a:cubicBezTo>
                    <a:pt x="471" y="0"/>
                    <a:pt x="482" y="11"/>
                    <a:pt x="482" y="26"/>
                  </a:cubicBezTo>
                  <a:lnTo>
                    <a:pt x="482" y="305"/>
                  </a:lnTo>
                  <a:cubicBezTo>
                    <a:pt x="482" y="319"/>
                    <a:pt x="471" y="330"/>
                    <a:pt x="457" y="3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1" name="Freeform 199">
              <a:extLst>
                <a:ext uri="{FF2B5EF4-FFF2-40B4-BE49-F238E27FC236}">
                  <a16:creationId xmlns:a16="http://schemas.microsoft.com/office/drawing/2014/main" id="{8B776013-955F-CA1E-13B3-72962E2C5E59}"/>
                </a:ext>
              </a:extLst>
            </p:cNvPr>
            <p:cNvSpPr>
              <a:spLocks/>
            </p:cNvSpPr>
            <p:nvPr/>
          </p:nvSpPr>
          <p:spPr bwMode="auto">
            <a:xfrm>
              <a:off x="7478713" y="1797050"/>
              <a:ext cx="150813" cy="63500"/>
            </a:xfrm>
            <a:custGeom>
              <a:avLst/>
              <a:gdLst>
                <a:gd name="T0" fmla="*/ 157 w 165"/>
                <a:gd name="T1" fmla="*/ 69 h 69"/>
                <a:gd name="T2" fmla="*/ 150 w 165"/>
                <a:gd name="T3" fmla="*/ 62 h 69"/>
                <a:gd name="T4" fmla="*/ 150 w 165"/>
                <a:gd name="T5" fmla="*/ 14 h 69"/>
                <a:gd name="T6" fmla="*/ 15 w 165"/>
                <a:gd name="T7" fmla="*/ 14 h 69"/>
                <a:gd name="T8" fmla="*/ 15 w 165"/>
                <a:gd name="T9" fmla="*/ 62 h 69"/>
                <a:gd name="T10" fmla="*/ 7 w 165"/>
                <a:gd name="T11" fmla="*/ 69 h 69"/>
                <a:gd name="T12" fmla="*/ 0 w 165"/>
                <a:gd name="T13" fmla="*/ 62 h 69"/>
                <a:gd name="T14" fmla="*/ 0 w 165"/>
                <a:gd name="T15" fmla="*/ 7 h 69"/>
                <a:gd name="T16" fmla="*/ 7 w 165"/>
                <a:gd name="T17" fmla="*/ 0 h 69"/>
                <a:gd name="T18" fmla="*/ 157 w 165"/>
                <a:gd name="T19" fmla="*/ 0 h 69"/>
                <a:gd name="T20" fmla="*/ 165 w 165"/>
                <a:gd name="T21" fmla="*/ 7 h 69"/>
                <a:gd name="T22" fmla="*/ 165 w 165"/>
                <a:gd name="T23" fmla="*/ 62 h 69"/>
                <a:gd name="T24" fmla="*/ 157 w 165"/>
                <a:gd name="T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69">
                  <a:moveTo>
                    <a:pt x="157" y="69"/>
                  </a:moveTo>
                  <a:cubicBezTo>
                    <a:pt x="153" y="69"/>
                    <a:pt x="150" y="66"/>
                    <a:pt x="150" y="62"/>
                  </a:cubicBezTo>
                  <a:lnTo>
                    <a:pt x="150" y="14"/>
                  </a:lnTo>
                  <a:lnTo>
                    <a:pt x="15" y="14"/>
                  </a:lnTo>
                  <a:lnTo>
                    <a:pt x="15" y="62"/>
                  </a:lnTo>
                  <a:cubicBezTo>
                    <a:pt x="15" y="66"/>
                    <a:pt x="11" y="69"/>
                    <a:pt x="7" y="69"/>
                  </a:cubicBezTo>
                  <a:cubicBezTo>
                    <a:pt x="3" y="69"/>
                    <a:pt x="0" y="66"/>
                    <a:pt x="0" y="62"/>
                  </a:cubicBezTo>
                  <a:lnTo>
                    <a:pt x="0" y="7"/>
                  </a:lnTo>
                  <a:cubicBezTo>
                    <a:pt x="0" y="3"/>
                    <a:pt x="3" y="0"/>
                    <a:pt x="7" y="0"/>
                  </a:cubicBezTo>
                  <a:lnTo>
                    <a:pt x="157" y="0"/>
                  </a:lnTo>
                  <a:cubicBezTo>
                    <a:pt x="161" y="0"/>
                    <a:pt x="165" y="3"/>
                    <a:pt x="165" y="7"/>
                  </a:cubicBezTo>
                  <a:lnTo>
                    <a:pt x="165" y="62"/>
                  </a:lnTo>
                  <a:cubicBezTo>
                    <a:pt x="165" y="66"/>
                    <a:pt x="161" y="69"/>
                    <a:pt x="157" y="6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2" name="Freeform 200">
              <a:extLst>
                <a:ext uri="{FF2B5EF4-FFF2-40B4-BE49-F238E27FC236}">
                  <a16:creationId xmlns:a16="http://schemas.microsoft.com/office/drawing/2014/main" id="{E41239EF-8E14-CE14-1B41-5A66BA4579EC}"/>
                </a:ext>
              </a:extLst>
            </p:cNvPr>
            <p:cNvSpPr>
              <a:spLocks noEditPoints="1"/>
            </p:cNvSpPr>
            <p:nvPr/>
          </p:nvSpPr>
          <p:spPr bwMode="auto">
            <a:xfrm>
              <a:off x="742473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7 w 62"/>
                <a:gd name="T11" fmla="*/ 66 h 90"/>
                <a:gd name="T12" fmla="*/ 47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7" y="71"/>
                    <a:pt x="47" y="66"/>
                  </a:cubicBezTo>
                  <a:lnTo>
                    <a:pt x="47" y="24"/>
                  </a:lnTo>
                  <a:cubicBezTo>
                    <a:pt x="47"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3" name="Freeform 201">
              <a:extLst>
                <a:ext uri="{FF2B5EF4-FFF2-40B4-BE49-F238E27FC236}">
                  <a16:creationId xmlns:a16="http://schemas.microsoft.com/office/drawing/2014/main" id="{691079FA-6352-1BC2-239B-FFAFEE6AE7BD}"/>
                </a:ext>
              </a:extLst>
            </p:cNvPr>
            <p:cNvSpPr>
              <a:spLocks noEditPoints="1"/>
            </p:cNvSpPr>
            <p:nvPr/>
          </p:nvSpPr>
          <p:spPr bwMode="auto">
            <a:xfrm>
              <a:off x="762158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8 w 62"/>
                <a:gd name="T11" fmla="*/ 66 h 90"/>
                <a:gd name="T12" fmla="*/ 48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8" y="71"/>
                    <a:pt x="48" y="66"/>
                  </a:cubicBezTo>
                  <a:lnTo>
                    <a:pt x="48" y="24"/>
                  </a:lnTo>
                  <a:cubicBezTo>
                    <a:pt x="48"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4" name="Freeform 202">
              <a:extLst>
                <a:ext uri="{FF2B5EF4-FFF2-40B4-BE49-F238E27FC236}">
                  <a16:creationId xmlns:a16="http://schemas.microsoft.com/office/drawing/2014/main" id="{850D3820-4158-1F57-B0BE-80E6C00E929E}"/>
                </a:ext>
              </a:extLst>
            </p:cNvPr>
            <p:cNvSpPr>
              <a:spLocks/>
            </p:cNvSpPr>
            <p:nvPr/>
          </p:nvSpPr>
          <p:spPr bwMode="auto">
            <a:xfrm>
              <a:off x="7331076" y="1933575"/>
              <a:ext cx="85725" cy="71438"/>
            </a:xfrm>
            <a:custGeom>
              <a:avLst/>
              <a:gdLst>
                <a:gd name="T0" fmla="*/ 86 w 94"/>
                <a:gd name="T1" fmla="*/ 78 h 78"/>
                <a:gd name="T2" fmla="*/ 71 w 94"/>
                <a:gd name="T3" fmla="*/ 78 h 78"/>
                <a:gd name="T4" fmla="*/ 66 w 94"/>
                <a:gd name="T5" fmla="*/ 76 h 78"/>
                <a:gd name="T6" fmla="*/ 3 w 94"/>
                <a:gd name="T7" fmla="*/ 13 h 78"/>
                <a:gd name="T8" fmla="*/ 3 w 94"/>
                <a:gd name="T9" fmla="*/ 3 h 78"/>
                <a:gd name="T10" fmla="*/ 13 w 94"/>
                <a:gd name="T11" fmla="*/ 3 h 78"/>
                <a:gd name="T12" fmla="*/ 74 w 94"/>
                <a:gd name="T13" fmla="*/ 63 h 78"/>
                <a:gd name="T14" fmla="*/ 86 w 94"/>
                <a:gd name="T15" fmla="*/ 63 h 78"/>
                <a:gd name="T16" fmla="*/ 94 w 94"/>
                <a:gd name="T17" fmla="*/ 71 h 78"/>
                <a:gd name="T18" fmla="*/ 86 w 94"/>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8">
                  <a:moveTo>
                    <a:pt x="86" y="78"/>
                  </a:moveTo>
                  <a:lnTo>
                    <a:pt x="71" y="78"/>
                  </a:lnTo>
                  <a:cubicBezTo>
                    <a:pt x="69" y="78"/>
                    <a:pt x="68" y="77"/>
                    <a:pt x="66" y="76"/>
                  </a:cubicBezTo>
                  <a:lnTo>
                    <a:pt x="3" y="13"/>
                  </a:lnTo>
                  <a:cubicBezTo>
                    <a:pt x="0" y="10"/>
                    <a:pt x="0" y="5"/>
                    <a:pt x="3" y="3"/>
                  </a:cubicBezTo>
                  <a:cubicBezTo>
                    <a:pt x="6" y="0"/>
                    <a:pt x="11" y="0"/>
                    <a:pt x="13" y="3"/>
                  </a:cubicBezTo>
                  <a:lnTo>
                    <a:pt x="74" y="63"/>
                  </a:lnTo>
                  <a:lnTo>
                    <a:pt x="86" y="63"/>
                  </a:lnTo>
                  <a:cubicBezTo>
                    <a:pt x="90" y="63"/>
                    <a:pt x="94" y="67"/>
                    <a:pt x="94" y="71"/>
                  </a:cubicBezTo>
                  <a:cubicBezTo>
                    <a:pt x="94" y="75"/>
                    <a:pt x="90" y="78"/>
                    <a:pt x="86"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5" name="Freeform 203">
              <a:extLst>
                <a:ext uri="{FF2B5EF4-FFF2-40B4-BE49-F238E27FC236}">
                  <a16:creationId xmlns:a16="http://schemas.microsoft.com/office/drawing/2014/main" id="{9E70745D-5F7D-C902-AC25-2D248FC3B40C}"/>
                </a:ext>
              </a:extLst>
            </p:cNvPr>
            <p:cNvSpPr>
              <a:spLocks/>
            </p:cNvSpPr>
            <p:nvPr/>
          </p:nvSpPr>
          <p:spPr bwMode="auto">
            <a:xfrm>
              <a:off x="7686676" y="1933575"/>
              <a:ext cx="85725" cy="71438"/>
            </a:xfrm>
            <a:custGeom>
              <a:avLst/>
              <a:gdLst>
                <a:gd name="T0" fmla="*/ 22 w 93"/>
                <a:gd name="T1" fmla="*/ 78 h 78"/>
                <a:gd name="T2" fmla="*/ 7 w 93"/>
                <a:gd name="T3" fmla="*/ 78 h 78"/>
                <a:gd name="T4" fmla="*/ 0 w 93"/>
                <a:gd name="T5" fmla="*/ 71 h 78"/>
                <a:gd name="T6" fmla="*/ 7 w 93"/>
                <a:gd name="T7" fmla="*/ 63 h 78"/>
                <a:gd name="T8" fmla="*/ 19 w 93"/>
                <a:gd name="T9" fmla="*/ 63 h 78"/>
                <a:gd name="T10" fmla="*/ 80 w 93"/>
                <a:gd name="T11" fmla="*/ 3 h 78"/>
                <a:gd name="T12" fmla="*/ 90 w 93"/>
                <a:gd name="T13" fmla="*/ 3 h 78"/>
                <a:gd name="T14" fmla="*/ 90 w 93"/>
                <a:gd name="T15" fmla="*/ 13 h 78"/>
                <a:gd name="T16" fmla="*/ 27 w 93"/>
                <a:gd name="T17" fmla="*/ 76 h 78"/>
                <a:gd name="T18" fmla="*/ 22 w 93"/>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78">
                  <a:moveTo>
                    <a:pt x="22" y="78"/>
                  </a:moveTo>
                  <a:lnTo>
                    <a:pt x="7" y="78"/>
                  </a:lnTo>
                  <a:cubicBezTo>
                    <a:pt x="3" y="78"/>
                    <a:pt x="0" y="75"/>
                    <a:pt x="0" y="71"/>
                  </a:cubicBezTo>
                  <a:cubicBezTo>
                    <a:pt x="0" y="67"/>
                    <a:pt x="3" y="63"/>
                    <a:pt x="7" y="63"/>
                  </a:cubicBezTo>
                  <a:lnTo>
                    <a:pt x="19" y="63"/>
                  </a:lnTo>
                  <a:lnTo>
                    <a:pt x="80" y="3"/>
                  </a:lnTo>
                  <a:cubicBezTo>
                    <a:pt x="83" y="0"/>
                    <a:pt x="87" y="0"/>
                    <a:pt x="90" y="3"/>
                  </a:cubicBezTo>
                  <a:cubicBezTo>
                    <a:pt x="93" y="5"/>
                    <a:pt x="93" y="10"/>
                    <a:pt x="90" y="13"/>
                  </a:cubicBezTo>
                  <a:lnTo>
                    <a:pt x="27" y="76"/>
                  </a:lnTo>
                  <a:cubicBezTo>
                    <a:pt x="26" y="77"/>
                    <a:pt x="24" y="78"/>
                    <a:pt x="22"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6" name="Freeform 204">
              <a:extLst>
                <a:ext uri="{FF2B5EF4-FFF2-40B4-BE49-F238E27FC236}">
                  <a16:creationId xmlns:a16="http://schemas.microsoft.com/office/drawing/2014/main" id="{158FAF2A-4A00-FDAF-E27E-4748E3E86C54}"/>
                </a:ext>
              </a:extLst>
            </p:cNvPr>
            <p:cNvSpPr>
              <a:spLocks/>
            </p:cNvSpPr>
            <p:nvPr/>
          </p:nvSpPr>
          <p:spPr bwMode="auto">
            <a:xfrm>
              <a:off x="7486651" y="1992313"/>
              <a:ext cx="130175" cy="12700"/>
            </a:xfrm>
            <a:custGeom>
              <a:avLst/>
              <a:gdLst>
                <a:gd name="T0" fmla="*/ 135 w 142"/>
                <a:gd name="T1" fmla="*/ 14 h 14"/>
                <a:gd name="T2" fmla="*/ 7 w 142"/>
                <a:gd name="T3" fmla="*/ 14 h 14"/>
                <a:gd name="T4" fmla="*/ 0 w 142"/>
                <a:gd name="T5" fmla="*/ 7 h 14"/>
                <a:gd name="T6" fmla="*/ 7 w 142"/>
                <a:gd name="T7" fmla="*/ 0 h 14"/>
                <a:gd name="T8" fmla="*/ 135 w 142"/>
                <a:gd name="T9" fmla="*/ 0 h 14"/>
                <a:gd name="T10" fmla="*/ 142 w 142"/>
                <a:gd name="T11" fmla="*/ 7 h 14"/>
                <a:gd name="T12" fmla="*/ 135 w 142"/>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2" h="14">
                  <a:moveTo>
                    <a:pt x="135" y="14"/>
                  </a:moveTo>
                  <a:lnTo>
                    <a:pt x="7" y="14"/>
                  </a:lnTo>
                  <a:cubicBezTo>
                    <a:pt x="3" y="14"/>
                    <a:pt x="0" y="11"/>
                    <a:pt x="0" y="7"/>
                  </a:cubicBezTo>
                  <a:cubicBezTo>
                    <a:pt x="0" y="3"/>
                    <a:pt x="3" y="0"/>
                    <a:pt x="7" y="0"/>
                  </a:cubicBezTo>
                  <a:lnTo>
                    <a:pt x="135" y="0"/>
                  </a:lnTo>
                  <a:cubicBezTo>
                    <a:pt x="139" y="0"/>
                    <a:pt x="142" y="3"/>
                    <a:pt x="142" y="7"/>
                  </a:cubicBezTo>
                  <a:cubicBezTo>
                    <a:pt x="142" y="11"/>
                    <a:pt x="139" y="14"/>
                    <a:pt x="135"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sp>
        <p:nvSpPr>
          <p:cNvPr id="3" name="Rectangle 2">
            <a:extLst>
              <a:ext uri="{FF2B5EF4-FFF2-40B4-BE49-F238E27FC236}">
                <a16:creationId xmlns:a16="http://schemas.microsoft.com/office/drawing/2014/main" id="{CF8FF7B0-2A05-A2B4-679B-E70C0C09C3AA}"/>
              </a:ext>
            </a:extLst>
          </p:cNvPr>
          <p:cNvSpPr/>
          <p:nvPr/>
        </p:nvSpPr>
        <p:spPr>
          <a:xfrm>
            <a:off x="2608735" y="1027906"/>
            <a:ext cx="45719" cy="17095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B7FC477C-8468-49C5-BAE0-A84FB0927929}"/>
              </a:ext>
            </a:extLst>
          </p:cNvPr>
          <p:cNvSpPr/>
          <p:nvPr/>
        </p:nvSpPr>
        <p:spPr>
          <a:xfrm>
            <a:off x="2606198" y="2906790"/>
            <a:ext cx="45719" cy="16219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156DB95F-6E8A-45E4-2449-807222183B9A}"/>
              </a:ext>
            </a:extLst>
          </p:cNvPr>
          <p:cNvSpPr/>
          <p:nvPr/>
        </p:nvSpPr>
        <p:spPr>
          <a:xfrm>
            <a:off x="2615717" y="4762201"/>
            <a:ext cx="45719" cy="14382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CA001177-FA72-7BE4-0ED9-4241F7BB405A}"/>
              </a:ext>
            </a:extLst>
          </p:cNvPr>
          <p:cNvSpPr/>
          <p:nvPr/>
        </p:nvSpPr>
        <p:spPr>
          <a:xfrm>
            <a:off x="6751896" y="1027906"/>
            <a:ext cx="45719" cy="518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0E58A8DF-5889-11E5-4BF5-67E6A6E44022}"/>
              </a:ext>
            </a:extLst>
          </p:cNvPr>
          <p:cNvCxnSpPr>
            <a:cxnSpLocks/>
          </p:cNvCxnSpPr>
          <p:nvPr/>
        </p:nvCxnSpPr>
        <p:spPr>
          <a:xfrm>
            <a:off x="5084610" y="3235947"/>
            <a:ext cx="0" cy="12750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Chat with solid fill">
            <a:extLst>
              <a:ext uri="{FF2B5EF4-FFF2-40B4-BE49-F238E27FC236}">
                <a16:creationId xmlns:a16="http://schemas.microsoft.com/office/drawing/2014/main" id="{B69B721C-6C81-A985-11CE-6CA717B929D7}"/>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0454" y="5240747"/>
            <a:ext cx="365633" cy="365633"/>
          </a:xfrm>
          <a:prstGeom prst="rect">
            <a:avLst/>
          </a:prstGeom>
        </p:spPr>
      </p:pic>
      <p:sp>
        <p:nvSpPr>
          <p:cNvPr id="9" name="TextBox 8">
            <a:extLst>
              <a:ext uri="{FF2B5EF4-FFF2-40B4-BE49-F238E27FC236}">
                <a16:creationId xmlns:a16="http://schemas.microsoft.com/office/drawing/2014/main" id="{53A1AFE0-5BE2-AF16-9D80-11F7A2DAC341}"/>
              </a:ext>
            </a:extLst>
          </p:cNvPr>
          <p:cNvSpPr txBox="1"/>
          <p:nvPr/>
        </p:nvSpPr>
        <p:spPr>
          <a:xfrm>
            <a:off x="483500" y="5535505"/>
            <a:ext cx="141577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mn-lt"/>
                <a:cs typeface="+mn-lt"/>
                <a:sym typeface="+mn-lt"/>
              </a:rPr>
              <a:t>Turkish &amp; English</a:t>
            </a:r>
          </a:p>
        </p:txBody>
      </p:sp>
      <p:sp>
        <p:nvSpPr>
          <p:cNvPr id="153" name="TextBox 42">
            <a:extLst>
              <a:ext uri="{FF2B5EF4-FFF2-40B4-BE49-F238E27FC236}">
                <a16:creationId xmlns:a16="http://schemas.microsoft.com/office/drawing/2014/main" id="{6CEE651F-2ED1-4DED-8E18-ECB3A6C57B34}"/>
              </a:ext>
            </a:extLst>
          </p:cNvPr>
          <p:cNvSpPr txBox="1"/>
          <p:nvPr/>
        </p:nvSpPr>
        <p:spPr>
          <a:xfrm>
            <a:off x="5160004" y="3519100"/>
            <a:ext cx="82747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ysClr val="windowText" lastClr="000000"/>
                </a:solidFill>
                <a:ea typeface="+mn-lt"/>
                <a:cs typeface="+mn-lt"/>
                <a:sym typeface="+mn-lt"/>
              </a:rPr>
              <a:t>Inspection</a:t>
            </a:r>
            <a:endParaRPr kumimoji="0" lang="en-US" sz="1200" b="0" i="0" u="none" strike="noStrike" kern="0" cap="none" spc="0" normalizeH="0" baseline="0" dirty="0">
              <a:ln>
                <a:noFill/>
              </a:ln>
              <a:solidFill>
                <a:sysClr val="windowText" lastClr="000000"/>
              </a:solidFill>
              <a:effectLst/>
              <a:uLnTx/>
              <a:uFillTx/>
              <a:ea typeface="+mn-lt"/>
              <a:cs typeface="+mn-lt"/>
              <a:sym typeface="+mn-lt"/>
            </a:endParaRPr>
          </a:p>
        </p:txBody>
      </p:sp>
      <p:sp>
        <p:nvSpPr>
          <p:cNvPr id="2" name="Freeform 17">
            <a:extLst>
              <a:ext uri="{FF2B5EF4-FFF2-40B4-BE49-F238E27FC236}">
                <a16:creationId xmlns:a16="http://schemas.microsoft.com/office/drawing/2014/main" id="{2FA6E1E2-C7D6-F484-B7B8-55A1F85D8A22}"/>
              </a:ext>
            </a:extLst>
          </p:cNvPr>
          <p:cNvSpPr/>
          <p:nvPr/>
        </p:nvSpPr>
        <p:spPr>
          <a:xfrm>
            <a:off x="11164303" y="0"/>
            <a:ext cx="1027697" cy="685800"/>
          </a:xfrm>
          <a:custGeom>
            <a:avLst/>
            <a:gdLst/>
            <a:ahLst/>
            <a:cxnLst/>
            <a:rect l="l" t="t" r="r" b="b"/>
            <a:pathLst>
              <a:path w="1541546" h="1028700">
                <a:moveTo>
                  <a:pt x="0" y="0"/>
                </a:moveTo>
                <a:lnTo>
                  <a:pt x="1541546" y="0"/>
                </a:lnTo>
                <a:lnTo>
                  <a:pt x="1541546" y="1028700"/>
                </a:lnTo>
                <a:lnTo>
                  <a:pt x="0" y="1028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dirty="0"/>
          </a:p>
        </p:txBody>
      </p:sp>
      <p:sp>
        <p:nvSpPr>
          <p:cNvPr id="4" name="Rectangle 3">
            <a:extLst>
              <a:ext uri="{FF2B5EF4-FFF2-40B4-BE49-F238E27FC236}">
                <a16:creationId xmlns:a16="http://schemas.microsoft.com/office/drawing/2014/main" id="{67E557A7-3B48-34F9-F19C-39C3D9CBC155}"/>
              </a:ext>
            </a:extLst>
          </p:cNvPr>
          <p:cNvSpPr/>
          <p:nvPr/>
        </p:nvSpPr>
        <p:spPr>
          <a:xfrm>
            <a:off x="9333839" y="3121"/>
            <a:ext cx="1846538" cy="30862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1" kern="0" dirty="0">
                <a:solidFill>
                  <a:schemeClr val="tx1"/>
                </a:solidFill>
                <a:latin typeface="+mj-lt"/>
                <a:ea typeface="+mn-lt"/>
                <a:cs typeface="+mn-lt"/>
                <a:sym typeface="+mn-lt"/>
              </a:rPr>
              <a:t>Expert visiting sites in: </a:t>
            </a:r>
            <a:endParaRPr kumimoji="0" lang="en-US" sz="1200" b="0" i="0" u="none" strike="noStrike" kern="0" cap="none" spc="0" normalizeH="0" baseline="0" noProof="0" dirty="0">
              <a:ln>
                <a:noFill/>
              </a:ln>
              <a:solidFill>
                <a:schemeClr val="tx1"/>
              </a:solidFill>
              <a:effectLst/>
              <a:uLnTx/>
              <a:uFillTx/>
              <a:latin typeface="+mj-lt"/>
              <a:ea typeface="+mn-lt"/>
              <a:cs typeface="+mn-lt"/>
              <a:sym typeface="+mn-lt"/>
            </a:endParaRPr>
          </a:p>
        </p:txBody>
      </p:sp>
      <p:pic>
        <p:nvPicPr>
          <p:cNvPr id="11" name="Resim 16"/>
          <p:cNvPicPr>
            <a:picLocks noChangeAspect="1"/>
          </p:cNvPicPr>
          <p:nvPr/>
        </p:nvPicPr>
        <p:blipFill>
          <a:blip r:embed="rId7">
            <a:grayscl/>
          </a:blip>
          <a:stretch>
            <a:fillRect/>
          </a:stretch>
        </p:blipFill>
        <p:spPr>
          <a:xfrm>
            <a:off x="712708" y="1196424"/>
            <a:ext cx="1216211" cy="1598957"/>
          </a:xfrm>
          <a:prstGeom prst="rect">
            <a:avLst/>
          </a:prstGeom>
        </p:spPr>
      </p:pic>
    </p:spTree>
    <p:extLst>
      <p:ext uri="{BB962C8B-B14F-4D97-AF65-F5344CB8AC3E}">
        <p14:creationId xmlns:p14="http://schemas.microsoft.com/office/powerpoint/2010/main" val="3932973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DA731-6B00-BF78-B804-E2548D389302}"/>
              </a:ext>
            </a:extLst>
          </p:cNvPr>
          <p:cNvSpPr>
            <a:spLocks noGrp="1"/>
          </p:cNvSpPr>
          <p:nvPr>
            <p:ph type="title"/>
          </p:nvPr>
        </p:nvSpPr>
        <p:spPr/>
        <p:txBody>
          <a:bodyPr/>
          <a:lstStyle/>
          <a:p>
            <a:r>
              <a:rPr lang="en-US" dirty="0"/>
              <a:t>FAQ considered upfront the Negotiation &amp; Pitch Presentation Phase (1/2)</a:t>
            </a:r>
          </a:p>
        </p:txBody>
      </p:sp>
      <p:sp>
        <p:nvSpPr>
          <p:cNvPr id="3" name="Slide Number Placeholder 2">
            <a:extLst>
              <a:ext uri="{FF2B5EF4-FFF2-40B4-BE49-F238E27FC236}">
                <a16:creationId xmlns:a16="http://schemas.microsoft.com/office/drawing/2014/main" id="{1189BF03-0ED9-B2A3-AFE0-784FBD83DBAD}"/>
              </a:ext>
            </a:extLst>
          </p:cNvPr>
          <p:cNvSpPr>
            <a:spLocks noGrp="1"/>
          </p:cNvSpPr>
          <p:nvPr>
            <p:ph type="sldNum" sz="quarter" idx="12"/>
          </p:nvPr>
        </p:nvSpPr>
        <p:spPr/>
        <p:txBody>
          <a:bodyPr/>
          <a:lstStyle/>
          <a:p>
            <a:fld id="{A6675773-DBBA-4A21-9EDA-4D76296EEA2B}" type="slidenum">
              <a:rPr lang="en-US" smtClean="0"/>
              <a:t>7</a:t>
            </a:fld>
            <a:endParaRPr lang="en-US" dirty="0"/>
          </a:p>
        </p:txBody>
      </p:sp>
      <p:graphicFrame>
        <p:nvGraphicFramePr>
          <p:cNvPr id="4" name="Group 33">
            <a:extLst>
              <a:ext uri="{FF2B5EF4-FFF2-40B4-BE49-F238E27FC236}">
                <a16:creationId xmlns:a16="http://schemas.microsoft.com/office/drawing/2014/main" id="{C7AB0994-8F35-17A5-F447-00D13EAA91BF}"/>
              </a:ext>
            </a:extLst>
          </p:cNvPr>
          <p:cNvGraphicFramePr>
            <a:graphicFrameLocks noGrp="1"/>
          </p:cNvGraphicFramePr>
          <p:nvPr>
            <p:extLst>
              <p:ext uri="{D42A27DB-BD31-4B8C-83A1-F6EECF244321}">
                <p14:modId xmlns:p14="http://schemas.microsoft.com/office/powerpoint/2010/main" val="476241478"/>
              </p:ext>
            </p:extLst>
          </p:nvPr>
        </p:nvGraphicFramePr>
        <p:xfrm>
          <a:off x="838199" y="1690689"/>
          <a:ext cx="10515598" cy="4226688"/>
        </p:xfrm>
        <a:graphic>
          <a:graphicData uri="http://schemas.openxmlformats.org/drawingml/2006/table">
            <a:tbl>
              <a:tblPr>
                <a:effectLst/>
              </a:tblPr>
              <a:tblGrid>
                <a:gridCol w="495336">
                  <a:extLst>
                    <a:ext uri="{9D8B030D-6E8A-4147-A177-3AD203B41FA5}">
                      <a16:colId xmlns:a16="http://schemas.microsoft.com/office/drawing/2014/main" val="2174381360"/>
                    </a:ext>
                  </a:extLst>
                </a:gridCol>
                <a:gridCol w="4743415">
                  <a:extLst>
                    <a:ext uri="{9D8B030D-6E8A-4147-A177-3AD203B41FA5}">
                      <a16:colId xmlns:a16="http://schemas.microsoft.com/office/drawing/2014/main" val="20000"/>
                    </a:ext>
                  </a:extLst>
                </a:gridCol>
                <a:gridCol w="5276847">
                  <a:extLst>
                    <a:ext uri="{9D8B030D-6E8A-4147-A177-3AD203B41FA5}">
                      <a16:colId xmlns:a16="http://schemas.microsoft.com/office/drawing/2014/main" val="20001"/>
                    </a:ext>
                  </a:extLst>
                </a:gridCol>
              </a:tblGrid>
              <a:tr h="431300">
                <a:tc>
                  <a:txBody>
                    <a:bodyPr/>
                    <a:lstStyle/>
                    <a:p>
                      <a:r>
                        <a:rPr kumimoji="0" lang="en-US" sz="1400" b="1" i="0" u="none" strike="noStrike" kern="1200" cap="none" normalizeH="0" baseline="0" dirty="0">
                          <a:ln>
                            <a:noFill/>
                          </a:ln>
                          <a:solidFill>
                            <a:schemeClr val="tx1"/>
                          </a:solidFill>
                          <a:effectLst/>
                          <a:latin typeface="+mn-lt"/>
                          <a:ea typeface="+mn-ea"/>
                          <a:cs typeface="Calibri" pitchFamily="34" charset="0"/>
                        </a:rPr>
                        <a:t>No</a:t>
                      </a:r>
                    </a:p>
                  </a:txBody>
                  <a:tcPr>
                    <a:lnL w="12700" cmpd="sng">
                      <a:noFill/>
                      <a:prstDash val="soli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en-US" sz="1400" b="1" i="0" u="none" strike="noStrike" kern="1200" cap="none" normalizeH="0" baseline="0" dirty="0">
                          <a:ln>
                            <a:noFill/>
                          </a:ln>
                          <a:solidFill>
                            <a:schemeClr val="tx1"/>
                          </a:solidFill>
                          <a:effectLst/>
                          <a:latin typeface="+mn-lt"/>
                          <a:ea typeface="+mn-ea"/>
                          <a:cs typeface="Calibri" pitchFamily="34" charset="0"/>
                        </a:rPr>
                        <a:t>Questions considered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90000"/>
                        </a:lnSpc>
                        <a:spcBef>
                          <a:spcPts val="0"/>
                        </a:spcBef>
                        <a:spcAft>
                          <a:spcPct val="0"/>
                        </a:spcAft>
                        <a:buClrTx/>
                        <a:buSzTx/>
                        <a:buFontTx/>
                        <a:buNone/>
                        <a:tabLst/>
                        <a:defRPr/>
                      </a:pPr>
                      <a:r>
                        <a:rPr kumimoji="0" lang="en-US" sz="1400" b="1" i="0" u="none" strike="noStrike" cap="none" normalizeH="0" baseline="0" dirty="0">
                          <a:ln>
                            <a:noFill/>
                          </a:ln>
                          <a:solidFill>
                            <a:schemeClr val="tx1"/>
                          </a:solidFill>
                          <a:effectLst/>
                          <a:latin typeface="+mn-lt"/>
                          <a:cs typeface="Calibri" pitchFamily="34" charset="0"/>
                        </a:rPr>
                        <a:t>Answer</a:t>
                      </a:r>
                    </a:p>
                    <a:p>
                      <a:pPr marL="0" marR="0" lvl="0" indent="0" algn="l" defTabSz="914400" rtl="0" eaLnBrk="1" fontAlgn="base" latinLnBrk="0" hangingPunct="1">
                        <a:lnSpc>
                          <a:spcPct val="90000"/>
                        </a:lnSpc>
                        <a:spcBef>
                          <a:spcPts val="0"/>
                        </a:spcBef>
                        <a:spcAft>
                          <a:spcPct val="0"/>
                        </a:spcAft>
                        <a:buClrTx/>
                        <a:buSzTx/>
                        <a:buFontTx/>
                        <a:buNone/>
                        <a:tabLst/>
                      </a:pPr>
                      <a:endParaRPr kumimoji="0" lang="en-US" sz="1400" b="1" i="0" u="none" strike="noStrike" cap="none" normalizeH="0" baseline="0" dirty="0">
                        <a:ln>
                          <a:noFill/>
                        </a:ln>
                        <a:solidFill>
                          <a:schemeClr val="tx1"/>
                        </a:solidFill>
                        <a:effectLst/>
                        <a:latin typeface="+mn-lt"/>
                        <a:cs typeface="Calibri" pitchFamily="34" charset="0"/>
                      </a:endParaRPr>
                    </a:p>
                  </a:txBody>
                  <a:tcPr marL="90000" marR="90000" marT="46800" marB="46800" anchor="ctr" horzOverflow="overflow">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1"/>
                  </a:ext>
                </a:extLst>
              </a:tr>
              <a:tr h="431300">
                <a:tc>
                  <a:txBody>
                    <a:bodyPr/>
                    <a:lstStyle/>
                    <a:p>
                      <a:pPr algn="ctr" fontAlgn="base"/>
                      <a:r>
                        <a:rPr lang="en-US" sz="1400" b="1" dirty="0">
                          <a:solidFill>
                            <a:schemeClr val="bg1"/>
                          </a:solidFill>
                          <a:effectLst/>
                        </a:rPr>
                        <a:t>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1"/>
                    </a:solidFill>
                  </a:tcPr>
                </a:tc>
                <a:tc>
                  <a:txBody>
                    <a:bodyPr/>
                    <a:lstStyle/>
                    <a:p>
                      <a:pPr fontAlgn="base"/>
                      <a:r>
                        <a:rPr lang="en-US" sz="1200" dirty="0">
                          <a:solidFill>
                            <a:schemeClr val="bg1"/>
                          </a:solidFill>
                          <a:effectLst/>
                        </a:rPr>
                        <a:t>Who is b.core consulting?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indent="0" fontAlgn="base">
                        <a:buFontTx/>
                        <a:buNone/>
                      </a:pPr>
                      <a:r>
                        <a:rPr lang="en-US" sz="1200" dirty="0">
                          <a:effectLst/>
                        </a:rPr>
                        <a:t>b.core specifically focusses on businesses’ culture development. A large part of </a:t>
                      </a:r>
                      <a:r>
                        <a:rPr lang="en-US" sz="1200" dirty="0" err="1">
                          <a:effectLst/>
                        </a:rPr>
                        <a:t>b.core’s</a:t>
                      </a:r>
                      <a:r>
                        <a:rPr lang="en-US" sz="1200" dirty="0">
                          <a:effectLst/>
                        </a:rPr>
                        <a:t> assignments aim on solid safety culture initiatives. Culture however is to be understood as the intersection of Management Systems, Routines, Rules and on the other hand the adherence to these to guarantee business success.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80559">
                <a:tc>
                  <a:txBody>
                    <a:bodyPr/>
                    <a:lstStyle/>
                    <a:p>
                      <a:pPr algn="ctr" fontAlgn="base"/>
                      <a:r>
                        <a:rPr lang="en-US" sz="1400" b="1" dirty="0">
                          <a:solidFill>
                            <a:schemeClr val="bg1"/>
                          </a:solidFill>
                          <a:effectLst/>
                        </a:rPr>
                        <a:t>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1"/>
                    </a:solidFill>
                  </a:tcPr>
                </a:tc>
                <a:tc>
                  <a:txBody>
                    <a:bodyPr/>
                    <a:lstStyle/>
                    <a:p>
                      <a:pPr fontAlgn="base"/>
                      <a:r>
                        <a:rPr lang="en-US" sz="1200" dirty="0">
                          <a:solidFill>
                            <a:schemeClr val="bg1"/>
                          </a:solidFill>
                          <a:effectLst/>
                        </a:rPr>
                        <a:t>Why should E.ON award the project to b.core?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indent="0" fontAlgn="base">
                        <a:buFontTx/>
                        <a:buNone/>
                      </a:pPr>
                      <a:r>
                        <a:rPr lang="en-US" sz="1200" dirty="0">
                          <a:effectLst/>
                        </a:rPr>
                        <a:t>Multiple Reasons</a:t>
                      </a:r>
                    </a:p>
                    <a:p>
                      <a:pPr marL="171450" indent="-171450" fontAlgn="base">
                        <a:buFontTx/>
                        <a:buChar char="-"/>
                      </a:pPr>
                      <a:r>
                        <a:rPr lang="en-US" sz="1200" dirty="0">
                          <a:effectLst/>
                        </a:rPr>
                        <a:t>David Faustmann has formerly developed the Quick Check 1.0 with E.ON and executed most of these. The methodology is known in every detail. </a:t>
                      </a:r>
                    </a:p>
                    <a:p>
                      <a:pPr marL="171450" indent="-171450" fontAlgn="base">
                        <a:buFontTx/>
                        <a:buChar char="-"/>
                      </a:pPr>
                      <a:r>
                        <a:rPr lang="en-US" sz="1200" dirty="0">
                          <a:effectLst/>
                        </a:rPr>
                        <a:t>We have approached all consultants of the previous Quick Check 1.0 for the desired countries and closed agreements. This is to ensure an experienced Team with a Quick Check background.</a:t>
                      </a:r>
                    </a:p>
                    <a:p>
                      <a:pPr marL="171450" indent="-171450" fontAlgn="base">
                        <a:buFontTx/>
                        <a:buChar char="-"/>
                      </a:pPr>
                      <a:r>
                        <a:rPr lang="en-US" sz="1200" dirty="0">
                          <a:effectLst/>
                        </a:rPr>
                        <a:t>For us E.ON is the core client. Our focus after an awarding will be to succeed in the delivery of the desired insights and to grow together with E.ON.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31300">
                <a:tc>
                  <a:txBody>
                    <a:bodyPr/>
                    <a:lstStyle/>
                    <a:p>
                      <a:pPr algn="ctr" fontAlgn="base"/>
                      <a:r>
                        <a:rPr lang="en-US" sz="1400" b="1" dirty="0">
                          <a:solidFill>
                            <a:schemeClr val="bg1"/>
                          </a:solidFill>
                          <a:effectLst/>
                        </a:rPr>
                        <a:t>3</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1"/>
                    </a:solidFill>
                  </a:tcPr>
                </a:tc>
                <a:tc>
                  <a:txBody>
                    <a:bodyPr/>
                    <a:lstStyle/>
                    <a:p>
                      <a:pPr fontAlgn="base"/>
                      <a:r>
                        <a:rPr lang="en-US" sz="1200" dirty="0">
                          <a:solidFill>
                            <a:schemeClr val="bg1"/>
                          </a:solidFill>
                          <a:effectLst/>
                        </a:rPr>
                        <a:t>What difference does it make awarding the project to b.core instead of the contractor of Quick Check 1.0?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indent="0" fontAlgn="base">
                        <a:buFontTx/>
                        <a:buNone/>
                      </a:pPr>
                      <a:r>
                        <a:rPr lang="en-US" sz="1200" dirty="0">
                          <a:effectLst/>
                        </a:rPr>
                        <a:t>This question can only be answered by E.ON after all proposals have been handed in. But, according to our competitor analysis and experience from David Faustmann we see the following advantages: </a:t>
                      </a:r>
                    </a:p>
                    <a:p>
                      <a:pPr marL="171450" indent="-171450" fontAlgn="base">
                        <a:buFontTx/>
                        <a:buChar char="-"/>
                      </a:pPr>
                      <a:r>
                        <a:rPr lang="en-US" sz="1200" dirty="0">
                          <a:effectLst/>
                        </a:rPr>
                        <a:t>We offer the resources that are experienced in the Quick Check 1.0 and in cooperation with E.ON.</a:t>
                      </a:r>
                    </a:p>
                    <a:p>
                      <a:pPr marL="171450" indent="-171450" fontAlgn="base">
                        <a:buFontTx/>
                        <a:buChar char="-"/>
                      </a:pPr>
                      <a:r>
                        <a:rPr lang="en-US" sz="1200" dirty="0">
                          <a:effectLst/>
                        </a:rPr>
                        <a:t>We have put together a well priced offer focused on efficiency while maintaining the quality.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327988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E9A02F-188B-472A-BBB2-33EE86BF9A48}"/>
              </a:ext>
            </a:extLst>
          </p:cNvPr>
          <p:cNvSpPr/>
          <p:nvPr/>
        </p:nvSpPr>
        <p:spPr>
          <a:xfrm>
            <a:off x="2632536" y="1422187"/>
            <a:ext cx="4103445" cy="171359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chemeClr val="tx1"/>
                </a:solidFill>
                <a:effectLst/>
                <a:uLnTx/>
                <a:uFillTx/>
                <a:ea typeface="+mn-lt"/>
                <a:cs typeface="+mn-lt"/>
                <a:sym typeface="+mn-lt"/>
              </a:rPr>
              <a:t>+</a:t>
            </a:r>
            <a:r>
              <a:rPr lang="en-US" sz="1200" kern="0">
                <a:solidFill>
                  <a:schemeClr val="tx1"/>
                </a:solidFill>
                <a:ea typeface="+mn-lt"/>
                <a:cs typeface="+mn-lt"/>
                <a:sym typeface="+mn-lt"/>
              </a:rPr>
              <a:t>9</a:t>
            </a:r>
            <a:r>
              <a:rPr kumimoji="0" lang="en-US" sz="1200" b="0" i="0" u="none" strike="noStrike" kern="0" cap="none" spc="0" normalizeH="0" baseline="0" noProof="0">
                <a:ln>
                  <a:noFill/>
                </a:ln>
                <a:solidFill>
                  <a:schemeClr val="tx1"/>
                </a:solidFill>
                <a:effectLst/>
                <a:uLnTx/>
                <a:uFillTx/>
                <a:ea typeface="+mn-lt"/>
                <a:cs typeface="+mn-lt"/>
                <a:sym typeface="+mn-lt"/>
              </a:rPr>
              <a:t> </a:t>
            </a:r>
            <a:r>
              <a:rPr kumimoji="0" lang="en-US" sz="1200" b="0" i="0" u="none" strike="noStrike" kern="0" cap="none" spc="0" normalizeH="0" baseline="0" noProof="0" dirty="0">
                <a:ln>
                  <a:noFill/>
                </a:ln>
                <a:solidFill>
                  <a:schemeClr val="tx1"/>
                </a:solidFill>
                <a:effectLst/>
                <a:uLnTx/>
                <a:uFillTx/>
                <a:ea typeface="+mn-lt"/>
                <a:cs typeface="+mn-lt"/>
                <a:sym typeface="+mn-lt"/>
              </a:rPr>
              <a:t>Years International Leadership Experience </a:t>
            </a:r>
            <a:r>
              <a:rPr kumimoji="0" lang="en-US" sz="1200" b="0" i="0" u="none" strike="noStrike" kern="0" cap="none" spc="0" normalizeH="0" baseline="0" noProof="0">
                <a:ln>
                  <a:noFill/>
                </a:ln>
                <a:solidFill>
                  <a:schemeClr val="tx1"/>
                </a:solidFill>
                <a:effectLst/>
                <a:uLnTx/>
                <a:uFillTx/>
                <a:ea typeface="+mn-lt"/>
                <a:cs typeface="+mn-lt"/>
                <a:sym typeface="+mn-lt"/>
              </a:rPr>
              <a:t>in QHSE </a:t>
            </a:r>
            <a:r>
              <a:rPr kumimoji="0" lang="en-US" sz="1200" b="0" i="0" u="none" strike="noStrike" kern="0" cap="none" spc="0" normalizeH="0" baseline="0" noProof="0" dirty="0">
                <a:ln>
                  <a:noFill/>
                </a:ln>
                <a:solidFill>
                  <a:schemeClr val="tx1"/>
                </a:solidFill>
                <a:effectLst/>
                <a:uLnTx/>
                <a:uFillTx/>
                <a:ea typeface="+mn-lt"/>
                <a:cs typeface="+mn-lt"/>
                <a:sym typeface="+mn-lt"/>
              </a:rPr>
              <a:t>Roles for production Companies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chemeClr val="tx1"/>
                </a:solidFill>
                <a:effectLst/>
                <a:uLnTx/>
                <a:uFillTx/>
                <a:ea typeface="+mn-lt"/>
                <a:cs typeface="+mn-lt"/>
                <a:sym typeface="+mn-lt"/>
              </a:rPr>
              <a:t>+23 </a:t>
            </a:r>
            <a:r>
              <a:rPr kumimoji="0" lang="en-US" sz="1200" b="0" i="0" u="none" strike="noStrike" kern="0" cap="none" spc="0" normalizeH="0" baseline="0" noProof="0" dirty="0">
                <a:ln>
                  <a:noFill/>
                </a:ln>
                <a:solidFill>
                  <a:schemeClr val="tx1"/>
                </a:solidFill>
                <a:effectLst/>
                <a:uLnTx/>
                <a:uFillTx/>
                <a:ea typeface="+mn-lt"/>
                <a:cs typeface="+mn-lt"/>
                <a:sym typeface="+mn-lt"/>
              </a:rPr>
              <a:t>Years of QHSE </a:t>
            </a:r>
            <a:r>
              <a:rPr kumimoji="0" lang="en-US" sz="1200" b="0" i="0" u="none" strike="noStrike" kern="0" cap="none" spc="0" normalizeH="0" baseline="0" noProof="0">
                <a:ln>
                  <a:noFill/>
                </a:ln>
                <a:solidFill>
                  <a:schemeClr val="tx1"/>
                </a:solidFill>
                <a:effectLst/>
                <a:uLnTx/>
                <a:uFillTx/>
                <a:ea typeface="+mn-lt"/>
                <a:cs typeface="+mn-lt"/>
                <a:sym typeface="+mn-lt"/>
              </a:rPr>
              <a:t>Consulting &amp; Auditing Experience </a:t>
            </a:r>
            <a:r>
              <a:rPr kumimoji="0" lang="en-US" sz="1200" b="0" i="0" u="none" strike="noStrike" kern="0" cap="none" spc="0" normalizeH="0" baseline="0" noProof="0" dirty="0">
                <a:ln>
                  <a:noFill/>
                </a:ln>
                <a:solidFill>
                  <a:schemeClr val="tx1"/>
                </a:solidFill>
                <a:effectLst/>
                <a:uLnTx/>
                <a:uFillTx/>
                <a:ea typeface="+mn-lt"/>
                <a:cs typeface="+mn-lt"/>
                <a:sym typeface="+mn-lt"/>
              </a:rPr>
              <a:t>in </a:t>
            </a:r>
            <a:r>
              <a:rPr kumimoji="0" lang="en-US" sz="1200" b="0" i="0" u="none" strike="noStrike" kern="0" cap="none" spc="0" normalizeH="0" baseline="0" noProof="0">
                <a:ln>
                  <a:noFill/>
                </a:ln>
                <a:solidFill>
                  <a:schemeClr val="tx1"/>
                </a:solidFill>
                <a:effectLst/>
                <a:uLnTx/>
                <a:uFillTx/>
                <a:ea typeface="+mn-lt"/>
                <a:cs typeface="+mn-lt"/>
                <a:sym typeface="+mn-lt"/>
              </a:rPr>
              <a:t>Management System</a:t>
            </a:r>
            <a:r>
              <a:rPr lang="en-US" sz="1200" kern="0">
                <a:solidFill>
                  <a:schemeClr val="tx1"/>
                </a:solidFill>
                <a:ea typeface="+mn-lt"/>
                <a:cs typeface="+mn-lt"/>
                <a:sym typeface="+mn-lt"/>
              </a:rPr>
              <a:t>s</a:t>
            </a:r>
            <a:endParaRPr kumimoji="0" lang="en-US" sz="1200" b="0" i="0" u="none" strike="noStrike" kern="0" cap="none" spc="0" normalizeH="0" baseline="0" noProof="0" dirty="0">
              <a:ln>
                <a:noFill/>
              </a:ln>
              <a:solidFill>
                <a:schemeClr val="tx1"/>
              </a:solidFill>
              <a:effectLst/>
              <a:uLnTx/>
              <a:uFillTx/>
              <a:ea typeface="+mn-lt"/>
              <a:cs typeface="+mn-lt"/>
              <a:sym typeface="+mn-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Implementation of QHSE Management Systems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Lead Auditor for 9001 14001 45001 </a:t>
            </a:r>
            <a:r>
              <a:rPr kumimoji="0" lang="en-US" sz="1200" b="0" i="0" u="none" strike="noStrike" kern="0" cap="none" spc="0" normalizeH="0" baseline="0" noProof="0">
                <a:ln>
                  <a:noFill/>
                </a:ln>
                <a:solidFill>
                  <a:schemeClr val="tx1"/>
                </a:solidFill>
                <a:effectLst/>
                <a:uLnTx/>
                <a:uFillTx/>
                <a:ea typeface="+mn-lt"/>
                <a:cs typeface="+mn-lt"/>
                <a:sym typeface="+mn-lt"/>
              </a:rPr>
              <a:t>50001 </a:t>
            </a:r>
            <a:r>
              <a:rPr lang="en-US" sz="1200" kern="0">
                <a:solidFill>
                  <a:schemeClr val="tx1"/>
                </a:solidFill>
                <a:ea typeface="+mn-lt"/>
                <a:cs typeface="+mn-lt"/>
                <a:sym typeface="+mn-lt"/>
              </a:rPr>
              <a:t>30000 37001</a:t>
            </a:r>
            <a:endParaRPr kumimoji="0" lang="en-US" sz="1200" b="0" i="0" u="none" strike="noStrike" kern="0" cap="none" spc="0" normalizeH="0" baseline="0" noProof="0" dirty="0">
              <a:ln>
                <a:noFill/>
              </a:ln>
              <a:solidFill>
                <a:schemeClr val="tx1"/>
              </a:solidFill>
              <a:effectLst/>
              <a:uLnTx/>
              <a:uFillTx/>
              <a:ea typeface="+mn-lt"/>
              <a:cs typeface="+mn-lt"/>
              <a:sym typeface="+mn-lt"/>
            </a:endParaRPr>
          </a:p>
        </p:txBody>
      </p:sp>
      <p:sp>
        <p:nvSpPr>
          <p:cNvPr id="8" name="Rectangle 7">
            <a:extLst>
              <a:ext uri="{FF2B5EF4-FFF2-40B4-BE49-F238E27FC236}">
                <a16:creationId xmlns:a16="http://schemas.microsoft.com/office/drawing/2014/main" id="{F0AAB741-8FFF-45BC-8AE7-DDA8A0361D98}"/>
              </a:ext>
            </a:extLst>
          </p:cNvPr>
          <p:cNvSpPr/>
          <p:nvPr/>
        </p:nvSpPr>
        <p:spPr>
          <a:xfrm>
            <a:off x="2632537" y="5389356"/>
            <a:ext cx="4103446" cy="80727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lnSpcReduction="10000"/>
          </a:bodyPr>
          <a:lstStyle/>
          <a:p>
            <a:pPr marL="285750" indent="-285750">
              <a:buFont typeface="Arial" panose="020B0604020202020204" pitchFamily="34" charset="0"/>
              <a:buChar char="•"/>
            </a:pPr>
            <a:r>
              <a:rPr lang="en-US" sz="1200" kern="0" dirty="0">
                <a:solidFill>
                  <a:schemeClr val="tx1"/>
                </a:solidFill>
                <a:ea typeface="+mn-lt"/>
                <a:cs typeface="+mn-lt"/>
                <a:sym typeface="+mn-lt"/>
              </a:rPr>
              <a:t>Dipl.-Ing</a:t>
            </a:r>
            <a:r>
              <a:rPr lang="en-US" sz="1200" kern="0">
                <a:solidFill>
                  <a:schemeClr val="tx1"/>
                </a:solidFill>
                <a:ea typeface="+mn-lt"/>
                <a:cs typeface="+mn-lt"/>
                <a:sym typeface="+mn-lt"/>
              </a:rPr>
              <a:t>. Industrial </a:t>
            </a:r>
            <a:r>
              <a:rPr lang="en-US" sz="1200" kern="0" dirty="0">
                <a:solidFill>
                  <a:schemeClr val="tx1"/>
                </a:solidFill>
                <a:ea typeface="+mn-lt"/>
                <a:cs typeface="+mn-lt"/>
                <a:sym typeface="+mn-lt"/>
              </a:rPr>
              <a:t>Engineering </a:t>
            </a:r>
          </a:p>
          <a:p>
            <a:pPr marL="285750" indent="-285750">
              <a:buFont typeface="Arial" panose="020B0604020202020204" pitchFamily="34" charset="0"/>
              <a:buChar char="•"/>
            </a:pPr>
            <a:r>
              <a:rPr lang="en-US" sz="1200" kern="0">
                <a:solidFill>
                  <a:schemeClr val="tx1"/>
                </a:solidFill>
                <a:ea typeface="+mn-lt"/>
                <a:cs typeface="+mn-lt"/>
                <a:sym typeface="+mn-lt"/>
              </a:rPr>
              <a:t>Computer Administration Program Graduation</a:t>
            </a:r>
            <a:endParaRPr lang="en-US" sz="1200" kern="0" dirty="0">
              <a:solidFill>
                <a:schemeClr val="tx1"/>
              </a:solidFill>
              <a:ea typeface="+mn-lt"/>
              <a:cs typeface="+mn-lt"/>
              <a:sym typeface="+mn-lt"/>
            </a:endParaRPr>
          </a:p>
          <a:p>
            <a:pPr marL="285750" indent="-285750">
              <a:buFont typeface="Arial" panose="020B0604020202020204" pitchFamily="34" charset="0"/>
              <a:buChar char="•"/>
            </a:pPr>
            <a:r>
              <a:rPr lang="en-US" sz="1200" kern="0">
                <a:solidFill>
                  <a:schemeClr val="tx1"/>
                </a:solidFill>
                <a:ea typeface="+mn-lt"/>
                <a:cs typeface="+mn-lt"/>
                <a:sym typeface="+mn-lt"/>
              </a:rPr>
              <a:t>Lead Auditor certificates for ISO 9001</a:t>
            </a:r>
            <a:r>
              <a:rPr lang="en-US" sz="1200" kern="0" dirty="0">
                <a:solidFill>
                  <a:schemeClr val="tx1"/>
                </a:solidFill>
                <a:ea typeface="+mn-lt"/>
                <a:cs typeface="+mn-lt"/>
                <a:sym typeface="+mn-lt"/>
              </a:rPr>
              <a:t>, </a:t>
            </a:r>
            <a:r>
              <a:rPr lang="en-US" sz="1200" kern="0">
                <a:solidFill>
                  <a:schemeClr val="tx1"/>
                </a:solidFill>
                <a:ea typeface="+mn-lt"/>
                <a:cs typeface="+mn-lt"/>
                <a:sym typeface="+mn-lt"/>
              </a:rPr>
              <a:t>14001 45001 30000 and 37001</a:t>
            </a:r>
            <a:endParaRPr lang="en-US" sz="1200" kern="0" dirty="0">
              <a:solidFill>
                <a:schemeClr val="tx1"/>
              </a:solidFill>
              <a:ea typeface="+mn-lt"/>
              <a:cs typeface="+mn-lt"/>
              <a:sym typeface="+mn-lt"/>
            </a:endParaRPr>
          </a:p>
        </p:txBody>
      </p:sp>
      <p:sp>
        <p:nvSpPr>
          <p:cNvPr id="26" name="TextBox 25">
            <a:extLst>
              <a:ext uri="{FF2B5EF4-FFF2-40B4-BE49-F238E27FC236}">
                <a16:creationId xmlns:a16="http://schemas.microsoft.com/office/drawing/2014/main" id="{80D73B9D-62E6-4C90-A5F1-F5D760A408EA}"/>
              </a:ext>
            </a:extLst>
          </p:cNvPr>
          <p:cNvSpPr txBox="1"/>
          <p:nvPr/>
        </p:nvSpPr>
        <p:spPr>
          <a:xfrm>
            <a:off x="3205158" y="3503521"/>
            <a:ext cx="65434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Utilities</a:t>
            </a:r>
          </a:p>
        </p:txBody>
      </p:sp>
      <p:sp>
        <p:nvSpPr>
          <p:cNvPr id="27" name="TextBox 26">
            <a:extLst>
              <a:ext uri="{FF2B5EF4-FFF2-40B4-BE49-F238E27FC236}">
                <a16:creationId xmlns:a16="http://schemas.microsoft.com/office/drawing/2014/main" id="{BBEBFFBF-DC15-4748-950F-1E21A72C8B9C}"/>
              </a:ext>
            </a:extLst>
          </p:cNvPr>
          <p:cNvSpPr txBox="1"/>
          <p:nvPr/>
        </p:nvSpPr>
        <p:spPr>
          <a:xfrm>
            <a:off x="3216791" y="3889041"/>
            <a:ext cx="144462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Telecommunication</a:t>
            </a:r>
          </a:p>
        </p:txBody>
      </p:sp>
      <p:sp>
        <p:nvSpPr>
          <p:cNvPr id="28" name="TextBox 27">
            <a:extLst>
              <a:ext uri="{FF2B5EF4-FFF2-40B4-BE49-F238E27FC236}">
                <a16:creationId xmlns:a16="http://schemas.microsoft.com/office/drawing/2014/main" id="{D7967CF5-B6FB-483F-8EE5-A39A332E054D}"/>
              </a:ext>
            </a:extLst>
          </p:cNvPr>
          <p:cNvSpPr txBox="1"/>
          <p:nvPr/>
        </p:nvSpPr>
        <p:spPr>
          <a:xfrm>
            <a:off x="3214895" y="4274562"/>
            <a:ext cx="87876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Production</a:t>
            </a:r>
          </a:p>
        </p:txBody>
      </p:sp>
      <p:sp>
        <p:nvSpPr>
          <p:cNvPr id="42" name="TextBox 41">
            <a:extLst>
              <a:ext uri="{FF2B5EF4-FFF2-40B4-BE49-F238E27FC236}">
                <a16:creationId xmlns:a16="http://schemas.microsoft.com/office/drawing/2014/main" id="{100CE035-3447-4003-A22E-A3E4B3B54CF5}"/>
              </a:ext>
            </a:extLst>
          </p:cNvPr>
          <p:cNvSpPr txBox="1"/>
          <p:nvPr/>
        </p:nvSpPr>
        <p:spPr>
          <a:xfrm>
            <a:off x="5169529" y="3889041"/>
            <a:ext cx="978153"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Supply Chain</a:t>
            </a:r>
          </a:p>
        </p:txBody>
      </p:sp>
      <p:sp>
        <p:nvSpPr>
          <p:cNvPr id="43" name="TextBox 42">
            <a:extLst>
              <a:ext uri="{FF2B5EF4-FFF2-40B4-BE49-F238E27FC236}">
                <a16:creationId xmlns:a16="http://schemas.microsoft.com/office/drawing/2014/main" id="{6CEE651F-2ED1-4DED-8E18-ECB3A6C57B34}"/>
              </a:ext>
            </a:extLst>
          </p:cNvPr>
          <p:cNvSpPr txBox="1"/>
          <p:nvPr/>
        </p:nvSpPr>
        <p:spPr>
          <a:xfrm>
            <a:off x="5169529" y="3503521"/>
            <a:ext cx="1584088"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kern="0">
                <a:solidFill>
                  <a:sysClr val="windowText" lastClr="000000"/>
                </a:solidFill>
                <a:ea typeface="+mn-lt"/>
                <a:cs typeface="+mn-lt"/>
                <a:sym typeface="+mn-lt"/>
              </a:rPr>
              <a:t>Construction &amp; Mining</a:t>
            </a:r>
            <a:endParaRPr kumimoji="0" lang="en-US" sz="1200" b="0" i="0" u="none" strike="noStrike" kern="0" cap="none" spc="0" normalizeH="0" baseline="0" noProof="0" dirty="0">
              <a:ln>
                <a:noFill/>
              </a:ln>
              <a:solidFill>
                <a:sysClr val="windowText" lastClr="000000"/>
              </a:solidFill>
              <a:effectLst/>
              <a:uLnTx/>
              <a:uFillTx/>
              <a:ea typeface="+mn-lt"/>
              <a:cs typeface="+mn-lt"/>
              <a:sym typeface="+mn-lt"/>
            </a:endParaRPr>
          </a:p>
        </p:txBody>
      </p:sp>
      <p:sp>
        <p:nvSpPr>
          <p:cNvPr id="45" name="Rectangle 44">
            <a:extLst>
              <a:ext uri="{FF2B5EF4-FFF2-40B4-BE49-F238E27FC236}">
                <a16:creationId xmlns:a16="http://schemas.microsoft.com/office/drawing/2014/main" id="{A30D150F-ED30-4882-BDD1-FE97DC63819E}"/>
              </a:ext>
            </a:extLst>
          </p:cNvPr>
          <p:cNvSpPr/>
          <p:nvPr/>
        </p:nvSpPr>
        <p:spPr>
          <a:xfrm>
            <a:off x="0" y="1027906"/>
            <a:ext cx="2456121" cy="5165723"/>
          </a:xfrm>
          <a:prstGeom prst="rect">
            <a:avLst/>
          </a:pr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chemeClr val="tx1"/>
              </a:solidFill>
              <a:effectLst/>
              <a:uLnTx/>
              <a:uFillTx/>
            </a:endParaRPr>
          </a:p>
        </p:txBody>
      </p:sp>
      <p:sp>
        <p:nvSpPr>
          <p:cNvPr id="46" name="Rectangle 45">
            <a:extLst>
              <a:ext uri="{FF2B5EF4-FFF2-40B4-BE49-F238E27FC236}">
                <a16:creationId xmlns:a16="http://schemas.microsoft.com/office/drawing/2014/main" id="{7BEDCA70-8D07-4CCE-A8F6-2B3D231AE520}"/>
              </a:ext>
            </a:extLst>
          </p:cNvPr>
          <p:cNvSpPr/>
          <p:nvPr/>
        </p:nvSpPr>
        <p:spPr>
          <a:xfrm>
            <a:off x="0" y="3235947"/>
            <a:ext cx="2456121" cy="641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ea typeface="+mn-lt"/>
                <a:cs typeface="+mn-lt"/>
                <a:sym typeface="+mn-lt"/>
              </a:rPr>
              <a:t>Consultant</a:t>
            </a:r>
          </a:p>
        </p:txBody>
      </p:sp>
      <p:cxnSp>
        <p:nvCxnSpPr>
          <p:cNvPr id="47" name="Straight Connector 46">
            <a:extLst>
              <a:ext uri="{FF2B5EF4-FFF2-40B4-BE49-F238E27FC236}">
                <a16:creationId xmlns:a16="http://schemas.microsoft.com/office/drawing/2014/main" id="{93A7840D-EA91-4EE2-90A9-9DB67CE0C86A}"/>
              </a:ext>
            </a:extLst>
          </p:cNvPr>
          <p:cNvCxnSpPr/>
          <p:nvPr/>
        </p:nvCxnSpPr>
        <p:spPr>
          <a:xfrm>
            <a:off x="195533" y="3212628"/>
            <a:ext cx="20650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ED7F573A-0F05-4B01-BC67-624FF85CA80E}"/>
              </a:ext>
            </a:extLst>
          </p:cNvPr>
          <p:cNvSpPr/>
          <p:nvPr/>
        </p:nvSpPr>
        <p:spPr>
          <a:xfrm>
            <a:off x="7121798" y="4887708"/>
            <a:ext cx="4296350" cy="93673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56" name="Title 1">
            <a:extLst>
              <a:ext uri="{FF2B5EF4-FFF2-40B4-BE49-F238E27FC236}">
                <a16:creationId xmlns:a16="http://schemas.microsoft.com/office/drawing/2014/main" id="{8E0D200D-B453-49DD-B19E-89FECDCC1C00}"/>
              </a:ext>
            </a:extLst>
          </p:cNvPr>
          <p:cNvSpPr txBox="1">
            <a:spLocks/>
          </p:cNvSpPr>
          <p:nvPr/>
        </p:nvSpPr>
        <p:spPr>
          <a:xfrm>
            <a:off x="0" y="2796867"/>
            <a:ext cx="2456121" cy="400615"/>
          </a:xfrm>
          <a:prstGeom prst="rect">
            <a:avLst/>
          </a:prstGeom>
          <a:noFill/>
          <a:ln w="25400" cap="flat" cmpd="sng" algn="ctr">
            <a:noFill/>
            <a:prstDash val="solid"/>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spcBef>
                <a:spcPct val="0"/>
              </a:spcBef>
              <a:buNone/>
              <a:defRPr sz="4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err="1">
                <a:solidFill>
                  <a:schemeClr val="bg1"/>
                </a:solidFill>
                <a:ea typeface="+mn-lt"/>
                <a:cs typeface="+mn-lt"/>
                <a:sym typeface="+mn-lt"/>
              </a:rPr>
              <a:t>T.Cagan</a:t>
            </a:r>
            <a:r>
              <a:rPr lang="en-US" sz="2400" b="1" dirty="0">
                <a:solidFill>
                  <a:schemeClr val="bg1"/>
                </a:solidFill>
                <a:ea typeface="+mn-lt"/>
                <a:cs typeface="+mn-lt"/>
                <a:sym typeface="+mn-lt"/>
              </a:rPr>
              <a:t> </a:t>
            </a:r>
            <a:r>
              <a:rPr lang="en-US" sz="2400" b="1" dirty="0" err="1">
                <a:solidFill>
                  <a:schemeClr val="bg1"/>
                </a:solidFill>
                <a:ea typeface="+mn-lt"/>
                <a:cs typeface="+mn-lt"/>
                <a:sym typeface="+mn-lt"/>
              </a:rPr>
              <a:t>Mesci</a:t>
            </a:r>
            <a:endParaRPr lang="en-US" sz="2400" b="1" dirty="0">
              <a:solidFill>
                <a:schemeClr val="bg1"/>
              </a:solidFill>
              <a:ea typeface="+mn-lt"/>
              <a:cs typeface="+mn-lt"/>
              <a:sym typeface="+mn-lt"/>
            </a:endParaRPr>
          </a:p>
        </p:txBody>
      </p:sp>
      <p:sp>
        <p:nvSpPr>
          <p:cNvPr id="78" name="AutoShape 3">
            <a:extLst>
              <a:ext uri="{FF2B5EF4-FFF2-40B4-BE49-F238E27FC236}">
                <a16:creationId xmlns:a16="http://schemas.microsoft.com/office/drawing/2014/main" id="{83EF720D-47BB-4037-AB5F-BF95C1824F30}"/>
              </a:ext>
            </a:extLst>
          </p:cNvPr>
          <p:cNvSpPr>
            <a:spLocks noChangeAspect="1" noChangeArrowheads="1" noTextEdit="1"/>
          </p:cNvSpPr>
          <p:nvPr/>
        </p:nvSpPr>
        <p:spPr bwMode="auto">
          <a:xfrm>
            <a:off x="2548369" y="2743048"/>
            <a:ext cx="552985" cy="5529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0" name="Rectangle 89">
            <a:extLst>
              <a:ext uri="{FF2B5EF4-FFF2-40B4-BE49-F238E27FC236}">
                <a16:creationId xmlns:a16="http://schemas.microsoft.com/office/drawing/2014/main" id="{9E03C71C-3F93-433D-A32F-6466E7274591}"/>
              </a:ext>
            </a:extLst>
          </p:cNvPr>
          <p:cNvSpPr/>
          <p:nvPr/>
        </p:nvSpPr>
        <p:spPr>
          <a:xfrm>
            <a:off x="3079672" y="1036206"/>
            <a:ext cx="1000594" cy="369332"/>
          </a:xfrm>
          <a:prstGeom prst="rect">
            <a:avLst/>
          </a:prstGeom>
          <a:noFill/>
        </p:spPr>
        <p:txBody>
          <a:bodyPr wrap="none">
            <a:spAutoFit/>
          </a:bodyPr>
          <a:lstStyle/>
          <a:p>
            <a:pPr lvl="0">
              <a:defRPr/>
            </a:pPr>
            <a:r>
              <a:rPr lang="en-US" b="1" kern="0" dirty="0">
                <a:solidFill>
                  <a:schemeClr val="accent2"/>
                </a:solidFill>
                <a:ea typeface="+mn-lt"/>
                <a:cs typeface="+mn-lt"/>
                <a:sym typeface="+mn-lt"/>
              </a:rPr>
              <a:t>RESUME</a:t>
            </a:r>
          </a:p>
        </p:txBody>
      </p:sp>
      <p:sp>
        <p:nvSpPr>
          <p:cNvPr id="91" name="Rectangle 90">
            <a:extLst>
              <a:ext uri="{FF2B5EF4-FFF2-40B4-BE49-F238E27FC236}">
                <a16:creationId xmlns:a16="http://schemas.microsoft.com/office/drawing/2014/main" id="{F8F92A6B-AEB4-40B1-A089-30C8B247DDF8}"/>
              </a:ext>
            </a:extLst>
          </p:cNvPr>
          <p:cNvSpPr/>
          <p:nvPr/>
        </p:nvSpPr>
        <p:spPr>
          <a:xfrm>
            <a:off x="3079672" y="3040967"/>
            <a:ext cx="1133644" cy="369332"/>
          </a:xfrm>
          <a:prstGeom prst="rect">
            <a:avLst/>
          </a:prstGeom>
          <a:noFill/>
        </p:spPr>
        <p:txBody>
          <a:bodyPr wrap="none">
            <a:spAutoFit/>
          </a:bodyPr>
          <a:lstStyle/>
          <a:p>
            <a:r>
              <a:rPr lang="en-US" b="1" kern="0" dirty="0">
                <a:solidFill>
                  <a:schemeClr val="accent3"/>
                </a:solidFill>
                <a:ea typeface="+mn-lt"/>
                <a:cs typeface="+mn-lt"/>
                <a:sym typeface="+mn-lt"/>
              </a:rPr>
              <a:t>EXPERTISE</a:t>
            </a:r>
            <a:endParaRPr lang="en-US" dirty="0">
              <a:solidFill>
                <a:schemeClr val="accent3"/>
              </a:solidFill>
              <a:ea typeface="+mn-lt"/>
              <a:cs typeface="+mn-lt"/>
              <a:sym typeface="+mn-lt"/>
            </a:endParaRPr>
          </a:p>
        </p:txBody>
      </p:sp>
      <p:sp>
        <p:nvSpPr>
          <p:cNvPr id="92" name="Rectangle 91">
            <a:extLst>
              <a:ext uri="{FF2B5EF4-FFF2-40B4-BE49-F238E27FC236}">
                <a16:creationId xmlns:a16="http://schemas.microsoft.com/office/drawing/2014/main" id="{ECEB2771-8876-4633-9D4D-0211AEE8FA00}"/>
              </a:ext>
            </a:extLst>
          </p:cNvPr>
          <p:cNvSpPr/>
          <p:nvPr/>
        </p:nvSpPr>
        <p:spPr>
          <a:xfrm>
            <a:off x="3214894" y="4948575"/>
            <a:ext cx="1276785" cy="369332"/>
          </a:xfrm>
          <a:prstGeom prst="rect">
            <a:avLst/>
          </a:prstGeom>
          <a:noFill/>
        </p:spPr>
        <p:txBody>
          <a:bodyPr wrap="square">
            <a:spAutoFit/>
          </a:bodyPr>
          <a:lstStyle/>
          <a:p>
            <a:pPr lvl="0">
              <a:defRPr/>
            </a:pPr>
            <a:r>
              <a:rPr lang="en-US" b="1" kern="0" dirty="0">
                <a:solidFill>
                  <a:schemeClr val="tx2"/>
                </a:solidFill>
                <a:ea typeface="+mn-lt"/>
                <a:cs typeface="+mn-lt"/>
                <a:sym typeface="+mn-lt"/>
              </a:rPr>
              <a:t>EDUCATION</a:t>
            </a:r>
            <a:endParaRPr lang="en-US" kern="0" dirty="0">
              <a:solidFill>
                <a:schemeClr val="tx2"/>
              </a:solidFill>
              <a:ea typeface="+mn-lt"/>
              <a:cs typeface="+mn-lt"/>
              <a:sym typeface="+mn-lt"/>
            </a:endParaRPr>
          </a:p>
        </p:txBody>
      </p:sp>
      <p:sp>
        <p:nvSpPr>
          <p:cNvPr id="93" name="Rectangle 92">
            <a:extLst>
              <a:ext uri="{FF2B5EF4-FFF2-40B4-BE49-F238E27FC236}">
                <a16:creationId xmlns:a16="http://schemas.microsoft.com/office/drawing/2014/main" id="{7E820C24-49CB-4979-8471-68066335DE1C}"/>
              </a:ext>
            </a:extLst>
          </p:cNvPr>
          <p:cNvSpPr/>
          <p:nvPr/>
        </p:nvSpPr>
        <p:spPr>
          <a:xfrm>
            <a:off x="7371921" y="1061903"/>
            <a:ext cx="3185487" cy="369332"/>
          </a:xfrm>
          <a:prstGeom prst="rect">
            <a:avLst/>
          </a:prstGeom>
          <a:noFill/>
          <a:ln>
            <a:noFill/>
          </a:ln>
        </p:spPr>
        <p:txBody>
          <a:bodyPr wrap="none">
            <a:spAutoFit/>
          </a:bodyPr>
          <a:lstStyle/>
          <a:p>
            <a:pPr lvl="0">
              <a:defRPr/>
            </a:pPr>
            <a:r>
              <a:rPr lang="en-US" b="1" kern="0" dirty="0">
                <a:solidFill>
                  <a:schemeClr val="accent6"/>
                </a:solidFill>
                <a:ea typeface="+mn-lt"/>
                <a:cs typeface="+mn-lt"/>
                <a:sym typeface="+mn-lt"/>
              </a:rPr>
              <a:t>PROJECT REFERENCES (EXTRACT)</a:t>
            </a:r>
            <a:endParaRPr lang="en-US" kern="0" dirty="0">
              <a:solidFill>
                <a:schemeClr val="accent6"/>
              </a:solidFill>
              <a:ea typeface="+mn-lt"/>
              <a:cs typeface="+mn-lt"/>
              <a:sym typeface="+mn-lt"/>
            </a:endParaRPr>
          </a:p>
        </p:txBody>
      </p:sp>
      <p:grpSp>
        <p:nvGrpSpPr>
          <p:cNvPr id="95" name="Candidate" descr="{&quot;Key&quot;:&quot;POWER_USER_SHAPE_ICON&quot;,&quot;Value&quot;:&quot;POWER_USER_SHAPE_ICON_STYLE_1&quot;}">
            <a:extLst>
              <a:ext uri="{FF2B5EF4-FFF2-40B4-BE49-F238E27FC236}">
                <a16:creationId xmlns:a16="http://schemas.microsoft.com/office/drawing/2014/main" id="{6E4EAC76-0C75-5884-6152-B388F0CB494D}"/>
              </a:ext>
            </a:extLst>
          </p:cNvPr>
          <p:cNvGrpSpPr>
            <a:grpSpLocks noChangeAspect="1"/>
          </p:cNvGrpSpPr>
          <p:nvPr/>
        </p:nvGrpSpPr>
        <p:grpSpPr>
          <a:xfrm>
            <a:off x="2744839" y="3044107"/>
            <a:ext cx="303497" cy="355478"/>
            <a:chOff x="8482013" y="4622800"/>
            <a:chExt cx="574675" cy="673101"/>
          </a:xfrm>
        </p:grpSpPr>
        <p:sp>
          <p:nvSpPr>
            <p:cNvPr id="96" name="Freeform 2635">
              <a:extLst>
                <a:ext uri="{FF2B5EF4-FFF2-40B4-BE49-F238E27FC236}">
                  <a16:creationId xmlns:a16="http://schemas.microsoft.com/office/drawing/2014/main" id="{DD40393E-02E8-7CB3-BB34-991227765ED4}"/>
                </a:ext>
              </a:extLst>
            </p:cNvPr>
            <p:cNvSpPr>
              <a:spLocks/>
            </p:cNvSpPr>
            <p:nvPr/>
          </p:nvSpPr>
          <p:spPr bwMode="auto">
            <a:xfrm>
              <a:off x="8763000" y="4773613"/>
              <a:ext cx="293688" cy="522288"/>
            </a:xfrm>
            <a:custGeom>
              <a:avLst/>
              <a:gdLst>
                <a:gd name="T0" fmla="*/ 263 w 263"/>
                <a:gd name="T1" fmla="*/ 56 h 467"/>
                <a:gd name="T2" fmla="*/ 252 w 263"/>
                <a:gd name="T3" fmla="*/ 210 h 467"/>
                <a:gd name="T4" fmla="*/ 205 w 263"/>
                <a:gd name="T5" fmla="*/ 247 h 467"/>
                <a:gd name="T6" fmla="*/ 203 w 263"/>
                <a:gd name="T7" fmla="*/ 247 h 467"/>
                <a:gd name="T8" fmla="*/ 188 w 263"/>
                <a:gd name="T9" fmla="*/ 452 h 467"/>
                <a:gd name="T10" fmla="*/ 172 w 263"/>
                <a:gd name="T11" fmla="*/ 467 h 467"/>
                <a:gd name="T12" fmla="*/ 91 w 263"/>
                <a:gd name="T13" fmla="*/ 467 h 467"/>
                <a:gd name="T14" fmla="*/ 75 w 263"/>
                <a:gd name="T15" fmla="*/ 452 h 467"/>
                <a:gd name="T16" fmla="*/ 60 w 263"/>
                <a:gd name="T17" fmla="*/ 247 h 467"/>
                <a:gd name="T18" fmla="*/ 58 w 263"/>
                <a:gd name="T19" fmla="*/ 247 h 467"/>
                <a:gd name="T20" fmla="*/ 11 w 263"/>
                <a:gd name="T21" fmla="*/ 210 h 467"/>
                <a:gd name="T22" fmla="*/ 0 w 263"/>
                <a:gd name="T23" fmla="*/ 58 h 467"/>
                <a:gd name="T24" fmla="*/ 0 w 263"/>
                <a:gd name="T25" fmla="*/ 56 h 467"/>
                <a:gd name="T26" fmla="*/ 53 w 263"/>
                <a:gd name="T27" fmla="*/ 0 h 467"/>
                <a:gd name="T28" fmla="*/ 210 w 263"/>
                <a:gd name="T29" fmla="*/ 0 h 467"/>
                <a:gd name="T30" fmla="*/ 263 w 263"/>
                <a:gd name="T31" fmla="*/ 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3" h="467">
                  <a:moveTo>
                    <a:pt x="263" y="56"/>
                  </a:moveTo>
                  <a:lnTo>
                    <a:pt x="252" y="210"/>
                  </a:lnTo>
                  <a:cubicBezTo>
                    <a:pt x="250" y="228"/>
                    <a:pt x="225" y="244"/>
                    <a:pt x="205" y="247"/>
                  </a:cubicBezTo>
                  <a:cubicBezTo>
                    <a:pt x="204" y="247"/>
                    <a:pt x="204" y="247"/>
                    <a:pt x="203" y="247"/>
                  </a:cubicBezTo>
                  <a:lnTo>
                    <a:pt x="188" y="452"/>
                  </a:lnTo>
                  <a:cubicBezTo>
                    <a:pt x="187" y="460"/>
                    <a:pt x="180" y="467"/>
                    <a:pt x="172" y="467"/>
                  </a:cubicBezTo>
                  <a:lnTo>
                    <a:pt x="91" y="467"/>
                  </a:lnTo>
                  <a:cubicBezTo>
                    <a:pt x="83" y="467"/>
                    <a:pt x="76" y="460"/>
                    <a:pt x="75" y="452"/>
                  </a:cubicBezTo>
                  <a:lnTo>
                    <a:pt x="60" y="247"/>
                  </a:lnTo>
                  <a:cubicBezTo>
                    <a:pt x="59" y="247"/>
                    <a:pt x="58" y="247"/>
                    <a:pt x="58" y="247"/>
                  </a:cubicBezTo>
                  <a:cubicBezTo>
                    <a:pt x="38" y="244"/>
                    <a:pt x="13" y="228"/>
                    <a:pt x="11" y="210"/>
                  </a:cubicBezTo>
                  <a:lnTo>
                    <a:pt x="0" y="58"/>
                  </a:lnTo>
                  <a:cubicBezTo>
                    <a:pt x="0" y="57"/>
                    <a:pt x="0" y="56"/>
                    <a:pt x="0" y="56"/>
                  </a:cubicBezTo>
                  <a:cubicBezTo>
                    <a:pt x="0" y="26"/>
                    <a:pt x="24" y="1"/>
                    <a:pt x="53" y="0"/>
                  </a:cubicBezTo>
                  <a:lnTo>
                    <a:pt x="210" y="0"/>
                  </a:lnTo>
                  <a:cubicBezTo>
                    <a:pt x="239" y="1"/>
                    <a:pt x="263" y="26"/>
                    <a:pt x="263" y="56"/>
                  </a:cubicBezTo>
                  <a:close/>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7" name="Oval 2636">
              <a:extLst>
                <a:ext uri="{FF2B5EF4-FFF2-40B4-BE49-F238E27FC236}">
                  <a16:creationId xmlns:a16="http://schemas.microsoft.com/office/drawing/2014/main" id="{88C2CB5C-CF74-D5D9-6DCF-7DC5AD476ACC}"/>
                </a:ext>
              </a:extLst>
            </p:cNvPr>
            <p:cNvSpPr>
              <a:spLocks noChangeArrowheads="1"/>
            </p:cNvSpPr>
            <p:nvPr/>
          </p:nvSpPr>
          <p:spPr bwMode="auto">
            <a:xfrm>
              <a:off x="8853488" y="4622800"/>
              <a:ext cx="111125" cy="112713"/>
            </a:xfrm>
            <a:prstGeom prst="ellipse">
              <a:avLst/>
            </a:pr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8" name="Line 2637">
              <a:extLst>
                <a:ext uri="{FF2B5EF4-FFF2-40B4-BE49-F238E27FC236}">
                  <a16:creationId xmlns:a16="http://schemas.microsoft.com/office/drawing/2014/main" id="{59195567-1A35-9689-C523-1906C13983A4}"/>
                </a:ext>
              </a:extLst>
            </p:cNvPr>
            <p:cNvSpPr>
              <a:spLocks noChangeShapeType="1"/>
            </p:cNvSpPr>
            <p:nvPr/>
          </p:nvSpPr>
          <p:spPr bwMode="auto">
            <a:xfrm>
              <a:off x="8909050" y="5033963"/>
              <a:ext cx="0" cy="261938"/>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9" name="Line 2638">
              <a:extLst>
                <a:ext uri="{FF2B5EF4-FFF2-40B4-BE49-F238E27FC236}">
                  <a16:creationId xmlns:a16="http://schemas.microsoft.com/office/drawing/2014/main" id="{8FF242CE-9D19-41E2-307E-FE0F05B5BF19}"/>
                </a:ext>
              </a:extLst>
            </p:cNvPr>
            <p:cNvSpPr>
              <a:spLocks noChangeShapeType="1"/>
            </p:cNvSpPr>
            <p:nvPr/>
          </p:nvSpPr>
          <p:spPr bwMode="auto">
            <a:xfrm flipH="1" flipV="1">
              <a:off x="8816975"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0" name="Line 2639">
              <a:extLst>
                <a:ext uri="{FF2B5EF4-FFF2-40B4-BE49-F238E27FC236}">
                  <a16:creationId xmlns:a16="http://schemas.microsoft.com/office/drawing/2014/main" id="{351496EB-9A38-FFED-609E-AA1F76D478C6}"/>
                </a:ext>
              </a:extLst>
            </p:cNvPr>
            <p:cNvSpPr>
              <a:spLocks noChangeShapeType="1"/>
            </p:cNvSpPr>
            <p:nvPr/>
          </p:nvSpPr>
          <p:spPr bwMode="auto">
            <a:xfrm flipV="1">
              <a:off x="8990013"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1" name="Freeform 2640">
              <a:extLst>
                <a:ext uri="{FF2B5EF4-FFF2-40B4-BE49-F238E27FC236}">
                  <a16:creationId xmlns:a16="http://schemas.microsoft.com/office/drawing/2014/main" id="{0561112B-9E8F-AA94-ACA6-569D9A0D860F}"/>
                </a:ext>
              </a:extLst>
            </p:cNvPr>
            <p:cNvSpPr>
              <a:spLocks/>
            </p:cNvSpPr>
            <p:nvPr/>
          </p:nvSpPr>
          <p:spPr bwMode="auto">
            <a:xfrm>
              <a:off x="8482013" y="4627563"/>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2" name="Freeform 2641">
              <a:extLst>
                <a:ext uri="{FF2B5EF4-FFF2-40B4-BE49-F238E27FC236}">
                  <a16:creationId xmlns:a16="http://schemas.microsoft.com/office/drawing/2014/main" id="{42F9749E-A5B8-9181-A24A-B30080DB394A}"/>
                </a:ext>
              </a:extLst>
            </p:cNvPr>
            <p:cNvSpPr>
              <a:spLocks/>
            </p:cNvSpPr>
            <p:nvPr/>
          </p:nvSpPr>
          <p:spPr bwMode="auto">
            <a:xfrm>
              <a:off x="8528050" y="4679950"/>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3" name="Freeform 2642">
              <a:extLst>
                <a:ext uri="{FF2B5EF4-FFF2-40B4-BE49-F238E27FC236}">
                  <a16:creationId xmlns:a16="http://schemas.microsoft.com/office/drawing/2014/main" id="{47CF2F99-B8FB-AC7E-9E0D-2600A878B95C}"/>
                </a:ext>
              </a:extLst>
            </p:cNvPr>
            <p:cNvSpPr>
              <a:spLocks/>
            </p:cNvSpPr>
            <p:nvPr/>
          </p:nvSpPr>
          <p:spPr bwMode="auto">
            <a:xfrm>
              <a:off x="8482013" y="4875213"/>
              <a:ext cx="176213" cy="173038"/>
            </a:xfrm>
            <a:custGeom>
              <a:avLst/>
              <a:gdLst>
                <a:gd name="T0" fmla="*/ 20 w 157"/>
                <a:gd name="T1" fmla="*/ 156 h 156"/>
                <a:gd name="T2" fmla="*/ 137 w 157"/>
                <a:gd name="T3" fmla="*/ 156 h 156"/>
                <a:gd name="T4" fmla="*/ 157 w 157"/>
                <a:gd name="T5" fmla="*/ 136 h 156"/>
                <a:gd name="T6" fmla="*/ 157 w 157"/>
                <a:gd name="T7" fmla="*/ 19 h 156"/>
                <a:gd name="T8" fmla="*/ 137 w 157"/>
                <a:gd name="T9" fmla="*/ 0 h 156"/>
                <a:gd name="T10" fmla="*/ 20 w 157"/>
                <a:gd name="T11" fmla="*/ 0 h 156"/>
                <a:gd name="T12" fmla="*/ 0 w 157"/>
                <a:gd name="T13" fmla="*/ 19 h 156"/>
                <a:gd name="T14" fmla="*/ 0 w 157"/>
                <a:gd name="T15" fmla="*/ 136 h 156"/>
                <a:gd name="T16" fmla="*/ 20 w 157"/>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6">
                  <a:moveTo>
                    <a:pt x="20" y="156"/>
                  </a:moveTo>
                  <a:lnTo>
                    <a:pt x="137" y="156"/>
                  </a:lnTo>
                  <a:cubicBezTo>
                    <a:pt x="148" y="156"/>
                    <a:pt x="157" y="147"/>
                    <a:pt x="157" y="136"/>
                  </a:cubicBezTo>
                  <a:lnTo>
                    <a:pt x="157" y="19"/>
                  </a:lnTo>
                  <a:cubicBezTo>
                    <a:pt x="157" y="9"/>
                    <a:pt x="148" y="0"/>
                    <a:pt x="137" y="0"/>
                  </a:cubicBezTo>
                  <a:lnTo>
                    <a:pt x="20" y="0"/>
                  </a:lnTo>
                  <a:cubicBezTo>
                    <a:pt x="9" y="0"/>
                    <a:pt x="0" y="9"/>
                    <a:pt x="0" y="19"/>
                  </a:cubicBezTo>
                  <a:lnTo>
                    <a:pt x="0" y="136"/>
                  </a:lnTo>
                  <a:cubicBezTo>
                    <a:pt x="0" y="147"/>
                    <a:pt x="9" y="156"/>
                    <a:pt x="20" y="156"/>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4" name="Freeform 2643">
              <a:extLst>
                <a:ext uri="{FF2B5EF4-FFF2-40B4-BE49-F238E27FC236}">
                  <a16:creationId xmlns:a16="http://schemas.microsoft.com/office/drawing/2014/main" id="{CEBF1F8D-D562-2BAD-1F2E-287216CB9AC1}"/>
                </a:ext>
              </a:extLst>
            </p:cNvPr>
            <p:cNvSpPr>
              <a:spLocks/>
            </p:cNvSpPr>
            <p:nvPr/>
          </p:nvSpPr>
          <p:spPr bwMode="auto">
            <a:xfrm>
              <a:off x="8528050" y="4926013"/>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5" name="Freeform 2644">
              <a:extLst>
                <a:ext uri="{FF2B5EF4-FFF2-40B4-BE49-F238E27FC236}">
                  <a16:creationId xmlns:a16="http://schemas.microsoft.com/office/drawing/2014/main" id="{E42B4638-542F-4E22-D8F2-F541B9567417}"/>
                </a:ext>
              </a:extLst>
            </p:cNvPr>
            <p:cNvSpPr>
              <a:spLocks/>
            </p:cNvSpPr>
            <p:nvPr/>
          </p:nvSpPr>
          <p:spPr bwMode="auto">
            <a:xfrm>
              <a:off x="8482013" y="5119688"/>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6" name="Freeform 2645">
              <a:extLst>
                <a:ext uri="{FF2B5EF4-FFF2-40B4-BE49-F238E27FC236}">
                  <a16:creationId xmlns:a16="http://schemas.microsoft.com/office/drawing/2014/main" id="{75EBB8CA-DAD5-BAF6-B92B-379A948E3CA5}"/>
                </a:ext>
              </a:extLst>
            </p:cNvPr>
            <p:cNvSpPr>
              <a:spLocks/>
            </p:cNvSpPr>
            <p:nvPr/>
          </p:nvSpPr>
          <p:spPr bwMode="auto">
            <a:xfrm>
              <a:off x="8528050" y="5172075"/>
              <a:ext cx="85725" cy="79375"/>
            </a:xfrm>
            <a:custGeom>
              <a:avLst/>
              <a:gdLst>
                <a:gd name="T0" fmla="*/ 0 w 76"/>
                <a:gd name="T1" fmla="*/ 28 h 70"/>
                <a:gd name="T2" fmla="*/ 29 w 76"/>
                <a:gd name="T3" fmla="*/ 70 h 70"/>
                <a:gd name="T4" fmla="*/ 76 w 76"/>
                <a:gd name="T5" fmla="*/ 0 h 70"/>
              </a:gdLst>
              <a:ahLst/>
              <a:cxnLst>
                <a:cxn ang="0">
                  <a:pos x="T0" y="T1"/>
                </a:cxn>
                <a:cxn ang="0">
                  <a:pos x="T2" y="T3"/>
                </a:cxn>
                <a:cxn ang="0">
                  <a:pos x="T4" y="T5"/>
                </a:cxn>
              </a:cxnLst>
              <a:rect l="0" t="0" r="r" b="b"/>
              <a:pathLst>
                <a:path w="76" h="70">
                  <a:moveTo>
                    <a:pt x="0" y="28"/>
                  </a:moveTo>
                  <a:lnTo>
                    <a:pt x="29" y="70"/>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07" name="Resume" descr="{&quot;Key&quot;:&quot;POWER_USER_SHAPE_ICON&quot;,&quot;Value&quot;:&quot;POWER_USER_SHAPE_ICON_STYLE_1&quot;}">
            <a:extLst>
              <a:ext uri="{FF2B5EF4-FFF2-40B4-BE49-F238E27FC236}">
                <a16:creationId xmlns:a16="http://schemas.microsoft.com/office/drawing/2014/main" id="{3F2D517E-8864-0D54-68F3-8C1154687F78}"/>
              </a:ext>
            </a:extLst>
          </p:cNvPr>
          <p:cNvGrpSpPr>
            <a:grpSpLocks noChangeAspect="1"/>
          </p:cNvGrpSpPr>
          <p:nvPr/>
        </p:nvGrpSpPr>
        <p:grpSpPr>
          <a:xfrm>
            <a:off x="2723376" y="1027906"/>
            <a:ext cx="384041" cy="319338"/>
            <a:chOff x="2170113" y="4779963"/>
            <a:chExt cx="584200" cy="485775"/>
          </a:xfrm>
          <a:noFill/>
        </p:grpSpPr>
        <p:sp>
          <p:nvSpPr>
            <p:cNvPr id="108" name="Freeform: Shape 107">
              <a:extLst>
                <a:ext uri="{FF2B5EF4-FFF2-40B4-BE49-F238E27FC236}">
                  <a16:creationId xmlns:a16="http://schemas.microsoft.com/office/drawing/2014/main" id="{3F645368-BFA3-7003-DACB-AC0D4FC9B50F}"/>
                </a:ext>
              </a:extLst>
            </p:cNvPr>
            <p:cNvSpPr>
              <a:spLocks noChangeArrowheads="1"/>
            </p:cNvSpPr>
            <p:nvPr/>
          </p:nvSpPr>
          <p:spPr bwMode="auto">
            <a:xfrm>
              <a:off x="2170113" y="4779963"/>
              <a:ext cx="584200" cy="485775"/>
            </a:xfrm>
            <a:custGeom>
              <a:avLst/>
              <a:gdLst>
                <a:gd name="connsiteX0" fmla="*/ 165100 w 584200"/>
                <a:gd name="connsiteY0" fmla="*/ 0 h 485775"/>
                <a:gd name="connsiteX1" fmla="*/ 428625 w 584200"/>
                <a:gd name="connsiteY1" fmla="*/ 0 h 485775"/>
                <a:gd name="connsiteX2" fmla="*/ 428625 w 584200"/>
                <a:gd name="connsiteY2" fmla="*/ 42862 h 485775"/>
                <a:gd name="connsiteX3" fmla="*/ 584200 w 584200"/>
                <a:gd name="connsiteY3" fmla="*/ 42862 h 485775"/>
                <a:gd name="connsiteX4" fmla="*/ 584200 w 584200"/>
                <a:gd name="connsiteY4" fmla="*/ 485775 h 485775"/>
                <a:gd name="connsiteX5" fmla="*/ 0 w 584200"/>
                <a:gd name="connsiteY5" fmla="*/ 485775 h 485775"/>
                <a:gd name="connsiteX6" fmla="*/ 0 w 584200"/>
                <a:gd name="connsiteY6" fmla="*/ 42862 h 485775"/>
                <a:gd name="connsiteX7" fmla="*/ 165100 w 584200"/>
                <a:gd name="connsiteY7" fmla="*/ 42862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4200" h="485775">
                  <a:moveTo>
                    <a:pt x="165100" y="0"/>
                  </a:moveTo>
                  <a:lnTo>
                    <a:pt x="428625" y="0"/>
                  </a:lnTo>
                  <a:lnTo>
                    <a:pt x="428625" y="42862"/>
                  </a:lnTo>
                  <a:lnTo>
                    <a:pt x="584200" y="42862"/>
                  </a:lnTo>
                  <a:lnTo>
                    <a:pt x="584200" y="485775"/>
                  </a:lnTo>
                  <a:lnTo>
                    <a:pt x="0" y="485775"/>
                  </a:lnTo>
                  <a:lnTo>
                    <a:pt x="0" y="42862"/>
                  </a:lnTo>
                  <a:lnTo>
                    <a:pt x="165100" y="42862"/>
                  </a:lnTo>
                  <a:close/>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9" name="Rectangle 1447">
              <a:extLst>
                <a:ext uri="{FF2B5EF4-FFF2-40B4-BE49-F238E27FC236}">
                  <a16:creationId xmlns:a16="http://schemas.microsoft.com/office/drawing/2014/main" id="{66EB7779-66AC-F5CB-9317-A6296EB90113}"/>
                </a:ext>
              </a:extLst>
            </p:cNvPr>
            <p:cNvSpPr>
              <a:spLocks noChangeArrowheads="1"/>
            </p:cNvSpPr>
            <p:nvPr/>
          </p:nvSpPr>
          <p:spPr bwMode="auto">
            <a:xfrm>
              <a:off x="2335213" y="4779963"/>
              <a:ext cx="263525" cy="85725"/>
            </a:xfrm>
            <a:prstGeom prst="rect">
              <a:avLst/>
            </a:prstGeom>
            <a:grpFill/>
            <a:ln w="12700">
              <a:solidFill>
                <a:schemeClr val="accent2"/>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0" name="Rectangle 1448">
              <a:extLst>
                <a:ext uri="{FF2B5EF4-FFF2-40B4-BE49-F238E27FC236}">
                  <a16:creationId xmlns:a16="http://schemas.microsoft.com/office/drawing/2014/main" id="{837BF520-AFA0-90DE-A256-186D793F1F75}"/>
                </a:ext>
              </a:extLst>
            </p:cNvPr>
            <p:cNvSpPr>
              <a:spLocks noChangeArrowheads="1"/>
            </p:cNvSpPr>
            <p:nvPr/>
          </p:nvSpPr>
          <p:spPr bwMode="auto">
            <a:xfrm>
              <a:off x="2335213" y="4779963"/>
              <a:ext cx="263525" cy="85725"/>
            </a:xfrm>
            <a:prstGeom prst="rect">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1" name="Freeform 1449">
              <a:extLst>
                <a:ext uri="{FF2B5EF4-FFF2-40B4-BE49-F238E27FC236}">
                  <a16:creationId xmlns:a16="http://schemas.microsoft.com/office/drawing/2014/main" id="{1E3A0162-95CC-97A8-4AE6-06DACBEA8A88}"/>
                </a:ext>
              </a:extLst>
            </p:cNvPr>
            <p:cNvSpPr>
              <a:spLocks/>
            </p:cNvSpPr>
            <p:nvPr/>
          </p:nvSpPr>
          <p:spPr bwMode="auto">
            <a:xfrm>
              <a:off x="2301875" y="4954588"/>
              <a:ext cx="84138" cy="84138"/>
            </a:xfrm>
            <a:custGeom>
              <a:avLst/>
              <a:gdLst>
                <a:gd name="T0" fmla="*/ 71 w 76"/>
                <a:gd name="T1" fmla="*/ 31 h 76"/>
                <a:gd name="T2" fmla="*/ 31 w 76"/>
                <a:gd name="T3" fmla="*/ 71 h 76"/>
                <a:gd name="T4" fmla="*/ 4 w 76"/>
                <a:gd name="T5" fmla="*/ 45 h 76"/>
                <a:gd name="T6" fmla="*/ 45 w 76"/>
                <a:gd name="T7" fmla="*/ 4 h 76"/>
                <a:gd name="T8" fmla="*/ 71 w 76"/>
                <a:gd name="T9" fmla="*/ 31 h 76"/>
              </a:gdLst>
              <a:ahLst/>
              <a:cxnLst>
                <a:cxn ang="0">
                  <a:pos x="T0" y="T1"/>
                </a:cxn>
                <a:cxn ang="0">
                  <a:pos x="T2" y="T3"/>
                </a:cxn>
                <a:cxn ang="0">
                  <a:pos x="T4" y="T5"/>
                </a:cxn>
                <a:cxn ang="0">
                  <a:pos x="T6" y="T7"/>
                </a:cxn>
                <a:cxn ang="0">
                  <a:pos x="T8" y="T9"/>
                </a:cxn>
              </a:cxnLst>
              <a:rect l="0" t="0" r="r" b="b"/>
              <a:pathLst>
                <a:path w="76" h="76">
                  <a:moveTo>
                    <a:pt x="71" y="31"/>
                  </a:moveTo>
                  <a:cubicBezTo>
                    <a:pt x="76" y="55"/>
                    <a:pt x="55" y="76"/>
                    <a:pt x="31" y="71"/>
                  </a:cubicBezTo>
                  <a:cubicBezTo>
                    <a:pt x="18" y="69"/>
                    <a:pt x="7" y="58"/>
                    <a:pt x="4" y="45"/>
                  </a:cubicBezTo>
                  <a:cubicBezTo>
                    <a:pt x="0" y="20"/>
                    <a:pt x="20" y="0"/>
                    <a:pt x="45" y="4"/>
                  </a:cubicBezTo>
                  <a:cubicBezTo>
                    <a:pt x="58" y="7"/>
                    <a:pt x="69" y="18"/>
                    <a:pt x="71" y="31"/>
                  </a:cubicBezTo>
                  <a:close/>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2" name="Freeform 1450">
              <a:extLst>
                <a:ext uri="{FF2B5EF4-FFF2-40B4-BE49-F238E27FC236}">
                  <a16:creationId xmlns:a16="http://schemas.microsoft.com/office/drawing/2014/main" id="{D3F9B6E2-D295-D479-7083-07ECEC144671}"/>
                </a:ext>
              </a:extLst>
            </p:cNvPr>
            <p:cNvSpPr>
              <a:spLocks/>
            </p:cNvSpPr>
            <p:nvPr/>
          </p:nvSpPr>
          <p:spPr bwMode="auto">
            <a:xfrm>
              <a:off x="2249488" y="5073650"/>
              <a:ext cx="188913" cy="96838"/>
            </a:xfrm>
            <a:custGeom>
              <a:avLst/>
              <a:gdLst>
                <a:gd name="T0" fmla="*/ 0 w 170"/>
                <a:gd name="T1" fmla="*/ 86 h 86"/>
                <a:gd name="T2" fmla="*/ 0 w 170"/>
                <a:gd name="T3" fmla="*/ 40 h 86"/>
                <a:gd name="T4" fmla="*/ 49 w 170"/>
                <a:gd name="T5" fmla="*/ 0 h 86"/>
                <a:gd name="T6" fmla="*/ 121 w 170"/>
                <a:gd name="T7" fmla="*/ 0 h 86"/>
                <a:gd name="T8" fmla="*/ 170 w 170"/>
                <a:gd name="T9" fmla="*/ 40 h 86"/>
                <a:gd name="T10" fmla="*/ 170 w 170"/>
                <a:gd name="T11" fmla="*/ 86 h 86"/>
              </a:gdLst>
              <a:ahLst/>
              <a:cxnLst>
                <a:cxn ang="0">
                  <a:pos x="T0" y="T1"/>
                </a:cxn>
                <a:cxn ang="0">
                  <a:pos x="T2" y="T3"/>
                </a:cxn>
                <a:cxn ang="0">
                  <a:pos x="T4" y="T5"/>
                </a:cxn>
                <a:cxn ang="0">
                  <a:pos x="T6" y="T7"/>
                </a:cxn>
                <a:cxn ang="0">
                  <a:pos x="T8" y="T9"/>
                </a:cxn>
                <a:cxn ang="0">
                  <a:pos x="T10" y="T11"/>
                </a:cxn>
              </a:cxnLst>
              <a:rect l="0" t="0" r="r" b="b"/>
              <a:pathLst>
                <a:path w="170" h="86">
                  <a:moveTo>
                    <a:pt x="0" y="86"/>
                  </a:moveTo>
                  <a:lnTo>
                    <a:pt x="0" y="40"/>
                  </a:lnTo>
                  <a:cubicBezTo>
                    <a:pt x="0" y="18"/>
                    <a:pt x="27" y="0"/>
                    <a:pt x="49" y="0"/>
                  </a:cubicBezTo>
                  <a:lnTo>
                    <a:pt x="121" y="0"/>
                  </a:lnTo>
                  <a:cubicBezTo>
                    <a:pt x="143" y="0"/>
                    <a:pt x="170" y="18"/>
                    <a:pt x="170" y="40"/>
                  </a:cubicBezTo>
                  <a:lnTo>
                    <a:pt x="170" y="86"/>
                  </a:lnTo>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3" name="Line 1451">
              <a:extLst>
                <a:ext uri="{FF2B5EF4-FFF2-40B4-BE49-F238E27FC236}">
                  <a16:creationId xmlns:a16="http://schemas.microsoft.com/office/drawing/2014/main" id="{389BC98D-1D0B-0634-7F79-9EC849316C3A}"/>
                </a:ext>
              </a:extLst>
            </p:cNvPr>
            <p:cNvSpPr>
              <a:spLocks noChangeShapeType="1"/>
            </p:cNvSpPr>
            <p:nvPr/>
          </p:nvSpPr>
          <p:spPr bwMode="auto">
            <a:xfrm>
              <a:off x="2530475" y="49577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4" name="Line 1452">
              <a:extLst>
                <a:ext uri="{FF2B5EF4-FFF2-40B4-BE49-F238E27FC236}">
                  <a16:creationId xmlns:a16="http://schemas.microsoft.com/office/drawing/2014/main" id="{083A2E36-5BE4-3FA3-7E38-23D58523158E}"/>
                </a:ext>
              </a:extLst>
            </p:cNvPr>
            <p:cNvSpPr>
              <a:spLocks noChangeShapeType="1"/>
            </p:cNvSpPr>
            <p:nvPr/>
          </p:nvSpPr>
          <p:spPr bwMode="auto">
            <a:xfrm>
              <a:off x="2530475" y="5026025"/>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5" name="Line 1453">
              <a:extLst>
                <a:ext uri="{FF2B5EF4-FFF2-40B4-BE49-F238E27FC236}">
                  <a16:creationId xmlns:a16="http://schemas.microsoft.com/office/drawing/2014/main" id="{565D81F0-5B10-2EC4-FDAF-A27AEAAB15DD}"/>
                </a:ext>
              </a:extLst>
            </p:cNvPr>
            <p:cNvSpPr>
              <a:spLocks noChangeShapeType="1"/>
            </p:cNvSpPr>
            <p:nvPr/>
          </p:nvSpPr>
          <p:spPr bwMode="auto">
            <a:xfrm>
              <a:off x="2530475" y="5092700"/>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6" name="Line 1454">
              <a:extLst>
                <a:ext uri="{FF2B5EF4-FFF2-40B4-BE49-F238E27FC236}">
                  <a16:creationId xmlns:a16="http://schemas.microsoft.com/office/drawing/2014/main" id="{17699792-B95A-A6D8-37E5-C42B9EEF3EF1}"/>
                </a:ext>
              </a:extLst>
            </p:cNvPr>
            <p:cNvSpPr>
              <a:spLocks noChangeShapeType="1"/>
            </p:cNvSpPr>
            <p:nvPr/>
          </p:nvSpPr>
          <p:spPr bwMode="auto">
            <a:xfrm>
              <a:off x="2530475" y="51609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17" name="Book6" descr="{&quot;Key&quot;:&quot;POWER_USER_SHAPE_ICON&quot;,&quot;Value&quot;:&quot;POWER_USER_SHAPE_ICON_STYLE_1&quot;}">
            <a:extLst>
              <a:ext uri="{FF2B5EF4-FFF2-40B4-BE49-F238E27FC236}">
                <a16:creationId xmlns:a16="http://schemas.microsoft.com/office/drawing/2014/main" id="{FD45214E-D654-E1C7-6506-B1DA3867E968}"/>
              </a:ext>
            </a:extLst>
          </p:cNvPr>
          <p:cNvGrpSpPr>
            <a:grpSpLocks noChangeAspect="1"/>
          </p:cNvGrpSpPr>
          <p:nvPr/>
        </p:nvGrpSpPr>
        <p:grpSpPr>
          <a:xfrm>
            <a:off x="2755535" y="4707575"/>
            <a:ext cx="462448" cy="459154"/>
            <a:chOff x="3074989" y="1408113"/>
            <a:chExt cx="668337" cy="663575"/>
          </a:xfrm>
          <a:solidFill>
            <a:schemeClr val="tx2"/>
          </a:solidFill>
        </p:grpSpPr>
        <p:sp>
          <p:nvSpPr>
            <p:cNvPr id="118" name="Freeform 474">
              <a:extLst>
                <a:ext uri="{FF2B5EF4-FFF2-40B4-BE49-F238E27FC236}">
                  <a16:creationId xmlns:a16="http://schemas.microsoft.com/office/drawing/2014/main" id="{7A44AF76-4311-16D9-35E3-20A58178377A}"/>
                </a:ext>
              </a:extLst>
            </p:cNvPr>
            <p:cNvSpPr>
              <a:spLocks/>
            </p:cNvSpPr>
            <p:nvPr/>
          </p:nvSpPr>
          <p:spPr bwMode="auto">
            <a:xfrm>
              <a:off x="3074989" y="1414463"/>
              <a:ext cx="355600" cy="358775"/>
            </a:xfrm>
            <a:custGeom>
              <a:avLst/>
              <a:gdLst>
                <a:gd name="T0" fmla="*/ 472 w 3041"/>
                <a:gd name="T1" fmla="*/ 3074 h 3074"/>
                <a:gd name="T2" fmla="*/ 176 w 3041"/>
                <a:gd name="T3" fmla="*/ 2956 h 3074"/>
                <a:gd name="T4" fmla="*/ 169 w 3041"/>
                <a:gd name="T5" fmla="*/ 2335 h 3074"/>
                <a:gd name="T6" fmla="*/ 2372 w 3041"/>
                <a:gd name="T7" fmla="*/ 31 h 3074"/>
                <a:gd name="T8" fmla="*/ 2478 w 3041"/>
                <a:gd name="T9" fmla="*/ 29 h 3074"/>
                <a:gd name="T10" fmla="*/ 2481 w 3041"/>
                <a:gd name="T11" fmla="*/ 135 h 3074"/>
                <a:gd name="T12" fmla="*/ 278 w 3041"/>
                <a:gd name="T13" fmla="*/ 2439 h 3074"/>
                <a:gd name="T14" fmla="*/ 279 w 3041"/>
                <a:gd name="T15" fmla="*/ 2848 h 3074"/>
                <a:gd name="T16" fmla="*/ 689 w 3041"/>
                <a:gd name="T17" fmla="*/ 2831 h 3074"/>
                <a:gd name="T18" fmla="*/ 2904 w 3041"/>
                <a:gd name="T19" fmla="*/ 515 h 3074"/>
                <a:gd name="T20" fmla="*/ 3010 w 3041"/>
                <a:gd name="T21" fmla="*/ 512 h 3074"/>
                <a:gd name="T22" fmla="*/ 3012 w 3041"/>
                <a:gd name="T23" fmla="*/ 619 h 3074"/>
                <a:gd name="T24" fmla="*/ 797 w 3041"/>
                <a:gd name="T25" fmla="*/ 2935 h 3074"/>
                <a:gd name="T26" fmla="*/ 472 w 3041"/>
                <a:gd name="T27" fmla="*/ 3074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1" h="3074">
                  <a:moveTo>
                    <a:pt x="472" y="3074"/>
                  </a:moveTo>
                  <a:cubicBezTo>
                    <a:pt x="365" y="3074"/>
                    <a:pt x="258" y="3035"/>
                    <a:pt x="176" y="2956"/>
                  </a:cubicBezTo>
                  <a:cubicBezTo>
                    <a:pt x="3" y="2791"/>
                    <a:pt x="0" y="2512"/>
                    <a:pt x="169" y="2335"/>
                  </a:cubicBezTo>
                  <a:lnTo>
                    <a:pt x="2372" y="31"/>
                  </a:lnTo>
                  <a:cubicBezTo>
                    <a:pt x="2401" y="1"/>
                    <a:pt x="2448" y="0"/>
                    <a:pt x="2478" y="29"/>
                  </a:cubicBezTo>
                  <a:cubicBezTo>
                    <a:pt x="2508" y="58"/>
                    <a:pt x="2509" y="105"/>
                    <a:pt x="2481" y="135"/>
                  </a:cubicBezTo>
                  <a:lnTo>
                    <a:pt x="278" y="2439"/>
                  </a:lnTo>
                  <a:cubicBezTo>
                    <a:pt x="165" y="2556"/>
                    <a:pt x="166" y="2740"/>
                    <a:pt x="279" y="2848"/>
                  </a:cubicBezTo>
                  <a:cubicBezTo>
                    <a:pt x="393" y="2956"/>
                    <a:pt x="576" y="2949"/>
                    <a:pt x="689" y="2831"/>
                  </a:cubicBezTo>
                  <a:lnTo>
                    <a:pt x="2904" y="515"/>
                  </a:lnTo>
                  <a:cubicBezTo>
                    <a:pt x="2932" y="485"/>
                    <a:pt x="2980" y="484"/>
                    <a:pt x="3010" y="512"/>
                  </a:cubicBezTo>
                  <a:cubicBezTo>
                    <a:pt x="3040" y="541"/>
                    <a:pt x="3041" y="589"/>
                    <a:pt x="3012" y="619"/>
                  </a:cubicBezTo>
                  <a:lnTo>
                    <a:pt x="797" y="2935"/>
                  </a:lnTo>
                  <a:cubicBezTo>
                    <a:pt x="708" y="3028"/>
                    <a:pt x="590" y="3074"/>
                    <a:pt x="472" y="30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9" name="Freeform 475">
              <a:extLst>
                <a:ext uri="{FF2B5EF4-FFF2-40B4-BE49-F238E27FC236}">
                  <a16:creationId xmlns:a16="http://schemas.microsoft.com/office/drawing/2014/main" id="{F666E3AB-F207-6D25-5D17-6847C26B5622}"/>
                </a:ext>
              </a:extLst>
            </p:cNvPr>
            <p:cNvSpPr>
              <a:spLocks/>
            </p:cNvSpPr>
            <p:nvPr/>
          </p:nvSpPr>
          <p:spPr bwMode="auto">
            <a:xfrm>
              <a:off x="3400426" y="1762125"/>
              <a:ext cx="342900" cy="309563"/>
            </a:xfrm>
            <a:custGeom>
              <a:avLst/>
              <a:gdLst>
                <a:gd name="T0" fmla="*/ 317 w 2942"/>
                <a:gd name="T1" fmla="*/ 2655 h 2655"/>
                <a:gd name="T2" fmla="*/ 35 w 2942"/>
                <a:gd name="T3" fmla="*/ 2551 h 2655"/>
                <a:gd name="T4" fmla="*/ 27 w 2942"/>
                <a:gd name="T5" fmla="*/ 2445 h 2655"/>
                <a:gd name="T6" fmla="*/ 133 w 2942"/>
                <a:gd name="T7" fmla="*/ 2437 h 2655"/>
                <a:gd name="T8" fmla="*/ 523 w 2942"/>
                <a:gd name="T9" fmla="*/ 2417 h 2655"/>
                <a:gd name="T10" fmla="*/ 2805 w 2942"/>
                <a:gd name="T11" fmla="*/ 31 h 2655"/>
                <a:gd name="T12" fmla="*/ 2911 w 2942"/>
                <a:gd name="T13" fmla="*/ 29 h 2655"/>
                <a:gd name="T14" fmla="*/ 2913 w 2942"/>
                <a:gd name="T15" fmla="*/ 135 h 2655"/>
                <a:gd name="T16" fmla="*/ 632 w 2942"/>
                <a:gd name="T17" fmla="*/ 2521 h 2655"/>
                <a:gd name="T18" fmla="*/ 317 w 2942"/>
                <a:gd name="T19" fmla="*/ 2655 h 2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2" h="2655">
                  <a:moveTo>
                    <a:pt x="317" y="2655"/>
                  </a:moveTo>
                  <a:cubicBezTo>
                    <a:pt x="217" y="2655"/>
                    <a:pt x="117" y="2621"/>
                    <a:pt x="35" y="2551"/>
                  </a:cubicBezTo>
                  <a:cubicBezTo>
                    <a:pt x="4" y="2524"/>
                    <a:pt x="0" y="2477"/>
                    <a:pt x="27" y="2445"/>
                  </a:cubicBezTo>
                  <a:cubicBezTo>
                    <a:pt x="54" y="2414"/>
                    <a:pt x="102" y="2410"/>
                    <a:pt x="133" y="2437"/>
                  </a:cubicBezTo>
                  <a:cubicBezTo>
                    <a:pt x="247" y="2535"/>
                    <a:pt x="419" y="2527"/>
                    <a:pt x="523" y="2417"/>
                  </a:cubicBezTo>
                  <a:lnTo>
                    <a:pt x="2805" y="31"/>
                  </a:lnTo>
                  <a:cubicBezTo>
                    <a:pt x="2833" y="1"/>
                    <a:pt x="2881" y="0"/>
                    <a:pt x="2911" y="29"/>
                  </a:cubicBezTo>
                  <a:cubicBezTo>
                    <a:pt x="2941" y="58"/>
                    <a:pt x="2942" y="105"/>
                    <a:pt x="2913" y="135"/>
                  </a:cubicBezTo>
                  <a:lnTo>
                    <a:pt x="632" y="2521"/>
                  </a:lnTo>
                  <a:cubicBezTo>
                    <a:pt x="546" y="2610"/>
                    <a:pt x="432" y="2655"/>
                    <a:pt x="317" y="26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0" name="Freeform 476">
              <a:extLst>
                <a:ext uri="{FF2B5EF4-FFF2-40B4-BE49-F238E27FC236}">
                  <a16:creationId xmlns:a16="http://schemas.microsoft.com/office/drawing/2014/main" id="{4D4BF3A7-A6A3-DC72-75EA-210BD7511194}"/>
                </a:ext>
              </a:extLst>
            </p:cNvPr>
            <p:cNvSpPr>
              <a:spLocks/>
            </p:cNvSpPr>
            <p:nvPr/>
          </p:nvSpPr>
          <p:spPr bwMode="auto">
            <a:xfrm>
              <a:off x="3344864" y="1408113"/>
              <a:ext cx="87313" cy="87313"/>
            </a:xfrm>
            <a:custGeom>
              <a:avLst/>
              <a:gdLst>
                <a:gd name="T0" fmla="*/ 424 w 746"/>
                <a:gd name="T1" fmla="*/ 746 h 746"/>
                <a:gd name="T2" fmla="*/ 418 w 746"/>
                <a:gd name="T3" fmla="*/ 746 h 746"/>
                <a:gd name="T4" fmla="*/ 136 w 746"/>
                <a:gd name="T5" fmla="*/ 629 h 746"/>
                <a:gd name="T6" fmla="*/ 7 w 746"/>
                <a:gd name="T7" fmla="*/ 352 h 746"/>
                <a:gd name="T8" fmla="*/ 108 w 746"/>
                <a:gd name="T9" fmla="*/ 72 h 746"/>
                <a:gd name="T10" fmla="*/ 147 w 746"/>
                <a:gd name="T11" fmla="*/ 31 h 746"/>
                <a:gd name="T12" fmla="*/ 253 w 746"/>
                <a:gd name="T13" fmla="*/ 28 h 746"/>
                <a:gd name="T14" fmla="*/ 255 w 746"/>
                <a:gd name="T15" fmla="*/ 134 h 746"/>
                <a:gd name="T16" fmla="*/ 216 w 746"/>
                <a:gd name="T17" fmla="*/ 175 h 746"/>
                <a:gd name="T18" fmla="*/ 156 w 746"/>
                <a:gd name="T19" fmla="*/ 343 h 746"/>
                <a:gd name="T20" fmla="*/ 240 w 746"/>
                <a:gd name="T21" fmla="*/ 520 h 746"/>
                <a:gd name="T22" fmla="*/ 420 w 746"/>
                <a:gd name="T23" fmla="*/ 596 h 746"/>
                <a:gd name="T24" fmla="*/ 424 w 746"/>
                <a:gd name="T25" fmla="*/ 596 h 746"/>
                <a:gd name="T26" fmla="*/ 586 w 746"/>
                <a:gd name="T27" fmla="*/ 529 h 746"/>
                <a:gd name="T28" fmla="*/ 609 w 746"/>
                <a:gd name="T29" fmla="*/ 504 h 746"/>
                <a:gd name="T30" fmla="*/ 715 w 746"/>
                <a:gd name="T31" fmla="*/ 502 h 746"/>
                <a:gd name="T32" fmla="*/ 718 w 746"/>
                <a:gd name="T33" fmla="*/ 608 h 746"/>
                <a:gd name="T34" fmla="*/ 694 w 746"/>
                <a:gd name="T35" fmla="*/ 632 h 746"/>
                <a:gd name="T36" fmla="*/ 424 w 746"/>
                <a:gd name="T37"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6" h="746">
                  <a:moveTo>
                    <a:pt x="424" y="746"/>
                  </a:moveTo>
                  <a:lnTo>
                    <a:pt x="418" y="746"/>
                  </a:lnTo>
                  <a:cubicBezTo>
                    <a:pt x="314" y="745"/>
                    <a:pt x="214" y="703"/>
                    <a:pt x="136" y="629"/>
                  </a:cubicBezTo>
                  <a:cubicBezTo>
                    <a:pt x="59" y="554"/>
                    <a:pt x="13" y="456"/>
                    <a:pt x="7" y="352"/>
                  </a:cubicBezTo>
                  <a:cubicBezTo>
                    <a:pt x="0" y="246"/>
                    <a:pt x="36" y="146"/>
                    <a:pt x="108" y="72"/>
                  </a:cubicBezTo>
                  <a:lnTo>
                    <a:pt x="147" y="31"/>
                  </a:lnTo>
                  <a:cubicBezTo>
                    <a:pt x="176" y="1"/>
                    <a:pt x="223" y="0"/>
                    <a:pt x="253" y="28"/>
                  </a:cubicBezTo>
                  <a:cubicBezTo>
                    <a:pt x="283" y="57"/>
                    <a:pt x="284" y="104"/>
                    <a:pt x="255" y="134"/>
                  </a:cubicBezTo>
                  <a:lnTo>
                    <a:pt x="216" y="175"/>
                  </a:lnTo>
                  <a:cubicBezTo>
                    <a:pt x="174" y="219"/>
                    <a:pt x="153" y="279"/>
                    <a:pt x="156" y="343"/>
                  </a:cubicBezTo>
                  <a:cubicBezTo>
                    <a:pt x="160" y="410"/>
                    <a:pt x="190" y="472"/>
                    <a:pt x="240" y="520"/>
                  </a:cubicBezTo>
                  <a:cubicBezTo>
                    <a:pt x="290" y="568"/>
                    <a:pt x="354" y="595"/>
                    <a:pt x="420" y="596"/>
                  </a:cubicBezTo>
                  <a:lnTo>
                    <a:pt x="424" y="596"/>
                  </a:lnTo>
                  <a:cubicBezTo>
                    <a:pt x="487" y="596"/>
                    <a:pt x="544" y="572"/>
                    <a:pt x="586" y="529"/>
                  </a:cubicBezTo>
                  <a:lnTo>
                    <a:pt x="609" y="504"/>
                  </a:lnTo>
                  <a:cubicBezTo>
                    <a:pt x="638" y="474"/>
                    <a:pt x="685" y="473"/>
                    <a:pt x="715" y="502"/>
                  </a:cubicBezTo>
                  <a:cubicBezTo>
                    <a:pt x="745" y="530"/>
                    <a:pt x="746" y="578"/>
                    <a:pt x="718" y="608"/>
                  </a:cubicBezTo>
                  <a:lnTo>
                    <a:pt x="694" y="632"/>
                  </a:lnTo>
                  <a:cubicBezTo>
                    <a:pt x="624" y="706"/>
                    <a:pt x="528" y="746"/>
                    <a:pt x="424" y="7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1" name="Freeform 477">
              <a:extLst>
                <a:ext uri="{FF2B5EF4-FFF2-40B4-BE49-F238E27FC236}">
                  <a16:creationId xmlns:a16="http://schemas.microsoft.com/office/drawing/2014/main" id="{CCEA5736-C7B6-7493-80F1-BB965DBB4A12}"/>
                </a:ext>
              </a:extLst>
            </p:cNvPr>
            <p:cNvSpPr>
              <a:spLocks/>
            </p:cNvSpPr>
            <p:nvPr/>
          </p:nvSpPr>
          <p:spPr bwMode="auto">
            <a:xfrm>
              <a:off x="3268664" y="1914525"/>
              <a:ext cx="146050" cy="141288"/>
            </a:xfrm>
            <a:custGeom>
              <a:avLst/>
              <a:gdLst>
                <a:gd name="T0" fmla="*/ 1161 w 1244"/>
                <a:gd name="T1" fmla="*/ 1208 h 1208"/>
                <a:gd name="T2" fmla="*/ 1109 w 1244"/>
                <a:gd name="T3" fmla="*/ 1187 h 1208"/>
                <a:gd name="T4" fmla="*/ 31 w 1244"/>
                <a:gd name="T5" fmla="*/ 136 h 1208"/>
                <a:gd name="T6" fmla="*/ 29 w 1244"/>
                <a:gd name="T7" fmla="*/ 30 h 1208"/>
                <a:gd name="T8" fmla="*/ 135 w 1244"/>
                <a:gd name="T9" fmla="*/ 29 h 1208"/>
                <a:gd name="T10" fmla="*/ 1214 w 1244"/>
                <a:gd name="T11" fmla="*/ 1079 h 1208"/>
                <a:gd name="T12" fmla="*/ 1215 w 1244"/>
                <a:gd name="T13" fmla="*/ 1185 h 1208"/>
                <a:gd name="T14" fmla="*/ 1161 w 1244"/>
                <a:gd name="T15" fmla="*/ 1208 h 1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4" h="1208">
                  <a:moveTo>
                    <a:pt x="1161" y="1208"/>
                  </a:moveTo>
                  <a:cubicBezTo>
                    <a:pt x="1143" y="1208"/>
                    <a:pt x="1124" y="1201"/>
                    <a:pt x="1109" y="1187"/>
                  </a:cubicBezTo>
                  <a:cubicBezTo>
                    <a:pt x="1109" y="1187"/>
                    <a:pt x="589" y="680"/>
                    <a:pt x="31" y="136"/>
                  </a:cubicBezTo>
                  <a:cubicBezTo>
                    <a:pt x="1" y="107"/>
                    <a:pt x="0" y="60"/>
                    <a:pt x="29" y="30"/>
                  </a:cubicBezTo>
                  <a:cubicBezTo>
                    <a:pt x="58" y="1"/>
                    <a:pt x="106" y="0"/>
                    <a:pt x="135" y="29"/>
                  </a:cubicBezTo>
                  <a:cubicBezTo>
                    <a:pt x="693" y="573"/>
                    <a:pt x="1214" y="1079"/>
                    <a:pt x="1214" y="1079"/>
                  </a:cubicBezTo>
                  <a:cubicBezTo>
                    <a:pt x="1243" y="1108"/>
                    <a:pt x="1244" y="1156"/>
                    <a:pt x="1215" y="1185"/>
                  </a:cubicBezTo>
                  <a:cubicBezTo>
                    <a:pt x="1200" y="1200"/>
                    <a:pt x="1181" y="1208"/>
                    <a:pt x="1161" y="12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2" name="Freeform 478">
              <a:extLst>
                <a:ext uri="{FF2B5EF4-FFF2-40B4-BE49-F238E27FC236}">
                  <a16:creationId xmlns:a16="http://schemas.microsoft.com/office/drawing/2014/main" id="{FC6C0A75-26C8-2D12-CC08-7D7133611655}"/>
                </a:ext>
              </a:extLst>
            </p:cNvPr>
            <p:cNvSpPr>
              <a:spLocks/>
            </p:cNvSpPr>
            <p:nvPr/>
          </p:nvSpPr>
          <p:spPr bwMode="auto">
            <a:xfrm>
              <a:off x="3248026" y="1893888"/>
              <a:ext cx="20638" cy="19050"/>
            </a:xfrm>
            <a:custGeom>
              <a:avLst/>
              <a:gdLst>
                <a:gd name="T0" fmla="*/ 95 w 177"/>
                <a:gd name="T1" fmla="*/ 170 h 170"/>
                <a:gd name="T2" fmla="*/ 42 w 177"/>
                <a:gd name="T3" fmla="*/ 148 h 170"/>
                <a:gd name="T4" fmla="*/ 34 w 177"/>
                <a:gd name="T5" fmla="*/ 140 h 170"/>
                <a:gd name="T6" fmla="*/ 30 w 177"/>
                <a:gd name="T7" fmla="*/ 136 h 170"/>
                <a:gd name="T8" fmla="*/ 29 w 177"/>
                <a:gd name="T9" fmla="*/ 30 h 170"/>
                <a:gd name="T10" fmla="*/ 135 w 177"/>
                <a:gd name="T11" fmla="*/ 29 h 170"/>
                <a:gd name="T12" fmla="*/ 143 w 177"/>
                <a:gd name="T13" fmla="*/ 37 h 170"/>
                <a:gd name="T14" fmla="*/ 147 w 177"/>
                <a:gd name="T15" fmla="*/ 41 h 170"/>
                <a:gd name="T16" fmla="*/ 148 w 177"/>
                <a:gd name="T17" fmla="*/ 147 h 170"/>
                <a:gd name="T18" fmla="*/ 95 w 177"/>
                <a:gd name="T1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70">
                  <a:moveTo>
                    <a:pt x="95" y="170"/>
                  </a:moveTo>
                  <a:cubicBezTo>
                    <a:pt x="76" y="170"/>
                    <a:pt x="57" y="163"/>
                    <a:pt x="42" y="148"/>
                  </a:cubicBezTo>
                  <a:cubicBezTo>
                    <a:pt x="39" y="146"/>
                    <a:pt x="37" y="143"/>
                    <a:pt x="34" y="140"/>
                  </a:cubicBezTo>
                  <a:lnTo>
                    <a:pt x="30" y="136"/>
                  </a:lnTo>
                  <a:cubicBezTo>
                    <a:pt x="1" y="107"/>
                    <a:pt x="0" y="60"/>
                    <a:pt x="29" y="30"/>
                  </a:cubicBezTo>
                  <a:cubicBezTo>
                    <a:pt x="58" y="1"/>
                    <a:pt x="105" y="0"/>
                    <a:pt x="135" y="29"/>
                  </a:cubicBezTo>
                  <a:cubicBezTo>
                    <a:pt x="138" y="32"/>
                    <a:pt x="140" y="34"/>
                    <a:pt x="143" y="37"/>
                  </a:cubicBezTo>
                  <a:lnTo>
                    <a:pt x="147" y="41"/>
                  </a:lnTo>
                  <a:cubicBezTo>
                    <a:pt x="177" y="70"/>
                    <a:pt x="177" y="118"/>
                    <a:pt x="148" y="147"/>
                  </a:cubicBezTo>
                  <a:cubicBezTo>
                    <a:pt x="134" y="162"/>
                    <a:pt x="114" y="170"/>
                    <a:pt x="95"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3" name="Freeform 479">
              <a:extLst>
                <a:ext uri="{FF2B5EF4-FFF2-40B4-BE49-F238E27FC236}">
                  <a16:creationId xmlns:a16="http://schemas.microsoft.com/office/drawing/2014/main" id="{8B4C45C9-CC1F-5D20-74A9-A9099A8554D3}"/>
                </a:ext>
              </a:extLst>
            </p:cNvPr>
            <p:cNvSpPr>
              <a:spLocks/>
            </p:cNvSpPr>
            <p:nvPr/>
          </p:nvSpPr>
          <p:spPr bwMode="auto">
            <a:xfrm>
              <a:off x="3089276" y="1738313"/>
              <a:ext cx="155575" cy="152400"/>
            </a:xfrm>
            <a:custGeom>
              <a:avLst/>
              <a:gdLst>
                <a:gd name="T0" fmla="*/ 1259 w 1341"/>
                <a:gd name="T1" fmla="*/ 1304 h 1304"/>
                <a:gd name="T2" fmla="*/ 1206 w 1341"/>
                <a:gd name="T3" fmla="*/ 1283 h 1304"/>
                <a:gd name="T4" fmla="*/ 30 w 1341"/>
                <a:gd name="T5" fmla="*/ 137 h 1304"/>
                <a:gd name="T6" fmla="*/ 29 w 1341"/>
                <a:gd name="T7" fmla="*/ 30 h 1304"/>
                <a:gd name="T8" fmla="*/ 135 w 1341"/>
                <a:gd name="T9" fmla="*/ 29 h 1304"/>
                <a:gd name="T10" fmla="*/ 1311 w 1341"/>
                <a:gd name="T11" fmla="*/ 1175 h 1304"/>
                <a:gd name="T12" fmla="*/ 1313 w 1341"/>
                <a:gd name="T13" fmla="*/ 1281 h 1304"/>
                <a:gd name="T14" fmla="*/ 1259 w 1341"/>
                <a:gd name="T15" fmla="*/ 1304 h 1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1" h="1304">
                  <a:moveTo>
                    <a:pt x="1259" y="1304"/>
                  </a:moveTo>
                  <a:cubicBezTo>
                    <a:pt x="1240" y="1304"/>
                    <a:pt x="1221" y="1297"/>
                    <a:pt x="1206" y="1283"/>
                  </a:cubicBezTo>
                  <a:lnTo>
                    <a:pt x="30" y="137"/>
                  </a:lnTo>
                  <a:cubicBezTo>
                    <a:pt x="0" y="108"/>
                    <a:pt x="0" y="60"/>
                    <a:pt x="29" y="30"/>
                  </a:cubicBezTo>
                  <a:cubicBezTo>
                    <a:pt x="58" y="1"/>
                    <a:pt x="105" y="0"/>
                    <a:pt x="135" y="29"/>
                  </a:cubicBezTo>
                  <a:lnTo>
                    <a:pt x="1311" y="1175"/>
                  </a:lnTo>
                  <a:cubicBezTo>
                    <a:pt x="1341" y="1204"/>
                    <a:pt x="1341" y="1252"/>
                    <a:pt x="1313" y="1281"/>
                  </a:cubicBezTo>
                  <a:cubicBezTo>
                    <a:pt x="1298" y="1297"/>
                    <a:pt x="1278" y="1304"/>
                    <a:pt x="1259" y="13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4" name="Freeform 480">
              <a:extLst>
                <a:ext uri="{FF2B5EF4-FFF2-40B4-BE49-F238E27FC236}">
                  <a16:creationId xmlns:a16="http://schemas.microsoft.com/office/drawing/2014/main" id="{EC161261-1F13-FC49-3B44-4CBDDC37B157}"/>
                </a:ext>
              </a:extLst>
            </p:cNvPr>
            <p:cNvSpPr>
              <a:spLocks/>
            </p:cNvSpPr>
            <p:nvPr/>
          </p:nvSpPr>
          <p:spPr bwMode="auto">
            <a:xfrm>
              <a:off x="3414714" y="1463675"/>
              <a:ext cx="323850" cy="311150"/>
            </a:xfrm>
            <a:custGeom>
              <a:avLst/>
              <a:gdLst>
                <a:gd name="T0" fmla="*/ 2691 w 2774"/>
                <a:gd name="T1" fmla="*/ 2652 h 2652"/>
                <a:gd name="T2" fmla="*/ 2640 w 2774"/>
                <a:gd name="T3" fmla="*/ 2631 h 2652"/>
                <a:gd name="T4" fmla="*/ 31 w 2774"/>
                <a:gd name="T5" fmla="*/ 137 h 2652"/>
                <a:gd name="T6" fmla="*/ 29 w 2774"/>
                <a:gd name="T7" fmla="*/ 31 h 2652"/>
                <a:gd name="T8" fmla="*/ 135 w 2774"/>
                <a:gd name="T9" fmla="*/ 29 h 2652"/>
                <a:gd name="T10" fmla="*/ 2743 w 2774"/>
                <a:gd name="T11" fmla="*/ 2523 h 2652"/>
                <a:gd name="T12" fmla="*/ 2746 w 2774"/>
                <a:gd name="T13" fmla="*/ 2629 h 2652"/>
                <a:gd name="T14" fmla="*/ 2691 w 2774"/>
                <a:gd name="T15" fmla="*/ 2652 h 2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4" h="2652">
                  <a:moveTo>
                    <a:pt x="2691" y="2652"/>
                  </a:moveTo>
                  <a:cubicBezTo>
                    <a:pt x="2673" y="2652"/>
                    <a:pt x="2654" y="2645"/>
                    <a:pt x="2640" y="2631"/>
                  </a:cubicBezTo>
                  <a:lnTo>
                    <a:pt x="31" y="137"/>
                  </a:lnTo>
                  <a:cubicBezTo>
                    <a:pt x="1" y="108"/>
                    <a:pt x="0" y="61"/>
                    <a:pt x="29" y="31"/>
                  </a:cubicBezTo>
                  <a:cubicBezTo>
                    <a:pt x="57" y="1"/>
                    <a:pt x="105" y="0"/>
                    <a:pt x="135" y="29"/>
                  </a:cubicBezTo>
                  <a:lnTo>
                    <a:pt x="2743" y="2523"/>
                  </a:lnTo>
                  <a:cubicBezTo>
                    <a:pt x="2773" y="2551"/>
                    <a:pt x="2774" y="2599"/>
                    <a:pt x="2746" y="2629"/>
                  </a:cubicBezTo>
                  <a:cubicBezTo>
                    <a:pt x="2731" y="2644"/>
                    <a:pt x="2711" y="2652"/>
                    <a:pt x="2691" y="26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5" name="Freeform 481">
              <a:extLst>
                <a:ext uri="{FF2B5EF4-FFF2-40B4-BE49-F238E27FC236}">
                  <a16:creationId xmlns:a16="http://schemas.microsoft.com/office/drawing/2014/main" id="{2BE4318A-67E2-2DFD-8BBC-BE653062411A}"/>
                </a:ext>
              </a:extLst>
            </p:cNvPr>
            <p:cNvSpPr>
              <a:spLocks/>
            </p:cNvSpPr>
            <p:nvPr/>
          </p:nvSpPr>
          <p:spPr bwMode="auto">
            <a:xfrm>
              <a:off x="3392489" y="1527175"/>
              <a:ext cx="66675" cy="25400"/>
            </a:xfrm>
            <a:custGeom>
              <a:avLst/>
              <a:gdLst>
                <a:gd name="T0" fmla="*/ 283 w 579"/>
                <a:gd name="T1" fmla="*/ 215 h 215"/>
                <a:gd name="T2" fmla="*/ 0 w 579"/>
                <a:gd name="T3" fmla="*/ 149 h 215"/>
                <a:gd name="T4" fmla="*/ 62 w 579"/>
                <a:gd name="T5" fmla="*/ 12 h 215"/>
                <a:gd name="T6" fmla="*/ 498 w 579"/>
                <a:gd name="T7" fmla="*/ 0 h 215"/>
                <a:gd name="T8" fmla="*/ 579 w 579"/>
                <a:gd name="T9" fmla="*/ 127 h 215"/>
                <a:gd name="T10" fmla="*/ 283 w 579"/>
                <a:gd name="T11" fmla="*/ 215 h 215"/>
              </a:gdLst>
              <a:ahLst/>
              <a:cxnLst>
                <a:cxn ang="0">
                  <a:pos x="T0" y="T1"/>
                </a:cxn>
                <a:cxn ang="0">
                  <a:pos x="T2" y="T3"/>
                </a:cxn>
                <a:cxn ang="0">
                  <a:pos x="T4" y="T5"/>
                </a:cxn>
                <a:cxn ang="0">
                  <a:pos x="T6" y="T7"/>
                </a:cxn>
                <a:cxn ang="0">
                  <a:pos x="T8" y="T9"/>
                </a:cxn>
                <a:cxn ang="0">
                  <a:pos x="T10" y="T11"/>
                </a:cxn>
              </a:cxnLst>
              <a:rect l="0" t="0" r="r" b="b"/>
              <a:pathLst>
                <a:path w="579" h="215">
                  <a:moveTo>
                    <a:pt x="283" y="215"/>
                  </a:moveTo>
                  <a:cubicBezTo>
                    <a:pt x="175" y="215"/>
                    <a:pt x="77" y="184"/>
                    <a:pt x="0" y="149"/>
                  </a:cubicBezTo>
                  <a:lnTo>
                    <a:pt x="62" y="12"/>
                  </a:lnTo>
                  <a:cubicBezTo>
                    <a:pt x="173" y="63"/>
                    <a:pt x="339" y="102"/>
                    <a:pt x="498" y="0"/>
                  </a:cubicBezTo>
                  <a:lnTo>
                    <a:pt x="579" y="127"/>
                  </a:lnTo>
                  <a:cubicBezTo>
                    <a:pt x="478" y="191"/>
                    <a:pt x="377" y="215"/>
                    <a:pt x="283"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6" name="Freeform 482">
              <a:extLst>
                <a:ext uri="{FF2B5EF4-FFF2-40B4-BE49-F238E27FC236}">
                  <a16:creationId xmlns:a16="http://schemas.microsoft.com/office/drawing/2014/main" id="{BBAAA6D1-DD7D-DB1F-0971-98EF47EA5EDB}"/>
                </a:ext>
              </a:extLst>
            </p:cNvPr>
            <p:cNvSpPr>
              <a:spLocks/>
            </p:cNvSpPr>
            <p:nvPr/>
          </p:nvSpPr>
          <p:spPr bwMode="auto">
            <a:xfrm>
              <a:off x="3644901" y="1736725"/>
              <a:ext cx="36513" cy="79375"/>
            </a:xfrm>
            <a:custGeom>
              <a:avLst/>
              <a:gdLst>
                <a:gd name="T0" fmla="*/ 188 w 321"/>
                <a:gd name="T1" fmla="*/ 675 h 675"/>
                <a:gd name="T2" fmla="*/ 194 w 321"/>
                <a:gd name="T3" fmla="*/ 0 h 675"/>
                <a:gd name="T4" fmla="*/ 321 w 321"/>
                <a:gd name="T5" fmla="*/ 79 h 675"/>
                <a:gd name="T6" fmla="*/ 312 w 321"/>
                <a:gd name="T7" fmla="*/ 590 h 675"/>
                <a:gd name="T8" fmla="*/ 188 w 321"/>
                <a:gd name="T9" fmla="*/ 675 h 675"/>
              </a:gdLst>
              <a:ahLst/>
              <a:cxnLst>
                <a:cxn ang="0">
                  <a:pos x="T0" y="T1"/>
                </a:cxn>
                <a:cxn ang="0">
                  <a:pos x="T2" y="T3"/>
                </a:cxn>
                <a:cxn ang="0">
                  <a:pos x="T4" y="T5"/>
                </a:cxn>
                <a:cxn ang="0">
                  <a:pos x="T6" y="T7"/>
                </a:cxn>
                <a:cxn ang="0">
                  <a:pos x="T8" y="T9"/>
                </a:cxn>
              </a:cxnLst>
              <a:rect l="0" t="0" r="r" b="b"/>
              <a:pathLst>
                <a:path w="321" h="675">
                  <a:moveTo>
                    <a:pt x="188" y="675"/>
                  </a:moveTo>
                  <a:cubicBezTo>
                    <a:pt x="0" y="402"/>
                    <a:pt x="111" y="135"/>
                    <a:pt x="194" y="0"/>
                  </a:cubicBezTo>
                  <a:lnTo>
                    <a:pt x="321" y="79"/>
                  </a:lnTo>
                  <a:cubicBezTo>
                    <a:pt x="243" y="205"/>
                    <a:pt x="178" y="397"/>
                    <a:pt x="312" y="590"/>
                  </a:cubicBezTo>
                  <a:lnTo>
                    <a:pt x="188" y="67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7" name="Freeform 483">
              <a:extLst>
                <a:ext uri="{FF2B5EF4-FFF2-40B4-BE49-F238E27FC236}">
                  <a16:creationId xmlns:a16="http://schemas.microsoft.com/office/drawing/2014/main" id="{40B77519-C34A-2BB0-6B8D-E7FC70CA74AD}"/>
                </a:ext>
              </a:extLst>
            </p:cNvPr>
            <p:cNvSpPr>
              <a:spLocks noEditPoints="1"/>
            </p:cNvSpPr>
            <p:nvPr/>
          </p:nvSpPr>
          <p:spPr bwMode="auto">
            <a:xfrm>
              <a:off x="3248026" y="1560513"/>
              <a:ext cx="406400" cy="404813"/>
            </a:xfrm>
            <a:custGeom>
              <a:avLst/>
              <a:gdLst>
                <a:gd name="T0" fmla="*/ 1526 w 3492"/>
                <a:gd name="T1" fmla="*/ 151 h 3459"/>
                <a:gd name="T2" fmla="*/ 1511 w 3492"/>
                <a:gd name="T3" fmla="*/ 157 h 3459"/>
                <a:gd name="T4" fmla="*/ 157 w 3492"/>
                <a:gd name="T5" fmla="*/ 1573 h 3459"/>
                <a:gd name="T6" fmla="*/ 150 w 3492"/>
                <a:gd name="T7" fmla="*/ 1588 h 3459"/>
                <a:gd name="T8" fmla="*/ 155 w 3492"/>
                <a:gd name="T9" fmla="*/ 1599 h 3459"/>
                <a:gd name="T10" fmla="*/ 1938 w 3492"/>
                <a:gd name="T11" fmla="*/ 3305 h 3459"/>
                <a:gd name="T12" fmla="*/ 1949 w 3492"/>
                <a:gd name="T13" fmla="*/ 3309 h 3459"/>
                <a:gd name="T14" fmla="*/ 1964 w 3492"/>
                <a:gd name="T15" fmla="*/ 3302 h 3459"/>
                <a:gd name="T16" fmla="*/ 3318 w 3492"/>
                <a:gd name="T17" fmla="*/ 1886 h 3459"/>
                <a:gd name="T18" fmla="*/ 3320 w 3492"/>
                <a:gd name="T19" fmla="*/ 1860 h 3459"/>
                <a:gd name="T20" fmla="*/ 1536 w 3492"/>
                <a:gd name="T21" fmla="*/ 154 h 3459"/>
                <a:gd name="T22" fmla="*/ 1526 w 3492"/>
                <a:gd name="T23" fmla="*/ 151 h 3459"/>
                <a:gd name="T24" fmla="*/ 1949 w 3492"/>
                <a:gd name="T25" fmla="*/ 3459 h 3459"/>
                <a:gd name="T26" fmla="*/ 1835 w 3492"/>
                <a:gd name="T27" fmla="*/ 3413 h 3459"/>
                <a:gd name="T28" fmla="*/ 51 w 3492"/>
                <a:gd name="T29" fmla="*/ 1708 h 3459"/>
                <a:gd name="T30" fmla="*/ 0 w 3492"/>
                <a:gd name="T31" fmla="*/ 1589 h 3459"/>
                <a:gd name="T32" fmla="*/ 48 w 3492"/>
                <a:gd name="T33" fmla="*/ 1469 h 3459"/>
                <a:gd name="T34" fmla="*/ 1402 w 3492"/>
                <a:gd name="T35" fmla="*/ 54 h 3459"/>
                <a:gd name="T36" fmla="*/ 1526 w 3492"/>
                <a:gd name="T37" fmla="*/ 0 h 3459"/>
                <a:gd name="T38" fmla="*/ 1640 w 3492"/>
                <a:gd name="T39" fmla="*/ 46 h 3459"/>
                <a:gd name="T40" fmla="*/ 3424 w 3492"/>
                <a:gd name="T41" fmla="*/ 1752 h 3459"/>
                <a:gd name="T42" fmla="*/ 3427 w 3492"/>
                <a:gd name="T43" fmla="*/ 1990 h 3459"/>
                <a:gd name="T44" fmla="*/ 2073 w 3492"/>
                <a:gd name="T45" fmla="*/ 3406 h 3459"/>
                <a:gd name="T46" fmla="*/ 1949 w 3492"/>
                <a:gd name="T47" fmla="*/ 3459 h 3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2" h="3459">
                  <a:moveTo>
                    <a:pt x="1526" y="151"/>
                  </a:moveTo>
                  <a:cubicBezTo>
                    <a:pt x="1523" y="151"/>
                    <a:pt x="1516" y="151"/>
                    <a:pt x="1511" y="157"/>
                  </a:cubicBezTo>
                  <a:lnTo>
                    <a:pt x="157" y="1573"/>
                  </a:lnTo>
                  <a:cubicBezTo>
                    <a:pt x="151" y="1579"/>
                    <a:pt x="150" y="1585"/>
                    <a:pt x="150" y="1588"/>
                  </a:cubicBezTo>
                  <a:cubicBezTo>
                    <a:pt x="150" y="1592"/>
                    <a:pt x="151" y="1596"/>
                    <a:pt x="155" y="1599"/>
                  </a:cubicBezTo>
                  <a:lnTo>
                    <a:pt x="1938" y="3305"/>
                  </a:lnTo>
                  <a:cubicBezTo>
                    <a:pt x="1941" y="3308"/>
                    <a:pt x="1945" y="3309"/>
                    <a:pt x="1949" y="3309"/>
                  </a:cubicBezTo>
                  <a:cubicBezTo>
                    <a:pt x="1952" y="3309"/>
                    <a:pt x="1959" y="3308"/>
                    <a:pt x="1964" y="3302"/>
                  </a:cubicBezTo>
                  <a:lnTo>
                    <a:pt x="3318" y="1886"/>
                  </a:lnTo>
                  <a:cubicBezTo>
                    <a:pt x="3326" y="1878"/>
                    <a:pt x="3327" y="1866"/>
                    <a:pt x="3320" y="1860"/>
                  </a:cubicBezTo>
                  <a:lnTo>
                    <a:pt x="1536" y="154"/>
                  </a:lnTo>
                  <a:cubicBezTo>
                    <a:pt x="1534" y="152"/>
                    <a:pt x="1530" y="151"/>
                    <a:pt x="1526" y="151"/>
                  </a:cubicBezTo>
                  <a:close/>
                  <a:moveTo>
                    <a:pt x="1949" y="3459"/>
                  </a:moveTo>
                  <a:cubicBezTo>
                    <a:pt x="1906" y="3459"/>
                    <a:pt x="1865" y="3443"/>
                    <a:pt x="1835" y="3413"/>
                  </a:cubicBezTo>
                  <a:lnTo>
                    <a:pt x="51" y="1708"/>
                  </a:lnTo>
                  <a:cubicBezTo>
                    <a:pt x="18" y="1677"/>
                    <a:pt x="0" y="1634"/>
                    <a:pt x="0" y="1589"/>
                  </a:cubicBezTo>
                  <a:cubicBezTo>
                    <a:pt x="0" y="1545"/>
                    <a:pt x="17" y="1502"/>
                    <a:pt x="48" y="1469"/>
                  </a:cubicBezTo>
                  <a:lnTo>
                    <a:pt x="1402" y="54"/>
                  </a:lnTo>
                  <a:cubicBezTo>
                    <a:pt x="1434" y="20"/>
                    <a:pt x="1480" y="0"/>
                    <a:pt x="1526" y="0"/>
                  </a:cubicBezTo>
                  <a:cubicBezTo>
                    <a:pt x="1569" y="0"/>
                    <a:pt x="1609" y="17"/>
                    <a:pt x="1640" y="46"/>
                  </a:cubicBezTo>
                  <a:lnTo>
                    <a:pt x="3424" y="1752"/>
                  </a:lnTo>
                  <a:cubicBezTo>
                    <a:pt x="3490" y="1815"/>
                    <a:pt x="3492" y="1922"/>
                    <a:pt x="3427" y="1990"/>
                  </a:cubicBezTo>
                  <a:lnTo>
                    <a:pt x="2073" y="3406"/>
                  </a:lnTo>
                  <a:cubicBezTo>
                    <a:pt x="2040" y="3440"/>
                    <a:pt x="1995" y="3459"/>
                    <a:pt x="1949" y="34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8" name="Freeform 484">
              <a:extLst>
                <a:ext uri="{FF2B5EF4-FFF2-40B4-BE49-F238E27FC236}">
                  <a16:creationId xmlns:a16="http://schemas.microsoft.com/office/drawing/2014/main" id="{6ABA53C7-B992-FCD0-F538-37EB79DD3E51}"/>
                </a:ext>
              </a:extLst>
            </p:cNvPr>
            <p:cNvSpPr>
              <a:spLocks/>
            </p:cNvSpPr>
            <p:nvPr/>
          </p:nvSpPr>
          <p:spPr bwMode="auto">
            <a:xfrm>
              <a:off x="3162301" y="1735138"/>
              <a:ext cx="320675" cy="307975"/>
            </a:xfrm>
            <a:custGeom>
              <a:avLst/>
              <a:gdLst>
                <a:gd name="T0" fmla="*/ 2671 w 2754"/>
                <a:gd name="T1" fmla="*/ 2632 h 2632"/>
                <a:gd name="T2" fmla="*/ 2619 w 2754"/>
                <a:gd name="T3" fmla="*/ 2611 h 2632"/>
                <a:gd name="T4" fmla="*/ 31 w 2754"/>
                <a:gd name="T5" fmla="*/ 137 h 2632"/>
                <a:gd name="T6" fmla="*/ 29 w 2754"/>
                <a:gd name="T7" fmla="*/ 31 h 2632"/>
                <a:gd name="T8" fmla="*/ 135 w 2754"/>
                <a:gd name="T9" fmla="*/ 28 h 2632"/>
                <a:gd name="T10" fmla="*/ 2723 w 2754"/>
                <a:gd name="T11" fmla="*/ 2503 h 2632"/>
                <a:gd name="T12" fmla="*/ 2725 w 2754"/>
                <a:gd name="T13" fmla="*/ 2609 h 2632"/>
                <a:gd name="T14" fmla="*/ 2671 w 2754"/>
                <a:gd name="T15" fmla="*/ 2632 h 26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54" h="2632">
                  <a:moveTo>
                    <a:pt x="2671" y="2632"/>
                  </a:moveTo>
                  <a:cubicBezTo>
                    <a:pt x="2652" y="2632"/>
                    <a:pt x="2633" y="2625"/>
                    <a:pt x="2619" y="2611"/>
                  </a:cubicBezTo>
                  <a:lnTo>
                    <a:pt x="31" y="137"/>
                  </a:lnTo>
                  <a:cubicBezTo>
                    <a:pt x="1" y="108"/>
                    <a:pt x="0" y="61"/>
                    <a:pt x="29" y="31"/>
                  </a:cubicBezTo>
                  <a:cubicBezTo>
                    <a:pt x="57" y="1"/>
                    <a:pt x="105" y="0"/>
                    <a:pt x="135" y="28"/>
                  </a:cubicBezTo>
                  <a:lnTo>
                    <a:pt x="2723" y="2503"/>
                  </a:lnTo>
                  <a:cubicBezTo>
                    <a:pt x="2753" y="2531"/>
                    <a:pt x="2754" y="2579"/>
                    <a:pt x="2725" y="2609"/>
                  </a:cubicBezTo>
                  <a:cubicBezTo>
                    <a:pt x="2710" y="2624"/>
                    <a:pt x="2690" y="2632"/>
                    <a:pt x="2671" y="26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29" name="Briefcase10" descr="{&quot;Key&quot;:&quot;POWER_USER_SHAPE_ICON&quot;,&quot;Value&quot;:&quot;POWER_USER_SHAPE_ICON_STYLE_1&quot;}">
            <a:extLst>
              <a:ext uri="{FF2B5EF4-FFF2-40B4-BE49-F238E27FC236}">
                <a16:creationId xmlns:a16="http://schemas.microsoft.com/office/drawing/2014/main" id="{7EAF9176-30BC-B890-41BD-BBC1021CE24B}"/>
              </a:ext>
            </a:extLst>
          </p:cNvPr>
          <p:cNvGrpSpPr>
            <a:grpSpLocks noChangeAspect="1"/>
          </p:cNvGrpSpPr>
          <p:nvPr/>
        </p:nvGrpSpPr>
        <p:grpSpPr>
          <a:xfrm>
            <a:off x="6927344" y="1065901"/>
            <a:ext cx="421927" cy="336934"/>
            <a:chOff x="7331076" y="1797050"/>
            <a:chExt cx="441325" cy="352425"/>
          </a:xfrm>
          <a:solidFill>
            <a:schemeClr val="accent6"/>
          </a:solidFill>
        </p:grpSpPr>
        <p:sp>
          <p:nvSpPr>
            <p:cNvPr id="130" name="Freeform 198">
              <a:extLst>
                <a:ext uri="{FF2B5EF4-FFF2-40B4-BE49-F238E27FC236}">
                  <a16:creationId xmlns:a16="http://schemas.microsoft.com/office/drawing/2014/main" id="{9B36C309-EC5F-655A-1006-10109A10CF1D}"/>
                </a:ext>
              </a:extLst>
            </p:cNvPr>
            <p:cNvSpPr>
              <a:spLocks noEditPoints="1"/>
            </p:cNvSpPr>
            <p:nvPr/>
          </p:nvSpPr>
          <p:spPr bwMode="auto">
            <a:xfrm>
              <a:off x="7331076" y="1847850"/>
              <a:ext cx="439738" cy="301625"/>
            </a:xfrm>
            <a:custGeom>
              <a:avLst/>
              <a:gdLst>
                <a:gd name="T0" fmla="*/ 26 w 482"/>
                <a:gd name="T1" fmla="*/ 14 h 330"/>
                <a:gd name="T2" fmla="*/ 15 w 482"/>
                <a:gd name="T3" fmla="*/ 26 h 330"/>
                <a:gd name="T4" fmla="*/ 15 w 482"/>
                <a:gd name="T5" fmla="*/ 305 h 330"/>
                <a:gd name="T6" fmla="*/ 26 w 482"/>
                <a:gd name="T7" fmla="*/ 316 h 330"/>
                <a:gd name="T8" fmla="*/ 457 w 482"/>
                <a:gd name="T9" fmla="*/ 316 h 330"/>
                <a:gd name="T10" fmla="*/ 468 w 482"/>
                <a:gd name="T11" fmla="*/ 305 h 330"/>
                <a:gd name="T12" fmla="*/ 468 w 482"/>
                <a:gd name="T13" fmla="*/ 26 h 330"/>
                <a:gd name="T14" fmla="*/ 457 w 482"/>
                <a:gd name="T15" fmla="*/ 14 h 330"/>
                <a:gd name="T16" fmla="*/ 26 w 482"/>
                <a:gd name="T17" fmla="*/ 14 h 330"/>
                <a:gd name="T18" fmla="*/ 457 w 482"/>
                <a:gd name="T19" fmla="*/ 330 h 330"/>
                <a:gd name="T20" fmla="*/ 26 w 482"/>
                <a:gd name="T21" fmla="*/ 330 h 330"/>
                <a:gd name="T22" fmla="*/ 0 w 482"/>
                <a:gd name="T23" fmla="*/ 305 h 330"/>
                <a:gd name="T24" fmla="*/ 0 w 482"/>
                <a:gd name="T25" fmla="*/ 26 h 330"/>
                <a:gd name="T26" fmla="*/ 26 w 482"/>
                <a:gd name="T27" fmla="*/ 0 h 330"/>
                <a:gd name="T28" fmla="*/ 457 w 482"/>
                <a:gd name="T29" fmla="*/ 0 h 330"/>
                <a:gd name="T30" fmla="*/ 482 w 482"/>
                <a:gd name="T31" fmla="*/ 26 h 330"/>
                <a:gd name="T32" fmla="*/ 482 w 482"/>
                <a:gd name="T33" fmla="*/ 305 h 330"/>
                <a:gd name="T34" fmla="*/ 457 w 482"/>
                <a:gd name="T3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2" h="330">
                  <a:moveTo>
                    <a:pt x="26" y="14"/>
                  </a:moveTo>
                  <a:cubicBezTo>
                    <a:pt x="20" y="14"/>
                    <a:pt x="15" y="19"/>
                    <a:pt x="15" y="26"/>
                  </a:cubicBezTo>
                  <a:lnTo>
                    <a:pt x="15" y="305"/>
                  </a:lnTo>
                  <a:cubicBezTo>
                    <a:pt x="15" y="311"/>
                    <a:pt x="20" y="316"/>
                    <a:pt x="26" y="316"/>
                  </a:cubicBezTo>
                  <a:lnTo>
                    <a:pt x="457" y="316"/>
                  </a:lnTo>
                  <a:cubicBezTo>
                    <a:pt x="463" y="316"/>
                    <a:pt x="468" y="311"/>
                    <a:pt x="468" y="305"/>
                  </a:cubicBezTo>
                  <a:lnTo>
                    <a:pt x="468" y="26"/>
                  </a:lnTo>
                  <a:cubicBezTo>
                    <a:pt x="468" y="19"/>
                    <a:pt x="463" y="14"/>
                    <a:pt x="457" y="14"/>
                  </a:cubicBezTo>
                  <a:lnTo>
                    <a:pt x="26" y="14"/>
                  </a:lnTo>
                  <a:close/>
                  <a:moveTo>
                    <a:pt x="457" y="330"/>
                  </a:moveTo>
                  <a:lnTo>
                    <a:pt x="26" y="330"/>
                  </a:lnTo>
                  <a:cubicBezTo>
                    <a:pt x="12" y="330"/>
                    <a:pt x="0" y="319"/>
                    <a:pt x="0" y="305"/>
                  </a:cubicBezTo>
                  <a:lnTo>
                    <a:pt x="0" y="26"/>
                  </a:lnTo>
                  <a:cubicBezTo>
                    <a:pt x="0" y="11"/>
                    <a:pt x="12" y="0"/>
                    <a:pt x="26" y="0"/>
                  </a:cubicBezTo>
                  <a:lnTo>
                    <a:pt x="457" y="0"/>
                  </a:lnTo>
                  <a:cubicBezTo>
                    <a:pt x="471" y="0"/>
                    <a:pt x="482" y="11"/>
                    <a:pt x="482" y="26"/>
                  </a:cubicBezTo>
                  <a:lnTo>
                    <a:pt x="482" y="305"/>
                  </a:lnTo>
                  <a:cubicBezTo>
                    <a:pt x="482" y="319"/>
                    <a:pt x="471" y="330"/>
                    <a:pt x="457" y="3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1" name="Freeform 199">
              <a:extLst>
                <a:ext uri="{FF2B5EF4-FFF2-40B4-BE49-F238E27FC236}">
                  <a16:creationId xmlns:a16="http://schemas.microsoft.com/office/drawing/2014/main" id="{8B776013-955F-CA1E-13B3-72962E2C5E59}"/>
                </a:ext>
              </a:extLst>
            </p:cNvPr>
            <p:cNvSpPr>
              <a:spLocks/>
            </p:cNvSpPr>
            <p:nvPr/>
          </p:nvSpPr>
          <p:spPr bwMode="auto">
            <a:xfrm>
              <a:off x="7478713" y="1797050"/>
              <a:ext cx="150813" cy="63500"/>
            </a:xfrm>
            <a:custGeom>
              <a:avLst/>
              <a:gdLst>
                <a:gd name="T0" fmla="*/ 157 w 165"/>
                <a:gd name="T1" fmla="*/ 69 h 69"/>
                <a:gd name="T2" fmla="*/ 150 w 165"/>
                <a:gd name="T3" fmla="*/ 62 h 69"/>
                <a:gd name="T4" fmla="*/ 150 w 165"/>
                <a:gd name="T5" fmla="*/ 14 h 69"/>
                <a:gd name="T6" fmla="*/ 15 w 165"/>
                <a:gd name="T7" fmla="*/ 14 h 69"/>
                <a:gd name="T8" fmla="*/ 15 w 165"/>
                <a:gd name="T9" fmla="*/ 62 h 69"/>
                <a:gd name="T10" fmla="*/ 7 w 165"/>
                <a:gd name="T11" fmla="*/ 69 h 69"/>
                <a:gd name="T12" fmla="*/ 0 w 165"/>
                <a:gd name="T13" fmla="*/ 62 h 69"/>
                <a:gd name="T14" fmla="*/ 0 w 165"/>
                <a:gd name="T15" fmla="*/ 7 h 69"/>
                <a:gd name="T16" fmla="*/ 7 w 165"/>
                <a:gd name="T17" fmla="*/ 0 h 69"/>
                <a:gd name="T18" fmla="*/ 157 w 165"/>
                <a:gd name="T19" fmla="*/ 0 h 69"/>
                <a:gd name="T20" fmla="*/ 165 w 165"/>
                <a:gd name="T21" fmla="*/ 7 h 69"/>
                <a:gd name="T22" fmla="*/ 165 w 165"/>
                <a:gd name="T23" fmla="*/ 62 h 69"/>
                <a:gd name="T24" fmla="*/ 157 w 165"/>
                <a:gd name="T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69">
                  <a:moveTo>
                    <a:pt x="157" y="69"/>
                  </a:moveTo>
                  <a:cubicBezTo>
                    <a:pt x="153" y="69"/>
                    <a:pt x="150" y="66"/>
                    <a:pt x="150" y="62"/>
                  </a:cubicBezTo>
                  <a:lnTo>
                    <a:pt x="150" y="14"/>
                  </a:lnTo>
                  <a:lnTo>
                    <a:pt x="15" y="14"/>
                  </a:lnTo>
                  <a:lnTo>
                    <a:pt x="15" y="62"/>
                  </a:lnTo>
                  <a:cubicBezTo>
                    <a:pt x="15" y="66"/>
                    <a:pt x="11" y="69"/>
                    <a:pt x="7" y="69"/>
                  </a:cubicBezTo>
                  <a:cubicBezTo>
                    <a:pt x="3" y="69"/>
                    <a:pt x="0" y="66"/>
                    <a:pt x="0" y="62"/>
                  </a:cubicBezTo>
                  <a:lnTo>
                    <a:pt x="0" y="7"/>
                  </a:lnTo>
                  <a:cubicBezTo>
                    <a:pt x="0" y="3"/>
                    <a:pt x="3" y="0"/>
                    <a:pt x="7" y="0"/>
                  </a:cubicBezTo>
                  <a:lnTo>
                    <a:pt x="157" y="0"/>
                  </a:lnTo>
                  <a:cubicBezTo>
                    <a:pt x="161" y="0"/>
                    <a:pt x="165" y="3"/>
                    <a:pt x="165" y="7"/>
                  </a:cubicBezTo>
                  <a:lnTo>
                    <a:pt x="165" y="62"/>
                  </a:lnTo>
                  <a:cubicBezTo>
                    <a:pt x="165" y="66"/>
                    <a:pt x="161" y="69"/>
                    <a:pt x="157" y="6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2" name="Freeform 200">
              <a:extLst>
                <a:ext uri="{FF2B5EF4-FFF2-40B4-BE49-F238E27FC236}">
                  <a16:creationId xmlns:a16="http://schemas.microsoft.com/office/drawing/2014/main" id="{E41239EF-8E14-CE14-1B41-5A66BA4579EC}"/>
                </a:ext>
              </a:extLst>
            </p:cNvPr>
            <p:cNvSpPr>
              <a:spLocks noEditPoints="1"/>
            </p:cNvSpPr>
            <p:nvPr/>
          </p:nvSpPr>
          <p:spPr bwMode="auto">
            <a:xfrm>
              <a:off x="742473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7 w 62"/>
                <a:gd name="T11" fmla="*/ 66 h 90"/>
                <a:gd name="T12" fmla="*/ 47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7" y="71"/>
                    <a:pt x="47" y="66"/>
                  </a:cubicBezTo>
                  <a:lnTo>
                    <a:pt x="47" y="24"/>
                  </a:lnTo>
                  <a:cubicBezTo>
                    <a:pt x="47"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3" name="Freeform 201">
              <a:extLst>
                <a:ext uri="{FF2B5EF4-FFF2-40B4-BE49-F238E27FC236}">
                  <a16:creationId xmlns:a16="http://schemas.microsoft.com/office/drawing/2014/main" id="{691079FA-6352-1BC2-239B-FFAFEE6AE7BD}"/>
                </a:ext>
              </a:extLst>
            </p:cNvPr>
            <p:cNvSpPr>
              <a:spLocks noEditPoints="1"/>
            </p:cNvSpPr>
            <p:nvPr/>
          </p:nvSpPr>
          <p:spPr bwMode="auto">
            <a:xfrm>
              <a:off x="762158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8 w 62"/>
                <a:gd name="T11" fmla="*/ 66 h 90"/>
                <a:gd name="T12" fmla="*/ 48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8" y="71"/>
                    <a:pt x="48" y="66"/>
                  </a:cubicBezTo>
                  <a:lnTo>
                    <a:pt x="48" y="24"/>
                  </a:lnTo>
                  <a:cubicBezTo>
                    <a:pt x="48"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4" name="Freeform 202">
              <a:extLst>
                <a:ext uri="{FF2B5EF4-FFF2-40B4-BE49-F238E27FC236}">
                  <a16:creationId xmlns:a16="http://schemas.microsoft.com/office/drawing/2014/main" id="{850D3820-4158-1F57-B0BE-80E6C00E929E}"/>
                </a:ext>
              </a:extLst>
            </p:cNvPr>
            <p:cNvSpPr>
              <a:spLocks/>
            </p:cNvSpPr>
            <p:nvPr/>
          </p:nvSpPr>
          <p:spPr bwMode="auto">
            <a:xfrm>
              <a:off x="7331076" y="1933575"/>
              <a:ext cx="85725" cy="71438"/>
            </a:xfrm>
            <a:custGeom>
              <a:avLst/>
              <a:gdLst>
                <a:gd name="T0" fmla="*/ 86 w 94"/>
                <a:gd name="T1" fmla="*/ 78 h 78"/>
                <a:gd name="T2" fmla="*/ 71 w 94"/>
                <a:gd name="T3" fmla="*/ 78 h 78"/>
                <a:gd name="T4" fmla="*/ 66 w 94"/>
                <a:gd name="T5" fmla="*/ 76 h 78"/>
                <a:gd name="T6" fmla="*/ 3 w 94"/>
                <a:gd name="T7" fmla="*/ 13 h 78"/>
                <a:gd name="T8" fmla="*/ 3 w 94"/>
                <a:gd name="T9" fmla="*/ 3 h 78"/>
                <a:gd name="T10" fmla="*/ 13 w 94"/>
                <a:gd name="T11" fmla="*/ 3 h 78"/>
                <a:gd name="T12" fmla="*/ 74 w 94"/>
                <a:gd name="T13" fmla="*/ 63 h 78"/>
                <a:gd name="T14" fmla="*/ 86 w 94"/>
                <a:gd name="T15" fmla="*/ 63 h 78"/>
                <a:gd name="T16" fmla="*/ 94 w 94"/>
                <a:gd name="T17" fmla="*/ 71 h 78"/>
                <a:gd name="T18" fmla="*/ 86 w 94"/>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8">
                  <a:moveTo>
                    <a:pt x="86" y="78"/>
                  </a:moveTo>
                  <a:lnTo>
                    <a:pt x="71" y="78"/>
                  </a:lnTo>
                  <a:cubicBezTo>
                    <a:pt x="69" y="78"/>
                    <a:pt x="68" y="77"/>
                    <a:pt x="66" y="76"/>
                  </a:cubicBezTo>
                  <a:lnTo>
                    <a:pt x="3" y="13"/>
                  </a:lnTo>
                  <a:cubicBezTo>
                    <a:pt x="0" y="10"/>
                    <a:pt x="0" y="5"/>
                    <a:pt x="3" y="3"/>
                  </a:cubicBezTo>
                  <a:cubicBezTo>
                    <a:pt x="6" y="0"/>
                    <a:pt x="11" y="0"/>
                    <a:pt x="13" y="3"/>
                  </a:cubicBezTo>
                  <a:lnTo>
                    <a:pt x="74" y="63"/>
                  </a:lnTo>
                  <a:lnTo>
                    <a:pt x="86" y="63"/>
                  </a:lnTo>
                  <a:cubicBezTo>
                    <a:pt x="90" y="63"/>
                    <a:pt x="94" y="67"/>
                    <a:pt x="94" y="71"/>
                  </a:cubicBezTo>
                  <a:cubicBezTo>
                    <a:pt x="94" y="75"/>
                    <a:pt x="90" y="78"/>
                    <a:pt x="86"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5" name="Freeform 203">
              <a:extLst>
                <a:ext uri="{FF2B5EF4-FFF2-40B4-BE49-F238E27FC236}">
                  <a16:creationId xmlns:a16="http://schemas.microsoft.com/office/drawing/2014/main" id="{9E70745D-5F7D-C902-AC25-2D248FC3B40C}"/>
                </a:ext>
              </a:extLst>
            </p:cNvPr>
            <p:cNvSpPr>
              <a:spLocks/>
            </p:cNvSpPr>
            <p:nvPr/>
          </p:nvSpPr>
          <p:spPr bwMode="auto">
            <a:xfrm>
              <a:off x="7686676" y="1933575"/>
              <a:ext cx="85725" cy="71438"/>
            </a:xfrm>
            <a:custGeom>
              <a:avLst/>
              <a:gdLst>
                <a:gd name="T0" fmla="*/ 22 w 93"/>
                <a:gd name="T1" fmla="*/ 78 h 78"/>
                <a:gd name="T2" fmla="*/ 7 w 93"/>
                <a:gd name="T3" fmla="*/ 78 h 78"/>
                <a:gd name="T4" fmla="*/ 0 w 93"/>
                <a:gd name="T5" fmla="*/ 71 h 78"/>
                <a:gd name="T6" fmla="*/ 7 w 93"/>
                <a:gd name="T7" fmla="*/ 63 h 78"/>
                <a:gd name="T8" fmla="*/ 19 w 93"/>
                <a:gd name="T9" fmla="*/ 63 h 78"/>
                <a:gd name="T10" fmla="*/ 80 w 93"/>
                <a:gd name="T11" fmla="*/ 3 h 78"/>
                <a:gd name="T12" fmla="*/ 90 w 93"/>
                <a:gd name="T13" fmla="*/ 3 h 78"/>
                <a:gd name="T14" fmla="*/ 90 w 93"/>
                <a:gd name="T15" fmla="*/ 13 h 78"/>
                <a:gd name="T16" fmla="*/ 27 w 93"/>
                <a:gd name="T17" fmla="*/ 76 h 78"/>
                <a:gd name="T18" fmla="*/ 22 w 93"/>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78">
                  <a:moveTo>
                    <a:pt x="22" y="78"/>
                  </a:moveTo>
                  <a:lnTo>
                    <a:pt x="7" y="78"/>
                  </a:lnTo>
                  <a:cubicBezTo>
                    <a:pt x="3" y="78"/>
                    <a:pt x="0" y="75"/>
                    <a:pt x="0" y="71"/>
                  </a:cubicBezTo>
                  <a:cubicBezTo>
                    <a:pt x="0" y="67"/>
                    <a:pt x="3" y="63"/>
                    <a:pt x="7" y="63"/>
                  </a:cubicBezTo>
                  <a:lnTo>
                    <a:pt x="19" y="63"/>
                  </a:lnTo>
                  <a:lnTo>
                    <a:pt x="80" y="3"/>
                  </a:lnTo>
                  <a:cubicBezTo>
                    <a:pt x="83" y="0"/>
                    <a:pt x="87" y="0"/>
                    <a:pt x="90" y="3"/>
                  </a:cubicBezTo>
                  <a:cubicBezTo>
                    <a:pt x="93" y="5"/>
                    <a:pt x="93" y="10"/>
                    <a:pt x="90" y="13"/>
                  </a:cubicBezTo>
                  <a:lnTo>
                    <a:pt x="27" y="76"/>
                  </a:lnTo>
                  <a:cubicBezTo>
                    <a:pt x="26" y="77"/>
                    <a:pt x="24" y="78"/>
                    <a:pt x="22"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6" name="Freeform 204">
              <a:extLst>
                <a:ext uri="{FF2B5EF4-FFF2-40B4-BE49-F238E27FC236}">
                  <a16:creationId xmlns:a16="http://schemas.microsoft.com/office/drawing/2014/main" id="{158FAF2A-4A00-FDAF-E27E-4748E3E86C54}"/>
                </a:ext>
              </a:extLst>
            </p:cNvPr>
            <p:cNvSpPr>
              <a:spLocks/>
            </p:cNvSpPr>
            <p:nvPr/>
          </p:nvSpPr>
          <p:spPr bwMode="auto">
            <a:xfrm>
              <a:off x="7486651" y="1992313"/>
              <a:ext cx="130175" cy="12700"/>
            </a:xfrm>
            <a:custGeom>
              <a:avLst/>
              <a:gdLst>
                <a:gd name="T0" fmla="*/ 135 w 142"/>
                <a:gd name="T1" fmla="*/ 14 h 14"/>
                <a:gd name="T2" fmla="*/ 7 w 142"/>
                <a:gd name="T3" fmla="*/ 14 h 14"/>
                <a:gd name="T4" fmla="*/ 0 w 142"/>
                <a:gd name="T5" fmla="*/ 7 h 14"/>
                <a:gd name="T6" fmla="*/ 7 w 142"/>
                <a:gd name="T7" fmla="*/ 0 h 14"/>
                <a:gd name="T8" fmla="*/ 135 w 142"/>
                <a:gd name="T9" fmla="*/ 0 h 14"/>
                <a:gd name="T10" fmla="*/ 142 w 142"/>
                <a:gd name="T11" fmla="*/ 7 h 14"/>
                <a:gd name="T12" fmla="*/ 135 w 142"/>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2" h="14">
                  <a:moveTo>
                    <a:pt x="135" y="14"/>
                  </a:moveTo>
                  <a:lnTo>
                    <a:pt x="7" y="14"/>
                  </a:lnTo>
                  <a:cubicBezTo>
                    <a:pt x="3" y="14"/>
                    <a:pt x="0" y="11"/>
                    <a:pt x="0" y="7"/>
                  </a:cubicBezTo>
                  <a:cubicBezTo>
                    <a:pt x="0" y="3"/>
                    <a:pt x="3" y="0"/>
                    <a:pt x="7" y="0"/>
                  </a:cubicBezTo>
                  <a:lnTo>
                    <a:pt x="135" y="0"/>
                  </a:lnTo>
                  <a:cubicBezTo>
                    <a:pt x="139" y="0"/>
                    <a:pt x="142" y="3"/>
                    <a:pt x="142" y="7"/>
                  </a:cubicBezTo>
                  <a:cubicBezTo>
                    <a:pt x="142" y="11"/>
                    <a:pt x="139" y="14"/>
                    <a:pt x="135"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sp>
        <p:nvSpPr>
          <p:cNvPr id="3" name="Rectangle 2">
            <a:extLst>
              <a:ext uri="{FF2B5EF4-FFF2-40B4-BE49-F238E27FC236}">
                <a16:creationId xmlns:a16="http://schemas.microsoft.com/office/drawing/2014/main" id="{CF8FF7B0-2A05-A2B4-679B-E70C0C09C3AA}"/>
              </a:ext>
            </a:extLst>
          </p:cNvPr>
          <p:cNvSpPr/>
          <p:nvPr/>
        </p:nvSpPr>
        <p:spPr>
          <a:xfrm>
            <a:off x="2608735" y="1027906"/>
            <a:ext cx="45719" cy="17095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B7FC477C-8468-49C5-BAE0-A84FB0927929}"/>
              </a:ext>
            </a:extLst>
          </p:cNvPr>
          <p:cNvSpPr/>
          <p:nvPr/>
        </p:nvSpPr>
        <p:spPr>
          <a:xfrm>
            <a:off x="2606198" y="2906790"/>
            <a:ext cx="45719" cy="16219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156DB95F-6E8A-45E4-2449-807222183B9A}"/>
              </a:ext>
            </a:extLst>
          </p:cNvPr>
          <p:cNvSpPr/>
          <p:nvPr/>
        </p:nvSpPr>
        <p:spPr>
          <a:xfrm>
            <a:off x="2615717" y="4762201"/>
            <a:ext cx="45719" cy="14382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CA001177-FA72-7BE4-0ED9-4241F7BB405A}"/>
              </a:ext>
            </a:extLst>
          </p:cNvPr>
          <p:cNvSpPr/>
          <p:nvPr/>
        </p:nvSpPr>
        <p:spPr>
          <a:xfrm>
            <a:off x="6751896" y="1027906"/>
            <a:ext cx="45719" cy="518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0E58A8DF-5889-11E5-4BF5-67E6A6E44022}"/>
              </a:ext>
            </a:extLst>
          </p:cNvPr>
          <p:cNvCxnSpPr>
            <a:cxnSpLocks/>
          </p:cNvCxnSpPr>
          <p:nvPr/>
        </p:nvCxnSpPr>
        <p:spPr>
          <a:xfrm>
            <a:off x="4623914" y="3349724"/>
            <a:ext cx="0" cy="12750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Chat with solid fill">
            <a:extLst>
              <a:ext uri="{FF2B5EF4-FFF2-40B4-BE49-F238E27FC236}">
                <a16:creationId xmlns:a16="http://schemas.microsoft.com/office/drawing/2014/main" id="{B69B721C-6C81-A985-11CE-6CA717B92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0454" y="5240747"/>
            <a:ext cx="365633" cy="365633"/>
          </a:xfrm>
          <a:prstGeom prst="rect">
            <a:avLst/>
          </a:prstGeom>
        </p:spPr>
      </p:pic>
      <p:sp>
        <p:nvSpPr>
          <p:cNvPr id="9" name="TextBox 8">
            <a:extLst>
              <a:ext uri="{FF2B5EF4-FFF2-40B4-BE49-F238E27FC236}">
                <a16:creationId xmlns:a16="http://schemas.microsoft.com/office/drawing/2014/main" id="{53A1AFE0-5BE2-AF16-9D80-11F7A2DAC341}"/>
              </a:ext>
            </a:extLst>
          </p:cNvPr>
          <p:cNvSpPr txBox="1"/>
          <p:nvPr/>
        </p:nvSpPr>
        <p:spPr>
          <a:xfrm>
            <a:off x="396775" y="5535505"/>
            <a:ext cx="174438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ea typeface="+mn-lt"/>
                <a:cs typeface="+mn-lt"/>
                <a:sym typeface="+mn-lt"/>
              </a:rPr>
              <a:t>English, Turkish, Azeri</a:t>
            </a:r>
            <a:endParaRPr kumimoji="0" lang="en-US" sz="1400" b="0" i="0" u="none" strike="noStrike" kern="0" cap="none" spc="0" normalizeH="0" baseline="0" noProof="0" dirty="0">
              <a:ln>
                <a:noFill/>
              </a:ln>
              <a:solidFill>
                <a:schemeClr val="bg1"/>
              </a:solidFill>
              <a:effectLst/>
              <a:uLnTx/>
              <a:uFillTx/>
              <a:ea typeface="+mn-lt"/>
              <a:cs typeface="+mn-lt"/>
              <a:sym typeface="+mn-lt"/>
            </a:endParaRPr>
          </a:p>
        </p:txBody>
      </p:sp>
      <p:sp>
        <p:nvSpPr>
          <p:cNvPr id="2" name="TextBox 41">
            <a:extLst>
              <a:ext uri="{FF2B5EF4-FFF2-40B4-BE49-F238E27FC236}">
                <a16:creationId xmlns:a16="http://schemas.microsoft.com/office/drawing/2014/main" id="{3C94E60B-1A54-26FD-F425-04DFC05D7F47}"/>
              </a:ext>
            </a:extLst>
          </p:cNvPr>
          <p:cNvSpPr txBox="1"/>
          <p:nvPr/>
        </p:nvSpPr>
        <p:spPr>
          <a:xfrm>
            <a:off x="5197116" y="4272721"/>
            <a:ext cx="110296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kern="0">
                <a:solidFill>
                  <a:sysClr val="windowText" lastClr="000000"/>
                </a:solidFill>
                <a:ea typeface="+mn-lt"/>
                <a:cs typeface="+mn-lt"/>
                <a:sym typeface="+mn-lt"/>
              </a:rPr>
              <a:t>Automotive</a:t>
            </a:r>
            <a:endParaRPr kumimoji="0" lang="en-US" sz="1200" b="0" i="0" u="none" strike="noStrike" kern="0" cap="none" spc="0" normalizeH="0" baseline="0" noProof="0" dirty="0">
              <a:ln>
                <a:noFill/>
              </a:ln>
              <a:solidFill>
                <a:sysClr val="windowText" lastClr="000000"/>
              </a:solidFill>
              <a:effectLst/>
              <a:uLnTx/>
              <a:uFillTx/>
              <a:ea typeface="+mn-lt"/>
              <a:cs typeface="+mn-lt"/>
              <a:sym typeface="+mn-lt"/>
            </a:endParaRPr>
          </a:p>
        </p:txBody>
      </p:sp>
      <p:sp>
        <p:nvSpPr>
          <p:cNvPr id="7" name="TextBox 41">
            <a:extLst>
              <a:ext uri="{FF2B5EF4-FFF2-40B4-BE49-F238E27FC236}">
                <a16:creationId xmlns:a16="http://schemas.microsoft.com/office/drawing/2014/main" id="{E94F6715-1737-D1EE-60D7-7A1941A1E6EC}"/>
              </a:ext>
            </a:extLst>
          </p:cNvPr>
          <p:cNvSpPr txBox="1"/>
          <p:nvPr/>
        </p:nvSpPr>
        <p:spPr>
          <a:xfrm>
            <a:off x="5197117" y="4582582"/>
            <a:ext cx="1255366"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ea typeface="+mn-lt"/>
                <a:cs typeface="+mn-lt"/>
                <a:sym typeface="+mn-lt"/>
              </a:rPr>
              <a:t>Ship Buil</a:t>
            </a:r>
            <a:r>
              <a:rPr lang="en-US" sz="1200" kern="0">
                <a:solidFill>
                  <a:sysClr val="windowText" lastClr="000000"/>
                </a:solidFill>
                <a:ea typeface="+mn-lt"/>
                <a:cs typeface="+mn-lt"/>
                <a:sym typeface="+mn-lt"/>
              </a:rPr>
              <a:t>ding &amp; Ship Dismantling</a:t>
            </a:r>
            <a:endParaRPr kumimoji="0" lang="en-US" sz="1200" b="0" i="0" u="none" strike="noStrike" kern="0" cap="none" spc="0" normalizeH="0" baseline="0" noProof="0" dirty="0">
              <a:ln>
                <a:noFill/>
              </a:ln>
              <a:solidFill>
                <a:sysClr val="windowText" lastClr="000000"/>
              </a:solidFill>
              <a:effectLst/>
              <a:uLnTx/>
              <a:uFillTx/>
              <a:ea typeface="+mn-lt"/>
              <a:cs typeface="+mn-lt"/>
              <a:sym typeface="+mn-lt"/>
            </a:endParaRPr>
          </a:p>
        </p:txBody>
      </p:sp>
      <p:sp>
        <p:nvSpPr>
          <p:cNvPr id="12" name="TextBox 27">
            <a:extLst>
              <a:ext uri="{FF2B5EF4-FFF2-40B4-BE49-F238E27FC236}">
                <a16:creationId xmlns:a16="http://schemas.microsoft.com/office/drawing/2014/main" id="{A633B45A-E8AE-D3D3-06FA-F0B5044970AD}"/>
              </a:ext>
            </a:extLst>
          </p:cNvPr>
          <p:cNvSpPr txBox="1"/>
          <p:nvPr/>
        </p:nvSpPr>
        <p:spPr>
          <a:xfrm>
            <a:off x="3214689" y="4613678"/>
            <a:ext cx="103137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kern="0">
                <a:solidFill>
                  <a:sysClr val="windowText" lastClr="000000"/>
                </a:solidFill>
                <a:ea typeface="+mn-lt"/>
                <a:cs typeface="+mn-lt"/>
                <a:sym typeface="+mn-lt"/>
              </a:rPr>
              <a:t>Energy</a:t>
            </a:r>
            <a:endParaRPr kumimoji="0" lang="en-US" sz="1200" b="0" i="0" u="none" strike="noStrike" kern="0" cap="none" spc="0" normalizeH="0" baseline="0" noProof="0" dirty="0">
              <a:ln>
                <a:noFill/>
              </a:ln>
              <a:solidFill>
                <a:sysClr val="windowText" lastClr="000000"/>
              </a:solidFill>
              <a:effectLst/>
              <a:uLnTx/>
              <a:uFillTx/>
              <a:ea typeface="+mn-lt"/>
              <a:cs typeface="+mn-lt"/>
              <a:sym typeface="+mn-lt"/>
            </a:endParaRPr>
          </a:p>
        </p:txBody>
      </p:sp>
      <p:sp>
        <p:nvSpPr>
          <p:cNvPr id="14" name="Rectangle 54">
            <a:extLst>
              <a:ext uri="{FF2B5EF4-FFF2-40B4-BE49-F238E27FC236}">
                <a16:creationId xmlns:a16="http://schemas.microsoft.com/office/drawing/2014/main" id="{725365DF-AF1F-3270-ACC1-4ACA97FFAF62}"/>
              </a:ext>
            </a:extLst>
          </p:cNvPr>
          <p:cNvSpPr/>
          <p:nvPr/>
        </p:nvSpPr>
        <p:spPr>
          <a:xfrm>
            <a:off x="6887574" y="1622570"/>
            <a:ext cx="4982783" cy="101585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tx1"/>
                </a:solidFill>
                <a:effectLst/>
                <a:uLnTx/>
                <a:uFillTx/>
                <a:latin typeface="+mj-lt"/>
                <a:ea typeface="+mn-lt"/>
                <a:cs typeface="+mn-lt"/>
                <a:sym typeface="+mn-lt"/>
              </a:rPr>
              <a:t>Organization &amp; Management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D0D0D"/>
                </a:solidFill>
                <a:latin typeface="+mj-lt"/>
              </a:rPr>
              <a:t>Establishment and improvement of HS for a global Telecommunication company </a:t>
            </a:r>
            <a:r>
              <a:rPr lang="en-US" sz="1200" b="0" i="0">
                <a:solidFill>
                  <a:srgbClr val="0D0D0D"/>
                </a:solidFill>
                <a:effectLst/>
                <a:latin typeface="+mj-lt"/>
              </a:rPr>
              <a:t> for Safety Culture Program focusing on potential fatal hazards on site during operations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D0D0D"/>
                </a:solidFill>
                <a:latin typeface="+mj-lt"/>
              </a:rPr>
              <a:t>Establishment and improvement of QHSE Management for a petro-chemical rafinery for contunious improvement of its QHSE Management System.</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D0D0D"/>
                </a:solidFill>
                <a:effectLst/>
                <a:uLnTx/>
                <a:uFillTx/>
                <a:latin typeface="+mj-lt"/>
                <a:ea typeface="+mn-lt"/>
                <a:cs typeface="+mn-lt"/>
                <a:sym typeface="+mn-lt"/>
              </a:rPr>
              <a:t>Establishment and improvement of QHSE and Energy Management System for a Hydro Electric Power Plant.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chemeClr val="tx1"/>
                </a:solidFill>
                <a:effectLst/>
                <a:uLnTx/>
                <a:uFillTx/>
                <a:latin typeface="+mj-lt"/>
                <a:ea typeface="+mn-lt"/>
                <a:cs typeface="+mn-lt"/>
                <a:sym typeface="+mn-lt"/>
              </a:rPr>
              <a:t>Establishment and improvement of QHSE  for an Organized Industrial Zone Management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a:solidFill>
                  <a:schemeClr val="tx1"/>
                </a:solidFill>
                <a:latin typeface="+mj-lt"/>
                <a:ea typeface="+mn-lt"/>
                <a:cs typeface="+mn-lt"/>
                <a:sym typeface="+mn-lt"/>
              </a:rPr>
              <a:t>Establishment and improvement of QHSE for a Natural Gas Provider.</a:t>
            </a:r>
            <a:endParaRPr kumimoji="0" lang="en-US" sz="1200" b="0" i="0" u="none" strike="noStrike" kern="0" cap="none" spc="0" normalizeH="0" baseline="0" noProof="0" dirty="0">
              <a:ln>
                <a:noFill/>
              </a:ln>
              <a:solidFill>
                <a:schemeClr val="tx1"/>
              </a:solidFill>
              <a:effectLst/>
              <a:uLnTx/>
              <a:uFillTx/>
              <a:latin typeface="+mj-lt"/>
              <a:ea typeface="+mn-lt"/>
              <a:cs typeface="+mn-lt"/>
              <a:sym typeface="+mn-lt"/>
            </a:endParaRPr>
          </a:p>
        </p:txBody>
      </p:sp>
      <p:sp>
        <p:nvSpPr>
          <p:cNvPr id="15" name="Rectangle 51">
            <a:extLst>
              <a:ext uri="{FF2B5EF4-FFF2-40B4-BE49-F238E27FC236}">
                <a16:creationId xmlns:a16="http://schemas.microsoft.com/office/drawing/2014/main" id="{9EDCA49A-AD16-5F68-DB60-D2A4E33D6A38}"/>
              </a:ext>
            </a:extLst>
          </p:cNvPr>
          <p:cNvSpPr/>
          <p:nvPr/>
        </p:nvSpPr>
        <p:spPr>
          <a:xfrm>
            <a:off x="6884132" y="4166040"/>
            <a:ext cx="4945071" cy="207283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mn-lt"/>
                <a:cs typeface="+mn-lt"/>
                <a:sym typeface="+mn-lt"/>
              </a:rPr>
              <a:t>Audits &amp; Certification </a:t>
            </a:r>
          </a:p>
          <a:p>
            <a:pPr marL="285750" indent="-285750">
              <a:buFont typeface="Arial" panose="020B0604020202020204" pitchFamily="34" charset="0"/>
              <a:buChar char="•"/>
              <a:defRPr/>
            </a:pPr>
            <a:r>
              <a:rPr lang="en-US" sz="1200">
                <a:solidFill>
                  <a:srgbClr val="0D0D0D"/>
                </a:solidFill>
              </a:rPr>
              <a:t>Conducted over 2500 </a:t>
            </a:r>
            <a:r>
              <a:rPr lang="en-US" sz="1200" dirty="0">
                <a:solidFill>
                  <a:srgbClr val="0D0D0D"/>
                </a:solidFill>
              </a:rPr>
              <a:t>certification audits as Lead Auditor across various industries for management systems according to OHSAS 18001, ISO 45001, ISO 14001, </a:t>
            </a:r>
            <a:r>
              <a:rPr lang="en-US" sz="1200">
                <a:solidFill>
                  <a:srgbClr val="0D0D0D"/>
                </a:solidFill>
              </a:rPr>
              <a:t>ISO 9001 ISO 30000 and ISO 37001</a:t>
            </a:r>
            <a:endParaRPr lang="en-US" sz="1200" dirty="0">
              <a:solidFill>
                <a:srgbClr val="0D0D0D"/>
              </a:solidFill>
            </a:endParaRPr>
          </a:p>
          <a:p>
            <a:pPr marL="285750" indent="-285750">
              <a:buFont typeface="Arial" panose="020B0604020202020204" pitchFamily="34" charset="0"/>
              <a:buChar char="•"/>
              <a:defRPr/>
            </a:pPr>
            <a:r>
              <a:rPr lang="en-US" sz="1200">
                <a:solidFill>
                  <a:srgbClr val="0D0D0D"/>
                </a:solidFill>
              </a:rPr>
              <a:t>Conducted over100 Supplier </a:t>
            </a:r>
            <a:r>
              <a:rPr lang="en-US" sz="1200" dirty="0">
                <a:solidFill>
                  <a:srgbClr val="0D0D0D"/>
                </a:solidFill>
              </a:rPr>
              <a:t>audits across various industries for management systems according to OHSAS 18001, ISO 45001, ISO 14001</a:t>
            </a:r>
            <a:r>
              <a:rPr lang="en-US" sz="1200">
                <a:solidFill>
                  <a:srgbClr val="0D0D0D"/>
                </a:solidFill>
              </a:rPr>
              <a:t>, and ISO 9001</a:t>
            </a:r>
          </a:p>
          <a:p>
            <a:pPr marL="285750" indent="-285750">
              <a:buFont typeface="Arial" panose="020B0604020202020204" pitchFamily="34" charset="0"/>
              <a:buChar char="•"/>
              <a:defRPr/>
            </a:pPr>
            <a:r>
              <a:rPr lang="en-US" sz="1200">
                <a:solidFill>
                  <a:srgbClr val="0D0D0D"/>
                </a:solidFill>
              </a:rPr>
              <a:t>Conducted over 30 assessments for Ship Dismantling Industry for SRFP (Ship Recycling Facility Plan) including Hong Kong Convention.</a:t>
            </a:r>
            <a:endParaRPr lang="en-US" sz="1200" dirty="0">
              <a:solidFill>
                <a:srgbClr val="0D0D0D"/>
              </a:solidFill>
            </a:endParaRPr>
          </a:p>
          <a:p>
            <a:pPr>
              <a:defRPr/>
            </a:pPr>
            <a:endParaRPr lang="en-US" sz="1200" dirty="0">
              <a:solidFill>
                <a:srgbClr val="0D0D0D"/>
              </a:solidFill>
            </a:endParaRPr>
          </a:p>
        </p:txBody>
      </p:sp>
      <p:pic>
        <p:nvPicPr>
          <p:cNvPr id="18" name="Resim 17">
            <a:extLst>
              <a:ext uri="{FF2B5EF4-FFF2-40B4-BE49-F238E27FC236}">
                <a16:creationId xmlns:a16="http://schemas.microsoft.com/office/drawing/2014/main" id="{C338F356-EE35-FCF5-2785-1A097D520121}"/>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712076" y="1182309"/>
            <a:ext cx="1197538" cy="1516684"/>
          </a:xfrm>
          <a:prstGeom prst="rect">
            <a:avLst/>
          </a:prstGeom>
        </p:spPr>
      </p:pic>
      <p:sp>
        <p:nvSpPr>
          <p:cNvPr id="4" name="Freeform 17">
            <a:extLst>
              <a:ext uri="{FF2B5EF4-FFF2-40B4-BE49-F238E27FC236}">
                <a16:creationId xmlns:a16="http://schemas.microsoft.com/office/drawing/2014/main" id="{9194174E-18EF-D967-612E-65AA02CDE767}"/>
              </a:ext>
            </a:extLst>
          </p:cNvPr>
          <p:cNvSpPr/>
          <p:nvPr/>
        </p:nvSpPr>
        <p:spPr>
          <a:xfrm>
            <a:off x="11164303" y="0"/>
            <a:ext cx="1027697" cy="685800"/>
          </a:xfrm>
          <a:custGeom>
            <a:avLst/>
            <a:gdLst/>
            <a:ahLst/>
            <a:cxnLst/>
            <a:rect l="l" t="t" r="r" b="b"/>
            <a:pathLst>
              <a:path w="1541546" h="1028700">
                <a:moveTo>
                  <a:pt x="0" y="0"/>
                </a:moveTo>
                <a:lnTo>
                  <a:pt x="1541546" y="0"/>
                </a:lnTo>
                <a:lnTo>
                  <a:pt x="1541546" y="1028700"/>
                </a:lnTo>
                <a:lnTo>
                  <a:pt x="0" y="10287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dirty="0"/>
          </a:p>
        </p:txBody>
      </p:sp>
      <p:sp>
        <p:nvSpPr>
          <p:cNvPr id="11" name="Rectangle 10">
            <a:extLst>
              <a:ext uri="{FF2B5EF4-FFF2-40B4-BE49-F238E27FC236}">
                <a16:creationId xmlns:a16="http://schemas.microsoft.com/office/drawing/2014/main" id="{65C07785-1BE9-8445-9A02-F86B6DA9026C}"/>
              </a:ext>
            </a:extLst>
          </p:cNvPr>
          <p:cNvSpPr/>
          <p:nvPr/>
        </p:nvSpPr>
        <p:spPr>
          <a:xfrm>
            <a:off x="9333839" y="3121"/>
            <a:ext cx="1846538" cy="30862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1" kern="0" dirty="0">
                <a:solidFill>
                  <a:schemeClr val="tx1"/>
                </a:solidFill>
                <a:latin typeface="+mj-lt"/>
                <a:ea typeface="+mn-lt"/>
                <a:cs typeface="+mn-lt"/>
                <a:sym typeface="+mn-lt"/>
              </a:rPr>
              <a:t>Expert visiting sites in: </a:t>
            </a:r>
            <a:endParaRPr kumimoji="0" lang="en-US" sz="1200" b="0" i="0" u="none" strike="noStrike" kern="0" cap="none" spc="0" normalizeH="0" baseline="0" noProof="0" dirty="0">
              <a:ln>
                <a:noFill/>
              </a:ln>
              <a:solidFill>
                <a:schemeClr val="tx1"/>
              </a:solidFill>
              <a:effectLst/>
              <a:uLnTx/>
              <a:uFillTx/>
              <a:latin typeface="+mj-lt"/>
              <a:ea typeface="+mn-lt"/>
              <a:cs typeface="+mn-lt"/>
              <a:sym typeface="+mn-lt"/>
            </a:endParaRPr>
          </a:p>
        </p:txBody>
      </p:sp>
    </p:spTree>
    <p:extLst>
      <p:ext uri="{BB962C8B-B14F-4D97-AF65-F5344CB8AC3E}">
        <p14:creationId xmlns:p14="http://schemas.microsoft.com/office/powerpoint/2010/main" val="3982932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30D150F-ED30-4882-BDD1-FE97DC63819E}"/>
              </a:ext>
            </a:extLst>
          </p:cNvPr>
          <p:cNvSpPr/>
          <p:nvPr/>
        </p:nvSpPr>
        <p:spPr>
          <a:xfrm>
            <a:off x="0" y="1027906"/>
            <a:ext cx="2456121" cy="5165723"/>
          </a:xfrm>
          <a:prstGeom prst="rect">
            <a:avLst/>
          </a:pr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chemeClr val="tx1"/>
              </a:solidFill>
              <a:effectLst/>
              <a:uLnTx/>
              <a:uFillTx/>
            </a:endParaRPr>
          </a:p>
        </p:txBody>
      </p:sp>
      <p:pic>
        <p:nvPicPr>
          <p:cNvPr id="10" name="Picture 9">
            <a:extLst>
              <a:ext uri="{FF2B5EF4-FFF2-40B4-BE49-F238E27FC236}">
                <a16:creationId xmlns:a16="http://schemas.microsoft.com/office/drawing/2014/main" id="{BF68C224-8795-613A-F24C-6BA73E341036}"/>
              </a:ext>
            </a:extLst>
          </p:cNvPr>
          <p:cNvPicPr>
            <a:picLocks noChangeAspect="1"/>
          </p:cNvPicPr>
          <p:nvPr/>
        </p:nvPicPr>
        <p:blipFill>
          <a:blip r:embed="rId3">
            <a:grayscl/>
          </a:blip>
          <a:stretch>
            <a:fillRect/>
          </a:stretch>
        </p:blipFill>
        <p:spPr>
          <a:xfrm>
            <a:off x="630724" y="1205318"/>
            <a:ext cx="1364566" cy="1460092"/>
          </a:xfrm>
          <a:prstGeom prst="rect">
            <a:avLst/>
          </a:prstGeom>
        </p:spPr>
      </p:pic>
      <p:sp>
        <p:nvSpPr>
          <p:cNvPr id="6" name="Rectangle 5">
            <a:extLst>
              <a:ext uri="{FF2B5EF4-FFF2-40B4-BE49-F238E27FC236}">
                <a16:creationId xmlns:a16="http://schemas.microsoft.com/office/drawing/2014/main" id="{F6E9A02F-188B-472A-BBB2-33EE86BF9A48}"/>
              </a:ext>
            </a:extLst>
          </p:cNvPr>
          <p:cNvSpPr/>
          <p:nvPr/>
        </p:nvSpPr>
        <p:spPr>
          <a:xfrm>
            <a:off x="2632536" y="1422187"/>
            <a:ext cx="4103445" cy="171359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+20 years of experience in high risks industries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Consulting on the introduction of management systems according to various ISO standards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Leading cultural transformation projects for top multinational companies, across Europe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Program and project management at an international level</a:t>
            </a:r>
          </a:p>
        </p:txBody>
      </p:sp>
      <p:sp>
        <p:nvSpPr>
          <p:cNvPr id="8" name="Rectangle 7">
            <a:extLst>
              <a:ext uri="{FF2B5EF4-FFF2-40B4-BE49-F238E27FC236}">
                <a16:creationId xmlns:a16="http://schemas.microsoft.com/office/drawing/2014/main" id="{F0AAB741-8FFF-45BC-8AE7-DDA8A0361D98}"/>
              </a:ext>
            </a:extLst>
          </p:cNvPr>
          <p:cNvSpPr/>
          <p:nvPr/>
        </p:nvSpPr>
        <p:spPr>
          <a:xfrm>
            <a:off x="2632537" y="5182162"/>
            <a:ext cx="4165078" cy="101446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a:bodyPr>
          <a:lstStyle/>
          <a:p>
            <a:pPr marL="285750" indent="-285750">
              <a:buFont typeface="Arial" panose="020B0604020202020204" pitchFamily="34" charset="0"/>
              <a:buChar char="•"/>
            </a:pPr>
            <a:r>
              <a:rPr lang="en-US" sz="1200" kern="0" dirty="0">
                <a:solidFill>
                  <a:schemeClr val="tx1"/>
                </a:solidFill>
                <a:ea typeface="+mn-lt"/>
                <a:cs typeface="+mn-lt"/>
                <a:sym typeface="+mn-lt"/>
              </a:rPr>
              <a:t>Licensed Mechanical Engineer (Construction University, Bucharest); MBA (University for Economical Studies, Bucharest) </a:t>
            </a:r>
          </a:p>
          <a:p>
            <a:pPr marL="285750" indent="-285750">
              <a:buFont typeface="Arial" panose="020B0604020202020204" pitchFamily="34" charset="0"/>
              <a:buChar char="•"/>
            </a:pPr>
            <a:r>
              <a:rPr lang="en-US" sz="1200" kern="0" dirty="0">
                <a:solidFill>
                  <a:schemeClr val="tx1"/>
                </a:solidFill>
                <a:ea typeface="+mn-lt"/>
                <a:cs typeface="+mn-lt"/>
                <a:sym typeface="+mn-lt"/>
              </a:rPr>
              <a:t>Lead auditor LRQA &amp; </a:t>
            </a:r>
            <a:r>
              <a:rPr lang="en-US" sz="1200" kern="0" dirty="0" err="1">
                <a:solidFill>
                  <a:schemeClr val="tx1"/>
                </a:solidFill>
                <a:ea typeface="+mn-lt"/>
                <a:cs typeface="+mn-lt"/>
                <a:sym typeface="+mn-lt"/>
              </a:rPr>
              <a:t>Tauw</a:t>
            </a:r>
            <a:r>
              <a:rPr lang="en-US" sz="1200" kern="0" dirty="0">
                <a:solidFill>
                  <a:schemeClr val="tx1"/>
                </a:solidFill>
                <a:ea typeface="+mn-lt"/>
                <a:cs typeface="+mn-lt"/>
                <a:sym typeface="+mn-lt"/>
              </a:rPr>
              <a:t>, Train the Trainer, Root Cause Analysis, Risk Assessment, Project Management, Safe Start (TM) &amp; The Risk Factor (TM) facilitator </a:t>
            </a:r>
            <a:r>
              <a:rPr lang="en-US" sz="1200" kern="0" dirty="0" err="1">
                <a:solidFill>
                  <a:schemeClr val="tx1"/>
                </a:solidFill>
                <a:ea typeface="+mn-lt"/>
                <a:cs typeface="+mn-lt"/>
                <a:sym typeface="+mn-lt"/>
              </a:rPr>
              <a:t>etc</a:t>
            </a:r>
            <a:endParaRPr lang="en-US" sz="1200" kern="0" dirty="0">
              <a:solidFill>
                <a:schemeClr val="tx1"/>
              </a:solidFill>
              <a:ea typeface="+mn-lt"/>
              <a:cs typeface="+mn-lt"/>
              <a:sym typeface="+mn-lt"/>
            </a:endParaRPr>
          </a:p>
        </p:txBody>
      </p:sp>
      <p:sp>
        <p:nvSpPr>
          <p:cNvPr id="26" name="TextBox 25">
            <a:extLst>
              <a:ext uri="{FF2B5EF4-FFF2-40B4-BE49-F238E27FC236}">
                <a16:creationId xmlns:a16="http://schemas.microsoft.com/office/drawing/2014/main" id="{80D73B9D-62E6-4C90-A5F1-F5D760A408EA}"/>
              </a:ext>
            </a:extLst>
          </p:cNvPr>
          <p:cNvSpPr txBox="1"/>
          <p:nvPr/>
        </p:nvSpPr>
        <p:spPr>
          <a:xfrm>
            <a:off x="3165712" y="3381141"/>
            <a:ext cx="114807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Energy industry</a:t>
            </a:r>
          </a:p>
        </p:txBody>
      </p:sp>
      <p:sp>
        <p:nvSpPr>
          <p:cNvPr id="27" name="TextBox 26">
            <a:extLst>
              <a:ext uri="{FF2B5EF4-FFF2-40B4-BE49-F238E27FC236}">
                <a16:creationId xmlns:a16="http://schemas.microsoft.com/office/drawing/2014/main" id="{BBEBFFBF-DC15-4748-950F-1E21A72C8B9C}"/>
              </a:ext>
            </a:extLst>
          </p:cNvPr>
          <p:cNvSpPr txBox="1"/>
          <p:nvPr/>
        </p:nvSpPr>
        <p:spPr>
          <a:xfrm>
            <a:off x="3168526" y="3701219"/>
            <a:ext cx="126348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Automotive/Tires</a:t>
            </a:r>
          </a:p>
        </p:txBody>
      </p:sp>
      <p:sp>
        <p:nvSpPr>
          <p:cNvPr id="28" name="TextBox 27">
            <a:extLst>
              <a:ext uri="{FF2B5EF4-FFF2-40B4-BE49-F238E27FC236}">
                <a16:creationId xmlns:a16="http://schemas.microsoft.com/office/drawing/2014/main" id="{D7967CF5-B6FB-483F-8EE5-A39A332E054D}"/>
              </a:ext>
            </a:extLst>
          </p:cNvPr>
          <p:cNvSpPr txBox="1"/>
          <p:nvPr/>
        </p:nvSpPr>
        <p:spPr>
          <a:xfrm>
            <a:off x="3175449" y="4020686"/>
            <a:ext cx="1101584"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Manufacturing</a:t>
            </a:r>
          </a:p>
        </p:txBody>
      </p:sp>
      <p:sp>
        <p:nvSpPr>
          <p:cNvPr id="42" name="TextBox 41">
            <a:extLst>
              <a:ext uri="{FF2B5EF4-FFF2-40B4-BE49-F238E27FC236}">
                <a16:creationId xmlns:a16="http://schemas.microsoft.com/office/drawing/2014/main" id="{100CE035-3447-4003-A22E-A3E4B3B54CF5}"/>
              </a:ext>
            </a:extLst>
          </p:cNvPr>
          <p:cNvSpPr txBox="1"/>
          <p:nvPr/>
        </p:nvSpPr>
        <p:spPr>
          <a:xfrm>
            <a:off x="5128574" y="3701218"/>
            <a:ext cx="808235"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Chemistry</a:t>
            </a:r>
          </a:p>
        </p:txBody>
      </p:sp>
      <p:sp>
        <p:nvSpPr>
          <p:cNvPr id="43" name="TextBox 42">
            <a:extLst>
              <a:ext uri="{FF2B5EF4-FFF2-40B4-BE49-F238E27FC236}">
                <a16:creationId xmlns:a16="http://schemas.microsoft.com/office/drawing/2014/main" id="{6CEE651F-2ED1-4DED-8E18-ECB3A6C57B34}"/>
              </a:ext>
            </a:extLst>
          </p:cNvPr>
          <p:cNvSpPr txBox="1"/>
          <p:nvPr/>
        </p:nvSpPr>
        <p:spPr>
          <a:xfrm>
            <a:off x="5128751" y="3381038"/>
            <a:ext cx="883575"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Oil and Gas</a:t>
            </a:r>
          </a:p>
        </p:txBody>
      </p:sp>
      <p:sp>
        <p:nvSpPr>
          <p:cNvPr id="44" name="Rectangle 43">
            <a:extLst>
              <a:ext uri="{FF2B5EF4-FFF2-40B4-BE49-F238E27FC236}">
                <a16:creationId xmlns:a16="http://schemas.microsoft.com/office/drawing/2014/main" id="{DDB5CB2D-19F3-41CC-85AC-B563388ADEFA}"/>
              </a:ext>
            </a:extLst>
          </p:cNvPr>
          <p:cNvSpPr/>
          <p:nvPr/>
        </p:nvSpPr>
        <p:spPr>
          <a:xfrm>
            <a:off x="6868524" y="3142564"/>
            <a:ext cx="4982783" cy="164285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mn-lt"/>
                <a:cs typeface="+mn-lt"/>
                <a:sym typeface="+mn-lt"/>
              </a:rPr>
              <a:t>Management Systems and Cultural Change Programs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chemeClr val="tx1"/>
                </a:solidFill>
                <a:ea typeface="+mn-lt"/>
                <a:cs typeface="+mn-lt"/>
                <a:sym typeface="+mn-lt"/>
              </a:rPr>
              <a:t>Management Systems Coordinator and implementation of ISO 9001 and 14001 in a major factory (multinational company, food industry).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Leading Cultural Change programs (Principal Consultant, Lead Consultant, Senior Consultant) for more than 15 years, with multinational companies, in Romania and abroad. Expertise: Assessment, Action Planning Workshops, Leadership Coaching, Training programs, Task Teams facilitation, Behavioral Safety, Contractors Safety Management etc.</a:t>
            </a:r>
          </a:p>
        </p:txBody>
      </p:sp>
      <p:sp>
        <p:nvSpPr>
          <p:cNvPr id="51" name="Rectangle 50">
            <a:extLst>
              <a:ext uri="{FF2B5EF4-FFF2-40B4-BE49-F238E27FC236}">
                <a16:creationId xmlns:a16="http://schemas.microsoft.com/office/drawing/2014/main" id="{ED7F573A-0F05-4B01-BC67-624FF85CA80E}"/>
              </a:ext>
            </a:extLst>
          </p:cNvPr>
          <p:cNvSpPr/>
          <p:nvPr/>
        </p:nvSpPr>
        <p:spPr>
          <a:xfrm>
            <a:off x="5729984" y="5455504"/>
            <a:ext cx="2556000" cy="36894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52" name="Rectangle 51">
            <a:extLst>
              <a:ext uri="{FF2B5EF4-FFF2-40B4-BE49-F238E27FC236}">
                <a16:creationId xmlns:a16="http://schemas.microsoft.com/office/drawing/2014/main" id="{42AE8DD1-65E4-4BDF-9A75-3052D1EA8729}"/>
              </a:ext>
            </a:extLst>
          </p:cNvPr>
          <p:cNvSpPr/>
          <p:nvPr/>
        </p:nvSpPr>
        <p:spPr>
          <a:xfrm>
            <a:off x="6865470" y="4960908"/>
            <a:ext cx="4982783" cy="68850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mn-lt"/>
                <a:cs typeface="+mn-lt"/>
                <a:sym typeface="+mn-lt"/>
              </a:rPr>
              <a:t>Transformation</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Redesign of the operating model of a travel company, including the design of roles, responsibilities and processes</a:t>
            </a:r>
          </a:p>
        </p:txBody>
      </p:sp>
      <p:sp>
        <p:nvSpPr>
          <p:cNvPr id="55" name="Rectangle 54">
            <a:extLst>
              <a:ext uri="{FF2B5EF4-FFF2-40B4-BE49-F238E27FC236}">
                <a16:creationId xmlns:a16="http://schemas.microsoft.com/office/drawing/2014/main" id="{3F344986-33D7-4EFF-B5CD-4DE051F0A4FD}"/>
              </a:ext>
            </a:extLst>
          </p:cNvPr>
          <p:cNvSpPr/>
          <p:nvPr/>
        </p:nvSpPr>
        <p:spPr>
          <a:xfrm>
            <a:off x="6868524" y="1498745"/>
            <a:ext cx="4982783" cy="147775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mn-lt"/>
                <a:cs typeface="+mn-lt"/>
                <a:sym typeface="+mn-lt"/>
              </a:rPr>
              <a:t>Project Management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Project Management in multi-annual Safety Culture Change project for a multinational company (5 factories on 4 continents, Chemistry)</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Project Management in multi-annual Safety Culture Change projects in Oil and Gas for multinational companies.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Project Management and Business Development for many local Safety Projects with multinational companies (various industries)</a:t>
            </a:r>
          </a:p>
        </p:txBody>
      </p:sp>
      <p:sp>
        <p:nvSpPr>
          <p:cNvPr id="78" name="AutoShape 3">
            <a:extLst>
              <a:ext uri="{FF2B5EF4-FFF2-40B4-BE49-F238E27FC236}">
                <a16:creationId xmlns:a16="http://schemas.microsoft.com/office/drawing/2014/main" id="{83EF720D-47BB-4037-AB5F-BF95C1824F30}"/>
              </a:ext>
            </a:extLst>
          </p:cNvPr>
          <p:cNvSpPr>
            <a:spLocks noChangeAspect="1" noChangeArrowheads="1" noTextEdit="1"/>
          </p:cNvSpPr>
          <p:nvPr/>
        </p:nvSpPr>
        <p:spPr bwMode="auto">
          <a:xfrm>
            <a:off x="2548369" y="2743048"/>
            <a:ext cx="552985" cy="5529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0" name="Rectangle 89">
            <a:extLst>
              <a:ext uri="{FF2B5EF4-FFF2-40B4-BE49-F238E27FC236}">
                <a16:creationId xmlns:a16="http://schemas.microsoft.com/office/drawing/2014/main" id="{9E03C71C-3F93-433D-A32F-6466E7274591}"/>
              </a:ext>
            </a:extLst>
          </p:cNvPr>
          <p:cNvSpPr/>
          <p:nvPr/>
        </p:nvSpPr>
        <p:spPr>
          <a:xfrm>
            <a:off x="3079672" y="1036206"/>
            <a:ext cx="1000594" cy="369332"/>
          </a:xfrm>
          <a:prstGeom prst="rect">
            <a:avLst/>
          </a:prstGeom>
          <a:noFill/>
        </p:spPr>
        <p:txBody>
          <a:bodyPr wrap="none">
            <a:spAutoFit/>
          </a:bodyPr>
          <a:lstStyle/>
          <a:p>
            <a:pPr lvl="0">
              <a:defRPr/>
            </a:pPr>
            <a:r>
              <a:rPr lang="en-US" b="1" kern="0" dirty="0">
                <a:solidFill>
                  <a:schemeClr val="accent2"/>
                </a:solidFill>
                <a:ea typeface="+mn-lt"/>
                <a:cs typeface="+mn-lt"/>
                <a:sym typeface="+mn-lt"/>
              </a:rPr>
              <a:t>RESUME</a:t>
            </a:r>
          </a:p>
        </p:txBody>
      </p:sp>
      <p:sp>
        <p:nvSpPr>
          <p:cNvPr id="91" name="Rectangle 90">
            <a:extLst>
              <a:ext uri="{FF2B5EF4-FFF2-40B4-BE49-F238E27FC236}">
                <a16:creationId xmlns:a16="http://schemas.microsoft.com/office/drawing/2014/main" id="{F8F92A6B-AEB4-40B1-A089-30C8B247DDF8}"/>
              </a:ext>
            </a:extLst>
          </p:cNvPr>
          <p:cNvSpPr/>
          <p:nvPr/>
        </p:nvSpPr>
        <p:spPr>
          <a:xfrm>
            <a:off x="3077865" y="2918470"/>
            <a:ext cx="1133644" cy="369332"/>
          </a:xfrm>
          <a:prstGeom prst="rect">
            <a:avLst/>
          </a:prstGeom>
          <a:noFill/>
        </p:spPr>
        <p:txBody>
          <a:bodyPr wrap="none">
            <a:spAutoFit/>
          </a:bodyPr>
          <a:lstStyle/>
          <a:p>
            <a:r>
              <a:rPr lang="en-US" b="1" kern="0" dirty="0">
                <a:solidFill>
                  <a:schemeClr val="accent3"/>
                </a:solidFill>
                <a:ea typeface="+mn-lt"/>
                <a:cs typeface="+mn-lt"/>
                <a:sym typeface="+mn-lt"/>
              </a:rPr>
              <a:t>EXPERTISE</a:t>
            </a:r>
            <a:endParaRPr lang="en-US" dirty="0">
              <a:solidFill>
                <a:schemeClr val="accent3"/>
              </a:solidFill>
              <a:ea typeface="+mn-lt"/>
              <a:cs typeface="+mn-lt"/>
              <a:sym typeface="+mn-lt"/>
            </a:endParaRPr>
          </a:p>
        </p:txBody>
      </p:sp>
      <p:sp>
        <p:nvSpPr>
          <p:cNvPr id="92" name="Rectangle 91">
            <a:extLst>
              <a:ext uri="{FF2B5EF4-FFF2-40B4-BE49-F238E27FC236}">
                <a16:creationId xmlns:a16="http://schemas.microsoft.com/office/drawing/2014/main" id="{ECEB2771-8876-4633-9D4D-0211AEE8FA00}"/>
              </a:ext>
            </a:extLst>
          </p:cNvPr>
          <p:cNvSpPr/>
          <p:nvPr/>
        </p:nvSpPr>
        <p:spPr>
          <a:xfrm>
            <a:off x="3207354" y="4762201"/>
            <a:ext cx="1284326" cy="369332"/>
          </a:xfrm>
          <a:prstGeom prst="rect">
            <a:avLst/>
          </a:prstGeom>
          <a:noFill/>
        </p:spPr>
        <p:txBody>
          <a:bodyPr wrap="none">
            <a:spAutoFit/>
          </a:bodyPr>
          <a:lstStyle/>
          <a:p>
            <a:pPr lvl="0">
              <a:defRPr/>
            </a:pPr>
            <a:r>
              <a:rPr lang="en-US" b="1" kern="0" dirty="0">
                <a:solidFill>
                  <a:schemeClr val="tx2"/>
                </a:solidFill>
                <a:ea typeface="+mn-lt"/>
                <a:cs typeface="+mn-lt"/>
                <a:sym typeface="+mn-lt"/>
              </a:rPr>
              <a:t>EDUCATION</a:t>
            </a:r>
            <a:endParaRPr lang="en-US" kern="0" dirty="0">
              <a:solidFill>
                <a:schemeClr val="tx2"/>
              </a:solidFill>
              <a:ea typeface="+mn-lt"/>
              <a:cs typeface="+mn-lt"/>
              <a:sym typeface="+mn-lt"/>
            </a:endParaRPr>
          </a:p>
        </p:txBody>
      </p:sp>
      <p:sp>
        <p:nvSpPr>
          <p:cNvPr id="93" name="Rectangle 92">
            <a:extLst>
              <a:ext uri="{FF2B5EF4-FFF2-40B4-BE49-F238E27FC236}">
                <a16:creationId xmlns:a16="http://schemas.microsoft.com/office/drawing/2014/main" id="{7E820C24-49CB-4979-8471-68066335DE1C}"/>
              </a:ext>
            </a:extLst>
          </p:cNvPr>
          <p:cNvSpPr/>
          <p:nvPr/>
        </p:nvSpPr>
        <p:spPr>
          <a:xfrm>
            <a:off x="7371921" y="1061903"/>
            <a:ext cx="3185487" cy="369332"/>
          </a:xfrm>
          <a:prstGeom prst="rect">
            <a:avLst/>
          </a:prstGeom>
          <a:noFill/>
          <a:ln>
            <a:noFill/>
          </a:ln>
        </p:spPr>
        <p:txBody>
          <a:bodyPr wrap="none">
            <a:spAutoFit/>
          </a:bodyPr>
          <a:lstStyle/>
          <a:p>
            <a:pPr lvl="0">
              <a:defRPr/>
            </a:pPr>
            <a:r>
              <a:rPr lang="en-US" b="1" kern="0" dirty="0">
                <a:solidFill>
                  <a:schemeClr val="accent6"/>
                </a:solidFill>
                <a:ea typeface="+mn-lt"/>
                <a:cs typeface="+mn-lt"/>
                <a:sym typeface="+mn-lt"/>
              </a:rPr>
              <a:t>PROJECT REFERENCES (EXTRACT)</a:t>
            </a:r>
            <a:endParaRPr lang="en-US" kern="0" dirty="0">
              <a:solidFill>
                <a:schemeClr val="accent6"/>
              </a:solidFill>
              <a:ea typeface="+mn-lt"/>
              <a:cs typeface="+mn-lt"/>
              <a:sym typeface="+mn-lt"/>
            </a:endParaRPr>
          </a:p>
        </p:txBody>
      </p:sp>
      <p:grpSp>
        <p:nvGrpSpPr>
          <p:cNvPr id="95" name="Candidate" descr="{&quot;Key&quot;:&quot;POWER_USER_SHAPE_ICON&quot;,&quot;Value&quot;:&quot;POWER_USER_SHAPE_ICON_STYLE_1&quot;}">
            <a:extLst>
              <a:ext uri="{FF2B5EF4-FFF2-40B4-BE49-F238E27FC236}">
                <a16:creationId xmlns:a16="http://schemas.microsoft.com/office/drawing/2014/main" id="{6E4EAC76-0C75-5884-6152-B388F0CB494D}"/>
              </a:ext>
            </a:extLst>
          </p:cNvPr>
          <p:cNvGrpSpPr>
            <a:grpSpLocks noChangeAspect="1"/>
          </p:cNvGrpSpPr>
          <p:nvPr/>
        </p:nvGrpSpPr>
        <p:grpSpPr>
          <a:xfrm>
            <a:off x="2743032" y="2921610"/>
            <a:ext cx="303497" cy="355478"/>
            <a:chOff x="8482013" y="4622800"/>
            <a:chExt cx="574675" cy="673101"/>
          </a:xfrm>
        </p:grpSpPr>
        <p:sp>
          <p:nvSpPr>
            <p:cNvPr id="96" name="Freeform 2635">
              <a:extLst>
                <a:ext uri="{FF2B5EF4-FFF2-40B4-BE49-F238E27FC236}">
                  <a16:creationId xmlns:a16="http://schemas.microsoft.com/office/drawing/2014/main" id="{DD40393E-02E8-7CB3-BB34-991227765ED4}"/>
                </a:ext>
              </a:extLst>
            </p:cNvPr>
            <p:cNvSpPr>
              <a:spLocks/>
            </p:cNvSpPr>
            <p:nvPr/>
          </p:nvSpPr>
          <p:spPr bwMode="auto">
            <a:xfrm>
              <a:off x="8763000" y="4773613"/>
              <a:ext cx="293688" cy="522288"/>
            </a:xfrm>
            <a:custGeom>
              <a:avLst/>
              <a:gdLst>
                <a:gd name="T0" fmla="*/ 263 w 263"/>
                <a:gd name="T1" fmla="*/ 56 h 467"/>
                <a:gd name="T2" fmla="*/ 252 w 263"/>
                <a:gd name="T3" fmla="*/ 210 h 467"/>
                <a:gd name="T4" fmla="*/ 205 w 263"/>
                <a:gd name="T5" fmla="*/ 247 h 467"/>
                <a:gd name="T6" fmla="*/ 203 w 263"/>
                <a:gd name="T7" fmla="*/ 247 h 467"/>
                <a:gd name="T8" fmla="*/ 188 w 263"/>
                <a:gd name="T9" fmla="*/ 452 h 467"/>
                <a:gd name="T10" fmla="*/ 172 w 263"/>
                <a:gd name="T11" fmla="*/ 467 h 467"/>
                <a:gd name="T12" fmla="*/ 91 w 263"/>
                <a:gd name="T13" fmla="*/ 467 h 467"/>
                <a:gd name="T14" fmla="*/ 75 w 263"/>
                <a:gd name="T15" fmla="*/ 452 h 467"/>
                <a:gd name="T16" fmla="*/ 60 w 263"/>
                <a:gd name="T17" fmla="*/ 247 h 467"/>
                <a:gd name="T18" fmla="*/ 58 w 263"/>
                <a:gd name="T19" fmla="*/ 247 h 467"/>
                <a:gd name="T20" fmla="*/ 11 w 263"/>
                <a:gd name="T21" fmla="*/ 210 h 467"/>
                <a:gd name="T22" fmla="*/ 0 w 263"/>
                <a:gd name="T23" fmla="*/ 58 h 467"/>
                <a:gd name="T24" fmla="*/ 0 w 263"/>
                <a:gd name="T25" fmla="*/ 56 h 467"/>
                <a:gd name="T26" fmla="*/ 53 w 263"/>
                <a:gd name="T27" fmla="*/ 0 h 467"/>
                <a:gd name="T28" fmla="*/ 210 w 263"/>
                <a:gd name="T29" fmla="*/ 0 h 467"/>
                <a:gd name="T30" fmla="*/ 263 w 263"/>
                <a:gd name="T31" fmla="*/ 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3" h="467">
                  <a:moveTo>
                    <a:pt x="263" y="56"/>
                  </a:moveTo>
                  <a:lnTo>
                    <a:pt x="252" y="210"/>
                  </a:lnTo>
                  <a:cubicBezTo>
                    <a:pt x="250" y="228"/>
                    <a:pt x="225" y="244"/>
                    <a:pt x="205" y="247"/>
                  </a:cubicBezTo>
                  <a:cubicBezTo>
                    <a:pt x="204" y="247"/>
                    <a:pt x="204" y="247"/>
                    <a:pt x="203" y="247"/>
                  </a:cubicBezTo>
                  <a:lnTo>
                    <a:pt x="188" y="452"/>
                  </a:lnTo>
                  <a:cubicBezTo>
                    <a:pt x="187" y="460"/>
                    <a:pt x="180" y="467"/>
                    <a:pt x="172" y="467"/>
                  </a:cubicBezTo>
                  <a:lnTo>
                    <a:pt x="91" y="467"/>
                  </a:lnTo>
                  <a:cubicBezTo>
                    <a:pt x="83" y="467"/>
                    <a:pt x="76" y="460"/>
                    <a:pt x="75" y="452"/>
                  </a:cubicBezTo>
                  <a:lnTo>
                    <a:pt x="60" y="247"/>
                  </a:lnTo>
                  <a:cubicBezTo>
                    <a:pt x="59" y="247"/>
                    <a:pt x="58" y="247"/>
                    <a:pt x="58" y="247"/>
                  </a:cubicBezTo>
                  <a:cubicBezTo>
                    <a:pt x="38" y="244"/>
                    <a:pt x="13" y="228"/>
                    <a:pt x="11" y="210"/>
                  </a:cubicBezTo>
                  <a:lnTo>
                    <a:pt x="0" y="58"/>
                  </a:lnTo>
                  <a:cubicBezTo>
                    <a:pt x="0" y="57"/>
                    <a:pt x="0" y="56"/>
                    <a:pt x="0" y="56"/>
                  </a:cubicBezTo>
                  <a:cubicBezTo>
                    <a:pt x="0" y="26"/>
                    <a:pt x="24" y="1"/>
                    <a:pt x="53" y="0"/>
                  </a:cubicBezTo>
                  <a:lnTo>
                    <a:pt x="210" y="0"/>
                  </a:lnTo>
                  <a:cubicBezTo>
                    <a:pt x="239" y="1"/>
                    <a:pt x="263" y="26"/>
                    <a:pt x="263" y="56"/>
                  </a:cubicBezTo>
                  <a:close/>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7" name="Oval 2636">
              <a:extLst>
                <a:ext uri="{FF2B5EF4-FFF2-40B4-BE49-F238E27FC236}">
                  <a16:creationId xmlns:a16="http://schemas.microsoft.com/office/drawing/2014/main" id="{88C2CB5C-CF74-D5D9-6DCF-7DC5AD476ACC}"/>
                </a:ext>
              </a:extLst>
            </p:cNvPr>
            <p:cNvSpPr>
              <a:spLocks noChangeArrowheads="1"/>
            </p:cNvSpPr>
            <p:nvPr/>
          </p:nvSpPr>
          <p:spPr bwMode="auto">
            <a:xfrm>
              <a:off x="8853488" y="4622800"/>
              <a:ext cx="111125" cy="112713"/>
            </a:xfrm>
            <a:prstGeom prst="ellipse">
              <a:avLst/>
            </a:pr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8" name="Line 2637">
              <a:extLst>
                <a:ext uri="{FF2B5EF4-FFF2-40B4-BE49-F238E27FC236}">
                  <a16:creationId xmlns:a16="http://schemas.microsoft.com/office/drawing/2014/main" id="{59195567-1A35-9689-C523-1906C13983A4}"/>
                </a:ext>
              </a:extLst>
            </p:cNvPr>
            <p:cNvSpPr>
              <a:spLocks noChangeShapeType="1"/>
            </p:cNvSpPr>
            <p:nvPr/>
          </p:nvSpPr>
          <p:spPr bwMode="auto">
            <a:xfrm>
              <a:off x="8909050" y="5033963"/>
              <a:ext cx="0" cy="261938"/>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9" name="Line 2638">
              <a:extLst>
                <a:ext uri="{FF2B5EF4-FFF2-40B4-BE49-F238E27FC236}">
                  <a16:creationId xmlns:a16="http://schemas.microsoft.com/office/drawing/2014/main" id="{8FF242CE-9D19-41E2-307E-FE0F05B5BF19}"/>
                </a:ext>
              </a:extLst>
            </p:cNvPr>
            <p:cNvSpPr>
              <a:spLocks noChangeShapeType="1"/>
            </p:cNvSpPr>
            <p:nvPr/>
          </p:nvSpPr>
          <p:spPr bwMode="auto">
            <a:xfrm flipH="1" flipV="1">
              <a:off x="8816975"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0" name="Line 2639">
              <a:extLst>
                <a:ext uri="{FF2B5EF4-FFF2-40B4-BE49-F238E27FC236}">
                  <a16:creationId xmlns:a16="http://schemas.microsoft.com/office/drawing/2014/main" id="{351496EB-9A38-FFED-609E-AA1F76D478C6}"/>
                </a:ext>
              </a:extLst>
            </p:cNvPr>
            <p:cNvSpPr>
              <a:spLocks noChangeShapeType="1"/>
            </p:cNvSpPr>
            <p:nvPr/>
          </p:nvSpPr>
          <p:spPr bwMode="auto">
            <a:xfrm flipV="1">
              <a:off x="8990013"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1" name="Freeform 2640">
              <a:extLst>
                <a:ext uri="{FF2B5EF4-FFF2-40B4-BE49-F238E27FC236}">
                  <a16:creationId xmlns:a16="http://schemas.microsoft.com/office/drawing/2014/main" id="{0561112B-9E8F-AA94-ACA6-569D9A0D860F}"/>
                </a:ext>
              </a:extLst>
            </p:cNvPr>
            <p:cNvSpPr>
              <a:spLocks/>
            </p:cNvSpPr>
            <p:nvPr/>
          </p:nvSpPr>
          <p:spPr bwMode="auto">
            <a:xfrm>
              <a:off x="8482013" y="4627563"/>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2" name="Freeform 2641">
              <a:extLst>
                <a:ext uri="{FF2B5EF4-FFF2-40B4-BE49-F238E27FC236}">
                  <a16:creationId xmlns:a16="http://schemas.microsoft.com/office/drawing/2014/main" id="{42F9749E-A5B8-9181-A24A-B30080DB394A}"/>
                </a:ext>
              </a:extLst>
            </p:cNvPr>
            <p:cNvSpPr>
              <a:spLocks/>
            </p:cNvSpPr>
            <p:nvPr/>
          </p:nvSpPr>
          <p:spPr bwMode="auto">
            <a:xfrm>
              <a:off x="8528050" y="4679950"/>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3" name="Freeform 2642">
              <a:extLst>
                <a:ext uri="{FF2B5EF4-FFF2-40B4-BE49-F238E27FC236}">
                  <a16:creationId xmlns:a16="http://schemas.microsoft.com/office/drawing/2014/main" id="{47CF2F99-B8FB-AC7E-9E0D-2600A878B95C}"/>
                </a:ext>
              </a:extLst>
            </p:cNvPr>
            <p:cNvSpPr>
              <a:spLocks/>
            </p:cNvSpPr>
            <p:nvPr/>
          </p:nvSpPr>
          <p:spPr bwMode="auto">
            <a:xfrm>
              <a:off x="8482013" y="4875213"/>
              <a:ext cx="176213" cy="173038"/>
            </a:xfrm>
            <a:custGeom>
              <a:avLst/>
              <a:gdLst>
                <a:gd name="T0" fmla="*/ 20 w 157"/>
                <a:gd name="T1" fmla="*/ 156 h 156"/>
                <a:gd name="T2" fmla="*/ 137 w 157"/>
                <a:gd name="T3" fmla="*/ 156 h 156"/>
                <a:gd name="T4" fmla="*/ 157 w 157"/>
                <a:gd name="T5" fmla="*/ 136 h 156"/>
                <a:gd name="T6" fmla="*/ 157 w 157"/>
                <a:gd name="T7" fmla="*/ 19 h 156"/>
                <a:gd name="T8" fmla="*/ 137 w 157"/>
                <a:gd name="T9" fmla="*/ 0 h 156"/>
                <a:gd name="T10" fmla="*/ 20 w 157"/>
                <a:gd name="T11" fmla="*/ 0 h 156"/>
                <a:gd name="T12" fmla="*/ 0 w 157"/>
                <a:gd name="T13" fmla="*/ 19 h 156"/>
                <a:gd name="T14" fmla="*/ 0 w 157"/>
                <a:gd name="T15" fmla="*/ 136 h 156"/>
                <a:gd name="T16" fmla="*/ 20 w 157"/>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6">
                  <a:moveTo>
                    <a:pt x="20" y="156"/>
                  </a:moveTo>
                  <a:lnTo>
                    <a:pt x="137" y="156"/>
                  </a:lnTo>
                  <a:cubicBezTo>
                    <a:pt x="148" y="156"/>
                    <a:pt x="157" y="147"/>
                    <a:pt x="157" y="136"/>
                  </a:cubicBezTo>
                  <a:lnTo>
                    <a:pt x="157" y="19"/>
                  </a:lnTo>
                  <a:cubicBezTo>
                    <a:pt x="157" y="9"/>
                    <a:pt x="148" y="0"/>
                    <a:pt x="137" y="0"/>
                  </a:cubicBezTo>
                  <a:lnTo>
                    <a:pt x="20" y="0"/>
                  </a:lnTo>
                  <a:cubicBezTo>
                    <a:pt x="9" y="0"/>
                    <a:pt x="0" y="9"/>
                    <a:pt x="0" y="19"/>
                  </a:cubicBezTo>
                  <a:lnTo>
                    <a:pt x="0" y="136"/>
                  </a:lnTo>
                  <a:cubicBezTo>
                    <a:pt x="0" y="147"/>
                    <a:pt x="9" y="156"/>
                    <a:pt x="20" y="156"/>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4" name="Freeform 2643">
              <a:extLst>
                <a:ext uri="{FF2B5EF4-FFF2-40B4-BE49-F238E27FC236}">
                  <a16:creationId xmlns:a16="http://schemas.microsoft.com/office/drawing/2014/main" id="{CEBF1F8D-D562-2BAD-1F2E-287216CB9AC1}"/>
                </a:ext>
              </a:extLst>
            </p:cNvPr>
            <p:cNvSpPr>
              <a:spLocks/>
            </p:cNvSpPr>
            <p:nvPr/>
          </p:nvSpPr>
          <p:spPr bwMode="auto">
            <a:xfrm>
              <a:off x="8528050" y="4926013"/>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5" name="Freeform 2644">
              <a:extLst>
                <a:ext uri="{FF2B5EF4-FFF2-40B4-BE49-F238E27FC236}">
                  <a16:creationId xmlns:a16="http://schemas.microsoft.com/office/drawing/2014/main" id="{E42B4638-542F-4E22-D8F2-F541B9567417}"/>
                </a:ext>
              </a:extLst>
            </p:cNvPr>
            <p:cNvSpPr>
              <a:spLocks/>
            </p:cNvSpPr>
            <p:nvPr/>
          </p:nvSpPr>
          <p:spPr bwMode="auto">
            <a:xfrm>
              <a:off x="8482013" y="5119688"/>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6" name="Freeform 2645">
              <a:extLst>
                <a:ext uri="{FF2B5EF4-FFF2-40B4-BE49-F238E27FC236}">
                  <a16:creationId xmlns:a16="http://schemas.microsoft.com/office/drawing/2014/main" id="{75EBB8CA-DAD5-BAF6-B92B-379A948E3CA5}"/>
                </a:ext>
              </a:extLst>
            </p:cNvPr>
            <p:cNvSpPr>
              <a:spLocks/>
            </p:cNvSpPr>
            <p:nvPr/>
          </p:nvSpPr>
          <p:spPr bwMode="auto">
            <a:xfrm>
              <a:off x="8528050" y="5172075"/>
              <a:ext cx="85725" cy="79375"/>
            </a:xfrm>
            <a:custGeom>
              <a:avLst/>
              <a:gdLst>
                <a:gd name="T0" fmla="*/ 0 w 76"/>
                <a:gd name="T1" fmla="*/ 28 h 70"/>
                <a:gd name="T2" fmla="*/ 29 w 76"/>
                <a:gd name="T3" fmla="*/ 70 h 70"/>
                <a:gd name="T4" fmla="*/ 76 w 76"/>
                <a:gd name="T5" fmla="*/ 0 h 70"/>
              </a:gdLst>
              <a:ahLst/>
              <a:cxnLst>
                <a:cxn ang="0">
                  <a:pos x="T0" y="T1"/>
                </a:cxn>
                <a:cxn ang="0">
                  <a:pos x="T2" y="T3"/>
                </a:cxn>
                <a:cxn ang="0">
                  <a:pos x="T4" y="T5"/>
                </a:cxn>
              </a:cxnLst>
              <a:rect l="0" t="0" r="r" b="b"/>
              <a:pathLst>
                <a:path w="76" h="70">
                  <a:moveTo>
                    <a:pt x="0" y="28"/>
                  </a:moveTo>
                  <a:lnTo>
                    <a:pt x="29" y="70"/>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07" name="Resume" descr="{&quot;Key&quot;:&quot;POWER_USER_SHAPE_ICON&quot;,&quot;Value&quot;:&quot;POWER_USER_SHAPE_ICON_STYLE_1&quot;}">
            <a:extLst>
              <a:ext uri="{FF2B5EF4-FFF2-40B4-BE49-F238E27FC236}">
                <a16:creationId xmlns:a16="http://schemas.microsoft.com/office/drawing/2014/main" id="{3F2D517E-8864-0D54-68F3-8C1154687F78}"/>
              </a:ext>
            </a:extLst>
          </p:cNvPr>
          <p:cNvGrpSpPr>
            <a:grpSpLocks noChangeAspect="1"/>
          </p:cNvGrpSpPr>
          <p:nvPr/>
        </p:nvGrpSpPr>
        <p:grpSpPr>
          <a:xfrm>
            <a:off x="2723376" y="1027906"/>
            <a:ext cx="384041" cy="319338"/>
            <a:chOff x="2170113" y="4779963"/>
            <a:chExt cx="584200" cy="485775"/>
          </a:xfrm>
          <a:noFill/>
        </p:grpSpPr>
        <p:sp>
          <p:nvSpPr>
            <p:cNvPr id="108" name="Freeform: Shape 107">
              <a:extLst>
                <a:ext uri="{FF2B5EF4-FFF2-40B4-BE49-F238E27FC236}">
                  <a16:creationId xmlns:a16="http://schemas.microsoft.com/office/drawing/2014/main" id="{3F645368-BFA3-7003-DACB-AC0D4FC9B50F}"/>
                </a:ext>
              </a:extLst>
            </p:cNvPr>
            <p:cNvSpPr>
              <a:spLocks noChangeArrowheads="1"/>
            </p:cNvSpPr>
            <p:nvPr/>
          </p:nvSpPr>
          <p:spPr bwMode="auto">
            <a:xfrm>
              <a:off x="2170113" y="4779963"/>
              <a:ext cx="584200" cy="485775"/>
            </a:xfrm>
            <a:custGeom>
              <a:avLst/>
              <a:gdLst>
                <a:gd name="connsiteX0" fmla="*/ 165100 w 584200"/>
                <a:gd name="connsiteY0" fmla="*/ 0 h 485775"/>
                <a:gd name="connsiteX1" fmla="*/ 428625 w 584200"/>
                <a:gd name="connsiteY1" fmla="*/ 0 h 485775"/>
                <a:gd name="connsiteX2" fmla="*/ 428625 w 584200"/>
                <a:gd name="connsiteY2" fmla="*/ 42862 h 485775"/>
                <a:gd name="connsiteX3" fmla="*/ 584200 w 584200"/>
                <a:gd name="connsiteY3" fmla="*/ 42862 h 485775"/>
                <a:gd name="connsiteX4" fmla="*/ 584200 w 584200"/>
                <a:gd name="connsiteY4" fmla="*/ 485775 h 485775"/>
                <a:gd name="connsiteX5" fmla="*/ 0 w 584200"/>
                <a:gd name="connsiteY5" fmla="*/ 485775 h 485775"/>
                <a:gd name="connsiteX6" fmla="*/ 0 w 584200"/>
                <a:gd name="connsiteY6" fmla="*/ 42862 h 485775"/>
                <a:gd name="connsiteX7" fmla="*/ 165100 w 584200"/>
                <a:gd name="connsiteY7" fmla="*/ 42862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4200" h="485775">
                  <a:moveTo>
                    <a:pt x="165100" y="0"/>
                  </a:moveTo>
                  <a:lnTo>
                    <a:pt x="428625" y="0"/>
                  </a:lnTo>
                  <a:lnTo>
                    <a:pt x="428625" y="42862"/>
                  </a:lnTo>
                  <a:lnTo>
                    <a:pt x="584200" y="42862"/>
                  </a:lnTo>
                  <a:lnTo>
                    <a:pt x="584200" y="485775"/>
                  </a:lnTo>
                  <a:lnTo>
                    <a:pt x="0" y="485775"/>
                  </a:lnTo>
                  <a:lnTo>
                    <a:pt x="0" y="42862"/>
                  </a:lnTo>
                  <a:lnTo>
                    <a:pt x="165100" y="42862"/>
                  </a:lnTo>
                  <a:close/>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9" name="Rectangle 1447">
              <a:extLst>
                <a:ext uri="{FF2B5EF4-FFF2-40B4-BE49-F238E27FC236}">
                  <a16:creationId xmlns:a16="http://schemas.microsoft.com/office/drawing/2014/main" id="{66EB7779-66AC-F5CB-9317-A6296EB90113}"/>
                </a:ext>
              </a:extLst>
            </p:cNvPr>
            <p:cNvSpPr>
              <a:spLocks noChangeArrowheads="1"/>
            </p:cNvSpPr>
            <p:nvPr/>
          </p:nvSpPr>
          <p:spPr bwMode="auto">
            <a:xfrm>
              <a:off x="2335213" y="4779963"/>
              <a:ext cx="263525" cy="85725"/>
            </a:xfrm>
            <a:prstGeom prst="rect">
              <a:avLst/>
            </a:prstGeom>
            <a:grpFill/>
            <a:ln w="12700">
              <a:solidFill>
                <a:schemeClr val="accent2"/>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0" name="Rectangle 1448">
              <a:extLst>
                <a:ext uri="{FF2B5EF4-FFF2-40B4-BE49-F238E27FC236}">
                  <a16:creationId xmlns:a16="http://schemas.microsoft.com/office/drawing/2014/main" id="{837BF520-AFA0-90DE-A256-186D793F1F75}"/>
                </a:ext>
              </a:extLst>
            </p:cNvPr>
            <p:cNvSpPr>
              <a:spLocks noChangeArrowheads="1"/>
            </p:cNvSpPr>
            <p:nvPr/>
          </p:nvSpPr>
          <p:spPr bwMode="auto">
            <a:xfrm>
              <a:off x="2335213" y="4779963"/>
              <a:ext cx="263525" cy="85725"/>
            </a:xfrm>
            <a:prstGeom prst="rect">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1" name="Freeform 1449">
              <a:extLst>
                <a:ext uri="{FF2B5EF4-FFF2-40B4-BE49-F238E27FC236}">
                  <a16:creationId xmlns:a16="http://schemas.microsoft.com/office/drawing/2014/main" id="{1E3A0162-95CC-97A8-4AE6-06DACBEA8A88}"/>
                </a:ext>
              </a:extLst>
            </p:cNvPr>
            <p:cNvSpPr>
              <a:spLocks/>
            </p:cNvSpPr>
            <p:nvPr/>
          </p:nvSpPr>
          <p:spPr bwMode="auto">
            <a:xfrm>
              <a:off x="2301875" y="4954588"/>
              <a:ext cx="84138" cy="84138"/>
            </a:xfrm>
            <a:custGeom>
              <a:avLst/>
              <a:gdLst>
                <a:gd name="T0" fmla="*/ 71 w 76"/>
                <a:gd name="T1" fmla="*/ 31 h 76"/>
                <a:gd name="T2" fmla="*/ 31 w 76"/>
                <a:gd name="T3" fmla="*/ 71 h 76"/>
                <a:gd name="T4" fmla="*/ 4 w 76"/>
                <a:gd name="T5" fmla="*/ 45 h 76"/>
                <a:gd name="T6" fmla="*/ 45 w 76"/>
                <a:gd name="T7" fmla="*/ 4 h 76"/>
                <a:gd name="T8" fmla="*/ 71 w 76"/>
                <a:gd name="T9" fmla="*/ 31 h 76"/>
              </a:gdLst>
              <a:ahLst/>
              <a:cxnLst>
                <a:cxn ang="0">
                  <a:pos x="T0" y="T1"/>
                </a:cxn>
                <a:cxn ang="0">
                  <a:pos x="T2" y="T3"/>
                </a:cxn>
                <a:cxn ang="0">
                  <a:pos x="T4" y="T5"/>
                </a:cxn>
                <a:cxn ang="0">
                  <a:pos x="T6" y="T7"/>
                </a:cxn>
                <a:cxn ang="0">
                  <a:pos x="T8" y="T9"/>
                </a:cxn>
              </a:cxnLst>
              <a:rect l="0" t="0" r="r" b="b"/>
              <a:pathLst>
                <a:path w="76" h="76">
                  <a:moveTo>
                    <a:pt x="71" y="31"/>
                  </a:moveTo>
                  <a:cubicBezTo>
                    <a:pt x="76" y="55"/>
                    <a:pt x="55" y="76"/>
                    <a:pt x="31" y="71"/>
                  </a:cubicBezTo>
                  <a:cubicBezTo>
                    <a:pt x="18" y="69"/>
                    <a:pt x="7" y="58"/>
                    <a:pt x="4" y="45"/>
                  </a:cubicBezTo>
                  <a:cubicBezTo>
                    <a:pt x="0" y="20"/>
                    <a:pt x="20" y="0"/>
                    <a:pt x="45" y="4"/>
                  </a:cubicBezTo>
                  <a:cubicBezTo>
                    <a:pt x="58" y="7"/>
                    <a:pt x="69" y="18"/>
                    <a:pt x="71" y="31"/>
                  </a:cubicBezTo>
                  <a:close/>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2" name="Freeform 1450">
              <a:extLst>
                <a:ext uri="{FF2B5EF4-FFF2-40B4-BE49-F238E27FC236}">
                  <a16:creationId xmlns:a16="http://schemas.microsoft.com/office/drawing/2014/main" id="{D3F9B6E2-D295-D479-7083-07ECEC144671}"/>
                </a:ext>
              </a:extLst>
            </p:cNvPr>
            <p:cNvSpPr>
              <a:spLocks/>
            </p:cNvSpPr>
            <p:nvPr/>
          </p:nvSpPr>
          <p:spPr bwMode="auto">
            <a:xfrm>
              <a:off x="2249488" y="5073650"/>
              <a:ext cx="188913" cy="96838"/>
            </a:xfrm>
            <a:custGeom>
              <a:avLst/>
              <a:gdLst>
                <a:gd name="T0" fmla="*/ 0 w 170"/>
                <a:gd name="T1" fmla="*/ 86 h 86"/>
                <a:gd name="T2" fmla="*/ 0 w 170"/>
                <a:gd name="T3" fmla="*/ 40 h 86"/>
                <a:gd name="T4" fmla="*/ 49 w 170"/>
                <a:gd name="T5" fmla="*/ 0 h 86"/>
                <a:gd name="T6" fmla="*/ 121 w 170"/>
                <a:gd name="T7" fmla="*/ 0 h 86"/>
                <a:gd name="T8" fmla="*/ 170 w 170"/>
                <a:gd name="T9" fmla="*/ 40 h 86"/>
                <a:gd name="T10" fmla="*/ 170 w 170"/>
                <a:gd name="T11" fmla="*/ 86 h 86"/>
              </a:gdLst>
              <a:ahLst/>
              <a:cxnLst>
                <a:cxn ang="0">
                  <a:pos x="T0" y="T1"/>
                </a:cxn>
                <a:cxn ang="0">
                  <a:pos x="T2" y="T3"/>
                </a:cxn>
                <a:cxn ang="0">
                  <a:pos x="T4" y="T5"/>
                </a:cxn>
                <a:cxn ang="0">
                  <a:pos x="T6" y="T7"/>
                </a:cxn>
                <a:cxn ang="0">
                  <a:pos x="T8" y="T9"/>
                </a:cxn>
                <a:cxn ang="0">
                  <a:pos x="T10" y="T11"/>
                </a:cxn>
              </a:cxnLst>
              <a:rect l="0" t="0" r="r" b="b"/>
              <a:pathLst>
                <a:path w="170" h="86">
                  <a:moveTo>
                    <a:pt x="0" y="86"/>
                  </a:moveTo>
                  <a:lnTo>
                    <a:pt x="0" y="40"/>
                  </a:lnTo>
                  <a:cubicBezTo>
                    <a:pt x="0" y="18"/>
                    <a:pt x="27" y="0"/>
                    <a:pt x="49" y="0"/>
                  </a:cubicBezTo>
                  <a:lnTo>
                    <a:pt x="121" y="0"/>
                  </a:lnTo>
                  <a:cubicBezTo>
                    <a:pt x="143" y="0"/>
                    <a:pt x="170" y="18"/>
                    <a:pt x="170" y="40"/>
                  </a:cubicBezTo>
                  <a:lnTo>
                    <a:pt x="170" y="86"/>
                  </a:lnTo>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3" name="Line 1451">
              <a:extLst>
                <a:ext uri="{FF2B5EF4-FFF2-40B4-BE49-F238E27FC236}">
                  <a16:creationId xmlns:a16="http://schemas.microsoft.com/office/drawing/2014/main" id="{389BC98D-1D0B-0634-7F79-9EC849316C3A}"/>
                </a:ext>
              </a:extLst>
            </p:cNvPr>
            <p:cNvSpPr>
              <a:spLocks noChangeShapeType="1"/>
            </p:cNvSpPr>
            <p:nvPr/>
          </p:nvSpPr>
          <p:spPr bwMode="auto">
            <a:xfrm>
              <a:off x="2530475" y="49577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4" name="Line 1452">
              <a:extLst>
                <a:ext uri="{FF2B5EF4-FFF2-40B4-BE49-F238E27FC236}">
                  <a16:creationId xmlns:a16="http://schemas.microsoft.com/office/drawing/2014/main" id="{083A2E36-5BE4-3FA3-7E38-23D58523158E}"/>
                </a:ext>
              </a:extLst>
            </p:cNvPr>
            <p:cNvSpPr>
              <a:spLocks noChangeShapeType="1"/>
            </p:cNvSpPr>
            <p:nvPr/>
          </p:nvSpPr>
          <p:spPr bwMode="auto">
            <a:xfrm>
              <a:off x="2530475" y="5026025"/>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5" name="Line 1453">
              <a:extLst>
                <a:ext uri="{FF2B5EF4-FFF2-40B4-BE49-F238E27FC236}">
                  <a16:creationId xmlns:a16="http://schemas.microsoft.com/office/drawing/2014/main" id="{565D81F0-5B10-2EC4-FDAF-A27AEAAB15DD}"/>
                </a:ext>
              </a:extLst>
            </p:cNvPr>
            <p:cNvSpPr>
              <a:spLocks noChangeShapeType="1"/>
            </p:cNvSpPr>
            <p:nvPr/>
          </p:nvSpPr>
          <p:spPr bwMode="auto">
            <a:xfrm>
              <a:off x="2530475" y="5092700"/>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6" name="Line 1454">
              <a:extLst>
                <a:ext uri="{FF2B5EF4-FFF2-40B4-BE49-F238E27FC236}">
                  <a16:creationId xmlns:a16="http://schemas.microsoft.com/office/drawing/2014/main" id="{17699792-B95A-A6D8-37E5-C42B9EEF3EF1}"/>
                </a:ext>
              </a:extLst>
            </p:cNvPr>
            <p:cNvSpPr>
              <a:spLocks noChangeShapeType="1"/>
            </p:cNvSpPr>
            <p:nvPr/>
          </p:nvSpPr>
          <p:spPr bwMode="auto">
            <a:xfrm>
              <a:off x="2530475" y="51609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17" name="Book6" descr="{&quot;Key&quot;:&quot;POWER_USER_SHAPE_ICON&quot;,&quot;Value&quot;:&quot;POWER_USER_SHAPE_ICON_STYLE_1&quot;}">
            <a:extLst>
              <a:ext uri="{FF2B5EF4-FFF2-40B4-BE49-F238E27FC236}">
                <a16:creationId xmlns:a16="http://schemas.microsoft.com/office/drawing/2014/main" id="{FD45214E-D654-E1C7-6506-B1DA3867E968}"/>
              </a:ext>
            </a:extLst>
          </p:cNvPr>
          <p:cNvGrpSpPr>
            <a:grpSpLocks noChangeAspect="1"/>
          </p:cNvGrpSpPr>
          <p:nvPr/>
        </p:nvGrpSpPr>
        <p:grpSpPr>
          <a:xfrm>
            <a:off x="2784767" y="4736599"/>
            <a:ext cx="433215" cy="430129"/>
            <a:chOff x="3074989" y="1408113"/>
            <a:chExt cx="668337" cy="663575"/>
          </a:xfrm>
          <a:solidFill>
            <a:schemeClr val="tx2"/>
          </a:solidFill>
        </p:grpSpPr>
        <p:sp>
          <p:nvSpPr>
            <p:cNvPr id="118" name="Freeform 474">
              <a:extLst>
                <a:ext uri="{FF2B5EF4-FFF2-40B4-BE49-F238E27FC236}">
                  <a16:creationId xmlns:a16="http://schemas.microsoft.com/office/drawing/2014/main" id="{7A44AF76-4311-16D9-35E3-20A58178377A}"/>
                </a:ext>
              </a:extLst>
            </p:cNvPr>
            <p:cNvSpPr>
              <a:spLocks/>
            </p:cNvSpPr>
            <p:nvPr/>
          </p:nvSpPr>
          <p:spPr bwMode="auto">
            <a:xfrm>
              <a:off x="3074989" y="1414463"/>
              <a:ext cx="355600" cy="358775"/>
            </a:xfrm>
            <a:custGeom>
              <a:avLst/>
              <a:gdLst>
                <a:gd name="T0" fmla="*/ 472 w 3041"/>
                <a:gd name="T1" fmla="*/ 3074 h 3074"/>
                <a:gd name="T2" fmla="*/ 176 w 3041"/>
                <a:gd name="T3" fmla="*/ 2956 h 3074"/>
                <a:gd name="T4" fmla="*/ 169 w 3041"/>
                <a:gd name="T5" fmla="*/ 2335 h 3074"/>
                <a:gd name="T6" fmla="*/ 2372 w 3041"/>
                <a:gd name="T7" fmla="*/ 31 h 3074"/>
                <a:gd name="T8" fmla="*/ 2478 w 3041"/>
                <a:gd name="T9" fmla="*/ 29 h 3074"/>
                <a:gd name="T10" fmla="*/ 2481 w 3041"/>
                <a:gd name="T11" fmla="*/ 135 h 3074"/>
                <a:gd name="T12" fmla="*/ 278 w 3041"/>
                <a:gd name="T13" fmla="*/ 2439 h 3074"/>
                <a:gd name="T14" fmla="*/ 279 w 3041"/>
                <a:gd name="T15" fmla="*/ 2848 h 3074"/>
                <a:gd name="T16" fmla="*/ 689 w 3041"/>
                <a:gd name="T17" fmla="*/ 2831 h 3074"/>
                <a:gd name="T18" fmla="*/ 2904 w 3041"/>
                <a:gd name="T19" fmla="*/ 515 h 3074"/>
                <a:gd name="T20" fmla="*/ 3010 w 3041"/>
                <a:gd name="T21" fmla="*/ 512 h 3074"/>
                <a:gd name="T22" fmla="*/ 3012 w 3041"/>
                <a:gd name="T23" fmla="*/ 619 h 3074"/>
                <a:gd name="T24" fmla="*/ 797 w 3041"/>
                <a:gd name="T25" fmla="*/ 2935 h 3074"/>
                <a:gd name="T26" fmla="*/ 472 w 3041"/>
                <a:gd name="T27" fmla="*/ 3074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1" h="3074">
                  <a:moveTo>
                    <a:pt x="472" y="3074"/>
                  </a:moveTo>
                  <a:cubicBezTo>
                    <a:pt x="365" y="3074"/>
                    <a:pt x="258" y="3035"/>
                    <a:pt x="176" y="2956"/>
                  </a:cubicBezTo>
                  <a:cubicBezTo>
                    <a:pt x="3" y="2791"/>
                    <a:pt x="0" y="2512"/>
                    <a:pt x="169" y="2335"/>
                  </a:cubicBezTo>
                  <a:lnTo>
                    <a:pt x="2372" y="31"/>
                  </a:lnTo>
                  <a:cubicBezTo>
                    <a:pt x="2401" y="1"/>
                    <a:pt x="2448" y="0"/>
                    <a:pt x="2478" y="29"/>
                  </a:cubicBezTo>
                  <a:cubicBezTo>
                    <a:pt x="2508" y="58"/>
                    <a:pt x="2509" y="105"/>
                    <a:pt x="2481" y="135"/>
                  </a:cubicBezTo>
                  <a:lnTo>
                    <a:pt x="278" y="2439"/>
                  </a:lnTo>
                  <a:cubicBezTo>
                    <a:pt x="165" y="2556"/>
                    <a:pt x="166" y="2740"/>
                    <a:pt x="279" y="2848"/>
                  </a:cubicBezTo>
                  <a:cubicBezTo>
                    <a:pt x="393" y="2956"/>
                    <a:pt x="576" y="2949"/>
                    <a:pt x="689" y="2831"/>
                  </a:cubicBezTo>
                  <a:lnTo>
                    <a:pt x="2904" y="515"/>
                  </a:lnTo>
                  <a:cubicBezTo>
                    <a:pt x="2932" y="485"/>
                    <a:pt x="2980" y="484"/>
                    <a:pt x="3010" y="512"/>
                  </a:cubicBezTo>
                  <a:cubicBezTo>
                    <a:pt x="3040" y="541"/>
                    <a:pt x="3041" y="589"/>
                    <a:pt x="3012" y="619"/>
                  </a:cubicBezTo>
                  <a:lnTo>
                    <a:pt x="797" y="2935"/>
                  </a:lnTo>
                  <a:cubicBezTo>
                    <a:pt x="708" y="3028"/>
                    <a:pt x="590" y="3074"/>
                    <a:pt x="472" y="30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9" name="Freeform 475">
              <a:extLst>
                <a:ext uri="{FF2B5EF4-FFF2-40B4-BE49-F238E27FC236}">
                  <a16:creationId xmlns:a16="http://schemas.microsoft.com/office/drawing/2014/main" id="{F666E3AB-F207-6D25-5D17-6847C26B5622}"/>
                </a:ext>
              </a:extLst>
            </p:cNvPr>
            <p:cNvSpPr>
              <a:spLocks/>
            </p:cNvSpPr>
            <p:nvPr/>
          </p:nvSpPr>
          <p:spPr bwMode="auto">
            <a:xfrm>
              <a:off x="3400426" y="1762125"/>
              <a:ext cx="342900" cy="309563"/>
            </a:xfrm>
            <a:custGeom>
              <a:avLst/>
              <a:gdLst>
                <a:gd name="T0" fmla="*/ 317 w 2942"/>
                <a:gd name="T1" fmla="*/ 2655 h 2655"/>
                <a:gd name="T2" fmla="*/ 35 w 2942"/>
                <a:gd name="T3" fmla="*/ 2551 h 2655"/>
                <a:gd name="T4" fmla="*/ 27 w 2942"/>
                <a:gd name="T5" fmla="*/ 2445 h 2655"/>
                <a:gd name="T6" fmla="*/ 133 w 2942"/>
                <a:gd name="T7" fmla="*/ 2437 h 2655"/>
                <a:gd name="T8" fmla="*/ 523 w 2942"/>
                <a:gd name="T9" fmla="*/ 2417 h 2655"/>
                <a:gd name="T10" fmla="*/ 2805 w 2942"/>
                <a:gd name="T11" fmla="*/ 31 h 2655"/>
                <a:gd name="T12" fmla="*/ 2911 w 2942"/>
                <a:gd name="T13" fmla="*/ 29 h 2655"/>
                <a:gd name="T14" fmla="*/ 2913 w 2942"/>
                <a:gd name="T15" fmla="*/ 135 h 2655"/>
                <a:gd name="T16" fmla="*/ 632 w 2942"/>
                <a:gd name="T17" fmla="*/ 2521 h 2655"/>
                <a:gd name="T18" fmla="*/ 317 w 2942"/>
                <a:gd name="T19" fmla="*/ 2655 h 2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2" h="2655">
                  <a:moveTo>
                    <a:pt x="317" y="2655"/>
                  </a:moveTo>
                  <a:cubicBezTo>
                    <a:pt x="217" y="2655"/>
                    <a:pt x="117" y="2621"/>
                    <a:pt x="35" y="2551"/>
                  </a:cubicBezTo>
                  <a:cubicBezTo>
                    <a:pt x="4" y="2524"/>
                    <a:pt x="0" y="2477"/>
                    <a:pt x="27" y="2445"/>
                  </a:cubicBezTo>
                  <a:cubicBezTo>
                    <a:pt x="54" y="2414"/>
                    <a:pt x="102" y="2410"/>
                    <a:pt x="133" y="2437"/>
                  </a:cubicBezTo>
                  <a:cubicBezTo>
                    <a:pt x="247" y="2535"/>
                    <a:pt x="419" y="2527"/>
                    <a:pt x="523" y="2417"/>
                  </a:cubicBezTo>
                  <a:lnTo>
                    <a:pt x="2805" y="31"/>
                  </a:lnTo>
                  <a:cubicBezTo>
                    <a:pt x="2833" y="1"/>
                    <a:pt x="2881" y="0"/>
                    <a:pt x="2911" y="29"/>
                  </a:cubicBezTo>
                  <a:cubicBezTo>
                    <a:pt x="2941" y="58"/>
                    <a:pt x="2942" y="105"/>
                    <a:pt x="2913" y="135"/>
                  </a:cubicBezTo>
                  <a:lnTo>
                    <a:pt x="632" y="2521"/>
                  </a:lnTo>
                  <a:cubicBezTo>
                    <a:pt x="546" y="2610"/>
                    <a:pt x="432" y="2655"/>
                    <a:pt x="317" y="26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0" name="Freeform 476">
              <a:extLst>
                <a:ext uri="{FF2B5EF4-FFF2-40B4-BE49-F238E27FC236}">
                  <a16:creationId xmlns:a16="http://schemas.microsoft.com/office/drawing/2014/main" id="{4D4BF3A7-A6A3-DC72-75EA-210BD7511194}"/>
                </a:ext>
              </a:extLst>
            </p:cNvPr>
            <p:cNvSpPr>
              <a:spLocks/>
            </p:cNvSpPr>
            <p:nvPr/>
          </p:nvSpPr>
          <p:spPr bwMode="auto">
            <a:xfrm>
              <a:off x="3344864" y="1408113"/>
              <a:ext cx="87313" cy="87313"/>
            </a:xfrm>
            <a:custGeom>
              <a:avLst/>
              <a:gdLst>
                <a:gd name="T0" fmla="*/ 424 w 746"/>
                <a:gd name="T1" fmla="*/ 746 h 746"/>
                <a:gd name="T2" fmla="*/ 418 w 746"/>
                <a:gd name="T3" fmla="*/ 746 h 746"/>
                <a:gd name="T4" fmla="*/ 136 w 746"/>
                <a:gd name="T5" fmla="*/ 629 h 746"/>
                <a:gd name="T6" fmla="*/ 7 w 746"/>
                <a:gd name="T7" fmla="*/ 352 h 746"/>
                <a:gd name="T8" fmla="*/ 108 w 746"/>
                <a:gd name="T9" fmla="*/ 72 h 746"/>
                <a:gd name="T10" fmla="*/ 147 w 746"/>
                <a:gd name="T11" fmla="*/ 31 h 746"/>
                <a:gd name="T12" fmla="*/ 253 w 746"/>
                <a:gd name="T13" fmla="*/ 28 h 746"/>
                <a:gd name="T14" fmla="*/ 255 w 746"/>
                <a:gd name="T15" fmla="*/ 134 h 746"/>
                <a:gd name="T16" fmla="*/ 216 w 746"/>
                <a:gd name="T17" fmla="*/ 175 h 746"/>
                <a:gd name="T18" fmla="*/ 156 w 746"/>
                <a:gd name="T19" fmla="*/ 343 h 746"/>
                <a:gd name="T20" fmla="*/ 240 w 746"/>
                <a:gd name="T21" fmla="*/ 520 h 746"/>
                <a:gd name="T22" fmla="*/ 420 w 746"/>
                <a:gd name="T23" fmla="*/ 596 h 746"/>
                <a:gd name="T24" fmla="*/ 424 w 746"/>
                <a:gd name="T25" fmla="*/ 596 h 746"/>
                <a:gd name="T26" fmla="*/ 586 w 746"/>
                <a:gd name="T27" fmla="*/ 529 h 746"/>
                <a:gd name="T28" fmla="*/ 609 w 746"/>
                <a:gd name="T29" fmla="*/ 504 h 746"/>
                <a:gd name="T30" fmla="*/ 715 w 746"/>
                <a:gd name="T31" fmla="*/ 502 h 746"/>
                <a:gd name="T32" fmla="*/ 718 w 746"/>
                <a:gd name="T33" fmla="*/ 608 h 746"/>
                <a:gd name="T34" fmla="*/ 694 w 746"/>
                <a:gd name="T35" fmla="*/ 632 h 746"/>
                <a:gd name="T36" fmla="*/ 424 w 746"/>
                <a:gd name="T37"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6" h="746">
                  <a:moveTo>
                    <a:pt x="424" y="746"/>
                  </a:moveTo>
                  <a:lnTo>
                    <a:pt x="418" y="746"/>
                  </a:lnTo>
                  <a:cubicBezTo>
                    <a:pt x="314" y="745"/>
                    <a:pt x="214" y="703"/>
                    <a:pt x="136" y="629"/>
                  </a:cubicBezTo>
                  <a:cubicBezTo>
                    <a:pt x="59" y="554"/>
                    <a:pt x="13" y="456"/>
                    <a:pt x="7" y="352"/>
                  </a:cubicBezTo>
                  <a:cubicBezTo>
                    <a:pt x="0" y="246"/>
                    <a:pt x="36" y="146"/>
                    <a:pt x="108" y="72"/>
                  </a:cubicBezTo>
                  <a:lnTo>
                    <a:pt x="147" y="31"/>
                  </a:lnTo>
                  <a:cubicBezTo>
                    <a:pt x="176" y="1"/>
                    <a:pt x="223" y="0"/>
                    <a:pt x="253" y="28"/>
                  </a:cubicBezTo>
                  <a:cubicBezTo>
                    <a:pt x="283" y="57"/>
                    <a:pt x="284" y="104"/>
                    <a:pt x="255" y="134"/>
                  </a:cubicBezTo>
                  <a:lnTo>
                    <a:pt x="216" y="175"/>
                  </a:lnTo>
                  <a:cubicBezTo>
                    <a:pt x="174" y="219"/>
                    <a:pt x="153" y="279"/>
                    <a:pt x="156" y="343"/>
                  </a:cubicBezTo>
                  <a:cubicBezTo>
                    <a:pt x="160" y="410"/>
                    <a:pt x="190" y="472"/>
                    <a:pt x="240" y="520"/>
                  </a:cubicBezTo>
                  <a:cubicBezTo>
                    <a:pt x="290" y="568"/>
                    <a:pt x="354" y="595"/>
                    <a:pt x="420" y="596"/>
                  </a:cubicBezTo>
                  <a:lnTo>
                    <a:pt x="424" y="596"/>
                  </a:lnTo>
                  <a:cubicBezTo>
                    <a:pt x="487" y="596"/>
                    <a:pt x="544" y="572"/>
                    <a:pt x="586" y="529"/>
                  </a:cubicBezTo>
                  <a:lnTo>
                    <a:pt x="609" y="504"/>
                  </a:lnTo>
                  <a:cubicBezTo>
                    <a:pt x="638" y="474"/>
                    <a:pt x="685" y="473"/>
                    <a:pt x="715" y="502"/>
                  </a:cubicBezTo>
                  <a:cubicBezTo>
                    <a:pt x="745" y="530"/>
                    <a:pt x="746" y="578"/>
                    <a:pt x="718" y="608"/>
                  </a:cubicBezTo>
                  <a:lnTo>
                    <a:pt x="694" y="632"/>
                  </a:lnTo>
                  <a:cubicBezTo>
                    <a:pt x="624" y="706"/>
                    <a:pt x="528" y="746"/>
                    <a:pt x="424" y="7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1" name="Freeform 477">
              <a:extLst>
                <a:ext uri="{FF2B5EF4-FFF2-40B4-BE49-F238E27FC236}">
                  <a16:creationId xmlns:a16="http://schemas.microsoft.com/office/drawing/2014/main" id="{CCEA5736-C7B6-7493-80F1-BB965DBB4A12}"/>
                </a:ext>
              </a:extLst>
            </p:cNvPr>
            <p:cNvSpPr>
              <a:spLocks/>
            </p:cNvSpPr>
            <p:nvPr/>
          </p:nvSpPr>
          <p:spPr bwMode="auto">
            <a:xfrm>
              <a:off x="3268664" y="1914525"/>
              <a:ext cx="146050" cy="141288"/>
            </a:xfrm>
            <a:custGeom>
              <a:avLst/>
              <a:gdLst>
                <a:gd name="T0" fmla="*/ 1161 w 1244"/>
                <a:gd name="T1" fmla="*/ 1208 h 1208"/>
                <a:gd name="T2" fmla="*/ 1109 w 1244"/>
                <a:gd name="T3" fmla="*/ 1187 h 1208"/>
                <a:gd name="T4" fmla="*/ 31 w 1244"/>
                <a:gd name="T5" fmla="*/ 136 h 1208"/>
                <a:gd name="T6" fmla="*/ 29 w 1244"/>
                <a:gd name="T7" fmla="*/ 30 h 1208"/>
                <a:gd name="T8" fmla="*/ 135 w 1244"/>
                <a:gd name="T9" fmla="*/ 29 h 1208"/>
                <a:gd name="T10" fmla="*/ 1214 w 1244"/>
                <a:gd name="T11" fmla="*/ 1079 h 1208"/>
                <a:gd name="T12" fmla="*/ 1215 w 1244"/>
                <a:gd name="T13" fmla="*/ 1185 h 1208"/>
                <a:gd name="T14" fmla="*/ 1161 w 1244"/>
                <a:gd name="T15" fmla="*/ 1208 h 1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4" h="1208">
                  <a:moveTo>
                    <a:pt x="1161" y="1208"/>
                  </a:moveTo>
                  <a:cubicBezTo>
                    <a:pt x="1143" y="1208"/>
                    <a:pt x="1124" y="1201"/>
                    <a:pt x="1109" y="1187"/>
                  </a:cubicBezTo>
                  <a:cubicBezTo>
                    <a:pt x="1109" y="1187"/>
                    <a:pt x="589" y="680"/>
                    <a:pt x="31" y="136"/>
                  </a:cubicBezTo>
                  <a:cubicBezTo>
                    <a:pt x="1" y="107"/>
                    <a:pt x="0" y="60"/>
                    <a:pt x="29" y="30"/>
                  </a:cubicBezTo>
                  <a:cubicBezTo>
                    <a:pt x="58" y="1"/>
                    <a:pt x="106" y="0"/>
                    <a:pt x="135" y="29"/>
                  </a:cubicBezTo>
                  <a:cubicBezTo>
                    <a:pt x="693" y="573"/>
                    <a:pt x="1214" y="1079"/>
                    <a:pt x="1214" y="1079"/>
                  </a:cubicBezTo>
                  <a:cubicBezTo>
                    <a:pt x="1243" y="1108"/>
                    <a:pt x="1244" y="1156"/>
                    <a:pt x="1215" y="1185"/>
                  </a:cubicBezTo>
                  <a:cubicBezTo>
                    <a:pt x="1200" y="1200"/>
                    <a:pt x="1181" y="1208"/>
                    <a:pt x="1161" y="12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2" name="Freeform 478">
              <a:extLst>
                <a:ext uri="{FF2B5EF4-FFF2-40B4-BE49-F238E27FC236}">
                  <a16:creationId xmlns:a16="http://schemas.microsoft.com/office/drawing/2014/main" id="{FC6C0A75-26C8-2D12-CC08-7D7133611655}"/>
                </a:ext>
              </a:extLst>
            </p:cNvPr>
            <p:cNvSpPr>
              <a:spLocks/>
            </p:cNvSpPr>
            <p:nvPr/>
          </p:nvSpPr>
          <p:spPr bwMode="auto">
            <a:xfrm>
              <a:off x="3248026" y="1893888"/>
              <a:ext cx="20638" cy="19050"/>
            </a:xfrm>
            <a:custGeom>
              <a:avLst/>
              <a:gdLst>
                <a:gd name="T0" fmla="*/ 95 w 177"/>
                <a:gd name="T1" fmla="*/ 170 h 170"/>
                <a:gd name="T2" fmla="*/ 42 w 177"/>
                <a:gd name="T3" fmla="*/ 148 h 170"/>
                <a:gd name="T4" fmla="*/ 34 w 177"/>
                <a:gd name="T5" fmla="*/ 140 h 170"/>
                <a:gd name="T6" fmla="*/ 30 w 177"/>
                <a:gd name="T7" fmla="*/ 136 h 170"/>
                <a:gd name="T8" fmla="*/ 29 w 177"/>
                <a:gd name="T9" fmla="*/ 30 h 170"/>
                <a:gd name="T10" fmla="*/ 135 w 177"/>
                <a:gd name="T11" fmla="*/ 29 h 170"/>
                <a:gd name="T12" fmla="*/ 143 w 177"/>
                <a:gd name="T13" fmla="*/ 37 h 170"/>
                <a:gd name="T14" fmla="*/ 147 w 177"/>
                <a:gd name="T15" fmla="*/ 41 h 170"/>
                <a:gd name="T16" fmla="*/ 148 w 177"/>
                <a:gd name="T17" fmla="*/ 147 h 170"/>
                <a:gd name="T18" fmla="*/ 95 w 177"/>
                <a:gd name="T1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70">
                  <a:moveTo>
                    <a:pt x="95" y="170"/>
                  </a:moveTo>
                  <a:cubicBezTo>
                    <a:pt x="76" y="170"/>
                    <a:pt x="57" y="163"/>
                    <a:pt x="42" y="148"/>
                  </a:cubicBezTo>
                  <a:cubicBezTo>
                    <a:pt x="39" y="146"/>
                    <a:pt x="37" y="143"/>
                    <a:pt x="34" y="140"/>
                  </a:cubicBezTo>
                  <a:lnTo>
                    <a:pt x="30" y="136"/>
                  </a:lnTo>
                  <a:cubicBezTo>
                    <a:pt x="1" y="107"/>
                    <a:pt x="0" y="60"/>
                    <a:pt x="29" y="30"/>
                  </a:cubicBezTo>
                  <a:cubicBezTo>
                    <a:pt x="58" y="1"/>
                    <a:pt x="105" y="0"/>
                    <a:pt x="135" y="29"/>
                  </a:cubicBezTo>
                  <a:cubicBezTo>
                    <a:pt x="138" y="32"/>
                    <a:pt x="140" y="34"/>
                    <a:pt x="143" y="37"/>
                  </a:cubicBezTo>
                  <a:lnTo>
                    <a:pt x="147" y="41"/>
                  </a:lnTo>
                  <a:cubicBezTo>
                    <a:pt x="177" y="70"/>
                    <a:pt x="177" y="118"/>
                    <a:pt x="148" y="147"/>
                  </a:cubicBezTo>
                  <a:cubicBezTo>
                    <a:pt x="134" y="162"/>
                    <a:pt x="114" y="170"/>
                    <a:pt x="95"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3" name="Freeform 479">
              <a:extLst>
                <a:ext uri="{FF2B5EF4-FFF2-40B4-BE49-F238E27FC236}">
                  <a16:creationId xmlns:a16="http://schemas.microsoft.com/office/drawing/2014/main" id="{8B4C45C9-CC1F-5D20-74A9-A9099A8554D3}"/>
                </a:ext>
              </a:extLst>
            </p:cNvPr>
            <p:cNvSpPr>
              <a:spLocks/>
            </p:cNvSpPr>
            <p:nvPr/>
          </p:nvSpPr>
          <p:spPr bwMode="auto">
            <a:xfrm>
              <a:off x="3089276" y="1738313"/>
              <a:ext cx="155575" cy="152400"/>
            </a:xfrm>
            <a:custGeom>
              <a:avLst/>
              <a:gdLst>
                <a:gd name="T0" fmla="*/ 1259 w 1341"/>
                <a:gd name="T1" fmla="*/ 1304 h 1304"/>
                <a:gd name="T2" fmla="*/ 1206 w 1341"/>
                <a:gd name="T3" fmla="*/ 1283 h 1304"/>
                <a:gd name="T4" fmla="*/ 30 w 1341"/>
                <a:gd name="T5" fmla="*/ 137 h 1304"/>
                <a:gd name="T6" fmla="*/ 29 w 1341"/>
                <a:gd name="T7" fmla="*/ 30 h 1304"/>
                <a:gd name="T8" fmla="*/ 135 w 1341"/>
                <a:gd name="T9" fmla="*/ 29 h 1304"/>
                <a:gd name="T10" fmla="*/ 1311 w 1341"/>
                <a:gd name="T11" fmla="*/ 1175 h 1304"/>
                <a:gd name="T12" fmla="*/ 1313 w 1341"/>
                <a:gd name="T13" fmla="*/ 1281 h 1304"/>
                <a:gd name="T14" fmla="*/ 1259 w 1341"/>
                <a:gd name="T15" fmla="*/ 1304 h 1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1" h="1304">
                  <a:moveTo>
                    <a:pt x="1259" y="1304"/>
                  </a:moveTo>
                  <a:cubicBezTo>
                    <a:pt x="1240" y="1304"/>
                    <a:pt x="1221" y="1297"/>
                    <a:pt x="1206" y="1283"/>
                  </a:cubicBezTo>
                  <a:lnTo>
                    <a:pt x="30" y="137"/>
                  </a:lnTo>
                  <a:cubicBezTo>
                    <a:pt x="0" y="108"/>
                    <a:pt x="0" y="60"/>
                    <a:pt x="29" y="30"/>
                  </a:cubicBezTo>
                  <a:cubicBezTo>
                    <a:pt x="58" y="1"/>
                    <a:pt x="105" y="0"/>
                    <a:pt x="135" y="29"/>
                  </a:cubicBezTo>
                  <a:lnTo>
                    <a:pt x="1311" y="1175"/>
                  </a:lnTo>
                  <a:cubicBezTo>
                    <a:pt x="1341" y="1204"/>
                    <a:pt x="1341" y="1252"/>
                    <a:pt x="1313" y="1281"/>
                  </a:cubicBezTo>
                  <a:cubicBezTo>
                    <a:pt x="1298" y="1297"/>
                    <a:pt x="1278" y="1304"/>
                    <a:pt x="1259" y="13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4" name="Freeform 480">
              <a:extLst>
                <a:ext uri="{FF2B5EF4-FFF2-40B4-BE49-F238E27FC236}">
                  <a16:creationId xmlns:a16="http://schemas.microsoft.com/office/drawing/2014/main" id="{EC161261-1F13-FC49-3B44-4CBDDC37B157}"/>
                </a:ext>
              </a:extLst>
            </p:cNvPr>
            <p:cNvSpPr>
              <a:spLocks/>
            </p:cNvSpPr>
            <p:nvPr/>
          </p:nvSpPr>
          <p:spPr bwMode="auto">
            <a:xfrm>
              <a:off x="3414714" y="1463675"/>
              <a:ext cx="323850" cy="311150"/>
            </a:xfrm>
            <a:custGeom>
              <a:avLst/>
              <a:gdLst>
                <a:gd name="T0" fmla="*/ 2691 w 2774"/>
                <a:gd name="T1" fmla="*/ 2652 h 2652"/>
                <a:gd name="T2" fmla="*/ 2640 w 2774"/>
                <a:gd name="T3" fmla="*/ 2631 h 2652"/>
                <a:gd name="T4" fmla="*/ 31 w 2774"/>
                <a:gd name="T5" fmla="*/ 137 h 2652"/>
                <a:gd name="T6" fmla="*/ 29 w 2774"/>
                <a:gd name="T7" fmla="*/ 31 h 2652"/>
                <a:gd name="T8" fmla="*/ 135 w 2774"/>
                <a:gd name="T9" fmla="*/ 29 h 2652"/>
                <a:gd name="T10" fmla="*/ 2743 w 2774"/>
                <a:gd name="T11" fmla="*/ 2523 h 2652"/>
                <a:gd name="T12" fmla="*/ 2746 w 2774"/>
                <a:gd name="T13" fmla="*/ 2629 h 2652"/>
                <a:gd name="T14" fmla="*/ 2691 w 2774"/>
                <a:gd name="T15" fmla="*/ 2652 h 2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4" h="2652">
                  <a:moveTo>
                    <a:pt x="2691" y="2652"/>
                  </a:moveTo>
                  <a:cubicBezTo>
                    <a:pt x="2673" y="2652"/>
                    <a:pt x="2654" y="2645"/>
                    <a:pt x="2640" y="2631"/>
                  </a:cubicBezTo>
                  <a:lnTo>
                    <a:pt x="31" y="137"/>
                  </a:lnTo>
                  <a:cubicBezTo>
                    <a:pt x="1" y="108"/>
                    <a:pt x="0" y="61"/>
                    <a:pt x="29" y="31"/>
                  </a:cubicBezTo>
                  <a:cubicBezTo>
                    <a:pt x="57" y="1"/>
                    <a:pt x="105" y="0"/>
                    <a:pt x="135" y="29"/>
                  </a:cubicBezTo>
                  <a:lnTo>
                    <a:pt x="2743" y="2523"/>
                  </a:lnTo>
                  <a:cubicBezTo>
                    <a:pt x="2773" y="2551"/>
                    <a:pt x="2774" y="2599"/>
                    <a:pt x="2746" y="2629"/>
                  </a:cubicBezTo>
                  <a:cubicBezTo>
                    <a:pt x="2731" y="2644"/>
                    <a:pt x="2711" y="2652"/>
                    <a:pt x="2691" y="26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5" name="Freeform 481">
              <a:extLst>
                <a:ext uri="{FF2B5EF4-FFF2-40B4-BE49-F238E27FC236}">
                  <a16:creationId xmlns:a16="http://schemas.microsoft.com/office/drawing/2014/main" id="{2BE4318A-67E2-2DFD-8BBC-BE653062411A}"/>
                </a:ext>
              </a:extLst>
            </p:cNvPr>
            <p:cNvSpPr>
              <a:spLocks/>
            </p:cNvSpPr>
            <p:nvPr/>
          </p:nvSpPr>
          <p:spPr bwMode="auto">
            <a:xfrm>
              <a:off x="3392489" y="1527175"/>
              <a:ext cx="66675" cy="25400"/>
            </a:xfrm>
            <a:custGeom>
              <a:avLst/>
              <a:gdLst>
                <a:gd name="T0" fmla="*/ 283 w 579"/>
                <a:gd name="T1" fmla="*/ 215 h 215"/>
                <a:gd name="T2" fmla="*/ 0 w 579"/>
                <a:gd name="T3" fmla="*/ 149 h 215"/>
                <a:gd name="T4" fmla="*/ 62 w 579"/>
                <a:gd name="T5" fmla="*/ 12 h 215"/>
                <a:gd name="T6" fmla="*/ 498 w 579"/>
                <a:gd name="T7" fmla="*/ 0 h 215"/>
                <a:gd name="T8" fmla="*/ 579 w 579"/>
                <a:gd name="T9" fmla="*/ 127 h 215"/>
                <a:gd name="T10" fmla="*/ 283 w 579"/>
                <a:gd name="T11" fmla="*/ 215 h 215"/>
              </a:gdLst>
              <a:ahLst/>
              <a:cxnLst>
                <a:cxn ang="0">
                  <a:pos x="T0" y="T1"/>
                </a:cxn>
                <a:cxn ang="0">
                  <a:pos x="T2" y="T3"/>
                </a:cxn>
                <a:cxn ang="0">
                  <a:pos x="T4" y="T5"/>
                </a:cxn>
                <a:cxn ang="0">
                  <a:pos x="T6" y="T7"/>
                </a:cxn>
                <a:cxn ang="0">
                  <a:pos x="T8" y="T9"/>
                </a:cxn>
                <a:cxn ang="0">
                  <a:pos x="T10" y="T11"/>
                </a:cxn>
              </a:cxnLst>
              <a:rect l="0" t="0" r="r" b="b"/>
              <a:pathLst>
                <a:path w="579" h="215">
                  <a:moveTo>
                    <a:pt x="283" y="215"/>
                  </a:moveTo>
                  <a:cubicBezTo>
                    <a:pt x="175" y="215"/>
                    <a:pt x="77" y="184"/>
                    <a:pt x="0" y="149"/>
                  </a:cubicBezTo>
                  <a:lnTo>
                    <a:pt x="62" y="12"/>
                  </a:lnTo>
                  <a:cubicBezTo>
                    <a:pt x="173" y="63"/>
                    <a:pt x="339" y="102"/>
                    <a:pt x="498" y="0"/>
                  </a:cubicBezTo>
                  <a:lnTo>
                    <a:pt x="579" y="127"/>
                  </a:lnTo>
                  <a:cubicBezTo>
                    <a:pt x="478" y="191"/>
                    <a:pt x="377" y="215"/>
                    <a:pt x="283"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6" name="Freeform 482">
              <a:extLst>
                <a:ext uri="{FF2B5EF4-FFF2-40B4-BE49-F238E27FC236}">
                  <a16:creationId xmlns:a16="http://schemas.microsoft.com/office/drawing/2014/main" id="{BBAAA6D1-DD7D-DB1F-0971-98EF47EA5EDB}"/>
                </a:ext>
              </a:extLst>
            </p:cNvPr>
            <p:cNvSpPr>
              <a:spLocks/>
            </p:cNvSpPr>
            <p:nvPr/>
          </p:nvSpPr>
          <p:spPr bwMode="auto">
            <a:xfrm>
              <a:off x="3644901" y="1736725"/>
              <a:ext cx="36513" cy="79375"/>
            </a:xfrm>
            <a:custGeom>
              <a:avLst/>
              <a:gdLst>
                <a:gd name="T0" fmla="*/ 188 w 321"/>
                <a:gd name="T1" fmla="*/ 675 h 675"/>
                <a:gd name="T2" fmla="*/ 194 w 321"/>
                <a:gd name="T3" fmla="*/ 0 h 675"/>
                <a:gd name="T4" fmla="*/ 321 w 321"/>
                <a:gd name="T5" fmla="*/ 79 h 675"/>
                <a:gd name="T6" fmla="*/ 312 w 321"/>
                <a:gd name="T7" fmla="*/ 590 h 675"/>
                <a:gd name="T8" fmla="*/ 188 w 321"/>
                <a:gd name="T9" fmla="*/ 675 h 675"/>
              </a:gdLst>
              <a:ahLst/>
              <a:cxnLst>
                <a:cxn ang="0">
                  <a:pos x="T0" y="T1"/>
                </a:cxn>
                <a:cxn ang="0">
                  <a:pos x="T2" y="T3"/>
                </a:cxn>
                <a:cxn ang="0">
                  <a:pos x="T4" y="T5"/>
                </a:cxn>
                <a:cxn ang="0">
                  <a:pos x="T6" y="T7"/>
                </a:cxn>
                <a:cxn ang="0">
                  <a:pos x="T8" y="T9"/>
                </a:cxn>
              </a:cxnLst>
              <a:rect l="0" t="0" r="r" b="b"/>
              <a:pathLst>
                <a:path w="321" h="675">
                  <a:moveTo>
                    <a:pt x="188" y="675"/>
                  </a:moveTo>
                  <a:cubicBezTo>
                    <a:pt x="0" y="402"/>
                    <a:pt x="111" y="135"/>
                    <a:pt x="194" y="0"/>
                  </a:cubicBezTo>
                  <a:lnTo>
                    <a:pt x="321" y="79"/>
                  </a:lnTo>
                  <a:cubicBezTo>
                    <a:pt x="243" y="205"/>
                    <a:pt x="178" y="397"/>
                    <a:pt x="312" y="590"/>
                  </a:cubicBezTo>
                  <a:lnTo>
                    <a:pt x="188" y="67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7" name="Freeform 483">
              <a:extLst>
                <a:ext uri="{FF2B5EF4-FFF2-40B4-BE49-F238E27FC236}">
                  <a16:creationId xmlns:a16="http://schemas.microsoft.com/office/drawing/2014/main" id="{40B77519-C34A-2BB0-6B8D-E7FC70CA74AD}"/>
                </a:ext>
              </a:extLst>
            </p:cNvPr>
            <p:cNvSpPr>
              <a:spLocks noEditPoints="1"/>
            </p:cNvSpPr>
            <p:nvPr/>
          </p:nvSpPr>
          <p:spPr bwMode="auto">
            <a:xfrm>
              <a:off x="3248026" y="1560513"/>
              <a:ext cx="406400" cy="404813"/>
            </a:xfrm>
            <a:custGeom>
              <a:avLst/>
              <a:gdLst>
                <a:gd name="T0" fmla="*/ 1526 w 3492"/>
                <a:gd name="T1" fmla="*/ 151 h 3459"/>
                <a:gd name="T2" fmla="*/ 1511 w 3492"/>
                <a:gd name="T3" fmla="*/ 157 h 3459"/>
                <a:gd name="T4" fmla="*/ 157 w 3492"/>
                <a:gd name="T5" fmla="*/ 1573 h 3459"/>
                <a:gd name="T6" fmla="*/ 150 w 3492"/>
                <a:gd name="T7" fmla="*/ 1588 h 3459"/>
                <a:gd name="T8" fmla="*/ 155 w 3492"/>
                <a:gd name="T9" fmla="*/ 1599 h 3459"/>
                <a:gd name="T10" fmla="*/ 1938 w 3492"/>
                <a:gd name="T11" fmla="*/ 3305 h 3459"/>
                <a:gd name="T12" fmla="*/ 1949 w 3492"/>
                <a:gd name="T13" fmla="*/ 3309 h 3459"/>
                <a:gd name="T14" fmla="*/ 1964 w 3492"/>
                <a:gd name="T15" fmla="*/ 3302 h 3459"/>
                <a:gd name="T16" fmla="*/ 3318 w 3492"/>
                <a:gd name="T17" fmla="*/ 1886 h 3459"/>
                <a:gd name="T18" fmla="*/ 3320 w 3492"/>
                <a:gd name="T19" fmla="*/ 1860 h 3459"/>
                <a:gd name="T20" fmla="*/ 1536 w 3492"/>
                <a:gd name="T21" fmla="*/ 154 h 3459"/>
                <a:gd name="T22" fmla="*/ 1526 w 3492"/>
                <a:gd name="T23" fmla="*/ 151 h 3459"/>
                <a:gd name="T24" fmla="*/ 1949 w 3492"/>
                <a:gd name="T25" fmla="*/ 3459 h 3459"/>
                <a:gd name="T26" fmla="*/ 1835 w 3492"/>
                <a:gd name="T27" fmla="*/ 3413 h 3459"/>
                <a:gd name="T28" fmla="*/ 51 w 3492"/>
                <a:gd name="T29" fmla="*/ 1708 h 3459"/>
                <a:gd name="T30" fmla="*/ 0 w 3492"/>
                <a:gd name="T31" fmla="*/ 1589 h 3459"/>
                <a:gd name="T32" fmla="*/ 48 w 3492"/>
                <a:gd name="T33" fmla="*/ 1469 h 3459"/>
                <a:gd name="T34" fmla="*/ 1402 w 3492"/>
                <a:gd name="T35" fmla="*/ 54 h 3459"/>
                <a:gd name="T36" fmla="*/ 1526 w 3492"/>
                <a:gd name="T37" fmla="*/ 0 h 3459"/>
                <a:gd name="T38" fmla="*/ 1640 w 3492"/>
                <a:gd name="T39" fmla="*/ 46 h 3459"/>
                <a:gd name="T40" fmla="*/ 3424 w 3492"/>
                <a:gd name="T41" fmla="*/ 1752 h 3459"/>
                <a:gd name="T42" fmla="*/ 3427 w 3492"/>
                <a:gd name="T43" fmla="*/ 1990 h 3459"/>
                <a:gd name="T44" fmla="*/ 2073 w 3492"/>
                <a:gd name="T45" fmla="*/ 3406 h 3459"/>
                <a:gd name="T46" fmla="*/ 1949 w 3492"/>
                <a:gd name="T47" fmla="*/ 3459 h 3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2" h="3459">
                  <a:moveTo>
                    <a:pt x="1526" y="151"/>
                  </a:moveTo>
                  <a:cubicBezTo>
                    <a:pt x="1523" y="151"/>
                    <a:pt x="1516" y="151"/>
                    <a:pt x="1511" y="157"/>
                  </a:cubicBezTo>
                  <a:lnTo>
                    <a:pt x="157" y="1573"/>
                  </a:lnTo>
                  <a:cubicBezTo>
                    <a:pt x="151" y="1579"/>
                    <a:pt x="150" y="1585"/>
                    <a:pt x="150" y="1588"/>
                  </a:cubicBezTo>
                  <a:cubicBezTo>
                    <a:pt x="150" y="1592"/>
                    <a:pt x="151" y="1596"/>
                    <a:pt x="155" y="1599"/>
                  </a:cubicBezTo>
                  <a:lnTo>
                    <a:pt x="1938" y="3305"/>
                  </a:lnTo>
                  <a:cubicBezTo>
                    <a:pt x="1941" y="3308"/>
                    <a:pt x="1945" y="3309"/>
                    <a:pt x="1949" y="3309"/>
                  </a:cubicBezTo>
                  <a:cubicBezTo>
                    <a:pt x="1952" y="3309"/>
                    <a:pt x="1959" y="3308"/>
                    <a:pt x="1964" y="3302"/>
                  </a:cubicBezTo>
                  <a:lnTo>
                    <a:pt x="3318" y="1886"/>
                  </a:lnTo>
                  <a:cubicBezTo>
                    <a:pt x="3326" y="1878"/>
                    <a:pt x="3327" y="1866"/>
                    <a:pt x="3320" y="1860"/>
                  </a:cubicBezTo>
                  <a:lnTo>
                    <a:pt x="1536" y="154"/>
                  </a:lnTo>
                  <a:cubicBezTo>
                    <a:pt x="1534" y="152"/>
                    <a:pt x="1530" y="151"/>
                    <a:pt x="1526" y="151"/>
                  </a:cubicBezTo>
                  <a:close/>
                  <a:moveTo>
                    <a:pt x="1949" y="3459"/>
                  </a:moveTo>
                  <a:cubicBezTo>
                    <a:pt x="1906" y="3459"/>
                    <a:pt x="1865" y="3443"/>
                    <a:pt x="1835" y="3413"/>
                  </a:cubicBezTo>
                  <a:lnTo>
                    <a:pt x="51" y="1708"/>
                  </a:lnTo>
                  <a:cubicBezTo>
                    <a:pt x="18" y="1677"/>
                    <a:pt x="0" y="1634"/>
                    <a:pt x="0" y="1589"/>
                  </a:cubicBezTo>
                  <a:cubicBezTo>
                    <a:pt x="0" y="1545"/>
                    <a:pt x="17" y="1502"/>
                    <a:pt x="48" y="1469"/>
                  </a:cubicBezTo>
                  <a:lnTo>
                    <a:pt x="1402" y="54"/>
                  </a:lnTo>
                  <a:cubicBezTo>
                    <a:pt x="1434" y="20"/>
                    <a:pt x="1480" y="0"/>
                    <a:pt x="1526" y="0"/>
                  </a:cubicBezTo>
                  <a:cubicBezTo>
                    <a:pt x="1569" y="0"/>
                    <a:pt x="1609" y="17"/>
                    <a:pt x="1640" y="46"/>
                  </a:cubicBezTo>
                  <a:lnTo>
                    <a:pt x="3424" y="1752"/>
                  </a:lnTo>
                  <a:cubicBezTo>
                    <a:pt x="3490" y="1815"/>
                    <a:pt x="3492" y="1922"/>
                    <a:pt x="3427" y="1990"/>
                  </a:cubicBezTo>
                  <a:lnTo>
                    <a:pt x="2073" y="3406"/>
                  </a:lnTo>
                  <a:cubicBezTo>
                    <a:pt x="2040" y="3440"/>
                    <a:pt x="1995" y="3459"/>
                    <a:pt x="1949" y="34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8" name="Freeform 484">
              <a:extLst>
                <a:ext uri="{FF2B5EF4-FFF2-40B4-BE49-F238E27FC236}">
                  <a16:creationId xmlns:a16="http://schemas.microsoft.com/office/drawing/2014/main" id="{6ABA53C7-B992-FCD0-F538-37EB79DD3E51}"/>
                </a:ext>
              </a:extLst>
            </p:cNvPr>
            <p:cNvSpPr>
              <a:spLocks/>
            </p:cNvSpPr>
            <p:nvPr/>
          </p:nvSpPr>
          <p:spPr bwMode="auto">
            <a:xfrm>
              <a:off x="3162301" y="1735138"/>
              <a:ext cx="320675" cy="307975"/>
            </a:xfrm>
            <a:custGeom>
              <a:avLst/>
              <a:gdLst>
                <a:gd name="T0" fmla="*/ 2671 w 2754"/>
                <a:gd name="T1" fmla="*/ 2632 h 2632"/>
                <a:gd name="T2" fmla="*/ 2619 w 2754"/>
                <a:gd name="T3" fmla="*/ 2611 h 2632"/>
                <a:gd name="T4" fmla="*/ 31 w 2754"/>
                <a:gd name="T5" fmla="*/ 137 h 2632"/>
                <a:gd name="T6" fmla="*/ 29 w 2754"/>
                <a:gd name="T7" fmla="*/ 31 h 2632"/>
                <a:gd name="T8" fmla="*/ 135 w 2754"/>
                <a:gd name="T9" fmla="*/ 28 h 2632"/>
                <a:gd name="T10" fmla="*/ 2723 w 2754"/>
                <a:gd name="T11" fmla="*/ 2503 h 2632"/>
                <a:gd name="T12" fmla="*/ 2725 w 2754"/>
                <a:gd name="T13" fmla="*/ 2609 h 2632"/>
                <a:gd name="T14" fmla="*/ 2671 w 2754"/>
                <a:gd name="T15" fmla="*/ 2632 h 26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54" h="2632">
                  <a:moveTo>
                    <a:pt x="2671" y="2632"/>
                  </a:moveTo>
                  <a:cubicBezTo>
                    <a:pt x="2652" y="2632"/>
                    <a:pt x="2633" y="2625"/>
                    <a:pt x="2619" y="2611"/>
                  </a:cubicBezTo>
                  <a:lnTo>
                    <a:pt x="31" y="137"/>
                  </a:lnTo>
                  <a:cubicBezTo>
                    <a:pt x="1" y="108"/>
                    <a:pt x="0" y="61"/>
                    <a:pt x="29" y="31"/>
                  </a:cubicBezTo>
                  <a:cubicBezTo>
                    <a:pt x="57" y="1"/>
                    <a:pt x="105" y="0"/>
                    <a:pt x="135" y="28"/>
                  </a:cubicBezTo>
                  <a:lnTo>
                    <a:pt x="2723" y="2503"/>
                  </a:lnTo>
                  <a:cubicBezTo>
                    <a:pt x="2753" y="2531"/>
                    <a:pt x="2754" y="2579"/>
                    <a:pt x="2725" y="2609"/>
                  </a:cubicBezTo>
                  <a:cubicBezTo>
                    <a:pt x="2710" y="2624"/>
                    <a:pt x="2690" y="2632"/>
                    <a:pt x="2671" y="26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29" name="Briefcase10" descr="{&quot;Key&quot;:&quot;POWER_USER_SHAPE_ICON&quot;,&quot;Value&quot;:&quot;POWER_USER_SHAPE_ICON_STYLE_1&quot;}">
            <a:extLst>
              <a:ext uri="{FF2B5EF4-FFF2-40B4-BE49-F238E27FC236}">
                <a16:creationId xmlns:a16="http://schemas.microsoft.com/office/drawing/2014/main" id="{7EAF9176-30BC-B890-41BD-BBC1021CE24B}"/>
              </a:ext>
            </a:extLst>
          </p:cNvPr>
          <p:cNvGrpSpPr>
            <a:grpSpLocks noChangeAspect="1"/>
          </p:cNvGrpSpPr>
          <p:nvPr/>
        </p:nvGrpSpPr>
        <p:grpSpPr>
          <a:xfrm>
            <a:off x="6927344" y="1065901"/>
            <a:ext cx="421927" cy="336934"/>
            <a:chOff x="7331076" y="1797050"/>
            <a:chExt cx="441325" cy="352425"/>
          </a:xfrm>
          <a:solidFill>
            <a:schemeClr val="accent6"/>
          </a:solidFill>
        </p:grpSpPr>
        <p:sp>
          <p:nvSpPr>
            <p:cNvPr id="130" name="Freeform 198">
              <a:extLst>
                <a:ext uri="{FF2B5EF4-FFF2-40B4-BE49-F238E27FC236}">
                  <a16:creationId xmlns:a16="http://schemas.microsoft.com/office/drawing/2014/main" id="{9B36C309-EC5F-655A-1006-10109A10CF1D}"/>
                </a:ext>
              </a:extLst>
            </p:cNvPr>
            <p:cNvSpPr>
              <a:spLocks noEditPoints="1"/>
            </p:cNvSpPr>
            <p:nvPr/>
          </p:nvSpPr>
          <p:spPr bwMode="auto">
            <a:xfrm>
              <a:off x="7331076" y="1847850"/>
              <a:ext cx="439738" cy="301625"/>
            </a:xfrm>
            <a:custGeom>
              <a:avLst/>
              <a:gdLst>
                <a:gd name="T0" fmla="*/ 26 w 482"/>
                <a:gd name="T1" fmla="*/ 14 h 330"/>
                <a:gd name="T2" fmla="*/ 15 w 482"/>
                <a:gd name="T3" fmla="*/ 26 h 330"/>
                <a:gd name="T4" fmla="*/ 15 w 482"/>
                <a:gd name="T5" fmla="*/ 305 h 330"/>
                <a:gd name="T6" fmla="*/ 26 w 482"/>
                <a:gd name="T7" fmla="*/ 316 h 330"/>
                <a:gd name="T8" fmla="*/ 457 w 482"/>
                <a:gd name="T9" fmla="*/ 316 h 330"/>
                <a:gd name="T10" fmla="*/ 468 w 482"/>
                <a:gd name="T11" fmla="*/ 305 h 330"/>
                <a:gd name="T12" fmla="*/ 468 w 482"/>
                <a:gd name="T13" fmla="*/ 26 h 330"/>
                <a:gd name="T14" fmla="*/ 457 w 482"/>
                <a:gd name="T15" fmla="*/ 14 h 330"/>
                <a:gd name="T16" fmla="*/ 26 w 482"/>
                <a:gd name="T17" fmla="*/ 14 h 330"/>
                <a:gd name="T18" fmla="*/ 457 w 482"/>
                <a:gd name="T19" fmla="*/ 330 h 330"/>
                <a:gd name="T20" fmla="*/ 26 w 482"/>
                <a:gd name="T21" fmla="*/ 330 h 330"/>
                <a:gd name="T22" fmla="*/ 0 w 482"/>
                <a:gd name="T23" fmla="*/ 305 h 330"/>
                <a:gd name="T24" fmla="*/ 0 w 482"/>
                <a:gd name="T25" fmla="*/ 26 h 330"/>
                <a:gd name="T26" fmla="*/ 26 w 482"/>
                <a:gd name="T27" fmla="*/ 0 h 330"/>
                <a:gd name="T28" fmla="*/ 457 w 482"/>
                <a:gd name="T29" fmla="*/ 0 h 330"/>
                <a:gd name="T30" fmla="*/ 482 w 482"/>
                <a:gd name="T31" fmla="*/ 26 h 330"/>
                <a:gd name="T32" fmla="*/ 482 w 482"/>
                <a:gd name="T33" fmla="*/ 305 h 330"/>
                <a:gd name="T34" fmla="*/ 457 w 482"/>
                <a:gd name="T3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2" h="330">
                  <a:moveTo>
                    <a:pt x="26" y="14"/>
                  </a:moveTo>
                  <a:cubicBezTo>
                    <a:pt x="20" y="14"/>
                    <a:pt x="15" y="19"/>
                    <a:pt x="15" y="26"/>
                  </a:cubicBezTo>
                  <a:lnTo>
                    <a:pt x="15" y="305"/>
                  </a:lnTo>
                  <a:cubicBezTo>
                    <a:pt x="15" y="311"/>
                    <a:pt x="20" y="316"/>
                    <a:pt x="26" y="316"/>
                  </a:cubicBezTo>
                  <a:lnTo>
                    <a:pt x="457" y="316"/>
                  </a:lnTo>
                  <a:cubicBezTo>
                    <a:pt x="463" y="316"/>
                    <a:pt x="468" y="311"/>
                    <a:pt x="468" y="305"/>
                  </a:cubicBezTo>
                  <a:lnTo>
                    <a:pt x="468" y="26"/>
                  </a:lnTo>
                  <a:cubicBezTo>
                    <a:pt x="468" y="19"/>
                    <a:pt x="463" y="14"/>
                    <a:pt x="457" y="14"/>
                  </a:cubicBezTo>
                  <a:lnTo>
                    <a:pt x="26" y="14"/>
                  </a:lnTo>
                  <a:close/>
                  <a:moveTo>
                    <a:pt x="457" y="330"/>
                  </a:moveTo>
                  <a:lnTo>
                    <a:pt x="26" y="330"/>
                  </a:lnTo>
                  <a:cubicBezTo>
                    <a:pt x="12" y="330"/>
                    <a:pt x="0" y="319"/>
                    <a:pt x="0" y="305"/>
                  </a:cubicBezTo>
                  <a:lnTo>
                    <a:pt x="0" y="26"/>
                  </a:lnTo>
                  <a:cubicBezTo>
                    <a:pt x="0" y="11"/>
                    <a:pt x="12" y="0"/>
                    <a:pt x="26" y="0"/>
                  </a:cubicBezTo>
                  <a:lnTo>
                    <a:pt x="457" y="0"/>
                  </a:lnTo>
                  <a:cubicBezTo>
                    <a:pt x="471" y="0"/>
                    <a:pt x="482" y="11"/>
                    <a:pt x="482" y="26"/>
                  </a:cubicBezTo>
                  <a:lnTo>
                    <a:pt x="482" y="305"/>
                  </a:lnTo>
                  <a:cubicBezTo>
                    <a:pt x="482" y="319"/>
                    <a:pt x="471" y="330"/>
                    <a:pt x="457" y="3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1" name="Freeform 199">
              <a:extLst>
                <a:ext uri="{FF2B5EF4-FFF2-40B4-BE49-F238E27FC236}">
                  <a16:creationId xmlns:a16="http://schemas.microsoft.com/office/drawing/2014/main" id="{8B776013-955F-CA1E-13B3-72962E2C5E59}"/>
                </a:ext>
              </a:extLst>
            </p:cNvPr>
            <p:cNvSpPr>
              <a:spLocks/>
            </p:cNvSpPr>
            <p:nvPr/>
          </p:nvSpPr>
          <p:spPr bwMode="auto">
            <a:xfrm>
              <a:off x="7478713" y="1797050"/>
              <a:ext cx="150813" cy="63500"/>
            </a:xfrm>
            <a:custGeom>
              <a:avLst/>
              <a:gdLst>
                <a:gd name="T0" fmla="*/ 157 w 165"/>
                <a:gd name="T1" fmla="*/ 69 h 69"/>
                <a:gd name="T2" fmla="*/ 150 w 165"/>
                <a:gd name="T3" fmla="*/ 62 h 69"/>
                <a:gd name="T4" fmla="*/ 150 w 165"/>
                <a:gd name="T5" fmla="*/ 14 h 69"/>
                <a:gd name="T6" fmla="*/ 15 w 165"/>
                <a:gd name="T7" fmla="*/ 14 h 69"/>
                <a:gd name="T8" fmla="*/ 15 w 165"/>
                <a:gd name="T9" fmla="*/ 62 h 69"/>
                <a:gd name="T10" fmla="*/ 7 w 165"/>
                <a:gd name="T11" fmla="*/ 69 h 69"/>
                <a:gd name="T12" fmla="*/ 0 w 165"/>
                <a:gd name="T13" fmla="*/ 62 h 69"/>
                <a:gd name="T14" fmla="*/ 0 w 165"/>
                <a:gd name="T15" fmla="*/ 7 h 69"/>
                <a:gd name="T16" fmla="*/ 7 w 165"/>
                <a:gd name="T17" fmla="*/ 0 h 69"/>
                <a:gd name="T18" fmla="*/ 157 w 165"/>
                <a:gd name="T19" fmla="*/ 0 h 69"/>
                <a:gd name="T20" fmla="*/ 165 w 165"/>
                <a:gd name="T21" fmla="*/ 7 h 69"/>
                <a:gd name="T22" fmla="*/ 165 w 165"/>
                <a:gd name="T23" fmla="*/ 62 h 69"/>
                <a:gd name="T24" fmla="*/ 157 w 165"/>
                <a:gd name="T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69">
                  <a:moveTo>
                    <a:pt x="157" y="69"/>
                  </a:moveTo>
                  <a:cubicBezTo>
                    <a:pt x="153" y="69"/>
                    <a:pt x="150" y="66"/>
                    <a:pt x="150" y="62"/>
                  </a:cubicBezTo>
                  <a:lnTo>
                    <a:pt x="150" y="14"/>
                  </a:lnTo>
                  <a:lnTo>
                    <a:pt x="15" y="14"/>
                  </a:lnTo>
                  <a:lnTo>
                    <a:pt x="15" y="62"/>
                  </a:lnTo>
                  <a:cubicBezTo>
                    <a:pt x="15" y="66"/>
                    <a:pt x="11" y="69"/>
                    <a:pt x="7" y="69"/>
                  </a:cubicBezTo>
                  <a:cubicBezTo>
                    <a:pt x="3" y="69"/>
                    <a:pt x="0" y="66"/>
                    <a:pt x="0" y="62"/>
                  </a:cubicBezTo>
                  <a:lnTo>
                    <a:pt x="0" y="7"/>
                  </a:lnTo>
                  <a:cubicBezTo>
                    <a:pt x="0" y="3"/>
                    <a:pt x="3" y="0"/>
                    <a:pt x="7" y="0"/>
                  </a:cubicBezTo>
                  <a:lnTo>
                    <a:pt x="157" y="0"/>
                  </a:lnTo>
                  <a:cubicBezTo>
                    <a:pt x="161" y="0"/>
                    <a:pt x="165" y="3"/>
                    <a:pt x="165" y="7"/>
                  </a:cubicBezTo>
                  <a:lnTo>
                    <a:pt x="165" y="62"/>
                  </a:lnTo>
                  <a:cubicBezTo>
                    <a:pt x="165" y="66"/>
                    <a:pt x="161" y="69"/>
                    <a:pt x="157" y="6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2" name="Freeform 200">
              <a:extLst>
                <a:ext uri="{FF2B5EF4-FFF2-40B4-BE49-F238E27FC236}">
                  <a16:creationId xmlns:a16="http://schemas.microsoft.com/office/drawing/2014/main" id="{E41239EF-8E14-CE14-1B41-5A66BA4579EC}"/>
                </a:ext>
              </a:extLst>
            </p:cNvPr>
            <p:cNvSpPr>
              <a:spLocks noEditPoints="1"/>
            </p:cNvSpPr>
            <p:nvPr/>
          </p:nvSpPr>
          <p:spPr bwMode="auto">
            <a:xfrm>
              <a:off x="742473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7 w 62"/>
                <a:gd name="T11" fmla="*/ 66 h 90"/>
                <a:gd name="T12" fmla="*/ 47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7" y="71"/>
                    <a:pt x="47" y="66"/>
                  </a:cubicBezTo>
                  <a:lnTo>
                    <a:pt x="47" y="24"/>
                  </a:lnTo>
                  <a:cubicBezTo>
                    <a:pt x="47"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3" name="Freeform 201">
              <a:extLst>
                <a:ext uri="{FF2B5EF4-FFF2-40B4-BE49-F238E27FC236}">
                  <a16:creationId xmlns:a16="http://schemas.microsoft.com/office/drawing/2014/main" id="{691079FA-6352-1BC2-239B-FFAFEE6AE7BD}"/>
                </a:ext>
              </a:extLst>
            </p:cNvPr>
            <p:cNvSpPr>
              <a:spLocks noEditPoints="1"/>
            </p:cNvSpPr>
            <p:nvPr/>
          </p:nvSpPr>
          <p:spPr bwMode="auto">
            <a:xfrm>
              <a:off x="762158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8 w 62"/>
                <a:gd name="T11" fmla="*/ 66 h 90"/>
                <a:gd name="T12" fmla="*/ 48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8" y="71"/>
                    <a:pt x="48" y="66"/>
                  </a:cubicBezTo>
                  <a:lnTo>
                    <a:pt x="48" y="24"/>
                  </a:lnTo>
                  <a:cubicBezTo>
                    <a:pt x="48"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4" name="Freeform 202">
              <a:extLst>
                <a:ext uri="{FF2B5EF4-FFF2-40B4-BE49-F238E27FC236}">
                  <a16:creationId xmlns:a16="http://schemas.microsoft.com/office/drawing/2014/main" id="{850D3820-4158-1F57-B0BE-80E6C00E929E}"/>
                </a:ext>
              </a:extLst>
            </p:cNvPr>
            <p:cNvSpPr>
              <a:spLocks/>
            </p:cNvSpPr>
            <p:nvPr/>
          </p:nvSpPr>
          <p:spPr bwMode="auto">
            <a:xfrm>
              <a:off x="7331076" y="1933575"/>
              <a:ext cx="85725" cy="71438"/>
            </a:xfrm>
            <a:custGeom>
              <a:avLst/>
              <a:gdLst>
                <a:gd name="T0" fmla="*/ 86 w 94"/>
                <a:gd name="T1" fmla="*/ 78 h 78"/>
                <a:gd name="T2" fmla="*/ 71 w 94"/>
                <a:gd name="T3" fmla="*/ 78 h 78"/>
                <a:gd name="T4" fmla="*/ 66 w 94"/>
                <a:gd name="T5" fmla="*/ 76 h 78"/>
                <a:gd name="T6" fmla="*/ 3 w 94"/>
                <a:gd name="T7" fmla="*/ 13 h 78"/>
                <a:gd name="T8" fmla="*/ 3 w 94"/>
                <a:gd name="T9" fmla="*/ 3 h 78"/>
                <a:gd name="T10" fmla="*/ 13 w 94"/>
                <a:gd name="T11" fmla="*/ 3 h 78"/>
                <a:gd name="T12" fmla="*/ 74 w 94"/>
                <a:gd name="T13" fmla="*/ 63 h 78"/>
                <a:gd name="T14" fmla="*/ 86 w 94"/>
                <a:gd name="T15" fmla="*/ 63 h 78"/>
                <a:gd name="T16" fmla="*/ 94 w 94"/>
                <a:gd name="T17" fmla="*/ 71 h 78"/>
                <a:gd name="T18" fmla="*/ 86 w 94"/>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8">
                  <a:moveTo>
                    <a:pt x="86" y="78"/>
                  </a:moveTo>
                  <a:lnTo>
                    <a:pt x="71" y="78"/>
                  </a:lnTo>
                  <a:cubicBezTo>
                    <a:pt x="69" y="78"/>
                    <a:pt x="68" y="77"/>
                    <a:pt x="66" y="76"/>
                  </a:cubicBezTo>
                  <a:lnTo>
                    <a:pt x="3" y="13"/>
                  </a:lnTo>
                  <a:cubicBezTo>
                    <a:pt x="0" y="10"/>
                    <a:pt x="0" y="5"/>
                    <a:pt x="3" y="3"/>
                  </a:cubicBezTo>
                  <a:cubicBezTo>
                    <a:pt x="6" y="0"/>
                    <a:pt x="11" y="0"/>
                    <a:pt x="13" y="3"/>
                  </a:cubicBezTo>
                  <a:lnTo>
                    <a:pt x="74" y="63"/>
                  </a:lnTo>
                  <a:lnTo>
                    <a:pt x="86" y="63"/>
                  </a:lnTo>
                  <a:cubicBezTo>
                    <a:pt x="90" y="63"/>
                    <a:pt x="94" y="67"/>
                    <a:pt x="94" y="71"/>
                  </a:cubicBezTo>
                  <a:cubicBezTo>
                    <a:pt x="94" y="75"/>
                    <a:pt x="90" y="78"/>
                    <a:pt x="86"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5" name="Freeform 203">
              <a:extLst>
                <a:ext uri="{FF2B5EF4-FFF2-40B4-BE49-F238E27FC236}">
                  <a16:creationId xmlns:a16="http://schemas.microsoft.com/office/drawing/2014/main" id="{9E70745D-5F7D-C902-AC25-2D248FC3B40C}"/>
                </a:ext>
              </a:extLst>
            </p:cNvPr>
            <p:cNvSpPr>
              <a:spLocks/>
            </p:cNvSpPr>
            <p:nvPr/>
          </p:nvSpPr>
          <p:spPr bwMode="auto">
            <a:xfrm>
              <a:off x="7686676" y="1933575"/>
              <a:ext cx="85725" cy="71438"/>
            </a:xfrm>
            <a:custGeom>
              <a:avLst/>
              <a:gdLst>
                <a:gd name="T0" fmla="*/ 22 w 93"/>
                <a:gd name="T1" fmla="*/ 78 h 78"/>
                <a:gd name="T2" fmla="*/ 7 w 93"/>
                <a:gd name="T3" fmla="*/ 78 h 78"/>
                <a:gd name="T4" fmla="*/ 0 w 93"/>
                <a:gd name="T5" fmla="*/ 71 h 78"/>
                <a:gd name="T6" fmla="*/ 7 w 93"/>
                <a:gd name="T7" fmla="*/ 63 h 78"/>
                <a:gd name="T8" fmla="*/ 19 w 93"/>
                <a:gd name="T9" fmla="*/ 63 h 78"/>
                <a:gd name="T10" fmla="*/ 80 w 93"/>
                <a:gd name="T11" fmla="*/ 3 h 78"/>
                <a:gd name="T12" fmla="*/ 90 w 93"/>
                <a:gd name="T13" fmla="*/ 3 h 78"/>
                <a:gd name="T14" fmla="*/ 90 w 93"/>
                <a:gd name="T15" fmla="*/ 13 h 78"/>
                <a:gd name="T16" fmla="*/ 27 w 93"/>
                <a:gd name="T17" fmla="*/ 76 h 78"/>
                <a:gd name="T18" fmla="*/ 22 w 93"/>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78">
                  <a:moveTo>
                    <a:pt x="22" y="78"/>
                  </a:moveTo>
                  <a:lnTo>
                    <a:pt x="7" y="78"/>
                  </a:lnTo>
                  <a:cubicBezTo>
                    <a:pt x="3" y="78"/>
                    <a:pt x="0" y="75"/>
                    <a:pt x="0" y="71"/>
                  </a:cubicBezTo>
                  <a:cubicBezTo>
                    <a:pt x="0" y="67"/>
                    <a:pt x="3" y="63"/>
                    <a:pt x="7" y="63"/>
                  </a:cubicBezTo>
                  <a:lnTo>
                    <a:pt x="19" y="63"/>
                  </a:lnTo>
                  <a:lnTo>
                    <a:pt x="80" y="3"/>
                  </a:lnTo>
                  <a:cubicBezTo>
                    <a:pt x="83" y="0"/>
                    <a:pt x="87" y="0"/>
                    <a:pt x="90" y="3"/>
                  </a:cubicBezTo>
                  <a:cubicBezTo>
                    <a:pt x="93" y="5"/>
                    <a:pt x="93" y="10"/>
                    <a:pt x="90" y="13"/>
                  </a:cubicBezTo>
                  <a:lnTo>
                    <a:pt x="27" y="76"/>
                  </a:lnTo>
                  <a:cubicBezTo>
                    <a:pt x="26" y="77"/>
                    <a:pt x="24" y="78"/>
                    <a:pt x="22"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6" name="Freeform 204">
              <a:extLst>
                <a:ext uri="{FF2B5EF4-FFF2-40B4-BE49-F238E27FC236}">
                  <a16:creationId xmlns:a16="http://schemas.microsoft.com/office/drawing/2014/main" id="{158FAF2A-4A00-FDAF-E27E-4748E3E86C54}"/>
                </a:ext>
              </a:extLst>
            </p:cNvPr>
            <p:cNvSpPr>
              <a:spLocks/>
            </p:cNvSpPr>
            <p:nvPr/>
          </p:nvSpPr>
          <p:spPr bwMode="auto">
            <a:xfrm>
              <a:off x="7486651" y="1992313"/>
              <a:ext cx="130175" cy="12700"/>
            </a:xfrm>
            <a:custGeom>
              <a:avLst/>
              <a:gdLst>
                <a:gd name="T0" fmla="*/ 135 w 142"/>
                <a:gd name="T1" fmla="*/ 14 h 14"/>
                <a:gd name="T2" fmla="*/ 7 w 142"/>
                <a:gd name="T3" fmla="*/ 14 h 14"/>
                <a:gd name="T4" fmla="*/ 0 w 142"/>
                <a:gd name="T5" fmla="*/ 7 h 14"/>
                <a:gd name="T6" fmla="*/ 7 w 142"/>
                <a:gd name="T7" fmla="*/ 0 h 14"/>
                <a:gd name="T8" fmla="*/ 135 w 142"/>
                <a:gd name="T9" fmla="*/ 0 h 14"/>
                <a:gd name="T10" fmla="*/ 142 w 142"/>
                <a:gd name="T11" fmla="*/ 7 h 14"/>
                <a:gd name="T12" fmla="*/ 135 w 142"/>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2" h="14">
                  <a:moveTo>
                    <a:pt x="135" y="14"/>
                  </a:moveTo>
                  <a:lnTo>
                    <a:pt x="7" y="14"/>
                  </a:lnTo>
                  <a:cubicBezTo>
                    <a:pt x="3" y="14"/>
                    <a:pt x="0" y="11"/>
                    <a:pt x="0" y="7"/>
                  </a:cubicBezTo>
                  <a:cubicBezTo>
                    <a:pt x="0" y="3"/>
                    <a:pt x="3" y="0"/>
                    <a:pt x="7" y="0"/>
                  </a:cubicBezTo>
                  <a:lnTo>
                    <a:pt x="135" y="0"/>
                  </a:lnTo>
                  <a:cubicBezTo>
                    <a:pt x="139" y="0"/>
                    <a:pt x="142" y="3"/>
                    <a:pt x="142" y="7"/>
                  </a:cubicBezTo>
                  <a:cubicBezTo>
                    <a:pt x="142" y="11"/>
                    <a:pt x="139" y="14"/>
                    <a:pt x="135"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sp>
        <p:nvSpPr>
          <p:cNvPr id="3" name="Rectangle 2">
            <a:extLst>
              <a:ext uri="{FF2B5EF4-FFF2-40B4-BE49-F238E27FC236}">
                <a16:creationId xmlns:a16="http://schemas.microsoft.com/office/drawing/2014/main" id="{CF8FF7B0-2A05-A2B4-679B-E70C0C09C3AA}"/>
              </a:ext>
            </a:extLst>
          </p:cNvPr>
          <p:cNvSpPr/>
          <p:nvPr/>
        </p:nvSpPr>
        <p:spPr>
          <a:xfrm>
            <a:off x="2608735" y="1027906"/>
            <a:ext cx="45719" cy="17095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B7FC477C-8468-49C5-BAE0-A84FB0927929}"/>
              </a:ext>
            </a:extLst>
          </p:cNvPr>
          <p:cNvSpPr/>
          <p:nvPr/>
        </p:nvSpPr>
        <p:spPr>
          <a:xfrm>
            <a:off x="2606198" y="2906790"/>
            <a:ext cx="45719" cy="16219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156DB95F-6E8A-45E4-2449-807222183B9A}"/>
              </a:ext>
            </a:extLst>
          </p:cNvPr>
          <p:cNvSpPr/>
          <p:nvPr/>
        </p:nvSpPr>
        <p:spPr>
          <a:xfrm>
            <a:off x="2615717" y="4762201"/>
            <a:ext cx="45719" cy="14382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CA001177-FA72-7BE4-0ED9-4241F7BB405A}"/>
              </a:ext>
            </a:extLst>
          </p:cNvPr>
          <p:cNvSpPr/>
          <p:nvPr/>
        </p:nvSpPr>
        <p:spPr>
          <a:xfrm>
            <a:off x="6751896" y="1027906"/>
            <a:ext cx="45719" cy="518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0E58A8DF-5889-11E5-4BF5-67E6A6E44022}"/>
              </a:ext>
            </a:extLst>
          </p:cNvPr>
          <p:cNvCxnSpPr>
            <a:cxnSpLocks/>
          </p:cNvCxnSpPr>
          <p:nvPr/>
        </p:nvCxnSpPr>
        <p:spPr>
          <a:xfrm>
            <a:off x="4584468" y="3227344"/>
            <a:ext cx="0" cy="12750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Freeform 352">
            <a:extLst>
              <a:ext uri="{FF2B5EF4-FFF2-40B4-BE49-F238E27FC236}">
                <a16:creationId xmlns:a16="http://schemas.microsoft.com/office/drawing/2014/main" id="{8FEAD837-24E2-190E-5578-9C07EF9A7607}"/>
              </a:ext>
            </a:extLst>
          </p:cNvPr>
          <p:cNvSpPr>
            <a:spLocks/>
          </p:cNvSpPr>
          <p:nvPr/>
        </p:nvSpPr>
        <p:spPr bwMode="auto">
          <a:xfrm>
            <a:off x="2833123" y="3379061"/>
            <a:ext cx="288502" cy="291978"/>
          </a:xfrm>
          <a:custGeom>
            <a:avLst/>
            <a:gdLst/>
            <a:ahLst/>
            <a:cxnLst>
              <a:cxn ang="0">
                <a:pos x="127" y="34"/>
              </a:cxn>
              <a:cxn ang="0">
                <a:pos x="127" y="34"/>
              </a:cxn>
              <a:cxn ang="0">
                <a:pos x="166" y="0"/>
              </a:cxn>
              <a:cxn ang="0">
                <a:pos x="69" y="58"/>
              </a:cxn>
              <a:cxn ang="0">
                <a:pos x="91" y="65"/>
              </a:cxn>
              <a:cxn ang="0">
                <a:pos x="55" y="84"/>
              </a:cxn>
              <a:cxn ang="0">
                <a:pos x="76" y="91"/>
              </a:cxn>
              <a:cxn ang="0">
                <a:pos x="41" y="109"/>
              </a:cxn>
              <a:cxn ang="0">
                <a:pos x="60" y="117"/>
              </a:cxn>
              <a:cxn ang="0">
                <a:pos x="0" y="168"/>
              </a:cxn>
              <a:cxn ang="0">
                <a:pos x="97" y="109"/>
              </a:cxn>
              <a:cxn ang="0">
                <a:pos x="81" y="103"/>
              </a:cxn>
              <a:cxn ang="0">
                <a:pos x="113" y="84"/>
              </a:cxn>
              <a:cxn ang="0">
                <a:pos x="96" y="78"/>
              </a:cxn>
              <a:cxn ang="0">
                <a:pos x="126" y="58"/>
              </a:cxn>
              <a:cxn ang="0">
                <a:pos x="107" y="52"/>
              </a:cxn>
            </a:cxnLst>
            <a:rect l="0" t="0" r="r" b="b"/>
            <a:pathLst>
              <a:path w="166" h="168">
                <a:moveTo>
                  <a:pt x="127" y="34"/>
                </a:moveTo>
                <a:lnTo>
                  <a:pt x="127" y="34"/>
                </a:lnTo>
                <a:lnTo>
                  <a:pt x="166" y="0"/>
                </a:lnTo>
                <a:lnTo>
                  <a:pt x="69" y="58"/>
                </a:lnTo>
                <a:lnTo>
                  <a:pt x="91" y="65"/>
                </a:lnTo>
                <a:lnTo>
                  <a:pt x="55" y="84"/>
                </a:lnTo>
                <a:lnTo>
                  <a:pt x="76" y="91"/>
                </a:lnTo>
                <a:lnTo>
                  <a:pt x="41" y="109"/>
                </a:lnTo>
                <a:lnTo>
                  <a:pt x="60" y="117"/>
                </a:lnTo>
                <a:lnTo>
                  <a:pt x="0" y="168"/>
                </a:lnTo>
                <a:lnTo>
                  <a:pt x="97" y="109"/>
                </a:lnTo>
                <a:lnTo>
                  <a:pt x="81" y="103"/>
                </a:lnTo>
                <a:lnTo>
                  <a:pt x="113" y="84"/>
                </a:lnTo>
                <a:lnTo>
                  <a:pt x="96" y="78"/>
                </a:lnTo>
                <a:lnTo>
                  <a:pt x="126" y="58"/>
                </a:lnTo>
                <a:lnTo>
                  <a:pt x="107" y="52"/>
                </a:ln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latin typeface="+mn-lt"/>
              <a:cs typeface="Arial" pitchFamily="34" charset="0"/>
            </a:endParaRPr>
          </a:p>
        </p:txBody>
      </p:sp>
      <p:grpSp>
        <p:nvGrpSpPr>
          <p:cNvPr id="19" name="Groupe 566">
            <a:extLst>
              <a:ext uri="{FF2B5EF4-FFF2-40B4-BE49-F238E27FC236}">
                <a16:creationId xmlns:a16="http://schemas.microsoft.com/office/drawing/2014/main" id="{F63C2A5B-C6B7-9F68-D2C5-BF4248AF1393}"/>
              </a:ext>
            </a:extLst>
          </p:cNvPr>
          <p:cNvGrpSpPr>
            <a:grpSpLocks noChangeAspect="1"/>
          </p:cNvGrpSpPr>
          <p:nvPr/>
        </p:nvGrpSpPr>
        <p:grpSpPr>
          <a:xfrm>
            <a:off x="2808031" y="3994302"/>
            <a:ext cx="343244" cy="231253"/>
            <a:chOff x="1033464" y="987426"/>
            <a:chExt cx="374650" cy="252413"/>
          </a:xfrm>
        </p:grpSpPr>
        <p:sp>
          <p:nvSpPr>
            <p:cNvPr id="20" name="Freeform 228">
              <a:extLst>
                <a:ext uri="{FF2B5EF4-FFF2-40B4-BE49-F238E27FC236}">
                  <a16:creationId xmlns:a16="http://schemas.microsoft.com/office/drawing/2014/main" id="{A4EB1FFA-7C55-A1FE-5DB1-577C24F69858}"/>
                </a:ext>
              </a:extLst>
            </p:cNvPr>
            <p:cNvSpPr>
              <a:spLocks/>
            </p:cNvSpPr>
            <p:nvPr/>
          </p:nvSpPr>
          <p:spPr bwMode="auto">
            <a:xfrm>
              <a:off x="1093789" y="987426"/>
              <a:ext cx="314325" cy="244475"/>
            </a:xfrm>
            <a:custGeom>
              <a:avLst/>
              <a:gdLst/>
              <a:ahLst/>
              <a:cxnLst>
                <a:cxn ang="0">
                  <a:pos x="0" y="74"/>
                </a:cxn>
                <a:cxn ang="0">
                  <a:pos x="0" y="21"/>
                </a:cxn>
                <a:cxn ang="0">
                  <a:pos x="52" y="63"/>
                </a:cxn>
                <a:cxn ang="0">
                  <a:pos x="52" y="21"/>
                </a:cxn>
                <a:cxn ang="0">
                  <a:pos x="106" y="64"/>
                </a:cxn>
                <a:cxn ang="0">
                  <a:pos x="106" y="21"/>
                </a:cxn>
                <a:cxn ang="0">
                  <a:pos x="156" y="72"/>
                </a:cxn>
                <a:cxn ang="0">
                  <a:pos x="173" y="0"/>
                </a:cxn>
                <a:cxn ang="0">
                  <a:pos x="198" y="0"/>
                </a:cxn>
                <a:cxn ang="0">
                  <a:pos x="198" y="154"/>
                </a:cxn>
              </a:cxnLst>
              <a:rect l="0" t="0" r="r" b="b"/>
              <a:pathLst>
                <a:path w="198" h="154">
                  <a:moveTo>
                    <a:pt x="0" y="74"/>
                  </a:moveTo>
                  <a:lnTo>
                    <a:pt x="0" y="21"/>
                  </a:lnTo>
                  <a:lnTo>
                    <a:pt x="52" y="63"/>
                  </a:lnTo>
                  <a:lnTo>
                    <a:pt x="52" y="21"/>
                  </a:lnTo>
                  <a:lnTo>
                    <a:pt x="106" y="64"/>
                  </a:lnTo>
                  <a:lnTo>
                    <a:pt x="106" y="21"/>
                  </a:lnTo>
                  <a:lnTo>
                    <a:pt x="156" y="72"/>
                  </a:lnTo>
                  <a:lnTo>
                    <a:pt x="173" y="0"/>
                  </a:lnTo>
                  <a:lnTo>
                    <a:pt x="198" y="0"/>
                  </a:lnTo>
                  <a:lnTo>
                    <a:pt x="198" y="154"/>
                  </a:ln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21" name="Freeform 229">
              <a:extLst>
                <a:ext uri="{FF2B5EF4-FFF2-40B4-BE49-F238E27FC236}">
                  <a16:creationId xmlns:a16="http://schemas.microsoft.com/office/drawing/2014/main" id="{A5306F10-4A8A-6B9F-14BB-E6700424E034}"/>
                </a:ext>
              </a:extLst>
            </p:cNvPr>
            <p:cNvSpPr>
              <a:spLocks/>
            </p:cNvSpPr>
            <p:nvPr/>
          </p:nvSpPr>
          <p:spPr bwMode="auto">
            <a:xfrm>
              <a:off x="1033464" y="1098551"/>
              <a:ext cx="239713" cy="141288"/>
            </a:xfrm>
            <a:custGeom>
              <a:avLst/>
              <a:gdLst/>
              <a:ahLst/>
              <a:cxnLst>
                <a:cxn ang="0">
                  <a:pos x="31" y="20"/>
                </a:cxn>
                <a:cxn ang="0">
                  <a:pos x="17" y="13"/>
                </a:cxn>
                <a:cxn ang="0">
                  <a:pos x="16" y="26"/>
                </a:cxn>
                <a:cxn ang="0">
                  <a:pos x="2" y="28"/>
                </a:cxn>
                <a:cxn ang="0">
                  <a:pos x="10" y="39"/>
                </a:cxn>
                <a:cxn ang="0">
                  <a:pos x="1" y="48"/>
                </a:cxn>
                <a:cxn ang="0">
                  <a:pos x="14" y="51"/>
                </a:cxn>
                <a:cxn ang="0">
                  <a:pos x="13" y="65"/>
                </a:cxn>
                <a:cxn ang="0">
                  <a:pos x="25" y="59"/>
                </a:cxn>
                <a:cxn ang="0">
                  <a:pos x="33" y="70"/>
                </a:cxn>
                <a:cxn ang="0">
                  <a:pos x="38" y="57"/>
                </a:cxn>
                <a:cxn ang="0">
                  <a:pos x="51" y="61"/>
                </a:cxn>
                <a:cxn ang="0">
                  <a:pos x="48" y="48"/>
                </a:cxn>
                <a:cxn ang="0">
                  <a:pos x="59" y="41"/>
                </a:cxn>
                <a:cxn ang="0">
                  <a:pos x="50" y="33"/>
                </a:cxn>
                <a:cxn ang="0">
                  <a:pos x="62" y="27"/>
                </a:cxn>
                <a:cxn ang="0">
                  <a:pos x="57" y="15"/>
                </a:cxn>
                <a:cxn ang="0">
                  <a:pos x="70" y="16"/>
                </a:cxn>
                <a:cxn ang="0">
                  <a:pos x="72" y="3"/>
                </a:cxn>
                <a:cxn ang="0">
                  <a:pos x="83" y="10"/>
                </a:cxn>
                <a:cxn ang="0">
                  <a:pos x="91" y="0"/>
                </a:cxn>
                <a:cxn ang="0">
                  <a:pos x="97" y="12"/>
                </a:cxn>
                <a:cxn ang="0">
                  <a:pos x="109" y="7"/>
                </a:cxn>
                <a:cxn ang="0">
                  <a:pos x="108" y="20"/>
                </a:cxn>
                <a:cxn ang="0">
                  <a:pos x="121" y="22"/>
                </a:cxn>
                <a:cxn ang="0">
                  <a:pos x="114" y="33"/>
                </a:cxn>
                <a:cxn ang="0">
                  <a:pos x="124" y="41"/>
                </a:cxn>
                <a:cxn ang="0">
                  <a:pos x="112" y="47"/>
                </a:cxn>
                <a:cxn ang="0">
                  <a:pos x="117" y="59"/>
                </a:cxn>
                <a:cxn ang="0">
                  <a:pos x="104" y="58"/>
                </a:cxn>
                <a:cxn ang="0">
                  <a:pos x="102" y="71"/>
                </a:cxn>
                <a:cxn ang="0">
                  <a:pos x="91" y="63"/>
                </a:cxn>
              </a:cxnLst>
              <a:rect l="0" t="0" r="r" b="b"/>
              <a:pathLst>
                <a:path w="124" h="73">
                  <a:moveTo>
                    <a:pt x="31" y="3"/>
                  </a:moveTo>
                  <a:cubicBezTo>
                    <a:pt x="31" y="20"/>
                    <a:pt x="31" y="20"/>
                    <a:pt x="31" y="20"/>
                  </a:cubicBezTo>
                  <a:cubicBezTo>
                    <a:pt x="30" y="21"/>
                    <a:pt x="25" y="21"/>
                    <a:pt x="24" y="21"/>
                  </a:cubicBezTo>
                  <a:cubicBezTo>
                    <a:pt x="17" y="13"/>
                    <a:pt x="17" y="13"/>
                    <a:pt x="17" y="13"/>
                  </a:cubicBezTo>
                  <a:cubicBezTo>
                    <a:pt x="12" y="16"/>
                    <a:pt x="12" y="16"/>
                    <a:pt x="12" y="16"/>
                  </a:cubicBezTo>
                  <a:cubicBezTo>
                    <a:pt x="16" y="26"/>
                    <a:pt x="16" y="26"/>
                    <a:pt x="16" y="26"/>
                  </a:cubicBezTo>
                  <a:cubicBezTo>
                    <a:pt x="15" y="27"/>
                    <a:pt x="14" y="28"/>
                    <a:pt x="13" y="29"/>
                  </a:cubicBezTo>
                  <a:cubicBezTo>
                    <a:pt x="2" y="28"/>
                    <a:pt x="2" y="28"/>
                    <a:pt x="2" y="28"/>
                  </a:cubicBezTo>
                  <a:cubicBezTo>
                    <a:pt x="0" y="33"/>
                    <a:pt x="0" y="33"/>
                    <a:pt x="0" y="33"/>
                  </a:cubicBezTo>
                  <a:cubicBezTo>
                    <a:pt x="10" y="39"/>
                    <a:pt x="10" y="39"/>
                    <a:pt x="10" y="39"/>
                  </a:cubicBezTo>
                  <a:cubicBezTo>
                    <a:pt x="10" y="40"/>
                    <a:pt x="10" y="41"/>
                    <a:pt x="10" y="42"/>
                  </a:cubicBezTo>
                  <a:cubicBezTo>
                    <a:pt x="1" y="48"/>
                    <a:pt x="1" y="48"/>
                    <a:pt x="1" y="48"/>
                  </a:cubicBezTo>
                  <a:cubicBezTo>
                    <a:pt x="3" y="54"/>
                    <a:pt x="3" y="54"/>
                    <a:pt x="3" y="54"/>
                  </a:cubicBezTo>
                  <a:cubicBezTo>
                    <a:pt x="14" y="51"/>
                    <a:pt x="14" y="51"/>
                    <a:pt x="14" y="51"/>
                  </a:cubicBezTo>
                  <a:cubicBezTo>
                    <a:pt x="15" y="52"/>
                    <a:pt x="16" y="53"/>
                    <a:pt x="16" y="54"/>
                  </a:cubicBezTo>
                  <a:cubicBezTo>
                    <a:pt x="13" y="65"/>
                    <a:pt x="13" y="65"/>
                    <a:pt x="13" y="65"/>
                  </a:cubicBezTo>
                  <a:cubicBezTo>
                    <a:pt x="18" y="68"/>
                    <a:pt x="18" y="68"/>
                    <a:pt x="18" y="68"/>
                  </a:cubicBezTo>
                  <a:cubicBezTo>
                    <a:pt x="25" y="59"/>
                    <a:pt x="25" y="59"/>
                    <a:pt x="25" y="59"/>
                  </a:cubicBezTo>
                  <a:cubicBezTo>
                    <a:pt x="26" y="59"/>
                    <a:pt x="28" y="59"/>
                    <a:pt x="29" y="59"/>
                  </a:cubicBezTo>
                  <a:cubicBezTo>
                    <a:pt x="33" y="70"/>
                    <a:pt x="33" y="70"/>
                    <a:pt x="33" y="70"/>
                  </a:cubicBezTo>
                  <a:cubicBezTo>
                    <a:pt x="39" y="69"/>
                    <a:pt x="39" y="69"/>
                    <a:pt x="39" y="69"/>
                  </a:cubicBezTo>
                  <a:cubicBezTo>
                    <a:pt x="38" y="57"/>
                    <a:pt x="38" y="57"/>
                    <a:pt x="38" y="57"/>
                  </a:cubicBezTo>
                  <a:cubicBezTo>
                    <a:pt x="40" y="57"/>
                    <a:pt x="41" y="56"/>
                    <a:pt x="42" y="56"/>
                  </a:cubicBezTo>
                  <a:cubicBezTo>
                    <a:pt x="51" y="61"/>
                    <a:pt x="51" y="61"/>
                    <a:pt x="51" y="61"/>
                  </a:cubicBezTo>
                  <a:cubicBezTo>
                    <a:pt x="55" y="56"/>
                    <a:pt x="55" y="56"/>
                    <a:pt x="55" y="56"/>
                  </a:cubicBezTo>
                  <a:cubicBezTo>
                    <a:pt x="48" y="48"/>
                    <a:pt x="48" y="48"/>
                    <a:pt x="48" y="48"/>
                  </a:cubicBezTo>
                  <a:cubicBezTo>
                    <a:pt x="48" y="47"/>
                    <a:pt x="49" y="45"/>
                    <a:pt x="49" y="44"/>
                  </a:cubicBezTo>
                  <a:cubicBezTo>
                    <a:pt x="59" y="41"/>
                    <a:pt x="59" y="41"/>
                    <a:pt x="59" y="41"/>
                  </a:cubicBezTo>
                  <a:cubicBezTo>
                    <a:pt x="60" y="37"/>
                    <a:pt x="60" y="37"/>
                    <a:pt x="60" y="37"/>
                  </a:cubicBezTo>
                  <a:cubicBezTo>
                    <a:pt x="50" y="33"/>
                    <a:pt x="50" y="33"/>
                    <a:pt x="50" y="33"/>
                  </a:cubicBezTo>
                  <a:cubicBezTo>
                    <a:pt x="51" y="27"/>
                    <a:pt x="51" y="27"/>
                    <a:pt x="51" y="27"/>
                  </a:cubicBezTo>
                  <a:cubicBezTo>
                    <a:pt x="62" y="27"/>
                    <a:pt x="62" y="27"/>
                    <a:pt x="62" y="27"/>
                  </a:cubicBezTo>
                  <a:cubicBezTo>
                    <a:pt x="62" y="26"/>
                    <a:pt x="63" y="25"/>
                    <a:pt x="64" y="23"/>
                  </a:cubicBezTo>
                  <a:cubicBezTo>
                    <a:pt x="57" y="15"/>
                    <a:pt x="57" y="15"/>
                    <a:pt x="57" y="15"/>
                  </a:cubicBezTo>
                  <a:cubicBezTo>
                    <a:pt x="61" y="11"/>
                    <a:pt x="61" y="11"/>
                    <a:pt x="61" y="11"/>
                  </a:cubicBezTo>
                  <a:cubicBezTo>
                    <a:pt x="70" y="16"/>
                    <a:pt x="70" y="16"/>
                    <a:pt x="70" y="16"/>
                  </a:cubicBezTo>
                  <a:cubicBezTo>
                    <a:pt x="71" y="15"/>
                    <a:pt x="72" y="14"/>
                    <a:pt x="74" y="14"/>
                  </a:cubicBezTo>
                  <a:cubicBezTo>
                    <a:pt x="72" y="3"/>
                    <a:pt x="72" y="3"/>
                    <a:pt x="72" y="3"/>
                  </a:cubicBezTo>
                  <a:cubicBezTo>
                    <a:pt x="77" y="1"/>
                    <a:pt x="77" y="1"/>
                    <a:pt x="77" y="1"/>
                  </a:cubicBezTo>
                  <a:cubicBezTo>
                    <a:pt x="83" y="10"/>
                    <a:pt x="83" y="10"/>
                    <a:pt x="83" y="10"/>
                  </a:cubicBezTo>
                  <a:cubicBezTo>
                    <a:pt x="84" y="10"/>
                    <a:pt x="86" y="10"/>
                    <a:pt x="87" y="10"/>
                  </a:cubicBezTo>
                  <a:cubicBezTo>
                    <a:pt x="91" y="0"/>
                    <a:pt x="91" y="0"/>
                    <a:pt x="91" y="0"/>
                  </a:cubicBezTo>
                  <a:cubicBezTo>
                    <a:pt x="97" y="1"/>
                    <a:pt x="97" y="1"/>
                    <a:pt x="97" y="1"/>
                  </a:cubicBezTo>
                  <a:cubicBezTo>
                    <a:pt x="97" y="12"/>
                    <a:pt x="97" y="12"/>
                    <a:pt x="97" y="12"/>
                  </a:cubicBezTo>
                  <a:cubicBezTo>
                    <a:pt x="98" y="12"/>
                    <a:pt x="99" y="13"/>
                    <a:pt x="101" y="14"/>
                  </a:cubicBezTo>
                  <a:cubicBezTo>
                    <a:pt x="109" y="7"/>
                    <a:pt x="109" y="7"/>
                    <a:pt x="109" y="7"/>
                  </a:cubicBezTo>
                  <a:cubicBezTo>
                    <a:pt x="113" y="11"/>
                    <a:pt x="113" y="11"/>
                    <a:pt x="113" y="11"/>
                  </a:cubicBezTo>
                  <a:cubicBezTo>
                    <a:pt x="108" y="20"/>
                    <a:pt x="108" y="20"/>
                    <a:pt x="108" y="20"/>
                  </a:cubicBezTo>
                  <a:cubicBezTo>
                    <a:pt x="109" y="21"/>
                    <a:pt x="110" y="22"/>
                    <a:pt x="110" y="23"/>
                  </a:cubicBezTo>
                  <a:cubicBezTo>
                    <a:pt x="121" y="22"/>
                    <a:pt x="121" y="22"/>
                    <a:pt x="121" y="22"/>
                  </a:cubicBezTo>
                  <a:cubicBezTo>
                    <a:pt x="123" y="27"/>
                    <a:pt x="123" y="27"/>
                    <a:pt x="123" y="27"/>
                  </a:cubicBezTo>
                  <a:cubicBezTo>
                    <a:pt x="114" y="33"/>
                    <a:pt x="114" y="33"/>
                    <a:pt x="114" y="33"/>
                  </a:cubicBezTo>
                  <a:cubicBezTo>
                    <a:pt x="114" y="34"/>
                    <a:pt x="114" y="36"/>
                    <a:pt x="114" y="37"/>
                  </a:cubicBezTo>
                  <a:cubicBezTo>
                    <a:pt x="124" y="41"/>
                    <a:pt x="124" y="41"/>
                    <a:pt x="124" y="41"/>
                  </a:cubicBezTo>
                  <a:cubicBezTo>
                    <a:pt x="123" y="47"/>
                    <a:pt x="123" y="47"/>
                    <a:pt x="123" y="47"/>
                  </a:cubicBezTo>
                  <a:cubicBezTo>
                    <a:pt x="112" y="47"/>
                    <a:pt x="112" y="47"/>
                    <a:pt x="112" y="47"/>
                  </a:cubicBezTo>
                  <a:cubicBezTo>
                    <a:pt x="112" y="48"/>
                    <a:pt x="111" y="49"/>
                    <a:pt x="110" y="50"/>
                  </a:cubicBezTo>
                  <a:cubicBezTo>
                    <a:pt x="117" y="59"/>
                    <a:pt x="117" y="59"/>
                    <a:pt x="117" y="59"/>
                  </a:cubicBezTo>
                  <a:cubicBezTo>
                    <a:pt x="113" y="63"/>
                    <a:pt x="113" y="63"/>
                    <a:pt x="113" y="63"/>
                  </a:cubicBezTo>
                  <a:cubicBezTo>
                    <a:pt x="104" y="58"/>
                    <a:pt x="104" y="58"/>
                    <a:pt x="104" y="58"/>
                  </a:cubicBezTo>
                  <a:cubicBezTo>
                    <a:pt x="103" y="59"/>
                    <a:pt x="102" y="60"/>
                    <a:pt x="100" y="60"/>
                  </a:cubicBezTo>
                  <a:cubicBezTo>
                    <a:pt x="102" y="71"/>
                    <a:pt x="102" y="71"/>
                    <a:pt x="102" y="71"/>
                  </a:cubicBezTo>
                  <a:cubicBezTo>
                    <a:pt x="96" y="73"/>
                    <a:pt x="96" y="73"/>
                    <a:pt x="96" y="73"/>
                  </a:cubicBezTo>
                  <a:cubicBezTo>
                    <a:pt x="91" y="63"/>
                    <a:pt x="91" y="63"/>
                    <a:pt x="91" y="63"/>
                  </a:cubicBezTo>
                  <a:cubicBezTo>
                    <a:pt x="90" y="64"/>
                    <a:pt x="88" y="64"/>
                    <a:pt x="87" y="64"/>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22" name="Freeform 230">
              <a:extLst>
                <a:ext uri="{FF2B5EF4-FFF2-40B4-BE49-F238E27FC236}">
                  <a16:creationId xmlns:a16="http://schemas.microsoft.com/office/drawing/2014/main" id="{9894AC7E-731C-5D25-B4B6-FCC4537A4B25}"/>
                </a:ext>
              </a:extLst>
            </p:cNvPr>
            <p:cNvSpPr>
              <a:spLocks/>
            </p:cNvSpPr>
            <p:nvPr/>
          </p:nvSpPr>
          <p:spPr bwMode="auto">
            <a:xfrm>
              <a:off x="1179514" y="1146176"/>
              <a:ext cx="46038" cy="47625"/>
            </a:xfrm>
            <a:custGeom>
              <a:avLst/>
              <a:gdLst/>
              <a:ahLst/>
              <a:cxnLst>
                <a:cxn ang="0">
                  <a:pos x="4" y="5"/>
                </a:cxn>
                <a:cxn ang="0">
                  <a:pos x="19" y="4"/>
                </a:cxn>
                <a:cxn ang="0">
                  <a:pos x="20" y="19"/>
                </a:cxn>
                <a:cxn ang="0">
                  <a:pos x="5" y="20"/>
                </a:cxn>
                <a:cxn ang="0">
                  <a:pos x="4" y="5"/>
                </a:cxn>
              </a:cxnLst>
              <a:rect l="0" t="0" r="r" b="b"/>
              <a:pathLst>
                <a:path w="24" h="24">
                  <a:moveTo>
                    <a:pt x="4" y="5"/>
                  </a:moveTo>
                  <a:cubicBezTo>
                    <a:pt x="8" y="1"/>
                    <a:pt x="14" y="0"/>
                    <a:pt x="19" y="4"/>
                  </a:cubicBezTo>
                  <a:cubicBezTo>
                    <a:pt x="23" y="8"/>
                    <a:pt x="24" y="14"/>
                    <a:pt x="20" y="19"/>
                  </a:cubicBezTo>
                  <a:cubicBezTo>
                    <a:pt x="16" y="23"/>
                    <a:pt x="10" y="24"/>
                    <a:pt x="5" y="20"/>
                  </a:cubicBezTo>
                  <a:cubicBezTo>
                    <a:pt x="1" y="16"/>
                    <a:pt x="0" y="9"/>
                    <a:pt x="4" y="5"/>
                  </a:cubicBez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23" name="Freeform 231">
              <a:extLst>
                <a:ext uri="{FF2B5EF4-FFF2-40B4-BE49-F238E27FC236}">
                  <a16:creationId xmlns:a16="http://schemas.microsoft.com/office/drawing/2014/main" id="{C42C9799-FA33-A3B1-EE09-F777542C02BD}"/>
                </a:ext>
              </a:extLst>
            </p:cNvPr>
            <p:cNvSpPr>
              <a:spLocks/>
            </p:cNvSpPr>
            <p:nvPr/>
          </p:nvSpPr>
          <p:spPr bwMode="auto">
            <a:xfrm>
              <a:off x="1069976" y="1154113"/>
              <a:ext cx="42863" cy="42863"/>
            </a:xfrm>
            <a:custGeom>
              <a:avLst/>
              <a:gdLst/>
              <a:ahLst/>
              <a:cxnLst>
                <a:cxn ang="0">
                  <a:pos x="4" y="5"/>
                </a:cxn>
                <a:cxn ang="0">
                  <a:pos x="17" y="4"/>
                </a:cxn>
                <a:cxn ang="0">
                  <a:pos x="19" y="17"/>
                </a:cxn>
                <a:cxn ang="0">
                  <a:pos x="5" y="18"/>
                </a:cxn>
                <a:cxn ang="0">
                  <a:pos x="4" y="5"/>
                </a:cxn>
              </a:cxnLst>
              <a:rect l="0" t="0" r="r" b="b"/>
              <a:pathLst>
                <a:path w="22" h="22">
                  <a:moveTo>
                    <a:pt x="4" y="5"/>
                  </a:moveTo>
                  <a:cubicBezTo>
                    <a:pt x="7" y="1"/>
                    <a:pt x="13" y="0"/>
                    <a:pt x="17" y="4"/>
                  </a:cubicBezTo>
                  <a:cubicBezTo>
                    <a:pt x="22" y="7"/>
                    <a:pt x="22" y="13"/>
                    <a:pt x="19" y="17"/>
                  </a:cubicBezTo>
                  <a:cubicBezTo>
                    <a:pt x="15" y="22"/>
                    <a:pt x="9" y="22"/>
                    <a:pt x="5" y="18"/>
                  </a:cubicBezTo>
                  <a:cubicBezTo>
                    <a:pt x="1" y="15"/>
                    <a:pt x="0" y="9"/>
                    <a:pt x="4" y="5"/>
                  </a:cubicBez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grpSp>
      <p:pic>
        <p:nvPicPr>
          <p:cNvPr id="1026" name="Picture 2" descr="Oil and gas industry icons set on white background">
            <a:extLst>
              <a:ext uri="{FF2B5EF4-FFF2-40B4-BE49-F238E27FC236}">
                <a16:creationId xmlns:a16="http://schemas.microsoft.com/office/drawing/2014/main" id="{8B17226F-DAD9-95DD-6D43-ADEE5536862B}"/>
              </a:ext>
            </a:extLst>
          </p:cNvPr>
          <p:cNvPicPr>
            <a:picLocks noChangeAspect="1" noChangeArrowheads="1"/>
          </p:cNvPicPr>
          <p:nvPr/>
        </p:nvPicPr>
        <p:blipFill rotWithShape="1">
          <a:blip r:embed="rId4">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l="25307" t="2465" r="49186" b="75580"/>
          <a:stretch/>
        </p:blipFill>
        <p:spPr bwMode="auto">
          <a:xfrm>
            <a:off x="4694871" y="3306619"/>
            <a:ext cx="425533" cy="3955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il and gas industry icons set on white background">
            <a:extLst>
              <a:ext uri="{FF2B5EF4-FFF2-40B4-BE49-F238E27FC236}">
                <a16:creationId xmlns:a16="http://schemas.microsoft.com/office/drawing/2014/main" id="{6E1C9D4B-5A49-96B1-773A-075CBEF16C62}"/>
              </a:ext>
            </a:extLst>
          </p:cNvPr>
          <p:cNvPicPr>
            <a:picLocks noChangeAspect="1" noChangeArrowheads="1"/>
          </p:cNvPicPr>
          <p:nvPr/>
        </p:nvPicPr>
        <p:blipFill rotWithShape="1">
          <a:blip r:embed="rId4">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l="50814" t="69873" r="27939" b="10035"/>
          <a:stretch/>
        </p:blipFill>
        <p:spPr bwMode="auto">
          <a:xfrm>
            <a:off x="4711797" y="3691959"/>
            <a:ext cx="337008" cy="3441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il and gas industry icons set on white background">
            <a:extLst>
              <a:ext uri="{FF2B5EF4-FFF2-40B4-BE49-F238E27FC236}">
                <a16:creationId xmlns:a16="http://schemas.microsoft.com/office/drawing/2014/main" id="{D5561E43-70E3-34DA-A0D0-D859D505C97E}"/>
              </a:ext>
            </a:extLst>
          </p:cNvPr>
          <p:cNvPicPr>
            <a:picLocks noChangeAspect="1" noChangeArrowheads="1"/>
          </p:cNvPicPr>
          <p:nvPr/>
        </p:nvPicPr>
        <p:blipFill rotWithShape="1">
          <a:blip r:embed="rId4">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l="4628" t="69541" r="76531" b="9643"/>
          <a:stretch/>
        </p:blipFill>
        <p:spPr bwMode="auto">
          <a:xfrm>
            <a:off x="4759629" y="4038177"/>
            <a:ext cx="264562" cy="3156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8C905D9-AEDB-83D7-7A1C-8F0BD7E32655}"/>
              </a:ext>
            </a:extLst>
          </p:cNvPr>
          <p:cNvSpPr txBox="1"/>
          <p:nvPr/>
        </p:nvSpPr>
        <p:spPr>
          <a:xfrm>
            <a:off x="5098931" y="4016477"/>
            <a:ext cx="98135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Construction</a:t>
            </a:r>
          </a:p>
        </p:txBody>
      </p:sp>
      <p:sp>
        <p:nvSpPr>
          <p:cNvPr id="11" name="Rectangle 10">
            <a:extLst>
              <a:ext uri="{FF2B5EF4-FFF2-40B4-BE49-F238E27FC236}">
                <a16:creationId xmlns:a16="http://schemas.microsoft.com/office/drawing/2014/main" id="{5863AA66-0DCC-1E35-7672-6F01905F01FA}"/>
              </a:ext>
            </a:extLst>
          </p:cNvPr>
          <p:cNvSpPr/>
          <p:nvPr/>
        </p:nvSpPr>
        <p:spPr>
          <a:xfrm>
            <a:off x="0" y="3235947"/>
            <a:ext cx="2456121" cy="641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ea typeface="+mn-lt"/>
                <a:cs typeface="+mn-lt"/>
                <a:sym typeface="+mn-lt"/>
              </a:rPr>
              <a:t>Expert</a:t>
            </a:r>
          </a:p>
        </p:txBody>
      </p:sp>
      <p:cxnSp>
        <p:nvCxnSpPr>
          <p:cNvPr id="12" name="Straight Connector 11">
            <a:extLst>
              <a:ext uri="{FF2B5EF4-FFF2-40B4-BE49-F238E27FC236}">
                <a16:creationId xmlns:a16="http://schemas.microsoft.com/office/drawing/2014/main" id="{D7F477F5-B44C-48DE-EB5D-A8CC7BFD1E40}"/>
              </a:ext>
            </a:extLst>
          </p:cNvPr>
          <p:cNvCxnSpPr/>
          <p:nvPr/>
        </p:nvCxnSpPr>
        <p:spPr>
          <a:xfrm>
            <a:off x="195533" y="3212628"/>
            <a:ext cx="20650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5FBF6A05-6B5D-880C-8C72-0416958BC7C8}"/>
              </a:ext>
            </a:extLst>
          </p:cNvPr>
          <p:cNvSpPr txBox="1">
            <a:spLocks/>
          </p:cNvSpPr>
          <p:nvPr/>
        </p:nvSpPr>
        <p:spPr>
          <a:xfrm>
            <a:off x="0" y="2796867"/>
            <a:ext cx="2456121" cy="400615"/>
          </a:xfrm>
          <a:prstGeom prst="rect">
            <a:avLst/>
          </a:prstGeom>
          <a:noFill/>
          <a:ln w="25400" cap="flat" cmpd="sng" algn="ctr">
            <a:noFill/>
            <a:prstDash val="solid"/>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spcBef>
                <a:spcPct val="0"/>
              </a:spcBef>
              <a:buNone/>
              <a:defRPr sz="4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a:solidFill>
                  <a:schemeClr val="bg1"/>
                </a:solidFill>
                <a:ea typeface="+mn-lt"/>
                <a:cs typeface="+mn-lt"/>
                <a:sym typeface="+mn-lt"/>
              </a:rPr>
              <a:t>Iulian Gherman</a:t>
            </a:r>
          </a:p>
        </p:txBody>
      </p:sp>
      <p:sp>
        <p:nvSpPr>
          <p:cNvPr id="41" name="Rectangle 40">
            <a:extLst>
              <a:ext uri="{FF2B5EF4-FFF2-40B4-BE49-F238E27FC236}">
                <a16:creationId xmlns:a16="http://schemas.microsoft.com/office/drawing/2014/main" id="{EA8C89C7-38EA-B825-50A3-7341CB04FE75}"/>
              </a:ext>
            </a:extLst>
          </p:cNvPr>
          <p:cNvSpPr/>
          <p:nvPr/>
        </p:nvSpPr>
        <p:spPr>
          <a:xfrm>
            <a:off x="2606198" y="2906790"/>
            <a:ext cx="45719" cy="16219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0AFC52C9-4089-A695-660F-2B26B08FFF47}"/>
              </a:ext>
            </a:extLst>
          </p:cNvPr>
          <p:cNvSpPr/>
          <p:nvPr/>
        </p:nvSpPr>
        <p:spPr>
          <a:xfrm>
            <a:off x="2615717" y="4762201"/>
            <a:ext cx="45719" cy="14382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2" name="Graphic 71" descr="Chat with solid fill">
            <a:extLst>
              <a:ext uri="{FF2B5EF4-FFF2-40B4-BE49-F238E27FC236}">
                <a16:creationId xmlns:a16="http://schemas.microsoft.com/office/drawing/2014/main" id="{EA74BC13-0E9B-4CE5-B6F9-1D49A8A311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0454" y="5240747"/>
            <a:ext cx="365633" cy="365633"/>
          </a:xfrm>
          <a:prstGeom prst="rect">
            <a:avLst/>
          </a:prstGeom>
        </p:spPr>
      </p:pic>
      <p:sp>
        <p:nvSpPr>
          <p:cNvPr id="73" name="TextBox 72">
            <a:extLst>
              <a:ext uri="{FF2B5EF4-FFF2-40B4-BE49-F238E27FC236}">
                <a16:creationId xmlns:a16="http://schemas.microsoft.com/office/drawing/2014/main" id="{A1D3BF75-790A-D7BB-64A4-18930642C3EE}"/>
              </a:ext>
            </a:extLst>
          </p:cNvPr>
          <p:cNvSpPr txBox="1"/>
          <p:nvPr/>
        </p:nvSpPr>
        <p:spPr>
          <a:xfrm>
            <a:off x="396978" y="5606380"/>
            <a:ext cx="150393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mn-lt"/>
                <a:cs typeface="+mn-lt"/>
                <a:sym typeface="+mn-lt"/>
              </a:rPr>
              <a:t>Romanian, English</a:t>
            </a:r>
          </a:p>
        </p:txBody>
      </p:sp>
      <p:pic>
        <p:nvPicPr>
          <p:cNvPr id="1034" name="Picture 10" descr="692 Iron And Steel Industry Icon Stock Photos, High-Res ...">
            <a:extLst>
              <a:ext uri="{FF2B5EF4-FFF2-40B4-BE49-F238E27FC236}">
                <a16:creationId xmlns:a16="http://schemas.microsoft.com/office/drawing/2014/main" id="{69BC3325-F0C6-0375-7212-C499C505A320}"/>
              </a:ext>
            </a:extLst>
          </p:cNvPr>
          <p:cNvPicPr>
            <a:picLocks noChangeAspect="1" noChangeArrowheads="1"/>
          </p:cNvPicPr>
          <p:nvPr/>
        </p:nvPicPr>
        <p:blipFill rotWithShape="1">
          <a:blip r:embed="rId7">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l="2295" t="42642" r="81644" b="42702"/>
          <a:stretch/>
        </p:blipFill>
        <p:spPr bwMode="auto">
          <a:xfrm>
            <a:off x="2804746" y="4277795"/>
            <a:ext cx="355612" cy="32451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BB1F5903-1BAD-86B1-A419-CC7DFD239672}"/>
              </a:ext>
            </a:extLst>
          </p:cNvPr>
          <p:cNvSpPr txBox="1"/>
          <p:nvPr/>
        </p:nvSpPr>
        <p:spPr>
          <a:xfrm>
            <a:off x="3195278" y="4286727"/>
            <a:ext cx="1032655"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Steel Industry</a:t>
            </a:r>
          </a:p>
        </p:txBody>
      </p:sp>
      <p:pic>
        <p:nvPicPr>
          <p:cNvPr id="1036" name="Picture 12" descr="Food industry Generic Detailed Outline icon">
            <a:extLst>
              <a:ext uri="{FF2B5EF4-FFF2-40B4-BE49-F238E27FC236}">
                <a16:creationId xmlns:a16="http://schemas.microsoft.com/office/drawing/2014/main" id="{8D948F13-1436-9F7B-BC2A-E1CF7BD8E56A}"/>
              </a:ext>
            </a:extLst>
          </p:cNvPr>
          <p:cNvPicPr>
            <a:picLocks noChangeAspect="1" noChangeArrowheads="1"/>
          </p:cNvPicPr>
          <p:nvPr/>
        </p:nvPicPr>
        <p:blipFill>
          <a:blip r:embed="rId8">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59629" y="4372910"/>
            <a:ext cx="313761" cy="297671"/>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8A85FC84-A305-5458-3329-BC8A3FE19AA0}"/>
              </a:ext>
            </a:extLst>
          </p:cNvPr>
          <p:cNvSpPr txBox="1"/>
          <p:nvPr/>
        </p:nvSpPr>
        <p:spPr>
          <a:xfrm>
            <a:off x="5116165" y="4295264"/>
            <a:ext cx="1063112"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Food, tobacco</a:t>
            </a:r>
          </a:p>
        </p:txBody>
      </p:sp>
      <p:pic>
        <p:nvPicPr>
          <p:cNvPr id="1038" name="Picture 14" descr="Car service - Free industry icons">
            <a:extLst>
              <a:ext uri="{FF2B5EF4-FFF2-40B4-BE49-F238E27FC236}">
                <a16:creationId xmlns:a16="http://schemas.microsoft.com/office/drawing/2014/main" id="{8A913802-BA58-687A-78A8-01ECEFF1039B}"/>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25809" y="3684350"/>
            <a:ext cx="316415" cy="31641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D4DC65F-ACB9-700F-B6BD-830B842E28A1}"/>
              </a:ext>
            </a:extLst>
          </p:cNvPr>
          <p:cNvSpPr/>
          <p:nvPr/>
        </p:nvSpPr>
        <p:spPr>
          <a:xfrm>
            <a:off x="9333839" y="3121"/>
            <a:ext cx="1846538" cy="30862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1" kern="0" dirty="0">
                <a:solidFill>
                  <a:schemeClr val="tx1"/>
                </a:solidFill>
                <a:latin typeface="+mj-lt"/>
                <a:ea typeface="+mn-lt"/>
                <a:cs typeface="+mn-lt"/>
                <a:sym typeface="+mn-lt"/>
              </a:rPr>
              <a:t>Expert visiting sites in: </a:t>
            </a:r>
            <a:endParaRPr kumimoji="0" lang="en-US" sz="1200" b="0" i="0" u="none" strike="noStrike" kern="0" cap="none" spc="0" normalizeH="0" baseline="0" noProof="0" dirty="0">
              <a:ln>
                <a:noFill/>
              </a:ln>
              <a:solidFill>
                <a:schemeClr val="tx1"/>
              </a:solidFill>
              <a:effectLst/>
              <a:uLnTx/>
              <a:uFillTx/>
              <a:latin typeface="+mj-lt"/>
              <a:ea typeface="+mn-lt"/>
              <a:cs typeface="+mn-lt"/>
              <a:sym typeface="+mn-lt"/>
            </a:endParaRPr>
          </a:p>
        </p:txBody>
      </p:sp>
      <p:sp>
        <p:nvSpPr>
          <p:cNvPr id="5" name="Freeform 24">
            <a:extLst>
              <a:ext uri="{FF2B5EF4-FFF2-40B4-BE49-F238E27FC236}">
                <a16:creationId xmlns:a16="http://schemas.microsoft.com/office/drawing/2014/main" id="{3C03C22D-EFAB-BBE8-BBC8-3AA4DE68B039}"/>
              </a:ext>
            </a:extLst>
          </p:cNvPr>
          <p:cNvSpPr/>
          <p:nvPr/>
        </p:nvSpPr>
        <p:spPr>
          <a:xfrm>
            <a:off x="11185196" y="1790"/>
            <a:ext cx="1006803" cy="616846"/>
          </a:xfrm>
          <a:custGeom>
            <a:avLst/>
            <a:gdLst/>
            <a:ahLst/>
            <a:cxnLst/>
            <a:rect l="l" t="t" r="r" b="b"/>
            <a:pathLst>
              <a:path w="1379488" h="920808">
                <a:moveTo>
                  <a:pt x="0" y="0"/>
                </a:moveTo>
                <a:lnTo>
                  <a:pt x="1379488" y="0"/>
                </a:lnTo>
                <a:lnTo>
                  <a:pt x="1379488" y="920809"/>
                </a:lnTo>
                <a:lnTo>
                  <a:pt x="0" y="920809"/>
                </a:lnTo>
                <a:lnTo>
                  <a:pt x="0" y="0"/>
                </a:lnTo>
                <a:close/>
              </a:path>
            </a:pathLst>
          </a:custGeom>
          <a:blipFill>
            <a:blip r:embed="rId10"/>
            <a:stretch>
              <a:fillRect/>
            </a:stretch>
          </a:blipFill>
        </p:spPr>
        <p:txBody>
          <a:bodyPr/>
          <a:lstStyle/>
          <a:p>
            <a:endParaRPr lang="en-US" dirty="0"/>
          </a:p>
        </p:txBody>
      </p:sp>
    </p:spTree>
    <p:extLst>
      <p:ext uri="{BB962C8B-B14F-4D97-AF65-F5344CB8AC3E}">
        <p14:creationId xmlns:p14="http://schemas.microsoft.com/office/powerpoint/2010/main" val="26116711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0AAB741-8FFF-45BC-8AE7-DDA8A0361D98}"/>
              </a:ext>
            </a:extLst>
          </p:cNvPr>
          <p:cNvSpPr/>
          <p:nvPr/>
        </p:nvSpPr>
        <p:spPr>
          <a:xfrm>
            <a:off x="2632537" y="5182162"/>
            <a:ext cx="4103446" cy="101446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marL="285750" indent="-285750">
              <a:buFont typeface="Arial" panose="020B0604020202020204" pitchFamily="34" charset="0"/>
              <a:buChar char="•"/>
            </a:pPr>
            <a:r>
              <a:rPr lang="en-US" sz="1200" kern="0" dirty="0">
                <a:solidFill>
                  <a:schemeClr val="tx1"/>
                </a:solidFill>
                <a:ea typeface="+mn-lt"/>
                <a:cs typeface="+mn-lt"/>
                <a:sym typeface="+mn-lt"/>
              </a:rPr>
              <a:t>Licensed in Production System Engineering (Polytechnic University of Bucharest), and Cybernetics Econometry - licensed in Market Measuring Systems (Bucharest)</a:t>
            </a:r>
          </a:p>
          <a:p>
            <a:pPr marL="285750" indent="-285750">
              <a:buFont typeface="Arial" panose="020B0604020202020204" pitchFamily="34" charset="0"/>
              <a:buChar char="•"/>
            </a:pPr>
            <a:r>
              <a:rPr lang="en-US" sz="1200" kern="0" dirty="0">
                <a:solidFill>
                  <a:schemeClr val="tx1"/>
                </a:solidFill>
                <a:ea typeface="+mn-lt"/>
                <a:cs typeface="+mn-lt"/>
                <a:sym typeface="+mn-lt"/>
              </a:rPr>
              <a:t>Lead Auditor for TUV, SGS, BV etc. Various certifications for Management Consulting (Project Management, Risk Assessment, Root Cause Analysis, Train the safety, Sustainability, </a:t>
            </a:r>
          </a:p>
        </p:txBody>
      </p:sp>
      <p:sp>
        <p:nvSpPr>
          <p:cNvPr id="26" name="TextBox 25">
            <a:extLst>
              <a:ext uri="{FF2B5EF4-FFF2-40B4-BE49-F238E27FC236}">
                <a16:creationId xmlns:a16="http://schemas.microsoft.com/office/drawing/2014/main" id="{80D73B9D-62E6-4C90-A5F1-F5D760A408EA}"/>
              </a:ext>
            </a:extLst>
          </p:cNvPr>
          <p:cNvSpPr txBox="1"/>
          <p:nvPr/>
        </p:nvSpPr>
        <p:spPr>
          <a:xfrm>
            <a:off x="3214256" y="3358923"/>
            <a:ext cx="65434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Utilities</a:t>
            </a:r>
          </a:p>
        </p:txBody>
      </p:sp>
      <p:sp>
        <p:nvSpPr>
          <p:cNvPr id="27" name="TextBox 26">
            <a:extLst>
              <a:ext uri="{FF2B5EF4-FFF2-40B4-BE49-F238E27FC236}">
                <a16:creationId xmlns:a16="http://schemas.microsoft.com/office/drawing/2014/main" id="{BBEBFFBF-DC15-4748-950F-1E21A72C8B9C}"/>
              </a:ext>
            </a:extLst>
          </p:cNvPr>
          <p:cNvSpPr txBox="1"/>
          <p:nvPr/>
        </p:nvSpPr>
        <p:spPr>
          <a:xfrm>
            <a:off x="3204738" y="3700304"/>
            <a:ext cx="144462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Telecommunication</a:t>
            </a:r>
          </a:p>
        </p:txBody>
      </p:sp>
      <p:sp>
        <p:nvSpPr>
          <p:cNvPr id="28" name="TextBox 27">
            <a:extLst>
              <a:ext uri="{FF2B5EF4-FFF2-40B4-BE49-F238E27FC236}">
                <a16:creationId xmlns:a16="http://schemas.microsoft.com/office/drawing/2014/main" id="{D7967CF5-B6FB-483F-8EE5-A39A332E054D}"/>
              </a:ext>
            </a:extLst>
          </p:cNvPr>
          <p:cNvSpPr txBox="1"/>
          <p:nvPr/>
        </p:nvSpPr>
        <p:spPr>
          <a:xfrm>
            <a:off x="3225028" y="4039828"/>
            <a:ext cx="87876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Production</a:t>
            </a:r>
          </a:p>
        </p:txBody>
      </p:sp>
      <p:sp>
        <p:nvSpPr>
          <p:cNvPr id="42" name="TextBox 41">
            <a:extLst>
              <a:ext uri="{FF2B5EF4-FFF2-40B4-BE49-F238E27FC236}">
                <a16:creationId xmlns:a16="http://schemas.microsoft.com/office/drawing/2014/main" id="{100CE035-3447-4003-A22E-A3E4B3B54CF5}"/>
              </a:ext>
            </a:extLst>
          </p:cNvPr>
          <p:cNvSpPr txBox="1"/>
          <p:nvPr/>
        </p:nvSpPr>
        <p:spPr>
          <a:xfrm>
            <a:off x="5169141" y="3709801"/>
            <a:ext cx="652743"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Railway</a:t>
            </a:r>
          </a:p>
        </p:txBody>
      </p:sp>
      <p:sp>
        <p:nvSpPr>
          <p:cNvPr id="44" name="Rectangle 43">
            <a:extLst>
              <a:ext uri="{FF2B5EF4-FFF2-40B4-BE49-F238E27FC236}">
                <a16:creationId xmlns:a16="http://schemas.microsoft.com/office/drawing/2014/main" id="{DDB5CB2D-19F3-41CC-85AC-B563388ADEFA}"/>
              </a:ext>
            </a:extLst>
          </p:cNvPr>
          <p:cNvSpPr/>
          <p:nvPr/>
        </p:nvSpPr>
        <p:spPr>
          <a:xfrm>
            <a:off x="6865470" y="2996478"/>
            <a:ext cx="4982783" cy="289333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mn-lt"/>
                <a:cs typeface="+mn-lt"/>
                <a:sym typeface="+mn-lt"/>
              </a:rPr>
              <a:t>Management Systems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Certifying Management Systems (ISO 9001, 14001, 45001, 37001, GHG &amp; FSC) on behalf of main European Certification Organisms. Various fields: Medical device, Electronics, IT, Manufacturing, Forest, Services  etc.</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Trainer and Lead Consultant in many major projects for important companies (Management Systems implementation).</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Improving Management System effectiveness, by developing customized solutions and supporting the implementation teams (as a counselor for both involved structures: Management and Project Team). </a:t>
            </a:r>
          </a:p>
        </p:txBody>
      </p:sp>
      <p:sp>
        <p:nvSpPr>
          <p:cNvPr id="45" name="Rectangle 44">
            <a:extLst>
              <a:ext uri="{FF2B5EF4-FFF2-40B4-BE49-F238E27FC236}">
                <a16:creationId xmlns:a16="http://schemas.microsoft.com/office/drawing/2014/main" id="{A30D150F-ED30-4882-BDD1-FE97DC63819E}"/>
              </a:ext>
            </a:extLst>
          </p:cNvPr>
          <p:cNvSpPr/>
          <p:nvPr/>
        </p:nvSpPr>
        <p:spPr>
          <a:xfrm>
            <a:off x="0" y="1027906"/>
            <a:ext cx="2456121" cy="5165723"/>
          </a:xfrm>
          <a:prstGeom prst="rect">
            <a:avLst/>
          </a:pr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chemeClr val="tx1"/>
              </a:solidFill>
              <a:effectLst/>
              <a:uLnTx/>
              <a:uFillTx/>
            </a:endParaRPr>
          </a:p>
        </p:txBody>
      </p:sp>
      <p:sp>
        <p:nvSpPr>
          <p:cNvPr id="46" name="Rectangle 45">
            <a:extLst>
              <a:ext uri="{FF2B5EF4-FFF2-40B4-BE49-F238E27FC236}">
                <a16:creationId xmlns:a16="http://schemas.microsoft.com/office/drawing/2014/main" id="{7BEDCA70-8D07-4CCE-A8F6-2B3D231AE520}"/>
              </a:ext>
            </a:extLst>
          </p:cNvPr>
          <p:cNvSpPr/>
          <p:nvPr/>
        </p:nvSpPr>
        <p:spPr>
          <a:xfrm>
            <a:off x="0" y="3235947"/>
            <a:ext cx="2456121" cy="641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ea typeface="+mn-lt"/>
                <a:cs typeface="+mn-lt"/>
                <a:sym typeface="+mn-lt"/>
              </a:rPr>
              <a:t>Expert</a:t>
            </a:r>
          </a:p>
        </p:txBody>
      </p:sp>
      <p:cxnSp>
        <p:nvCxnSpPr>
          <p:cNvPr id="47" name="Straight Connector 46">
            <a:extLst>
              <a:ext uri="{FF2B5EF4-FFF2-40B4-BE49-F238E27FC236}">
                <a16:creationId xmlns:a16="http://schemas.microsoft.com/office/drawing/2014/main" id="{93A7840D-EA91-4EE2-90A9-9DB67CE0C86A}"/>
              </a:ext>
            </a:extLst>
          </p:cNvPr>
          <p:cNvCxnSpPr/>
          <p:nvPr/>
        </p:nvCxnSpPr>
        <p:spPr>
          <a:xfrm>
            <a:off x="195533" y="3212628"/>
            <a:ext cx="20650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ED7F573A-0F05-4B01-BC67-624FF85CA80E}"/>
              </a:ext>
            </a:extLst>
          </p:cNvPr>
          <p:cNvSpPr/>
          <p:nvPr/>
        </p:nvSpPr>
        <p:spPr>
          <a:xfrm>
            <a:off x="5729984" y="5455504"/>
            <a:ext cx="2556000" cy="36894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52" name="Rectangle 51">
            <a:extLst>
              <a:ext uri="{FF2B5EF4-FFF2-40B4-BE49-F238E27FC236}">
                <a16:creationId xmlns:a16="http://schemas.microsoft.com/office/drawing/2014/main" id="{42AE8DD1-65E4-4BDF-9A75-3052D1EA8729}"/>
              </a:ext>
            </a:extLst>
          </p:cNvPr>
          <p:cNvSpPr/>
          <p:nvPr/>
        </p:nvSpPr>
        <p:spPr>
          <a:xfrm>
            <a:off x="6867711" y="5009365"/>
            <a:ext cx="4982783" cy="68850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mn-lt"/>
                <a:cs typeface="+mn-lt"/>
                <a:sym typeface="+mn-lt"/>
              </a:rPr>
              <a:t>Transformation</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Consultant for business processes optimization in various industries (Management System design). </a:t>
            </a:r>
          </a:p>
        </p:txBody>
      </p:sp>
      <p:sp>
        <p:nvSpPr>
          <p:cNvPr id="55" name="Rectangle 54">
            <a:extLst>
              <a:ext uri="{FF2B5EF4-FFF2-40B4-BE49-F238E27FC236}">
                <a16:creationId xmlns:a16="http://schemas.microsoft.com/office/drawing/2014/main" id="{3F344986-33D7-4EFF-B5CD-4DE051F0A4FD}"/>
              </a:ext>
            </a:extLst>
          </p:cNvPr>
          <p:cNvSpPr/>
          <p:nvPr/>
        </p:nvSpPr>
        <p:spPr>
          <a:xfrm>
            <a:off x="6865470" y="1573079"/>
            <a:ext cx="4982783" cy="147775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ea typeface="+mn-lt"/>
                <a:cs typeface="+mn-lt"/>
                <a:sym typeface="+mn-lt"/>
              </a:rPr>
              <a:t>Safety Culture Change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Senior Consultant in safety Culture change projects, involving various workflows: Management training, Assessment, Contractors Safety, Safety Champions coaching,  Training and communication etc.</a:t>
            </a:r>
          </a:p>
        </p:txBody>
      </p:sp>
      <p:sp>
        <p:nvSpPr>
          <p:cNvPr id="56" name="Title 1">
            <a:extLst>
              <a:ext uri="{FF2B5EF4-FFF2-40B4-BE49-F238E27FC236}">
                <a16:creationId xmlns:a16="http://schemas.microsoft.com/office/drawing/2014/main" id="{8E0D200D-B453-49DD-B19E-89FECDCC1C00}"/>
              </a:ext>
            </a:extLst>
          </p:cNvPr>
          <p:cNvSpPr txBox="1">
            <a:spLocks/>
          </p:cNvSpPr>
          <p:nvPr/>
        </p:nvSpPr>
        <p:spPr>
          <a:xfrm>
            <a:off x="0" y="2796867"/>
            <a:ext cx="2456121" cy="400615"/>
          </a:xfrm>
          <a:prstGeom prst="rect">
            <a:avLst/>
          </a:prstGeom>
          <a:noFill/>
          <a:ln w="25400" cap="flat" cmpd="sng" algn="ctr">
            <a:noFill/>
            <a:prstDash val="solid"/>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spcBef>
                <a:spcPct val="0"/>
              </a:spcBef>
              <a:buNone/>
              <a:defRPr sz="4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000" b="1" dirty="0">
                <a:solidFill>
                  <a:schemeClr val="bg1"/>
                </a:solidFill>
                <a:ea typeface="+mn-lt"/>
                <a:cs typeface="+mn-lt"/>
                <a:sym typeface="+mn-lt"/>
              </a:rPr>
              <a:t>Calin </a:t>
            </a:r>
            <a:r>
              <a:rPr lang="en-US" sz="2000" b="1" dirty="0" err="1">
                <a:solidFill>
                  <a:schemeClr val="bg1"/>
                </a:solidFill>
                <a:ea typeface="+mn-lt"/>
                <a:cs typeface="+mn-lt"/>
                <a:sym typeface="+mn-lt"/>
              </a:rPr>
              <a:t>Dragulanescu</a:t>
            </a:r>
            <a:endParaRPr lang="en-US" sz="2000" b="1" dirty="0">
              <a:solidFill>
                <a:schemeClr val="bg1"/>
              </a:solidFill>
              <a:ea typeface="+mn-lt"/>
              <a:cs typeface="+mn-lt"/>
              <a:sym typeface="+mn-lt"/>
            </a:endParaRPr>
          </a:p>
        </p:txBody>
      </p:sp>
      <p:sp>
        <p:nvSpPr>
          <p:cNvPr id="78" name="AutoShape 3">
            <a:extLst>
              <a:ext uri="{FF2B5EF4-FFF2-40B4-BE49-F238E27FC236}">
                <a16:creationId xmlns:a16="http://schemas.microsoft.com/office/drawing/2014/main" id="{83EF720D-47BB-4037-AB5F-BF95C1824F30}"/>
              </a:ext>
            </a:extLst>
          </p:cNvPr>
          <p:cNvSpPr>
            <a:spLocks noChangeAspect="1" noChangeArrowheads="1" noTextEdit="1"/>
          </p:cNvSpPr>
          <p:nvPr/>
        </p:nvSpPr>
        <p:spPr bwMode="auto">
          <a:xfrm>
            <a:off x="2548369" y="2743048"/>
            <a:ext cx="552985" cy="5529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0" name="Rectangle 89">
            <a:extLst>
              <a:ext uri="{FF2B5EF4-FFF2-40B4-BE49-F238E27FC236}">
                <a16:creationId xmlns:a16="http://schemas.microsoft.com/office/drawing/2014/main" id="{9E03C71C-3F93-433D-A32F-6466E7274591}"/>
              </a:ext>
            </a:extLst>
          </p:cNvPr>
          <p:cNvSpPr/>
          <p:nvPr/>
        </p:nvSpPr>
        <p:spPr>
          <a:xfrm>
            <a:off x="3079672" y="1036206"/>
            <a:ext cx="1000594" cy="369332"/>
          </a:xfrm>
          <a:prstGeom prst="rect">
            <a:avLst/>
          </a:prstGeom>
          <a:noFill/>
        </p:spPr>
        <p:txBody>
          <a:bodyPr wrap="none">
            <a:spAutoFit/>
          </a:bodyPr>
          <a:lstStyle/>
          <a:p>
            <a:pPr lvl="0">
              <a:defRPr/>
            </a:pPr>
            <a:r>
              <a:rPr lang="en-US" b="1" kern="0" dirty="0">
                <a:solidFill>
                  <a:schemeClr val="accent2"/>
                </a:solidFill>
                <a:ea typeface="+mn-lt"/>
                <a:cs typeface="+mn-lt"/>
                <a:sym typeface="+mn-lt"/>
              </a:rPr>
              <a:t>RESUME</a:t>
            </a:r>
          </a:p>
        </p:txBody>
      </p:sp>
      <p:sp>
        <p:nvSpPr>
          <p:cNvPr id="91" name="Rectangle 90">
            <a:extLst>
              <a:ext uri="{FF2B5EF4-FFF2-40B4-BE49-F238E27FC236}">
                <a16:creationId xmlns:a16="http://schemas.microsoft.com/office/drawing/2014/main" id="{F8F92A6B-AEB4-40B1-A089-30C8B247DDF8}"/>
              </a:ext>
            </a:extLst>
          </p:cNvPr>
          <p:cNvSpPr/>
          <p:nvPr/>
        </p:nvSpPr>
        <p:spPr>
          <a:xfrm>
            <a:off x="3108831" y="2897761"/>
            <a:ext cx="1133644" cy="369332"/>
          </a:xfrm>
          <a:prstGeom prst="rect">
            <a:avLst/>
          </a:prstGeom>
          <a:noFill/>
        </p:spPr>
        <p:txBody>
          <a:bodyPr wrap="none">
            <a:spAutoFit/>
          </a:bodyPr>
          <a:lstStyle/>
          <a:p>
            <a:r>
              <a:rPr lang="en-US" b="1" kern="0" dirty="0">
                <a:solidFill>
                  <a:schemeClr val="accent3"/>
                </a:solidFill>
                <a:ea typeface="+mn-lt"/>
                <a:cs typeface="+mn-lt"/>
                <a:sym typeface="+mn-lt"/>
              </a:rPr>
              <a:t>EXPERTISE</a:t>
            </a:r>
            <a:endParaRPr lang="en-US" dirty="0">
              <a:solidFill>
                <a:schemeClr val="accent3"/>
              </a:solidFill>
              <a:ea typeface="+mn-lt"/>
              <a:cs typeface="+mn-lt"/>
              <a:sym typeface="+mn-lt"/>
            </a:endParaRPr>
          </a:p>
        </p:txBody>
      </p:sp>
      <p:sp>
        <p:nvSpPr>
          <p:cNvPr id="92" name="Rectangle 91">
            <a:extLst>
              <a:ext uri="{FF2B5EF4-FFF2-40B4-BE49-F238E27FC236}">
                <a16:creationId xmlns:a16="http://schemas.microsoft.com/office/drawing/2014/main" id="{ECEB2771-8876-4633-9D4D-0211AEE8FA00}"/>
              </a:ext>
            </a:extLst>
          </p:cNvPr>
          <p:cNvSpPr/>
          <p:nvPr/>
        </p:nvSpPr>
        <p:spPr>
          <a:xfrm>
            <a:off x="3207354" y="4762201"/>
            <a:ext cx="1284326" cy="369332"/>
          </a:xfrm>
          <a:prstGeom prst="rect">
            <a:avLst/>
          </a:prstGeom>
          <a:noFill/>
        </p:spPr>
        <p:txBody>
          <a:bodyPr wrap="none">
            <a:spAutoFit/>
          </a:bodyPr>
          <a:lstStyle/>
          <a:p>
            <a:pPr lvl="0">
              <a:defRPr/>
            </a:pPr>
            <a:r>
              <a:rPr lang="en-US" b="1" kern="0" dirty="0">
                <a:solidFill>
                  <a:schemeClr val="tx2"/>
                </a:solidFill>
                <a:ea typeface="+mn-lt"/>
                <a:cs typeface="+mn-lt"/>
                <a:sym typeface="+mn-lt"/>
              </a:rPr>
              <a:t>EDUCATION</a:t>
            </a:r>
            <a:endParaRPr lang="en-US" kern="0" dirty="0">
              <a:solidFill>
                <a:schemeClr val="tx2"/>
              </a:solidFill>
              <a:ea typeface="+mn-lt"/>
              <a:cs typeface="+mn-lt"/>
              <a:sym typeface="+mn-lt"/>
            </a:endParaRPr>
          </a:p>
        </p:txBody>
      </p:sp>
      <p:sp>
        <p:nvSpPr>
          <p:cNvPr id="93" name="Rectangle 92">
            <a:extLst>
              <a:ext uri="{FF2B5EF4-FFF2-40B4-BE49-F238E27FC236}">
                <a16:creationId xmlns:a16="http://schemas.microsoft.com/office/drawing/2014/main" id="{7E820C24-49CB-4979-8471-68066335DE1C}"/>
              </a:ext>
            </a:extLst>
          </p:cNvPr>
          <p:cNvSpPr/>
          <p:nvPr/>
        </p:nvSpPr>
        <p:spPr>
          <a:xfrm>
            <a:off x="7371921" y="1061903"/>
            <a:ext cx="3185487" cy="369332"/>
          </a:xfrm>
          <a:prstGeom prst="rect">
            <a:avLst/>
          </a:prstGeom>
          <a:noFill/>
          <a:ln>
            <a:noFill/>
          </a:ln>
        </p:spPr>
        <p:txBody>
          <a:bodyPr wrap="none">
            <a:spAutoFit/>
          </a:bodyPr>
          <a:lstStyle/>
          <a:p>
            <a:pPr lvl="0">
              <a:defRPr/>
            </a:pPr>
            <a:r>
              <a:rPr lang="en-US" b="1" kern="0" dirty="0">
                <a:solidFill>
                  <a:schemeClr val="accent6"/>
                </a:solidFill>
                <a:ea typeface="+mn-lt"/>
                <a:cs typeface="+mn-lt"/>
                <a:sym typeface="+mn-lt"/>
              </a:rPr>
              <a:t>PROJECT REFERENCES (EXTRACT)</a:t>
            </a:r>
            <a:endParaRPr lang="en-US" kern="0" dirty="0">
              <a:solidFill>
                <a:schemeClr val="accent6"/>
              </a:solidFill>
              <a:ea typeface="+mn-lt"/>
              <a:cs typeface="+mn-lt"/>
              <a:sym typeface="+mn-lt"/>
            </a:endParaRPr>
          </a:p>
        </p:txBody>
      </p:sp>
      <p:grpSp>
        <p:nvGrpSpPr>
          <p:cNvPr id="95" name="Candidate" descr="{&quot;Key&quot;:&quot;POWER_USER_SHAPE_ICON&quot;,&quot;Value&quot;:&quot;POWER_USER_SHAPE_ICON_STYLE_1&quot;}">
            <a:extLst>
              <a:ext uri="{FF2B5EF4-FFF2-40B4-BE49-F238E27FC236}">
                <a16:creationId xmlns:a16="http://schemas.microsoft.com/office/drawing/2014/main" id="{6E4EAC76-0C75-5884-6152-B388F0CB494D}"/>
              </a:ext>
            </a:extLst>
          </p:cNvPr>
          <p:cNvGrpSpPr>
            <a:grpSpLocks noChangeAspect="1"/>
          </p:cNvGrpSpPr>
          <p:nvPr/>
        </p:nvGrpSpPr>
        <p:grpSpPr>
          <a:xfrm>
            <a:off x="2773998" y="2900901"/>
            <a:ext cx="303497" cy="355478"/>
            <a:chOff x="8482013" y="4622800"/>
            <a:chExt cx="574675" cy="673101"/>
          </a:xfrm>
        </p:grpSpPr>
        <p:sp>
          <p:nvSpPr>
            <p:cNvPr id="96" name="Freeform 2635">
              <a:extLst>
                <a:ext uri="{FF2B5EF4-FFF2-40B4-BE49-F238E27FC236}">
                  <a16:creationId xmlns:a16="http://schemas.microsoft.com/office/drawing/2014/main" id="{DD40393E-02E8-7CB3-BB34-991227765ED4}"/>
                </a:ext>
              </a:extLst>
            </p:cNvPr>
            <p:cNvSpPr>
              <a:spLocks/>
            </p:cNvSpPr>
            <p:nvPr/>
          </p:nvSpPr>
          <p:spPr bwMode="auto">
            <a:xfrm>
              <a:off x="8763000" y="4773613"/>
              <a:ext cx="293688" cy="522288"/>
            </a:xfrm>
            <a:custGeom>
              <a:avLst/>
              <a:gdLst>
                <a:gd name="T0" fmla="*/ 263 w 263"/>
                <a:gd name="T1" fmla="*/ 56 h 467"/>
                <a:gd name="T2" fmla="*/ 252 w 263"/>
                <a:gd name="T3" fmla="*/ 210 h 467"/>
                <a:gd name="T4" fmla="*/ 205 w 263"/>
                <a:gd name="T5" fmla="*/ 247 h 467"/>
                <a:gd name="T6" fmla="*/ 203 w 263"/>
                <a:gd name="T7" fmla="*/ 247 h 467"/>
                <a:gd name="T8" fmla="*/ 188 w 263"/>
                <a:gd name="T9" fmla="*/ 452 h 467"/>
                <a:gd name="T10" fmla="*/ 172 w 263"/>
                <a:gd name="T11" fmla="*/ 467 h 467"/>
                <a:gd name="T12" fmla="*/ 91 w 263"/>
                <a:gd name="T13" fmla="*/ 467 h 467"/>
                <a:gd name="T14" fmla="*/ 75 w 263"/>
                <a:gd name="T15" fmla="*/ 452 h 467"/>
                <a:gd name="T16" fmla="*/ 60 w 263"/>
                <a:gd name="T17" fmla="*/ 247 h 467"/>
                <a:gd name="T18" fmla="*/ 58 w 263"/>
                <a:gd name="T19" fmla="*/ 247 h 467"/>
                <a:gd name="T20" fmla="*/ 11 w 263"/>
                <a:gd name="T21" fmla="*/ 210 h 467"/>
                <a:gd name="T22" fmla="*/ 0 w 263"/>
                <a:gd name="T23" fmla="*/ 58 h 467"/>
                <a:gd name="T24" fmla="*/ 0 w 263"/>
                <a:gd name="T25" fmla="*/ 56 h 467"/>
                <a:gd name="T26" fmla="*/ 53 w 263"/>
                <a:gd name="T27" fmla="*/ 0 h 467"/>
                <a:gd name="T28" fmla="*/ 210 w 263"/>
                <a:gd name="T29" fmla="*/ 0 h 467"/>
                <a:gd name="T30" fmla="*/ 263 w 263"/>
                <a:gd name="T31" fmla="*/ 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3" h="467">
                  <a:moveTo>
                    <a:pt x="263" y="56"/>
                  </a:moveTo>
                  <a:lnTo>
                    <a:pt x="252" y="210"/>
                  </a:lnTo>
                  <a:cubicBezTo>
                    <a:pt x="250" y="228"/>
                    <a:pt x="225" y="244"/>
                    <a:pt x="205" y="247"/>
                  </a:cubicBezTo>
                  <a:cubicBezTo>
                    <a:pt x="204" y="247"/>
                    <a:pt x="204" y="247"/>
                    <a:pt x="203" y="247"/>
                  </a:cubicBezTo>
                  <a:lnTo>
                    <a:pt x="188" y="452"/>
                  </a:lnTo>
                  <a:cubicBezTo>
                    <a:pt x="187" y="460"/>
                    <a:pt x="180" y="467"/>
                    <a:pt x="172" y="467"/>
                  </a:cubicBezTo>
                  <a:lnTo>
                    <a:pt x="91" y="467"/>
                  </a:lnTo>
                  <a:cubicBezTo>
                    <a:pt x="83" y="467"/>
                    <a:pt x="76" y="460"/>
                    <a:pt x="75" y="452"/>
                  </a:cubicBezTo>
                  <a:lnTo>
                    <a:pt x="60" y="247"/>
                  </a:lnTo>
                  <a:cubicBezTo>
                    <a:pt x="59" y="247"/>
                    <a:pt x="58" y="247"/>
                    <a:pt x="58" y="247"/>
                  </a:cubicBezTo>
                  <a:cubicBezTo>
                    <a:pt x="38" y="244"/>
                    <a:pt x="13" y="228"/>
                    <a:pt x="11" y="210"/>
                  </a:cubicBezTo>
                  <a:lnTo>
                    <a:pt x="0" y="58"/>
                  </a:lnTo>
                  <a:cubicBezTo>
                    <a:pt x="0" y="57"/>
                    <a:pt x="0" y="56"/>
                    <a:pt x="0" y="56"/>
                  </a:cubicBezTo>
                  <a:cubicBezTo>
                    <a:pt x="0" y="26"/>
                    <a:pt x="24" y="1"/>
                    <a:pt x="53" y="0"/>
                  </a:cubicBezTo>
                  <a:lnTo>
                    <a:pt x="210" y="0"/>
                  </a:lnTo>
                  <a:cubicBezTo>
                    <a:pt x="239" y="1"/>
                    <a:pt x="263" y="26"/>
                    <a:pt x="263" y="56"/>
                  </a:cubicBezTo>
                  <a:close/>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7" name="Oval 2636">
              <a:extLst>
                <a:ext uri="{FF2B5EF4-FFF2-40B4-BE49-F238E27FC236}">
                  <a16:creationId xmlns:a16="http://schemas.microsoft.com/office/drawing/2014/main" id="{88C2CB5C-CF74-D5D9-6DCF-7DC5AD476ACC}"/>
                </a:ext>
              </a:extLst>
            </p:cNvPr>
            <p:cNvSpPr>
              <a:spLocks noChangeArrowheads="1"/>
            </p:cNvSpPr>
            <p:nvPr/>
          </p:nvSpPr>
          <p:spPr bwMode="auto">
            <a:xfrm>
              <a:off x="8853488" y="4622800"/>
              <a:ext cx="111125" cy="112713"/>
            </a:xfrm>
            <a:prstGeom prst="ellipse">
              <a:avLst/>
            </a:pr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8" name="Line 2637">
              <a:extLst>
                <a:ext uri="{FF2B5EF4-FFF2-40B4-BE49-F238E27FC236}">
                  <a16:creationId xmlns:a16="http://schemas.microsoft.com/office/drawing/2014/main" id="{59195567-1A35-9689-C523-1906C13983A4}"/>
                </a:ext>
              </a:extLst>
            </p:cNvPr>
            <p:cNvSpPr>
              <a:spLocks noChangeShapeType="1"/>
            </p:cNvSpPr>
            <p:nvPr/>
          </p:nvSpPr>
          <p:spPr bwMode="auto">
            <a:xfrm>
              <a:off x="8909050" y="5033963"/>
              <a:ext cx="0" cy="261938"/>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9" name="Line 2638">
              <a:extLst>
                <a:ext uri="{FF2B5EF4-FFF2-40B4-BE49-F238E27FC236}">
                  <a16:creationId xmlns:a16="http://schemas.microsoft.com/office/drawing/2014/main" id="{8FF242CE-9D19-41E2-307E-FE0F05B5BF19}"/>
                </a:ext>
              </a:extLst>
            </p:cNvPr>
            <p:cNvSpPr>
              <a:spLocks noChangeShapeType="1"/>
            </p:cNvSpPr>
            <p:nvPr/>
          </p:nvSpPr>
          <p:spPr bwMode="auto">
            <a:xfrm flipH="1" flipV="1">
              <a:off x="8816975"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0" name="Line 2639">
              <a:extLst>
                <a:ext uri="{FF2B5EF4-FFF2-40B4-BE49-F238E27FC236}">
                  <a16:creationId xmlns:a16="http://schemas.microsoft.com/office/drawing/2014/main" id="{351496EB-9A38-FFED-609E-AA1F76D478C6}"/>
                </a:ext>
              </a:extLst>
            </p:cNvPr>
            <p:cNvSpPr>
              <a:spLocks noChangeShapeType="1"/>
            </p:cNvSpPr>
            <p:nvPr/>
          </p:nvSpPr>
          <p:spPr bwMode="auto">
            <a:xfrm flipV="1">
              <a:off x="8990013"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1" name="Freeform 2640">
              <a:extLst>
                <a:ext uri="{FF2B5EF4-FFF2-40B4-BE49-F238E27FC236}">
                  <a16:creationId xmlns:a16="http://schemas.microsoft.com/office/drawing/2014/main" id="{0561112B-9E8F-AA94-ACA6-569D9A0D860F}"/>
                </a:ext>
              </a:extLst>
            </p:cNvPr>
            <p:cNvSpPr>
              <a:spLocks/>
            </p:cNvSpPr>
            <p:nvPr/>
          </p:nvSpPr>
          <p:spPr bwMode="auto">
            <a:xfrm>
              <a:off x="8482013" y="4627563"/>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2" name="Freeform 2641">
              <a:extLst>
                <a:ext uri="{FF2B5EF4-FFF2-40B4-BE49-F238E27FC236}">
                  <a16:creationId xmlns:a16="http://schemas.microsoft.com/office/drawing/2014/main" id="{42F9749E-A5B8-9181-A24A-B30080DB394A}"/>
                </a:ext>
              </a:extLst>
            </p:cNvPr>
            <p:cNvSpPr>
              <a:spLocks/>
            </p:cNvSpPr>
            <p:nvPr/>
          </p:nvSpPr>
          <p:spPr bwMode="auto">
            <a:xfrm>
              <a:off x="8528050" y="4679950"/>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3" name="Freeform 2642">
              <a:extLst>
                <a:ext uri="{FF2B5EF4-FFF2-40B4-BE49-F238E27FC236}">
                  <a16:creationId xmlns:a16="http://schemas.microsoft.com/office/drawing/2014/main" id="{47CF2F99-B8FB-AC7E-9E0D-2600A878B95C}"/>
                </a:ext>
              </a:extLst>
            </p:cNvPr>
            <p:cNvSpPr>
              <a:spLocks/>
            </p:cNvSpPr>
            <p:nvPr/>
          </p:nvSpPr>
          <p:spPr bwMode="auto">
            <a:xfrm>
              <a:off x="8482013" y="4875213"/>
              <a:ext cx="176213" cy="173038"/>
            </a:xfrm>
            <a:custGeom>
              <a:avLst/>
              <a:gdLst>
                <a:gd name="T0" fmla="*/ 20 w 157"/>
                <a:gd name="T1" fmla="*/ 156 h 156"/>
                <a:gd name="T2" fmla="*/ 137 w 157"/>
                <a:gd name="T3" fmla="*/ 156 h 156"/>
                <a:gd name="T4" fmla="*/ 157 w 157"/>
                <a:gd name="T5" fmla="*/ 136 h 156"/>
                <a:gd name="T6" fmla="*/ 157 w 157"/>
                <a:gd name="T7" fmla="*/ 19 h 156"/>
                <a:gd name="T8" fmla="*/ 137 w 157"/>
                <a:gd name="T9" fmla="*/ 0 h 156"/>
                <a:gd name="T10" fmla="*/ 20 w 157"/>
                <a:gd name="T11" fmla="*/ 0 h 156"/>
                <a:gd name="T12" fmla="*/ 0 w 157"/>
                <a:gd name="T13" fmla="*/ 19 h 156"/>
                <a:gd name="T14" fmla="*/ 0 w 157"/>
                <a:gd name="T15" fmla="*/ 136 h 156"/>
                <a:gd name="T16" fmla="*/ 20 w 157"/>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6">
                  <a:moveTo>
                    <a:pt x="20" y="156"/>
                  </a:moveTo>
                  <a:lnTo>
                    <a:pt x="137" y="156"/>
                  </a:lnTo>
                  <a:cubicBezTo>
                    <a:pt x="148" y="156"/>
                    <a:pt x="157" y="147"/>
                    <a:pt x="157" y="136"/>
                  </a:cubicBezTo>
                  <a:lnTo>
                    <a:pt x="157" y="19"/>
                  </a:lnTo>
                  <a:cubicBezTo>
                    <a:pt x="157" y="9"/>
                    <a:pt x="148" y="0"/>
                    <a:pt x="137" y="0"/>
                  </a:cubicBezTo>
                  <a:lnTo>
                    <a:pt x="20" y="0"/>
                  </a:lnTo>
                  <a:cubicBezTo>
                    <a:pt x="9" y="0"/>
                    <a:pt x="0" y="9"/>
                    <a:pt x="0" y="19"/>
                  </a:cubicBezTo>
                  <a:lnTo>
                    <a:pt x="0" y="136"/>
                  </a:lnTo>
                  <a:cubicBezTo>
                    <a:pt x="0" y="147"/>
                    <a:pt x="9" y="156"/>
                    <a:pt x="20" y="156"/>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4" name="Freeform 2643">
              <a:extLst>
                <a:ext uri="{FF2B5EF4-FFF2-40B4-BE49-F238E27FC236}">
                  <a16:creationId xmlns:a16="http://schemas.microsoft.com/office/drawing/2014/main" id="{CEBF1F8D-D562-2BAD-1F2E-287216CB9AC1}"/>
                </a:ext>
              </a:extLst>
            </p:cNvPr>
            <p:cNvSpPr>
              <a:spLocks/>
            </p:cNvSpPr>
            <p:nvPr/>
          </p:nvSpPr>
          <p:spPr bwMode="auto">
            <a:xfrm>
              <a:off x="8528050" y="4926013"/>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5" name="Freeform 2644">
              <a:extLst>
                <a:ext uri="{FF2B5EF4-FFF2-40B4-BE49-F238E27FC236}">
                  <a16:creationId xmlns:a16="http://schemas.microsoft.com/office/drawing/2014/main" id="{E42B4638-542F-4E22-D8F2-F541B9567417}"/>
                </a:ext>
              </a:extLst>
            </p:cNvPr>
            <p:cNvSpPr>
              <a:spLocks/>
            </p:cNvSpPr>
            <p:nvPr/>
          </p:nvSpPr>
          <p:spPr bwMode="auto">
            <a:xfrm>
              <a:off x="8482013" y="5119688"/>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6" name="Freeform 2645">
              <a:extLst>
                <a:ext uri="{FF2B5EF4-FFF2-40B4-BE49-F238E27FC236}">
                  <a16:creationId xmlns:a16="http://schemas.microsoft.com/office/drawing/2014/main" id="{75EBB8CA-DAD5-BAF6-B92B-379A948E3CA5}"/>
                </a:ext>
              </a:extLst>
            </p:cNvPr>
            <p:cNvSpPr>
              <a:spLocks/>
            </p:cNvSpPr>
            <p:nvPr/>
          </p:nvSpPr>
          <p:spPr bwMode="auto">
            <a:xfrm>
              <a:off x="8528050" y="5172075"/>
              <a:ext cx="85725" cy="79375"/>
            </a:xfrm>
            <a:custGeom>
              <a:avLst/>
              <a:gdLst>
                <a:gd name="T0" fmla="*/ 0 w 76"/>
                <a:gd name="T1" fmla="*/ 28 h 70"/>
                <a:gd name="T2" fmla="*/ 29 w 76"/>
                <a:gd name="T3" fmla="*/ 70 h 70"/>
                <a:gd name="T4" fmla="*/ 76 w 76"/>
                <a:gd name="T5" fmla="*/ 0 h 70"/>
              </a:gdLst>
              <a:ahLst/>
              <a:cxnLst>
                <a:cxn ang="0">
                  <a:pos x="T0" y="T1"/>
                </a:cxn>
                <a:cxn ang="0">
                  <a:pos x="T2" y="T3"/>
                </a:cxn>
                <a:cxn ang="0">
                  <a:pos x="T4" y="T5"/>
                </a:cxn>
              </a:cxnLst>
              <a:rect l="0" t="0" r="r" b="b"/>
              <a:pathLst>
                <a:path w="76" h="70">
                  <a:moveTo>
                    <a:pt x="0" y="28"/>
                  </a:moveTo>
                  <a:lnTo>
                    <a:pt x="29" y="70"/>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07" name="Resume" descr="{&quot;Key&quot;:&quot;POWER_USER_SHAPE_ICON&quot;,&quot;Value&quot;:&quot;POWER_USER_SHAPE_ICON_STYLE_1&quot;}">
            <a:extLst>
              <a:ext uri="{FF2B5EF4-FFF2-40B4-BE49-F238E27FC236}">
                <a16:creationId xmlns:a16="http://schemas.microsoft.com/office/drawing/2014/main" id="{3F2D517E-8864-0D54-68F3-8C1154687F78}"/>
              </a:ext>
            </a:extLst>
          </p:cNvPr>
          <p:cNvGrpSpPr>
            <a:grpSpLocks noChangeAspect="1"/>
          </p:cNvGrpSpPr>
          <p:nvPr/>
        </p:nvGrpSpPr>
        <p:grpSpPr>
          <a:xfrm>
            <a:off x="2723376" y="1027906"/>
            <a:ext cx="384041" cy="319338"/>
            <a:chOff x="2170113" y="4779963"/>
            <a:chExt cx="584200" cy="485775"/>
          </a:xfrm>
          <a:noFill/>
        </p:grpSpPr>
        <p:sp>
          <p:nvSpPr>
            <p:cNvPr id="108" name="Freeform: Shape 107">
              <a:extLst>
                <a:ext uri="{FF2B5EF4-FFF2-40B4-BE49-F238E27FC236}">
                  <a16:creationId xmlns:a16="http://schemas.microsoft.com/office/drawing/2014/main" id="{3F645368-BFA3-7003-DACB-AC0D4FC9B50F}"/>
                </a:ext>
              </a:extLst>
            </p:cNvPr>
            <p:cNvSpPr>
              <a:spLocks noChangeArrowheads="1"/>
            </p:cNvSpPr>
            <p:nvPr/>
          </p:nvSpPr>
          <p:spPr bwMode="auto">
            <a:xfrm>
              <a:off x="2170113" y="4779963"/>
              <a:ext cx="584200" cy="485775"/>
            </a:xfrm>
            <a:custGeom>
              <a:avLst/>
              <a:gdLst>
                <a:gd name="connsiteX0" fmla="*/ 165100 w 584200"/>
                <a:gd name="connsiteY0" fmla="*/ 0 h 485775"/>
                <a:gd name="connsiteX1" fmla="*/ 428625 w 584200"/>
                <a:gd name="connsiteY1" fmla="*/ 0 h 485775"/>
                <a:gd name="connsiteX2" fmla="*/ 428625 w 584200"/>
                <a:gd name="connsiteY2" fmla="*/ 42862 h 485775"/>
                <a:gd name="connsiteX3" fmla="*/ 584200 w 584200"/>
                <a:gd name="connsiteY3" fmla="*/ 42862 h 485775"/>
                <a:gd name="connsiteX4" fmla="*/ 584200 w 584200"/>
                <a:gd name="connsiteY4" fmla="*/ 485775 h 485775"/>
                <a:gd name="connsiteX5" fmla="*/ 0 w 584200"/>
                <a:gd name="connsiteY5" fmla="*/ 485775 h 485775"/>
                <a:gd name="connsiteX6" fmla="*/ 0 w 584200"/>
                <a:gd name="connsiteY6" fmla="*/ 42862 h 485775"/>
                <a:gd name="connsiteX7" fmla="*/ 165100 w 584200"/>
                <a:gd name="connsiteY7" fmla="*/ 42862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4200" h="485775">
                  <a:moveTo>
                    <a:pt x="165100" y="0"/>
                  </a:moveTo>
                  <a:lnTo>
                    <a:pt x="428625" y="0"/>
                  </a:lnTo>
                  <a:lnTo>
                    <a:pt x="428625" y="42862"/>
                  </a:lnTo>
                  <a:lnTo>
                    <a:pt x="584200" y="42862"/>
                  </a:lnTo>
                  <a:lnTo>
                    <a:pt x="584200" y="485775"/>
                  </a:lnTo>
                  <a:lnTo>
                    <a:pt x="0" y="485775"/>
                  </a:lnTo>
                  <a:lnTo>
                    <a:pt x="0" y="42862"/>
                  </a:lnTo>
                  <a:lnTo>
                    <a:pt x="165100" y="42862"/>
                  </a:lnTo>
                  <a:close/>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9" name="Rectangle 1447">
              <a:extLst>
                <a:ext uri="{FF2B5EF4-FFF2-40B4-BE49-F238E27FC236}">
                  <a16:creationId xmlns:a16="http://schemas.microsoft.com/office/drawing/2014/main" id="{66EB7779-66AC-F5CB-9317-A6296EB90113}"/>
                </a:ext>
              </a:extLst>
            </p:cNvPr>
            <p:cNvSpPr>
              <a:spLocks noChangeArrowheads="1"/>
            </p:cNvSpPr>
            <p:nvPr/>
          </p:nvSpPr>
          <p:spPr bwMode="auto">
            <a:xfrm>
              <a:off x="2335213" y="4779963"/>
              <a:ext cx="263525" cy="85725"/>
            </a:xfrm>
            <a:prstGeom prst="rect">
              <a:avLst/>
            </a:prstGeom>
            <a:grpFill/>
            <a:ln w="12700">
              <a:solidFill>
                <a:schemeClr val="accent2"/>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0" name="Rectangle 1448">
              <a:extLst>
                <a:ext uri="{FF2B5EF4-FFF2-40B4-BE49-F238E27FC236}">
                  <a16:creationId xmlns:a16="http://schemas.microsoft.com/office/drawing/2014/main" id="{837BF520-AFA0-90DE-A256-186D793F1F75}"/>
                </a:ext>
              </a:extLst>
            </p:cNvPr>
            <p:cNvSpPr>
              <a:spLocks noChangeArrowheads="1"/>
            </p:cNvSpPr>
            <p:nvPr/>
          </p:nvSpPr>
          <p:spPr bwMode="auto">
            <a:xfrm>
              <a:off x="2335213" y="4779963"/>
              <a:ext cx="263525" cy="85725"/>
            </a:xfrm>
            <a:prstGeom prst="rect">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1" name="Freeform 1449">
              <a:extLst>
                <a:ext uri="{FF2B5EF4-FFF2-40B4-BE49-F238E27FC236}">
                  <a16:creationId xmlns:a16="http://schemas.microsoft.com/office/drawing/2014/main" id="{1E3A0162-95CC-97A8-4AE6-06DACBEA8A88}"/>
                </a:ext>
              </a:extLst>
            </p:cNvPr>
            <p:cNvSpPr>
              <a:spLocks/>
            </p:cNvSpPr>
            <p:nvPr/>
          </p:nvSpPr>
          <p:spPr bwMode="auto">
            <a:xfrm>
              <a:off x="2301875" y="4954588"/>
              <a:ext cx="84138" cy="84138"/>
            </a:xfrm>
            <a:custGeom>
              <a:avLst/>
              <a:gdLst>
                <a:gd name="T0" fmla="*/ 71 w 76"/>
                <a:gd name="T1" fmla="*/ 31 h 76"/>
                <a:gd name="T2" fmla="*/ 31 w 76"/>
                <a:gd name="T3" fmla="*/ 71 h 76"/>
                <a:gd name="T4" fmla="*/ 4 w 76"/>
                <a:gd name="T5" fmla="*/ 45 h 76"/>
                <a:gd name="T6" fmla="*/ 45 w 76"/>
                <a:gd name="T7" fmla="*/ 4 h 76"/>
                <a:gd name="T8" fmla="*/ 71 w 76"/>
                <a:gd name="T9" fmla="*/ 31 h 76"/>
              </a:gdLst>
              <a:ahLst/>
              <a:cxnLst>
                <a:cxn ang="0">
                  <a:pos x="T0" y="T1"/>
                </a:cxn>
                <a:cxn ang="0">
                  <a:pos x="T2" y="T3"/>
                </a:cxn>
                <a:cxn ang="0">
                  <a:pos x="T4" y="T5"/>
                </a:cxn>
                <a:cxn ang="0">
                  <a:pos x="T6" y="T7"/>
                </a:cxn>
                <a:cxn ang="0">
                  <a:pos x="T8" y="T9"/>
                </a:cxn>
              </a:cxnLst>
              <a:rect l="0" t="0" r="r" b="b"/>
              <a:pathLst>
                <a:path w="76" h="76">
                  <a:moveTo>
                    <a:pt x="71" y="31"/>
                  </a:moveTo>
                  <a:cubicBezTo>
                    <a:pt x="76" y="55"/>
                    <a:pt x="55" y="76"/>
                    <a:pt x="31" y="71"/>
                  </a:cubicBezTo>
                  <a:cubicBezTo>
                    <a:pt x="18" y="69"/>
                    <a:pt x="7" y="58"/>
                    <a:pt x="4" y="45"/>
                  </a:cubicBezTo>
                  <a:cubicBezTo>
                    <a:pt x="0" y="20"/>
                    <a:pt x="20" y="0"/>
                    <a:pt x="45" y="4"/>
                  </a:cubicBezTo>
                  <a:cubicBezTo>
                    <a:pt x="58" y="7"/>
                    <a:pt x="69" y="18"/>
                    <a:pt x="71" y="31"/>
                  </a:cubicBezTo>
                  <a:close/>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2" name="Freeform 1450">
              <a:extLst>
                <a:ext uri="{FF2B5EF4-FFF2-40B4-BE49-F238E27FC236}">
                  <a16:creationId xmlns:a16="http://schemas.microsoft.com/office/drawing/2014/main" id="{D3F9B6E2-D295-D479-7083-07ECEC144671}"/>
                </a:ext>
              </a:extLst>
            </p:cNvPr>
            <p:cNvSpPr>
              <a:spLocks/>
            </p:cNvSpPr>
            <p:nvPr/>
          </p:nvSpPr>
          <p:spPr bwMode="auto">
            <a:xfrm>
              <a:off x="2249488" y="5073650"/>
              <a:ext cx="188913" cy="96838"/>
            </a:xfrm>
            <a:custGeom>
              <a:avLst/>
              <a:gdLst>
                <a:gd name="T0" fmla="*/ 0 w 170"/>
                <a:gd name="T1" fmla="*/ 86 h 86"/>
                <a:gd name="T2" fmla="*/ 0 w 170"/>
                <a:gd name="T3" fmla="*/ 40 h 86"/>
                <a:gd name="T4" fmla="*/ 49 w 170"/>
                <a:gd name="T5" fmla="*/ 0 h 86"/>
                <a:gd name="T6" fmla="*/ 121 w 170"/>
                <a:gd name="T7" fmla="*/ 0 h 86"/>
                <a:gd name="T8" fmla="*/ 170 w 170"/>
                <a:gd name="T9" fmla="*/ 40 h 86"/>
                <a:gd name="T10" fmla="*/ 170 w 170"/>
                <a:gd name="T11" fmla="*/ 86 h 86"/>
              </a:gdLst>
              <a:ahLst/>
              <a:cxnLst>
                <a:cxn ang="0">
                  <a:pos x="T0" y="T1"/>
                </a:cxn>
                <a:cxn ang="0">
                  <a:pos x="T2" y="T3"/>
                </a:cxn>
                <a:cxn ang="0">
                  <a:pos x="T4" y="T5"/>
                </a:cxn>
                <a:cxn ang="0">
                  <a:pos x="T6" y="T7"/>
                </a:cxn>
                <a:cxn ang="0">
                  <a:pos x="T8" y="T9"/>
                </a:cxn>
                <a:cxn ang="0">
                  <a:pos x="T10" y="T11"/>
                </a:cxn>
              </a:cxnLst>
              <a:rect l="0" t="0" r="r" b="b"/>
              <a:pathLst>
                <a:path w="170" h="86">
                  <a:moveTo>
                    <a:pt x="0" y="86"/>
                  </a:moveTo>
                  <a:lnTo>
                    <a:pt x="0" y="40"/>
                  </a:lnTo>
                  <a:cubicBezTo>
                    <a:pt x="0" y="18"/>
                    <a:pt x="27" y="0"/>
                    <a:pt x="49" y="0"/>
                  </a:cubicBezTo>
                  <a:lnTo>
                    <a:pt x="121" y="0"/>
                  </a:lnTo>
                  <a:cubicBezTo>
                    <a:pt x="143" y="0"/>
                    <a:pt x="170" y="18"/>
                    <a:pt x="170" y="40"/>
                  </a:cubicBezTo>
                  <a:lnTo>
                    <a:pt x="170" y="86"/>
                  </a:lnTo>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3" name="Line 1451">
              <a:extLst>
                <a:ext uri="{FF2B5EF4-FFF2-40B4-BE49-F238E27FC236}">
                  <a16:creationId xmlns:a16="http://schemas.microsoft.com/office/drawing/2014/main" id="{389BC98D-1D0B-0634-7F79-9EC849316C3A}"/>
                </a:ext>
              </a:extLst>
            </p:cNvPr>
            <p:cNvSpPr>
              <a:spLocks noChangeShapeType="1"/>
            </p:cNvSpPr>
            <p:nvPr/>
          </p:nvSpPr>
          <p:spPr bwMode="auto">
            <a:xfrm>
              <a:off x="2530475" y="49577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4" name="Line 1452">
              <a:extLst>
                <a:ext uri="{FF2B5EF4-FFF2-40B4-BE49-F238E27FC236}">
                  <a16:creationId xmlns:a16="http://schemas.microsoft.com/office/drawing/2014/main" id="{083A2E36-5BE4-3FA3-7E38-23D58523158E}"/>
                </a:ext>
              </a:extLst>
            </p:cNvPr>
            <p:cNvSpPr>
              <a:spLocks noChangeShapeType="1"/>
            </p:cNvSpPr>
            <p:nvPr/>
          </p:nvSpPr>
          <p:spPr bwMode="auto">
            <a:xfrm>
              <a:off x="2530475" y="5026025"/>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5" name="Line 1453">
              <a:extLst>
                <a:ext uri="{FF2B5EF4-FFF2-40B4-BE49-F238E27FC236}">
                  <a16:creationId xmlns:a16="http://schemas.microsoft.com/office/drawing/2014/main" id="{565D81F0-5B10-2EC4-FDAF-A27AEAAB15DD}"/>
                </a:ext>
              </a:extLst>
            </p:cNvPr>
            <p:cNvSpPr>
              <a:spLocks noChangeShapeType="1"/>
            </p:cNvSpPr>
            <p:nvPr/>
          </p:nvSpPr>
          <p:spPr bwMode="auto">
            <a:xfrm>
              <a:off x="2530475" y="5092700"/>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6" name="Line 1454">
              <a:extLst>
                <a:ext uri="{FF2B5EF4-FFF2-40B4-BE49-F238E27FC236}">
                  <a16:creationId xmlns:a16="http://schemas.microsoft.com/office/drawing/2014/main" id="{17699792-B95A-A6D8-37E5-C42B9EEF3EF1}"/>
                </a:ext>
              </a:extLst>
            </p:cNvPr>
            <p:cNvSpPr>
              <a:spLocks noChangeShapeType="1"/>
            </p:cNvSpPr>
            <p:nvPr/>
          </p:nvSpPr>
          <p:spPr bwMode="auto">
            <a:xfrm>
              <a:off x="2530475" y="51609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17" name="Book6" descr="{&quot;Key&quot;:&quot;POWER_USER_SHAPE_ICON&quot;,&quot;Value&quot;:&quot;POWER_USER_SHAPE_ICON_STYLE_1&quot;}">
            <a:extLst>
              <a:ext uri="{FF2B5EF4-FFF2-40B4-BE49-F238E27FC236}">
                <a16:creationId xmlns:a16="http://schemas.microsoft.com/office/drawing/2014/main" id="{FD45214E-D654-E1C7-6506-B1DA3867E968}"/>
              </a:ext>
            </a:extLst>
          </p:cNvPr>
          <p:cNvGrpSpPr>
            <a:grpSpLocks noChangeAspect="1"/>
          </p:cNvGrpSpPr>
          <p:nvPr/>
        </p:nvGrpSpPr>
        <p:grpSpPr>
          <a:xfrm>
            <a:off x="2784767" y="4736599"/>
            <a:ext cx="433215" cy="430129"/>
            <a:chOff x="3074989" y="1408113"/>
            <a:chExt cx="668337" cy="663575"/>
          </a:xfrm>
          <a:solidFill>
            <a:schemeClr val="tx2"/>
          </a:solidFill>
        </p:grpSpPr>
        <p:sp>
          <p:nvSpPr>
            <p:cNvPr id="118" name="Freeform 474">
              <a:extLst>
                <a:ext uri="{FF2B5EF4-FFF2-40B4-BE49-F238E27FC236}">
                  <a16:creationId xmlns:a16="http://schemas.microsoft.com/office/drawing/2014/main" id="{7A44AF76-4311-16D9-35E3-20A58178377A}"/>
                </a:ext>
              </a:extLst>
            </p:cNvPr>
            <p:cNvSpPr>
              <a:spLocks/>
            </p:cNvSpPr>
            <p:nvPr/>
          </p:nvSpPr>
          <p:spPr bwMode="auto">
            <a:xfrm>
              <a:off x="3074989" y="1414463"/>
              <a:ext cx="355600" cy="358775"/>
            </a:xfrm>
            <a:custGeom>
              <a:avLst/>
              <a:gdLst>
                <a:gd name="T0" fmla="*/ 472 w 3041"/>
                <a:gd name="T1" fmla="*/ 3074 h 3074"/>
                <a:gd name="T2" fmla="*/ 176 w 3041"/>
                <a:gd name="T3" fmla="*/ 2956 h 3074"/>
                <a:gd name="T4" fmla="*/ 169 w 3041"/>
                <a:gd name="T5" fmla="*/ 2335 h 3074"/>
                <a:gd name="T6" fmla="*/ 2372 w 3041"/>
                <a:gd name="T7" fmla="*/ 31 h 3074"/>
                <a:gd name="T8" fmla="*/ 2478 w 3041"/>
                <a:gd name="T9" fmla="*/ 29 h 3074"/>
                <a:gd name="T10" fmla="*/ 2481 w 3041"/>
                <a:gd name="T11" fmla="*/ 135 h 3074"/>
                <a:gd name="T12" fmla="*/ 278 w 3041"/>
                <a:gd name="T13" fmla="*/ 2439 h 3074"/>
                <a:gd name="T14" fmla="*/ 279 w 3041"/>
                <a:gd name="T15" fmla="*/ 2848 h 3074"/>
                <a:gd name="T16" fmla="*/ 689 w 3041"/>
                <a:gd name="T17" fmla="*/ 2831 h 3074"/>
                <a:gd name="T18" fmla="*/ 2904 w 3041"/>
                <a:gd name="T19" fmla="*/ 515 h 3074"/>
                <a:gd name="T20" fmla="*/ 3010 w 3041"/>
                <a:gd name="T21" fmla="*/ 512 h 3074"/>
                <a:gd name="T22" fmla="*/ 3012 w 3041"/>
                <a:gd name="T23" fmla="*/ 619 h 3074"/>
                <a:gd name="T24" fmla="*/ 797 w 3041"/>
                <a:gd name="T25" fmla="*/ 2935 h 3074"/>
                <a:gd name="T26" fmla="*/ 472 w 3041"/>
                <a:gd name="T27" fmla="*/ 3074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1" h="3074">
                  <a:moveTo>
                    <a:pt x="472" y="3074"/>
                  </a:moveTo>
                  <a:cubicBezTo>
                    <a:pt x="365" y="3074"/>
                    <a:pt x="258" y="3035"/>
                    <a:pt x="176" y="2956"/>
                  </a:cubicBezTo>
                  <a:cubicBezTo>
                    <a:pt x="3" y="2791"/>
                    <a:pt x="0" y="2512"/>
                    <a:pt x="169" y="2335"/>
                  </a:cubicBezTo>
                  <a:lnTo>
                    <a:pt x="2372" y="31"/>
                  </a:lnTo>
                  <a:cubicBezTo>
                    <a:pt x="2401" y="1"/>
                    <a:pt x="2448" y="0"/>
                    <a:pt x="2478" y="29"/>
                  </a:cubicBezTo>
                  <a:cubicBezTo>
                    <a:pt x="2508" y="58"/>
                    <a:pt x="2509" y="105"/>
                    <a:pt x="2481" y="135"/>
                  </a:cubicBezTo>
                  <a:lnTo>
                    <a:pt x="278" y="2439"/>
                  </a:lnTo>
                  <a:cubicBezTo>
                    <a:pt x="165" y="2556"/>
                    <a:pt x="166" y="2740"/>
                    <a:pt x="279" y="2848"/>
                  </a:cubicBezTo>
                  <a:cubicBezTo>
                    <a:pt x="393" y="2956"/>
                    <a:pt x="576" y="2949"/>
                    <a:pt x="689" y="2831"/>
                  </a:cubicBezTo>
                  <a:lnTo>
                    <a:pt x="2904" y="515"/>
                  </a:lnTo>
                  <a:cubicBezTo>
                    <a:pt x="2932" y="485"/>
                    <a:pt x="2980" y="484"/>
                    <a:pt x="3010" y="512"/>
                  </a:cubicBezTo>
                  <a:cubicBezTo>
                    <a:pt x="3040" y="541"/>
                    <a:pt x="3041" y="589"/>
                    <a:pt x="3012" y="619"/>
                  </a:cubicBezTo>
                  <a:lnTo>
                    <a:pt x="797" y="2935"/>
                  </a:lnTo>
                  <a:cubicBezTo>
                    <a:pt x="708" y="3028"/>
                    <a:pt x="590" y="3074"/>
                    <a:pt x="472" y="30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9" name="Freeform 475">
              <a:extLst>
                <a:ext uri="{FF2B5EF4-FFF2-40B4-BE49-F238E27FC236}">
                  <a16:creationId xmlns:a16="http://schemas.microsoft.com/office/drawing/2014/main" id="{F666E3AB-F207-6D25-5D17-6847C26B5622}"/>
                </a:ext>
              </a:extLst>
            </p:cNvPr>
            <p:cNvSpPr>
              <a:spLocks/>
            </p:cNvSpPr>
            <p:nvPr/>
          </p:nvSpPr>
          <p:spPr bwMode="auto">
            <a:xfrm>
              <a:off x="3400426" y="1762125"/>
              <a:ext cx="342900" cy="309563"/>
            </a:xfrm>
            <a:custGeom>
              <a:avLst/>
              <a:gdLst>
                <a:gd name="T0" fmla="*/ 317 w 2942"/>
                <a:gd name="T1" fmla="*/ 2655 h 2655"/>
                <a:gd name="T2" fmla="*/ 35 w 2942"/>
                <a:gd name="T3" fmla="*/ 2551 h 2655"/>
                <a:gd name="T4" fmla="*/ 27 w 2942"/>
                <a:gd name="T5" fmla="*/ 2445 h 2655"/>
                <a:gd name="T6" fmla="*/ 133 w 2942"/>
                <a:gd name="T7" fmla="*/ 2437 h 2655"/>
                <a:gd name="T8" fmla="*/ 523 w 2942"/>
                <a:gd name="T9" fmla="*/ 2417 h 2655"/>
                <a:gd name="T10" fmla="*/ 2805 w 2942"/>
                <a:gd name="T11" fmla="*/ 31 h 2655"/>
                <a:gd name="T12" fmla="*/ 2911 w 2942"/>
                <a:gd name="T13" fmla="*/ 29 h 2655"/>
                <a:gd name="T14" fmla="*/ 2913 w 2942"/>
                <a:gd name="T15" fmla="*/ 135 h 2655"/>
                <a:gd name="T16" fmla="*/ 632 w 2942"/>
                <a:gd name="T17" fmla="*/ 2521 h 2655"/>
                <a:gd name="T18" fmla="*/ 317 w 2942"/>
                <a:gd name="T19" fmla="*/ 2655 h 2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2" h="2655">
                  <a:moveTo>
                    <a:pt x="317" y="2655"/>
                  </a:moveTo>
                  <a:cubicBezTo>
                    <a:pt x="217" y="2655"/>
                    <a:pt x="117" y="2621"/>
                    <a:pt x="35" y="2551"/>
                  </a:cubicBezTo>
                  <a:cubicBezTo>
                    <a:pt x="4" y="2524"/>
                    <a:pt x="0" y="2477"/>
                    <a:pt x="27" y="2445"/>
                  </a:cubicBezTo>
                  <a:cubicBezTo>
                    <a:pt x="54" y="2414"/>
                    <a:pt x="102" y="2410"/>
                    <a:pt x="133" y="2437"/>
                  </a:cubicBezTo>
                  <a:cubicBezTo>
                    <a:pt x="247" y="2535"/>
                    <a:pt x="419" y="2527"/>
                    <a:pt x="523" y="2417"/>
                  </a:cubicBezTo>
                  <a:lnTo>
                    <a:pt x="2805" y="31"/>
                  </a:lnTo>
                  <a:cubicBezTo>
                    <a:pt x="2833" y="1"/>
                    <a:pt x="2881" y="0"/>
                    <a:pt x="2911" y="29"/>
                  </a:cubicBezTo>
                  <a:cubicBezTo>
                    <a:pt x="2941" y="58"/>
                    <a:pt x="2942" y="105"/>
                    <a:pt x="2913" y="135"/>
                  </a:cubicBezTo>
                  <a:lnTo>
                    <a:pt x="632" y="2521"/>
                  </a:lnTo>
                  <a:cubicBezTo>
                    <a:pt x="546" y="2610"/>
                    <a:pt x="432" y="2655"/>
                    <a:pt x="317" y="26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0" name="Freeform 476">
              <a:extLst>
                <a:ext uri="{FF2B5EF4-FFF2-40B4-BE49-F238E27FC236}">
                  <a16:creationId xmlns:a16="http://schemas.microsoft.com/office/drawing/2014/main" id="{4D4BF3A7-A6A3-DC72-75EA-210BD7511194}"/>
                </a:ext>
              </a:extLst>
            </p:cNvPr>
            <p:cNvSpPr>
              <a:spLocks/>
            </p:cNvSpPr>
            <p:nvPr/>
          </p:nvSpPr>
          <p:spPr bwMode="auto">
            <a:xfrm>
              <a:off x="3344864" y="1408113"/>
              <a:ext cx="87313" cy="87313"/>
            </a:xfrm>
            <a:custGeom>
              <a:avLst/>
              <a:gdLst>
                <a:gd name="T0" fmla="*/ 424 w 746"/>
                <a:gd name="T1" fmla="*/ 746 h 746"/>
                <a:gd name="T2" fmla="*/ 418 w 746"/>
                <a:gd name="T3" fmla="*/ 746 h 746"/>
                <a:gd name="T4" fmla="*/ 136 w 746"/>
                <a:gd name="T5" fmla="*/ 629 h 746"/>
                <a:gd name="T6" fmla="*/ 7 w 746"/>
                <a:gd name="T7" fmla="*/ 352 h 746"/>
                <a:gd name="T8" fmla="*/ 108 w 746"/>
                <a:gd name="T9" fmla="*/ 72 h 746"/>
                <a:gd name="T10" fmla="*/ 147 w 746"/>
                <a:gd name="T11" fmla="*/ 31 h 746"/>
                <a:gd name="T12" fmla="*/ 253 w 746"/>
                <a:gd name="T13" fmla="*/ 28 h 746"/>
                <a:gd name="T14" fmla="*/ 255 w 746"/>
                <a:gd name="T15" fmla="*/ 134 h 746"/>
                <a:gd name="T16" fmla="*/ 216 w 746"/>
                <a:gd name="T17" fmla="*/ 175 h 746"/>
                <a:gd name="T18" fmla="*/ 156 w 746"/>
                <a:gd name="T19" fmla="*/ 343 h 746"/>
                <a:gd name="T20" fmla="*/ 240 w 746"/>
                <a:gd name="T21" fmla="*/ 520 h 746"/>
                <a:gd name="T22" fmla="*/ 420 w 746"/>
                <a:gd name="T23" fmla="*/ 596 h 746"/>
                <a:gd name="T24" fmla="*/ 424 w 746"/>
                <a:gd name="T25" fmla="*/ 596 h 746"/>
                <a:gd name="T26" fmla="*/ 586 w 746"/>
                <a:gd name="T27" fmla="*/ 529 h 746"/>
                <a:gd name="T28" fmla="*/ 609 w 746"/>
                <a:gd name="T29" fmla="*/ 504 h 746"/>
                <a:gd name="T30" fmla="*/ 715 w 746"/>
                <a:gd name="T31" fmla="*/ 502 h 746"/>
                <a:gd name="T32" fmla="*/ 718 w 746"/>
                <a:gd name="T33" fmla="*/ 608 h 746"/>
                <a:gd name="T34" fmla="*/ 694 w 746"/>
                <a:gd name="T35" fmla="*/ 632 h 746"/>
                <a:gd name="T36" fmla="*/ 424 w 746"/>
                <a:gd name="T37"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6" h="746">
                  <a:moveTo>
                    <a:pt x="424" y="746"/>
                  </a:moveTo>
                  <a:lnTo>
                    <a:pt x="418" y="746"/>
                  </a:lnTo>
                  <a:cubicBezTo>
                    <a:pt x="314" y="745"/>
                    <a:pt x="214" y="703"/>
                    <a:pt x="136" y="629"/>
                  </a:cubicBezTo>
                  <a:cubicBezTo>
                    <a:pt x="59" y="554"/>
                    <a:pt x="13" y="456"/>
                    <a:pt x="7" y="352"/>
                  </a:cubicBezTo>
                  <a:cubicBezTo>
                    <a:pt x="0" y="246"/>
                    <a:pt x="36" y="146"/>
                    <a:pt x="108" y="72"/>
                  </a:cubicBezTo>
                  <a:lnTo>
                    <a:pt x="147" y="31"/>
                  </a:lnTo>
                  <a:cubicBezTo>
                    <a:pt x="176" y="1"/>
                    <a:pt x="223" y="0"/>
                    <a:pt x="253" y="28"/>
                  </a:cubicBezTo>
                  <a:cubicBezTo>
                    <a:pt x="283" y="57"/>
                    <a:pt x="284" y="104"/>
                    <a:pt x="255" y="134"/>
                  </a:cubicBezTo>
                  <a:lnTo>
                    <a:pt x="216" y="175"/>
                  </a:lnTo>
                  <a:cubicBezTo>
                    <a:pt x="174" y="219"/>
                    <a:pt x="153" y="279"/>
                    <a:pt x="156" y="343"/>
                  </a:cubicBezTo>
                  <a:cubicBezTo>
                    <a:pt x="160" y="410"/>
                    <a:pt x="190" y="472"/>
                    <a:pt x="240" y="520"/>
                  </a:cubicBezTo>
                  <a:cubicBezTo>
                    <a:pt x="290" y="568"/>
                    <a:pt x="354" y="595"/>
                    <a:pt x="420" y="596"/>
                  </a:cubicBezTo>
                  <a:lnTo>
                    <a:pt x="424" y="596"/>
                  </a:lnTo>
                  <a:cubicBezTo>
                    <a:pt x="487" y="596"/>
                    <a:pt x="544" y="572"/>
                    <a:pt x="586" y="529"/>
                  </a:cubicBezTo>
                  <a:lnTo>
                    <a:pt x="609" y="504"/>
                  </a:lnTo>
                  <a:cubicBezTo>
                    <a:pt x="638" y="474"/>
                    <a:pt x="685" y="473"/>
                    <a:pt x="715" y="502"/>
                  </a:cubicBezTo>
                  <a:cubicBezTo>
                    <a:pt x="745" y="530"/>
                    <a:pt x="746" y="578"/>
                    <a:pt x="718" y="608"/>
                  </a:cubicBezTo>
                  <a:lnTo>
                    <a:pt x="694" y="632"/>
                  </a:lnTo>
                  <a:cubicBezTo>
                    <a:pt x="624" y="706"/>
                    <a:pt x="528" y="746"/>
                    <a:pt x="424" y="7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1" name="Freeform 477">
              <a:extLst>
                <a:ext uri="{FF2B5EF4-FFF2-40B4-BE49-F238E27FC236}">
                  <a16:creationId xmlns:a16="http://schemas.microsoft.com/office/drawing/2014/main" id="{CCEA5736-C7B6-7493-80F1-BB965DBB4A12}"/>
                </a:ext>
              </a:extLst>
            </p:cNvPr>
            <p:cNvSpPr>
              <a:spLocks/>
            </p:cNvSpPr>
            <p:nvPr/>
          </p:nvSpPr>
          <p:spPr bwMode="auto">
            <a:xfrm>
              <a:off x="3268664" y="1914525"/>
              <a:ext cx="146050" cy="141288"/>
            </a:xfrm>
            <a:custGeom>
              <a:avLst/>
              <a:gdLst>
                <a:gd name="T0" fmla="*/ 1161 w 1244"/>
                <a:gd name="T1" fmla="*/ 1208 h 1208"/>
                <a:gd name="T2" fmla="*/ 1109 w 1244"/>
                <a:gd name="T3" fmla="*/ 1187 h 1208"/>
                <a:gd name="T4" fmla="*/ 31 w 1244"/>
                <a:gd name="T5" fmla="*/ 136 h 1208"/>
                <a:gd name="T6" fmla="*/ 29 w 1244"/>
                <a:gd name="T7" fmla="*/ 30 h 1208"/>
                <a:gd name="T8" fmla="*/ 135 w 1244"/>
                <a:gd name="T9" fmla="*/ 29 h 1208"/>
                <a:gd name="T10" fmla="*/ 1214 w 1244"/>
                <a:gd name="T11" fmla="*/ 1079 h 1208"/>
                <a:gd name="T12" fmla="*/ 1215 w 1244"/>
                <a:gd name="T13" fmla="*/ 1185 h 1208"/>
                <a:gd name="T14" fmla="*/ 1161 w 1244"/>
                <a:gd name="T15" fmla="*/ 1208 h 1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4" h="1208">
                  <a:moveTo>
                    <a:pt x="1161" y="1208"/>
                  </a:moveTo>
                  <a:cubicBezTo>
                    <a:pt x="1143" y="1208"/>
                    <a:pt x="1124" y="1201"/>
                    <a:pt x="1109" y="1187"/>
                  </a:cubicBezTo>
                  <a:cubicBezTo>
                    <a:pt x="1109" y="1187"/>
                    <a:pt x="589" y="680"/>
                    <a:pt x="31" y="136"/>
                  </a:cubicBezTo>
                  <a:cubicBezTo>
                    <a:pt x="1" y="107"/>
                    <a:pt x="0" y="60"/>
                    <a:pt x="29" y="30"/>
                  </a:cubicBezTo>
                  <a:cubicBezTo>
                    <a:pt x="58" y="1"/>
                    <a:pt x="106" y="0"/>
                    <a:pt x="135" y="29"/>
                  </a:cubicBezTo>
                  <a:cubicBezTo>
                    <a:pt x="693" y="573"/>
                    <a:pt x="1214" y="1079"/>
                    <a:pt x="1214" y="1079"/>
                  </a:cubicBezTo>
                  <a:cubicBezTo>
                    <a:pt x="1243" y="1108"/>
                    <a:pt x="1244" y="1156"/>
                    <a:pt x="1215" y="1185"/>
                  </a:cubicBezTo>
                  <a:cubicBezTo>
                    <a:pt x="1200" y="1200"/>
                    <a:pt x="1181" y="1208"/>
                    <a:pt x="1161" y="12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2" name="Freeform 478">
              <a:extLst>
                <a:ext uri="{FF2B5EF4-FFF2-40B4-BE49-F238E27FC236}">
                  <a16:creationId xmlns:a16="http://schemas.microsoft.com/office/drawing/2014/main" id="{FC6C0A75-26C8-2D12-CC08-7D7133611655}"/>
                </a:ext>
              </a:extLst>
            </p:cNvPr>
            <p:cNvSpPr>
              <a:spLocks/>
            </p:cNvSpPr>
            <p:nvPr/>
          </p:nvSpPr>
          <p:spPr bwMode="auto">
            <a:xfrm>
              <a:off x="3248026" y="1893888"/>
              <a:ext cx="20638" cy="19050"/>
            </a:xfrm>
            <a:custGeom>
              <a:avLst/>
              <a:gdLst>
                <a:gd name="T0" fmla="*/ 95 w 177"/>
                <a:gd name="T1" fmla="*/ 170 h 170"/>
                <a:gd name="T2" fmla="*/ 42 w 177"/>
                <a:gd name="T3" fmla="*/ 148 h 170"/>
                <a:gd name="T4" fmla="*/ 34 w 177"/>
                <a:gd name="T5" fmla="*/ 140 h 170"/>
                <a:gd name="T6" fmla="*/ 30 w 177"/>
                <a:gd name="T7" fmla="*/ 136 h 170"/>
                <a:gd name="T8" fmla="*/ 29 w 177"/>
                <a:gd name="T9" fmla="*/ 30 h 170"/>
                <a:gd name="T10" fmla="*/ 135 w 177"/>
                <a:gd name="T11" fmla="*/ 29 h 170"/>
                <a:gd name="T12" fmla="*/ 143 w 177"/>
                <a:gd name="T13" fmla="*/ 37 h 170"/>
                <a:gd name="T14" fmla="*/ 147 w 177"/>
                <a:gd name="T15" fmla="*/ 41 h 170"/>
                <a:gd name="T16" fmla="*/ 148 w 177"/>
                <a:gd name="T17" fmla="*/ 147 h 170"/>
                <a:gd name="T18" fmla="*/ 95 w 177"/>
                <a:gd name="T1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70">
                  <a:moveTo>
                    <a:pt x="95" y="170"/>
                  </a:moveTo>
                  <a:cubicBezTo>
                    <a:pt x="76" y="170"/>
                    <a:pt x="57" y="163"/>
                    <a:pt x="42" y="148"/>
                  </a:cubicBezTo>
                  <a:cubicBezTo>
                    <a:pt x="39" y="146"/>
                    <a:pt x="37" y="143"/>
                    <a:pt x="34" y="140"/>
                  </a:cubicBezTo>
                  <a:lnTo>
                    <a:pt x="30" y="136"/>
                  </a:lnTo>
                  <a:cubicBezTo>
                    <a:pt x="1" y="107"/>
                    <a:pt x="0" y="60"/>
                    <a:pt x="29" y="30"/>
                  </a:cubicBezTo>
                  <a:cubicBezTo>
                    <a:pt x="58" y="1"/>
                    <a:pt x="105" y="0"/>
                    <a:pt x="135" y="29"/>
                  </a:cubicBezTo>
                  <a:cubicBezTo>
                    <a:pt x="138" y="32"/>
                    <a:pt x="140" y="34"/>
                    <a:pt x="143" y="37"/>
                  </a:cubicBezTo>
                  <a:lnTo>
                    <a:pt x="147" y="41"/>
                  </a:lnTo>
                  <a:cubicBezTo>
                    <a:pt x="177" y="70"/>
                    <a:pt x="177" y="118"/>
                    <a:pt x="148" y="147"/>
                  </a:cubicBezTo>
                  <a:cubicBezTo>
                    <a:pt x="134" y="162"/>
                    <a:pt x="114" y="170"/>
                    <a:pt x="95"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3" name="Freeform 479">
              <a:extLst>
                <a:ext uri="{FF2B5EF4-FFF2-40B4-BE49-F238E27FC236}">
                  <a16:creationId xmlns:a16="http://schemas.microsoft.com/office/drawing/2014/main" id="{8B4C45C9-CC1F-5D20-74A9-A9099A8554D3}"/>
                </a:ext>
              </a:extLst>
            </p:cNvPr>
            <p:cNvSpPr>
              <a:spLocks/>
            </p:cNvSpPr>
            <p:nvPr/>
          </p:nvSpPr>
          <p:spPr bwMode="auto">
            <a:xfrm>
              <a:off x="3089276" y="1738313"/>
              <a:ext cx="155575" cy="152400"/>
            </a:xfrm>
            <a:custGeom>
              <a:avLst/>
              <a:gdLst>
                <a:gd name="T0" fmla="*/ 1259 w 1341"/>
                <a:gd name="T1" fmla="*/ 1304 h 1304"/>
                <a:gd name="T2" fmla="*/ 1206 w 1341"/>
                <a:gd name="T3" fmla="*/ 1283 h 1304"/>
                <a:gd name="T4" fmla="*/ 30 w 1341"/>
                <a:gd name="T5" fmla="*/ 137 h 1304"/>
                <a:gd name="T6" fmla="*/ 29 w 1341"/>
                <a:gd name="T7" fmla="*/ 30 h 1304"/>
                <a:gd name="T8" fmla="*/ 135 w 1341"/>
                <a:gd name="T9" fmla="*/ 29 h 1304"/>
                <a:gd name="T10" fmla="*/ 1311 w 1341"/>
                <a:gd name="T11" fmla="*/ 1175 h 1304"/>
                <a:gd name="T12" fmla="*/ 1313 w 1341"/>
                <a:gd name="T13" fmla="*/ 1281 h 1304"/>
                <a:gd name="T14" fmla="*/ 1259 w 1341"/>
                <a:gd name="T15" fmla="*/ 1304 h 1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1" h="1304">
                  <a:moveTo>
                    <a:pt x="1259" y="1304"/>
                  </a:moveTo>
                  <a:cubicBezTo>
                    <a:pt x="1240" y="1304"/>
                    <a:pt x="1221" y="1297"/>
                    <a:pt x="1206" y="1283"/>
                  </a:cubicBezTo>
                  <a:lnTo>
                    <a:pt x="30" y="137"/>
                  </a:lnTo>
                  <a:cubicBezTo>
                    <a:pt x="0" y="108"/>
                    <a:pt x="0" y="60"/>
                    <a:pt x="29" y="30"/>
                  </a:cubicBezTo>
                  <a:cubicBezTo>
                    <a:pt x="58" y="1"/>
                    <a:pt x="105" y="0"/>
                    <a:pt x="135" y="29"/>
                  </a:cubicBezTo>
                  <a:lnTo>
                    <a:pt x="1311" y="1175"/>
                  </a:lnTo>
                  <a:cubicBezTo>
                    <a:pt x="1341" y="1204"/>
                    <a:pt x="1341" y="1252"/>
                    <a:pt x="1313" y="1281"/>
                  </a:cubicBezTo>
                  <a:cubicBezTo>
                    <a:pt x="1298" y="1297"/>
                    <a:pt x="1278" y="1304"/>
                    <a:pt x="1259" y="13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4" name="Freeform 480">
              <a:extLst>
                <a:ext uri="{FF2B5EF4-FFF2-40B4-BE49-F238E27FC236}">
                  <a16:creationId xmlns:a16="http://schemas.microsoft.com/office/drawing/2014/main" id="{EC161261-1F13-FC49-3B44-4CBDDC37B157}"/>
                </a:ext>
              </a:extLst>
            </p:cNvPr>
            <p:cNvSpPr>
              <a:spLocks/>
            </p:cNvSpPr>
            <p:nvPr/>
          </p:nvSpPr>
          <p:spPr bwMode="auto">
            <a:xfrm>
              <a:off x="3414714" y="1463675"/>
              <a:ext cx="323850" cy="311150"/>
            </a:xfrm>
            <a:custGeom>
              <a:avLst/>
              <a:gdLst>
                <a:gd name="T0" fmla="*/ 2691 w 2774"/>
                <a:gd name="T1" fmla="*/ 2652 h 2652"/>
                <a:gd name="T2" fmla="*/ 2640 w 2774"/>
                <a:gd name="T3" fmla="*/ 2631 h 2652"/>
                <a:gd name="T4" fmla="*/ 31 w 2774"/>
                <a:gd name="T5" fmla="*/ 137 h 2652"/>
                <a:gd name="T6" fmla="*/ 29 w 2774"/>
                <a:gd name="T7" fmla="*/ 31 h 2652"/>
                <a:gd name="T8" fmla="*/ 135 w 2774"/>
                <a:gd name="T9" fmla="*/ 29 h 2652"/>
                <a:gd name="T10" fmla="*/ 2743 w 2774"/>
                <a:gd name="T11" fmla="*/ 2523 h 2652"/>
                <a:gd name="T12" fmla="*/ 2746 w 2774"/>
                <a:gd name="T13" fmla="*/ 2629 h 2652"/>
                <a:gd name="T14" fmla="*/ 2691 w 2774"/>
                <a:gd name="T15" fmla="*/ 2652 h 2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4" h="2652">
                  <a:moveTo>
                    <a:pt x="2691" y="2652"/>
                  </a:moveTo>
                  <a:cubicBezTo>
                    <a:pt x="2673" y="2652"/>
                    <a:pt x="2654" y="2645"/>
                    <a:pt x="2640" y="2631"/>
                  </a:cubicBezTo>
                  <a:lnTo>
                    <a:pt x="31" y="137"/>
                  </a:lnTo>
                  <a:cubicBezTo>
                    <a:pt x="1" y="108"/>
                    <a:pt x="0" y="61"/>
                    <a:pt x="29" y="31"/>
                  </a:cubicBezTo>
                  <a:cubicBezTo>
                    <a:pt x="57" y="1"/>
                    <a:pt x="105" y="0"/>
                    <a:pt x="135" y="29"/>
                  </a:cubicBezTo>
                  <a:lnTo>
                    <a:pt x="2743" y="2523"/>
                  </a:lnTo>
                  <a:cubicBezTo>
                    <a:pt x="2773" y="2551"/>
                    <a:pt x="2774" y="2599"/>
                    <a:pt x="2746" y="2629"/>
                  </a:cubicBezTo>
                  <a:cubicBezTo>
                    <a:pt x="2731" y="2644"/>
                    <a:pt x="2711" y="2652"/>
                    <a:pt x="2691" y="26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5" name="Freeform 481">
              <a:extLst>
                <a:ext uri="{FF2B5EF4-FFF2-40B4-BE49-F238E27FC236}">
                  <a16:creationId xmlns:a16="http://schemas.microsoft.com/office/drawing/2014/main" id="{2BE4318A-67E2-2DFD-8BBC-BE653062411A}"/>
                </a:ext>
              </a:extLst>
            </p:cNvPr>
            <p:cNvSpPr>
              <a:spLocks/>
            </p:cNvSpPr>
            <p:nvPr/>
          </p:nvSpPr>
          <p:spPr bwMode="auto">
            <a:xfrm>
              <a:off x="3392489" y="1527175"/>
              <a:ext cx="66675" cy="25400"/>
            </a:xfrm>
            <a:custGeom>
              <a:avLst/>
              <a:gdLst>
                <a:gd name="T0" fmla="*/ 283 w 579"/>
                <a:gd name="T1" fmla="*/ 215 h 215"/>
                <a:gd name="T2" fmla="*/ 0 w 579"/>
                <a:gd name="T3" fmla="*/ 149 h 215"/>
                <a:gd name="T4" fmla="*/ 62 w 579"/>
                <a:gd name="T5" fmla="*/ 12 h 215"/>
                <a:gd name="T6" fmla="*/ 498 w 579"/>
                <a:gd name="T7" fmla="*/ 0 h 215"/>
                <a:gd name="T8" fmla="*/ 579 w 579"/>
                <a:gd name="T9" fmla="*/ 127 h 215"/>
                <a:gd name="T10" fmla="*/ 283 w 579"/>
                <a:gd name="T11" fmla="*/ 215 h 215"/>
              </a:gdLst>
              <a:ahLst/>
              <a:cxnLst>
                <a:cxn ang="0">
                  <a:pos x="T0" y="T1"/>
                </a:cxn>
                <a:cxn ang="0">
                  <a:pos x="T2" y="T3"/>
                </a:cxn>
                <a:cxn ang="0">
                  <a:pos x="T4" y="T5"/>
                </a:cxn>
                <a:cxn ang="0">
                  <a:pos x="T6" y="T7"/>
                </a:cxn>
                <a:cxn ang="0">
                  <a:pos x="T8" y="T9"/>
                </a:cxn>
                <a:cxn ang="0">
                  <a:pos x="T10" y="T11"/>
                </a:cxn>
              </a:cxnLst>
              <a:rect l="0" t="0" r="r" b="b"/>
              <a:pathLst>
                <a:path w="579" h="215">
                  <a:moveTo>
                    <a:pt x="283" y="215"/>
                  </a:moveTo>
                  <a:cubicBezTo>
                    <a:pt x="175" y="215"/>
                    <a:pt x="77" y="184"/>
                    <a:pt x="0" y="149"/>
                  </a:cubicBezTo>
                  <a:lnTo>
                    <a:pt x="62" y="12"/>
                  </a:lnTo>
                  <a:cubicBezTo>
                    <a:pt x="173" y="63"/>
                    <a:pt x="339" y="102"/>
                    <a:pt x="498" y="0"/>
                  </a:cubicBezTo>
                  <a:lnTo>
                    <a:pt x="579" y="127"/>
                  </a:lnTo>
                  <a:cubicBezTo>
                    <a:pt x="478" y="191"/>
                    <a:pt x="377" y="215"/>
                    <a:pt x="283"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6" name="Freeform 482">
              <a:extLst>
                <a:ext uri="{FF2B5EF4-FFF2-40B4-BE49-F238E27FC236}">
                  <a16:creationId xmlns:a16="http://schemas.microsoft.com/office/drawing/2014/main" id="{BBAAA6D1-DD7D-DB1F-0971-98EF47EA5EDB}"/>
                </a:ext>
              </a:extLst>
            </p:cNvPr>
            <p:cNvSpPr>
              <a:spLocks/>
            </p:cNvSpPr>
            <p:nvPr/>
          </p:nvSpPr>
          <p:spPr bwMode="auto">
            <a:xfrm>
              <a:off x="3644901" y="1736725"/>
              <a:ext cx="36513" cy="79375"/>
            </a:xfrm>
            <a:custGeom>
              <a:avLst/>
              <a:gdLst>
                <a:gd name="T0" fmla="*/ 188 w 321"/>
                <a:gd name="T1" fmla="*/ 675 h 675"/>
                <a:gd name="T2" fmla="*/ 194 w 321"/>
                <a:gd name="T3" fmla="*/ 0 h 675"/>
                <a:gd name="T4" fmla="*/ 321 w 321"/>
                <a:gd name="T5" fmla="*/ 79 h 675"/>
                <a:gd name="T6" fmla="*/ 312 w 321"/>
                <a:gd name="T7" fmla="*/ 590 h 675"/>
                <a:gd name="T8" fmla="*/ 188 w 321"/>
                <a:gd name="T9" fmla="*/ 675 h 675"/>
              </a:gdLst>
              <a:ahLst/>
              <a:cxnLst>
                <a:cxn ang="0">
                  <a:pos x="T0" y="T1"/>
                </a:cxn>
                <a:cxn ang="0">
                  <a:pos x="T2" y="T3"/>
                </a:cxn>
                <a:cxn ang="0">
                  <a:pos x="T4" y="T5"/>
                </a:cxn>
                <a:cxn ang="0">
                  <a:pos x="T6" y="T7"/>
                </a:cxn>
                <a:cxn ang="0">
                  <a:pos x="T8" y="T9"/>
                </a:cxn>
              </a:cxnLst>
              <a:rect l="0" t="0" r="r" b="b"/>
              <a:pathLst>
                <a:path w="321" h="675">
                  <a:moveTo>
                    <a:pt x="188" y="675"/>
                  </a:moveTo>
                  <a:cubicBezTo>
                    <a:pt x="0" y="402"/>
                    <a:pt x="111" y="135"/>
                    <a:pt x="194" y="0"/>
                  </a:cubicBezTo>
                  <a:lnTo>
                    <a:pt x="321" y="79"/>
                  </a:lnTo>
                  <a:cubicBezTo>
                    <a:pt x="243" y="205"/>
                    <a:pt x="178" y="397"/>
                    <a:pt x="312" y="590"/>
                  </a:cubicBezTo>
                  <a:lnTo>
                    <a:pt x="188" y="67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7" name="Freeform 483">
              <a:extLst>
                <a:ext uri="{FF2B5EF4-FFF2-40B4-BE49-F238E27FC236}">
                  <a16:creationId xmlns:a16="http://schemas.microsoft.com/office/drawing/2014/main" id="{40B77519-C34A-2BB0-6B8D-E7FC70CA74AD}"/>
                </a:ext>
              </a:extLst>
            </p:cNvPr>
            <p:cNvSpPr>
              <a:spLocks noEditPoints="1"/>
            </p:cNvSpPr>
            <p:nvPr/>
          </p:nvSpPr>
          <p:spPr bwMode="auto">
            <a:xfrm>
              <a:off x="3248026" y="1560513"/>
              <a:ext cx="406400" cy="404813"/>
            </a:xfrm>
            <a:custGeom>
              <a:avLst/>
              <a:gdLst>
                <a:gd name="T0" fmla="*/ 1526 w 3492"/>
                <a:gd name="T1" fmla="*/ 151 h 3459"/>
                <a:gd name="T2" fmla="*/ 1511 w 3492"/>
                <a:gd name="T3" fmla="*/ 157 h 3459"/>
                <a:gd name="T4" fmla="*/ 157 w 3492"/>
                <a:gd name="T5" fmla="*/ 1573 h 3459"/>
                <a:gd name="T6" fmla="*/ 150 w 3492"/>
                <a:gd name="T7" fmla="*/ 1588 h 3459"/>
                <a:gd name="T8" fmla="*/ 155 w 3492"/>
                <a:gd name="T9" fmla="*/ 1599 h 3459"/>
                <a:gd name="T10" fmla="*/ 1938 w 3492"/>
                <a:gd name="T11" fmla="*/ 3305 h 3459"/>
                <a:gd name="T12" fmla="*/ 1949 w 3492"/>
                <a:gd name="T13" fmla="*/ 3309 h 3459"/>
                <a:gd name="T14" fmla="*/ 1964 w 3492"/>
                <a:gd name="T15" fmla="*/ 3302 h 3459"/>
                <a:gd name="T16" fmla="*/ 3318 w 3492"/>
                <a:gd name="T17" fmla="*/ 1886 h 3459"/>
                <a:gd name="T18" fmla="*/ 3320 w 3492"/>
                <a:gd name="T19" fmla="*/ 1860 h 3459"/>
                <a:gd name="T20" fmla="*/ 1536 w 3492"/>
                <a:gd name="T21" fmla="*/ 154 h 3459"/>
                <a:gd name="T22" fmla="*/ 1526 w 3492"/>
                <a:gd name="T23" fmla="*/ 151 h 3459"/>
                <a:gd name="T24" fmla="*/ 1949 w 3492"/>
                <a:gd name="T25" fmla="*/ 3459 h 3459"/>
                <a:gd name="T26" fmla="*/ 1835 w 3492"/>
                <a:gd name="T27" fmla="*/ 3413 h 3459"/>
                <a:gd name="T28" fmla="*/ 51 w 3492"/>
                <a:gd name="T29" fmla="*/ 1708 h 3459"/>
                <a:gd name="T30" fmla="*/ 0 w 3492"/>
                <a:gd name="T31" fmla="*/ 1589 h 3459"/>
                <a:gd name="T32" fmla="*/ 48 w 3492"/>
                <a:gd name="T33" fmla="*/ 1469 h 3459"/>
                <a:gd name="T34" fmla="*/ 1402 w 3492"/>
                <a:gd name="T35" fmla="*/ 54 h 3459"/>
                <a:gd name="T36" fmla="*/ 1526 w 3492"/>
                <a:gd name="T37" fmla="*/ 0 h 3459"/>
                <a:gd name="T38" fmla="*/ 1640 w 3492"/>
                <a:gd name="T39" fmla="*/ 46 h 3459"/>
                <a:gd name="T40" fmla="*/ 3424 w 3492"/>
                <a:gd name="T41" fmla="*/ 1752 h 3459"/>
                <a:gd name="T42" fmla="*/ 3427 w 3492"/>
                <a:gd name="T43" fmla="*/ 1990 h 3459"/>
                <a:gd name="T44" fmla="*/ 2073 w 3492"/>
                <a:gd name="T45" fmla="*/ 3406 h 3459"/>
                <a:gd name="T46" fmla="*/ 1949 w 3492"/>
                <a:gd name="T47" fmla="*/ 3459 h 3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2" h="3459">
                  <a:moveTo>
                    <a:pt x="1526" y="151"/>
                  </a:moveTo>
                  <a:cubicBezTo>
                    <a:pt x="1523" y="151"/>
                    <a:pt x="1516" y="151"/>
                    <a:pt x="1511" y="157"/>
                  </a:cubicBezTo>
                  <a:lnTo>
                    <a:pt x="157" y="1573"/>
                  </a:lnTo>
                  <a:cubicBezTo>
                    <a:pt x="151" y="1579"/>
                    <a:pt x="150" y="1585"/>
                    <a:pt x="150" y="1588"/>
                  </a:cubicBezTo>
                  <a:cubicBezTo>
                    <a:pt x="150" y="1592"/>
                    <a:pt x="151" y="1596"/>
                    <a:pt x="155" y="1599"/>
                  </a:cubicBezTo>
                  <a:lnTo>
                    <a:pt x="1938" y="3305"/>
                  </a:lnTo>
                  <a:cubicBezTo>
                    <a:pt x="1941" y="3308"/>
                    <a:pt x="1945" y="3309"/>
                    <a:pt x="1949" y="3309"/>
                  </a:cubicBezTo>
                  <a:cubicBezTo>
                    <a:pt x="1952" y="3309"/>
                    <a:pt x="1959" y="3308"/>
                    <a:pt x="1964" y="3302"/>
                  </a:cubicBezTo>
                  <a:lnTo>
                    <a:pt x="3318" y="1886"/>
                  </a:lnTo>
                  <a:cubicBezTo>
                    <a:pt x="3326" y="1878"/>
                    <a:pt x="3327" y="1866"/>
                    <a:pt x="3320" y="1860"/>
                  </a:cubicBezTo>
                  <a:lnTo>
                    <a:pt x="1536" y="154"/>
                  </a:lnTo>
                  <a:cubicBezTo>
                    <a:pt x="1534" y="152"/>
                    <a:pt x="1530" y="151"/>
                    <a:pt x="1526" y="151"/>
                  </a:cubicBezTo>
                  <a:close/>
                  <a:moveTo>
                    <a:pt x="1949" y="3459"/>
                  </a:moveTo>
                  <a:cubicBezTo>
                    <a:pt x="1906" y="3459"/>
                    <a:pt x="1865" y="3443"/>
                    <a:pt x="1835" y="3413"/>
                  </a:cubicBezTo>
                  <a:lnTo>
                    <a:pt x="51" y="1708"/>
                  </a:lnTo>
                  <a:cubicBezTo>
                    <a:pt x="18" y="1677"/>
                    <a:pt x="0" y="1634"/>
                    <a:pt x="0" y="1589"/>
                  </a:cubicBezTo>
                  <a:cubicBezTo>
                    <a:pt x="0" y="1545"/>
                    <a:pt x="17" y="1502"/>
                    <a:pt x="48" y="1469"/>
                  </a:cubicBezTo>
                  <a:lnTo>
                    <a:pt x="1402" y="54"/>
                  </a:lnTo>
                  <a:cubicBezTo>
                    <a:pt x="1434" y="20"/>
                    <a:pt x="1480" y="0"/>
                    <a:pt x="1526" y="0"/>
                  </a:cubicBezTo>
                  <a:cubicBezTo>
                    <a:pt x="1569" y="0"/>
                    <a:pt x="1609" y="17"/>
                    <a:pt x="1640" y="46"/>
                  </a:cubicBezTo>
                  <a:lnTo>
                    <a:pt x="3424" y="1752"/>
                  </a:lnTo>
                  <a:cubicBezTo>
                    <a:pt x="3490" y="1815"/>
                    <a:pt x="3492" y="1922"/>
                    <a:pt x="3427" y="1990"/>
                  </a:cubicBezTo>
                  <a:lnTo>
                    <a:pt x="2073" y="3406"/>
                  </a:lnTo>
                  <a:cubicBezTo>
                    <a:pt x="2040" y="3440"/>
                    <a:pt x="1995" y="3459"/>
                    <a:pt x="1949" y="34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8" name="Freeform 484">
              <a:extLst>
                <a:ext uri="{FF2B5EF4-FFF2-40B4-BE49-F238E27FC236}">
                  <a16:creationId xmlns:a16="http://schemas.microsoft.com/office/drawing/2014/main" id="{6ABA53C7-B992-FCD0-F538-37EB79DD3E51}"/>
                </a:ext>
              </a:extLst>
            </p:cNvPr>
            <p:cNvSpPr>
              <a:spLocks/>
            </p:cNvSpPr>
            <p:nvPr/>
          </p:nvSpPr>
          <p:spPr bwMode="auto">
            <a:xfrm>
              <a:off x="3162301" y="1735138"/>
              <a:ext cx="320675" cy="307975"/>
            </a:xfrm>
            <a:custGeom>
              <a:avLst/>
              <a:gdLst>
                <a:gd name="T0" fmla="*/ 2671 w 2754"/>
                <a:gd name="T1" fmla="*/ 2632 h 2632"/>
                <a:gd name="T2" fmla="*/ 2619 w 2754"/>
                <a:gd name="T3" fmla="*/ 2611 h 2632"/>
                <a:gd name="T4" fmla="*/ 31 w 2754"/>
                <a:gd name="T5" fmla="*/ 137 h 2632"/>
                <a:gd name="T6" fmla="*/ 29 w 2754"/>
                <a:gd name="T7" fmla="*/ 31 h 2632"/>
                <a:gd name="T8" fmla="*/ 135 w 2754"/>
                <a:gd name="T9" fmla="*/ 28 h 2632"/>
                <a:gd name="T10" fmla="*/ 2723 w 2754"/>
                <a:gd name="T11" fmla="*/ 2503 h 2632"/>
                <a:gd name="T12" fmla="*/ 2725 w 2754"/>
                <a:gd name="T13" fmla="*/ 2609 h 2632"/>
                <a:gd name="T14" fmla="*/ 2671 w 2754"/>
                <a:gd name="T15" fmla="*/ 2632 h 26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54" h="2632">
                  <a:moveTo>
                    <a:pt x="2671" y="2632"/>
                  </a:moveTo>
                  <a:cubicBezTo>
                    <a:pt x="2652" y="2632"/>
                    <a:pt x="2633" y="2625"/>
                    <a:pt x="2619" y="2611"/>
                  </a:cubicBezTo>
                  <a:lnTo>
                    <a:pt x="31" y="137"/>
                  </a:lnTo>
                  <a:cubicBezTo>
                    <a:pt x="1" y="108"/>
                    <a:pt x="0" y="61"/>
                    <a:pt x="29" y="31"/>
                  </a:cubicBezTo>
                  <a:cubicBezTo>
                    <a:pt x="57" y="1"/>
                    <a:pt x="105" y="0"/>
                    <a:pt x="135" y="28"/>
                  </a:cubicBezTo>
                  <a:lnTo>
                    <a:pt x="2723" y="2503"/>
                  </a:lnTo>
                  <a:cubicBezTo>
                    <a:pt x="2753" y="2531"/>
                    <a:pt x="2754" y="2579"/>
                    <a:pt x="2725" y="2609"/>
                  </a:cubicBezTo>
                  <a:cubicBezTo>
                    <a:pt x="2710" y="2624"/>
                    <a:pt x="2690" y="2632"/>
                    <a:pt x="2671" y="26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29" name="Briefcase10" descr="{&quot;Key&quot;:&quot;POWER_USER_SHAPE_ICON&quot;,&quot;Value&quot;:&quot;POWER_USER_SHAPE_ICON_STYLE_1&quot;}">
            <a:extLst>
              <a:ext uri="{FF2B5EF4-FFF2-40B4-BE49-F238E27FC236}">
                <a16:creationId xmlns:a16="http://schemas.microsoft.com/office/drawing/2014/main" id="{7EAF9176-30BC-B890-41BD-BBC1021CE24B}"/>
              </a:ext>
            </a:extLst>
          </p:cNvPr>
          <p:cNvGrpSpPr>
            <a:grpSpLocks noChangeAspect="1"/>
          </p:cNvGrpSpPr>
          <p:nvPr/>
        </p:nvGrpSpPr>
        <p:grpSpPr>
          <a:xfrm>
            <a:off x="6927344" y="1065901"/>
            <a:ext cx="421927" cy="336934"/>
            <a:chOff x="7331076" y="1797050"/>
            <a:chExt cx="441325" cy="352425"/>
          </a:xfrm>
          <a:solidFill>
            <a:schemeClr val="accent6"/>
          </a:solidFill>
        </p:grpSpPr>
        <p:sp>
          <p:nvSpPr>
            <p:cNvPr id="130" name="Freeform 198">
              <a:extLst>
                <a:ext uri="{FF2B5EF4-FFF2-40B4-BE49-F238E27FC236}">
                  <a16:creationId xmlns:a16="http://schemas.microsoft.com/office/drawing/2014/main" id="{9B36C309-EC5F-655A-1006-10109A10CF1D}"/>
                </a:ext>
              </a:extLst>
            </p:cNvPr>
            <p:cNvSpPr>
              <a:spLocks noEditPoints="1"/>
            </p:cNvSpPr>
            <p:nvPr/>
          </p:nvSpPr>
          <p:spPr bwMode="auto">
            <a:xfrm>
              <a:off x="7331076" y="1847850"/>
              <a:ext cx="439738" cy="301625"/>
            </a:xfrm>
            <a:custGeom>
              <a:avLst/>
              <a:gdLst>
                <a:gd name="T0" fmla="*/ 26 w 482"/>
                <a:gd name="T1" fmla="*/ 14 h 330"/>
                <a:gd name="T2" fmla="*/ 15 w 482"/>
                <a:gd name="T3" fmla="*/ 26 h 330"/>
                <a:gd name="T4" fmla="*/ 15 w 482"/>
                <a:gd name="T5" fmla="*/ 305 h 330"/>
                <a:gd name="T6" fmla="*/ 26 w 482"/>
                <a:gd name="T7" fmla="*/ 316 h 330"/>
                <a:gd name="T8" fmla="*/ 457 w 482"/>
                <a:gd name="T9" fmla="*/ 316 h 330"/>
                <a:gd name="T10" fmla="*/ 468 w 482"/>
                <a:gd name="T11" fmla="*/ 305 h 330"/>
                <a:gd name="T12" fmla="*/ 468 w 482"/>
                <a:gd name="T13" fmla="*/ 26 h 330"/>
                <a:gd name="T14" fmla="*/ 457 w 482"/>
                <a:gd name="T15" fmla="*/ 14 h 330"/>
                <a:gd name="T16" fmla="*/ 26 w 482"/>
                <a:gd name="T17" fmla="*/ 14 h 330"/>
                <a:gd name="T18" fmla="*/ 457 w 482"/>
                <a:gd name="T19" fmla="*/ 330 h 330"/>
                <a:gd name="T20" fmla="*/ 26 w 482"/>
                <a:gd name="T21" fmla="*/ 330 h 330"/>
                <a:gd name="T22" fmla="*/ 0 w 482"/>
                <a:gd name="T23" fmla="*/ 305 h 330"/>
                <a:gd name="T24" fmla="*/ 0 w 482"/>
                <a:gd name="T25" fmla="*/ 26 h 330"/>
                <a:gd name="T26" fmla="*/ 26 w 482"/>
                <a:gd name="T27" fmla="*/ 0 h 330"/>
                <a:gd name="T28" fmla="*/ 457 w 482"/>
                <a:gd name="T29" fmla="*/ 0 h 330"/>
                <a:gd name="T30" fmla="*/ 482 w 482"/>
                <a:gd name="T31" fmla="*/ 26 h 330"/>
                <a:gd name="T32" fmla="*/ 482 w 482"/>
                <a:gd name="T33" fmla="*/ 305 h 330"/>
                <a:gd name="T34" fmla="*/ 457 w 482"/>
                <a:gd name="T3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2" h="330">
                  <a:moveTo>
                    <a:pt x="26" y="14"/>
                  </a:moveTo>
                  <a:cubicBezTo>
                    <a:pt x="20" y="14"/>
                    <a:pt x="15" y="19"/>
                    <a:pt x="15" y="26"/>
                  </a:cubicBezTo>
                  <a:lnTo>
                    <a:pt x="15" y="305"/>
                  </a:lnTo>
                  <a:cubicBezTo>
                    <a:pt x="15" y="311"/>
                    <a:pt x="20" y="316"/>
                    <a:pt x="26" y="316"/>
                  </a:cubicBezTo>
                  <a:lnTo>
                    <a:pt x="457" y="316"/>
                  </a:lnTo>
                  <a:cubicBezTo>
                    <a:pt x="463" y="316"/>
                    <a:pt x="468" y="311"/>
                    <a:pt x="468" y="305"/>
                  </a:cubicBezTo>
                  <a:lnTo>
                    <a:pt x="468" y="26"/>
                  </a:lnTo>
                  <a:cubicBezTo>
                    <a:pt x="468" y="19"/>
                    <a:pt x="463" y="14"/>
                    <a:pt x="457" y="14"/>
                  </a:cubicBezTo>
                  <a:lnTo>
                    <a:pt x="26" y="14"/>
                  </a:lnTo>
                  <a:close/>
                  <a:moveTo>
                    <a:pt x="457" y="330"/>
                  </a:moveTo>
                  <a:lnTo>
                    <a:pt x="26" y="330"/>
                  </a:lnTo>
                  <a:cubicBezTo>
                    <a:pt x="12" y="330"/>
                    <a:pt x="0" y="319"/>
                    <a:pt x="0" y="305"/>
                  </a:cubicBezTo>
                  <a:lnTo>
                    <a:pt x="0" y="26"/>
                  </a:lnTo>
                  <a:cubicBezTo>
                    <a:pt x="0" y="11"/>
                    <a:pt x="12" y="0"/>
                    <a:pt x="26" y="0"/>
                  </a:cubicBezTo>
                  <a:lnTo>
                    <a:pt x="457" y="0"/>
                  </a:lnTo>
                  <a:cubicBezTo>
                    <a:pt x="471" y="0"/>
                    <a:pt x="482" y="11"/>
                    <a:pt x="482" y="26"/>
                  </a:cubicBezTo>
                  <a:lnTo>
                    <a:pt x="482" y="305"/>
                  </a:lnTo>
                  <a:cubicBezTo>
                    <a:pt x="482" y="319"/>
                    <a:pt x="471" y="330"/>
                    <a:pt x="457" y="3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1" name="Freeform 199">
              <a:extLst>
                <a:ext uri="{FF2B5EF4-FFF2-40B4-BE49-F238E27FC236}">
                  <a16:creationId xmlns:a16="http://schemas.microsoft.com/office/drawing/2014/main" id="{8B776013-955F-CA1E-13B3-72962E2C5E59}"/>
                </a:ext>
              </a:extLst>
            </p:cNvPr>
            <p:cNvSpPr>
              <a:spLocks/>
            </p:cNvSpPr>
            <p:nvPr/>
          </p:nvSpPr>
          <p:spPr bwMode="auto">
            <a:xfrm>
              <a:off x="7478713" y="1797050"/>
              <a:ext cx="150813" cy="63500"/>
            </a:xfrm>
            <a:custGeom>
              <a:avLst/>
              <a:gdLst>
                <a:gd name="T0" fmla="*/ 157 w 165"/>
                <a:gd name="T1" fmla="*/ 69 h 69"/>
                <a:gd name="T2" fmla="*/ 150 w 165"/>
                <a:gd name="T3" fmla="*/ 62 h 69"/>
                <a:gd name="T4" fmla="*/ 150 w 165"/>
                <a:gd name="T5" fmla="*/ 14 h 69"/>
                <a:gd name="T6" fmla="*/ 15 w 165"/>
                <a:gd name="T7" fmla="*/ 14 h 69"/>
                <a:gd name="T8" fmla="*/ 15 w 165"/>
                <a:gd name="T9" fmla="*/ 62 h 69"/>
                <a:gd name="T10" fmla="*/ 7 w 165"/>
                <a:gd name="T11" fmla="*/ 69 h 69"/>
                <a:gd name="T12" fmla="*/ 0 w 165"/>
                <a:gd name="T13" fmla="*/ 62 h 69"/>
                <a:gd name="T14" fmla="*/ 0 w 165"/>
                <a:gd name="T15" fmla="*/ 7 h 69"/>
                <a:gd name="T16" fmla="*/ 7 w 165"/>
                <a:gd name="T17" fmla="*/ 0 h 69"/>
                <a:gd name="T18" fmla="*/ 157 w 165"/>
                <a:gd name="T19" fmla="*/ 0 h 69"/>
                <a:gd name="T20" fmla="*/ 165 w 165"/>
                <a:gd name="T21" fmla="*/ 7 h 69"/>
                <a:gd name="T22" fmla="*/ 165 w 165"/>
                <a:gd name="T23" fmla="*/ 62 h 69"/>
                <a:gd name="T24" fmla="*/ 157 w 165"/>
                <a:gd name="T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69">
                  <a:moveTo>
                    <a:pt x="157" y="69"/>
                  </a:moveTo>
                  <a:cubicBezTo>
                    <a:pt x="153" y="69"/>
                    <a:pt x="150" y="66"/>
                    <a:pt x="150" y="62"/>
                  </a:cubicBezTo>
                  <a:lnTo>
                    <a:pt x="150" y="14"/>
                  </a:lnTo>
                  <a:lnTo>
                    <a:pt x="15" y="14"/>
                  </a:lnTo>
                  <a:lnTo>
                    <a:pt x="15" y="62"/>
                  </a:lnTo>
                  <a:cubicBezTo>
                    <a:pt x="15" y="66"/>
                    <a:pt x="11" y="69"/>
                    <a:pt x="7" y="69"/>
                  </a:cubicBezTo>
                  <a:cubicBezTo>
                    <a:pt x="3" y="69"/>
                    <a:pt x="0" y="66"/>
                    <a:pt x="0" y="62"/>
                  </a:cubicBezTo>
                  <a:lnTo>
                    <a:pt x="0" y="7"/>
                  </a:lnTo>
                  <a:cubicBezTo>
                    <a:pt x="0" y="3"/>
                    <a:pt x="3" y="0"/>
                    <a:pt x="7" y="0"/>
                  </a:cubicBezTo>
                  <a:lnTo>
                    <a:pt x="157" y="0"/>
                  </a:lnTo>
                  <a:cubicBezTo>
                    <a:pt x="161" y="0"/>
                    <a:pt x="165" y="3"/>
                    <a:pt x="165" y="7"/>
                  </a:cubicBezTo>
                  <a:lnTo>
                    <a:pt x="165" y="62"/>
                  </a:lnTo>
                  <a:cubicBezTo>
                    <a:pt x="165" y="66"/>
                    <a:pt x="161" y="69"/>
                    <a:pt x="157" y="6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2" name="Freeform 200">
              <a:extLst>
                <a:ext uri="{FF2B5EF4-FFF2-40B4-BE49-F238E27FC236}">
                  <a16:creationId xmlns:a16="http://schemas.microsoft.com/office/drawing/2014/main" id="{E41239EF-8E14-CE14-1B41-5A66BA4579EC}"/>
                </a:ext>
              </a:extLst>
            </p:cNvPr>
            <p:cNvSpPr>
              <a:spLocks noEditPoints="1"/>
            </p:cNvSpPr>
            <p:nvPr/>
          </p:nvSpPr>
          <p:spPr bwMode="auto">
            <a:xfrm>
              <a:off x="742473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7 w 62"/>
                <a:gd name="T11" fmla="*/ 66 h 90"/>
                <a:gd name="T12" fmla="*/ 47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7" y="71"/>
                    <a:pt x="47" y="66"/>
                  </a:cubicBezTo>
                  <a:lnTo>
                    <a:pt x="47" y="24"/>
                  </a:lnTo>
                  <a:cubicBezTo>
                    <a:pt x="47"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3" name="Freeform 201">
              <a:extLst>
                <a:ext uri="{FF2B5EF4-FFF2-40B4-BE49-F238E27FC236}">
                  <a16:creationId xmlns:a16="http://schemas.microsoft.com/office/drawing/2014/main" id="{691079FA-6352-1BC2-239B-FFAFEE6AE7BD}"/>
                </a:ext>
              </a:extLst>
            </p:cNvPr>
            <p:cNvSpPr>
              <a:spLocks noEditPoints="1"/>
            </p:cNvSpPr>
            <p:nvPr/>
          </p:nvSpPr>
          <p:spPr bwMode="auto">
            <a:xfrm>
              <a:off x="762158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8 w 62"/>
                <a:gd name="T11" fmla="*/ 66 h 90"/>
                <a:gd name="T12" fmla="*/ 48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8" y="71"/>
                    <a:pt x="48" y="66"/>
                  </a:cubicBezTo>
                  <a:lnTo>
                    <a:pt x="48" y="24"/>
                  </a:lnTo>
                  <a:cubicBezTo>
                    <a:pt x="48"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4" name="Freeform 202">
              <a:extLst>
                <a:ext uri="{FF2B5EF4-FFF2-40B4-BE49-F238E27FC236}">
                  <a16:creationId xmlns:a16="http://schemas.microsoft.com/office/drawing/2014/main" id="{850D3820-4158-1F57-B0BE-80E6C00E929E}"/>
                </a:ext>
              </a:extLst>
            </p:cNvPr>
            <p:cNvSpPr>
              <a:spLocks/>
            </p:cNvSpPr>
            <p:nvPr/>
          </p:nvSpPr>
          <p:spPr bwMode="auto">
            <a:xfrm>
              <a:off x="7331076" y="1933575"/>
              <a:ext cx="85725" cy="71438"/>
            </a:xfrm>
            <a:custGeom>
              <a:avLst/>
              <a:gdLst>
                <a:gd name="T0" fmla="*/ 86 w 94"/>
                <a:gd name="T1" fmla="*/ 78 h 78"/>
                <a:gd name="T2" fmla="*/ 71 w 94"/>
                <a:gd name="T3" fmla="*/ 78 h 78"/>
                <a:gd name="T4" fmla="*/ 66 w 94"/>
                <a:gd name="T5" fmla="*/ 76 h 78"/>
                <a:gd name="T6" fmla="*/ 3 w 94"/>
                <a:gd name="T7" fmla="*/ 13 h 78"/>
                <a:gd name="T8" fmla="*/ 3 w 94"/>
                <a:gd name="T9" fmla="*/ 3 h 78"/>
                <a:gd name="T10" fmla="*/ 13 w 94"/>
                <a:gd name="T11" fmla="*/ 3 h 78"/>
                <a:gd name="T12" fmla="*/ 74 w 94"/>
                <a:gd name="T13" fmla="*/ 63 h 78"/>
                <a:gd name="T14" fmla="*/ 86 w 94"/>
                <a:gd name="T15" fmla="*/ 63 h 78"/>
                <a:gd name="T16" fmla="*/ 94 w 94"/>
                <a:gd name="T17" fmla="*/ 71 h 78"/>
                <a:gd name="T18" fmla="*/ 86 w 94"/>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8">
                  <a:moveTo>
                    <a:pt x="86" y="78"/>
                  </a:moveTo>
                  <a:lnTo>
                    <a:pt x="71" y="78"/>
                  </a:lnTo>
                  <a:cubicBezTo>
                    <a:pt x="69" y="78"/>
                    <a:pt x="68" y="77"/>
                    <a:pt x="66" y="76"/>
                  </a:cubicBezTo>
                  <a:lnTo>
                    <a:pt x="3" y="13"/>
                  </a:lnTo>
                  <a:cubicBezTo>
                    <a:pt x="0" y="10"/>
                    <a:pt x="0" y="5"/>
                    <a:pt x="3" y="3"/>
                  </a:cubicBezTo>
                  <a:cubicBezTo>
                    <a:pt x="6" y="0"/>
                    <a:pt x="11" y="0"/>
                    <a:pt x="13" y="3"/>
                  </a:cubicBezTo>
                  <a:lnTo>
                    <a:pt x="74" y="63"/>
                  </a:lnTo>
                  <a:lnTo>
                    <a:pt x="86" y="63"/>
                  </a:lnTo>
                  <a:cubicBezTo>
                    <a:pt x="90" y="63"/>
                    <a:pt x="94" y="67"/>
                    <a:pt x="94" y="71"/>
                  </a:cubicBezTo>
                  <a:cubicBezTo>
                    <a:pt x="94" y="75"/>
                    <a:pt x="90" y="78"/>
                    <a:pt x="86"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5" name="Freeform 203">
              <a:extLst>
                <a:ext uri="{FF2B5EF4-FFF2-40B4-BE49-F238E27FC236}">
                  <a16:creationId xmlns:a16="http://schemas.microsoft.com/office/drawing/2014/main" id="{9E70745D-5F7D-C902-AC25-2D248FC3B40C}"/>
                </a:ext>
              </a:extLst>
            </p:cNvPr>
            <p:cNvSpPr>
              <a:spLocks/>
            </p:cNvSpPr>
            <p:nvPr/>
          </p:nvSpPr>
          <p:spPr bwMode="auto">
            <a:xfrm>
              <a:off x="7686676" y="1933575"/>
              <a:ext cx="85725" cy="71438"/>
            </a:xfrm>
            <a:custGeom>
              <a:avLst/>
              <a:gdLst>
                <a:gd name="T0" fmla="*/ 22 w 93"/>
                <a:gd name="T1" fmla="*/ 78 h 78"/>
                <a:gd name="T2" fmla="*/ 7 w 93"/>
                <a:gd name="T3" fmla="*/ 78 h 78"/>
                <a:gd name="T4" fmla="*/ 0 w 93"/>
                <a:gd name="T5" fmla="*/ 71 h 78"/>
                <a:gd name="T6" fmla="*/ 7 w 93"/>
                <a:gd name="T7" fmla="*/ 63 h 78"/>
                <a:gd name="T8" fmla="*/ 19 w 93"/>
                <a:gd name="T9" fmla="*/ 63 h 78"/>
                <a:gd name="T10" fmla="*/ 80 w 93"/>
                <a:gd name="T11" fmla="*/ 3 h 78"/>
                <a:gd name="T12" fmla="*/ 90 w 93"/>
                <a:gd name="T13" fmla="*/ 3 h 78"/>
                <a:gd name="T14" fmla="*/ 90 w 93"/>
                <a:gd name="T15" fmla="*/ 13 h 78"/>
                <a:gd name="T16" fmla="*/ 27 w 93"/>
                <a:gd name="T17" fmla="*/ 76 h 78"/>
                <a:gd name="T18" fmla="*/ 22 w 93"/>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78">
                  <a:moveTo>
                    <a:pt x="22" y="78"/>
                  </a:moveTo>
                  <a:lnTo>
                    <a:pt x="7" y="78"/>
                  </a:lnTo>
                  <a:cubicBezTo>
                    <a:pt x="3" y="78"/>
                    <a:pt x="0" y="75"/>
                    <a:pt x="0" y="71"/>
                  </a:cubicBezTo>
                  <a:cubicBezTo>
                    <a:pt x="0" y="67"/>
                    <a:pt x="3" y="63"/>
                    <a:pt x="7" y="63"/>
                  </a:cubicBezTo>
                  <a:lnTo>
                    <a:pt x="19" y="63"/>
                  </a:lnTo>
                  <a:lnTo>
                    <a:pt x="80" y="3"/>
                  </a:lnTo>
                  <a:cubicBezTo>
                    <a:pt x="83" y="0"/>
                    <a:pt x="87" y="0"/>
                    <a:pt x="90" y="3"/>
                  </a:cubicBezTo>
                  <a:cubicBezTo>
                    <a:pt x="93" y="5"/>
                    <a:pt x="93" y="10"/>
                    <a:pt x="90" y="13"/>
                  </a:cubicBezTo>
                  <a:lnTo>
                    <a:pt x="27" y="76"/>
                  </a:lnTo>
                  <a:cubicBezTo>
                    <a:pt x="26" y="77"/>
                    <a:pt x="24" y="78"/>
                    <a:pt x="22"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6" name="Freeform 204">
              <a:extLst>
                <a:ext uri="{FF2B5EF4-FFF2-40B4-BE49-F238E27FC236}">
                  <a16:creationId xmlns:a16="http://schemas.microsoft.com/office/drawing/2014/main" id="{158FAF2A-4A00-FDAF-E27E-4748E3E86C54}"/>
                </a:ext>
              </a:extLst>
            </p:cNvPr>
            <p:cNvSpPr>
              <a:spLocks/>
            </p:cNvSpPr>
            <p:nvPr/>
          </p:nvSpPr>
          <p:spPr bwMode="auto">
            <a:xfrm>
              <a:off x="7486651" y="1992313"/>
              <a:ext cx="130175" cy="12700"/>
            </a:xfrm>
            <a:custGeom>
              <a:avLst/>
              <a:gdLst>
                <a:gd name="T0" fmla="*/ 135 w 142"/>
                <a:gd name="T1" fmla="*/ 14 h 14"/>
                <a:gd name="T2" fmla="*/ 7 w 142"/>
                <a:gd name="T3" fmla="*/ 14 h 14"/>
                <a:gd name="T4" fmla="*/ 0 w 142"/>
                <a:gd name="T5" fmla="*/ 7 h 14"/>
                <a:gd name="T6" fmla="*/ 7 w 142"/>
                <a:gd name="T7" fmla="*/ 0 h 14"/>
                <a:gd name="T8" fmla="*/ 135 w 142"/>
                <a:gd name="T9" fmla="*/ 0 h 14"/>
                <a:gd name="T10" fmla="*/ 142 w 142"/>
                <a:gd name="T11" fmla="*/ 7 h 14"/>
                <a:gd name="T12" fmla="*/ 135 w 142"/>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2" h="14">
                  <a:moveTo>
                    <a:pt x="135" y="14"/>
                  </a:moveTo>
                  <a:lnTo>
                    <a:pt x="7" y="14"/>
                  </a:lnTo>
                  <a:cubicBezTo>
                    <a:pt x="3" y="14"/>
                    <a:pt x="0" y="11"/>
                    <a:pt x="0" y="7"/>
                  </a:cubicBezTo>
                  <a:cubicBezTo>
                    <a:pt x="0" y="3"/>
                    <a:pt x="3" y="0"/>
                    <a:pt x="7" y="0"/>
                  </a:cubicBezTo>
                  <a:lnTo>
                    <a:pt x="135" y="0"/>
                  </a:lnTo>
                  <a:cubicBezTo>
                    <a:pt x="139" y="0"/>
                    <a:pt x="142" y="3"/>
                    <a:pt x="142" y="7"/>
                  </a:cubicBezTo>
                  <a:cubicBezTo>
                    <a:pt x="142" y="11"/>
                    <a:pt x="139" y="14"/>
                    <a:pt x="135"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sp>
        <p:nvSpPr>
          <p:cNvPr id="3" name="Rectangle 2">
            <a:extLst>
              <a:ext uri="{FF2B5EF4-FFF2-40B4-BE49-F238E27FC236}">
                <a16:creationId xmlns:a16="http://schemas.microsoft.com/office/drawing/2014/main" id="{CF8FF7B0-2A05-A2B4-679B-E70C0C09C3AA}"/>
              </a:ext>
            </a:extLst>
          </p:cNvPr>
          <p:cNvSpPr/>
          <p:nvPr/>
        </p:nvSpPr>
        <p:spPr>
          <a:xfrm>
            <a:off x="2608735" y="1027906"/>
            <a:ext cx="45719" cy="17095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B7FC477C-8468-49C5-BAE0-A84FB0927929}"/>
              </a:ext>
            </a:extLst>
          </p:cNvPr>
          <p:cNvSpPr/>
          <p:nvPr/>
        </p:nvSpPr>
        <p:spPr>
          <a:xfrm>
            <a:off x="2606198" y="2906790"/>
            <a:ext cx="45719" cy="16219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156DB95F-6E8A-45E4-2449-807222183B9A}"/>
              </a:ext>
            </a:extLst>
          </p:cNvPr>
          <p:cNvSpPr/>
          <p:nvPr/>
        </p:nvSpPr>
        <p:spPr>
          <a:xfrm>
            <a:off x="2615717" y="4762201"/>
            <a:ext cx="45719" cy="14382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CA001177-FA72-7BE4-0ED9-4241F7BB405A}"/>
              </a:ext>
            </a:extLst>
          </p:cNvPr>
          <p:cNvSpPr/>
          <p:nvPr/>
        </p:nvSpPr>
        <p:spPr>
          <a:xfrm>
            <a:off x="6751896" y="1027906"/>
            <a:ext cx="45719" cy="518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0" name="Telecommunications" descr="{&quot;Key&quot;:&quot;POWER_USER_SHAPE_ICON&quot;,&quot;Value&quot;:&quot;POWER_USER_SHAPE_ICON_STYLE_1&quot;}">
            <a:extLst>
              <a:ext uri="{FF2B5EF4-FFF2-40B4-BE49-F238E27FC236}">
                <a16:creationId xmlns:a16="http://schemas.microsoft.com/office/drawing/2014/main" id="{C78FF006-F8C7-68FB-DD9C-1BB72B01258B}"/>
              </a:ext>
            </a:extLst>
          </p:cNvPr>
          <p:cNvGrpSpPr>
            <a:grpSpLocks noChangeAspect="1"/>
          </p:cNvGrpSpPr>
          <p:nvPr/>
        </p:nvGrpSpPr>
        <p:grpSpPr>
          <a:xfrm>
            <a:off x="2887333" y="3661512"/>
            <a:ext cx="219515" cy="242796"/>
            <a:chOff x="6443663" y="2062163"/>
            <a:chExt cx="209550" cy="231775"/>
          </a:xfrm>
          <a:solidFill>
            <a:schemeClr val="accent3"/>
          </a:solidFill>
        </p:grpSpPr>
        <p:sp>
          <p:nvSpPr>
            <p:cNvPr id="141" name="Freeform 3067">
              <a:extLst>
                <a:ext uri="{FF2B5EF4-FFF2-40B4-BE49-F238E27FC236}">
                  <a16:creationId xmlns:a16="http://schemas.microsoft.com/office/drawing/2014/main" id="{22CEF1EA-C6F8-3627-4A3B-B4EDD31516C6}"/>
                </a:ext>
              </a:extLst>
            </p:cNvPr>
            <p:cNvSpPr>
              <a:spLocks noEditPoints="1"/>
            </p:cNvSpPr>
            <p:nvPr/>
          </p:nvSpPr>
          <p:spPr bwMode="auto">
            <a:xfrm>
              <a:off x="6443663" y="2105025"/>
              <a:ext cx="209550" cy="149225"/>
            </a:xfrm>
            <a:custGeom>
              <a:avLst/>
              <a:gdLst>
                <a:gd name="T0" fmla="*/ 904 w 5761"/>
                <a:gd name="T1" fmla="*/ 200 h 4102"/>
                <a:gd name="T2" fmla="*/ 358 w 5761"/>
                <a:gd name="T3" fmla="*/ 402 h 4102"/>
                <a:gd name="T4" fmla="*/ 678 w 5761"/>
                <a:gd name="T5" fmla="*/ 1458 h 4102"/>
                <a:gd name="T6" fmla="*/ 2314 w 5761"/>
                <a:gd name="T7" fmla="*/ 2917 h 4102"/>
                <a:gd name="T8" fmla="*/ 4857 w 5761"/>
                <a:gd name="T9" fmla="*/ 3902 h 4102"/>
                <a:gd name="T10" fmla="*/ 5403 w 5761"/>
                <a:gd name="T11" fmla="*/ 3700 h 4102"/>
                <a:gd name="T12" fmla="*/ 5082 w 5761"/>
                <a:gd name="T13" fmla="*/ 2644 h 4102"/>
                <a:gd name="T14" fmla="*/ 3446 w 5761"/>
                <a:gd name="T15" fmla="*/ 1185 h 4102"/>
                <a:gd name="T16" fmla="*/ 904 w 5761"/>
                <a:gd name="T17" fmla="*/ 200 h 4102"/>
                <a:gd name="T18" fmla="*/ 4857 w 5761"/>
                <a:gd name="T19" fmla="*/ 4102 h 4102"/>
                <a:gd name="T20" fmla="*/ 2205 w 5761"/>
                <a:gd name="T21" fmla="*/ 3084 h 4102"/>
                <a:gd name="T22" fmla="*/ 518 w 5761"/>
                <a:gd name="T23" fmla="*/ 1577 h 4102"/>
                <a:gd name="T24" fmla="*/ 190 w 5761"/>
                <a:gd name="T25" fmla="*/ 292 h 4102"/>
                <a:gd name="T26" fmla="*/ 904 w 5761"/>
                <a:gd name="T27" fmla="*/ 0 h 4102"/>
                <a:gd name="T28" fmla="*/ 3556 w 5761"/>
                <a:gd name="T29" fmla="*/ 1017 h 4102"/>
                <a:gd name="T30" fmla="*/ 5243 w 5761"/>
                <a:gd name="T31" fmla="*/ 2524 h 4102"/>
                <a:gd name="T32" fmla="*/ 5570 w 5761"/>
                <a:gd name="T33" fmla="*/ 3809 h 4102"/>
                <a:gd name="T34" fmla="*/ 4857 w 5761"/>
                <a:gd name="T35" fmla="*/ 4102 h 4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61" h="4102">
                  <a:moveTo>
                    <a:pt x="904" y="200"/>
                  </a:moveTo>
                  <a:cubicBezTo>
                    <a:pt x="715" y="200"/>
                    <a:pt x="467" y="235"/>
                    <a:pt x="358" y="402"/>
                  </a:cubicBezTo>
                  <a:cubicBezTo>
                    <a:pt x="218" y="614"/>
                    <a:pt x="335" y="1000"/>
                    <a:pt x="678" y="1458"/>
                  </a:cubicBezTo>
                  <a:cubicBezTo>
                    <a:pt x="1047" y="1950"/>
                    <a:pt x="1628" y="2468"/>
                    <a:pt x="2314" y="2917"/>
                  </a:cubicBezTo>
                  <a:cubicBezTo>
                    <a:pt x="3244" y="3524"/>
                    <a:pt x="4217" y="3902"/>
                    <a:pt x="4857" y="3902"/>
                  </a:cubicBezTo>
                  <a:cubicBezTo>
                    <a:pt x="5046" y="3902"/>
                    <a:pt x="5294" y="3866"/>
                    <a:pt x="5403" y="3700"/>
                  </a:cubicBezTo>
                  <a:cubicBezTo>
                    <a:pt x="5542" y="3487"/>
                    <a:pt x="5425" y="3102"/>
                    <a:pt x="5082" y="2644"/>
                  </a:cubicBezTo>
                  <a:cubicBezTo>
                    <a:pt x="4714" y="2152"/>
                    <a:pt x="4133" y="1634"/>
                    <a:pt x="3446" y="1185"/>
                  </a:cubicBezTo>
                  <a:cubicBezTo>
                    <a:pt x="2517" y="578"/>
                    <a:pt x="1543" y="200"/>
                    <a:pt x="904" y="200"/>
                  </a:cubicBezTo>
                  <a:close/>
                  <a:moveTo>
                    <a:pt x="4857" y="4102"/>
                  </a:moveTo>
                  <a:cubicBezTo>
                    <a:pt x="4181" y="4102"/>
                    <a:pt x="3165" y="3712"/>
                    <a:pt x="2205" y="3084"/>
                  </a:cubicBezTo>
                  <a:cubicBezTo>
                    <a:pt x="1499" y="2623"/>
                    <a:pt x="900" y="2088"/>
                    <a:pt x="518" y="1577"/>
                  </a:cubicBezTo>
                  <a:cubicBezTo>
                    <a:pt x="116" y="1041"/>
                    <a:pt x="0" y="584"/>
                    <a:pt x="190" y="292"/>
                  </a:cubicBezTo>
                  <a:cubicBezTo>
                    <a:pt x="315" y="101"/>
                    <a:pt x="562" y="0"/>
                    <a:pt x="904" y="0"/>
                  </a:cubicBezTo>
                  <a:cubicBezTo>
                    <a:pt x="1580" y="0"/>
                    <a:pt x="2596" y="390"/>
                    <a:pt x="3556" y="1017"/>
                  </a:cubicBezTo>
                  <a:cubicBezTo>
                    <a:pt x="4262" y="1478"/>
                    <a:pt x="4861" y="2013"/>
                    <a:pt x="5243" y="2524"/>
                  </a:cubicBezTo>
                  <a:cubicBezTo>
                    <a:pt x="5645" y="3061"/>
                    <a:pt x="5761" y="3518"/>
                    <a:pt x="5570" y="3809"/>
                  </a:cubicBezTo>
                  <a:cubicBezTo>
                    <a:pt x="5445" y="4001"/>
                    <a:pt x="5199" y="4102"/>
                    <a:pt x="4857" y="4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2" name="Freeform 3068">
              <a:extLst>
                <a:ext uri="{FF2B5EF4-FFF2-40B4-BE49-F238E27FC236}">
                  <a16:creationId xmlns:a16="http://schemas.microsoft.com/office/drawing/2014/main" id="{1B8E6AF0-4C82-748F-2EF3-075281EEBE19}"/>
                </a:ext>
              </a:extLst>
            </p:cNvPr>
            <p:cNvSpPr>
              <a:spLocks/>
            </p:cNvSpPr>
            <p:nvPr/>
          </p:nvSpPr>
          <p:spPr bwMode="auto">
            <a:xfrm>
              <a:off x="6521450" y="2063750"/>
              <a:ext cx="122238" cy="179388"/>
            </a:xfrm>
            <a:custGeom>
              <a:avLst/>
              <a:gdLst>
                <a:gd name="T0" fmla="*/ 73 w 77"/>
                <a:gd name="T1" fmla="*/ 113 h 113"/>
                <a:gd name="T2" fmla="*/ 60 w 77"/>
                <a:gd name="T3" fmla="*/ 8 h 113"/>
                <a:gd name="T4" fmla="*/ 4 w 77"/>
                <a:gd name="T5" fmla="*/ 94 h 113"/>
                <a:gd name="T6" fmla="*/ 0 w 77"/>
                <a:gd name="T7" fmla="*/ 92 h 113"/>
                <a:gd name="T8" fmla="*/ 59 w 77"/>
                <a:gd name="T9" fmla="*/ 0 h 113"/>
                <a:gd name="T10" fmla="*/ 64 w 77"/>
                <a:gd name="T11" fmla="*/ 1 h 113"/>
                <a:gd name="T12" fmla="*/ 77 w 77"/>
                <a:gd name="T13" fmla="*/ 112 h 113"/>
                <a:gd name="T14" fmla="*/ 73 w 77"/>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13">
                  <a:moveTo>
                    <a:pt x="73" y="113"/>
                  </a:moveTo>
                  <a:lnTo>
                    <a:pt x="60" y="8"/>
                  </a:lnTo>
                  <a:lnTo>
                    <a:pt x="4" y="94"/>
                  </a:lnTo>
                  <a:lnTo>
                    <a:pt x="0" y="92"/>
                  </a:lnTo>
                  <a:lnTo>
                    <a:pt x="59" y="0"/>
                  </a:lnTo>
                  <a:lnTo>
                    <a:pt x="64" y="1"/>
                  </a:lnTo>
                  <a:lnTo>
                    <a:pt x="77" y="112"/>
                  </a:lnTo>
                  <a:lnTo>
                    <a:pt x="7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3" name="Freeform 3069">
              <a:extLst>
                <a:ext uri="{FF2B5EF4-FFF2-40B4-BE49-F238E27FC236}">
                  <a16:creationId xmlns:a16="http://schemas.microsoft.com/office/drawing/2014/main" id="{CDA01339-138B-1C13-108B-C821F7A90092}"/>
                </a:ext>
              </a:extLst>
            </p:cNvPr>
            <p:cNvSpPr>
              <a:spLocks/>
            </p:cNvSpPr>
            <p:nvPr/>
          </p:nvSpPr>
          <p:spPr bwMode="auto">
            <a:xfrm>
              <a:off x="6459538" y="2062163"/>
              <a:ext cx="163513" cy="52388"/>
            </a:xfrm>
            <a:custGeom>
              <a:avLst/>
              <a:gdLst>
                <a:gd name="T0" fmla="*/ 1 w 103"/>
                <a:gd name="T1" fmla="*/ 33 h 33"/>
                <a:gd name="T2" fmla="*/ 0 w 103"/>
                <a:gd name="T3" fmla="*/ 28 h 33"/>
                <a:gd name="T4" fmla="*/ 102 w 103"/>
                <a:gd name="T5" fmla="*/ 0 h 33"/>
                <a:gd name="T6" fmla="*/ 103 w 103"/>
                <a:gd name="T7" fmla="*/ 4 h 33"/>
                <a:gd name="T8" fmla="*/ 1 w 103"/>
                <a:gd name="T9" fmla="*/ 33 h 33"/>
              </a:gdLst>
              <a:ahLst/>
              <a:cxnLst>
                <a:cxn ang="0">
                  <a:pos x="T0" y="T1"/>
                </a:cxn>
                <a:cxn ang="0">
                  <a:pos x="T2" y="T3"/>
                </a:cxn>
                <a:cxn ang="0">
                  <a:pos x="T4" y="T5"/>
                </a:cxn>
                <a:cxn ang="0">
                  <a:pos x="T6" y="T7"/>
                </a:cxn>
                <a:cxn ang="0">
                  <a:pos x="T8" y="T9"/>
                </a:cxn>
              </a:cxnLst>
              <a:rect l="0" t="0" r="r" b="b"/>
              <a:pathLst>
                <a:path w="103" h="33">
                  <a:moveTo>
                    <a:pt x="1" y="33"/>
                  </a:moveTo>
                  <a:lnTo>
                    <a:pt x="0" y="28"/>
                  </a:lnTo>
                  <a:lnTo>
                    <a:pt x="102" y="0"/>
                  </a:lnTo>
                  <a:lnTo>
                    <a:pt x="103" y="4"/>
                  </a:lnTo>
                  <a:lnTo>
                    <a:pt x="1"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4" name="Rectangle 3070">
              <a:extLst>
                <a:ext uri="{FF2B5EF4-FFF2-40B4-BE49-F238E27FC236}">
                  <a16:creationId xmlns:a16="http://schemas.microsoft.com/office/drawing/2014/main" id="{715D84F5-203B-5095-8851-584E0E6C2285}"/>
                </a:ext>
              </a:extLst>
            </p:cNvPr>
            <p:cNvSpPr>
              <a:spLocks noChangeArrowheads="1"/>
            </p:cNvSpPr>
            <p:nvPr/>
          </p:nvSpPr>
          <p:spPr bwMode="auto">
            <a:xfrm>
              <a:off x="6521450" y="2239963"/>
              <a:ext cx="6350"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5" name="Freeform 3071">
              <a:extLst>
                <a:ext uri="{FF2B5EF4-FFF2-40B4-BE49-F238E27FC236}">
                  <a16:creationId xmlns:a16="http://schemas.microsoft.com/office/drawing/2014/main" id="{1F8931D3-446D-DDD6-11E2-0BF36471647D}"/>
                </a:ext>
              </a:extLst>
            </p:cNvPr>
            <p:cNvSpPr>
              <a:spLocks/>
            </p:cNvSpPr>
            <p:nvPr/>
          </p:nvSpPr>
          <p:spPr bwMode="auto">
            <a:xfrm>
              <a:off x="6467475" y="2262188"/>
              <a:ext cx="120650" cy="31750"/>
            </a:xfrm>
            <a:custGeom>
              <a:avLst/>
              <a:gdLst>
                <a:gd name="T0" fmla="*/ 1662 w 3323"/>
                <a:gd name="T1" fmla="*/ 872 h 872"/>
                <a:gd name="T2" fmla="*/ 0 w 3323"/>
                <a:gd name="T3" fmla="*/ 436 h 872"/>
                <a:gd name="T4" fmla="*/ 497 w 3323"/>
                <a:gd name="T5" fmla="*/ 110 h 872"/>
                <a:gd name="T6" fmla="*/ 1543 w 3323"/>
                <a:gd name="T7" fmla="*/ 1 h 872"/>
                <a:gd name="T8" fmla="*/ 1643 w 3323"/>
                <a:gd name="T9" fmla="*/ 0 h 872"/>
                <a:gd name="T10" fmla="*/ 1646 w 3323"/>
                <a:gd name="T11" fmla="*/ 200 h 872"/>
                <a:gd name="T12" fmla="*/ 1546 w 3323"/>
                <a:gd name="T13" fmla="*/ 201 h 872"/>
                <a:gd name="T14" fmla="*/ 596 w 3323"/>
                <a:gd name="T15" fmla="*/ 293 h 872"/>
                <a:gd name="T16" fmla="*/ 206 w 3323"/>
                <a:gd name="T17" fmla="*/ 436 h 872"/>
                <a:gd name="T18" fmla="*/ 635 w 3323"/>
                <a:gd name="T19" fmla="*/ 587 h 872"/>
                <a:gd name="T20" fmla="*/ 1662 w 3323"/>
                <a:gd name="T21" fmla="*/ 672 h 872"/>
                <a:gd name="T22" fmla="*/ 2689 w 3323"/>
                <a:gd name="T23" fmla="*/ 587 h 872"/>
                <a:gd name="T24" fmla="*/ 3118 w 3323"/>
                <a:gd name="T25" fmla="*/ 436 h 872"/>
                <a:gd name="T26" fmla="*/ 2257 w 3323"/>
                <a:gd name="T27" fmla="*/ 226 h 872"/>
                <a:gd name="T28" fmla="*/ 2157 w 3323"/>
                <a:gd name="T29" fmla="*/ 217 h 872"/>
                <a:gd name="T30" fmla="*/ 2175 w 3323"/>
                <a:gd name="T31" fmla="*/ 18 h 872"/>
                <a:gd name="T32" fmla="*/ 2275 w 3323"/>
                <a:gd name="T33" fmla="*/ 27 h 872"/>
                <a:gd name="T34" fmla="*/ 2985 w 3323"/>
                <a:gd name="T35" fmla="*/ 153 h 872"/>
                <a:gd name="T36" fmla="*/ 3323 w 3323"/>
                <a:gd name="T37" fmla="*/ 436 h 872"/>
                <a:gd name="T38" fmla="*/ 1662 w 3323"/>
                <a:gd name="T39" fmla="*/ 872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23" h="872">
                  <a:moveTo>
                    <a:pt x="1662" y="872"/>
                  </a:moveTo>
                  <a:cubicBezTo>
                    <a:pt x="1491" y="872"/>
                    <a:pt x="0" y="859"/>
                    <a:pt x="0" y="436"/>
                  </a:cubicBezTo>
                  <a:cubicBezTo>
                    <a:pt x="0" y="292"/>
                    <a:pt x="158" y="188"/>
                    <a:pt x="497" y="110"/>
                  </a:cubicBezTo>
                  <a:cubicBezTo>
                    <a:pt x="772" y="46"/>
                    <a:pt x="1144" y="8"/>
                    <a:pt x="1543" y="1"/>
                  </a:cubicBezTo>
                  <a:lnTo>
                    <a:pt x="1643" y="0"/>
                  </a:lnTo>
                  <a:lnTo>
                    <a:pt x="1646" y="200"/>
                  </a:lnTo>
                  <a:lnTo>
                    <a:pt x="1546" y="201"/>
                  </a:lnTo>
                  <a:cubicBezTo>
                    <a:pt x="1189" y="207"/>
                    <a:pt x="852" y="239"/>
                    <a:pt x="596" y="293"/>
                  </a:cubicBezTo>
                  <a:cubicBezTo>
                    <a:pt x="333" y="348"/>
                    <a:pt x="232" y="409"/>
                    <a:pt x="206" y="436"/>
                  </a:cubicBezTo>
                  <a:cubicBezTo>
                    <a:pt x="233" y="465"/>
                    <a:pt x="344" y="530"/>
                    <a:pt x="635" y="587"/>
                  </a:cubicBezTo>
                  <a:cubicBezTo>
                    <a:pt x="916" y="642"/>
                    <a:pt x="1281" y="672"/>
                    <a:pt x="1662" y="672"/>
                  </a:cubicBezTo>
                  <a:cubicBezTo>
                    <a:pt x="2043" y="672"/>
                    <a:pt x="2407" y="642"/>
                    <a:pt x="2689" y="587"/>
                  </a:cubicBezTo>
                  <a:cubicBezTo>
                    <a:pt x="2980" y="530"/>
                    <a:pt x="3090" y="465"/>
                    <a:pt x="3118" y="436"/>
                  </a:cubicBezTo>
                  <a:cubicBezTo>
                    <a:pt x="3072" y="384"/>
                    <a:pt x="2823" y="277"/>
                    <a:pt x="2257" y="226"/>
                  </a:cubicBezTo>
                  <a:lnTo>
                    <a:pt x="2157" y="217"/>
                  </a:lnTo>
                  <a:lnTo>
                    <a:pt x="2175" y="18"/>
                  </a:lnTo>
                  <a:lnTo>
                    <a:pt x="2275" y="27"/>
                  </a:lnTo>
                  <a:cubicBezTo>
                    <a:pt x="2562" y="52"/>
                    <a:pt x="2808" y="97"/>
                    <a:pt x="2985" y="153"/>
                  </a:cubicBezTo>
                  <a:cubicBezTo>
                    <a:pt x="3069" y="179"/>
                    <a:pt x="3323" y="260"/>
                    <a:pt x="3323" y="436"/>
                  </a:cubicBezTo>
                  <a:cubicBezTo>
                    <a:pt x="3323" y="859"/>
                    <a:pt x="1832" y="872"/>
                    <a:pt x="1662" y="8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6" name="Freeform 3072">
              <a:extLst>
                <a:ext uri="{FF2B5EF4-FFF2-40B4-BE49-F238E27FC236}">
                  <a16:creationId xmlns:a16="http://schemas.microsoft.com/office/drawing/2014/main" id="{D7FCD969-A032-FF8F-6563-BB0EB3C956BE}"/>
                </a:ext>
              </a:extLst>
            </p:cNvPr>
            <p:cNvSpPr>
              <a:spLocks/>
            </p:cNvSpPr>
            <p:nvPr/>
          </p:nvSpPr>
          <p:spPr bwMode="auto">
            <a:xfrm>
              <a:off x="6446838" y="2117725"/>
              <a:ext cx="190500" cy="142875"/>
            </a:xfrm>
            <a:custGeom>
              <a:avLst/>
              <a:gdLst>
                <a:gd name="T0" fmla="*/ 4116 w 5244"/>
                <a:gd name="T1" fmla="*/ 3888 h 3888"/>
                <a:gd name="T2" fmla="*/ 3863 w 5244"/>
                <a:gd name="T3" fmla="*/ 3879 h 3888"/>
                <a:gd name="T4" fmla="*/ 1634 w 5244"/>
                <a:gd name="T5" fmla="*/ 3105 h 3888"/>
                <a:gd name="T6" fmla="*/ 207 w 5244"/>
                <a:gd name="T7" fmla="*/ 1314 h 3888"/>
                <a:gd name="T8" fmla="*/ 33 w 5244"/>
                <a:gd name="T9" fmla="*/ 98 h 3888"/>
                <a:gd name="T10" fmla="*/ 55 w 5244"/>
                <a:gd name="T11" fmla="*/ 0 h 3888"/>
                <a:gd name="T12" fmla="*/ 250 w 5244"/>
                <a:gd name="T13" fmla="*/ 44 h 3888"/>
                <a:gd name="T14" fmla="*/ 229 w 5244"/>
                <a:gd name="T15" fmla="*/ 142 h 3888"/>
                <a:gd name="T16" fmla="*/ 396 w 5244"/>
                <a:gd name="T17" fmla="*/ 1247 h 3888"/>
                <a:gd name="T18" fmla="*/ 1744 w 5244"/>
                <a:gd name="T19" fmla="*/ 2938 h 3888"/>
                <a:gd name="T20" fmla="*/ 4116 w 5244"/>
                <a:gd name="T21" fmla="*/ 3689 h 3888"/>
                <a:gd name="T22" fmla="*/ 5041 w 5244"/>
                <a:gd name="T23" fmla="*/ 3501 h 3888"/>
                <a:gd name="T24" fmla="*/ 5118 w 5244"/>
                <a:gd name="T25" fmla="*/ 3438 h 3888"/>
                <a:gd name="T26" fmla="*/ 5244 w 5244"/>
                <a:gd name="T27" fmla="*/ 3593 h 3888"/>
                <a:gd name="T28" fmla="*/ 5167 w 5244"/>
                <a:gd name="T29" fmla="*/ 3656 h 3888"/>
                <a:gd name="T30" fmla="*/ 4116 w 5244"/>
                <a:gd name="T31" fmla="*/ 3888 h 3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44" h="3888">
                  <a:moveTo>
                    <a:pt x="4116" y="3888"/>
                  </a:moveTo>
                  <a:cubicBezTo>
                    <a:pt x="4035" y="3888"/>
                    <a:pt x="3950" y="3886"/>
                    <a:pt x="3863" y="3879"/>
                  </a:cubicBezTo>
                  <a:cubicBezTo>
                    <a:pt x="3328" y="3844"/>
                    <a:pt x="2507" y="3681"/>
                    <a:pt x="1634" y="3105"/>
                  </a:cubicBezTo>
                  <a:cubicBezTo>
                    <a:pt x="782" y="2542"/>
                    <a:pt x="388" y="1821"/>
                    <a:pt x="207" y="1314"/>
                  </a:cubicBezTo>
                  <a:cubicBezTo>
                    <a:pt x="0" y="734"/>
                    <a:pt x="0" y="244"/>
                    <a:pt x="33" y="98"/>
                  </a:cubicBezTo>
                  <a:lnTo>
                    <a:pt x="55" y="0"/>
                  </a:lnTo>
                  <a:lnTo>
                    <a:pt x="250" y="44"/>
                  </a:lnTo>
                  <a:lnTo>
                    <a:pt x="229" y="142"/>
                  </a:lnTo>
                  <a:cubicBezTo>
                    <a:pt x="201" y="265"/>
                    <a:pt x="205" y="713"/>
                    <a:pt x="396" y="1247"/>
                  </a:cubicBezTo>
                  <a:cubicBezTo>
                    <a:pt x="566" y="1725"/>
                    <a:pt x="938" y="2406"/>
                    <a:pt x="1744" y="2938"/>
                  </a:cubicBezTo>
                  <a:cubicBezTo>
                    <a:pt x="2624" y="3518"/>
                    <a:pt x="3487" y="3689"/>
                    <a:pt x="4116" y="3689"/>
                  </a:cubicBezTo>
                  <a:cubicBezTo>
                    <a:pt x="4589" y="3689"/>
                    <a:pt x="4927" y="3593"/>
                    <a:pt x="5041" y="3501"/>
                  </a:cubicBezTo>
                  <a:lnTo>
                    <a:pt x="5118" y="3438"/>
                  </a:lnTo>
                  <a:lnTo>
                    <a:pt x="5244" y="3593"/>
                  </a:lnTo>
                  <a:lnTo>
                    <a:pt x="5167" y="3656"/>
                  </a:lnTo>
                  <a:cubicBezTo>
                    <a:pt x="5020" y="3776"/>
                    <a:pt x="4640" y="3888"/>
                    <a:pt x="4116" y="388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7" name="Freeform 3073">
              <a:extLst>
                <a:ext uri="{FF2B5EF4-FFF2-40B4-BE49-F238E27FC236}">
                  <a16:creationId xmlns:a16="http://schemas.microsoft.com/office/drawing/2014/main" id="{D9D1C0F9-5F96-6452-B801-8EBFED6B3BBE}"/>
                </a:ext>
              </a:extLst>
            </p:cNvPr>
            <p:cNvSpPr>
              <a:spLocks noEditPoints="1"/>
            </p:cNvSpPr>
            <p:nvPr/>
          </p:nvSpPr>
          <p:spPr bwMode="auto">
            <a:xfrm>
              <a:off x="6505575" y="2181225"/>
              <a:ext cx="57150" cy="42863"/>
            </a:xfrm>
            <a:custGeom>
              <a:avLst/>
              <a:gdLst>
                <a:gd name="T0" fmla="*/ 342 w 1596"/>
                <a:gd name="T1" fmla="*/ 200 h 1178"/>
                <a:gd name="T2" fmla="*/ 236 w 1596"/>
                <a:gd name="T3" fmla="*/ 232 h 1178"/>
                <a:gd name="T4" fmla="*/ 289 w 1596"/>
                <a:gd name="T5" fmla="*/ 428 h 1178"/>
                <a:gd name="T6" fmla="*/ 635 w 1596"/>
                <a:gd name="T7" fmla="*/ 767 h 1178"/>
                <a:gd name="T8" fmla="*/ 1172 w 1596"/>
                <a:gd name="T9" fmla="*/ 978 h 1178"/>
                <a:gd name="T10" fmla="*/ 1278 w 1596"/>
                <a:gd name="T11" fmla="*/ 946 h 1178"/>
                <a:gd name="T12" fmla="*/ 880 w 1596"/>
                <a:gd name="T13" fmla="*/ 410 h 1178"/>
                <a:gd name="T14" fmla="*/ 342 w 1596"/>
                <a:gd name="T15" fmla="*/ 200 h 1178"/>
                <a:gd name="T16" fmla="*/ 1172 w 1596"/>
                <a:gd name="T17" fmla="*/ 1178 h 1178"/>
                <a:gd name="T18" fmla="*/ 521 w 1596"/>
                <a:gd name="T19" fmla="*/ 932 h 1178"/>
                <a:gd name="T20" fmla="*/ 119 w 1596"/>
                <a:gd name="T21" fmla="*/ 534 h 1178"/>
                <a:gd name="T22" fmla="*/ 71 w 1596"/>
                <a:gd name="T23" fmla="*/ 119 h 1178"/>
                <a:gd name="T24" fmla="*/ 342 w 1596"/>
                <a:gd name="T25" fmla="*/ 0 h 1178"/>
                <a:gd name="T26" fmla="*/ 993 w 1596"/>
                <a:gd name="T27" fmla="*/ 245 h 1178"/>
                <a:gd name="T28" fmla="*/ 1443 w 1596"/>
                <a:gd name="T29" fmla="*/ 1059 h 1178"/>
                <a:gd name="T30" fmla="*/ 1172 w 1596"/>
                <a:gd name="T31" fmla="*/ 1178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6" h="1178">
                  <a:moveTo>
                    <a:pt x="342" y="200"/>
                  </a:moveTo>
                  <a:cubicBezTo>
                    <a:pt x="289" y="200"/>
                    <a:pt x="250" y="212"/>
                    <a:pt x="236" y="232"/>
                  </a:cubicBezTo>
                  <a:cubicBezTo>
                    <a:pt x="218" y="259"/>
                    <a:pt x="227" y="330"/>
                    <a:pt x="289" y="428"/>
                  </a:cubicBezTo>
                  <a:cubicBezTo>
                    <a:pt x="361" y="542"/>
                    <a:pt x="487" y="666"/>
                    <a:pt x="635" y="767"/>
                  </a:cubicBezTo>
                  <a:cubicBezTo>
                    <a:pt x="824" y="897"/>
                    <a:pt x="1030" y="978"/>
                    <a:pt x="1172" y="978"/>
                  </a:cubicBezTo>
                  <a:cubicBezTo>
                    <a:pt x="1225" y="978"/>
                    <a:pt x="1264" y="967"/>
                    <a:pt x="1278" y="946"/>
                  </a:cubicBezTo>
                  <a:cubicBezTo>
                    <a:pt x="1319" y="885"/>
                    <a:pt x="1216" y="641"/>
                    <a:pt x="880" y="410"/>
                  </a:cubicBezTo>
                  <a:cubicBezTo>
                    <a:pt x="690" y="280"/>
                    <a:pt x="484" y="200"/>
                    <a:pt x="342" y="200"/>
                  </a:cubicBezTo>
                  <a:close/>
                  <a:moveTo>
                    <a:pt x="1172" y="1178"/>
                  </a:moveTo>
                  <a:cubicBezTo>
                    <a:pt x="989" y="1178"/>
                    <a:pt x="746" y="1086"/>
                    <a:pt x="521" y="932"/>
                  </a:cubicBezTo>
                  <a:cubicBezTo>
                    <a:pt x="350" y="814"/>
                    <a:pt x="206" y="673"/>
                    <a:pt x="119" y="534"/>
                  </a:cubicBezTo>
                  <a:cubicBezTo>
                    <a:pt x="16" y="371"/>
                    <a:pt x="0" y="223"/>
                    <a:pt x="71" y="119"/>
                  </a:cubicBezTo>
                  <a:cubicBezTo>
                    <a:pt x="108" y="64"/>
                    <a:pt x="186" y="0"/>
                    <a:pt x="342" y="0"/>
                  </a:cubicBezTo>
                  <a:cubicBezTo>
                    <a:pt x="525" y="0"/>
                    <a:pt x="768" y="92"/>
                    <a:pt x="993" y="245"/>
                  </a:cubicBezTo>
                  <a:cubicBezTo>
                    <a:pt x="1325" y="473"/>
                    <a:pt x="1596" y="836"/>
                    <a:pt x="1443" y="1059"/>
                  </a:cubicBezTo>
                  <a:cubicBezTo>
                    <a:pt x="1406" y="1113"/>
                    <a:pt x="1328" y="1178"/>
                    <a:pt x="1172" y="11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8" name="Freeform 3074">
              <a:extLst>
                <a:ext uri="{FF2B5EF4-FFF2-40B4-BE49-F238E27FC236}">
                  <a16:creationId xmlns:a16="http://schemas.microsoft.com/office/drawing/2014/main" id="{D639A81A-62F7-A94E-2B4F-13E29FB378E9}"/>
                </a:ext>
              </a:extLst>
            </p:cNvPr>
            <p:cNvSpPr>
              <a:spLocks/>
            </p:cNvSpPr>
            <p:nvPr/>
          </p:nvSpPr>
          <p:spPr bwMode="auto">
            <a:xfrm>
              <a:off x="6556375" y="2197100"/>
              <a:ext cx="47625" cy="22225"/>
            </a:xfrm>
            <a:custGeom>
              <a:avLst/>
              <a:gdLst>
                <a:gd name="T0" fmla="*/ 26 w 1305"/>
                <a:gd name="T1" fmla="*/ 612 h 612"/>
                <a:gd name="T2" fmla="*/ 0 w 1305"/>
                <a:gd name="T3" fmla="*/ 414 h 612"/>
                <a:gd name="T4" fmla="*/ 99 w 1305"/>
                <a:gd name="T5" fmla="*/ 400 h 612"/>
                <a:gd name="T6" fmla="*/ 1117 w 1305"/>
                <a:gd name="T7" fmla="*/ 52 h 612"/>
                <a:gd name="T8" fmla="*/ 1203 w 1305"/>
                <a:gd name="T9" fmla="*/ 0 h 612"/>
                <a:gd name="T10" fmla="*/ 1305 w 1305"/>
                <a:gd name="T11" fmla="*/ 171 h 612"/>
                <a:gd name="T12" fmla="*/ 1220 w 1305"/>
                <a:gd name="T13" fmla="*/ 223 h 612"/>
                <a:gd name="T14" fmla="*/ 125 w 1305"/>
                <a:gd name="T15" fmla="*/ 598 h 612"/>
                <a:gd name="T16" fmla="*/ 26 w 1305"/>
                <a:gd name="T17" fmla="*/ 612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5" h="612">
                  <a:moveTo>
                    <a:pt x="26" y="612"/>
                  </a:moveTo>
                  <a:lnTo>
                    <a:pt x="0" y="414"/>
                  </a:lnTo>
                  <a:lnTo>
                    <a:pt x="99" y="400"/>
                  </a:lnTo>
                  <a:cubicBezTo>
                    <a:pt x="104" y="400"/>
                    <a:pt x="666" y="322"/>
                    <a:pt x="1117" y="52"/>
                  </a:cubicBezTo>
                  <a:lnTo>
                    <a:pt x="1203" y="0"/>
                  </a:lnTo>
                  <a:lnTo>
                    <a:pt x="1305" y="171"/>
                  </a:lnTo>
                  <a:lnTo>
                    <a:pt x="1220" y="223"/>
                  </a:lnTo>
                  <a:cubicBezTo>
                    <a:pt x="733" y="515"/>
                    <a:pt x="150" y="595"/>
                    <a:pt x="125" y="598"/>
                  </a:cubicBezTo>
                  <a:lnTo>
                    <a:pt x="26" y="61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49" name="Freeform 3075">
              <a:extLst>
                <a:ext uri="{FF2B5EF4-FFF2-40B4-BE49-F238E27FC236}">
                  <a16:creationId xmlns:a16="http://schemas.microsoft.com/office/drawing/2014/main" id="{54341556-2AC0-9AA2-8532-FB76E212A352}"/>
                </a:ext>
              </a:extLst>
            </p:cNvPr>
            <p:cNvSpPr>
              <a:spLocks/>
            </p:cNvSpPr>
            <p:nvPr/>
          </p:nvSpPr>
          <p:spPr bwMode="auto">
            <a:xfrm>
              <a:off x="6607175" y="2176463"/>
              <a:ext cx="15875" cy="19050"/>
            </a:xfrm>
            <a:custGeom>
              <a:avLst/>
              <a:gdLst>
                <a:gd name="T0" fmla="*/ 138 w 418"/>
                <a:gd name="T1" fmla="*/ 492 h 492"/>
                <a:gd name="T2" fmla="*/ 0 w 418"/>
                <a:gd name="T3" fmla="*/ 348 h 492"/>
                <a:gd name="T4" fmla="*/ 73 w 418"/>
                <a:gd name="T5" fmla="*/ 278 h 492"/>
                <a:gd name="T6" fmla="*/ 171 w 418"/>
                <a:gd name="T7" fmla="*/ 146 h 492"/>
                <a:gd name="T8" fmla="*/ 195 w 418"/>
                <a:gd name="T9" fmla="*/ 91 h 492"/>
                <a:gd name="T10" fmla="*/ 236 w 418"/>
                <a:gd name="T11" fmla="*/ 0 h 492"/>
                <a:gd name="T12" fmla="*/ 418 w 418"/>
                <a:gd name="T13" fmla="*/ 83 h 492"/>
                <a:gd name="T14" fmla="*/ 377 w 418"/>
                <a:gd name="T15" fmla="*/ 173 h 492"/>
                <a:gd name="T16" fmla="*/ 354 w 418"/>
                <a:gd name="T17" fmla="*/ 225 h 492"/>
                <a:gd name="T18" fmla="*/ 211 w 418"/>
                <a:gd name="T19" fmla="*/ 423 h 492"/>
                <a:gd name="T20" fmla="*/ 138 w 418"/>
                <a:gd name="T21"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8" h="492">
                  <a:moveTo>
                    <a:pt x="138" y="492"/>
                  </a:moveTo>
                  <a:lnTo>
                    <a:pt x="0" y="348"/>
                  </a:lnTo>
                  <a:lnTo>
                    <a:pt x="73" y="278"/>
                  </a:lnTo>
                  <a:cubicBezTo>
                    <a:pt x="141" y="213"/>
                    <a:pt x="141" y="213"/>
                    <a:pt x="171" y="146"/>
                  </a:cubicBezTo>
                  <a:cubicBezTo>
                    <a:pt x="177" y="131"/>
                    <a:pt x="185" y="113"/>
                    <a:pt x="195" y="91"/>
                  </a:cubicBezTo>
                  <a:lnTo>
                    <a:pt x="236" y="0"/>
                  </a:lnTo>
                  <a:lnTo>
                    <a:pt x="418" y="83"/>
                  </a:lnTo>
                  <a:lnTo>
                    <a:pt x="377" y="173"/>
                  </a:lnTo>
                  <a:cubicBezTo>
                    <a:pt x="368" y="194"/>
                    <a:pt x="361" y="211"/>
                    <a:pt x="354" y="225"/>
                  </a:cubicBezTo>
                  <a:cubicBezTo>
                    <a:pt x="315" y="315"/>
                    <a:pt x="302" y="337"/>
                    <a:pt x="211" y="423"/>
                  </a:cubicBezTo>
                  <a:lnTo>
                    <a:pt x="138" y="49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50" name="Freeform 3076">
              <a:extLst>
                <a:ext uri="{FF2B5EF4-FFF2-40B4-BE49-F238E27FC236}">
                  <a16:creationId xmlns:a16="http://schemas.microsoft.com/office/drawing/2014/main" id="{53284516-CCE5-64A7-62CF-2412913F82F7}"/>
                </a:ext>
              </a:extLst>
            </p:cNvPr>
            <p:cNvSpPr>
              <a:spLocks/>
            </p:cNvSpPr>
            <p:nvPr/>
          </p:nvSpPr>
          <p:spPr bwMode="auto">
            <a:xfrm>
              <a:off x="6491288" y="2109788"/>
              <a:ext cx="30163" cy="77788"/>
            </a:xfrm>
            <a:custGeom>
              <a:avLst/>
              <a:gdLst>
                <a:gd name="T0" fmla="*/ 661 w 822"/>
                <a:gd name="T1" fmla="*/ 2147 h 2147"/>
                <a:gd name="T2" fmla="*/ 601 w 822"/>
                <a:gd name="T3" fmla="*/ 2066 h 2147"/>
                <a:gd name="T4" fmla="*/ 421 w 822"/>
                <a:gd name="T5" fmla="*/ 94 h 2147"/>
                <a:gd name="T6" fmla="*/ 456 w 822"/>
                <a:gd name="T7" fmla="*/ 0 h 2147"/>
                <a:gd name="T8" fmla="*/ 643 w 822"/>
                <a:gd name="T9" fmla="*/ 71 h 2147"/>
                <a:gd name="T10" fmla="*/ 608 w 822"/>
                <a:gd name="T11" fmla="*/ 164 h 2147"/>
                <a:gd name="T12" fmla="*/ 540 w 822"/>
                <a:gd name="T13" fmla="*/ 1441 h 2147"/>
                <a:gd name="T14" fmla="*/ 764 w 822"/>
                <a:gd name="T15" fmla="*/ 1949 h 2147"/>
                <a:gd name="T16" fmla="*/ 822 w 822"/>
                <a:gd name="T17" fmla="*/ 2030 h 2147"/>
                <a:gd name="T18" fmla="*/ 661 w 822"/>
                <a:gd name="T19" fmla="*/ 2147 h 2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2" h="2147">
                  <a:moveTo>
                    <a:pt x="661" y="2147"/>
                  </a:moveTo>
                  <a:lnTo>
                    <a:pt x="601" y="2066"/>
                  </a:lnTo>
                  <a:cubicBezTo>
                    <a:pt x="577" y="2032"/>
                    <a:pt x="0" y="1218"/>
                    <a:pt x="421" y="94"/>
                  </a:cubicBezTo>
                  <a:lnTo>
                    <a:pt x="456" y="0"/>
                  </a:lnTo>
                  <a:lnTo>
                    <a:pt x="643" y="71"/>
                  </a:lnTo>
                  <a:lnTo>
                    <a:pt x="608" y="164"/>
                  </a:lnTo>
                  <a:cubicBezTo>
                    <a:pt x="448" y="592"/>
                    <a:pt x="425" y="1021"/>
                    <a:pt x="540" y="1441"/>
                  </a:cubicBezTo>
                  <a:cubicBezTo>
                    <a:pt x="626" y="1756"/>
                    <a:pt x="762" y="1947"/>
                    <a:pt x="764" y="1949"/>
                  </a:cubicBezTo>
                  <a:lnTo>
                    <a:pt x="822" y="2030"/>
                  </a:lnTo>
                  <a:lnTo>
                    <a:pt x="661" y="214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51" name="Freeform 3077">
              <a:extLst>
                <a:ext uri="{FF2B5EF4-FFF2-40B4-BE49-F238E27FC236}">
                  <a16:creationId xmlns:a16="http://schemas.microsoft.com/office/drawing/2014/main" id="{CAA442A6-CA55-3EAA-4034-9622845797BF}"/>
                </a:ext>
              </a:extLst>
            </p:cNvPr>
            <p:cNvSpPr>
              <a:spLocks/>
            </p:cNvSpPr>
            <p:nvPr/>
          </p:nvSpPr>
          <p:spPr bwMode="auto">
            <a:xfrm>
              <a:off x="6464300" y="2106613"/>
              <a:ext cx="49213" cy="85725"/>
            </a:xfrm>
            <a:custGeom>
              <a:avLst/>
              <a:gdLst>
                <a:gd name="T0" fmla="*/ 1245 w 1362"/>
                <a:gd name="T1" fmla="*/ 2378 h 2378"/>
                <a:gd name="T2" fmla="*/ 1165 w 1362"/>
                <a:gd name="T3" fmla="*/ 2319 h 2378"/>
                <a:gd name="T4" fmla="*/ 576 w 1362"/>
                <a:gd name="T5" fmla="*/ 1720 h 2378"/>
                <a:gd name="T6" fmla="*/ 15 w 1362"/>
                <a:gd name="T7" fmla="*/ 100 h 2378"/>
                <a:gd name="T8" fmla="*/ 18 w 1362"/>
                <a:gd name="T9" fmla="*/ 0 h 2378"/>
                <a:gd name="T10" fmla="*/ 218 w 1362"/>
                <a:gd name="T11" fmla="*/ 5 h 2378"/>
                <a:gd name="T12" fmla="*/ 215 w 1362"/>
                <a:gd name="T13" fmla="*/ 105 h 2378"/>
                <a:gd name="T14" fmla="*/ 732 w 1362"/>
                <a:gd name="T15" fmla="*/ 1594 h 2378"/>
                <a:gd name="T16" fmla="*/ 1282 w 1362"/>
                <a:gd name="T17" fmla="*/ 2157 h 2378"/>
                <a:gd name="T18" fmla="*/ 1362 w 1362"/>
                <a:gd name="T19" fmla="*/ 2217 h 2378"/>
                <a:gd name="T20" fmla="*/ 1245 w 1362"/>
                <a:gd name="T21" fmla="*/ 2378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2" h="2378">
                  <a:moveTo>
                    <a:pt x="1245" y="2378"/>
                  </a:moveTo>
                  <a:lnTo>
                    <a:pt x="1165" y="2319"/>
                  </a:lnTo>
                  <a:cubicBezTo>
                    <a:pt x="1152" y="2310"/>
                    <a:pt x="863" y="2098"/>
                    <a:pt x="576" y="1720"/>
                  </a:cubicBezTo>
                  <a:cubicBezTo>
                    <a:pt x="195" y="1216"/>
                    <a:pt x="0" y="656"/>
                    <a:pt x="15" y="100"/>
                  </a:cubicBezTo>
                  <a:lnTo>
                    <a:pt x="18" y="0"/>
                  </a:lnTo>
                  <a:lnTo>
                    <a:pt x="218" y="5"/>
                  </a:lnTo>
                  <a:lnTo>
                    <a:pt x="215" y="105"/>
                  </a:lnTo>
                  <a:cubicBezTo>
                    <a:pt x="198" y="748"/>
                    <a:pt x="487" y="1269"/>
                    <a:pt x="732" y="1594"/>
                  </a:cubicBezTo>
                  <a:cubicBezTo>
                    <a:pt x="1001" y="1951"/>
                    <a:pt x="1279" y="2156"/>
                    <a:pt x="1282" y="2157"/>
                  </a:cubicBezTo>
                  <a:lnTo>
                    <a:pt x="1362" y="2217"/>
                  </a:lnTo>
                  <a:lnTo>
                    <a:pt x="1245" y="23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cxnSp>
        <p:nvCxnSpPr>
          <p:cNvPr id="57" name="Straight Connector 56">
            <a:extLst>
              <a:ext uri="{FF2B5EF4-FFF2-40B4-BE49-F238E27FC236}">
                <a16:creationId xmlns:a16="http://schemas.microsoft.com/office/drawing/2014/main" id="{0E58A8DF-5889-11E5-4BF5-67E6A6E44022}"/>
              </a:ext>
            </a:extLst>
          </p:cNvPr>
          <p:cNvCxnSpPr>
            <a:cxnSpLocks/>
          </p:cNvCxnSpPr>
          <p:nvPr/>
        </p:nvCxnSpPr>
        <p:spPr>
          <a:xfrm>
            <a:off x="4623914" y="3349724"/>
            <a:ext cx="0" cy="12750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Chat with solid fill">
            <a:extLst>
              <a:ext uri="{FF2B5EF4-FFF2-40B4-BE49-F238E27FC236}">
                <a16:creationId xmlns:a16="http://schemas.microsoft.com/office/drawing/2014/main" id="{B69B721C-6C81-A985-11CE-6CA717B92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0454" y="5240747"/>
            <a:ext cx="365633" cy="365633"/>
          </a:xfrm>
          <a:prstGeom prst="rect">
            <a:avLst/>
          </a:prstGeom>
        </p:spPr>
      </p:pic>
      <p:sp>
        <p:nvSpPr>
          <p:cNvPr id="9" name="TextBox 8">
            <a:extLst>
              <a:ext uri="{FF2B5EF4-FFF2-40B4-BE49-F238E27FC236}">
                <a16:creationId xmlns:a16="http://schemas.microsoft.com/office/drawing/2014/main" id="{53A1AFE0-5BE2-AF16-9D80-11F7A2DAC341}"/>
              </a:ext>
            </a:extLst>
          </p:cNvPr>
          <p:cNvSpPr txBox="1"/>
          <p:nvPr/>
        </p:nvSpPr>
        <p:spPr>
          <a:xfrm>
            <a:off x="435491" y="5535505"/>
            <a:ext cx="1547218"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mn-lt"/>
                <a:cs typeface="+mn-lt"/>
                <a:sym typeface="+mn-lt"/>
              </a:rPr>
              <a:t>Romanian, English</a:t>
            </a:r>
          </a:p>
          <a:p>
            <a:pPr marL="0" marR="0" lvl="0" indent="0" defTabSz="914400" eaLnBrk="1" fontAlgn="auto" latinLnBrk="0" hangingPunct="1">
              <a:lnSpc>
                <a:spcPct val="100000"/>
              </a:lnSpc>
              <a:spcBef>
                <a:spcPts val="0"/>
              </a:spcBef>
              <a:spcAft>
                <a:spcPts val="0"/>
              </a:spcAft>
              <a:buClrTx/>
              <a:buSzTx/>
              <a:buFontTx/>
              <a:buNone/>
              <a:tabLst/>
              <a:defRPr/>
            </a:pPr>
            <a:r>
              <a:rPr lang="en-US" sz="1400" kern="0" dirty="0">
                <a:solidFill>
                  <a:schemeClr val="bg1"/>
                </a:solidFill>
                <a:ea typeface="+mn-lt"/>
                <a:cs typeface="+mn-lt"/>
                <a:sym typeface="+mn-lt"/>
              </a:rPr>
              <a:t>(French B1)</a:t>
            </a:r>
            <a:endParaRPr kumimoji="0" lang="en-US" sz="1400" b="0" i="0" u="none" strike="noStrike" kern="0" cap="none" spc="0" normalizeH="0" baseline="0" noProof="0" dirty="0">
              <a:ln>
                <a:noFill/>
              </a:ln>
              <a:solidFill>
                <a:schemeClr val="bg1"/>
              </a:solidFill>
              <a:effectLst/>
              <a:uLnTx/>
              <a:uFillTx/>
              <a:ea typeface="+mn-lt"/>
              <a:cs typeface="+mn-lt"/>
              <a:sym typeface="+mn-lt"/>
            </a:endParaRPr>
          </a:p>
        </p:txBody>
      </p:sp>
      <p:sp>
        <p:nvSpPr>
          <p:cNvPr id="13" name="Freeform 352">
            <a:extLst>
              <a:ext uri="{FF2B5EF4-FFF2-40B4-BE49-F238E27FC236}">
                <a16:creationId xmlns:a16="http://schemas.microsoft.com/office/drawing/2014/main" id="{8FEAD837-24E2-190E-5578-9C07EF9A7607}"/>
              </a:ext>
            </a:extLst>
          </p:cNvPr>
          <p:cNvSpPr>
            <a:spLocks/>
          </p:cNvSpPr>
          <p:nvPr/>
        </p:nvSpPr>
        <p:spPr bwMode="auto">
          <a:xfrm>
            <a:off x="2872045" y="3340745"/>
            <a:ext cx="288502" cy="291978"/>
          </a:xfrm>
          <a:custGeom>
            <a:avLst/>
            <a:gdLst/>
            <a:ahLst/>
            <a:cxnLst>
              <a:cxn ang="0">
                <a:pos x="127" y="34"/>
              </a:cxn>
              <a:cxn ang="0">
                <a:pos x="127" y="34"/>
              </a:cxn>
              <a:cxn ang="0">
                <a:pos x="166" y="0"/>
              </a:cxn>
              <a:cxn ang="0">
                <a:pos x="69" y="58"/>
              </a:cxn>
              <a:cxn ang="0">
                <a:pos x="91" y="65"/>
              </a:cxn>
              <a:cxn ang="0">
                <a:pos x="55" y="84"/>
              </a:cxn>
              <a:cxn ang="0">
                <a:pos x="76" y="91"/>
              </a:cxn>
              <a:cxn ang="0">
                <a:pos x="41" y="109"/>
              </a:cxn>
              <a:cxn ang="0">
                <a:pos x="60" y="117"/>
              </a:cxn>
              <a:cxn ang="0">
                <a:pos x="0" y="168"/>
              </a:cxn>
              <a:cxn ang="0">
                <a:pos x="97" y="109"/>
              </a:cxn>
              <a:cxn ang="0">
                <a:pos x="81" y="103"/>
              </a:cxn>
              <a:cxn ang="0">
                <a:pos x="113" y="84"/>
              </a:cxn>
              <a:cxn ang="0">
                <a:pos x="96" y="78"/>
              </a:cxn>
              <a:cxn ang="0">
                <a:pos x="126" y="58"/>
              </a:cxn>
              <a:cxn ang="0">
                <a:pos x="107" y="52"/>
              </a:cxn>
            </a:cxnLst>
            <a:rect l="0" t="0" r="r" b="b"/>
            <a:pathLst>
              <a:path w="166" h="168">
                <a:moveTo>
                  <a:pt x="127" y="34"/>
                </a:moveTo>
                <a:lnTo>
                  <a:pt x="127" y="34"/>
                </a:lnTo>
                <a:lnTo>
                  <a:pt x="166" y="0"/>
                </a:lnTo>
                <a:lnTo>
                  <a:pt x="69" y="58"/>
                </a:lnTo>
                <a:lnTo>
                  <a:pt x="91" y="65"/>
                </a:lnTo>
                <a:lnTo>
                  <a:pt x="55" y="84"/>
                </a:lnTo>
                <a:lnTo>
                  <a:pt x="76" y="91"/>
                </a:lnTo>
                <a:lnTo>
                  <a:pt x="41" y="109"/>
                </a:lnTo>
                <a:lnTo>
                  <a:pt x="60" y="117"/>
                </a:lnTo>
                <a:lnTo>
                  <a:pt x="0" y="168"/>
                </a:lnTo>
                <a:lnTo>
                  <a:pt x="97" y="109"/>
                </a:lnTo>
                <a:lnTo>
                  <a:pt x="81" y="103"/>
                </a:lnTo>
                <a:lnTo>
                  <a:pt x="113" y="84"/>
                </a:lnTo>
                <a:lnTo>
                  <a:pt x="96" y="78"/>
                </a:lnTo>
                <a:lnTo>
                  <a:pt x="126" y="58"/>
                </a:lnTo>
                <a:lnTo>
                  <a:pt x="107" y="52"/>
                </a:ln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latin typeface="+mn-lt"/>
              <a:cs typeface="Arial" pitchFamily="34" charset="0"/>
            </a:endParaRPr>
          </a:p>
        </p:txBody>
      </p:sp>
      <p:grpSp>
        <p:nvGrpSpPr>
          <p:cNvPr id="19" name="Groupe 566">
            <a:extLst>
              <a:ext uri="{FF2B5EF4-FFF2-40B4-BE49-F238E27FC236}">
                <a16:creationId xmlns:a16="http://schemas.microsoft.com/office/drawing/2014/main" id="{F63C2A5B-C6B7-9F68-D2C5-BF4248AF1393}"/>
              </a:ext>
            </a:extLst>
          </p:cNvPr>
          <p:cNvGrpSpPr>
            <a:grpSpLocks noChangeAspect="1"/>
          </p:cNvGrpSpPr>
          <p:nvPr/>
        </p:nvGrpSpPr>
        <p:grpSpPr>
          <a:xfrm>
            <a:off x="2842410" y="3984938"/>
            <a:ext cx="343244" cy="231253"/>
            <a:chOff x="1033464" y="987426"/>
            <a:chExt cx="374650" cy="252413"/>
          </a:xfrm>
        </p:grpSpPr>
        <p:sp>
          <p:nvSpPr>
            <p:cNvPr id="20" name="Freeform 228">
              <a:extLst>
                <a:ext uri="{FF2B5EF4-FFF2-40B4-BE49-F238E27FC236}">
                  <a16:creationId xmlns:a16="http://schemas.microsoft.com/office/drawing/2014/main" id="{A4EB1FFA-7C55-A1FE-5DB1-577C24F69858}"/>
                </a:ext>
              </a:extLst>
            </p:cNvPr>
            <p:cNvSpPr>
              <a:spLocks/>
            </p:cNvSpPr>
            <p:nvPr/>
          </p:nvSpPr>
          <p:spPr bwMode="auto">
            <a:xfrm>
              <a:off x="1093789" y="987426"/>
              <a:ext cx="314325" cy="244475"/>
            </a:xfrm>
            <a:custGeom>
              <a:avLst/>
              <a:gdLst/>
              <a:ahLst/>
              <a:cxnLst>
                <a:cxn ang="0">
                  <a:pos x="0" y="74"/>
                </a:cxn>
                <a:cxn ang="0">
                  <a:pos x="0" y="21"/>
                </a:cxn>
                <a:cxn ang="0">
                  <a:pos x="52" y="63"/>
                </a:cxn>
                <a:cxn ang="0">
                  <a:pos x="52" y="21"/>
                </a:cxn>
                <a:cxn ang="0">
                  <a:pos x="106" y="64"/>
                </a:cxn>
                <a:cxn ang="0">
                  <a:pos x="106" y="21"/>
                </a:cxn>
                <a:cxn ang="0">
                  <a:pos x="156" y="72"/>
                </a:cxn>
                <a:cxn ang="0">
                  <a:pos x="173" y="0"/>
                </a:cxn>
                <a:cxn ang="0">
                  <a:pos x="198" y="0"/>
                </a:cxn>
                <a:cxn ang="0">
                  <a:pos x="198" y="154"/>
                </a:cxn>
              </a:cxnLst>
              <a:rect l="0" t="0" r="r" b="b"/>
              <a:pathLst>
                <a:path w="198" h="154">
                  <a:moveTo>
                    <a:pt x="0" y="74"/>
                  </a:moveTo>
                  <a:lnTo>
                    <a:pt x="0" y="21"/>
                  </a:lnTo>
                  <a:lnTo>
                    <a:pt x="52" y="63"/>
                  </a:lnTo>
                  <a:lnTo>
                    <a:pt x="52" y="21"/>
                  </a:lnTo>
                  <a:lnTo>
                    <a:pt x="106" y="64"/>
                  </a:lnTo>
                  <a:lnTo>
                    <a:pt x="106" y="21"/>
                  </a:lnTo>
                  <a:lnTo>
                    <a:pt x="156" y="72"/>
                  </a:lnTo>
                  <a:lnTo>
                    <a:pt x="173" y="0"/>
                  </a:lnTo>
                  <a:lnTo>
                    <a:pt x="198" y="0"/>
                  </a:lnTo>
                  <a:lnTo>
                    <a:pt x="198" y="154"/>
                  </a:ln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21" name="Freeform 229">
              <a:extLst>
                <a:ext uri="{FF2B5EF4-FFF2-40B4-BE49-F238E27FC236}">
                  <a16:creationId xmlns:a16="http://schemas.microsoft.com/office/drawing/2014/main" id="{A5306F10-4A8A-6B9F-14BB-E6700424E034}"/>
                </a:ext>
              </a:extLst>
            </p:cNvPr>
            <p:cNvSpPr>
              <a:spLocks/>
            </p:cNvSpPr>
            <p:nvPr/>
          </p:nvSpPr>
          <p:spPr bwMode="auto">
            <a:xfrm>
              <a:off x="1033464" y="1098551"/>
              <a:ext cx="239713" cy="141288"/>
            </a:xfrm>
            <a:custGeom>
              <a:avLst/>
              <a:gdLst/>
              <a:ahLst/>
              <a:cxnLst>
                <a:cxn ang="0">
                  <a:pos x="31" y="20"/>
                </a:cxn>
                <a:cxn ang="0">
                  <a:pos x="17" y="13"/>
                </a:cxn>
                <a:cxn ang="0">
                  <a:pos x="16" y="26"/>
                </a:cxn>
                <a:cxn ang="0">
                  <a:pos x="2" y="28"/>
                </a:cxn>
                <a:cxn ang="0">
                  <a:pos x="10" y="39"/>
                </a:cxn>
                <a:cxn ang="0">
                  <a:pos x="1" y="48"/>
                </a:cxn>
                <a:cxn ang="0">
                  <a:pos x="14" y="51"/>
                </a:cxn>
                <a:cxn ang="0">
                  <a:pos x="13" y="65"/>
                </a:cxn>
                <a:cxn ang="0">
                  <a:pos x="25" y="59"/>
                </a:cxn>
                <a:cxn ang="0">
                  <a:pos x="33" y="70"/>
                </a:cxn>
                <a:cxn ang="0">
                  <a:pos x="38" y="57"/>
                </a:cxn>
                <a:cxn ang="0">
                  <a:pos x="51" y="61"/>
                </a:cxn>
                <a:cxn ang="0">
                  <a:pos x="48" y="48"/>
                </a:cxn>
                <a:cxn ang="0">
                  <a:pos x="59" y="41"/>
                </a:cxn>
                <a:cxn ang="0">
                  <a:pos x="50" y="33"/>
                </a:cxn>
                <a:cxn ang="0">
                  <a:pos x="62" y="27"/>
                </a:cxn>
                <a:cxn ang="0">
                  <a:pos x="57" y="15"/>
                </a:cxn>
                <a:cxn ang="0">
                  <a:pos x="70" y="16"/>
                </a:cxn>
                <a:cxn ang="0">
                  <a:pos x="72" y="3"/>
                </a:cxn>
                <a:cxn ang="0">
                  <a:pos x="83" y="10"/>
                </a:cxn>
                <a:cxn ang="0">
                  <a:pos x="91" y="0"/>
                </a:cxn>
                <a:cxn ang="0">
                  <a:pos x="97" y="12"/>
                </a:cxn>
                <a:cxn ang="0">
                  <a:pos x="109" y="7"/>
                </a:cxn>
                <a:cxn ang="0">
                  <a:pos x="108" y="20"/>
                </a:cxn>
                <a:cxn ang="0">
                  <a:pos x="121" y="22"/>
                </a:cxn>
                <a:cxn ang="0">
                  <a:pos x="114" y="33"/>
                </a:cxn>
                <a:cxn ang="0">
                  <a:pos x="124" y="41"/>
                </a:cxn>
                <a:cxn ang="0">
                  <a:pos x="112" y="47"/>
                </a:cxn>
                <a:cxn ang="0">
                  <a:pos x="117" y="59"/>
                </a:cxn>
                <a:cxn ang="0">
                  <a:pos x="104" y="58"/>
                </a:cxn>
                <a:cxn ang="0">
                  <a:pos x="102" y="71"/>
                </a:cxn>
                <a:cxn ang="0">
                  <a:pos x="91" y="63"/>
                </a:cxn>
              </a:cxnLst>
              <a:rect l="0" t="0" r="r" b="b"/>
              <a:pathLst>
                <a:path w="124" h="73">
                  <a:moveTo>
                    <a:pt x="31" y="3"/>
                  </a:moveTo>
                  <a:cubicBezTo>
                    <a:pt x="31" y="20"/>
                    <a:pt x="31" y="20"/>
                    <a:pt x="31" y="20"/>
                  </a:cubicBezTo>
                  <a:cubicBezTo>
                    <a:pt x="30" y="21"/>
                    <a:pt x="25" y="21"/>
                    <a:pt x="24" y="21"/>
                  </a:cubicBezTo>
                  <a:cubicBezTo>
                    <a:pt x="17" y="13"/>
                    <a:pt x="17" y="13"/>
                    <a:pt x="17" y="13"/>
                  </a:cubicBezTo>
                  <a:cubicBezTo>
                    <a:pt x="12" y="16"/>
                    <a:pt x="12" y="16"/>
                    <a:pt x="12" y="16"/>
                  </a:cubicBezTo>
                  <a:cubicBezTo>
                    <a:pt x="16" y="26"/>
                    <a:pt x="16" y="26"/>
                    <a:pt x="16" y="26"/>
                  </a:cubicBezTo>
                  <a:cubicBezTo>
                    <a:pt x="15" y="27"/>
                    <a:pt x="14" y="28"/>
                    <a:pt x="13" y="29"/>
                  </a:cubicBezTo>
                  <a:cubicBezTo>
                    <a:pt x="2" y="28"/>
                    <a:pt x="2" y="28"/>
                    <a:pt x="2" y="28"/>
                  </a:cubicBezTo>
                  <a:cubicBezTo>
                    <a:pt x="0" y="33"/>
                    <a:pt x="0" y="33"/>
                    <a:pt x="0" y="33"/>
                  </a:cubicBezTo>
                  <a:cubicBezTo>
                    <a:pt x="10" y="39"/>
                    <a:pt x="10" y="39"/>
                    <a:pt x="10" y="39"/>
                  </a:cubicBezTo>
                  <a:cubicBezTo>
                    <a:pt x="10" y="40"/>
                    <a:pt x="10" y="41"/>
                    <a:pt x="10" y="42"/>
                  </a:cubicBezTo>
                  <a:cubicBezTo>
                    <a:pt x="1" y="48"/>
                    <a:pt x="1" y="48"/>
                    <a:pt x="1" y="48"/>
                  </a:cubicBezTo>
                  <a:cubicBezTo>
                    <a:pt x="3" y="54"/>
                    <a:pt x="3" y="54"/>
                    <a:pt x="3" y="54"/>
                  </a:cubicBezTo>
                  <a:cubicBezTo>
                    <a:pt x="14" y="51"/>
                    <a:pt x="14" y="51"/>
                    <a:pt x="14" y="51"/>
                  </a:cubicBezTo>
                  <a:cubicBezTo>
                    <a:pt x="15" y="52"/>
                    <a:pt x="16" y="53"/>
                    <a:pt x="16" y="54"/>
                  </a:cubicBezTo>
                  <a:cubicBezTo>
                    <a:pt x="13" y="65"/>
                    <a:pt x="13" y="65"/>
                    <a:pt x="13" y="65"/>
                  </a:cubicBezTo>
                  <a:cubicBezTo>
                    <a:pt x="18" y="68"/>
                    <a:pt x="18" y="68"/>
                    <a:pt x="18" y="68"/>
                  </a:cubicBezTo>
                  <a:cubicBezTo>
                    <a:pt x="25" y="59"/>
                    <a:pt x="25" y="59"/>
                    <a:pt x="25" y="59"/>
                  </a:cubicBezTo>
                  <a:cubicBezTo>
                    <a:pt x="26" y="59"/>
                    <a:pt x="28" y="59"/>
                    <a:pt x="29" y="59"/>
                  </a:cubicBezTo>
                  <a:cubicBezTo>
                    <a:pt x="33" y="70"/>
                    <a:pt x="33" y="70"/>
                    <a:pt x="33" y="70"/>
                  </a:cubicBezTo>
                  <a:cubicBezTo>
                    <a:pt x="39" y="69"/>
                    <a:pt x="39" y="69"/>
                    <a:pt x="39" y="69"/>
                  </a:cubicBezTo>
                  <a:cubicBezTo>
                    <a:pt x="38" y="57"/>
                    <a:pt x="38" y="57"/>
                    <a:pt x="38" y="57"/>
                  </a:cubicBezTo>
                  <a:cubicBezTo>
                    <a:pt x="40" y="57"/>
                    <a:pt x="41" y="56"/>
                    <a:pt x="42" y="56"/>
                  </a:cubicBezTo>
                  <a:cubicBezTo>
                    <a:pt x="51" y="61"/>
                    <a:pt x="51" y="61"/>
                    <a:pt x="51" y="61"/>
                  </a:cubicBezTo>
                  <a:cubicBezTo>
                    <a:pt x="55" y="56"/>
                    <a:pt x="55" y="56"/>
                    <a:pt x="55" y="56"/>
                  </a:cubicBezTo>
                  <a:cubicBezTo>
                    <a:pt x="48" y="48"/>
                    <a:pt x="48" y="48"/>
                    <a:pt x="48" y="48"/>
                  </a:cubicBezTo>
                  <a:cubicBezTo>
                    <a:pt x="48" y="47"/>
                    <a:pt x="49" y="45"/>
                    <a:pt x="49" y="44"/>
                  </a:cubicBezTo>
                  <a:cubicBezTo>
                    <a:pt x="59" y="41"/>
                    <a:pt x="59" y="41"/>
                    <a:pt x="59" y="41"/>
                  </a:cubicBezTo>
                  <a:cubicBezTo>
                    <a:pt x="60" y="37"/>
                    <a:pt x="60" y="37"/>
                    <a:pt x="60" y="37"/>
                  </a:cubicBezTo>
                  <a:cubicBezTo>
                    <a:pt x="50" y="33"/>
                    <a:pt x="50" y="33"/>
                    <a:pt x="50" y="33"/>
                  </a:cubicBezTo>
                  <a:cubicBezTo>
                    <a:pt x="51" y="27"/>
                    <a:pt x="51" y="27"/>
                    <a:pt x="51" y="27"/>
                  </a:cubicBezTo>
                  <a:cubicBezTo>
                    <a:pt x="62" y="27"/>
                    <a:pt x="62" y="27"/>
                    <a:pt x="62" y="27"/>
                  </a:cubicBezTo>
                  <a:cubicBezTo>
                    <a:pt x="62" y="26"/>
                    <a:pt x="63" y="25"/>
                    <a:pt x="64" y="23"/>
                  </a:cubicBezTo>
                  <a:cubicBezTo>
                    <a:pt x="57" y="15"/>
                    <a:pt x="57" y="15"/>
                    <a:pt x="57" y="15"/>
                  </a:cubicBezTo>
                  <a:cubicBezTo>
                    <a:pt x="61" y="11"/>
                    <a:pt x="61" y="11"/>
                    <a:pt x="61" y="11"/>
                  </a:cubicBezTo>
                  <a:cubicBezTo>
                    <a:pt x="70" y="16"/>
                    <a:pt x="70" y="16"/>
                    <a:pt x="70" y="16"/>
                  </a:cubicBezTo>
                  <a:cubicBezTo>
                    <a:pt x="71" y="15"/>
                    <a:pt x="72" y="14"/>
                    <a:pt x="74" y="14"/>
                  </a:cubicBezTo>
                  <a:cubicBezTo>
                    <a:pt x="72" y="3"/>
                    <a:pt x="72" y="3"/>
                    <a:pt x="72" y="3"/>
                  </a:cubicBezTo>
                  <a:cubicBezTo>
                    <a:pt x="77" y="1"/>
                    <a:pt x="77" y="1"/>
                    <a:pt x="77" y="1"/>
                  </a:cubicBezTo>
                  <a:cubicBezTo>
                    <a:pt x="83" y="10"/>
                    <a:pt x="83" y="10"/>
                    <a:pt x="83" y="10"/>
                  </a:cubicBezTo>
                  <a:cubicBezTo>
                    <a:pt x="84" y="10"/>
                    <a:pt x="86" y="10"/>
                    <a:pt x="87" y="10"/>
                  </a:cubicBezTo>
                  <a:cubicBezTo>
                    <a:pt x="91" y="0"/>
                    <a:pt x="91" y="0"/>
                    <a:pt x="91" y="0"/>
                  </a:cubicBezTo>
                  <a:cubicBezTo>
                    <a:pt x="97" y="1"/>
                    <a:pt x="97" y="1"/>
                    <a:pt x="97" y="1"/>
                  </a:cubicBezTo>
                  <a:cubicBezTo>
                    <a:pt x="97" y="12"/>
                    <a:pt x="97" y="12"/>
                    <a:pt x="97" y="12"/>
                  </a:cubicBezTo>
                  <a:cubicBezTo>
                    <a:pt x="98" y="12"/>
                    <a:pt x="99" y="13"/>
                    <a:pt x="101" y="14"/>
                  </a:cubicBezTo>
                  <a:cubicBezTo>
                    <a:pt x="109" y="7"/>
                    <a:pt x="109" y="7"/>
                    <a:pt x="109" y="7"/>
                  </a:cubicBezTo>
                  <a:cubicBezTo>
                    <a:pt x="113" y="11"/>
                    <a:pt x="113" y="11"/>
                    <a:pt x="113" y="11"/>
                  </a:cubicBezTo>
                  <a:cubicBezTo>
                    <a:pt x="108" y="20"/>
                    <a:pt x="108" y="20"/>
                    <a:pt x="108" y="20"/>
                  </a:cubicBezTo>
                  <a:cubicBezTo>
                    <a:pt x="109" y="21"/>
                    <a:pt x="110" y="22"/>
                    <a:pt x="110" y="23"/>
                  </a:cubicBezTo>
                  <a:cubicBezTo>
                    <a:pt x="121" y="22"/>
                    <a:pt x="121" y="22"/>
                    <a:pt x="121" y="22"/>
                  </a:cubicBezTo>
                  <a:cubicBezTo>
                    <a:pt x="123" y="27"/>
                    <a:pt x="123" y="27"/>
                    <a:pt x="123" y="27"/>
                  </a:cubicBezTo>
                  <a:cubicBezTo>
                    <a:pt x="114" y="33"/>
                    <a:pt x="114" y="33"/>
                    <a:pt x="114" y="33"/>
                  </a:cubicBezTo>
                  <a:cubicBezTo>
                    <a:pt x="114" y="34"/>
                    <a:pt x="114" y="36"/>
                    <a:pt x="114" y="37"/>
                  </a:cubicBezTo>
                  <a:cubicBezTo>
                    <a:pt x="124" y="41"/>
                    <a:pt x="124" y="41"/>
                    <a:pt x="124" y="41"/>
                  </a:cubicBezTo>
                  <a:cubicBezTo>
                    <a:pt x="123" y="47"/>
                    <a:pt x="123" y="47"/>
                    <a:pt x="123" y="47"/>
                  </a:cubicBezTo>
                  <a:cubicBezTo>
                    <a:pt x="112" y="47"/>
                    <a:pt x="112" y="47"/>
                    <a:pt x="112" y="47"/>
                  </a:cubicBezTo>
                  <a:cubicBezTo>
                    <a:pt x="112" y="48"/>
                    <a:pt x="111" y="49"/>
                    <a:pt x="110" y="50"/>
                  </a:cubicBezTo>
                  <a:cubicBezTo>
                    <a:pt x="117" y="59"/>
                    <a:pt x="117" y="59"/>
                    <a:pt x="117" y="59"/>
                  </a:cubicBezTo>
                  <a:cubicBezTo>
                    <a:pt x="113" y="63"/>
                    <a:pt x="113" y="63"/>
                    <a:pt x="113" y="63"/>
                  </a:cubicBezTo>
                  <a:cubicBezTo>
                    <a:pt x="104" y="58"/>
                    <a:pt x="104" y="58"/>
                    <a:pt x="104" y="58"/>
                  </a:cubicBezTo>
                  <a:cubicBezTo>
                    <a:pt x="103" y="59"/>
                    <a:pt x="102" y="60"/>
                    <a:pt x="100" y="60"/>
                  </a:cubicBezTo>
                  <a:cubicBezTo>
                    <a:pt x="102" y="71"/>
                    <a:pt x="102" y="71"/>
                    <a:pt x="102" y="71"/>
                  </a:cubicBezTo>
                  <a:cubicBezTo>
                    <a:pt x="96" y="73"/>
                    <a:pt x="96" y="73"/>
                    <a:pt x="96" y="73"/>
                  </a:cubicBezTo>
                  <a:cubicBezTo>
                    <a:pt x="91" y="63"/>
                    <a:pt x="91" y="63"/>
                    <a:pt x="91" y="63"/>
                  </a:cubicBezTo>
                  <a:cubicBezTo>
                    <a:pt x="90" y="64"/>
                    <a:pt x="88" y="64"/>
                    <a:pt x="87" y="64"/>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22" name="Freeform 230">
              <a:extLst>
                <a:ext uri="{FF2B5EF4-FFF2-40B4-BE49-F238E27FC236}">
                  <a16:creationId xmlns:a16="http://schemas.microsoft.com/office/drawing/2014/main" id="{9894AC7E-731C-5D25-B4B6-FCC4537A4B25}"/>
                </a:ext>
              </a:extLst>
            </p:cNvPr>
            <p:cNvSpPr>
              <a:spLocks/>
            </p:cNvSpPr>
            <p:nvPr/>
          </p:nvSpPr>
          <p:spPr bwMode="auto">
            <a:xfrm>
              <a:off x="1179514" y="1146176"/>
              <a:ext cx="46038" cy="47625"/>
            </a:xfrm>
            <a:custGeom>
              <a:avLst/>
              <a:gdLst/>
              <a:ahLst/>
              <a:cxnLst>
                <a:cxn ang="0">
                  <a:pos x="4" y="5"/>
                </a:cxn>
                <a:cxn ang="0">
                  <a:pos x="19" y="4"/>
                </a:cxn>
                <a:cxn ang="0">
                  <a:pos x="20" y="19"/>
                </a:cxn>
                <a:cxn ang="0">
                  <a:pos x="5" y="20"/>
                </a:cxn>
                <a:cxn ang="0">
                  <a:pos x="4" y="5"/>
                </a:cxn>
              </a:cxnLst>
              <a:rect l="0" t="0" r="r" b="b"/>
              <a:pathLst>
                <a:path w="24" h="24">
                  <a:moveTo>
                    <a:pt x="4" y="5"/>
                  </a:moveTo>
                  <a:cubicBezTo>
                    <a:pt x="8" y="1"/>
                    <a:pt x="14" y="0"/>
                    <a:pt x="19" y="4"/>
                  </a:cubicBezTo>
                  <a:cubicBezTo>
                    <a:pt x="23" y="8"/>
                    <a:pt x="24" y="14"/>
                    <a:pt x="20" y="19"/>
                  </a:cubicBezTo>
                  <a:cubicBezTo>
                    <a:pt x="16" y="23"/>
                    <a:pt x="10" y="24"/>
                    <a:pt x="5" y="20"/>
                  </a:cubicBezTo>
                  <a:cubicBezTo>
                    <a:pt x="1" y="16"/>
                    <a:pt x="0" y="9"/>
                    <a:pt x="4" y="5"/>
                  </a:cubicBez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sp>
          <p:nvSpPr>
            <p:cNvPr id="23" name="Freeform 231">
              <a:extLst>
                <a:ext uri="{FF2B5EF4-FFF2-40B4-BE49-F238E27FC236}">
                  <a16:creationId xmlns:a16="http://schemas.microsoft.com/office/drawing/2014/main" id="{C42C9799-FA33-A3B1-EE09-F777542C02BD}"/>
                </a:ext>
              </a:extLst>
            </p:cNvPr>
            <p:cNvSpPr>
              <a:spLocks/>
            </p:cNvSpPr>
            <p:nvPr/>
          </p:nvSpPr>
          <p:spPr bwMode="auto">
            <a:xfrm>
              <a:off x="1069976" y="1154113"/>
              <a:ext cx="42863" cy="42863"/>
            </a:xfrm>
            <a:custGeom>
              <a:avLst/>
              <a:gdLst/>
              <a:ahLst/>
              <a:cxnLst>
                <a:cxn ang="0">
                  <a:pos x="4" y="5"/>
                </a:cxn>
                <a:cxn ang="0">
                  <a:pos x="17" y="4"/>
                </a:cxn>
                <a:cxn ang="0">
                  <a:pos x="19" y="17"/>
                </a:cxn>
                <a:cxn ang="0">
                  <a:pos x="5" y="18"/>
                </a:cxn>
                <a:cxn ang="0">
                  <a:pos x="4" y="5"/>
                </a:cxn>
              </a:cxnLst>
              <a:rect l="0" t="0" r="r" b="b"/>
              <a:pathLst>
                <a:path w="22" h="22">
                  <a:moveTo>
                    <a:pt x="4" y="5"/>
                  </a:moveTo>
                  <a:cubicBezTo>
                    <a:pt x="7" y="1"/>
                    <a:pt x="13" y="0"/>
                    <a:pt x="17" y="4"/>
                  </a:cubicBezTo>
                  <a:cubicBezTo>
                    <a:pt x="22" y="7"/>
                    <a:pt x="22" y="13"/>
                    <a:pt x="19" y="17"/>
                  </a:cubicBezTo>
                  <a:cubicBezTo>
                    <a:pt x="15" y="22"/>
                    <a:pt x="9" y="22"/>
                    <a:pt x="5" y="18"/>
                  </a:cubicBezTo>
                  <a:cubicBezTo>
                    <a:pt x="1" y="15"/>
                    <a:pt x="0" y="9"/>
                    <a:pt x="4" y="5"/>
                  </a:cubicBezTo>
                  <a:close/>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700" dirty="0">
                <a:ea typeface="+mn-lt"/>
                <a:cs typeface="+mn-lt"/>
                <a:sym typeface="+mn-lt"/>
              </a:endParaRPr>
            </a:p>
          </p:txBody>
        </p:sp>
      </p:grpSp>
      <p:pic>
        <p:nvPicPr>
          <p:cNvPr id="2" name="Picture 2">
            <a:extLst>
              <a:ext uri="{FF2B5EF4-FFF2-40B4-BE49-F238E27FC236}">
                <a16:creationId xmlns:a16="http://schemas.microsoft.com/office/drawing/2014/main" id="{CD384DE9-C3AF-4EBA-D346-BD72C163DD68}"/>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b="24404"/>
          <a:stretch/>
        </p:blipFill>
        <p:spPr bwMode="auto">
          <a:xfrm>
            <a:off x="604037" y="1216916"/>
            <a:ext cx="1337767" cy="1490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BFA6C57B-FBAD-0345-D4A1-9083B8312CB5}"/>
              </a:ext>
            </a:extLst>
          </p:cNvPr>
          <p:cNvSpPr/>
          <p:nvPr/>
        </p:nvSpPr>
        <p:spPr>
          <a:xfrm>
            <a:off x="2632536" y="1422187"/>
            <a:ext cx="4103445" cy="171359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+20 years of experience in various industries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Certification (Lead Auditor) &amp; consulting on the introduction of management systems according to various standards (ISO, HACCP, FSC).</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Consulting in transformation projects for top multinational companies (including Safety Culture change)</a:t>
            </a:r>
            <a:r>
              <a:rPr lang="en-US" sz="1200" kern="0" dirty="0">
                <a:solidFill>
                  <a:schemeClr val="tx1"/>
                </a:solidFill>
                <a:ea typeface="+mn-lt"/>
                <a:cs typeface="+mn-lt"/>
                <a:sym typeface="+mn-lt"/>
              </a:rPr>
              <a:t>.</a:t>
            </a:r>
            <a:endParaRPr kumimoji="0" lang="en-US" sz="1200" b="0" i="0" u="none" strike="noStrike" kern="0" cap="none" spc="0" normalizeH="0" baseline="0" noProof="0" dirty="0">
              <a:ln>
                <a:noFill/>
              </a:ln>
              <a:solidFill>
                <a:schemeClr val="tx1"/>
              </a:solidFill>
              <a:effectLst/>
              <a:uLnTx/>
              <a:uFillTx/>
              <a:ea typeface="+mn-lt"/>
              <a:cs typeface="+mn-lt"/>
              <a:sym typeface="+mn-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Project management in consultancy projects</a:t>
            </a:r>
          </a:p>
        </p:txBody>
      </p:sp>
      <p:sp>
        <p:nvSpPr>
          <p:cNvPr id="7" name="TextBox 6">
            <a:extLst>
              <a:ext uri="{FF2B5EF4-FFF2-40B4-BE49-F238E27FC236}">
                <a16:creationId xmlns:a16="http://schemas.microsoft.com/office/drawing/2014/main" id="{87913A95-F2EB-B340-4EBD-AD83951DADE1}"/>
              </a:ext>
            </a:extLst>
          </p:cNvPr>
          <p:cNvSpPr txBox="1"/>
          <p:nvPr/>
        </p:nvSpPr>
        <p:spPr>
          <a:xfrm>
            <a:off x="5157032" y="3352757"/>
            <a:ext cx="883575"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Oil and Gas</a:t>
            </a:r>
          </a:p>
        </p:txBody>
      </p:sp>
      <p:pic>
        <p:nvPicPr>
          <p:cNvPr id="12" name="Picture 2" descr="Oil and gas industry icons set on white background">
            <a:extLst>
              <a:ext uri="{FF2B5EF4-FFF2-40B4-BE49-F238E27FC236}">
                <a16:creationId xmlns:a16="http://schemas.microsoft.com/office/drawing/2014/main" id="{81A172FA-564D-7F62-3293-0ACBE80AE7FE}"/>
              </a:ext>
            </a:extLst>
          </p:cNvPr>
          <p:cNvPicPr>
            <a:picLocks noChangeAspect="1" noChangeArrowheads="1"/>
          </p:cNvPicPr>
          <p:nvPr/>
        </p:nvPicPr>
        <p:blipFill rotWithShape="1">
          <a:blip r:embed="rId7">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l="25307" t="2465" r="49186" b="75580"/>
          <a:stretch/>
        </p:blipFill>
        <p:spPr bwMode="auto">
          <a:xfrm>
            <a:off x="4694824" y="3193020"/>
            <a:ext cx="425533" cy="3955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Food industry Generic Detailed Outline icon">
            <a:extLst>
              <a:ext uri="{FF2B5EF4-FFF2-40B4-BE49-F238E27FC236}">
                <a16:creationId xmlns:a16="http://schemas.microsoft.com/office/drawing/2014/main" id="{C447BB3F-0CC5-2385-1989-1B692630CCF7}"/>
              </a:ext>
            </a:extLst>
          </p:cNvPr>
          <p:cNvPicPr>
            <a:picLocks noChangeAspect="1" noChangeArrowheads="1"/>
          </p:cNvPicPr>
          <p:nvPr/>
        </p:nvPicPr>
        <p:blipFill>
          <a:blip r:embed="rId8">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58811" y="3976209"/>
            <a:ext cx="313761" cy="29767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8D5CD72-2CA9-7D09-9807-EB7A54489CAF}"/>
              </a:ext>
            </a:extLst>
          </p:cNvPr>
          <p:cNvSpPr txBox="1"/>
          <p:nvPr/>
        </p:nvSpPr>
        <p:spPr>
          <a:xfrm>
            <a:off x="5160609" y="4032365"/>
            <a:ext cx="103586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Food industry</a:t>
            </a:r>
          </a:p>
        </p:txBody>
      </p:sp>
      <p:pic>
        <p:nvPicPr>
          <p:cNvPr id="1028" name="Picture 4" descr="Public Transport Logo Vector Art, Icons, and Graphics for ...">
            <a:extLst>
              <a:ext uri="{FF2B5EF4-FFF2-40B4-BE49-F238E27FC236}">
                <a16:creationId xmlns:a16="http://schemas.microsoft.com/office/drawing/2014/main" id="{3BB3E09A-D8A9-9FD5-95FB-361DEBC0E695}"/>
              </a:ext>
            </a:extLst>
          </p:cNvPr>
          <p:cNvPicPr>
            <a:picLocks noChangeAspect="1" noChangeArrowheads="1"/>
          </p:cNvPicPr>
          <p:nvPr/>
        </p:nvPicPr>
        <p:blipFill>
          <a:blip r:embed="rId9">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59788" y="3454917"/>
            <a:ext cx="676952" cy="6385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0CB4B8C-7CD7-AE2F-19E8-5A968A88FA22}"/>
              </a:ext>
            </a:extLst>
          </p:cNvPr>
          <p:cNvPicPr>
            <a:picLocks noChangeAspect="1"/>
          </p:cNvPicPr>
          <p:nvPr/>
        </p:nvPicPr>
        <p:blipFill>
          <a:blip r:embed="rId10">
            <a:clrChange>
              <a:clrFrom>
                <a:srgbClr val="E5E4E4"/>
              </a:clrFrom>
              <a:clrTo>
                <a:srgbClr val="E5E4E4">
                  <a:alpha val="0"/>
                </a:srgbClr>
              </a:clrTo>
            </a:clrChange>
            <a:duotone>
              <a:schemeClr val="bg2">
                <a:shade val="45000"/>
                <a:satMod val="135000"/>
              </a:schemeClr>
              <a:prstClr val="white"/>
            </a:duotone>
          </a:blip>
          <a:stretch>
            <a:fillRect/>
          </a:stretch>
        </p:blipFill>
        <p:spPr>
          <a:xfrm>
            <a:off x="4673959" y="4280823"/>
            <a:ext cx="398614" cy="336535"/>
          </a:xfrm>
          <a:prstGeom prst="rect">
            <a:avLst/>
          </a:prstGeom>
        </p:spPr>
      </p:pic>
      <p:sp>
        <p:nvSpPr>
          <p:cNvPr id="17" name="TextBox 16">
            <a:extLst>
              <a:ext uri="{FF2B5EF4-FFF2-40B4-BE49-F238E27FC236}">
                <a16:creationId xmlns:a16="http://schemas.microsoft.com/office/drawing/2014/main" id="{024EE5ED-28D6-4E2C-85DE-F982B38977DA}"/>
              </a:ext>
            </a:extLst>
          </p:cNvPr>
          <p:cNvSpPr txBox="1"/>
          <p:nvPr/>
        </p:nvSpPr>
        <p:spPr>
          <a:xfrm>
            <a:off x="5154167" y="4382458"/>
            <a:ext cx="86914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Agriculture</a:t>
            </a:r>
          </a:p>
        </p:txBody>
      </p:sp>
      <p:grpSp>
        <p:nvGrpSpPr>
          <p:cNvPr id="37" name="Group 36">
            <a:extLst>
              <a:ext uri="{FF2B5EF4-FFF2-40B4-BE49-F238E27FC236}">
                <a16:creationId xmlns:a16="http://schemas.microsoft.com/office/drawing/2014/main" id="{EEF1E3F1-7549-8E30-4D05-227E638ABA06}"/>
              </a:ext>
            </a:extLst>
          </p:cNvPr>
          <p:cNvGrpSpPr/>
          <p:nvPr/>
        </p:nvGrpSpPr>
        <p:grpSpPr>
          <a:xfrm>
            <a:off x="2819986" y="4318435"/>
            <a:ext cx="324273" cy="291660"/>
            <a:chOff x="5487869" y="2682271"/>
            <a:chExt cx="1261416" cy="1483769"/>
          </a:xfrm>
        </p:grpSpPr>
        <p:pic>
          <p:nvPicPr>
            <p:cNvPr id="18" name="Picture 17">
              <a:extLst>
                <a:ext uri="{FF2B5EF4-FFF2-40B4-BE49-F238E27FC236}">
                  <a16:creationId xmlns:a16="http://schemas.microsoft.com/office/drawing/2014/main" id="{8672E630-63D6-6C40-A8B8-625491FA9B47}"/>
                </a:ext>
              </a:extLst>
            </p:cNvPr>
            <p:cNvPicPr>
              <a:picLocks noChangeAspect="1"/>
            </p:cNvPicPr>
            <p:nvPr/>
          </p:nvPicPr>
          <p:blipFill rotWithShape="1">
            <a:blip r:embed="rId11">
              <a:duotone>
                <a:schemeClr val="bg2">
                  <a:shade val="45000"/>
                  <a:satMod val="135000"/>
                </a:schemeClr>
                <a:prstClr val="white"/>
              </a:duotone>
            </a:blip>
            <a:srcRect l="25349" t="9589" r="23519" b="10114"/>
            <a:stretch/>
          </p:blipFill>
          <p:spPr>
            <a:xfrm>
              <a:off x="5487869" y="2682271"/>
              <a:ext cx="1261416" cy="1483769"/>
            </a:xfrm>
            <a:prstGeom prst="rect">
              <a:avLst/>
            </a:prstGeom>
          </p:spPr>
        </p:pic>
        <p:sp>
          <p:nvSpPr>
            <p:cNvPr id="36" name="Oval 35">
              <a:extLst>
                <a:ext uri="{FF2B5EF4-FFF2-40B4-BE49-F238E27FC236}">
                  <a16:creationId xmlns:a16="http://schemas.microsoft.com/office/drawing/2014/main" id="{E339C521-739D-0952-C7B0-B919533B6DBC}"/>
                </a:ext>
              </a:extLst>
            </p:cNvPr>
            <p:cNvSpPr/>
            <p:nvPr/>
          </p:nvSpPr>
          <p:spPr>
            <a:xfrm>
              <a:off x="6570203" y="3946085"/>
              <a:ext cx="122587" cy="11366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TextBox 37">
            <a:extLst>
              <a:ext uri="{FF2B5EF4-FFF2-40B4-BE49-F238E27FC236}">
                <a16:creationId xmlns:a16="http://schemas.microsoft.com/office/drawing/2014/main" id="{EE04C04C-7C22-A5A6-729A-8C179B7119D2}"/>
              </a:ext>
            </a:extLst>
          </p:cNvPr>
          <p:cNvSpPr txBox="1"/>
          <p:nvPr/>
        </p:nvSpPr>
        <p:spPr>
          <a:xfrm>
            <a:off x="3216085" y="4378920"/>
            <a:ext cx="114005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Wood Industry</a:t>
            </a:r>
          </a:p>
        </p:txBody>
      </p:sp>
      <p:sp>
        <p:nvSpPr>
          <p:cNvPr id="6" name="Rectangle 5">
            <a:extLst>
              <a:ext uri="{FF2B5EF4-FFF2-40B4-BE49-F238E27FC236}">
                <a16:creationId xmlns:a16="http://schemas.microsoft.com/office/drawing/2014/main" id="{88E042B5-5F88-1863-5F69-DDF705B64DE3}"/>
              </a:ext>
            </a:extLst>
          </p:cNvPr>
          <p:cNvSpPr/>
          <p:nvPr/>
        </p:nvSpPr>
        <p:spPr>
          <a:xfrm>
            <a:off x="9333839" y="3121"/>
            <a:ext cx="1846538" cy="30862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1" kern="0" dirty="0">
                <a:solidFill>
                  <a:schemeClr val="tx1"/>
                </a:solidFill>
                <a:latin typeface="+mj-lt"/>
                <a:ea typeface="+mn-lt"/>
                <a:cs typeface="+mn-lt"/>
                <a:sym typeface="+mn-lt"/>
              </a:rPr>
              <a:t>Expert visiting sites in: </a:t>
            </a:r>
            <a:endParaRPr kumimoji="0" lang="en-US" sz="1200" b="0" i="0" u="none" strike="noStrike" kern="0" cap="none" spc="0" normalizeH="0" baseline="0" noProof="0" dirty="0">
              <a:ln>
                <a:noFill/>
              </a:ln>
              <a:solidFill>
                <a:schemeClr val="tx1"/>
              </a:solidFill>
              <a:effectLst/>
              <a:uLnTx/>
              <a:uFillTx/>
              <a:latin typeface="+mj-lt"/>
              <a:ea typeface="+mn-lt"/>
              <a:cs typeface="+mn-lt"/>
              <a:sym typeface="+mn-lt"/>
            </a:endParaRPr>
          </a:p>
        </p:txBody>
      </p:sp>
      <p:sp>
        <p:nvSpPr>
          <p:cNvPr id="10" name="Freeform 24">
            <a:extLst>
              <a:ext uri="{FF2B5EF4-FFF2-40B4-BE49-F238E27FC236}">
                <a16:creationId xmlns:a16="http://schemas.microsoft.com/office/drawing/2014/main" id="{600E7C78-DDCF-CE34-A2BF-4A663390A249}"/>
              </a:ext>
            </a:extLst>
          </p:cNvPr>
          <p:cNvSpPr/>
          <p:nvPr/>
        </p:nvSpPr>
        <p:spPr>
          <a:xfrm>
            <a:off x="11185196" y="1790"/>
            <a:ext cx="1006803" cy="616846"/>
          </a:xfrm>
          <a:custGeom>
            <a:avLst/>
            <a:gdLst/>
            <a:ahLst/>
            <a:cxnLst/>
            <a:rect l="l" t="t" r="r" b="b"/>
            <a:pathLst>
              <a:path w="1379488" h="920808">
                <a:moveTo>
                  <a:pt x="0" y="0"/>
                </a:moveTo>
                <a:lnTo>
                  <a:pt x="1379488" y="0"/>
                </a:lnTo>
                <a:lnTo>
                  <a:pt x="1379488" y="920809"/>
                </a:lnTo>
                <a:lnTo>
                  <a:pt x="0" y="920809"/>
                </a:lnTo>
                <a:lnTo>
                  <a:pt x="0" y="0"/>
                </a:lnTo>
                <a:close/>
              </a:path>
            </a:pathLst>
          </a:custGeom>
          <a:blipFill>
            <a:blip r:embed="rId12"/>
            <a:stretch>
              <a:fillRect/>
            </a:stretch>
          </a:blipFill>
        </p:spPr>
        <p:txBody>
          <a:bodyPr/>
          <a:lstStyle/>
          <a:p>
            <a:endParaRPr lang="en-US" dirty="0"/>
          </a:p>
        </p:txBody>
      </p:sp>
    </p:spTree>
    <p:extLst>
      <p:ext uri="{BB962C8B-B14F-4D97-AF65-F5344CB8AC3E}">
        <p14:creationId xmlns:p14="http://schemas.microsoft.com/office/powerpoint/2010/main" val="4358665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E9A02F-188B-472A-BBB2-33EE86BF9A48}"/>
              </a:ext>
            </a:extLst>
          </p:cNvPr>
          <p:cNvSpPr/>
          <p:nvPr/>
        </p:nvSpPr>
        <p:spPr>
          <a:xfrm>
            <a:off x="2632536" y="1422187"/>
            <a:ext cx="4103445" cy="171359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chemeClr val="tx1"/>
                </a:solidFill>
                <a:ea typeface="+mn-lt"/>
                <a:cs typeface="+mn-lt"/>
                <a:sym typeface="+mn-lt"/>
              </a:rPr>
              <a:t>+</a:t>
            </a:r>
            <a:r>
              <a:rPr kumimoji="0" lang="en-US" sz="1200" b="0" i="0" u="none" strike="noStrike" kern="0" cap="none" spc="0" normalizeH="0" baseline="0" noProof="0" dirty="0">
                <a:ln>
                  <a:noFill/>
                </a:ln>
                <a:solidFill>
                  <a:schemeClr val="tx1"/>
                </a:solidFill>
                <a:effectLst/>
                <a:uLnTx/>
                <a:uFillTx/>
                <a:ea typeface="+mn-lt"/>
                <a:cs typeface="+mn-lt"/>
                <a:sym typeface="+mn-lt"/>
              </a:rPr>
              <a:t>20 years in industrial services across multiple sectors, specializing in safety and environmental management.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Expert in ISO 9001, 14001, 45001, SA 8000, and </a:t>
            </a:r>
            <a:r>
              <a:rPr kumimoji="0" lang="en-US" sz="1200" b="0" i="0" u="none" strike="noStrike" kern="0" cap="none" spc="0" normalizeH="0" baseline="0" noProof="0" dirty="0" err="1">
                <a:ln>
                  <a:noFill/>
                </a:ln>
                <a:solidFill>
                  <a:schemeClr val="tx1"/>
                </a:solidFill>
                <a:effectLst/>
                <a:uLnTx/>
                <a:uFillTx/>
                <a:ea typeface="+mn-lt"/>
                <a:cs typeface="+mn-lt"/>
                <a:sym typeface="+mn-lt"/>
              </a:rPr>
              <a:t>Amiante</a:t>
            </a:r>
            <a:r>
              <a:rPr kumimoji="0" lang="en-US" sz="1200" b="0" i="0" u="none" strike="noStrike" kern="0" cap="none" spc="0" normalizeH="0" baseline="0" noProof="0" dirty="0">
                <a:ln>
                  <a:noFill/>
                </a:ln>
                <a:solidFill>
                  <a:schemeClr val="tx1"/>
                </a:solidFill>
                <a:effectLst/>
                <a:uLnTx/>
                <a:uFillTx/>
                <a:ea typeface="+mn-lt"/>
                <a:cs typeface="+mn-lt"/>
                <a:sym typeface="+mn-lt"/>
              </a:rPr>
              <a:t> 1552 Certification Management Systems.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Internal Member of the 231 Supervisory Body for organizational compliance.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Certified Technical Manager for waste and asbestos, ADR Consultant for dangerous goods.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Executive Masters in integrated management systems and sustainability, now a freelance consultant and lead auditor.</a:t>
            </a:r>
          </a:p>
        </p:txBody>
      </p:sp>
      <p:sp>
        <p:nvSpPr>
          <p:cNvPr id="8" name="Rectangle 7">
            <a:extLst>
              <a:ext uri="{FF2B5EF4-FFF2-40B4-BE49-F238E27FC236}">
                <a16:creationId xmlns:a16="http://schemas.microsoft.com/office/drawing/2014/main" id="{F0AAB741-8FFF-45BC-8AE7-DDA8A0361D98}"/>
              </a:ext>
            </a:extLst>
          </p:cNvPr>
          <p:cNvSpPr/>
          <p:nvPr/>
        </p:nvSpPr>
        <p:spPr>
          <a:xfrm>
            <a:off x="2632537" y="5182162"/>
            <a:ext cx="4103446" cy="108110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85000" lnSpcReduction="20000"/>
          </a:bodyPr>
          <a:lstStyle/>
          <a:p>
            <a:pPr marL="285750" indent="-285750">
              <a:buFont typeface="Arial" panose="020B0604020202020204" pitchFamily="34" charset="0"/>
              <a:buChar char="•"/>
            </a:pPr>
            <a:r>
              <a:rPr lang="en-US" sz="1200" kern="0" dirty="0">
                <a:solidFill>
                  <a:schemeClr val="tx1"/>
                </a:solidFill>
                <a:ea typeface="+mn-lt"/>
                <a:cs typeface="+mn-lt"/>
                <a:sym typeface="+mn-lt"/>
              </a:rPr>
              <a:t>Executive Master in Sustainability Management - ESG (ISTUM, 2023)</a:t>
            </a:r>
          </a:p>
          <a:p>
            <a:pPr marL="285750" indent="-285750">
              <a:buFont typeface="Arial" panose="020B0604020202020204" pitchFamily="34" charset="0"/>
              <a:buChar char="•"/>
            </a:pPr>
            <a:r>
              <a:rPr lang="en-US" sz="1200" kern="0" dirty="0">
                <a:solidFill>
                  <a:schemeClr val="tx1"/>
                </a:solidFill>
                <a:ea typeface="+mn-lt"/>
                <a:cs typeface="+mn-lt"/>
                <a:sym typeface="+mn-lt"/>
              </a:rPr>
              <a:t>Executive Master in Integrated Management Systems QHSE (ISTUM, 2020)</a:t>
            </a:r>
          </a:p>
          <a:p>
            <a:pPr marL="285750" indent="-285750">
              <a:buFont typeface="Arial" panose="020B0604020202020204" pitchFamily="34" charset="0"/>
              <a:buChar char="•"/>
            </a:pPr>
            <a:r>
              <a:rPr lang="en-US" sz="1200" kern="0" dirty="0">
                <a:solidFill>
                  <a:schemeClr val="tx1"/>
                </a:solidFill>
                <a:ea typeface="+mn-lt"/>
                <a:cs typeface="+mn-lt"/>
                <a:sym typeface="+mn-lt"/>
              </a:rPr>
              <a:t>Construction Project Management Technician (Fondazione Luigi </a:t>
            </a:r>
            <a:r>
              <a:rPr lang="en-US" sz="1200" kern="0" dirty="0" err="1">
                <a:solidFill>
                  <a:schemeClr val="tx1"/>
                </a:solidFill>
                <a:ea typeface="+mn-lt"/>
                <a:cs typeface="+mn-lt"/>
                <a:sym typeface="+mn-lt"/>
              </a:rPr>
              <a:t>Clerici</a:t>
            </a:r>
            <a:r>
              <a:rPr lang="en-US" sz="1200" kern="0" dirty="0">
                <a:solidFill>
                  <a:schemeClr val="tx1"/>
                </a:solidFill>
                <a:ea typeface="+mn-lt"/>
                <a:cs typeface="+mn-lt"/>
                <a:sym typeface="+mn-lt"/>
              </a:rPr>
              <a:t>, 1999)</a:t>
            </a:r>
          </a:p>
          <a:p>
            <a:pPr marL="285750" indent="-285750">
              <a:buFont typeface="Arial" panose="020B0604020202020204" pitchFamily="34" charset="0"/>
              <a:buChar char="•"/>
            </a:pPr>
            <a:r>
              <a:rPr lang="en-US" sz="1200" kern="0" dirty="0">
                <a:solidFill>
                  <a:schemeClr val="tx1"/>
                </a:solidFill>
                <a:ea typeface="+mn-lt"/>
                <a:cs typeface="+mn-lt"/>
                <a:sym typeface="+mn-lt"/>
              </a:rPr>
              <a:t>Diploma di </a:t>
            </a:r>
            <a:r>
              <a:rPr lang="en-US" sz="1200" kern="0" dirty="0" err="1">
                <a:solidFill>
                  <a:schemeClr val="tx1"/>
                </a:solidFill>
                <a:ea typeface="+mn-lt"/>
                <a:cs typeface="+mn-lt"/>
                <a:sym typeface="+mn-lt"/>
              </a:rPr>
              <a:t>Geometra</a:t>
            </a:r>
            <a:r>
              <a:rPr lang="en-US" sz="1200" kern="0" dirty="0">
                <a:solidFill>
                  <a:schemeClr val="tx1"/>
                </a:solidFill>
                <a:ea typeface="+mn-lt"/>
                <a:cs typeface="+mn-lt"/>
                <a:sym typeface="+mn-lt"/>
              </a:rPr>
              <a:t> (I.T.C.G. </a:t>
            </a:r>
            <a:r>
              <a:rPr lang="en-US" sz="1200" kern="0" dirty="0" err="1">
                <a:solidFill>
                  <a:schemeClr val="tx1"/>
                </a:solidFill>
                <a:ea typeface="+mn-lt"/>
                <a:cs typeface="+mn-lt"/>
                <a:sym typeface="+mn-lt"/>
              </a:rPr>
              <a:t>Maggiolini</a:t>
            </a:r>
            <a:r>
              <a:rPr lang="en-US" sz="1200" kern="0" dirty="0">
                <a:solidFill>
                  <a:schemeClr val="tx1"/>
                </a:solidFill>
                <a:ea typeface="+mn-lt"/>
                <a:cs typeface="+mn-lt"/>
                <a:sym typeface="+mn-lt"/>
              </a:rPr>
              <a:t>, 1996)</a:t>
            </a:r>
          </a:p>
          <a:p>
            <a:pPr marL="285750" indent="-285750">
              <a:buFont typeface="Arial" panose="020B0604020202020204" pitchFamily="34" charset="0"/>
              <a:buChar char="•"/>
            </a:pPr>
            <a:r>
              <a:rPr lang="en-US" sz="1200" kern="0" dirty="0">
                <a:solidFill>
                  <a:schemeClr val="tx1"/>
                </a:solidFill>
                <a:ea typeface="+mn-lt"/>
                <a:cs typeface="+mn-lt"/>
                <a:sym typeface="+mn-lt"/>
              </a:rPr>
              <a:t>Certified and Accredited ISO Auditor for 9001, 14001, 45001</a:t>
            </a:r>
          </a:p>
          <a:p>
            <a:pPr marL="285750" indent="-285750">
              <a:buFont typeface="Arial" panose="020B0604020202020204" pitchFamily="34" charset="0"/>
              <a:buChar char="•"/>
            </a:pPr>
            <a:r>
              <a:rPr lang="en-US" sz="1200" kern="0">
                <a:solidFill>
                  <a:schemeClr val="tx1"/>
                </a:solidFill>
                <a:ea typeface="+mn-lt"/>
                <a:cs typeface="+mn-lt"/>
                <a:sym typeface="+mn-lt"/>
              </a:rPr>
              <a:t>Environmental Technical Manager Cat. 1-4-5-10</a:t>
            </a:r>
            <a:endParaRPr lang="en-US" sz="1200" kern="0" dirty="0">
              <a:solidFill>
                <a:schemeClr val="tx1"/>
              </a:solidFill>
              <a:ea typeface="+mn-lt"/>
              <a:cs typeface="+mn-lt"/>
              <a:sym typeface="+mn-lt"/>
            </a:endParaRPr>
          </a:p>
        </p:txBody>
      </p:sp>
      <p:sp>
        <p:nvSpPr>
          <p:cNvPr id="26" name="TextBox 25">
            <a:extLst>
              <a:ext uri="{FF2B5EF4-FFF2-40B4-BE49-F238E27FC236}">
                <a16:creationId xmlns:a16="http://schemas.microsoft.com/office/drawing/2014/main" id="{80D73B9D-62E6-4C90-A5F1-F5D760A408EA}"/>
              </a:ext>
            </a:extLst>
          </p:cNvPr>
          <p:cNvSpPr txBox="1"/>
          <p:nvPr/>
        </p:nvSpPr>
        <p:spPr>
          <a:xfrm>
            <a:off x="3205158" y="3503521"/>
            <a:ext cx="1298753"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Industrial Services</a:t>
            </a:r>
          </a:p>
        </p:txBody>
      </p:sp>
      <p:sp>
        <p:nvSpPr>
          <p:cNvPr id="27" name="TextBox 26">
            <a:extLst>
              <a:ext uri="{FF2B5EF4-FFF2-40B4-BE49-F238E27FC236}">
                <a16:creationId xmlns:a16="http://schemas.microsoft.com/office/drawing/2014/main" id="{BBEBFFBF-DC15-4748-950F-1E21A72C8B9C}"/>
              </a:ext>
            </a:extLst>
          </p:cNvPr>
          <p:cNvSpPr txBox="1"/>
          <p:nvPr/>
        </p:nvSpPr>
        <p:spPr>
          <a:xfrm>
            <a:off x="3216791" y="3858561"/>
            <a:ext cx="112402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Environmental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Management</a:t>
            </a:r>
          </a:p>
        </p:txBody>
      </p:sp>
      <p:sp>
        <p:nvSpPr>
          <p:cNvPr id="42" name="TextBox 41">
            <a:extLst>
              <a:ext uri="{FF2B5EF4-FFF2-40B4-BE49-F238E27FC236}">
                <a16:creationId xmlns:a16="http://schemas.microsoft.com/office/drawing/2014/main" id="{100CE035-3447-4003-A22E-A3E4B3B54CF5}"/>
              </a:ext>
            </a:extLst>
          </p:cNvPr>
          <p:cNvSpPr txBox="1"/>
          <p:nvPr/>
        </p:nvSpPr>
        <p:spPr>
          <a:xfrm>
            <a:off x="5055229" y="3858561"/>
            <a:ext cx="111601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Organizational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Compliance</a:t>
            </a:r>
          </a:p>
        </p:txBody>
      </p:sp>
      <p:sp>
        <p:nvSpPr>
          <p:cNvPr id="43" name="TextBox 42">
            <a:extLst>
              <a:ext uri="{FF2B5EF4-FFF2-40B4-BE49-F238E27FC236}">
                <a16:creationId xmlns:a16="http://schemas.microsoft.com/office/drawing/2014/main" id="{6CEE651F-2ED1-4DED-8E18-ECB3A6C57B34}"/>
              </a:ext>
            </a:extLst>
          </p:cNvPr>
          <p:cNvSpPr txBox="1"/>
          <p:nvPr/>
        </p:nvSpPr>
        <p:spPr>
          <a:xfrm>
            <a:off x="5055229" y="3503521"/>
            <a:ext cx="1431802"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Safety Management</a:t>
            </a:r>
          </a:p>
        </p:txBody>
      </p:sp>
      <p:sp>
        <p:nvSpPr>
          <p:cNvPr id="45" name="Rectangle 44">
            <a:extLst>
              <a:ext uri="{FF2B5EF4-FFF2-40B4-BE49-F238E27FC236}">
                <a16:creationId xmlns:a16="http://schemas.microsoft.com/office/drawing/2014/main" id="{A30D150F-ED30-4882-BDD1-FE97DC63819E}"/>
              </a:ext>
            </a:extLst>
          </p:cNvPr>
          <p:cNvSpPr/>
          <p:nvPr/>
        </p:nvSpPr>
        <p:spPr>
          <a:xfrm>
            <a:off x="0" y="1027906"/>
            <a:ext cx="2456121" cy="5165723"/>
          </a:xfrm>
          <a:prstGeom prst="rect">
            <a:avLst/>
          </a:pr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chemeClr val="tx1"/>
              </a:solidFill>
              <a:effectLst/>
              <a:uLnTx/>
              <a:uFillTx/>
            </a:endParaRPr>
          </a:p>
        </p:txBody>
      </p:sp>
      <p:sp>
        <p:nvSpPr>
          <p:cNvPr id="46" name="Rectangle 45">
            <a:extLst>
              <a:ext uri="{FF2B5EF4-FFF2-40B4-BE49-F238E27FC236}">
                <a16:creationId xmlns:a16="http://schemas.microsoft.com/office/drawing/2014/main" id="{7BEDCA70-8D07-4CCE-A8F6-2B3D231AE520}"/>
              </a:ext>
            </a:extLst>
          </p:cNvPr>
          <p:cNvSpPr/>
          <p:nvPr/>
        </p:nvSpPr>
        <p:spPr>
          <a:xfrm>
            <a:off x="0" y="3235947"/>
            <a:ext cx="2456121" cy="641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ea typeface="+mn-lt"/>
                <a:cs typeface="+mn-lt"/>
                <a:sym typeface="+mn-lt"/>
              </a:rPr>
              <a:t>Expert</a:t>
            </a:r>
          </a:p>
        </p:txBody>
      </p:sp>
      <p:cxnSp>
        <p:nvCxnSpPr>
          <p:cNvPr id="47" name="Straight Connector 46">
            <a:extLst>
              <a:ext uri="{FF2B5EF4-FFF2-40B4-BE49-F238E27FC236}">
                <a16:creationId xmlns:a16="http://schemas.microsoft.com/office/drawing/2014/main" id="{93A7840D-EA91-4EE2-90A9-9DB67CE0C86A}"/>
              </a:ext>
            </a:extLst>
          </p:cNvPr>
          <p:cNvCxnSpPr/>
          <p:nvPr/>
        </p:nvCxnSpPr>
        <p:spPr>
          <a:xfrm>
            <a:off x="195533" y="3212628"/>
            <a:ext cx="20650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ED7F573A-0F05-4B01-BC67-624FF85CA80E}"/>
              </a:ext>
            </a:extLst>
          </p:cNvPr>
          <p:cNvSpPr/>
          <p:nvPr/>
        </p:nvSpPr>
        <p:spPr>
          <a:xfrm>
            <a:off x="5729984" y="5455504"/>
            <a:ext cx="2556000" cy="36894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55" name="Rectangle 54">
            <a:extLst>
              <a:ext uri="{FF2B5EF4-FFF2-40B4-BE49-F238E27FC236}">
                <a16:creationId xmlns:a16="http://schemas.microsoft.com/office/drawing/2014/main" id="{3F344986-33D7-4EFF-B5CD-4DE051F0A4FD}"/>
              </a:ext>
            </a:extLst>
          </p:cNvPr>
          <p:cNvSpPr/>
          <p:nvPr/>
        </p:nvSpPr>
        <p:spPr>
          <a:xfrm>
            <a:off x="6868524" y="1498744"/>
            <a:ext cx="4982783" cy="482585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tx1"/>
                </a:solidFill>
                <a:effectLst/>
                <a:uLnTx/>
                <a:uFillTx/>
                <a:ea typeface="+mn-lt"/>
                <a:cs typeface="+mn-lt"/>
                <a:sym typeface="+mn-lt"/>
              </a:rPr>
              <a:t>Industrial Services and Management Systems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0" cap="none" spc="0" normalizeH="0" baseline="0" noProof="0" dirty="0">
                <a:ln>
                  <a:noFill/>
                </a:ln>
                <a:solidFill>
                  <a:schemeClr val="tx1"/>
                </a:solidFill>
                <a:effectLst/>
                <a:uLnTx/>
                <a:uFillTx/>
                <a:ea typeface="+mn-lt"/>
                <a:cs typeface="+mn-lt"/>
                <a:sym typeface="+mn-lt"/>
              </a:rPr>
              <a:t>Transitioned from an intern to a key employee at a multi-service industrial company, specializing in insulation, scaffolding, asbestos removal, construction, and soundproofing services across energy, refining, chemical, petrochemical, pharmaceutical, nuclear, airport, and food industries.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0" cap="none" spc="0" normalizeH="0" baseline="0" noProof="0" dirty="0">
                <a:ln>
                  <a:noFill/>
                </a:ln>
                <a:solidFill>
                  <a:schemeClr val="tx1"/>
                </a:solidFill>
                <a:effectLst/>
                <a:uLnTx/>
                <a:uFillTx/>
                <a:ea typeface="+mn-lt"/>
                <a:cs typeface="+mn-lt"/>
                <a:sym typeface="+mn-lt"/>
              </a:rPr>
              <a:t>Managed comprehensive health and safety tasks, significantly reducing workplace incidents and promoting a safety culture.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tx1"/>
              </a:solidFill>
              <a:effectLst/>
              <a:uLnTx/>
              <a:uFillTx/>
              <a:ea typeface="+mn-lt"/>
              <a:cs typeface="+mn-lt"/>
              <a:sym typeface="+mn-l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tx1"/>
              </a:solidFill>
              <a:effectLst/>
              <a:uLnTx/>
              <a:uFillTx/>
              <a:ea typeface="+mn-lt"/>
              <a:cs typeface="+mn-lt"/>
              <a:sym typeface="+mn-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tx1"/>
                </a:solidFill>
                <a:effectLst/>
                <a:uLnTx/>
                <a:uFillTx/>
                <a:ea typeface="+mn-lt"/>
                <a:cs typeface="+mn-lt"/>
                <a:sym typeface="+mn-lt"/>
              </a:rPr>
              <a:t>Regulatory Compliance and Environmental Management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0" cap="none" spc="0" normalizeH="0" baseline="0" noProof="0" dirty="0">
                <a:ln>
                  <a:noFill/>
                </a:ln>
                <a:solidFill>
                  <a:schemeClr val="tx1"/>
                </a:solidFill>
                <a:effectLst/>
                <a:uLnTx/>
                <a:uFillTx/>
                <a:ea typeface="+mn-lt"/>
                <a:cs typeface="+mn-lt"/>
                <a:sym typeface="+mn-lt"/>
              </a:rPr>
              <a:t>Served as an Internal Member of the 231 Supervisory Body, enhancing </a:t>
            </a:r>
            <a:r>
              <a:rPr kumimoji="0" lang="en-US" sz="1200" i="0" u="none" strike="noStrike" kern="0" cap="none" spc="0" normalizeH="0" baseline="0" noProof="0" dirty="0" err="1">
                <a:ln>
                  <a:noFill/>
                </a:ln>
                <a:solidFill>
                  <a:schemeClr val="tx1"/>
                </a:solidFill>
                <a:effectLst/>
                <a:uLnTx/>
                <a:uFillTx/>
                <a:ea typeface="+mn-lt"/>
                <a:cs typeface="+mn-lt"/>
                <a:sym typeface="+mn-lt"/>
              </a:rPr>
              <a:t>organisational</a:t>
            </a:r>
            <a:r>
              <a:rPr kumimoji="0" lang="en-US" sz="1200" i="0" u="none" strike="noStrike" kern="0" cap="none" spc="0" normalizeH="0" baseline="0" noProof="0" dirty="0">
                <a:ln>
                  <a:noFill/>
                </a:ln>
                <a:solidFill>
                  <a:schemeClr val="tx1"/>
                </a:solidFill>
                <a:effectLst/>
                <a:uLnTx/>
                <a:uFillTx/>
                <a:ea typeface="+mn-lt"/>
                <a:cs typeface="+mn-lt"/>
                <a:sym typeface="+mn-lt"/>
              </a:rPr>
              <a:t> compliance and management practices.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0" cap="none" spc="0" normalizeH="0" baseline="0" noProof="0" dirty="0">
                <a:ln>
                  <a:noFill/>
                </a:ln>
                <a:solidFill>
                  <a:schemeClr val="tx1"/>
                </a:solidFill>
                <a:effectLst/>
                <a:uLnTx/>
                <a:uFillTx/>
                <a:ea typeface="+mn-lt"/>
                <a:cs typeface="+mn-lt"/>
                <a:sym typeface="+mn-lt"/>
              </a:rPr>
              <a:t>Obtained multiple technical managerial qualifications, spearheading environmental management and sustainability initiatives.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0" cap="none" spc="0" normalizeH="0" baseline="0" noProof="0" dirty="0">
              <a:ln>
                <a:noFill/>
              </a:ln>
              <a:solidFill>
                <a:schemeClr val="tx1"/>
              </a:solidFill>
              <a:effectLst/>
              <a:uLnTx/>
              <a:uFillTx/>
              <a:ea typeface="+mn-lt"/>
              <a:cs typeface="+mn-lt"/>
              <a:sym typeface="+mn-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0" cap="none" spc="0" normalizeH="0" baseline="0" noProof="0" dirty="0">
              <a:ln>
                <a:noFill/>
              </a:ln>
              <a:solidFill>
                <a:schemeClr val="tx1"/>
              </a:solidFill>
              <a:effectLst/>
              <a:uLnTx/>
              <a:uFillTx/>
              <a:ea typeface="+mn-lt"/>
              <a:cs typeface="+mn-lt"/>
              <a:sym typeface="+mn-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tx1"/>
                </a:solidFill>
                <a:effectLst/>
                <a:uLnTx/>
                <a:uFillTx/>
                <a:ea typeface="+mn-lt"/>
                <a:cs typeface="+mn-lt"/>
                <a:sym typeface="+mn-lt"/>
              </a:rPr>
              <a:t>Professional Development and Consulting</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chemeClr val="tx1"/>
                </a:solidFill>
                <a:ea typeface="+mn-lt"/>
                <a:cs typeface="+mn-lt"/>
                <a:sym typeface="+mn-lt"/>
              </a:rPr>
              <a:t>L</a:t>
            </a:r>
            <a:r>
              <a:rPr kumimoji="0" lang="en-US" sz="1200" i="0" u="none" strike="noStrike" kern="0" cap="none" spc="0" normalizeH="0" baseline="0" noProof="0" dirty="0" err="1">
                <a:ln>
                  <a:noFill/>
                </a:ln>
                <a:solidFill>
                  <a:schemeClr val="tx1"/>
                </a:solidFill>
                <a:effectLst/>
                <a:uLnTx/>
                <a:uFillTx/>
                <a:ea typeface="+mn-lt"/>
                <a:cs typeface="+mn-lt"/>
                <a:sym typeface="+mn-lt"/>
              </a:rPr>
              <a:t>ead</a:t>
            </a:r>
            <a:r>
              <a:rPr kumimoji="0" lang="en-US" sz="1200" i="0" u="none" strike="noStrike" kern="0" cap="none" spc="0" normalizeH="0" baseline="0" noProof="0" dirty="0">
                <a:ln>
                  <a:noFill/>
                </a:ln>
                <a:solidFill>
                  <a:schemeClr val="tx1"/>
                </a:solidFill>
                <a:effectLst/>
                <a:uLnTx/>
                <a:uFillTx/>
                <a:ea typeface="+mn-lt"/>
                <a:cs typeface="+mn-lt"/>
                <a:sym typeface="+mn-lt"/>
              </a:rPr>
              <a:t> auditor with clients and certification bodies, focusing on quality, sustainability, and enhancing health and safety culture among clients and certification bodies.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0" cap="none" spc="0" normalizeH="0" baseline="0" noProof="0" dirty="0">
                <a:ln>
                  <a:noFill/>
                </a:ln>
                <a:solidFill>
                  <a:schemeClr val="tx1"/>
                </a:solidFill>
                <a:effectLst/>
                <a:uLnTx/>
                <a:uFillTx/>
                <a:ea typeface="+mn-lt"/>
                <a:cs typeface="+mn-lt"/>
                <a:sym typeface="+mn-lt"/>
              </a:rPr>
              <a:t>Enrolled in advanced studies in food sciences to broaden expertise, reflecting a commitment to continuous learning.</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0" cap="none" spc="0" normalizeH="0" baseline="0" noProof="0" dirty="0">
                <a:ln>
                  <a:noFill/>
                </a:ln>
                <a:solidFill>
                  <a:schemeClr val="tx1"/>
                </a:solidFill>
                <a:effectLst/>
                <a:uLnTx/>
                <a:uFillTx/>
                <a:ea typeface="+mn-lt"/>
                <a:cs typeface="+mn-lt"/>
                <a:sym typeface="+mn-lt"/>
              </a:rPr>
              <a:t>Achieved executive masters in integrated management systems and sustainability management, now working as a freelance consultant and lead auditor, focusing on quality, sustainability, and enhancing health and safety culture among clients and certification bodies.</a:t>
            </a:r>
          </a:p>
        </p:txBody>
      </p:sp>
      <p:sp>
        <p:nvSpPr>
          <p:cNvPr id="56" name="Title 1">
            <a:extLst>
              <a:ext uri="{FF2B5EF4-FFF2-40B4-BE49-F238E27FC236}">
                <a16:creationId xmlns:a16="http://schemas.microsoft.com/office/drawing/2014/main" id="{8E0D200D-B453-49DD-B19E-89FECDCC1C00}"/>
              </a:ext>
            </a:extLst>
          </p:cNvPr>
          <p:cNvSpPr txBox="1">
            <a:spLocks/>
          </p:cNvSpPr>
          <p:nvPr/>
        </p:nvSpPr>
        <p:spPr>
          <a:xfrm>
            <a:off x="0" y="2796867"/>
            <a:ext cx="2456121" cy="400615"/>
          </a:xfrm>
          <a:prstGeom prst="rect">
            <a:avLst/>
          </a:prstGeom>
          <a:noFill/>
          <a:ln w="25400" cap="flat" cmpd="sng" algn="ctr">
            <a:noFill/>
            <a:prstDash val="solid"/>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spcBef>
                <a:spcPct val="0"/>
              </a:spcBef>
              <a:buNone/>
              <a:defRPr sz="4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a:solidFill>
                  <a:schemeClr val="bg1"/>
                </a:solidFill>
                <a:ea typeface="+mn-lt"/>
                <a:cs typeface="+mn-lt"/>
                <a:sym typeface="+mn-lt"/>
              </a:rPr>
              <a:t>Gabriele Vigano</a:t>
            </a:r>
          </a:p>
        </p:txBody>
      </p:sp>
      <p:sp>
        <p:nvSpPr>
          <p:cNvPr id="78" name="AutoShape 3">
            <a:extLst>
              <a:ext uri="{FF2B5EF4-FFF2-40B4-BE49-F238E27FC236}">
                <a16:creationId xmlns:a16="http://schemas.microsoft.com/office/drawing/2014/main" id="{83EF720D-47BB-4037-AB5F-BF95C1824F30}"/>
              </a:ext>
            </a:extLst>
          </p:cNvPr>
          <p:cNvSpPr>
            <a:spLocks noChangeAspect="1" noChangeArrowheads="1" noTextEdit="1"/>
          </p:cNvSpPr>
          <p:nvPr/>
        </p:nvSpPr>
        <p:spPr bwMode="auto">
          <a:xfrm>
            <a:off x="2548369" y="2743048"/>
            <a:ext cx="552985" cy="5529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0" name="Rectangle 89">
            <a:extLst>
              <a:ext uri="{FF2B5EF4-FFF2-40B4-BE49-F238E27FC236}">
                <a16:creationId xmlns:a16="http://schemas.microsoft.com/office/drawing/2014/main" id="{9E03C71C-3F93-433D-A32F-6466E7274591}"/>
              </a:ext>
            </a:extLst>
          </p:cNvPr>
          <p:cNvSpPr/>
          <p:nvPr/>
        </p:nvSpPr>
        <p:spPr>
          <a:xfrm>
            <a:off x="3079672" y="1036206"/>
            <a:ext cx="1000594" cy="369332"/>
          </a:xfrm>
          <a:prstGeom prst="rect">
            <a:avLst/>
          </a:prstGeom>
          <a:noFill/>
        </p:spPr>
        <p:txBody>
          <a:bodyPr wrap="none">
            <a:spAutoFit/>
          </a:bodyPr>
          <a:lstStyle/>
          <a:p>
            <a:pPr lvl="0">
              <a:defRPr/>
            </a:pPr>
            <a:r>
              <a:rPr lang="en-US" b="1" kern="0" dirty="0">
                <a:solidFill>
                  <a:schemeClr val="accent2"/>
                </a:solidFill>
                <a:ea typeface="+mn-lt"/>
                <a:cs typeface="+mn-lt"/>
                <a:sym typeface="+mn-lt"/>
              </a:rPr>
              <a:t>RESUME</a:t>
            </a:r>
          </a:p>
        </p:txBody>
      </p:sp>
      <p:sp>
        <p:nvSpPr>
          <p:cNvPr id="91" name="Rectangle 90">
            <a:extLst>
              <a:ext uri="{FF2B5EF4-FFF2-40B4-BE49-F238E27FC236}">
                <a16:creationId xmlns:a16="http://schemas.microsoft.com/office/drawing/2014/main" id="{F8F92A6B-AEB4-40B1-A089-30C8B247DDF8}"/>
              </a:ext>
            </a:extLst>
          </p:cNvPr>
          <p:cNvSpPr/>
          <p:nvPr/>
        </p:nvSpPr>
        <p:spPr>
          <a:xfrm>
            <a:off x="3079672" y="3040967"/>
            <a:ext cx="1133644" cy="369332"/>
          </a:xfrm>
          <a:prstGeom prst="rect">
            <a:avLst/>
          </a:prstGeom>
          <a:noFill/>
        </p:spPr>
        <p:txBody>
          <a:bodyPr wrap="none">
            <a:spAutoFit/>
          </a:bodyPr>
          <a:lstStyle/>
          <a:p>
            <a:r>
              <a:rPr lang="en-US" b="1" kern="0" dirty="0">
                <a:solidFill>
                  <a:schemeClr val="accent3"/>
                </a:solidFill>
                <a:ea typeface="+mn-lt"/>
                <a:cs typeface="+mn-lt"/>
                <a:sym typeface="+mn-lt"/>
              </a:rPr>
              <a:t>EXPERTISE</a:t>
            </a:r>
            <a:endParaRPr lang="en-US" dirty="0">
              <a:solidFill>
                <a:schemeClr val="accent3"/>
              </a:solidFill>
              <a:ea typeface="+mn-lt"/>
              <a:cs typeface="+mn-lt"/>
              <a:sym typeface="+mn-lt"/>
            </a:endParaRPr>
          </a:p>
        </p:txBody>
      </p:sp>
      <p:sp>
        <p:nvSpPr>
          <p:cNvPr id="92" name="Rectangle 91">
            <a:extLst>
              <a:ext uri="{FF2B5EF4-FFF2-40B4-BE49-F238E27FC236}">
                <a16:creationId xmlns:a16="http://schemas.microsoft.com/office/drawing/2014/main" id="{ECEB2771-8876-4633-9D4D-0211AEE8FA00}"/>
              </a:ext>
            </a:extLst>
          </p:cNvPr>
          <p:cNvSpPr/>
          <p:nvPr/>
        </p:nvSpPr>
        <p:spPr>
          <a:xfrm>
            <a:off x="3207354" y="4762201"/>
            <a:ext cx="1284326" cy="369332"/>
          </a:xfrm>
          <a:prstGeom prst="rect">
            <a:avLst/>
          </a:prstGeom>
          <a:noFill/>
        </p:spPr>
        <p:txBody>
          <a:bodyPr wrap="none">
            <a:spAutoFit/>
          </a:bodyPr>
          <a:lstStyle/>
          <a:p>
            <a:pPr lvl="0">
              <a:defRPr/>
            </a:pPr>
            <a:r>
              <a:rPr lang="en-US" b="1" kern="0" dirty="0">
                <a:solidFill>
                  <a:schemeClr val="tx2"/>
                </a:solidFill>
                <a:ea typeface="+mn-lt"/>
                <a:cs typeface="+mn-lt"/>
                <a:sym typeface="+mn-lt"/>
              </a:rPr>
              <a:t>EDUCATION</a:t>
            </a:r>
            <a:endParaRPr lang="en-US" kern="0" dirty="0">
              <a:solidFill>
                <a:schemeClr val="tx2"/>
              </a:solidFill>
              <a:ea typeface="+mn-lt"/>
              <a:cs typeface="+mn-lt"/>
              <a:sym typeface="+mn-lt"/>
            </a:endParaRPr>
          </a:p>
        </p:txBody>
      </p:sp>
      <p:sp>
        <p:nvSpPr>
          <p:cNvPr id="93" name="Rectangle 92">
            <a:extLst>
              <a:ext uri="{FF2B5EF4-FFF2-40B4-BE49-F238E27FC236}">
                <a16:creationId xmlns:a16="http://schemas.microsoft.com/office/drawing/2014/main" id="{7E820C24-49CB-4979-8471-68066335DE1C}"/>
              </a:ext>
            </a:extLst>
          </p:cNvPr>
          <p:cNvSpPr/>
          <p:nvPr/>
        </p:nvSpPr>
        <p:spPr>
          <a:xfrm>
            <a:off x="7371921" y="1061903"/>
            <a:ext cx="3185487" cy="369332"/>
          </a:xfrm>
          <a:prstGeom prst="rect">
            <a:avLst/>
          </a:prstGeom>
          <a:noFill/>
          <a:ln>
            <a:noFill/>
          </a:ln>
        </p:spPr>
        <p:txBody>
          <a:bodyPr wrap="none">
            <a:spAutoFit/>
          </a:bodyPr>
          <a:lstStyle/>
          <a:p>
            <a:pPr lvl="0">
              <a:defRPr/>
            </a:pPr>
            <a:r>
              <a:rPr lang="en-US" b="1" kern="0" dirty="0">
                <a:solidFill>
                  <a:schemeClr val="accent6"/>
                </a:solidFill>
                <a:ea typeface="+mn-lt"/>
                <a:cs typeface="+mn-lt"/>
                <a:sym typeface="+mn-lt"/>
              </a:rPr>
              <a:t>PROJECT REFERENCES (EXTRACT)</a:t>
            </a:r>
            <a:endParaRPr lang="en-US" kern="0" dirty="0">
              <a:solidFill>
                <a:schemeClr val="accent6"/>
              </a:solidFill>
              <a:ea typeface="+mn-lt"/>
              <a:cs typeface="+mn-lt"/>
              <a:sym typeface="+mn-lt"/>
            </a:endParaRPr>
          </a:p>
        </p:txBody>
      </p:sp>
      <p:grpSp>
        <p:nvGrpSpPr>
          <p:cNvPr id="95" name="Candidate" descr="{&quot;Key&quot;:&quot;POWER_USER_SHAPE_ICON&quot;,&quot;Value&quot;:&quot;POWER_USER_SHAPE_ICON_STYLE_1&quot;}">
            <a:extLst>
              <a:ext uri="{FF2B5EF4-FFF2-40B4-BE49-F238E27FC236}">
                <a16:creationId xmlns:a16="http://schemas.microsoft.com/office/drawing/2014/main" id="{6E4EAC76-0C75-5884-6152-B388F0CB494D}"/>
              </a:ext>
            </a:extLst>
          </p:cNvPr>
          <p:cNvGrpSpPr>
            <a:grpSpLocks noChangeAspect="1"/>
          </p:cNvGrpSpPr>
          <p:nvPr/>
        </p:nvGrpSpPr>
        <p:grpSpPr>
          <a:xfrm>
            <a:off x="2744839" y="3044107"/>
            <a:ext cx="303497" cy="355478"/>
            <a:chOff x="8482013" y="4622800"/>
            <a:chExt cx="574675" cy="673101"/>
          </a:xfrm>
        </p:grpSpPr>
        <p:sp>
          <p:nvSpPr>
            <p:cNvPr id="96" name="Freeform 2635">
              <a:extLst>
                <a:ext uri="{FF2B5EF4-FFF2-40B4-BE49-F238E27FC236}">
                  <a16:creationId xmlns:a16="http://schemas.microsoft.com/office/drawing/2014/main" id="{DD40393E-02E8-7CB3-BB34-991227765ED4}"/>
                </a:ext>
              </a:extLst>
            </p:cNvPr>
            <p:cNvSpPr>
              <a:spLocks/>
            </p:cNvSpPr>
            <p:nvPr/>
          </p:nvSpPr>
          <p:spPr bwMode="auto">
            <a:xfrm>
              <a:off x="8763000" y="4773613"/>
              <a:ext cx="293688" cy="522288"/>
            </a:xfrm>
            <a:custGeom>
              <a:avLst/>
              <a:gdLst>
                <a:gd name="T0" fmla="*/ 263 w 263"/>
                <a:gd name="T1" fmla="*/ 56 h 467"/>
                <a:gd name="T2" fmla="*/ 252 w 263"/>
                <a:gd name="T3" fmla="*/ 210 h 467"/>
                <a:gd name="T4" fmla="*/ 205 w 263"/>
                <a:gd name="T5" fmla="*/ 247 h 467"/>
                <a:gd name="T6" fmla="*/ 203 w 263"/>
                <a:gd name="T7" fmla="*/ 247 h 467"/>
                <a:gd name="T8" fmla="*/ 188 w 263"/>
                <a:gd name="T9" fmla="*/ 452 h 467"/>
                <a:gd name="T10" fmla="*/ 172 w 263"/>
                <a:gd name="T11" fmla="*/ 467 h 467"/>
                <a:gd name="T12" fmla="*/ 91 w 263"/>
                <a:gd name="T13" fmla="*/ 467 h 467"/>
                <a:gd name="T14" fmla="*/ 75 w 263"/>
                <a:gd name="T15" fmla="*/ 452 h 467"/>
                <a:gd name="T16" fmla="*/ 60 w 263"/>
                <a:gd name="T17" fmla="*/ 247 h 467"/>
                <a:gd name="T18" fmla="*/ 58 w 263"/>
                <a:gd name="T19" fmla="*/ 247 h 467"/>
                <a:gd name="T20" fmla="*/ 11 w 263"/>
                <a:gd name="T21" fmla="*/ 210 h 467"/>
                <a:gd name="T22" fmla="*/ 0 w 263"/>
                <a:gd name="T23" fmla="*/ 58 h 467"/>
                <a:gd name="T24" fmla="*/ 0 w 263"/>
                <a:gd name="T25" fmla="*/ 56 h 467"/>
                <a:gd name="T26" fmla="*/ 53 w 263"/>
                <a:gd name="T27" fmla="*/ 0 h 467"/>
                <a:gd name="T28" fmla="*/ 210 w 263"/>
                <a:gd name="T29" fmla="*/ 0 h 467"/>
                <a:gd name="T30" fmla="*/ 263 w 263"/>
                <a:gd name="T31" fmla="*/ 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3" h="467">
                  <a:moveTo>
                    <a:pt x="263" y="56"/>
                  </a:moveTo>
                  <a:lnTo>
                    <a:pt x="252" y="210"/>
                  </a:lnTo>
                  <a:cubicBezTo>
                    <a:pt x="250" y="228"/>
                    <a:pt x="225" y="244"/>
                    <a:pt x="205" y="247"/>
                  </a:cubicBezTo>
                  <a:cubicBezTo>
                    <a:pt x="204" y="247"/>
                    <a:pt x="204" y="247"/>
                    <a:pt x="203" y="247"/>
                  </a:cubicBezTo>
                  <a:lnTo>
                    <a:pt x="188" y="452"/>
                  </a:lnTo>
                  <a:cubicBezTo>
                    <a:pt x="187" y="460"/>
                    <a:pt x="180" y="467"/>
                    <a:pt x="172" y="467"/>
                  </a:cubicBezTo>
                  <a:lnTo>
                    <a:pt x="91" y="467"/>
                  </a:lnTo>
                  <a:cubicBezTo>
                    <a:pt x="83" y="467"/>
                    <a:pt x="76" y="460"/>
                    <a:pt x="75" y="452"/>
                  </a:cubicBezTo>
                  <a:lnTo>
                    <a:pt x="60" y="247"/>
                  </a:lnTo>
                  <a:cubicBezTo>
                    <a:pt x="59" y="247"/>
                    <a:pt x="58" y="247"/>
                    <a:pt x="58" y="247"/>
                  </a:cubicBezTo>
                  <a:cubicBezTo>
                    <a:pt x="38" y="244"/>
                    <a:pt x="13" y="228"/>
                    <a:pt x="11" y="210"/>
                  </a:cubicBezTo>
                  <a:lnTo>
                    <a:pt x="0" y="58"/>
                  </a:lnTo>
                  <a:cubicBezTo>
                    <a:pt x="0" y="57"/>
                    <a:pt x="0" y="56"/>
                    <a:pt x="0" y="56"/>
                  </a:cubicBezTo>
                  <a:cubicBezTo>
                    <a:pt x="0" y="26"/>
                    <a:pt x="24" y="1"/>
                    <a:pt x="53" y="0"/>
                  </a:cubicBezTo>
                  <a:lnTo>
                    <a:pt x="210" y="0"/>
                  </a:lnTo>
                  <a:cubicBezTo>
                    <a:pt x="239" y="1"/>
                    <a:pt x="263" y="26"/>
                    <a:pt x="263" y="56"/>
                  </a:cubicBezTo>
                  <a:close/>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7" name="Oval 2636">
              <a:extLst>
                <a:ext uri="{FF2B5EF4-FFF2-40B4-BE49-F238E27FC236}">
                  <a16:creationId xmlns:a16="http://schemas.microsoft.com/office/drawing/2014/main" id="{88C2CB5C-CF74-D5D9-6DCF-7DC5AD476ACC}"/>
                </a:ext>
              </a:extLst>
            </p:cNvPr>
            <p:cNvSpPr>
              <a:spLocks noChangeArrowheads="1"/>
            </p:cNvSpPr>
            <p:nvPr/>
          </p:nvSpPr>
          <p:spPr bwMode="auto">
            <a:xfrm>
              <a:off x="8853488" y="4622800"/>
              <a:ext cx="111125" cy="112713"/>
            </a:xfrm>
            <a:prstGeom prst="ellipse">
              <a:avLst/>
            </a:pr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8" name="Line 2637">
              <a:extLst>
                <a:ext uri="{FF2B5EF4-FFF2-40B4-BE49-F238E27FC236}">
                  <a16:creationId xmlns:a16="http://schemas.microsoft.com/office/drawing/2014/main" id="{59195567-1A35-9689-C523-1906C13983A4}"/>
                </a:ext>
              </a:extLst>
            </p:cNvPr>
            <p:cNvSpPr>
              <a:spLocks noChangeShapeType="1"/>
            </p:cNvSpPr>
            <p:nvPr/>
          </p:nvSpPr>
          <p:spPr bwMode="auto">
            <a:xfrm>
              <a:off x="8909050" y="5033963"/>
              <a:ext cx="0" cy="261938"/>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9" name="Line 2638">
              <a:extLst>
                <a:ext uri="{FF2B5EF4-FFF2-40B4-BE49-F238E27FC236}">
                  <a16:creationId xmlns:a16="http://schemas.microsoft.com/office/drawing/2014/main" id="{8FF242CE-9D19-41E2-307E-FE0F05B5BF19}"/>
                </a:ext>
              </a:extLst>
            </p:cNvPr>
            <p:cNvSpPr>
              <a:spLocks noChangeShapeType="1"/>
            </p:cNvSpPr>
            <p:nvPr/>
          </p:nvSpPr>
          <p:spPr bwMode="auto">
            <a:xfrm flipH="1" flipV="1">
              <a:off x="8816975"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0" name="Line 2639">
              <a:extLst>
                <a:ext uri="{FF2B5EF4-FFF2-40B4-BE49-F238E27FC236}">
                  <a16:creationId xmlns:a16="http://schemas.microsoft.com/office/drawing/2014/main" id="{351496EB-9A38-FFED-609E-AA1F76D478C6}"/>
                </a:ext>
              </a:extLst>
            </p:cNvPr>
            <p:cNvSpPr>
              <a:spLocks noChangeShapeType="1"/>
            </p:cNvSpPr>
            <p:nvPr/>
          </p:nvSpPr>
          <p:spPr bwMode="auto">
            <a:xfrm flipV="1">
              <a:off x="8990013"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1" name="Freeform 2640">
              <a:extLst>
                <a:ext uri="{FF2B5EF4-FFF2-40B4-BE49-F238E27FC236}">
                  <a16:creationId xmlns:a16="http://schemas.microsoft.com/office/drawing/2014/main" id="{0561112B-9E8F-AA94-ACA6-569D9A0D860F}"/>
                </a:ext>
              </a:extLst>
            </p:cNvPr>
            <p:cNvSpPr>
              <a:spLocks/>
            </p:cNvSpPr>
            <p:nvPr/>
          </p:nvSpPr>
          <p:spPr bwMode="auto">
            <a:xfrm>
              <a:off x="8482013" y="4627563"/>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2" name="Freeform 2641">
              <a:extLst>
                <a:ext uri="{FF2B5EF4-FFF2-40B4-BE49-F238E27FC236}">
                  <a16:creationId xmlns:a16="http://schemas.microsoft.com/office/drawing/2014/main" id="{42F9749E-A5B8-9181-A24A-B30080DB394A}"/>
                </a:ext>
              </a:extLst>
            </p:cNvPr>
            <p:cNvSpPr>
              <a:spLocks/>
            </p:cNvSpPr>
            <p:nvPr/>
          </p:nvSpPr>
          <p:spPr bwMode="auto">
            <a:xfrm>
              <a:off x="8528050" y="4679950"/>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3" name="Freeform 2642">
              <a:extLst>
                <a:ext uri="{FF2B5EF4-FFF2-40B4-BE49-F238E27FC236}">
                  <a16:creationId xmlns:a16="http://schemas.microsoft.com/office/drawing/2014/main" id="{47CF2F99-B8FB-AC7E-9E0D-2600A878B95C}"/>
                </a:ext>
              </a:extLst>
            </p:cNvPr>
            <p:cNvSpPr>
              <a:spLocks/>
            </p:cNvSpPr>
            <p:nvPr/>
          </p:nvSpPr>
          <p:spPr bwMode="auto">
            <a:xfrm>
              <a:off x="8482013" y="4875213"/>
              <a:ext cx="176213" cy="173038"/>
            </a:xfrm>
            <a:custGeom>
              <a:avLst/>
              <a:gdLst>
                <a:gd name="T0" fmla="*/ 20 w 157"/>
                <a:gd name="T1" fmla="*/ 156 h 156"/>
                <a:gd name="T2" fmla="*/ 137 w 157"/>
                <a:gd name="T3" fmla="*/ 156 h 156"/>
                <a:gd name="T4" fmla="*/ 157 w 157"/>
                <a:gd name="T5" fmla="*/ 136 h 156"/>
                <a:gd name="T6" fmla="*/ 157 w 157"/>
                <a:gd name="T7" fmla="*/ 19 h 156"/>
                <a:gd name="T8" fmla="*/ 137 w 157"/>
                <a:gd name="T9" fmla="*/ 0 h 156"/>
                <a:gd name="T10" fmla="*/ 20 w 157"/>
                <a:gd name="T11" fmla="*/ 0 h 156"/>
                <a:gd name="T12" fmla="*/ 0 w 157"/>
                <a:gd name="T13" fmla="*/ 19 h 156"/>
                <a:gd name="T14" fmla="*/ 0 w 157"/>
                <a:gd name="T15" fmla="*/ 136 h 156"/>
                <a:gd name="T16" fmla="*/ 20 w 157"/>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6">
                  <a:moveTo>
                    <a:pt x="20" y="156"/>
                  </a:moveTo>
                  <a:lnTo>
                    <a:pt x="137" y="156"/>
                  </a:lnTo>
                  <a:cubicBezTo>
                    <a:pt x="148" y="156"/>
                    <a:pt x="157" y="147"/>
                    <a:pt x="157" y="136"/>
                  </a:cubicBezTo>
                  <a:lnTo>
                    <a:pt x="157" y="19"/>
                  </a:lnTo>
                  <a:cubicBezTo>
                    <a:pt x="157" y="9"/>
                    <a:pt x="148" y="0"/>
                    <a:pt x="137" y="0"/>
                  </a:cubicBezTo>
                  <a:lnTo>
                    <a:pt x="20" y="0"/>
                  </a:lnTo>
                  <a:cubicBezTo>
                    <a:pt x="9" y="0"/>
                    <a:pt x="0" y="9"/>
                    <a:pt x="0" y="19"/>
                  </a:cubicBezTo>
                  <a:lnTo>
                    <a:pt x="0" y="136"/>
                  </a:lnTo>
                  <a:cubicBezTo>
                    <a:pt x="0" y="147"/>
                    <a:pt x="9" y="156"/>
                    <a:pt x="20" y="156"/>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4" name="Freeform 2643">
              <a:extLst>
                <a:ext uri="{FF2B5EF4-FFF2-40B4-BE49-F238E27FC236}">
                  <a16:creationId xmlns:a16="http://schemas.microsoft.com/office/drawing/2014/main" id="{CEBF1F8D-D562-2BAD-1F2E-287216CB9AC1}"/>
                </a:ext>
              </a:extLst>
            </p:cNvPr>
            <p:cNvSpPr>
              <a:spLocks/>
            </p:cNvSpPr>
            <p:nvPr/>
          </p:nvSpPr>
          <p:spPr bwMode="auto">
            <a:xfrm>
              <a:off x="8528050" y="4926013"/>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5" name="Freeform 2644">
              <a:extLst>
                <a:ext uri="{FF2B5EF4-FFF2-40B4-BE49-F238E27FC236}">
                  <a16:creationId xmlns:a16="http://schemas.microsoft.com/office/drawing/2014/main" id="{E42B4638-542F-4E22-D8F2-F541B9567417}"/>
                </a:ext>
              </a:extLst>
            </p:cNvPr>
            <p:cNvSpPr>
              <a:spLocks/>
            </p:cNvSpPr>
            <p:nvPr/>
          </p:nvSpPr>
          <p:spPr bwMode="auto">
            <a:xfrm>
              <a:off x="8482013" y="5119688"/>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6" name="Freeform 2645">
              <a:extLst>
                <a:ext uri="{FF2B5EF4-FFF2-40B4-BE49-F238E27FC236}">
                  <a16:creationId xmlns:a16="http://schemas.microsoft.com/office/drawing/2014/main" id="{75EBB8CA-DAD5-BAF6-B92B-379A948E3CA5}"/>
                </a:ext>
              </a:extLst>
            </p:cNvPr>
            <p:cNvSpPr>
              <a:spLocks/>
            </p:cNvSpPr>
            <p:nvPr/>
          </p:nvSpPr>
          <p:spPr bwMode="auto">
            <a:xfrm>
              <a:off x="8528050" y="5172075"/>
              <a:ext cx="85725" cy="79375"/>
            </a:xfrm>
            <a:custGeom>
              <a:avLst/>
              <a:gdLst>
                <a:gd name="T0" fmla="*/ 0 w 76"/>
                <a:gd name="T1" fmla="*/ 28 h 70"/>
                <a:gd name="T2" fmla="*/ 29 w 76"/>
                <a:gd name="T3" fmla="*/ 70 h 70"/>
                <a:gd name="T4" fmla="*/ 76 w 76"/>
                <a:gd name="T5" fmla="*/ 0 h 70"/>
              </a:gdLst>
              <a:ahLst/>
              <a:cxnLst>
                <a:cxn ang="0">
                  <a:pos x="T0" y="T1"/>
                </a:cxn>
                <a:cxn ang="0">
                  <a:pos x="T2" y="T3"/>
                </a:cxn>
                <a:cxn ang="0">
                  <a:pos x="T4" y="T5"/>
                </a:cxn>
              </a:cxnLst>
              <a:rect l="0" t="0" r="r" b="b"/>
              <a:pathLst>
                <a:path w="76" h="70">
                  <a:moveTo>
                    <a:pt x="0" y="28"/>
                  </a:moveTo>
                  <a:lnTo>
                    <a:pt x="29" y="70"/>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07" name="Resume" descr="{&quot;Key&quot;:&quot;POWER_USER_SHAPE_ICON&quot;,&quot;Value&quot;:&quot;POWER_USER_SHAPE_ICON_STYLE_1&quot;}">
            <a:extLst>
              <a:ext uri="{FF2B5EF4-FFF2-40B4-BE49-F238E27FC236}">
                <a16:creationId xmlns:a16="http://schemas.microsoft.com/office/drawing/2014/main" id="{3F2D517E-8864-0D54-68F3-8C1154687F78}"/>
              </a:ext>
            </a:extLst>
          </p:cNvPr>
          <p:cNvGrpSpPr>
            <a:grpSpLocks noChangeAspect="1"/>
          </p:cNvGrpSpPr>
          <p:nvPr/>
        </p:nvGrpSpPr>
        <p:grpSpPr>
          <a:xfrm>
            <a:off x="2723376" y="1027906"/>
            <a:ext cx="384041" cy="319338"/>
            <a:chOff x="2170113" y="4779963"/>
            <a:chExt cx="584200" cy="485775"/>
          </a:xfrm>
          <a:noFill/>
        </p:grpSpPr>
        <p:sp>
          <p:nvSpPr>
            <p:cNvPr id="108" name="Freeform: Shape 107">
              <a:extLst>
                <a:ext uri="{FF2B5EF4-FFF2-40B4-BE49-F238E27FC236}">
                  <a16:creationId xmlns:a16="http://schemas.microsoft.com/office/drawing/2014/main" id="{3F645368-BFA3-7003-DACB-AC0D4FC9B50F}"/>
                </a:ext>
              </a:extLst>
            </p:cNvPr>
            <p:cNvSpPr>
              <a:spLocks noChangeArrowheads="1"/>
            </p:cNvSpPr>
            <p:nvPr/>
          </p:nvSpPr>
          <p:spPr bwMode="auto">
            <a:xfrm>
              <a:off x="2170113" y="4779963"/>
              <a:ext cx="584200" cy="485775"/>
            </a:xfrm>
            <a:custGeom>
              <a:avLst/>
              <a:gdLst>
                <a:gd name="connsiteX0" fmla="*/ 165100 w 584200"/>
                <a:gd name="connsiteY0" fmla="*/ 0 h 485775"/>
                <a:gd name="connsiteX1" fmla="*/ 428625 w 584200"/>
                <a:gd name="connsiteY1" fmla="*/ 0 h 485775"/>
                <a:gd name="connsiteX2" fmla="*/ 428625 w 584200"/>
                <a:gd name="connsiteY2" fmla="*/ 42862 h 485775"/>
                <a:gd name="connsiteX3" fmla="*/ 584200 w 584200"/>
                <a:gd name="connsiteY3" fmla="*/ 42862 h 485775"/>
                <a:gd name="connsiteX4" fmla="*/ 584200 w 584200"/>
                <a:gd name="connsiteY4" fmla="*/ 485775 h 485775"/>
                <a:gd name="connsiteX5" fmla="*/ 0 w 584200"/>
                <a:gd name="connsiteY5" fmla="*/ 485775 h 485775"/>
                <a:gd name="connsiteX6" fmla="*/ 0 w 584200"/>
                <a:gd name="connsiteY6" fmla="*/ 42862 h 485775"/>
                <a:gd name="connsiteX7" fmla="*/ 165100 w 584200"/>
                <a:gd name="connsiteY7" fmla="*/ 42862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4200" h="485775">
                  <a:moveTo>
                    <a:pt x="165100" y="0"/>
                  </a:moveTo>
                  <a:lnTo>
                    <a:pt x="428625" y="0"/>
                  </a:lnTo>
                  <a:lnTo>
                    <a:pt x="428625" y="42862"/>
                  </a:lnTo>
                  <a:lnTo>
                    <a:pt x="584200" y="42862"/>
                  </a:lnTo>
                  <a:lnTo>
                    <a:pt x="584200" y="485775"/>
                  </a:lnTo>
                  <a:lnTo>
                    <a:pt x="0" y="485775"/>
                  </a:lnTo>
                  <a:lnTo>
                    <a:pt x="0" y="42862"/>
                  </a:lnTo>
                  <a:lnTo>
                    <a:pt x="165100" y="42862"/>
                  </a:lnTo>
                  <a:close/>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9" name="Rectangle 1447">
              <a:extLst>
                <a:ext uri="{FF2B5EF4-FFF2-40B4-BE49-F238E27FC236}">
                  <a16:creationId xmlns:a16="http://schemas.microsoft.com/office/drawing/2014/main" id="{66EB7779-66AC-F5CB-9317-A6296EB90113}"/>
                </a:ext>
              </a:extLst>
            </p:cNvPr>
            <p:cNvSpPr>
              <a:spLocks noChangeArrowheads="1"/>
            </p:cNvSpPr>
            <p:nvPr/>
          </p:nvSpPr>
          <p:spPr bwMode="auto">
            <a:xfrm>
              <a:off x="2335213" y="4779963"/>
              <a:ext cx="263525" cy="85725"/>
            </a:xfrm>
            <a:prstGeom prst="rect">
              <a:avLst/>
            </a:prstGeom>
            <a:grpFill/>
            <a:ln w="12700">
              <a:solidFill>
                <a:schemeClr val="accent2"/>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0" name="Rectangle 1448">
              <a:extLst>
                <a:ext uri="{FF2B5EF4-FFF2-40B4-BE49-F238E27FC236}">
                  <a16:creationId xmlns:a16="http://schemas.microsoft.com/office/drawing/2014/main" id="{837BF520-AFA0-90DE-A256-186D793F1F75}"/>
                </a:ext>
              </a:extLst>
            </p:cNvPr>
            <p:cNvSpPr>
              <a:spLocks noChangeArrowheads="1"/>
            </p:cNvSpPr>
            <p:nvPr/>
          </p:nvSpPr>
          <p:spPr bwMode="auto">
            <a:xfrm>
              <a:off x="2335213" y="4779963"/>
              <a:ext cx="263525" cy="85725"/>
            </a:xfrm>
            <a:prstGeom prst="rect">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1" name="Freeform 1449">
              <a:extLst>
                <a:ext uri="{FF2B5EF4-FFF2-40B4-BE49-F238E27FC236}">
                  <a16:creationId xmlns:a16="http://schemas.microsoft.com/office/drawing/2014/main" id="{1E3A0162-95CC-97A8-4AE6-06DACBEA8A88}"/>
                </a:ext>
              </a:extLst>
            </p:cNvPr>
            <p:cNvSpPr>
              <a:spLocks/>
            </p:cNvSpPr>
            <p:nvPr/>
          </p:nvSpPr>
          <p:spPr bwMode="auto">
            <a:xfrm>
              <a:off x="2301875" y="4954588"/>
              <a:ext cx="84138" cy="84138"/>
            </a:xfrm>
            <a:custGeom>
              <a:avLst/>
              <a:gdLst>
                <a:gd name="T0" fmla="*/ 71 w 76"/>
                <a:gd name="T1" fmla="*/ 31 h 76"/>
                <a:gd name="T2" fmla="*/ 31 w 76"/>
                <a:gd name="T3" fmla="*/ 71 h 76"/>
                <a:gd name="T4" fmla="*/ 4 w 76"/>
                <a:gd name="T5" fmla="*/ 45 h 76"/>
                <a:gd name="T6" fmla="*/ 45 w 76"/>
                <a:gd name="T7" fmla="*/ 4 h 76"/>
                <a:gd name="T8" fmla="*/ 71 w 76"/>
                <a:gd name="T9" fmla="*/ 31 h 76"/>
              </a:gdLst>
              <a:ahLst/>
              <a:cxnLst>
                <a:cxn ang="0">
                  <a:pos x="T0" y="T1"/>
                </a:cxn>
                <a:cxn ang="0">
                  <a:pos x="T2" y="T3"/>
                </a:cxn>
                <a:cxn ang="0">
                  <a:pos x="T4" y="T5"/>
                </a:cxn>
                <a:cxn ang="0">
                  <a:pos x="T6" y="T7"/>
                </a:cxn>
                <a:cxn ang="0">
                  <a:pos x="T8" y="T9"/>
                </a:cxn>
              </a:cxnLst>
              <a:rect l="0" t="0" r="r" b="b"/>
              <a:pathLst>
                <a:path w="76" h="76">
                  <a:moveTo>
                    <a:pt x="71" y="31"/>
                  </a:moveTo>
                  <a:cubicBezTo>
                    <a:pt x="76" y="55"/>
                    <a:pt x="55" y="76"/>
                    <a:pt x="31" y="71"/>
                  </a:cubicBezTo>
                  <a:cubicBezTo>
                    <a:pt x="18" y="69"/>
                    <a:pt x="7" y="58"/>
                    <a:pt x="4" y="45"/>
                  </a:cubicBezTo>
                  <a:cubicBezTo>
                    <a:pt x="0" y="20"/>
                    <a:pt x="20" y="0"/>
                    <a:pt x="45" y="4"/>
                  </a:cubicBezTo>
                  <a:cubicBezTo>
                    <a:pt x="58" y="7"/>
                    <a:pt x="69" y="18"/>
                    <a:pt x="71" y="31"/>
                  </a:cubicBezTo>
                  <a:close/>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2" name="Freeform 1450">
              <a:extLst>
                <a:ext uri="{FF2B5EF4-FFF2-40B4-BE49-F238E27FC236}">
                  <a16:creationId xmlns:a16="http://schemas.microsoft.com/office/drawing/2014/main" id="{D3F9B6E2-D295-D479-7083-07ECEC144671}"/>
                </a:ext>
              </a:extLst>
            </p:cNvPr>
            <p:cNvSpPr>
              <a:spLocks/>
            </p:cNvSpPr>
            <p:nvPr/>
          </p:nvSpPr>
          <p:spPr bwMode="auto">
            <a:xfrm>
              <a:off x="2249488" y="5073650"/>
              <a:ext cx="188913" cy="96838"/>
            </a:xfrm>
            <a:custGeom>
              <a:avLst/>
              <a:gdLst>
                <a:gd name="T0" fmla="*/ 0 w 170"/>
                <a:gd name="T1" fmla="*/ 86 h 86"/>
                <a:gd name="T2" fmla="*/ 0 w 170"/>
                <a:gd name="T3" fmla="*/ 40 h 86"/>
                <a:gd name="T4" fmla="*/ 49 w 170"/>
                <a:gd name="T5" fmla="*/ 0 h 86"/>
                <a:gd name="T6" fmla="*/ 121 w 170"/>
                <a:gd name="T7" fmla="*/ 0 h 86"/>
                <a:gd name="T8" fmla="*/ 170 w 170"/>
                <a:gd name="T9" fmla="*/ 40 h 86"/>
                <a:gd name="T10" fmla="*/ 170 w 170"/>
                <a:gd name="T11" fmla="*/ 86 h 86"/>
              </a:gdLst>
              <a:ahLst/>
              <a:cxnLst>
                <a:cxn ang="0">
                  <a:pos x="T0" y="T1"/>
                </a:cxn>
                <a:cxn ang="0">
                  <a:pos x="T2" y="T3"/>
                </a:cxn>
                <a:cxn ang="0">
                  <a:pos x="T4" y="T5"/>
                </a:cxn>
                <a:cxn ang="0">
                  <a:pos x="T6" y="T7"/>
                </a:cxn>
                <a:cxn ang="0">
                  <a:pos x="T8" y="T9"/>
                </a:cxn>
                <a:cxn ang="0">
                  <a:pos x="T10" y="T11"/>
                </a:cxn>
              </a:cxnLst>
              <a:rect l="0" t="0" r="r" b="b"/>
              <a:pathLst>
                <a:path w="170" h="86">
                  <a:moveTo>
                    <a:pt x="0" y="86"/>
                  </a:moveTo>
                  <a:lnTo>
                    <a:pt x="0" y="40"/>
                  </a:lnTo>
                  <a:cubicBezTo>
                    <a:pt x="0" y="18"/>
                    <a:pt x="27" y="0"/>
                    <a:pt x="49" y="0"/>
                  </a:cubicBezTo>
                  <a:lnTo>
                    <a:pt x="121" y="0"/>
                  </a:lnTo>
                  <a:cubicBezTo>
                    <a:pt x="143" y="0"/>
                    <a:pt x="170" y="18"/>
                    <a:pt x="170" y="40"/>
                  </a:cubicBezTo>
                  <a:lnTo>
                    <a:pt x="170" y="86"/>
                  </a:lnTo>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3" name="Line 1451">
              <a:extLst>
                <a:ext uri="{FF2B5EF4-FFF2-40B4-BE49-F238E27FC236}">
                  <a16:creationId xmlns:a16="http://schemas.microsoft.com/office/drawing/2014/main" id="{389BC98D-1D0B-0634-7F79-9EC849316C3A}"/>
                </a:ext>
              </a:extLst>
            </p:cNvPr>
            <p:cNvSpPr>
              <a:spLocks noChangeShapeType="1"/>
            </p:cNvSpPr>
            <p:nvPr/>
          </p:nvSpPr>
          <p:spPr bwMode="auto">
            <a:xfrm>
              <a:off x="2530475" y="49577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4" name="Line 1452">
              <a:extLst>
                <a:ext uri="{FF2B5EF4-FFF2-40B4-BE49-F238E27FC236}">
                  <a16:creationId xmlns:a16="http://schemas.microsoft.com/office/drawing/2014/main" id="{083A2E36-5BE4-3FA3-7E38-23D58523158E}"/>
                </a:ext>
              </a:extLst>
            </p:cNvPr>
            <p:cNvSpPr>
              <a:spLocks noChangeShapeType="1"/>
            </p:cNvSpPr>
            <p:nvPr/>
          </p:nvSpPr>
          <p:spPr bwMode="auto">
            <a:xfrm>
              <a:off x="2530475" y="5026025"/>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5" name="Line 1453">
              <a:extLst>
                <a:ext uri="{FF2B5EF4-FFF2-40B4-BE49-F238E27FC236}">
                  <a16:creationId xmlns:a16="http://schemas.microsoft.com/office/drawing/2014/main" id="{565D81F0-5B10-2EC4-FDAF-A27AEAAB15DD}"/>
                </a:ext>
              </a:extLst>
            </p:cNvPr>
            <p:cNvSpPr>
              <a:spLocks noChangeShapeType="1"/>
            </p:cNvSpPr>
            <p:nvPr/>
          </p:nvSpPr>
          <p:spPr bwMode="auto">
            <a:xfrm>
              <a:off x="2530475" y="5092700"/>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6" name="Line 1454">
              <a:extLst>
                <a:ext uri="{FF2B5EF4-FFF2-40B4-BE49-F238E27FC236}">
                  <a16:creationId xmlns:a16="http://schemas.microsoft.com/office/drawing/2014/main" id="{17699792-B95A-A6D8-37E5-C42B9EEF3EF1}"/>
                </a:ext>
              </a:extLst>
            </p:cNvPr>
            <p:cNvSpPr>
              <a:spLocks noChangeShapeType="1"/>
            </p:cNvSpPr>
            <p:nvPr/>
          </p:nvSpPr>
          <p:spPr bwMode="auto">
            <a:xfrm>
              <a:off x="2530475" y="51609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17" name="Book6" descr="{&quot;Key&quot;:&quot;POWER_USER_SHAPE_ICON&quot;,&quot;Value&quot;:&quot;POWER_USER_SHAPE_ICON_STYLE_1&quot;}">
            <a:extLst>
              <a:ext uri="{FF2B5EF4-FFF2-40B4-BE49-F238E27FC236}">
                <a16:creationId xmlns:a16="http://schemas.microsoft.com/office/drawing/2014/main" id="{FD45214E-D654-E1C7-6506-B1DA3867E968}"/>
              </a:ext>
            </a:extLst>
          </p:cNvPr>
          <p:cNvGrpSpPr>
            <a:grpSpLocks noChangeAspect="1"/>
          </p:cNvGrpSpPr>
          <p:nvPr/>
        </p:nvGrpSpPr>
        <p:grpSpPr>
          <a:xfrm>
            <a:off x="2784767" y="4736599"/>
            <a:ext cx="433215" cy="430129"/>
            <a:chOff x="3074989" y="1408113"/>
            <a:chExt cx="668337" cy="663575"/>
          </a:xfrm>
          <a:solidFill>
            <a:schemeClr val="tx2"/>
          </a:solidFill>
        </p:grpSpPr>
        <p:sp>
          <p:nvSpPr>
            <p:cNvPr id="118" name="Freeform 474">
              <a:extLst>
                <a:ext uri="{FF2B5EF4-FFF2-40B4-BE49-F238E27FC236}">
                  <a16:creationId xmlns:a16="http://schemas.microsoft.com/office/drawing/2014/main" id="{7A44AF76-4311-16D9-35E3-20A58178377A}"/>
                </a:ext>
              </a:extLst>
            </p:cNvPr>
            <p:cNvSpPr>
              <a:spLocks/>
            </p:cNvSpPr>
            <p:nvPr/>
          </p:nvSpPr>
          <p:spPr bwMode="auto">
            <a:xfrm>
              <a:off x="3074989" y="1414463"/>
              <a:ext cx="355600" cy="358775"/>
            </a:xfrm>
            <a:custGeom>
              <a:avLst/>
              <a:gdLst>
                <a:gd name="T0" fmla="*/ 472 w 3041"/>
                <a:gd name="T1" fmla="*/ 3074 h 3074"/>
                <a:gd name="T2" fmla="*/ 176 w 3041"/>
                <a:gd name="T3" fmla="*/ 2956 h 3074"/>
                <a:gd name="T4" fmla="*/ 169 w 3041"/>
                <a:gd name="T5" fmla="*/ 2335 h 3074"/>
                <a:gd name="T6" fmla="*/ 2372 w 3041"/>
                <a:gd name="T7" fmla="*/ 31 h 3074"/>
                <a:gd name="T8" fmla="*/ 2478 w 3041"/>
                <a:gd name="T9" fmla="*/ 29 h 3074"/>
                <a:gd name="T10" fmla="*/ 2481 w 3041"/>
                <a:gd name="T11" fmla="*/ 135 h 3074"/>
                <a:gd name="T12" fmla="*/ 278 w 3041"/>
                <a:gd name="T13" fmla="*/ 2439 h 3074"/>
                <a:gd name="T14" fmla="*/ 279 w 3041"/>
                <a:gd name="T15" fmla="*/ 2848 h 3074"/>
                <a:gd name="T16" fmla="*/ 689 w 3041"/>
                <a:gd name="T17" fmla="*/ 2831 h 3074"/>
                <a:gd name="T18" fmla="*/ 2904 w 3041"/>
                <a:gd name="T19" fmla="*/ 515 h 3074"/>
                <a:gd name="T20" fmla="*/ 3010 w 3041"/>
                <a:gd name="T21" fmla="*/ 512 h 3074"/>
                <a:gd name="T22" fmla="*/ 3012 w 3041"/>
                <a:gd name="T23" fmla="*/ 619 h 3074"/>
                <a:gd name="T24" fmla="*/ 797 w 3041"/>
                <a:gd name="T25" fmla="*/ 2935 h 3074"/>
                <a:gd name="T26" fmla="*/ 472 w 3041"/>
                <a:gd name="T27" fmla="*/ 3074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1" h="3074">
                  <a:moveTo>
                    <a:pt x="472" y="3074"/>
                  </a:moveTo>
                  <a:cubicBezTo>
                    <a:pt x="365" y="3074"/>
                    <a:pt x="258" y="3035"/>
                    <a:pt x="176" y="2956"/>
                  </a:cubicBezTo>
                  <a:cubicBezTo>
                    <a:pt x="3" y="2791"/>
                    <a:pt x="0" y="2512"/>
                    <a:pt x="169" y="2335"/>
                  </a:cubicBezTo>
                  <a:lnTo>
                    <a:pt x="2372" y="31"/>
                  </a:lnTo>
                  <a:cubicBezTo>
                    <a:pt x="2401" y="1"/>
                    <a:pt x="2448" y="0"/>
                    <a:pt x="2478" y="29"/>
                  </a:cubicBezTo>
                  <a:cubicBezTo>
                    <a:pt x="2508" y="58"/>
                    <a:pt x="2509" y="105"/>
                    <a:pt x="2481" y="135"/>
                  </a:cubicBezTo>
                  <a:lnTo>
                    <a:pt x="278" y="2439"/>
                  </a:lnTo>
                  <a:cubicBezTo>
                    <a:pt x="165" y="2556"/>
                    <a:pt x="166" y="2740"/>
                    <a:pt x="279" y="2848"/>
                  </a:cubicBezTo>
                  <a:cubicBezTo>
                    <a:pt x="393" y="2956"/>
                    <a:pt x="576" y="2949"/>
                    <a:pt x="689" y="2831"/>
                  </a:cubicBezTo>
                  <a:lnTo>
                    <a:pt x="2904" y="515"/>
                  </a:lnTo>
                  <a:cubicBezTo>
                    <a:pt x="2932" y="485"/>
                    <a:pt x="2980" y="484"/>
                    <a:pt x="3010" y="512"/>
                  </a:cubicBezTo>
                  <a:cubicBezTo>
                    <a:pt x="3040" y="541"/>
                    <a:pt x="3041" y="589"/>
                    <a:pt x="3012" y="619"/>
                  </a:cubicBezTo>
                  <a:lnTo>
                    <a:pt x="797" y="2935"/>
                  </a:lnTo>
                  <a:cubicBezTo>
                    <a:pt x="708" y="3028"/>
                    <a:pt x="590" y="3074"/>
                    <a:pt x="472" y="30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9" name="Freeform 475">
              <a:extLst>
                <a:ext uri="{FF2B5EF4-FFF2-40B4-BE49-F238E27FC236}">
                  <a16:creationId xmlns:a16="http://schemas.microsoft.com/office/drawing/2014/main" id="{F666E3AB-F207-6D25-5D17-6847C26B5622}"/>
                </a:ext>
              </a:extLst>
            </p:cNvPr>
            <p:cNvSpPr>
              <a:spLocks/>
            </p:cNvSpPr>
            <p:nvPr/>
          </p:nvSpPr>
          <p:spPr bwMode="auto">
            <a:xfrm>
              <a:off x="3400426" y="1762125"/>
              <a:ext cx="342900" cy="309563"/>
            </a:xfrm>
            <a:custGeom>
              <a:avLst/>
              <a:gdLst>
                <a:gd name="T0" fmla="*/ 317 w 2942"/>
                <a:gd name="T1" fmla="*/ 2655 h 2655"/>
                <a:gd name="T2" fmla="*/ 35 w 2942"/>
                <a:gd name="T3" fmla="*/ 2551 h 2655"/>
                <a:gd name="T4" fmla="*/ 27 w 2942"/>
                <a:gd name="T5" fmla="*/ 2445 h 2655"/>
                <a:gd name="T6" fmla="*/ 133 w 2942"/>
                <a:gd name="T7" fmla="*/ 2437 h 2655"/>
                <a:gd name="T8" fmla="*/ 523 w 2942"/>
                <a:gd name="T9" fmla="*/ 2417 h 2655"/>
                <a:gd name="T10" fmla="*/ 2805 w 2942"/>
                <a:gd name="T11" fmla="*/ 31 h 2655"/>
                <a:gd name="T12" fmla="*/ 2911 w 2942"/>
                <a:gd name="T13" fmla="*/ 29 h 2655"/>
                <a:gd name="T14" fmla="*/ 2913 w 2942"/>
                <a:gd name="T15" fmla="*/ 135 h 2655"/>
                <a:gd name="T16" fmla="*/ 632 w 2942"/>
                <a:gd name="T17" fmla="*/ 2521 h 2655"/>
                <a:gd name="T18" fmla="*/ 317 w 2942"/>
                <a:gd name="T19" fmla="*/ 2655 h 2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2" h="2655">
                  <a:moveTo>
                    <a:pt x="317" y="2655"/>
                  </a:moveTo>
                  <a:cubicBezTo>
                    <a:pt x="217" y="2655"/>
                    <a:pt x="117" y="2621"/>
                    <a:pt x="35" y="2551"/>
                  </a:cubicBezTo>
                  <a:cubicBezTo>
                    <a:pt x="4" y="2524"/>
                    <a:pt x="0" y="2477"/>
                    <a:pt x="27" y="2445"/>
                  </a:cubicBezTo>
                  <a:cubicBezTo>
                    <a:pt x="54" y="2414"/>
                    <a:pt x="102" y="2410"/>
                    <a:pt x="133" y="2437"/>
                  </a:cubicBezTo>
                  <a:cubicBezTo>
                    <a:pt x="247" y="2535"/>
                    <a:pt x="419" y="2527"/>
                    <a:pt x="523" y="2417"/>
                  </a:cubicBezTo>
                  <a:lnTo>
                    <a:pt x="2805" y="31"/>
                  </a:lnTo>
                  <a:cubicBezTo>
                    <a:pt x="2833" y="1"/>
                    <a:pt x="2881" y="0"/>
                    <a:pt x="2911" y="29"/>
                  </a:cubicBezTo>
                  <a:cubicBezTo>
                    <a:pt x="2941" y="58"/>
                    <a:pt x="2942" y="105"/>
                    <a:pt x="2913" y="135"/>
                  </a:cubicBezTo>
                  <a:lnTo>
                    <a:pt x="632" y="2521"/>
                  </a:lnTo>
                  <a:cubicBezTo>
                    <a:pt x="546" y="2610"/>
                    <a:pt x="432" y="2655"/>
                    <a:pt x="317" y="26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0" name="Freeform 476">
              <a:extLst>
                <a:ext uri="{FF2B5EF4-FFF2-40B4-BE49-F238E27FC236}">
                  <a16:creationId xmlns:a16="http://schemas.microsoft.com/office/drawing/2014/main" id="{4D4BF3A7-A6A3-DC72-75EA-210BD7511194}"/>
                </a:ext>
              </a:extLst>
            </p:cNvPr>
            <p:cNvSpPr>
              <a:spLocks/>
            </p:cNvSpPr>
            <p:nvPr/>
          </p:nvSpPr>
          <p:spPr bwMode="auto">
            <a:xfrm>
              <a:off x="3344864" y="1408113"/>
              <a:ext cx="87313" cy="87313"/>
            </a:xfrm>
            <a:custGeom>
              <a:avLst/>
              <a:gdLst>
                <a:gd name="T0" fmla="*/ 424 w 746"/>
                <a:gd name="T1" fmla="*/ 746 h 746"/>
                <a:gd name="T2" fmla="*/ 418 w 746"/>
                <a:gd name="T3" fmla="*/ 746 h 746"/>
                <a:gd name="T4" fmla="*/ 136 w 746"/>
                <a:gd name="T5" fmla="*/ 629 h 746"/>
                <a:gd name="T6" fmla="*/ 7 w 746"/>
                <a:gd name="T7" fmla="*/ 352 h 746"/>
                <a:gd name="T8" fmla="*/ 108 w 746"/>
                <a:gd name="T9" fmla="*/ 72 h 746"/>
                <a:gd name="T10" fmla="*/ 147 w 746"/>
                <a:gd name="T11" fmla="*/ 31 h 746"/>
                <a:gd name="T12" fmla="*/ 253 w 746"/>
                <a:gd name="T13" fmla="*/ 28 h 746"/>
                <a:gd name="T14" fmla="*/ 255 w 746"/>
                <a:gd name="T15" fmla="*/ 134 h 746"/>
                <a:gd name="T16" fmla="*/ 216 w 746"/>
                <a:gd name="T17" fmla="*/ 175 h 746"/>
                <a:gd name="T18" fmla="*/ 156 w 746"/>
                <a:gd name="T19" fmla="*/ 343 h 746"/>
                <a:gd name="T20" fmla="*/ 240 w 746"/>
                <a:gd name="T21" fmla="*/ 520 h 746"/>
                <a:gd name="T22" fmla="*/ 420 w 746"/>
                <a:gd name="T23" fmla="*/ 596 h 746"/>
                <a:gd name="T24" fmla="*/ 424 w 746"/>
                <a:gd name="T25" fmla="*/ 596 h 746"/>
                <a:gd name="T26" fmla="*/ 586 w 746"/>
                <a:gd name="T27" fmla="*/ 529 h 746"/>
                <a:gd name="T28" fmla="*/ 609 w 746"/>
                <a:gd name="T29" fmla="*/ 504 h 746"/>
                <a:gd name="T30" fmla="*/ 715 w 746"/>
                <a:gd name="T31" fmla="*/ 502 h 746"/>
                <a:gd name="T32" fmla="*/ 718 w 746"/>
                <a:gd name="T33" fmla="*/ 608 h 746"/>
                <a:gd name="T34" fmla="*/ 694 w 746"/>
                <a:gd name="T35" fmla="*/ 632 h 746"/>
                <a:gd name="T36" fmla="*/ 424 w 746"/>
                <a:gd name="T37"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6" h="746">
                  <a:moveTo>
                    <a:pt x="424" y="746"/>
                  </a:moveTo>
                  <a:lnTo>
                    <a:pt x="418" y="746"/>
                  </a:lnTo>
                  <a:cubicBezTo>
                    <a:pt x="314" y="745"/>
                    <a:pt x="214" y="703"/>
                    <a:pt x="136" y="629"/>
                  </a:cubicBezTo>
                  <a:cubicBezTo>
                    <a:pt x="59" y="554"/>
                    <a:pt x="13" y="456"/>
                    <a:pt x="7" y="352"/>
                  </a:cubicBezTo>
                  <a:cubicBezTo>
                    <a:pt x="0" y="246"/>
                    <a:pt x="36" y="146"/>
                    <a:pt x="108" y="72"/>
                  </a:cubicBezTo>
                  <a:lnTo>
                    <a:pt x="147" y="31"/>
                  </a:lnTo>
                  <a:cubicBezTo>
                    <a:pt x="176" y="1"/>
                    <a:pt x="223" y="0"/>
                    <a:pt x="253" y="28"/>
                  </a:cubicBezTo>
                  <a:cubicBezTo>
                    <a:pt x="283" y="57"/>
                    <a:pt x="284" y="104"/>
                    <a:pt x="255" y="134"/>
                  </a:cubicBezTo>
                  <a:lnTo>
                    <a:pt x="216" y="175"/>
                  </a:lnTo>
                  <a:cubicBezTo>
                    <a:pt x="174" y="219"/>
                    <a:pt x="153" y="279"/>
                    <a:pt x="156" y="343"/>
                  </a:cubicBezTo>
                  <a:cubicBezTo>
                    <a:pt x="160" y="410"/>
                    <a:pt x="190" y="472"/>
                    <a:pt x="240" y="520"/>
                  </a:cubicBezTo>
                  <a:cubicBezTo>
                    <a:pt x="290" y="568"/>
                    <a:pt x="354" y="595"/>
                    <a:pt x="420" y="596"/>
                  </a:cubicBezTo>
                  <a:lnTo>
                    <a:pt x="424" y="596"/>
                  </a:lnTo>
                  <a:cubicBezTo>
                    <a:pt x="487" y="596"/>
                    <a:pt x="544" y="572"/>
                    <a:pt x="586" y="529"/>
                  </a:cubicBezTo>
                  <a:lnTo>
                    <a:pt x="609" y="504"/>
                  </a:lnTo>
                  <a:cubicBezTo>
                    <a:pt x="638" y="474"/>
                    <a:pt x="685" y="473"/>
                    <a:pt x="715" y="502"/>
                  </a:cubicBezTo>
                  <a:cubicBezTo>
                    <a:pt x="745" y="530"/>
                    <a:pt x="746" y="578"/>
                    <a:pt x="718" y="608"/>
                  </a:cubicBezTo>
                  <a:lnTo>
                    <a:pt x="694" y="632"/>
                  </a:lnTo>
                  <a:cubicBezTo>
                    <a:pt x="624" y="706"/>
                    <a:pt x="528" y="746"/>
                    <a:pt x="424" y="7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1" name="Freeform 477">
              <a:extLst>
                <a:ext uri="{FF2B5EF4-FFF2-40B4-BE49-F238E27FC236}">
                  <a16:creationId xmlns:a16="http://schemas.microsoft.com/office/drawing/2014/main" id="{CCEA5736-C7B6-7493-80F1-BB965DBB4A12}"/>
                </a:ext>
              </a:extLst>
            </p:cNvPr>
            <p:cNvSpPr>
              <a:spLocks/>
            </p:cNvSpPr>
            <p:nvPr/>
          </p:nvSpPr>
          <p:spPr bwMode="auto">
            <a:xfrm>
              <a:off x="3268664" y="1914525"/>
              <a:ext cx="146050" cy="141288"/>
            </a:xfrm>
            <a:custGeom>
              <a:avLst/>
              <a:gdLst>
                <a:gd name="T0" fmla="*/ 1161 w 1244"/>
                <a:gd name="T1" fmla="*/ 1208 h 1208"/>
                <a:gd name="T2" fmla="*/ 1109 w 1244"/>
                <a:gd name="T3" fmla="*/ 1187 h 1208"/>
                <a:gd name="T4" fmla="*/ 31 w 1244"/>
                <a:gd name="T5" fmla="*/ 136 h 1208"/>
                <a:gd name="T6" fmla="*/ 29 w 1244"/>
                <a:gd name="T7" fmla="*/ 30 h 1208"/>
                <a:gd name="T8" fmla="*/ 135 w 1244"/>
                <a:gd name="T9" fmla="*/ 29 h 1208"/>
                <a:gd name="T10" fmla="*/ 1214 w 1244"/>
                <a:gd name="T11" fmla="*/ 1079 h 1208"/>
                <a:gd name="T12" fmla="*/ 1215 w 1244"/>
                <a:gd name="T13" fmla="*/ 1185 h 1208"/>
                <a:gd name="T14" fmla="*/ 1161 w 1244"/>
                <a:gd name="T15" fmla="*/ 1208 h 1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4" h="1208">
                  <a:moveTo>
                    <a:pt x="1161" y="1208"/>
                  </a:moveTo>
                  <a:cubicBezTo>
                    <a:pt x="1143" y="1208"/>
                    <a:pt x="1124" y="1201"/>
                    <a:pt x="1109" y="1187"/>
                  </a:cubicBezTo>
                  <a:cubicBezTo>
                    <a:pt x="1109" y="1187"/>
                    <a:pt x="589" y="680"/>
                    <a:pt x="31" y="136"/>
                  </a:cubicBezTo>
                  <a:cubicBezTo>
                    <a:pt x="1" y="107"/>
                    <a:pt x="0" y="60"/>
                    <a:pt x="29" y="30"/>
                  </a:cubicBezTo>
                  <a:cubicBezTo>
                    <a:pt x="58" y="1"/>
                    <a:pt x="106" y="0"/>
                    <a:pt x="135" y="29"/>
                  </a:cubicBezTo>
                  <a:cubicBezTo>
                    <a:pt x="693" y="573"/>
                    <a:pt x="1214" y="1079"/>
                    <a:pt x="1214" y="1079"/>
                  </a:cubicBezTo>
                  <a:cubicBezTo>
                    <a:pt x="1243" y="1108"/>
                    <a:pt x="1244" y="1156"/>
                    <a:pt x="1215" y="1185"/>
                  </a:cubicBezTo>
                  <a:cubicBezTo>
                    <a:pt x="1200" y="1200"/>
                    <a:pt x="1181" y="1208"/>
                    <a:pt x="1161" y="12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2" name="Freeform 478">
              <a:extLst>
                <a:ext uri="{FF2B5EF4-FFF2-40B4-BE49-F238E27FC236}">
                  <a16:creationId xmlns:a16="http://schemas.microsoft.com/office/drawing/2014/main" id="{FC6C0A75-26C8-2D12-CC08-7D7133611655}"/>
                </a:ext>
              </a:extLst>
            </p:cNvPr>
            <p:cNvSpPr>
              <a:spLocks/>
            </p:cNvSpPr>
            <p:nvPr/>
          </p:nvSpPr>
          <p:spPr bwMode="auto">
            <a:xfrm>
              <a:off x="3248026" y="1893888"/>
              <a:ext cx="20638" cy="19050"/>
            </a:xfrm>
            <a:custGeom>
              <a:avLst/>
              <a:gdLst>
                <a:gd name="T0" fmla="*/ 95 w 177"/>
                <a:gd name="T1" fmla="*/ 170 h 170"/>
                <a:gd name="T2" fmla="*/ 42 w 177"/>
                <a:gd name="T3" fmla="*/ 148 h 170"/>
                <a:gd name="T4" fmla="*/ 34 w 177"/>
                <a:gd name="T5" fmla="*/ 140 h 170"/>
                <a:gd name="T6" fmla="*/ 30 w 177"/>
                <a:gd name="T7" fmla="*/ 136 h 170"/>
                <a:gd name="T8" fmla="*/ 29 w 177"/>
                <a:gd name="T9" fmla="*/ 30 h 170"/>
                <a:gd name="T10" fmla="*/ 135 w 177"/>
                <a:gd name="T11" fmla="*/ 29 h 170"/>
                <a:gd name="T12" fmla="*/ 143 w 177"/>
                <a:gd name="T13" fmla="*/ 37 h 170"/>
                <a:gd name="T14" fmla="*/ 147 w 177"/>
                <a:gd name="T15" fmla="*/ 41 h 170"/>
                <a:gd name="T16" fmla="*/ 148 w 177"/>
                <a:gd name="T17" fmla="*/ 147 h 170"/>
                <a:gd name="T18" fmla="*/ 95 w 177"/>
                <a:gd name="T1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70">
                  <a:moveTo>
                    <a:pt x="95" y="170"/>
                  </a:moveTo>
                  <a:cubicBezTo>
                    <a:pt x="76" y="170"/>
                    <a:pt x="57" y="163"/>
                    <a:pt x="42" y="148"/>
                  </a:cubicBezTo>
                  <a:cubicBezTo>
                    <a:pt x="39" y="146"/>
                    <a:pt x="37" y="143"/>
                    <a:pt x="34" y="140"/>
                  </a:cubicBezTo>
                  <a:lnTo>
                    <a:pt x="30" y="136"/>
                  </a:lnTo>
                  <a:cubicBezTo>
                    <a:pt x="1" y="107"/>
                    <a:pt x="0" y="60"/>
                    <a:pt x="29" y="30"/>
                  </a:cubicBezTo>
                  <a:cubicBezTo>
                    <a:pt x="58" y="1"/>
                    <a:pt x="105" y="0"/>
                    <a:pt x="135" y="29"/>
                  </a:cubicBezTo>
                  <a:cubicBezTo>
                    <a:pt x="138" y="32"/>
                    <a:pt x="140" y="34"/>
                    <a:pt x="143" y="37"/>
                  </a:cubicBezTo>
                  <a:lnTo>
                    <a:pt x="147" y="41"/>
                  </a:lnTo>
                  <a:cubicBezTo>
                    <a:pt x="177" y="70"/>
                    <a:pt x="177" y="118"/>
                    <a:pt x="148" y="147"/>
                  </a:cubicBezTo>
                  <a:cubicBezTo>
                    <a:pt x="134" y="162"/>
                    <a:pt x="114" y="170"/>
                    <a:pt x="95"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3" name="Freeform 479">
              <a:extLst>
                <a:ext uri="{FF2B5EF4-FFF2-40B4-BE49-F238E27FC236}">
                  <a16:creationId xmlns:a16="http://schemas.microsoft.com/office/drawing/2014/main" id="{8B4C45C9-CC1F-5D20-74A9-A9099A8554D3}"/>
                </a:ext>
              </a:extLst>
            </p:cNvPr>
            <p:cNvSpPr>
              <a:spLocks/>
            </p:cNvSpPr>
            <p:nvPr/>
          </p:nvSpPr>
          <p:spPr bwMode="auto">
            <a:xfrm>
              <a:off x="3089276" y="1738313"/>
              <a:ext cx="155575" cy="152400"/>
            </a:xfrm>
            <a:custGeom>
              <a:avLst/>
              <a:gdLst>
                <a:gd name="T0" fmla="*/ 1259 w 1341"/>
                <a:gd name="T1" fmla="*/ 1304 h 1304"/>
                <a:gd name="T2" fmla="*/ 1206 w 1341"/>
                <a:gd name="T3" fmla="*/ 1283 h 1304"/>
                <a:gd name="T4" fmla="*/ 30 w 1341"/>
                <a:gd name="T5" fmla="*/ 137 h 1304"/>
                <a:gd name="T6" fmla="*/ 29 w 1341"/>
                <a:gd name="T7" fmla="*/ 30 h 1304"/>
                <a:gd name="T8" fmla="*/ 135 w 1341"/>
                <a:gd name="T9" fmla="*/ 29 h 1304"/>
                <a:gd name="T10" fmla="*/ 1311 w 1341"/>
                <a:gd name="T11" fmla="*/ 1175 h 1304"/>
                <a:gd name="T12" fmla="*/ 1313 w 1341"/>
                <a:gd name="T13" fmla="*/ 1281 h 1304"/>
                <a:gd name="T14" fmla="*/ 1259 w 1341"/>
                <a:gd name="T15" fmla="*/ 1304 h 1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1" h="1304">
                  <a:moveTo>
                    <a:pt x="1259" y="1304"/>
                  </a:moveTo>
                  <a:cubicBezTo>
                    <a:pt x="1240" y="1304"/>
                    <a:pt x="1221" y="1297"/>
                    <a:pt x="1206" y="1283"/>
                  </a:cubicBezTo>
                  <a:lnTo>
                    <a:pt x="30" y="137"/>
                  </a:lnTo>
                  <a:cubicBezTo>
                    <a:pt x="0" y="108"/>
                    <a:pt x="0" y="60"/>
                    <a:pt x="29" y="30"/>
                  </a:cubicBezTo>
                  <a:cubicBezTo>
                    <a:pt x="58" y="1"/>
                    <a:pt x="105" y="0"/>
                    <a:pt x="135" y="29"/>
                  </a:cubicBezTo>
                  <a:lnTo>
                    <a:pt x="1311" y="1175"/>
                  </a:lnTo>
                  <a:cubicBezTo>
                    <a:pt x="1341" y="1204"/>
                    <a:pt x="1341" y="1252"/>
                    <a:pt x="1313" y="1281"/>
                  </a:cubicBezTo>
                  <a:cubicBezTo>
                    <a:pt x="1298" y="1297"/>
                    <a:pt x="1278" y="1304"/>
                    <a:pt x="1259" y="13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4" name="Freeform 480">
              <a:extLst>
                <a:ext uri="{FF2B5EF4-FFF2-40B4-BE49-F238E27FC236}">
                  <a16:creationId xmlns:a16="http://schemas.microsoft.com/office/drawing/2014/main" id="{EC161261-1F13-FC49-3B44-4CBDDC37B157}"/>
                </a:ext>
              </a:extLst>
            </p:cNvPr>
            <p:cNvSpPr>
              <a:spLocks/>
            </p:cNvSpPr>
            <p:nvPr/>
          </p:nvSpPr>
          <p:spPr bwMode="auto">
            <a:xfrm>
              <a:off x="3414714" y="1463675"/>
              <a:ext cx="323850" cy="311150"/>
            </a:xfrm>
            <a:custGeom>
              <a:avLst/>
              <a:gdLst>
                <a:gd name="T0" fmla="*/ 2691 w 2774"/>
                <a:gd name="T1" fmla="*/ 2652 h 2652"/>
                <a:gd name="T2" fmla="*/ 2640 w 2774"/>
                <a:gd name="T3" fmla="*/ 2631 h 2652"/>
                <a:gd name="T4" fmla="*/ 31 w 2774"/>
                <a:gd name="T5" fmla="*/ 137 h 2652"/>
                <a:gd name="T6" fmla="*/ 29 w 2774"/>
                <a:gd name="T7" fmla="*/ 31 h 2652"/>
                <a:gd name="T8" fmla="*/ 135 w 2774"/>
                <a:gd name="T9" fmla="*/ 29 h 2652"/>
                <a:gd name="T10" fmla="*/ 2743 w 2774"/>
                <a:gd name="T11" fmla="*/ 2523 h 2652"/>
                <a:gd name="T12" fmla="*/ 2746 w 2774"/>
                <a:gd name="T13" fmla="*/ 2629 h 2652"/>
                <a:gd name="T14" fmla="*/ 2691 w 2774"/>
                <a:gd name="T15" fmla="*/ 2652 h 2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4" h="2652">
                  <a:moveTo>
                    <a:pt x="2691" y="2652"/>
                  </a:moveTo>
                  <a:cubicBezTo>
                    <a:pt x="2673" y="2652"/>
                    <a:pt x="2654" y="2645"/>
                    <a:pt x="2640" y="2631"/>
                  </a:cubicBezTo>
                  <a:lnTo>
                    <a:pt x="31" y="137"/>
                  </a:lnTo>
                  <a:cubicBezTo>
                    <a:pt x="1" y="108"/>
                    <a:pt x="0" y="61"/>
                    <a:pt x="29" y="31"/>
                  </a:cubicBezTo>
                  <a:cubicBezTo>
                    <a:pt x="57" y="1"/>
                    <a:pt x="105" y="0"/>
                    <a:pt x="135" y="29"/>
                  </a:cubicBezTo>
                  <a:lnTo>
                    <a:pt x="2743" y="2523"/>
                  </a:lnTo>
                  <a:cubicBezTo>
                    <a:pt x="2773" y="2551"/>
                    <a:pt x="2774" y="2599"/>
                    <a:pt x="2746" y="2629"/>
                  </a:cubicBezTo>
                  <a:cubicBezTo>
                    <a:pt x="2731" y="2644"/>
                    <a:pt x="2711" y="2652"/>
                    <a:pt x="2691" y="26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5" name="Freeform 481">
              <a:extLst>
                <a:ext uri="{FF2B5EF4-FFF2-40B4-BE49-F238E27FC236}">
                  <a16:creationId xmlns:a16="http://schemas.microsoft.com/office/drawing/2014/main" id="{2BE4318A-67E2-2DFD-8BBC-BE653062411A}"/>
                </a:ext>
              </a:extLst>
            </p:cNvPr>
            <p:cNvSpPr>
              <a:spLocks/>
            </p:cNvSpPr>
            <p:nvPr/>
          </p:nvSpPr>
          <p:spPr bwMode="auto">
            <a:xfrm>
              <a:off x="3392489" y="1527175"/>
              <a:ext cx="66675" cy="25400"/>
            </a:xfrm>
            <a:custGeom>
              <a:avLst/>
              <a:gdLst>
                <a:gd name="T0" fmla="*/ 283 w 579"/>
                <a:gd name="T1" fmla="*/ 215 h 215"/>
                <a:gd name="T2" fmla="*/ 0 w 579"/>
                <a:gd name="T3" fmla="*/ 149 h 215"/>
                <a:gd name="T4" fmla="*/ 62 w 579"/>
                <a:gd name="T5" fmla="*/ 12 h 215"/>
                <a:gd name="T6" fmla="*/ 498 w 579"/>
                <a:gd name="T7" fmla="*/ 0 h 215"/>
                <a:gd name="T8" fmla="*/ 579 w 579"/>
                <a:gd name="T9" fmla="*/ 127 h 215"/>
                <a:gd name="T10" fmla="*/ 283 w 579"/>
                <a:gd name="T11" fmla="*/ 215 h 215"/>
              </a:gdLst>
              <a:ahLst/>
              <a:cxnLst>
                <a:cxn ang="0">
                  <a:pos x="T0" y="T1"/>
                </a:cxn>
                <a:cxn ang="0">
                  <a:pos x="T2" y="T3"/>
                </a:cxn>
                <a:cxn ang="0">
                  <a:pos x="T4" y="T5"/>
                </a:cxn>
                <a:cxn ang="0">
                  <a:pos x="T6" y="T7"/>
                </a:cxn>
                <a:cxn ang="0">
                  <a:pos x="T8" y="T9"/>
                </a:cxn>
                <a:cxn ang="0">
                  <a:pos x="T10" y="T11"/>
                </a:cxn>
              </a:cxnLst>
              <a:rect l="0" t="0" r="r" b="b"/>
              <a:pathLst>
                <a:path w="579" h="215">
                  <a:moveTo>
                    <a:pt x="283" y="215"/>
                  </a:moveTo>
                  <a:cubicBezTo>
                    <a:pt x="175" y="215"/>
                    <a:pt x="77" y="184"/>
                    <a:pt x="0" y="149"/>
                  </a:cubicBezTo>
                  <a:lnTo>
                    <a:pt x="62" y="12"/>
                  </a:lnTo>
                  <a:cubicBezTo>
                    <a:pt x="173" y="63"/>
                    <a:pt x="339" y="102"/>
                    <a:pt x="498" y="0"/>
                  </a:cubicBezTo>
                  <a:lnTo>
                    <a:pt x="579" y="127"/>
                  </a:lnTo>
                  <a:cubicBezTo>
                    <a:pt x="478" y="191"/>
                    <a:pt x="377" y="215"/>
                    <a:pt x="283"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6" name="Freeform 482">
              <a:extLst>
                <a:ext uri="{FF2B5EF4-FFF2-40B4-BE49-F238E27FC236}">
                  <a16:creationId xmlns:a16="http://schemas.microsoft.com/office/drawing/2014/main" id="{BBAAA6D1-DD7D-DB1F-0971-98EF47EA5EDB}"/>
                </a:ext>
              </a:extLst>
            </p:cNvPr>
            <p:cNvSpPr>
              <a:spLocks/>
            </p:cNvSpPr>
            <p:nvPr/>
          </p:nvSpPr>
          <p:spPr bwMode="auto">
            <a:xfrm>
              <a:off x="3644901" y="1736725"/>
              <a:ext cx="36513" cy="79375"/>
            </a:xfrm>
            <a:custGeom>
              <a:avLst/>
              <a:gdLst>
                <a:gd name="T0" fmla="*/ 188 w 321"/>
                <a:gd name="T1" fmla="*/ 675 h 675"/>
                <a:gd name="T2" fmla="*/ 194 w 321"/>
                <a:gd name="T3" fmla="*/ 0 h 675"/>
                <a:gd name="T4" fmla="*/ 321 w 321"/>
                <a:gd name="T5" fmla="*/ 79 h 675"/>
                <a:gd name="T6" fmla="*/ 312 w 321"/>
                <a:gd name="T7" fmla="*/ 590 h 675"/>
                <a:gd name="T8" fmla="*/ 188 w 321"/>
                <a:gd name="T9" fmla="*/ 675 h 675"/>
              </a:gdLst>
              <a:ahLst/>
              <a:cxnLst>
                <a:cxn ang="0">
                  <a:pos x="T0" y="T1"/>
                </a:cxn>
                <a:cxn ang="0">
                  <a:pos x="T2" y="T3"/>
                </a:cxn>
                <a:cxn ang="0">
                  <a:pos x="T4" y="T5"/>
                </a:cxn>
                <a:cxn ang="0">
                  <a:pos x="T6" y="T7"/>
                </a:cxn>
                <a:cxn ang="0">
                  <a:pos x="T8" y="T9"/>
                </a:cxn>
              </a:cxnLst>
              <a:rect l="0" t="0" r="r" b="b"/>
              <a:pathLst>
                <a:path w="321" h="675">
                  <a:moveTo>
                    <a:pt x="188" y="675"/>
                  </a:moveTo>
                  <a:cubicBezTo>
                    <a:pt x="0" y="402"/>
                    <a:pt x="111" y="135"/>
                    <a:pt x="194" y="0"/>
                  </a:cubicBezTo>
                  <a:lnTo>
                    <a:pt x="321" y="79"/>
                  </a:lnTo>
                  <a:cubicBezTo>
                    <a:pt x="243" y="205"/>
                    <a:pt x="178" y="397"/>
                    <a:pt x="312" y="590"/>
                  </a:cubicBezTo>
                  <a:lnTo>
                    <a:pt x="188" y="67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7" name="Freeform 483">
              <a:extLst>
                <a:ext uri="{FF2B5EF4-FFF2-40B4-BE49-F238E27FC236}">
                  <a16:creationId xmlns:a16="http://schemas.microsoft.com/office/drawing/2014/main" id="{40B77519-C34A-2BB0-6B8D-E7FC70CA74AD}"/>
                </a:ext>
              </a:extLst>
            </p:cNvPr>
            <p:cNvSpPr>
              <a:spLocks noEditPoints="1"/>
            </p:cNvSpPr>
            <p:nvPr/>
          </p:nvSpPr>
          <p:spPr bwMode="auto">
            <a:xfrm>
              <a:off x="3248026" y="1560513"/>
              <a:ext cx="406400" cy="404813"/>
            </a:xfrm>
            <a:custGeom>
              <a:avLst/>
              <a:gdLst>
                <a:gd name="T0" fmla="*/ 1526 w 3492"/>
                <a:gd name="T1" fmla="*/ 151 h 3459"/>
                <a:gd name="T2" fmla="*/ 1511 w 3492"/>
                <a:gd name="T3" fmla="*/ 157 h 3459"/>
                <a:gd name="T4" fmla="*/ 157 w 3492"/>
                <a:gd name="T5" fmla="*/ 1573 h 3459"/>
                <a:gd name="T6" fmla="*/ 150 w 3492"/>
                <a:gd name="T7" fmla="*/ 1588 h 3459"/>
                <a:gd name="T8" fmla="*/ 155 w 3492"/>
                <a:gd name="T9" fmla="*/ 1599 h 3459"/>
                <a:gd name="T10" fmla="*/ 1938 w 3492"/>
                <a:gd name="T11" fmla="*/ 3305 h 3459"/>
                <a:gd name="T12" fmla="*/ 1949 w 3492"/>
                <a:gd name="T13" fmla="*/ 3309 h 3459"/>
                <a:gd name="T14" fmla="*/ 1964 w 3492"/>
                <a:gd name="T15" fmla="*/ 3302 h 3459"/>
                <a:gd name="T16" fmla="*/ 3318 w 3492"/>
                <a:gd name="T17" fmla="*/ 1886 h 3459"/>
                <a:gd name="T18" fmla="*/ 3320 w 3492"/>
                <a:gd name="T19" fmla="*/ 1860 h 3459"/>
                <a:gd name="T20" fmla="*/ 1536 w 3492"/>
                <a:gd name="T21" fmla="*/ 154 h 3459"/>
                <a:gd name="T22" fmla="*/ 1526 w 3492"/>
                <a:gd name="T23" fmla="*/ 151 h 3459"/>
                <a:gd name="T24" fmla="*/ 1949 w 3492"/>
                <a:gd name="T25" fmla="*/ 3459 h 3459"/>
                <a:gd name="T26" fmla="*/ 1835 w 3492"/>
                <a:gd name="T27" fmla="*/ 3413 h 3459"/>
                <a:gd name="T28" fmla="*/ 51 w 3492"/>
                <a:gd name="T29" fmla="*/ 1708 h 3459"/>
                <a:gd name="T30" fmla="*/ 0 w 3492"/>
                <a:gd name="T31" fmla="*/ 1589 h 3459"/>
                <a:gd name="T32" fmla="*/ 48 w 3492"/>
                <a:gd name="T33" fmla="*/ 1469 h 3459"/>
                <a:gd name="T34" fmla="*/ 1402 w 3492"/>
                <a:gd name="T35" fmla="*/ 54 h 3459"/>
                <a:gd name="T36" fmla="*/ 1526 w 3492"/>
                <a:gd name="T37" fmla="*/ 0 h 3459"/>
                <a:gd name="T38" fmla="*/ 1640 w 3492"/>
                <a:gd name="T39" fmla="*/ 46 h 3459"/>
                <a:gd name="T40" fmla="*/ 3424 w 3492"/>
                <a:gd name="T41" fmla="*/ 1752 h 3459"/>
                <a:gd name="T42" fmla="*/ 3427 w 3492"/>
                <a:gd name="T43" fmla="*/ 1990 h 3459"/>
                <a:gd name="T44" fmla="*/ 2073 w 3492"/>
                <a:gd name="T45" fmla="*/ 3406 h 3459"/>
                <a:gd name="T46" fmla="*/ 1949 w 3492"/>
                <a:gd name="T47" fmla="*/ 3459 h 3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2" h="3459">
                  <a:moveTo>
                    <a:pt x="1526" y="151"/>
                  </a:moveTo>
                  <a:cubicBezTo>
                    <a:pt x="1523" y="151"/>
                    <a:pt x="1516" y="151"/>
                    <a:pt x="1511" y="157"/>
                  </a:cubicBezTo>
                  <a:lnTo>
                    <a:pt x="157" y="1573"/>
                  </a:lnTo>
                  <a:cubicBezTo>
                    <a:pt x="151" y="1579"/>
                    <a:pt x="150" y="1585"/>
                    <a:pt x="150" y="1588"/>
                  </a:cubicBezTo>
                  <a:cubicBezTo>
                    <a:pt x="150" y="1592"/>
                    <a:pt x="151" y="1596"/>
                    <a:pt x="155" y="1599"/>
                  </a:cubicBezTo>
                  <a:lnTo>
                    <a:pt x="1938" y="3305"/>
                  </a:lnTo>
                  <a:cubicBezTo>
                    <a:pt x="1941" y="3308"/>
                    <a:pt x="1945" y="3309"/>
                    <a:pt x="1949" y="3309"/>
                  </a:cubicBezTo>
                  <a:cubicBezTo>
                    <a:pt x="1952" y="3309"/>
                    <a:pt x="1959" y="3308"/>
                    <a:pt x="1964" y="3302"/>
                  </a:cubicBezTo>
                  <a:lnTo>
                    <a:pt x="3318" y="1886"/>
                  </a:lnTo>
                  <a:cubicBezTo>
                    <a:pt x="3326" y="1878"/>
                    <a:pt x="3327" y="1866"/>
                    <a:pt x="3320" y="1860"/>
                  </a:cubicBezTo>
                  <a:lnTo>
                    <a:pt x="1536" y="154"/>
                  </a:lnTo>
                  <a:cubicBezTo>
                    <a:pt x="1534" y="152"/>
                    <a:pt x="1530" y="151"/>
                    <a:pt x="1526" y="151"/>
                  </a:cubicBezTo>
                  <a:close/>
                  <a:moveTo>
                    <a:pt x="1949" y="3459"/>
                  </a:moveTo>
                  <a:cubicBezTo>
                    <a:pt x="1906" y="3459"/>
                    <a:pt x="1865" y="3443"/>
                    <a:pt x="1835" y="3413"/>
                  </a:cubicBezTo>
                  <a:lnTo>
                    <a:pt x="51" y="1708"/>
                  </a:lnTo>
                  <a:cubicBezTo>
                    <a:pt x="18" y="1677"/>
                    <a:pt x="0" y="1634"/>
                    <a:pt x="0" y="1589"/>
                  </a:cubicBezTo>
                  <a:cubicBezTo>
                    <a:pt x="0" y="1545"/>
                    <a:pt x="17" y="1502"/>
                    <a:pt x="48" y="1469"/>
                  </a:cubicBezTo>
                  <a:lnTo>
                    <a:pt x="1402" y="54"/>
                  </a:lnTo>
                  <a:cubicBezTo>
                    <a:pt x="1434" y="20"/>
                    <a:pt x="1480" y="0"/>
                    <a:pt x="1526" y="0"/>
                  </a:cubicBezTo>
                  <a:cubicBezTo>
                    <a:pt x="1569" y="0"/>
                    <a:pt x="1609" y="17"/>
                    <a:pt x="1640" y="46"/>
                  </a:cubicBezTo>
                  <a:lnTo>
                    <a:pt x="3424" y="1752"/>
                  </a:lnTo>
                  <a:cubicBezTo>
                    <a:pt x="3490" y="1815"/>
                    <a:pt x="3492" y="1922"/>
                    <a:pt x="3427" y="1990"/>
                  </a:cubicBezTo>
                  <a:lnTo>
                    <a:pt x="2073" y="3406"/>
                  </a:lnTo>
                  <a:cubicBezTo>
                    <a:pt x="2040" y="3440"/>
                    <a:pt x="1995" y="3459"/>
                    <a:pt x="1949" y="34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8" name="Freeform 484">
              <a:extLst>
                <a:ext uri="{FF2B5EF4-FFF2-40B4-BE49-F238E27FC236}">
                  <a16:creationId xmlns:a16="http://schemas.microsoft.com/office/drawing/2014/main" id="{6ABA53C7-B992-FCD0-F538-37EB79DD3E51}"/>
                </a:ext>
              </a:extLst>
            </p:cNvPr>
            <p:cNvSpPr>
              <a:spLocks/>
            </p:cNvSpPr>
            <p:nvPr/>
          </p:nvSpPr>
          <p:spPr bwMode="auto">
            <a:xfrm>
              <a:off x="3162301" y="1735138"/>
              <a:ext cx="320675" cy="307975"/>
            </a:xfrm>
            <a:custGeom>
              <a:avLst/>
              <a:gdLst>
                <a:gd name="T0" fmla="*/ 2671 w 2754"/>
                <a:gd name="T1" fmla="*/ 2632 h 2632"/>
                <a:gd name="T2" fmla="*/ 2619 w 2754"/>
                <a:gd name="T3" fmla="*/ 2611 h 2632"/>
                <a:gd name="T4" fmla="*/ 31 w 2754"/>
                <a:gd name="T5" fmla="*/ 137 h 2632"/>
                <a:gd name="T6" fmla="*/ 29 w 2754"/>
                <a:gd name="T7" fmla="*/ 31 h 2632"/>
                <a:gd name="T8" fmla="*/ 135 w 2754"/>
                <a:gd name="T9" fmla="*/ 28 h 2632"/>
                <a:gd name="T10" fmla="*/ 2723 w 2754"/>
                <a:gd name="T11" fmla="*/ 2503 h 2632"/>
                <a:gd name="T12" fmla="*/ 2725 w 2754"/>
                <a:gd name="T13" fmla="*/ 2609 h 2632"/>
                <a:gd name="T14" fmla="*/ 2671 w 2754"/>
                <a:gd name="T15" fmla="*/ 2632 h 26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54" h="2632">
                  <a:moveTo>
                    <a:pt x="2671" y="2632"/>
                  </a:moveTo>
                  <a:cubicBezTo>
                    <a:pt x="2652" y="2632"/>
                    <a:pt x="2633" y="2625"/>
                    <a:pt x="2619" y="2611"/>
                  </a:cubicBezTo>
                  <a:lnTo>
                    <a:pt x="31" y="137"/>
                  </a:lnTo>
                  <a:cubicBezTo>
                    <a:pt x="1" y="108"/>
                    <a:pt x="0" y="61"/>
                    <a:pt x="29" y="31"/>
                  </a:cubicBezTo>
                  <a:cubicBezTo>
                    <a:pt x="57" y="1"/>
                    <a:pt x="105" y="0"/>
                    <a:pt x="135" y="28"/>
                  </a:cubicBezTo>
                  <a:lnTo>
                    <a:pt x="2723" y="2503"/>
                  </a:lnTo>
                  <a:cubicBezTo>
                    <a:pt x="2753" y="2531"/>
                    <a:pt x="2754" y="2579"/>
                    <a:pt x="2725" y="2609"/>
                  </a:cubicBezTo>
                  <a:cubicBezTo>
                    <a:pt x="2710" y="2624"/>
                    <a:pt x="2690" y="2632"/>
                    <a:pt x="2671" y="26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29" name="Briefcase10" descr="{&quot;Key&quot;:&quot;POWER_USER_SHAPE_ICON&quot;,&quot;Value&quot;:&quot;POWER_USER_SHAPE_ICON_STYLE_1&quot;}">
            <a:extLst>
              <a:ext uri="{FF2B5EF4-FFF2-40B4-BE49-F238E27FC236}">
                <a16:creationId xmlns:a16="http://schemas.microsoft.com/office/drawing/2014/main" id="{7EAF9176-30BC-B890-41BD-BBC1021CE24B}"/>
              </a:ext>
            </a:extLst>
          </p:cNvPr>
          <p:cNvGrpSpPr>
            <a:grpSpLocks noChangeAspect="1"/>
          </p:cNvGrpSpPr>
          <p:nvPr/>
        </p:nvGrpSpPr>
        <p:grpSpPr>
          <a:xfrm>
            <a:off x="6927344" y="1065901"/>
            <a:ext cx="421927" cy="336934"/>
            <a:chOff x="7331076" y="1797050"/>
            <a:chExt cx="441325" cy="352425"/>
          </a:xfrm>
          <a:solidFill>
            <a:schemeClr val="accent6"/>
          </a:solidFill>
        </p:grpSpPr>
        <p:sp>
          <p:nvSpPr>
            <p:cNvPr id="130" name="Freeform 198">
              <a:extLst>
                <a:ext uri="{FF2B5EF4-FFF2-40B4-BE49-F238E27FC236}">
                  <a16:creationId xmlns:a16="http://schemas.microsoft.com/office/drawing/2014/main" id="{9B36C309-EC5F-655A-1006-10109A10CF1D}"/>
                </a:ext>
              </a:extLst>
            </p:cNvPr>
            <p:cNvSpPr>
              <a:spLocks noEditPoints="1"/>
            </p:cNvSpPr>
            <p:nvPr/>
          </p:nvSpPr>
          <p:spPr bwMode="auto">
            <a:xfrm>
              <a:off x="7331076" y="1847850"/>
              <a:ext cx="439738" cy="301625"/>
            </a:xfrm>
            <a:custGeom>
              <a:avLst/>
              <a:gdLst>
                <a:gd name="T0" fmla="*/ 26 w 482"/>
                <a:gd name="T1" fmla="*/ 14 h 330"/>
                <a:gd name="T2" fmla="*/ 15 w 482"/>
                <a:gd name="T3" fmla="*/ 26 h 330"/>
                <a:gd name="T4" fmla="*/ 15 w 482"/>
                <a:gd name="T5" fmla="*/ 305 h 330"/>
                <a:gd name="T6" fmla="*/ 26 w 482"/>
                <a:gd name="T7" fmla="*/ 316 h 330"/>
                <a:gd name="T8" fmla="*/ 457 w 482"/>
                <a:gd name="T9" fmla="*/ 316 h 330"/>
                <a:gd name="T10" fmla="*/ 468 w 482"/>
                <a:gd name="T11" fmla="*/ 305 h 330"/>
                <a:gd name="T12" fmla="*/ 468 w 482"/>
                <a:gd name="T13" fmla="*/ 26 h 330"/>
                <a:gd name="T14" fmla="*/ 457 w 482"/>
                <a:gd name="T15" fmla="*/ 14 h 330"/>
                <a:gd name="T16" fmla="*/ 26 w 482"/>
                <a:gd name="T17" fmla="*/ 14 h 330"/>
                <a:gd name="T18" fmla="*/ 457 w 482"/>
                <a:gd name="T19" fmla="*/ 330 h 330"/>
                <a:gd name="T20" fmla="*/ 26 w 482"/>
                <a:gd name="T21" fmla="*/ 330 h 330"/>
                <a:gd name="T22" fmla="*/ 0 w 482"/>
                <a:gd name="T23" fmla="*/ 305 h 330"/>
                <a:gd name="T24" fmla="*/ 0 w 482"/>
                <a:gd name="T25" fmla="*/ 26 h 330"/>
                <a:gd name="T26" fmla="*/ 26 w 482"/>
                <a:gd name="T27" fmla="*/ 0 h 330"/>
                <a:gd name="T28" fmla="*/ 457 w 482"/>
                <a:gd name="T29" fmla="*/ 0 h 330"/>
                <a:gd name="T30" fmla="*/ 482 w 482"/>
                <a:gd name="T31" fmla="*/ 26 h 330"/>
                <a:gd name="T32" fmla="*/ 482 w 482"/>
                <a:gd name="T33" fmla="*/ 305 h 330"/>
                <a:gd name="T34" fmla="*/ 457 w 482"/>
                <a:gd name="T3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2" h="330">
                  <a:moveTo>
                    <a:pt x="26" y="14"/>
                  </a:moveTo>
                  <a:cubicBezTo>
                    <a:pt x="20" y="14"/>
                    <a:pt x="15" y="19"/>
                    <a:pt x="15" y="26"/>
                  </a:cubicBezTo>
                  <a:lnTo>
                    <a:pt x="15" y="305"/>
                  </a:lnTo>
                  <a:cubicBezTo>
                    <a:pt x="15" y="311"/>
                    <a:pt x="20" y="316"/>
                    <a:pt x="26" y="316"/>
                  </a:cubicBezTo>
                  <a:lnTo>
                    <a:pt x="457" y="316"/>
                  </a:lnTo>
                  <a:cubicBezTo>
                    <a:pt x="463" y="316"/>
                    <a:pt x="468" y="311"/>
                    <a:pt x="468" y="305"/>
                  </a:cubicBezTo>
                  <a:lnTo>
                    <a:pt x="468" y="26"/>
                  </a:lnTo>
                  <a:cubicBezTo>
                    <a:pt x="468" y="19"/>
                    <a:pt x="463" y="14"/>
                    <a:pt x="457" y="14"/>
                  </a:cubicBezTo>
                  <a:lnTo>
                    <a:pt x="26" y="14"/>
                  </a:lnTo>
                  <a:close/>
                  <a:moveTo>
                    <a:pt x="457" y="330"/>
                  </a:moveTo>
                  <a:lnTo>
                    <a:pt x="26" y="330"/>
                  </a:lnTo>
                  <a:cubicBezTo>
                    <a:pt x="12" y="330"/>
                    <a:pt x="0" y="319"/>
                    <a:pt x="0" y="305"/>
                  </a:cubicBezTo>
                  <a:lnTo>
                    <a:pt x="0" y="26"/>
                  </a:lnTo>
                  <a:cubicBezTo>
                    <a:pt x="0" y="11"/>
                    <a:pt x="12" y="0"/>
                    <a:pt x="26" y="0"/>
                  </a:cubicBezTo>
                  <a:lnTo>
                    <a:pt x="457" y="0"/>
                  </a:lnTo>
                  <a:cubicBezTo>
                    <a:pt x="471" y="0"/>
                    <a:pt x="482" y="11"/>
                    <a:pt x="482" y="26"/>
                  </a:cubicBezTo>
                  <a:lnTo>
                    <a:pt x="482" y="305"/>
                  </a:lnTo>
                  <a:cubicBezTo>
                    <a:pt x="482" y="319"/>
                    <a:pt x="471" y="330"/>
                    <a:pt x="457" y="3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1" name="Freeform 199">
              <a:extLst>
                <a:ext uri="{FF2B5EF4-FFF2-40B4-BE49-F238E27FC236}">
                  <a16:creationId xmlns:a16="http://schemas.microsoft.com/office/drawing/2014/main" id="{8B776013-955F-CA1E-13B3-72962E2C5E59}"/>
                </a:ext>
              </a:extLst>
            </p:cNvPr>
            <p:cNvSpPr>
              <a:spLocks/>
            </p:cNvSpPr>
            <p:nvPr/>
          </p:nvSpPr>
          <p:spPr bwMode="auto">
            <a:xfrm>
              <a:off x="7478713" y="1797050"/>
              <a:ext cx="150813" cy="63500"/>
            </a:xfrm>
            <a:custGeom>
              <a:avLst/>
              <a:gdLst>
                <a:gd name="T0" fmla="*/ 157 w 165"/>
                <a:gd name="T1" fmla="*/ 69 h 69"/>
                <a:gd name="T2" fmla="*/ 150 w 165"/>
                <a:gd name="T3" fmla="*/ 62 h 69"/>
                <a:gd name="T4" fmla="*/ 150 w 165"/>
                <a:gd name="T5" fmla="*/ 14 h 69"/>
                <a:gd name="T6" fmla="*/ 15 w 165"/>
                <a:gd name="T7" fmla="*/ 14 h 69"/>
                <a:gd name="T8" fmla="*/ 15 w 165"/>
                <a:gd name="T9" fmla="*/ 62 h 69"/>
                <a:gd name="T10" fmla="*/ 7 w 165"/>
                <a:gd name="T11" fmla="*/ 69 h 69"/>
                <a:gd name="T12" fmla="*/ 0 w 165"/>
                <a:gd name="T13" fmla="*/ 62 h 69"/>
                <a:gd name="T14" fmla="*/ 0 w 165"/>
                <a:gd name="T15" fmla="*/ 7 h 69"/>
                <a:gd name="T16" fmla="*/ 7 w 165"/>
                <a:gd name="T17" fmla="*/ 0 h 69"/>
                <a:gd name="T18" fmla="*/ 157 w 165"/>
                <a:gd name="T19" fmla="*/ 0 h 69"/>
                <a:gd name="T20" fmla="*/ 165 w 165"/>
                <a:gd name="T21" fmla="*/ 7 h 69"/>
                <a:gd name="T22" fmla="*/ 165 w 165"/>
                <a:gd name="T23" fmla="*/ 62 h 69"/>
                <a:gd name="T24" fmla="*/ 157 w 165"/>
                <a:gd name="T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69">
                  <a:moveTo>
                    <a:pt x="157" y="69"/>
                  </a:moveTo>
                  <a:cubicBezTo>
                    <a:pt x="153" y="69"/>
                    <a:pt x="150" y="66"/>
                    <a:pt x="150" y="62"/>
                  </a:cubicBezTo>
                  <a:lnTo>
                    <a:pt x="150" y="14"/>
                  </a:lnTo>
                  <a:lnTo>
                    <a:pt x="15" y="14"/>
                  </a:lnTo>
                  <a:lnTo>
                    <a:pt x="15" y="62"/>
                  </a:lnTo>
                  <a:cubicBezTo>
                    <a:pt x="15" y="66"/>
                    <a:pt x="11" y="69"/>
                    <a:pt x="7" y="69"/>
                  </a:cubicBezTo>
                  <a:cubicBezTo>
                    <a:pt x="3" y="69"/>
                    <a:pt x="0" y="66"/>
                    <a:pt x="0" y="62"/>
                  </a:cubicBezTo>
                  <a:lnTo>
                    <a:pt x="0" y="7"/>
                  </a:lnTo>
                  <a:cubicBezTo>
                    <a:pt x="0" y="3"/>
                    <a:pt x="3" y="0"/>
                    <a:pt x="7" y="0"/>
                  </a:cubicBezTo>
                  <a:lnTo>
                    <a:pt x="157" y="0"/>
                  </a:lnTo>
                  <a:cubicBezTo>
                    <a:pt x="161" y="0"/>
                    <a:pt x="165" y="3"/>
                    <a:pt x="165" y="7"/>
                  </a:cubicBezTo>
                  <a:lnTo>
                    <a:pt x="165" y="62"/>
                  </a:lnTo>
                  <a:cubicBezTo>
                    <a:pt x="165" y="66"/>
                    <a:pt x="161" y="69"/>
                    <a:pt x="157" y="6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2" name="Freeform 200">
              <a:extLst>
                <a:ext uri="{FF2B5EF4-FFF2-40B4-BE49-F238E27FC236}">
                  <a16:creationId xmlns:a16="http://schemas.microsoft.com/office/drawing/2014/main" id="{E41239EF-8E14-CE14-1B41-5A66BA4579EC}"/>
                </a:ext>
              </a:extLst>
            </p:cNvPr>
            <p:cNvSpPr>
              <a:spLocks noEditPoints="1"/>
            </p:cNvSpPr>
            <p:nvPr/>
          </p:nvSpPr>
          <p:spPr bwMode="auto">
            <a:xfrm>
              <a:off x="742473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7 w 62"/>
                <a:gd name="T11" fmla="*/ 66 h 90"/>
                <a:gd name="T12" fmla="*/ 47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7" y="71"/>
                    <a:pt x="47" y="66"/>
                  </a:cubicBezTo>
                  <a:lnTo>
                    <a:pt x="47" y="24"/>
                  </a:lnTo>
                  <a:cubicBezTo>
                    <a:pt x="47"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3" name="Freeform 201">
              <a:extLst>
                <a:ext uri="{FF2B5EF4-FFF2-40B4-BE49-F238E27FC236}">
                  <a16:creationId xmlns:a16="http://schemas.microsoft.com/office/drawing/2014/main" id="{691079FA-6352-1BC2-239B-FFAFEE6AE7BD}"/>
                </a:ext>
              </a:extLst>
            </p:cNvPr>
            <p:cNvSpPr>
              <a:spLocks noEditPoints="1"/>
            </p:cNvSpPr>
            <p:nvPr/>
          </p:nvSpPr>
          <p:spPr bwMode="auto">
            <a:xfrm>
              <a:off x="762158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8 w 62"/>
                <a:gd name="T11" fmla="*/ 66 h 90"/>
                <a:gd name="T12" fmla="*/ 48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8" y="71"/>
                    <a:pt x="48" y="66"/>
                  </a:cubicBezTo>
                  <a:lnTo>
                    <a:pt x="48" y="24"/>
                  </a:lnTo>
                  <a:cubicBezTo>
                    <a:pt x="48"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4" name="Freeform 202">
              <a:extLst>
                <a:ext uri="{FF2B5EF4-FFF2-40B4-BE49-F238E27FC236}">
                  <a16:creationId xmlns:a16="http://schemas.microsoft.com/office/drawing/2014/main" id="{850D3820-4158-1F57-B0BE-80E6C00E929E}"/>
                </a:ext>
              </a:extLst>
            </p:cNvPr>
            <p:cNvSpPr>
              <a:spLocks/>
            </p:cNvSpPr>
            <p:nvPr/>
          </p:nvSpPr>
          <p:spPr bwMode="auto">
            <a:xfrm>
              <a:off x="7331076" y="1933575"/>
              <a:ext cx="85725" cy="71438"/>
            </a:xfrm>
            <a:custGeom>
              <a:avLst/>
              <a:gdLst>
                <a:gd name="T0" fmla="*/ 86 w 94"/>
                <a:gd name="T1" fmla="*/ 78 h 78"/>
                <a:gd name="T2" fmla="*/ 71 w 94"/>
                <a:gd name="T3" fmla="*/ 78 h 78"/>
                <a:gd name="T4" fmla="*/ 66 w 94"/>
                <a:gd name="T5" fmla="*/ 76 h 78"/>
                <a:gd name="T6" fmla="*/ 3 w 94"/>
                <a:gd name="T7" fmla="*/ 13 h 78"/>
                <a:gd name="T8" fmla="*/ 3 w 94"/>
                <a:gd name="T9" fmla="*/ 3 h 78"/>
                <a:gd name="T10" fmla="*/ 13 w 94"/>
                <a:gd name="T11" fmla="*/ 3 h 78"/>
                <a:gd name="T12" fmla="*/ 74 w 94"/>
                <a:gd name="T13" fmla="*/ 63 h 78"/>
                <a:gd name="T14" fmla="*/ 86 w 94"/>
                <a:gd name="T15" fmla="*/ 63 h 78"/>
                <a:gd name="T16" fmla="*/ 94 w 94"/>
                <a:gd name="T17" fmla="*/ 71 h 78"/>
                <a:gd name="T18" fmla="*/ 86 w 94"/>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8">
                  <a:moveTo>
                    <a:pt x="86" y="78"/>
                  </a:moveTo>
                  <a:lnTo>
                    <a:pt x="71" y="78"/>
                  </a:lnTo>
                  <a:cubicBezTo>
                    <a:pt x="69" y="78"/>
                    <a:pt x="68" y="77"/>
                    <a:pt x="66" y="76"/>
                  </a:cubicBezTo>
                  <a:lnTo>
                    <a:pt x="3" y="13"/>
                  </a:lnTo>
                  <a:cubicBezTo>
                    <a:pt x="0" y="10"/>
                    <a:pt x="0" y="5"/>
                    <a:pt x="3" y="3"/>
                  </a:cubicBezTo>
                  <a:cubicBezTo>
                    <a:pt x="6" y="0"/>
                    <a:pt x="11" y="0"/>
                    <a:pt x="13" y="3"/>
                  </a:cubicBezTo>
                  <a:lnTo>
                    <a:pt x="74" y="63"/>
                  </a:lnTo>
                  <a:lnTo>
                    <a:pt x="86" y="63"/>
                  </a:lnTo>
                  <a:cubicBezTo>
                    <a:pt x="90" y="63"/>
                    <a:pt x="94" y="67"/>
                    <a:pt x="94" y="71"/>
                  </a:cubicBezTo>
                  <a:cubicBezTo>
                    <a:pt x="94" y="75"/>
                    <a:pt x="90" y="78"/>
                    <a:pt x="86"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5" name="Freeform 203">
              <a:extLst>
                <a:ext uri="{FF2B5EF4-FFF2-40B4-BE49-F238E27FC236}">
                  <a16:creationId xmlns:a16="http://schemas.microsoft.com/office/drawing/2014/main" id="{9E70745D-5F7D-C902-AC25-2D248FC3B40C}"/>
                </a:ext>
              </a:extLst>
            </p:cNvPr>
            <p:cNvSpPr>
              <a:spLocks/>
            </p:cNvSpPr>
            <p:nvPr/>
          </p:nvSpPr>
          <p:spPr bwMode="auto">
            <a:xfrm>
              <a:off x="7686676" y="1933575"/>
              <a:ext cx="85725" cy="71438"/>
            </a:xfrm>
            <a:custGeom>
              <a:avLst/>
              <a:gdLst>
                <a:gd name="T0" fmla="*/ 22 w 93"/>
                <a:gd name="T1" fmla="*/ 78 h 78"/>
                <a:gd name="T2" fmla="*/ 7 w 93"/>
                <a:gd name="T3" fmla="*/ 78 h 78"/>
                <a:gd name="T4" fmla="*/ 0 w 93"/>
                <a:gd name="T5" fmla="*/ 71 h 78"/>
                <a:gd name="T6" fmla="*/ 7 w 93"/>
                <a:gd name="T7" fmla="*/ 63 h 78"/>
                <a:gd name="T8" fmla="*/ 19 w 93"/>
                <a:gd name="T9" fmla="*/ 63 h 78"/>
                <a:gd name="T10" fmla="*/ 80 w 93"/>
                <a:gd name="T11" fmla="*/ 3 h 78"/>
                <a:gd name="T12" fmla="*/ 90 w 93"/>
                <a:gd name="T13" fmla="*/ 3 h 78"/>
                <a:gd name="T14" fmla="*/ 90 w 93"/>
                <a:gd name="T15" fmla="*/ 13 h 78"/>
                <a:gd name="T16" fmla="*/ 27 w 93"/>
                <a:gd name="T17" fmla="*/ 76 h 78"/>
                <a:gd name="T18" fmla="*/ 22 w 93"/>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78">
                  <a:moveTo>
                    <a:pt x="22" y="78"/>
                  </a:moveTo>
                  <a:lnTo>
                    <a:pt x="7" y="78"/>
                  </a:lnTo>
                  <a:cubicBezTo>
                    <a:pt x="3" y="78"/>
                    <a:pt x="0" y="75"/>
                    <a:pt x="0" y="71"/>
                  </a:cubicBezTo>
                  <a:cubicBezTo>
                    <a:pt x="0" y="67"/>
                    <a:pt x="3" y="63"/>
                    <a:pt x="7" y="63"/>
                  </a:cubicBezTo>
                  <a:lnTo>
                    <a:pt x="19" y="63"/>
                  </a:lnTo>
                  <a:lnTo>
                    <a:pt x="80" y="3"/>
                  </a:lnTo>
                  <a:cubicBezTo>
                    <a:pt x="83" y="0"/>
                    <a:pt x="87" y="0"/>
                    <a:pt x="90" y="3"/>
                  </a:cubicBezTo>
                  <a:cubicBezTo>
                    <a:pt x="93" y="5"/>
                    <a:pt x="93" y="10"/>
                    <a:pt x="90" y="13"/>
                  </a:cubicBezTo>
                  <a:lnTo>
                    <a:pt x="27" y="76"/>
                  </a:lnTo>
                  <a:cubicBezTo>
                    <a:pt x="26" y="77"/>
                    <a:pt x="24" y="78"/>
                    <a:pt x="22"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6" name="Freeform 204">
              <a:extLst>
                <a:ext uri="{FF2B5EF4-FFF2-40B4-BE49-F238E27FC236}">
                  <a16:creationId xmlns:a16="http://schemas.microsoft.com/office/drawing/2014/main" id="{158FAF2A-4A00-FDAF-E27E-4748E3E86C54}"/>
                </a:ext>
              </a:extLst>
            </p:cNvPr>
            <p:cNvSpPr>
              <a:spLocks/>
            </p:cNvSpPr>
            <p:nvPr/>
          </p:nvSpPr>
          <p:spPr bwMode="auto">
            <a:xfrm>
              <a:off x="7486651" y="1992313"/>
              <a:ext cx="130175" cy="12700"/>
            </a:xfrm>
            <a:custGeom>
              <a:avLst/>
              <a:gdLst>
                <a:gd name="T0" fmla="*/ 135 w 142"/>
                <a:gd name="T1" fmla="*/ 14 h 14"/>
                <a:gd name="T2" fmla="*/ 7 w 142"/>
                <a:gd name="T3" fmla="*/ 14 h 14"/>
                <a:gd name="T4" fmla="*/ 0 w 142"/>
                <a:gd name="T5" fmla="*/ 7 h 14"/>
                <a:gd name="T6" fmla="*/ 7 w 142"/>
                <a:gd name="T7" fmla="*/ 0 h 14"/>
                <a:gd name="T8" fmla="*/ 135 w 142"/>
                <a:gd name="T9" fmla="*/ 0 h 14"/>
                <a:gd name="T10" fmla="*/ 142 w 142"/>
                <a:gd name="T11" fmla="*/ 7 h 14"/>
                <a:gd name="T12" fmla="*/ 135 w 142"/>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2" h="14">
                  <a:moveTo>
                    <a:pt x="135" y="14"/>
                  </a:moveTo>
                  <a:lnTo>
                    <a:pt x="7" y="14"/>
                  </a:lnTo>
                  <a:cubicBezTo>
                    <a:pt x="3" y="14"/>
                    <a:pt x="0" y="11"/>
                    <a:pt x="0" y="7"/>
                  </a:cubicBezTo>
                  <a:cubicBezTo>
                    <a:pt x="0" y="3"/>
                    <a:pt x="3" y="0"/>
                    <a:pt x="7" y="0"/>
                  </a:cubicBezTo>
                  <a:lnTo>
                    <a:pt x="135" y="0"/>
                  </a:lnTo>
                  <a:cubicBezTo>
                    <a:pt x="139" y="0"/>
                    <a:pt x="142" y="3"/>
                    <a:pt x="142" y="7"/>
                  </a:cubicBezTo>
                  <a:cubicBezTo>
                    <a:pt x="142" y="11"/>
                    <a:pt x="139" y="14"/>
                    <a:pt x="135"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sp>
        <p:nvSpPr>
          <p:cNvPr id="3" name="Rectangle 2">
            <a:extLst>
              <a:ext uri="{FF2B5EF4-FFF2-40B4-BE49-F238E27FC236}">
                <a16:creationId xmlns:a16="http://schemas.microsoft.com/office/drawing/2014/main" id="{CF8FF7B0-2A05-A2B4-679B-E70C0C09C3AA}"/>
              </a:ext>
            </a:extLst>
          </p:cNvPr>
          <p:cNvSpPr/>
          <p:nvPr/>
        </p:nvSpPr>
        <p:spPr>
          <a:xfrm>
            <a:off x="2608735" y="1027906"/>
            <a:ext cx="45719" cy="17095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B7FC477C-8468-49C5-BAE0-A84FB0927929}"/>
              </a:ext>
            </a:extLst>
          </p:cNvPr>
          <p:cNvSpPr/>
          <p:nvPr/>
        </p:nvSpPr>
        <p:spPr>
          <a:xfrm>
            <a:off x="2606198" y="2906790"/>
            <a:ext cx="45719" cy="16219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156DB95F-6E8A-45E4-2449-807222183B9A}"/>
              </a:ext>
            </a:extLst>
          </p:cNvPr>
          <p:cNvSpPr/>
          <p:nvPr/>
        </p:nvSpPr>
        <p:spPr>
          <a:xfrm>
            <a:off x="2615717" y="4762201"/>
            <a:ext cx="45719" cy="14382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CA001177-FA72-7BE4-0ED9-4241F7BB405A}"/>
              </a:ext>
            </a:extLst>
          </p:cNvPr>
          <p:cNvSpPr/>
          <p:nvPr/>
        </p:nvSpPr>
        <p:spPr>
          <a:xfrm>
            <a:off x="6751896" y="1027906"/>
            <a:ext cx="45719" cy="518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0E58A8DF-5889-11E5-4BF5-67E6A6E44022}"/>
              </a:ext>
            </a:extLst>
          </p:cNvPr>
          <p:cNvCxnSpPr>
            <a:cxnSpLocks/>
          </p:cNvCxnSpPr>
          <p:nvPr/>
        </p:nvCxnSpPr>
        <p:spPr>
          <a:xfrm>
            <a:off x="4623914" y="3349724"/>
            <a:ext cx="0" cy="12750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Chat with solid fill">
            <a:extLst>
              <a:ext uri="{FF2B5EF4-FFF2-40B4-BE49-F238E27FC236}">
                <a16:creationId xmlns:a16="http://schemas.microsoft.com/office/drawing/2014/main" id="{B69B721C-6C81-A985-11CE-6CA717B92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0454" y="5240747"/>
            <a:ext cx="365633" cy="365633"/>
          </a:xfrm>
          <a:prstGeom prst="rect">
            <a:avLst/>
          </a:prstGeom>
        </p:spPr>
      </p:pic>
      <p:sp>
        <p:nvSpPr>
          <p:cNvPr id="9" name="TextBox 8">
            <a:extLst>
              <a:ext uri="{FF2B5EF4-FFF2-40B4-BE49-F238E27FC236}">
                <a16:creationId xmlns:a16="http://schemas.microsoft.com/office/drawing/2014/main" id="{53A1AFE0-5BE2-AF16-9D80-11F7A2DAC341}"/>
              </a:ext>
            </a:extLst>
          </p:cNvPr>
          <p:cNvSpPr txBox="1"/>
          <p:nvPr/>
        </p:nvSpPr>
        <p:spPr>
          <a:xfrm>
            <a:off x="396775" y="5535505"/>
            <a:ext cx="156004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mn-lt"/>
                <a:cs typeface="+mn-lt"/>
                <a:sym typeface="+mn-lt"/>
              </a:rPr>
              <a:t>Italian, English (A2)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mn-lt"/>
                <a:cs typeface="+mn-lt"/>
                <a:sym typeface="+mn-lt"/>
              </a:rPr>
              <a:t>&amp; French (B1)</a:t>
            </a:r>
          </a:p>
        </p:txBody>
      </p:sp>
      <p:pic>
        <p:nvPicPr>
          <p:cNvPr id="4" name="Grafik 3">
            <a:extLst>
              <a:ext uri="{FF2B5EF4-FFF2-40B4-BE49-F238E27FC236}">
                <a16:creationId xmlns:a16="http://schemas.microsoft.com/office/drawing/2014/main" id="{CDB914F1-C0F4-FF5A-8313-56BE862E33E5}"/>
              </a:ext>
            </a:extLst>
          </p:cNvPr>
          <p:cNvPicPr>
            <a:picLocks noChangeAspect="1"/>
          </p:cNvPicPr>
          <p:nvPr/>
        </p:nvPicPr>
        <p:blipFill>
          <a:blip r:embed="rId5">
            <a:grayscl/>
          </a:blip>
          <a:stretch>
            <a:fillRect/>
          </a:stretch>
        </p:blipFill>
        <p:spPr>
          <a:xfrm>
            <a:off x="512628" y="1233167"/>
            <a:ext cx="1548273" cy="1415564"/>
          </a:xfrm>
          <a:prstGeom prst="rect">
            <a:avLst/>
          </a:prstGeom>
        </p:spPr>
      </p:pic>
      <p:sp>
        <p:nvSpPr>
          <p:cNvPr id="7" name="TextBox 41">
            <a:extLst>
              <a:ext uri="{FF2B5EF4-FFF2-40B4-BE49-F238E27FC236}">
                <a16:creationId xmlns:a16="http://schemas.microsoft.com/office/drawing/2014/main" id="{AA1121E1-6014-4615-EAAC-1BD77ED11A8E}"/>
              </a:ext>
            </a:extLst>
          </p:cNvPr>
          <p:cNvSpPr txBox="1"/>
          <p:nvPr/>
        </p:nvSpPr>
        <p:spPr>
          <a:xfrm>
            <a:off x="3214895" y="4373539"/>
            <a:ext cx="1757815"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ISO Management</a:t>
            </a:r>
          </a:p>
        </p:txBody>
      </p:sp>
      <p:pic>
        <p:nvPicPr>
          <p:cNvPr id="12" name="Grafik 11" descr="Klemmbrett Marke Silhouette">
            <a:extLst>
              <a:ext uri="{FF2B5EF4-FFF2-40B4-BE49-F238E27FC236}">
                <a16:creationId xmlns:a16="http://schemas.microsoft.com/office/drawing/2014/main" id="{A5FE6ADF-5E0B-D1B8-B73D-AEFD3DFFE9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78288" y="4345347"/>
            <a:ext cx="291600" cy="291600"/>
          </a:xfrm>
          <a:prstGeom prst="rect">
            <a:avLst/>
          </a:prstGeom>
        </p:spPr>
      </p:pic>
      <p:pic>
        <p:nvPicPr>
          <p:cNvPr id="14" name="Grafik 13" descr="Nachhaltigkeit Silhouette">
            <a:extLst>
              <a:ext uri="{FF2B5EF4-FFF2-40B4-BE49-F238E27FC236}">
                <a16:creationId xmlns:a16="http://schemas.microsoft.com/office/drawing/2014/main" id="{37F9240C-D95F-586E-C35D-C6BA42C447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74031" y="3928981"/>
            <a:ext cx="291600" cy="291600"/>
          </a:xfrm>
          <a:prstGeom prst="rect">
            <a:avLst/>
          </a:prstGeom>
        </p:spPr>
      </p:pic>
      <p:pic>
        <p:nvPicPr>
          <p:cNvPr id="15" name="Grafik 14" descr="Schild Häkchen Silhouette">
            <a:extLst>
              <a:ext uri="{FF2B5EF4-FFF2-40B4-BE49-F238E27FC236}">
                <a16:creationId xmlns:a16="http://schemas.microsoft.com/office/drawing/2014/main" id="{10F8074D-083C-8F9E-6176-F8CBCA47B8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57296" y="3476580"/>
            <a:ext cx="291600" cy="291600"/>
          </a:xfrm>
          <a:prstGeom prst="rect">
            <a:avLst/>
          </a:prstGeom>
        </p:spPr>
      </p:pic>
      <p:pic>
        <p:nvPicPr>
          <p:cNvPr id="17" name="Grafik 16" descr="Produktion Silhouette">
            <a:extLst>
              <a:ext uri="{FF2B5EF4-FFF2-40B4-BE49-F238E27FC236}">
                <a16:creationId xmlns:a16="http://schemas.microsoft.com/office/drawing/2014/main" id="{3275CED0-95FA-D82C-A30B-2140AAC3E74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5858" y="3424836"/>
            <a:ext cx="439141" cy="439141"/>
          </a:xfrm>
          <a:prstGeom prst="rect">
            <a:avLst/>
          </a:prstGeom>
        </p:spPr>
      </p:pic>
      <p:pic>
        <p:nvPicPr>
          <p:cNvPr id="36" name="Grafik 35" descr="Hierarchie Silhouette">
            <a:extLst>
              <a:ext uri="{FF2B5EF4-FFF2-40B4-BE49-F238E27FC236}">
                <a16:creationId xmlns:a16="http://schemas.microsoft.com/office/drawing/2014/main" id="{1B1C3253-D26F-0B71-35CF-6CE741E389E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77816" y="3845412"/>
            <a:ext cx="450050" cy="450050"/>
          </a:xfrm>
          <a:prstGeom prst="rect">
            <a:avLst/>
          </a:prstGeom>
        </p:spPr>
      </p:pic>
      <p:sp>
        <p:nvSpPr>
          <p:cNvPr id="2" name="Rectangle 1">
            <a:extLst>
              <a:ext uri="{FF2B5EF4-FFF2-40B4-BE49-F238E27FC236}">
                <a16:creationId xmlns:a16="http://schemas.microsoft.com/office/drawing/2014/main" id="{725DB506-3EFE-8101-72D8-BDE386B5230D}"/>
              </a:ext>
            </a:extLst>
          </p:cNvPr>
          <p:cNvSpPr/>
          <p:nvPr/>
        </p:nvSpPr>
        <p:spPr>
          <a:xfrm>
            <a:off x="9333839" y="3121"/>
            <a:ext cx="1846538" cy="30862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1" kern="0" dirty="0">
                <a:solidFill>
                  <a:schemeClr val="tx1"/>
                </a:solidFill>
                <a:latin typeface="+mj-lt"/>
                <a:ea typeface="+mn-lt"/>
                <a:cs typeface="+mn-lt"/>
                <a:sym typeface="+mn-lt"/>
              </a:rPr>
              <a:t>Expert visiting sites in: </a:t>
            </a:r>
            <a:endParaRPr kumimoji="0" lang="en-US" sz="1200" b="0" i="0" u="none" strike="noStrike" kern="0" cap="none" spc="0" normalizeH="0" baseline="0" noProof="0" dirty="0">
              <a:ln>
                <a:noFill/>
              </a:ln>
              <a:solidFill>
                <a:schemeClr val="tx1"/>
              </a:solidFill>
              <a:effectLst/>
              <a:uLnTx/>
              <a:uFillTx/>
              <a:latin typeface="+mj-lt"/>
              <a:ea typeface="+mn-lt"/>
              <a:cs typeface="+mn-lt"/>
              <a:sym typeface="+mn-lt"/>
            </a:endParaRPr>
          </a:p>
        </p:txBody>
      </p:sp>
      <p:sp>
        <p:nvSpPr>
          <p:cNvPr id="13" name="Freeform 18">
            <a:extLst>
              <a:ext uri="{FF2B5EF4-FFF2-40B4-BE49-F238E27FC236}">
                <a16:creationId xmlns:a16="http://schemas.microsoft.com/office/drawing/2014/main" id="{E534BB72-1E5D-586D-7E2A-DACA6EA59853}"/>
              </a:ext>
            </a:extLst>
          </p:cNvPr>
          <p:cNvSpPr/>
          <p:nvPr/>
        </p:nvSpPr>
        <p:spPr>
          <a:xfrm>
            <a:off x="11180377" y="0"/>
            <a:ext cx="1011622" cy="616846"/>
          </a:xfrm>
          <a:custGeom>
            <a:avLst/>
            <a:gdLst/>
            <a:ahLst/>
            <a:cxnLst/>
            <a:rect l="l" t="t" r="r" b="b"/>
            <a:pathLst>
              <a:path w="1544015" h="1028700">
                <a:moveTo>
                  <a:pt x="0" y="0"/>
                </a:moveTo>
                <a:lnTo>
                  <a:pt x="1544015" y="0"/>
                </a:lnTo>
                <a:lnTo>
                  <a:pt x="1544015" y="1028700"/>
                </a:lnTo>
                <a:lnTo>
                  <a:pt x="0" y="1028700"/>
                </a:lnTo>
                <a:lnTo>
                  <a:pt x="0" y="0"/>
                </a:lnTo>
                <a:close/>
              </a:path>
            </a:pathLst>
          </a:custGeom>
          <a:blipFill>
            <a:blip r:embed="rId16"/>
            <a:stretch>
              <a:fillRect/>
            </a:stretch>
          </a:blipFill>
        </p:spPr>
        <p:txBody>
          <a:bodyPr/>
          <a:lstStyle/>
          <a:p>
            <a:endParaRPr lang="en-US" sz="1200" dirty="0"/>
          </a:p>
        </p:txBody>
      </p:sp>
    </p:spTree>
    <p:extLst>
      <p:ext uri="{BB962C8B-B14F-4D97-AF65-F5344CB8AC3E}">
        <p14:creationId xmlns:p14="http://schemas.microsoft.com/office/powerpoint/2010/main" val="29272271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E9A02F-188B-472A-BBB2-33EE86BF9A48}"/>
              </a:ext>
            </a:extLst>
          </p:cNvPr>
          <p:cNvSpPr/>
          <p:nvPr/>
        </p:nvSpPr>
        <p:spPr>
          <a:xfrm>
            <a:off x="2632536" y="1422187"/>
            <a:ext cx="4103445" cy="171359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chemeClr val="tx1"/>
                </a:solidFill>
                <a:ea typeface="+mn-lt"/>
                <a:cs typeface="+mn-lt"/>
                <a:sym typeface="+mn-lt"/>
              </a:rPr>
              <a:t>+20 </a:t>
            </a:r>
            <a:r>
              <a:rPr kumimoji="0" lang="en-US" sz="1200" b="0" i="0" u="none" strike="noStrike" kern="0" cap="none" spc="0" normalizeH="0" baseline="0" noProof="0" dirty="0">
                <a:ln>
                  <a:noFill/>
                </a:ln>
                <a:solidFill>
                  <a:schemeClr val="tx1"/>
                </a:solidFill>
                <a:effectLst/>
                <a:uLnTx/>
                <a:uFillTx/>
                <a:ea typeface="+mn-lt"/>
                <a:cs typeface="+mn-lt"/>
                <a:sym typeface="+mn-lt"/>
              </a:rPr>
              <a:t>years in industrial services across multiple sectors, specializing in safety and environmental management.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Multiple roles as </a:t>
            </a:r>
          </a:p>
          <a:p>
            <a:pPr marL="742950" lvl="1" indent="-285750">
              <a:buFont typeface="Arial" panose="020B0604020202020204" pitchFamily="34" charset="0"/>
              <a:buChar char="•"/>
              <a:defRPr/>
            </a:pPr>
            <a:r>
              <a:rPr lang="en-US" sz="1200" kern="0" dirty="0">
                <a:solidFill>
                  <a:schemeClr val="tx1"/>
                </a:solidFill>
                <a:ea typeface="+mn-lt"/>
                <a:cs typeface="+mn-lt"/>
                <a:sym typeface="+mn-lt"/>
              </a:rPr>
              <a:t>Global HSE Manager</a:t>
            </a:r>
          </a:p>
          <a:p>
            <a:pPr marL="742950" lvl="1" indent="-285750">
              <a:buFont typeface="Arial" panose="020B0604020202020204" pitchFamily="34" charset="0"/>
              <a:buChar char="•"/>
              <a:defRPr/>
            </a:pPr>
            <a:r>
              <a:rPr kumimoji="0" lang="en-US" sz="1200" b="0" i="0" u="none" strike="noStrike" kern="0" cap="none" spc="0" normalizeH="0" baseline="0" noProof="0" dirty="0">
                <a:ln>
                  <a:noFill/>
                </a:ln>
                <a:solidFill>
                  <a:schemeClr val="tx1"/>
                </a:solidFill>
                <a:effectLst/>
                <a:uLnTx/>
                <a:uFillTx/>
                <a:ea typeface="+mn-lt"/>
                <a:cs typeface="+mn-lt"/>
                <a:sym typeface="+mn-lt"/>
              </a:rPr>
              <a:t>Director HSE </a:t>
            </a:r>
            <a:r>
              <a:rPr kumimoji="0" lang="en-US" sz="1200" b="0" i="0" u="none" strike="noStrike" kern="0" cap="none" spc="0" normalizeH="0" baseline="0" noProof="0" dirty="0" err="1">
                <a:ln>
                  <a:noFill/>
                </a:ln>
                <a:solidFill>
                  <a:schemeClr val="tx1"/>
                </a:solidFill>
                <a:effectLst/>
                <a:uLnTx/>
                <a:uFillTx/>
                <a:ea typeface="+mn-lt"/>
                <a:cs typeface="+mn-lt"/>
                <a:sym typeface="+mn-lt"/>
              </a:rPr>
              <a:t>Grovernance</a:t>
            </a:r>
            <a:endParaRPr kumimoji="0" lang="en-US" sz="1200" b="0" i="0" u="none" strike="noStrike" kern="0" cap="none" spc="0" normalizeH="0" baseline="0" noProof="0" dirty="0">
              <a:ln>
                <a:noFill/>
              </a:ln>
              <a:solidFill>
                <a:schemeClr val="tx1"/>
              </a:solidFill>
              <a:effectLst/>
              <a:uLnTx/>
              <a:uFillTx/>
              <a:ea typeface="+mn-lt"/>
              <a:cs typeface="+mn-lt"/>
              <a:sym typeface="+mn-lt"/>
            </a:endParaRPr>
          </a:p>
          <a:p>
            <a:pPr marL="742950" lvl="1" indent="-285750">
              <a:buFont typeface="Arial" panose="020B0604020202020204" pitchFamily="34" charset="0"/>
              <a:buChar char="•"/>
              <a:defRPr/>
            </a:pPr>
            <a:r>
              <a:rPr kumimoji="0" lang="en-US" sz="1200" b="0" i="0" u="none" strike="noStrike" kern="0" cap="none" spc="0" normalizeH="0" baseline="0" noProof="0" dirty="0">
                <a:ln>
                  <a:noFill/>
                </a:ln>
                <a:solidFill>
                  <a:schemeClr val="tx1"/>
                </a:solidFill>
                <a:effectLst/>
                <a:uLnTx/>
                <a:uFillTx/>
                <a:ea typeface="+mn-lt"/>
                <a:cs typeface="+mn-lt"/>
                <a:sym typeface="+mn-lt"/>
              </a:rPr>
              <a:t>Director HSE &amp; Operational Service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ea typeface="+mn-lt"/>
                <a:cs typeface="+mn-lt"/>
                <a:sym typeface="+mn-lt"/>
              </a:rPr>
              <a:t>Leadership experiences in HSE, Change Management and business growth</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chemeClr val="tx1"/>
              </a:solidFill>
              <a:effectLst/>
              <a:uLnTx/>
              <a:uFillTx/>
              <a:ea typeface="+mn-lt"/>
              <a:cs typeface="+mn-lt"/>
              <a:sym typeface="+mn-lt"/>
            </a:endParaRPr>
          </a:p>
        </p:txBody>
      </p:sp>
      <p:sp>
        <p:nvSpPr>
          <p:cNvPr id="8" name="Rectangle 7">
            <a:extLst>
              <a:ext uri="{FF2B5EF4-FFF2-40B4-BE49-F238E27FC236}">
                <a16:creationId xmlns:a16="http://schemas.microsoft.com/office/drawing/2014/main" id="{F0AAB741-8FFF-45BC-8AE7-DDA8A0361D98}"/>
              </a:ext>
            </a:extLst>
          </p:cNvPr>
          <p:cNvSpPr/>
          <p:nvPr/>
        </p:nvSpPr>
        <p:spPr>
          <a:xfrm>
            <a:off x="2632537" y="5182162"/>
            <a:ext cx="4103446" cy="108110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285750" indent="-285750">
              <a:buFont typeface="Arial" panose="020B0604020202020204" pitchFamily="34" charset="0"/>
              <a:buChar char="•"/>
            </a:pPr>
            <a:r>
              <a:rPr lang="en-US" sz="1200" kern="0" dirty="0">
                <a:solidFill>
                  <a:schemeClr val="tx1"/>
                </a:solidFill>
                <a:ea typeface="+mn-lt"/>
                <a:cs typeface="+mn-lt"/>
                <a:sym typeface="+mn-lt"/>
              </a:rPr>
              <a:t>PhD in Chemistry &amp; Engineering – FAU Erlangen-Nürnberg</a:t>
            </a:r>
          </a:p>
          <a:p>
            <a:pPr marL="285750" indent="-285750">
              <a:buFont typeface="Arial" panose="020B0604020202020204" pitchFamily="34" charset="0"/>
              <a:buChar char="•"/>
            </a:pPr>
            <a:r>
              <a:rPr lang="en-US" sz="1200" kern="0" dirty="0">
                <a:solidFill>
                  <a:schemeClr val="tx1"/>
                </a:solidFill>
                <a:ea typeface="+mn-lt"/>
                <a:cs typeface="+mn-lt"/>
                <a:sym typeface="+mn-lt"/>
              </a:rPr>
              <a:t>Excellence in ESG (platinum), LEED (platinum), CDP, DJSI, and ISO certifications</a:t>
            </a:r>
          </a:p>
        </p:txBody>
      </p:sp>
      <p:sp>
        <p:nvSpPr>
          <p:cNvPr id="26" name="TextBox 25">
            <a:extLst>
              <a:ext uri="{FF2B5EF4-FFF2-40B4-BE49-F238E27FC236}">
                <a16:creationId xmlns:a16="http://schemas.microsoft.com/office/drawing/2014/main" id="{80D73B9D-62E6-4C90-A5F1-F5D760A408EA}"/>
              </a:ext>
            </a:extLst>
          </p:cNvPr>
          <p:cNvSpPr txBox="1"/>
          <p:nvPr/>
        </p:nvSpPr>
        <p:spPr>
          <a:xfrm>
            <a:off x="3205158" y="3503521"/>
            <a:ext cx="1298753"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Industrial Services</a:t>
            </a:r>
          </a:p>
        </p:txBody>
      </p:sp>
      <p:sp>
        <p:nvSpPr>
          <p:cNvPr id="27" name="TextBox 26">
            <a:extLst>
              <a:ext uri="{FF2B5EF4-FFF2-40B4-BE49-F238E27FC236}">
                <a16:creationId xmlns:a16="http://schemas.microsoft.com/office/drawing/2014/main" id="{BBEBFFBF-DC15-4748-950F-1E21A72C8B9C}"/>
              </a:ext>
            </a:extLst>
          </p:cNvPr>
          <p:cNvSpPr txBox="1"/>
          <p:nvPr/>
        </p:nvSpPr>
        <p:spPr>
          <a:xfrm>
            <a:off x="3216791" y="3858561"/>
            <a:ext cx="112402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Environmental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Management</a:t>
            </a:r>
          </a:p>
        </p:txBody>
      </p:sp>
      <p:sp>
        <p:nvSpPr>
          <p:cNvPr id="42" name="TextBox 41">
            <a:extLst>
              <a:ext uri="{FF2B5EF4-FFF2-40B4-BE49-F238E27FC236}">
                <a16:creationId xmlns:a16="http://schemas.microsoft.com/office/drawing/2014/main" id="{100CE035-3447-4003-A22E-A3E4B3B54CF5}"/>
              </a:ext>
            </a:extLst>
          </p:cNvPr>
          <p:cNvSpPr txBox="1"/>
          <p:nvPr/>
        </p:nvSpPr>
        <p:spPr>
          <a:xfrm>
            <a:off x="5055229" y="3858561"/>
            <a:ext cx="111601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Organizational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Compliance</a:t>
            </a:r>
          </a:p>
        </p:txBody>
      </p:sp>
      <p:sp>
        <p:nvSpPr>
          <p:cNvPr id="43" name="TextBox 42">
            <a:extLst>
              <a:ext uri="{FF2B5EF4-FFF2-40B4-BE49-F238E27FC236}">
                <a16:creationId xmlns:a16="http://schemas.microsoft.com/office/drawing/2014/main" id="{6CEE651F-2ED1-4DED-8E18-ECB3A6C57B34}"/>
              </a:ext>
            </a:extLst>
          </p:cNvPr>
          <p:cNvSpPr txBox="1"/>
          <p:nvPr/>
        </p:nvSpPr>
        <p:spPr>
          <a:xfrm>
            <a:off x="5055229" y="3503521"/>
            <a:ext cx="1431802"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Safety Management</a:t>
            </a:r>
          </a:p>
        </p:txBody>
      </p:sp>
      <p:sp>
        <p:nvSpPr>
          <p:cNvPr id="45" name="Rectangle 44">
            <a:extLst>
              <a:ext uri="{FF2B5EF4-FFF2-40B4-BE49-F238E27FC236}">
                <a16:creationId xmlns:a16="http://schemas.microsoft.com/office/drawing/2014/main" id="{A30D150F-ED30-4882-BDD1-FE97DC63819E}"/>
              </a:ext>
            </a:extLst>
          </p:cNvPr>
          <p:cNvSpPr/>
          <p:nvPr/>
        </p:nvSpPr>
        <p:spPr>
          <a:xfrm>
            <a:off x="0" y="1027906"/>
            <a:ext cx="2456121" cy="5165723"/>
          </a:xfrm>
          <a:prstGeom prst="rect">
            <a:avLst/>
          </a:pr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chemeClr val="tx1"/>
              </a:solidFill>
              <a:effectLst/>
              <a:uLnTx/>
              <a:uFillTx/>
            </a:endParaRPr>
          </a:p>
        </p:txBody>
      </p:sp>
      <p:sp>
        <p:nvSpPr>
          <p:cNvPr id="46" name="Rectangle 45">
            <a:extLst>
              <a:ext uri="{FF2B5EF4-FFF2-40B4-BE49-F238E27FC236}">
                <a16:creationId xmlns:a16="http://schemas.microsoft.com/office/drawing/2014/main" id="{7BEDCA70-8D07-4CCE-A8F6-2B3D231AE520}"/>
              </a:ext>
            </a:extLst>
          </p:cNvPr>
          <p:cNvSpPr/>
          <p:nvPr/>
        </p:nvSpPr>
        <p:spPr>
          <a:xfrm>
            <a:off x="0" y="3235947"/>
            <a:ext cx="2456121" cy="641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ea typeface="+mn-lt"/>
                <a:cs typeface="+mn-lt"/>
                <a:sym typeface="+mn-lt"/>
              </a:rPr>
              <a:t>Expert</a:t>
            </a:r>
          </a:p>
        </p:txBody>
      </p:sp>
      <p:cxnSp>
        <p:nvCxnSpPr>
          <p:cNvPr id="47" name="Straight Connector 46">
            <a:extLst>
              <a:ext uri="{FF2B5EF4-FFF2-40B4-BE49-F238E27FC236}">
                <a16:creationId xmlns:a16="http://schemas.microsoft.com/office/drawing/2014/main" id="{93A7840D-EA91-4EE2-90A9-9DB67CE0C86A}"/>
              </a:ext>
            </a:extLst>
          </p:cNvPr>
          <p:cNvCxnSpPr/>
          <p:nvPr/>
        </p:nvCxnSpPr>
        <p:spPr>
          <a:xfrm>
            <a:off x="195533" y="3212628"/>
            <a:ext cx="20650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ED7F573A-0F05-4B01-BC67-624FF85CA80E}"/>
              </a:ext>
            </a:extLst>
          </p:cNvPr>
          <p:cNvSpPr/>
          <p:nvPr/>
        </p:nvSpPr>
        <p:spPr>
          <a:xfrm>
            <a:off x="5729984" y="5455504"/>
            <a:ext cx="2556000" cy="36894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55" name="Rectangle 54">
            <a:extLst>
              <a:ext uri="{FF2B5EF4-FFF2-40B4-BE49-F238E27FC236}">
                <a16:creationId xmlns:a16="http://schemas.microsoft.com/office/drawing/2014/main" id="{3F344986-33D7-4EFF-B5CD-4DE051F0A4FD}"/>
              </a:ext>
            </a:extLst>
          </p:cNvPr>
          <p:cNvSpPr/>
          <p:nvPr/>
        </p:nvSpPr>
        <p:spPr>
          <a:xfrm>
            <a:off x="6868524" y="1498744"/>
            <a:ext cx="4982783" cy="482585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tx1"/>
                </a:solidFill>
                <a:effectLst/>
                <a:uLnTx/>
                <a:uFillTx/>
                <a:ea typeface="+mn-lt"/>
                <a:cs typeface="+mn-lt"/>
                <a:sym typeface="+mn-lt"/>
              </a:rPr>
              <a:t>Operational Experience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0" cap="none" spc="0" normalizeH="0" baseline="0" noProof="0" dirty="0">
                <a:ln>
                  <a:noFill/>
                </a:ln>
                <a:solidFill>
                  <a:schemeClr val="tx1"/>
                </a:solidFill>
                <a:effectLst/>
                <a:uLnTx/>
                <a:uFillTx/>
                <a:ea typeface="+mn-lt"/>
                <a:cs typeface="+mn-lt"/>
                <a:sym typeface="+mn-lt"/>
              </a:rPr>
              <a:t>Managed 24/7 shift operations, ensuring optimal production efficiency and high quality.</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0" cap="none" spc="0" normalizeH="0" baseline="0" noProof="0" dirty="0">
                <a:ln>
                  <a:noFill/>
                </a:ln>
                <a:solidFill>
                  <a:schemeClr val="tx1"/>
                </a:solidFill>
                <a:effectLst/>
                <a:uLnTx/>
                <a:uFillTx/>
                <a:ea typeface="+mn-lt"/>
                <a:cs typeface="+mn-lt"/>
                <a:sym typeface="+mn-lt"/>
              </a:rPr>
              <a:t>Oversaw comprehensive operations, including production, research, logistics, and applications.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0" cap="none" spc="0" normalizeH="0" baseline="0" noProof="0" dirty="0">
                <a:ln>
                  <a:noFill/>
                </a:ln>
                <a:solidFill>
                  <a:schemeClr val="tx1"/>
                </a:solidFill>
                <a:effectLst/>
                <a:uLnTx/>
                <a:uFillTx/>
                <a:ea typeface="+mn-lt"/>
                <a:cs typeface="+mn-lt"/>
                <a:sym typeface="+mn-lt"/>
              </a:rPr>
              <a:t>EHS Lead and Technology lead (Governance Director of a 55,000 employees company, led 200 engineers)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0" cap="none" spc="0" normalizeH="0" baseline="0" noProof="0" dirty="0">
              <a:ln>
                <a:noFill/>
              </a:ln>
              <a:solidFill>
                <a:schemeClr val="tx1"/>
              </a:solidFill>
              <a:effectLst/>
              <a:uLnTx/>
              <a:uFillTx/>
              <a:ea typeface="+mn-lt"/>
              <a:cs typeface="+mn-lt"/>
              <a:sym typeface="+mn-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0" dirty="0">
              <a:solidFill>
                <a:schemeClr val="tx1"/>
              </a:solidFill>
              <a:ea typeface="+mn-lt"/>
              <a:cs typeface="+mn-lt"/>
              <a:sym typeface="+mn-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0" cap="none" spc="0" normalizeH="0" baseline="0" noProof="0" dirty="0">
              <a:ln>
                <a:noFill/>
              </a:ln>
              <a:solidFill>
                <a:schemeClr val="tx1"/>
              </a:solidFill>
              <a:effectLst/>
              <a:uLnTx/>
              <a:uFillTx/>
              <a:ea typeface="+mn-lt"/>
              <a:cs typeface="+mn-lt"/>
              <a:sym typeface="+mn-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0" cap="none" spc="0" normalizeH="0" baseline="0" noProof="0" dirty="0">
              <a:ln>
                <a:noFill/>
              </a:ln>
              <a:solidFill>
                <a:schemeClr val="tx1"/>
              </a:solidFill>
              <a:effectLst/>
              <a:uLnTx/>
              <a:uFillTx/>
              <a:ea typeface="+mn-lt"/>
              <a:cs typeface="+mn-lt"/>
              <a:sym typeface="+mn-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tx1"/>
                </a:solidFill>
                <a:effectLst/>
                <a:uLnTx/>
                <a:uFillTx/>
                <a:ea typeface="+mn-lt"/>
                <a:cs typeface="+mn-lt"/>
                <a:sym typeface="+mn-lt"/>
              </a:rPr>
              <a:t>Project Management &amp; integration of EHS Initiatives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0" cap="none" spc="0" normalizeH="0" baseline="0" noProof="0" dirty="0">
                <a:ln>
                  <a:noFill/>
                </a:ln>
                <a:solidFill>
                  <a:schemeClr val="tx1"/>
                </a:solidFill>
                <a:effectLst/>
                <a:uLnTx/>
                <a:uFillTx/>
                <a:ea typeface="+mn-lt"/>
                <a:cs typeface="+mn-lt"/>
                <a:sym typeface="+mn-lt"/>
              </a:rPr>
              <a:t>Led multiple organization wide EHS projects in a leadership role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0" cap="none" spc="0" normalizeH="0" baseline="0" noProof="0" dirty="0">
                <a:ln>
                  <a:noFill/>
                </a:ln>
                <a:solidFill>
                  <a:schemeClr val="tx1"/>
                </a:solidFill>
                <a:effectLst/>
                <a:uLnTx/>
                <a:uFillTx/>
                <a:ea typeface="+mn-lt"/>
                <a:cs typeface="+mn-lt"/>
                <a:sym typeface="+mn-lt"/>
              </a:rPr>
              <a:t>Maintained incident-free operations for over a decade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0" cap="none" spc="0" normalizeH="0" baseline="0" noProof="0" dirty="0">
              <a:ln>
                <a:noFill/>
              </a:ln>
              <a:solidFill>
                <a:schemeClr val="tx1"/>
              </a:solidFill>
              <a:effectLst/>
              <a:uLnTx/>
              <a:uFillTx/>
              <a:ea typeface="+mn-lt"/>
              <a:cs typeface="+mn-lt"/>
              <a:sym typeface="+mn-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0" cap="none" spc="0" normalizeH="0" baseline="0" noProof="0" dirty="0">
              <a:ln>
                <a:noFill/>
              </a:ln>
              <a:solidFill>
                <a:schemeClr val="tx1"/>
              </a:solidFill>
              <a:effectLst/>
              <a:uLnTx/>
              <a:uFillTx/>
              <a:ea typeface="+mn-lt"/>
              <a:cs typeface="+mn-lt"/>
              <a:sym typeface="+mn-lt"/>
            </a:endParaRPr>
          </a:p>
        </p:txBody>
      </p:sp>
      <p:sp>
        <p:nvSpPr>
          <p:cNvPr id="56" name="Title 1">
            <a:extLst>
              <a:ext uri="{FF2B5EF4-FFF2-40B4-BE49-F238E27FC236}">
                <a16:creationId xmlns:a16="http://schemas.microsoft.com/office/drawing/2014/main" id="{8E0D200D-B453-49DD-B19E-89FECDCC1C00}"/>
              </a:ext>
            </a:extLst>
          </p:cNvPr>
          <p:cNvSpPr txBox="1">
            <a:spLocks/>
          </p:cNvSpPr>
          <p:nvPr/>
        </p:nvSpPr>
        <p:spPr>
          <a:xfrm>
            <a:off x="0" y="2796867"/>
            <a:ext cx="2456121" cy="400615"/>
          </a:xfrm>
          <a:prstGeom prst="rect">
            <a:avLst/>
          </a:prstGeom>
          <a:noFill/>
          <a:ln w="25400" cap="flat" cmpd="sng" algn="ctr">
            <a:noFill/>
            <a:prstDash val="solid"/>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spcBef>
                <a:spcPct val="0"/>
              </a:spcBef>
              <a:buNone/>
              <a:defRPr sz="4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000" b="1" dirty="0">
                <a:solidFill>
                  <a:schemeClr val="bg1"/>
                </a:solidFill>
                <a:ea typeface="+mn-lt"/>
                <a:cs typeface="+mn-lt"/>
                <a:sym typeface="+mn-lt"/>
              </a:rPr>
              <a:t>Dr. Peter Schneider</a:t>
            </a:r>
          </a:p>
        </p:txBody>
      </p:sp>
      <p:sp>
        <p:nvSpPr>
          <p:cNvPr id="78" name="AutoShape 3">
            <a:extLst>
              <a:ext uri="{FF2B5EF4-FFF2-40B4-BE49-F238E27FC236}">
                <a16:creationId xmlns:a16="http://schemas.microsoft.com/office/drawing/2014/main" id="{83EF720D-47BB-4037-AB5F-BF95C1824F30}"/>
              </a:ext>
            </a:extLst>
          </p:cNvPr>
          <p:cNvSpPr>
            <a:spLocks noChangeAspect="1" noChangeArrowheads="1" noTextEdit="1"/>
          </p:cNvSpPr>
          <p:nvPr/>
        </p:nvSpPr>
        <p:spPr bwMode="auto">
          <a:xfrm>
            <a:off x="2548369" y="2743048"/>
            <a:ext cx="552985" cy="5529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0" name="Rectangle 89">
            <a:extLst>
              <a:ext uri="{FF2B5EF4-FFF2-40B4-BE49-F238E27FC236}">
                <a16:creationId xmlns:a16="http://schemas.microsoft.com/office/drawing/2014/main" id="{9E03C71C-3F93-433D-A32F-6466E7274591}"/>
              </a:ext>
            </a:extLst>
          </p:cNvPr>
          <p:cNvSpPr/>
          <p:nvPr/>
        </p:nvSpPr>
        <p:spPr>
          <a:xfrm>
            <a:off x="3079672" y="1036206"/>
            <a:ext cx="1000594" cy="369332"/>
          </a:xfrm>
          <a:prstGeom prst="rect">
            <a:avLst/>
          </a:prstGeom>
          <a:noFill/>
        </p:spPr>
        <p:txBody>
          <a:bodyPr wrap="none">
            <a:spAutoFit/>
          </a:bodyPr>
          <a:lstStyle/>
          <a:p>
            <a:pPr lvl="0">
              <a:defRPr/>
            </a:pPr>
            <a:r>
              <a:rPr lang="en-US" b="1" kern="0" dirty="0">
                <a:solidFill>
                  <a:schemeClr val="accent2"/>
                </a:solidFill>
                <a:ea typeface="+mn-lt"/>
                <a:cs typeface="+mn-lt"/>
                <a:sym typeface="+mn-lt"/>
              </a:rPr>
              <a:t>RESUME</a:t>
            </a:r>
          </a:p>
        </p:txBody>
      </p:sp>
      <p:sp>
        <p:nvSpPr>
          <p:cNvPr id="91" name="Rectangle 90">
            <a:extLst>
              <a:ext uri="{FF2B5EF4-FFF2-40B4-BE49-F238E27FC236}">
                <a16:creationId xmlns:a16="http://schemas.microsoft.com/office/drawing/2014/main" id="{F8F92A6B-AEB4-40B1-A089-30C8B247DDF8}"/>
              </a:ext>
            </a:extLst>
          </p:cNvPr>
          <p:cNvSpPr/>
          <p:nvPr/>
        </p:nvSpPr>
        <p:spPr>
          <a:xfrm>
            <a:off x="3079672" y="3040967"/>
            <a:ext cx="1133644" cy="369332"/>
          </a:xfrm>
          <a:prstGeom prst="rect">
            <a:avLst/>
          </a:prstGeom>
          <a:noFill/>
        </p:spPr>
        <p:txBody>
          <a:bodyPr wrap="none">
            <a:spAutoFit/>
          </a:bodyPr>
          <a:lstStyle/>
          <a:p>
            <a:r>
              <a:rPr lang="en-US" b="1" kern="0" dirty="0">
                <a:solidFill>
                  <a:schemeClr val="accent3"/>
                </a:solidFill>
                <a:ea typeface="+mn-lt"/>
                <a:cs typeface="+mn-lt"/>
                <a:sym typeface="+mn-lt"/>
              </a:rPr>
              <a:t>EXPERTISE</a:t>
            </a:r>
            <a:endParaRPr lang="en-US" dirty="0">
              <a:solidFill>
                <a:schemeClr val="accent3"/>
              </a:solidFill>
              <a:ea typeface="+mn-lt"/>
              <a:cs typeface="+mn-lt"/>
              <a:sym typeface="+mn-lt"/>
            </a:endParaRPr>
          </a:p>
        </p:txBody>
      </p:sp>
      <p:sp>
        <p:nvSpPr>
          <p:cNvPr id="92" name="Rectangle 91">
            <a:extLst>
              <a:ext uri="{FF2B5EF4-FFF2-40B4-BE49-F238E27FC236}">
                <a16:creationId xmlns:a16="http://schemas.microsoft.com/office/drawing/2014/main" id="{ECEB2771-8876-4633-9D4D-0211AEE8FA00}"/>
              </a:ext>
            </a:extLst>
          </p:cNvPr>
          <p:cNvSpPr/>
          <p:nvPr/>
        </p:nvSpPr>
        <p:spPr>
          <a:xfrm>
            <a:off x="3207354" y="4762201"/>
            <a:ext cx="1284326" cy="369332"/>
          </a:xfrm>
          <a:prstGeom prst="rect">
            <a:avLst/>
          </a:prstGeom>
          <a:noFill/>
        </p:spPr>
        <p:txBody>
          <a:bodyPr wrap="none">
            <a:spAutoFit/>
          </a:bodyPr>
          <a:lstStyle/>
          <a:p>
            <a:pPr lvl="0">
              <a:defRPr/>
            </a:pPr>
            <a:r>
              <a:rPr lang="en-US" b="1" kern="0" dirty="0">
                <a:solidFill>
                  <a:schemeClr val="tx2"/>
                </a:solidFill>
                <a:ea typeface="+mn-lt"/>
                <a:cs typeface="+mn-lt"/>
                <a:sym typeface="+mn-lt"/>
              </a:rPr>
              <a:t>EDUCATION</a:t>
            </a:r>
            <a:endParaRPr lang="en-US" kern="0" dirty="0">
              <a:solidFill>
                <a:schemeClr val="tx2"/>
              </a:solidFill>
              <a:ea typeface="+mn-lt"/>
              <a:cs typeface="+mn-lt"/>
              <a:sym typeface="+mn-lt"/>
            </a:endParaRPr>
          </a:p>
        </p:txBody>
      </p:sp>
      <p:sp>
        <p:nvSpPr>
          <p:cNvPr id="93" name="Rectangle 92">
            <a:extLst>
              <a:ext uri="{FF2B5EF4-FFF2-40B4-BE49-F238E27FC236}">
                <a16:creationId xmlns:a16="http://schemas.microsoft.com/office/drawing/2014/main" id="{7E820C24-49CB-4979-8471-68066335DE1C}"/>
              </a:ext>
            </a:extLst>
          </p:cNvPr>
          <p:cNvSpPr/>
          <p:nvPr/>
        </p:nvSpPr>
        <p:spPr>
          <a:xfrm>
            <a:off x="7371921" y="1061903"/>
            <a:ext cx="3185487" cy="369332"/>
          </a:xfrm>
          <a:prstGeom prst="rect">
            <a:avLst/>
          </a:prstGeom>
          <a:noFill/>
          <a:ln>
            <a:noFill/>
          </a:ln>
        </p:spPr>
        <p:txBody>
          <a:bodyPr wrap="none">
            <a:spAutoFit/>
          </a:bodyPr>
          <a:lstStyle/>
          <a:p>
            <a:pPr lvl="0">
              <a:defRPr/>
            </a:pPr>
            <a:r>
              <a:rPr lang="en-US" b="1" kern="0" dirty="0">
                <a:solidFill>
                  <a:schemeClr val="accent6"/>
                </a:solidFill>
                <a:ea typeface="+mn-lt"/>
                <a:cs typeface="+mn-lt"/>
                <a:sym typeface="+mn-lt"/>
              </a:rPr>
              <a:t>PROJECT REFERENCES (EXTRACT)</a:t>
            </a:r>
            <a:endParaRPr lang="en-US" kern="0" dirty="0">
              <a:solidFill>
                <a:schemeClr val="accent6"/>
              </a:solidFill>
              <a:ea typeface="+mn-lt"/>
              <a:cs typeface="+mn-lt"/>
              <a:sym typeface="+mn-lt"/>
            </a:endParaRPr>
          </a:p>
        </p:txBody>
      </p:sp>
      <p:grpSp>
        <p:nvGrpSpPr>
          <p:cNvPr id="95" name="Candidate" descr="{&quot;Key&quot;:&quot;POWER_USER_SHAPE_ICON&quot;,&quot;Value&quot;:&quot;POWER_USER_SHAPE_ICON_STYLE_1&quot;}">
            <a:extLst>
              <a:ext uri="{FF2B5EF4-FFF2-40B4-BE49-F238E27FC236}">
                <a16:creationId xmlns:a16="http://schemas.microsoft.com/office/drawing/2014/main" id="{6E4EAC76-0C75-5884-6152-B388F0CB494D}"/>
              </a:ext>
            </a:extLst>
          </p:cNvPr>
          <p:cNvGrpSpPr>
            <a:grpSpLocks noChangeAspect="1"/>
          </p:cNvGrpSpPr>
          <p:nvPr/>
        </p:nvGrpSpPr>
        <p:grpSpPr>
          <a:xfrm>
            <a:off x="2744839" y="3044107"/>
            <a:ext cx="303497" cy="355478"/>
            <a:chOff x="8482013" y="4622800"/>
            <a:chExt cx="574675" cy="673101"/>
          </a:xfrm>
        </p:grpSpPr>
        <p:sp>
          <p:nvSpPr>
            <p:cNvPr id="96" name="Freeform 2635">
              <a:extLst>
                <a:ext uri="{FF2B5EF4-FFF2-40B4-BE49-F238E27FC236}">
                  <a16:creationId xmlns:a16="http://schemas.microsoft.com/office/drawing/2014/main" id="{DD40393E-02E8-7CB3-BB34-991227765ED4}"/>
                </a:ext>
              </a:extLst>
            </p:cNvPr>
            <p:cNvSpPr>
              <a:spLocks/>
            </p:cNvSpPr>
            <p:nvPr/>
          </p:nvSpPr>
          <p:spPr bwMode="auto">
            <a:xfrm>
              <a:off x="8763000" y="4773613"/>
              <a:ext cx="293688" cy="522288"/>
            </a:xfrm>
            <a:custGeom>
              <a:avLst/>
              <a:gdLst>
                <a:gd name="T0" fmla="*/ 263 w 263"/>
                <a:gd name="T1" fmla="*/ 56 h 467"/>
                <a:gd name="T2" fmla="*/ 252 w 263"/>
                <a:gd name="T3" fmla="*/ 210 h 467"/>
                <a:gd name="T4" fmla="*/ 205 w 263"/>
                <a:gd name="T5" fmla="*/ 247 h 467"/>
                <a:gd name="T6" fmla="*/ 203 w 263"/>
                <a:gd name="T7" fmla="*/ 247 h 467"/>
                <a:gd name="T8" fmla="*/ 188 w 263"/>
                <a:gd name="T9" fmla="*/ 452 h 467"/>
                <a:gd name="T10" fmla="*/ 172 w 263"/>
                <a:gd name="T11" fmla="*/ 467 h 467"/>
                <a:gd name="T12" fmla="*/ 91 w 263"/>
                <a:gd name="T13" fmla="*/ 467 h 467"/>
                <a:gd name="T14" fmla="*/ 75 w 263"/>
                <a:gd name="T15" fmla="*/ 452 h 467"/>
                <a:gd name="T16" fmla="*/ 60 w 263"/>
                <a:gd name="T17" fmla="*/ 247 h 467"/>
                <a:gd name="T18" fmla="*/ 58 w 263"/>
                <a:gd name="T19" fmla="*/ 247 h 467"/>
                <a:gd name="T20" fmla="*/ 11 w 263"/>
                <a:gd name="T21" fmla="*/ 210 h 467"/>
                <a:gd name="T22" fmla="*/ 0 w 263"/>
                <a:gd name="T23" fmla="*/ 58 h 467"/>
                <a:gd name="T24" fmla="*/ 0 w 263"/>
                <a:gd name="T25" fmla="*/ 56 h 467"/>
                <a:gd name="T26" fmla="*/ 53 w 263"/>
                <a:gd name="T27" fmla="*/ 0 h 467"/>
                <a:gd name="T28" fmla="*/ 210 w 263"/>
                <a:gd name="T29" fmla="*/ 0 h 467"/>
                <a:gd name="T30" fmla="*/ 263 w 263"/>
                <a:gd name="T31" fmla="*/ 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3" h="467">
                  <a:moveTo>
                    <a:pt x="263" y="56"/>
                  </a:moveTo>
                  <a:lnTo>
                    <a:pt x="252" y="210"/>
                  </a:lnTo>
                  <a:cubicBezTo>
                    <a:pt x="250" y="228"/>
                    <a:pt x="225" y="244"/>
                    <a:pt x="205" y="247"/>
                  </a:cubicBezTo>
                  <a:cubicBezTo>
                    <a:pt x="204" y="247"/>
                    <a:pt x="204" y="247"/>
                    <a:pt x="203" y="247"/>
                  </a:cubicBezTo>
                  <a:lnTo>
                    <a:pt x="188" y="452"/>
                  </a:lnTo>
                  <a:cubicBezTo>
                    <a:pt x="187" y="460"/>
                    <a:pt x="180" y="467"/>
                    <a:pt x="172" y="467"/>
                  </a:cubicBezTo>
                  <a:lnTo>
                    <a:pt x="91" y="467"/>
                  </a:lnTo>
                  <a:cubicBezTo>
                    <a:pt x="83" y="467"/>
                    <a:pt x="76" y="460"/>
                    <a:pt x="75" y="452"/>
                  </a:cubicBezTo>
                  <a:lnTo>
                    <a:pt x="60" y="247"/>
                  </a:lnTo>
                  <a:cubicBezTo>
                    <a:pt x="59" y="247"/>
                    <a:pt x="58" y="247"/>
                    <a:pt x="58" y="247"/>
                  </a:cubicBezTo>
                  <a:cubicBezTo>
                    <a:pt x="38" y="244"/>
                    <a:pt x="13" y="228"/>
                    <a:pt x="11" y="210"/>
                  </a:cubicBezTo>
                  <a:lnTo>
                    <a:pt x="0" y="58"/>
                  </a:lnTo>
                  <a:cubicBezTo>
                    <a:pt x="0" y="57"/>
                    <a:pt x="0" y="56"/>
                    <a:pt x="0" y="56"/>
                  </a:cubicBezTo>
                  <a:cubicBezTo>
                    <a:pt x="0" y="26"/>
                    <a:pt x="24" y="1"/>
                    <a:pt x="53" y="0"/>
                  </a:cubicBezTo>
                  <a:lnTo>
                    <a:pt x="210" y="0"/>
                  </a:lnTo>
                  <a:cubicBezTo>
                    <a:pt x="239" y="1"/>
                    <a:pt x="263" y="26"/>
                    <a:pt x="263" y="56"/>
                  </a:cubicBezTo>
                  <a:close/>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7" name="Oval 2636">
              <a:extLst>
                <a:ext uri="{FF2B5EF4-FFF2-40B4-BE49-F238E27FC236}">
                  <a16:creationId xmlns:a16="http://schemas.microsoft.com/office/drawing/2014/main" id="{88C2CB5C-CF74-D5D9-6DCF-7DC5AD476ACC}"/>
                </a:ext>
              </a:extLst>
            </p:cNvPr>
            <p:cNvSpPr>
              <a:spLocks noChangeArrowheads="1"/>
            </p:cNvSpPr>
            <p:nvPr/>
          </p:nvSpPr>
          <p:spPr bwMode="auto">
            <a:xfrm>
              <a:off x="8853488" y="4622800"/>
              <a:ext cx="111125" cy="112713"/>
            </a:xfrm>
            <a:prstGeom prst="ellipse">
              <a:avLst/>
            </a:pr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8" name="Line 2637">
              <a:extLst>
                <a:ext uri="{FF2B5EF4-FFF2-40B4-BE49-F238E27FC236}">
                  <a16:creationId xmlns:a16="http://schemas.microsoft.com/office/drawing/2014/main" id="{59195567-1A35-9689-C523-1906C13983A4}"/>
                </a:ext>
              </a:extLst>
            </p:cNvPr>
            <p:cNvSpPr>
              <a:spLocks noChangeShapeType="1"/>
            </p:cNvSpPr>
            <p:nvPr/>
          </p:nvSpPr>
          <p:spPr bwMode="auto">
            <a:xfrm>
              <a:off x="8909050" y="5033963"/>
              <a:ext cx="0" cy="261938"/>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99" name="Line 2638">
              <a:extLst>
                <a:ext uri="{FF2B5EF4-FFF2-40B4-BE49-F238E27FC236}">
                  <a16:creationId xmlns:a16="http://schemas.microsoft.com/office/drawing/2014/main" id="{8FF242CE-9D19-41E2-307E-FE0F05B5BF19}"/>
                </a:ext>
              </a:extLst>
            </p:cNvPr>
            <p:cNvSpPr>
              <a:spLocks noChangeShapeType="1"/>
            </p:cNvSpPr>
            <p:nvPr/>
          </p:nvSpPr>
          <p:spPr bwMode="auto">
            <a:xfrm flipH="1" flipV="1">
              <a:off x="8816975"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0" name="Line 2639">
              <a:extLst>
                <a:ext uri="{FF2B5EF4-FFF2-40B4-BE49-F238E27FC236}">
                  <a16:creationId xmlns:a16="http://schemas.microsoft.com/office/drawing/2014/main" id="{351496EB-9A38-FFED-609E-AA1F76D478C6}"/>
                </a:ext>
              </a:extLst>
            </p:cNvPr>
            <p:cNvSpPr>
              <a:spLocks noChangeShapeType="1"/>
            </p:cNvSpPr>
            <p:nvPr/>
          </p:nvSpPr>
          <p:spPr bwMode="auto">
            <a:xfrm flipV="1">
              <a:off x="8990013" y="4859338"/>
              <a:ext cx="12700" cy="190500"/>
            </a:xfrm>
            <a:prstGeom prst="line">
              <a:avLst/>
            </a:prstGeom>
            <a:noFill/>
            <a:ln w="127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1" name="Freeform 2640">
              <a:extLst>
                <a:ext uri="{FF2B5EF4-FFF2-40B4-BE49-F238E27FC236}">
                  <a16:creationId xmlns:a16="http://schemas.microsoft.com/office/drawing/2014/main" id="{0561112B-9E8F-AA94-ACA6-569D9A0D860F}"/>
                </a:ext>
              </a:extLst>
            </p:cNvPr>
            <p:cNvSpPr>
              <a:spLocks/>
            </p:cNvSpPr>
            <p:nvPr/>
          </p:nvSpPr>
          <p:spPr bwMode="auto">
            <a:xfrm>
              <a:off x="8482013" y="4627563"/>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2" name="Freeform 2641">
              <a:extLst>
                <a:ext uri="{FF2B5EF4-FFF2-40B4-BE49-F238E27FC236}">
                  <a16:creationId xmlns:a16="http://schemas.microsoft.com/office/drawing/2014/main" id="{42F9749E-A5B8-9181-A24A-B30080DB394A}"/>
                </a:ext>
              </a:extLst>
            </p:cNvPr>
            <p:cNvSpPr>
              <a:spLocks/>
            </p:cNvSpPr>
            <p:nvPr/>
          </p:nvSpPr>
          <p:spPr bwMode="auto">
            <a:xfrm>
              <a:off x="8528050" y="4679950"/>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3" name="Freeform 2642">
              <a:extLst>
                <a:ext uri="{FF2B5EF4-FFF2-40B4-BE49-F238E27FC236}">
                  <a16:creationId xmlns:a16="http://schemas.microsoft.com/office/drawing/2014/main" id="{47CF2F99-B8FB-AC7E-9E0D-2600A878B95C}"/>
                </a:ext>
              </a:extLst>
            </p:cNvPr>
            <p:cNvSpPr>
              <a:spLocks/>
            </p:cNvSpPr>
            <p:nvPr/>
          </p:nvSpPr>
          <p:spPr bwMode="auto">
            <a:xfrm>
              <a:off x="8482013" y="4875213"/>
              <a:ext cx="176213" cy="173038"/>
            </a:xfrm>
            <a:custGeom>
              <a:avLst/>
              <a:gdLst>
                <a:gd name="T0" fmla="*/ 20 w 157"/>
                <a:gd name="T1" fmla="*/ 156 h 156"/>
                <a:gd name="T2" fmla="*/ 137 w 157"/>
                <a:gd name="T3" fmla="*/ 156 h 156"/>
                <a:gd name="T4" fmla="*/ 157 w 157"/>
                <a:gd name="T5" fmla="*/ 136 h 156"/>
                <a:gd name="T6" fmla="*/ 157 w 157"/>
                <a:gd name="T7" fmla="*/ 19 h 156"/>
                <a:gd name="T8" fmla="*/ 137 w 157"/>
                <a:gd name="T9" fmla="*/ 0 h 156"/>
                <a:gd name="T10" fmla="*/ 20 w 157"/>
                <a:gd name="T11" fmla="*/ 0 h 156"/>
                <a:gd name="T12" fmla="*/ 0 w 157"/>
                <a:gd name="T13" fmla="*/ 19 h 156"/>
                <a:gd name="T14" fmla="*/ 0 w 157"/>
                <a:gd name="T15" fmla="*/ 136 h 156"/>
                <a:gd name="T16" fmla="*/ 20 w 157"/>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6">
                  <a:moveTo>
                    <a:pt x="20" y="156"/>
                  </a:moveTo>
                  <a:lnTo>
                    <a:pt x="137" y="156"/>
                  </a:lnTo>
                  <a:cubicBezTo>
                    <a:pt x="148" y="156"/>
                    <a:pt x="157" y="147"/>
                    <a:pt x="157" y="136"/>
                  </a:cubicBezTo>
                  <a:lnTo>
                    <a:pt x="157" y="19"/>
                  </a:lnTo>
                  <a:cubicBezTo>
                    <a:pt x="157" y="9"/>
                    <a:pt x="148" y="0"/>
                    <a:pt x="137" y="0"/>
                  </a:cubicBezTo>
                  <a:lnTo>
                    <a:pt x="20" y="0"/>
                  </a:lnTo>
                  <a:cubicBezTo>
                    <a:pt x="9" y="0"/>
                    <a:pt x="0" y="9"/>
                    <a:pt x="0" y="19"/>
                  </a:cubicBezTo>
                  <a:lnTo>
                    <a:pt x="0" y="136"/>
                  </a:lnTo>
                  <a:cubicBezTo>
                    <a:pt x="0" y="147"/>
                    <a:pt x="9" y="156"/>
                    <a:pt x="20" y="156"/>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4" name="Freeform 2643">
              <a:extLst>
                <a:ext uri="{FF2B5EF4-FFF2-40B4-BE49-F238E27FC236}">
                  <a16:creationId xmlns:a16="http://schemas.microsoft.com/office/drawing/2014/main" id="{CEBF1F8D-D562-2BAD-1F2E-287216CB9AC1}"/>
                </a:ext>
              </a:extLst>
            </p:cNvPr>
            <p:cNvSpPr>
              <a:spLocks/>
            </p:cNvSpPr>
            <p:nvPr/>
          </p:nvSpPr>
          <p:spPr bwMode="auto">
            <a:xfrm>
              <a:off x="8528050" y="4926013"/>
              <a:ext cx="85725" cy="79375"/>
            </a:xfrm>
            <a:custGeom>
              <a:avLst/>
              <a:gdLst>
                <a:gd name="T0" fmla="*/ 0 w 76"/>
                <a:gd name="T1" fmla="*/ 29 h 71"/>
                <a:gd name="T2" fmla="*/ 29 w 76"/>
                <a:gd name="T3" fmla="*/ 71 h 71"/>
                <a:gd name="T4" fmla="*/ 76 w 76"/>
                <a:gd name="T5" fmla="*/ 0 h 71"/>
              </a:gdLst>
              <a:ahLst/>
              <a:cxnLst>
                <a:cxn ang="0">
                  <a:pos x="T0" y="T1"/>
                </a:cxn>
                <a:cxn ang="0">
                  <a:pos x="T2" y="T3"/>
                </a:cxn>
                <a:cxn ang="0">
                  <a:pos x="T4" y="T5"/>
                </a:cxn>
              </a:cxnLst>
              <a:rect l="0" t="0" r="r" b="b"/>
              <a:pathLst>
                <a:path w="76" h="71">
                  <a:moveTo>
                    <a:pt x="0" y="29"/>
                  </a:moveTo>
                  <a:lnTo>
                    <a:pt x="29" y="71"/>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5" name="Freeform 2644">
              <a:extLst>
                <a:ext uri="{FF2B5EF4-FFF2-40B4-BE49-F238E27FC236}">
                  <a16:creationId xmlns:a16="http://schemas.microsoft.com/office/drawing/2014/main" id="{E42B4638-542F-4E22-D8F2-F541B9567417}"/>
                </a:ext>
              </a:extLst>
            </p:cNvPr>
            <p:cNvSpPr>
              <a:spLocks/>
            </p:cNvSpPr>
            <p:nvPr/>
          </p:nvSpPr>
          <p:spPr bwMode="auto">
            <a:xfrm>
              <a:off x="8482013" y="5119688"/>
              <a:ext cx="176213" cy="176213"/>
            </a:xfrm>
            <a:custGeom>
              <a:avLst/>
              <a:gdLst>
                <a:gd name="T0" fmla="*/ 20 w 157"/>
                <a:gd name="T1" fmla="*/ 157 h 157"/>
                <a:gd name="T2" fmla="*/ 137 w 157"/>
                <a:gd name="T3" fmla="*/ 157 h 157"/>
                <a:gd name="T4" fmla="*/ 157 w 157"/>
                <a:gd name="T5" fmla="*/ 137 h 157"/>
                <a:gd name="T6" fmla="*/ 157 w 157"/>
                <a:gd name="T7" fmla="*/ 20 h 157"/>
                <a:gd name="T8" fmla="*/ 137 w 157"/>
                <a:gd name="T9" fmla="*/ 0 h 157"/>
                <a:gd name="T10" fmla="*/ 20 w 157"/>
                <a:gd name="T11" fmla="*/ 0 h 157"/>
                <a:gd name="T12" fmla="*/ 0 w 157"/>
                <a:gd name="T13" fmla="*/ 20 h 157"/>
                <a:gd name="T14" fmla="*/ 0 w 157"/>
                <a:gd name="T15" fmla="*/ 137 h 157"/>
                <a:gd name="T16" fmla="*/ 20 w 15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20" y="157"/>
                  </a:moveTo>
                  <a:lnTo>
                    <a:pt x="137" y="157"/>
                  </a:lnTo>
                  <a:cubicBezTo>
                    <a:pt x="148" y="157"/>
                    <a:pt x="157" y="148"/>
                    <a:pt x="157" y="137"/>
                  </a:cubicBezTo>
                  <a:lnTo>
                    <a:pt x="157" y="20"/>
                  </a:lnTo>
                  <a:cubicBezTo>
                    <a:pt x="157" y="9"/>
                    <a:pt x="148" y="0"/>
                    <a:pt x="137" y="0"/>
                  </a:cubicBezTo>
                  <a:lnTo>
                    <a:pt x="20" y="0"/>
                  </a:lnTo>
                  <a:cubicBezTo>
                    <a:pt x="9" y="0"/>
                    <a:pt x="0" y="9"/>
                    <a:pt x="0" y="20"/>
                  </a:cubicBezTo>
                  <a:lnTo>
                    <a:pt x="0" y="137"/>
                  </a:lnTo>
                  <a:cubicBezTo>
                    <a:pt x="0" y="148"/>
                    <a:pt x="9" y="157"/>
                    <a:pt x="20" y="157"/>
                  </a:cubicBez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6" name="Freeform 2645">
              <a:extLst>
                <a:ext uri="{FF2B5EF4-FFF2-40B4-BE49-F238E27FC236}">
                  <a16:creationId xmlns:a16="http://schemas.microsoft.com/office/drawing/2014/main" id="{75EBB8CA-DAD5-BAF6-B92B-379A948E3CA5}"/>
                </a:ext>
              </a:extLst>
            </p:cNvPr>
            <p:cNvSpPr>
              <a:spLocks/>
            </p:cNvSpPr>
            <p:nvPr/>
          </p:nvSpPr>
          <p:spPr bwMode="auto">
            <a:xfrm>
              <a:off x="8528050" y="5172075"/>
              <a:ext cx="85725" cy="79375"/>
            </a:xfrm>
            <a:custGeom>
              <a:avLst/>
              <a:gdLst>
                <a:gd name="T0" fmla="*/ 0 w 76"/>
                <a:gd name="T1" fmla="*/ 28 h 70"/>
                <a:gd name="T2" fmla="*/ 29 w 76"/>
                <a:gd name="T3" fmla="*/ 70 h 70"/>
                <a:gd name="T4" fmla="*/ 76 w 76"/>
                <a:gd name="T5" fmla="*/ 0 h 70"/>
              </a:gdLst>
              <a:ahLst/>
              <a:cxnLst>
                <a:cxn ang="0">
                  <a:pos x="T0" y="T1"/>
                </a:cxn>
                <a:cxn ang="0">
                  <a:pos x="T2" y="T3"/>
                </a:cxn>
                <a:cxn ang="0">
                  <a:pos x="T4" y="T5"/>
                </a:cxn>
              </a:cxnLst>
              <a:rect l="0" t="0" r="r" b="b"/>
              <a:pathLst>
                <a:path w="76" h="70">
                  <a:moveTo>
                    <a:pt x="0" y="28"/>
                  </a:moveTo>
                  <a:lnTo>
                    <a:pt x="29" y="70"/>
                  </a:lnTo>
                  <a:lnTo>
                    <a:pt x="76" y="0"/>
                  </a:lnTo>
                </a:path>
              </a:pathLst>
            </a:custGeom>
            <a:noFill/>
            <a:ln w="127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07" name="Resume" descr="{&quot;Key&quot;:&quot;POWER_USER_SHAPE_ICON&quot;,&quot;Value&quot;:&quot;POWER_USER_SHAPE_ICON_STYLE_1&quot;}">
            <a:extLst>
              <a:ext uri="{FF2B5EF4-FFF2-40B4-BE49-F238E27FC236}">
                <a16:creationId xmlns:a16="http://schemas.microsoft.com/office/drawing/2014/main" id="{3F2D517E-8864-0D54-68F3-8C1154687F78}"/>
              </a:ext>
            </a:extLst>
          </p:cNvPr>
          <p:cNvGrpSpPr>
            <a:grpSpLocks noChangeAspect="1"/>
          </p:cNvGrpSpPr>
          <p:nvPr/>
        </p:nvGrpSpPr>
        <p:grpSpPr>
          <a:xfrm>
            <a:off x="2723376" y="1027906"/>
            <a:ext cx="384041" cy="319338"/>
            <a:chOff x="2170113" y="4779963"/>
            <a:chExt cx="584200" cy="485775"/>
          </a:xfrm>
          <a:noFill/>
        </p:grpSpPr>
        <p:sp>
          <p:nvSpPr>
            <p:cNvPr id="108" name="Freeform: Shape 107">
              <a:extLst>
                <a:ext uri="{FF2B5EF4-FFF2-40B4-BE49-F238E27FC236}">
                  <a16:creationId xmlns:a16="http://schemas.microsoft.com/office/drawing/2014/main" id="{3F645368-BFA3-7003-DACB-AC0D4FC9B50F}"/>
                </a:ext>
              </a:extLst>
            </p:cNvPr>
            <p:cNvSpPr>
              <a:spLocks noChangeArrowheads="1"/>
            </p:cNvSpPr>
            <p:nvPr/>
          </p:nvSpPr>
          <p:spPr bwMode="auto">
            <a:xfrm>
              <a:off x="2170113" y="4779963"/>
              <a:ext cx="584200" cy="485775"/>
            </a:xfrm>
            <a:custGeom>
              <a:avLst/>
              <a:gdLst>
                <a:gd name="connsiteX0" fmla="*/ 165100 w 584200"/>
                <a:gd name="connsiteY0" fmla="*/ 0 h 485775"/>
                <a:gd name="connsiteX1" fmla="*/ 428625 w 584200"/>
                <a:gd name="connsiteY1" fmla="*/ 0 h 485775"/>
                <a:gd name="connsiteX2" fmla="*/ 428625 w 584200"/>
                <a:gd name="connsiteY2" fmla="*/ 42862 h 485775"/>
                <a:gd name="connsiteX3" fmla="*/ 584200 w 584200"/>
                <a:gd name="connsiteY3" fmla="*/ 42862 h 485775"/>
                <a:gd name="connsiteX4" fmla="*/ 584200 w 584200"/>
                <a:gd name="connsiteY4" fmla="*/ 485775 h 485775"/>
                <a:gd name="connsiteX5" fmla="*/ 0 w 584200"/>
                <a:gd name="connsiteY5" fmla="*/ 485775 h 485775"/>
                <a:gd name="connsiteX6" fmla="*/ 0 w 584200"/>
                <a:gd name="connsiteY6" fmla="*/ 42862 h 485775"/>
                <a:gd name="connsiteX7" fmla="*/ 165100 w 584200"/>
                <a:gd name="connsiteY7" fmla="*/ 42862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4200" h="485775">
                  <a:moveTo>
                    <a:pt x="165100" y="0"/>
                  </a:moveTo>
                  <a:lnTo>
                    <a:pt x="428625" y="0"/>
                  </a:lnTo>
                  <a:lnTo>
                    <a:pt x="428625" y="42862"/>
                  </a:lnTo>
                  <a:lnTo>
                    <a:pt x="584200" y="42862"/>
                  </a:lnTo>
                  <a:lnTo>
                    <a:pt x="584200" y="485775"/>
                  </a:lnTo>
                  <a:lnTo>
                    <a:pt x="0" y="485775"/>
                  </a:lnTo>
                  <a:lnTo>
                    <a:pt x="0" y="42862"/>
                  </a:lnTo>
                  <a:lnTo>
                    <a:pt x="165100" y="42862"/>
                  </a:lnTo>
                  <a:close/>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09" name="Rectangle 1447">
              <a:extLst>
                <a:ext uri="{FF2B5EF4-FFF2-40B4-BE49-F238E27FC236}">
                  <a16:creationId xmlns:a16="http://schemas.microsoft.com/office/drawing/2014/main" id="{66EB7779-66AC-F5CB-9317-A6296EB90113}"/>
                </a:ext>
              </a:extLst>
            </p:cNvPr>
            <p:cNvSpPr>
              <a:spLocks noChangeArrowheads="1"/>
            </p:cNvSpPr>
            <p:nvPr/>
          </p:nvSpPr>
          <p:spPr bwMode="auto">
            <a:xfrm>
              <a:off x="2335213" y="4779963"/>
              <a:ext cx="263525" cy="85725"/>
            </a:xfrm>
            <a:prstGeom prst="rect">
              <a:avLst/>
            </a:prstGeom>
            <a:grpFill/>
            <a:ln w="12700">
              <a:solidFill>
                <a:schemeClr val="accent2"/>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0" name="Rectangle 1448">
              <a:extLst>
                <a:ext uri="{FF2B5EF4-FFF2-40B4-BE49-F238E27FC236}">
                  <a16:creationId xmlns:a16="http://schemas.microsoft.com/office/drawing/2014/main" id="{837BF520-AFA0-90DE-A256-186D793F1F75}"/>
                </a:ext>
              </a:extLst>
            </p:cNvPr>
            <p:cNvSpPr>
              <a:spLocks noChangeArrowheads="1"/>
            </p:cNvSpPr>
            <p:nvPr/>
          </p:nvSpPr>
          <p:spPr bwMode="auto">
            <a:xfrm>
              <a:off x="2335213" y="4779963"/>
              <a:ext cx="263525" cy="85725"/>
            </a:xfrm>
            <a:prstGeom prst="rect">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1" name="Freeform 1449">
              <a:extLst>
                <a:ext uri="{FF2B5EF4-FFF2-40B4-BE49-F238E27FC236}">
                  <a16:creationId xmlns:a16="http://schemas.microsoft.com/office/drawing/2014/main" id="{1E3A0162-95CC-97A8-4AE6-06DACBEA8A88}"/>
                </a:ext>
              </a:extLst>
            </p:cNvPr>
            <p:cNvSpPr>
              <a:spLocks/>
            </p:cNvSpPr>
            <p:nvPr/>
          </p:nvSpPr>
          <p:spPr bwMode="auto">
            <a:xfrm>
              <a:off x="2301875" y="4954588"/>
              <a:ext cx="84138" cy="84138"/>
            </a:xfrm>
            <a:custGeom>
              <a:avLst/>
              <a:gdLst>
                <a:gd name="T0" fmla="*/ 71 w 76"/>
                <a:gd name="T1" fmla="*/ 31 h 76"/>
                <a:gd name="T2" fmla="*/ 31 w 76"/>
                <a:gd name="T3" fmla="*/ 71 h 76"/>
                <a:gd name="T4" fmla="*/ 4 w 76"/>
                <a:gd name="T5" fmla="*/ 45 h 76"/>
                <a:gd name="T6" fmla="*/ 45 w 76"/>
                <a:gd name="T7" fmla="*/ 4 h 76"/>
                <a:gd name="T8" fmla="*/ 71 w 76"/>
                <a:gd name="T9" fmla="*/ 31 h 76"/>
              </a:gdLst>
              <a:ahLst/>
              <a:cxnLst>
                <a:cxn ang="0">
                  <a:pos x="T0" y="T1"/>
                </a:cxn>
                <a:cxn ang="0">
                  <a:pos x="T2" y="T3"/>
                </a:cxn>
                <a:cxn ang="0">
                  <a:pos x="T4" y="T5"/>
                </a:cxn>
                <a:cxn ang="0">
                  <a:pos x="T6" y="T7"/>
                </a:cxn>
                <a:cxn ang="0">
                  <a:pos x="T8" y="T9"/>
                </a:cxn>
              </a:cxnLst>
              <a:rect l="0" t="0" r="r" b="b"/>
              <a:pathLst>
                <a:path w="76" h="76">
                  <a:moveTo>
                    <a:pt x="71" y="31"/>
                  </a:moveTo>
                  <a:cubicBezTo>
                    <a:pt x="76" y="55"/>
                    <a:pt x="55" y="76"/>
                    <a:pt x="31" y="71"/>
                  </a:cubicBezTo>
                  <a:cubicBezTo>
                    <a:pt x="18" y="69"/>
                    <a:pt x="7" y="58"/>
                    <a:pt x="4" y="45"/>
                  </a:cubicBezTo>
                  <a:cubicBezTo>
                    <a:pt x="0" y="20"/>
                    <a:pt x="20" y="0"/>
                    <a:pt x="45" y="4"/>
                  </a:cubicBezTo>
                  <a:cubicBezTo>
                    <a:pt x="58" y="7"/>
                    <a:pt x="69" y="18"/>
                    <a:pt x="71" y="31"/>
                  </a:cubicBezTo>
                  <a:close/>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2" name="Freeform 1450">
              <a:extLst>
                <a:ext uri="{FF2B5EF4-FFF2-40B4-BE49-F238E27FC236}">
                  <a16:creationId xmlns:a16="http://schemas.microsoft.com/office/drawing/2014/main" id="{D3F9B6E2-D295-D479-7083-07ECEC144671}"/>
                </a:ext>
              </a:extLst>
            </p:cNvPr>
            <p:cNvSpPr>
              <a:spLocks/>
            </p:cNvSpPr>
            <p:nvPr/>
          </p:nvSpPr>
          <p:spPr bwMode="auto">
            <a:xfrm>
              <a:off x="2249488" y="5073650"/>
              <a:ext cx="188913" cy="96838"/>
            </a:xfrm>
            <a:custGeom>
              <a:avLst/>
              <a:gdLst>
                <a:gd name="T0" fmla="*/ 0 w 170"/>
                <a:gd name="T1" fmla="*/ 86 h 86"/>
                <a:gd name="T2" fmla="*/ 0 w 170"/>
                <a:gd name="T3" fmla="*/ 40 h 86"/>
                <a:gd name="T4" fmla="*/ 49 w 170"/>
                <a:gd name="T5" fmla="*/ 0 h 86"/>
                <a:gd name="T6" fmla="*/ 121 w 170"/>
                <a:gd name="T7" fmla="*/ 0 h 86"/>
                <a:gd name="T8" fmla="*/ 170 w 170"/>
                <a:gd name="T9" fmla="*/ 40 h 86"/>
                <a:gd name="T10" fmla="*/ 170 w 170"/>
                <a:gd name="T11" fmla="*/ 86 h 86"/>
              </a:gdLst>
              <a:ahLst/>
              <a:cxnLst>
                <a:cxn ang="0">
                  <a:pos x="T0" y="T1"/>
                </a:cxn>
                <a:cxn ang="0">
                  <a:pos x="T2" y="T3"/>
                </a:cxn>
                <a:cxn ang="0">
                  <a:pos x="T4" y="T5"/>
                </a:cxn>
                <a:cxn ang="0">
                  <a:pos x="T6" y="T7"/>
                </a:cxn>
                <a:cxn ang="0">
                  <a:pos x="T8" y="T9"/>
                </a:cxn>
                <a:cxn ang="0">
                  <a:pos x="T10" y="T11"/>
                </a:cxn>
              </a:cxnLst>
              <a:rect l="0" t="0" r="r" b="b"/>
              <a:pathLst>
                <a:path w="170" h="86">
                  <a:moveTo>
                    <a:pt x="0" y="86"/>
                  </a:moveTo>
                  <a:lnTo>
                    <a:pt x="0" y="40"/>
                  </a:lnTo>
                  <a:cubicBezTo>
                    <a:pt x="0" y="18"/>
                    <a:pt x="27" y="0"/>
                    <a:pt x="49" y="0"/>
                  </a:cubicBezTo>
                  <a:lnTo>
                    <a:pt x="121" y="0"/>
                  </a:lnTo>
                  <a:cubicBezTo>
                    <a:pt x="143" y="0"/>
                    <a:pt x="170" y="18"/>
                    <a:pt x="170" y="40"/>
                  </a:cubicBezTo>
                  <a:lnTo>
                    <a:pt x="170" y="86"/>
                  </a:lnTo>
                </a:path>
              </a:pathLst>
            </a:custGeom>
            <a:grp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3" name="Line 1451">
              <a:extLst>
                <a:ext uri="{FF2B5EF4-FFF2-40B4-BE49-F238E27FC236}">
                  <a16:creationId xmlns:a16="http://schemas.microsoft.com/office/drawing/2014/main" id="{389BC98D-1D0B-0634-7F79-9EC849316C3A}"/>
                </a:ext>
              </a:extLst>
            </p:cNvPr>
            <p:cNvSpPr>
              <a:spLocks noChangeShapeType="1"/>
            </p:cNvSpPr>
            <p:nvPr/>
          </p:nvSpPr>
          <p:spPr bwMode="auto">
            <a:xfrm>
              <a:off x="2530475" y="49577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4" name="Line 1452">
              <a:extLst>
                <a:ext uri="{FF2B5EF4-FFF2-40B4-BE49-F238E27FC236}">
                  <a16:creationId xmlns:a16="http://schemas.microsoft.com/office/drawing/2014/main" id="{083A2E36-5BE4-3FA3-7E38-23D58523158E}"/>
                </a:ext>
              </a:extLst>
            </p:cNvPr>
            <p:cNvSpPr>
              <a:spLocks noChangeShapeType="1"/>
            </p:cNvSpPr>
            <p:nvPr/>
          </p:nvSpPr>
          <p:spPr bwMode="auto">
            <a:xfrm>
              <a:off x="2530475" y="5026025"/>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5" name="Line 1453">
              <a:extLst>
                <a:ext uri="{FF2B5EF4-FFF2-40B4-BE49-F238E27FC236}">
                  <a16:creationId xmlns:a16="http://schemas.microsoft.com/office/drawing/2014/main" id="{565D81F0-5B10-2EC4-FDAF-A27AEAAB15DD}"/>
                </a:ext>
              </a:extLst>
            </p:cNvPr>
            <p:cNvSpPr>
              <a:spLocks noChangeShapeType="1"/>
            </p:cNvSpPr>
            <p:nvPr/>
          </p:nvSpPr>
          <p:spPr bwMode="auto">
            <a:xfrm>
              <a:off x="2530475" y="5092700"/>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6" name="Line 1454">
              <a:extLst>
                <a:ext uri="{FF2B5EF4-FFF2-40B4-BE49-F238E27FC236}">
                  <a16:creationId xmlns:a16="http://schemas.microsoft.com/office/drawing/2014/main" id="{17699792-B95A-A6D8-37E5-C42B9EEF3EF1}"/>
                </a:ext>
              </a:extLst>
            </p:cNvPr>
            <p:cNvSpPr>
              <a:spLocks noChangeShapeType="1"/>
            </p:cNvSpPr>
            <p:nvPr/>
          </p:nvSpPr>
          <p:spPr bwMode="auto">
            <a:xfrm>
              <a:off x="2530475" y="5160963"/>
              <a:ext cx="144463" cy="0"/>
            </a:xfrm>
            <a:prstGeom prst="line">
              <a:avLst/>
            </a:pr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17" name="Book6" descr="{&quot;Key&quot;:&quot;POWER_USER_SHAPE_ICON&quot;,&quot;Value&quot;:&quot;POWER_USER_SHAPE_ICON_STYLE_1&quot;}">
            <a:extLst>
              <a:ext uri="{FF2B5EF4-FFF2-40B4-BE49-F238E27FC236}">
                <a16:creationId xmlns:a16="http://schemas.microsoft.com/office/drawing/2014/main" id="{FD45214E-D654-E1C7-6506-B1DA3867E968}"/>
              </a:ext>
            </a:extLst>
          </p:cNvPr>
          <p:cNvGrpSpPr>
            <a:grpSpLocks noChangeAspect="1"/>
          </p:cNvGrpSpPr>
          <p:nvPr/>
        </p:nvGrpSpPr>
        <p:grpSpPr>
          <a:xfrm>
            <a:off x="2784767" y="4736599"/>
            <a:ext cx="433215" cy="430129"/>
            <a:chOff x="3074989" y="1408113"/>
            <a:chExt cx="668337" cy="663575"/>
          </a:xfrm>
          <a:solidFill>
            <a:schemeClr val="tx2"/>
          </a:solidFill>
        </p:grpSpPr>
        <p:sp>
          <p:nvSpPr>
            <p:cNvPr id="118" name="Freeform 474">
              <a:extLst>
                <a:ext uri="{FF2B5EF4-FFF2-40B4-BE49-F238E27FC236}">
                  <a16:creationId xmlns:a16="http://schemas.microsoft.com/office/drawing/2014/main" id="{7A44AF76-4311-16D9-35E3-20A58178377A}"/>
                </a:ext>
              </a:extLst>
            </p:cNvPr>
            <p:cNvSpPr>
              <a:spLocks/>
            </p:cNvSpPr>
            <p:nvPr/>
          </p:nvSpPr>
          <p:spPr bwMode="auto">
            <a:xfrm>
              <a:off x="3074989" y="1414463"/>
              <a:ext cx="355600" cy="358775"/>
            </a:xfrm>
            <a:custGeom>
              <a:avLst/>
              <a:gdLst>
                <a:gd name="T0" fmla="*/ 472 w 3041"/>
                <a:gd name="T1" fmla="*/ 3074 h 3074"/>
                <a:gd name="T2" fmla="*/ 176 w 3041"/>
                <a:gd name="T3" fmla="*/ 2956 h 3074"/>
                <a:gd name="T4" fmla="*/ 169 w 3041"/>
                <a:gd name="T5" fmla="*/ 2335 h 3074"/>
                <a:gd name="T6" fmla="*/ 2372 w 3041"/>
                <a:gd name="T7" fmla="*/ 31 h 3074"/>
                <a:gd name="T8" fmla="*/ 2478 w 3041"/>
                <a:gd name="T9" fmla="*/ 29 h 3074"/>
                <a:gd name="T10" fmla="*/ 2481 w 3041"/>
                <a:gd name="T11" fmla="*/ 135 h 3074"/>
                <a:gd name="T12" fmla="*/ 278 w 3041"/>
                <a:gd name="T13" fmla="*/ 2439 h 3074"/>
                <a:gd name="T14" fmla="*/ 279 w 3041"/>
                <a:gd name="T15" fmla="*/ 2848 h 3074"/>
                <a:gd name="T16" fmla="*/ 689 w 3041"/>
                <a:gd name="T17" fmla="*/ 2831 h 3074"/>
                <a:gd name="T18" fmla="*/ 2904 w 3041"/>
                <a:gd name="T19" fmla="*/ 515 h 3074"/>
                <a:gd name="T20" fmla="*/ 3010 w 3041"/>
                <a:gd name="T21" fmla="*/ 512 h 3074"/>
                <a:gd name="T22" fmla="*/ 3012 w 3041"/>
                <a:gd name="T23" fmla="*/ 619 h 3074"/>
                <a:gd name="T24" fmla="*/ 797 w 3041"/>
                <a:gd name="T25" fmla="*/ 2935 h 3074"/>
                <a:gd name="T26" fmla="*/ 472 w 3041"/>
                <a:gd name="T27" fmla="*/ 3074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1" h="3074">
                  <a:moveTo>
                    <a:pt x="472" y="3074"/>
                  </a:moveTo>
                  <a:cubicBezTo>
                    <a:pt x="365" y="3074"/>
                    <a:pt x="258" y="3035"/>
                    <a:pt x="176" y="2956"/>
                  </a:cubicBezTo>
                  <a:cubicBezTo>
                    <a:pt x="3" y="2791"/>
                    <a:pt x="0" y="2512"/>
                    <a:pt x="169" y="2335"/>
                  </a:cubicBezTo>
                  <a:lnTo>
                    <a:pt x="2372" y="31"/>
                  </a:lnTo>
                  <a:cubicBezTo>
                    <a:pt x="2401" y="1"/>
                    <a:pt x="2448" y="0"/>
                    <a:pt x="2478" y="29"/>
                  </a:cubicBezTo>
                  <a:cubicBezTo>
                    <a:pt x="2508" y="58"/>
                    <a:pt x="2509" y="105"/>
                    <a:pt x="2481" y="135"/>
                  </a:cubicBezTo>
                  <a:lnTo>
                    <a:pt x="278" y="2439"/>
                  </a:lnTo>
                  <a:cubicBezTo>
                    <a:pt x="165" y="2556"/>
                    <a:pt x="166" y="2740"/>
                    <a:pt x="279" y="2848"/>
                  </a:cubicBezTo>
                  <a:cubicBezTo>
                    <a:pt x="393" y="2956"/>
                    <a:pt x="576" y="2949"/>
                    <a:pt x="689" y="2831"/>
                  </a:cubicBezTo>
                  <a:lnTo>
                    <a:pt x="2904" y="515"/>
                  </a:lnTo>
                  <a:cubicBezTo>
                    <a:pt x="2932" y="485"/>
                    <a:pt x="2980" y="484"/>
                    <a:pt x="3010" y="512"/>
                  </a:cubicBezTo>
                  <a:cubicBezTo>
                    <a:pt x="3040" y="541"/>
                    <a:pt x="3041" y="589"/>
                    <a:pt x="3012" y="619"/>
                  </a:cubicBezTo>
                  <a:lnTo>
                    <a:pt x="797" y="2935"/>
                  </a:lnTo>
                  <a:cubicBezTo>
                    <a:pt x="708" y="3028"/>
                    <a:pt x="590" y="3074"/>
                    <a:pt x="472" y="30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19" name="Freeform 475">
              <a:extLst>
                <a:ext uri="{FF2B5EF4-FFF2-40B4-BE49-F238E27FC236}">
                  <a16:creationId xmlns:a16="http://schemas.microsoft.com/office/drawing/2014/main" id="{F666E3AB-F207-6D25-5D17-6847C26B5622}"/>
                </a:ext>
              </a:extLst>
            </p:cNvPr>
            <p:cNvSpPr>
              <a:spLocks/>
            </p:cNvSpPr>
            <p:nvPr/>
          </p:nvSpPr>
          <p:spPr bwMode="auto">
            <a:xfrm>
              <a:off x="3400426" y="1762125"/>
              <a:ext cx="342900" cy="309563"/>
            </a:xfrm>
            <a:custGeom>
              <a:avLst/>
              <a:gdLst>
                <a:gd name="T0" fmla="*/ 317 w 2942"/>
                <a:gd name="T1" fmla="*/ 2655 h 2655"/>
                <a:gd name="T2" fmla="*/ 35 w 2942"/>
                <a:gd name="T3" fmla="*/ 2551 h 2655"/>
                <a:gd name="T4" fmla="*/ 27 w 2942"/>
                <a:gd name="T5" fmla="*/ 2445 h 2655"/>
                <a:gd name="T6" fmla="*/ 133 w 2942"/>
                <a:gd name="T7" fmla="*/ 2437 h 2655"/>
                <a:gd name="T8" fmla="*/ 523 w 2942"/>
                <a:gd name="T9" fmla="*/ 2417 h 2655"/>
                <a:gd name="T10" fmla="*/ 2805 w 2942"/>
                <a:gd name="T11" fmla="*/ 31 h 2655"/>
                <a:gd name="T12" fmla="*/ 2911 w 2942"/>
                <a:gd name="T13" fmla="*/ 29 h 2655"/>
                <a:gd name="T14" fmla="*/ 2913 w 2942"/>
                <a:gd name="T15" fmla="*/ 135 h 2655"/>
                <a:gd name="T16" fmla="*/ 632 w 2942"/>
                <a:gd name="T17" fmla="*/ 2521 h 2655"/>
                <a:gd name="T18" fmla="*/ 317 w 2942"/>
                <a:gd name="T19" fmla="*/ 2655 h 2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2" h="2655">
                  <a:moveTo>
                    <a:pt x="317" y="2655"/>
                  </a:moveTo>
                  <a:cubicBezTo>
                    <a:pt x="217" y="2655"/>
                    <a:pt x="117" y="2621"/>
                    <a:pt x="35" y="2551"/>
                  </a:cubicBezTo>
                  <a:cubicBezTo>
                    <a:pt x="4" y="2524"/>
                    <a:pt x="0" y="2477"/>
                    <a:pt x="27" y="2445"/>
                  </a:cubicBezTo>
                  <a:cubicBezTo>
                    <a:pt x="54" y="2414"/>
                    <a:pt x="102" y="2410"/>
                    <a:pt x="133" y="2437"/>
                  </a:cubicBezTo>
                  <a:cubicBezTo>
                    <a:pt x="247" y="2535"/>
                    <a:pt x="419" y="2527"/>
                    <a:pt x="523" y="2417"/>
                  </a:cubicBezTo>
                  <a:lnTo>
                    <a:pt x="2805" y="31"/>
                  </a:lnTo>
                  <a:cubicBezTo>
                    <a:pt x="2833" y="1"/>
                    <a:pt x="2881" y="0"/>
                    <a:pt x="2911" y="29"/>
                  </a:cubicBezTo>
                  <a:cubicBezTo>
                    <a:pt x="2941" y="58"/>
                    <a:pt x="2942" y="105"/>
                    <a:pt x="2913" y="135"/>
                  </a:cubicBezTo>
                  <a:lnTo>
                    <a:pt x="632" y="2521"/>
                  </a:lnTo>
                  <a:cubicBezTo>
                    <a:pt x="546" y="2610"/>
                    <a:pt x="432" y="2655"/>
                    <a:pt x="317" y="26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0" name="Freeform 476">
              <a:extLst>
                <a:ext uri="{FF2B5EF4-FFF2-40B4-BE49-F238E27FC236}">
                  <a16:creationId xmlns:a16="http://schemas.microsoft.com/office/drawing/2014/main" id="{4D4BF3A7-A6A3-DC72-75EA-210BD7511194}"/>
                </a:ext>
              </a:extLst>
            </p:cNvPr>
            <p:cNvSpPr>
              <a:spLocks/>
            </p:cNvSpPr>
            <p:nvPr/>
          </p:nvSpPr>
          <p:spPr bwMode="auto">
            <a:xfrm>
              <a:off x="3344864" y="1408113"/>
              <a:ext cx="87313" cy="87313"/>
            </a:xfrm>
            <a:custGeom>
              <a:avLst/>
              <a:gdLst>
                <a:gd name="T0" fmla="*/ 424 w 746"/>
                <a:gd name="T1" fmla="*/ 746 h 746"/>
                <a:gd name="T2" fmla="*/ 418 w 746"/>
                <a:gd name="T3" fmla="*/ 746 h 746"/>
                <a:gd name="T4" fmla="*/ 136 w 746"/>
                <a:gd name="T5" fmla="*/ 629 h 746"/>
                <a:gd name="T6" fmla="*/ 7 w 746"/>
                <a:gd name="T7" fmla="*/ 352 h 746"/>
                <a:gd name="T8" fmla="*/ 108 w 746"/>
                <a:gd name="T9" fmla="*/ 72 h 746"/>
                <a:gd name="T10" fmla="*/ 147 w 746"/>
                <a:gd name="T11" fmla="*/ 31 h 746"/>
                <a:gd name="T12" fmla="*/ 253 w 746"/>
                <a:gd name="T13" fmla="*/ 28 h 746"/>
                <a:gd name="T14" fmla="*/ 255 w 746"/>
                <a:gd name="T15" fmla="*/ 134 h 746"/>
                <a:gd name="T16" fmla="*/ 216 w 746"/>
                <a:gd name="T17" fmla="*/ 175 h 746"/>
                <a:gd name="T18" fmla="*/ 156 w 746"/>
                <a:gd name="T19" fmla="*/ 343 h 746"/>
                <a:gd name="T20" fmla="*/ 240 w 746"/>
                <a:gd name="T21" fmla="*/ 520 h 746"/>
                <a:gd name="T22" fmla="*/ 420 w 746"/>
                <a:gd name="T23" fmla="*/ 596 h 746"/>
                <a:gd name="T24" fmla="*/ 424 w 746"/>
                <a:gd name="T25" fmla="*/ 596 h 746"/>
                <a:gd name="T26" fmla="*/ 586 w 746"/>
                <a:gd name="T27" fmla="*/ 529 h 746"/>
                <a:gd name="T28" fmla="*/ 609 w 746"/>
                <a:gd name="T29" fmla="*/ 504 h 746"/>
                <a:gd name="T30" fmla="*/ 715 w 746"/>
                <a:gd name="T31" fmla="*/ 502 h 746"/>
                <a:gd name="T32" fmla="*/ 718 w 746"/>
                <a:gd name="T33" fmla="*/ 608 h 746"/>
                <a:gd name="T34" fmla="*/ 694 w 746"/>
                <a:gd name="T35" fmla="*/ 632 h 746"/>
                <a:gd name="T36" fmla="*/ 424 w 746"/>
                <a:gd name="T37"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6" h="746">
                  <a:moveTo>
                    <a:pt x="424" y="746"/>
                  </a:moveTo>
                  <a:lnTo>
                    <a:pt x="418" y="746"/>
                  </a:lnTo>
                  <a:cubicBezTo>
                    <a:pt x="314" y="745"/>
                    <a:pt x="214" y="703"/>
                    <a:pt x="136" y="629"/>
                  </a:cubicBezTo>
                  <a:cubicBezTo>
                    <a:pt x="59" y="554"/>
                    <a:pt x="13" y="456"/>
                    <a:pt x="7" y="352"/>
                  </a:cubicBezTo>
                  <a:cubicBezTo>
                    <a:pt x="0" y="246"/>
                    <a:pt x="36" y="146"/>
                    <a:pt x="108" y="72"/>
                  </a:cubicBezTo>
                  <a:lnTo>
                    <a:pt x="147" y="31"/>
                  </a:lnTo>
                  <a:cubicBezTo>
                    <a:pt x="176" y="1"/>
                    <a:pt x="223" y="0"/>
                    <a:pt x="253" y="28"/>
                  </a:cubicBezTo>
                  <a:cubicBezTo>
                    <a:pt x="283" y="57"/>
                    <a:pt x="284" y="104"/>
                    <a:pt x="255" y="134"/>
                  </a:cubicBezTo>
                  <a:lnTo>
                    <a:pt x="216" y="175"/>
                  </a:lnTo>
                  <a:cubicBezTo>
                    <a:pt x="174" y="219"/>
                    <a:pt x="153" y="279"/>
                    <a:pt x="156" y="343"/>
                  </a:cubicBezTo>
                  <a:cubicBezTo>
                    <a:pt x="160" y="410"/>
                    <a:pt x="190" y="472"/>
                    <a:pt x="240" y="520"/>
                  </a:cubicBezTo>
                  <a:cubicBezTo>
                    <a:pt x="290" y="568"/>
                    <a:pt x="354" y="595"/>
                    <a:pt x="420" y="596"/>
                  </a:cubicBezTo>
                  <a:lnTo>
                    <a:pt x="424" y="596"/>
                  </a:lnTo>
                  <a:cubicBezTo>
                    <a:pt x="487" y="596"/>
                    <a:pt x="544" y="572"/>
                    <a:pt x="586" y="529"/>
                  </a:cubicBezTo>
                  <a:lnTo>
                    <a:pt x="609" y="504"/>
                  </a:lnTo>
                  <a:cubicBezTo>
                    <a:pt x="638" y="474"/>
                    <a:pt x="685" y="473"/>
                    <a:pt x="715" y="502"/>
                  </a:cubicBezTo>
                  <a:cubicBezTo>
                    <a:pt x="745" y="530"/>
                    <a:pt x="746" y="578"/>
                    <a:pt x="718" y="608"/>
                  </a:cubicBezTo>
                  <a:lnTo>
                    <a:pt x="694" y="632"/>
                  </a:lnTo>
                  <a:cubicBezTo>
                    <a:pt x="624" y="706"/>
                    <a:pt x="528" y="746"/>
                    <a:pt x="424" y="7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1" name="Freeform 477">
              <a:extLst>
                <a:ext uri="{FF2B5EF4-FFF2-40B4-BE49-F238E27FC236}">
                  <a16:creationId xmlns:a16="http://schemas.microsoft.com/office/drawing/2014/main" id="{CCEA5736-C7B6-7493-80F1-BB965DBB4A12}"/>
                </a:ext>
              </a:extLst>
            </p:cNvPr>
            <p:cNvSpPr>
              <a:spLocks/>
            </p:cNvSpPr>
            <p:nvPr/>
          </p:nvSpPr>
          <p:spPr bwMode="auto">
            <a:xfrm>
              <a:off x="3268664" y="1914525"/>
              <a:ext cx="146050" cy="141288"/>
            </a:xfrm>
            <a:custGeom>
              <a:avLst/>
              <a:gdLst>
                <a:gd name="T0" fmla="*/ 1161 w 1244"/>
                <a:gd name="T1" fmla="*/ 1208 h 1208"/>
                <a:gd name="T2" fmla="*/ 1109 w 1244"/>
                <a:gd name="T3" fmla="*/ 1187 h 1208"/>
                <a:gd name="T4" fmla="*/ 31 w 1244"/>
                <a:gd name="T5" fmla="*/ 136 h 1208"/>
                <a:gd name="T6" fmla="*/ 29 w 1244"/>
                <a:gd name="T7" fmla="*/ 30 h 1208"/>
                <a:gd name="T8" fmla="*/ 135 w 1244"/>
                <a:gd name="T9" fmla="*/ 29 h 1208"/>
                <a:gd name="T10" fmla="*/ 1214 w 1244"/>
                <a:gd name="T11" fmla="*/ 1079 h 1208"/>
                <a:gd name="T12" fmla="*/ 1215 w 1244"/>
                <a:gd name="T13" fmla="*/ 1185 h 1208"/>
                <a:gd name="T14" fmla="*/ 1161 w 1244"/>
                <a:gd name="T15" fmla="*/ 1208 h 1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4" h="1208">
                  <a:moveTo>
                    <a:pt x="1161" y="1208"/>
                  </a:moveTo>
                  <a:cubicBezTo>
                    <a:pt x="1143" y="1208"/>
                    <a:pt x="1124" y="1201"/>
                    <a:pt x="1109" y="1187"/>
                  </a:cubicBezTo>
                  <a:cubicBezTo>
                    <a:pt x="1109" y="1187"/>
                    <a:pt x="589" y="680"/>
                    <a:pt x="31" y="136"/>
                  </a:cubicBezTo>
                  <a:cubicBezTo>
                    <a:pt x="1" y="107"/>
                    <a:pt x="0" y="60"/>
                    <a:pt x="29" y="30"/>
                  </a:cubicBezTo>
                  <a:cubicBezTo>
                    <a:pt x="58" y="1"/>
                    <a:pt x="106" y="0"/>
                    <a:pt x="135" y="29"/>
                  </a:cubicBezTo>
                  <a:cubicBezTo>
                    <a:pt x="693" y="573"/>
                    <a:pt x="1214" y="1079"/>
                    <a:pt x="1214" y="1079"/>
                  </a:cubicBezTo>
                  <a:cubicBezTo>
                    <a:pt x="1243" y="1108"/>
                    <a:pt x="1244" y="1156"/>
                    <a:pt x="1215" y="1185"/>
                  </a:cubicBezTo>
                  <a:cubicBezTo>
                    <a:pt x="1200" y="1200"/>
                    <a:pt x="1181" y="1208"/>
                    <a:pt x="1161" y="12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2" name="Freeform 478">
              <a:extLst>
                <a:ext uri="{FF2B5EF4-FFF2-40B4-BE49-F238E27FC236}">
                  <a16:creationId xmlns:a16="http://schemas.microsoft.com/office/drawing/2014/main" id="{FC6C0A75-26C8-2D12-CC08-7D7133611655}"/>
                </a:ext>
              </a:extLst>
            </p:cNvPr>
            <p:cNvSpPr>
              <a:spLocks/>
            </p:cNvSpPr>
            <p:nvPr/>
          </p:nvSpPr>
          <p:spPr bwMode="auto">
            <a:xfrm>
              <a:off x="3248026" y="1893888"/>
              <a:ext cx="20638" cy="19050"/>
            </a:xfrm>
            <a:custGeom>
              <a:avLst/>
              <a:gdLst>
                <a:gd name="T0" fmla="*/ 95 w 177"/>
                <a:gd name="T1" fmla="*/ 170 h 170"/>
                <a:gd name="T2" fmla="*/ 42 w 177"/>
                <a:gd name="T3" fmla="*/ 148 h 170"/>
                <a:gd name="T4" fmla="*/ 34 w 177"/>
                <a:gd name="T5" fmla="*/ 140 h 170"/>
                <a:gd name="T6" fmla="*/ 30 w 177"/>
                <a:gd name="T7" fmla="*/ 136 h 170"/>
                <a:gd name="T8" fmla="*/ 29 w 177"/>
                <a:gd name="T9" fmla="*/ 30 h 170"/>
                <a:gd name="T10" fmla="*/ 135 w 177"/>
                <a:gd name="T11" fmla="*/ 29 h 170"/>
                <a:gd name="T12" fmla="*/ 143 w 177"/>
                <a:gd name="T13" fmla="*/ 37 h 170"/>
                <a:gd name="T14" fmla="*/ 147 w 177"/>
                <a:gd name="T15" fmla="*/ 41 h 170"/>
                <a:gd name="T16" fmla="*/ 148 w 177"/>
                <a:gd name="T17" fmla="*/ 147 h 170"/>
                <a:gd name="T18" fmla="*/ 95 w 177"/>
                <a:gd name="T1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70">
                  <a:moveTo>
                    <a:pt x="95" y="170"/>
                  </a:moveTo>
                  <a:cubicBezTo>
                    <a:pt x="76" y="170"/>
                    <a:pt x="57" y="163"/>
                    <a:pt x="42" y="148"/>
                  </a:cubicBezTo>
                  <a:cubicBezTo>
                    <a:pt x="39" y="146"/>
                    <a:pt x="37" y="143"/>
                    <a:pt x="34" y="140"/>
                  </a:cubicBezTo>
                  <a:lnTo>
                    <a:pt x="30" y="136"/>
                  </a:lnTo>
                  <a:cubicBezTo>
                    <a:pt x="1" y="107"/>
                    <a:pt x="0" y="60"/>
                    <a:pt x="29" y="30"/>
                  </a:cubicBezTo>
                  <a:cubicBezTo>
                    <a:pt x="58" y="1"/>
                    <a:pt x="105" y="0"/>
                    <a:pt x="135" y="29"/>
                  </a:cubicBezTo>
                  <a:cubicBezTo>
                    <a:pt x="138" y="32"/>
                    <a:pt x="140" y="34"/>
                    <a:pt x="143" y="37"/>
                  </a:cubicBezTo>
                  <a:lnTo>
                    <a:pt x="147" y="41"/>
                  </a:lnTo>
                  <a:cubicBezTo>
                    <a:pt x="177" y="70"/>
                    <a:pt x="177" y="118"/>
                    <a:pt x="148" y="147"/>
                  </a:cubicBezTo>
                  <a:cubicBezTo>
                    <a:pt x="134" y="162"/>
                    <a:pt x="114" y="170"/>
                    <a:pt x="95"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3" name="Freeform 479">
              <a:extLst>
                <a:ext uri="{FF2B5EF4-FFF2-40B4-BE49-F238E27FC236}">
                  <a16:creationId xmlns:a16="http://schemas.microsoft.com/office/drawing/2014/main" id="{8B4C45C9-CC1F-5D20-74A9-A9099A8554D3}"/>
                </a:ext>
              </a:extLst>
            </p:cNvPr>
            <p:cNvSpPr>
              <a:spLocks/>
            </p:cNvSpPr>
            <p:nvPr/>
          </p:nvSpPr>
          <p:spPr bwMode="auto">
            <a:xfrm>
              <a:off x="3089276" y="1738313"/>
              <a:ext cx="155575" cy="152400"/>
            </a:xfrm>
            <a:custGeom>
              <a:avLst/>
              <a:gdLst>
                <a:gd name="T0" fmla="*/ 1259 w 1341"/>
                <a:gd name="T1" fmla="*/ 1304 h 1304"/>
                <a:gd name="T2" fmla="*/ 1206 w 1341"/>
                <a:gd name="T3" fmla="*/ 1283 h 1304"/>
                <a:gd name="T4" fmla="*/ 30 w 1341"/>
                <a:gd name="T5" fmla="*/ 137 h 1304"/>
                <a:gd name="T6" fmla="*/ 29 w 1341"/>
                <a:gd name="T7" fmla="*/ 30 h 1304"/>
                <a:gd name="T8" fmla="*/ 135 w 1341"/>
                <a:gd name="T9" fmla="*/ 29 h 1304"/>
                <a:gd name="T10" fmla="*/ 1311 w 1341"/>
                <a:gd name="T11" fmla="*/ 1175 h 1304"/>
                <a:gd name="T12" fmla="*/ 1313 w 1341"/>
                <a:gd name="T13" fmla="*/ 1281 h 1304"/>
                <a:gd name="T14" fmla="*/ 1259 w 1341"/>
                <a:gd name="T15" fmla="*/ 1304 h 1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1" h="1304">
                  <a:moveTo>
                    <a:pt x="1259" y="1304"/>
                  </a:moveTo>
                  <a:cubicBezTo>
                    <a:pt x="1240" y="1304"/>
                    <a:pt x="1221" y="1297"/>
                    <a:pt x="1206" y="1283"/>
                  </a:cubicBezTo>
                  <a:lnTo>
                    <a:pt x="30" y="137"/>
                  </a:lnTo>
                  <a:cubicBezTo>
                    <a:pt x="0" y="108"/>
                    <a:pt x="0" y="60"/>
                    <a:pt x="29" y="30"/>
                  </a:cubicBezTo>
                  <a:cubicBezTo>
                    <a:pt x="58" y="1"/>
                    <a:pt x="105" y="0"/>
                    <a:pt x="135" y="29"/>
                  </a:cubicBezTo>
                  <a:lnTo>
                    <a:pt x="1311" y="1175"/>
                  </a:lnTo>
                  <a:cubicBezTo>
                    <a:pt x="1341" y="1204"/>
                    <a:pt x="1341" y="1252"/>
                    <a:pt x="1313" y="1281"/>
                  </a:cubicBezTo>
                  <a:cubicBezTo>
                    <a:pt x="1298" y="1297"/>
                    <a:pt x="1278" y="1304"/>
                    <a:pt x="1259" y="13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4" name="Freeform 480">
              <a:extLst>
                <a:ext uri="{FF2B5EF4-FFF2-40B4-BE49-F238E27FC236}">
                  <a16:creationId xmlns:a16="http://schemas.microsoft.com/office/drawing/2014/main" id="{EC161261-1F13-FC49-3B44-4CBDDC37B157}"/>
                </a:ext>
              </a:extLst>
            </p:cNvPr>
            <p:cNvSpPr>
              <a:spLocks/>
            </p:cNvSpPr>
            <p:nvPr/>
          </p:nvSpPr>
          <p:spPr bwMode="auto">
            <a:xfrm>
              <a:off x="3414714" y="1463675"/>
              <a:ext cx="323850" cy="311150"/>
            </a:xfrm>
            <a:custGeom>
              <a:avLst/>
              <a:gdLst>
                <a:gd name="T0" fmla="*/ 2691 w 2774"/>
                <a:gd name="T1" fmla="*/ 2652 h 2652"/>
                <a:gd name="T2" fmla="*/ 2640 w 2774"/>
                <a:gd name="T3" fmla="*/ 2631 h 2652"/>
                <a:gd name="T4" fmla="*/ 31 w 2774"/>
                <a:gd name="T5" fmla="*/ 137 h 2652"/>
                <a:gd name="T6" fmla="*/ 29 w 2774"/>
                <a:gd name="T7" fmla="*/ 31 h 2652"/>
                <a:gd name="T8" fmla="*/ 135 w 2774"/>
                <a:gd name="T9" fmla="*/ 29 h 2652"/>
                <a:gd name="T10" fmla="*/ 2743 w 2774"/>
                <a:gd name="T11" fmla="*/ 2523 h 2652"/>
                <a:gd name="T12" fmla="*/ 2746 w 2774"/>
                <a:gd name="T13" fmla="*/ 2629 h 2652"/>
                <a:gd name="T14" fmla="*/ 2691 w 2774"/>
                <a:gd name="T15" fmla="*/ 2652 h 2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4" h="2652">
                  <a:moveTo>
                    <a:pt x="2691" y="2652"/>
                  </a:moveTo>
                  <a:cubicBezTo>
                    <a:pt x="2673" y="2652"/>
                    <a:pt x="2654" y="2645"/>
                    <a:pt x="2640" y="2631"/>
                  </a:cubicBezTo>
                  <a:lnTo>
                    <a:pt x="31" y="137"/>
                  </a:lnTo>
                  <a:cubicBezTo>
                    <a:pt x="1" y="108"/>
                    <a:pt x="0" y="61"/>
                    <a:pt x="29" y="31"/>
                  </a:cubicBezTo>
                  <a:cubicBezTo>
                    <a:pt x="57" y="1"/>
                    <a:pt x="105" y="0"/>
                    <a:pt x="135" y="29"/>
                  </a:cubicBezTo>
                  <a:lnTo>
                    <a:pt x="2743" y="2523"/>
                  </a:lnTo>
                  <a:cubicBezTo>
                    <a:pt x="2773" y="2551"/>
                    <a:pt x="2774" y="2599"/>
                    <a:pt x="2746" y="2629"/>
                  </a:cubicBezTo>
                  <a:cubicBezTo>
                    <a:pt x="2731" y="2644"/>
                    <a:pt x="2711" y="2652"/>
                    <a:pt x="2691" y="26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5" name="Freeform 481">
              <a:extLst>
                <a:ext uri="{FF2B5EF4-FFF2-40B4-BE49-F238E27FC236}">
                  <a16:creationId xmlns:a16="http://schemas.microsoft.com/office/drawing/2014/main" id="{2BE4318A-67E2-2DFD-8BBC-BE653062411A}"/>
                </a:ext>
              </a:extLst>
            </p:cNvPr>
            <p:cNvSpPr>
              <a:spLocks/>
            </p:cNvSpPr>
            <p:nvPr/>
          </p:nvSpPr>
          <p:spPr bwMode="auto">
            <a:xfrm>
              <a:off x="3392489" y="1527175"/>
              <a:ext cx="66675" cy="25400"/>
            </a:xfrm>
            <a:custGeom>
              <a:avLst/>
              <a:gdLst>
                <a:gd name="T0" fmla="*/ 283 w 579"/>
                <a:gd name="T1" fmla="*/ 215 h 215"/>
                <a:gd name="T2" fmla="*/ 0 w 579"/>
                <a:gd name="T3" fmla="*/ 149 h 215"/>
                <a:gd name="T4" fmla="*/ 62 w 579"/>
                <a:gd name="T5" fmla="*/ 12 h 215"/>
                <a:gd name="T6" fmla="*/ 498 w 579"/>
                <a:gd name="T7" fmla="*/ 0 h 215"/>
                <a:gd name="T8" fmla="*/ 579 w 579"/>
                <a:gd name="T9" fmla="*/ 127 h 215"/>
                <a:gd name="T10" fmla="*/ 283 w 579"/>
                <a:gd name="T11" fmla="*/ 215 h 215"/>
              </a:gdLst>
              <a:ahLst/>
              <a:cxnLst>
                <a:cxn ang="0">
                  <a:pos x="T0" y="T1"/>
                </a:cxn>
                <a:cxn ang="0">
                  <a:pos x="T2" y="T3"/>
                </a:cxn>
                <a:cxn ang="0">
                  <a:pos x="T4" y="T5"/>
                </a:cxn>
                <a:cxn ang="0">
                  <a:pos x="T6" y="T7"/>
                </a:cxn>
                <a:cxn ang="0">
                  <a:pos x="T8" y="T9"/>
                </a:cxn>
                <a:cxn ang="0">
                  <a:pos x="T10" y="T11"/>
                </a:cxn>
              </a:cxnLst>
              <a:rect l="0" t="0" r="r" b="b"/>
              <a:pathLst>
                <a:path w="579" h="215">
                  <a:moveTo>
                    <a:pt x="283" y="215"/>
                  </a:moveTo>
                  <a:cubicBezTo>
                    <a:pt x="175" y="215"/>
                    <a:pt x="77" y="184"/>
                    <a:pt x="0" y="149"/>
                  </a:cubicBezTo>
                  <a:lnTo>
                    <a:pt x="62" y="12"/>
                  </a:lnTo>
                  <a:cubicBezTo>
                    <a:pt x="173" y="63"/>
                    <a:pt x="339" y="102"/>
                    <a:pt x="498" y="0"/>
                  </a:cubicBezTo>
                  <a:lnTo>
                    <a:pt x="579" y="127"/>
                  </a:lnTo>
                  <a:cubicBezTo>
                    <a:pt x="478" y="191"/>
                    <a:pt x="377" y="215"/>
                    <a:pt x="283"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6" name="Freeform 482">
              <a:extLst>
                <a:ext uri="{FF2B5EF4-FFF2-40B4-BE49-F238E27FC236}">
                  <a16:creationId xmlns:a16="http://schemas.microsoft.com/office/drawing/2014/main" id="{BBAAA6D1-DD7D-DB1F-0971-98EF47EA5EDB}"/>
                </a:ext>
              </a:extLst>
            </p:cNvPr>
            <p:cNvSpPr>
              <a:spLocks/>
            </p:cNvSpPr>
            <p:nvPr/>
          </p:nvSpPr>
          <p:spPr bwMode="auto">
            <a:xfrm>
              <a:off x="3644901" y="1736725"/>
              <a:ext cx="36513" cy="79375"/>
            </a:xfrm>
            <a:custGeom>
              <a:avLst/>
              <a:gdLst>
                <a:gd name="T0" fmla="*/ 188 w 321"/>
                <a:gd name="T1" fmla="*/ 675 h 675"/>
                <a:gd name="T2" fmla="*/ 194 w 321"/>
                <a:gd name="T3" fmla="*/ 0 h 675"/>
                <a:gd name="T4" fmla="*/ 321 w 321"/>
                <a:gd name="T5" fmla="*/ 79 h 675"/>
                <a:gd name="T6" fmla="*/ 312 w 321"/>
                <a:gd name="T7" fmla="*/ 590 h 675"/>
                <a:gd name="T8" fmla="*/ 188 w 321"/>
                <a:gd name="T9" fmla="*/ 675 h 675"/>
              </a:gdLst>
              <a:ahLst/>
              <a:cxnLst>
                <a:cxn ang="0">
                  <a:pos x="T0" y="T1"/>
                </a:cxn>
                <a:cxn ang="0">
                  <a:pos x="T2" y="T3"/>
                </a:cxn>
                <a:cxn ang="0">
                  <a:pos x="T4" y="T5"/>
                </a:cxn>
                <a:cxn ang="0">
                  <a:pos x="T6" y="T7"/>
                </a:cxn>
                <a:cxn ang="0">
                  <a:pos x="T8" y="T9"/>
                </a:cxn>
              </a:cxnLst>
              <a:rect l="0" t="0" r="r" b="b"/>
              <a:pathLst>
                <a:path w="321" h="675">
                  <a:moveTo>
                    <a:pt x="188" y="675"/>
                  </a:moveTo>
                  <a:cubicBezTo>
                    <a:pt x="0" y="402"/>
                    <a:pt x="111" y="135"/>
                    <a:pt x="194" y="0"/>
                  </a:cubicBezTo>
                  <a:lnTo>
                    <a:pt x="321" y="79"/>
                  </a:lnTo>
                  <a:cubicBezTo>
                    <a:pt x="243" y="205"/>
                    <a:pt x="178" y="397"/>
                    <a:pt x="312" y="590"/>
                  </a:cubicBezTo>
                  <a:lnTo>
                    <a:pt x="188" y="67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7" name="Freeform 483">
              <a:extLst>
                <a:ext uri="{FF2B5EF4-FFF2-40B4-BE49-F238E27FC236}">
                  <a16:creationId xmlns:a16="http://schemas.microsoft.com/office/drawing/2014/main" id="{40B77519-C34A-2BB0-6B8D-E7FC70CA74AD}"/>
                </a:ext>
              </a:extLst>
            </p:cNvPr>
            <p:cNvSpPr>
              <a:spLocks noEditPoints="1"/>
            </p:cNvSpPr>
            <p:nvPr/>
          </p:nvSpPr>
          <p:spPr bwMode="auto">
            <a:xfrm>
              <a:off x="3248026" y="1560513"/>
              <a:ext cx="406400" cy="404813"/>
            </a:xfrm>
            <a:custGeom>
              <a:avLst/>
              <a:gdLst>
                <a:gd name="T0" fmla="*/ 1526 w 3492"/>
                <a:gd name="T1" fmla="*/ 151 h 3459"/>
                <a:gd name="T2" fmla="*/ 1511 w 3492"/>
                <a:gd name="T3" fmla="*/ 157 h 3459"/>
                <a:gd name="T4" fmla="*/ 157 w 3492"/>
                <a:gd name="T5" fmla="*/ 1573 h 3459"/>
                <a:gd name="T6" fmla="*/ 150 w 3492"/>
                <a:gd name="T7" fmla="*/ 1588 h 3459"/>
                <a:gd name="T8" fmla="*/ 155 w 3492"/>
                <a:gd name="T9" fmla="*/ 1599 h 3459"/>
                <a:gd name="T10" fmla="*/ 1938 w 3492"/>
                <a:gd name="T11" fmla="*/ 3305 h 3459"/>
                <a:gd name="T12" fmla="*/ 1949 w 3492"/>
                <a:gd name="T13" fmla="*/ 3309 h 3459"/>
                <a:gd name="T14" fmla="*/ 1964 w 3492"/>
                <a:gd name="T15" fmla="*/ 3302 h 3459"/>
                <a:gd name="T16" fmla="*/ 3318 w 3492"/>
                <a:gd name="T17" fmla="*/ 1886 h 3459"/>
                <a:gd name="T18" fmla="*/ 3320 w 3492"/>
                <a:gd name="T19" fmla="*/ 1860 h 3459"/>
                <a:gd name="T20" fmla="*/ 1536 w 3492"/>
                <a:gd name="T21" fmla="*/ 154 h 3459"/>
                <a:gd name="T22" fmla="*/ 1526 w 3492"/>
                <a:gd name="T23" fmla="*/ 151 h 3459"/>
                <a:gd name="T24" fmla="*/ 1949 w 3492"/>
                <a:gd name="T25" fmla="*/ 3459 h 3459"/>
                <a:gd name="T26" fmla="*/ 1835 w 3492"/>
                <a:gd name="T27" fmla="*/ 3413 h 3459"/>
                <a:gd name="T28" fmla="*/ 51 w 3492"/>
                <a:gd name="T29" fmla="*/ 1708 h 3459"/>
                <a:gd name="T30" fmla="*/ 0 w 3492"/>
                <a:gd name="T31" fmla="*/ 1589 h 3459"/>
                <a:gd name="T32" fmla="*/ 48 w 3492"/>
                <a:gd name="T33" fmla="*/ 1469 h 3459"/>
                <a:gd name="T34" fmla="*/ 1402 w 3492"/>
                <a:gd name="T35" fmla="*/ 54 h 3459"/>
                <a:gd name="T36" fmla="*/ 1526 w 3492"/>
                <a:gd name="T37" fmla="*/ 0 h 3459"/>
                <a:gd name="T38" fmla="*/ 1640 w 3492"/>
                <a:gd name="T39" fmla="*/ 46 h 3459"/>
                <a:gd name="T40" fmla="*/ 3424 w 3492"/>
                <a:gd name="T41" fmla="*/ 1752 h 3459"/>
                <a:gd name="T42" fmla="*/ 3427 w 3492"/>
                <a:gd name="T43" fmla="*/ 1990 h 3459"/>
                <a:gd name="T44" fmla="*/ 2073 w 3492"/>
                <a:gd name="T45" fmla="*/ 3406 h 3459"/>
                <a:gd name="T46" fmla="*/ 1949 w 3492"/>
                <a:gd name="T47" fmla="*/ 3459 h 3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2" h="3459">
                  <a:moveTo>
                    <a:pt x="1526" y="151"/>
                  </a:moveTo>
                  <a:cubicBezTo>
                    <a:pt x="1523" y="151"/>
                    <a:pt x="1516" y="151"/>
                    <a:pt x="1511" y="157"/>
                  </a:cubicBezTo>
                  <a:lnTo>
                    <a:pt x="157" y="1573"/>
                  </a:lnTo>
                  <a:cubicBezTo>
                    <a:pt x="151" y="1579"/>
                    <a:pt x="150" y="1585"/>
                    <a:pt x="150" y="1588"/>
                  </a:cubicBezTo>
                  <a:cubicBezTo>
                    <a:pt x="150" y="1592"/>
                    <a:pt x="151" y="1596"/>
                    <a:pt x="155" y="1599"/>
                  </a:cubicBezTo>
                  <a:lnTo>
                    <a:pt x="1938" y="3305"/>
                  </a:lnTo>
                  <a:cubicBezTo>
                    <a:pt x="1941" y="3308"/>
                    <a:pt x="1945" y="3309"/>
                    <a:pt x="1949" y="3309"/>
                  </a:cubicBezTo>
                  <a:cubicBezTo>
                    <a:pt x="1952" y="3309"/>
                    <a:pt x="1959" y="3308"/>
                    <a:pt x="1964" y="3302"/>
                  </a:cubicBezTo>
                  <a:lnTo>
                    <a:pt x="3318" y="1886"/>
                  </a:lnTo>
                  <a:cubicBezTo>
                    <a:pt x="3326" y="1878"/>
                    <a:pt x="3327" y="1866"/>
                    <a:pt x="3320" y="1860"/>
                  </a:cubicBezTo>
                  <a:lnTo>
                    <a:pt x="1536" y="154"/>
                  </a:lnTo>
                  <a:cubicBezTo>
                    <a:pt x="1534" y="152"/>
                    <a:pt x="1530" y="151"/>
                    <a:pt x="1526" y="151"/>
                  </a:cubicBezTo>
                  <a:close/>
                  <a:moveTo>
                    <a:pt x="1949" y="3459"/>
                  </a:moveTo>
                  <a:cubicBezTo>
                    <a:pt x="1906" y="3459"/>
                    <a:pt x="1865" y="3443"/>
                    <a:pt x="1835" y="3413"/>
                  </a:cubicBezTo>
                  <a:lnTo>
                    <a:pt x="51" y="1708"/>
                  </a:lnTo>
                  <a:cubicBezTo>
                    <a:pt x="18" y="1677"/>
                    <a:pt x="0" y="1634"/>
                    <a:pt x="0" y="1589"/>
                  </a:cubicBezTo>
                  <a:cubicBezTo>
                    <a:pt x="0" y="1545"/>
                    <a:pt x="17" y="1502"/>
                    <a:pt x="48" y="1469"/>
                  </a:cubicBezTo>
                  <a:lnTo>
                    <a:pt x="1402" y="54"/>
                  </a:lnTo>
                  <a:cubicBezTo>
                    <a:pt x="1434" y="20"/>
                    <a:pt x="1480" y="0"/>
                    <a:pt x="1526" y="0"/>
                  </a:cubicBezTo>
                  <a:cubicBezTo>
                    <a:pt x="1569" y="0"/>
                    <a:pt x="1609" y="17"/>
                    <a:pt x="1640" y="46"/>
                  </a:cubicBezTo>
                  <a:lnTo>
                    <a:pt x="3424" y="1752"/>
                  </a:lnTo>
                  <a:cubicBezTo>
                    <a:pt x="3490" y="1815"/>
                    <a:pt x="3492" y="1922"/>
                    <a:pt x="3427" y="1990"/>
                  </a:cubicBezTo>
                  <a:lnTo>
                    <a:pt x="2073" y="3406"/>
                  </a:lnTo>
                  <a:cubicBezTo>
                    <a:pt x="2040" y="3440"/>
                    <a:pt x="1995" y="3459"/>
                    <a:pt x="1949" y="34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28" name="Freeform 484">
              <a:extLst>
                <a:ext uri="{FF2B5EF4-FFF2-40B4-BE49-F238E27FC236}">
                  <a16:creationId xmlns:a16="http://schemas.microsoft.com/office/drawing/2014/main" id="{6ABA53C7-B992-FCD0-F538-37EB79DD3E51}"/>
                </a:ext>
              </a:extLst>
            </p:cNvPr>
            <p:cNvSpPr>
              <a:spLocks/>
            </p:cNvSpPr>
            <p:nvPr/>
          </p:nvSpPr>
          <p:spPr bwMode="auto">
            <a:xfrm>
              <a:off x="3162301" y="1735138"/>
              <a:ext cx="320675" cy="307975"/>
            </a:xfrm>
            <a:custGeom>
              <a:avLst/>
              <a:gdLst>
                <a:gd name="T0" fmla="*/ 2671 w 2754"/>
                <a:gd name="T1" fmla="*/ 2632 h 2632"/>
                <a:gd name="T2" fmla="*/ 2619 w 2754"/>
                <a:gd name="T3" fmla="*/ 2611 h 2632"/>
                <a:gd name="T4" fmla="*/ 31 w 2754"/>
                <a:gd name="T5" fmla="*/ 137 h 2632"/>
                <a:gd name="T6" fmla="*/ 29 w 2754"/>
                <a:gd name="T7" fmla="*/ 31 h 2632"/>
                <a:gd name="T8" fmla="*/ 135 w 2754"/>
                <a:gd name="T9" fmla="*/ 28 h 2632"/>
                <a:gd name="T10" fmla="*/ 2723 w 2754"/>
                <a:gd name="T11" fmla="*/ 2503 h 2632"/>
                <a:gd name="T12" fmla="*/ 2725 w 2754"/>
                <a:gd name="T13" fmla="*/ 2609 h 2632"/>
                <a:gd name="T14" fmla="*/ 2671 w 2754"/>
                <a:gd name="T15" fmla="*/ 2632 h 26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54" h="2632">
                  <a:moveTo>
                    <a:pt x="2671" y="2632"/>
                  </a:moveTo>
                  <a:cubicBezTo>
                    <a:pt x="2652" y="2632"/>
                    <a:pt x="2633" y="2625"/>
                    <a:pt x="2619" y="2611"/>
                  </a:cubicBezTo>
                  <a:lnTo>
                    <a:pt x="31" y="137"/>
                  </a:lnTo>
                  <a:cubicBezTo>
                    <a:pt x="1" y="108"/>
                    <a:pt x="0" y="61"/>
                    <a:pt x="29" y="31"/>
                  </a:cubicBezTo>
                  <a:cubicBezTo>
                    <a:pt x="57" y="1"/>
                    <a:pt x="105" y="0"/>
                    <a:pt x="135" y="28"/>
                  </a:cubicBezTo>
                  <a:lnTo>
                    <a:pt x="2723" y="2503"/>
                  </a:lnTo>
                  <a:cubicBezTo>
                    <a:pt x="2753" y="2531"/>
                    <a:pt x="2754" y="2579"/>
                    <a:pt x="2725" y="2609"/>
                  </a:cubicBezTo>
                  <a:cubicBezTo>
                    <a:pt x="2710" y="2624"/>
                    <a:pt x="2690" y="2632"/>
                    <a:pt x="2671" y="26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grpSp>
        <p:nvGrpSpPr>
          <p:cNvPr id="129" name="Briefcase10" descr="{&quot;Key&quot;:&quot;POWER_USER_SHAPE_ICON&quot;,&quot;Value&quot;:&quot;POWER_USER_SHAPE_ICON_STYLE_1&quot;}">
            <a:extLst>
              <a:ext uri="{FF2B5EF4-FFF2-40B4-BE49-F238E27FC236}">
                <a16:creationId xmlns:a16="http://schemas.microsoft.com/office/drawing/2014/main" id="{7EAF9176-30BC-B890-41BD-BBC1021CE24B}"/>
              </a:ext>
            </a:extLst>
          </p:cNvPr>
          <p:cNvGrpSpPr>
            <a:grpSpLocks noChangeAspect="1"/>
          </p:cNvGrpSpPr>
          <p:nvPr/>
        </p:nvGrpSpPr>
        <p:grpSpPr>
          <a:xfrm>
            <a:off x="6927344" y="1065901"/>
            <a:ext cx="421927" cy="336934"/>
            <a:chOff x="7331076" y="1797050"/>
            <a:chExt cx="441325" cy="352425"/>
          </a:xfrm>
          <a:solidFill>
            <a:schemeClr val="accent6"/>
          </a:solidFill>
        </p:grpSpPr>
        <p:sp>
          <p:nvSpPr>
            <p:cNvPr id="130" name="Freeform 198">
              <a:extLst>
                <a:ext uri="{FF2B5EF4-FFF2-40B4-BE49-F238E27FC236}">
                  <a16:creationId xmlns:a16="http://schemas.microsoft.com/office/drawing/2014/main" id="{9B36C309-EC5F-655A-1006-10109A10CF1D}"/>
                </a:ext>
              </a:extLst>
            </p:cNvPr>
            <p:cNvSpPr>
              <a:spLocks noEditPoints="1"/>
            </p:cNvSpPr>
            <p:nvPr/>
          </p:nvSpPr>
          <p:spPr bwMode="auto">
            <a:xfrm>
              <a:off x="7331076" y="1847850"/>
              <a:ext cx="439738" cy="301625"/>
            </a:xfrm>
            <a:custGeom>
              <a:avLst/>
              <a:gdLst>
                <a:gd name="T0" fmla="*/ 26 w 482"/>
                <a:gd name="T1" fmla="*/ 14 h 330"/>
                <a:gd name="T2" fmla="*/ 15 w 482"/>
                <a:gd name="T3" fmla="*/ 26 h 330"/>
                <a:gd name="T4" fmla="*/ 15 w 482"/>
                <a:gd name="T5" fmla="*/ 305 h 330"/>
                <a:gd name="T6" fmla="*/ 26 w 482"/>
                <a:gd name="T7" fmla="*/ 316 h 330"/>
                <a:gd name="T8" fmla="*/ 457 w 482"/>
                <a:gd name="T9" fmla="*/ 316 h 330"/>
                <a:gd name="T10" fmla="*/ 468 w 482"/>
                <a:gd name="T11" fmla="*/ 305 h 330"/>
                <a:gd name="T12" fmla="*/ 468 w 482"/>
                <a:gd name="T13" fmla="*/ 26 h 330"/>
                <a:gd name="T14" fmla="*/ 457 w 482"/>
                <a:gd name="T15" fmla="*/ 14 h 330"/>
                <a:gd name="T16" fmla="*/ 26 w 482"/>
                <a:gd name="T17" fmla="*/ 14 h 330"/>
                <a:gd name="T18" fmla="*/ 457 w 482"/>
                <a:gd name="T19" fmla="*/ 330 h 330"/>
                <a:gd name="T20" fmla="*/ 26 w 482"/>
                <a:gd name="T21" fmla="*/ 330 h 330"/>
                <a:gd name="T22" fmla="*/ 0 w 482"/>
                <a:gd name="T23" fmla="*/ 305 h 330"/>
                <a:gd name="T24" fmla="*/ 0 w 482"/>
                <a:gd name="T25" fmla="*/ 26 h 330"/>
                <a:gd name="T26" fmla="*/ 26 w 482"/>
                <a:gd name="T27" fmla="*/ 0 h 330"/>
                <a:gd name="T28" fmla="*/ 457 w 482"/>
                <a:gd name="T29" fmla="*/ 0 h 330"/>
                <a:gd name="T30" fmla="*/ 482 w 482"/>
                <a:gd name="T31" fmla="*/ 26 h 330"/>
                <a:gd name="T32" fmla="*/ 482 w 482"/>
                <a:gd name="T33" fmla="*/ 305 h 330"/>
                <a:gd name="T34" fmla="*/ 457 w 482"/>
                <a:gd name="T3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2" h="330">
                  <a:moveTo>
                    <a:pt x="26" y="14"/>
                  </a:moveTo>
                  <a:cubicBezTo>
                    <a:pt x="20" y="14"/>
                    <a:pt x="15" y="19"/>
                    <a:pt x="15" y="26"/>
                  </a:cubicBezTo>
                  <a:lnTo>
                    <a:pt x="15" y="305"/>
                  </a:lnTo>
                  <a:cubicBezTo>
                    <a:pt x="15" y="311"/>
                    <a:pt x="20" y="316"/>
                    <a:pt x="26" y="316"/>
                  </a:cubicBezTo>
                  <a:lnTo>
                    <a:pt x="457" y="316"/>
                  </a:lnTo>
                  <a:cubicBezTo>
                    <a:pt x="463" y="316"/>
                    <a:pt x="468" y="311"/>
                    <a:pt x="468" y="305"/>
                  </a:cubicBezTo>
                  <a:lnTo>
                    <a:pt x="468" y="26"/>
                  </a:lnTo>
                  <a:cubicBezTo>
                    <a:pt x="468" y="19"/>
                    <a:pt x="463" y="14"/>
                    <a:pt x="457" y="14"/>
                  </a:cubicBezTo>
                  <a:lnTo>
                    <a:pt x="26" y="14"/>
                  </a:lnTo>
                  <a:close/>
                  <a:moveTo>
                    <a:pt x="457" y="330"/>
                  </a:moveTo>
                  <a:lnTo>
                    <a:pt x="26" y="330"/>
                  </a:lnTo>
                  <a:cubicBezTo>
                    <a:pt x="12" y="330"/>
                    <a:pt x="0" y="319"/>
                    <a:pt x="0" y="305"/>
                  </a:cubicBezTo>
                  <a:lnTo>
                    <a:pt x="0" y="26"/>
                  </a:lnTo>
                  <a:cubicBezTo>
                    <a:pt x="0" y="11"/>
                    <a:pt x="12" y="0"/>
                    <a:pt x="26" y="0"/>
                  </a:cubicBezTo>
                  <a:lnTo>
                    <a:pt x="457" y="0"/>
                  </a:lnTo>
                  <a:cubicBezTo>
                    <a:pt x="471" y="0"/>
                    <a:pt x="482" y="11"/>
                    <a:pt x="482" y="26"/>
                  </a:cubicBezTo>
                  <a:lnTo>
                    <a:pt x="482" y="305"/>
                  </a:lnTo>
                  <a:cubicBezTo>
                    <a:pt x="482" y="319"/>
                    <a:pt x="471" y="330"/>
                    <a:pt x="457" y="3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1" name="Freeform 199">
              <a:extLst>
                <a:ext uri="{FF2B5EF4-FFF2-40B4-BE49-F238E27FC236}">
                  <a16:creationId xmlns:a16="http://schemas.microsoft.com/office/drawing/2014/main" id="{8B776013-955F-CA1E-13B3-72962E2C5E59}"/>
                </a:ext>
              </a:extLst>
            </p:cNvPr>
            <p:cNvSpPr>
              <a:spLocks/>
            </p:cNvSpPr>
            <p:nvPr/>
          </p:nvSpPr>
          <p:spPr bwMode="auto">
            <a:xfrm>
              <a:off x="7478713" y="1797050"/>
              <a:ext cx="150813" cy="63500"/>
            </a:xfrm>
            <a:custGeom>
              <a:avLst/>
              <a:gdLst>
                <a:gd name="T0" fmla="*/ 157 w 165"/>
                <a:gd name="T1" fmla="*/ 69 h 69"/>
                <a:gd name="T2" fmla="*/ 150 w 165"/>
                <a:gd name="T3" fmla="*/ 62 h 69"/>
                <a:gd name="T4" fmla="*/ 150 w 165"/>
                <a:gd name="T5" fmla="*/ 14 h 69"/>
                <a:gd name="T6" fmla="*/ 15 w 165"/>
                <a:gd name="T7" fmla="*/ 14 h 69"/>
                <a:gd name="T8" fmla="*/ 15 w 165"/>
                <a:gd name="T9" fmla="*/ 62 h 69"/>
                <a:gd name="T10" fmla="*/ 7 w 165"/>
                <a:gd name="T11" fmla="*/ 69 h 69"/>
                <a:gd name="T12" fmla="*/ 0 w 165"/>
                <a:gd name="T13" fmla="*/ 62 h 69"/>
                <a:gd name="T14" fmla="*/ 0 w 165"/>
                <a:gd name="T15" fmla="*/ 7 h 69"/>
                <a:gd name="T16" fmla="*/ 7 w 165"/>
                <a:gd name="T17" fmla="*/ 0 h 69"/>
                <a:gd name="T18" fmla="*/ 157 w 165"/>
                <a:gd name="T19" fmla="*/ 0 h 69"/>
                <a:gd name="T20" fmla="*/ 165 w 165"/>
                <a:gd name="T21" fmla="*/ 7 h 69"/>
                <a:gd name="T22" fmla="*/ 165 w 165"/>
                <a:gd name="T23" fmla="*/ 62 h 69"/>
                <a:gd name="T24" fmla="*/ 157 w 165"/>
                <a:gd name="T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69">
                  <a:moveTo>
                    <a:pt x="157" y="69"/>
                  </a:moveTo>
                  <a:cubicBezTo>
                    <a:pt x="153" y="69"/>
                    <a:pt x="150" y="66"/>
                    <a:pt x="150" y="62"/>
                  </a:cubicBezTo>
                  <a:lnTo>
                    <a:pt x="150" y="14"/>
                  </a:lnTo>
                  <a:lnTo>
                    <a:pt x="15" y="14"/>
                  </a:lnTo>
                  <a:lnTo>
                    <a:pt x="15" y="62"/>
                  </a:lnTo>
                  <a:cubicBezTo>
                    <a:pt x="15" y="66"/>
                    <a:pt x="11" y="69"/>
                    <a:pt x="7" y="69"/>
                  </a:cubicBezTo>
                  <a:cubicBezTo>
                    <a:pt x="3" y="69"/>
                    <a:pt x="0" y="66"/>
                    <a:pt x="0" y="62"/>
                  </a:cubicBezTo>
                  <a:lnTo>
                    <a:pt x="0" y="7"/>
                  </a:lnTo>
                  <a:cubicBezTo>
                    <a:pt x="0" y="3"/>
                    <a:pt x="3" y="0"/>
                    <a:pt x="7" y="0"/>
                  </a:cubicBezTo>
                  <a:lnTo>
                    <a:pt x="157" y="0"/>
                  </a:lnTo>
                  <a:cubicBezTo>
                    <a:pt x="161" y="0"/>
                    <a:pt x="165" y="3"/>
                    <a:pt x="165" y="7"/>
                  </a:cubicBezTo>
                  <a:lnTo>
                    <a:pt x="165" y="62"/>
                  </a:lnTo>
                  <a:cubicBezTo>
                    <a:pt x="165" y="66"/>
                    <a:pt x="161" y="69"/>
                    <a:pt x="157" y="6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2" name="Freeform 200">
              <a:extLst>
                <a:ext uri="{FF2B5EF4-FFF2-40B4-BE49-F238E27FC236}">
                  <a16:creationId xmlns:a16="http://schemas.microsoft.com/office/drawing/2014/main" id="{E41239EF-8E14-CE14-1B41-5A66BA4579EC}"/>
                </a:ext>
              </a:extLst>
            </p:cNvPr>
            <p:cNvSpPr>
              <a:spLocks noEditPoints="1"/>
            </p:cNvSpPr>
            <p:nvPr/>
          </p:nvSpPr>
          <p:spPr bwMode="auto">
            <a:xfrm>
              <a:off x="742473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7 w 62"/>
                <a:gd name="T11" fmla="*/ 66 h 90"/>
                <a:gd name="T12" fmla="*/ 47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7" y="71"/>
                    <a:pt x="47" y="66"/>
                  </a:cubicBezTo>
                  <a:lnTo>
                    <a:pt x="47" y="24"/>
                  </a:lnTo>
                  <a:cubicBezTo>
                    <a:pt x="47"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3" name="Freeform 201">
              <a:extLst>
                <a:ext uri="{FF2B5EF4-FFF2-40B4-BE49-F238E27FC236}">
                  <a16:creationId xmlns:a16="http://schemas.microsoft.com/office/drawing/2014/main" id="{691079FA-6352-1BC2-239B-FFAFEE6AE7BD}"/>
                </a:ext>
              </a:extLst>
            </p:cNvPr>
            <p:cNvSpPr>
              <a:spLocks noEditPoints="1"/>
            </p:cNvSpPr>
            <p:nvPr/>
          </p:nvSpPr>
          <p:spPr bwMode="auto">
            <a:xfrm>
              <a:off x="7621588" y="1957388"/>
              <a:ext cx="57150" cy="82550"/>
            </a:xfrm>
            <a:custGeom>
              <a:avLst/>
              <a:gdLst>
                <a:gd name="T0" fmla="*/ 24 w 62"/>
                <a:gd name="T1" fmla="*/ 15 h 90"/>
                <a:gd name="T2" fmla="*/ 15 w 62"/>
                <a:gd name="T3" fmla="*/ 24 h 90"/>
                <a:gd name="T4" fmla="*/ 15 w 62"/>
                <a:gd name="T5" fmla="*/ 66 h 90"/>
                <a:gd name="T6" fmla="*/ 24 w 62"/>
                <a:gd name="T7" fmla="*/ 76 h 90"/>
                <a:gd name="T8" fmla="*/ 38 w 62"/>
                <a:gd name="T9" fmla="*/ 76 h 90"/>
                <a:gd name="T10" fmla="*/ 48 w 62"/>
                <a:gd name="T11" fmla="*/ 66 h 90"/>
                <a:gd name="T12" fmla="*/ 48 w 62"/>
                <a:gd name="T13" fmla="*/ 24 h 90"/>
                <a:gd name="T14" fmla="*/ 38 w 62"/>
                <a:gd name="T15" fmla="*/ 15 h 90"/>
                <a:gd name="T16" fmla="*/ 24 w 62"/>
                <a:gd name="T17" fmla="*/ 15 h 90"/>
                <a:gd name="T18" fmla="*/ 38 w 62"/>
                <a:gd name="T19" fmla="*/ 90 h 90"/>
                <a:gd name="T20" fmla="*/ 24 w 62"/>
                <a:gd name="T21" fmla="*/ 90 h 90"/>
                <a:gd name="T22" fmla="*/ 0 w 62"/>
                <a:gd name="T23" fmla="*/ 66 h 90"/>
                <a:gd name="T24" fmla="*/ 0 w 62"/>
                <a:gd name="T25" fmla="*/ 24 h 90"/>
                <a:gd name="T26" fmla="*/ 24 w 62"/>
                <a:gd name="T27" fmla="*/ 0 h 90"/>
                <a:gd name="T28" fmla="*/ 38 w 62"/>
                <a:gd name="T29" fmla="*/ 0 h 90"/>
                <a:gd name="T30" fmla="*/ 62 w 62"/>
                <a:gd name="T31" fmla="*/ 24 h 90"/>
                <a:gd name="T32" fmla="*/ 62 w 62"/>
                <a:gd name="T33" fmla="*/ 66 h 90"/>
                <a:gd name="T34" fmla="*/ 38 w 62"/>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0">
                  <a:moveTo>
                    <a:pt x="24" y="15"/>
                  </a:moveTo>
                  <a:cubicBezTo>
                    <a:pt x="19" y="15"/>
                    <a:pt x="15" y="19"/>
                    <a:pt x="15" y="24"/>
                  </a:cubicBezTo>
                  <a:lnTo>
                    <a:pt x="15" y="66"/>
                  </a:lnTo>
                  <a:cubicBezTo>
                    <a:pt x="15" y="71"/>
                    <a:pt x="19" y="76"/>
                    <a:pt x="24" y="76"/>
                  </a:cubicBezTo>
                  <a:lnTo>
                    <a:pt x="38" y="76"/>
                  </a:lnTo>
                  <a:cubicBezTo>
                    <a:pt x="43" y="76"/>
                    <a:pt x="48" y="71"/>
                    <a:pt x="48" y="66"/>
                  </a:cubicBezTo>
                  <a:lnTo>
                    <a:pt x="48" y="24"/>
                  </a:lnTo>
                  <a:cubicBezTo>
                    <a:pt x="48" y="19"/>
                    <a:pt x="43" y="15"/>
                    <a:pt x="38" y="15"/>
                  </a:cubicBezTo>
                  <a:lnTo>
                    <a:pt x="24" y="15"/>
                  </a:lnTo>
                  <a:close/>
                  <a:moveTo>
                    <a:pt x="38" y="90"/>
                  </a:moveTo>
                  <a:lnTo>
                    <a:pt x="24" y="90"/>
                  </a:lnTo>
                  <a:cubicBezTo>
                    <a:pt x="11" y="90"/>
                    <a:pt x="0" y="80"/>
                    <a:pt x="0" y="66"/>
                  </a:cubicBezTo>
                  <a:lnTo>
                    <a:pt x="0" y="24"/>
                  </a:lnTo>
                  <a:cubicBezTo>
                    <a:pt x="0" y="11"/>
                    <a:pt x="11" y="0"/>
                    <a:pt x="24" y="0"/>
                  </a:cubicBezTo>
                  <a:lnTo>
                    <a:pt x="38" y="0"/>
                  </a:lnTo>
                  <a:cubicBezTo>
                    <a:pt x="51" y="0"/>
                    <a:pt x="62" y="11"/>
                    <a:pt x="62" y="24"/>
                  </a:cubicBezTo>
                  <a:lnTo>
                    <a:pt x="62" y="66"/>
                  </a:lnTo>
                  <a:cubicBezTo>
                    <a:pt x="62" y="80"/>
                    <a:pt x="51" y="90"/>
                    <a:pt x="38" y="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4" name="Freeform 202">
              <a:extLst>
                <a:ext uri="{FF2B5EF4-FFF2-40B4-BE49-F238E27FC236}">
                  <a16:creationId xmlns:a16="http://schemas.microsoft.com/office/drawing/2014/main" id="{850D3820-4158-1F57-B0BE-80E6C00E929E}"/>
                </a:ext>
              </a:extLst>
            </p:cNvPr>
            <p:cNvSpPr>
              <a:spLocks/>
            </p:cNvSpPr>
            <p:nvPr/>
          </p:nvSpPr>
          <p:spPr bwMode="auto">
            <a:xfrm>
              <a:off x="7331076" y="1933575"/>
              <a:ext cx="85725" cy="71438"/>
            </a:xfrm>
            <a:custGeom>
              <a:avLst/>
              <a:gdLst>
                <a:gd name="T0" fmla="*/ 86 w 94"/>
                <a:gd name="T1" fmla="*/ 78 h 78"/>
                <a:gd name="T2" fmla="*/ 71 w 94"/>
                <a:gd name="T3" fmla="*/ 78 h 78"/>
                <a:gd name="T4" fmla="*/ 66 w 94"/>
                <a:gd name="T5" fmla="*/ 76 h 78"/>
                <a:gd name="T6" fmla="*/ 3 w 94"/>
                <a:gd name="T7" fmla="*/ 13 h 78"/>
                <a:gd name="T8" fmla="*/ 3 w 94"/>
                <a:gd name="T9" fmla="*/ 3 h 78"/>
                <a:gd name="T10" fmla="*/ 13 w 94"/>
                <a:gd name="T11" fmla="*/ 3 h 78"/>
                <a:gd name="T12" fmla="*/ 74 w 94"/>
                <a:gd name="T13" fmla="*/ 63 h 78"/>
                <a:gd name="T14" fmla="*/ 86 w 94"/>
                <a:gd name="T15" fmla="*/ 63 h 78"/>
                <a:gd name="T16" fmla="*/ 94 w 94"/>
                <a:gd name="T17" fmla="*/ 71 h 78"/>
                <a:gd name="T18" fmla="*/ 86 w 94"/>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8">
                  <a:moveTo>
                    <a:pt x="86" y="78"/>
                  </a:moveTo>
                  <a:lnTo>
                    <a:pt x="71" y="78"/>
                  </a:lnTo>
                  <a:cubicBezTo>
                    <a:pt x="69" y="78"/>
                    <a:pt x="68" y="77"/>
                    <a:pt x="66" y="76"/>
                  </a:cubicBezTo>
                  <a:lnTo>
                    <a:pt x="3" y="13"/>
                  </a:lnTo>
                  <a:cubicBezTo>
                    <a:pt x="0" y="10"/>
                    <a:pt x="0" y="5"/>
                    <a:pt x="3" y="3"/>
                  </a:cubicBezTo>
                  <a:cubicBezTo>
                    <a:pt x="6" y="0"/>
                    <a:pt x="11" y="0"/>
                    <a:pt x="13" y="3"/>
                  </a:cubicBezTo>
                  <a:lnTo>
                    <a:pt x="74" y="63"/>
                  </a:lnTo>
                  <a:lnTo>
                    <a:pt x="86" y="63"/>
                  </a:lnTo>
                  <a:cubicBezTo>
                    <a:pt x="90" y="63"/>
                    <a:pt x="94" y="67"/>
                    <a:pt x="94" y="71"/>
                  </a:cubicBezTo>
                  <a:cubicBezTo>
                    <a:pt x="94" y="75"/>
                    <a:pt x="90" y="78"/>
                    <a:pt x="86"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5" name="Freeform 203">
              <a:extLst>
                <a:ext uri="{FF2B5EF4-FFF2-40B4-BE49-F238E27FC236}">
                  <a16:creationId xmlns:a16="http://schemas.microsoft.com/office/drawing/2014/main" id="{9E70745D-5F7D-C902-AC25-2D248FC3B40C}"/>
                </a:ext>
              </a:extLst>
            </p:cNvPr>
            <p:cNvSpPr>
              <a:spLocks/>
            </p:cNvSpPr>
            <p:nvPr/>
          </p:nvSpPr>
          <p:spPr bwMode="auto">
            <a:xfrm>
              <a:off x="7686676" y="1933575"/>
              <a:ext cx="85725" cy="71438"/>
            </a:xfrm>
            <a:custGeom>
              <a:avLst/>
              <a:gdLst>
                <a:gd name="T0" fmla="*/ 22 w 93"/>
                <a:gd name="T1" fmla="*/ 78 h 78"/>
                <a:gd name="T2" fmla="*/ 7 w 93"/>
                <a:gd name="T3" fmla="*/ 78 h 78"/>
                <a:gd name="T4" fmla="*/ 0 w 93"/>
                <a:gd name="T5" fmla="*/ 71 h 78"/>
                <a:gd name="T6" fmla="*/ 7 w 93"/>
                <a:gd name="T7" fmla="*/ 63 h 78"/>
                <a:gd name="T8" fmla="*/ 19 w 93"/>
                <a:gd name="T9" fmla="*/ 63 h 78"/>
                <a:gd name="T10" fmla="*/ 80 w 93"/>
                <a:gd name="T11" fmla="*/ 3 h 78"/>
                <a:gd name="T12" fmla="*/ 90 w 93"/>
                <a:gd name="T13" fmla="*/ 3 h 78"/>
                <a:gd name="T14" fmla="*/ 90 w 93"/>
                <a:gd name="T15" fmla="*/ 13 h 78"/>
                <a:gd name="T16" fmla="*/ 27 w 93"/>
                <a:gd name="T17" fmla="*/ 76 h 78"/>
                <a:gd name="T18" fmla="*/ 22 w 93"/>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78">
                  <a:moveTo>
                    <a:pt x="22" y="78"/>
                  </a:moveTo>
                  <a:lnTo>
                    <a:pt x="7" y="78"/>
                  </a:lnTo>
                  <a:cubicBezTo>
                    <a:pt x="3" y="78"/>
                    <a:pt x="0" y="75"/>
                    <a:pt x="0" y="71"/>
                  </a:cubicBezTo>
                  <a:cubicBezTo>
                    <a:pt x="0" y="67"/>
                    <a:pt x="3" y="63"/>
                    <a:pt x="7" y="63"/>
                  </a:cubicBezTo>
                  <a:lnTo>
                    <a:pt x="19" y="63"/>
                  </a:lnTo>
                  <a:lnTo>
                    <a:pt x="80" y="3"/>
                  </a:lnTo>
                  <a:cubicBezTo>
                    <a:pt x="83" y="0"/>
                    <a:pt x="87" y="0"/>
                    <a:pt x="90" y="3"/>
                  </a:cubicBezTo>
                  <a:cubicBezTo>
                    <a:pt x="93" y="5"/>
                    <a:pt x="93" y="10"/>
                    <a:pt x="90" y="13"/>
                  </a:cubicBezTo>
                  <a:lnTo>
                    <a:pt x="27" y="76"/>
                  </a:lnTo>
                  <a:cubicBezTo>
                    <a:pt x="26" y="77"/>
                    <a:pt x="24" y="78"/>
                    <a:pt x="22" y="7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sp>
          <p:nvSpPr>
            <p:cNvPr id="136" name="Freeform 204">
              <a:extLst>
                <a:ext uri="{FF2B5EF4-FFF2-40B4-BE49-F238E27FC236}">
                  <a16:creationId xmlns:a16="http://schemas.microsoft.com/office/drawing/2014/main" id="{158FAF2A-4A00-FDAF-E27E-4748E3E86C54}"/>
                </a:ext>
              </a:extLst>
            </p:cNvPr>
            <p:cNvSpPr>
              <a:spLocks/>
            </p:cNvSpPr>
            <p:nvPr/>
          </p:nvSpPr>
          <p:spPr bwMode="auto">
            <a:xfrm>
              <a:off x="7486651" y="1992313"/>
              <a:ext cx="130175" cy="12700"/>
            </a:xfrm>
            <a:custGeom>
              <a:avLst/>
              <a:gdLst>
                <a:gd name="T0" fmla="*/ 135 w 142"/>
                <a:gd name="T1" fmla="*/ 14 h 14"/>
                <a:gd name="T2" fmla="*/ 7 w 142"/>
                <a:gd name="T3" fmla="*/ 14 h 14"/>
                <a:gd name="T4" fmla="*/ 0 w 142"/>
                <a:gd name="T5" fmla="*/ 7 h 14"/>
                <a:gd name="T6" fmla="*/ 7 w 142"/>
                <a:gd name="T7" fmla="*/ 0 h 14"/>
                <a:gd name="T8" fmla="*/ 135 w 142"/>
                <a:gd name="T9" fmla="*/ 0 h 14"/>
                <a:gd name="T10" fmla="*/ 142 w 142"/>
                <a:gd name="T11" fmla="*/ 7 h 14"/>
                <a:gd name="T12" fmla="*/ 135 w 142"/>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2" h="14">
                  <a:moveTo>
                    <a:pt x="135" y="14"/>
                  </a:moveTo>
                  <a:lnTo>
                    <a:pt x="7" y="14"/>
                  </a:lnTo>
                  <a:cubicBezTo>
                    <a:pt x="3" y="14"/>
                    <a:pt x="0" y="11"/>
                    <a:pt x="0" y="7"/>
                  </a:cubicBezTo>
                  <a:cubicBezTo>
                    <a:pt x="0" y="3"/>
                    <a:pt x="3" y="0"/>
                    <a:pt x="7" y="0"/>
                  </a:cubicBezTo>
                  <a:lnTo>
                    <a:pt x="135" y="0"/>
                  </a:lnTo>
                  <a:cubicBezTo>
                    <a:pt x="139" y="0"/>
                    <a:pt x="142" y="3"/>
                    <a:pt x="142" y="7"/>
                  </a:cubicBezTo>
                  <a:cubicBezTo>
                    <a:pt x="142" y="11"/>
                    <a:pt x="139" y="14"/>
                    <a:pt x="135"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ea typeface="+mn-lt"/>
                <a:cs typeface="+mn-lt"/>
                <a:sym typeface="+mn-lt"/>
              </a:endParaRPr>
            </a:p>
          </p:txBody>
        </p:sp>
      </p:grpSp>
      <p:sp>
        <p:nvSpPr>
          <p:cNvPr id="3" name="Rectangle 2">
            <a:extLst>
              <a:ext uri="{FF2B5EF4-FFF2-40B4-BE49-F238E27FC236}">
                <a16:creationId xmlns:a16="http://schemas.microsoft.com/office/drawing/2014/main" id="{CF8FF7B0-2A05-A2B4-679B-E70C0C09C3AA}"/>
              </a:ext>
            </a:extLst>
          </p:cNvPr>
          <p:cNvSpPr/>
          <p:nvPr/>
        </p:nvSpPr>
        <p:spPr>
          <a:xfrm>
            <a:off x="2608735" y="1027906"/>
            <a:ext cx="45719" cy="17095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B7FC477C-8468-49C5-BAE0-A84FB0927929}"/>
              </a:ext>
            </a:extLst>
          </p:cNvPr>
          <p:cNvSpPr/>
          <p:nvPr/>
        </p:nvSpPr>
        <p:spPr>
          <a:xfrm>
            <a:off x="2606198" y="2906790"/>
            <a:ext cx="45719" cy="16219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156DB95F-6E8A-45E4-2449-807222183B9A}"/>
              </a:ext>
            </a:extLst>
          </p:cNvPr>
          <p:cNvSpPr/>
          <p:nvPr/>
        </p:nvSpPr>
        <p:spPr>
          <a:xfrm>
            <a:off x="2615717" y="4762201"/>
            <a:ext cx="45719" cy="14382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CA001177-FA72-7BE4-0ED9-4241F7BB405A}"/>
              </a:ext>
            </a:extLst>
          </p:cNvPr>
          <p:cNvSpPr/>
          <p:nvPr/>
        </p:nvSpPr>
        <p:spPr>
          <a:xfrm>
            <a:off x="6751896" y="1027906"/>
            <a:ext cx="45719" cy="518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0E58A8DF-5889-11E5-4BF5-67E6A6E44022}"/>
              </a:ext>
            </a:extLst>
          </p:cNvPr>
          <p:cNvCxnSpPr>
            <a:cxnSpLocks/>
          </p:cNvCxnSpPr>
          <p:nvPr/>
        </p:nvCxnSpPr>
        <p:spPr>
          <a:xfrm>
            <a:off x="4623914" y="3349724"/>
            <a:ext cx="0" cy="12750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Chat with solid fill">
            <a:extLst>
              <a:ext uri="{FF2B5EF4-FFF2-40B4-BE49-F238E27FC236}">
                <a16:creationId xmlns:a16="http://schemas.microsoft.com/office/drawing/2014/main" id="{B69B721C-6C81-A985-11CE-6CA717B92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0454" y="5240747"/>
            <a:ext cx="365633" cy="365633"/>
          </a:xfrm>
          <a:prstGeom prst="rect">
            <a:avLst/>
          </a:prstGeom>
        </p:spPr>
      </p:pic>
      <p:sp>
        <p:nvSpPr>
          <p:cNvPr id="9" name="TextBox 8">
            <a:extLst>
              <a:ext uri="{FF2B5EF4-FFF2-40B4-BE49-F238E27FC236}">
                <a16:creationId xmlns:a16="http://schemas.microsoft.com/office/drawing/2014/main" id="{53A1AFE0-5BE2-AF16-9D80-11F7A2DAC341}"/>
              </a:ext>
            </a:extLst>
          </p:cNvPr>
          <p:cNvSpPr txBox="1"/>
          <p:nvPr/>
        </p:nvSpPr>
        <p:spPr>
          <a:xfrm>
            <a:off x="290944" y="5535505"/>
            <a:ext cx="191430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mn-lt"/>
                <a:cs typeface="+mn-lt"/>
                <a:sym typeface="+mn-lt"/>
              </a:rPr>
              <a:t>German, Dutch, English </a:t>
            </a:r>
          </a:p>
        </p:txBody>
      </p:sp>
      <p:sp>
        <p:nvSpPr>
          <p:cNvPr id="7" name="TextBox 41">
            <a:extLst>
              <a:ext uri="{FF2B5EF4-FFF2-40B4-BE49-F238E27FC236}">
                <a16:creationId xmlns:a16="http://schemas.microsoft.com/office/drawing/2014/main" id="{AA1121E1-6014-4615-EAAC-1BD77ED11A8E}"/>
              </a:ext>
            </a:extLst>
          </p:cNvPr>
          <p:cNvSpPr txBox="1"/>
          <p:nvPr/>
        </p:nvSpPr>
        <p:spPr>
          <a:xfrm>
            <a:off x="3214895" y="4373539"/>
            <a:ext cx="1757815"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lt"/>
                <a:cs typeface="+mn-lt"/>
                <a:sym typeface="+mn-lt"/>
              </a:rPr>
              <a:t>ISO Management</a:t>
            </a:r>
          </a:p>
        </p:txBody>
      </p:sp>
      <p:pic>
        <p:nvPicPr>
          <p:cNvPr id="12" name="Grafik 11" descr="Klemmbrett Marke Silhouette">
            <a:extLst>
              <a:ext uri="{FF2B5EF4-FFF2-40B4-BE49-F238E27FC236}">
                <a16:creationId xmlns:a16="http://schemas.microsoft.com/office/drawing/2014/main" id="{A5FE6ADF-5E0B-D1B8-B73D-AEFD3DFFE9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78288" y="4345347"/>
            <a:ext cx="291600" cy="291600"/>
          </a:xfrm>
          <a:prstGeom prst="rect">
            <a:avLst/>
          </a:prstGeom>
        </p:spPr>
      </p:pic>
      <p:pic>
        <p:nvPicPr>
          <p:cNvPr id="14" name="Grafik 13" descr="Nachhaltigkeit Silhouette">
            <a:extLst>
              <a:ext uri="{FF2B5EF4-FFF2-40B4-BE49-F238E27FC236}">
                <a16:creationId xmlns:a16="http://schemas.microsoft.com/office/drawing/2014/main" id="{37F9240C-D95F-586E-C35D-C6BA42C447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74031" y="3928981"/>
            <a:ext cx="291600" cy="291600"/>
          </a:xfrm>
          <a:prstGeom prst="rect">
            <a:avLst/>
          </a:prstGeom>
        </p:spPr>
      </p:pic>
      <p:pic>
        <p:nvPicPr>
          <p:cNvPr id="15" name="Grafik 14" descr="Schild Häkchen Silhouette">
            <a:extLst>
              <a:ext uri="{FF2B5EF4-FFF2-40B4-BE49-F238E27FC236}">
                <a16:creationId xmlns:a16="http://schemas.microsoft.com/office/drawing/2014/main" id="{10F8074D-083C-8F9E-6176-F8CBCA47B8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57296" y="3476580"/>
            <a:ext cx="291600" cy="291600"/>
          </a:xfrm>
          <a:prstGeom prst="rect">
            <a:avLst/>
          </a:prstGeom>
        </p:spPr>
      </p:pic>
      <p:pic>
        <p:nvPicPr>
          <p:cNvPr id="17" name="Grafik 16" descr="Produktion Silhouette">
            <a:extLst>
              <a:ext uri="{FF2B5EF4-FFF2-40B4-BE49-F238E27FC236}">
                <a16:creationId xmlns:a16="http://schemas.microsoft.com/office/drawing/2014/main" id="{3275CED0-95FA-D82C-A30B-2140AAC3E74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55858" y="3424836"/>
            <a:ext cx="439141" cy="439141"/>
          </a:xfrm>
          <a:prstGeom prst="rect">
            <a:avLst/>
          </a:prstGeom>
        </p:spPr>
      </p:pic>
      <p:pic>
        <p:nvPicPr>
          <p:cNvPr id="36" name="Grafik 35" descr="Hierarchie Silhouette">
            <a:extLst>
              <a:ext uri="{FF2B5EF4-FFF2-40B4-BE49-F238E27FC236}">
                <a16:creationId xmlns:a16="http://schemas.microsoft.com/office/drawing/2014/main" id="{1B1C3253-D26F-0B71-35CF-6CE741E389E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7816" y="3845412"/>
            <a:ext cx="450050" cy="450050"/>
          </a:xfrm>
          <a:prstGeom prst="rect">
            <a:avLst/>
          </a:prstGeom>
        </p:spPr>
      </p:pic>
      <p:sp>
        <p:nvSpPr>
          <p:cNvPr id="2" name="Rectangle 1">
            <a:extLst>
              <a:ext uri="{FF2B5EF4-FFF2-40B4-BE49-F238E27FC236}">
                <a16:creationId xmlns:a16="http://schemas.microsoft.com/office/drawing/2014/main" id="{725DB506-3EFE-8101-72D8-BDE386B5230D}"/>
              </a:ext>
            </a:extLst>
          </p:cNvPr>
          <p:cNvSpPr/>
          <p:nvPr/>
        </p:nvSpPr>
        <p:spPr>
          <a:xfrm>
            <a:off x="9333839" y="3121"/>
            <a:ext cx="1846538" cy="30862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1" kern="0" dirty="0">
                <a:solidFill>
                  <a:schemeClr val="tx1"/>
                </a:solidFill>
                <a:latin typeface="+mj-lt"/>
                <a:ea typeface="+mn-lt"/>
                <a:cs typeface="+mn-lt"/>
                <a:sym typeface="+mn-lt"/>
              </a:rPr>
              <a:t>Expert visiting sites in: </a:t>
            </a:r>
            <a:endParaRPr kumimoji="0" lang="en-US" sz="1200" b="0" i="0" u="none" strike="noStrike" kern="0" cap="none" spc="0" normalizeH="0" baseline="0" noProof="0" dirty="0">
              <a:ln>
                <a:noFill/>
              </a:ln>
              <a:solidFill>
                <a:schemeClr val="tx1"/>
              </a:solidFill>
              <a:effectLst/>
              <a:uLnTx/>
              <a:uFillTx/>
              <a:latin typeface="+mj-lt"/>
              <a:ea typeface="+mn-lt"/>
              <a:cs typeface="+mn-lt"/>
              <a:sym typeface="+mn-lt"/>
            </a:endParaRPr>
          </a:p>
        </p:txBody>
      </p:sp>
      <p:sp>
        <p:nvSpPr>
          <p:cNvPr id="11" name="Freeform 22">
            <a:extLst>
              <a:ext uri="{FF2B5EF4-FFF2-40B4-BE49-F238E27FC236}">
                <a16:creationId xmlns:a16="http://schemas.microsoft.com/office/drawing/2014/main" id="{2E1FDF3E-E3A8-2830-F0DA-F837C47CAEC4}"/>
              </a:ext>
            </a:extLst>
          </p:cNvPr>
          <p:cNvSpPr/>
          <p:nvPr/>
        </p:nvSpPr>
        <p:spPr>
          <a:xfrm>
            <a:off x="11180377" y="0"/>
            <a:ext cx="1011622" cy="616846"/>
          </a:xfrm>
          <a:custGeom>
            <a:avLst/>
            <a:gdLst/>
            <a:ahLst/>
            <a:cxnLst/>
            <a:rect l="l" t="t" r="r" b="b"/>
            <a:pathLst>
              <a:path w="1306289" h="829493">
                <a:moveTo>
                  <a:pt x="0" y="0"/>
                </a:moveTo>
                <a:lnTo>
                  <a:pt x="1306289" y="0"/>
                </a:lnTo>
                <a:lnTo>
                  <a:pt x="1306289" y="829493"/>
                </a:lnTo>
                <a:lnTo>
                  <a:pt x="0" y="829493"/>
                </a:lnTo>
                <a:lnTo>
                  <a:pt x="0" y="0"/>
                </a:lnTo>
                <a:close/>
              </a:path>
            </a:pathLst>
          </a:custGeom>
          <a:blipFill>
            <a:blip r:embed="rId15"/>
            <a:stretch>
              <a:fillRect/>
            </a:stretch>
          </a:blipFill>
        </p:spPr>
        <p:txBody>
          <a:bodyPr/>
          <a:lstStyle/>
          <a:p>
            <a:endParaRPr lang="en-US" sz="1200" dirty="0"/>
          </a:p>
        </p:txBody>
      </p:sp>
      <p:pic>
        <p:nvPicPr>
          <p:cNvPr id="20" name="Picture 19">
            <a:extLst>
              <a:ext uri="{FF2B5EF4-FFF2-40B4-BE49-F238E27FC236}">
                <a16:creationId xmlns:a16="http://schemas.microsoft.com/office/drawing/2014/main" id="{7E5B78AD-47CA-3E86-1024-B9E25A6D6F25}"/>
              </a:ext>
            </a:extLst>
          </p:cNvPr>
          <p:cNvPicPr>
            <a:picLocks noChangeAspect="1"/>
          </p:cNvPicPr>
          <p:nvPr/>
        </p:nvPicPr>
        <p:blipFill>
          <a:blip r:embed="rId16">
            <a:extLst>
              <a:ext uri="{BEBA8EAE-BF5A-486C-A8C5-ECC9F3942E4B}">
                <a14:imgProps xmlns:a14="http://schemas.microsoft.com/office/drawing/2010/main">
                  <a14:imgLayer r:embed="rId17">
                    <a14:imgEffect>
                      <a14:saturation sat="0"/>
                    </a14:imgEffect>
                  </a14:imgLayer>
                </a14:imgProps>
              </a:ext>
            </a:extLst>
          </a:blip>
          <a:stretch>
            <a:fillRect/>
          </a:stretch>
        </p:blipFill>
        <p:spPr>
          <a:xfrm>
            <a:off x="612742" y="1224578"/>
            <a:ext cx="1381318" cy="1419423"/>
          </a:xfrm>
          <a:prstGeom prst="rect">
            <a:avLst/>
          </a:prstGeom>
        </p:spPr>
      </p:pic>
    </p:spTree>
    <p:extLst>
      <p:ext uri="{BB962C8B-B14F-4D97-AF65-F5344CB8AC3E}">
        <p14:creationId xmlns:p14="http://schemas.microsoft.com/office/powerpoint/2010/main" val="40927070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7A32FC20-9D41-C97D-66E7-DAC50854DEE7}"/>
              </a:ext>
            </a:extLst>
          </p:cNvPr>
          <p:cNvSpPr txBox="1">
            <a:spLocks/>
          </p:cNvSpPr>
          <p:nvPr/>
        </p:nvSpPr>
        <p:spPr>
          <a:xfrm>
            <a:off x="4042354" y="1880675"/>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1</a:t>
            </a:r>
          </a:p>
        </p:txBody>
      </p:sp>
      <p:sp>
        <p:nvSpPr>
          <p:cNvPr id="7" name="Textplatzhalter 2">
            <a:extLst>
              <a:ext uri="{FF2B5EF4-FFF2-40B4-BE49-F238E27FC236}">
                <a16:creationId xmlns:a16="http://schemas.microsoft.com/office/drawing/2014/main" id="{A0DB3981-BA1B-CEB0-40FA-F323D43E43DC}"/>
              </a:ext>
            </a:extLst>
          </p:cNvPr>
          <p:cNvSpPr txBox="1">
            <a:spLocks/>
          </p:cNvSpPr>
          <p:nvPr/>
        </p:nvSpPr>
        <p:spPr>
          <a:xfrm>
            <a:off x="4364321" y="1844675"/>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Understanding of Your Situation</a:t>
            </a:r>
          </a:p>
        </p:txBody>
      </p:sp>
      <p:sp>
        <p:nvSpPr>
          <p:cNvPr id="8" name="Espace réservé du texte 8">
            <a:extLst>
              <a:ext uri="{FF2B5EF4-FFF2-40B4-BE49-F238E27FC236}">
                <a16:creationId xmlns:a16="http://schemas.microsoft.com/office/drawing/2014/main" id="{3D367CB9-B2D4-0197-FD1E-35DB59A57427}"/>
              </a:ext>
            </a:extLst>
          </p:cNvPr>
          <p:cNvSpPr txBox="1">
            <a:spLocks/>
          </p:cNvSpPr>
          <p:nvPr/>
        </p:nvSpPr>
        <p:spPr>
          <a:xfrm>
            <a:off x="4042354" y="2290874"/>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2</a:t>
            </a:r>
          </a:p>
        </p:txBody>
      </p:sp>
      <p:sp>
        <p:nvSpPr>
          <p:cNvPr id="9" name="Textplatzhalter 4">
            <a:extLst>
              <a:ext uri="{FF2B5EF4-FFF2-40B4-BE49-F238E27FC236}">
                <a16:creationId xmlns:a16="http://schemas.microsoft.com/office/drawing/2014/main" id="{357E297F-D8BB-69D9-837D-ECC44A66E93D}"/>
              </a:ext>
            </a:extLst>
          </p:cNvPr>
          <p:cNvSpPr txBox="1">
            <a:spLocks/>
          </p:cNvSpPr>
          <p:nvPr/>
        </p:nvSpPr>
        <p:spPr>
          <a:xfrm>
            <a:off x="4362152" y="2229653"/>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Solution and Risk Mitigation Approach – Overview</a:t>
            </a:r>
          </a:p>
        </p:txBody>
      </p:sp>
      <p:sp>
        <p:nvSpPr>
          <p:cNvPr id="10" name="Espace réservé du texte 8">
            <a:extLst>
              <a:ext uri="{FF2B5EF4-FFF2-40B4-BE49-F238E27FC236}">
                <a16:creationId xmlns:a16="http://schemas.microsoft.com/office/drawing/2014/main" id="{B55DAEC2-16D8-4944-5794-E2C18CB0A61C}"/>
              </a:ext>
            </a:extLst>
          </p:cNvPr>
          <p:cNvSpPr txBox="1">
            <a:spLocks/>
          </p:cNvSpPr>
          <p:nvPr/>
        </p:nvSpPr>
        <p:spPr>
          <a:xfrm>
            <a:off x="4042354" y="2689883"/>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3</a:t>
            </a:r>
          </a:p>
        </p:txBody>
      </p:sp>
      <p:sp>
        <p:nvSpPr>
          <p:cNvPr id="11" name="Textplatzhalter 6">
            <a:extLst>
              <a:ext uri="{FF2B5EF4-FFF2-40B4-BE49-F238E27FC236}">
                <a16:creationId xmlns:a16="http://schemas.microsoft.com/office/drawing/2014/main" id="{6BDD6DED-E9C5-B71C-BDC7-FCB5C2F80E11}"/>
              </a:ext>
            </a:extLst>
          </p:cNvPr>
          <p:cNvSpPr txBox="1">
            <a:spLocks/>
          </p:cNvSpPr>
          <p:nvPr/>
        </p:nvSpPr>
        <p:spPr>
          <a:xfrm>
            <a:off x="4362152" y="2458549"/>
            <a:ext cx="7289658" cy="2020063"/>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Components of the Solution Approach – Detail</a:t>
            </a:r>
          </a:p>
          <a:p>
            <a:pPr marL="457200" lvl="1" indent="0">
              <a:spcBef>
                <a:spcPts val="600"/>
              </a:spcBef>
              <a:buNone/>
              <a:tabLst>
                <a:tab pos="2960688" algn="l"/>
              </a:tabLst>
            </a:pPr>
            <a:r>
              <a:rPr lang="en-US" sz="1000" dirty="0">
                <a:ea typeface="+mn-lt"/>
                <a:cs typeface="+mn-lt"/>
                <a:sym typeface="+mn-lt"/>
              </a:rPr>
              <a:t>3.1. </a:t>
            </a:r>
            <a:r>
              <a:rPr lang="en-US" sz="1000" b="1" dirty="0"/>
              <a:t>Phase 1 </a:t>
            </a:r>
            <a:r>
              <a:rPr lang="en-US" sz="1000" dirty="0"/>
              <a:t>– Kick-Off and Data Analysis</a:t>
            </a:r>
            <a:r>
              <a:rPr lang="en-US" sz="1000" dirty="0">
                <a:ea typeface="+mn-lt"/>
                <a:cs typeface="+mn-lt"/>
                <a:sym typeface="+mn-lt"/>
              </a:rPr>
              <a:t>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3.2. </a:t>
            </a:r>
            <a:r>
              <a:rPr lang="en-US" sz="1000" b="1" dirty="0">
                <a:ea typeface="+mn-lt"/>
                <a:cs typeface="+mn-lt"/>
                <a:sym typeface="+mn-lt"/>
              </a:rPr>
              <a:t>Phase 2</a:t>
            </a:r>
            <a:r>
              <a:rPr lang="en-US" sz="1000" dirty="0">
                <a:ea typeface="+mn-lt"/>
                <a:cs typeface="+mn-lt"/>
                <a:sym typeface="+mn-lt"/>
              </a:rPr>
              <a:t> – Heat Map Risks	</a:t>
            </a:r>
          </a:p>
          <a:p>
            <a:pPr marL="457200" lvl="1" indent="0">
              <a:spcBef>
                <a:spcPts val="600"/>
              </a:spcBef>
              <a:buNone/>
              <a:tabLst>
                <a:tab pos="2960688" algn="l"/>
              </a:tabLst>
            </a:pPr>
            <a:r>
              <a:rPr lang="en-US" sz="1000" dirty="0">
                <a:ea typeface="+mn-lt"/>
                <a:cs typeface="+mn-lt"/>
                <a:sym typeface="+mn-lt"/>
              </a:rPr>
              <a:t>3.3. </a:t>
            </a:r>
            <a:r>
              <a:rPr lang="en-US" sz="1000" b="1" dirty="0">
                <a:ea typeface="+mn-lt"/>
                <a:cs typeface="+mn-lt"/>
                <a:sym typeface="+mn-lt"/>
              </a:rPr>
              <a:t>Phase 3</a:t>
            </a:r>
            <a:r>
              <a:rPr lang="en-US" sz="1000" dirty="0">
                <a:ea typeface="+mn-lt"/>
                <a:cs typeface="+mn-lt"/>
                <a:sym typeface="+mn-lt"/>
              </a:rPr>
              <a:t> – Leadership &amp; HSE Capabilities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3.4. </a:t>
            </a:r>
            <a:r>
              <a:rPr lang="en-US" sz="1000" b="1" dirty="0">
                <a:ea typeface="+mn-lt"/>
                <a:cs typeface="+mn-lt"/>
                <a:sym typeface="+mn-lt"/>
              </a:rPr>
              <a:t>Phase 4</a:t>
            </a:r>
            <a:r>
              <a:rPr lang="en-US" sz="1000" dirty="0">
                <a:ea typeface="+mn-lt"/>
                <a:cs typeface="+mn-lt"/>
                <a:sym typeface="+mn-lt"/>
              </a:rPr>
              <a:t> – Cultural Maturity	</a:t>
            </a:r>
          </a:p>
          <a:p>
            <a:pPr marL="457200" lvl="1" indent="0">
              <a:spcBef>
                <a:spcPts val="600"/>
              </a:spcBef>
              <a:buNone/>
              <a:tabLst>
                <a:tab pos="2960688" algn="l"/>
              </a:tabLst>
            </a:pPr>
            <a:r>
              <a:rPr lang="en-US" sz="1000" dirty="0">
                <a:ea typeface="+mn-lt"/>
                <a:cs typeface="+mn-lt"/>
                <a:sym typeface="+mn-lt"/>
              </a:rPr>
              <a:t>3.5. </a:t>
            </a:r>
            <a:r>
              <a:rPr lang="en-US" sz="1000" b="1" dirty="0">
                <a:ea typeface="+mn-lt"/>
                <a:cs typeface="+mn-lt"/>
                <a:sym typeface="+mn-lt"/>
              </a:rPr>
              <a:t>Reporting and Usability </a:t>
            </a:r>
            <a:r>
              <a:rPr lang="en-US" sz="1000" dirty="0">
                <a:ea typeface="+mn-lt"/>
                <a:cs typeface="+mn-lt"/>
                <a:sym typeface="+mn-lt"/>
              </a:rPr>
              <a:t>– </a:t>
            </a:r>
            <a:r>
              <a:rPr lang="en-US" sz="1000" dirty="0"/>
              <a:t>Consolidation for E.ON HSE Governance</a:t>
            </a:r>
            <a:endParaRPr lang="en-US" sz="1000" dirty="0">
              <a:ea typeface="+mn-lt"/>
              <a:cs typeface="+mn-lt"/>
              <a:sym typeface="+mn-lt"/>
            </a:endParaRPr>
          </a:p>
          <a:p>
            <a:pPr marL="457200" lvl="1" indent="0">
              <a:spcBef>
                <a:spcPts val="600"/>
              </a:spcBef>
              <a:buNone/>
              <a:tabLst>
                <a:tab pos="2960688" algn="l"/>
              </a:tabLst>
            </a:pPr>
            <a:r>
              <a:rPr lang="en-US" sz="1000" dirty="0">
                <a:ea typeface="+mn-lt"/>
                <a:cs typeface="+mn-lt"/>
                <a:sym typeface="+mn-lt"/>
              </a:rPr>
              <a:t>3.6. </a:t>
            </a:r>
            <a:r>
              <a:rPr lang="en-US" sz="1000" b="1" dirty="0">
                <a:ea typeface="+mn-lt"/>
                <a:cs typeface="+mn-lt"/>
                <a:sym typeface="+mn-lt"/>
              </a:rPr>
              <a:t>Summary of Activities &amp; Assumptions</a:t>
            </a:r>
            <a:r>
              <a:rPr lang="en-US" sz="1000" dirty="0">
                <a:ea typeface="+mn-lt"/>
                <a:cs typeface="+mn-lt"/>
                <a:sym typeface="+mn-lt"/>
              </a:rPr>
              <a:t>	</a:t>
            </a:r>
            <a:endParaRPr lang="en-US" sz="1200" dirty="0">
              <a:solidFill>
                <a:schemeClr val="bg1">
                  <a:lumMod val="65000"/>
                </a:schemeClr>
              </a:solidFill>
              <a:ea typeface="+mn-lt"/>
              <a:cs typeface="+mn-lt"/>
              <a:sym typeface="+mn-lt"/>
            </a:endParaRPr>
          </a:p>
        </p:txBody>
      </p:sp>
      <p:sp>
        <p:nvSpPr>
          <p:cNvPr id="12" name="Espace réservé du texte 16">
            <a:extLst>
              <a:ext uri="{FF2B5EF4-FFF2-40B4-BE49-F238E27FC236}">
                <a16:creationId xmlns:a16="http://schemas.microsoft.com/office/drawing/2014/main" id="{45BAFFE5-9912-D1DB-4090-25CC16E23EB1}"/>
              </a:ext>
            </a:extLst>
          </p:cNvPr>
          <p:cNvSpPr txBox="1">
            <a:spLocks/>
          </p:cNvSpPr>
          <p:nvPr/>
        </p:nvSpPr>
        <p:spPr>
          <a:xfrm>
            <a:off x="4042354" y="4387591"/>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4</a:t>
            </a:r>
          </a:p>
        </p:txBody>
      </p:sp>
      <p:sp>
        <p:nvSpPr>
          <p:cNvPr id="13" name="Textplatzhalter 8">
            <a:extLst>
              <a:ext uri="{FF2B5EF4-FFF2-40B4-BE49-F238E27FC236}">
                <a16:creationId xmlns:a16="http://schemas.microsoft.com/office/drawing/2014/main" id="{80EC481F-4250-11C5-BA46-BF1F2B7FB720}"/>
              </a:ext>
            </a:extLst>
          </p:cNvPr>
          <p:cNvSpPr txBox="1">
            <a:spLocks/>
          </p:cNvSpPr>
          <p:nvPr/>
        </p:nvSpPr>
        <p:spPr>
          <a:xfrm>
            <a:off x="4362152" y="4398268"/>
            <a:ext cx="6582073" cy="111813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Program Setup – Flexible Proposal</a:t>
            </a:r>
          </a:p>
          <a:p>
            <a:pPr marL="457200" lvl="1" indent="0">
              <a:spcBef>
                <a:spcPts val="600"/>
              </a:spcBef>
              <a:buNone/>
            </a:pPr>
            <a:r>
              <a:rPr lang="en-US" sz="1000" dirty="0">
                <a:ea typeface="+mn-lt"/>
                <a:cs typeface="+mn-lt"/>
                <a:sym typeface="+mn-lt"/>
              </a:rPr>
              <a:t>4.1. Program Organization, Team, Team Experience</a:t>
            </a:r>
          </a:p>
          <a:p>
            <a:pPr marL="457200" lvl="1" indent="0">
              <a:spcBef>
                <a:spcPts val="600"/>
              </a:spcBef>
              <a:buNone/>
            </a:pPr>
            <a:r>
              <a:rPr lang="en-US" sz="1000" dirty="0">
                <a:ea typeface="+mn-lt"/>
                <a:cs typeface="+mn-lt"/>
                <a:sym typeface="+mn-lt"/>
              </a:rPr>
              <a:t>4.2. Planning</a:t>
            </a:r>
          </a:p>
          <a:p>
            <a:pPr marL="457200" lvl="1" indent="0">
              <a:spcBef>
                <a:spcPts val="600"/>
              </a:spcBef>
              <a:buNone/>
            </a:pPr>
            <a:r>
              <a:rPr lang="en-US" sz="1000" dirty="0">
                <a:ea typeface="+mn-lt"/>
                <a:cs typeface="+mn-lt"/>
                <a:sym typeface="+mn-lt"/>
              </a:rPr>
              <a:t>4.3. Commercial Aspects</a:t>
            </a:r>
          </a:p>
          <a:p>
            <a:pPr marL="457200" lvl="1" indent="0">
              <a:spcBef>
                <a:spcPts val="600"/>
              </a:spcBef>
              <a:buNone/>
            </a:pPr>
            <a:r>
              <a:rPr lang="en-US" sz="1000" dirty="0">
                <a:ea typeface="+mn-lt"/>
                <a:cs typeface="+mn-lt"/>
                <a:sym typeface="+mn-lt"/>
              </a:rPr>
              <a:t>4.4. CVs</a:t>
            </a:r>
          </a:p>
        </p:txBody>
      </p:sp>
      <p:sp>
        <p:nvSpPr>
          <p:cNvPr id="14" name="Espace réservé du texte 10">
            <a:extLst>
              <a:ext uri="{FF2B5EF4-FFF2-40B4-BE49-F238E27FC236}">
                <a16:creationId xmlns:a16="http://schemas.microsoft.com/office/drawing/2014/main" id="{2D643013-0AB8-6254-AEF3-CE8C41F54B82}"/>
              </a:ext>
            </a:extLst>
          </p:cNvPr>
          <p:cNvSpPr txBox="1">
            <a:spLocks/>
          </p:cNvSpPr>
          <p:nvPr/>
        </p:nvSpPr>
        <p:spPr>
          <a:xfrm>
            <a:off x="4042354" y="5559048"/>
            <a:ext cx="252000" cy="252000"/>
          </a:xfrm>
          <a:prstGeom prst="ellipse">
            <a:avLst/>
          </a:prstGeom>
          <a:solidFill>
            <a:schemeClr val="accent1"/>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5</a:t>
            </a:r>
          </a:p>
        </p:txBody>
      </p:sp>
      <p:sp>
        <p:nvSpPr>
          <p:cNvPr id="15" name="Textplatzhalter 12">
            <a:extLst>
              <a:ext uri="{FF2B5EF4-FFF2-40B4-BE49-F238E27FC236}">
                <a16:creationId xmlns:a16="http://schemas.microsoft.com/office/drawing/2014/main" id="{6E2D0529-B8C7-8794-DEC0-21A439EDC81B}"/>
              </a:ext>
            </a:extLst>
          </p:cNvPr>
          <p:cNvSpPr txBox="1">
            <a:spLocks/>
          </p:cNvSpPr>
          <p:nvPr/>
        </p:nvSpPr>
        <p:spPr>
          <a:xfrm>
            <a:off x="4362152" y="5487048"/>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References</a:t>
            </a:r>
          </a:p>
        </p:txBody>
      </p:sp>
      <p:sp>
        <p:nvSpPr>
          <p:cNvPr id="16" name="Espace réservé du texte 10">
            <a:extLst>
              <a:ext uri="{FF2B5EF4-FFF2-40B4-BE49-F238E27FC236}">
                <a16:creationId xmlns:a16="http://schemas.microsoft.com/office/drawing/2014/main" id="{43A425D4-81D0-EF09-B3B5-48C201CA6C22}"/>
              </a:ext>
            </a:extLst>
          </p:cNvPr>
          <p:cNvSpPr txBox="1">
            <a:spLocks/>
          </p:cNvSpPr>
          <p:nvPr/>
        </p:nvSpPr>
        <p:spPr>
          <a:xfrm>
            <a:off x="4042354" y="5913142"/>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1" dirty="0">
                <a:latin typeface="+mn-lt"/>
                <a:ea typeface="+mn-lt"/>
                <a:cs typeface="+mn-lt"/>
                <a:sym typeface="+mn-lt"/>
              </a:rPr>
              <a:t>6</a:t>
            </a:r>
          </a:p>
        </p:txBody>
      </p:sp>
      <p:sp>
        <p:nvSpPr>
          <p:cNvPr id="24" name="Textplatzhalter 12">
            <a:extLst>
              <a:ext uri="{FF2B5EF4-FFF2-40B4-BE49-F238E27FC236}">
                <a16:creationId xmlns:a16="http://schemas.microsoft.com/office/drawing/2014/main" id="{D99E1D47-4F6C-7272-6A31-2F73BC3BD0D4}"/>
              </a:ext>
            </a:extLst>
          </p:cNvPr>
          <p:cNvSpPr txBox="1">
            <a:spLocks/>
          </p:cNvSpPr>
          <p:nvPr/>
        </p:nvSpPr>
        <p:spPr>
          <a:xfrm>
            <a:off x="4362152" y="584114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Appendices</a:t>
            </a:r>
          </a:p>
        </p:txBody>
      </p:sp>
      <p:sp>
        <p:nvSpPr>
          <p:cNvPr id="3" name="Espace réservé du texte 5">
            <a:extLst>
              <a:ext uri="{FF2B5EF4-FFF2-40B4-BE49-F238E27FC236}">
                <a16:creationId xmlns:a16="http://schemas.microsoft.com/office/drawing/2014/main" id="{14768D4E-7D40-F82E-98A7-3D360DB6FBF1}"/>
              </a:ext>
            </a:extLst>
          </p:cNvPr>
          <p:cNvSpPr txBox="1">
            <a:spLocks/>
          </p:cNvSpPr>
          <p:nvPr/>
        </p:nvSpPr>
        <p:spPr>
          <a:xfrm>
            <a:off x="4042354" y="1477302"/>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0</a:t>
            </a:r>
          </a:p>
        </p:txBody>
      </p:sp>
      <p:sp>
        <p:nvSpPr>
          <p:cNvPr id="4" name="Textplatzhalter 2">
            <a:extLst>
              <a:ext uri="{FF2B5EF4-FFF2-40B4-BE49-F238E27FC236}">
                <a16:creationId xmlns:a16="http://schemas.microsoft.com/office/drawing/2014/main" id="{3059500C-D803-608B-5F18-111461A61908}"/>
              </a:ext>
            </a:extLst>
          </p:cNvPr>
          <p:cNvSpPr txBox="1">
            <a:spLocks/>
          </p:cNvSpPr>
          <p:nvPr/>
        </p:nvSpPr>
        <p:spPr>
          <a:xfrm>
            <a:off x="4364321" y="144130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Management Summary</a:t>
            </a:r>
          </a:p>
        </p:txBody>
      </p:sp>
    </p:spTree>
    <p:extLst>
      <p:ext uri="{BB962C8B-B14F-4D97-AF65-F5344CB8AC3E}">
        <p14:creationId xmlns:p14="http://schemas.microsoft.com/office/powerpoint/2010/main" val="28574226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4CCDA-42E0-496C-B839-F54740696972}"/>
              </a:ext>
            </a:extLst>
          </p:cNvPr>
          <p:cNvSpPr>
            <a:spLocks noGrp="1"/>
          </p:cNvSpPr>
          <p:nvPr>
            <p:ph type="title"/>
          </p:nvPr>
        </p:nvSpPr>
        <p:spPr/>
        <p:txBody>
          <a:bodyPr/>
          <a:lstStyle/>
          <a:p>
            <a:r>
              <a:rPr lang="en-US" dirty="0">
                <a:latin typeface="+mn-lt"/>
                <a:ea typeface="+mn-lt"/>
                <a:cs typeface="+mn-lt"/>
                <a:sym typeface="+mn-lt"/>
              </a:rPr>
              <a:t>References of the Project team (1/3)</a:t>
            </a:r>
            <a:br>
              <a:rPr lang="en-US" dirty="0">
                <a:latin typeface="+mn-lt"/>
                <a:ea typeface="+mn-lt"/>
                <a:cs typeface="+mn-lt"/>
                <a:sym typeface="+mn-lt"/>
              </a:rPr>
            </a:br>
            <a:r>
              <a:rPr lang="en-US" sz="2000" dirty="0">
                <a:latin typeface="+mn-lt"/>
                <a:ea typeface="+mn-lt"/>
                <a:cs typeface="+mn-lt"/>
                <a:sym typeface="+mn-lt"/>
              </a:rPr>
              <a:t>Focus Energy &amp; Utilities</a:t>
            </a:r>
            <a:endParaRPr lang="en-US" dirty="0">
              <a:latin typeface="+mn-lt"/>
              <a:ea typeface="+mn-lt"/>
              <a:cs typeface="+mn-lt"/>
              <a:sym typeface="+mn-lt"/>
            </a:endParaRPr>
          </a:p>
        </p:txBody>
      </p:sp>
      <p:graphicFrame>
        <p:nvGraphicFramePr>
          <p:cNvPr id="5" name="Tabelle 5">
            <a:extLst>
              <a:ext uri="{FF2B5EF4-FFF2-40B4-BE49-F238E27FC236}">
                <a16:creationId xmlns:a16="http://schemas.microsoft.com/office/drawing/2014/main" id="{F78738BC-670E-9049-7C5E-980F4754A09B}"/>
              </a:ext>
            </a:extLst>
          </p:cNvPr>
          <p:cNvGraphicFramePr>
            <a:graphicFrameLocks noGrp="1"/>
          </p:cNvGraphicFramePr>
          <p:nvPr>
            <p:extLst>
              <p:ext uri="{D42A27DB-BD31-4B8C-83A1-F6EECF244321}">
                <p14:modId xmlns:p14="http://schemas.microsoft.com/office/powerpoint/2010/main" val="603128012"/>
              </p:ext>
            </p:extLst>
          </p:nvPr>
        </p:nvGraphicFramePr>
        <p:xfrm>
          <a:off x="545432" y="1586970"/>
          <a:ext cx="11004887" cy="4586463"/>
        </p:xfrm>
        <a:graphic>
          <a:graphicData uri="http://schemas.openxmlformats.org/drawingml/2006/table">
            <a:tbl>
              <a:tblPr firstRow="1" bandRow="1">
                <a:tableStyleId>{5C22544A-7EE6-4342-B048-85BDC9FD1C3A}</a:tableStyleId>
              </a:tblPr>
              <a:tblGrid>
                <a:gridCol w="355260">
                  <a:extLst>
                    <a:ext uri="{9D8B030D-6E8A-4147-A177-3AD203B41FA5}">
                      <a16:colId xmlns:a16="http://schemas.microsoft.com/office/drawing/2014/main" val="781012105"/>
                    </a:ext>
                  </a:extLst>
                </a:gridCol>
                <a:gridCol w="1121781">
                  <a:extLst>
                    <a:ext uri="{9D8B030D-6E8A-4147-A177-3AD203B41FA5}">
                      <a16:colId xmlns:a16="http://schemas.microsoft.com/office/drawing/2014/main" val="3061463641"/>
                    </a:ext>
                  </a:extLst>
                </a:gridCol>
                <a:gridCol w="1121781">
                  <a:extLst>
                    <a:ext uri="{9D8B030D-6E8A-4147-A177-3AD203B41FA5}">
                      <a16:colId xmlns:a16="http://schemas.microsoft.com/office/drawing/2014/main" val="2098558160"/>
                    </a:ext>
                  </a:extLst>
                </a:gridCol>
                <a:gridCol w="8406065">
                  <a:extLst>
                    <a:ext uri="{9D8B030D-6E8A-4147-A177-3AD203B41FA5}">
                      <a16:colId xmlns:a16="http://schemas.microsoft.com/office/drawing/2014/main" val="3359010477"/>
                    </a:ext>
                  </a:extLst>
                </a:gridCol>
              </a:tblGrid>
              <a:tr h="288783">
                <a:tc>
                  <a:txBody>
                    <a:bodyPr/>
                    <a:lstStyle/>
                    <a:p>
                      <a:pPr algn="ctr"/>
                      <a:r>
                        <a:rPr lang="en-US" sz="1200" dirty="0">
                          <a:latin typeface="+mn-lt"/>
                          <a:ea typeface="+mn-lt"/>
                          <a:cs typeface="+mn-lt"/>
                          <a:sym typeface="+mn-lt"/>
                        </a:rPr>
                        <a:t>#</a:t>
                      </a:r>
                    </a:p>
                  </a:txBody>
                  <a:tcPr anchor="ctr">
                    <a:solidFill>
                      <a:schemeClr val="bg1">
                        <a:lumMod val="50000"/>
                      </a:schemeClr>
                    </a:solidFill>
                  </a:tcPr>
                </a:tc>
                <a:tc>
                  <a:txBody>
                    <a:bodyPr/>
                    <a:lstStyle/>
                    <a:p>
                      <a:pPr algn="ctr"/>
                      <a:r>
                        <a:rPr lang="en-US" sz="1200" dirty="0">
                          <a:latin typeface="+mn-lt"/>
                          <a:ea typeface="+mn-lt"/>
                          <a:cs typeface="+mn-lt"/>
                          <a:sym typeface="+mn-lt"/>
                        </a:rPr>
                        <a:t>Time</a:t>
                      </a:r>
                    </a:p>
                  </a:txBody>
                  <a:tcPr anchor="ctr">
                    <a:solidFill>
                      <a:schemeClr val="bg1">
                        <a:lumMod val="50000"/>
                      </a:schemeClr>
                    </a:solidFill>
                  </a:tcPr>
                </a:tc>
                <a:tc>
                  <a:txBody>
                    <a:bodyPr/>
                    <a:lstStyle/>
                    <a:p>
                      <a:pPr algn="ctr"/>
                      <a:r>
                        <a:rPr lang="en-US" sz="1200" dirty="0">
                          <a:latin typeface="+mn-lt"/>
                          <a:ea typeface="+mn-lt"/>
                          <a:cs typeface="+mn-lt"/>
                          <a:sym typeface="+mn-lt"/>
                        </a:rPr>
                        <a:t>Client</a:t>
                      </a:r>
                    </a:p>
                  </a:txBody>
                  <a:tcPr anchor="ctr">
                    <a:solidFill>
                      <a:schemeClr val="bg1">
                        <a:lumMod val="50000"/>
                      </a:schemeClr>
                    </a:solidFill>
                  </a:tcPr>
                </a:tc>
                <a:tc>
                  <a:txBody>
                    <a:bodyPr/>
                    <a:lstStyle/>
                    <a:p>
                      <a:pPr algn="l"/>
                      <a:r>
                        <a:rPr lang="en-US" sz="1200" dirty="0">
                          <a:latin typeface="+mn-lt"/>
                          <a:ea typeface="+mn-lt"/>
                          <a:cs typeface="+mn-lt"/>
                          <a:sym typeface="+mn-lt"/>
                        </a:rPr>
                        <a:t>Project Objectives</a:t>
                      </a:r>
                    </a:p>
                  </a:txBody>
                  <a:tcPr anchor="ctr">
                    <a:solidFill>
                      <a:schemeClr val="bg1">
                        <a:lumMod val="50000"/>
                      </a:schemeClr>
                    </a:solidFill>
                  </a:tcPr>
                </a:tc>
                <a:extLst>
                  <a:ext uri="{0D108BD9-81ED-4DB2-BD59-A6C34878D82A}">
                    <a16:rowId xmlns:a16="http://schemas.microsoft.com/office/drawing/2014/main" val="2414129468"/>
                  </a:ext>
                </a:extLst>
              </a:tr>
              <a:tr h="288783">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mn-lt"/>
                          <a:ea typeface="+mn-lt"/>
                          <a:cs typeface="+mn-lt"/>
                          <a:sym typeface="+mn-lt"/>
                        </a:rPr>
                        <a:t>1a</a:t>
                      </a:r>
                    </a:p>
                  </a:txBody>
                  <a:tcP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mn-lt"/>
                          <a:ea typeface="+mn-lt"/>
                          <a:cs typeface="+mn-lt"/>
                          <a:sym typeface="+mn-lt"/>
                        </a:rPr>
                        <a:t>Jul. 2020 – Feb. 2021</a:t>
                      </a:r>
                    </a:p>
                  </a:txBody>
                  <a:tcP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mn-lt"/>
                          <a:ea typeface="+mn-lt"/>
                          <a:cs typeface="+mn-lt"/>
                          <a:sym typeface="+mn-lt"/>
                        </a:rPr>
                        <a:t>Westnetz </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ea typeface="+mn-lt"/>
                          <a:cs typeface="+mn-lt"/>
                          <a:sym typeface="+mn-lt"/>
                        </a:rPr>
                        <a:t>Safety Culture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Conduct an online survey to assess safety perceptions within the company and review regional HSE standards via visits. Document through consolidated reports.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Collaboratively establish measures and develop an action plan.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ea typeface="+mn-lt"/>
                          <a:cs typeface="+mn-lt"/>
                          <a:sym typeface="+mn-lt"/>
                        </a:rPr>
                        <a:t>Safety Organization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Analyze our HSE documents.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Conduct interviews to understand the HSE management system with executives.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Identify areas for action.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Jointly define measures and develop an action plan.</a:t>
                      </a:r>
                    </a:p>
                  </a:txBody>
                  <a:tcPr anchor="ctr">
                    <a:solidFill>
                      <a:schemeClr val="bg2"/>
                    </a:solidFill>
                  </a:tcPr>
                </a:tc>
                <a:extLst>
                  <a:ext uri="{0D108BD9-81ED-4DB2-BD59-A6C34878D82A}">
                    <a16:rowId xmlns:a16="http://schemas.microsoft.com/office/drawing/2014/main" val="3564067242"/>
                  </a:ext>
                </a:extLst>
              </a:tr>
              <a:tr h="288783">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mn-lt"/>
                          <a:ea typeface="+mn-lt"/>
                          <a:cs typeface="+mn-lt"/>
                          <a:sym typeface="+mn-lt"/>
                        </a:rPr>
                        <a:t>1b</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mn-lt"/>
                          <a:ea typeface="+mn-lt"/>
                          <a:cs typeface="+mn-lt"/>
                          <a:sym typeface="+mn-lt"/>
                        </a:rPr>
                        <a:t>Aug. 2021 - Sep. 2022 </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mn-lt"/>
                          <a:ea typeface="+mn-lt"/>
                          <a:cs typeface="+mn-lt"/>
                          <a:sym typeface="+mn-lt"/>
                        </a:rPr>
                        <a:t>19 E.ON Companies (Europe wide)</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ea typeface="+mn-lt"/>
                          <a:cs typeface="+mn-lt"/>
                          <a:sym typeface="+mn-lt"/>
                        </a:rPr>
                        <a:t>Coordinate at a European level, manage employees, conduct some operational tasks, and aggregate results in the Quick Check and Big Check process. The Big Check includes the full scope from #1a. The Quick Check includes aspects of the Safety Culture Analysis (without an online survey) in a reduced scope and without planning measures.</a:t>
                      </a:r>
                    </a:p>
                  </a:txBody>
                  <a:tcPr anchor="ctr">
                    <a:solidFill>
                      <a:schemeClr val="bg1">
                        <a:lumMod val="95000"/>
                      </a:schemeClr>
                    </a:solidFill>
                  </a:tcPr>
                </a:tc>
                <a:extLst>
                  <a:ext uri="{0D108BD9-81ED-4DB2-BD59-A6C34878D82A}">
                    <a16:rowId xmlns:a16="http://schemas.microsoft.com/office/drawing/2014/main" val="1154811352"/>
                  </a:ext>
                </a:extLst>
              </a:tr>
              <a:tr h="288783">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mn-lt"/>
                          <a:ea typeface="+mn-lt"/>
                          <a:cs typeface="+mn-lt"/>
                          <a:sym typeface="+mn-lt"/>
                        </a:rPr>
                        <a:t>1c</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mn-lt"/>
                          <a:ea typeface="+mn-lt"/>
                          <a:cs typeface="+mn-lt"/>
                          <a:sym typeface="+mn-lt"/>
                        </a:rPr>
                        <a:t>Dec 2022 – Ongoing</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mn-lt"/>
                          <a:ea typeface="+mn-lt"/>
                          <a:cs typeface="+mn-lt"/>
                          <a:sym typeface="+mn-lt"/>
                        </a:rPr>
                        <a:t>Westnetz</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mn-lt"/>
                          <a:ea typeface="+mn-lt"/>
                          <a:cs typeface="+mn-lt"/>
                          <a:sym typeface="+mn-lt"/>
                        </a:rPr>
                        <a:t>GGS-Program Support: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Support holistic Safety Program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Major tasks: HSE-Objective planning, Contractor Management evolution, Training Creation and conduction, Psychological Safety</a:t>
                      </a:r>
                    </a:p>
                  </a:txBody>
                  <a:tcPr anchor="ctr">
                    <a:solidFill>
                      <a:schemeClr val="bg1">
                        <a:lumMod val="95000"/>
                      </a:schemeClr>
                    </a:solidFill>
                  </a:tcPr>
                </a:tc>
                <a:extLst>
                  <a:ext uri="{0D108BD9-81ED-4DB2-BD59-A6C34878D82A}">
                    <a16:rowId xmlns:a16="http://schemas.microsoft.com/office/drawing/2014/main" val="3251393490"/>
                  </a:ext>
                </a:extLst>
              </a:tr>
              <a:tr h="288783">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mn-lt"/>
                          <a:ea typeface="+mn-lt"/>
                          <a:cs typeface="+mn-lt"/>
                          <a:sym typeface="+mn-lt"/>
                        </a:rPr>
                        <a:t>1d</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mn-lt"/>
                          <a:ea typeface="+mn-lt"/>
                          <a:cs typeface="+mn-lt"/>
                          <a:sym typeface="+mn-lt"/>
                        </a:rPr>
                        <a:t>Oct. 2022 - Ongoing</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mn-lt"/>
                          <a:ea typeface="+mn-lt"/>
                          <a:cs typeface="+mn-lt"/>
                          <a:sym typeface="+mn-lt"/>
                        </a:rPr>
                        <a:t>German TSO</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ea typeface="+mn-lt"/>
                          <a:cs typeface="+mn-lt"/>
                          <a:sym typeface="+mn-lt"/>
                        </a:rPr>
                        <a:t>Introduction of HSE Objectives and Leadership Routines: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Alignment of HSE Vision, Mission, Objectives and KPIs with wider leadership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Establishment of Routine like Safety Walks and training of all leaders</a:t>
                      </a:r>
                    </a:p>
                  </a:txBody>
                  <a:tcPr anchor="ctr">
                    <a:solidFill>
                      <a:schemeClr val="bg1">
                        <a:lumMod val="95000"/>
                      </a:schemeClr>
                    </a:solidFill>
                  </a:tcPr>
                </a:tc>
                <a:extLst>
                  <a:ext uri="{0D108BD9-81ED-4DB2-BD59-A6C34878D82A}">
                    <a16:rowId xmlns:a16="http://schemas.microsoft.com/office/drawing/2014/main" val="4219425108"/>
                  </a:ext>
                </a:extLst>
              </a:tr>
              <a:tr h="288783">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mn-lt"/>
                          <a:ea typeface="+mn-lt"/>
                          <a:cs typeface="+mn-lt"/>
                          <a:sym typeface="+mn-lt"/>
                        </a:rPr>
                        <a:t>1e</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mn-lt"/>
                          <a:ea typeface="+mn-lt"/>
                          <a:cs typeface="+mn-lt"/>
                          <a:sym typeface="+mn-lt"/>
                        </a:rPr>
                        <a:t>Aug. 2023 – Ongoing</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mn-lt"/>
                          <a:ea typeface="+mn-lt"/>
                          <a:cs typeface="+mn-lt"/>
                          <a:sym typeface="+mn-lt"/>
                        </a:rPr>
                        <a:t>German DSO</a:t>
                      </a:r>
                    </a:p>
                  </a:txBody>
                  <a:tcPr>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Safety Culture assessment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Establishment of Measures a) Central Safety Committee, b) Life Saving Rules, c) LMRA as ‘Quick-Fixes’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Introduction of HSE Vision, Mission, Objectives and KPIs with top leadership </a:t>
                      </a:r>
                    </a:p>
                  </a:txBody>
                  <a:tcPr anchor="ctr">
                    <a:solidFill>
                      <a:schemeClr val="bg1">
                        <a:lumMod val="95000"/>
                      </a:schemeClr>
                    </a:solidFill>
                  </a:tcPr>
                </a:tc>
                <a:extLst>
                  <a:ext uri="{0D108BD9-81ED-4DB2-BD59-A6C34878D82A}">
                    <a16:rowId xmlns:a16="http://schemas.microsoft.com/office/drawing/2014/main" val="496658049"/>
                  </a:ext>
                </a:extLst>
              </a:tr>
            </a:tbl>
          </a:graphicData>
        </a:graphic>
      </p:graphicFrame>
      <p:sp>
        <p:nvSpPr>
          <p:cNvPr id="6" name="TextBox 5">
            <a:extLst>
              <a:ext uri="{FF2B5EF4-FFF2-40B4-BE49-F238E27FC236}">
                <a16:creationId xmlns:a16="http://schemas.microsoft.com/office/drawing/2014/main" id="{58793C17-69E0-F157-A2C8-BE4405486A5F}"/>
              </a:ext>
            </a:extLst>
          </p:cNvPr>
          <p:cNvSpPr txBox="1"/>
          <p:nvPr/>
        </p:nvSpPr>
        <p:spPr>
          <a:xfrm>
            <a:off x="2256183" y="6374068"/>
            <a:ext cx="7275443" cy="461665"/>
          </a:xfrm>
          <a:prstGeom prst="rect">
            <a:avLst/>
          </a:prstGeom>
          <a:noFill/>
        </p:spPr>
        <p:txBody>
          <a:bodyPr wrap="square" rtlCol="0">
            <a:spAutoFit/>
          </a:bodyPr>
          <a:lstStyle/>
          <a:p>
            <a:pPr algn="ctr"/>
            <a:r>
              <a:rPr lang="en-US" sz="1200" dirty="0">
                <a:solidFill>
                  <a:schemeClr val="tx1">
                    <a:lumMod val="65000"/>
                    <a:lumOff val="35000"/>
                  </a:schemeClr>
                </a:solidFill>
                <a:highlight>
                  <a:srgbClr val="FFFF00"/>
                </a:highlight>
                <a:ea typeface="+mn-lt"/>
                <a:cs typeface="+mn-lt"/>
                <a:sym typeface="+mn-lt"/>
              </a:rPr>
              <a:t>Considering confidentiality agreements and the General Data Protection Regulation (GDPR), names of companies or individuals are not disclosed, except for entities associated with E.ON.</a:t>
            </a:r>
          </a:p>
        </p:txBody>
      </p:sp>
    </p:spTree>
    <p:extLst>
      <p:ext uri="{BB962C8B-B14F-4D97-AF65-F5344CB8AC3E}">
        <p14:creationId xmlns:p14="http://schemas.microsoft.com/office/powerpoint/2010/main" val="3571254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4CCDA-42E0-496C-B839-F54740696972}"/>
              </a:ext>
            </a:extLst>
          </p:cNvPr>
          <p:cNvSpPr>
            <a:spLocks noGrp="1"/>
          </p:cNvSpPr>
          <p:nvPr>
            <p:ph type="title"/>
          </p:nvPr>
        </p:nvSpPr>
        <p:spPr/>
        <p:txBody>
          <a:bodyPr/>
          <a:lstStyle/>
          <a:p>
            <a:r>
              <a:rPr lang="en-US" dirty="0">
                <a:latin typeface="+mn-lt"/>
                <a:ea typeface="+mn-lt"/>
                <a:cs typeface="+mn-lt"/>
                <a:sym typeface="+mn-lt"/>
              </a:rPr>
              <a:t>References of the Project team (2/3)</a:t>
            </a:r>
            <a:br>
              <a:rPr lang="en-US" dirty="0">
                <a:latin typeface="+mn-lt"/>
                <a:ea typeface="+mn-lt"/>
                <a:cs typeface="+mn-lt"/>
                <a:sym typeface="+mn-lt"/>
              </a:rPr>
            </a:br>
            <a:r>
              <a:rPr lang="en-US" sz="2000" dirty="0">
                <a:latin typeface="+mn-lt"/>
                <a:ea typeface="+mn-lt"/>
                <a:cs typeface="+mn-lt"/>
                <a:sym typeface="+mn-lt"/>
              </a:rPr>
              <a:t>Focus further Industries</a:t>
            </a:r>
            <a:endParaRPr lang="en-US" dirty="0">
              <a:latin typeface="+mn-lt"/>
              <a:ea typeface="+mn-lt"/>
              <a:cs typeface="+mn-lt"/>
              <a:sym typeface="+mn-lt"/>
            </a:endParaRPr>
          </a:p>
        </p:txBody>
      </p:sp>
      <p:graphicFrame>
        <p:nvGraphicFramePr>
          <p:cNvPr id="5" name="Tabelle 5">
            <a:extLst>
              <a:ext uri="{FF2B5EF4-FFF2-40B4-BE49-F238E27FC236}">
                <a16:creationId xmlns:a16="http://schemas.microsoft.com/office/drawing/2014/main" id="{F78738BC-670E-9049-7C5E-980F4754A09B}"/>
              </a:ext>
            </a:extLst>
          </p:cNvPr>
          <p:cNvGraphicFramePr>
            <a:graphicFrameLocks noGrp="1"/>
          </p:cNvGraphicFramePr>
          <p:nvPr>
            <p:extLst>
              <p:ext uri="{D42A27DB-BD31-4B8C-83A1-F6EECF244321}">
                <p14:modId xmlns:p14="http://schemas.microsoft.com/office/powerpoint/2010/main" val="3831468569"/>
              </p:ext>
            </p:extLst>
          </p:nvPr>
        </p:nvGraphicFramePr>
        <p:xfrm>
          <a:off x="545432" y="1586970"/>
          <a:ext cx="11004887" cy="4312143"/>
        </p:xfrm>
        <a:graphic>
          <a:graphicData uri="http://schemas.openxmlformats.org/drawingml/2006/table">
            <a:tbl>
              <a:tblPr firstRow="1" bandRow="1">
                <a:tableStyleId>{5C22544A-7EE6-4342-B048-85BDC9FD1C3A}</a:tableStyleId>
              </a:tblPr>
              <a:tblGrid>
                <a:gridCol w="355260">
                  <a:extLst>
                    <a:ext uri="{9D8B030D-6E8A-4147-A177-3AD203B41FA5}">
                      <a16:colId xmlns:a16="http://schemas.microsoft.com/office/drawing/2014/main" val="781012105"/>
                    </a:ext>
                  </a:extLst>
                </a:gridCol>
                <a:gridCol w="1121781">
                  <a:extLst>
                    <a:ext uri="{9D8B030D-6E8A-4147-A177-3AD203B41FA5}">
                      <a16:colId xmlns:a16="http://schemas.microsoft.com/office/drawing/2014/main" val="3061463641"/>
                    </a:ext>
                  </a:extLst>
                </a:gridCol>
                <a:gridCol w="1121781">
                  <a:extLst>
                    <a:ext uri="{9D8B030D-6E8A-4147-A177-3AD203B41FA5}">
                      <a16:colId xmlns:a16="http://schemas.microsoft.com/office/drawing/2014/main" val="2098558160"/>
                    </a:ext>
                  </a:extLst>
                </a:gridCol>
                <a:gridCol w="8406065">
                  <a:extLst>
                    <a:ext uri="{9D8B030D-6E8A-4147-A177-3AD203B41FA5}">
                      <a16:colId xmlns:a16="http://schemas.microsoft.com/office/drawing/2014/main" val="3359010477"/>
                    </a:ext>
                  </a:extLst>
                </a:gridCol>
              </a:tblGrid>
              <a:tr h="288783">
                <a:tc>
                  <a:txBody>
                    <a:bodyPr/>
                    <a:lstStyle/>
                    <a:p>
                      <a:pPr algn="ctr"/>
                      <a:r>
                        <a:rPr lang="en-US" sz="1200" dirty="0">
                          <a:latin typeface="+mn-lt"/>
                          <a:ea typeface="+mn-lt"/>
                          <a:cs typeface="+mn-lt"/>
                          <a:sym typeface="+mn-lt"/>
                        </a:rPr>
                        <a:t>#</a:t>
                      </a:r>
                    </a:p>
                  </a:txBody>
                  <a:tcPr anchor="ctr">
                    <a:solidFill>
                      <a:schemeClr val="bg1">
                        <a:lumMod val="50000"/>
                      </a:schemeClr>
                    </a:solidFill>
                  </a:tcPr>
                </a:tc>
                <a:tc>
                  <a:txBody>
                    <a:bodyPr/>
                    <a:lstStyle/>
                    <a:p>
                      <a:pPr algn="ctr"/>
                      <a:r>
                        <a:rPr lang="en-US" sz="1200" dirty="0">
                          <a:latin typeface="+mn-lt"/>
                          <a:ea typeface="+mn-lt"/>
                          <a:cs typeface="+mn-lt"/>
                          <a:sym typeface="+mn-lt"/>
                        </a:rPr>
                        <a:t>Time</a:t>
                      </a:r>
                    </a:p>
                  </a:txBody>
                  <a:tcPr anchor="ctr">
                    <a:solidFill>
                      <a:schemeClr val="bg1">
                        <a:lumMod val="50000"/>
                      </a:schemeClr>
                    </a:solidFill>
                  </a:tcPr>
                </a:tc>
                <a:tc>
                  <a:txBody>
                    <a:bodyPr/>
                    <a:lstStyle/>
                    <a:p>
                      <a:pPr algn="ctr"/>
                      <a:r>
                        <a:rPr lang="en-US" sz="1200" dirty="0">
                          <a:latin typeface="+mn-lt"/>
                          <a:ea typeface="+mn-lt"/>
                          <a:cs typeface="+mn-lt"/>
                          <a:sym typeface="+mn-lt"/>
                        </a:rPr>
                        <a:t>Client</a:t>
                      </a:r>
                    </a:p>
                  </a:txBody>
                  <a:tcPr anchor="ctr">
                    <a:solidFill>
                      <a:schemeClr val="bg1">
                        <a:lumMod val="50000"/>
                      </a:schemeClr>
                    </a:solidFill>
                  </a:tcPr>
                </a:tc>
                <a:tc>
                  <a:txBody>
                    <a:bodyPr/>
                    <a:lstStyle/>
                    <a:p>
                      <a:pPr algn="l"/>
                      <a:r>
                        <a:rPr lang="en-US" sz="1200" dirty="0">
                          <a:latin typeface="+mn-lt"/>
                          <a:ea typeface="+mn-lt"/>
                          <a:cs typeface="+mn-lt"/>
                          <a:sym typeface="+mn-lt"/>
                        </a:rPr>
                        <a:t>Project Objectives</a:t>
                      </a:r>
                    </a:p>
                  </a:txBody>
                  <a:tcPr anchor="ctr">
                    <a:solidFill>
                      <a:schemeClr val="bg1">
                        <a:lumMod val="50000"/>
                      </a:schemeClr>
                    </a:solidFill>
                  </a:tcPr>
                </a:tc>
                <a:extLst>
                  <a:ext uri="{0D108BD9-81ED-4DB2-BD59-A6C34878D82A}">
                    <a16:rowId xmlns:a16="http://schemas.microsoft.com/office/drawing/2014/main" val="2414129468"/>
                  </a:ext>
                </a:extLst>
              </a:tr>
              <a:tr h="288783">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mn-lt"/>
                          <a:ea typeface="+mn-lt"/>
                          <a:cs typeface="+mn-lt"/>
                          <a:sym typeface="+mn-lt"/>
                        </a:rPr>
                        <a:t>2</a:t>
                      </a:r>
                    </a:p>
                  </a:txBody>
                  <a:tcP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mn-lt"/>
                          <a:ea typeface="+mn-lt"/>
                          <a:cs typeface="+mn-lt"/>
                          <a:sym typeface="+mn-lt"/>
                        </a:rPr>
                        <a:t>Jun. 2020 – Aug. 2022</a:t>
                      </a:r>
                    </a:p>
                  </a:txBody>
                  <a:tcP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mn-lt"/>
                          <a:ea typeface="+mn-lt"/>
                          <a:cs typeface="+mn-lt"/>
                          <a:sym typeface="+mn-lt"/>
                        </a:rPr>
                        <a:t>Food Industry (Europe – German unit)</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ea typeface="+mn-lt"/>
                          <a:cs typeface="+mn-lt"/>
                          <a:sym typeface="+mn-lt"/>
                        </a:rPr>
                        <a:t>HSE Organization Analysis Phase: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Focus on the completeness of lived HSE processes for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Defining responsibilities per process step (RACI)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Defining processes, requirements, etc.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Effort and competence definition per HSE-relevant task over DILO visits (Day In Life Of) for subsequent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Competence planning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Capacity planning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Implement defined action fields from the analysis phase in areas like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HSE Steering Committee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HSE Process House &amp; RACI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Safety Compendium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Incident Investigation Process and Methodology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High Risk Standard Definition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Digital Case Definition (cost/benefit assessment)</a:t>
                      </a:r>
                    </a:p>
                  </a:txBody>
                  <a:tcPr anchor="ctr">
                    <a:solidFill>
                      <a:schemeClr val="bg2"/>
                    </a:solidFill>
                  </a:tcPr>
                </a:tc>
                <a:extLst>
                  <a:ext uri="{0D108BD9-81ED-4DB2-BD59-A6C34878D82A}">
                    <a16:rowId xmlns:a16="http://schemas.microsoft.com/office/drawing/2014/main" val="13593438"/>
                  </a:ext>
                </a:extLst>
              </a:tr>
              <a:tr h="288783">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mn-lt"/>
                          <a:ea typeface="+mn-lt"/>
                          <a:cs typeface="+mn-lt"/>
                          <a:sym typeface="+mn-lt"/>
                        </a:rPr>
                        <a:t>3</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mn-lt"/>
                          <a:ea typeface="+mn-lt"/>
                          <a:cs typeface="+mn-lt"/>
                          <a:sym typeface="+mn-lt"/>
                        </a:rPr>
                        <a:t>Mar. 2020 – Jul. 2020</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lt"/>
                          <a:cs typeface="+mn-lt"/>
                        </a:rPr>
                        <a:t>A leading global provider of forklifts, warehouse technology, and supply chain solutions</a:t>
                      </a:r>
                      <a:endParaRPr lang="en-US" sz="1200" kern="1200" dirty="0">
                        <a:solidFill>
                          <a:schemeClr val="dk1"/>
                        </a:solidFill>
                        <a:latin typeface="+mn-lt"/>
                        <a:ea typeface="+mn-lt"/>
                        <a:cs typeface="+mn-lt"/>
                        <a:sym typeface="+mn-lt"/>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ea typeface="+mn-lt"/>
                          <a:cs typeface="+mn-lt"/>
                          <a:sym typeface="+mn-lt"/>
                        </a:rPr>
                        <a:t>Examination of the Global HSE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ea typeface="+mn-lt"/>
                          <a:cs typeface="+mn-lt"/>
                          <a:sym typeface="+mn-lt"/>
                        </a:rPr>
                        <a:t>From a holding perspective, investigate the global HSE structure (Operating Model) to derive recommendations for establishing or reducing the organizational structure of the HSE corporate department. Evaluated options include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Centralizing HSE as an organizational function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Cross-matrix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Decentralized function</a:t>
                      </a:r>
                    </a:p>
                  </a:txBody>
                  <a:tcPr anchor="ctr">
                    <a:solidFill>
                      <a:schemeClr val="bg1">
                        <a:lumMod val="95000"/>
                      </a:schemeClr>
                    </a:solidFill>
                  </a:tcPr>
                </a:tc>
                <a:extLst>
                  <a:ext uri="{0D108BD9-81ED-4DB2-BD59-A6C34878D82A}">
                    <a16:rowId xmlns:a16="http://schemas.microsoft.com/office/drawing/2014/main" val="1495077069"/>
                  </a:ext>
                </a:extLst>
              </a:tr>
            </a:tbl>
          </a:graphicData>
        </a:graphic>
      </p:graphicFrame>
      <p:sp>
        <p:nvSpPr>
          <p:cNvPr id="3" name="TextBox 2">
            <a:extLst>
              <a:ext uri="{FF2B5EF4-FFF2-40B4-BE49-F238E27FC236}">
                <a16:creationId xmlns:a16="http://schemas.microsoft.com/office/drawing/2014/main" id="{19C1C3F0-4493-241E-1331-6034D84CB722}"/>
              </a:ext>
            </a:extLst>
          </p:cNvPr>
          <p:cNvSpPr txBox="1"/>
          <p:nvPr/>
        </p:nvSpPr>
        <p:spPr>
          <a:xfrm>
            <a:off x="2256183" y="6374068"/>
            <a:ext cx="7275443" cy="461665"/>
          </a:xfrm>
          <a:prstGeom prst="rect">
            <a:avLst/>
          </a:prstGeom>
          <a:noFill/>
        </p:spPr>
        <p:txBody>
          <a:bodyPr wrap="square" rtlCol="0">
            <a:spAutoFit/>
          </a:bodyPr>
          <a:lstStyle/>
          <a:p>
            <a:pPr algn="ctr"/>
            <a:r>
              <a:rPr lang="en-US" sz="1200" dirty="0">
                <a:solidFill>
                  <a:schemeClr val="tx1">
                    <a:lumMod val="65000"/>
                    <a:lumOff val="35000"/>
                  </a:schemeClr>
                </a:solidFill>
                <a:highlight>
                  <a:srgbClr val="FFFF00"/>
                </a:highlight>
                <a:ea typeface="+mn-lt"/>
                <a:cs typeface="+mn-lt"/>
                <a:sym typeface="+mn-lt"/>
              </a:rPr>
              <a:t>Considering confidentiality agreements and the General Data Protection Regulation (GDPR), names of companies or individuals are not disclosed, except for entities associated with E.ON.</a:t>
            </a:r>
          </a:p>
        </p:txBody>
      </p:sp>
    </p:spTree>
    <p:extLst>
      <p:ext uri="{BB962C8B-B14F-4D97-AF65-F5344CB8AC3E}">
        <p14:creationId xmlns:p14="http://schemas.microsoft.com/office/powerpoint/2010/main" val="27744193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4CCDA-42E0-496C-B839-F54740696972}"/>
              </a:ext>
            </a:extLst>
          </p:cNvPr>
          <p:cNvSpPr>
            <a:spLocks noGrp="1"/>
          </p:cNvSpPr>
          <p:nvPr>
            <p:ph type="title"/>
          </p:nvPr>
        </p:nvSpPr>
        <p:spPr/>
        <p:txBody>
          <a:bodyPr/>
          <a:lstStyle/>
          <a:p>
            <a:r>
              <a:rPr lang="en-US" dirty="0">
                <a:latin typeface="+mn-lt"/>
                <a:ea typeface="+mn-lt"/>
                <a:cs typeface="+mn-lt"/>
                <a:sym typeface="+mn-lt"/>
              </a:rPr>
              <a:t>References of the Project team (3/3)</a:t>
            </a:r>
            <a:br>
              <a:rPr lang="en-US" dirty="0">
                <a:latin typeface="+mn-lt"/>
                <a:ea typeface="+mn-lt"/>
                <a:cs typeface="+mn-lt"/>
                <a:sym typeface="+mn-lt"/>
              </a:rPr>
            </a:br>
            <a:r>
              <a:rPr lang="en-US" sz="2000" dirty="0">
                <a:latin typeface="+mn-lt"/>
                <a:ea typeface="+mn-lt"/>
                <a:cs typeface="+mn-lt"/>
                <a:sym typeface="+mn-lt"/>
              </a:rPr>
              <a:t>Focus further Industries</a:t>
            </a:r>
            <a:endParaRPr lang="en-US" dirty="0">
              <a:latin typeface="+mn-lt"/>
              <a:ea typeface="+mn-lt"/>
              <a:cs typeface="+mn-lt"/>
              <a:sym typeface="+mn-lt"/>
            </a:endParaRPr>
          </a:p>
        </p:txBody>
      </p:sp>
      <p:graphicFrame>
        <p:nvGraphicFramePr>
          <p:cNvPr id="5" name="Tabelle 5">
            <a:extLst>
              <a:ext uri="{FF2B5EF4-FFF2-40B4-BE49-F238E27FC236}">
                <a16:creationId xmlns:a16="http://schemas.microsoft.com/office/drawing/2014/main" id="{F78738BC-670E-9049-7C5E-980F4754A09B}"/>
              </a:ext>
            </a:extLst>
          </p:cNvPr>
          <p:cNvGraphicFramePr>
            <a:graphicFrameLocks noGrp="1"/>
          </p:cNvGraphicFramePr>
          <p:nvPr>
            <p:extLst>
              <p:ext uri="{D42A27DB-BD31-4B8C-83A1-F6EECF244321}">
                <p14:modId xmlns:p14="http://schemas.microsoft.com/office/powerpoint/2010/main" val="2623345239"/>
              </p:ext>
            </p:extLst>
          </p:nvPr>
        </p:nvGraphicFramePr>
        <p:xfrm>
          <a:off x="545432" y="1586970"/>
          <a:ext cx="11004887" cy="1477503"/>
        </p:xfrm>
        <a:graphic>
          <a:graphicData uri="http://schemas.openxmlformats.org/drawingml/2006/table">
            <a:tbl>
              <a:tblPr firstRow="1" bandRow="1">
                <a:tableStyleId>{5C22544A-7EE6-4342-B048-85BDC9FD1C3A}</a:tableStyleId>
              </a:tblPr>
              <a:tblGrid>
                <a:gridCol w="355260">
                  <a:extLst>
                    <a:ext uri="{9D8B030D-6E8A-4147-A177-3AD203B41FA5}">
                      <a16:colId xmlns:a16="http://schemas.microsoft.com/office/drawing/2014/main" val="781012105"/>
                    </a:ext>
                  </a:extLst>
                </a:gridCol>
                <a:gridCol w="1121781">
                  <a:extLst>
                    <a:ext uri="{9D8B030D-6E8A-4147-A177-3AD203B41FA5}">
                      <a16:colId xmlns:a16="http://schemas.microsoft.com/office/drawing/2014/main" val="3061463641"/>
                    </a:ext>
                  </a:extLst>
                </a:gridCol>
                <a:gridCol w="1121781">
                  <a:extLst>
                    <a:ext uri="{9D8B030D-6E8A-4147-A177-3AD203B41FA5}">
                      <a16:colId xmlns:a16="http://schemas.microsoft.com/office/drawing/2014/main" val="2098558160"/>
                    </a:ext>
                  </a:extLst>
                </a:gridCol>
                <a:gridCol w="8406065">
                  <a:extLst>
                    <a:ext uri="{9D8B030D-6E8A-4147-A177-3AD203B41FA5}">
                      <a16:colId xmlns:a16="http://schemas.microsoft.com/office/drawing/2014/main" val="3359010477"/>
                    </a:ext>
                  </a:extLst>
                </a:gridCol>
              </a:tblGrid>
              <a:tr h="288783">
                <a:tc>
                  <a:txBody>
                    <a:bodyPr/>
                    <a:lstStyle/>
                    <a:p>
                      <a:pPr algn="ctr"/>
                      <a:r>
                        <a:rPr lang="en-US" sz="1200" dirty="0">
                          <a:latin typeface="+mn-lt"/>
                          <a:ea typeface="+mn-lt"/>
                          <a:cs typeface="+mn-lt"/>
                          <a:sym typeface="+mn-lt"/>
                        </a:rPr>
                        <a:t>#</a:t>
                      </a:r>
                    </a:p>
                  </a:txBody>
                  <a:tcPr anchor="ctr">
                    <a:solidFill>
                      <a:schemeClr val="bg1">
                        <a:lumMod val="50000"/>
                      </a:schemeClr>
                    </a:solidFill>
                  </a:tcPr>
                </a:tc>
                <a:tc>
                  <a:txBody>
                    <a:bodyPr/>
                    <a:lstStyle/>
                    <a:p>
                      <a:pPr algn="ctr"/>
                      <a:r>
                        <a:rPr lang="en-US" sz="1200" dirty="0">
                          <a:latin typeface="+mn-lt"/>
                          <a:ea typeface="+mn-lt"/>
                          <a:cs typeface="+mn-lt"/>
                          <a:sym typeface="+mn-lt"/>
                        </a:rPr>
                        <a:t>Time</a:t>
                      </a:r>
                    </a:p>
                  </a:txBody>
                  <a:tcPr anchor="ctr">
                    <a:solidFill>
                      <a:schemeClr val="bg1">
                        <a:lumMod val="50000"/>
                      </a:schemeClr>
                    </a:solidFill>
                  </a:tcPr>
                </a:tc>
                <a:tc>
                  <a:txBody>
                    <a:bodyPr/>
                    <a:lstStyle/>
                    <a:p>
                      <a:pPr algn="ctr"/>
                      <a:r>
                        <a:rPr lang="en-US" sz="1200" dirty="0">
                          <a:latin typeface="+mn-lt"/>
                          <a:ea typeface="+mn-lt"/>
                          <a:cs typeface="+mn-lt"/>
                          <a:sym typeface="+mn-lt"/>
                        </a:rPr>
                        <a:t>Client</a:t>
                      </a:r>
                    </a:p>
                  </a:txBody>
                  <a:tcPr anchor="ctr">
                    <a:solidFill>
                      <a:schemeClr val="bg1">
                        <a:lumMod val="50000"/>
                      </a:schemeClr>
                    </a:solidFill>
                  </a:tcPr>
                </a:tc>
                <a:tc>
                  <a:txBody>
                    <a:bodyPr/>
                    <a:lstStyle/>
                    <a:p>
                      <a:pPr algn="l"/>
                      <a:r>
                        <a:rPr lang="en-US" sz="1200" dirty="0">
                          <a:latin typeface="+mn-lt"/>
                          <a:ea typeface="+mn-lt"/>
                          <a:cs typeface="+mn-lt"/>
                          <a:sym typeface="+mn-lt"/>
                        </a:rPr>
                        <a:t>Project Objectives</a:t>
                      </a:r>
                    </a:p>
                  </a:txBody>
                  <a:tcPr anchor="ctr">
                    <a:solidFill>
                      <a:schemeClr val="bg1">
                        <a:lumMod val="50000"/>
                      </a:schemeClr>
                    </a:solidFill>
                  </a:tcPr>
                </a:tc>
                <a:extLst>
                  <a:ext uri="{0D108BD9-81ED-4DB2-BD59-A6C34878D82A}">
                    <a16:rowId xmlns:a16="http://schemas.microsoft.com/office/drawing/2014/main" val="2414129468"/>
                  </a:ext>
                </a:extLst>
              </a:tr>
              <a:tr h="288783">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mn-lt"/>
                          <a:ea typeface="+mn-lt"/>
                          <a:cs typeface="+mn-lt"/>
                          <a:sym typeface="+mn-lt"/>
                        </a:rPr>
                        <a:t>4</a:t>
                      </a:r>
                    </a:p>
                  </a:txBody>
                  <a:tcP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mn-lt"/>
                          <a:ea typeface="+mn-lt"/>
                          <a:cs typeface="+mn-lt"/>
                          <a:sym typeface="+mn-lt"/>
                        </a:rPr>
                        <a:t>01.09.22 – 01.02.24</a:t>
                      </a:r>
                    </a:p>
                  </a:txBody>
                  <a:tcP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mn-lt"/>
                          <a:ea typeface="+mn-lt"/>
                          <a:cs typeface="+mn-lt"/>
                          <a:sym typeface="+mn-lt"/>
                        </a:rPr>
                        <a:t>Pharma</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ea typeface="+mn-lt"/>
                          <a:cs typeface="+mn-lt"/>
                          <a:sym typeface="+mn-lt"/>
                        </a:rPr>
                        <a:t>Introduction of an HSE Management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ea typeface="+mn-lt"/>
                          <a:cs typeface="+mn-lt"/>
                          <a:sym typeface="+mn-lt"/>
                        </a:rPr>
                        <a:t>Implement an HSE Management System according to ISO 45001 at the holding level (globally operating company), including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Project management &amp; stakeholder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Definition, coordination and creation of all Standard Operating Procedures (SOPs) along all requirements defined by ISO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Creation of corresponding e-learnings to ensure the transition of competence.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ea typeface="+mn-lt"/>
                          <a:cs typeface="+mn-lt"/>
                          <a:sym typeface="+mn-lt"/>
                        </a:rPr>
                        <a:t>Assurance of ISO 45001 certification and training conduction (Europe)</a:t>
                      </a:r>
                    </a:p>
                  </a:txBody>
                  <a:tcPr anchor="ctr">
                    <a:solidFill>
                      <a:schemeClr val="bg2"/>
                    </a:solidFill>
                  </a:tcPr>
                </a:tc>
                <a:extLst>
                  <a:ext uri="{0D108BD9-81ED-4DB2-BD59-A6C34878D82A}">
                    <a16:rowId xmlns:a16="http://schemas.microsoft.com/office/drawing/2014/main" val="1342196314"/>
                  </a:ext>
                </a:extLst>
              </a:tr>
            </a:tbl>
          </a:graphicData>
        </a:graphic>
      </p:graphicFrame>
      <p:sp>
        <p:nvSpPr>
          <p:cNvPr id="3" name="TextBox 2">
            <a:extLst>
              <a:ext uri="{FF2B5EF4-FFF2-40B4-BE49-F238E27FC236}">
                <a16:creationId xmlns:a16="http://schemas.microsoft.com/office/drawing/2014/main" id="{06E27469-9AD7-4361-5887-0C9944F77A8E}"/>
              </a:ext>
            </a:extLst>
          </p:cNvPr>
          <p:cNvSpPr txBox="1"/>
          <p:nvPr/>
        </p:nvSpPr>
        <p:spPr>
          <a:xfrm>
            <a:off x="2256183" y="6374068"/>
            <a:ext cx="7275443" cy="461665"/>
          </a:xfrm>
          <a:prstGeom prst="rect">
            <a:avLst/>
          </a:prstGeom>
          <a:noFill/>
        </p:spPr>
        <p:txBody>
          <a:bodyPr wrap="square" rtlCol="0">
            <a:spAutoFit/>
          </a:bodyPr>
          <a:lstStyle/>
          <a:p>
            <a:pPr algn="ctr"/>
            <a:r>
              <a:rPr lang="en-US" sz="1200" dirty="0">
                <a:solidFill>
                  <a:schemeClr val="tx1">
                    <a:lumMod val="65000"/>
                    <a:lumOff val="35000"/>
                  </a:schemeClr>
                </a:solidFill>
                <a:highlight>
                  <a:srgbClr val="FFFF00"/>
                </a:highlight>
                <a:ea typeface="+mn-lt"/>
                <a:cs typeface="+mn-lt"/>
                <a:sym typeface="+mn-lt"/>
              </a:rPr>
              <a:t>Considering confidentiality agreements and the General Data Protection Regulation (GDPR), names of companies or individuals are not disclosed, except for entities associated with E.ON.</a:t>
            </a:r>
          </a:p>
        </p:txBody>
      </p:sp>
    </p:spTree>
    <p:extLst>
      <p:ext uri="{BB962C8B-B14F-4D97-AF65-F5344CB8AC3E}">
        <p14:creationId xmlns:p14="http://schemas.microsoft.com/office/powerpoint/2010/main" val="15875973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7A32FC20-9D41-C97D-66E7-DAC50854DEE7}"/>
              </a:ext>
            </a:extLst>
          </p:cNvPr>
          <p:cNvSpPr txBox="1">
            <a:spLocks/>
          </p:cNvSpPr>
          <p:nvPr/>
        </p:nvSpPr>
        <p:spPr>
          <a:xfrm>
            <a:off x="4042354" y="1880675"/>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1</a:t>
            </a:r>
          </a:p>
        </p:txBody>
      </p:sp>
      <p:sp>
        <p:nvSpPr>
          <p:cNvPr id="7" name="Textplatzhalter 2">
            <a:extLst>
              <a:ext uri="{FF2B5EF4-FFF2-40B4-BE49-F238E27FC236}">
                <a16:creationId xmlns:a16="http://schemas.microsoft.com/office/drawing/2014/main" id="{A0DB3981-BA1B-CEB0-40FA-F323D43E43DC}"/>
              </a:ext>
            </a:extLst>
          </p:cNvPr>
          <p:cNvSpPr txBox="1">
            <a:spLocks/>
          </p:cNvSpPr>
          <p:nvPr/>
        </p:nvSpPr>
        <p:spPr>
          <a:xfrm>
            <a:off x="4364321" y="1844675"/>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Understanding of Your Situation</a:t>
            </a:r>
          </a:p>
        </p:txBody>
      </p:sp>
      <p:sp>
        <p:nvSpPr>
          <p:cNvPr id="8" name="Espace réservé du texte 8">
            <a:extLst>
              <a:ext uri="{FF2B5EF4-FFF2-40B4-BE49-F238E27FC236}">
                <a16:creationId xmlns:a16="http://schemas.microsoft.com/office/drawing/2014/main" id="{3D367CB9-B2D4-0197-FD1E-35DB59A57427}"/>
              </a:ext>
            </a:extLst>
          </p:cNvPr>
          <p:cNvSpPr txBox="1">
            <a:spLocks/>
          </p:cNvSpPr>
          <p:nvPr/>
        </p:nvSpPr>
        <p:spPr>
          <a:xfrm>
            <a:off x="4042354" y="2290874"/>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2</a:t>
            </a:r>
          </a:p>
        </p:txBody>
      </p:sp>
      <p:sp>
        <p:nvSpPr>
          <p:cNvPr id="9" name="Textplatzhalter 4">
            <a:extLst>
              <a:ext uri="{FF2B5EF4-FFF2-40B4-BE49-F238E27FC236}">
                <a16:creationId xmlns:a16="http://schemas.microsoft.com/office/drawing/2014/main" id="{357E297F-D8BB-69D9-837D-ECC44A66E93D}"/>
              </a:ext>
            </a:extLst>
          </p:cNvPr>
          <p:cNvSpPr txBox="1">
            <a:spLocks/>
          </p:cNvSpPr>
          <p:nvPr/>
        </p:nvSpPr>
        <p:spPr>
          <a:xfrm>
            <a:off x="4362152" y="2229653"/>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Solution and Risk Mitigation Approach – Overview</a:t>
            </a:r>
          </a:p>
        </p:txBody>
      </p:sp>
      <p:sp>
        <p:nvSpPr>
          <p:cNvPr id="10" name="Espace réservé du texte 8">
            <a:extLst>
              <a:ext uri="{FF2B5EF4-FFF2-40B4-BE49-F238E27FC236}">
                <a16:creationId xmlns:a16="http://schemas.microsoft.com/office/drawing/2014/main" id="{B55DAEC2-16D8-4944-5794-E2C18CB0A61C}"/>
              </a:ext>
            </a:extLst>
          </p:cNvPr>
          <p:cNvSpPr txBox="1">
            <a:spLocks/>
          </p:cNvSpPr>
          <p:nvPr/>
        </p:nvSpPr>
        <p:spPr>
          <a:xfrm>
            <a:off x="4042354" y="2689883"/>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3</a:t>
            </a:r>
          </a:p>
        </p:txBody>
      </p:sp>
      <p:sp>
        <p:nvSpPr>
          <p:cNvPr id="11" name="Textplatzhalter 6">
            <a:extLst>
              <a:ext uri="{FF2B5EF4-FFF2-40B4-BE49-F238E27FC236}">
                <a16:creationId xmlns:a16="http://schemas.microsoft.com/office/drawing/2014/main" id="{6BDD6DED-E9C5-B71C-BDC7-FCB5C2F80E11}"/>
              </a:ext>
            </a:extLst>
          </p:cNvPr>
          <p:cNvSpPr txBox="1">
            <a:spLocks/>
          </p:cNvSpPr>
          <p:nvPr/>
        </p:nvSpPr>
        <p:spPr>
          <a:xfrm>
            <a:off x="4362152" y="2458549"/>
            <a:ext cx="7289658" cy="2020063"/>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Components of the Solution Approach – Detail</a:t>
            </a:r>
          </a:p>
          <a:p>
            <a:pPr marL="457200" lvl="1" indent="0">
              <a:spcBef>
                <a:spcPts val="600"/>
              </a:spcBef>
              <a:buNone/>
              <a:tabLst>
                <a:tab pos="2960688" algn="l"/>
              </a:tabLst>
            </a:pPr>
            <a:r>
              <a:rPr lang="en-US" sz="1000" dirty="0">
                <a:ea typeface="+mn-lt"/>
                <a:cs typeface="+mn-lt"/>
                <a:sym typeface="+mn-lt"/>
              </a:rPr>
              <a:t>3.1. </a:t>
            </a:r>
            <a:r>
              <a:rPr lang="en-US" sz="1000" b="1" dirty="0"/>
              <a:t>Phase 1 </a:t>
            </a:r>
            <a:r>
              <a:rPr lang="en-US" sz="1000" dirty="0"/>
              <a:t>– Kick-Off and Data Analysis</a:t>
            </a:r>
            <a:r>
              <a:rPr lang="en-US" sz="1000" dirty="0">
                <a:ea typeface="+mn-lt"/>
                <a:cs typeface="+mn-lt"/>
                <a:sym typeface="+mn-lt"/>
              </a:rPr>
              <a:t>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3.2. </a:t>
            </a:r>
            <a:r>
              <a:rPr lang="en-US" sz="1000" b="1" dirty="0">
                <a:ea typeface="+mn-lt"/>
                <a:cs typeface="+mn-lt"/>
                <a:sym typeface="+mn-lt"/>
              </a:rPr>
              <a:t>Phase 2</a:t>
            </a:r>
            <a:r>
              <a:rPr lang="en-US" sz="1000" dirty="0">
                <a:ea typeface="+mn-lt"/>
                <a:cs typeface="+mn-lt"/>
                <a:sym typeface="+mn-lt"/>
              </a:rPr>
              <a:t> – Heat Map Risks	</a:t>
            </a:r>
          </a:p>
          <a:p>
            <a:pPr marL="457200" lvl="1" indent="0">
              <a:spcBef>
                <a:spcPts val="600"/>
              </a:spcBef>
              <a:buNone/>
              <a:tabLst>
                <a:tab pos="2960688" algn="l"/>
              </a:tabLst>
            </a:pPr>
            <a:r>
              <a:rPr lang="en-US" sz="1000" dirty="0">
                <a:ea typeface="+mn-lt"/>
                <a:cs typeface="+mn-lt"/>
                <a:sym typeface="+mn-lt"/>
              </a:rPr>
              <a:t>3.3. </a:t>
            </a:r>
            <a:r>
              <a:rPr lang="en-US" sz="1000" b="1" dirty="0">
                <a:ea typeface="+mn-lt"/>
                <a:cs typeface="+mn-lt"/>
                <a:sym typeface="+mn-lt"/>
              </a:rPr>
              <a:t>Phase 3</a:t>
            </a:r>
            <a:r>
              <a:rPr lang="en-US" sz="1000" dirty="0">
                <a:ea typeface="+mn-lt"/>
                <a:cs typeface="+mn-lt"/>
                <a:sym typeface="+mn-lt"/>
              </a:rPr>
              <a:t> – Leadership &amp; HSE Capabilities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3.4. </a:t>
            </a:r>
            <a:r>
              <a:rPr lang="en-US" sz="1000" b="1" dirty="0">
                <a:ea typeface="+mn-lt"/>
                <a:cs typeface="+mn-lt"/>
                <a:sym typeface="+mn-lt"/>
              </a:rPr>
              <a:t>Phase 4</a:t>
            </a:r>
            <a:r>
              <a:rPr lang="en-US" sz="1000" dirty="0">
                <a:ea typeface="+mn-lt"/>
                <a:cs typeface="+mn-lt"/>
                <a:sym typeface="+mn-lt"/>
              </a:rPr>
              <a:t> – Cultural Maturity	</a:t>
            </a:r>
          </a:p>
          <a:p>
            <a:pPr marL="457200" lvl="1" indent="0">
              <a:spcBef>
                <a:spcPts val="600"/>
              </a:spcBef>
              <a:buNone/>
              <a:tabLst>
                <a:tab pos="2960688" algn="l"/>
              </a:tabLst>
            </a:pPr>
            <a:r>
              <a:rPr lang="en-US" sz="1000" dirty="0">
                <a:ea typeface="+mn-lt"/>
                <a:cs typeface="+mn-lt"/>
                <a:sym typeface="+mn-lt"/>
              </a:rPr>
              <a:t>3.5. </a:t>
            </a:r>
            <a:r>
              <a:rPr lang="en-US" sz="1000" b="1" dirty="0">
                <a:ea typeface="+mn-lt"/>
                <a:cs typeface="+mn-lt"/>
                <a:sym typeface="+mn-lt"/>
              </a:rPr>
              <a:t>Reporting and Usability </a:t>
            </a:r>
            <a:r>
              <a:rPr lang="en-US" sz="1000" dirty="0">
                <a:ea typeface="+mn-lt"/>
                <a:cs typeface="+mn-lt"/>
                <a:sym typeface="+mn-lt"/>
              </a:rPr>
              <a:t>– </a:t>
            </a:r>
            <a:r>
              <a:rPr lang="en-US" sz="1000" dirty="0"/>
              <a:t>Consolidation for E.ON HSE Governance</a:t>
            </a:r>
            <a:endParaRPr lang="en-US" sz="1000" dirty="0">
              <a:ea typeface="+mn-lt"/>
              <a:cs typeface="+mn-lt"/>
              <a:sym typeface="+mn-lt"/>
            </a:endParaRPr>
          </a:p>
          <a:p>
            <a:pPr marL="457200" lvl="1" indent="0">
              <a:spcBef>
                <a:spcPts val="600"/>
              </a:spcBef>
              <a:buNone/>
              <a:tabLst>
                <a:tab pos="2960688" algn="l"/>
              </a:tabLst>
            </a:pPr>
            <a:r>
              <a:rPr lang="en-US" sz="1000" dirty="0">
                <a:ea typeface="+mn-lt"/>
                <a:cs typeface="+mn-lt"/>
                <a:sym typeface="+mn-lt"/>
              </a:rPr>
              <a:t>3.6. </a:t>
            </a:r>
            <a:r>
              <a:rPr lang="en-US" sz="1000" b="1" dirty="0">
                <a:ea typeface="+mn-lt"/>
                <a:cs typeface="+mn-lt"/>
                <a:sym typeface="+mn-lt"/>
              </a:rPr>
              <a:t>Summary of Activities &amp; Assumptions</a:t>
            </a:r>
            <a:r>
              <a:rPr lang="en-US" sz="1000" dirty="0">
                <a:ea typeface="+mn-lt"/>
                <a:cs typeface="+mn-lt"/>
                <a:sym typeface="+mn-lt"/>
              </a:rPr>
              <a:t>	</a:t>
            </a:r>
            <a:endParaRPr lang="en-US" sz="1200" dirty="0">
              <a:solidFill>
                <a:schemeClr val="bg1">
                  <a:lumMod val="65000"/>
                </a:schemeClr>
              </a:solidFill>
              <a:ea typeface="+mn-lt"/>
              <a:cs typeface="+mn-lt"/>
              <a:sym typeface="+mn-lt"/>
            </a:endParaRPr>
          </a:p>
        </p:txBody>
      </p:sp>
      <p:sp>
        <p:nvSpPr>
          <p:cNvPr id="12" name="Espace réservé du texte 16">
            <a:extLst>
              <a:ext uri="{FF2B5EF4-FFF2-40B4-BE49-F238E27FC236}">
                <a16:creationId xmlns:a16="http://schemas.microsoft.com/office/drawing/2014/main" id="{45BAFFE5-9912-D1DB-4090-25CC16E23EB1}"/>
              </a:ext>
            </a:extLst>
          </p:cNvPr>
          <p:cNvSpPr txBox="1">
            <a:spLocks/>
          </p:cNvSpPr>
          <p:nvPr/>
        </p:nvSpPr>
        <p:spPr>
          <a:xfrm>
            <a:off x="4042354" y="4387591"/>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4</a:t>
            </a:r>
          </a:p>
        </p:txBody>
      </p:sp>
      <p:sp>
        <p:nvSpPr>
          <p:cNvPr id="13" name="Textplatzhalter 8">
            <a:extLst>
              <a:ext uri="{FF2B5EF4-FFF2-40B4-BE49-F238E27FC236}">
                <a16:creationId xmlns:a16="http://schemas.microsoft.com/office/drawing/2014/main" id="{80EC481F-4250-11C5-BA46-BF1F2B7FB720}"/>
              </a:ext>
            </a:extLst>
          </p:cNvPr>
          <p:cNvSpPr txBox="1">
            <a:spLocks/>
          </p:cNvSpPr>
          <p:nvPr/>
        </p:nvSpPr>
        <p:spPr>
          <a:xfrm>
            <a:off x="4362152" y="4398268"/>
            <a:ext cx="6582073" cy="111813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Program Setup – Flexible Proposal</a:t>
            </a:r>
          </a:p>
          <a:p>
            <a:pPr marL="457200" lvl="1" indent="0">
              <a:spcBef>
                <a:spcPts val="600"/>
              </a:spcBef>
              <a:buNone/>
            </a:pPr>
            <a:r>
              <a:rPr lang="en-US" sz="1000" dirty="0">
                <a:ea typeface="+mn-lt"/>
                <a:cs typeface="+mn-lt"/>
                <a:sym typeface="+mn-lt"/>
              </a:rPr>
              <a:t>4.1. Program Organization, Team, Team Experience</a:t>
            </a:r>
          </a:p>
          <a:p>
            <a:pPr marL="457200" lvl="1" indent="0">
              <a:spcBef>
                <a:spcPts val="600"/>
              </a:spcBef>
              <a:buNone/>
            </a:pPr>
            <a:r>
              <a:rPr lang="en-US" sz="1000" dirty="0">
                <a:ea typeface="+mn-lt"/>
                <a:cs typeface="+mn-lt"/>
                <a:sym typeface="+mn-lt"/>
              </a:rPr>
              <a:t>4.2. Planning</a:t>
            </a:r>
          </a:p>
          <a:p>
            <a:pPr marL="457200" lvl="1" indent="0">
              <a:spcBef>
                <a:spcPts val="600"/>
              </a:spcBef>
              <a:buNone/>
            </a:pPr>
            <a:r>
              <a:rPr lang="en-US" sz="1000" dirty="0">
                <a:ea typeface="+mn-lt"/>
                <a:cs typeface="+mn-lt"/>
                <a:sym typeface="+mn-lt"/>
              </a:rPr>
              <a:t>4.3. Commercial Aspects</a:t>
            </a:r>
          </a:p>
          <a:p>
            <a:pPr marL="457200" lvl="1" indent="0">
              <a:spcBef>
                <a:spcPts val="600"/>
              </a:spcBef>
              <a:buNone/>
            </a:pPr>
            <a:r>
              <a:rPr lang="en-US" sz="1000" dirty="0">
                <a:ea typeface="+mn-lt"/>
                <a:cs typeface="+mn-lt"/>
                <a:sym typeface="+mn-lt"/>
              </a:rPr>
              <a:t>4.4. CVs</a:t>
            </a:r>
          </a:p>
        </p:txBody>
      </p:sp>
      <p:sp>
        <p:nvSpPr>
          <p:cNvPr id="14" name="Espace réservé du texte 10">
            <a:extLst>
              <a:ext uri="{FF2B5EF4-FFF2-40B4-BE49-F238E27FC236}">
                <a16:creationId xmlns:a16="http://schemas.microsoft.com/office/drawing/2014/main" id="{2D643013-0AB8-6254-AEF3-CE8C41F54B82}"/>
              </a:ext>
            </a:extLst>
          </p:cNvPr>
          <p:cNvSpPr txBox="1">
            <a:spLocks/>
          </p:cNvSpPr>
          <p:nvPr/>
        </p:nvSpPr>
        <p:spPr>
          <a:xfrm>
            <a:off x="4042354" y="5559048"/>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5</a:t>
            </a:r>
          </a:p>
        </p:txBody>
      </p:sp>
      <p:sp>
        <p:nvSpPr>
          <p:cNvPr id="15" name="Textplatzhalter 12">
            <a:extLst>
              <a:ext uri="{FF2B5EF4-FFF2-40B4-BE49-F238E27FC236}">
                <a16:creationId xmlns:a16="http://schemas.microsoft.com/office/drawing/2014/main" id="{6E2D0529-B8C7-8794-DEC0-21A439EDC81B}"/>
              </a:ext>
            </a:extLst>
          </p:cNvPr>
          <p:cNvSpPr txBox="1">
            <a:spLocks/>
          </p:cNvSpPr>
          <p:nvPr/>
        </p:nvSpPr>
        <p:spPr>
          <a:xfrm>
            <a:off x="4362152" y="5487048"/>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References</a:t>
            </a:r>
          </a:p>
        </p:txBody>
      </p:sp>
      <p:sp>
        <p:nvSpPr>
          <p:cNvPr id="16" name="Espace réservé du texte 10">
            <a:extLst>
              <a:ext uri="{FF2B5EF4-FFF2-40B4-BE49-F238E27FC236}">
                <a16:creationId xmlns:a16="http://schemas.microsoft.com/office/drawing/2014/main" id="{43A425D4-81D0-EF09-B3B5-48C201CA6C22}"/>
              </a:ext>
            </a:extLst>
          </p:cNvPr>
          <p:cNvSpPr txBox="1">
            <a:spLocks/>
          </p:cNvSpPr>
          <p:nvPr/>
        </p:nvSpPr>
        <p:spPr>
          <a:xfrm>
            <a:off x="4042354" y="5913142"/>
            <a:ext cx="252000" cy="252000"/>
          </a:xfrm>
          <a:prstGeom prst="ellipse">
            <a:avLst/>
          </a:prstGeom>
          <a:solidFill>
            <a:schemeClr val="accent1"/>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6</a:t>
            </a:r>
          </a:p>
        </p:txBody>
      </p:sp>
      <p:sp>
        <p:nvSpPr>
          <p:cNvPr id="24" name="Textplatzhalter 12">
            <a:extLst>
              <a:ext uri="{FF2B5EF4-FFF2-40B4-BE49-F238E27FC236}">
                <a16:creationId xmlns:a16="http://schemas.microsoft.com/office/drawing/2014/main" id="{D99E1D47-4F6C-7272-6A31-2F73BC3BD0D4}"/>
              </a:ext>
            </a:extLst>
          </p:cNvPr>
          <p:cNvSpPr txBox="1">
            <a:spLocks/>
          </p:cNvSpPr>
          <p:nvPr/>
        </p:nvSpPr>
        <p:spPr>
          <a:xfrm>
            <a:off x="4362152" y="584114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Appendices</a:t>
            </a:r>
          </a:p>
        </p:txBody>
      </p:sp>
      <p:sp>
        <p:nvSpPr>
          <p:cNvPr id="3" name="Espace réservé du texte 5">
            <a:extLst>
              <a:ext uri="{FF2B5EF4-FFF2-40B4-BE49-F238E27FC236}">
                <a16:creationId xmlns:a16="http://schemas.microsoft.com/office/drawing/2014/main" id="{F582C22B-8EA7-3539-9640-6F366D37A016}"/>
              </a:ext>
            </a:extLst>
          </p:cNvPr>
          <p:cNvSpPr txBox="1">
            <a:spLocks/>
          </p:cNvSpPr>
          <p:nvPr/>
        </p:nvSpPr>
        <p:spPr>
          <a:xfrm>
            <a:off x="4042354" y="1477302"/>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0</a:t>
            </a:r>
          </a:p>
        </p:txBody>
      </p:sp>
      <p:sp>
        <p:nvSpPr>
          <p:cNvPr id="4" name="Textplatzhalter 2">
            <a:extLst>
              <a:ext uri="{FF2B5EF4-FFF2-40B4-BE49-F238E27FC236}">
                <a16:creationId xmlns:a16="http://schemas.microsoft.com/office/drawing/2014/main" id="{3BD2DC39-9DB1-0BF6-BCE1-49A7F4A95BD7}"/>
              </a:ext>
            </a:extLst>
          </p:cNvPr>
          <p:cNvSpPr txBox="1">
            <a:spLocks/>
          </p:cNvSpPr>
          <p:nvPr/>
        </p:nvSpPr>
        <p:spPr>
          <a:xfrm>
            <a:off x="4364321" y="144130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Management Summary</a:t>
            </a:r>
          </a:p>
        </p:txBody>
      </p:sp>
    </p:spTree>
    <p:extLst>
      <p:ext uri="{BB962C8B-B14F-4D97-AF65-F5344CB8AC3E}">
        <p14:creationId xmlns:p14="http://schemas.microsoft.com/office/powerpoint/2010/main" val="737514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DA731-6B00-BF78-B804-E2548D389302}"/>
              </a:ext>
            </a:extLst>
          </p:cNvPr>
          <p:cNvSpPr>
            <a:spLocks noGrp="1"/>
          </p:cNvSpPr>
          <p:nvPr>
            <p:ph type="title"/>
          </p:nvPr>
        </p:nvSpPr>
        <p:spPr/>
        <p:txBody>
          <a:bodyPr/>
          <a:lstStyle/>
          <a:p>
            <a:r>
              <a:rPr lang="en-US" dirty="0"/>
              <a:t>FAQ considered upfront the Negotiation &amp; Pitch Presentation Phase (2/2)</a:t>
            </a:r>
          </a:p>
        </p:txBody>
      </p:sp>
      <p:sp>
        <p:nvSpPr>
          <p:cNvPr id="3" name="Slide Number Placeholder 2">
            <a:extLst>
              <a:ext uri="{FF2B5EF4-FFF2-40B4-BE49-F238E27FC236}">
                <a16:creationId xmlns:a16="http://schemas.microsoft.com/office/drawing/2014/main" id="{1189BF03-0ED9-B2A3-AFE0-784FBD83DBAD}"/>
              </a:ext>
            </a:extLst>
          </p:cNvPr>
          <p:cNvSpPr>
            <a:spLocks noGrp="1"/>
          </p:cNvSpPr>
          <p:nvPr>
            <p:ph type="sldNum" sz="quarter" idx="12"/>
          </p:nvPr>
        </p:nvSpPr>
        <p:spPr/>
        <p:txBody>
          <a:bodyPr/>
          <a:lstStyle/>
          <a:p>
            <a:fld id="{A6675773-DBBA-4A21-9EDA-4D76296EEA2B}" type="slidenum">
              <a:rPr lang="en-US" smtClean="0"/>
              <a:t>8</a:t>
            </a:fld>
            <a:endParaRPr lang="en-US" dirty="0"/>
          </a:p>
        </p:txBody>
      </p:sp>
      <p:graphicFrame>
        <p:nvGraphicFramePr>
          <p:cNvPr id="4" name="Group 33">
            <a:extLst>
              <a:ext uri="{FF2B5EF4-FFF2-40B4-BE49-F238E27FC236}">
                <a16:creationId xmlns:a16="http://schemas.microsoft.com/office/drawing/2014/main" id="{C7AB0994-8F35-17A5-F447-00D13EAA91BF}"/>
              </a:ext>
            </a:extLst>
          </p:cNvPr>
          <p:cNvGraphicFramePr>
            <a:graphicFrameLocks noGrp="1"/>
          </p:cNvGraphicFramePr>
          <p:nvPr>
            <p:extLst>
              <p:ext uri="{D42A27DB-BD31-4B8C-83A1-F6EECF244321}">
                <p14:modId xmlns:p14="http://schemas.microsoft.com/office/powerpoint/2010/main" val="2344530942"/>
              </p:ext>
            </p:extLst>
          </p:nvPr>
        </p:nvGraphicFramePr>
        <p:xfrm>
          <a:off x="838199" y="1690689"/>
          <a:ext cx="10515598" cy="3495168"/>
        </p:xfrm>
        <a:graphic>
          <a:graphicData uri="http://schemas.openxmlformats.org/drawingml/2006/table">
            <a:tbl>
              <a:tblPr>
                <a:effectLst/>
              </a:tblPr>
              <a:tblGrid>
                <a:gridCol w="495336">
                  <a:extLst>
                    <a:ext uri="{9D8B030D-6E8A-4147-A177-3AD203B41FA5}">
                      <a16:colId xmlns:a16="http://schemas.microsoft.com/office/drawing/2014/main" val="2174381360"/>
                    </a:ext>
                  </a:extLst>
                </a:gridCol>
                <a:gridCol w="4743415">
                  <a:extLst>
                    <a:ext uri="{9D8B030D-6E8A-4147-A177-3AD203B41FA5}">
                      <a16:colId xmlns:a16="http://schemas.microsoft.com/office/drawing/2014/main" val="20000"/>
                    </a:ext>
                  </a:extLst>
                </a:gridCol>
                <a:gridCol w="5276847">
                  <a:extLst>
                    <a:ext uri="{9D8B030D-6E8A-4147-A177-3AD203B41FA5}">
                      <a16:colId xmlns:a16="http://schemas.microsoft.com/office/drawing/2014/main" val="20001"/>
                    </a:ext>
                  </a:extLst>
                </a:gridCol>
              </a:tblGrid>
              <a:tr h="431300">
                <a:tc>
                  <a:txBody>
                    <a:bodyPr/>
                    <a:lstStyle/>
                    <a:p>
                      <a:r>
                        <a:rPr kumimoji="0" lang="en-US" sz="1400" b="1" i="0" u="none" strike="noStrike" kern="1200" cap="none" normalizeH="0" baseline="0" dirty="0">
                          <a:ln>
                            <a:noFill/>
                          </a:ln>
                          <a:solidFill>
                            <a:schemeClr val="tx1"/>
                          </a:solidFill>
                          <a:effectLst/>
                          <a:latin typeface="+mn-lt"/>
                          <a:ea typeface="+mn-ea"/>
                          <a:cs typeface="Calibri" pitchFamily="34" charset="0"/>
                        </a:rPr>
                        <a:t>No</a:t>
                      </a:r>
                    </a:p>
                  </a:txBody>
                  <a:tcPr>
                    <a:lnL w="12700" cmpd="sng">
                      <a:noFill/>
                      <a:prstDash val="soli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en-US" sz="1400" b="1" i="0" u="none" strike="noStrike" kern="1200" cap="none" normalizeH="0" baseline="0" dirty="0">
                          <a:ln>
                            <a:noFill/>
                          </a:ln>
                          <a:solidFill>
                            <a:schemeClr val="tx1"/>
                          </a:solidFill>
                          <a:effectLst/>
                          <a:latin typeface="+mn-lt"/>
                          <a:ea typeface="+mn-ea"/>
                          <a:cs typeface="Calibri" pitchFamily="34" charset="0"/>
                        </a:rPr>
                        <a:t>Questions considered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90000"/>
                        </a:lnSpc>
                        <a:spcBef>
                          <a:spcPts val="0"/>
                        </a:spcBef>
                        <a:spcAft>
                          <a:spcPct val="0"/>
                        </a:spcAft>
                        <a:buClrTx/>
                        <a:buSzTx/>
                        <a:buFontTx/>
                        <a:buNone/>
                        <a:tabLst/>
                        <a:defRPr/>
                      </a:pPr>
                      <a:r>
                        <a:rPr kumimoji="0" lang="en-US" sz="1400" b="1" i="0" u="none" strike="noStrike" cap="none" normalizeH="0" baseline="0" dirty="0">
                          <a:ln>
                            <a:noFill/>
                          </a:ln>
                          <a:solidFill>
                            <a:schemeClr val="tx1"/>
                          </a:solidFill>
                          <a:effectLst/>
                          <a:latin typeface="+mn-lt"/>
                          <a:cs typeface="Calibri" pitchFamily="34" charset="0"/>
                        </a:rPr>
                        <a:t>Answer</a:t>
                      </a:r>
                    </a:p>
                    <a:p>
                      <a:pPr marL="0" marR="0" lvl="0" indent="0" algn="l" defTabSz="914400" rtl="0" eaLnBrk="1" fontAlgn="base" latinLnBrk="0" hangingPunct="1">
                        <a:lnSpc>
                          <a:spcPct val="90000"/>
                        </a:lnSpc>
                        <a:spcBef>
                          <a:spcPts val="0"/>
                        </a:spcBef>
                        <a:spcAft>
                          <a:spcPct val="0"/>
                        </a:spcAft>
                        <a:buClrTx/>
                        <a:buSzTx/>
                        <a:buFontTx/>
                        <a:buNone/>
                        <a:tabLst/>
                      </a:pPr>
                      <a:endParaRPr kumimoji="0" lang="en-US" sz="1400" b="1" i="0" u="none" strike="noStrike" cap="none" normalizeH="0" baseline="0" dirty="0">
                        <a:ln>
                          <a:noFill/>
                        </a:ln>
                        <a:solidFill>
                          <a:schemeClr val="tx1"/>
                        </a:solidFill>
                        <a:effectLst/>
                        <a:latin typeface="+mn-lt"/>
                        <a:cs typeface="Calibri" pitchFamily="34" charset="0"/>
                      </a:endParaRPr>
                    </a:p>
                  </a:txBody>
                  <a:tcPr marL="90000" marR="90000" marT="46800" marB="46800" anchor="ctr" horzOverflow="overflow">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1"/>
                  </a:ext>
                </a:extLst>
              </a:tr>
              <a:tr h="431300">
                <a:tc>
                  <a:txBody>
                    <a:bodyPr/>
                    <a:lstStyle/>
                    <a:p>
                      <a:pPr algn="ctr" fontAlgn="base"/>
                      <a:r>
                        <a:rPr lang="en-US" sz="1400" b="1" dirty="0">
                          <a:solidFill>
                            <a:schemeClr val="bg1"/>
                          </a:solidFill>
                          <a:effectLst/>
                        </a:rPr>
                        <a:t>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1"/>
                    </a:solidFill>
                  </a:tcPr>
                </a:tc>
                <a:tc>
                  <a:txBody>
                    <a:bodyPr/>
                    <a:lstStyle/>
                    <a:p>
                      <a:pPr fontAlgn="base"/>
                      <a:r>
                        <a:rPr lang="en-US" sz="1200" dirty="0">
                          <a:solidFill>
                            <a:schemeClr val="bg1"/>
                          </a:solidFill>
                          <a:effectLst/>
                        </a:rPr>
                        <a:t>What difference does it make awarding the project to b.core instead of another competitor?</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indent="0" fontAlgn="base">
                        <a:buFontTx/>
                        <a:buNone/>
                      </a:pPr>
                      <a:r>
                        <a:rPr lang="en-US" sz="1200" dirty="0">
                          <a:effectLst/>
                        </a:rPr>
                        <a:t>This question can only be answered by E.ON after all proposals have been handed in. But, according to our competitor analysis we see the following advantages: </a:t>
                      </a:r>
                    </a:p>
                    <a:p>
                      <a:pPr marL="171450" indent="-171450" fontAlgn="base">
                        <a:buFontTx/>
                        <a:buChar char="-"/>
                      </a:pPr>
                      <a:r>
                        <a:rPr lang="en-US" sz="1200" dirty="0">
                          <a:effectLst/>
                        </a:rPr>
                        <a:t>Concerning the methodology, we expect those competitors to use different methodologies – such as the “safety ladder”. This is reasonable but may lead to a higher “translation” effort on all sides.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80559">
                <a:tc>
                  <a:txBody>
                    <a:bodyPr/>
                    <a:lstStyle/>
                    <a:p>
                      <a:pPr algn="ctr" fontAlgn="base"/>
                      <a:r>
                        <a:rPr lang="en-US" sz="1400" b="1" dirty="0">
                          <a:solidFill>
                            <a:schemeClr val="bg1"/>
                          </a:solidFill>
                          <a:effectLst/>
                        </a:rPr>
                        <a:t>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1"/>
                    </a:solidFill>
                  </a:tcPr>
                </a:tc>
                <a:tc>
                  <a:txBody>
                    <a:bodyPr/>
                    <a:lstStyle/>
                    <a:p>
                      <a:pPr fontAlgn="base"/>
                      <a:r>
                        <a:rPr lang="en-US" sz="1200" dirty="0">
                          <a:solidFill>
                            <a:schemeClr val="bg1"/>
                          </a:solidFill>
                          <a:effectLst/>
                        </a:rPr>
                        <a:t>Can b.core provide the country specific resources?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indent="0" fontAlgn="base">
                        <a:buFontTx/>
                        <a:buNone/>
                      </a:pPr>
                      <a:r>
                        <a:rPr lang="en-US" sz="1200" dirty="0">
                          <a:effectLst/>
                        </a:rPr>
                        <a:t>Yes. We have frame agreements with resources for all countries required in the RfP. Moreover, to reduce risks of resource availability, in average we have 3 resources available for each country. </a:t>
                      </a:r>
                      <a:r>
                        <a:rPr lang="en-US" sz="1200" b="1" u="sng" dirty="0">
                          <a:effectLst/>
                        </a:rPr>
                        <a:t>Agreements (for clarification) </a:t>
                      </a:r>
                      <a:r>
                        <a:rPr lang="en-US" sz="1200" dirty="0">
                          <a:effectLst/>
                        </a:rPr>
                        <a:t>incl. tasks and time frame of local execution, daily rates and travel expenses. </a:t>
                      </a:r>
                      <a:r>
                        <a:rPr lang="en-US" sz="1200" b="1" u="sng" dirty="0">
                          <a:effectLst/>
                        </a:rPr>
                        <a:t>They conceal E.ON </a:t>
                      </a:r>
                      <a:r>
                        <a:rPr lang="en-US" sz="1200" u="sng" dirty="0">
                          <a:effectLst/>
                        </a:rPr>
                        <a:t>as the requesting Party </a:t>
                      </a:r>
                      <a:r>
                        <a:rPr lang="en-US" sz="1200" dirty="0">
                          <a:effectLst/>
                        </a:rPr>
                        <a:t>in alignment to chapter 4.4 of the RfP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264769700"/>
                  </a:ext>
                </a:extLst>
              </a:tr>
              <a:tr h="380559">
                <a:tc>
                  <a:txBody>
                    <a:bodyPr/>
                    <a:lstStyle/>
                    <a:p>
                      <a:pPr algn="ctr" fontAlgn="base"/>
                      <a:r>
                        <a:rPr lang="en-US" sz="1400" b="1" dirty="0">
                          <a:solidFill>
                            <a:schemeClr val="bg1"/>
                          </a:solidFill>
                          <a:effectLst/>
                        </a:rPr>
                        <a:t>6</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accent1"/>
                    </a:solidFill>
                  </a:tcPr>
                </a:tc>
                <a:tc>
                  <a:txBody>
                    <a:bodyPr/>
                    <a:lstStyle/>
                    <a:p>
                      <a:pPr fontAlgn="base"/>
                      <a:r>
                        <a:rPr lang="en-US" sz="1200" dirty="0">
                          <a:solidFill>
                            <a:schemeClr val="bg1"/>
                          </a:solidFill>
                          <a:effectLst/>
                        </a:rPr>
                        <a:t>Are there any trademarks concerning Bradely Curve and Culture Elements that could hinder the culture assessment?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indent="0" fontAlgn="base">
                        <a:buFontTx/>
                        <a:buNone/>
                      </a:pPr>
                      <a:r>
                        <a:rPr lang="en-US" sz="1200" dirty="0">
                          <a:effectLst/>
                        </a:rPr>
                        <a:t>We have considered this and clarified with the </a:t>
                      </a:r>
                    </a:p>
                    <a:p>
                      <a:pPr marL="0" indent="0" fontAlgn="base">
                        <a:buFontTx/>
                        <a:buNone/>
                      </a:pPr>
                      <a:r>
                        <a:rPr lang="en-US" sz="1200" dirty="0">
                          <a:effectLst/>
                        </a:rPr>
                        <a:t>German Patent and Trademark Office (“</a:t>
                      </a:r>
                      <a:r>
                        <a:rPr lang="en-US" sz="1200" dirty="0" err="1">
                          <a:effectLst/>
                        </a:rPr>
                        <a:t>Deutsches</a:t>
                      </a:r>
                      <a:r>
                        <a:rPr lang="en-US" sz="1200" dirty="0">
                          <a:effectLst/>
                        </a:rPr>
                        <a:t> Patent- und </a:t>
                      </a:r>
                      <a:r>
                        <a:rPr lang="en-US" sz="1200" dirty="0" err="1">
                          <a:effectLst/>
                        </a:rPr>
                        <a:t>Markenamt</a:t>
                      </a:r>
                      <a:r>
                        <a:rPr lang="en-US" sz="1200" dirty="0">
                          <a:effectLst/>
                        </a:rPr>
                        <a:t> - DPMA”). To date, there are no registered trademarks concerning the Bradley Curve, the Culture Elements or a Survey in connection to the scope of this project that are hindering the assessment.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622347303"/>
                  </a:ext>
                </a:extLst>
              </a:tr>
            </a:tbl>
          </a:graphicData>
        </a:graphic>
      </p:graphicFrame>
    </p:spTree>
    <p:extLst>
      <p:ext uri="{BB962C8B-B14F-4D97-AF65-F5344CB8AC3E}">
        <p14:creationId xmlns:p14="http://schemas.microsoft.com/office/powerpoint/2010/main" val="4015330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1A3EA-6319-32E5-9469-1B4406E37228}"/>
              </a:ext>
            </a:extLst>
          </p:cNvPr>
          <p:cNvSpPr>
            <a:spLocks noGrp="1"/>
          </p:cNvSpPr>
          <p:nvPr>
            <p:ph type="title"/>
          </p:nvPr>
        </p:nvSpPr>
        <p:spPr/>
        <p:txBody>
          <a:bodyPr/>
          <a:lstStyle/>
          <a:p>
            <a:r>
              <a:rPr lang="en-US" sz="3200" dirty="0">
                <a:ea typeface="+mn-lt"/>
                <a:cs typeface="+mn-lt"/>
                <a:sym typeface="+mn-lt"/>
              </a:rPr>
              <a:t>Appendices</a:t>
            </a:r>
            <a:endParaRPr lang="en-US" dirty="0">
              <a:latin typeface="+mn-lt"/>
              <a:ea typeface="+mn-lt"/>
              <a:cs typeface="+mn-lt"/>
              <a:sym typeface="+mn-lt"/>
            </a:endParaRPr>
          </a:p>
        </p:txBody>
      </p:sp>
      <p:sp>
        <p:nvSpPr>
          <p:cNvPr id="3" name="Content Placeholder 2">
            <a:extLst>
              <a:ext uri="{FF2B5EF4-FFF2-40B4-BE49-F238E27FC236}">
                <a16:creationId xmlns:a16="http://schemas.microsoft.com/office/drawing/2014/main" id="{1025E0B2-F4DB-89D3-5DDF-CFCC70AB25E9}"/>
              </a:ext>
            </a:extLst>
          </p:cNvPr>
          <p:cNvSpPr>
            <a:spLocks noGrp="1"/>
          </p:cNvSpPr>
          <p:nvPr>
            <p:ph idx="1"/>
          </p:nvPr>
        </p:nvSpPr>
        <p:spPr/>
        <p:txBody>
          <a:bodyPr/>
          <a:lstStyle/>
          <a:p>
            <a:r>
              <a:rPr lang="en-US" dirty="0">
                <a:latin typeface="+mn-lt"/>
                <a:ea typeface="+mn-lt"/>
                <a:cs typeface="+mn-lt"/>
                <a:sym typeface="+mn-lt"/>
              </a:rPr>
              <a:t>„bcore_Price_Option1.xlsx“</a:t>
            </a:r>
          </a:p>
          <a:p>
            <a:endParaRPr lang="en-US" dirty="0">
              <a:latin typeface="+mn-lt"/>
              <a:ea typeface="+mn-lt"/>
              <a:cs typeface="+mn-lt"/>
              <a:sym typeface="+mn-lt"/>
            </a:endParaRPr>
          </a:p>
          <a:p>
            <a:r>
              <a:rPr lang="en-US" dirty="0">
                <a:latin typeface="+mn-lt"/>
                <a:ea typeface="+mn-lt"/>
                <a:cs typeface="+mn-lt"/>
                <a:sym typeface="+mn-lt"/>
              </a:rPr>
              <a:t>„bcore_Price_Option2.xlsx“</a:t>
            </a:r>
          </a:p>
        </p:txBody>
      </p:sp>
    </p:spTree>
    <p:extLst>
      <p:ext uri="{BB962C8B-B14F-4D97-AF65-F5344CB8AC3E}">
        <p14:creationId xmlns:p14="http://schemas.microsoft.com/office/powerpoint/2010/main" val="30849444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Business handshake">
            <a:extLst>
              <a:ext uri="{FF2B5EF4-FFF2-40B4-BE49-F238E27FC236}">
                <a16:creationId xmlns:a16="http://schemas.microsoft.com/office/drawing/2014/main" id="{6A8B04FA-2B04-569F-2C0E-52826ACA892F}"/>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0" y="10"/>
            <a:ext cx="12191980" cy="6857990"/>
          </a:xfrm>
          <a:noFill/>
        </p:spPr>
      </p:pic>
      <p:sp>
        <p:nvSpPr>
          <p:cNvPr id="8" name="Rectangle 7">
            <a:extLst>
              <a:ext uri="{FF2B5EF4-FFF2-40B4-BE49-F238E27FC236}">
                <a16:creationId xmlns:a16="http://schemas.microsoft.com/office/drawing/2014/main" id="{537FEA0A-018C-3FE7-424B-FDF52AC8B7ED}"/>
              </a:ext>
            </a:extLst>
          </p:cNvPr>
          <p:cNvSpPr/>
          <p:nvPr/>
        </p:nvSpPr>
        <p:spPr>
          <a:xfrm>
            <a:off x="5953540" y="850900"/>
            <a:ext cx="4676360" cy="180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a typeface="+mn-lt"/>
              <a:cs typeface="+mn-lt"/>
              <a:sym typeface="+mn-lt"/>
            </a:endParaRPr>
          </a:p>
        </p:txBody>
      </p:sp>
      <p:graphicFrame>
        <p:nvGraphicFramePr>
          <p:cNvPr id="3" name="Table 2">
            <a:extLst>
              <a:ext uri="{FF2B5EF4-FFF2-40B4-BE49-F238E27FC236}">
                <a16:creationId xmlns:a16="http://schemas.microsoft.com/office/drawing/2014/main" id="{5C148875-3EF1-6431-2FA9-A654B4A41FF1}"/>
              </a:ext>
            </a:extLst>
          </p:cNvPr>
          <p:cNvGraphicFramePr>
            <a:graphicFrameLocks noGrp="1"/>
          </p:cNvGraphicFramePr>
          <p:nvPr>
            <p:extLst>
              <p:ext uri="{D42A27DB-BD31-4B8C-83A1-F6EECF244321}">
                <p14:modId xmlns:p14="http://schemas.microsoft.com/office/powerpoint/2010/main" val="3521948899"/>
              </p:ext>
            </p:extLst>
          </p:nvPr>
        </p:nvGraphicFramePr>
        <p:xfrm>
          <a:off x="6118860" y="982980"/>
          <a:ext cx="4371340" cy="1493520"/>
        </p:xfrm>
        <a:graphic>
          <a:graphicData uri="http://schemas.openxmlformats.org/drawingml/2006/table">
            <a:tbl>
              <a:tblPr firstRow="1" firstCol="1" bandRow="1">
                <a:tableStyleId>{5C22544A-7EE6-4342-B048-85BDC9FD1C3A}</a:tableStyleId>
              </a:tblPr>
              <a:tblGrid>
                <a:gridCol w="2060486">
                  <a:extLst>
                    <a:ext uri="{9D8B030D-6E8A-4147-A177-3AD203B41FA5}">
                      <a16:colId xmlns:a16="http://schemas.microsoft.com/office/drawing/2014/main" val="3771269687"/>
                    </a:ext>
                  </a:extLst>
                </a:gridCol>
                <a:gridCol w="2310854">
                  <a:extLst>
                    <a:ext uri="{9D8B030D-6E8A-4147-A177-3AD203B41FA5}">
                      <a16:colId xmlns:a16="http://schemas.microsoft.com/office/drawing/2014/main" val="2034891674"/>
                    </a:ext>
                  </a:extLst>
                </a:gridCol>
              </a:tblGrid>
              <a:tr h="1071880">
                <a:tc>
                  <a:txBody>
                    <a:bodyPr/>
                    <a:lstStyle/>
                    <a:p>
                      <a:endParaRPr lang="en-US" sz="1100" dirty="0">
                        <a:effectLst/>
                        <a:latin typeface="+mn-lt"/>
                        <a:ea typeface="+mn-lt"/>
                        <a:cs typeface="+mn-lt"/>
                        <a:sym typeface="+mn-lt"/>
                      </a:endParaRPr>
                    </a:p>
                  </a:txBody>
                  <a:tcPr marL="68580" marR="68580" marT="0" marB="0">
                    <a:solidFill>
                      <a:schemeClr val="bg1"/>
                    </a:solidFill>
                  </a:tcPr>
                </a:tc>
                <a:tc>
                  <a:txBody>
                    <a:bodyPr/>
                    <a:lstStyle/>
                    <a:p>
                      <a:r>
                        <a:rPr lang="en-US" sz="1400" dirty="0">
                          <a:solidFill>
                            <a:schemeClr val="tx1"/>
                          </a:solidFill>
                          <a:effectLst/>
                          <a:latin typeface="+mn-lt"/>
                          <a:ea typeface="+mn-lt"/>
                          <a:cs typeface="+mn-lt"/>
                          <a:sym typeface="+mn-lt"/>
                        </a:rPr>
                        <a:t>David Faustmann</a:t>
                      </a:r>
                    </a:p>
                    <a:p>
                      <a:r>
                        <a:rPr lang="en-US" sz="1200" dirty="0">
                          <a:solidFill>
                            <a:schemeClr val="tx1"/>
                          </a:solidFill>
                          <a:effectLst/>
                          <a:latin typeface="+mn-lt"/>
                          <a:ea typeface="+mn-lt"/>
                          <a:cs typeface="+mn-lt"/>
                          <a:sym typeface="+mn-lt"/>
                        </a:rPr>
                        <a:t>Managing Director</a:t>
                      </a:r>
                    </a:p>
                    <a:p>
                      <a:endParaRPr lang="en-US" sz="1200" dirty="0">
                        <a:solidFill>
                          <a:schemeClr val="tx1"/>
                        </a:solidFill>
                        <a:effectLst/>
                        <a:latin typeface="+mn-lt"/>
                        <a:ea typeface="+mn-lt"/>
                        <a:cs typeface="+mn-lt"/>
                        <a:sym typeface="+mn-lt"/>
                      </a:endParaRPr>
                    </a:p>
                    <a:p>
                      <a:r>
                        <a:rPr lang="en-US" sz="1200" dirty="0">
                          <a:solidFill>
                            <a:schemeClr val="tx1"/>
                          </a:solidFill>
                          <a:effectLst/>
                          <a:latin typeface="+mn-lt"/>
                          <a:ea typeface="+mn-lt"/>
                          <a:cs typeface="+mn-lt"/>
                          <a:sym typeface="+mn-lt"/>
                        </a:rPr>
                        <a:t>b.core consulting GmbH </a:t>
                      </a:r>
                    </a:p>
                    <a:p>
                      <a:r>
                        <a:rPr lang="en-US" sz="1200" dirty="0">
                          <a:effectLst/>
                          <a:latin typeface="+mn-lt"/>
                          <a:ea typeface="+mn-lt"/>
                          <a:cs typeface="+mn-lt"/>
                          <a:sym typeface="+mn-lt"/>
                          <a:hlinkClick r:id="rId4"/>
                        </a:rPr>
                        <a:t>faustmann@bcoreconsult.com</a:t>
                      </a:r>
                      <a:endParaRPr lang="en-US" sz="1200" dirty="0">
                        <a:effectLst/>
                        <a:latin typeface="+mn-lt"/>
                        <a:ea typeface="+mn-lt"/>
                        <a:cs typeface="+mn-lt"/>
                        <a:sym typeface="+mn-lt"/>
                      </a:endParaRPr>
                    </a:p>
                    <a:p>
                      <a:r>
                        <a:rPr lang="en-US" sz="1200" dirty="0">
                          <a:solidFill>
                            <a:schemeClr val="tx1"/>
                          </a:solidFill>
                          <a:effectLst/>
                          <a:latin typeface="+mn-lt"/>
                          <a:ea typeface="+mn-lt"/>
                          <a:cs typeface="+mn-lt"/>
                          <a:sym typeface="+mn-lt"/>
                        </a:rPr>
                        <a:t>+49 (0) 176 5672 3637</a:t>
                      </a:r>
                    </a:p>
                    <a:p>
                      <a:r>
                        <a:rPr lang="en-US" sz="1200" dirty="0">
                          <a:effectLst/>
                          <a:latin typeface="+mn-lt"/>
                          <a:ea typeface="+mn-lt"/>
                          <a:cs typeface="+mn-lt"/>
                          <a:sym typeface="+mn-lt"/>
                        </a:rPr>
                        <a:t> </a:t>
                      </a:r>
                    </a:p>
                    <a:p>
                      <a:r>
                        <a:rPr lang="en-US" sz="1200" dirty="0">
                          <a:effectLst/>
                          <a:latin typeface="+mn-lt"/>
                          <a:ea typeface="+mn-lt"/>
                          <a:cs typeface="+mn-lt"/>
                          <a:sym typeface="+mn-lt"/>
                          <a:hlinkClick r:id="rId5"/>
                        </a:rPr>
                        <a:t>www.bcoreconsult.com</a:t>
                      </a:r>
                      <a:endParaRPr lang="en-US" sz="1100" dirty="0">
                        <a:effectLst/>
                        <a:latin typeface="+mn-lt"/>
                        <a:ea typeface="+mn-lt"/>
                        <a:cs typeface="+mn-lt"/>
                        <a:sym typeface="+mn-lt"/>
                      </a:endParaRPr>
                    </a:p>
                  </a:txBody>
                  <a:tcPr marL="360000" marR="68580" marT="0" marB="0">
                    <a:solidFill>
                      <a:schemeClr val="bg1"/>
                    </a:solidFill>
                  </a:tcPr>
                </a:tc>
                <a:extLst>
                  <a:ext uri="{0D108BD9-81ED-4DB2-BD59-A6C34878D82A}">
                    <a16:rowId xmlns:a16="http://schemas.microsoft.com/office/drawing/2014/main" val="4070182311"/>
                  </a:ext>
                </a:extLst>
              </a:tr>
            </a:tbl>
          </a:graphicData>
        </a:graphic>
      </p:graphicFrame>
      <p:pic>
        <p:nvPicPr>
          <p:cNvPr id="4" name="Picture 3" descr="Text&#10;&#10;Description automatically generated">
            <a:extLst>
              <a:ext uri="{FF2B5EF4-FFF2-40B4-BE49-F238E27FC236}">
                <a16:creationId xmlns:a16="http://schemas.microsoft.com/office/drawing/2014/main" id="{08B1D4D4-EF9F-085B-7097-AADECF63E5BC}"/>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118860" y="1204912"/>
            <a:ext cx="2170878" cy="1049655"/>
          </a:xfrm>
          <a:prstGeom prst="rect">
            <a:avLst/>
          </a:prstGeom>
        </p:spPr>
      </p:pic>
    </p:spTree>
    <p:extLst>
      <p:ext uri="{BB962C8B-B14F-4D97-AF65-F5344CB8AC3E}">
        <p14:creationId xmlns:p14="http://schemas.microsoft.com/office/powerpoint/2010/main" val="42460725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2" name="Object 41" hidden="1"/>
          <p:cNvGraphicFramePr>
            <a:graphicFrameLocks noChangeAspect="1"/>
          </p:cNvGraphicFramePr>
          <p:nvPr>
            <p:custDataLst>
              <p:tags r:id="rId1"/>
            </p:custDataLst>
          </p:nvPr>
        </p:nvGraphicFramePr>
        <p:xfrm>
          <a:off x="1144588" y="1589"/>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42" name="Object 4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4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4" name="Slide Number Placeholder 543"/>
          <p:cNvSpPr>
            <a:spLocks noGrp="1"/>
          </p:cNvSpPr>
          <p:nvPr>
            <p:ph type="sldNum" sz="quarter" idx="27"/>
          </p:nvPr>
        </p:nvSpPr>
        <p:spPr/>
        <p:txBody>
          <a:bodyPr/>
          <a:lstStyle/>
          <a:p>
            <a:fld id="{856EEAF3-4C43-4DAF-AC23-4779633883E1}" type="slidenum">
              <a:rPr lang="en-US" smtClean="0"/>
              <a:pPr/>
              <a:t>82</a:t>
            </a:fld>
            <a:endParaRPr lang="en-US" dirty="0"/>
          </a:p>
        </p:txBody>
      </p:sp>
      <p:sp>
        <p:nvSpPr>
          <p:cNvPr id="21" name="Rechteck 121"/>
          <p:cNvSpPr/>
          <p:nvPr/>
        </p:nvSpPr>
        <p:spPr bwMode="gray">
          <a:xfrm>
            <a:off x="3455906" y="4868733"/>
            <a:ext cx="1728240" cy="1151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tIns="90000" rIns="90000" bIns="90000" rtlCol="0" anchor="t" anchorCtr="0"/>
          <a:lstStyle/>
          <a:p>
            <a:pPr algn="ctr" defTabSz="801688">
              <a:lnSpc>
                <a:spcPct val="90000"/>
              </a:lnSpc>
              <a:spcBef>
                <a:spcPts val="400"/>
              </a:spcBef>
            </a:pPr>
            <a:r>
              <a:rPr lang="en-US" sz="1400" b="1" dirty="0">
                <a:solidFill>
                  <a:schemeClr val="tx1"/>
                </a:solidFill>
              </a:rPr>
              <a:t>“Looking Back”</a:t>
            </a:r>
          </a:p>
          <a:p>
            <a:pPr algn="ctr">
              <a:lnSpc>
                <a:spcPct val="90000"/>
              </a:lnSpc>
              <a:spcBef>
                <a:spcPts val="400"/>
              </a:spcBef>
            </a:pPr>
            <a:r>
              <a:rPr lang="en-US" sz="1200" dirty="0">
                <a:solidFill>
                  <a:schemeClr val="tx1"/>
                </a:solidFill>
              </a:rPr>
              <a:t>What has happened since the Quick Check 1.0? </a:t>
            </a:r>
          </a:p>
        </p:txBody>
      </p:sp>
      <p:sp>
        <p:nvSpPr>
          <p:cNvPr id="22" name="Rechteck 122"/>
          <p:cNvSpPr/>
          <p:nvPr/>
        </p:nvSpPr>
        <p:spPr bwMode="gray">
          <a:xfrm>
            <a:off x="3791203" y="1551132"/>
            <a:ext cx="1670669" cy="500791"/>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08000" rtlCol="0" anchor="ctr" anchorCtr="0"/>
          <a:lstStyle/>
          <a:p>
            <a:pPr algn="ctr">
              <a:lnSpc>
                <a:spcPct val="90000"/>
              </a:lnSpc>
              <a:spcAft>
                <a:spcPts val="800"/>
              </a:spcAft>
            </a:pPr>
            <a:r>
              <a:rPr lang="en-US" sz="1200" dirty="0">
                <a:solidFill>
                  <a:schemeClr val="tx1"/>
                </a:solidFill>
              </a:rPr>
              <a:t>Research and Analysis</a:t>
            </a:r>
          </a:p>
        </p:txBody>
      </p:sp>
      <p:sp>
        <p:nvSpPr>
          <p:cNvPr id="23" name="Rechteck 123"/>
          <p:cNvSpPr/>
          <p:nvPr/>
        </p:nvSpPr>
        <p:spPr bwMode="gray">
          <a:xfrm>
            <a:off x="5531489" y="1551132"/>
            <a:ext cx="1670669" cy="500791"/>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08000" rtlCol="0" anchor="ctr" anchorCtr="0"/>
          <a:lstStyle/>
          <a:p>
            <a:pPr algn="ctr">
              <a:lnSpc>
                <a:spcPct val="90000"/>
              </a:lnSpc>
              <a:spcAft>
                <a:spcPts val="800"/>
              </a:spcAft>
            </a:pPr>
            <a:r>
              <a:rPr lang="en-US" sz="1200" dirty="0">
                <a:solidFill>
                  <a:schemeClr val="tx1"/>
                </a:solidFill>
              </a:rPr>
              <a:t>Major Causes for Incidents and Learnings</a:t>
            </a:r>
          </a:p>
        </p:txBody>
      </p:sp>
      <p:sp>
        <p:nvSpPr>
          <p:cNvPr id="24" name="Rechteck 124"/>
          <p:cNvSpPr/>
          <p:nvPr/>
        </p:nvSpPr>
        <p:spPr bwMode="gray">
          <a:xfrm>
            <a:off x="7271775" y="1551132"/>
            <a:ext cx="1670669" cy="500791"/>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08000" rtlCol="0" anchor="ctr" anchorCtr="0"/>
          <a:lstStyle/>
          <a:p>
            <a:pPr algn="ctr">
              <a:lnSpc>
                <a:spcPct val="90000"/>
              </a:lnSpc>
              <a:spcAft>
                <a:spcPts val="800"/>
              </a:spcAft>
            </a:pPr>
            <a:r>
              <a:rPr lang="en-US" sz="1200" dirty="0">
                <a:solidFill>
                  <a:schemeClr val="tx1"/>
                </a:solidFill>
              </a:rPr>
              <a:t>Main Factors of Influence vs. Safety Culture</a:t>
            </a:r>
          </a:p>
        </p:txBody>
      </p:sp>
      <p:sp>
        <p:nvSpPr>
          <p:cNvPr id="25" name="Rechteck 125"/>
          <p:cNvSpPr/>
          <p:nvPr/>
        </p:nvSpPr>
        <p:spPr bwMode="gray">
          <a:xfrm>
            <a:off x="9012061" y="1551132"/>
            <a:ext cx="1670669" cy="500791"/>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08000" rtlCol="0" anchor="ctr" anchorCtr="0"/>
          <a:lstStyle/>
          <a:p>
            <a:pPr algn="ctr">
              <a:lnSpc>
                <a:spcPct val="90000"/>
              </a:lnSpc>
              <a:spcAft>
                <a:spcPts val="800"/>
              </a:spcAft>
            </a:pPr>
            <a:r>
              <a:rPr lang="en-US" sz="1200" dirty="0">
                <a:solidFill>
                  <a:schemeClr val="tx1"/>
                </a:solidFill>
              </a:rPr>
              <a:t>Delivery of first insights </a:t>
            </a:r>
          </a:p>
        </p:txBody>
      </p:sp>
      <p:grpSp>
        <p:nvGrpSpPr>
          <p:cNvPr id="4" name="Gruppieren 126"/>
          <p:cNvGrpSpPr/>
          <p:nvPr/>
        </p:nvGrpSpPr>
        <p:grpSpPr bwMode="gray">
          <a:xfrm>
            <a:off x="3791202" y="2732248"/>
            <a:ext cx="6951194" cy="1088067"/>
            <a:chOff x="2786063" y="2486026"/>
            <a:chExt cx="8874125" cy="1389063"/>
          </a:xfrm>
          <a:solidFill>
            <a:schemeClr val="accent5">
              <a:alpha val="25000"/>
            </a:schemeClr>
          </a:solidFill>
        </p:grpSpPr>
        <p:sp>
          <p:nvSpPr>
            <p:cNvPr id="462" name="Freeform 178"/>
            <p:cNvSpPr>
              <a:spLocks/>
            </p:cNvSpPr>
            <p:nvPr/>
          </p:nvSpPr>
          <p:spPr bwMode="gray">
            <a:xfrm>
              <a:off x="11606213" y="3133726"/>
              <a:ext cx="30163" cy="33338"/>
            </a:xfrm>
            <a:custGeom>
              <a:avLst/>
              <a:gdLst>
                <a:gd name="T0" fmla="*/ 4 w 13"/>
                <a:gd name="T1" fmla="*/ 5 h 14"/>
                <a:gd name="T2" fmla="*/ 10 w 13"/>
                <a:gd name="T3" fmla="*/ 10 h 14"/>
                <a:gd name="T4" fmla="*/ 4 w 13"/>
                <a:gd name="T5" fmla="*/ 5 h 14"/>
              </a:gdLst>
              <a:ahLst/>
              <a:cxnLst>
                <a:cxn ang="0">
                  <a:pos x="T0" y="T1"/>
                </a:cxn>
                <a:cxn ang="0">
                  <a:pos x="T2" y="T3"/>
                </a:cxn>
                <a:cxn ang="0">
                  <a:pos x="T4" y="T5"/>
                </a:cxn>
              </a:cxnLst>
              <a:rect l="0" t="0" r="r" b="b"/>
              <a:pathLst>
                <a:path w="13" h="14">
                  <a:moveTo>
                    <a:pt x="4" y="5"/>
                  </a:moveTo>
                  <a:cubicBezTo>
                    <a:pt x="13" y="14"/>
                    <a:pt x="0" y="0"/>
                    <a:pt x="10" y="10"/>
                  </a:cubicBezTo>
                  <a:cubicBezTo>
                    <a:pt x="8" y="10"/>
                    <a:pt x="6" y="8"/>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63" name="Freeform 179"/>
            <p:cNvSpPr>
              <a:spLocks/>
            </p:cNvSpPr>
            <p:nvPr/>
          </p:nvSpPr>
          <p:spPr bwMode="gray">
            <a:xfrm>
              <a:off x="9420226" y="2600326"/>
              <a:ext cx="2201863" cy="1095375"/>
            </a:xfrm>
            <a:custGeom>
              <a:avLst/>
              <a:gdLst>
                <a:gd name="T0" fmla="*/ 766 w 929"/>
                <a:gd name="T1" fmla="*/ 282 h 462"/>
                <a:gd name="T2" fmla="*/ 662 w 929"/>
                <a:gd name="T3" fmla="*/ 192 h 462"/>
                <a:gd name="T4" fmla="*/ 500 w 929"/>
                <a:gd name="T5" fmla="*/ 97 h 462"/>
                <a:gd name="T6" fmla="*/ 461 w 929"/>
                <a:gd name="T7" fmla="*/ 174 h 462"/>
                <a:gd name="T8" fmla="*/ 448 w 929"/>
                <a:gd name="T9" fmla="*/ 380 h 462"/>
                <a:gd name="T10" fmla="*/ 364 w 929"/>
                <a:gd name="T11" fmla="*/ 457 h 462"/>
                <a:gd name="T12" fmla="*/ 252 w 929"/>
                <a:gd name="T13" fmla="*/ 433 h 462"/>
                <a:gd name="T14" fmla="*/ 200 w 929"/>
                <a:gd name="T15" fmla="*/ 360 h 462"/>
                <a:gd name="T16" fmla="*/ 196 w 929"/>
                <a:gd name="T17" fmla="*/ 285 h 462"/>
                <a:gd name="T18" fmla="*/ 153 w 929"/>
                <a:gd name="T19" fmla="*/ 200 h 462"/>
                <a:gd name="T20" fmla="*/ 98 w 929"/>
                <a:gd name="T21" fmla="*/ 216 h 462"/>
                <a:gd name="T22" fmla="*/ 67 w 929"/>
                <a:gd name="T23" fmla="*/ 259 h 462"/>
                <a:gd name="T24" fmla="*/ 15 w 929"/>
                <a:gd name="T25" fmla="*/ 260 h 462"/>
                <a:gd name="T26" fmla="*/ 5 w 929"/>
                <a:gd name="T27" fmla="*/ 255 h 462"/>
                <a:gd name="T28" fmla="*/ 24 w 929"/>
                <a:gd name="T29" fmla="*/ 185 h 462"/>
                <a:gd name="T30" fmla="*/ 101 w 929"/>
                <a:gd name="T31" fmla="*/ 127 h 462"/>
                <a:gd name="T32" fmla="*/ 200 w 929"/>
                <a:gd name="T33" fmla="*/ 135 h 462"/>
                <a:gd name="T34" fmla="*/ 261 w 929"/>
                <a:gd name="T35" fmla="*/ 203 h 462"/>
                <a:gd name="T36" fmla="*/ 274 w 929"/>
                <a:gd name="T37" fmla="*/ 244 h 462"/>
                <a:gd name="T38" fmla="*/ 273 w 929"/>
                <a:gd name="T39" fmla="*/ 269 h 462"/>
                <a:gd name="T40" fmla="*/ 276 w 929"/>
                <a:gd name="T41" fmla="*/ 341 h 462"/>
                <a:gd name="T42" fmla="*/ 381 w 929"/>
                <a:gd name="T43" fmla="*/ 353 h 462"/>
                <a:gd name="T44" fmla="*/ 383 w 929"/>
                <a:gd name="T45" fmla="*/ 282 h 462"/>
                <a:gd name="T46" fmla="*/ 395 w 929"/>
                <a:gd name="T47" fmla="*/ 115 h 462"/>
                <a:gd name="T48" fmla="*/ 421 w 929"/>
                <a:gd name="T49" fmla="*/ 68 h 462"/>
                <a:gd name="T50" fmla="*/ 450 w 929"/>
                <a:gd name="T51" fmla="*/ 42 h 462"/>
                <a:gd name="T52" fmla="*/ 487 w 929"/>
                <a:gd name="T53" fmla="*/ 17 h 462"/>
                <a:gd name="T54" fmla="*/ 552 w 929"/>
                <a:gd name="T55" fmla="*/ 0 h 462"/>
                <a:gd name="T56" fmla="*/ 589 w 929"/>
                <a:gd name="T57" fmla="*/ 6 h 462"/>
                <a:gd name="T58" fmla="*/ 635 w 929"/>
                <a:gd name="T59" fmla="*/ 18 h 462"/>
                <a:gd name="T60" fmla="*/ 690 w 929"/>
                <a:gd name="T61" fmla="*/ 65 h 462"/>
                <a:gd name="T62" fmla="*/ 703 w 929"/>
                <a:gd name="T63" fmla="*/ 82 h 462"/>
                <a:gd name="T64" fmla="*/ 716 w 929"/>
                <a:gd name="T65" fmla="*/ 105 h 462"/>
                <a:gd name="T66" fmla="*/ 728 w 929"/>
                <a:gd name="T67" fmla="*/ 148 h 462"/>
                <a:gd name="T68" fmla="*/ 769 w 929"/>
                <a:gd name="T69" fmla="*/ 210 h 462"/>
                <a:gd name="T70" fmla="*/ 828 w 929"/>
                <a:gd name="T71" fmla="*/ 210 h 462"/>
                <a:gd name="T72" fmla="*/ 842 w 929"/>
                <a:gd name="T73" fmla="*/ 161 h 462"/>
                <a:gd name="T74" fmla="*/ 855 w 929"/>
                <a:gd name="T75" fmla="*/ 153 h 462"/>
                <a:gd name="T76" fmla="*/ 911 w 929"/>
                <a:gd name="T77" fmla="*/ 210 h 462"/>
                <a:gd name="T78" fmla="*/ 871 w 929"/>
                <a:gd name="T79" fmla="*/ 175 h 462"/>
                <a:gd name="T80" fmla="*/ 847 w 929"/>
                <a:gd name="T81" fmla="*/ 151 h 462"/>
                <a:gd name="T82" fmla="*/ 846 w 929"/>
                <a:gd name="T83" fmla="*/ 176 h 462"/>
                <a:gd name="T84" fmla="*/ 722 w 929"/>
                <a:gd name="T85" fmla="*/ 172 h 462"/>
                <a:gd name="T86" fmla="*/ 586 w 929"/>
                <a:gd name="T87" fmla="*/ 16 h 462"/>
                <a:gd name="T88" fmla="*/ 396 w 929"/>
                <a:gd name="T89" fmla="*/ 217 h 462"/>
                <a:gd name="T90" fmla="*/ 387 w 929"/>
                <a:gd name="T91" fmla="*/ 370 h 462"/>
                <a:gd name="T92" fmla="*/ 174 w 929"/>
                <a:gd name="T93" fmla="*/ 139 h 462"/>
                <a:gd name="T94" fmla="*/ 36 w 929"/>
                <a:gd name="T95" fmla="*/ 188 h 462"/>
                <a:gd name="T96" fmla="*/ 17 w 929"/>
                <a:gd name="T97" fmla="*/ 254 h 462"/>
                <a:gd name="T98" fmla="*/ 29 w 929"/>
                <a:gd name="T99" fmla="*/ 248 h 462"/>
                <a:gd name="T100" fmla="*/ 71 w 929"/>
                <a:gd name="T101" fmla="*/ 255 h 462"/>
                <a:gd name="T102" fmla="*/ 95 w 929"/>
                <a:gd name="T103" fmla="*/ 204 h 462"/>
                <a:gd name="T104" fmla="*/ 340 w 929"/>
                <a:gd name="T105" fmla="*/ 450 h 462"/>
                <a:gd name="T106" fmla="*/ 540 w 929"/>
                <a:gd name="T107" fmla="*/ 69 h 462"/>
                <a:gd name="T108" fmla="*/ 812 w 929"/>
                <a:gd name="T109" fmla="*/ 273 h 462"/>
                <a:gd name="T110" fmla="*/ 852 w 929"/>
                <a:gd name="T111" fmla="*/ 283 h 462"/>
                <a:gd name="T112" fmla="*/ 851 w 929"/>
                <a:gd name="T113" fmla="*/ 338 h 462"/>
                <a:gd name="T114" fmla="*/ 843 w 929"/>
                <a:gd name="T115" fmla="*/ 32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9" h="462">
                  <a:moveTo>
                    <a:pt x="904" y="276"/>
                  </a:moveTo>
                  <a:cubicBezTo>
                    <a:pt x="891" y="291"/>
                    <a:pt x="875" y="307"/>
                    <a:pt x="858" y="323"/>
                  </a:cubicBezTo>
                  <a:cubicBezTo>
                    <a:pt x="846" y="336"/>
                    <a:pt x="846" y="336"/>
                    <a:pt x="846" y="336"/>
                  </a:cubicBezTo>
                  <a:cubicBezTo>
                    <a:pt x="843" y="340"/>
                    <a:pt x="845" y="327"/>
                    <a:pt x="845" y="323"/>
                  </a:cubicBezTo>
                  <a:cubicBezTo>
                    <a:pt x="845" y="312"/>
                    <a:pt x="844" y="300"/>
                    <a:pt x="844" y="290"/>
                  </a:cubicBezTo>
                  <a:cubicBezTo>
                    <a:pt x="842" y="285"/>
                    <a:pt x="850" y="289"/>
                    <a:pt x="841" y="281"/>
                  </a:cubicBezTo>
                  <a:cubicBezTo>
                    <a:pt x="821" y="283"/>
                    <a:pt x="794" y="284"/>
                    <a:pt x="766" y="282"/>
                  </a:cubicBezTo>
                  <a:cubicBezTo>
                    <a:pt x="738" y="279"/>
                    <a:pt x="711" y="265"/>
                    <a:pt x="694" y="246"/>
                  </a:cubicBezTo>
                  <a:cubicBezTo>
                    <a:pt x="697" y="248"/>
                    <a:pt x="697" y="248"/>
                    <a:pt x="697" y="248"/>
                  </a:cubicBezTo>
                  <a:cubicBezTo>
                    <a:pt x="690" y="242"/>
                    <a:pt x="681" y="234"/>
                    <a:pt x="676" y="225"/>
                  </a:cubicBezTo>
                  <a:cubicBezTo>
                    <a:pt x="676" y="225"/>
                    <a:pt x="678" y="228"/>
                    <a:pt x="677" y="225"/>
                  </a:cubicBezTo>
                  <a:cubicBezTo>
                    <a:pt x="675" y="224"/>
                    <a:pt x="668" y="210"/>
                    <a:pt x="666" y="206"/>
                  </a:cubicBezTo>
                  <a:cubicBezTo>
                    <a:pt x="665" y="202"/>
                    <a:pt x="666" y="202"/>
                    <a:pt x="664" y="197"/>
                  </a:cubicBezTo>
                  <a:cubicBezTo>
                    <a:pt x="662" y="192"/>
                    <a:pt x="662" y="192"/>
                    <a:pt x="662" y="192"/>
                  </a:cubicBezTo>
                  <a:cubicBezTo>
                    <a:pt x="654" y="177"/>
                    <a:pt x="659" y="153"/>
                    <a:pt x="646" y="133"/>
                  </a:cubicBezTo>
                  <a:cubicBezTo>
                    <a:pt x="647" y="134"/>
                    <a:pt x="648" y="136"/>
                    <a:pt x="648" y="134"/>
                  </a:cubicBezTo>
                  <a:cubicBezTo>
                    <a:pt x="632" y="101"/>
                    <a:pt x="590" y="73"/>
                    <a:pt x="549" y="79"/>
                  </a:cubicBezTo>
                  <a:cubicBezTo>
                    <a:pt x="551" y="78"/>
                    <a:pt x="552" y="77"/>
                    <a:pt x="550" y="77"/>
                  </a:cubicBezTo>
                  <a:cubicBezTo>
                    <a:pt x="548" y="78"/>
                    <a:pt x="536" y="80"/>
                    <a:pt x="526" y="84"/>
                  </a:cubicBezTo>
                  <a:cubicBezTo>
                    <a:pt x="521" y="84"/>
                    <a:pt x="510" y="91"/>
                    <a:pt x="499" y="98"/>
                  </a:cubicBezTo>
                  <a:cubicBezTo>
                    <a:pt x="500" y="97"/>
                    <a:pt x="500" y="97"/>
                    <a:pt x="500" y="97"/>
                  </a:cubicBezTo>
                  <a:cubicBezTo>
                    <a:pt x="494" y="104"/>
                    <a:pt x="489" y="105"/>
                    <a:pt x="485" y="112"/>
                  </a:cubicBezTo>
                  <a:cubicBezTo>
                    <a:pt x="481" y="116"/>
                    <a:pt x="481" y="116"/>
                    <a:pt x="481" y="116"/>
                  </a:cubicBezTo>
                  <a:cubicBezTo>
                    <a:pt x="480" y="120"/>
                    <a:pt x="472" y="126"/>
                    <a:pt x="470" y="133"/>
                  </a:cubicBezTo>
                  <a:cubicBezTo>
                    <a:pt x="470" y="133"/>
                    <a:pt x="470" y="133"/>
                    <a:pt x="470" y="133"/>
                  </a:cubicBezTo>
                  <a:cubicBezTo>
                    <a:pt x="467" y="140"/>
                    <a:pt x="465" y="143"/>
                    <a:pt x="464" y="149"/>
                  </a:cubicBezTo>
                  <a:cubicBezTo>
                    <a:pt x="463" y="150"/>
                    <a:pt x="463" y="150"/>
                    <a:pt x="463" y="150"/>
                  </a:cubicBezTo>
                  <a:cubicBezTo>
                    <a:pt x="460" y="165"/>
                    <a:pt x="459" y="174"/>
                    <a:pt x="461" y="174"/>
                  </a:cubicBezTo>
                  <a:cubicBezTo>
                    <a:pt x="459" y="179"/>
                    <a:pt x="461" y="159"/>
                    <a:pt x="459" y="167"/>
                  </a:cubicBezTo>
                  <a:cubicBezTo>
                    <a:pt x="459" y="219"/>
                    <a:pt x="460" y="272"/>
                    <a:pt x="460" y="324"/>
                  </a:cubicBezTo>
                  <a:cubicBezTo>
                    <a:pt x="459" y="330"/>
                    <a:pt x="459" y="333"/>
                    <a:pt x="458" y="335"/>
                  </a:cubicBezTo>
                  <a:cubicBezTo>
                    <a:pt x="458" y="340"/>
                    <a:pt x="457" y="354"/>
                    <a:pt x="456" y="359"/>
                  </a:cubicBezTo>
                  <a:cubicBezTo>
                    <a:pt x="456" y="357"/>
                    <a:pt x="455" y="362"/>
                    <a:pt x="454" y="365"/>
                  </a:cubicBezTo>
                  <a:cubicBezTo>
                    <a:pt x="451" y="373"/>
                    <a:pt x="452" y="375"/>
                    <a:pt x="448" y="384"/>
                  </a:cubicBezTo>
                  <a:cubicBezTo>
                    <a:pt x="449" y="380"/>
                    <a:pt x="449" y="379"/>
                    <a:pt x="448" y="380"/>
                  </a:cubicBezTo>
                  <a:cubicBezTo>
                    <a:pt x="446" y="389"/>
                    <a:pt x="440" y="399"/>
                    <a:pt x="434" y="408"/>
                  </a:cubicBezTo>
                  <a:cubicBezTo>
                    <a:pt x="435" y="406"/>
                    <a:pt x="436" y="404"/>
                    <a:pt x="436" y="404"/>
                  </a:cubicBezTo>
                  <a:cubicBezTo>
                    <a:pt x="430" y="414"/>
                    <a:pt x="423" y="421"/>
                    <a:pt x="416" y="428"/>
                  </a:cubicBezTo>
                  <a:cubicBezTo>
                    <a:pt x="418" y="425"/>
                    <a:pt x="418" y="425"/>
                    <a:pt x="418" y="425"/>
                  </a:cubicBezTo>
                  <a:cubicBezTo>
                    <a:pt x="405" y="434"/>
                    <a:pt x="416" y="430"/>
                    <a:pt x="404" y="437"/>
                  </a:cubicBezTo>
                  <a:cubicBezTo>
                    <a:pt x="407" y="435"/>
                    <a:pt x="406" y="436"/>
                    <a:pt x="406" y="435"/>
                  </a:cubicBezTo>
                  <a:cubicBezTo>
                    <a:pt x="397" y="445"/>
                    <a:pt x="377" y="454"/>
                    <a:pt x="364" y="457"/>
                  </a:cubicBezTo>
                  <a:cubicBezTo>
                    <a:pt x="365" y="457"/>
                    <a:pt x="365" y="457"/>
                    <a:pt x="365" y="457"/>
                  </a:cubicBezTo>
                  <a:cubicBezTo>
                    <a:pt x="351" y="461"/>
                    <a:pt x="336" y="462"/>
                    <a:pt x="320" y="462"/>
                  </a:cubicBezTo>
                  <a:cubicBezTo>
                    <a:pt x="315" y="461"/>
                    <a:pt x="322" y="460"/>
                    <a:pt x="308" y="458"/>
                  </a:cubicBezTo>
                  <a:cubicBezTo>
                    <a:pt x="308" y="461"/>
                    <a:pt x="283" y="453"/>
                    <a:pt x="291" y="457"/>
                  </a:cubicBezTo>
                  <a:cubicBezTo>
                    <a:pt x="278" y="453"/>
                    <a:pt x="260" y="443"/>
                    <a:pt x="253" y="438"/>
                  </a:cubicBezTo>
                  <a:cubicBezTo>
                    <a:pt x="258" y="441"/>
                    <a:pt x="249" y="433"/>
                    <a:pt x="258" y="439"/>
                  </a:cubicBezTo>
                  <a:cubicBezTo>
                    <a:pt x="252" y="433"/>
                    <a:pt x="252" y="433"/>
                    <a:pt x="252" y="433"/>
                  </a:cubicBezTo>
                  <a:cubicBezTo>
                    <a:pt x="254" y="433"/>
                    <a:pt x="259" y="438"/>
                    <a:pt x="257" y="436"/>
                  </a:cubicBezTo>
                  <a:cubicBezTo>
                    <a:pt x="253" y="433"/>
                    <a:pt x="240" y="424"/>
                    <a:pt x="238" y="420"/>
                  </a:cubicBezTo>
                  <a:cubicBezTo>
                    <a:pt x="230" y="414"/>
                    <a:pt x="223" y="408"/>
                    <a:pt x="214" y="394"/>
                  </a:cubicBezTo>
                  <a:cubicBezTo>
                    <a:pt x="219" y="400"/>
                    <a:pt x="214" y="389"/>
                    <a:pt x="217" y="394"/>
                  </a:cubicBezTo>
                  <a:cubicBezTo>
                    <a:pt x="212" y="387"/>
                    <a:pt x="208" y="381"/>
                    <a:pt x="205" y="374"/>
                  </a:cubicBezTo>
                  <a:cubicBezTo>
                    <a:pt x="203" y="369"/>
                    <a:pt x="205" y="373"/>
                    <a:pt x="203" y="365"/>
                  </a:cubicBezTo>
                  <a:cubicBezTo>
                    <a:pt x="202" y="366"/>
                    <a:pt x="201" y="363"/>
                    <a:pt x="200" y="360"/>
                  </a:cubicBezTo>
                  <a:cubicBezTo>
                    <a:pt x="200" y="359"/>
                    <a:pt x="196" y="338"/>
                    <a:pt x="199" y="336"/>
                  </a:cubicBezTo>
                  <a:cubicBezTo>
                    <a:pt x="199" y="333"/>
                    <a:pt x="199" y="344"/>
                    <a:pt x="200" y="338"/>
                  </a:cubicBezTo>
                  <a:cubicBezTo>
                    <a:pt x="199" y="328"/>
                    <a:pt x="199" y="328"/>
                    <a:pt x="199" y="318"/>
                  </a:cubicBezTo>
                  <a:cubicBezTo>
                    <a:pt x="199" y="318"/>
                    <a:pt x="199" y="318"/>
                    <a:pt x="199" y="318"/>
                  </a:cubicBezTo>
                  <a:cubicBezTo>
                    <a:pt x="199" y="312"/>
                    <a:pt x="198" y="299"/>
                    <a:pt x="197" y="306"/>
                  </a:cubicBezTo>
                  <a:cubicBezTo>
                    <a:pt x="197" y="311"/>
                    <a:pt x="198" y="304"/>
                    <a:pt x="198" y="311"/>
                  </a:cubicBezTo>
                  <a:cubicBezTo>
                    <a:pt x="197" y="306"/>
                    <a:pt x="196" y="295"/>
                    <a:pt x="196" y="285"/>
                  </a:cubicBezTo>
                  <a:cubicBezTo>
                    <a:pt x="197" y="289"/>
                    <a:pt x="197" y="288"/>
                    <a:pt x="198" y="289"/>
                  </a:cubicBezTo>
                  <a:cubicBezTo>
                    <a:pt x="196" y="277"/>
                    <a:pt x="197" y="262"/>
                    <a:pt x="195" y="248"/>
                  </a:cubicBezTo>
                  <a:cubicBezTo>
                    <a:pt x="194" y="248"/>
                    <a:pt x="197" y="253"/>
                    <a:pt x="196" y="255"/>
                  </a:cubicBezTo>
                  <a:cubicBezTo>
                    <a:pt x="198" y="237"/>
                    <a:pt x="185" y="220"/>
                    <a:pt x="175" y="210"/>
                  </a:cubicBezTo>
                  <a:cubicBezTo>
                    <a:pt x="177" y="212"/>
                    <a:pt x="175" y="212"/>
                    <a:pt x="175" y="212"/>
                  </a:cubicBezTo>
                  <a:cubicBezTo>
                    <a:pt x="169" y="206"/>
                    <a:pt x="170" y="206"/>
                    <a:pt x="165" y="204"/>
                  </a:cubicBezTo>
                  <a:cubicBezTo>
                    <a:pt x="165" y="203"/>
                    <a:pt x="158" y="201"/>
                    <a:pt x="153" y="200"/>
                  </a:cubicBezTo>
                  <a:cubicBezTo>
                    <a:pt x="150" y="199"/>
                    <a:pt x="151" y="199"/>
                    <a:pt x="156" y="200"/>
                  </a:cubicBezTo>
                  <a:cubicBezTo>
                    <a:pt x="149" y="196"/>
                    <a:pt x="116" y="198"/>
                    <a:pt x="102" y="213"/>
                  </a:cubicBezTo>
                  <a:cubicBezTo>
                    <a:pt x="102" y="212"/>
                    <a:pt x="96" y="222"/>
                    <a:pt x="94" y="225"/>
                  </a:cubicBezTo>
                  <a:cubicBezTo>
                    <a:pt x="94" y="223"/>
                    <a:pt x="94" y="223"/>
                    <a:pt x="94" y="223"/>
                  </a:cubicBezTo>
                  <a:cubicBezTo>
                    <a:pt x="91" y="226"/>
                    <a:pt x="87" y="235"/>
                    <a:pt x="86" y="236"/>
                  </a:cubicBezTo>
                  <a:cubicBezTo>
                    <a:pt x="85" y="240"/>
                    <a:pt x="87" y="232"/>
                    <a:pt x="92" y="224"/>
                  </a:cubicBezTo>
                  <a:cubicBezTo>
                    <a:pt x="96" y="218"/>
                    <a:pt x="101" y="211"/>
                    <a:pt x="98" y="216"/>
                  </a:cubicBezTo>
                  <a:cubicBezTo>
                    <a:pt x="94" y="218"/>
                    <a:pt x="89" y="231"/>
                    <a:pt x="90" y="228"/>
                  </a:cubicBezTo>
                  <a:cubicBezTo>
                    <a:pt x="85" y="236"/>
                    <a:pt x="85" y="244"/>
                    <a:pt x="83" y="252"/>
                  </a:cubicBezTo>
                  <a:cubicBezTo>
                    <a:pt x="84" y="249"/>
                    <a:pt x="83" y="245"/>
                    <a:pt x="82" y="252"/>
                  </a:cubicBezTo>
                  <a:cubicBezTo>
                    <a:pt x="80" y="254"/>
                    <a:pt x="86" y="251"/>
                    <a:pt x="78" y="258"/>
                  </a:cubicBezTo>
                  <a:cubicBezTo>
                    <a:pt x="77" y="258"/>
                    <a:pt x="76" y="258"/>
                    <a:pt x="75" y="258"/>
                  </a:cubicBezTo>
                  <a:cubicBezTo>
                    <a:pt x="74" y="258"/>
                    <a:pt x="74" y="258"/>
                    <a:pt x="74" y="258"/>
                  </a:cubicBezTo>
                  <a:cubicBezTo>
                    <a:pt x="73" y="258"/>
                    <a:pt x="73" y="259"/>
                    <a:pt x="67" y="259"/>
                  </a:cubicBezTo>
                  <a:cubicBezTo>
                    <a:pt x="61" y="259"/>
                    <a:pt x="61" y="259"/>
                    <a:pt x="61" y="259"/>
                  </a:cubicBezTo>
                  <a:cubicBezTo>
                    <a:pt x="60" y="260"/>
                    <a:pt x="49" y="259"/>
                    <a:pt x="54" y="260"/>
                  </a:cubicBezTo>
                  <a:cubicBezTo>
                    <a:pt x="53" y="259"/>
                    <a:pt x="35" y="261"/>
                    <a:pt x="37" y="259"/>
                  </a:cubicBezTo>
                  <a:cubicBezTo>
                    <a:pt x="39" y="258"/>
                    <a:pt x="39" y="258"/>
                    <a:pt x="39" y="258"/>
                  </a:cubicBezTo>
                  <a:cubicBezTo>
                    <a:pt x="33" y="258"/>
                    <a:pt x="29" y="259"/>
                    <a:pt x="25" y="260"/>
                  </a:cubicBezTo>
                  <a:cubicBezTo>
                    <a:pt x="24" y="260"/>
                    <a:pt x="23" y="259"/>
                    <a:pt x="23" y="259"/>
                  </a:cubicBezTo>
                  <a:cubicBezTo>
                    <a:pt x="23" y="260"/>
                    <a:pt x="19" y="260"/>
                    <a:pt x="15" y="260"/>
                  </a:cubicBezTo>
                  <a:cubicBezTo>
                    <a:pt x="12" y="260"/>
                    <a:pt x="12" y="260"/>
                    <a:pt x="12" y="260"/>
                  </a:cubicBezTo>
                  <a:cubicBezTo>
                    <a:pt x="11" y="260"/>
                    <a:pt x="11" y="260"/>
                    <a:pt x="11" y="260"/>
                  </a:cubicBezTo>
                  <a:cubicBezTo>
                    <a:pt x="10" y="260"/>
                    <a:pt x="10" y="260"/>
                    <a:pt x="10" y="260"/>
                  </a:cubicBezTo>
                  <a:cubicBezTo>
                    <a:pt x="10" y="260"/>
                    <a:pt x="10" y="260"/>
                    <a:pt x="10" y="260"/>
                  </a:cubicBezTo>
                  <a:cubicBezTo>
                    <a:pt x="11" y="261"/>
                    <a:pt x="0" y="250"/>
                    <a:pt x="5" y="255"/>
                  </a:cubicBezTo>
                  <a:cubicBezTo>
                    <a:pt x="5" y="255"/>
                    <a:pt x="5" y="255"/>
                    <a:pt x="5" y="255"/>
                  </a:cubicBezTo>
                  <a:cubicBezTo>
                    <a:pt x="5" y="255"/>
                    <a:pt x="5" y="255"/>
                    <a:pt x="5" y="255"/>
                  </a:cubicBezTo>
                  <a:cubicBezTo>
                    <a:pt x="5" y="255"/>
                    <a:pt x="5" y="255"/>
                    <a:pt x="5" y="255"/>
                  </a:cubicBezTo>
                  <a:cubicBezTo>
                    <a:pt x="5" y="254"/>
                    <a:pt x="5" y="254"/>
                    <a:pt x="5" y="254"/>
                  </a:cubicBezTo>
                  <a:cubicBezTo>
                    <a:pt x="5" y="254"/>
                    <a:pt x="5" y="254"/>
                    <a:pt x="5" y="254"/>
                  </a:cubicBezTo>
                  <a:cubicBezTo>
                    <a:pt x="5" y="253"/>
                    <a:pt x="5" y="253"/>
                    <a:pt x="5" y="253"/>
                  </a:cubicBezTo>
                  <a:cubicBezTo>
                    <a:pt x="5" y="251"/>
                    <a:pt x="5" y="249"/>
                    <a:pt x="5" y="247"/>
                  </a:cubicBezTo>
                  <a:cubicBezTo>
                    <a:pt x="6" y="235"/>
                    <a:pt x="9" y="216"/>
                    <a:pt x="13" y="212"/>
                  </a:cubicBezTo>
                  <a:cubicBezTo>
                    <a:pt x="15" y="203"/>
                    <a:pt x="18" y="194"/>
                    <a:pt x="24" y="185"/>
                  </a:cubicBezTo>
                  <a:cubicBezTo>
                    <a:pt x="23" y="187"/>
                    <a:pt x="22" y="190"/>
                    <a:pt x="22" y="191"/>
                  </a:cubicBezTo>
                  <a:cubicBezTo>
                    <a:pt x="26" y="185"/>
                    <a:pt x="26" y="183"/>
                    <a:pt x="29" y="178"/>
                  </a:cubicBezTo>
                  <a:cubicBezTo>
                    <a:pt x="29" y="179"/>
                    <a:pt x="38" y="168"/>
                    <a:pt x="44" y="163"/>
                  </a:cubicBezTo>
                  <a:cubicBezTo>
                    <a:pt x="50" y="156"/>
                    <a:pt x="47" y="158"/>
                    <a:pt x="47" y="157"/>
                  </a:cubicBezTo>
                  <a:cubicBezTo>
                    <a:pt x="54" y="152"/>
                    <a:pt x="67" y="139"/>
                    <a:pt x="77" y="136"/>
                  </a:cubicBezTo>
                  <a:cubicBezTo>
                    <a:pt x="75" y="137"/>
                    <a:pt x="66" y="144"/>
                    <a:pt x="73" y="140"/>
                  </a:cubicBezTo>
                  <a:cubicBezTo>
                    <a:pt x="81" y="138"/>
                    <a:pt x="87" y="131"/>
                    <a:pt x="101" y="127"/>
                  </a:cubicBezTo>
                  <a:cubicBezTo>
                    <a:pt x="97" y="127"/>
                    <a:pt x="97" y="127"/>
                    <a:pt x="97" y="127"/>
                  </a:cubicBezTo>
                  <a:cubicBezTo>
                    <a:pt x="103" y="126"/>
                    <a:pt x="116" y="121"/>
                    <a:pt x="115" y="123"/>
                  </a:cubicBezTo>
                  <a:cubicBezTo>
                    <a:pt x="120" y="121"/>
                    <a:pt x="131" y="121"/>
                    <a:pt x="130" y="120"/>
                  </a:cubicBezTo>
                  <a:cubicBezTo>
                    <a:pt x="152" y="119"/>
                    <a:pt x="185" y="125"/>
                    <a:pt x="196" y="134"/>
                  </a:cubicBezTo>
                  <a:cubicBezTo>
                    <a:pt x="199" y="135"/>
                    <a:pt x="206" y="140"/>
                    <a:pt x="205" y="138"/>
                  </a:cubicBezTo>
                  <a:cubicBezTo>
                    <a:pt x="201" y="135"/>
                    <a:pt x="198" y="135"/>
                    <a:pt x="196" y="134"/>
                  </a:cubicBezTo>
                  <a:cubicBezTo>
                    <a:pt x="199" y="135"/>
                    <a:pt x="200" y="135"/>
                    <a:pt x="200" y="135"/>
                  </a:cubicBezTo>
                  <a:cubicBezTo>
                    <a:pt x="206" y="139"/>
                    <a:pt x="211" y="141"/>
                    <a:pt x="204" y="139"/>
                  </a:cubicBezTo>
                  <a:cubicBezTo>
                    <a:pt x="217" y="148"/>
                    <a:pt x="220" y="145"/>
                    <a:pt x="234" y="159"/>
                  </a:cubicBezTo>
                  <a:cubicBezTo>
                    <a:pt x="233" y="159"/>
                    <a:pt x="234" y="160"/>
                    <a:pt x="238" y="164"/>
                  </a:cubicBezTo>
                  <a:cubicBezTo>
                    <a:pt x="246" y="172"/>
                    <a:pt x="246" y="172"/>
                    <a:pt x="246" y="172"/>
                  </a:cubicBezTo>
                  <a:cubicBezTo>
                    <a:pt x="253" y="183"/>
                    <a:pt x="249" y="179"/>
                    <a:pt x="248" y="180"/>
                  </a:cubicBezTo>
                  <a:cubicBezTo>
                    <a:pt x="252" y="185"/>
                    <a:pt x="256" y="192"/>
                    <a:pt x="258" y="195"/>
                  </a:cubicBezTo>
                  <a:cubicBezTo>
                    <a:pt x="261" y="203"/>
                    <a:pt x="261" y="203"/>
                    <a:pt x="261" y="203"/>
                  </a:cubicBezTo>
                  <a:cubicBezTo>
                    <a:pt x="259" y="197"/>
                    <a:pt x="264" y="208"/>
                    <a:pt x="265" y="211"/>
                  </a:cubicBezTo>
                  <a:cubicBezTo>
                    <a:pt x="263" y="208"/>
                    <a:pt x="263" y="208"/>
                    <a:pt x="263" y="208"/>
                  </a:cubicBezTo>
                  <a:cubicBezTo>
                    <a:pt x="263" y="209"/>
                    <a:pt x="266" y="216"/>
                    <a:pt x="267" y="220"/>
                  </a:cubicBezTo>
                  <a:cubicBezTo>
                    <a:pt x="268" y="219"/>
                    <a:pt x="266" y="211"/>
                    <a:pt x="264" y="207"/>
                  </a:cubicBezTo>
                  <a:cubicBezTo>
                    <a:pt x="266" y="210"/>
                    <a:pt x="268" y="215"/>
                    <a:pt x="269" y="220"/>
                  </a:cubicBezTo>
                  <a:cubicBezTo>
                    <a:pt x="268" y="218"/>
                    <a:pt x="271" y="231"/>
                    <a:pt x="272" y="236"/>
                  </a:cubicBezTo>
                  <a:cubicBezTo>
                    <a:pt x="273" y="242"/>
                    <a:pt x="275" y="242"/>
                    <a:pt x="274" y="244"/>
                  </a:cubicBezTo>
                  <a:cubicBezTo>
                    <a:pt x="274" y="245"/>
                    <a:pt x="274" y="254"/>
                    <a:pt x="273" y="250"/>
                  </a:cubicBezTo>
                  <a:cubicBezTo>
                    <a:pt x="273" y="248"/>
                    <a:pt x="274" y="245"/>
                    <a:pt x="273" y="241"/>
                  </a:cubicBezTo>
                  <a:cubicBezTo>
                    <a:pt x="273" y="245"/>
                    <a:pt x="272" y="245"/>
                    <a:pt x="273" y="253"/>
                  </a:cubicBezTo>
                  <a:cubicBezTo>
                    <a:pt x="273" y="259"/>
                    <a:pt x="275" y="252"/>
                    <a:pt x="274" y="263"/>
                  </a:cubicBezTo>
                  <a:cubicBezTo>
                    <a:pt x="274" y="260"/>
                    <a:pt x="273" y="260"/>
                    <a:pt x="273" y="257"/>
                  </a:cubicBezTo>
                  <a:cubicBezTo>
                    <a:pt x="272" y="268"/>
                    <a:pt x="272" y="268"/>
                    <a:pt x="272" y="268"/>
                  </a:cubicBezTo>
                  <a:cubicBezTo>
                    <a:pt x="273" y="269"/>
                    <a:pt x="273" y="269"/>
                    <a:pt x="273" y="269"/>
                  </a:cubicBezTo>
                  <a:cubicBezTo>
                    <a:pt x="273" y="270"/>
                    <a:pt x="273" y="269"/>
                    <a:pt x="273" y="270"/>
                  </a:cubicBezTo>
                  <a:cubicBezTo>
                    <a:pt x="274" y="273"/>
                    <a:pt x="273" y="287"/>
                    <a:pt x="275" y="289"/>
                  </a:cubicBezTo>
                  <a:cubicBezTo>
                    <a:pt x="275" y="295"/>
                    <a:pt x="274" y="301"/>
                    <a:pt x="274" y="306"/>
                  </a:cubicBezTo>
                  <a:cubicBezTo>
                    <a:pt x="274" y="305"/>
                    <a:pt x="274" y="305"/>
                    <a:pt x="274" y="305"/>
                  </a:cubicBezTo>
                  <a:cubicBezTo>
                    <a:pt x="273" y="312"/>
                    <a:pt x="273" y="320"/>
                    <a:pt x="274" y="326"/>
                  </a:cubicBezTo>
                  <a:cubicBezTo>
                    <a:pt x="274" y="325"/>
                    <a:pt x="274" y="325"/>
                    <a:pt x="274" y="325"/>
                  </a:cubicBezTo>
                  <a:cubicBezTo>
                    <a:pt x="274" y="329"/>
                    <a:pt x="274" y="337"/>
                    <a:pt x="276" y="341"/>
                  </a:cubicBezTo>
                  <a:cubicBezTo>
                    <a:pt x="276" y="348"/>
                    <a:pt x="272" y="344"/>
                    <a:pt x="276" y="353"/>
                  </a:cubicBezTo>
                  <a:cubicBezTo>
                    <a:pt x="280" y="360"/>
                    <a:pt x="284" y="363"/>
                    <a:pt x="283" y="360"/>
                  </a:cubicBezTo>
                  <a:cubicBezTo>
                    <a:pt x="290" y="373"/>
                    <a:pt x="305" y="382"/>
                    <a:pt x="318" y="386"/>
                  </a:cubicBezTo>
                  <a:cubicBezTo>
                    <a:pt x="320" y="386"/>
                    <a:pt x="319" y="385"/>
                    <a:pt x="323" y="385"/>
                  </a:cubicBezTo>
                  <a:cubicBezTo>
                    <a:pt x="345" y="389"/>
                    <a:pt x="367" y="374"/>
                    <a:pt x="377" y="360"/>
                  </a:cubicBezTo>
                  <a:cubicBezTo>
                    <a:pt x="374" y="366"/>
                    <a:pt x="377" y="361"/>
                    <a:pt x="378" y="361"/>
                  </a:cubicBezTo>
                  <a:cubicBezTo>
                    <a:pt x="380" y="356"/>
                    <a:pt x="382" y="356"/>
                    <a:pt x="381" y="353"/>
                  </a:cubicBezTo>
                  <a:cubicBezTo>
                    <a:pt x="380" y="354"/>
                    <a:pt x="380" y="353"/>
                    <a:pt x="377" y="358"/>
                  </a:cubicBezTo>
                  <a:cubicBezTo>
                    <a:pt x="383" y="347"/>
                    <a:pt x="384" y="327"/>
                    <a:pt x="384" y="319"/>
                  </a:cubicBezTo>
                  <a:cubicBezTo>
                    <a:pt x="384" y="323"/>
                    <a:pt x="383" y="320"/>
                    <a:pt x="383" y="317"/>
                  </a:cubicBezTo>
                  <a:cubicBezTo>
                    <a:pt x="385" y="318"/>
                    <a:pt x="385" y="307"/>
                    <a:pt x="384" y="299"/>
                  </a:cubicBezTo>
                  <a:cubicBezTo>
                    <a:pt x="383" y="298"/>
                    <a:pt x="383" y="298"/>
                    <a:pt x="383" y="298"/>
                  </a:cubicBezTo>
                  <a:cubicBezTo>
                    <a:pt x="384" y="293"/>
                    <a:pt x="384" y="293"/>
                    <a:pt x="384" y="293"/>
                  </a:cubicBezTo>
                  <a:cubicBezTo>
                    <a:pt x="384" y="290"/>
                    <a:pt x="382" y="289"/>
                    <a:pt x="383" y="282"/>
                  </a:cubicBezTo>
                  <a:cubicBezTo>
                    <a:pt x="384" y="281"/>
                    <a:pt x="384" y="281"/>
                    <a:pt x="384" y="279"/>
                  </a:cubicBezTo>
                  <a:cubicBezTo>
                    <a:pt x="384" y="271"/>
                    <a:pt x="382" y="259"/>
                    <a:pt x="383" y="251"/>
                  </a:cubicBezTo>
                  <a:cubicBezTo>
                    <a:pt x="384" y="243"/>
                    <a:pt x="384" y="243"/>
                    <a:pt x="384" y="243"/>
                  </a:cubicBezTo>
                  <a:cubicBezTo>
                    <a:pt x="384" y="239"/>
                    <a:pt x="383" y="233"/>
                    <a:pt x="383" y="240"/>
                  </a:cubicBezTo>
                  <a:cubicBezTo>
                    <a:pt x="384" y="224"/>
                    <a:pt x="384" y="215"/>
                    <a:pt x="385" y="210"/>
                  </a:cubicBezTo>
                  <a:cubicBezTo>
                    <a:pt x="382" y="184"/>
                    <a:pt x="381" y="143"/>
                    <a:pt x="394" y="114"/>
                  </a:cubicBezTo>
                  <a:cubicBezTo>
                    <a:pt x="395" y="115"/>
                    <a:pt x="395" y="115"/>
                    <a:pt x="395" y="115"/>
                  </a:cubicBezTo>
                  <a:cubicBezTo>
                    <a:pt x="398" y="107"/>
                    <a:pt x="395" y="110"/>
                    <a:pt x="398" y="105"/>
                  </a:cubicBezTo>
                  <a:cubicBezTo>
                    <a:pt x="397" y="107"/>
                    <a:pt x="402" y="99"/>
                    <a:pt x="400" y="106"/>
                  </a:cubicBezTo>
                  <a:cubicBezTo>
                    <a:pt x="406" y="95"/>
                    <a:pt x="406" y="91"/>
                    <a:pt x="410" y="84"/>
                  </a:cubicBezTo>
                  <a:cubicBezTo>
                    <a:pt x="409" y="83"/>
                    <a:pt x="407" y="90"/>
                    <a:pt x="407" y="88"/>
                  </a:cubicBezTo>
                  <a:cubicBezTo>
                    <a:pt x="407" y="87"/>
                    <a:pt x="416" y="74"/>
                    <a:pt x="416" y="72"/>
                  </a:cubicBezTo>
                  <a:cubicBezTo>
                    <a:pt x="419" y="70"/>
                    <a:pt x="418" y="72"/>
                    <a:pt x="418" y="74"/>
                  </a:cubicBezTo>
                  <a:cubicBezTo>
                    <a:pt x="421" y="68"/>
                    <a:pt x="421" y="68"/>
                    <a:pt x="421" y="68"/>
                  </a:cubicBezTo>
                  <a:cubicBezTo>
                    <a:pt x="428" y="62"/>
                    <a:pt x="411" y="86"/>
                    <a:pt x="419" y="80"/>
                  </a:cubicBezTo>
                  <a:cubicBezTo>
                    <a:pt x="423" y="74"/>
                    <a:pt x="423" y="74"/>
                    <a:pt x="423" y="74"/>
                  </a:cubicBezTo>
                  <a:cubicBezTo>
                    <a:pt x="428" y="70"/>
                    <a:pt x="413" y="89"/>
                    <a:pt x="424" y="76"/>
                  </a:cubicBezTo>
                  <a:cubicBezTo>
                    <a:pt x="427" y="70"/>
                    <a:pt x="430" y="64"/>
                    <a:pt x="425" y="68"/>
                  </a:cubicBezTo>
                  <a:cubicBezTo>
                    <a:pt x="435" y="57"/>
                    <a:pt x="427" y="60"/>
                    <a:pt x="439" y="49"/>
                  </a:cubicBezTo>
                  <a:cubicBezTo>
                    <a:pt x="443" y="46"/>
                    <a:pt x="430" y="58"/>
                    <a:pt x="433" y="57"/>
                  </a:cubicBezTo>
                  <a:cubicBezTo>
                    <a:pt x="439" y="52"/>
                    <a:pt x="444" y="46"/>
                    <a:pt x="450" y="42"/>
                  </a:cubicBezTo>
                  <a:cubicBezTo>
                    <a:pt x="443" y="46"/>
                    <a:pt x="447" y="41"/>
                    <a:pt x="451" y="38"/>
                  </a:cubicBezTo>
                  <a:cubicBezTo>
                    <a:pt x="459" y="33"/>
                    <a:pt x="448" y="42"/>
                    <a:pt x="457" y="35"/>
                  </a:cubicBezTo>
                  <a:cubicBezTo>
                    <a:pt x="458" y="33"/>
                    <a:pt x="468" y="27"/>
                    <a:pt x="459" y="31"/>
                  </a:cubicBezTo>
                  <a:cubicBezTo>
                    <a:pt x="462" y="27"/>
                    <a:pt x="470" y="25"/>
                    <a:pt x="475" y="20"/>
                  </a:cubicBezTo>
                  <a:cubicBezTo>
                    <a:pt x="479" y="20"/>
                    <a:pt x="466" y="29"/>
                    <a:pt x="478" y="23"/>
                  </a:cubicBezTo>
                  <a:cubicBezTo>
                    <a:pt x="475" y="23"/>
                    <a:pt x="492" y="15"/>
                    <a:pt x="485" y="16"/>
                  </a:cubicBezTo>
                  <a:cubicBezTo>
                    <a:pt x="489" y="14"/>
                    <a:pt x="490" y="15"/>
                    <a:pt x="487" y="17"/>
                  </a:cubicBezTo>
                  <a:cubicBezTo>
                    <a:pt x="494" y="15"/>
                    <a:pt x="503" y="8"/>
                    <a:pt x="506" y="10"/>
                  </a:cubicBezTo>
                  <a:cubicBezTo>
                    <a:pt x="509" y="8"/>
                    <a:pt x="509" y="8"/>
                    <a:pt x="509" y="8"/>
                  </a:cubicBezTo>
                  <a:cubicBezTo>
                    <a:pt x="511" y="8"/>
                    <a:pt x="514" y="7"/>
                    <a:pt x="518" y="7"/>
                  </a:cubicBezTo>
                  <a:cubicBezTo>
                    <a:pt x="524" y="5"/>
                    <a:pt x="539" y="2"/>
                    <a:pt x="538" y="4"/>
                  </a:cubicBezTo>
                  <a:cubicBezTo>
                    <a:pt x="540" y="3"/>
                    <a:pt x="555" y="3"/>
                    <a:pt x="549" y="2"/>
                  </a:cubicBezTo>
                  <a:cubicBezTo>
                    <a:pt x="540" y="1"/>
                    <a:pt x="539" y="3"/>
                    <a:pt x="533" y="2"/>
                  </a:cubicBezTo>
                  <a:cubicBezTo>
                    <a:pt x="540" y="2"/>
                    <a:pt x="547" y="1"/>
                    <a:pt x="552" y="0"/>
                  </a:cubicBezTo>
                  <a:cubicBezTo>
                    <a:pt x="553" y="1"/>
                    <a:pt x="553" y="1"/>
                    <a:pt x="553" y="1"/>
                  </a:cubicBezTo>
                  <a:cubicBezTo>
                    <a:pt x="556" y="0"/>
                    <a:pt x="564" y="1"/>
                    <a:pt x="566" y="0"/>
                  </a:cubicBezTo>
                  <a:cubicBezTo>
                    <a:pt x="563" y="0"/>
                    <a:pt x="565" y="1"/>
                    <a:pt x="567" y="1"/>
                  </a:cubicBezTo>
                  <a:cubicBezTo>
                    <a:pt x="571" y="0"/>
                    <a:pt x="571" y="0"/>
                    <a:pt x="571" y="0"/>
                  </a:cubicBezTo>
                  <a:cubicBezTo>
                    <a:pt x="584" y="1"/>
                    <a:pt x="574" y="2"/>
                    <a:pt x="586" y="4"/>
                  </a:cubicBezTo>
                  <a:cubicBezTo>
                    <a:pt x="577" y="3"/>
                    <a:pt x="577" y="3"/>
                    <a:pt x="577" y="3"/>
                  </a:cubicBezTo>
                  <a:cubicBezTo>
                    <a:pt x="579" y="3"/>
                    <a:pt x="583" y="5"/>
                    <a:pt x="589" y="6"/>
                  </a:cubicBezTo>
                  <a:cubicBezTo>
                    <a:pt x="591" y="5"/>
                    <a:pt x="596" y="5"/>
                    <a:pt x="598" y="5"/>
                  </a:cubicBezTo>
                  <a:cubicBezTo>
                    <a:pt x="605" y="6"/>
                    <a:pt x="601" y="6"/>
                    <a:pt x="608" y="7"/>
                  </a:cubicBezTo>
                  <a:cubicBezTo>
                    <a:pt x="605" y="7"/>
                    <a:pt x="602" y="7"/>
                    <a:pt x="599" y="6"/>
                  </a:cubicBezTo>
                  <a:cubicBezTo>
                    <a:pt x="597" y="6"/>
                    <a:pt x="605" y="9"/>
                    <a:pt x="613" y="12"/>
                  </a:cubicBezTo>
                  <a:cubicBezTo>
                    <a:pt x="619" y="14"/>
                    <a:pt x="629" y="16"/>
                    <a:pt x="620" y="12"/>
                  </a:cubicBezTo>
                  <a:cubicBezTo>
                    <a:pt x="624" y="13"/>
                    <a:pt x="630" y="17"/>
                    <a:pt x="627" y="16"/>
                  </a:cubicBezTo>
                  <a:cubicBezTo>
                    <a:pt x="637" y="20"/>
                    <a:pt x="626" y="14"/>
                    <a:pt x="635" y="18"/>
                  </a:cubicBezTo>
                  <a:cubicBezTo>
                    <a:pt x="638" y="20"/>
                    <a:pt x="648" y="27"/>
                    <a:pt x="653" y="32"/>
                  </a:cubicBezTo>
                  <a:cubicBezTo>
                    <a:pt x="650" y="30"/>
                    <a:pt x="647" y="29"/>
                    <a:pt x="644" y="28"/>
                  </a:cubicBezTo>
                  <a:cubicBezTo>
                    <a:pt x="650" y="31"/>
                    <a:pt x="650" y="31"/>
                    <a:pt x="650" y="31"/>
                  </a:cubicBezTo>
                  <a:cubicBezTo>
                    <a:pt x="642" y="28"/>
                    <a:pt x="652" y="34"/>
                    <a:pt x="648" y="33"/>
                  </a:cubicBezTo>
                  <a:cubicBezTo>
                    <a:pt x="651" y="36"/>
                    <a:pt x="656" y="38"/>
                    <a:pt x="659" y="40"/>
                  </a:cubicBezTo>
                  <a:cubicBezTo>
                    <a:pt x="651" y="31"/>
                    <a:pt x="673" y="47"/>
                    <a:pt x="671" y="43"/>
                  </a:cubicBezTo>
                  <a:cubicBezTo>
                    <a:pt x="685" y="55"/>
                    <a:pt x="676" y="54"/>
                    <a:pt x="690" y="65"/>
                  </a:cubicBezTo>
                  <a:cubicBezTo>
                    <a:pt x="689" y="63"/>
                    <a:pt x="696" y="68"/>
                    <a:pt x="688" y="60"/>
                  </a:cubicBezTo>
                  <a:cubicBezTo>
                    <a:pt x="695" y="69"/>
                    <a:pt x="695" y="64"/>
                    <a:pt x="702" y="76"/>
                  </a:cubicBezTo>
                  <a:cubicBezTo>
                    <a:pt x="696" y="68"/>
                    <a:pt x="706" y="85"/>
                    <a:pt x="697" y="75"/>
                  </a:cubicBezTo>
                  <a:cubicBezTo>
                    <a:pt x="698" y="75"/>
                    <a:pt x="693" y="68"/>
                    <a:pt x="691" y="67"/>
                  </a:cubicBezTo>
                  <a:cubicBezTo>
                    <a:pt x="693" y="71"/>
                    <a:pt x="689" y="67"/>
                    <a:pt x="696" y="76"/>
                  </a:cubicBezTo>
                  <a:cubicBezTo>
                    <a:pt x="700" y="82"/>
                    <a:pt x="705" y="89"/>
                    <a:pt x="705" y="88"/>
                  </a:cubicBezTo>
                  <a:cubicBezTo>
                    <a:pt x="706" y="87"/>
                    <a:pt x="699" y="79"/>
                    <a:pt x="703" y="82"/>
                  </a:cubicBezTo>
                  <a:cubicBezTo>
                    <a:pt x="710" y="94"/>
                    <a:pt x="710" y="96"/>
                    <a:pt x="714" y="101"/>
                  </a:cubicBezTo>
                  <a:cubicBezTo>
                    <a:pt x="710" y="93"/>
                    <a:pt x="710" y="90"/>
                    <a:pt x="711" y="90"/>
                  </a:cubicBezTo>
                  <a:cubicBezTo>
                    <a:pt x="712" y="93"/>
                    <a:pt x="715" y="96"/>
                    <a:pt x="716" y="99"/>
                  </a:cubicBezTo>
                  <a:cubicBezTo>
                    <a:pt x="715" y="97"/>
                    <a:pt x="715" y="97"/>
                    <a:pt x="715" y="97"/>
                  </a:cubicBezTo>
                  <a:cubicBezTo>
                    <a:pt x="720" y="113"/>
                    <a:pt x="718" y="101"/>
                    <a:pt x="724" y="116"/>
                  </a:cubicBezTo>
                  <a:cubicBezTo>
                    <a:pt x="725" y="124"/>
                    <a:pt x="725" y="124"/>
                    <a:pt x="725" y="124"/>
                  </a:cubicBezTo>
                  <a:cubicBezTo>
                    <a:pt x="723" y="120"/>
                    <a:pt x="717" y="102"/>
                    <a:pt x="716" y="105"/>
                  </a:cubicBezTo>
                  <a:cubicBezTo>
                    <a:pt x="720" y="115"/>
                    <a:pt x="722" y="118"/>
                    <a:pt x="725" y="127"/>
                  </a:cubicBezTo>
                  <a:cubicBezTo>
                    <a:pt x="724" y="125"/>
                    <a:pt x="723" y="122"/>
                    <a:pt x="722" y="120"/>
                  </a:cubicBezTo>
                  <a:cubicBezTo>
                    <a:pt x="723" y="124"/>
                    <a:pt x="721" y="128"/>
                    <a:pt x="726" y="142"/>
                  </a:cubicBezTo>
                  <a:cubicBezTo>
                    <a:pt x="728" y="149"/>
                    <a:pt x="727" y="143"/>
                    <a:pt x="728" y="143"/>
                  </a:cubicBezTo>
                  <a:cubicBezTo>
                    <a:pt x="731" y="160"/>
                    <a:pt x="732" y="165"/>
                    <a:pt x="734" y="172"/>
                  </a:cubicBezTo>
                  <a:cubicBezTo>
                    <a:pt x="731" y="171"/>
                    <a:pt x="739" y="187"/>
                    <a:pt x="734" y="179"/>
                  </a:cubicBezTo>
                  <a:cubicBezTo>
                    <a:pt x="733" y="175"/>
                    <a:pt x="730" y="154"/>
                    <a:pt x="728" y="148"/>
                  </a:cubicBezTo>
                  <a:cubicBezTo>
                    <a:pt x="727" y="154"/>
                    <a:pt x="726" y="135"/>
                    <a:pt x="723" y="132"/>
                  </a:cubicBezTo>
                  <a:cubicBezTo>
                    <a:pt x="726" y="145"/>
                    <a:pt x="724" y="144"/>
                    <a:pt x="723" y="147"/>
                  </a:cubicBezTo>
                  <a:cubicBezTo>
                    <a:pt x="723" y="150"/>
                    <a:pt x="724" y="153"/>
                    <a:pt x="725" y="156"/>
                  </a:cubicBezTo>
                  <a:cubicBezTo>
                    <a:pt x="726" y="157"/>
                    <a:pt x="725" y="152"/>
                    <a:pt x="726" y="152"/>
                  </a:cubicBezTo>
                  <a:cubicBezTo>
                    <a:pt x="728" y="167"/>
                    <a:pt x="730" y="178"/>
                    <a:pt x="735" y="184"/>
                  </a:cubicBezTo>
                  <a:cubicBezTo>
                    <a:pt x="737" y="188"/>
                    <a:pt x="735" y="187"/>
                    <a:pt x="733" y="183"/>
                  </a:cubicBezTo>
                  <a:cubicBezTo>
                    <a:pt x="740" y="196"/>
                    <a:pt x="754" y="207"/>
                    <a:pt x="769" y="210"/>
                  </a:cubicBezTo>
                  <a:cubicBezTo>
                    <a:pt x="759" y="207"/>
                    <a:pt x="785" y="211"/>
                    <a:pt x="779" y="209"/>
                  </a:cubicBezTo>
                  <a:cubicBezTo>
                    <a:pt x="771" y="208"/>
                    <a:pt x="765" y="205"/>
                    <a:pt x="769" y="205"/>
                  </a:cubicBezTo>
                  <a:cubicBezTo>
                    <a:pt x="773" y="206"/>
                    <a:pt x="769" y="206"/>
                    <a:pt x="771" y="207"/>
                  </a:cubicBezTo>
                  <a:cubicBezTo>
                    <a:pt x="776" y="206"/>
                    <a:pt x="780" y="209"/>
                    <a:pt x="787" y="207"/>
                  </a:cubicBezTo>
                  <a:cubicBezTo>
                    <a:pt x="771" y="208"/>
                    <a:pt x="784" y="210"/>
                    <a:pt x="781" y="211"/>
                  </a:cubicBezTo>
                  <a:cubicBezTo>
                    <a:pt x="792" y="210"/>
                    <a:pt x="780" y="212"/>
                    <a:pt x="791" y="212"/>
                  </a:cubicBezTo>
                  <a:cubicBezTo>
                    <a:pt x="802" y="211"/>
                    <a:pt x="816" y="211"/>
                    <a:pt x="828" y="210"/>
                  </a:cubicBezTo>
                  <a:cubicBezTo>
                    <a:pt x="832" y="211"/>
                    <a:pt x="836" y="211"/>
                    <a:pt x="841" y="211"/>
                  </a:cubicBezTo>
                  <a:cubicBezTo>
                    <a:pt x="844" y="211"/>
                    <a:pt x="844" y="211"/>
                    <a:pt x="844" y="211"/>
                  </a:cubicBezTo>
                  <a:cubicBezTo>
                    <a:pt x="838" y="217"/>
                    <a:pt x="842" y="211"/>
                    <a:pt x="841" y="211"/>
                  </a:cubicBezTo>
                  <a:cubicBezTo>
                    <a:pt x="841" y="204"/>
                    <a:pt x="841" y="204"/>
                    <a:pt x="841" y="204"/>
                  </a:cubicBezTo>
                  <a:cubicBezTo>
                    <a:pt x="841" y="194"/>
                    <a:pt x="840" y="185"/>
                    <a:pt x="840" y="178"/>
                  </a:cubicBezTo>
                  <a:cubicBezTo>
                    <a:pt x="841" y="171"/>
                    <a:pt x="843" y="176"/>
                    <a:pt x="843" y="168"/>
                  </a:cubicBezTo>
                  <a:cubicBezTo>
                    <a:pt x="843" y="159"/>
                    <a:pt x="841" y="175"/>
                    <a:pt x="842" y="161"/>
                  </a:cubicBezTo>
                  <a:cubicBezTo>
                    <a:pt x="842" y="163"/>
                    <a:pt x="842" y="163"/>
                    <a:pt x="842" y="163"/>
                  </a:cubicBezTo>
                  <a:cubicBezTo>
                    <a:pt x="842" y="161"/>
                    <a:pt x="842" y="154"/>
                    <a:pt x="842" y="148"/>
                  </a:cubicBezTo>
                  <a:cubicBezTo>
                    <a:pt x="844" y="147"/>
                    <a:pt x="838" y="145"/>
                    <a:pt x="846" y="144"/>
                  </a:cubicBezTo>
                  <a:cubicBezTo>
                    <a:pt x="849" y="147"/>
                    <a:pt x="849" y="147"/>
                    <a:pt x="849" y="147"/>
                  </a:cubicBezTo>
                  <a:cubicBezTo>
                    <a:pt x="851" y="149"/>
                    <a:pt x="853" y="150"/>
                    <a:pt x="854" y="150"/>
                  </a:cubicBezTo>
                  <a:cubicBezTo>
                    <a:pt x="850" y="149"/>
                    <a:pt x="850" y="149"/>
                    <a:pt x="850" y="149"/>
                  </a:cubicBezTo>
                  <a:cubicBezTo>
                    <a:pt x="852" y="150"/>
                    <a:pt x="854" y="152"/>
                    <a:pt x="855" y="153"/>
                  </a:cubicBezTo>
                  <a:cubicBezTo>
                    <a:pt x="855" y="154"/>
                    <a:pt x="857" y="156"/>
                    <a:pt x="853" y="153"/>
                  </a:cubicBezTo>
                  <a:cubicBezTo>
                    <a:pt x="858" y="160"/>
                    <a:pt x="866" y="166"/>
                    <a:pt x="872" y="172"/>
                  </a:cubicBezTo>
                  <a:cubicBezTo>
                    <a:pt x="869" y="167"/>
                    <a:pt x="869" y="167"/>
                    <a:pt x="869" y="167"/>
                  </a:cubicBezTo>
                  <a:cubicBezTo>
                    <a:pt x="881" y="178"/>
                    <a:pt x="887" y="186"/>
                    <a:pt x="898" y="196"/>
                  </a:cubicBezTo>
                  <a:cubicBezTo>
                    <a:pt x="897" y="196"/>
                    <a:pt x="897" y="196"/>
                    <a:pt x="897" y="196"/>
                  </a:cubicBezTo>
                  <a:cubicBezTo>
                    <a:pt x="904" y="202"/>
                    <a:pt x="904" y="202"/>
                    <a:pt x="904" y="202"/>
                  </a:cubicBezTo>
                  <a:cubicBezTo>
                    <a:pt x="901" y="201"/>
                    <a:pt x="907" y="208"/>
                    <a:pt x="911" y="210"/>
                  </a:cubicBezTo>
                  <a:cubicBezTo>
                    <a:pt x="892" y="196"/>
                    <a:pt x="892" y="196"/>
                    <a:pt x="892" y="196"/>
                  </a:cubicBezTo>
                  <a:cubicBezTo>
                    <a:pt x="888" y="191"/>
                    <a:pt x="898" y="200"/>
                    <a:pt x="896" y="196"/>
                  </a:cubicBezTo>
                  <a:cubicBezTo>
                    <a:pt x="894" y="193"/>
                    <a:pt x="884" y="184"/>
                    <a:pt x="882" y="183"/>
                  </a:cubicBezTo>
                  <a:cubicBezTo>
                    <a:pt x="886" y="187"/>
                    <a:pt x="886" y="187"/>
                    <a:pt x="889" y="189"/>
                  </a:cubicBezTo>
                  <a:cubicBezTo>
                    <a:pt x="889" y="192"/>
                    <a:pt x="884" y="186"/>
                    <a:pt x="880" y="184"/>
                  </a:cubicBezTo>
                  <a:cubicBezTo>
                    <a:pt x="882" y="186"/>
                    <a:pt x="885" y="189"/>
                    <a:pt x="886" y="189"/>
                  </a:cubicBezTo>
                  <a:cubicBezTo>
                    <a:pt x="881" y="185"/>
                    <a:pt x="877" y="182"/>
                    <a:pt x="871" y="175"/>
                  </a:cubicBezTo>
                  <a:cubicBezTo>
                    <a:pt x="875" y="179"/>
                    <a:pt x="869" y="172"/>
                    <a:pt x="871" y="174"/>
                  </a:cubicBezTo>
                  <a:cubicBezTo>
                    <a:pt x="870" y="174"/>
                    <a:pt x="863" y="168"/>
                    <a:pt x="855" y="160"/>
                  </a:cubicBezTo>
                  <a:cubicBezTo>
                    <a:pt x="853" y="157"/>
                    <a:pt x="849" y="153"/>
                    <a:pt x="845" y="149"/>
                  </a:cubicBezTo>
                  <a:cubicBezTo>
                    <a:pt x="843" y="148"/>
                    <a:pt x="843" y="148"/>
                    <a:pt x="843" y="148"/>
                  </a:cubicBezTo>
                  <a:cubicBezTo>
                    <a:pt x="845" y="146"/>
                    <a:pt x="838" y="149"/>
                    <a:pt x="847" y="145"/>
                  </a:cubicBezTo>
                  <a:cubicBezTo>
                    <a:pt x="847" y="146"/>
                    <a:pt x="847" y="146"/>
                    <a:pt x="847" y="146"/>
                  </a:cubicBezTo>
                  <a:cubicBezTo>
                    <a:pt x="847" y="151"/>
                    <a:pt x="847" y="151"/>
                    <a:pt x="847" y="151"/>
                  </a:cubicBezTo>
                  <a:cubicBezTo>
                    <a:pt x="848" y="160"/>
                    <a:pt x="848" y="160"/>
                    <a:pt x="848" y="160"/>
                  </a:cubicBezTo>
                  <a:cubicBezTo>
                    <a:pt x="847" y="158"/>
                    <a:pt x="846" y="155"/>
                    <a:pt x="846" y="151"/>
                  </a:cubicBezTo>
                  <a:cubicBezTo>
                    <a:pt x="846" y="148"/>
                    <a:pt x="842" y="143"/>
                    <a:pt x="847" y="148"/>
                  </a:cubicBezTo>
                  <a:cubicBezTo>
                    <a:pt x="844" y="143"/>
                    <a:pt x="844" y="146"/>
                    <a:pt x="844" y="149"/>
                  </a:cubicBezTo>
                  <a:cubicBezTo>
                    <a:pt x="844" y="151"/>
                    <a:pt x="844" y="154"/>
                    <a:pt x="844" y="158"/>
                  </a:cubicBezTo>
                  <a:cubicBezTo>
                    <a:pt x="845" y="162"/>
                    <a:pt x="847" y="165"/>
                    <a:pt x="847" y="175"/>
                  </a:cubicBezTo>
                  <a:cubicBezTo>
                    <a:pt x="846" y="176"/>
                    <a:pt x="846" y="176"/>
                    <a:pt x="846" y="176"/>
                  </a:cubicBezTo>
                  <a:cubicBezTo>
                    <a:pt x="847" y="186"/>
                    <a:pt x="848" y="186"/>
                    <a:pt x="848" y="198"/>
                  </a:cubicBezTo>
                  <a:cubicBezTo>
                    <a:pt x="848" y="214"/>
                    <a:pt x="848" y="214"/>
                    <a:pt x="848" y="214"/>
                  </a:cubicBezTo>
                  <a:cubicBezTo>
                    <a:pt x="837" y="222"/>
                    <a:pt x="836" y="216"/>
                    <a:pt x="829" y="217"/>
                  </a:cubicBezTo>
                  <a:cubicBezTo>
                    <a:pt x="819" y="217"/>
                    <a:pt x="810" y="217"/>
                    <a:pt x="802" y="217"/>
                  </a:cubicBezTo>
                  <a:cubicBezTo>
                    <a:pt x="801" y="216"/>
                    <a:pt x="801" y="216"/>
                    <a:pt x="801" y="216"/>
                  </a:cubicBezTo>
                  <a:cubicBezTo>
                    <a:pt x="792" y="218"/>
                    <a:pt x="771" y="219"/>
                    <a:pt x="759" y="215"/>
                  </a:cubicBezTo>
                  <a:cubicBezTo>
                    <a:pt x="737" y="208"/>
                    <a:pt x="721" y="184"/>
                    <a:pt x="722" y="172"/>
                  </a:cubicBezTo>
                  <a:cubicBezTo>
                    <a:pt x="718" y="136"/>
                    <a:pt x="708" y="107"/>
                    <a:pt x="686" y="77"/>
                  </a:cubicBezTo>
                  <a:cubicBezTo>
                    <a:pt x="688" y="78"/>
                    <a:pt x="689" y="80"/>
                    <a:pt x="691" y="81"/>
                  </a:cubicBezTo>
                  <a:cubicBezTo>
                    <a:pt x="686" y="76"/>
                    <a:pt x="689" y="77"/>
                    <a:pt x="685" y="72"/>
                  </a:cubicBezTo>
                  <a:cubicBezTo>
                    <a:pt x="689" y="79"/>
                    <a:pt x="678" y="66"/>
                    <a:pt x="674" y="64"/>
                  </a:cubicBezTo>
                  <a:cubicBezTo>
                    <a:pt x="664" y="51"/>
                    <a:pt x="646" y="39"/>
                    <a:pt x="633" y="34"/>
                  </a:cubicBezTo>
                  <a:cubicBezTo>
                    <a:pt x="633" y="32"/>
                    <a:pt x="633" y="32"/>
                    <a:pt x="633" y="32"/>
                  </a:cubicBezTo>
                  <a:cubicBezTo>
                    <a:pt x="619" y="27"/>
                    <a:pt x="603" y="20"/>
                    <a:pt x="586" y="16"/>
                  </a:cubicBezTo>
                  <a:cubicBezTo>
                    <a:pt x="584" y="16"/>
                    <a:pt x="580" y="14"/>
                    <a:pt x="575" y="14"/>
                  </a:cubicBezTo>
                  <a:cubicBezTo>
                    <a:pt x="565" y="14"/>
                    <a:pt x="560" y="14"/>
                    <a:pt x="546" y="16"/>
                  </a:cubicBezTo>
                  <a:cubicBezTo>
                    <a:pt x="535" y="16"/>
                    <a:pt x="518" y="19"/>
                    <a:pt x="508" y="22"/>
                  </a:cubicBezTo>
                  <a:cubicBezTo>
                    <a:pt x="471" y="35"/>
                    <a:pt x="437" y="61"/>
                    <a:pt x="418" y="97"/>
                  </a:cubicBezTo>
                  <a:cubicBezTo>
                    <a:pt x="415" y="99"/>
                    <a:pt x="415" y="99"/>
                    <a:pt x="415" y="99"/>
                  </a:cubicBezTo>
                  <a:cubicBezTo>
                    <a:pt x="396" y="135"/>
                    <a:pt x="396" y="184"/>
                    <a:pt x="397" y="220"/>
                  </a:cubicBezTo>
                  <a:cubicBezTo>
                    <a:pt x="396" y="217"/>
                    <a:pt x="396" y="217"/>
                    <a:pt x="396" y="217"/>
                  </a:cubicBezTo>
                  <a:cubicBezTo>
                    <a:pt x="395" y="228"/>
                    <a:pt x="396" y="242"/>
                    <a:pt x="397" y="239"/>
                  </a:cubicBezTo>
                  <a:cubicBezTo>
                    <a:pt x="397" y="250"/>
                    <a:pt x="398" y="266"/>
                    <a:pt x="397" y="273"/>
                  </a:cubicBezTo>
                  <a:cubicBezTo>
                    <a:pt x="396" y="285"/>
                    <a:pt x="398" y="287"/>
                    <a:pt x="398" y="296"/>
                  </a:cubicBezTo>
                  <a:cubicBezTo>
                    <a:pt x="396" y="319"/>
                    <a:pt x="400" y="326"/>
                    <a:pt x="395" y="350"/>
                  </a:cubicBezTo>
                  <a:cubicBezTo>
                    <a:pt x="395" y="348"/>
                    <a:pt x="396" y="347"/>
                    <a:pt x="397" y="345"/>
                  </a:cubicBezTo>
                  <a:cubicBezTo>
                    <a:pt x="396" y="342"/>
                    <a:pt x="396" y="342"/>
                    <a:pt x="394" y="347"/>
                  </a:cubicBezTo>
                  <a:cubicBezTo>
                    <a:pt x="394" y="357"/>
                    <a:pt x="380" y="376"/>
                    <a:pt x="387" y="370"/>
                  </a:cubicBezTo>
                  <a:cubicBezTo>
                    <a:pt x="373" y="391"/>
                    <a:pt x="337" y="407"/>
                    <a:pt x="313" y="398"/>
                  </a:cubicBezTo>
                  <a:cubicBezTo>
                    <a:pt x="315" y="399"/>
                    <a:pt x="309" y="397"/>
                    <a:pt x="306" y="397"/>
                  </a:cubicBezTo>
                  <a:cubicBezTo>
                    <a:pt x="284" y="390"/>
                    <a:pt x="269" y="368"/>
                    <a:pt x="263" y="351"/>
                  </a:cubicBezTo>
                  <a:cubicBezTo>
                    <a:pt x="263" y="348"/>
                    <a:pt x="266" y="357"/>
                    <a:pt x="263" y="348"/>
                  </a:cubicBezTo>
                  <a:cubicBezTo>
                    <a:pt x="262" y="343"/>
                    <a:pt x="262" y="348"/>
                    <a:pt x="261" y="341"/>
                  </a:cubicBezTo>
                  <a:cubicBezTo>
                    <a:pt x="258" y="307"/>
                    <a:pt x="262" y="276"/>
                    <a:pt x="261" y="246"/>
                  </a:cubicBezTo>
                  <a:cubicBezTo>
                    <a:pt x="257" y="199"/>
                    <a:pt x="220" y="151"/>
                    <a:pt x="174" y="139"/>
                  </a:cubicBezTo>
                  <a:cubicBezTo>
                    <a:pt x="175" y="139"/>
                    <a:pt x="175" y="139"/>
                    <a:pt x="175" y="139"/>
                  </a:cubicBezTo>
                  <a:cubicBezTo>
                    <a:pt x="160" y="135"/>
                    <a:pt x="139" y="131"/>
                    <a:pt x="126" y="135"/>
                  </a:cubicBezTo>
                  <a:cubicBezTo>
                    <a:pt x="122" y="135"/>
                    <a:pt x="112" y="137"/>
                    <a:pt x="115" y="136"/>
                  </a:cubicBezTo>
                  <a:cubicBezTo>
                    <a:pt x="103" y="139"/>
                    <a:pt x="80" y="145"/>
                    <a:pt x="67" y="158"/>
                  </a:cubicBezTo>
                  <a:cubicBezTo>
                    <a:pt x="68" y="157"/>
                    <a:pt x="69" y="156"/>
                    <a:pt x="70" y="155"/>
                  </a:cubicBezTo>
                  <a:cubicBezTo>
                    <a:pt x="55" y="165"/>
                    <a:pt x="44" y="178"/>
                    <a:pt x="34" y="194"/>
                  </a:cubicBezTo>
                  <a:cubicBezTo>
                    <a:pt x="35" y="192"/>
                    <a:pt x="36" y="189"/>
                    <a:pt x="36" y="188"/>
                  </a:cubicBezTo>
                  <a:cubicBezTo>
                    <a:pt x="31" y="194"/>
                    <a:pt x="29" y="205"/>
                    <a:pt x="26" y="207"/>
                  </a:cubicBezTo>
                  <a:cubicBezTo>
                    <a:pt x="24" y="212"/>
                    <a:pt x="26" y="211"/>
                    <a:pt x="26" y="208"/>
                  </a:cubicBezTo>
                  <a:cubicBezTo>
                    <a:pt x="22" y="218"/>
                    <a:pt x="19" y="229"/>
                    <a:pt x="18" y="239"/>
                  </a:cubicBezTo>
                  <a:cubicBezTo>
                    <a:pt x="18" y="242"/>
                    <a:pt x="18" y="245"/>
                    <a:pt x="17" y="248"/>
                  </a:cubicBezTo>
                  <a:cubicBezTo>
                    <a:pt x="17" y="252"/>
                    <a:pt x="17" y="252"/>
                    <a:pt x="17" y="252"/>
                  </a:cubicBezTo>
                  <a:cubicBezTo>
                    <a:pt x="17" y="254"/>
                    <a:pt x="17" y="254"/>
                    <a:pt x="17" y="254"/>
                  </a:cubicBezTo>
                  <a:cubicBezTo>
                    <a:pt x="17" y="254"/>
                    <a:pt x="17" y="254"/>
                    <a:pt x="17" y="254"/>
                  </a:cubicBezTo>
                  <a:cubicBezTo>
                    <a:pt x="17" y="255"/>
                    <a:pt x="17" y="255"/>
                    <a:pt x="17" y="255"/>
                  </a:cubicBezTo>
                  <a:cubicBezTo>
                    <a:pt x="17" y="255"/>
                    <a:pt x="17" y="255"/>
                    <a:pt x="17" y="255"/>
                  </a:cubicBezTo>
                  <a:cubicBezTo>
                    <a:pt x="19" y="256"/>
                    <a:pt x="4" y="242"/>
                    <a:pt x="10" y="248"/>
                  </a:cubicBezTo>
                  <a:cubicBezTo>
                    <a:pt x="10" y="248"/>
                    <a:pt x="10" y="248"/>
                    <a:pt x="10" y="248"/>
                  </a:cubicBezTo>
                  <a:cubicBezTo>
                    <a:pt x="10" y="248"/>
                    <a:pt x="10" y="248"/>
                    <a:pt x="10" y="248"/>
                  </a:cubicBezTo>
                  <a:cubicBezTo>
                    <a:pt x="12" y="248"/>
                    <a:pt x="12" y="248"/>
                    <a:pt x="12" y="248"/>
                  </a:cubicBezTo>
                  <a:cubicBezTo>
                    <a:pt x="29" y="248"/>
                    <a:pt x="29" y="248"/>
                    <a:pt x="29" y="248"/>
                  </a:cubicBezTo>
                  <a:cubicBezTo>
                    <a:pt x="64" y="247"/>
                    <a:pt x="64" y="247"/>
                    <a:pt x="64" y="247"/>
                  </a:cubicBezTo>
                  <a:cubicBezTo>
                    <a:pt x="73" y="247"/>
                    <a:pt x="73" y="247"/>
                    <a:pt x="73" y="247"/>
                  </a:cubicBezTo>
                  <a:cubicBezTo>
                    <a:pt x="78" y="247"/>
                    <a:pt x="78" y="247"/>
                    <a:pt x="78" y="247"/>
                  </a:cubicBezTo>
                  <a:cubicBezTo>
                    <a:pt x="78" y="247"/>
                    <a:pt x="78" y="247"/>
                    <a:pt x="78" y="247"/>
                  </a:cubicBezTo>
                  <a:cubicBezTo>
                    <a:pt x="78" y="247"/>
                    <a:pt x="78" y="247"/>
                    <a:pt x="78" y="247"/>
                  </a:cubicBezTo>
                  <a:cubicBezTo>
                    <a:pt x="75" y="250"/>
                    <a:pt x="86" y="239"/>
                    <a:pt x="71" y="255"/>
                  </a:cubicBezTo>
                  <a:cubicBezTo>
                    <a:pt x="71" y="255"/>
                    <a:pt x="71" y="255"/>
                    <a:pt x="71" y="255"/>
                  </a:cubicBezTo>
                  <a:cubicBezTo>
                    <a:pt x="71" y="254"/>
                    <a:pt x="71" y="254"/>
                    <a:pt x="71" y="254"/>
                  </a:cubicBezTo>
                  <a:cubicBezTo>
                    <a:pt x="71" y="254"/>
                    <a:pt x="71" y="254"/>
                    <a:pt x="71" y="254"/>
                  </a:cubicBezTo>
                  <a:cubicBezTo>
                    <a:pt x="71" y="253"/>
                    <a:pt x="71" y="253"/>
                    <a:pt x="71" y="253"/>
                  </a:cubicBezTo>
                  <a:cubicBezTo>
                    <a:pt x="71" y="250"/>
                    <a:pt x="71" y="250"/>
                    <a:pt x="71" y="250"/>
                  </a:cubicBezTo>
                  <a:cubicBezTo>
                    <a:pt x="71" y="244"/>
                    <a:pt x="72" y="237"/>
                    <a:pt x="75" y="231"/>
                  </a:cubicBezTo>
                  <a:cubicBezTo>
                    <a:pt x="94" y="199"/>
                    <a:pt x="77" y="230"/>
                    <a:pt x="94" y="206"/>
                  </a:cubicBezTo>
                  <a:cubicBezTo>
                    <a:pt x="96" y="205"/>
                    <a:pt x="94" y="204"/>
                    <a:pt x="95" y="204"/>
                  </a:cubicBezTo>
                  <a:cubicBezTo>
                    <a:pt x="103" y="196"/>
                    <a:pt x="111" y="196"/>
                    <a:pt x="117" y="193"/>
                  </a:cubicBezTo>
                  <a:cubicBezTo>
                    <a:pt x="114" y="192"/>
                    <a:pt x="122" y="190"/>
                    <a:pt x="122" y="190"/>
                  </a:cubicBezTo>
                  <a:cubicBezTo>
                    <a:pt x="144" y="186"/>
                    <a:pt x="149" y="189"/>
                    <a:pt x="166" y="194"/>
                  </a:cubicBezTo>
                  <a:cubicBezTo>
                    <a:pt x="164" y="194"/>
                    <a:pt x="164" y="194"/>
                    <a:pt x="164" y="194"/>
                  </a:cubicBezTo>
                  <a:cubicBezTo>
                    <a:pt x="185" y="200"/>
                    <a:pt x="200" y="221"/>
                    <a:pt x="206" y="238"/>
                  </a:cubicBezTo>
                  <a:cubicBezTo>
                    <a:pt x="214" y="293"/>
                    <a:pt x="199" y="345"/>
                    <a:pt x="223" y="387"/>
                  </a:cubicBezTo>
                  <a:cubicBezTo>
                    <a:pt x="245" y="429"/>
                    <a:pt x="293" y="455"/>
                    <a:pt x="340" y="450"/>
                  </a:cubicBezTo>
                  <a:cubicBezTo>
                    <a:pt x="387" y="446"/>
                    <a:pt x="429" y="412"/>
                    <a:pt x="442" y="368"/>
                  </a:cubicBezTo>
                  <a:cubicBezTo>
                    <a:pt x="450" y="346"/>
                    <a:pt x="448" y="323"/>
                    <a:pt x="448" y="297"/>
                  </a:cubicBezTo>
                  <a:cubicBezTo>
                    <a:pt x="448" y="271"/>
                    <a:pt x="449" y="246"/>
                    <a:pt x="449" y="220"/>
                  </a:cubicBezTo>
                  <a:cubicBezTo>
                    <a:pt x="451" y="196"/>
                    <a:pt x="450" y="195"/>
                    <a:pt x="450" y="168"/>
                  </a:cubicBezTo>
                  <a:cubicBezTo>
                    <a:pt x="451" y="169"/>
                    <a:pt x="451" y="171"/>
                    <a:pt x="451" y="169"/>
                  </a:cubicBezTo>
                  <a:cubicBezTo>
                    <a:pt x="449" y="167"/>
                    <a:pt x="454" y="149"/>
                    <a:pt x="453" y="146"/>
                  </a:cubicBezTo>
                  <a:cubicBezTo>
                    <a:pt x="465" y="106"/>
                    <a:pt x="498" y="76"/>
                    <a:pt x="540" y="69"/>
                  </a:cubicBezTo>
                  <a:cubicBezTo>
                    <a:pt x="533" y="70"/>
                    <a:pt x="531" y="73"/>
                    <a:pt x="538" y="71"/>
                  </a:cubicBezTo>
                  <a:cubicBezTo>
                    <a:pt x="546" y="69"/>
                    <a:pt x="546" y="69"/>
                    <a:pt x="546" y="69"/>
                  </a:cubicBezTo>
                  <a:cubicBezTo>
                    <a:pt x="548" y="69"/>
                    <a:pt x="548" y="69"/>
                    <a:pt x="548" y="69"/>
                  </a:cubicBezTo>
                  <a:cubicBezTo>
                    <a:pt x="553" y="68"/>
                    <a:pt x="559" y="67"/>
                    <a:pt x="553" y="67"/>
                  </a:cubicBezTo>
                  <a:cubicBezTo>
                    <a:pt x="608" y="63"/>
                    <a:pt x="660" y="108"/>
                    <a:pt x="665" y="162"/>
                  </a:cubicBezTo>
                  <a:cubicBezTo>
                    <a:pt x="666" y="208"/>
                    <a:pt x="694" y="250"/>
                    <a:pt x="736" y="266"/>
                  </a:cubicBezTo>
                  <a:cubicBezTo>
                    <a:pt x="756" y="276"/>
                    <a:pt x="787" y="274"/>
                    <a:pt x="812" y="273"/>
                  </a:cubicBezTo>
                  <a:cubicBezTo>
                    <a:pt x="839" y="274"/>
                    <a:pt x="839" y="274"/>
                    <a:pt x="839" y="274"/>
                  </a:cubicBezTo>
                  <a:cubicBezTo>
                    <a:pt x="843" y="274"/>
                    <a:pt x="843" y="274"/>
                    <a:pt x="843" y="274"/>
                  </a:cubicBezTo>
                  <a:cubicBezTo>
                    <a:pt x="844" y="274"/>
                    <a:pt x="844" y="274"/>
                    <a:pt x="844" y="274"/>
                  </a:cubicBezTo>
                  <a:cubicBezTo>
                    <a:pt x="861" y="291"/>
                    <a:pt x="849" y="279"/>
                    <a:pt x="852" y="282"/>
                  </a:cubicBezTo>
                  <a:cubicBezTo>
                    <a:pt x="852" y="282"/>
                    <a:pt x="852" y="282"/>
                    <a:pt x="852" y="282"/>
                  </a:cubicBezTo>
                  <a:cubicBezTo>
                    <a:pt x="852" y="283"/>
                    <a:pt x="852" y="283"/>
                    <a:pt x="852" y="283"/>
                  </a:cubicBezTo>
                  <a:cubicBezTo>
                    <a:pt x="852" y="283"/>
                    <a:pt x="852" y="283"/>
                    <a:pt x="852" y="283"/>
                  </a:cubicBezTo>
                  <a:cubicBezTo>
                    <a:pt x="852" y="283"/>
                    <a:pt x="852" y="283"/>
                    <a:pt x="852" y="283"/>
                  </a:cubicBezTo>
                  <a:cubicBezTo>
                    <a:pt x="852" y="284"/>
                    <a:pt x="852" y="284"/>
                    <a:pt x="852" y="284"/>
                  </a:cubicBezTo>
                  <a:cubicBezTo>
                    <a:pt x="852" y="291"/>
                    <a:pt x="852" y="291"/>
                    <a:pt x="852" y="291"/>
                  </a:cubicBezTo>
                  <a:cubicBezTo>
                    <a:pt x="852" y="304"/>
                    <a:pt x="852" y="304"/>
                    <a:pt x="852" y="304"/>
                  </a:cubicBezTo>
                  <a:cubicBezTo>
                    <a:pt x="851" y="330"/>
                    <a:pt x="851" y="330"/>
                    <a:pt x="851" y="330"/>
                  </a:cubicBezTo>
                  <a:cubicBezTo>
                    <a:pt x="851" y="337"/>
                    <a:pt x="851" y="337"/>
                    <a:pt x="851" y="337"/>
                  </a:cubicBezTo>
                  <a:cubicBezTo>
                    <a:pt x="851" y="338"/>
                    <a:pt x="851" y="338"/>
                    <a:pt x="851" y="338"/>
                  </a:cubicBezTo>
                  <a:cubicBezTo>
                    <a:pt x="862" y="342"/>
                    <a:pt x="837" y="332"/>
                    <a:pt x="839" y="333"/>
                  </a:cubicBezTo>
                  <a:cubicBezTo>
                    <a:pt x="839" y="333"/>
                    <a:pt x="839" y="333"/>
                    <a:pt x="839" y="333"/>
                  </a:cubicBezTo>
                  <a:cubicBezTo>
                    <a:pt x="839" y="333"/>
                    <a:pt x="839" y="333"/>
                    <a:pt x="839" y="333"/>
                  </a:cubicBezTo>
                  <a:cubicBezTo>
                    <a:pt x="840" y="333"/>
                    <a:pt x="840" y="333"/>
                    <a:pt x="840" y="333"/>
                  </a:cubicBezTo>
                  <a:cubicBezTo>
                    <a:pt x="840" y="332"/>
                    <a:pt x="840" y="332"/>
                    <a:pt x="840" y="332"/>
                  </a:cubicBezTo>
                  <a:cubicBezTo>
                    <a:pt x="841" y="331"/>
                    <a:pt x="841" y="331"/>
                    <a:pt x="841" y="331"/>
                  </a:cubicBezTo>
                  <a:cubicBezTo>
                    <a:pt x="843" y="329"/>
                    <a:pt x="843" y="329"/>
                    <a:pt x="843" y="329"/>
                  </a:cubicBezTo>
                  <a:cubicBezTo>
                    <a:pt x="853" y="320"/>
                    <a:pt x="853" y="320"/>
                    <a:pt x="853" y="320"/>
                  </a:cubicBezTo>
                  <a:cubicBezTo>
                    <a:pt x="878" y="295"/>
                    <a:pt x="903" y="271"/>
                    <a:pt x="929" y="244"/>
                  </a:cubicBezTo>
                  <a:cubicBezTo>
                    <a:pt x="929" y="244"/>
                    <a:pt x="925" y="253"/>
                    <a:pt x="904"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64" name="Freeform 180"/>
            <p:cNvSpPr>
              <a:spLocks/>
            </p:cNvSpPr>
            <p:nvPr/>
          </p:nvSpPr>
          <p:spPr bwMode="gray">
            <a:xfrm>
              <a:off x="11572876" y="3100388"/>
              <a:ext cx="20638" cy="20638"/>
            </a:xfrm>
            <a:custGeom>
              <a:avLst/>
              <a:gdLst>
                <a:gd name="T0" fmla="*/ 7 w 9"/>
                <a:gd name="T1" fmla="*/ 9 h 9"/>
                <a:gd name="T2" fmla="*/ 6 w 9"/>
                <a:gd name="T3" fmla="*/ 4 h 9"/>
                <a:gd name="T4" fmla="*/ 7 w 9"/>
                <a:gd name="T5" fmla="*/ 9 h 9"/>
              </a:gdLst>
              <a:ahLst/>
              <a:cxnLst>
                <a:cxn ang="0">
                  <a:pos x="T0" y="T1"/>
                </a:cxn>
                <a:cxn ang="0">
                  <a:pos x="T2" y="T3"/>
                </a:cxn>
                <a:cxn ang="0">
                  <a:pos x="T4" y="T5"/>
                </a:cxn>
              </a:cxnLst>
              <a:rect l="0" t="0" r="r" b="b"/>
              <a:pathLst>
                <a:path w="9" h="9">
                  <a:moveTo>
                    <a:pt x="7" y="9"/>
                  </a:moveTo>
                  <a:cubicBezTo>
                    <a:pt x="6" y="7"/>
                    <a:pt x="0" y="0"/>
                    <a:pt x="6" y="4"/>
                  </a:cubicBezTo>
                  <a:cubicBezTo>
                    <a:pt x="6" y="5"/>
                    <a:pt x="9" y="9"/>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65" name="Freeform 181"/>
            <p:cNvSpPr>
              <a:spLocks/>
            </p:cNvSpPr>
            <p:nvPr/>
          </p:nvSpPr>
          <p:spPr bwMode="gray">
            <a:xfrm>
              <a:off x="11283951" y="3092451"/>
              <a:ext cx="19050" cy="3175"/>
            </a:xfrm>
            <a:custGeom>
              <a:avLst/>
              <a:gdLst>
                <a:gd name="T0" fmla="*/ 4 w 8"/>
                <a:gd name="T1" fmla="*/ 1 h 1"/>
                <a:gd name="T2" fmla="*/ 0 w 8"/>
                <a:gd name="T3" fmla="*/ 1 h 1"/>
                <a:gd name="T4" fmla="*/ 8 w 8"/>
                <a:gd name="T5" fmla="*/ 0 h 1"/>
                <a:gd name="T6" fmla="*/ 4 w 8"/>
                <a:gd name="T7" fmla="*/ 1 h 1"/>
              </a:gdLst>
              <a:ahLst/>
              <a:cxnLst>
                <a:cxn ang="0">
                  <a:pos x="T0" y="T1"/>
                </a:cxn>
                <a:cxn ang="0">
                  <a:pos x="T2" y="T3"/>
                </a:cxn>
                <a:cxn ang="0">
                  <a:pos x="T4" y="T5"/>
                </a:cxn>
                <a:cxn ang="0">
                  <a:pos x="T6" y="T7"/>
                </a:cxn>
              </a:cxnLst>
              <a:rect l="0" t="0" r="r" b="b"/>
              <a:pathLst>
                <a:path w="8" h="1">
                  <a:moveTo>
                    <a:pt x="4" y="1"/>
                  </a:moveTo>
                  <a:cubicBezTo>
                    <a:pt x="4" y="1"/>
                    <a:pt x="1" y="1"/>
                    <a:pt x="0" y="1"/>
                  </a:cubicBezTo>
                  <a:cubicBezTo>
                    <a:pt x="3" y="0"/>
                    <a:pt x="5" y="0"/>
                    <a:pt x="8" y="0"/>
                  </a:cubicBezTo>
                  <a:cubicBezTo>
                    <a:pt x="5"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66" name="Freeform 182"/>
            <p:cNvSpPr>
              <a:spLocks/>
            </p:cNvSpPr>
            <p:nvPr/>
          </p:nvSpPr>
          <p:spPr bwMode="gray">
            <a:xfrm>
              <a:off x="11176001" y="3055938"/>
              <a:ext cx="36513" cy="23813"/>
            </a:xfrm>
            <a:custGeom>
              <a:avLst/>
              <a:gdLst>
                <a:gd name="T0" fmla="*/ 0 w 15"/>
                <a:gd name="T1" fmla="*/ 0 h 10"/>
                <a:gd name="T2" fmla="*/ 15 w 15"/>
                <a:gd name="T3" fmla="*/ 10 h 10"/>
                <a:gd name="T4" fmla="*/ 0 w 15"/>
                <a:gd name="T5" fmla="*/ 0 h 10"/>
              </a:gdLst>
              <a:ahLst/>
              <a:cxnLst>
                <a:cxn ang="0">
                  <a:pos x="T0" y="T1"/>
                </a:cxn>
                <a:cxn ang="0">
                  <a:pos x="T2" y="T3"/>
                </a:cxn>
                <a:cxn ang="0">
                  <a:pos x="T4" y="T5"/>
                </a:cxn>
              </a:cxnLst>
              <a:rect l="0" t="0" r="r" b="b"/>
              <a:pathLst>
                <a:path w="15" h="10">
                  <a:moveTo>
                    <a:pt x="0" y="0"/>
                  </a:moveTo>
                  <a:cubicBezTo>
                    <a:pt x="1" y="1"/>
                    <a:pt x="9" y="8"/>
                    <a:pt x="15" y="10"/>
                  </a:cubicBezTo>
                  <a:cubicBezTo>
                    <a:pt x="10" y="8"/>
                    <a:pt x="5"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67" name="Freeform 183"/>
            <p:cNvSpPr>
              <a:spLocks/>
            </p:cNvSpPr>
            <p:nvPr/>
          </p:nvSpPr>
          <p:spPr bwMode="gray">
            <a:xfrm>
              <a:off x="11149013" y="2928938"/>
              <a:ext cx="3175" cy="19050"/>
            </a:xfrm>
            <a:custGeom>
              <a:avLst/>
              <a:gdLst>
                <a:gd name="T0" fmla="*/ 1 w 2"/>
                <a:gd name="T1" fmla="*/ 5 h 8"/>
                <a:gd name="T2" fmla="*/ 2 w 2"/>
                <a:gd name="T3" fmla="*/ 8 h 8"/>
                <a:gd name="T4" fmla="*/ 1 w 2"/>
                <a:gd name="T5" fmla="*/ 5 h 8"/>
              </a:gdLst>
              <a:ahLst/>
              <a:cxnLst>
                <a:cxn ang="0">
                  <a:pos x="T0" y="T1"/>
                </a:cxn>
                <a:cxn ang="0">
                  <a:pos x="T2" y="T3"/>
                </a:cxn>
                <a:cxn ang="0">
                  <a:pos x="T4" y="T5"/>
                </a:cxn>
              </a:cxnLst>
              <a:rect l="0" t="0" r="r" b="b"/>
              <a:pathLst>
                <a:path w="2" h="8">
                  <a:moveTo>
                    <a:pt x="1" y="5"/>
                  </a:moveTo>
                  <a:cubicBezTo>
                    <a:pt x="0" y="0"/>
                    <a:pt x="1" y="1"/>
                    <a:pt x="2" y="8"/>
                  </a:cubicBezTo>
                  <a:cubicBezTo>
                    <a:pt x="2" y="8"/>
                    <a:pt x="1" y="6"/>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68" name="Freeform 184"/>
            <p:cNvSpPr>
              <a:spLocks/>
            </p:cNvSpPr>
            <p:nvPr/>
          </p:nvSpPr>
          <p:spPr bwMode="gray">
            <a:xfrm>
              <a:off x="11139488" y="2909888"/>
              <a:ext cx="9525" cy="26988"/>
            </a:xfrm>
            <a:custGeom>
              <a:avLst/>
              <a:gdLst>
                <a:gd name="T0" fmla="*/ 2 w 4"/>
                <a:gd name="T1" fmla="*/ 9 h 11"/>
                <a:gd name="T2" fmla="*/ 1 w 4"/>
                <a:gd name="T3" fmla="*/ 0 h 11"/>
                <a:gd name="T4" fmla="*/ 2 w 4"/>
                <a:gd name="T5" fmla="*/ 9 h 11"/>
              </a:gdLst>
              <a:ahLst/>
              <a:cxnLst>
                <a:cxn ang="0">
                  <a:pos x="T0" y="T1"/>
                </a:cxn>
                <a:cxn ang="0">
                  <a:pos x="T2" y="T3"/>
                </a:cxn>
                <a:cxn ang="0">
                  <a:pos x="T4" y="T5"/>
                </a:cxn>
              </a:cxnLst>
              <a:rect l="0" t="0" r="r" b="b"/>
              <a:pathLst>
                <a:path w="4" h="11">
                  <a:moveTo>
                    <a:pt x="2" y="9"/>
                  </a:moveTo>
                  <a:cubicBezTo>
                    <a:pt x="1" y="5"/>
                    <a:pt x="1" y="2"/>
                    <a:pt x="1" y="0"/>
                  </a:cubicBezTo>
                  <a:cubicBezTo>
                    <a:pt x="0" y="0"/>
                    <a:pt x="4" y="11"/>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69" name="Freeform 185"/>
            <p:cNvSpPr>
              <a:spLocks/>
            </p:cNvSpPr>
            <p:nvPr/>
          </p:nvSpPr>
          <p:spPr bwMode="gray">
            <a:xfrm>
              <a:off x="10972801" y="2671763"/>
              <a:ext cx="28575" cy="15875"/>
            </a:xfrm>
            <a:custGeom>
              <a:avLst/>
              <a:gdLst>
                <a:gd name="T0" fmla="*/ 10 w 12"/>
                <a:gd name="T1" fmla="*/ 7 h 7"/>
                <a:gd name="T2" fmla="*/ 0 w 12"/>
                <a:gd name="T3" fmla="*/ 0 h 7"/>
                <a:gd name="T4" fmla="*/ 10 w 12"/>
                <a:gd name="T5" fmla="*/ 7 h 7"/>
              </a:gdLst>
              <a:ahLst/>
              <a:cxnLst>
                <a:cxn ang="0">
                  <a:pos x="T0" y="T1"/>
                </a:cxn>
                <a:cxn ang="0">
                  <a:pos x="T2" y="T3"/>
                </a:cxn>
                <a:cxn ang="0">
                  <a:pos x="T4" y="T5"/>
                </a:cxn>
              </a:cxnLst>
              <a:rect l="0" t="0" r="r" b="b"/>
              <a:pathLst>
                <a:path w="12" h="7">
                  <a:moveTo>
                    <a:pt x="10" y="7"/>
                  </a:moveTo>
                  <a:cubicBezTo>
                    <a:pt x="7" y="5"/>
                    <a:pt x="2" y="2"/>
                    <a:pt x="0" y="0"/>
                  </a:cubicBezTo>
                  <a:cubicBezTo>
                    <a:pt x="2" y="2"/>
                    <a:pt x="12"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70" name="Freeform 186"/>
            <p:cNvSpPr>
              <a:spLocks/>
            </p:cNvSpPr>
            <p:nvPr/>
          </p:nvSpPr>
          <p:spPr bwMode="gray">
            <a:xfrm>
              <a:off x="10856913" y="2619376"/>
              <a:ext cx="19050" cy="6350"/>
            </a:xfrm>
            <a:custGeom>
              <a:avLst/>
              <a:gdLst>
                <a:gd name="T0" fmla="*/ 8 w 8"/>
                <a:gd name="T1" fmla="*/ 3 h 3"/>
                <a:gd name="T2" fmla="*/ 3 w 8"/>
                <a:gd name="T3" fmla="*/ 1 h 3"/>
                <a:gd name="T4" fmla="*/ 7 w 8"/>
                <a:gd name="T5" fmla="*/ 1 h 3"/>
                <a:gd name="T6" fmla="*/ 8 w 8"/>
                <a:gd name="T7" fmla="*/ 3 h 3"/>
              </a:gdLst>
              <a:ahLst/>
              <a:cxnLst>
                <a:cxn ang="0">
                  <a:pos x="T0" y="T1"/>
                </a:cxn>
                <a:cxn ang="0">
                  <a:pos x="T2" y="T3"/>
                </a:cxn>
                <a:cxn ang="0">
                  <a:pos x="T4" y="T5"/>
                </a:cxn>
                <a:cxn ang="0">
                  <a:pos x="T6" y="T7"/>
                </a:cxn>
              </a:cxnLst>
              <a:rect l="0" t="0" r="r" b="b"/>
              <a:pathLst>
                <a:path w="8" h="3">
                  <a:moveTo>
                    <a:pt x="8" y="3"/>
                  </a:moveTo>
                  <a:cubicBezTo>
                    <a:pt x="6" y="2"/>
                    <a:pt x="6" y="2"/>
                    <a:pt x="3" y="1"/>
                  </a:cubicBezTo>
                  <a:cubicBezTo>
                    <a:pt x="0" y="0"/>
                    <a:pt x="4" y="1"/>
                    <a:pt x="7" y="1"/>
                  </a:cubicBezTo>
                  <a:lnTo>
                    <a:pt x="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71" name="Freeform 187"/>
            <p:cNvSpPr>
              <a:spLocks/>
            </p:cNvSpPr>
            <p:nvPr/>
          </p:nvSpPr>
          <p:spPr bwMode="gray">
            <a:xfrm>
              <a:off x="9628188" y="2903538"/>
              <a:ext cx="12700" cy="6350"/>
            </a:xfrm>
            <a:custGeom>
              <a:avLst/>
              <a:gdLst>
                <a:gd name="T0" fmla="*/ 0 w 8"/>
                <a:gd name="T1" fmla="*/ 4 h 4"/>
                <a:gd name="T2" fmla="*/ 8 w 8"/>
                <a:gd name="T3" fmla="*/ 0 h 4"/>
                <a:gd name="T4" fmla="*/ 8 w 8"/>
                <a:gd name="T5" fmla="*/ 1 h 4"/>
                <a:gd name="T6" fmla="*/ 0 w 8"/>
                <a:gd name="T7" fmla="*/ 4 h 4"/>
              </a:gdLst>
              <a:ahLst/>
              <a:cxnLst>
                <a:cxn ang="0">
                  <a:pos x="T0" y="T1"/>
                </a:cxn>
                <a:cxn ang="0">
                  <a:pos x="T2" y="T3"/>
                </a:cxn>
                <a:cxn ang="0">
                  <a:pos x="T4" y="T5"/>
                </a:cxn>
                <a:cxn ang="0">
                  <a:pos x="T6" y="T7"/>
                </a:cxn>
              </a:cxnLst>
              <a:rect l="0" t="0" r="r" b="b"/>
              <a:pathLst>
                <a:path w="8" h="4">
                  <a:moveTo>
                    <a:pt x="0" y="4"/>
                  </a:moveTo>
                  <a:lnTo>
                    <a:pt x="8" y="0"/>
                  </a:lnTo>
                  <a:lnTo>
                    <a:pt x="8" y="1"/>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72" name="Freeform 188"/>
            <p:cNvSpPr>
              <a:spLocks/>
            </p:cNvSpPr>
            <p:nvPr/>
          </p:nvSpPr>
          <p:spPr bwMode="gray">
            <a:xfrm>
              <a:off x="9880601" y="3262313"/>
              <a:ext cx="4763" cy="19050"/>
            </a:xfrm>
            <a:custGeom>
              <a:avLst/>
              <a:gdLst>
                <a:gd name="T0" fmla="*/ 1 w 2"/>
                <a:gd name="T1" fmla="*/ 1 h 8"/>
                <a:gd name="T2" fmla="*/ 0 w 2"/>
                <a:gd name="T3" fmla="*/ 6 h 8"/>
                <a:gd name="T4" fmla="*/ 1 w 2"/>
                <a:gd name="T5" fmla="*/ 1 h 8"/>
              </a:gdLst>
              <a:ahLst/>
              <a:cxnLst>
                <a:cxn ang="0">
                  <a:pos x="T0" y="T1"/>
                </a:cxn>
                <a:cxn ang="0">
                  <a:pos x="T2" y="T3"/>
                </a:cxn>
                <a:cxn ang="0">
                  <a:pos x="T4" y="T5"/>
                </a:cxn>
              </a:cxnLst>
              <a:rect l="0" t="0" r="r" b="b"/>
              <a:pathLst>
                <a:path w="2" h="8">
                  <a:moveTo>
                    <a:pt x="1" y="1"/>
                  </a:moveTo>
                  <a:cubicBezTo>
                    <a:pt x="2" y="6"/>
                    <a:pt x="0" y="5"/>
                    <a:pt x="0" y="6"/>
                  </a:cubicBezTo>
                  <a:cubicBezTo>
                    <a:pt x="0" y="0"/>
                    <a:pt x="1" y="8"/>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73" name="Freeform 189"/>
            <p:cNvSpPr>
              <a:spLocks/>
            </p:cNvSpPr>
            <p:nvPr/>
          </p:nvSpPr>
          <p:spPr bwMode="gray">
            <a:xfrm>
              <a:off x="10150476" y="3687763"/>
              <a:ext cx="4763" cy="4763"/>
            </a:xfrm>
            <a:custGeom>
              <a:avLst/>
              <a:gdLst>
                <a:gd name="T0" fmla="*/ 3 w 3"/>
                <a:gd name="T1" fmla="*/ 3 h 3"/>
                <a:gd name="T2" fmla="*/ 0 w 3"/>
                <a:gd name="T3" fmla="*/ 2 h 3"/>
                <a:gd name="T4" fmla="*/ 1 w 3"/>
                <a:gd name="T5" fmla="*/ 0 h 3"/>
                <a:gd name="T6" fmla="*/ 3 w 3"/>
                <a:gd name="T7" fmla="*/ 3 h 3"/>
              </a:gdLst>
              <a:ahLst/>
              <a:cxnLst>
                <a:cxn ang="0">
                  <a:pos x="T0" y="T1"/>
                </a:cxn>
                <a:cxn ang="0">
                  <a:pos x="T2" y="T3"/>
                </a:cxn>
                <a:cxn ang="0">
                  <a:pos x="T4" y="T5"/>
                </a:cxn>
                <a:cxn ang="0">
                  <a:pos x="T6" y="T7"/>
                </a:cxn>
              </a:cxnLst>
              <a:rect l="0" t="0" r="r" b="b"/>
              <a:pathLst>
                <a:path w="3" h="3">
                  <a:moveTo>
                    <a:pt x="3" y="3"/>
                  </a:moveTo>
                  <a:lnTo>
                    <a:pt x="0" y="2"/>
                  </a:lnTo>
                  <a:lnTo>
                    <a:pt x="1" y="0"/>
                  </a:ln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74" name="Freeform 190"/>
            <p:cNvSpPr>
              <a:spLocks/>
            </p:cNvSpPr>
            <p:nvPr/>
          </p:nvSpPr>
          <p:spPr bwMode="gray">
            <a:xfrm>
              <a:off x="7883526" y="3101976"/>
              <a:ext cx="88900" cy="3175"/>
            </a:xfrm>
            <a:custGeom>
              <a:avLst/>
              <a:gdLst>
                <a:gd name="T0" fmla="*/ 13 w 37"/>
                <a:gd name="T1" fmla="*/ 1 h 1"/>
                <a:gd name="T2" fmla="*/ 29 w 37"/>
                <a:gd name="T3" fmla="*/ 0 h 1"/>
                <a:gd name="T4" fmla="*/ 13 w 37"/>
                <a:gd name="T5" fmla="*/ 1 h 1"/>
              </a:gdLst>
              <a:ahLst/>
              <a:cxnLst>
                <a:cxn ang="0">
                  <a:pos x="T0" y="T1"/>
                </a:cxn>
                <a:cxn ang="0">
                  <a:pos x="T2" y="T3"/>
                </a:cxn>
                <a:cxn ang="0">
                  <a:pos x="T4" y="T5"/>
                </a:cxn>
              </a:cxnLst>
              <a:rect l="0" t="0" r="r" b="b"/>
              <a:pathLst>
                <a:path w="37" h="1">
                  <a:moveTo>
                    <a:pt x="13" y="1"/>
                  </a:moveTo>
                  <a:cubicBezTo>
                    <a:pt x="37" y="1"/>
                    <a:pt x="0" y="0"/>
                    <a:pt x="29" y="0"/>
                  </a:cubicBezTo>
                  <a:cubicBezTo>
                    <a:pt x="25" y="1"/>
                    <a:pt x="21" y="1"/>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75" name="Freeform 191"/>
            <p:cNvSpPr>
              <a:spLocks/>
            </p:cNvSpPr>
            <p:nvPr/>
          </p:nvSpPr>
          <p:spPr bwMode="gray">
            <a:xfrm>
              <a:off x="2786063" y="2501901"/>
              <a:ext cx="5422900" cy="1136649"/>
            </a:xfrm>
            <a:custGeom>
              <a:avLst/>
              <a:gdLst>
                <a:gd name="T0" fmla="*/ 2190 w 2288"/>
                <a:gd name="T1" fmla="*/ 379 h 479"/>
                <a:gd name="T2" fmla="*/ 1933 w 2288"/>
                <a:gd name="T3" fmla="*/ 405 h 479"/>
                <a:gd name="T4" fmla="*/ 1723 w 2288"/>
                <a:gd name="T5" fmla="*/ 318 h 479"/>
                <a:gd name="T6" fmla="*/ 1469 w 2288"/>
                <a:gd name="T7" fmla="*/ 88 h 479"/>
                <a:gd name="T8" fmla="*/ 1264 w 2288"/>
                <a:gd name="T9" fmla="*/ 397 h 479"/>
                <a:gd name="T10" fmla="*/ 1162 w 2288"/>
                <a:gd name="T11" fmla="*/ 222 h 479"/>
                <a:gd name="T12" fmla="*/ 1014 w 2288"/>
                <a:gd name="T13" fmla="*/ 290 h 479"/>
                <a:gd name="T14" fmla="*/ 767 w 2288"/>
                <a:gd name="T15" fmla="*/ 320 h 479"/>
                <a:gd name="T16" fmla="*/ 654 w 2288"/>
                <a:gd name="T17" fmla="*/ 356 h 479"/>
                <a:gd name="T18" fmla="*/ 446 w 2288"/>
                <a:gd name="T19" fmla="*/ 321 h 479"/>
                <a:gd name="T20" fmla="*/ 307 w 2288"/>
                <a:gd name="T21" fmla="*/ 452 h 479"/>
                <a:gd name="T22" fmla="*/ 160 w 2288"/>
                <a:gd name="T23" fmla="*/ 462 h 479"/>
                <a:gd name="T24" fmla="*/ 0 w 2288"/>
                <a:gd name="T25" fmla="*/ 265 h 479"/>
                <a:gd name="T26" fmla="*/ 183 w 2288"/>
                <a:gd name="T27" fmla="*/ 41 h 479"/>
                <a:gd name="T28" fmla="*/ 372 w 2288"/>
                <a:gd name="T29" fmla="*/ 106 h 479"/>
                <a:gd name="T30" fmla="*/ 419 w 2288"/>
                <a:gd name="T31" fmla="*/ 179 h 479"/>
                <a:gd name="T32" fmla="*/ 435 w 2288"/>
                <a:gd name="T33" fmla="*/ 249 h 479"/>
                <a:gd name="T34" fmla="*/ 430 w 2288"/>
                <a:gd name="T35" fmla="*/ 243 h 479"/>
                <a:gd name="T36" fmla="*/ 585 w 2288"/>
                <a:gd name="T37" fmla="*/ 243 h 479"/>
                <a:gd name="T38" fmla="*/ 593 w 2288"/>
                <a:gd name="T39" fmla="*/ 228 h 479"/>
                <a:gd name="T40" fmla="*/ 716 w 2288"/>
                <a:gd name="T41" fmla="*/ 243 h 479"/>
                <a:gd name="T42" fmla="*/ 817 w 2288"/>
                <a:gd name="T43" fmla="*/ 245 h 479"/>
                <a:gd name="T44" fmla="*/ 965 w 2288"/>
                <a:gd name="T45" fmla="*/ 210 h 479"/>
                <a:gd name="T46" fmla="*/ 1213 w 2288"/>
                <a:gd name="T47" fmla="*/ 150 h 479"/>
                <a:gd name="T48" fmla="*/ 1233 w 2288"/>
                <a:gd name="T49" fmla="*/ 237 h 479"/>
                <a:gd name="T50" fmla="*/ 1308 w 2288"/>
                <a:gd name="T51" fmla="*/ 314 h 479"/>
                <a:gd name="T52" fmla="*/ 1333 w 2288"/>
                <a:gd name="T53" fmla="*/ 198 h 479"/>
                <a:gd name="T54" fmla="*/ 1347 w 2288"/>
                <a:gd name="T55" fmla="*/ 109 h 479"/>
                <a:gd name="T56" fmla="*/ 1448 w 2288"/>
                <a:gd name="T57" fmla="*/ 18 h 479"/>
                <a:gd name="T58" fmla="*/ 1566 w 2288"/>
                <a:gd name="T59" fmla="*/ 14 h 479"/>
                <a:gd name="T60" fmla="*/ 1637 w 2288"/>
                <a:gd name="T61" fmla="*/ 61 h 479"/>
                <a:gd name="T62" fmla="*/ 1668 w 2288"/>
                <a:gd name="T63" fmla="*/ 116 h 479"/>
                <a:gd name="T64" fmla="*/ 1776 w 2288"/>
                <a:gd name="T65" fmla="*/ 249 h 479"/>
                <a:gd name="T66" fmla="*/ 1991 w 2288"/>
                <a:gd name="T67" fmla="*/ 179 h 479"/>
                <a:gd name="T68" fmla="*/ 2093 w 2288"/>
                <a:gd name="T69" fmla="*/ 250 h 479"/>
                <a:gd name="T70" fmla="*/ 2022 w 2288"/>
                <a:gd name="T71" fmla="*/ 229 h 479"/>
                <a:gd name="T72" fmla="*/ 1791 w 2288"/>
                <a:gd name="T73" fmla="*/ 240 h 479"/>
                <a:gd name="T74" fmla="*/ 1537 w 2288"/>
                <a:gd name="T75" fmla="*/ 17 h 479"/>
                <a:gd name="T76" fmla="*/ 1342 w 2288"/>
                <a:gd name="T77" fmla="*/ 295 h 479"/>
                <a:gd name="T78" fmla="*/ 994 w 2288"/>
                <a:gd name="T79" fmla="*/ 165 h 479"/>
                <a:gd name="T80" fmla="*/ 716 w 2288"/>
                <a:gd name="T81" fmla="*/ 257 h 479"/>
                <a:gd name="T82" fmla="*/ 701 w 2288"/>
                <a:gd name="T83" fmla="*/ 240 h 479"/>
                <a:gd name="T84" fmla="*/ 585 w 2288"/>
                <a:gd name="T85" fmla="*/ 257 h 479"/>
                <a:gd name="T86" fmla="*/ 532 w 2288"/>
                <a:gd name="T87" fmla="*/ 258 h 479"/>
                <a:gd name="T88" fmla="*/ 420 w 2288"/>
                <a:gd name="T89" fmla="*/ 247 h 479"/>
                <a:gd name="T90" fmla="*/ 51 w 2288"/>
                <a:gd name="T91" fmla="*/ 135 h 479"/>
                <a:gd name="T92" fmla="*/ 332 w 2288"/>
                <a:gd name="T93" fmla="*/ 426 h 479"/>
                <a:gd name="T94" fmla="*/ 419 w 2288"/>
                <a:gd name="T95" fmla="*/ 312 h 479"/>
                <a:gd name="T96" fmla="*/ 563 w 2288"/>
                <a:gd name="T97" fmla="*/ 309 h 479"/>
                <a:gd name="T98" fmla="*/ 602 w 2288"/>
                <a:gd name="T99" fmla="*/ 323 h 479"/>
                <a:gd name="T100" fmla="*/ 715 w 2288"/>
                <a:gd name="T101" fmla="*/ 309 h 479"/>
                <a:gd name="T102" fmla="*/ 1166 w 2288"/>
                <a:gd name="T103" fmla="*/ 197 h 479"/>
                <a:gd name="T104" fmla="*/ 1603 w 2288"/>
                <a:gd name="T105" fmla="*/ 125 h 479"/>
                <a:gd name="T106" fmla="*/ 1785 w 2288"/>
                <a:gd name="T107" fmla="*/ 309 h 479"/>
                <a:gd name="T108" fmla="*/ 1830 w 2288"/>
                <a:gd name="T109" fmla="*/ 369 h 479"/>
                <a:gd name="T110" fmla="*/ 2031 w 2288"/>
                <a:gd name="T111" fmla="*/ 311 h 479"/>
                <a:gd name="T112" fmla="*/ 2188 w 2288"/>
                <a:gd name="T113" fmla="*/ 311 h 479"/>
                <a:gd name="T114" fmla="*/ 2198 w 2288"/>
                <a:gd name="T115" fmla="*/ 374 h 479"/>
                <a:gd name="T116" fmla="*/ 2265 w 2288"/>
                <a:gd name="T117" fmla="*/ 294 h 479"/>
                <a:gd name="T118" fmla="*/ 2279 w 2288"/>
                <a:gd name="T119" fmla="*/ 284 h 479"/>
                <a:gd name="T120" fmla="*/ 2186 w 2288"/>
                <a:gd name="T121" fmla="*/ 191 h 479"/>
                <a:gd name="T122" fmla="*/ 2192 w 2288"/>
                <a:gd name="T123" fmla="*/ 191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8" h="479">
                  <a:moveTo>
                    <a:pt x="2207" y="205"/>
                  </a:moveTo>
                  <a:cubicBezTo>
                    <a:pt x="2221" y="218"/>
                    <a:pt x="2237" y="233"/>
                    <a:pt x="2252" y="248"/>
                  </a:cubicBezTo>
                  <a:cubicBezTo>
                    <a:pt x="2260" y="256"/>
                    <a:pt x="2268" y="264"/>
                    <a:pt x="2276" y="272"/>
                  </a:cubicBezTo>
                  <a:cubicBezTo>
                    <a:pt x="2278" y="276"/>
                    <a:pt x="2288" y="280"/>
                    <a:pt x="2284" y="284"/>
                  </a:cubicBezTo>
                  <a:cubicBezTo>
                    <a:pt x="2272" y="296"/>
                    <a:pt x="2272" y="296"/>
                    <a:pt x="2272" y="296"/>
                  </a:cubicBezTo>
                  <a:cubicBezTo>
                    <a:pt x="2256" y="313"/>
                    <a:pt x="2239" y="329"/>
                    <a:pt x="2223" y="345"/>
                  </a:cubicBezTo>
                  <a:cubicBezTo>
                    <a:pt x="2215" y="354"/>
                    <a:pt x="2207" y="362"/>
                    <a:pt x="2199" y="370"/>
                  </a:cubicBezTo>
                  <a:cubicBezTo>
                    <a:pt x="2193" y="376"/>
                    <a:pt x="2193" y="376"/>
                    <a:pt x="2193" y="376"/>
                  </a:cubicBezTo>
                  <a:cubicBezTo>
                    <a:pt x="2190" y="379"/>
                    <a:pt x="2190" y="379"/>
                    <a:pt x="2190" y="379"/>
                  </a:cubicBezTo>
                  <a:cubicBezTo>
                    <a:pt x="2190" y="378"/>
                    <a:pt x="2190" y="376"/>
                    <a:pt x="2190" y="375"/>
                  </a:cubicBezTo>
                  <a:cubicBezTo>
                    <a:pt x="2189" y="358"/>
                    <a:pt x="2189" y="358"/>
                    <a:pt x="2189" y="358"/>
                  </a:cubicBezTo>
                  <a:cubicBezTo>
                    <a:pt x="2189" y="348"/>
                    <a:pt x="2191" y="361"/>
                    <a:pt x="2191" y="338"/>
                  </a:cubicBezTo>
                  <a:cubicBezTo>
                    <a:pt x="2191" y="333"/>
                    <a:pt x="2191" y="328"/>
                    <a:pt x="2190" y="322"/>
                  </a:cubicBezTo>
                  <a:cubicBezTo>
                    <a:pt x="2190" y="315"/>
                    <a:pt x="2181" y="321"/>
                    <a:pt x="2176" y="319"/>
                  </a:cubicBezTo>
                  <a:cubicBezTo>
                    <a:pt x="2164" y="319"/>
                    <a:pt x="2152" y="320"/>
                    <a:pt x="2139" y="320"/>
                  </a:cubicBezTo>
                  <a:cubicBezTo>
                    <a:pt x="2113" y="320"/>
                    <a:pt x="2086" y="320"/>
                    <a:pt x="2058" y="320"/>
                  </a:cubicBezTo>
                  <a:cubicBezTo>
                    <a:pt x="2022" y="307"/>
                    <a:pt x="2025" y="352"/>
                    <a:pt x="2002" y="368"/>
                  </a:cubicBezTo>
                  <a:cubicBezTo>
                    <a:pt x="1983" y="388"/>
                    <a:pt x="1957" y="401"/>
                    <a:pt x="1933" y="405"/>
                  </a:cubicBezTo>
                  <a:cubicBezTo>
                    <a:pt x="1939" y="403"/>
                    <a:pt x="1939" y="403"/>
                    <a:pt x="1939" y="403"/>
                  </a:cubicBezTo>
                  <a:cubicBezTo>
                    <a:pt x="1920" y="407"/>
                    <a:pt x="1897" y="409"/>
                    <a:pt x="1877" y="403"/>
                  </a:cubicBezTo>
                  <a:cubicBezTo>
                    <a:pt x="1877" y="403"/>
                    <a:pt x="1883" y="404"/>
                    <a:pt x="1879" y="403"/>
                  </a:cubicBezTo>
                  <a:cubicBezTo>
                    <a:pt x="1873" y="404"/>
                    <a:pt x="1845" y="391"/>
                    <a:pt x="1838" y="386"/>
                  </a:cubicBezTo>
                  <a:cubicBezTo>
                    <a:pt x="1831" y="381"/>
                    <a:pt x="1833" y="381"/>
                    <a:pt x="1825" y="374"/>
                  </a:cubicBezTo>
                  <a:cubicBezTo>
                    <a:pt x="1822" y="371"/>
                    <a:pt x="1819" y="369"/>
                    <a:pt x="1816" y="367"/>
                  </a:cubicBezTo>
                  <a:cubicBezTo>
                    <a:pt x="1803" y="356"/>
                    <a:pt x="1794" y="338"/>
                    <a:pt x="1786" y="319"/>
                  </a:cubicBezTo>
                  <a:cubicBezTo>
                    <a:pt x="1764" y="318"/>
                    <a:pt x="1742" y="319"/>
                    <a:pt x="1720" y="319"/>
                  </a:cubicBezTo>
                  <a:cubicBezTo>
                    <a:pt x="1722" y="318"/>
                    <a:pt x="1726" y="318"/>
                    <a:pt x="1723" y="318"/>
                  </a:cubicBezTo>
                  <a:cubicBezTo>
                    <a:pt x="1687" y="318"/>
                    <a:pt x="1647" y="298"/>
                    <a:pt x="1625" y="263"/>
                  </a:cubicBezTo>
                  <a:cubicBezTo>
                    <a:pt x="1614" y="245"/>
                    <a:pt x="1607" y="225"/>
                    <a:pt x="1606" y="204"/>
                  </a:cubicBezTo>
                  <a:cubicBezTo>
                    <a:pt x="1606" y="183"/>
                    <a:pt x="1608" y="162"/>
                    <a:pt x="1600" y="144"/>
                  </a:cubicBezTo>
                  <a:cubicBezTo>
                    <a:pt x="1602" y="147"/>
                    <a:pt x="1603" y="149"/>
                    <a:pt x="1602" y="145"/>
                  </a:cubicBezTo>
                  <a:cubicBezTo>
                    <a:pt x="1600" y="141"/>
                    <a:pt x="1590" y="118"/>
                    <a:pt x="1573" y="105"/>
                  </a:cubicBezTo>
                  <a:cubicBezTo>
                    <a:pt x="1568" y="97"/>
                    <a:pt x="1544" y="83"/>
                    <a:pt x="1519" y="81"/>
                  </a:cubicBezTo>
                  <a:cubicBezTo>
                    <a:pt x="1521" y="81"/>
                    <a:pt x="1521" y="81"/>
                    <a:pt x="1521" y="81"/>
                  </a:cubicBezTo>
                  <a:cubicBezTo>
                    <a:pt x="1503" y="80"/>
                    <a:pt x="1494" y="79"/>
                    <a:pt x="1480" y="85"/>
                  </a:cubicBezTo>
                  <a:cubicBezTo>
                    <a:pt x="1476" y="86"/>
                    <a:pt x="1472" y="87"/>
                    <a:pt x="1469" y="88"/>
                  </a:cubicBezTo>
                  <a:cubicBezTo>
                    <a:pt x="1462" y="92"/>
                    <a:pt x="1445" y="100"/>
                    <a:pt x="1435" y="112"/>
                  </a:cubicBezTo>
                  <a:cubicBezTo>
                    <a:pt x="1436" y="112"/>
                    <a:pt x="1436" y="112"/>
                    <a:pt x="1436" y="112"/>
                  </a:cubicBezTo>
                  <a:cubicBezTo>
                    <a:pt x="1427" y="123"/>
                    <a:pt x="1423" y="129"/>
                    <a:pt x="1418" y="142"/>
                  </a:cubicBezTo>
                  <a:cubicBezTo>
                    <a:pt x="1417" y="143"/>
                    <a:pt x="1417" y="143"/>
                    <a:pt x="1417" y="143"/>
                  </a:cubicBezTo>
                  <a:cubicBezTo>
                    <a:pt x="1407" y="172"/>
                    <a:pt x="1411" y="191"/>
                    <a:pt x="1412" y="190"/>
                  </a:cubicBezTo>
                  <a:cubicBezTo>
                    <a:pt x="1410" y="201"/>
                    <a:pt x="1411" y="160"/>
                    <a:pt x="1409" y="177"/>
                  </a:cubicBezTo>
                  <a:cubicBezTo>
                    <a:pt x="1410" y="203"/>
                    <a:pt x="1410" y="229"/>
                    <a:pt x="1410" y="255"/>
                  </a:cubicBezTo>
                  <a:cubicBezTo>
                    <a:pt x="1411" y="281"/>
                    <a:pt x="1409" y="308"/>
                    <a:pt x="1396" y="331"/>
                  </a:cubicBezTo>
                  <a:cubicBezTo>
                    <a:pt x="1372" y="379"/>
                    <a:pt x="1315" y="407"/>
                    <a:pt x="1264" y="397"/>
                  </a:cubicBezTo>
                  <a:cubicBezTo>
                    <a:pt x="1252" y="394"/>
                    <a:pt x="1245" y="391"/>
                    <a:pt x="1243" y="390"/>
                  </a:cubicBezTo>
                  <a:cubicBezTo>
                    <a:pt x="1232" y="387"/>
                    <a:pt x="1208" y="372"/>
                    <a:pt x="1201" y="365"/>
                  </a:cubicBezTo>
                  <a:cubicBezTo>
                    <a:pt x="1204" y="368"/>
                    <a:pt x="1197" y="360"/>
                    <a:pt x="1193" y="356"/>
                  </a:cubicBezTo>
                  <a:cubicBezTo>
                    <a:pt x="1182" y="341"/>
                    <a:pt x="1178" y="341"/>
                    <a:pt x="1170" y="322"/>
                  </a:cubicBezTo>
                  <a:cubicBezTo>
                    <a:pt x="1174" y="329"/>
                    <a:pt x="1176" y="331"/>
                    <a:pt x="1175" y="328"/>
                  </a:cubicBezTo>
                  <a:cubicBezTo>
                    <a:pt x="1166" y="313"/>
                    <a:pt x="1160" y="289"/>
                    <a:pt x="1161" y="268"/>
                  </a:cubicBezTo>
                  <a:cubicBezTo>
                    <a:pt x="1161" y="272"/>
                    <a:pt x="1161" y="277"/>
                    <a:pt x="1162" y="276"/>
                  </a:cubicBezTo>
                  <a:cubicBezTo>
                    <a:pt x="1160" y="253"/>
                    <a:pt x="1163" y="234"/>
                    <a:pt x="1160" y="214"/>
                  </a:cubicBezTo>
                  <a:cubicBezTo>
                    <a:pt x="1162" y="222"/>
                    <a:pt x="1162" y="222"/>
                    <a:pt x="1162" y="222"/>
                  </a:cubicBezTo>
                  <a:cubicBezTo>
                    <a:pt x="1156" y="190"/>
                    <a:pt x="1161" y="212"/>
                    <a:pt x="1149" y="188"/>
                  </a:cubicBezTo>
                  <a:cubicBezTo>
                    <a:pt x="1153" y="193"/>
                    <a:pt x="1151" y="191"/>
                    <a:pt x="1152" y="192"/>
                  </a:cubicBezTo>
                  <a:cubicBezTo>
                    <a:pt x="1145" y="181"/>
                    <a:pt x="1132" y="169"/>
                    <a:pt x="1115" y="166"/>
                  </a:cubicBezTo>
                  <a:cubicBezTo>
                    <a:pt x="1099" y="161"/>
                    <a:pt x="1082" y="165"/>
                    <a:pt x="1071" y="172"/>
                  </a:cubicBezTo>
                  <a:cubicBezTo>
                    <a:pt x="1072" y="171"/>
                    <a:pt x="1072" y="171"/>
                    <a:pt x="1072" y="171"/>
                  </a:cubicBezTo>
                  <a:cubicBezTo>
                    <a:pt x="1060" y="178"/>
                    <a:pt x="1050" y="189"/>
                    <a:pt x="1045" y="203"/>
                  </a:cubicBezTo>
                  <a:cubicBezTo>
                    <a:pt x="1039" y="216"/>
                    <a:pt x="1042" y="232"/>
                    <a:pt x="1039" y="248"/>
                  </a:cubicBezTo>
                  <a:cubicBezTo>
                    <a:pt x="1035" y="258"/>
                    <a:pt x="1040" y="244"/>
                    <a:pt x="1028" y="271"/>
                  </a:cubicBezTo>
                  <a:cubicBezTo>
                    <a:pt x="1029" y="271"/>
                    <a:pt x="1022" y="283"/>
                    <a:pt x="1014" y="290"/>
                  </a:cubicBezTo>
                  <a:cubicBezTo>
                    <a:pt x="1006" y="297"/>
                    <a:pt x="999" y="302"/>
                    <a:pt x="1007" y="298"/>
                  </a:cubicBezTo>
                  <a:cubicBezTo>
                    <a:pt x="985" y="314"/>
                    <a:pt x="943" y="319"/>
                    <a:pt x="926" y="319"/>
                  </a:cubicBezTo>
                  <a:cubicBezTo>
                    <a:pt x="938" y="318"/>
                    <a:pt x="914" y="317"/>
                    <a:pt x="935" y="317"/>
                  </a:cubicBezTo>
                  <a:cubicBezTo>
                    <a:pt x="919" y="316"/>
                    <a:pt x="919" y="316"/>
                    <a:pt x="919" y="316"/>
                  </a:cubicBezTo>
                  <a:cubicBezTo>
                    <a:pt x="922" y="315"/>
                    <a:pt x="936" y="316"/>
                    <a:pt x="930" y="315"/>
                  </a:cubicBezTo>
                  <a:cubicBezTo>
                    <a:pt x="920" y="316"/>
                    <a:pt x="889" y="316"/>
                    <a:pt x="879" y="316"/>
                  </a:cubicBezTo>
                  <a:cubicBezTo>
                    <a:pt x="860" y="317"/>
                    <a:pt x="842" y="319"/>
                    <a:pt x="810" y="319"/>
                  </a:cubicBezTo>
                  <a:cubicBezTo>
                    <a:pt x="825" y="319"/>
                    <a:pt x="801" y="317"/>
                    <a:pt x="811" y="317"/>
                  </a:cubicBezTo>
                  <a:cubicBezTo>
                    <a:pt x="767" y="320"/>
                    <a:pt x="767" y="320"/>
                    <a:pt x="767" y="320"/>
                  </a:cubicBezTo>
                  <a:cubicBezTo>
                    <a:pt x="756" y="320"/>
                    <a:pt x="764" y="319"/>
                    <a:pt x="749" y="319"/>
                  </a:cubicBezTo>
                  <a:cubicBezTo>
                    <a:pt x="750" y="320"/>
                    <a:pt x="743" y="320"/>
                    <a:pt x="738" y="321"/>
                  </a:cubicBezTo>
                  <a:cubicBezTo>
                    <a:pt x="736" y="320"/>
                    <a:pt x="725" y="321"/>
                    <a:pt x="714" y="321"/>
                  </a:cubicBezTo>
                  <a:cubicBezTo>
                    <a:pt x="713" y="326"/>
                    <a:pt x="701" y="337"/>
                    <a:pt x="700" y="337"/>
                  </a:cubicBezTo>
                  <a:cubicBezTo>
                    <a:pt x="696" y="340"/>
                    <a:pt x="712" y="324"/>
                    <a:pt x="703" y="333"/>
                  </a:cubicBezTo>
                  <a:cubicBezTo>
                    <a:pt x="688" y="345"/>
                    <a:pt x="688" y="347"/>
                    <a:pt x="669" y="353"/>
                  </a:cubicBezTo>
                  <a:cubicBezTo>
                    <a:pt x="668" y="353"/>
                    <a:pt x="668" y="353"/>
                    <a:pt x="668" y="353"/>
                  </a:cubicBezTo>
                  <a:cubicBezTo>
                    <a:pt x="655" y="357"/>
                    <a:pt x="629" y="354"/>
                    <a:pt x="644" y="356"/>
                  </a:cubicBezTo>
                  <a:cubicBezTo>
                    <a:pt x="653" y="357"/>
                    <a:pt x="640" y="356"/>
                    <a:pt x="654" y="356"/>
                  </a:cubicBezTo>
                  <a:cubicBezTo>
                    <a:pt x="645" y="358"/>
                    <a:pt x="620" y="355"/>
                    <a:pt x="603" y="341"/>
                  </a:cubicBezTo>
                  <a:cubicBezTo>
                    <a:pt x="609" y="345"/>
                    <a:pt x="609" y="344"/>
                    <a:pt x="611" y="345"/>
                  </a:cubicBezTo>
                  <a:cubicBezTo>
                    <a:pt x="605" y="342"/>
                    <a:pt x="600" y="338"/>
                    <a:pt x="595" y="333"/>
                  </a:cubicBezTo>
                  <a:cubicBezTo>
                    <a:pt x="592" y="330"/>
                    <a:pt x="590" y="328"/>
                    <a:pt x="588" y="324"/>
                  </a:cubicBezTo>
                  <a:cubicBezTo>
                    <a:pt x="585" y="320"/>
                    <a:pt x="585" y="320"/>
                    <a:pt x="585" y="320"/>
                  </a:cubicBezTo>
                  <a:cubicBezTo>
                    <a:pt x="590" y="323"/>
                    <a:pt x="583" y="321"/>
                    <a:pt x="583" y="321"/>
                  </a:cubicBezTo>
                  <a:cubicBezTo>
                    <a:pt x="569" y="322"/>
                    <a:pt x="555" y="322"/>
                    <a:pt x="540" y="322"/>
                  </a:cubicBezTo>
                  <a:cubicBezTo>
                    <a:pt x="540" y="323"/>
                    <a:pt x="551" y="321"/>
                    <a:pt x="556" y="321"/>
                  </a:cubicBezTo>
                  <a:cubicBezTo>
                    <a:pt x="518" y="320"/>
                    <a:pt x="478" y="323"/>
                    <a:pt x="446" y="321"/>
                  </a:cubicBezTo>
                  <a:cubicBezTo>
                    <a:pt x="451" y="321"/>
                    <a:pt x="449" y="322"/>
                    <a:pt x="449" y="322"/>
                  </a:cubicBezTo>
                  <a:cubicBezTo>
                    <a:pt x="432" y="321"/>
                    <a:pt x="427" y="324"/>
                    <a:pt x="423" y="319"/>
                  </a:cubicBezTo>
                  <a:cubicBezTo>
                    <a:pt x="422" y="319"/>
                    <a:pt x="419" y="333"/>
                    <a:pt x="414" y="344"/>
                  </a:cubicBezTo>
                  <a:cubicBezTo>
                    <a:pt x="411" y="351"/>
                    <a:pt x="412" y="347"/>
                    <a:pt x="416" y="337"/>
                  </a:cubicBezTo>
                  <a:cubicBezTo>
                    <a:pt x="413" y="355"/>
                    <a:pt x="375" y="415"/>
                    <a:pt x="338" y="435"/>
                  </a:cubicBezTo>
                  <a:cubicBezTo>
                    <a:pt x="339" y="435"/>
                    <a:pt x="318" y="449"/>
                    <a:pt x="309" y="453"/>
                  </a:cubicBezTo>
                  <a:cubicBezTo>
                    <a:pt x="312" y="450"/>
                    <a:pt x="312" y="450"/>
                    <a:pt x="312" y="450"/>
                  </a:cubicBezTo>
                  <a:cubicBezTo>
                    <a:pt x="304" y="454"/>
                    <a:pt x="283" y="462"/>
                    <a:pt x="281" y="462"/>
                  </a:cubicBezTo>
                  <a:cubicBezTo>
                    <a:pt x="272" y="465"/>
                    <a:pt x="291" y="460"/>
                    <a:pt x="307" y="452"/>
                  </a:cubicBezTo>
                  <a:cubicBezTo>
                    <a:pt x="323" y="444"/>
                    <a:pt x="337" y="434"/>
                    <a:pt x="326" y="441"/>
                  </a:cubicBezTo>
                  <a:cubicBezTo>
                    <a:pt x="320" y="445"/>
                    <a:pt x="294" y="459"/>
                    <a:pt x="298" y="456"/>
                  </a:cubicBezTo>
                  <a:cubicBezTo>
                    <a:pt x="281" y="463"/>
                    <a:pt x="264" y="468"/>
                    <a:pt x="246" y="470"/>
                  </a:cubicBezTo>
                  <a:cubicBezTo>
                    <a:pt x="251" y="469"/>
                    <a:pt x="261" y="466"/>
                    <a:pt x="246" y="468"/>
                  </a:cubicBezTo>
                  <a:cubicBezTo>
                    <a:pt x="220" y="472"/>
                    <a:pt x="239" y="470"/>
                    <a:pt x="217" y="471"/>
                  </a:cubicBezTo>
                  <a:cubicBezTo>
                    <a:pt x="204" y="471"/>
                    <a:pt x="204" y="471"/>
                    <a:pt x="204" y="471"/>
                  </a:cubicBezTo>
                  <a:cubicBezTo>
                    <a:pt x="203" y="473"/>
                    <a:pt x="181" y="469"/>
                    <a:pt x="190" y="471"/>
                  </a:cubicBezTo>
                  <a:cubicBezTo>
                    <a:pt x="187" y="471"/>
                    <a:pt x="152" y="464"/>
                    <a:pt x="156" y="463"/>
                  </a:cubicBezTo>
                  <a:cubicBezTo>
                    <a:pt x="160" y="462"/>
                    <a:pt x="160" y="462"/>
                    <a:pt x="160" y="462"/>
                  </a:cubicBezTo>
                  <a:cubicBezTo>
                    <a:pt x="148" y="460"/>
                    <a:pt x="142" y="458"/>
                    <a:pt x="133" y="455"/>
                  </a:cubicBezTo>
                  <a:cubicBezTo>
                    <a:pt x="131" y="455"/>
                    <a:pt x="129" y="453"/>
                    <a:pt x="129" y="453"/>
                  </a:cubicBezTo>
                  <a:cubicBezTo>
                    <a:pt x="127" y="455"/>
                    <a:pt x="105" y="441"/>
                    <a:pt x="93" y="435"/>
                  </a:cubicBezTo>
                  <a:cubicBezTo>
                    <a:pt x="73" y="421"/>
                    <a:pt x="47" y="394"/>
                    <a:pt x="43" y="384"/>
                  </a:cubicBezTo>
                  <a:cubicBezTo>
                    <a:pt x="31" y="369"/>
                    <a:pt x="22" y="355"/>
                    <a:pt x="15" y="335"/>
                  </a:cubicBezTo>
                  <a:cubicBezTo>
                    <a:pt x="16" y="339"/>
                    <a:pt x="19" y="344"/>
                    <a:pt x="20" y="345"/>
                  </a:cubicBezTo>
                  <a:cubicBezTo>
                    <a:pt x="15" y="333"/>
                    <a:pt x="14" y="330"/>
                    <a:pt x="9" y="319"/>
                  </a:cubicBezTo>
                  <a:cubicBezTo>
                    <a:pt x="10" y="321"/>
                    <a:pt x="3" y="293"/>
                    <a:pt x="3" y="278"/>
                  </a:cubicBezTo>
                  <a:cubicBezTo>
                    <a:pt x="1" y="260"/>
                    <a:pt x="0" y="266"/>
                    <a:pt x="0" y="265"/>
                  </a:cubicBezTo>
                  <a:cubicBezTo>
                    <a:pt x="0" y="248"/>
                    <a:pt x="0" y="213"/>
                    <a:pt x="9" y="193"/>
                  </a:cubicBezTo>
                  <a:cubicBezTo>
                    <a:pt x="8" y="199"/>
                    <a:pt x="3" y="219"/>
                    <a:pt x="8" y="204"/>
                  </a:cubicBezTo>
                  <a:cubicBezTo>
                    <a:pt x="13" y="189"/>
                    <a:pt x="15" y="172"/>
                    <a:pt x="29" y="148"/>
                  </a:cubicBezTo>
                  <a:cubicBezTo>
                    <a:pt x="28" y="150"/>
                    <a:pt x="26" y="152"/>
                    <a:pt x="24" y="153"/>
                  </a:cubicBezTo>
                  <a:cubicBezTo>
                    <a:pt x="31" y="143"/>
                    <a:pt x="45" y="119"/>
                    <a:pt x="45" y="123"/>
                  </a:cubicBezTo>
                  <a:cubicBezTo>
                    <a:pt x="50" y="115"/>
                    <a:pt x="67" y="99"/>
                    <a:pt x="63" y="100"/>
                  </a:cubicBezTo>
                  <a:cubicBezTo>
                    <a:pt x="95" y="68"/>
                    <a:pt x="155" y="41"/>
                    <a:pt x="183" y="42"/>
                  </a:cubicBezTo>
                  <a:cubicBezTo>
                    <a:pt x="189" y="41"/>
                    <a:pt x="204" y="40"/>
                    <a:pt x="201" y="39"/>
                  </a:cubicBezTo>
                  <a:cubicBezTo>
                    <a:pt x="191" y="39"/>
                    <a:pt x="187" y="42"/>
                    <a:pt x="183" y="41"/>
                  </a:cubicBezTo>
                  <a:cubicBezTo>
                    <a:pt x="188" y="40"/>
                    <a:pt x="189" y="40"/>
                    <a:pt x="190" y="39"/>
                  </a:cubicBezTo>
                  <a:cubicBezTo>
                    <a:pt x="204" y="38"/>
                    <a:pt x="215" y="38"/>
                    <a:pt x="202" y="40"/>
                  </a:cubicBezTo>
                  <a:cubicBezTo>
                    <a:pt x="232" y="41"/>
                    <a:pt x="234" y="36"/>
                    <a:pt x="272" y="45"/>
                  </a:cubicBezTo>
                  <a:cubicBezTo>
                    <a:pt x="270" y="45"/>
                    <a:pt x="273" y="46"/>
                    <a:pt x="284" y="49"/>
                  </a:cubicBezTo>
                  <a:cubicBezTo>
                    <a:pt x="290" y="51"/>
                    <a:pt x="298" y="53"/>
                    <a:pt x="304" y="56"/>
                  </a:cubicBezTo>
                  <a:cubicBezTo>
                    <a:pt x="327" y="67"/>
                    <a:pt x="317" y="63"/>
                    <a:pt x="317" y="64"/>
                  </a:cubicBezTo>
                  <a:cubicBezTo>
                    <a:pt x="328" y="71"/>
                    <a:pt x="342" y="80"/>
                    <a:pt x="347" y="83"/>
                  </a:cubicBezTo>
                  <a:cubicBezTo>
                    <a:pt x="351" y="86"/>
                    <a:pt x="355" y="90"/>
                    <a:pt x="359" y="94"/>
                  </a:cubicBezTo>
                  <a:cubicBezTo>
                    <a:pt x="350" y="86"/>
                    <a:pt x="368" y="101"/>
                    <a:pt x="372" y="106"/>
                  </a:cubicBezTo>
                  <a:cubicBezTo>
                    <a:pt x="367" y="101"/>
                    <a:pt x="367" y="101"/>
                    <a:pt x="367" y="101"/>
                  </a:cubicBezTo>
                  <a:cubicBezTo>
                    <a:pt x="369" y="104"/>
                    <a:pt x="380" y="114"/>
                    <a:pt x="385" y="120"/>
                  </a:cubicBezTo>
                  <a:cubicBezTo>
                    <a:pt x="384" y="118"/>
                    <a:pt x="374" y="106"/>
                    <a:pt x="368" y="100"/>
                  </a:cubicBezTo>
                  <a:cubicBezTo>
                    <a:pt x="373" y="105"/>
                    <a:pt x="381" y="112"/>
                    <a:pt x="387" y="119"/>
                  </a:cubicBezTo>
                  <a:cubicBezTo>
                    <a:pt x="384" y="117"/>
                    <a:pt x="399" y="137"/>
                    <a:pt x="404" y="147"/>
                  </a:cubicBezTo>
                  <a:cubicBezTo>
                    <a:pt x="410" y="158"/>
                    <a:pt x="412" y="158"/>
                    <a:pt x="413" y="162"/>
                  </a:cubicBezTo>
                  <a:cubicBezTo>
                    <a:pt x="413" y="162"/>
                    <a:pt x="421" y="180"/>
                    <a:pt x="417" y="172"/>
                  </a:cubicBezTo>
                  <a:cubicBezTo>
                    <a:pt x="415" y="168"/>
                    <a:pt x="413" y="163"/>
                    <a:pt x="410" y="157"/>
                  </a:cubicBezTo>
                  <a:cubicBezTo>
                    <a:pt x="413" y="164"/>
                    <a:pt x="412" y="163"/>
                    <a:pt x="419" y="179"/>
                  </a:cubicBezTo>
                  <a:cubicBezTo>
                    <a:pt x="423" y="191"/>
                    <a:pt x="421" y="175"/>
                    <a:pt x="427" y="198"/>
                  </a:cubicBezTo>
                  <a:cubicBezTo>
                    <a:pt x="425" y="192"/>
                    <a:pt x="424" y="191"/>
                    <a:pt x="422" y="186"/>
                  </a:cubicBezTo>
                  <a:cubicBezTo>
                    <a:pt x="424" y="194"/>
                    <a:pt x="426" y="201"/>
                    <a:pt x="428" y="208"/>
                  </a:cubicBezTo>
                  <a:cubicBezTo>
                    <a:pt x="429" y="209"/>
                    <a:pt x="429" y="209"/>
                    <a:pt x="429" y="209"/>
                  </a:cubicBezTo>
                  <a:cubicBezTo>
                    <a:pt x="429" y="212"/>
                    <a:pt x="429" y="210"/>
                    <a:pt x="429" y="211"/>
                  </a:cubicBezTo>
                  <a:cubicBezTo>
                    <a:pt x="430" y="215"/>
                    <a:pt x="432" y="223"/>
                    <a:pt x="433" y="231"/>
                  </a:cubicBezTo>
                  <a:cubicBezTo>
                    <a:pt x="433" y="235"/>
                    <a:pt x="433" y="240"/>
                    <a:pt x="434" y="243"/>
                  </a:cubicBezTo>
                  <a:cubicBezTo>
                    <a:pt x="434" y="245"/>
                    <a:pt x="434" y="246"/>
                    <a:pt x="434" y="247"/>
                  </a:cubicBezTo>
                  <a:cubicBezTo>
                    <a:pt x="435" y="249"/>
                    <a:pt x="435" y="249"/>
                    <a:pt x="435" y="249"/>
                  </a:cubicBezTo>
                  <a:cubicBezTo>
                    <a:pt x="435" y="249"/>
                    <a:pt x="435" y="249"/>
                    <a:pt x="435" y="249"/>
                  </a:cubicBezTo>
                  <a:cubicBezTo>
                    <a:pt x="436" y="250"/>
                    <a:pt x="423" y="238"/>
                    <a:pt x="429" y="243"/>
                  </a:cubicBezTo>
                  <a:cubicBezTo>
                    <a:pt x="429" y="243"/>
                    <a:pt x="429" y="243"/>
                    <a:pt x="429" y="243"/>
                  </a:cubicBezTo>
                  <a:cubicBezTo>
                    <a:pt x="429" y="243"/>
                    <a:pt x="429" y="243"/>
                    <a:pt x="429" y="243"/>
                  </a:cubicBezTo>
                  <a:cubicBezTo>
                    <a:pt x="429" y="243"/>
                    <a:pt x="429" y="243"/>
                    <a:pt x="429" y="243"/>
                  </a:cubicBezTo>
                  <a:cubicBezTo>
                    <a:pt x="429" y="243"/>
                    <a:pt x="429" y="243"/>
                    <a:pt x="429" y="243"/>
                  </a:cubicBezTo>
                  <a:cubicBezTo>
                    <a:pt x="429" y="243"/>
                    <a:pt x="429" y="243"/>
                    <a:pt x="429" y="243"/>
                  </a:cubicBezTo>
                  <a:cubicBezTo>
                    <a:pt x="429" y="243"/>
                    <a:pt x="429" y="243"/>
                    <a:pt x="429" y="243"/>
                  </a:cubicBezTo>
                  <a:cubicBezTo>
                    <a:pt x="430" y="243"/>
                    <a:pt x="430" y="243"/>
                    <a:pt x="430" y="243"/>
                  </a:cubicBezTo>
                  <a:cubicBezTo>
                    <a:pt x="441" y="243"/>
                    <a:pt x="453" y="244"/>
                    <a:pt x="464" y="244"/>
                  </a:cubicBezTo>
                  <a:cubicBezTo>
                    <a:pt x="462" y="244"/>
                    <a:pt x="462" y="244"/>
                    <a:pt x="462" y="244"/>
                  </a:cubicBezTo>
                  <a:cubicBezTo>
                    <a:pt x="475" y="245"/>
                    <a:pt x="492" y="244"/>
                    <a:pt x="503" y="244"/>
                  </a:cubicBezTo>
                  <a:cubicBezTo>
                    <a:pt x="502" y="244"/>
                    <a:pt x="502" y="244"/>
                    <a:pt x="502" y="244"/>
                  </a:cubicBezTo>
                  <a:cubicBezTo>
                    <a:pt x="509" y="244"/>
                    <a:pt x="526" y="244"/>
                    <a:pt x="535" y="243"/>
                  </a:cubicBezTo>
                  <a:cubicBezTo>
                    <a:pt x="552" y="244"/>
                    <a:pt x="541" y="247"/>
                    <a:pt x="560" y="246"/>
                  </a:cubicBezTo>
                  <a:cubicBezTo>
                    <a:pt x="578" y="246"/>
                    <a:pt x="589" y="244"/>
                    <a:pt x="581" y="243"/>
                  </a:cubicBezTo>
                  <a:cubicBezTo>
                    <a:pt x="584" y="243"/>
                    <a:pt x="584" y="243"/>
                    <a:pt x="584" y="243"/>
                  </a:cubicBezTo>
                  <a:cubicBezTo>
                    <a:pt x="585" y="243"/>
                    <a:pt x="585" y="243"/>
                    <a:pt x="585" y="243"/>
                  </a:cubicBezTo>
                  <a:cubicBezTo>
                    <a:pt x="585" y="243"/>
                    <a:pt x="585" y="243"/>
                    <a:pt x="585" y="243"/>
                  </a:cubicBezTo>
                  <a:cubicBezTo>
                    <a:pt x="585" y="243"/>
                    <a:pt x="585" y="243"/>
                    <a:pt x="585" y="243"/>
                  </a:cubicBezTo>
                  <a:cubicBezTo>
                    <a:pt x="585" y="243"/>
                    <a:pt x="585" y="243"/>
                    <a:pt x="585" y="243"/>
                  </a:cubicBezTo>
                  <a:cubicBezTo>
                    <a:pt x="574" y="250"/>
                    <a:pt x="582" y="245"/>
                    <a:pt x="580" y="247"/>
                  </a:cubicBezTo>
                  <a:cubicBezTo>
                    <a:pt x="580" y="247"/>
                    <a:pt x="580" y="247"/>
                    <a:pt x="580" y="247"/>
                  </a:cubicBezTo>
                  <a:cubicBezTo>
                    <a:pt x="580" y="246"/>
                    <a:pt x="580" y="246"/>
                    <a:pt x="580" y="246"/>
                  </a:cubicBezTo>
                  <a:cubicBezTo>
                    <a:pt x="581" y="245"/>
                    <a:pt x="581" y="245"/>
                    <a:pt x="581" y="245"/>
                  </a:cubicBezTo>
                  <a:cubicBezTo>
                    <a:pt x="584" y="239"/>
                    <a:pt x="584" y="239"/>
                    <a:pt x="584" y="239"/>
                  </a:cubicBezTo>
                  <a:cubicBezTo>
                    <a:pt x="587" y="235"/>
                    <a:pt x="590" y="232"/>
                    <a:pt x="593" y="228"/>
                  </a:cubicBezTo>
                  <a:cubicBezTo>
                    <a:pt x="599" y="222"/>
                    <a:pt x="606" y="215"/>
                    <a:pt x="615" y="211"/>
                  </a:cubicBezTo>
                  <a:cubicBezTo>
                    <a:pt x="631" y="202"/>
                    <a:pt x="650" y="201"/>
                    <a:pt x="666" y="205"/>
                  </a:cubicBezTo>
                  <a:cubicBezTo>
                    <a:pt x="671" y="206"/>
                    <a:pt x="668" y="204"/>
                    <a:pt x="678" y="207"/>
                  </a:cubicBezTo>
                  <a:cubicBezTo>
                    <a:pt x="690" y="212"/>
                    <a:pt x="702" y="219"/>
                    <a:pt x="711" y="230"/>
                  </a:cubicBezTo>
                  <a:cubicBezTo>
                    <a:pt x="715" y="235"/>
                    <a:pt x="719" y="240"/>
                    <a:pt x="722" y="246"/>
                  </a:cubicBezTo>
                  <a:cubicBezTo>
                    <a:pt x="722" y="246"/>
                    <a:pt x="722" y="246"/>
                    <a:pt x="722" y="246"/>
                  </a:cubicBezTo>
                  <a:cubicBezTo>
                    <a:pt x="719" y="245"/>
                    <a:pt x="728" y="250"/>
                    <a:pt x="716" y="243"/>
                  </a:cubicBezTo>
                  <a:cubicBezTo>
                    <a:pt x="716" y="243"/>
                    <a:pt x="716" y="243"/>
                    <a:pt x="716" y="243"/>
                  </a:cubicBezTo>
                  <a:cubicBezTo>
                    <a:pt x="716" y="243"/>
                    <a:pt x="716" y="243"/>
                    <a:pt x="716" y="243"/>
                  </a:cubicBezTo>
                  <a:cubicBezTo>
                    <a:pt x="716" y="243"/>
                    <a:pt x="716" y="243"/>
                    <a:pt x="716" y="243"/>
                  </a:cubicBezTo>
                  <a:cubicBezTo>
                    <a:pt x="717" y="243"/>
                    <a:pt x="717" y="243"/>
                    <a:pt x="717" y="243"/>
                  </a:cubicBezTo>
                  <a:cubicBezTo>
                    <a:pt x="718" y="243"/>
                    <a:pt x="718" y="243"/>
                    <a:pt x="718" y="243"/>
                  </a:cubicBezTo>
                  <a:cubicBezTo>
                    <a:pt x="720" y="243"/>
                    <a:pt x="720" y="243"/>
                    <a:pt x="720" y="243"/>
                  </a:cubicBezTo>
                  <a:cubicBezTo>
                    <a:pt x="725" y="243"/>
                    <a:pt x="725" y="243"/>
                    <a:pt x="725" y="243"/>
                  </a:cubicBezTo>
                  <a:cubicBezTo>
                    <a:pt x="734" y="243"/>
                    <a:pt x="734" y="243"/>
                    <a:pt x="734" y="243"/>
                  </a:cubicBezTo>
                  <a:cubicBezTo>
                    <a:pt x="758" y="242"/>
                    <a:pt x="781" y="243"/>
                    <a:pt x="800" y="244"/>
                  </a:cubicBezTo>
                  <a:cubicBezTo>
                    <a:pt x="786" y="244"/>
                    <a:pt x="799" y="245"/>
                    <a:pt x="799" y="245"/>
                  </a:cubicBezTo>
                  <a:cubicBezTo>
                    <a:pt x="810" y="244"/>
                    <a:pt x="813" y="246"/>
                    <a:pt x="817" y="245"/>
                  </a:cubicBezTo>
                  <a:cubicBezTo>
                    <a:pt x="816" y="244"/>
                    <a:pt x="817" y="243"/>
                    <a:pt x="803" y="243"/>
                  </a:cubicBezTo>
                  <a:cubicBezTo>
                    <a:pt x="832" y="242"/>
                    <a:pt x="875" y="242"/>
                    <a:pt x="891" y="243"/>
                  </a:cubicBezTo>
                  <a:cubicBezTo>
                    <a:pt x="883" y="243"/>
                    <a:pt x="889" y="242"/>
                    <a:pt x="895" y="242"/>
                  </a:cubicBezTo>
                  <a:cubicBezTo>
                    <a:pt x="893" y="244"/>
                    <a:pt x="915" y="244"/>
                    <a:pt x="930" y="243"/>
                  </a:cubicBezTo>
                  <a:cubicBezTo>
                    <a:pt x="932" y="242"/>
                    <a:pt x="932" y="242"/>
                    <a:pt x="932" y="242"/>
                  </a:cubicBezTo>
                  <a:cubicBezTo>
                    <a:pt x="935" y="242"/>
                    <a:pt x="939" y="242"/>
                    <a:pt x="942" y="242"/>
                  </a:cubicBezTo>
                  <a:cubicBezTo>
                    <a:pt x="947" y="241"/>
                    <a:pt x="949" y="240"/>
                    <a:pt x="960" y="236"/>
                  </a:cubicBezTo>
                  <a:cubicBezTo>
                    <a:pt x="961" y="236"/>
                    <a:pt x="962" y="236"/>
                    <a:pt x="963" y="234"/>
                  </a:cubicBezTo>
                  <a:cubicBezTo>
                    <a:pt x="966" y="232"/>
                    <a:pt x="964" y="221"/>
                    <a:pt x="965" y="210"/>
                  </a:cubicBezTo>
                  <a:cubicBezTo>
                    <a:pt x="966" y="200"/>
                    <a:pt x="968" y="189"/>
                    <a:pt x="971" y="180"/>
                  </a:cubicBezTo>
                  <a:cubicBezTo>
                    <a:pt x="974" y="176"/>
                    <a:pt x="976" y="171"/>
                    <a:pt x="978" y="167"/>
                  </a:cubicBezTo>
                  <a:cubicBezTo>
                    <a:pt x="981" y="159"/>
                    <a:pt x="988" y="147"/>
                    <a:pt x="980" y="159"/>
                  </a:cubicBezTo>
                  <a:cubicBezTo>
                    <a:pt x="997" y="131"/>
                    <a:pt x="1014" y="119"/>
                    <a:pt x="1023" y="114"/>
                  </a:cubicBezTo>
                  <a:cubicBezTo>
                    <a:pt x="1044" y="97"/>
                    <a:pt x="1078" y="84"/>
                    <a:pt x="1113" y="87"/>
                  </a:cubicBezTo>
                  <a:cubicBezTo>
                    <a:pt x="1149" y="90"/>
                    <a:pt x="1183" y="109"/>
                    <a:pt x="1204" y="133"/>
                  </a:cubicBezTo>
                  <a:cubicBezTo>
                    <a:pt x="1202" y="132"/>
                    <a:pt x="1202" y="132"/>
                    <a:pt x="1202" y="132"/>
                  </a:cubicBezTo>
                  <a:cubicBezTo>
                    <a:pt x="1212" y="146"/>
                    <a:pt x="1209" y="139"/>
                    <a:pt x="1215" y="149"/>
                  </a:cubicBezTo>
                  <a:cubicBezTo>
                    <a:pt x="1212" y="144"/>
                    <a:pt x="1221" y="161"/>
                    <a:pt x="1213" y="150"/>
                  </a:cubicBezTo>
                  <a:cubicBezTo>
                    <a:pt x="1225" y="171"/>
                    <a:pt x="1229" y="177"/>
                    <a:pt x="1233" y="193"/>
                  </a:cubicBezTo>
                  <a:cubicBezTo>
                    <a:pt x="1235" y="195"/>
                    <a:pt x="1229" y="180"/>
                    <a:pt x="1231" y="183"/>
                  </a:cubicBezTo>
                  <a:cubicBezTo>
                    <a:pt x="1233" y="185"/>
                    <a:pt x="1237" y="217"/>
                    <a:pt x="1238" y="221"/>
                  </a:cubicBezTo>
                  <a:cubicBezTo>
                    <a:pt x="1237" y="226"/>
                    <a:pt x="1237" y="222"/>
                    <a:pt x="1236" y="219"/>
                  </a:cubicBezTo>
                  <a:cubicBezTo>
                    <a:pt x="1236" y="224"/>
                    <a:pt x="1236" y="228"/>
                    <a:pt x="1237" y="233"/>
                  </a:cubicBezTo>
                  <a:cubicBezTo>
                    <a:pt x="1236" y="251"/>
                    <a:pt x="1232" y="193"/>
                    <a:pt x="1231" y="212"/>
                  </a:cubicBezTo>
                  <a:cubicBezTo>
                    <a:pt x="1231" y="216"/>
                    <a:pt x="1232" y="220"/>
                    <a:pt x="1232" y="225"/>
                  </a:cubicBezTo>
                  <a:cubicBezTo>
                    <a:pt x="1231" y="237"/>
                    <a:pt x="1228" y="190"/>
                    <a:pt x="1230" y="223"/>
                  </a:cubicBezTo>
                  <a:cubicBezTo>
                    <a:pt x="1231" y="237"/>
                    <a:pt x="1233" y="250"/>
                    <a:pt x="1233" y="237"/>
                  </a:cubicBezTo>
                  <a:cubicBezTo>
                    <a:pt x="1234" y="266"/>
                    <a:pt x="1236" y="252"/>
                    <a:pt x="1237" y="282"/>
                  </a:cubicBezTo>
                  <a:cubicBezTo>
                    <a:pt x="1237" y="290"/>
                    <a:pt x="1235" y="258"/>
                    <a:pt x="1235" y="263"/>
                  </a:cubicBezTo>
                  <a:cubicBezTo>
                    <a:pt x="1233" y="279"/>
                    <a:pt x="1237" y="292"/>
                    <a:pt x="1244" y="302"/>
                  </a:cubicBezTo>
                  <a:cubicBezTo>
                    <a:pt x="1238" y="290"/>
                    <a:pt x="1244" y="300"/>
                    <a:pt x="1250" y="306"/>
                  </a:cubicBezTo>
                  <a:cubicBezTo>
                    <a:pt x="1260" y="316"/>
                    <a:pt x="1242" y="301"/>
                    <a:pt x="1257" y="314"/>
                  </a:cubicBezTo>
                  <a:cubicBezTo>
                    <a:pt x="1260" y="316"/>
                    <a:pt x="1277" y="323"/>
                    <a:pt x="1263" y="315"/>
                  </a:cubicBezTo>
                  <a:cubicBezTo>
                    <a:pt x="1270" y="317"/>
                    <a:pt x="1283" y="323"/>
                    <a:pt x="1293" y="320"/>
                  </a:cubicBezTo>
                  <a:cubicBezTo>
                    <a:pt x="1300" y="320"/>
                    <a:pt x="1273" y="325"/>
                    <a:pt x="1295" y="323"/>
                  </a:cubicBezTo>
                  <a:cubicBezTo>
                    <a:pt x="1292" y="324"/>
                    <a:pt x="1320" y="311"/>
                    <a:pt x="1308" y="314"/>
                  </a:cubicBezTo>
                  <a:cubicBezTo>
                    <a:pt x="1316" y="310"/>
                    <a:pt x="1317" y="310"/>
                    <a:pt x="1312" y="314"/>
                  </a:cubicBezTo>
                  <a:cubicBezTo>
                    <a:pt x="1324" y="308"/>
                    <a:pt x="1330" y="291"/>
                    <a:pt x="1332" y="287"/>
                  </a:cubicBezTo>
                  <a:cubicBezTo>
                    <a:pt x="1332" y="283"/>
                    <a:pt x="1332" y="283"/>
                    <a:pt x="1332" y="283"/>
                  </a:cubicBezTo>
                  <a:cubicBezTo>
                    <a:pt x="1333" y="279"/>
                    <a:pt x="1334" y="274"/>
                    <a:pt x="1335" y="266"/>
                  </a:cubicBezTo>
                  <a:cubicBezTo>
                    <a:pt x="1335" y="254"/>
                    <a:pt x="1333" y="226"/>
                    <a:pt x="1335" y="227"/>
                  </a:cubicBezTo>
                  <a:cubicBezTo>
                    <a:pt x="1335" y="223"/>
                    <a:pt x="1335" y="194"/>
                    <a:pt x="1333" y="205"/>
                  </a:cubicBezTo>
                  <a:cubicBezTo>
                    <a:pt x="1333" y="223"/>
                    <a:pt x="1334" y="226"/>
                    <a:pt x="1333" y="236"/>
                  </a:cubicBezTo>
                  <a:cubicBezTo>
                    <a:pt x="1334" y="223"/>
                    <a:pt x="1332" y="210"/>
                    <a:pt x="1332" y="200"/>
                  </a:cubicBezTo>
                  <a:cubicBezTo>
                    <a:pt x="1333" y="198"/>
                    <a:pt x="1333" y="198"/>
                    <a:pt x="1333" y="198"/>
                  </a:cubicBezTo>
                  <a:cubicBezTo>
                    <a:pt x="1332" y="192"/>
                    <a:pt x="1332" y="178"/>
                    <a:pt x="1332" y="174"/>
                  </a:cubicBezTo>
                  <a:cubicBezTo>
                    <a:pt x="1332" y="179"/>
                    <a:pt x="1333" y="176"/>
                    <a:pt x="1333" y="171"/>
                  </a:cubicBezTo>
                  <a:cubicBezTo>
                    <a:pt x="1332" y="164"/>
                    <a:pt x="1332" y="164"/>
                    <a:pt x="1332" y="164"/>
                  </a:cubicBezTo>
                  <a:cubicBezTo>
                    <a:pt x="1335" y="138"/>
                    <a:pt x="1334" y="158"/>
                    <a:pt x="1339" y="133"/>
                  </a:cubicBezTo>
                  <a:cubicBezTo>
                    <a:pt x="1338" y="140"/>
                    <a:pt x="1337" y="146"/>
                    <a:pt x="1336" y="152"/>
                  </a:cubicBezTo>
                  <a:cubicBezTo>
                    <a:pt x="1336" y="148"/>
                    <a:pt x="1339" y="140"/>
                    <a:pt x="1342" y="128"/>
                  </a:cubicBezTo>
                  <a:cubicBezTo>
                    <a:pt x="1342" y="123"/>
                    <a:pt x="1344" y="115"/>
                    <a:pt x="1345" y="110"/>
                  </a:cubicBezTo>
                  <a:cubicBezTo>
                    <a:pt x="1350" y="97"/>
                    <a:pt x="1348" y="105"/>
                    <a:pt x="1354" y="92"/>
                  </a:cubicBezTo>
                  <a:cubicBezTo>
                    <a:pt x="1351" y="97"/>
                    <a:pt x="1349" y="103"/>
                    <a:pt x="1347" y="109"/>
                  </a:cubicBezTo>
                  <a:cubicBezTo>
                    <a:pt x="1346" y="112"/>
                    <a:pt x="1353" y="98"/>
                    <a:pt x="1363" y="82"/>
                  </a:cubicBezTo>
                  <a:cubicBezTo>
                    <a:pt x="1370" y="72"/>
                    <a:pt x="1380" y="56"/>
                    <a:pt x="1368" y="71"/>
                  </a:cubicBezTo>
                  <a:cubicBezTo>
                    <a:pt x="1374" y="63"/>
                    <a:pt x="1384" y="54"/>
                    <a:pt x="1379" y="60"/>
                  </a:cubicBezTo>
                  <a:cubicBezTo>
                    <a:pt x="1394" y="44"/>
                    <a:pt x="1376" y="61"/>
                    <a:pt x="1389" y="48"/>
                  </a:cubicBezTo>
                  <a:cubicBezTo>
                    <a:pt x="1395" y="42"/>
                    <a:pt x="1415" y="29"/>
                    <a:pt x="1428" y="23"/>
                  </a:cubicBezTo>
                  <a:cubicBezTo>
                    <a:pt x="1423" y="27"/>
                    <a:pt x="1418" y="31"/>
                    <a:pt x="1412" y="35"/>
                  </a:cubicBezTo>
                  <a:cubicBezTo>
                    <a:pt x="1423" y="28"/>
                    <a:pt x="1423" y="28"/>
                    <a:pt x="1423" y="28"/>
                  </a:cubicBezTo>
                  <a:cubicBezTo>
                    <a:pt x="1410" y="38"/>
                    <a:pt x="1431" y="24"/>
                    <a:pt x="1424" y="31"/>
                  </a:cubicBezTo>
                  <a:cubicBezTo>
                    <a:pt x="1431" y="26"/>
                    <a:pt x="1440" y="21"/>
                    <a:pt x="1448" y="18"/>
                  </a:cubicBezTo>
                  <a:cubicBezTo>
                    <a:pt x="1423" y="24"/>
                    <a:pt x="1474" y="6"/>
                    <a:pt x="1467" y="7"/>
                  </a:cubicBezTo>
                  <a:cubicBezTo>
                    <a:pt x="1502" y="0"/>
                    <a:pt x="1489" y="7"/>
                    <a:pt x="1526" y="5"/>
                  </a:cubicBezTo>
                  <a:cubicBezTo>
                    <a:pt x="1520" y="4"/>
                    <a:pt x="1538" y="3"/>
                    <a:pt x="1515" y="2"/>
                  </a:cubicBezTo>
                  <a:cubicBezTo>
                    <a:pt x="1537" y="4"/>
                    <a:pt x="1531" y="1"/>
                    <a:pt x="1556" y="8"/>
                  </a:cubicBezTo>
                  <a:cubicBezTo>
                    <a:pt x="1537" y="4"/>
                    <a:pt x="1576" y="15"/>
                    <a:pt x="1548" y="9"/>
                  </a:cubicBezTo>
                  <a:cubicBezTo>
                    <a:pt x="1550" y="8"/>
                    <a:pt x="1533" y="5"/>
                    <a:pt x="1529" y="5"/>
                  </a:cubicBezTo>
                  <a:cubicBezTo>
                    <a:pt x="1538" y="8"/>
                    <a:pt x="1527" y="6"/>
                    <a:pt x="1549" y="11"/>
                  </a:cubicBezTo>
                  <a:cubicBezTo>
                    <a:pt x="1562" y="14"/>
                    <a:pt x="1579" y="21"/>
                    <a:pt x="1577" y="19"/>
                  </a:cubicBezTo>
                  <a:cubicBezTo>
                    <a:pt x="1577" y="17"/>
                    <a:pt x="1558" y="12"/>
                    <a:pt x="1566" y="14"/>
                  </a:cubicBezTo>
                  <a:cubicBezTo>
                    <a:pt x="1592" y="23"/>
                    <a:pt x="1594" y="29"/>
                    <a:pt x="1605" y="32"/>
                  </a:cubicBezTo>
                  <a:cubicBezTo>
                    <a:pt x="1591" y="23"/>
                    <a:pt x="1587" y="21"/>
                    <a:pt x="1588" y="20"/>
                  </a:cubicBezTo>
                  <a:cubicBezTo>
                    <a:pt x="1594" y="23"/>
                    <a:pt x="1600" y="27"/>
                    <a:pt x="1606" y="30"/>
                  </a:cubicBezTo>
                  <a:cubicBezTo>
                    <a:pt x="1602" y="28"/>
                    <a:pt x="1602" y="28"/>
                    <a:pt x="1602" y="28"/>
                  </a:cubicBezTo>
                  <a:cubicBezTo>
                    <a:pt x="1628" y="48"/>
                    <a:pt x="1611" y="32"/>
                    <a:pt x="1635" y="53"/>
                  </a:cubicBezTo>
                  <a:cubicBezTo>
                    <a:pt x="1644" y="65"/>
                    <a:pt x="1644" y="65"/>
                    <a:pt x="1644" y="65"/>
                  </a:cubicBezTo>
                  <a:cubicBezTo>
                    <a:pt x="1638" y="60"/>
                    <a:pt x="1611" y="33"/>
                    <a:pt x="1613" y="39"/>
                  </a:cubicBezTo>
                  <a:cubicBezTo>
                    <a:pt x="1629" y="52"/>
                    <a:pt x="1635" y="56"/>
                    <a:pt x="1647" y="71"/>
                  </a:cubicBezTo>
                  <a:cubicBezTo>
                    <a:pt x="1644" y="68"/>
                    <a:pt x="1640" y="64"/>
                    <a:pt x="1637" y="61"/>
                  </a:cubicBezTo>
                  <a:cubicBezTo>
                    <a:pt x="1642" y="66"/>
                    <a:pt x="1645" y="73"/>
                    <a:pt x="1661" y="97"/>
                  </a:cubicBezTo>
                  <a:cubicBezTo>
                    <a:pt x="1668" y="110"/>
                    <a:pt x="1663" y="100"/>
                    <a:pt x="1664" y="100"/>
                  </a:cubicBezTo>
                  <a:cubicBezTo>
                    <a:pt x="1678" y="129"/>
                    <a:pt x="1680" y="140"/>
                    <a:pt x="1683" y="161"/>
                  </a:cubicBezTo>
                  <a:cubicBezTo>
                    <a:pt x="1682" y="156"/>
                    <a:pt x="1684" y="198"/>
                    <a:pt x="1682" y="175"/>
                  </a:cubicBezTo>
                  <a:cubicBezTo>
                    <a:pt x="1685" y="164"/>
                    <a:pt x="1674" y="117"/>
                    <a:pt x="1666" y="108"/>
                  </a:cubicBezTo>
                  <a:cubicBezTo>
                    <a:pt x="1670" y="119"/>
                    <a:pt x="1656" y="84"/>
                    <a:pt x="1649" y="80"/>
                  </a:cubicBezTo>
                  <a:cubicBezTo>
                    <a:pt x="1663" y="102"/>
                    <a:pt x="1660" y="102"/>
                    <a:pt x="1661" y="106"/>
                  </a:cubicBezTo>
                  <a:cubicBezTo>
                    <a:pt x="1664" y="113"/>
                    <a:pt x="1666" y="119"/>
                    <a:pt x="1668" y="123"/>
                  </a:cubicBezTo>
                  <a:cubicBezTo>
                    <a:pt x="1670" y="125"/>
                    <a:pt x="1667" y="117"/>
                    <a:pt x="1668" y="116"/>
                  </a:cubicBezTo>
                  <a:cubicBezTo>
                    <a:pt x="1678" y="143"/>
                    <a:pt x="1680" y="171"/>
                    <a:pt x="1681" y="187"/>
                  </a:cubicBezTo>
                  <a:cubicBezTo>
                    <a:pt x="1680" y="196"/>
                    <a:pt x="1679" y="193"/>
                    <a:pt x="1679" y="182"/>
                  </a:cubicBezTo>
                  <a:cubicBezTo>
                    <a:pt x="1672" y="215"/>
                    <a:pt x="1697" y="249"/>
                    <a:pt x="1729" y="248"/>
                  </a:cubicBezTo>
                  <a:cubicBezTo>
                    <a:pt x="1709" y="245"/>
                    <a:pt x="1764" y="248"/>
                    <a:pt x="1750" y="246"/>
                  </a:cubicBezTo>
                  <a:cubicBezTo>
                    <a:pt x="1733" y="246"/>
                    <a:pt x="1720" y="243"/>
                    <a:pt x="1728" y="243"/>
                  </a:cubicBezTo>
                  <a:cubicBezTo>
                    <a:pt x="1739" y="243"/>
                    <a:pt x="1728" y="244"/>
                    <a:pt x="1732" y="244"/>
                  </a:cubicBezTo>
                  <a:cubicBezTo>
                    <a:pt x="1746" y="243"/>
                    <a:pt x="1753" y="246"/>
                    <a:pt x="1766" y="244"/>
                  </a:cubicBezTo>
                  <a:cubicBezTo>
                    <a:pt x="1736" y="245"/>
                    <a:pt x="1760" y="247"/>
                    <a:pt x="1755" y="248"/>
                  </a:cubicBezTo>
                  <a:cubicBezTo>
                    <a:pt x="1777" y="247"/>
                    <a:pt x="1754" y="249"/>
                    <a:pt x="1776" y="249"/>
                  </a:cubicBezTo>
                  <a:cubicBezTo>
                    <a:pt x="1784" y="249"/>
                    <a:pt x="1784" y="249"/>
                    <a:pt x="1784" y="249"/>
                  </a:cubicBezTo>
                  <a:cubicBezTo>
                    <a:pt x="1780" y="250"/>
                    <a:pt x="1784" y="244"/>
                    <a:pt x="1784" y="242"/>
                  </a:cubicBezTo>
                  <a:cubicBezTo>
                    <a:pt x="1786" y="236"/>
                    <a:pt x="1788" y="230"/>
                    <a:pt x="1790" y="224"/>
                  </a:cubicBezTo>
                  <a:cubicBezTo>
                    <a:pt x="1796" y="213"/>
                    <a:pt x="1803" y="202"/>
                    <a:pt x="1811" y="192"/>
                  </a:cubicBezTo>
                  <a:cubicBezTo>
                    <a:pt x="1832" y="168"/>
                    <a:pt x="1878" y="147"/>
                    <a:pt x="1907" y="149"/>
                  </a:cubicBezTo>
                  <a:cubicBezTo>
                    <a:pt x="1922" y="151"/>
                    <a:pt x="1912" y="151"/>
                    <a:pt x="1928" y="153"/>
                  </a:cubicBezTo>
                  <a:cubicBezTo>
                    <a:pt x="1946" y="157"/>
                    <a:pt x="1914" y="149"/>
                    <a:pt x="1941" y="155"/>
                  </a:cubicBezTo>
                  <a:cubicBezTo>
                    <a:pt x="1938" y="155"/>
                    <a:pt x="1938" y="155"/>
                    <a:pt x="1938" y="155"/>
                  </a:cubicBezTo>
                  <a:cubicBezTo>
                    <a:pt x="1948" y="154"/>
                    <a:pt x="1985" y="174"/>
                    <a:pt x="1991" y="179"/>
                  </a:cubicBezTo>
                  <a:cubicBezTo>
                    <a:pt x="1983" y="176"/>
                    <a:pt x="1983" y="176"/>
                    <a:pt x="1983" y="176"/>
                  </a:cubicBezTo>
                  <a:cubicBezTo>
                    <a:pt x="1987" y="179"/>
                    <a:pt x="1991" y="181"/>
                    <a:pt x="1995" y="184"/>
                  </a:cubicBezTo>
                  <a:cubicBezTo>
                    <a:pt x="1994" y="185"/>
                    <a:pt x="1998" y="189"/>
                    <a:pt x="1992" y="184"/>
                  </a:cubicBezTo>
                  <a:cubicBezTo>
                    <a:pt x="2004" y="195"/>
                    <a:pt x="2017" y="209"/>
                    <a:pt x="2024" y="225"/>
                  </a:cubicBezTo>
                  <a:cubicBezTo>
                    <a:pt x="2023" y="222"/>
                    <a:pt x="2022" y="218"/>
                    <a:pt x="2020" y="215"/>
                  </a:cubicBezTo>
                  <a:cubicBezTo>
                    <a:pt x="2028" y="226"/>
                    <a:pt x="2033" y="244"/>
                    <a:pt x="2035" y="249"/>
                  </a:cubicBezTo>
                  <a:cubicBezTo>
                    <a:pt x="2048" y="249"/>
                    <a:pt x="2061" y="250"/>
                    <a:pt x="2076" y="249"/>
                  </a:cubicBezTo>
                  <a:cubicBezTo>
                    <a:pt x="2075" y="251"/>
                    <a:pt x="2075" y="251"/>
                    <a:pt x="2075" y="251"/>
                  </a:cubicBezTo>
                  <a:cubicBezTo>
                    <a:pt x="2093" y="250"/>
                    <a:pt x="2093" y="250"/>
                    <a:pt x="2093" y="250"/>
                  </a:cubicBezTo>
                  <a:cubicBezTo>
                    <a:pt x="2088" y="251"/>
                    <a:pt x="2105" y="252"/>
                    <a:pt x="2114" y="251"/>
                  </a:cubicBezTo>
                  <a:cubicBezTo>
                    <a:pt x="2068" y="253"/>
                    <a:pt x="2068" y="253"/>
                    <a:pt x="2068" y="253"/>
                  </a:cubicBezTo>
                  <a:cubicBezTo>
                    <a:pt x="2055" y="253"/>
                    <a:pt x="2082" y="252"/>
                    <a:pt x="2074" y="251"/>
                  </a:cubicBezTo>
                  <a:cubicBezTo>
                    <a:pt x="2067" y="250"/>
                    <a:pt x="2039" y="250"/>
                    <a:pt x="2035" y="251"/>
                  </a:cubicBezTo>
                  <a:cubicBezTo>
                    <a:pt x="2045" y="252"/>
                    <a:pt x="2046" y="251"/>
                    <a:pt x="2054" y="251"/>
                  </a:cubicBezTo>
                  <a:cubicBezTo>
                    <a:pt x="2058" y="252"/>
                    <a:pt x="2041" y="252"/>
                    <a:pt x="2033" y="253"/>
                  </a:cubicBezTo>
                  <a:cubicBezTo>
                    <a:pt x="2039" y="253"/>
                    <a:pt x="2047" y="254"/>
                    <a:pt x="2048" y="253"/>
                  </a:cubicBezTo>
                  <a:cubicBezTo>
                    <a:pt x="2042" y="252"/>
                    <a:pt x="2038" y="258"/>
                    <a:pt x="2030" y="250"/>
                  </a:cubicBezTo>
                  <a:cubicBezTo>
                    <a:pt x="2028" y="244"/>
                    <a:pt x="2026" y="237"/>
                    <a:pt x="2022" y="229"/>
                  </a:cubicBezTo>
                  <a:cubicBezTo>
                    <a:pt x="2028" y="240"/>
                    <a:pt x="2020" y="222"/>
                    <a:pt x="2023" y="226"/>
                  </a:cubicBezTo>
                  <a:cubicBezTo>
                    <a:pt x="2021" y="226"/>
                    <a:pt x="2014" y="210"/>
                    <a:pt x="1998" y="194"/>
                  </a:cubicBezTo>
                  <a:cubicBezTo>
                    <a:pt x="1989" y="181"/>
                    <a:pt x="1966" y="168"/>
                    <a:pt x="1942" y="161"/>
                  </a:cubicBezTo>
                  <a:cubicBezTo>
                    <a:pt x="1952" y="162"/>
                    <a:pt x="1965" y="166"/>
                    <a:pt x="1978" y="174"/>
                  </a:cubicBezTo>
                  <a:cubicBezTo>
                    <a:pt x="1965" y="165"/>
                    <a:pt x="1963" y="165"/>
                    <a:pt x="1948" y="159"/>
                  </a:cubicBezTo>
                  <a:cubicBezTo>
                    <a:pt x="1940" y="158"/>
                    <a:pt x="1934" y="157"/>
                    <a:pt x="1913" y="156"/>
                  </a:cubicBezTo>
                  <a:cubicBezTo>
                    <a:pt x="1912" y="155"/>
                    <a:pt x="1912" y="155"/>
                    <a:pt x="1912" y="155"/>
                  </a:cubicBezTo>
                  <a:cubicBezTo>
                    <a:pt x="1893" y="156"/>
                    <a:pt x="1893" y="157"/>
                    <a:pt x="1870" y="163"/>
                  </a:cubicBezTo>
                  <a:cubicBezTo>
                    <a:pt x="1830" y="175"/>
                    <a:pt x="1800" y="210"/>
                    <a:pt x="1791" y="240"/>
                  </a:cubicBezTo>
                  <a:cubicBezTo>
                    <a:pt x="1789" y="241"/>
                    <a:pt x="1789" y="241"/>
                    <a:pt x="1789" y="241"/>
                  </a:cubicBezTo>
                  <a:cubicBezTo>
                    <a:pt x="1789" y="243"/>
                    <a:pt x="1788" y="246"/>
                    <a:pt x="1788" y="249"/>
                  </a:cubicBezTo>
                  <a:cubicBezTo>
                    <a:pt x="1786" y="251"/>
                    <a:pt x="1791" y="250"/>
                    <a:pt x="1783" y="254"/>
                  </a:cubicBezTo>
                  <a:cubicBezTo>
                    <a:pt x="1778" y="254"/>
                    <a:pt x="1778" y="254"/>
                    <a:pt x="1778" y="254"/>
                  </a:cubicBezTo>
                  <a:cubicBezTo>
                    <a:pt x="1772" y="255"/>
                    <a:pt x="1764" y="255"/>
                    <a:pt x="1756" y="255"/>
                  </a:cubicBezTo>
                  <a:cubicBezTo>
                    <a:pt x="1741" y="254"/>
                    <a:pt x="1724" y="256"/>
                    <a:pt x="1711" y="252"/>
                  </a:cubicBezTo>
                  <a:cubicBezTo>
                    <a:pt x="1690" y="246"/>
                    <a:pt x="1673" y="224"/>
                    <a:pt x="1672" y="203"/>
                  </a:cubicBezTo>
                  <a:cubicBezTo>
                    <a:pt x="1671" y="183"/>
                    <a:pt x="1672" y="166"/>
                    <a:pt x="1671" y="156"/>
                  </a:cubicBezTo>
                  <a:cubicBezTo>
                    <a:pt x="1660" y="86"/>
                    <a:pt x="1609" y="31"/>
                    <a:pt x="1537" y="17"/>
                  </a:cubicBezTo>
                  <a:cubicBezTo>
                    <a:pt x="1541" y="17"/>
                    <a:pt x="1545" y="18"/>
                    <a:pt x="1549" y="18"/>
                  </a:cubicBezTo>
                  <a:cubicBezTo>
                    <a:pt x="1536" y="16"/>
                    <a:pt x="1541" y="16"/>
                    <a:pt x="1528" y="14"/>
                  </a:cubicBezTo>
                  <a:cubicBezTo>
                    <a:pt x="1543" y="17"/>
                    <a:pt x="1510" y="12"/>
                    <a:pt x="1501" y="15"/>
                  </a:cubicBezTo>
                  <a:cubicBezTo>
                    <a:pt x="1468" y="14"/>
                    <a:pt x="1428" y="32"/>
                    <a:pt x="1407" y="51"/>
                  </a:cubicBezTo>
                  <a:cubicBezTo>
                    <a:pt x="1406" y="51"/>
                    <a:pt x="1406" y="51"/>
                    <a:pt x="1406" y="51"/>
                  </a:cubicBezTo>
                  <a:cubicBezTo>
                    <a:pt x="1384" y="71"/>
                    <a:pt x="1362" y="99"/>
                    <a:pt x="1352" y="134"/>
                  </a:cubicBezTo>
                  <a:cubicBezTo>
                    <a:pt x="1350" y="138"/>
                    <a:pt x="1348" y="144"/>
                    <a:pt x="1346" y="155"/>
                  </a:cubicBezTo>
                  <a:cubicBezTo>
                    <a:pt x="1345" y="174"/>
                    <a:pt x="1346" y="185"/>
                    <a:pt x="1347" y="215"/>
                  </a:cubicBezTo>
                  <a:cubicBezTo>
                    <a:pt x="1345" y="237"/>
                    <a:pt x="1350" y="270"/>
                    <a:pt x="1342" y="295"/>
                  </a:cubicBezTo>
                  <a:cubicBezTo>
                    <a:pt x="1335" y="315"/>
                    <a:pt x="1315" y="332"/>
                    <a:pt x="1293" y="335"/>
                  </a:cubicBezTo>
                  <a:cubicBezTo>
                    <a:pt x="1270" y="338"/>
                    <a:pt x="1246" y="327"/>
                    <a:pt x="1234" y="307"/>
                  </a:cubicBezTo>
                  <a:cubicBezTo>
                    <a:pt x="1220" y="287"/>
                    <a:pt x="1224" y="263"/>
                    <a:pt x="1223" y="243"/>
                  </a:cubicBezTo>
                  <a:cubicBezTo>
                    <a:pt x="1224" y="222"/>
                    <a:pt x="1223" y="202"/>
                    <a:pt x="1216" y="183"/>
                  </a:cubicBezTo>
                  <a:cubicBezTo>
                    <a:pt x="1215" y="177"/>
                    <a:pt x="1215" y="177"/>
                    <a:pt x="1215" y="177"/>
                  </a:cubicBezTo>
                  <a:cubicBezTo>
                    <a:pt x="1200" y="141"/>
                    <a:pt x="1163" y="110"/>
                    <a:pt x="1121" y="103"/>
                  </a:cubicBezTo>
                  <a:cubicBezTo>
                    <a:pt x="1080" y="95"/>
                    <a:pt x="1038" y="112"/>
                    <a:pt x="1015" y="136"/>
                  </a:cubicBezTo>
                  <a:cubicBezTo>
                    <a:pt x="1019" y="131"/>
                    <a:pt x="1019" y="131"/>
                    <a:pt x="1019" y="131"/>
                  </a:cubicBezTo>
                  <a:cubicBezTo>
                    <a:pt x="1002" y="144"/>
                    <a:pt x="990" y="169"/>
                    <a:pt x="994" y="165"/>
                  </a:cubicBezTo>
                  <a:cubicBezTo>
                    <a:pt x="982" y="183"/>
                    <a:pt x="978" y="213"/>
                    <a:pt x="978" y="228"/>
                  </a:cubicBezTo>
                  <a:cubicBezTo>
                    <a:pt x="977" y="243"/>
                    <a:pt x="965" y="249"/>
                    <a:pt x="959" y="251"/>
                  </a:cubicBezTo>
                  <a:cubicBezTo>
                    <a:pt x="952" y="254"/>
                    <a:pt x="946" y="255"/>
                    <a:pt x="936" y="256"/>
                  </a:cubicBezTo>
                  <a:cubicBezTo>
                    <a:pt x="890" y="257"/>
                    <a:pt x="874" y="256"/>
                    <a:pt x="831" y="257"/>
                  </a:cubicBezTo>
                  <a:cubicBezTo>
                    <a:pt x="842" y="257"/>
                    <a:pt x="842" y="257"/>
                    <a:pt x="842" y="257"/>
                  </a:cubicBezTo>
                  <a:cubicBezTo>
                    <a:pt x="847" y="256"/>
                    <a:pt x="847" y="256"/>
                    <a:pt x="836" y="255"/>
                  </a:cubicBezTo>
                  <a:cubicBezTo>
                    <a:pt x="821" y="256"/>
                    <a:pt x="778" y="255"/>
                    <a:pt x="794" y="257"/>
                  </a:cubicBezTo>
                  <a:cubicBezTo>
                    <a:pt x="771" y="257"/>
                    <a:pt x="745" y="257"/>
                    <a:pt x="719" y="257"/>
                  </a:cubicBezTo>
                  <a:cubicBezTo>
                    <a:pt x="716" y="257"/>
                    <a:pt x="716" y="257"/>
                    <a:pt x="716" y="257"/>
                  </a:cubicBezTo>
                  <a:cubicBezTo>
                    <a:pt x="716" y="257"/>
                    <a:pt x="716" y="257"/>
                    <a:pt x="716" y="257"/>
                  </a:cubicBezTo>
                  <a:cubicBezTo>
                    <a:pt x="716" y="257"/>
                    <a:pt x="716" y="257"/>
                    <a:pt x="716" y="257"/>
                  </a:cubicBezTo>
                  <a:cubicBezTo>
                    <a:pt x="702" y="248"/>
                    <a:pt x="712" y="255"/>
                    <a:pt x="709" y="253"/>
                  </a:cubicBezTo>
                  <a:cubicBezTo>
                    <a:pt x="709" y="253"/>
                    <a:pt x="709" y="253"/>
                    <a:pt x="709" y="253"/>
                  </a:cubicBezTo>
                  <a:cubicBezTo>
                    <a:pt x="709" y="252"/>
                    <a:pt x="709" y="252"/>
                    <a:pt x="709" y="252"/>
                  </a:cubicBezTo>
                  <a:cubicBezTo>
                    <a:pt x="708" y="252"/>
                    <a:pt x="708" y="252"/>
                    <a:pt x="708" y="252"/>
                  </a:cubicBezTo>
                  <a:cubicBezTo>
                    <a:pt x="708" y="251"/>
                    <a:pt x="708" y="251"/>
                    <a:pt x="708" y="251"/>
                  </a:cubicBezTo>
                  <a:cubicBezTo>
                    <a:pt x="706" y="247"/>
                    <a:pt x="706" y="247"/>
                    <a:pt x="706" y="247"/>
                  </a:cubicBezTo>
                  <a:cubicBezTo>
                    <a:pt x="704" y="245"/>
                    <a:pt x="702" y="242"/>
                    <a:pt x="701" y="240"/>
                  </a:cubicBezTo>
                  <a:cubicBezTo>
                    <a:pt x="697" y="236"/>
                    <a:pt x="693" y="232"/>
                    <a:pt x="688" y="229"/>
                  </a:cubicBezTo>
                  <a:cubicBezTo>
                    <a:pt x="679" y="222"/>
                    <a:pt x="669" y="218"/>
                    <a:pt x="659" y="216"/>
                  </a:cubicBezTo>
                  <a:cubicBezTo>
                    <a:pt x="662" y="217"/>
                    <a:pt x="652" y="216"/>
                    <a:pt x="648" y="217"/>
                  </a:cubicBezTo>
                  <a:cubicBezTo>
                    <a:pt x="630" y="218"/>
                    <a:pt x="613" y="226"/>
                    <a:pt x="602" y="239"/>
                  </a:cubicBezTo>
                  <a:cubicBezTo>
                    <a:pt x="599" y="243"/>
                    <a:pt x="596" y="246"/>
                    <a:pt x="594" y="250"/>
                  </a:cubicBezTo>
                  <a:cubicBezTo>
                    <a:pt x="593" y="252"/>
                    <a:pt x="593" y="252"/>
                    <a:pt x="593" y="252"/>
                  </a:cubicBezTo>
                  <a:cubicBezTo>
                    <a:pt x="592" y="253"/>
                    <a:pt x="592" y="253"/>
                    <a:pt x="592" y="253"/>
                  </a:cubicBezTo>
                  <a:cubicBezTo>
                    <a:pt x="592" y="253"/>
                    <a:pt x="592" y="253"/>
                    <a:pt x="592" y="253"/>
                  </a:cubicBezTo>
                  <a:cubicBezTo>
                    <a:pt x="594" y="252"/>
                    <a:pt x="579" y="261"/>
                    <a:pt x="585" y="257"/>
                  </a:cubicBezTo>
                  <a:cubicBezTo>
                    <a:pt x="585" y="257"/>
                    <a:pt x="585" y="257"/>
                    <a:pt x="585" y="257"/>
                  </a:cubicBezTo>
                  <a:cubicBezTo>
                    <a:pt x="585" y="257"/>
                    <a:pt x="585" y="257"/>
                    <a:pt x="585" y="257"/>
                  </a:cubicBezTo>
                  <a:cubicBezTo>
                    <a:pt x="585" y="257"/>
                    <a:pt x="585" y="257"/>
                    <a:pt x="585" y="257"/>
                  </a:cubicBezTo>
                  <a:cubicBezTo>
                    <a:pt x="584" y="257"/>
                    <a:pt x="584" y="257"/>
                    <a:pt x="584" y="257"/>
                  </a:cubicBezTo>
                  <a:cubicBezTo>
                    <a:pt x="583" y="257"/>
                    <a:pt x="583" y="257"/>
                    <a:pt x="583" y="257"/>
                  </a:cubicBezTo>
                  <a:cubicBezTo>
                    <a:pt x="576" y="257"/>
                    <a:pt x="576" y="257"/>
                    <a:pt x="576" y="257"/>
                  </a:cubicBezTo>
                  <a:cubicBezTo>
                    <a:pt x="567" y="257"/>
                    <a:pt x="558" y="257"/>
                    <a:pt x="550" y="258"/>
                  </a:cubicBezTo>
                  <a:cubicBezTo>
                    <a:pt x="544" y="257"/>
                    <a:pt x="560" y="256"/>
                    <a:pt x="544" y="256"/>
                  </a:cubicBezTo>
                  <a:cubicBezTo>
                    <a:pt x="534" y="257"/>
                    <a:pt x="544" y="257"/>
                    <a:pt x="532" y="258"/>
                  </a:cubicBezTo>
                  <a:cubicBezTo>
                    <a:pt x="500" y="258"/>
                    <a:pt x="467" y="258"/>
                    <a:pt x="435" y="257"/>
                  </a:cubicBezTo>
                  <a:cubicBezTo>
                    <a:pt x="429" y="257"/>
                    <a:pt x="429" y="257"/>
                    <a:pt x="429" y="257"/>
                  </a:cubicBezTo>
                  <a:cubicBezTo>
                    <a:pt x="429" y="257"/>
                    <a:pt x="429" y="257"/>
                    <a:pt x="429" y="257"/>
                  </a:cubicBezTo>
                  <a:cubicBezTo>
                    <a:pt x="429" y="257"/>
                    <a:pt x="429" y="257"/>
                    <a:pt x="429" y="257"/>
                  </a:cubicBezTo>
                  <a:cubicBezTo>
                    <a:pt x="429" y="257"/>
                    <a:pt x="429" y="257"/>
                    <a:pt x="429" y="257"/>
                  </a:cubicBezTo>
                  <a:cubicBezTo>
                    <a:pt x="429" y="257"/>
                    <a:pt x="429" y="257"/>
                    <a:pt x="429" y="257"/>
                  </a:cubicBezTo>
                  <a:cubicBezTo>
                    <a:pt x="436" y="264"/>
                    <a:pt x="419" y="248"/>
                    <a:pt x="421" y="250"/>
                  </a:cubicBezTo>
                  <a:cubicBezTo>
                    <a:pt x="421" y="249"/>
                    <a:pt x="421" y="249"/>
                    <a:pt x="421" y="249"/>
                  </a:cubicBezTo>
                  <a:cubicBezTo>
                    <a:pt x="420" y="247"/>
                    <a:pt x="420" y="247"/>
                    <a:pt x="420" y="247"/>
                  </a:cubicBezTo>
                  <a:cubicBezTo>
                    <a:pt x="420" y="245"/>
                    <a:pt x="420" y="245"/>
                    <a:pt x="420" y="245"/>
                  </a:cubicBezTo>
                  <a:cubicBezTo>
                    <a:pt x="420" y="233"/>
                    <a:pt x="420" y="233"/>
                    <a:pt x="420" y="233"/>
                  </a:cubicBezTo>
                  <a:cubicBezTo>
                    <a:pt x="419" y="226"/>
                    <a:pt x="417" y="218"/>
                    <a:pt x="416" y="211"/>
                  </a:cubicBezTo>
                  <a:cubicBezTo>
                    <a:pt x="413" y="196"/>
                    <a:pt x="408" y="182"/>
                    <a:pt x="402" y="170"/>
                  </a:cubicBezTo>
                  <a:cubicBezTo>
                    <a:pt x="381" y="124"/>
                    <a:pt x="342" y="86"/>
                    <a:pt x="295" y="67"/>
                  </a:cubicBezTo>
                  <a:cubicBezTo>
                    <a:pt x="248" y="47"/>
                    <a:pt x="194" y="47"/>
                    <a:pt x="149" y="63"/>
                  </a:cubicBezTo>
                  <a:cubicBezTo>
                    <a:pt x="150" y="62"/>
                    <a:pt x="150" y="62"/>
                    <a:pt x="150" y="62"/>
                  </a:cubicBezTo>
                  <a:cubicBezTo>
                    <a:pt x="120" y="73"/>
                    <a:pt x="82" y="96"/>
                    <a:pt x="67" y="118"/>
                  </a:cubicBezTo>
                  <a:cubicBezTo>
                    <a:pt x="61" y="123"/>
                    <a:pt x="49" y="140"/>
                    <a:pt x="51" y="135"/>
                  </a:cubicBezTo>
                  <a:cubicBezTo>
                    <a:pt x="36" y="156"/>
                    <a:pt x="15" y="198"/>
                    <a:pt x="14" y="236"/>
                  </a:cubicBezTo>
                  <a:cubicBezTo>
                    <a:pt x="14" y="233"/>
                    <a:pt x="14" y="231"/>
                    <a:pt x="15" y="227"/>
                  </a:cubicBezTo>
                  <a:cubicBezTo>
                    <a:pt x="8" y="264"/>
                    <a:pt x="14" y="298"/>
                    <a:pt x="28" y="335"/>
                  </a:cubicBezTo>
                  <a:cubicBezTo>
                    <a:pt x="26" y="331"/>
                    <a:pt x="24" y="324"/>
                    <a:pt x="23" y="323"/>
                  </a:cubicBezTo>
                  <a:cubicBezTo>
                    <a:pt x="26" y="339"/>
                    <a:pt x="39" y="356"/>
                    <a:pt x="42" y="364"/>
                  </a:cubicBezTo>
                  <a:cubicBezTo>
                    <a:pt x="47" y="371"/>
                    <a:pt x="46" y="369"/>
                    <a:pt x="43" y="364"/>
                  </a:cubicBezTo>
                  <a:cubicBezTo>
                    <a:pt x="87" y="441"/>
                    <a:pt x="192" y="479"/>
                    <a:pt x="278" y="450"/>
                  </a:cubicBezTo>
                  <a:cubicBezTo>
                    <a:pt x="338" y="426"/>
                    <a:pt x="285" y="454"/>
                    <a:pt x="329" y="428"/>
                  </a:cubicBezTo>
                  <a:cubicBezTo>
                    <a:pt x="333" y="426"/>
                    <a:pt x="331" y="426"/>
                    <a:pt x="332" y="426"/>
                  </a:cubicBezTo>
                  <a:cubicBezTo>
                    <a:pt x="348" y="414"/>
                    <a:pt x="358" y="408"/>
                    <a:pt x="367" y="398"/>
                  </a:cubicBezTo>
                  <a:cubicBezTo>
                    <a:pt x="362" y="401"/>
                    <a:pt x="372" y="390"/>
                    <a:pt x="372" y="389"/>
                  </a:cubicBezTo>
                  <a:cubicBezTo>
                    <a:pt x="397" y="359"/>
                    <a:pt x="401" y="351"/>
                    <a:pt x="412" y="322"/>
                  </a:cubicBezTo>
                  <a:cubicBezTo>
                    <a:pt x="412" y="324"/>
                    <a:pt x="412" y="324"/>
                    <a:pt x="412" y="324"/>
                  </a:cubicBezTo>
                  <a:cubicBezTo>
                    <a:pt x="414" y="318"/>
                    <a:pt x="414" y="318"/>
                    <a:pt x="414" y="318"/>
                  </a:cubicBezTo>
                  <a:cubicBezTo>
                    <a:pt x="414" y="316"/>
                    <a:pt x="414" y="316"/>
                    <a:pt x="414" y="316"/>
                  </a:cubicBezTo>
                  <a:cubicBezTo>
                    <a:pt x="414" y="316"/>
                    <a:pt x="414" y="316"/>
                    <a:pt x="414" y="316"/>
                  </a:cubicBezTo>
                  <a:cubicBezTo>
                    <a:pt x="417" y="314"/>
                    <a:pt x="409" y="319"/>
                    <a:pt x="419" y="312"/>
                  </a:cubicBezTo>
                  <a:cubicBezTo>
                    <a:pt x="419" y="312"/>
                    <a:pt x="419" y="312"/>
                    <a:pt x="419" y="312"/>
                  </a:cubicBezTo>
                  <a:cubicBezTo>
                    <a:pt x="420" y="312"/>
                    <a:pt x="420" y="312"/>
                    <a:pt x="420" y="312"/>
                  </a:cubicBezTo>
                  <a:cubicBezTo>
                    <a:pt x="420" y="312"/>
                    <a:pt x="420" y="312"/>
                    <a:pt x="420" y="312"/>
                  </a:cubicBezTo>
                  <a:cubicBezTo>
                    <a:pt x="420" y="312"/>
                    <a:pt x="420" y="312"/>
                    <a:pt x="420" y="312"/>
                  </a:cubicBezTo>
                  <a:cubicBezTo>
                    <a:pt x="421" y="312"/>
                    <a:pt x="421" y="312"/>
                    <a:pt x="421" y="312"/>
                  </a:cubicBezTo>
                  <a:cubicBezTo>
                    <a:pt x="425" y="312"/>
                    <a:pt x="425" y="312"/>
                    <a:pt x="425" y="312"/>
                  </a:cubicBezTo>
                  <a:cubicBezTo>
                    <a:pt x="440" y="311"/>
                    <a:pt x="440" y="311"/>
                    <a:pt x="440" y="311"/>
                  </a:cubicBezTo>
                  <a:cubicBezTo>
                    <a:pt x="469" y="311"/>
                    <a:pt x="469" y="311"/>
                    <a:pt x="469" y="311"/>
                  </a:cubicBezTo>
                  <a:cubicBezTo>
                    <a:pt x="489" y="311"/>
                    <a:pt x="508" y="310"/>
                    <a:pt x="524" y="309"/>
                  </a:cubicBezTo>
                  <a:cubicBezTo>
                    <a:pt x="563" y="309"/>
                    <a:pt x="563" y="309"/>
                    <a:pt x="563" y="309"/>
                  </a:cubicBezTo>
                  <a:cubicBezTo>
                    <a:pt x="583" y="309"/>
                    <a:pt x="583" y="309"/>
                    <a:pt x="583" y="309"/>
                  </a:cubicBezTo>
                  <a:cubicBezTo>
                    <a:pt x="588" y="309"/>
                    <a:pt x="588" y="309"/>
                    <a:pt x="588" y="309"/>
                  </a:cubicBezTo>
                  <a:cubicBezTo>
                    <a:pt x="591" y="311"/>
                    <a:pt x="581" y="305"/>
                    <a:pt x="595" y="313"/>
                  </a:cubicBezTo>
                  <a:cubicBezTo>
                    <a:pt x="595" y="313"/>
                    <a:pt x="595" y="313"/>
                    <a:pt x="595" y="313"/>
                  </a:cubicBezTo>
                  <a:cubicBezTo>
                    <a:pt x="595" y="314"/>
                    <a:pt x="595" y="314"/>
                    <a:pt x="595" y="314"/>
                  </a:cubicBezTo>
                  <a:cubicBezTo>
                    <a:pt x="595" y="314"/>
                    <a:pt x="595" y="314"/>
                    <a:pt x="595" y="314"/>
                  </a:cubicBezTo>
                  <a:cubicBezTo>
                    <a:pt x="596" y="315"/>
                    <a:pt x="596" y="315"/>
                    <a:pt x="596" y="315"/>
                  </a:cubicBezTo>
                  <a:cubicBezTo>
                    <a:pt x="597" y="317"/>
                    <a:pt x="597" y="317"/>
                    <a:pt x="597" y="317"/>
                  </a:cubicBezTo>
                  <a:cubicBezTo>
                    <a:pt x="599" y="319"/>
                    <a:pt x="600" y="321"/>
                    <a:pt x="602" y="323"/>
                  </a:cubicBezTo>
                  <a:cubicBezTo>
                    <a:pt x="618" y="341"/>
                    <a:pt x="642" y="349"/>
                    <a:pt x="664" y="344"/>
                  </a:cubicBezTo>
                  <a:cubicBezTo>
                    <a:pt x="675" y="341"/>
                    <a:pt x="686" y="336"/>
                    <a:pt x="694" y="328"/>
                  </a:cubicBezTo>
                  <a:cubicBezTo>
                    <a:pt x="698" y="324"/>
                    <a:pt x="702" y="320"/>
                    <a:pt x="705" y="315"/>
                  </a:cubicBezTo>
                  <a:cubicBezTo>
                    <a:pt x="706" y="313"/>
                    <a:pt x="706" y="313"/>
                    <a:pt x="706" y="313"/>
                  </a:cubicBezTo>
                  <a:cubicBezTo>
                    <a:pt x="706" y="313"/>
                    <a:pt x="706" y="313"/>
                    <a:pt x="706" y="313"/>
                  </a:cubicBezTo>
                  <a:cubicBezTo>
                    <a:pt x="709" y="311"/>
                    <a:pt x="698" y="317"/>
                    <a:pt x="714" y="309"/>
                  </a:cubicBezTo>
                  <a:cubicBezTo>
                    <a:pt x="714" y="309"/>
                    <a:pt x="714" y="309"/>
                    <a:pt x="714" y="309"/>
                  </a:cubicBezTo>
                  <a:cubicBezTo>
                    <a:pt x="714" y="309"/>
                    <a:pt x="714" y="309"/>
                    <a:pt x="714" y="309"/>
                  </a:cubicBezTo>
                  <a:cubicBezTo>
                    <a:pt x="715" y="309"/>
                    <a:pt x="715" y="309"/>
                    <a:pt x="715" y="309"/>
                  </a:cubicBezTo>
                  <a:cubicBezTo>
                    <a:pt x="720" y="308"/>
                    <a:pt x="720" y="308"/>
                    <a:pt x="720" y="308"/>
                  </a:cubicBezTo>
                  <a:cubicBezTo>
                    <a:pt x="730" y="308"/>
                    <a:pt x="730" y="308"/>
                    <a:pt x="730" y="308"/>
                  </a:cubicBezTo>
                  <a:cubicBezTo>
                    <a:pt x="806" y="308"/>
                    <a:pt x="806" y="308"/>
                    <a:pt x="806" y="308"/>
                  </a:cubicBezTo>
                  <a:cubicBezTo>
                    <a:pt x="856" y="307"/>
                    <a:pt x="909" y="311"/>
                    <a:pt x="956" y="304"/>
                  </a:cubicBezTo>
                  <a:cubicBezTo>
                    <a:pt x="980" y="300"/>
                    <a:pt x="1002" y="290"/>
                    <a:pt x="1015" y="273"/>
                  </a:cubicBezTo>
                  <a:cubicBezTo>
                    <a:pt x="1022" y="264"/>
                    <a:pt x="1026" y="253"/>
                    <a:pt x="1028" y="242"/>
                  </a:cubicBezTo>
                  <a:cubicBezTo>
                    <a:pt x="1030" y="231"/>
                    <a:pt x="1028" y="218"/>
                    <a:pt x="1033" y="203"/>
                  </a:cubicBezTo>
                  <a:cubicBezTo>
                    <a:pt x="1041" y="174"/>
                    <a:pt x="1068" y="154"/>
                    <a:pt x="1098" y="153"/>
                  </a:cubicBezTo>
                  <a:cubicBezTo>
                    <a:pt x="1127" y="151"/>
                    <a:pt x="1156" y="170"/>
                    <a:pt x="1166" y="197"/>
                  </a:cubicBezTo>
                  <a:cubicBezTo>
                    <a:pt x="1176" y="227"/>
                    <a:pt x="1170" y="250"/>
                    <a:pt x="1172" y="275"/>
                  </a:cubicBezTo>
                  <a:cubicBezTo>
                    <a:pt x="1172" y="298"/>
                    <a:pt x="1179" y="321"/>
                    <a:pt x="1193" y="339"/>
                  </a:cubicBezTo>
                  <a:cubicBezTo>
                    <a:pt x="1219" y="378"/>
                    <a:pt x="1270" y="396"/>
                    <a:pt x="1315" y="384"/>
                  </a:cubicBezTo>
                  <a:cubicBezTo>
                    <a:pt x="1360" y="372"/>
                    <a:pt x="1396" y="330"/>
                    <a:pt x="1399" y="283"/>
                  </a:cubicBezTo>
                  <a:cubicBezTo>
                    <a:pt x="1402" y="237"/>
                    <a:pt x="1402" y="232"/>
                    <a:pt x="1401" y="180"/>
                  </a:cubicBezTo>
                  <a:cubicBezTo>
                    <a:pt x="1401" y="182"/>
                    <a:pt x="1401" y="185"/>
                    <a:pt x="1402" y="181"/>
                  </a:cubicBezTo>
                  <a:cubicBezTo>
                    <a:pt x="1398" y="179"/>
                    <a:pt x="1405" y="142"/>
                    <a:pt x="1408" y="137"/>
                  </a:cubicBezTo>
                  <a:cubicBezTo>
                    <a:pt x="1423" y="98"/>
                    <a:pt x="1461" y="72"/>
                    <a:pt x="1501" y="69"/>
                  </a:cubicBezTo>
                  <a:cubicBezTo>
                    <a:pt x="1541" y="66"/>
                    <a:pt x="1583" y="87"/>
                    <a:pt x="1603" y="125"/>
                  </a:cubicBezTo>
                  <a:cubicBezTo>
                    <a:pt x="1596" y="113"/>
                    <a:pt x="1591" y="109"/>
                    <a:pt x="1600" y="122"/>
                  </a:cubicBezTo>
                  <a:cubicBezTo>
                    <a:pt x="1603" y="127"/>
                    <a:pt x="1606" y="131"/>
                    <a:pt x="1608" y="136"/>
                  </a:cubicBezTo>
                  <a:cubicBezTo>
                    <a:pt x="1609" y="139"/>
                    <a:pt x="1609" y="139"/>
                    <a:pt x="1609" y="139"/>
                  </a:cubicBezTo>
                  <a:cubicBezTo>
                    <a:pt x="1613" y="149"/>
                    <a:pt x="1616" y="161"/>
                    <a:pt x="1614" y="150"/>
                  </a:cubicBezTo>
                  <a:cubicBezTo>
                    <a:pt x="1621" y="177"/>
                    <a:pt x="1614" y="202"/>
                    <a:pt x="1620" y="223"/>
                  </a:cubicBezTo>
                  <a:cubicBezTo>
                    <a:pt x="1625" y="244"/>
                    <a:pt x="1637" y="264"/>
                    <a:pt x="1653" y="279"/>
                  </a:cubicBezTo>
                  <a:cubicBezTo>
                    <a:pt x="1669" y="294"/>
                    <a:pt x="1690" y="304"/>
                    <a:pt x="1712" y="308"/>
                  </a:cubicBezTo>
                  <a:cubicBezTo>
                    <a:pt x="1733" y="310"/>
                    <a:pt x="1759" y="309"/>
                    <a:pt x="1783" y="309"/>
                  </a:cubicBezTo>
                  <a:cubicBezTo>
                    <a:pt x="1785" y="309"/>
                    <a:pt x="1785" y="309"/>
                    <a:pt x="1785" y="309"/>
                  </a:cubicBezTo>
                  <a:cubicBezTo>
                    <a:pt x="1786" y="309"/>
                    <a:pt x="1786" y="309"/>
                    <a:pt x="1786" y="309"/>
                  </a:cubicBezTo>
                  <a:cubicBezTo>
                    <a:pt x="1786" y="309"/>
                    <a:pt x="1786" y="309"/>
                    <a:pt x="1786" y="309"/>
                  </a:cubicBezTo>
                  <a:cubicBezTo>
                    <a:pt x="1786" y="309"/>
                    <a:pt x="1786" y="309"/>
                    <a:pt x="1786" y="309"/>
                  </a:cubicBezTo>
                  <a:cubicBezTo>
                    <a:pt x="1778" y="303"/>
                    <a:pt x="1798" y="318"/>
                    <a:pt x="1796" y="316"/>
                  </a:cubicBezTo>
                  <a:cubicBezTo>
                    <a:pt x="1796" y="317"/>
                    <a:pt x="1796" y="317"/>
                    <a:pt x="1796" y="317"/>
                  </a:cubicBezTo>
                  <a:cubicBezTo>
                    <a:pt x="1798" y="321"/>
                    <a:pt x="1798" y="321"/>
                    <a:pt x="1798" y="321"/>
                  </a:cubicBezTo>
                  <a:cubicBezTo>
                    <a:pt x="1801" y="329"/>
                    <a:pt x="1801" y="329"/>
                    <a:pt x="1801" y="329"/>
                  </a:cubicBezTo>
                  <a:cubicBezTo>
                    <a:pt x="1802" y="334"/>
                    <a:pt x="1806" y="338"/>
                    <a:pt x="1808" y="343"/>
                  </a:cubicBezTo>
                  <a:cubicBezTo>
                    <a:pt x="1814" y="353"/>
                    <a:pt x="1821" y="362"/>
                    <a:pt x="1830" y="369"/>
                  </a:cubicBezTo>
                  <a:cubicBezTo>
                    <a:pt x="1846" y="384"/>
                    <a:pt x="1867" y="394"/>
                    <a:pt x="1889" y="398"/>
                  </a:cubicBezTo>
                  <a:cubicBezTo>
                    <a:pt x="1933" y="406"/>
                    <a:pt x="1980" y="387"/>
                    <a:pt x="2006" y="350"/>
                  </a:cubicBezTo>
                  <a:cubicBezTo>
                    <a:pt x="2012" y="341"/>
                    <a:pt x="2018" y="331"/>
                    <a:pt x="2022" y="320"/>
                  </a:cubicBezTo>
                  <a:cubicBezTo>
                    <a:pt x="2023" y="317"/>
                    <a:pt x="2023" y="317"/>
                    <a:pt x="2023" y="317"/>
                  </a:cubicBezTo>
                  <a:cubicBezTo>
                    <a:pt x="2023" y="317"/>
                    <a:pt x="2023" y="317"/>
                    <a:pt x="2023" y="317"/>
                  </a:cubicBezTo>
                  <a:cubicBezTo>
                    <a:pt x="2023" y="317"/>
                    <a:pt x="2023" y="317"/>
                    <a:pt x="2023" y="317"/>
                  </a:cubicBezTo>
                  <a:cubicBezTo>
                    <a:pt x="2039" y="305"/>
                    <a:pt x="2027" y="313"/>
                    <a:pt x="2031" y="311"/>
                  </a:cubicBezTo>
                  <a:cubicBezTo>
                    <a:pt x="2031" y="311"/>
                    <a:pt x="2031" y="311"/>
                    <a:pt x="2031" y="311"/>
                  </a:cubicBezTo>
                  <a:cubicBezTo>
                    <a:pt x="2031" y="311"/>
                    <a:pt x="2031" y="311"/>
                    <a:pt x="2031" y="311"/>
                  </a:cubicBezTo>
                  <a:cubicBezTo>
                    <a:pt x="2032" y="311"/>
                    <a:pt x="2032" y="311"/>
                    <a:pt x="2032" y="311"/>
                  </a:cubicBezTo>
                  <a:cubicBezTo>
                    <a:pt x="2033" y="311"/>
                    <a:pt x="2033" y="311"/>
                    <a:pt x="2033" y="311"/>
                  </a:cubicBezTo>
                  <a:cubicBezTo>
                    <a:pt x="2038" y="311"/>
                    <a:pt x="2038" y="311"/>
                    <a:pt x="2038" y="311"/>
                  </a:cubicBezTo>
                  <a:cubicBezTo>
                    <a:pt x="2048" y="311"/>
                    <a:pt x="2048" y="311"/>
                    <a:pt x="2048" y="311"/>
                  </a:cubicBezTo>
                  <a:cubicBezTo>
                    <a:pt x="2069" y="311"/>
                    <a:pt x="2069" y="311"/>
                    <a:pt x="2069" y="311"/>
                  </a:cubicBezTo>
                  <a:cubicBezTo>
                    <a:pt x="2097" y="311"/>
                    <a:pt x="2125" y="310"/>
                    <a:pt x="2150" y="310"/>
                  </a:cubicBezTo>
                  <a:cubicBezTo>
                    <a:pt x="2177" y="311"/>
                    <a:pt x="2177" y="311"/>
                    <a:pt x="2177" y="311"/>
                  </a:cubicBezTo>
                  <a:cubicBezTo>
                    <a:pt x="2184" y="311"/>
                    <a:pt x="2184" y="311"/>
                    <a:pt x="2184" y="311"/>
                  </a:cubicBezTo>
                  <a:cubicBezTo>
                    <a:pt x="2188" y="311"/>
                    <a:pt x="2188" y="311"/>
                    <a:pt x="2188" y="311"/>
                  </a:cubicBezTo>
                  <a:cubicBezTo>
                    <a:pt x="2189" y="311"/>
                    <a:pt x="2189" y="311"/>
                    <a:pt x="2189" y="311"/>
                  </a:cubicBezTo>
                  <a:cubicBezTo>
                    <a:pt x="2190" y="311"/>
                    <a:pt x="2190" y="311"/>
                    <a:pt x="2190" y="311"/>
                  </a:cubicBezTo>
                  <a:cubicBezTo>
                    <a:pt x="2190" y="311"/>
                    <a:pt x="2190" y="311"/>
                    <a:pt x="2190" y="311"/>
                  </a:cubicBezTo>
                  <a:cubicBezTo>
                    <a:pt x="2194" y="315"/>
                    <a:pt x="2181" y="302"/>
                    <a:pt x="2198" y="319"/>
                  </a:cubicBezTo>
                  <a:cubicBezTo>
                    <a:pt x="2198" y="320"/>
                    <a:pt x="2198" y="320"/>
                    <a:pt x="2198" y="320"/>
                  </a:cubicBezTo>
                  <a:cubicBezTo>
                    <a:pt x="2198" y="320"/>
                    <a:pt x="2198" y="320"/>
                    <a:pt x="2198" y="320"/>
                  </a:cubicBezTo>
                  <a:cubicBezTo>
                    <a:pt x="2198" y="334"/>
                    <a:pt x="2198" y="334"/>
                    <a:pt x="2198" y="334"/>
                  </a:cubicBezTo>
                  <a:cubicBezTo>
                    <a:pt x="2198" y="361"/>
                    <a:pt x="2198" y="361"/>
                    <a:pt x="2198" y="361"/>
                  </a:cubicBezTo>
                  <a:cubicBezTo>
                    <a:pt x="2198" y="374"/>
                    <a:pt x="2198" y="374"/>
                    <a:pt x="2198" y="374"/>
                  </a:cubicBezTo>
                  <a:cubicBezTo>
                    <a:pt x="2198" y="377"/>
                    <a:pt x="2198" y="377"/>
                    <a:pt x="2198" y="377"/>
                  </a:cubicBezTo>
                  <a:cubicBezTo>
                    <a:pt x="2198" y="378"/>
                    <a:pt x="2198" y="378"/>
                    <a:pt x="2198" y="378"/>
                  </a:cubicBezTo>
                  <a:cubicBezTo>
                    <a:pt x="2198" y="378"/>
                    <a:pt x="2198" y="378"/>
                    <a:pt x="2198" y="378"/>
                  </a:cubicBezTo>
                  <a:cubicBezTo>
                    <a:pt x="2198" y="379"/>
                    <a:pt x="2198" y="379"/>
                    <a:pt x="2198" y="379"/>
                  </a:cubicBezTo>
                  <a:cubicBezTo>
                    <a:pt x="2201" y="380"/>
                    <a:pt x="2173" y="368"/>
                    <a:pt x="2184" y="373"/>
                  </a:cubicBezTo>
                  <a:cubicBezTo>
                    <a:pt x="2185" y="373"/>
                    <a:pt x="2185" y="373"/>
                    <a:pt x="2185" y="373"/>
                  </a:cubicBezTo>
                  <a:cubicBezTo>
                    <a:pt x="2186" y="372"/>
                    <a:pt x="2186" y="372"/>
                    <a:pt x="2186" y="372"/>
                  </a:cubicBezTo>
                  <a:cubicBezTo>
                    <a:pt x="2190" y="367"/>
                    <a:pt x="2190" y="367"/>
                    <a:pt x="2190" y="367"/>
                  </a:cubicBezTo>
                  <a:cubicBezTo>
                    <a:pt x="2216" y="343"/>
                    <a:pt x="2241" y="318"/>
                    <a:pt x="2265" y="294"/>
                  </a:cubicBezTo>
                  <a:cubicBezTo>
                    <a:pt x="2275" y="285"/>
                    <a:pt x="2275" y="285"/>
                    <a:pt x="2275" y="285"/>
                  </a:cubicBezTo>
                  <a:cubicBezTo>
                    <a:pt x="2279" y="280"/>
                    <a:pt x="2279" y="280"/>
                    <a:pt x="2279" y="280"/>
                  </a:cubicBezTo>
                  <a:cubicBezTo>
                    <a:pt x="2281" y="279"/>
                    <a:pt x="2281" y="279"/>
                    <a:pt x="2281" y="279"/>
                  </a:cubicBezTo>
                  <a:cubicBezTo>
                    <a:pt x="2281" y="278"/>
                    <a:pt x="2281" y="278"/>
                    <a:pt x="2281" y="278"/>
                  </a:cubicBezTo>
                  <a:cubicBezTo>
                    <a:pt x="2282" y="278"/>
                    <a:pt x="2282" y="278"/>
                    <a:pt x="2282" y="278"/>
                  </a:cubicBezTo>
                  <a:cubicBezTo>
                    <a:pt x="2282" y="278"/>
                    <a:pt x="2282" y="278"/>
                    <a:pt x="2282" y="278"/>
                  </a:cubicBezTo>
                  <a:cubicBezTo>
                    <a:pt x="2282" y="282"/>
                    <a:pt x="2282" y="269"/>
                    <a:pt x="2282" y="287"/>
                  </a:cubicBezTo>
                  <a:cubicBezTo>
                    <a:pt x="2282" y="287"/>
                    <a:pt x="2282" y="287"/>
                    <a:pt x="2282" y="287"/>
                  </a:cubicBezTo>
                  <a:cubicBezTo>
                    <a:pt x="2279" y="284"/>
                    <a:pt x="2279" y="284"/>
                    <a:pt x="2279" y="284"/>
                  </a:cubicBezTo>
                  <a:cubicBezTo>
                    <a:pt x="2261" y="266"/>
                    <a:pt x="2261" y="266"/>
                    <a:pt x="2261" y="266"/>
                  </a:cubicBezTo>
                  <a:cubicBezTo>
                    <a:pt x="2223" y="228"/>
                    <a:pt x="2223" y="228"/>
                    <a:pt x="2223" y="228"/>
                  </a:cubicBezTo>
                  <a:cubicBezTo>
                    <a:pt x="2204" y="209"/>
                    <a:pt x="2204" y="209"/>
                    <a:pt x="2204" y="209"/>
                  </a:cubicBezTo>
                  <a:cubicBezTo>
                    <a:pt x="2195" y="200"/>
                    <a:pt x="2195" y="200"/>
                    <a:pt x="2195" y="200"/>
                  </a:cubicBezTo>
                  <a:cubicBezTo>
                    <a:pt x="2190" y="195"/>
                    <a:pt x="2190" y="195"/>
                    <a:pt x="2190" y="195"/>
                  </a:cubicBezTo>
                  <a:cubicBezTo>
                    <a:pt x="2188" y="193"/>
                    <a:pt x="2188" y="193"/>
                    <a:pt x="2188" y="193"/>
                  </a:cubicBezTo>
                  <a:cubicBezTo>
                    <a:pt x="2186" y="191"/>
                    <a:pt x="2186" y="191"/>
                    <a:pt x="2186" y="191"/>
                  </a:cubicBezTo>
                  <a:cubicBezTo>
                    <a:pt x="2186" y="191"/>
                    <a:pt x="2186" y="191"/>
                    <a:pt x="2186" y="191"/>
                  </a:cubicBezTo>
                  <a:cubicBezTo>
                    <a:pt x="2186" y="191"/>
                    <a:pt x="2186" y="191"/>
                    <a:pt x="2186" y="191"/>
                  </a:cubicBezTo>
                  <a:cubicBezTo>
                    <a:pt x="2185" y="190"/>
                    <a:pt x="2185" y="190"/>
                    <a:pt x="2185" y="190"/>
                  </a:cubicBezTo>
                  <a:cubicBezTo>
                    <a:pt x="2183" y="191"/>
                    <a:pt x="2206" y="182"/>
                    <a:pt x="2196" y="186"/>
                  </a:cubicBezTo>
                  <a:cubicBezTo>
                    <a:pt x="2196" y="186"/>
                    <a:pt x="2196" y="186"/>
                    <a:pt x="2196" y="186"/>
                  </a:cubicBezTo>
                  <a:cubicBezTo>
                    <a:pt x="2196" y="204"/>
                    <a:pt x="2197" y="222"/>
                    <a:pt x="2197" y="241"/>
                  </a:cubicBezTo>
                  <a:cubicBezTo>
                    <a:pt x="2197" y="241"/>
                    <a:pt x="2196" y="236"/>
                    <a:pt x="2195" y="224"/>
                  </a:cubicBezTo>
                  <a:cubicBezTo>
                    <a:pt x="2194" y="217"/>
                    <a:pt x="2193" y="209"/>
                    <a:pt x="2193" y="199"/>
                  </a:cubicBezTo>
                  <a:cubicBezTo>
                    <a:pt x="2193" y="190"/>
                    <a:pt x="2193" y="190"/>
                    <a:pt x="2193" y="190"/>
                  </a:cubicBezTo>
                  <a:cubicBezTo>
                    <a:pt x="2192" y="186"/>
                    <a:pt x="2192" y="186"/>
                    <a:pt x="2192" y="186"/>
                  </a:cubicBezTo>
                  <a:cubicBezTo>
                    <a:pt x="2185" y="190"/>
                    <a:pt x="2192" y="189"/>
                    <a:pt x="2192" y="191"/>
                  </a:cubicBezTo>
                  <a:cubicBezTo>
                    <a:pt x="2196" y="195"/>
                    <a:pt x="2201" y="200"/>
                    <a:pt x="2207"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76" name="Freeform 192"/>
            <p:cNvSpPr>
              <a:spLocks/>
            </p:cNvSpPr>
            <p:nvPr/>
          </p:nvSpPr>
          <p:spPr bwMode="gray">
            <a:xfrm>
              <a:off x="7791451" y="3100388"/>
              <a:ext cx="57150" cy="4763"/>
            </a:xfrm>
            <a:custGeom>
              <a:avLst/>
              <a:gdLst>
                <a:gd name="T0" fmla="*/ 23 w 24"/>
                <a:gd name="T1" fmla="*/ 2 h 2"/>
                <a:gd name="T2" fmla="*/ 14 w 24"/>
                <a:gd name="T3" fmla="*/ 0 h 2"/>
                <a:gd name="T4" fmla="*/ 23 w 24"/>
                <a:gd name="T5" fmla="*/ 2 h 2"/>
              </a:gdLst>
              <a:ahLst/>
              <a:cxnLst>
                <a:cxn ang="0">
                  <a:pos x="T0" y="T1"/>
                </a:cxn>
                <a:cxn ang="0">
                  <a:pos x="T2" y="T3"/>
                </a:cxn>
                <a:cxn ang="0">
                  <a:pos x="T4" y="T5"/>
                </a:cxn>
              </a:cxnLst>
              <a:rect l="0" t="0" r="r" b="b"/>
              <a:pathLst>
                <a:path w="24" h="2">
                  <a:moveTo>
                    <a:pt x="23" y="2"/>
                  </a:moveTo>
                  <a:cubicBezTo>
                    <a:pt x="17" y="1"/>
                    <a:pt x="0" y="1"/>
                    <a:pt x="14" y="0"/>
                  </a:cubicBezTo>
                  <a:cubicBezTo>
                    <a:pt x="16" y="1"/>
                    <a:pt x="24" y="1"/>
                    <a:pt x="2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77" name="Freeform 193"/>
            <p:cNvSpPr>
              <a:spLocks/>
            </p:cNvSpPr>
            <p:nvPr/>
          </p:nvSpPr>
          <p:spPr bwMode="gray">
            <a:xfrm>
              <a:off x="6969126" y="3084513"/>
              <a:ext cx="34925" cy="1588"/>
            </a:xfrm>
            <a:custGeom>
              <a:avLst/>
              <a:gdLst>
                <a:gd name="T0" fmla="*/ 8 w 15"/>
                <a:gd name="T1" fmla="*/ 1 h 1"/>
                <a:gd name="T2" fmla="*/ 0 w 15"/>
                <a:gd name="T3" fmla="*/ 1 h 1"/>
                <a:gd name="T4" fmla="*/ 15 w 15"/>
                <a:gd name="T5" fmla="*/ 0 h 1"/>
                <a:gd name="T6" fmla="*/ 8 w 15"/>
                <a:gd name="T7" fmla="*/ 1 h 1"/>
              </a:gdLst>
              <a:ahLst/>
              <a:cxnLst>
                <a:cxn ang="0">
                  <a:pos x="T0" y="T1"/>
                </a:cxn>
                <a:cxn ang="0">
                  <a:pos x="T2" y="T3"/>
                </a:cxn>
                <a:cxn ang="0">
                  <a:pos x="T4" y="T5"/>
                </a:cxn>
                <a:cxn ang="0">
                  <a:pos x="T6" y="T7"/>
                </a:cxn>
              </a:cxnLst>
              <a:rect l="0" t="0" r="r" b="b"/>
              <a:pathLst>
                <a:path w="15" h="1">
                  <a:moveTo>
                    <a:pt x="8" y="1"/>
                  </a:moveTo>
                  <a:cubicBezTo>
                    <a:pt x="7" y="1"/>
                    <a:pt x="1" y="1"/>
                    <a:pt x="0" y="1"/>
                  </a:cubicBezTo>
                  <a:cubicBezTo>
                    <a:pt x="5" y="0"/>
                    <a:pt x="11" y="0"/>
                    <a:pt x="15" y="0"/>
                  </a:cubicBezTo>
                  <a:cubicBezTo>
                    <a:pt x="9" y="0"/>
                    <a:pt x="10" y="1"/>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78" name="Freeform 194"/>
            <p:cNvSpPr>
              <a:spLocks/>
            </p:cNvSpPr>
            <p:nvPr/>
          </p:nvSpPr>
          <p:spPr bwMode="gray">
            <a:xfrm>
              <a:off x="6772276" y="2998788"/>
              <a:ext cx="49213" cy="66675"/>
            </a:xfrm>
            <a:custGeom>
              <a:avLst/>
              <a:gdLst>
                <a:gd name="T0" fmla="*/ 0 w 21"/>
                <a:gd name="T1" fmla="*/ 0 h 28"/>
                <a:gd name="T2" fmla="*/ 21 w 21"/>
                <a:gd name="T3" fmla="*/ 28 h 28"/>
                <a:gd name="T4" fmla="*/ 0 w 21"/>
                <a:gd name="T5" fmla="*/ 0 h 28"/>
              </a:gdLst>
              <a:ahLst/>
              <a:cxnLst>
                <a:cxn ang="0">
                  <a:pos x="T0" y="T1"/>
                </a:cxn>
                <a:cxn ang="0">
                  <a:pos x="T2" y="T3"/>
                </a:cxn>
                <a:cxn ang="0">
                  <a:pos x="T4" y="T5"/>
                </a:cxn>
              </a:cxnLst>
              <a:rect l="0" t="0" r="r" b="b"/>
              <a:pathLst>
                <a:path w="21" h="28">
                  <a:moveTo>
                    <a:pt x="0" y="0"/>
                  </a:moveTo>
                  <a:cubicBezTo>
                    <a:pt x="0" y="1"/>
                    <a:pt x="9" y="22"/>
                    <a:pt x="21" y="28"/>
                  </a:cubicBezTo>
                  <a:cubicBezTo>
                    <a:pt x="11" y="22"/>
                    <a:pt x="3" y="1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79" name="Freeform 195"/>
            <p:cNvSpPr>
              <a:spLocks/>
            </p:cNvSpPr>
            <p:nvPr/>
          </p:nvSpPr>
          <p:spPr bwMode="gray">
            <a:xfrm>
              <a:off x="6724651" y="2720976"/>
              <a:ext cx="19050" cy="34925"/>
            </a:xfrm>
            <a:custGeom>
              <a:avLst/>
              <a:gdLst>
                <a:gd name="T0" fmla="*/ 4 w 8"/>
                <a:gd name="T1" fmla="*/ 9 h 15"/>
                <a:gd name="T2" fmla="*/ 8 w 8"/>
                <a:gd name="T3" fmla="*/ 14 h 15"/>
                <a:gd name="T4" fmla="*/ 4 w 8"/>
                <a:gd name="T5" fmla="*/ 9 h 15"/>
              </a:gdLst>
              <a:ahLst/>
              <a:cxnLst>
                <a:cxn ang="0">
                  <a:pos x="T0" y="T1"/>
                </a:cxn>
                <a:cxn ang="0">
                  <a:pos x="T2" y="T3"/>
                </a:cxn>
                <a:cxn ang="0">
                  <a:pos x="T4" y="T5"/>
                </a:cxn>
              </a:cxnLst>
              <a:rect l="0" t="0" r="r" b="b"/>
              <a:pathLst>
                <a:path w="8" h="15">
                  <a:moveTo>
                    <a:pt x="4" y="9"/>
                  </a:moveTo>
                  <a:cubicBezTo>
                    <a:pt x="0" y="0"/>
                    <a:pt x="2" y="2"/>
                    <a:pt x="8" y="14"/>
                  </a:cubicBezTo>
                  <a:cubicBezTo>
                    <a:pt x="8" y="15"/>
                    <a:pt x="6" y="11"/>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80" name="Freeform 196"/>
            <p:cNvSpPr>
              <a:spLocks/>
            </p:cNvSpPr>
            <p:nvPr/>
          </p:nvSpPr>
          <p:spPr bwMode="gray">
            <a:xfrm>
              <a:off x="6700838" y="2687638"/>
              <a:ext cx="28575" cy="42863"/>
            </a:xfrm>
            <a:custGeom>
              <a:avLst/>
              <a:gdLst>
                <a:gd name="T0" fmla="*/ 9 w 12"/>
                <a:gd name="T1" fmla="*/ 16 h 18"/>
                <a:gd name="T2" fmla="*/ 0 w 12"/>
                <a:gd name="T3" fmla="*/ 0 h 18"/>
                <a:gd name="T4" fmla="*/ 9 w 12"/>
                <a:gd name="T5" fmla="*/ 16 h 18"/>
              </a:gdLst>
              <a:ahLst/>
              <a:cxnLst>
                <a:cxn ang="0">
                  <a:pos x="T0" y="T1"/>
                </a:cxn>
                <a:cxn ang="0">
                  <a:pos x="T2" y="T3"/>
                </a:cxn>
                <a:cxn ang="0">
                  <a:pos x="T4" y="T5"/>
                </a:cxn>
              </a:cxnLst>
              <a:rect l="0" t="0" r="r" b="b"/>
              <a:pathLst>
                <a:path w="12" h="18">
                  <a:moveTo>
                    <a:pt x="9" y="16"/>
                  </a:moveTo>
                  <a:cubicBezTo>
                    <a:pt x="4" y="8"/>
                    <a:pt x="2" y="4"/>
                    <a:pt x="0" y="0"/>
                  </a:cubicBezTo>
                  <a:cubicBezTo>
                    <a:pt x="0" y="0"/>
                    <a:pt x="12" y="18"/>
                    <a:pt x="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81" name="Freeform 197"/>
            <p:cNvSpPr>
              <a:spLocks/>
            </p:cNvSpPr>
            <p:nvPr/>
          </p:nvSpPr>
          <p:spPr bwMode="gray">
            <a:xfrm>
              <a:off x="6170613" y="2520951"/>
              <a:ext cx="61913" cy="31750"/>
            </a:xfrm>
            <a:custGeom>
              <a:avLst/>
              <a:gdLst>
                <a:gd name="T0" fmla="*/ 22 w 26"/>
                <a:gd name="T1" fmla="*/ 3 h 13"/>
                <a:gd name="T2" fmla="*/ 0 w 26"/>
                <a:gd name="T3" fmla="*/ 13 h 13"/>
                <a:gd name="T4" fmla="*/ 22 w 26"/>
                <a:gd name="T5" fmla="*/ 3 h 13"/>
              </a:gdLst>
              <a:ahLst/>
              <a:cxnLst>
                <a:cxn ang="0">
                  <a:pos x="T0" y="T1"/>
                </a:cxn>
                <a:cxn ang="0">
                  <a:pos x="T2" y="T3"/>
                </a:cxn>
                <a:cxn ang="0">
                  <a:pos x="T4" y="T5"/>
                </a:cxn>
              </a:cxnLst>
              <a:rect l="0" t="0" r="r" b="b"/>
              <a:pathLst>
                <a:path w="26" h="13">
                  <a:moveTo>
                    <a:pt x="22" y="3"/>
                  </a:moveTo>
                  <a:cubicBezTo>
                    <a:pt x="17" y="5"/>
                    <a:pt x="5" y="11"/>
                    <a:pt x="0" y="13"/>
                  </a:cubicBezTo>
                  <a:cubicBezTo>
                    <a:pt x="5" y="10"/>
                    <a:pt x="26" y="0"/>
                    <a:pt x="2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82" name="Freeform 198"/>
            <p:cNvSpPr>
              <a:spLocks/>
            </p:cNvSpPr>
            <p:nvPr/>
          </p:nvSpPr>
          <p:spPr bwMode="gray">
            <a:xfrm>
              <a:off x="5992813" y="2695576"/>
              <a:ext cx="20638" cy="31750"/>
            </a:xfrm>
            <a:custGeom>
              <a:avLst/>
              <a:gdLst>
                <a:gd name="T0" fmla="*/ 9 w 9"/>
                <a:gd name="T1" fmla="*/ 0 h 14"/>
                <a:gd name="T2" fmla="*/ 4 w 9"/>
                <a:gd name="T3" fmla="*/ 8 h 14"/>
                <a:gd name="T4" fmla="*/ 6 w 9"/>
                <a:gd name="T5" fmla="*/ 3 h 14"/>
                <a:gd name="T6" fmla="*/ 9 w 9"/>
                <a:gd name="T7" fmla="*/ 0 h 14"/>
              </a:gdLst>
              <a:ahLst/>
              <a:cxnLst>
                <a:cxn ang="0">
                  <a:pos x="T0" y="T1"/>
                </a:cxn>
                <a:cxn ang="0">
                  <a:pos x="T2" y="T3"/>
                </a:cxn>
                <a:cxn ang="0">
                  <a:pos x="T4" y="T5"/>
                </a:cxn>
                <a:cxn ang="0">
                  <a:pos x="T6" y="T7"/>
                </a:cxn>
              </a:cxnLst>
              <a:rect l="0" t="0" r="r" b="b"/>
              <a:pathLst>
                <a:path w="9" h="14">
                  <a:moveTo>
                    <a:pt x="9" y="0"/>
                  </a:moveTo>
                  <a:cubicBezTo>
                    <a:pt x="7" y="3"/>
                    <a:pt x="6" y="5"/>
                    <a:pt x="4" y="8"/>
                  </a:cubicBezTo>
                  <a:cubicBezTo>
                    <a:pt x="0" y="14"/>
                    <a:pt x="4" y="8"/>
                    <a:pt x="6" y="3"/>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83" name="Freeform 199"/>
            <p:cNvSpPr>
              <a:spLocks/>
            </p:cNvSpPr>
            <p:nvPr/>
          </p:nvSpPr>
          <p:spPr bwMode="gray">
            <a:xfrm>
              <a:off x="2822576" y="2882901"/>
              <a:ext cx="12700" cy="25400"/>
            </a:xfrm>
            <a:custGeom>
              <a:avLst/>
              <a:gdLst>
                <a:gd name="T0" fmla="*/ 0 w 8"/>
                <a:gd name="T1" fmla="*/ 16 h 16"/>
                <a:gd name="T2" fmla="*/ 8 w 8"/>
                <a:gd name="T3" fmla="*/ 0 h 16"/>
                <a:gd name="T4" fmla="*/ 8 w 8"/>
                <a:gd name="T5" fmla="*/ 3 h 16"/>
                <a:gd name="T6" fmla="*/ 0 w 8"/>
                <a:gd name="T7" fmla="*/ 16 h 16"/>
              </a:gdLst>
              <a:ahLst/>
              <a:cxnLst>
                <a:cxn ang="0">
                  <a:pos x="T0" y="T1"/>
                </a:cxn>
                <a:cxn ang="0">
                  <a:pos x="T2" y="T3"/>
                </a:cxn>
                <a:cxn ang="0">
                  <a:pos x="T4" y="T5"/>
                </a:cxn>
                <a:cxn ang="0">
                  <a:pos x="T6" y="T7"/>
                </a:cxn>
              </a:cxnLst>
              <a:rect l="0" t="0" r="r" b="b"/>
              <a:pathLst>
                <a:path w="8" h="16">
                  <a:moveTo>
                    <a:pt x="0" y="16"/>
                  </a:moveTo>
                  <a:lnTo>
                    <a:pt x="8" y="0"/>
                  </a:lnTo>
                  <a:lnTo>
                    <a:pt x="8" y="3"/>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84" name="Freeform 200"/>
            <p:cNvSpPr>
              <a:spLocks/>
            </p:cNvSpPr>
            <p:nvPr/>
          </p:nvSpPr>
          <p:spPr bwMode="gray">
            <a:xfrm>
              <a:off x="4191001" y="3294063"/>
              <a:ext cx="28575" cy="26988"/>
            </a:xfrm>
            <a:custGeom>
              <a:avLst/>
              <a:gdLst>
                <a:gd name="T0" fmla="*/ 1 w 12"/>
                <a:gd name="T1" fmla="*/ 0 h 11"/>
                <a:gd name="T2" fmla="*/ 8 w 12"/>
                <a:gd name="T3" fmla="*/ 8 h 11"/>
                <a:gd name="T4" fmla="*/ 1 w 12"/>
                <a:gd name="T5" fmla="*/ 0 h 11"/>
              </a:gdLst>
              <a:ahLst/>
              <a:cxnLst>
                <a:cxn ang="0">
                  <a:pos x="T0" y="T1"/>
                </a:cxn>
                <a:cxn ang="0">
                  <a:pos x="T2" y="T3"/>
                </a:cxn>
                <a:cxn ang="0">
                  <a:pos x="T4" y="T5"/>
                </a:cxn>
              </a:cxnLst>
              <a:rect l="0" t="0" r="r" b="b"/>
              <a:pathLst>
                <a:path w="12" h="11">
                  <a:moveTo>
                    <a:pt x="1" y="0"/>
                  </a:moveTo>
                  <a:cubicBezTo>
                    <a:pt x="10" y="9"/>
                    <a:pt x="7" y="7"/>
                    <a:pt x="8" y="8"/>
                  </a:cubicBezTo>
                  <a:cubicBezTo>
                    <a:pt x="0" y="1"/>
                    <a:pt x="12" y="1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85" name="Freeform 201"/>
            <p:cNvSpPr>
              <a:spLocks/>
            </p:cNvSpPr>
            <p:nvPr/>
          </p:nvSpPr>
          <p:spPr bwMode="gray">
            <a:xfrm>
              <a:off x="5224463" y="3138488"/>
              <a:ext cx="7938" cy="6350"/>
            </a:xfrm>
            <a:custGeom>
              <a:avLst/>
              <a:gdLst>
                <a:gd name="T0" fmla="*/ 5 w 5"/>
                <a:gd name="T1" fmla="*/ 0 h 4"/>
                <a:gd name="T2" fmla="*/ 2 w 5"/>
                <a:gd name="T3" fmla="*/ 4 h 4"/>
                <a:gd name="T4" fmla="*/ 0 w 5"/>
                <a:gd name="T5" fmla="*/ 1 h 4"/>
                <a:gd name="T6" fmla="*/ 5 w 5"/>
                <a:gd name="T7" fmla="*/ 0 h 4"/>
              </a:gdLst>
              <a:ahLst/>
              <a:cxnLst>
                <a:cxn ang="0">
                  <a:pos x="T0" y="T1"/>
                </a:cxn>
                <a:cxn ang="0">
                  <a:pos x="T2" y="T3"/>
                </a:cxn>
                <a:cxn ang="0">
                  <a:pos x="T4" y="T5"/>
                </a:cxn>
                <a:cxn ang="0">
                  <a:pos x="T6" y="T7"/>
                </a:cxn>
              </a:cxnLst>
              <a:rect l="0" t="0" r="r" b="b"/>
              <a:pathLst>
                <a:path w="5" h="4">
                  <a:moveTo>
                    <a:pt x="5" y="0"/>
                  </a:moveTo>
                  <a:lnTo>
                    <a:pt x="2" y="4"/>
                  </a:lnTo>
                  <a:lnTo>
                    <a:pt x="0" y="1"/>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86" name="Freeform 202"/>
            <p:cNvSpPr>
              <a:spLocks/>
            </p:cNvSpPr>
            <p:nvPr/>
          </p:nvSpPr>
          <p:spPr bwMode="gray">
            <a:xfrm>
              <a:off x="3290888" y="3451226"/>
              <a:ext cx="11113" cy="4763"/>
            </a:xfrm>
            <a:custGeom>
              <a:avLst/>
              <a:gdLst>
                <a:gd name="T0" fmla="*/ 2 w 5"/>
                <a:gd name="T1" fmla="*/ 2 h 2"/>
                <a:gd name="T2" fmla="*/ 4 w 5"/>
                <a:gd name="T3" fmla="*/ 1 h 2"/>
                <a:gd name="T4" fmla="*/ 2 w 5"/>
                <a:gd name="T5" fmla="*/ 2 h 2"/>
              </a:gdLst>
              <a:ahLst/>
              <a:cxnLst>
                <a:cxn ang="0">
                  <a:pos x="T0" y="T1"/>
                </a:cxn>
                <a:cxn ang="0">
                  <a:pos x="T2" y="T3"/>
                </a:cxn>
                <a:cxn ang="0">
                  <a:pos x="T4" y="T5"/>
                </a:cxn>
              </a:cxnLst>
              <a:rect l="0" t="0" r="r" b="b"/>
              <a:pathLst>
                <a:path w="5" h="2">
                  <a:moveTo>
                    <a:pt x="2" y="2"/>
                  </a:moveTo>
                  <a:cubicBezTo>
                    <a:pt x="5" y="2"/>
                    <a:pt x="0" y="0"/>
                    <a:pt x="4" y="1"/>
                  </a:cubicBezTo>
                  <a:cubicBezTo>
                    <a:pt x="3" y="2"/>
                    <a:pt x="3"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87" name="Freeform 203"/>
            <p:cNvSpPr>
              <a:spLocks/>
            </p:cNvSpPr>
            <p:nvPr/>
          </p:nvSpPr>
          <p:spPr bwMode="gray">
            <a:xfrm>
              <a:off x="2936876" y="2746376"/>
              <a:ext cx="733425" cy="719138"/>
            </a:xfrm>
            <a:custGeom>
              <a:avLst/>
              <a:gdLst>
                <a:gd name="T0" fmla="*/ 247 w 309"/>
                <a:gd name="T1" fmla="*/ 263 h 303"/>
                <a:gd name="T2" fmla="*/ 265 w 309"/>
                <a:gd name="T3" fmla="*/ 244 h 303"/>
                <a:gd name="T4" fmla="*/ 287 w 309"/>
                <a:gd name="T5" fmla="*/ 196 h 303"/>
                <a:gd name="T6" fmla="*/ 292 w 309"/>
                <a:gd name="T7" fmla="*/ 178 h 303"/>
                <a:gd name="T8" fmla="*/ 292 w 309"/>
                <a:gd name="T9" fmla="*/ 121 h 303"/>
                <a:gd name="T10" fmla="*/ 287 w 309"/>
                <a:gd name="T11" fmla="*/ 103 h 303"/>
                <a:gd name="T12" fmla="*/ 272 w 309"/>
                <a:gd name="T13" fmla="*/ 76 h 303"/>
                <a:gd name="T14" fmla="*/ 255 w 309"/>
                <a:gd name="T15" fmla="*/ 54 h 303"/>
                <a:gd name="T16" fmla="*/ 245 w 309"/>
                <a:gd name="T17" fmla="*/ 43 h 303"/>
                <a:gd name="T18" fmla="*/ 233 w 309"/>
                <a:gd name="T19" fmla="*/ 36 h 303"/>
                <a:gd name="T20" fmla="*/ 205 w 309"/>
                <a:gd name="T21" fmla="*/ 23 h 303"/>
                <a:gd name="T22" fmla="*/ 189 w 309"/>
                <a:gd name="T23" fmla="*/ 17 h 303"/>
                <a:gd name="T24" fmla="*/ 171 w 309"/>
                <a:gd name="T25" fmla="*/ 15 h 303"/>
                <a:gd name="T26" fmla="*/ 149 w 309"/>
                <a:gd name="T27" fmla="*/ 13 h 303"/>
                <a:gd name="T28" fmla="*/ 123 w 309"/>
                <a:gd name="T29" fmla="*/ 17 h 303"/>
                <a:gd name="T30" fmla="*/ 93 w 309"/>
                <a:gd name="T31" fmla="*/ 26 h 303"/>
                <a:gd name="T32" fmla="*/ 82 w 309"/>
                <a:gd name="T33" fmla="*/ 33 h 303"/>
                <a:gd name="T34" fmla="*/ 70 w 309"/>
                <a:gd name="T35" fmla="*/ 39 h 303"/>
                <a:gd name="T36" fmla="*/ 62 w 309"/>
                <a:gd name="T37" fmla="*/ 47 h 303"/>
                <a:gd name="T38" fmla="*/ 59 w 309"/>
                <a:gd name="T39" fmla="*/ 50 h 303"/>
                <a:gd name="T40" fmla="*/ 49 w 309"/>
                <a:gd name="T41" fmla="*/ 61 h 303"/>
                <a:gd name="T42" fmla="*/ 26 w 309"/>
                <a:gd name="T43" fmla="*/ 98 h 303"/>
                <a:gd name="T44" fmla="*/ 20 w 309"/>
                <a:gd name="T45" fmla="*/ 114 h 303"/>
                <a:gd name="T46" fmla="*/ 17 w 309"/>
                <a:gd name="T47" fmla="*/ 128 h 303"/>
                <a:gd name="T48" fmla="*/ 15 w 309"/>
                <a:gd name="T49" fmla="*/ 164 h 303"/>
                <a:gd name="T50" fmla="*/ 12 w 309"/>
                <a:gd name="T51" fmla="*/ 172 h 303"/>
                <a:gd name="T52" fmla="*/ 18 w 309"/>
                <a:gd name="T53" fmla="*/ 184 h 303"/>
                <a:gd name="T54" fmla="*/ 24 w 309"/>
                <a:gd name="T55" fmla="*/ 194 h 303"/>
                <a:gd name="T56" fmla="*/ 29 w 309"/>
                <a:gd name="T57" fmla="*/ 209 h 303"/>
                <a:gd name="T58" fmla="*/ 33 w 309"/>
                <a:gd name="T59" fmla="*/ 213 h 303"/>
                <a:gd name="T60" fmla="*/ 35 w 309"/>
                <a:gd name="T61" fmla="*/ 220 h 303"/>
                <a:gd name="T62" fmla="*/ 39 w 309"/>
                <a:gd name="T63" fmla="*/ 232 h 303"/>
                <a:gd name="T64" fmla="*/ 50 w 309"/>
                <a:gd name="T65" fmla="*/ 241 h 303"/>
                <a:gd name="T66" fmla="*/ 53 w 309"/>
                <a:gd name="T67" fmla="*/ 247 h 303"/>
                <a:gd name="T68" fmla="*/ 63 w 309"/>
                <a:gd name="T69" fmla="*/ 253 h 303"/>
                <a:gd name="T70" fmla="*/ 73 w 309"/>
                <a:gd name="T71" fmla="*/ 261 h 303"/>
                <a:gd name="T72" fmla="*/ 66 w 309"/>
                <a:gd name="T73" fmla="*/ 261 h 303"/>
                <a:gd name="T74" fmla="*/ 86 w 309"/>
                <a:gd name="T75" fmla="*/ 271 h 303"/>
                <a:gd name="T76" fmla="*/ 113 w 309"/>
                <a:gd name="T77" fmla="*/ 289 h 303"/>
                <a:gd name="T78" fmla="*/ 122 w 309"/>
                <a:gd name="T79" fmla="*/ 292 h 303"/>
                <a:gd name="T80" fmla="*/ 144 w 309"/>
                <a:gd name="T81" fmla="*/ 295 h 303"/>
                <a:gd name="T82" fmla="*/ 135 w 309"/>
                <a:gd name="T83" fmla="*/ 297 h 303"/>
                <a:gd name="T84" fmla="*/ 115 w 309"/>
                <a:gd name="T85" fmla="*/ 291 h 303"/>
                <a:gd name="T86" fmla="*/ 78 w 309"/>
                <a:gd name="T87" fmla="*/ 279 h 303"/>
                <a:gd name="T88" fmla="*/ 29 w 309"/>
                <a:gd name="T89" fmla="*/ 237 h 303"/>
                <a:gd name="T90" fmla="*/ 3 w 309"/>
                <a:gd name="T91" fmla="*/ 169 h 303"/>
                <a:gd name="T92" fmla="*/ 7 w 309"/>
                <a:gd name="T93" fmla="*/ 111 h 303"/>
                <a:gd name="T94" fmla="*/ 24 w 309"/>
                <a:gd name="T95" fmla="*/ 71 h 303"/>
                <a:gd name="T96" fmla="*/ 93 w 309"/>
                <a:gd name="T97" fmla="*/ 13 h 303"/>
                <a:gd name="T98" fmla="*/ 139 w 309"/>
                <a:gd name="T99" fmla="*/ 3 h 303"/>
                <a:gd name="T100" fmla="*/ 200 w 309"/>
                <a:gd name="T101" fmla="*/ 11 h 303"/>
                <a:gd name="T102" fmla="*/ 305 w 309"/>
                <a:gd name="T103" fmla="*/ 167 h 303"/>
                <a:gd name="T104" fmla="*/ 290 w 309"/>
                <a:gd name="T105" fmla="*/ 219 h 303"/>
                <a:gd name="T106" fmla="*/ 164 w 309"/>
                <a:gd name="T107" fmla="*/ 29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9" h="303">
                  <a:moveTo>
                    <a:pt x="164" y="297"/>
                  </a:moveTo>
                  <a:cubicBezTo>
                    <a:pt x="174" y="293"/>
                    <a:pt x="189" y="294"/>
                    <a:pt x="199" y="288"/>
                  </a:cubicBezTo>
                  <a:cubicBezTo>
                    <a:pt x="200" y="287"/>
                    <a:pt x="199" y="290"/>
                    <a:pt x="202" y="288"/>
                  </a:cubicBezTo>
                  <a:cubicBezTo>
                    <a:pt x="212" y="282"/>
                    <a:pt x="228" y="276"/>
                    <a:pt x="241" y="269"/>
                  </a:cubicBezTo>
                  <a:cubicBezTo>
                    <a:pt x="240" y="269"/>
                    <a:pt x="240" y="269"/>
                    <a:pt x="240" y="269"/>
                  </a:cubicBezTo>
                  <a:cubicBezTo>
                    <a:pt x="243" y="268"/>
                    <a:pt x="244" y="265"/>
                    <a:pt x="247" y="263"/>
                  </a:cubicBezTo>
                  <a:cubicBezTo>
                    <a:pt x="247" y="263"/>
                    <a:pt x="246" y="264"/>
                    <a:pt x="247" y="264"/>
                  </a:cubicBezTo>
                  <a:cubicBezTo>
                    <a:pt x="247" y="263"/>
                    <a:pt x="250" y="260"/>
                    <a:pt x="251" y="259"/>
                  </a:cubicBezTo>
                  <a:cubicBezTo>
                    <a:pt x="252" y="258"/>
                    <a:pt x="252" y="259"/>
                    <a:pt x="254" y="259"/>
                  </a:cubicBezTo>
                  <a:cubicBezTo>
                    <a:pt x="254" y="257"/>
                    <a:pt x="254" y="257"/>
                    <a:pt x="254" y="257"/>
                  </a:cubicBezTo>
                  <a:cubicBezTo>
                    <a:pt x="255" y="251"/>
                    <a:pt x="262" y="249"/>
                    <a:pt x="265" y="243"/>
                  </a:cubicBezTo>
                  <a:cubicBezTo>
                    <a:pt x="265" y="244"/>
                    <a:pt x="265" y="244"/>
                    <a:pt x="265" y="244"/>
                  </a:cubicBezTo>
                  <a:cubicBezTo>
                    <a:pt x="270" y="235"/>
                    <a:pt x="277" y="225"/>
                    <a:pt x="281" y="215"/>
                  </a:cubicBezTo>
                  <a:cubicBezTo>
                    <a:pt x="281" y="216"/>
                    <a:pt x="282" y="217"/>
                    <a:pt x="282" y="216"/>
                  </a:cubicBezTo>
                  <a:cubicBezTo>
                    <a:pt x="281" y="215"/>
                    <a:pt x="282" y="212"/>
                    <a:pt x="283" y="209"/>
                  </a:cubicBezTo>
                  <a:cubicBezTo>
                    <a:pt x="285" y="209"/>
                    <a:pt x="284" y="204"/>
                    <a:pt x="286" y="201"/>
                  </a:cubicBezTo>
                  <a:cubicBezTo>
                    <a:pt x="286" y="202"/>
                    <a:pt x="286" y="202"/>
                    <a:pt x="286" y="202"/>
                  </a:cubicBezTo>
                  <a:cubicBezTo>
                    <a:pt x="286" y="199"/>
                    <a:pt x="288" y="198"/>
                    <a:pt x="287" y="196"/>
                  </a:cubicBezTo>
                  <a:cubicBezTo>
                    <a:pt x="289" y="195"/>
                    <a:pt x="289" y="195"/>
                    <a:pt x="289" y="195"/>
                  </a:cubicBezTo>
                  <a:cubicBezTo>
                    <a:pt x="287" y="193"/>
                    <a:pt x="291" y="192"/>
                    <a:pt x="290" y="189"/>
                  </a:cubicBezTo>
                  <a:cubicBezTo>
                    <a:pt x="290" y="189"/>
                    <a:pt x="290" y="189"/>
                    <a:pt x="290" y="189"/>
                  </a:cubicBezTo>
                  <a:cubicBezTo>
                    <a:pt x="290" y="187"/>
                    <a:pt x="291" y="187"/>
                    <a:pt x="291" y="185"/>
                  </a:cubicBezTo>
                  <a:cubicBezTo>
                    <a:pt x="292" y="185"/>
                    <a:pt x="292" y="185"/>
                    <a:pt x="292" y="185"/>
                  </a:cubicBezTo>
                  <a:cubicBezTo>
                    <a:pt x="292" y="180"/>
                    <a:pt x="294" y="178"/>
                    <a:pt x="292" y="178"/>
                  </a:cubicBezTo>
                  <a:cubicBezTo>
                    <a:pt x="293" y="177"/>
                    <a:pt x="292" y="182"/>
                    <a:pt x="294" y="180"/>
                  </a:cubicBezTo>
                  <a:cubicBezTo>
                    <a:pt x="295" y="166"/>
                    <a:pt x="296" y="152"/>
                    <a:pt x="295" y="138"/>
                  </a:cubicBezTo>
                  <a:cubicBezTo>
                    <a:pt x="295" y="136"/>
                    <a:pt x="295" y="135"/>
                    <a:pt x="296" y="135"/>
                  </a:cubicBezTo>
                  <a:cubicBezTo>
                    <a:pt x="295" y="133"/>
                    <a:pt x="295" y="129"/>
                    <a:pt x="294" y="128"/>
                  </a:cubicBezTo>
                  <a:cubicBezTo>
                    <a:pt x="294" y="129"/>
                    <a:pt x="294" y="127"/>
                    <a:pt x="294" y="127"/>
                  </a:cubicBezTo>
                  <a:cubicBezTo>
                    <a:pt x="294" y="124"/>
                    <a:pt x="292" y="124"/>
                    <a:pt x="292" y="121"/>
                  </a:cubicBezTo>
                  <a:cubicBezTo>
                    <a:pt x="293" y="122"/>
                    <a:pt x="294" y="123"/>
                    <a:pt x="294" y="122"/>
                  </a:cubicBezTo>
                  <a:cubicBezTo>
                    <a:pt x="292" y="120"/>
                    <a:pt x="292" y="117"/>
                    <a:pt x="291" y="114"/>
                  </a:cubicBezTo>
                  <a:cubicBezTo>
                    <a:pt x="291" y="114"/>
                    <a:pt x="291" y="115"/>
                    <a:pt x="292" y="115"/>
                  </a:cubicBezTo>
                  <a:cubicBezTo>
                    <a:pt x="290" y="112"/>
                    <a:pt x="291" y="109"/>
                    <a:pt x="289" y="107"/>
                  </a:cubicBezTo>
                  <a:cubicBezTo>
                    <a:pt x="290" y="108"/>
                    <a:pt x="290" y="108"/>
                    <a:pt x="290" y="108"/>
                  </a:cubicBezTo>
                  <a:cubicBezTo>
                    <a:pt x="289" y="103"/>
                    <a:pt x="288" y="107"/>
                    <a:pt x="287" y="103"/>
                  </a:cubicBezTo>
                  <a:cubicBezTo>
                    <a:pt x="288" y="104"/>
                    <a:pt x="288" y="104"/>
                    <a:pt x="288" y="104"/>
                  </a:cubicBezTo>
                  <a:cubicBezTo>
                    <a:pt x="286" y="101"/>
                    <a:pt x="284" y="95"/>
                    <a:pt x="282" y="92"/>
                  </a:cubicBezTo>
                  <a:cubicBezTo>
                    <a:pt x="282" y="92"/>
                    <a:pt x="282" y="92"/>
                    <a:pt x="282" y="92"/>
                  </a:cubicBezTo>
                  <a:cubicBezTo>
                    <a:pt x="280" y="89"/>
                    <a:pt x="279" y="85"/>
                    <a:pt x="276" y="82"/>
                  </a:cubicBezTo>
                  <a:cubicBezTo>
                    <a:pt x="276" y="80"/>
                    <a:pt x="279" y="81"/>
                    <a:pt x="276" y="78"/>
                  </a:cubicBezTo>
                  <a:cubicBezTo>
                    <a:pt x="275" y="79"/>
                    <a:pt x="272" y="72"/>
                    <a:pt x="272" y="76"/>
                  </a:cubicBezTo>
                  <a:cubicBezTo>
                    <a:pt x="270" y="72"/>
                    <a:pt x="267" y="68"/>
                    <a:pt x="265" y="66"/>
                  </a:cubicBezTo>
                  <a:cubicBezTo>
                    <a:pt x="267" y="67"/>
                    <a:pt x="266" y="64"/>
                    <a:pt x="268" y="66"/>
                  </a:cubicBezTo>
                  <a:cubicBezTo>
                    <a:pt x="267" y="63"/>
                    <a:pt x="267" y="63"/>
                    <a:pt x="267" y="63"/>
                  </a:cubicBezTo>
                  <a:cubicBezTo>
                    <a:pt x="268" y="63"/>
                    <a:pt x="269" y="65"/>
                    <a:pt x="269" y="64"/>
                  </a:cubicBezTo>
                  <a:cubicBezTo>
                    <a:pt x="268" y="63"/>
                    <a:pt x="265" y="60"/>
                    <a:pt x="264" y="59"/>
                  </a:cubicBezTo>
                  <a:cubicBezTo>
                    <a:pt x="262" y="58"/>
                    <a:pt x="258" y="57"/>
                    <a:pt x="255" y="54"/>
                  </a:cubicBezTo>
                  <a:cubicBezTo>
                    <a:pt x="257" y="55"/>
                    <a:pt x="256" y="52"/>
                    <a:pt x="257" y="53"/>
                  </a:cubicBezTo>
                  <a:cubicBezTo>
                    <a:pt x="255" y="52"/>
                    <a:pt x="253" y="51"/>
                    <a:pt x="251" y="51"/>
                  </a:cubicBezTo>
                  <a:cubicBezTo>
                    <a:pt x="249" y="50"/>
                    <a:pt x="251" y="50"/>
                    <a:pt x="249" y="49"/>
                  </a:cubicBezTo>
                  <a:cubicBezTo>
                    <a:pt x="249" y="49"/>
                    <a:pt x="248" y="49"/>
                    <a:pt x="248" y="49"/>
                  </a:cubicBezTo>
                  <a:cubicBezTo>
                    <a:pt x="247" y="48"/>
                    <a:pt x="243" y="45"/>
                    <a:pt x="244" y="43"/>
                  </a:cubicBezTo>
                  <a:cubicBezTo>
                    <a:pt x="244" y="42"/>
                    <a:pt x="246" y="44"/>
                    <a:pt x="245" y="43"/>
                  </a:cubicBezTo>
                  <a:cubicBezTo>
                    <a:pt x="243" y="41"/>
                    <a:pt x="242" y="42"/>
                    <a:pt x="240" y="40"/>
                  </a:cubicBezTo>
                  <a:cubicBezTo>
                    <a:pt x="240" y="40"/>
                    <a:pt x="240" y="40"/>
                    <a:pt x="240" y="40"/>
                  </a:cubicBezTo>
                  <a:cubicBezTo>
                    <a:pt x="239" y="39"/>
                    <a:pt x="236" y="37"/>
                    <a:pt x="237" y="39"/>
                  </a:cubicBezTo>
                  <a:cubicBezTo>
                    <a:pt x="238" y="40"/>
                    <a:pt x="237" y="38"/>
                    <a:pt x="238" y="40"/>
                  </a:cubicBezTo>
                  <a:cubicBezTo>
                    <a:pt x="236" y="40"/>
                    <a:pt x="234" y="38"/>
                    <a:pt x="232" y="37"/>
                  </a:cubicBezTo>
                  <a:cubicBezTo>
                    <a:pt x="233" y="37"/>
                    <a:pt x="233" y="36"/>
                    <a:pt x="233" y="36"/>
                  </a:cubicBezTo>
                  <a:cubicBezTo>
                    <a:pt x="230" y="35"/>
                    <a:pt x="226" y="34"/>
                    <a:pt x="223" y="32"/>
                  </a:cubicBezTo>
                  <a:cubicBezTo>
                    <a:pt x="222" y="33"/>
                    <a:pt x="225" y="32"/>
                    <a:pt x="225" y="32"/>
                  </a:cubicBezTo>
                  <a:cubicBezTo>
                    <a:pt x="221" y="29"/>
                    <a:pt x="215" y="29"/>
                    <a:pt x="212" y="26"/>
                  </a:cubicBezTo>
                  <a:cubicBezTo>
                    <a:pt x="213" y="26"/>
                    <a:pt x="212" y="27"/>
                    <a:pt x="212" y="27"/>
                  </a:cubicBezTo>
                  <a:cubicBezTo>
                    <a:pt x="210" y="25"/>
                    <a:pt x="211" y="24"/>
                    <a:pt x="209" y="24"/>
                  </a:cubicBezTo>
                  <a:cubicBezTo>
                    <a:pt x="209" y="23"/>
                    <a:pt x="207" y="23"/>
                    <a:pt x="205" y="23"/>
                  </a:cubicBezTo>
                  <a:cubicBezTo>
                    <a:pt x="205" y="23"/>
                    <a:pt x="205" y="23"/>
                    <a:pt x="207" y="23"/>
                  </a:cubicBezTo>
                  <a:cubicBezTo>
                    <a:pt x="204" y="23"/>
                    <a:pt x="196" y="20"/>
                    <a:pt x="191" y="18"/>
                  </a:cubicBezTo>
                  <a:cubicBezTo>
                    <a:pt x="191" y="19"/>
                    <a:pt x="187" y="19"/>
                    <a:pt x="186" y="19"/>
                  </a:cubicBezTo>
                  <a:cubicBezTo>
                    <a:pt x="187" y="18"/>
                    <a:pt x="187" y="18"/>
                    <a:pt x="187" y="18"/>
                  </a:cubicBezTo>
                  <a:cubicBezTo>
                    <a:pt x="186" y="17"/>
                    <a:pt x="183" y="17"/>
                    <a:pt x="183" y="16"/>
                  </a:cubicBezTo>
                  <a:cubicBezTo>
                    <a:pt x="180" y="17"/>
                    <a:pt x="193" y="17"/>
                    <a:pt x="189" y="17"/>
                  </a:cubicBezTo>
                  <a:cubicBezTo>
                    <a:pt x="189" y="16"/>
                    <a:pt x="184" y="18"/>
                    <a:pt x="185" y="17"/>
                  </a:cubicBezTo>
                  <a:cubicBezTo>
                    <a:pt x="183" y="16"/>
                    <a:pt x="180" y="17"/>
                    <a:pt x="178" y="15"/>
                  </a:cubicBezTo>
                  <a:cubicBezTo>
                    <a:pt x="179" y="16"/>
                    <a:pt x="181" y="14"/>
                    <a:pt x="179" y="14"/>
                  </a:cubicBezTo>
                  <a:cubicBezTo>
                    <a:pt x="175" y="14"/>
                    <a:pt x="178" y="14"/>
                    <a:pt x="175" y="14"/>
                  </a:cubicBezTo>
                  <a:cubicBezTo>
                    <a:pt x="173" y="15"/>
                    <a:pt x="173" y="15"/>
                    <a:pt x="173" y="15"/>
                  </a:cubicBezTo>
                  <a:cubicBezTo>
                    <a:pt x="173" y="16"/>
                    <a:pt x="170" y="14"/>
                    <a:pt x="171" y="15"/>
                  </a:cubicBezTo>
                  <a:cubicBezTo>
                    <a:pt x="171" y="14"/>
                    <a:pt x="166" y="15"/>
                    <a:pt x="167" y="13"/>
                  </a:cubicBezTo>
                  <a:cubicBezTo>
                    <a:pt x="167" y="12"/>
                    <a:pt x="167" y="12"/>
                    <a:pt x="167" y="12"/>
                  </a:cubicBezTo>
                  <a:cubicBezTo>
                    <a:pt x="166" y="12"/>
                    <a:pt x="165" y="13"/>
                    <a:pt x="164" y="14"/>
                  </a:cubicBezTo>
                  <a:cubicBezTo>
                    <a:pt x="163" y="14"/>
                    <a:pt x="163" y="13"/>
                    <a:pt x="163" y="13"/>
                  </a:cubicBezTo>
                  <a:cubicBezTo>
                    <a:pt x="163" y="15"/>
                    <a:pt x="160" y="13"/>
                    <a:pt x="158" y="14"/>
                  </a:cubicBezTo>
                  <a:cubicBezTo>
                    <a:pt x="155" y="13"/>
                    <a:pt x="150" y="14"/>
                    <a:pt x="149" y="13"/>
                  </a:cubicBezTo>
                  <a:cubicBezTo>
                    <a:pt x="146" y="14"/>
                    <a:pt x="144" y="15"/>
                    <a:pt x="141" y="14"/>
                  </a:cubicBezTo>
                  <a:cubicBezTo>
                    <a:pt x="142" y="14"/>
                    <a:pt x="143" y="14"/>
                    <a:pt x="143" y="14"/>
                  </a:cubicBezTo>
                  <a:cubicBezTo>
                    <a:pt x="141" y="13"/>
                    <a:pt x="141" y="14"/>
                    <a:pt x="139" y="14"/>
                  </a:cubicBezTo>
                  <a:cubicBezTo>
                    <a:pt x="139" y="14"/>
                    <a:pt x="136" y="13"/>
                    <a:pt x="134" y="13"/>
                  </a:cubicBezTo>
                  <a:cubicBezTo>
                    <a:pt x="131" y="14"/>
                    <a:pt x="132" y="15"/>
                    <a:pt x="132" y="16"/>
                  </a:cubicBezTo>
                  <a:cubicBezTo>
                    <a:pt x="130" y="14"/>
                    <a:pt x="126" y="18"/>
                    <a:pt x="123" y="17"/>
                  </a:cubicBezTo>
                  <a:cubicBezTo>
                    <a:pt x="124" y="16"/>
                    <a:pt x="126" y="15"/>
                    <a:pt x="124" y="15"/>
                  </a:cubicBezTo>
                  <a:cubicBezTo>
                    <a:pt x="122" y="13"/>
                    <a:pt x="120" y="17"/>
                    <a:pt x="117" y="17"/>
                  </a:cubicBezTo>
                  <a:cubicBezTo>
                    <a:pt x="118" y="19"/>
                    <a:pt x="118" y="19"/>
                    <a:pt x="118" y="19"/>
                  </a:cubicBezTo>
                  <a:cubicBezTo>
                    <a:pt x="116" y="18"/>
                    <a:pt x="113" y="21"/>
                    <a:pt x="113" y="19"/>
                  </a:cubicBezTo>
                  <a:cubicBezTo>
                    <a:pt x="112" y="20"/>
                    <a:pt x="109" y="20"/>
                    <a:pt x="110" y="21"/>
                  </a:cubicBezTo>
                  <a:cubicBezTo>
                    <a:pt x="104" y="22"/>
                    <a:pt x="97" y="27"/>
                    <a:pt x="93" y="26"/>
                  </a:cubicBezTo>
                  <a:cubicBezTo>
                    <a:pt x="92" y="26"/>
                    <a:pt x="90" y="27"/>
                    <a:pt x="91" y="28"/>
                  </a:cubicBezTo>
                  <a:cubicBezTo>
                    <a:pt x="93" y="28"/>
                    <a:pt x="93" y="26"/>
                    <a:pt x="93" y="26"/>
                  </a:cubicBezTo>
                  <a:cubicBezTo>
                    <a:pt x="93" y="27"/>
                    <a:pt x="93" y="27"/>
                    <a:pt x="93" y="28"/>
                  </a:cubicBezTo>
                  <a:cubicBezTo>
                    <a:pt x="91" y="28"/>
                    <a:pt x="90" y="29"/>
                    <a:pt x="91" y="27"/>
                  </a:cubicBezTo>
                  <a:cubicBezTo>
                    <a:pt x="87" y="27"/>
                    <a:pt x="88" y="31"/>
                    <a:pt x="84" y="33"/>
                  </a:cubicBezTo>
                  <a:cubicBezTo>
                    <a:pt x="84" y="32"/>
                    <a:pt x="83" y="32"/>
                    <a:pt x="82" y="33"/>
                  </a:cubicBezTo>
                  <a:cubicBezTo>
                    <a:pt x="80" y="35"/>
                    <a:pt x="80" y="35"/>
                    <a:pt x="80" y="35"/>
                  </a:cubicBezTo>
                  <a:cubicBezTo>
                    <a:pt x="77" y="37"/>
                    <a:pt x="78" y="35"/>
                    <a:pt x="77" y="34"/>
                  </a:cubicBezTo>
                  <a:cubicBezTo>
                    <a:pt x="76" y="35"/>
                    <a:pt x="74" y="36"/>
                    <a:pt x="74" y="37"/>
                  </a:cubicBezTo>
                  <a:cubicBezTo>
                    <a:pt x="71" y="37"/>
                    <a:pt x="71" y="37"/>
                    <a:pt x="71" y="37"/>
                  </a:cubicBezTo>
                  <a:cubicBezTo>
                    <a:pt x="73" y="37"/>
                    <a:pt x="70" y="39"/>
                    <a:pt x="70" y="40"/>
                  </a:cubicBezTo>
                  <a:cubicBezTo>
                    <a:pt x="70" y="39"/>
                    <a:pt x="70" y="39"/>
                    <a:pt x="70" y="39"/>
                  </a:cubicBezTo>
                  <a:cubicBezTo>
                    <a:pt x="70" y="39"/>
                    <a:pt x="68" y="40"/>
                    <a:pt x="68" y="41"/>
                  </a:cubicBezTo>
                  <a:cubicBezTo>
                    <a:pt x="68" y="41"/>
                    <a:pt x="70" y="40"/>
                    <a:pt x="71" y="40"/>
                  </a:cubicBezTo>
                  <a:cubicBezTo>
                    <a:pt x="71" y="41"/>
                    <a:pt x="70" y="41"/>
                    <a:pt x="69" y="43"/>
                  </a:cubicBezTo>
                  <a:cubicBezTo>
                    <a:pt x="69" y="41"/>
                    <a:pt x="66" y="44"/>
                    <a:pt x="65" y="44"/>
                  </a:cubicBezTo>
                  <a:cubicBezTo>
                    <a:pt x="64" y="45"/>
                    <a:pt x="64" y="46"/>
                    <a:pt x="64" y="47"/>
                  </a:cubicBezTo>
                  <a:cubicBezTo>
                    <a:pt x="64" y="46"/>
                    <a:pt x="62" y="48"/>
                    <a:pt x="62" y="47"/>
                  </a:cubicBezTo>
                  <a:cubicBezTo>
                    <a:pt x="63" y="46"/>
                    <a:pt x="64" y="46"/>
                    <a:pt x="64" y="45"/>
                  </a:cubicBezTo>
                  <a:cubicBezTo>
                    <a:pt x="63" y="46"/>
                    <a:pt x="62" y="45"/>
                    <a:pt x="61" y="47"/>
                  </a:cubicBezTo>
                  <a:cubicBezTo>
                    <a:pt x="60" y="48"/>
                    <a:pt x="63" y="48"/>
                    <a:pt x="60" y="50"/>
                  </a:cubicBezTo>
                  <a:cubicBezTo>
                    <a:pt x="61" y="49"/>
                    <a:pt x="60" y="49"/>
                    <a:pt x="61" y="48"/>
                  </a:cubicBezTo>
                  <a:cubicBezTo>
                    <a:pt x="58" y="49"/>
                    <a:pt x="58" y="49"/>
                    <a:pt x="58" y="49"/>
                  </a:cubicBezTo>
                  <a:cubicBezTo>
                    <a:pt x="59" y="50"/>
                    <a:pt x="59" y="50"/>
                    <a:pt x="59" y="50"/>
                  </a:cubicBezTo>
                  <a:cubicBezTo>
                    <a:pt x="58" y="50"/>
                    <a:pt x="58" y="50"/>
                    <a:pt x="58" y="50"/>
                  </a:cubicBezTo>
                  <a:cubicBezTo>
                    <a:pt x="58" y="52"/>
                    <a:pt x="55" y="53"/>
                    <a:pt x="56" y="55"/>
                  </a:cubicBezTo>
                  <a:cubicBezTo>
                    <a:pt x="55" y="56"/>
                    <a:pt x="53" y="56"/>
                    <a:pt x="52" y="57"/>
                  </a:cubicBezTo>
                  <a:cubicBezTo>
                    <a:pt x="52" y="57"/>
                    <a:pt x="52" y="57"/>
                    <a:pt x="52" y="57"/>
                  </a:cubicBezTo>
                  <a:cubicBezTo>
                    <a:pt x="50" y="58"/>
                    <a:pt x="49" y="60"/>
                    <a:pt x="49" y="61"/>
                  </a:cubicBezTo>
                  <a:cubicBezTo>
                    <a:pt x="49" y="61"/>
                    <a:pt x="49" y="61"/>
                    <a:pt x="49" y="61"/>
                  </a:cubicBezTo>
                  <a:cubicBezTo>
                    <a:pt x="48" y="62"/>
                    <a:pt x="47" y="64"/>
                    <a:pt x="46" y="65"/>
                  </a:cubicBezTo>
                  <a:cubicBezTo>
                    <a:pt x="44" y="66"/>
                    <a:pt x="43" y="63"/>
                    <a:pt x="42" y="66"/>
                  </a:cubicBezTo>
                  <a:cubicBezTo>
                    <a:pt x="41" y="68"/>
                    <a:pt x="42" y="70"/>
                    <a:pt x="43" y="70"/>
                  </a:cubicBezTo>
                  <a:cubicBezTo>
                    <a:pt x="39" y="73"/>
                    <a:pt x="38" y="78"/>
                    <a:pt x="35" y="80"/>
                  </a:cubicBezTo>
                  <a:cubicBezTo>
                    <a:pt x="35" y="81"/>
                    <a:pt x="35" y="81"/>
                    <a:pt x="35" y="82"/>
                  </a:cubicBezTo>
                  <a:cubicBezTo>
                    <a:pt x="31" y="87"/>
                    <a:pt x="30" y="94"/>
                    <a:pt x="26" y="98"/>
                  </a:cubicBezTo>
                  <a:cubicBezTo>
                    <a:pt x="26" y="96"/>
                    <a:pt x="25" y="97"/>
                    <a:pt x="24" y="97"/>
                  </a:cubicBezTo>
                  <a:cubicBezTo>
                    <a:pt x="24" y="99"/>
                    <a:pt x="23" y="98"/>
                    <a:pt x="24" y="99"/>
                  </a:cubicBezTo>
                  <a:cubicBezTo>
                    <a:pt x="25" y="99"/>
                    <a:pt x="25" y="100"/>
                    <a:pt x="26" y="98"/>
                  </a:cubicBezTo>
                  <a:cubicBezTo>
                    <a:pt x="25" y="102"/>
                    <a:pt x="24" y="107"/>
                    <a:pt x="22" y="109"/>
                  </a:cubicBezTo>
                  <a:cubicBezTo>
                    <a:pt x="23" y="108"/>
                    <a:pt x="23" y="109"/>
                    <a:pt x="23" y="110"/>
                  </a:cubicBezTo>
                  <a:cubicBezTo>
                    <a:pt x="21" y="109"/>
                    <a:pt x="20" y="112"/>
                    <a:pt x="20" y="114"/>
                  </a:cubicBezTo>
                  <a:cubicBezTo>
                    <a:pt x="21" y="114"/>
                    <a:pt x="21" y="114"/>
                    <a:pt x="21" y="114"/>
                  </a:cubicBezTo>
                  <a:cubicBezTo>
                    <a:pt x="20" y="115"/>
                    <a:pt x="20" y="115"/>
                    <a:pt x="20" y="115"/>
                  </a:cubicBezTo>
                  <a:cubicBezTo>
                    <a:pt x="20" y="116"/>
                    <a:pt x="21" y="117"/>
                    <a:pt x="20" y="118"/>
                  </a:cubicBezTo>
                  <a:cubicBezTo>
                    <a:pt x="20" y="118"/>
                    <a:pt x="19" y="118"/>
                    <a:pt x="19" y="119"/>
                  </a:cubicBezTo>
                  <a:cubicBezTo>
                    <a:pt x="19" y="121"/>
                    <a:pt x="20" y="124"/>
                    <a:pt x="19" y="126"/>
                  </a:cubicBezTo>
                  <a:cubicBezTo>
                    <a:pt x="17" y="128"/>
                    <a:pt x="17" y="128"/>
                    <a:pt x="17" y="128"/>
                  </a:cubicBezTo>
                  <a:cubicBezTo>
                    <a:pt x="17" y="129"/>
                    <a:pt x="17" y="131"/>
                    <a:pt x="18" y="129"/>
                  </a:cubicBezTo>
                  <a:cubicBezTo>
                    <a:pt x="17" y="133"/>
                    <a:pt x="16" y="135"/>
                    <a:pt x="15" y="136"/>
                  </a:cubicBezTo>
                  <a:cubicBezTo>
                    <a:pt x="17" y="144"/>
                    <a:pt x="17" y="153"/>
                    <a:pt x="17" y="161"/>
                  </a:cubicBezTo>
                  <a:cubicBezTo>
                    <a:pt x="16" y="161"/>
                    <a:pt x="16" y="161"/>
                    <a:pt x="16" y="161"/>
                  </a:cubicBezTo>
                  <a:cubicBezTo>
                    <a:pt x="16" y="163"/>
                    <a:pt x="18" y="162"/>
                    <a:pt x="17" y="164"/>
                  </a:cubicBezTo>
                  <a:cubicBezTo>
                    <a:pt x="17" y="163"/>
                    <a:pt x="16" y="165"/>
                    <a:pt x="15" y="164"/>
                  </a:cubicBezTo>
                  <a:cubicBezTo>
                    <a:pt x="14" y="167"/>
                    <a:pt x="17" y="167"/>
                    <a:pt x="17" y="169"/>
                  </a:cubicBezTo>
                  <a:cubicBezTo>
                    <a:pt x="18" y="170"/>
                    <a:pt x="16" y="168"/>
                    <a:pt x="18" y="168"/>
                  </a:cubicBezTo>
                  <a:cubicBezTo>
                    <a:pt x="18" y="168"/>
                    <a:pt x="17" y="172"/>
                    <a:pt x="19" y="173"/>
                  </a:cubicBezTo>
                  <a:cubicBezTo>
                    <a:pt x="18" y="173"/>
                    <a:pt x="17" y="173"/>
                    <a:pt x="17" y="173"/>
                  </a:cubicBezTo>
                  <a:cubicBezTo>
                    <a:pt x="18" y="174"/>
                    <a:pt x="18" y="174"/>
                    <a:pt x="18" y="174"/>
                  </a:cubicBezTo>
                  <a:cubicBezTo>
                    <a:pt x="16" y="177"/>
                    <a:pt x="14" y="170"/>
                    <a:pt x="12" y="172"/>
                  </a:cubicBezTo>
                  <a:cubicBezTo>
                    <a:pt x="13" y="174"/>
                    <a:pt x="13" y="174"/>
                    <a:pt x="13" y="174"/>
                  </a:cubicBezTo>
                  <a:cubicBezTo>
                    <a:pt x="12" y="176"/>
                    <a:pt x="11" y="170"/>
                    <a:pt x="11" y="174"/>
                  </a:cubicBezTo>
                  <a:cubicBezTo>
                    <a:pt x="12" y="176"/>
                    <a:pt x="14" y="177"/>
                    <a:pt x="14" y="176"/>
                  </a:cubicBezTo>
                  <a:cubicBezTo>
                    <a:pt x="15" y="179"/>
                    <a:pt x="18" y="177"/>
                    <a:pt x="18" y="181"/>
                  </a:cubicBezTo>
                  <a:cubicBezTo>
                    <a:pt x="18" y="182"/>
                    <a:pt x="18" y="178"/>
                    <a:pt x="17" y="179"/>
                  </a:cubicBezTo>
                  <a:cubicBezTo>
                    <a:pt x="16" y="181"/>
                    <a:pt x="18" y="182"/>
                    <a:pt x="18" y="184"/>
                  </a:cubicBezTo>
                  <a:cubicBezTo>
                    <a:pt x="18" y="182"/>
                    <a:pt x="20" y="183"/>
                    <a:pt x="21" y="185"/>
                  </a:cubicBezTo>
                  <a:cubicBezTo>
                    <a:pt x="20" y="187"/>
                    <a:pt x="19" y="184"/>
                    <a:pt x="20" y="187"/>
                  </a:cubicBezTo>
                  <a:cubicBezTo>
                    <a:pt x="20" y="187"/>
                    <a:pt x="22" y="189"/>
                    <a:pt x="22" y="187"/>
                  </a:cubicBezTo>
                  <a:cubicBezTo>
                    <a:pt x="24" y="187"/>
                    <a:pt x="22" y="190"/>
                    <a:pt x="24" y="191"/>
                  </a:cubicBezTo>
                  <a:cubicBezTo>
                    <a:pt x="23" y="193"/>
                    <a:pt x="20" y="189"/>
                    <a:pt x="20" y="192"/>
                  </a:cubicBezTo>
                  <a:cubicBezTo>
                    <a:pt x="21" y="192"/>
                    <a:pt x="23" y="196"/>
                    <a:pt x="24" y="194"/>
                  </a:cubicBezTo>
                  <a:cubicBezTo>
                    <a:pt x="24" y="195"/>
                    <a:pt x="24" y="195"/>
                    <a:pt x="23" y="195"/>
                  </a:cubicBezTo>
                  <a:cubicBezTo>
                    <a:pt x="22" y="197"/>
                    <a:pt x="26" y="198"/>
                    <a:pt x="24" y="200"/>
                  </a:cubicBezTo>
                  <a:cubicBezTo>
                    <a:pt x="26" y="200"/>
                    <a:pt x="26" y="200"/>
                    <a:pt x="26" y="200"/>
                  </a:cubicBezTo>
                  <a:cubicBezTo>
                    <a:pt x="25" y="200"/>
                    <a:pt x="25" y="201"/>
                    <a:pt x="25" y="202"/>
                  </a:cubicBezTo>
                  <a:cubicBezTo>
                    <a:pt x="26" y="204"/>
                    <a:pt x="29" y="207"/>
                    <a:pt x="27" y="207"/>
                  </a:cubicBezTo>
                  <a:cubicBezTo>
                    <a:pt x="27" y="208"/>
                    <a:pt x="29" y="211"/>
                    <a:pt x="29" y="209"/>
                  </a:cubicBezTo>
                  <a:cubicBezTo>
                    <a:pt x="29" y="207"/>
                    <a:pt x="27" y="207"/>
                    <a:pt x="28" y="205"/>
                  </a:cubicBezTo>
                  <a:cubicBezTo>
                    <a:pt x="28" y="207"/>
                    <a:pt x="30" y="208"/>
                    <a:pt x="31" y="209"/>
                  </a:cubicBezTo>
                  <a:cubicBezTo>
                    <a:pt x="30" y="210"/>
                    <a:pt x="30" y="210"/>
                    <a:pt x="30" y="210"/>
                  </a:cubicBezTo>
                  <a:cubicBezTo>
                    <a:pt x="31" y="210"/>
                    <a:pt x="32" y="212"/>
                    <a:pt x="33" y="212"/>
                  </a:cubicBezTo>
                  <a:cubicBezTo>
                    <a:pt x="32" y="212"/>
                    <a:pt x="32" y="212"/>
                    <a:pt x="32" y="213"/>
                  </a:cubicBezTo>
                  <a:cubicBezTo>
                    <a:pt x="33" y="213"/>
                    <a:pt x="33" y="213"/>
                    <a:pt x="33" y="213"/>
                  </a:cubicBezTo>
                  <a:cubicBezTo>
                    <a:pt x="35" y="216"/>
                    <a:pt x="32" y="215"/>
                    <a:pt x="33" y="217"/>
                  </a:cubicBezTo>
                  <a:cubicBezTo>
                    <a:pt x="31" y="216"/>
                    <a:pt x="31" y="216"/>
                    <a:pt x="31" y="216"/>
                  </a:cubicBezTo>
                  <a:cubicBezTo>
                    <a:pt x="32" y="216"/>
                    <a:pt x="31" y="217"/>
                    <a:pt x="32" y="219"/>
                  </a:cubicBezTo>
                  <a:cubicBezTo>
                    <a:pt x="34" y="219"/>
                    <a:pt x="35" y="219"/>
                    <a:pt x="36" y="219"/>
                  </a:cubicBezTo>
                  <a:cubicBezTo>
                    <a:pt x="38" y="220"/>
                    <a:pt x="36" y="220"/>
                    <a:pt x="37" y="221"/>
                  </a:cubicBezTo>
                  <a:cubicBezTo>
                    <a:pt x="35" y="220"/>
                    <a:pt x="35" y="220"/>
                    <a:pt x="35" y="220"/>
                  </a:cubicBezTo>
                  <a:cubicBezTo>
                    <a:pt x="35" y="220"/>
                    <a:pt x="35" y="222"/>
                    <a:pt x="36" y="224"/>
                  </a:cubicBezTo>
                  <a:cubicBezTo>
                    <a:pt x="37" y="225"/>
                    <a:pt x="39" y="226"/>
                    <a:pt x="39" y="224"/>
                  </a:cubicBezTo>
                  <a:cubicBezTo>
                    <a:pt x="39" y="225"/>
                    <a:pt x="40" y="227"/>
                    <a:pt x="38" y="226"/>
                  </a:cubicBezTo>
                  <a:cubicBezTo>
                    <a:pt x="40" y="228"/>
                    <a:pt x="39" y="225"/>
                    <a:pt x="41" y="227"/>
                  </a:cubicBezTo>
                  <a:cubicBezTo>
                    <a:pt x="41" y="228"/>
                    <a:pt x="42" y="231"/>
                    <a:pt x="42" y="233"/>
                  </a:cubicBezTo>
                  <a:cubicBezTo>
                    <a:pt x="39" y="232"/>
                    <a:pt x="39" y="232"/>
                    <a:pt x="39" y="232"/>
                  </a:cubicBezTo>
                  <a:cubicBezTo>
                    <a:pt x="40" y="233"/>
                    <a:pt x="40" y="233"/>
                    <a:pt x="40" y="233"/>
                  </a:cubicBezTo>
                  <a:cubicBezTo>
                    <a:pt x="38" y="233"/>
                    <a:pt x="40" y="235"/>
                    <a:pt x="38" y="235"/>
                  </a:cubicBezTo>
                  <a:cubicBezTo>
                    <a:pt x="39" y="236"/>
                    <a:pt x="40" y="237"/>
                    <a:pt x="41" y="237"/>
                  </a:cubicBezTo>
                  <a:cubicBezTo>
                    <a:pt x="41" y="233"/>
                    <a:pt x="46" y="238"/>
                    <a:pt x="47" y="236"/>
                  </a:cubicBezTo>
                  <a:cubicBezTo>
                    <a:pt x="50" y="239"/>
                    <a:pt x="44" y="242"/>
                    <a:pt x="50" y="243"/>
                  </a:cubicBezTo>
                  <a:cubicBezTo>
                    <a:pt x="50" y="242"/>
                    <a:pt x="53" y="243"/>
                    <a:pt x="50" y="241"/>
                  </a:cubicBezTo>
                  <a:cubicBezTo>
                    <a:pt x="52" y="243"/>
                    <a:pt x="53" y="241"/>
                    <a:pt x="55" y="244"/>
                  </a:cubicBezTo>
                  <a:cubicBezTo>
                    <a:pt x="52" y="243"/>
                    <a:pt x="55" y="247"/>
                    <a:pt x="51" y="246"/>
                  </a:cubicBezTo>
                  <a:cubicBezTo>
                    <a:pt x="52" y="245"/>
                    <a:pt x="51" y="244"/>
                    <a:pt x="50" y="243"/>
                  </a:cubicBezTo>
                  <a:cubicBezTo>
                    <a:pt x="50" y="245"/>
                    <a:pt x="48" y="245"/>
                    <a:pt x="50" y="247"/>
                  </a:cubicBezTo>
                  <a:cubicBezTo>
                    <a:pt x="51" y="248"/>
                    <a:pt x="53" y="250"/>
                    <a:pt x="54" y="249"/>
                  </a:cubicBezTo>
                  <a:cubicBezTo>
                    <a:pt x="55" y="248"/>
                    <a:pt x="52" y="247"/>
                    <a:pt x="53" y="247"/>
                  </a:cubicBezTo>
                  <a:cubicBezTo>
                    <a:pt x="56" y="249"/>
                    <a:pt x="55" y="251"/>
                    <a:pt x="58" y="250"/>
                  </a:cubicBezTo>
                  <a:cubicBezTo>
                    <a:pt x="56" y="249"/>
                    <a:pt x="57" y="248"/>
                    <a:pt x="57" y="247"/>
                  </a:cubicBezTo>
                  <a:cubicBezTo>
                    <a:pt x="59" y="248"/>
                    <a:pt x="59" y="248"/>
                    <a:pt x="59" y="248"/>
                  </a:cubicBezTo>
                  <a:cubicBezTo>
                    <a:pt x="58" y="249"/>
                    <a:pt x="58" y="249"/>
                    <a:pt x="58" y="249"/>
                  </a:cubicBezTo>
                  <a:cubicBezTo>
                    <a:pt x="61" y="252"/>
                    <a:pt x="60" y="248"/>
                    <a:pt x="63" y="251"/>
                  </a:cubicBezTo>
                  <a:cubicBezTo>
                    <a:pt x="63" y="253"/>
                    <a:pt x="63" y="253"/>
                    <a:pt x="63" y="253"/>
                  </a:cubicBezTo>
                  <a:cubicBezTo>
                    <a:pt x="62" y="254"/>
                    <a:pt x="59" y="249"/>
                    <a:pt x="58" y="251"/>
                  </a:cubicBezTo>
                  <a:cubicBezTo>
                    <a:pt x="60" y="253"/>
                    <a:pt x="62" y="253"/>
                    <a:pt x="63" y="255"/>
                  </a:cubicBezTo>
                  <a:cubicBezTo>
                    <a:pt x="61" y="254"/>
                    <a:pt x="61" y="254"/>
                    <a:pt x="61" y="254"/>
                  </a:cubicBezTo>
                  <a:cubicBezTo>
                    <a:pt x="62" y="255"/>
                    <a:pt x="61" y="257"/>
                    <a:pt x="65" y="259"/>
                  </a:cubicBezTo>
                  <a:cubicBezTo>
                    <a:pt x="67" y="259"/>
                    <a:pt x="65" y="258"/>
                    <a:pt x="66" y="258"/>
                  </a:cubicBezTo>
                  <a:cubicBezTo>
                    <a:pt x="69" y="260"/>
                    <a:pt x="71" y="260"/>
                    <a:pt x="73" y="261"/>
                  </a:cubicBezTo>
                  <a:cubicBezTo>
                    <a:pt x="72" y="262"/>
                    <a:pt x="77" y="264"/>
                    <a:pt x="73" y="264"/>
                  </a:cubicBezTo>
                  <a:cubicBezTo>
                    <a:pt x="73" y="262"/>
                    <a:pt x="68" y="259"/>
                    <a:pt x="66" y="259"/>
                  </a:cubicBezTo>
                  <a:cubicBezTo>
                    <a:pt x="66" y="262"/>
                    <a:pt x="64" y="257"/>
                    <a:pt x="62" y="258"/>
                  </a:cubicBezTo>
                  <a:cubicBezTo>
                    <a:pt x="64" y="260"/>
                    <a:pt x="63" y="262"/>
                    <a:pt x="63" y="263"/>
                  </a:cubicBezTo>
                  <a:cubicBezTo>
                    <a:pt x="63" y="263"/>
                    <a:pt x="64" y="264"/>
                    <a:pt x="65" y="264"/>
                  </a:cubicBezTo>
                  <a:cubicBezTo>
                    <a:pt x="66" y="263"/>
                    <a:pt x="65" y="262"/>
                    <a:pt x="66" y="261"/>
                  </a:cubicBezTo>
                  <a:cubicBezTo>
                    <a:pt x="68" y="264"/>
                    <a:pt x="72" y="265"/>
                    <a:pt x="74" y="266"/>
                  </a:cubicBezTo>
                  <a:cubicBezTo>
                    <a:pt x="75" y="267"/>
                    <a:pt x="74" y="268"/>
                    <a:pt x="72" y="267"/>
                  </a:cubicBezTo>
                  <a:cubicBezTo>
                    <a:pt x="76" y="269"/>
                    <a:pt x="80" y="272"/>
                    <a:pt x="84" y="274"/>
                  </a:cubicBezTo>
                  <a:cubicBezTo>
                    <a:pt x="82" y="271"/>
                    <a:pt x="88" y="276"/>
                    <a:pt x="87" y="274"/>
                  </a:cubicBezTo>
                  <a:cubicBezTo>
                    <a:pt x="85" y="272"/>
                    <a:pt x="84" y="270"/>
                    <a:pt x="86" y="270"/>
                  </a:cubicBezTo>
                  <a:cubicBezTo>
                    <a:pt x="87" y="271"/>
                    <a:pt x="85" y="271"/>
                    <a:pt x="86" y="271"/>
                  </a:cubicBezTo>
                  <a:cubicBezTo>
                    <a:pt x="88" y="271"/>
                    <a:pt x="87" y="274"/>
                    <a:pt x="90" y="274"/>
                  </a:cubicBezTo>
                  <a:cubicBezTo>
                    <a:pt x="86" y="272"/>
                    <a:pt x="88" y="275"/>
                    <a:pt x="86" y="276"/>
                  </a:cubicBezTo>
                  <a:cubicBezTo>
                    <a:pt x="89" y="277"/>
                    <a:pt x="86" y="277"/>
                    <a:pt x="88" y="278"/>
                  </a:cubicBezTo>
                  <a:cubicBezTo>
                    <a:pt x="92" y="279"/>
                    <a:pt x="95" y="280"/>
                    <a:pt x="98" y="281"/>
                  </a:cubicBezTo>
                  <a:cubicBezTo>
                    <a:pt x="101" y="284"/>
                    <a:pt x="108" y="285"/>
                    <a:pt x="111" y="286"/>
                  </a:cubicBezTo>
                  <a:cubicBezTo>
                    <a:pt x="113" y="287"/>
                    <a:pt x="111" y="288"/>
                    <a:pt x="113" y="289"/>
                  </a:cubicBezTo>
                  <a:cubicBezTo>
                    <a:pt x="115" y="290"/>
                    <a:pt x="112" y="287"/>
                    <a:pt x="115" y="289"/>
                  </a:cubicBezTo>
                  <a:cubicBezTo>
                    <a:pt x="115" y="289"/>
                    <a:pt x="115" y="289"/>
                    <a:pt x="115" y="289"/>
                  </a:cubicBezTo>
                  <a:cubicBezTo>
                    <a:pt x="116" y="289"/>
                    <a:pt x="121" y="292"/>
                    <a:pt x="122" y="290"/>
                  </a:cubicBezTo>
                  <a:cubicBezTo>
                    <a:pt x="121" y="291"/>
                    <a:pt x="121" y="291"/>
                    <a:pt x="121" y="291"/>
                  </a:cubicBezTo>
                  <a:cubicBezTo>
                    <a:pt x="121" y="291"/>
                    <a:pt x="122" y="291"/>
                    <a:pt x="123" y="291"/>
                  </a:cubicBezTo>
                  <a:cubicBezTo>
                    <a:pt x="123" y="292"/>
                    <a:pt x="123" y="292"/>
                    <a:pt x="122" y="292"/>
                  </a:cubicBezTo>
                  <a:cubicBezTo>
                    <a:pt x="124" y="294"/>
                    <a:pt x="127" y="293"/>
                    <a:pt x="129" y="293"/>
                  </a:cubicBezTo>
                  <a:cubicBezTo>
                    <a:pt x="128" y="292"/>
                    <a:pt x="128" y="292"/>
                    <a:pt x="128" y="292"/>
                  </a:cubicBezTo>
                  <a:cubicBezTo>
                    <a:pt x="132" y="292"/>
                    <a:pt x="135" y="294"/>
                    <a:pt x="139" y="294"/>
                  </a:cubicBezTo>
                  <a:cubicBezTo>
                    <a:pt x="139" y="295"/>
                    <a:pt x="139" y="295"/>
                    <a:pt x="139" y="295"/>
                  </a:cubicBezTo>
                  <a:cubicBezTo>
                    <a:pt x="141" y="294"/>
                    <a:pt x="141" y="294"/>
                    <a:pt x="141" y="294"/>
                  </a:cubicBezTo>
                  <a:cubicBezTo>
                    <a:pt x="140" y="295"/>
                    <a:pt x="142" y="296"/>
                    <a:pt x="144" y="295"/>
                  </a:cubicBezTo>
                  <a:cubicBezTo>
                    <a:pt x="137" y="297"/>
                    <a:pt x="137" y="297"/>
                    <a:pt x="137" y="297"/>
                  </a:cubicBezTo>
                  <a:cubicBezTo>
                    <a:pt x="136" y="297"/>
                    <a:pt x="139" y="296"/>
                    <a:pt x="138" y="295"/>
                  </a:cubicBezTo>
                  <a:cubicBezTo>
                    <a:pt x="137" y="294"/>
                    <a:pt x="134" y="294"/>
                    <a:pt x="133" y="295"/>
                  </a:cubicBezTo>
                  <a:cubicBezTo>
                    <a:pt x="134" y="295"/>
                    <a:pt x="135" y="295"/>
                    <a:pt x="136" y="295"/>
                  </a:cubicBezTo>
                  <a:cubicBezTo>
                    <a:pt x="136" y="296"/>
                    <a:pt x="134" y="296"/>
                    <a:pt x="133" y="297"/>
                  </a:cubicBezTo>
                  <a:cubicBezTo>
                    <a:pt x="133" y="297"/>
                    <a:pt x="134" y="297"/>
                    <a:pt x="135" y="297"/>
                  </a:cubicBezTo>
                  <a:cubicBezTo>
                    <a:pt x="133" y="297"/>
                    <a:pt x="131" y="297"/>
                    <a:pt x="129" y="297"/>
                  </a:cubicBezTo>
                  <a:cubicBezTo>
                    <a:pt x="131" y="297"/>
                    <a:pt x="128" y="296"/>
                    <a:pt x="129" y="296"/>
                  </a:cubicBezTo>
                  <a:cubicBezTo>
                    <a:pt x="129" y="297"/>
                    <a:pt x="126" y="297"/>
                    <a:pt x="123" y="296"/>
                  </a:cubicBezTo>
                  <a:cubicBezTo>
                    <a:pt x="121" y="294"/>
                    <a:pt x="117" y="295"/>
                    <a:pt x="114" y="294"/>
                  </a:cubicBezTo>
                  <a:cubicBezTo>
                    <a:pt x="115" y="293"/>
                    <a:pt x="118" y="293"/>
                    <a:pt x="120" y="293"/>
                  </a:cubicBezTo>
                  <a:cubicBezTo>
                    <a:pt x="118" y="291"/>
                    <a:pt x="117" y="292"/>
                    <a:pt x="115" y="291"/>
                  </a:cubicBezTo>
                  <a:cubicBezTo>
                    <a:pt x="114" y="292"/>
                    <a:pt x="113" y="293"/>
                    <a:pt x="110" y="293"/>
                  </a:cubicBezTo>
                  <a:cubicBezTo>
                    <a:pt x="110" y="292"/>
                    <a:pt x="110" y="292"/>
                    <a:pt x="110" y="292"/>
                  </a:cubicBezTo>
                  <a:cubicBezTo>
                    <a:pt x="107" y="291"/>
                    <a:pt x="107" y="293"/>
                    <a:pt x="104" y="291"/>
                  </a:cubicBezTo>
                  <a:cubicBezTo>
                    <a:pt x="98" y="289"/>
                    <a:pt x="93" y="287"/>
                    <a:pt x="89" y="284"/>
                  </a:cubicBezTo>
                  <a:cubicBezTo>
                    <a:pt x="89" y="283"/>
                    <a:pt x="89" y="283"/>
                    <a:pt x="89" y="283"/>
                  </a:cubicBezTo>
                  <a:cubicBezTo>
                    <a:pt x="86" y="284"/>
                    <a:pt x="81" y="280"/>
                    <a:pt x="78" y="279"/>
                  </a:cubicBezTo>
                  <a:cubicBezTo>
                    <a:pt x="74" y="276"/>
                    <a:pt x="67" y="274"/>
                    <a:pt x="66" y="270"/>
                  </a:cubicBezTo>
                  <a:cubicBezTo>
                    <a:pt x="57" y="265"/>
                    <a:pt x="50" y="260"/>
                    <a:pt x="43" y="251"/>
                  </a:cubicBezTo>
                  <a:cubicBezTo>
                    <a:pt x="45" y="252"/>
                    <a:pt x="45" y="252"/>
                    <a:pt x="45" y="252"/>
                  </a:cubicBezTo>
                  <a:cubicBezTo>
                    <a:pt x="43" y="251"/>
                    <a:pt x="45" y="250"/>
                    <a:pt x="44" y="249"/>
                  </a:cubicBezTo>
                  <a:cubicBezTo>
                    <a:pt x="44" y="251"/>
                    <a:pt x="41" y="248"/>
                    <a:pt x="39" y="248"/>
                  </a:cubicBezTo>
                  <a:cubicBezTo>
                    <a:pt x="37" y="244"/>
                    <a:pt x="33" y="239"/>
                    <a:pt x="29" y="237"/>
                  </a:cubicBezTo>
                  <a:cubicBezTo>
                    <a:pt x="30" y="236"/>
                    <a:pt x="30" y="236"/>
                    <a:pt x="30" y="236"/>
                  </a:cubicBezTo>
                  <a:cubicBezTo>
                    <a:pt x="26" y="233"/>
                    <a:pt x="25" y="228"/>
                    <a:pt x="23" y="224"/>
                  </a:cubicBezTo>
                  <a:cubicBezTo>
                    <a:pt x="23" y="223"/>
                    <a:pt x="23" y="222"/>
                    <a:pt x="22" y="220"/>
                  </a:cubicBezTo>
                  <a:cubicBezTo>
                    <a:pt x="20" y="218"/>
                    <a:pt x="19" y="217"/>
                    <a:pt x="16" y="214"/>
                  </a:cubicBezTo>
                  <a:cubicBezTo>
                    <a:pt x="15" y="211"/>
                    <a:pt x="14" y="206"/>
                    <a:pt x="13" y="203"/>
                  </a:cubicBezTo>
                  <a:cubicBezTo>
                    <a:pt x="7" y="193"/>
                    <a:pt x="6" y="181"/>
                    <a:pt x="3" y="169"/>
                  </a:cubicBezTo>
                  <a:cubicBezTo>
                    <a:pt x="4" y="168"/>
                    <a:pt x="4" y="168"/>
                    <a:pt x="4" y="168"/>
                  </a:cubicBezTo>
                  <a:cubicBezTo>
                    <a:pt x="0" y="157"/>
                    <a:pt x="3" y="142"/>
                    <a:pt x="3" y="132"/>
                  </a:cubicBezTo>
                  <a:cubicBezTo>
                    <a:pt x="5" y="133"/>
                    <a:pt x="5" y="133"/>
                    <a:pt x="5" y="133"/>
                  </a:cubicBezTo>
                  <a:cubicBezTo>
                    <a:pt x="6" y="130"/>
                    <a:pt x="5" y="126"/>
                    <a:pt x="4" y="127"/>
                  </a:cubicBezTo>
                  <a:cubicBezTo>
                    <a:pt x="5" y="124"/>
                    <a:pt x="4" y="119"/>
                    <a:pt x="7" y="117"/>
                  </a:cubicBezTo>
                  <a:cubicBezTo>
                    <a:pt x="8" y="114"/>
                    <a:pt x="7" y="113"/>
                    <a:pt x="7" y="111"/>
                  </a:cubicBezTo>
                  <a:cubicBezTo>
                    <a:pt x="9" y="105"/>
                    <a:pt x="10" y="103"/>
                    <a:pt x="12" y="97"/>
                  </a:cubicBezTo>
                  <a:cubicBezTo>
                    <a:pt x="11" y="98"/>
                    <a:pt x="11" y="98"/>
                    <a:pt x="11" y="98"/>
                  </a:cubicBezTo>
                  <a:cubicBezTo>
                    <a:pt x="12" y="99"/>
                    <a:pt x="12" y="99"/>
                    <a:pt x="13" y="98"/>
                  </a:cubicBezTo>
                  <a:cubicBezTo>
                    <a:pt x="13" y="95"/>
                    <a:pt x="17" y="90"/>
                    <a:pt x="14" y="91"/>
                  </a:cubicBezTo>
                  <a:cubicBezTo>
                    <a:pt x="18" y="86"/>
                    <a:pt x="19" y="77"/>
                    <a:pt x="24" y="73"/>
                  </a:cubicBezTo>
                  <a:cubicBezTo>
                    <a:pt x="23" y="73"/>
                    <a:pt x="24" y="71"/>
                    <a:pt x="24" y="71"/>
                  </a:cubicBezTo>
                  <a:cubicBezTo>
                    <a:pt x="27" y="66"/>
                    <a:pt x="32" y="62"/>
                    <a:pt x="34" y="57"/>
                  </a:cubicBezTo>
                  <a:cubicBezTo>
                    <a:pt x="35" y="57"/>
                    <a:pt x="34" y="59"/>
                    <a:pt x="35" y="57"/>
                  </a:cubicBezTo>
                  <a:cubicBezTo>
                    <a:pt x="36" y="56"/>
                    <a:pt x="35" y="57"/>
                    <a:pt x="35" y="55"/>
                  </a:cubicBezTo>
                  <a:cubicBezTo>
                    <a:pt x="41" y="47"/>
                    <a:pt x="49" y="42"/>
                    <a:pt x="55" y="37"/>
                  </a:cubicBezTo>
                  <a:cubicBezTo>
                    <a:pt x="66" y="26"/>
                    <a:pt x="80" y="18"/>
                    <a:pt x="93" y="12"/>
                  </a:cubicBezTo>
                  <a:cubicBezTo>
                    <a:pt x="93" y="13"/>
                    <a:pt x="93" y="13"/>
                    <a:pt x="93" y="13"/>
                  </a:cubicBezTo>
                  <a:cubicBezTo>
                    <a:pt x="97" y="9"/>
                    <a:pt x="104" y="11"/>
                    <a:pt x="107" y="7"/>
                  </a:cubicBezTo>
                  <a:cubicBezTo>
                    <a:pt x="108" y="7"/>
                    <a:pt x="111" y="6"/>
                    <a:pt x="110" y="7"/>
                  </a:cubicBezTo>
                  <a:cubicBezTo>
                    <a:pt x="114" y="5"/>
                    <a:pt x="121" y="5"/>
                    <a:pt x="126" y="3"/>
                  </a:cubicBezTo>
                  <a:cubicBezTo>
                    <a:pt x="125" y="3"/>
                    <a:pt x="125" y="3"/>
                    <a:pt x="125" y="3"/>
                  </a:cubicBezTo>
                  <a:cubicBezTo>
                    <a:pt x="130" y="4"/>
                    <a:pt x="135" y="1"/>
                    <a:pt x="141" y="2"/>
                  </a:cubicBezTo>
                  <a:cubicBezTo>
                    <a:pt x="140" y="2"/>
                    <a:pt x="139" y="2"/>
                    <a:pt x="139" y="3"/>
                  </a:cubicBezTo>
                  <a:cubicBezTo>
                    <a:pt x="142" y="3"/>
                    <a:pt x="145" y="0"/>
                    <a:pt x="146" y="3"/>
                  </a:cubicBezTo>
                  <a:cubicBezTo>
                    <a:pt x="147" y="3"/>
                    <a:pt x="147" y="1"/>
                    <a:pt x="146" y="2"/>
                  </a:cubicBezTo>
                  <a:cubicBezTo>
                    <a:pt x="159" y="2"/>
                    <a:pt x="172" y="2"/>
                    <a:pt x="186" y="4"/>
                  </a:cubicBezTo>
                  <a:cubicBezTo>
                    <a:pt x="195" y="8"/>
                    <a:pt x="185" y="8"/>
                    <a:pt x="193" y="8"/>
                  </a:cubicBezTo>
                  <a:cubicBezTo>
                    <a:pt x="194" y="9"/>
                    <a:pt x="194" y="7"/>
                    <a:pt x="194" y="8"/>
                  </a:cubicBezTo>
                  <a:cubicBezTo>
                    <a:pt x="197" y="8"/>
                    <a:pt x="197" y="11"/>
                    <a:pt x="200" y="11"/>
                  </a:cubicBezTo>
                  <a:cubicBezTo>
                    <a:pt x="199" y="9"/>
                    <a:pt x="201" y="11"/>
                    <a:pt x="202" y="10"/>
                  </a:cubicBezTo>
                  <a:cubicBezTo>
                    <a:pt x="207" y="13"/>
                    <a:pt x="207" y="14"/>
                    <a:pt x="212" y="15"/>
                  </a:cubicBezTo>
                  <a:cubicBezTo>
                    <a:pt x="211" y="16"/>
                    <a:pt x="211" y="16"/>
                    <a:pt x="211" y="16"/>
                  </a:cubicBezTo>
                  <a:cubicBezTo>
                    <a:pt x="217" y="16"/>
                    <a:pt x="222" y="19"/>
                    <a:pt x="227" y="20"/>
                  </a:cubicBezTo>
                  <a:cubicBezTo>
                    <a:pt x="254" y="34"/>
                    <a:pt x="276" y="55"/>
                    <a:pt x="290" y="82"/>
                  </a:cubicBezTo>
                  <a:cubicBezTo>
                    <a:pt x="303" y="108"/>
                    <a:pt x="309" y="137"/>
                    <a:pt x="305" y="167"/>
                  </a:cubicBezTo>
                  <a:cubicBezTo>
                    <a:pt x="303" y="173"/>
                    <a:pt x="303" y="174"/>
                    <a:pt x="302" y="182"/>
                  </a:cubicBezTo>
                  <a:cubicBezTo>
                    <a:pt x="302" y="181"/>
                    <a:pt x="302" y="181"/>
                    <a:pt x="302" y="181"/>
                  </a:cubicBezTo>
                  <a:cubicBezTo>
                    <a:pt x="303" y="182"/>
                    <a:pt x="301" y="186"/>
                    <a:pt x="302" y="187"/>
                  </a:cubicBezTo>
                  <a:cubicBezTo>
                    <a:pt x="299" y="198"/>
                    <a:pt x="296" y="208"/>
                    <a:pt x="291" y="218"/>
                  </a:cubicBezTo>
                  <a:cubicBezTo>
                    <a:pt x="292" y="216"/>
                    <a:pt x="291" y="215"/>
                    <a:pt x="290" y="217"/>
                  </a:cubicBezTo>
                  <a:cubicBezTo>
                    <a:pt x="290" y="219"/>
                    <a:pt x="290" y="219"/>
                    <a:pt x="290" y="219"/>
                  </a:cubicBezTo>
                  <a:cubicBezTo>
                    <a:pt x="290" y="219"/>
                    <a:pt x="290" y="219"/>
                    <a:pt x="290" y="219"/>
                  </a:cubicBezTo>
                  <a:cubicBezTo>
                    <a:pt x="289" y="221"/>
                    <a:pt x="289" y="223"/>
                    <a:pt x="290" y="221"/>
                  </a:cubicBezTo>
                  <a:cubicBezTo>
                    <a:pt x="279" y="248"/>
                    <a:pt x="256" y="267"/>
                    <a:pt x="233" y="282"/>
                  </a:cubicBezTo>
                  <a:cubicBezTo>
                    <a:pt x="227" y="285"/>
                    <a:pt x="219" y="290"/>
                    <a:pt x="213" y="293"/>
                  </a:cubicBezTo>
                  <a:cubicBezTo>
                    <a:pt x="193" y="299"/>
                    <a:pt x="174" y="301"/>
                    <a:pt x="153" y="303"/>
                  </a:cubicBezTo>
                  <a:cubicBezTo>
                    <a:pt x="153" y="303"/>
                    <a:pt x="156" y="299"/>
                    <a:pt x="164" y="2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88" name="Freeform 204"/>
            <p:cNvSpPr>
              <a:spLocks/>
            </p:cNvSpPr>
            <p:nvPr/>
          </p:nvSpPr>
          <p:spPr bwMode="gray">
            <a:xfrm>
              <a:off x="3276601" y="3449638"/>
              <a:ext cx="9525" cy="6350"/>
            </a:xfrm>
            <a:custGeom>
              <a:avLst/>
              <a:gdLst>
                <a:gd name="T0" fmla="*/ 3 w 4"/>
                <a:gd name="T1" fmla="*/ 3 h 3"/>
                <a:gd name="T2" fmla="*/ 2 w 4"/>
                <a:gd name="T3" fmla="*/ 0 h 3"/>
                <a:gd name="T4" fmla="*/ 3 w 4"/>
                <a:gd name="T5" fmla="*/ 3 h 3"/>
              </a:gdLst>
              <a:ahLst/>
              <a:cxnLst>
                <a:cxn ang="0">
                  <a:pos x="T0" y="T1"/>
                </a:cxn>
                <a:cxn ang="0">
                  <a:pos x="T2" y="T3"/>
                </a:cxn>
                <a:cxn ang="0">
                  <a:pos x="T4" y="T5"/>
                </a:cxn>
              </a:cxnLst>
              <a:rect l="0" t="0" r="r" b="b"/>
              <a:pathLst>
                <a:path w="4" h="3">
                  <a:moveTo>
                    <a:pt x="3" y="3"/>
                  </a:moveTo>
                  <a:cubicBezTo>
                    <a:pt x="3" y="2"/>
                    <a:pt x="0" y="1"/>
                    <a:pt x="2" y="0"/>
                  </a:cubicBezTo>
                  <a:cubicBezTo>
                    <a:pt x="3" y="1"/>
                    <a:pt x="4" y="2"/>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89" name="Freeform 205"/>
            <p:cNvSpPr>
              <a:spLocks/>
            </p:cNvSpPr>
            <p:nvPr/>
          </p:nvSpPr>
          <p:spPr bwMode="gray">
            <a:xfrm>
              <a:off x="3148013" y="3398838"/>
              <a:ext cx="4763" cy="3175"/>
            </a:xfrm>
            <a:custGeom>
              <a:avLst/>
              <a:gdLst>
                <a:gd name="T0" fmla="*/ 1 w 2"/>
                <a:gd name="T1" fmla="*/ 0 h 1"/>
                <a:gd name="T2" fmla="*/ 0 w 2"/>
                <a:gd name="T3" fmla="*/ 0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0"/>
                    <a:pt x="0" y="0"/>
                  </a:cubicBezTo>
                  <a:cubicBezTo>
                    <a:pt x="1" y="0"/>
                    <a:pt x="1" y="0"/>
                    <a:pt x="2"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90" name="Freeform 206"/>
            <p:cNvSpPr>
              <a:spLocks/>
            </p:cNvSpPr>
            <p:nvPr/>
          </p:nvSpPr>
          <p:spPr bwMode="gray">
            <a:xfrm>
              <a:off x="3119438" y="3379788"/>
              <a:ext cx="12700" cy="4763"/>
            </a:xfrm>
            <a:custGeom>
              <a:avLst/>
              <a:gdLst>
                <a:gd name="T0" fmla="*/ 0 w 5"/>
                <a:gd name="T1" fmla="*/ 0 h 2"/>
                <a:gd name="T2" fmla="*/ 5 w 5"/>
                <a:gd name="T3" fmla="*/ 2 h 2"/>
                <a:gd name="T4" fmla="*/ 0 w 5"/>
                <a:gd name="T5" fmla="*/ 0 h 2"/>
              </a:gdLst>
              <a:ahLst/>
              <a:cxnLst>
                <a:cxn ang="0">
                  <a:pos x="T0" y="T1"/>
                </a:cxn>
                <a:cxn ang="0">
                  <a:pos x="T2" y="T3"/>
                </a:cxn>
                <a:cxn ang="0">
                  <a:pos x="T4" y="T5"/>
                </a:cxn>
              </a:cxnLst>
              <a:rect l="0" t="0" r="r" b="b"/>
              <a:pathLst>
                <a:path w="5" h="2">
                  <a:moveTo>
                    <a:pt x="0" y="0"/>
                  </a:moveTo>
                  <a:cubicBezTo>
                    <a:pt x="0" y="0"/>
                    <a:pt x="3" y="1"/>
                    <a:pt x="5"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91" name="Freeform 207"/>
            <p:cNvSpPr>
              <a:spLocks/>
            </p:cNvSpPr>
            <p:nvPr/>
          </p:nvSpPr>
          <p:spPr bwMode="gray">
            <a:xfrm>
              <a:off x="3094038" y="3354388"/>
              <a:ext cx="4763" cy="1588"/>
            </a:xfrm>
            <a:custGeom>
              <a:avLst/>
              <a:gdLst>
                <a:gd name="T0" fmla="*/ 1 w 2"/>
                <a:gd name="T1" fmla="*/ 1 h 1"/>
                <a:gd name="T2" fmla="*/ 2 w 2"/>
                <a:gd name="T3" fmla="*/ 1 h 1"/>
                <a:gd name="T4" fmla="*/ 1 w 2"/>
                <a:gd name="T5" fmla="*/ 1 h 1"/>
              </a:gdLst>
              <a:ahLst/>
              <a:cxnLst>
                <a:cxn ang="0">
                  <a:pos x="T0" y="T1"/>
                </a:cxn>
                <a:cxn ang="0">
                  <a:pos x="T2" y="T3"/>
                </a:cxn>
                <a:cxn ang="0">
                  <a:pos x="T4" y="T5"/>
                </a:cxn>
              </a:cxnLst>
              <a:rect l="0" t="0" r="r" b="b"/>
              <a:pathLst>
                <a:path w="2" h="1">
                  <a:moveTo>
                    <a:pt x="1" y="1"/>
                  </a:moveTo>
                  <a:cubicBezTo>
                    <a:pt x="0" y="0"/>
                    <a:pt x="1" y="0"/>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92" name="Freeform 208"/>
            <p:cNvSpPr>
              <a:spLocks/>
            </p:cNvSpPr>
            <p:nvPr/>
          </p:nvSpPr>
          <p:spPr bwMode="gray">
            <a:xfrm>
              <a:off x="3089276" y="3351213"/>
              <a:ext cx="4763" cy="4763"/>
            </a:xfrm>
            <a:custGeom>
              <a:avLst/>
              <a:gdLst>
                <a:gd name="T0" fmla="*/ 1 w 2"/>
                <a:gd name="T1" fmla="*/ 2 h 2"/>
                <a:gd name="T2" fmla="*/ 0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1"/>
                    <a:pt x="0" y="0"/>
                  </a:cubicBezTo>
                  <a:cubicBezTo>
                    <a:pt x="0" y="1"/>
                    <a:pt x="2"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93" name="Freeform 209"/>
            <p:cNvSpPr>
              <a:spLocks/>
            </p:cNvSpPr>
            <p:nvPr/>
          </p:nvSpPr>
          <p:spPr bwMode="gray">
            <a:xfrm>
              <a:off x="3041651" y="3297238"/>
              <a:ext cx="6350" cy="4763"/>
            </a:xfrm>
            <a:custGeom>
              <a:avLst/>
              <a:gdLst>
                <a:gd name="T0" fmla="*/ 2 w 3"/>
                <a:gd name="T1" fmla="*/ 2 h 2"/>
                <a:gd name="T2" fmla="*/ 0 w 3"/>
                <a:gd name="T3" fmla="*/ 0 h 2"/>
                <a:gd name="T4" fmla="*/ 2 w 3"/>
                <a:gd name="T5" fmla="*/ 2 h 2"/>
              </a:gdLst>
              <a:ahLst/>
              <a:cxnLst>
                <a:cxn ang="0">
                  <a:pos x="T0" y="T1"/>
                </a:cxn>
                <a:cxn ang="0">
                  <a:pos x="T2" y="T3"/>
                </a:cxn>
                <a:cxn ang="0">
                  <a:pos x="T4" y="T5"/>
                </a:cxn>
              </a:cxnLst>
              <a:rect l="0" t="0" r="r" b="b"/>
              <a:pathLst>
                <a:path w="3" h="2">
                  <a:moveTo>
                    <a:pt x="2" y="2"/>
                  </a:moveTo>
                  <a:cubicBezTo>
                    <a:pt x="1" y="2"/>
                    <a:pt x="0" y="1"/>
                    <a:pt x="0" y="0"/>
                  </a:cubicBezTo>
                  <a:cubicBezTo>
                    <a:pt x="0" y="1"/>
                    <a:pt x="3"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94" name="Freeform 210"/>
            <p:cNvSpPr>
              <a:spLocks/>
            </p:cNvSpPr>
            <p:nvPr/>
          </p:nvSpPr>
          <p:spPr bwMode="gray">
            <a:xfrm>
              <a:off x="3022601" y="3271838"/>
              <a:ext cx="4763" cy="4763"/>
            </a:xfrm>
            <a:custGeom>
              <a:avLst/>
              <a:gdLst>
                <a:gd name="T0" fmla="*/ 1 w 2"/>
                <a:gd name="T1" fmla="*/ 2 h 2"/>
                <a:gd name="T2" fmla="*/ 0 w 2"/>
                <a:gd name="T3" fmla="*/ 1 h 2"/>
                <a:gd name="T4" fmla="*/ 2 w 2"/>
                <a:gd name="T5" fmla="*/ 1 h 2"/>
                <a:gd name="T6" fmla="*/ 1 w 2"/>
                <a:gd name="T7" fmla="*/ 2 h 2"/>
              </a:gdLst>
              <a:ahLst/>
              <a:cxnLst>
                <a:cxn ang="0">
                  <a:pos x="T0" y="T1"/>
                </a:cxn>
                <a:cxn ang="0">
                  <a:pos x="T2" y="T3"/>
                </a:cxn>
                <a:cxn ang="0">
                  <a:pos x="T4" y="T5"/>
                </a:cxn>
                <a:cxn ang="0">
                  <a:pos x="T6" y="T7"/>
                </a:cxn>
              </a:cxnLst>
              <a:rect l="0" t="0" r="r" b="b"/>
              <a:pathLst>
                <a:path w="2" h="2">
                  <a:moveTo>
                    <a:pt x="1" y="2"/>
                  </a:moveTo>
                  <a:cubicBezTo>
                    <a:pt x="1" y="2"/>
                    <a:pt x="1" y="2"/>
                    <a:pt x="0" y="1"/>
                  </a:cubicBezTo>
                  <a:cubicBezTo>
                    <a:pt x="0" y="0"/>
                    <a:pt x="1" y="1"/>
                    <a:pt x="2" y="1"/>
                  </a:cubicBez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95" name="Freeform 211"/>
            <p:cNvSpPr>
              <a:spLocks/>
            </p:cNvSpPr>
            <p:nvPr/>
          </p:nvSpPr>
          <p:spPr bwMode="gray">
            <a:xfrm>
              <a:off x="3219451" y="2787651"/>
              <a:ext cx="1588" cy="1588"/>
            </a:xfrm>
            <a:custGeom>
              <a:avLst/>
              <a:gdLst>
                <a:gd name="T0" fmla="*/ 1 w 1"/>
                <a:gd name="T1" fmla="*/ 1 h 1"/>
                <a:gd name="T2" fmla="*/ 0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lnTo>
                    <a:pt x="0" y="1"/>
                  </a:lnTo>
                  <a:lnTo>
                    <a:pt x="0" y="0"/>
                  </a:ln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96" name="Freeform 212"/>
            <p:cNvSpPr>
              <a:spLocks/>
            </p:cNvSpPr>
            <p:nvPr/>
          </p:nvSpPr>
          <p:spPr bwMode="gray">
            <a:xfrm>
              <a:off x="3479801" y="2835276"/>
              <a:ext cx="4763" cy="1588"/>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97" name="Freeform 213"/>
            <p:cNvSpPr>
              <a:spLocks/>
            </p:cNvSpPr>
            <p:nvPr/>
          </p:nvSpPr>
          <p:spPr bwMode="gray">
            <a:xfrm>
              <a:off x="3589338" y="2933701"/>
              <a:ext cx="1588" cy="3175"/>
            </a:xfrm>
            <a:custGeom>
              <a:avLst/>
              <a:gdLst>
                <a:gd name="T0" fmla="*/ 0 w 1"/>
                <a:gd name="T1" fmla="*/ 2 h 2"/>
                <a:gd name="T2" fmla="*/ 0 w 1"/>
                <a:gd name="T3" fmla="*/ 0 h 2"/>
                <a:gd name="T4" fmla="*/ 1 w 1"/>
                <a:gd name="T5" fmla="*/ 0 h 2"/>
                <a:gd name="T6" fmla="*/ 0 w 1"/>
                <a:gd name="T7" fmla="*/ 2 h 2"/>
              </a:gdLst>
              <a:ahLst/>
              <a:cxnLst>
                <a:cxn ang="0">
                  <a:pos x="T0" y="T1"/>
                </a:cxn>
                <a:cxn ang="0">
                  <a:pos x="T2" y="T3"/>
                </a:cxn>
                <a:cxn ang="0">
                  <a:pos x="T4" y="T5"/>
                </a:cxn>
                <a:cxn ang="0">
                  <a:pos x="T6" y="T7"/>
                </a:cxn>
              </a:cxnLst>
              <a:rect l="0" t="0" r="r" b="b"/>
              <a:pathLst>
                <a:path w="1" h="2">
                  <a:moveTo>
                    <a:pt x="0" y="2"/>
                  </a:moveTo>
                  <a:lnTo>
                    <a:pt x="0" y="0"/>
                  </a:lnTo>
                  <a:lnTo>
                    <a:pt x="1"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98" name="Freeform 214"/>
            <p:cNvSpPr>
              <a:spLocks/>
            </p:cNvSpPr>
            <p:nvPr/>
          </p:nvSpPr>
          <p:spPr bwMode="gray">
            <a:xfrm>
              <a:off x="9483726" y="3286126"/>
              <a:ext cx="19050" cy="7938"/>
            </a:xfrm>
            <a:custGeom>
              <a:avLst/>
              <a:gdLst>
                <a:gd name="T0" fmla="*/ 3 w 8"/>
                <a:gd name="T1" fmla="*/ 3 h 4"/>
                <a:gd name="T2" fmla="*/ 6 w 8"/>
                <a:gd name="T3" fmla="*/ 0 h 4"/>
                <a:gd name="T4" fmla="*/ 3 w 8"/>
                <a:gd name="T5" fmla="*/ 3 h 4"/>
              </a:gdLst>
              <a:ahLst/>
              <a:cxnLst>
                <a:cxn ang="0">
                  <a:pos x="T0" y="T1"/>
                </a:cxn>
                <a:cxn ang="0">
                  <a:pos x="T2" y="T3"/>
                </a:cxn>
                <a:cxn ang="0">
                  <a:pos x="T4" y="T5"/>
                </a:cxn>
              </a:cxnLst>
              <a:rect l="0" t="0" r="r" b="b"/>
              <a:pathLst>
                <a:path w="8" h="4">
                  <a:moveTo>
                    <a:pt x="3" y="3"/>
                  </a:moveTo>
                  <a:cubicBezTo>
                    <a:pt x="8" y="0"/>
                    <a:pt x="0" y="4"/>
                    <a:pt x="6" y="0"/>
                  </a:cubicBezTo>
                  <a:cubicBezTo>
                    <a:pt x="6" y="1"/>
                    <a:pt x="5" y="2"/>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99" name="Freeform 215"/>
            <p:cNvSpPr>
              <a:spLocks/>
            </p:cNvSpPr>
            <p:nvPr/>
          </p:nvSpPr>
          <p:spPr bwMode="gray">
            <a:xfrm>
              <a:off x="8281988" y="3282951"/>
              <a:ext cx="1416050" cy="581025"/>
            </a:xfrm>
            <a:custGeom>
              <a:avLst/>
              <a:gdLst>
                <a:gd name="T0" fmla="*/ 531 w 597"/>
                <a:gd name="T1" fmla="*/ 105 h 245"/>
                <a:gd name="T2" fmla="*/ 449 w 597"/>
                <a:gd name="T3" fmla="*/ 195 h 245"/>
                <a:gd name="T4" fmla="*/ 340 w 597"/>
                <a:gd name="T5" fmla="*/ 240 h 245"/>
                <a:gd name="T6" fmla="*/ 284 w 597"/>
                <a:gd name="T7" fmla="*/ 243 h 245"/>
                <a:gd name="T8" fmla="*/ 200 w 597"/>
                <a:gd name="T9" fmla="*/ 229 h 245"/>
                <a:gd name="T10" fmla="*/ 144 w 597"/>
                <a:gd name="T11" fmla="*/ 206 h 245"/>
                <a:gd name="T12" fmla="*/ 110 w 597"/>
                <a:gd name="T13" fmla="*/ 185 h 245"/>
                <a:gd name="T14" fmla="*/ 51 w 597"/>
                <a:gd name="T15" fmla="*/ 124 h 245"/>
                <a:gd name="T16" fmla="*/ 36 w 597"/>
                <a:gd name="T17" fmla="*/ 98 h 245"/>
                <a:gd name="T18" fmla="*/ 8 w 597"/>
                <a:gd name="T19" fmla="*/ 38 h 245"/>
                <a:gd name="T20" fmla="*/ 8 w 597"/>
                <a:gd name="T21" fmla="*/ 16 h 245"/>
                <a:gd name="T22" fmla="*/ 4 w 597"/>
                <a:gd name="T23" fmla="*/ 22 h 245"/>
                <a:gd name="T24" fmla="*/ 21 w 597"/>
                <a:gd name="T25" fmla="*/ 14 h 245"/>
                <a:gd name="T26" fmla="*/ 74 w 597"/>
                <a:gd name="T27" fmla="*/ 3 h 245"/>
                <a:gd name="T28" fmla="*/ 85 w 597"/>
                <a:gd name="T29" fmla="*/ 21 h 245"/>
                <a:gd name="T30" fmla="*/ 96 w 597"/>
                <a:gd name="T31" fmla="*/ 48 h 245"/>
                <a:gd name="T32" fmla="*/ 107 w 597"/>
                <a:gd name="T33" fmla="*/ 69 h 245"/>
                <a:gd name="T34" fmla="*/ 136 w 597"/>
                <a:gd name="T35" fmla="*/ 104 h 245"/>
                <a:gd name="T36" fmla="*/ 211 w 597"/>
                <a:gd name="T37" fmla="*/ 155 h 245"/>
                <a:gd name="T38" fmla="*/ 297 w 597"/>
                <a:gd name="T39" fmla="*/ 167 h 245"/>
                <a:gd name="T40" fmla="*/ 317 w 597"/>
                <a:gd name="T41" fmla="*/ 171 h 245"/>
                <a:gd name="T42" fmla="*/ 345 w 597"/>
                <a:gd name="T43" fmla="*/ 159 h 245"/>
                <a:gd name="T44" fmla="*/ 385 w 597"/>
                <a:gd name="T45" fmla="*/ 144 h 245"/>
                <a:gd name="T46" fmla="*/ 401 w 597"/>
                <a:gd name="T47" fmla="*/ 135 h 245"/>
                <a:gd name="T48" fmla="*/ 425 w 597"/>
                <a:gd name="T49" fmla="*/ 120 h 245"/>
                <a:gd name="T50" fmla="*/ 444 w 597"/>
                <a:gd name="T51" fmla="*/ 99 h 245"/>
                <a:gd name="T52" fmla="*/ 459 w 597"/>
                <a:gd name="T53" fmla="*/ 76 h 245"/>
                <a:gd name="T54" fmla="*/ 465 w 597"/>
                <a:gd name="T55" fmla="*/ 90 h 245"/>
                <a:gd name="T56" fmla="*/ 461 w 597"/>
                <a:gd name="T57" fmla="*/ 76 h 245"/>
                <a:gd name="T58" fmla="*/ 461 w 597"/>
                <a:gd name="T59" fmla="*/ 77 h 245"/>
                <a:gd name="T60" fmla="*/ 465 w 597"/>
                <a:gd name="T61" fmla="*/ 88 h 245"/>
                <a:gd name="T62" fmla="*/ 466 w 597"/>
                <a:gd name="T63" fmla="*/ 88 h 245"/>
                <a:gd name="T64" fmla="*/ 461 w 597"/>
                <a:gd name="T65" fmla="*/ 77 h 245"/>
                <a:gd name="T66" fmla="*/ 463 w 597"/>
                <a:gd name="T67" fmla="*/ 86 h 245"/>
                <a:gd name="T68" fmla="*/ 452 w 597"/>
                <a:gd name="T69" fmla="*/ 82 h 245"/>
                <a:gd name="T70" fmla="*/ 404 w 597"/>
                <a:gd name="T71" fmla="*/ 73 h 245"/>
                <a:gd name="T72" fmla="*/ 402 w 597"/>
                <a:gd name="T73" fmla="*/ 61 h 245"/>
                <a:gd name="T74" fmla="*/ 404 w 597"/>
                <a:gd name="T75" fmla="*/ 73 h 245"/>
                <a:gd name="T76" fmla="*/ 404 w 597"/>
                <a:gd name="T77" fmla="*/ 70 h 245"/>
                <a:gd name="T78" fmla="*/ 407 w 597"/>
                <a:gd name="T79" fmla="*/ 63 h 245"/>
                <a:gd name="T80" fmla="*/ 464 w 597"/>
                <a:gd name="T81" fmla="*/ 29 h 245"/>
                <a:gd name="T82" fmla="*/ 482 w 597"/>
                <a:gd name="T83" fmla="*/ 19 h 245"/>
                <a:gd name="T84" fmla="*/ 454 w 597"/>
                <a:gd name="T85" fmla="*/ 36 h 245"/>
                <a:gd name="T86" fmla="*/ 407 w 597"/>
                <a:gd name="T87" fmla="*/ 69 h 245"/>
                <a:gd name="T88" fmla="*/ 417 w 597"/>
                <a:gd name="T89" fmla="*/ 66 h 245"/>
                <a:gd name="T90" fmla="*/ 468 w 597"/>
                <a:gd name="T91" fmla="*/ 77 h 245"/>
                <a:gd name="T92" fmla="*/ 429 w 597"/>
                <a:gd name="T93" fmla="*/ 131 h 245"/>
                <a:gd name="T94" fmla="*/ 247 w 597"/>
                <a:gd name="T95" fmla="*/ 177 h 245"/>
                <a:gd name="T96" fmla="*/ 141 w 597"/>
                <a:gd name="T97" fmla="*/ 129 h 245"/>
                <a:gd name="T98" fmla="*/ 67 w 597"/>
                <a:gd name="T99" fmla="*/ 8 h 245"/>
                <a:gd name="T100" fmla="*/ 60 w 597"/>
                <a:gd name="T101" fmla="*/ 17 h 245"/>
                <a:gd name="T102" fmla="*/ 10 w 597"/>
                <a:gd name="T103" fmla="*/ 28 h 245"/>
                <a:gd name="T104" fmla="*/ 23 w 597"/>
                <a:gd name="T105" fmla="*/ 49 h 245"/>
                <a:gd name="T106" fmla="*/ 89 w 597"/>
                <a:gd name="T107" fmla="*/ 155 h 245"/>
                <a:gd name="T108" fmla="*/ 463 w 597"/>
                <a:gd name="T109" fmla="*/ 171 h 245"/>
                <a:gd name="T110" fmla="*/ 539 w 597"/>
                <a:gd name="T111" fmla="*/ 88 h 245"/>
                <a:gd name="T112" fmla="*/ 593 w 597"/>
                <a:gd name="T113" fmla="*/ 101 h 245"/>
                <a:gd name="T114" fmla="*/ 585 w 597"/>
                <a:gd name="T115" fmla="*/ 11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7" h="245">
                  <a:moveTo>
                    <a:pt x="535" y="21"/>
                  </a:moveTo>
                  <a:cubicBezTo>
                    <a:pt x="548" y="35"/>
                    <a:pt x="559" y="59"/>
                    <a:pt x="572" y="75"/>
                  </a:cubicBezTo>
                  <a:cubicBezTo>
                    <a:pt x="573" y="77"/>
                    <a:pt x="570" y="76"/>
                    <a:pt x="573" y="80"/>
                  </a:cubicBezTo>
                  <a:cubicBezTo>
                    <a:pt x="579" y="88"/>
                    <a:pt x="590" y="101"/>
                    <a:pt x="591" y="110"/>
                  </a:cubicBezTo>
                  <a:cubicBezTo>
                    <a:pt x="578" y="106"/>
                    <a:pt x="564" y="102"/>
                    <a:pt x="552" y="98"/>
                  </a:cubicBezTo>
                  <a:cubicBezTo>
                    <a:pt x="554" y="98"/>
                    <a:pt x="554" y="98"/>
                    <a:pt x="554" y="98"/>
                  </a:cubicBezTo>
                  <a:cubicBezTo>
                    <a:pt x="549" y="97"/>
                    <a:pt x="543" y="97"/>
                    <a:pt x="538" y="96"/>
                  </a:cubicBezTo>
                  <a:cubicBezTo>
                    <a:pt x="538" y="95"/>
                    <a:pt x="540" y="96"/>
                    <a:pt x="539" y="95"/>
                  </a:cubicBezTo>
                  <a:cubicBezTo>
                    <a:pt x="533" y="97"/>
                    <a:pt x="533" y="103"/>
                    <a:pt x="531" y="105"/>
                  </a:cubicBezTo>
                  <a:cubicBezTo>
                    <a:pt x="530" y="106"/>
                    <a:pt x="529" y="106"/>
                    <a:pt x="527" y="108"/>
                  </a:cubicBezTo>
                  <a:cubicBezTo>
                    <a:pt x="527" y="111"/>
                    <a:pt x="527" y="111"/>
                    <a:pt x="527" y="111"/>
                  </a:cubicBezTo>
                  <a:cubicBezTo>
                    <a:pt x="525" y="120"/>
                    <a:pt x="516" y="127"/>
                    <a:pt x="510" y="136"/>
                  </a:cubicBezTo>
                  <a:cubicBezTo>
                    <a:pt x="510" y="136"/>
                    <a:pt x="511" y="135"/>
                    <a:pt x="510" y="135"/>
                  </a:cubicBezTo>
                  <a:cubicBezTo>
                    <a:pt x="501" y="150"/>
                    <a:pt x="485" y="166"/>
                    <a:pt x="470" y="179"/>
                  </a:cubicBezTo>
                  <a:cubicBezTo>
                    <a:pt x="470" y="178"/>
                    <a:pt x="470" y="177"/>
                    <a:pt x="469" y="177"/>
                  </a:cubicBezTo>
                  <a:cubicBezTo>
                    <a:pt x="469" y="179"/>
                    <a:pt x="465" y="183"/>
                    <a:pt x="461" y="186"/>
                  </a:cubicBezTo>
                  <a:cubicBezTo>
                    <a:pt x="458" y="187"/>
                    <a:pt x="454" y="193"/>
                    <a:pt x="449" y="195"/>
                  </a:cubicBezTo>
                  <a:cubicBezTo>
                    <a:pt x="449" y="195"/>
                    <a:pt x="449" y="195"/>
                    <a:pt x="449" y="195"/>
                  </a:cubicBezTo>
                  <a:cubicBezTo>
                    <a:pt x="446" y="199"/>
                    <a:pt x="443" y="198"/>
                    <a:pt x="441" y="201"/>
                  </a:cubicBezTo>
                  <a:cubicBezTo>
                    <a:pt x="437" y="202"/>
                    <a:pt x="437" y="202"/>
                    <a:pt x="437" y="202"/>
                  </a:cubicBezTo>
                  <a:cubicBezTo>
                    <a:pt x="437" y="205"/>
                    <a:pt x="431" y="205"/>
                    <a:pt x="429" y="208"/>
                  </a:cubicBezTo>
                  <a:cubicBezTo>
                    <a:pt x="429" y="208"/>
                    <a:pt x="429" y="208"/>
                    <a:pt x="429" y="208"/>
                  </a:cubicBezTo>
                  <a:cubicBezTo>
                    <a:pt x="426" y="210"/>
                    <a:pt x="424" y="210"/>
                    <a:pt x="421" y="212"/>
                  </a:cubicBezTo>
                  <a:cubicBezTo>
                    <a:pt x="421" y="212"/>
                    <a:pt x="421" y="212"/>
                    <a:pt x="421" y="212"/>
                  </a:cubicBezTo>
                  <a:cubicBezTo>
                    <a:pt x="414" y="216"/>
                    <a:pt x="409" y="217"/>
                    <a:pt x="410" y="218"/>
                  </a:cubicBezTo>
                  <a:cubicBezTo>
                    <a:pt x="407" y="218"/>
                    <a:pt x="417" y="214"/>
                    <a:pt x="412" y="214"/>
                  </a:cubicBezTo>
                  <a:cubicBezTo>
                    <a:pt x="390" y="227"/>
                    <a:pt x="365" y="235"/>
                    <a:pt x="340" y="240"/>
                  </a:cubicBezTo>
                  <a:cubicBezTo>
                    <a:pt x="337" y="240"/>
                    <a:pt x="335" y="240"/>
                    <a:pt x="334" y="239"/>
                  </a:cubicBezTo>
                  <a:cubicBezTo>
                    <a:pt x="332" y="240"/>
                    <a:pt x="325" y="241"/>
                    <a:pt x="322" y="242"/>
                  </a:cubicBezTo>
                  <a:cubicBezTo>
                    <a:pt x="323" y="242"/>
                    <a:pt x="321" y="242"/>
                    <a:pt x="319" y="242"/>
                  </a:cubicBezTo>
                  <a:cubicBezTo>
                    <a:pt x="315" y="242"/>
                    <a:pt x="314" y="244"/>
                    <a:pt x="309" y="243"/>
                  </a:cubicBezTo>
                  <a:cubicBezTo>
                    <a:pt x="311" y="243"/>
                    <a:pt x="312" y="242"/>
                    <a:pt x="311" y="242"/>
                  </a:cubicBezTo>
                  <a:cubicBezTo>
                    <a:pt x="307" y="243"/>
                    <a:pt x="301" y="243"/>
                    <a:pt x="296" y="244"/>
                  </a:cubicBezTo>
                  <a:cubicBezTo>
                    <a:pt x="297" y="244"/>
                    <a:pt x="298" y="244"/>
                    <a:pt x="298" y="243"/>
                  </a:cubicBezTo>
                  <a:cubicBezTo>
                    <a:pt x="292" y="245"/>
                    <a:pt x="287" y="243"/>
                    <a:pt x="282" y="244"/>
                  </a:cubicBezTo>
                  <a:cubicBezTo>
                    <a:pt x="284" y="243"/>
                    <a:pt x="284" y="243"/>
                    <a:pt x="284" y="243"/>
                  </a:cubicBezTo>
                  <a:cubicBezTo>
                    <a:pt x="276" y="242"/>
                    <a:pt x="282" y="245"/>
                    <a:pt x="275" y="244"/>
                  </a:cubicBezTo>
                  <a:cubicBezTo>
                    <a:pt x="277" y="244"/>
                    <a:pt x="276" y="243"/>
                    <a:pt x="277" y="243"/>
                  </a:cubicBezTo>
                  <a:cubicBezTo>
                    <a:pt x="270" y="244"/>
                    <a:pt x="260" y="243"/>
                    <a:pt x="253" y="242"/>
                  </a:cubicBezTo>
                  <a:cubicBezTo>
                    <a:pt x="254" y="242"/>
                    <a:pt x="254" y="242"/>
                    <a:pt x="254" y="242"/>
                  </a:cubicBezTo>
                  <a:cubicBezTo>
                    <a:pt x="247" y="241"/>
                    <a:pt x="239" y="240"/>
                    <a:pt x="232" y="239"/>
                  </a:cubicBezTo>
                  <a:cubicBezTo>
                    <a:pt x="229" y="238"/>
                    <a:pt x="233" y="237"/>
                    <a:pt x="226" y="236"/>
                  </a:cubicBezTo>
                  <a:cubicBezTo>
                    <a:pt x="226" y="238"/>
                    <a:pt x="213" y="234"/>
                    <a:pt x="217" y="237"/>
                  </a:cubicBezTo>
                  <a:cubicBezTo>
                    <a:pt x="211" y="235"/>
                    <a:pt x="202" y="231"/>
                    <a:pt x="198" y="230"/>
                  </a:cubicBezTo>
                  <a:cubicBezTo>
                    <a:pt x="201" y="231"/>
                    <a:pt x="195" y="227"/>
                    <a:pt x="200" y="229"/>
                  </a:cubicBezTo>
                  <a:cubicBezTo>
                    <a:pt x="197" y="227"/>
                    <a:pt x="197" y="227"/>
                    <a:pt x="197" y="227"/>
                  </a:cubicBezTo>
                  <a:cubicBezTo>
                    <a:pt x="198" y="226"/>
                    <a:pt x="201" y="228"/>
                    <a:pt x="200" y="227"/>
                  </a:cubicBezTo>
                  <a:cubicBezTo>
                    <a:pt x="197" y="226"/>
                    <a:pt x="190" y="224"/>
                    <a:pt x="188" y="223"/>
                  </a:cubicBezTo>
                  <a:cubicBezTo>
                    <a:pt x="183" y="222"/>
                    <a:pt x="178" y="223"/>
                    <a:pt x="171" y="220"/>
                  </a:cubicBezTo>
                  <a:cubicBezTo>
                    <a:pt x="174" y="221"/>
                    <a:pt x="170" y="217"/>
                    <a:pt x="172" y="218"/>
                  </a:cubicBezTo>
                  <a:cubicBezTo>
                    <a:pt x="161" y="216"/>
                    <a:pt x="161" y="216"/>
                    <a:pt x="161" y="216"/>
                  </a:cubicBezTo>
                  <a:cubicBezTo>
                    <a:pt x="158" y="215"/>
                    <a:pt x="161" y="214"/>
                    <a:pt x="157" y="213"/>
                  </a:cubicBezTo>
                  <a:cubicBezTo>
                    <a:pt x="157" y="214"/>
                    <a:pt x="155" y="213"/>
                    <a:pt x="154" y="213"/>
                  </a:cubicBezTo>
                  <a:cubicBezTo>
                    <a:pt x="153" y="213"/>
                    <a:pt x="144" y="208"/>
                    <a:pt x="144" y="206"/>
                  </a:cubicBezTo>
                  <a:cubicBezTo>
                    <a:pt x="144" y="205"/>
                    <a:pt x="148" y="208"/>
                    <a:pt x="146" y="206"/>
                  </a:cubicBezTo>
                  <a:cubicBezTo>
                    <a:pt x="142" y="203"/>
                    <a:pt x="141" y="204"/>
                    <a:pt x="137" y="201"/>
                  </a:cubicBezTo>
                  <a:cubicBezTo>
                    <a:pt x="137" y="201"/>
                    <a:pt x="137" y="201"/>
                    <a:pt x="137" y="201"/>
                  </a:cubicBezTo>
                  <a:cubicBezTo>
                    <a:pt x="135" y="199"/>
                    <a:pt x="129" y="197"/>
                    <a:pt x="131" y="199"/>
                  </a:cubicBezTo>
                  <a:cubicBezTo>
                    <a:pt x="133" y="201"/>
                    <a:pt x="131" y="198"/>
                    <a:pt x="134" y="200"/>
                  </a:cubicBezTo>
                  <a:cubicBezTo>
                    <a:pt x="131" y="200"/>
                    <a:pt x="126" y="197"/>
                    <a:pt x="122" y="194"/>
                  </a:cubicBezTo>
                  <a:cubicBezTo>
                    <a:pt x="124" y="195"/>
                    <a:pt x="124" y="194"/>
                    <a:pt x="125" y="194"/>
                  </a:cubicBezTo>
                  <a:cubicBezTo>
                    <a:pt x="119" y="192"/>
                    <a:pt x="112" y="188"/>
                    <a:pt x="106" y="184"/>
                  </a:cubicBezTo>
                  <a:cubicBezTo>
                    <a:pt x="106" y="185"/>
                    <a:pt x="109" y="185"/>
                    <a:pt x="110" y="185"/>
                  </a:cubicBezTo>
                  <a:cubicBezTo>
                    <a:pt x="103" y="179"/>
                    <a:pt x="94" y="174"/>
                    <a:pt x="89" y="168"/>
                  </a:cubicBezTo>
                  <a:cubicBezTo>
                    <a:pt x="90" y="169"/>
                    <a:pt x="89" y="169"/>
                    <a:pt x="89" y="169"/>
                  </a:cubicBezTo>
                  <a:cubicBezTo>
                    <a:pt x="86" y="166"/>
                    <a:pt x="87" y="165"/>
                    <a:pt x="85" y="163"/>
                  </a:cubicBezTo>
                  <a:cubicBezTo>
                    <a:pt x="85" y="162"/>
                    <a:pt x="82" y="161"/>
                    <a:pt x="79" y="159"/>
                  </a:cubicBezTo>
                  <a:cubicBezTo>
                    <a:pt x="78" y="158"/>
                    <a:pt x="79" y="158"/>
                    <a:pt x="81" y="160"/>
                  </a:cubicBezTo>
                  <a:cubicBezTo>
                    <a:pt x="77" y="157"/>
                    <a:pt x="65" y="145"/>
                    <a:pt x="60" y="137"/>
                  </a:cubicBezTo>
                  <a:cubicBezTo>
                    <a:pt x="60" y="137"/>
                    <a:pt x="55" y="133"/>
                    <a:pt x="53" y="131"/>
                  </a:cubicBezTo>
                  <a:cubicBezTo>
                    <a:pt x="55" y="131"/>
                    <a:pt x="55" y="131"/>
                    <a:pt x="55" y="131"/>
                  </a:cubicBezTo>
                  <a:cubicBezTo>
                    <a:pt x="54" y="129"/>
                    <a:pt x="50" y="125"/>
                    <a:pt x="51" y="124"/>
                  </a:cubicBezTo>
                  <a:cubicBezTo>
                    <a:pt x="47" y="121"/>
                    <a:pt x="63" y="139"/>
                    <a:pt x="58" y="134"/>
                  </a:cubicBezTo>
                  <a:cubicBezTo>
                    <a:pt x="58" y="132"/>
                    <a:pt x="51" y="128"/>
                    <a:pt x="53" y="128"/>
                  </a:cubicBezTo>
                  <a:cubicBezTo>
                    <a:pt x="51" y="124"/>
                    <a:pt x="47" y="121"/>
                    <a:pt x="45" y="117"/>
                  </a:cubicBezTo>
                  <a:cubicBezTo>
                    <a:pt x="46" y="118"/>
                    <a:pt x="49" y="119"/>
                    <a:pt x="47" y="117"/>
                  </a:cubicBezTo>
                  <a:cubicBezTo>
                    <a:pt x="43" y="111"/>
                    <a:pt x="45" y="115"/>
                    <a:pt x="42" y="111"/>
                  </a:cubicBezTo>
                  <a:cubicBezTo>
                    <a:pt x="40" y="109"/>
                    <a:pt x="40" y="109"/>
                    <a:pt x="40" y="109"/>
                  </a:cubicBezTo>
                  <a:cubicBezTo>
                    <a:pt x="39" y="109"/>
                    <a:pt x="37" y="104"/>
                    <a:pt x="37" y="106"/>
                  </a:cubicBezTo>
                  <a:cubicBezTo>
                    <a:pt x="38" y="105"/>
                    <a:pt x="32" y="98"/>
                    <a:pt x="34" y="98"/>
                  </a:cubicBezTo>
                  <a:cubicBezTo>
                    <a:pt x="36" y="98"/>
                    <a:pt x="36" y="98"/>
                    <a:pt x="36" y="98"/>
                  </a:cubicBezTo>
                  <a:cubicBezTo>
                    <a:pt x="34" y="96"/>
                    <a:pt x="32" y="95"/>
                    <a:pt x="30" y="93"/>
                  </a:cubicBezTo>
                  <a:cubicBezTo>
                    <a:pt x="30" y="93"/>
                    <a:pt x="30" y="92"/>
                    <a:pt x="31" y="92"/>
                  </a:cubicBezTo>
                  <a:cubicBezTo>
                    <a:pt x="28" y="93"/>
                    <a:pt x="28" y="86"/>
                    <a:pt x="25" y="84"/>
                  </a:cubicBezTo>
                  <a:cubicBezTo>
                    <a:pt x="23" y="78"/>
                    <a:pt x="18" y="70"/>
                    <a:pt x="19" y="67"/>
                  </a:cubicBezTo>
                  <a:cubicBezTo>
                    <a:pt x="17" y="63"/>
                    <a:pt x="14" y="60"/>
                    <a:pt x="13" y="55"/>
                  </a:cubicBezTo>
                  <a:cubicBezTo>
                    <a:pt x="14" y="56"/>
                    <a:pt x="14" y="57"/>
                    <a:pt x="15" y="57"/>
                  </a:cubicBezTo>
                  <a:cubicBezTo>
                    <a:pt x="14" y="54"/>
                    <a:pt x="13" y="53"/>
                    <a:pt x="12" y="51"/>
                  </a:cubicBezTo>
                  <a:cubicBezTo>
                    <a:pt x="12" y="51"/>
                    <a:pt x="11" y="44"/>
                    <a:pt x="11" y="40"/>
                  </a:cubicBezTo>
                  <a:cubicBezTo>
                    <a:pt x="9" y="36"/>
                    <a:pt x="8" y="38"/>
                    <a:pt x="8" y="38"/>
                  </a:cubicBezTo>
                  <a:cubicBezTo>
                    <a:pt x="8" y="36"/>
                    <a:pt x="7" y="33"/>
                    <a:pt x="6" y="30"/>
                  </a:cubicBezTo>
                  <a:cubicBezTo>
                    <a:pt x="4" y="25"/>
                    <a:pt x="4" y="25"/>
                    <a:pt x="4" y="25"/>
                  </a:cubicBezTo>
                  <a:cubicBezTo>
                    <a:pt x="4" y="23"/>
                    <a:pt x="4" y="23"/>
                    <a:pt x="4" y="23"/>
                  </a:cubicBezTo>
                  <a:cubicBezTo>
                    <a:pt x="4" y="22"/>
                    <a:pt x="4" y="22"/>
                    <a:pt x="4" y="22"/>
                  </a:cubicBezTo>
                  <a:cubicBezTo>
                    <a:pt x="4" y="22"/>
                    <a:pt x="4" y="22"/>
                    <a:pt x="4" y="22"/>
                  </a:cubicBezTo>
                  <a:cubicBezTo>
                    <a:pt x="4" y="22"/>
                    <a:pt x="4" y="22"/>
                    <a:pt x="4" y="22"/>
                  </a:cubicBezTo>
                  <a:cubicBezTo>
                    <a:pt x="4" y="22"/>
                    <a:pt x="4" y="22"/>
                    <a:pt x="4" y="22"/>
                  </a:cubicBezTo>
                  <a:cubicBezTo>
                    <a:pt x="0" y="28"/>
                    <a:pt x="9" y="14"/>
                    <a:pt x="8" y="16"/>
                  </a:cubicBezTo>
                  <a:cubicBezTo>
                    <a:pt x="8" y="16"/>
                    <a:pt x="8" y="16"/>
                    <a:pt x="8" y="16"/>
                  </a:cubicBezTo>
                  <a:cubicBezTo>
                    <a:pt x="8" y="16"/>
                    <a:pt x="8" y="16"/>
                    <a:pt x="8" y="16"/>
                  </a:cubicBezTo>
                  <a:cubicBezTo>
                    <a:pt x="8" y="16"/>
                    <a:pt x="8" y="16"/>
                    <a:pt x="8" y="16"/>
                  </a:cubicBezTo>
                  <a:cubicBezTo>
                    <a:pt x="8" y="16"/>
                    <a:pt x="8" y="16"/>
                    <a:pt x="8" y="16"/>
                  </a:cubicBezTo>
                  <a:cubicBezTo>
                    <a:pt x="9" y="16"/>
                    <a:pt x="9" y="16"/>
                    <a:pt x="9" y="16"/>
                  </a:cubicBezTo>
                  <a:cubicBezTo>
                    <a:pt x="8" y="16"/>
                    <a:pt x="8" y="16"/>
                    <a:pt x="8" y="16"/>
                  </a:cubicBezTo>
                  <a:cubicBezTo>
                    <a:pt x="8" y="16"/>
                    <a:pt x="8" y="16"/>
                    <a:pt x="8" y="16"/>
                  </a:cubicBezTo>
                  <a:cubicBezTo>
                    <a:pt x="8" y="16"/>
                    <a:pt x="8" y="16"/>
                    <a:pt x="8" y="16"/>
                  </a:cubicBezTo>
                  <a:cubicBezTo>
                    <a:pt x="8" y="16"/>
                    <a:pt x="8" y="16"/>
                    <a:pt x="8" y="16"/>
                  </a:cubicBezTo>
                  <a:cubicBezTo>
                    <a:pt x="11" y="11"/>
                    <a:pt x="3" y="23"/>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5" y="23"/>
                    <a:pt x="5" y="23"/>
                    <a:pt x="5" y="23"/>
                  </a:cubicBezTo>
                  <a:cubicBezTo>
                    <a:pt x="5" y="24"/>
                    <a:pt x="5" y="24"/>
                    <a:pt x="5" y="24"/>
                  </a:cubicBezTo>
                  <a:cubicBezTo>
                    <a:pt x="6" y="25"/>
                    <a:pt x="6" y="25"/>
                    <a:pt x="6" y="23"/>
                  </a:cubicBezTo>
                  <a:cubicBezTo>
                    <a:pt x="13" y="14"/>
                    <a:pt x="14" y="17"/>
                    <a:pt x="21" y="14"/>
                  </a:cubicBezTo>
                  <a:cubicBezTo>
                    <a:pt x="19" y="13"/>
                    <a:pt x="19" y="13"/>
                    <a:pt x="19" y="13"/>
                  </a:cubicBezTo>
                  <a:cubicBezTo>
                    <a:pt x="22" y="13"/>
                    <a:pt x="28" y="10"/>
                    <a:pt x="28" y="12"/>
                  </a:cubicBezTo>
                  <a:cubicBezTo>
                    <a:pt x="30" y="10"/>
                    <a:pt x="36" y="10"/>
                    <a:pt x="35" y="9"/>
                  </a:cubicBezTo>
                  <a:cubicBezTo>
                    <a:pt x="45" y="8"/>
                    <a:pt x="60" y="2"/>
                    <a:pt x="67" y="4"/>
                  </a:cubicBezTo>
                  <a:cubicBezTo>
                    <a:pt x="68" y="3"/>
                    <a:pt x="72" y="3"/>
                    <a:pt x="71" y="2"/>
                  </a:cubicBezTo>
                  <a:cubicBezTo>
                    <a:pt x="68" y="2"/>
                    <a:pt x="68" y="3"/>
                    <a:pt x="67" y="3"/>
                  </a:cubicBezTo>
                  <a:cubicBezTo>
                    <a:pt x="68" y="3"/>
                    <a:pt x="68" y="2"/>
                    <a:pt x="68" y="2"/>
                  </a:cubicBezTo>
                  <a:cubicBezTo>
                    <a:pt x="71" y="2"/>
                    <a:pt x="74" y="1"/>
                    <a:pt x="71" y="3"/>
                  </a:cubicBezTo>
                  <a:cubicBezTo>
                    <a:pt x="74" y="3"/>
                    <a:pt x="74" y="3"/>
                    <a:pt x="74" y="3"/>
                  </a:cubicBezTo>
                  <a:cubicBezTo>
                    <a:pt x="74" y="3"/>
                    <a:pt x="74" y="3"/>
                    <a:pt x="74" y="3"/>
                  </a:cubicBezTo>
                  <a:cubicBezTo>
                    <a:pt x="74" y="3"/>
                    <a:pt x="74" y="3"/>
                    <a:pt x="74" y="3"/>
                  </a:cubicBezTo>
                  <a:cubicBezTo>
                    <a:pt x="76" y="4"/>
                    <a:pt x="70" y="0"/>
                    <a:pt x="79" y="5"/>
                  </a:cubicBezTo>
                  <a:cubicBezTo>
                    <a:pt x="79" y="5"/>
                    <a:pt x="79" y="5"/>
                    <a:pt x="79" y="5"/>
                  </a:cubicBezTo>
                  <a:cubicBezTo>
                    <a:pt x="79" y="6"/>
                    <a:pt x="79" y="6"/>
                    <a:pt x="79" y="6"/>
                  </a:cubicBezTo>
                  <a:cubicBezTo>
                    <a:pt x="79" y="6"/>
                    <a:pt x="79" y="6"/>
                    <a:pt x="79" y="6"/>
                  </a:cubicBezTo>
                  <a:cubicBezTo>
                    <a:pt x="81" y="9"/>
                    <a:pt x="81" y="9"/>
                    <a:pt x="81" y="9"/>
                  </a:cubicBezTo>
                  <a:cubicBezTo>
                    <a:pt x="82" y="11"/>
                    <a:pt x="84" y="13"/>
                    <a:pt x="85" y="18"/>
                  </a:cubicBezTo>
                  <a:cubicBezTo>
                    <a:pt x="84" y="17"/>
                    <a:pt x="84" y="18"/>
                    <a:pt x="85" y="21"/>
                  </a:cubicBezTo>
                  <a:cubicBezTo>
                    <a:pt x="87" y="25"/>
                    <a:pt x="87" y="25"/>
                    <a:pt x="87" y="25"/>
                  </a:cubicBezTo>
                  <a:cubicBezTo>
                    <a:pt x="89" y="31"/>
                    <a:pt x="87" y="29"/>
                    <a:pt x="86" y="29"/>
                  </a:cubicBezTo>
                  <a:cubicBezTo>
                    <a:pt x="87" y="32"/>
                    <a:pt x="88" y="36"/>
                    <a:pt x="90" y="37"/>
                  </a:cubicBezTo>
                  <a:cubicBezTo>
                    <a:pt x="90" y="41"/>
                    <a:pt x="90" y="41"/>
                    <a:pt x="90" y="41"/>
                  </a:cubicBezTo>
                  <a:cubicBezTo>
                    <a:pt x="90" y="38"/>
                    <a:pt x="91" y="43"/>
                    <a:pt x="92" y="45"/>
                  </a:cubicBezTo>
                  <a:cubicBezTo>
                    <a:pt x="91" y="43"/>
                    <a:pt x="91" y="43"/>
                    <a:pt x="91" y="43"/>
                  </a:cubicBezTo>
                  <a:cubicBezTo>
                    <a:pt x="91" y="44"/>
                    <a:pt x="93" y="47"/>
                    <a:pt x="94" y="49"/>
                  </a:cubicBezTo>
                  <a:cubicBezTo>
                    <a:pt x="95" y="48"/>
                    <a:pt x="93" y="45"/>
                    <a:pt x="93" y="43"/>
                  </a:cubicBezTo>
                  <a:cubicBezTo>
                    <a:pt x="93" y="44"/>
                    <a:pt x="95" y="46"/>
                    <a:pt x="96" y="48"/>
                  </a:cubicBezTo>
                  <a:cubicBezTo>
                    <a:pt x="95" y="48"/>
                    <a:pt x="98" y="53"/>
                    <a:pt x="99" y="55"/>
                  </a:cubicBezTo>
                  <a:cubicBezTo>
                    <a:pt x="100" y="58"/>
                    <a:pt x="101" y="58"/>
                    <a:pt x="102" y="58"/>
                  </a:cubicBezTo>
                  <a:cubicBezTo>
                    <a:pt x="101" y="59"/>
                    <a:pt x="104" y="63"/>
                    <a:pt x="102" y="61"/>
                  </a:cubicBezTo>
                  <a:cubicBezTo>
                    <a:pt x="101" y="60"/>
                    <a:pt x="101" y="59"/>
                    <a:pt x="100" y="57"/>
                  </a:cubicBezTo>
                  <a:cubicBezTo>
                    <a:pt x="101" y="59"/>
                    <a:pt x="100" y="60"/>
                    <a:pt x="102" y="63"/>
                  </a:cubicBezTo>
                  <a:cubicBezTo>
                    <a:pt x="104" y="65"/>
                    <a:pt x="104" y="61"/>
                    <a:pt x="106" y="66"/>
                  </a:cubicBezTo>
                  <a:cubicBezTo>
                    <a:pt x="105" y="65"/>
                    <a:pt x="104" y="65"/>
                    <a:pt x="103" y="64"/>
                  </a:cubicBezTo>
                  <a:cubicBezTo>
                    <a:pt x="106" y="69"/>
                    <a:pt x="106" y="69"/>
                    <a:pt x="106" y="69"/>
                  </a:cubicBezTo>
                  <a:cubicBezTo>
                    <a:pt x="107" y="69"/>
                    <a:pt x="107" y="69"/>
                    <a:pt x="107" y="69"/>
                  </a:cubicBezTo>
                  <a:cubicBezTo>
                    <a:pt x="107" y="69"/>
                    <a:pt x="107" y="69"/>
                    <a:pt x="107" y="69"/>
                  </a:cubicBezTo>
                  <a:cubicBezTo>
                    <a:pt x="108" y="70"/>
                    <a:pt x="111" y="76"/>
                    <a:pt x="113" y="76"/>
                  </a:cubicBezTo>
                  <a:cubicBezTo>
                    <a:pt x="114" y="79"/>
                    <a:pt x="116" y="81"/>
                    <a:pt x="117" y="83"/>
                  </a:cubicBezTo>
                  <a:cubicBezTo>
                    <a:pt x="117" y="83"/>
                    <a:pt x="117" y="83"/>
                    <a:pt x="117" y="83"/>
                  </a:cubicBezTo>
                  <a:cubicBezTo>
                    <a:pt x="118" y="86"/>
                    <a:pt x="121" y="89"/>
                    <a:pt x="123" y="91"/>
                  </a:cubicBezTo>
                  <a:cubicBezTo>
                    <a:pt x="123" y="91"/>
                    <a:pt x="123" y="91"/>
                    <a:pt x="123" y="91"/>
                  </a:cubicBezTo>
                  <a:cubicBezTo>
                    <a:pt x="124" y="92"/>
                    <a:pt x="126" y="95"/>
                    <a:pt x="128" y="96"/>
                  </a:cubicBezTo>
                  <a:cubicBezTo>
                    <a:pt x="131" y="100"/>
                    <a:pt x="126" y="100"/>
                    <a:pt x="131" y="102"/>
                  </a:cubicBezTo>
                  <a:cubicBezTo>
                    <a:pt x="134" y="106"/>
                    <a:pt x="137" y="106"/>
                    <a:pt x="136" y="104"/>
                  </a:cubicBezTo>
                  <a:cubicBezTo>
                    <a:pt x="141" y="111"/>
                    <a:pt x="149" y="115"/>
                    <a:pt x="153" y="121"/>
                  </a:cubicBezTo>
                  <a:cubicBezTo>
                    <a:pt x="154" y="121"/>
                    <a:pt x="154" y="121"/>
                    <a:pt x="156" y="122"/>
                  </a:cubicBezTo>
                  <a:cubicBezTo>
                    <a:pt x="165" y="129"/>
                    <a:pt x="176" y="135"/>
                    <a:pt x="183" y="141"/>
                  </a:cubicBezTo>
                  <a:cubicBezTo>
                    <a:pt x="180" y="140"/>
                    <a:pt x="182" y="142"/>
                    <a:pt x="182" y="143"/>
                  </a:cubicBezTo>
                  <a:cubicBezTo>
                    <a:pt x="185" y="143"/>
                    <a:pt x="184" y="145"/>
                    <a:pt x="186" y="144"/>
                  </a:cubicBezTo>
                  <a:cubicBezTo>
                    <a:pt x="186" y="143"/>
                    <a:pt x="187" y="143"/>
                    <a:pt x="184" y="141"/>
                  </a:cubicBezTo>
                  <a:cubicBezTo>
                    <a:pt x="190" y="144"/>
                    <a:pt x="200" y="148"/>
                    <a:pt x="203" y="151"/>
                  </a:cubicBezTo>
                  <a:cubicBezTo>
                    <a:pt x="201" y="149"/>
                    <a:pt x="203" y="150"/>
                    <a:pt x="204" y="150"/>
                  </a:cubicBezTo>
                  <a:cubicBezTo>
                    <a:pt x="203" y="151"/>
                    <a:pt x="207" y="154"/>
                    <a:pt x="211" y="155"/>
                  </a:cubicBezTo>
                  <a:cubicBezTo>
                    <a:pt x="212" y="154"/>
                    <a:pt x="212" y="154"/>
                    <a:pt x="212" y="154"/>
                  </a:cubicBezTo>
                  <a:cubicBezTo>
                    <a:pt x="214" y="156"/>
                    <a:pt x="214" y="156"/>
                    <a:pt x="214" y="156"/>
                  </a:cubicBezTo>
                  <a:cubicBezTo>
                    <a:pt x="215" y="156"/>
                    <a:pt x="216" y="154"/>
                    <a:pt x="219" y="156"/>
                  </a:cubicBezTo>
                  <a:cubicBezTo>
                    <a:pt x="219" y="157"/>
                    <a:pt x="220" y="157"/>
                    <a:pt x="220" y="158"/>
                  </a:cubicBezTo>
                  <a:cubicBezTo>
                    <a:pt x="224" y="159"/>
                    <a:pt x="230" y="159"/>
                    <a:pt x="234" y="161"/>
                  </a:cubicBezTo>
                  <a:cubicBezTo>
                    <a:pt x="237" y="163"/>
                    <a:pt x="237" y="163"/>
                    <a:pt x="237" y="163"/>
                  </a:cubicBezTo>
                  <a:cubicBezTo>
                    <a:pt x="238" y="163"/>
                    <a:pt x="242" y="163"/>
                    <a:pt x="239" y="162"/>
                  </a:cubicBezTo>
                  <a:cubicBezTo>
                    <a:pt x="245" y="165"/>
                    <a:pt x="250" y="165"/>
                    <a:pt x="252" y="167"/>
                  </a:cubicBezTo>
                  <a:cubicBezTo>
                    <a:pt x="265" y="166"/>
                    <a:pt x="283" y="168"/>
                    <a:pt x="297" y="167"/>
                  </a:cubicBezTo>
                  <a:cubicBezTo>
                    <a:pt x="297" y="168"/>
                    <a:pt x="297" y="168"/>
                    <a:pt x="297" y="168"/>
                  </a:cubicBezTo>
                  <a:cubicBezTo>
                    <a:pt x="301" y="168"/>
                    <a:pt x="299" y="167"/>
                    <a:pt x="302" y="167"/>
                  </a:cubicBezTo>
                  <a:cubicBezTo>
                    <a:pt x="300" y="168"/>
                    <a:pt x="305" y="168"/>
                    <a:pt x="302" y="169"/>
                  </a:cubicBezTo>
                  <a:cubicBezTo>
                    <a:pt x="307" y="170"/>
                    <a:pt x="309" y="168"/>
                    <a:pt x="312" y="167"/>
                  </a:cubicBezTo>
                  <a:cubicBezTo>
                    <a:pt x="313" y="166"/>
                    <a:pt x="310" y="168"/>
                    <a:pt x="310" y="166"/>
                  </a:cubicBezTo>
                  <a:cubicBezTo>
                    <a:pt x="311" y="166"/>
                    <a:pt x="318" y="166"/>
                    <a:pt x="318" y="165"/>
                  </a:cubicBezTo>
                  <a:cubicBezTo>
                    <a:pt x="320" y="165"/>
                    <a:pt x="319" y="166"/>
                    <a:pt x="318" y="167"/>
                  </a:cubicBezTo>
                  <a:cubicBezTo>
                    <a:pt x="322" y="166"/>
                    <a:pt x="322" y="166"/>
                    <a:pt x="322" y="166"/>
                  </a:cubicBezTo>
                  <a:cubicBezTo>
                    <a:pt x="326" y="167"/>
                    <a:pt x="313" y="170"/>
                    <a:pt x="317" y="171"/>
                  </a:cubicBezTo>
                  <a:cubicBezTo>
                    <a:pt x="320" y="171"/>
                    <a:pt x="320" y="171"/>
                    <a:pt x="320" y="171"/>
                  </a:cubicBezTo>
                  <a:cubicBezTo>
                    <a:pt x="324" y="172"/>
                    <a:pt x="312" y="173"/>
                    <a:pt x="320" y="173"/>
                  </a:cubicBezTo>
                  <a:cubicBezTo>
                    <a:pt x="324" y="172"/>
                    <a:pt x="326" y="169"/>
                    <a:pt x="323" y="169"/>
                  </a:cubicBezTo>
                  <a:cubicBezTo>
                    <a:pt x="330" y="168"/>
                    <a:pt x="326" y="165"/>
                    <a:pt x="333" y="164"/>
                  </a:cubicBezTo>
                  <a:cubicBezTo>
                    <a:pt x="336" y="164"/>
                    <a:pt x="327" y="165"/>
                    <a:pt x="329" y="166"/>
                  </a:cubicBezTo>
                  <a:cubicBezTo>
                    <a:pt x="333" y="166"/>
                    <a:pt x="336" y="164"/>
                    <a:pt x="339" y="163"/>
                  </a:cubicBezTo>
                  <a:cubicBezTo>
                    <a:pt x="336" y="164"/>
                    <a:pt x="338" y="162"/>
                    <a:pt x="340" y="161"/>
                  </a:cubicBezTo>
                  <a:cubicBezTo>
                    <a:pt x="344" y="161"/>
                    <a:pt x="338" y="163"/>
                    <a:pt x="344" y="162"/>
                  </a:cubicBezTo>
                  <a:cubicBezTo>
                    <a:pt x="344" y="161"/>
                    <a:pt x="349" y="159"/>
                    <a:pt x="345" y="159"/>
                  </a:cubicBezTo>
                  <a:cubicBezTo>
                    <a:pt x="346" y="157"/>
                    <a:pt x="350" y="158"/>
                    <a:pt x="353" y="156"/>
                  </a:cubicBezTo>
                  <a:cubicBezTo>
                    <a:pt x="355" y="156"/>
                    <a:pt x="348" y="160"/>
                    <a:pt x="354" y="159"/>
                  </a:cubicBezTo>
                  <a:cubicBezTo>
                    <a:pt x="353" y="158"/>
                    <a:pt x="361" y="155"/>
                    <a:pt x="357" y="154"/>
                  </a:cubicBezTo>
                  <a:cubicBezTo>
                    <a:pt x="359" y="154"/>
                    <a:pt x="360" y="155"/>
                    <a:pt x="359" y="156"/>
                  </a:cubicBezTo>
                  <a:cubicBezTo>
                    <a:pt x="362" y="156"/>
                    <a:pt x="366" y="151"/>
                    <a:pt x="368" y="153"/>
                  </a:cubicBezTo>
                  <a:cubicBezTo>
                    <a:pt x="368" y="151"/>
                    <a:pt x="368" y="151"/>
                    <a:pt x="368" y="151"/>
                  </a:cubicBezTo>
                  <a:cubicBezTo>
                    <a:pt x="369" y="151"/>
                    <a:pt x="371" y="151"/>
                    <a:pt x="373" y="151"/>
                  </a:cubicBezTo>
                  <a:cubicBezTo>
                    <a:pt x="375" y="150"/>
                    <a:pt x="381" y="145"/>
                    <a:pt x="381" y="147"/>
                  </a:cubicBezTo>
                  <a:cubicBezTo>
                    <a:pt x="382" y="146"/>
                    <a:pt x="388" y="144"/>
                    <a:pt x="385" y="144"/>
                  </a:cubicBezTo>
                  <a:cubicBezTo>
                    <a:pt x="381" y="145"/>
                    <a:pt x="381" y="146"/>
                    <a:pt x="378" y="146"/>
                  </a:cubicBezTo>
                  <a:cubicBezTo>
                    <a:pt x="382" y="146"/>
                    <a:pt x="384" y="143"/>
                    <a:pt x="386" y="142"/>
                  </a:cubicBezTo>
                  <a:cubicBezTo>
                    <a:pt x="386" y="142"/>
                    <a:pt x="386" y="142"/>
                    <a:pt x="386" y="142"/>
                  </a:cubicBezTo>
                  <a:cubicBezTo>
                    <a:pt x="387" y="141"/>
                    <a:pt x="390" y="139"/>
                    <a:pt x="391" y="138"/>
                  </a:cubicBezTo>
                  <a:cubicBezTo>
                    <a:pt x="390" y="139"/>
                    <a:pt x="391" y="139"/>
                    <a:pt x="392" y="139"/>
                  </a:cubicBezTo>
                  <a:cubicBezTo>
                    <a:pt x="393" y="137"/>
                    <a:pt x="393" y="137"/>
                    <a:pt x="393" y="137"/>
                  </a:cubicBezTo>
                  <a:cubicBezTo>
                    <a:pt x="397" y="134"/>
                    <a:pt x="395" y="138"/>
                    <a:pt x="400" y="135"/>
                  </a:cubicBezTo>
                  <a:cubicBezTo>
                    <a:pt x="396" y="138"/>
                    <a:pt x="396" y="138"/>
                    <a:pt x="396" y="138"/>
                  </a:cubicBezTo>
                  <a:cubicBezTo>
                    <a:pt x="397" y="137"/>
                    <a:pt x="399" y="137"/>
                    <a:pt x="401" y="135"/>
                  </a:cubicBezTo>
                  <a:cubicBezTo>
                    <a:pt x="402" y="134"/>
                    <a:pt x="403" y="132"/>
                    <a:pt x="403" y="131"/>
                  </a:cubicBezTo>
                  <a:cubicBezTo>
                    <a:pt x="405" y="128"/>
                    <a:pt x="405" y="131"/>
                    <a:pt x="407" y="128"/>
                  </a:cubicBezTo>
                  <a:cubicBezTo>
                    <a:pt x="404" y="132"/>
                    <a:pt x="404" y="132"/>
                    <a:pt x="404" y="132"/>
                  </a:cubicBezTo>
                  <a:cubicBezTo>
                    <a:pt x="404" y="132"/>
                    <a:pt x="407" y="131"/>
                    <a:pt x="411" y="129"/>
                  </a:cubicBezTo>
                  <a:cubicBezTo>
                    <a:pt x="413" y="127"/>
                    <a:pt x="416" y="123"/>
                    <a:pt x="412" y="125"/>
                  </a:cubicBezTo>
                  <a:cubicBezTo>
                    <a:pt x="413" y="124"/>
                    <a:pt x="416" y="123"/>
                    <a:pt x="415" y="124"/>
                  </a:cubicBezTo>
                  <a:cubicBezTo>
                    <a:pt x="419" y="121"/>
                    <a:pt x="414" y="124"/>
                    <a:pt x="417" y="121"/>
                  </a:cubicBezTo>
                  <a:cubicBezTo>
                    <a:pt x="419" y="120"/>
                    <a:pt x="424" y="117"/>
                    <a:pt x="427" y="116"/>
                  </a:cubicBezTo>
                  <a:cubicBezTo>
                    <a:pt x="425" y="120"/>
                    <a:pt x="425" y="120"/>
                    <a:pt x="425" y="120"/>
                  </a:cubicBezTo>
                  <a:cubicBezTo>
                    <a:pt x="427" y="118"/>
                    <a:pt x="427" y="118"/>
                    <a:pt x="427" y="118"/>
                  </a:cubicBezTo>
                  <a:cubicBezTo>
                    <a:pt x="425" y="122"/>
                    <a:pt x="429" y="118"/>
                    <a:pt x="428" y="120"/>
                  </a:cubicBezTo>
                  <a:cubicBezTo>
                    <a:pt x="430" y="119"/>
                    <a:pt x="431" y="117"/>
                    <a:pt x="433" y="115"/>
                  </a:cubicBezTo>
                  <a:cubicBezTo>
                    <a:pt x="427" y="118"/>
                    <a:pt x="436" y="109"/>
                    <a:pt x="433" y="108"/>
                  </a:cubicBezTo>
                  <a:cubicBezTo>
                    <a:pt x="438" y="102"/>
                    <a:pt x="440" y="108"/>
                    <a:pt x="443" y="100"/>
                  </a:cubicBezTo>
                  <a:cubicBezTo>
                    <a:pt x="442" y="100"/>
                    <a:pt x="444" y="96"/>
                    <a:pt x="441" y="101"/>
                  </a:cubicBezTo>
                  <a:cubicBezTo>
                    <a:pt x="444" y="97"/>
                    <a:pt x="441" y="97"/>
                    <a:pt x="446" y="93"/>
                  </a:cubicBezTo>
                  <a:cubicBezTo>
                    <a:pt x="444" y="97"/>
                    <a:pt x="451" y="91"/>
                    <a:pt x="447" y="96"/>
                  </a:cubicBezTo>
                  <a:cubicBezTo>
                    <a:pt x="447" y="96"/>
                    <a:pt x="445" y="99"/>
                    <a:pt x="444" y="99"/>
                  </a:cubicBezTo>
                  <a:cubicBezTo>
                    <a:pt x="446" y="99"/>
                    <a:pt x="445" y="101"/>
                    <a:pt x="449" y="97"/>
                  </a:cubicBezTo>
                  <a:cubicBezTo>
                    <a:pt x="451" y="95"/>
                    <a:pt x="454" y="91"/>
                    <a:pt x="452" y="91"/>
                  </a:cubicBezTo>
                  <a:cubicBezTo>
                    <a:pt x="451" y="91"/>
                    <a:pt x="450" y="95"/>
                    <a:pt x="450" y="93"/>
                  </a:cubicBezTo>
                  <a:cubicBezTo>
                    <a:pt x="453" y="88"/>
                    <a:pt x="455" y="88"/>
                    <a:pt x="455" y="84"/>
                  </a:cubicBezTo>
                  <a:cubicBezTo>
                    <a:pt x="453" y="88"/>
                    <a:pt x="451" y="88"/>
                    <a:pt x="451" y="87"/>
                  </a:cubicBezTo>
                  <a:cubicBezTo>
                    <a:pt x="453" y="83"/>
                    <a:pt x="453" y="83"/>
                    <a:pt x="453" y="83"/>
                  </a:cubicBezTo>
                  <a:cubicBezTo>
                    <a:pt x="453" y="84"/>
                    <a:pt x="453" y="84"/>
                    <a:pt x="453" y="84"/>
                  </a:cubicBezTo>
                  <a:cubicBezTo>
                    <a:pt x="458" y="79"/>
                    <a:pt x="453" y="82"/>
                    <a:pt x="458" y="76"/>
                  </a:cubicBezTo>
                  <a:cubicBezTo>
                    <a:pt x="459" y="76"/>
                    <a:pt x="459" y="76"/>
                    <a:pt x="459" y="76"/>
                  </a:cubicBezTo>
                  <a:cubicBezTo>
                    <a:pt x="459" y="76"/>
                    <a:pt x="459" y="76"/>
                    <a:pt x="459" y="76"/>
                  </a:cubicBezTo>
                  <a:cubicBezTo>
                    <a:pt x="459" y="76"/>
                    <a:pt x="459" y="76"/>
                    <a:pt x="459" y="76"/>
                  </a:cubicBezTo>
                  <a:cubicBezTo>
                    <a:pt x="459" y="76"/>
                    <a:pt x="459" y="76"/>
                    <a:pt x="459" y="76"/>
                  </a:cubicBezTo>
                  <a:cubicBezTo>
                    <a:pt x="459" y="76"/>
                    <a:pt x="459" y="76"/>
                    <a:pt x="459" y="76"/>
                  </a:cubicBezTo>
                  <a:cubicBezTo>
                    <a:pt x="459" y="76"/>
                    <a:pt x="459" y="76"/>
                    <a:pt x="459" y="76"/>
                  </a:cubicBezTo>
                  <a:cubicBezTo>
                    <a:pt x="459" y="76"/>
                    <a:pt x="459" y="76"/>
                    <a:pt x="459" y="76"/>
                  </a:cubicBezTo>
                  <a:cubicBezTo>
                    <a:pt x="459" y="76"/>
                    <a:pt x="459" y="76"/>
                    <a:pt x="459" y="76"/>
                  </a:cubicBezTo>
                  <a:cubicBezTo>
                    <a:pt x="459" y="76"/>
                    <a:pt x="459" y="76"/>
                    <a:pt x="459" y="76"/>
                  </a:cubicBezTo>
                  <a:cubicBezTo>
                    <a:pt x="471" y="105"/>
                    <a:pt x="463" y="84"/>
                    <a:pt x="465" y="90"/>
                  </a:cubicBezTo>
                  <a:cubicBezTo>
                    <a:pt x="465" y="90"/>
                    <a:pt x="465" y="90"/>
                    <a:pt x="465" y="90"/>
                  </a:cubicBezTo>
                  <a:cubicBezTo>
                    <a:pt x="465" y="90"/>
                    <a:pt x="465" y="90"/>
                    <a:pt x="465" y="90"/>
                  </a:cubicBezTo>
                  <a:cubicBezTo>
                    <a:pt x="464" y="89"/>
                    <a:pt x="464" y="89"/>
                    <a:pt x="464" y="89"/>
                  </a:cubicBezTo>
                  <a:cubicBezTo>
                    <a:pt x="465" y="89"/>
                    <a:pt x="465" y="89"/>
                    <a:pt x="465" y="89"/>
                  </a:cubicBezTo>
                  <a:cubicBezTo>
                    <a:pt x="465" y="89"/>
                    <a:pt x="465" y="89"/>
                    <a:pt x="465" y="89"/>
                  </a:cubicBezTo>
                  <a:cubicBezTo>
                    <a:pt x="465" y="89"/>
                    <a:pt x="465" y="89"/>
                    <a:pt x="465" y="89"/>
                  </a:cubicBezTo>
                  <a:cubicBezTo>
                    <a:pt x="465" y="89"/>
                    <a:pt x="465" y="89"/>
                    <a:pt x="465" y="89"/>
                  </a:cubicBezTo>
                  <a:cubicBezTo>
                    <a:pt x="467" y="92"/>
                    <a:pt x="456" y="65"/>
                    <a:pt x="461" y="76"/>
                  </a:cubicBezTo>
                  <a:cubicBezTo>
                    <a:pt x="461" y="76"/>
                    <a:pt x="461" y="76"/>
                    <a:pt x="461" y="76"/>
                  </a:cubicBezTo>
                  <a:cubicBezTo>
                    <a:pt x="461" y="76"/>
                    <a:pt x="461" y="76"/>
                    <a:pt x="461" y="76"/>
                  </a:cubicBezTo>
                  <a:cubicBezTo>
                    <a:pt x="461" y="76"/>
                    <a:pt x="461" y="76"/>
                    <a:pt x="461" y="76"/>
                  </a:cubicBezTo>
                  <a:cubicBezTo>
                    <a:pt x="461" y="76"/>
                    <a:pt x="461" y="76"/>
                    <a:pt x="461" y="76"/>
                  </a:cubicBezTo>
                  <a:cubicBezTo>
                    <a:pt x="460" y="76"/>
                    <a:pt x="460" y="76"/>
                    <a:pt x="460" y="76"/>
                  </a:cubicBezTo>
                  <a:cubicBezTo>
                    <a:pt x="460" y="77"/>
                    <a:pt x="460" y="77"/>
                    <a:pt x="460" y="77"/>
                  </a:cubicBezTo>
                  <a:cubicBezTo>
                    <a:pt x="458" y="79"/>
                    <a:pt x="458" y="79"/>
                    <a:pt x="458" y="79"/>
                  </a:cubicBezTo>
                  <a:cubicBezTo>
                    <a:pt x="457" y="81"/>
                    <a:pt x="456" y="83"/>
                    <a:pt x="457" y="83"/>
                  </a:cubicBezTo>
                  <a:cubicBezTo>
                    <a:pt x="458" y="81"/>
                    <a:pt x="459" y="80"/>
                    <a:pt x="460" y="78"/>
                  </a:cubicBezTo>
                  <a:cubicBezTo>
                    <a:pt x="461" y="77"/>
                    <a:pt x="461" y="77"/>
                    <a:pt x="461" y="77"/>
                  </a:cubicBezTo>
                  <a:cubicBezTo>
                    <a:pt x="461" y="77"/>
                    <a:pt x="461" y="77"/>
                    <a:pt x="461" y="77"/>
                  </a:cubicBezTo>
                  <a:cubicBezTo>
                    <a:pt x="461" y="77"/>
                    <a:pt x="461" y="77"/>
                    <a:pt x="461" y="77"/>
                  </a:cubicBezTo>
                  <a:cubicBezTo>
                    <a:pt x="461" y="77"/>
                    <a:pt x="461" y="77"/>
                    <a:pt x="461" y="77"/>
                  </a:cubicBezTo>
                  <a:cubicBezTo>
                    <a:pt x="463" y="82"/>
                    <a:pt x="456" y="65"/>
                    <a:pt x="466" y="88"/>
                  </a:cubicBezTo>
                  <a:cubicBezTo>
                    <a:pt x="466" y="88"/>
                    <a:pt x="466" y="88"/>
                    <a:pt x="466" y="88"/>
                  </a:cubicBezTo>
                  <a:cubicBezTo>
                    <a:pt x="466" y="88"/>
                    <a:pt x="466" y="88"/>
                    <a:pt x="466" y="88"/>
                  </a:cubicBezTo>
                  <a:cubicBezTo>
                    <a:pt x="466" y="88"/>
                    <a:pt x="466" y="88"/>
                    <a:pt x="466" y="88"/>
                  </a:cubicBezTo>
                  <a:cubicBezTo>
                    <a:pt x="466" y="88"/>
                    <a:pt x="466" y="88"/>
                    <a:pt x="466" y="88"/>
                  </a:cubicBezTo>
                  <a:cubicBezTo>
                    <a:pt x="465" y="88"/>
                    <a:pt x="465" y="88"/>
                    <a:pt x="465" y="88"/>
                  </a:cubicBezTo>
                  <a:cubicBezTo>
                    <a:pt x="465" y="88"/>
                    <a:pt x="465" y="88"/>
                    <a:pt x="465" y="88"/>
                  </a:cubicBezTo>
                  <a:cubicBezTo>
                    <a:pt x="462" y="88"/>
                    <a:pt x="462" y="88"/>
                    <a:pt x="462" y="88"/>
                  </a:cubicBezTo>
                  <a:cubicBezTo>
                    <a:pt x="464" y="88"/>
                    <a:pt x="464" y="88"/>
                    <a:pt x="464" y="88"/>
                  </a:cubicBezTo>
                  <a:cubicBezTo>
                    <a:pt x="465" y="88"/>
                    <a:pt x="465" y="88"/>
                    <a:pt x="465" y="88"/>
                  </a:cubicBezTo>
                  <a:cubicBezTo>
                    <a:pt x="465" y="88"/>
                    <a:pt x="465" y="88"/>
                    <a:pt x="465" y="88"/>
                  </a:cubicBezTo>
                  <a:cubicBezTo>
                    <a:pt x="466" y="88"/>
                    <a:pt x="466" y="88"/>
                    <a:pt x="466" y="88"/>
                  </a:cubicBezTo>
                  <a:cubicBezTo>
                    <a:pt x="466" y="88"/>
                    <a:pt x="466" y="88"/>
                    <a:pt x="466" y="88"/>
                  </a:cubicBezTo>
                  <a:cubicBezTo>
                    <a:pt x="466" y="88"/>
                    <a:pt x="466" y="88"/>
                    <a:pt x="466" y="88"/>
                  </a:cubicBezTo>
                  <a:cubicBezTo>
                    <a:pt x="466" y="88"/>
                    <a:pt x="466" y="88"/>
                    <a:pt x="466" y="88"/>
                  </a:cubicBezTo>
                  <a:cubicBezTo>
                    <a:pt x="467" y="90"/>
                    <a:pt x="458" y="67"/>
                    <a:pt x="461" y="77"/>
                  </a:cubicBezTo>
                  <a:cubicBezTo>
                    <a:pt x="461" y="77"/>
                    <a:pt x="461" y="77"/>
                    <a:pt x="461" y="77"/>
                  </a:cubicBezTo>
                  <a:cubicBezTo>
                    <a:pt x="461" y="77"/>
                    <a:pt x="461" y="77"/>
                    <a:pt x="461" y="77"/>
                  </a:cubicBezTo>
                  <a:cubicBezTo>
                    <a:pt x="461" y="77"/>
                    <a:pt x="461" y="77"/>
                    <a:pt x="461" y="77"/>
                  </a:cubicBezTo>
                  <a:cubicBezTo>
                    <a:pt x="461" y="77"/>
                    <a:pt x="461" y="77"/>
                    <a:pt x="461" y="77"/>
                  </a:cubicBezTo>
                  <a:cubicBezTo>
                    <a:pt x="461" y="77"/>
                    <a:pt x="461" y="77"/>
                    <a:pt x="461" y="77"/>
                  </a:cubicBezTo>
                  <a:cubicBezTo>
                    <a:pt x="461" y="77"/>
                    <a:pt x="461" y="77"/>
                    <a:pt x="461" y="77"/>
                  </a:cubicBezTo>
                  <a:cubicBezTo>
                    <a:pt x="461" y="77"/>
                    <a:pt x="461" y="77"/>
                    <a:pt x="461" y="77"/>
                  </a:cubicBezTo>
                  <a:cubicBezTo>
                    <a:pt x="461" y="77"/>
                    <a:pt x="461" y="77"/>
                    <a:pt x="461" y="77"/>
                  </a:cubicBezTo>
                  <a:cubicBezTo>
                    <a:pt x="463" y="82"/>
                    <a:pt x="457" y="66"/>
                    <a:pt x="466" y="88"/>
                  </a:cubicBezTo>
                  <a:cubicBezTo>
                    <a:pt x="466" y="88"/>
                    <a:pt x="466" y="88"/>
                    <a:pt x="466" y="88"/>
                  </a:cubicBezTo>
                  <a:cubicBezTo>
                    <a:pt x="466" y="88"/>
                    <a:pt x="466" y="88"/>
                    <a:pt x="466" y="88"/>
                  </a:cubicBezTo>
                  <a:cubicBezTo>
                    <a:pt x="466" y="88"/>
                    <a:pt x="466" y="88"/>
                    <a:pt x="466" y="88"/>
                  </a:cubicBezTo>
                  <a:cubicBezTo>
                    <a:pt x="466" y="88"/>
                    <a:pt x="466" y="88"/>
                    <a:pt x="466" y="88"/>
                  </a:cubicBezTo>
                  <a:cubicBezTo>
                    <a:pt x="465" y="88"/>
                    <a:pt x="465" y="88"/>
                    <a:pt x="465" y="88"/>
                  </a:cubicBezTo>
                  <a:cubicBezTo>
                    <a:pt x="465" y="88"/>
                    <a:pt x="465" y="88"/>
                    <a:pt x="465" y="88"/>
                  </a:cubicBezTo>
                  <a:cubicBezTo>
                    <a:pt x="465" y="87"/>
                    <a:pt x="465" y="87"/>
                    <a:pt x="465" y="87"/>
                  </a:cubicBezTo>
                  <a:cubicBezTo>
                    <a:pt x="463" y="86"/>
                    <a:pt x="463" y="86"/>
                    <a:pt x="463" y="86"/>
                  </a:cubicBezTo>
                  <a:cubicBezTo>
                    <a:pt x="462" y="85"/>
                    <a:pt x="460" y="84"/>
                    <a:pt x="456" y="84"/>
                  </a:cubicBezTo>
                  <a:cubicBezTo>
                    <a:pt x="452" y="84"/>
                    <a:pt x="455" y="85"/>
                    <a:pt x="455" y="86"/>
                  </a:cubicBezTo>
                  <a:cubicBezTo>
                    <a:pt x="447" y="84"/>
                    <a:pt x="445" y="84"/>
                    <a:pt x="440" y="83"/>
                  </a:cubicBezTo>
                  <a:cubicBezTo>
                    <a:pt x="441" y="82"/>
                    <a:pt x="431" y="81"/>
                    <a:pt x="437" y="81"/>
                  </a:cubicBezTo>
                  <a:cubicBezTo>
                    <a:pt x="439" y="82"/>
                    <a:pt x="450" y="85"/>
                    <a:pt x="453" y="84"/>
                  </a:cubicBezTo>
                  <a:cubicBezTo>
                    <a:pt x="451" y="81"/>
                    <a:pt x="459" y="86"/>
                    <a:pt x="461" y="84"/>
                  </a:cubicBezTo>
                  <a:cubicBezTo>
                    <a:pt x="455" y="83"/>
                    <a:pt x="456" y="81"/>
                    <a:pt x="455" y="79"/>
                  </a:cubicBezTo>
                  <a:cubicBezTo>
                    <a:pt x="453" y="79"/>
                    <a:pt x="452" y="79"/>
                    <a:pt x="451" y="79"/>
                  </a:cubicBezTo>
                  <a:cubicBezTo>
                    <a:pt x="450" y="80"/>
                    <a:pt x="452" y="80"/>
                    <a:pt x="452" y="82"/>
                  </a:cubicBezTo>
                  <a:cubicBezTo>
                    <a:pt x="445" y="80"/>
                    <a:pt x="438" y="79"/>
                    <a:pt x="434" y="79"/>
                  </a:cubicBezTo>
                  <a:cubicBezTo>
                    <a:pt x="432" y="78"/>
                    <a:pt x="433" y="77"/>
                    <a:pt x="436" y="78"/>
                  </a:cubicBezTo>
                  <a:cubicBezTo>
                    <a:pt x="428" y="76"/>
                    <a:pt x="419" y="74"/>
                    <a:pt x="412" y="72"/>
                  </a:cubicBezTo>
                  <a:cubicBezTo>
                    <a:pt x="416" y="75"/>
                    <a:pt x="403" y="70"/>
                    <a:pt x="406" y="73"/>
                  </a:cubicBezTo>
                  <a:cubicBezTo>
                    <a:pt x="410" y="74"/>
                    <a:pt x="413" y="76"/>
                    <a:pt x="411" y="77"/>
                  </a:cubicBezTo>
                  <a:cubicBezTo>
                    <a:pt x="408" y="76"/>
                    <a:pt x="411" y="76"/>
                    <a:pt x="410" y="75"/>
                  </a:cubicBezTo>
                  <a:cubicBezTo>
                    <a:pt x="408" y="75"/>
                    <a:pt x="407" y="75"/>
                    <a:pt x="406" y="74"/>
                  </a:cubicBezTo>
                  <a:cubicBezTo>
                    <a:pt x="404" y="73"/>
                    <a:pt x="404" y="73"/>
                    <a:pt x="404" y="73"/>
                  </a:cubicBezTo>
                  <a:cubicBezTo>
                    <a:pt x="404" y="73"/>
                    <a:pt x="404" y="73"/>
                    <a:pt x="404" y="73"/>
                  </a:cubicBezTo>
                  <a:cubicBezTo>
                    <a:pt x="404" y="73"/>
                    <a:pt x="404" y="73"/>
                    <a:pt x="404" y="73"/>
                  </a:cubicBezTo>
                  <a:cubicBezTo>
                    <a:pt x="404" y="73"/>
                    <a:pt x="404" y="73"/>
                    <a:pt x="404" y="73"/>
                  </a:cubicBezTo>
                  <a:cubicBezTo>
                    <a:pt x="404" y="73"/>
                    <a:pt x="404" y="73"/>
                    <a:pt x="404" y="73"/>
                  </a:cubicBezTo>
                  <a:cubicBezTo>
                    <a:pt x="404" y="73"/>
                    <a:pt x="404" y="73"/>
                    <a:pt x="404" y="73"/>
                  </a:cubicBezTo>
                  <a:cubicBezTo>
                    <a:pt x="404" y="73"/>
                    <a:pt x="404" y="73"/>
                    <a:pt x="404" y="73"/>
                  </a:cubicBezTo>
                  <a:cubicBezTo>
                    <a:pt x="399" y="49"/>
                    <a:pt x="402" y="66"/>
                    <a:pt x="401" y="61"/>
                  </a:cubicBezTo>
                  <a:cubicBezTo>
                    <a:pt x="401" y="61"/>
                    <a:pt x="401" y="61"/>
                    <a:pt x="401" y="61"/>
                  </a:cubicBezTo>
                  <a:cubicBezTo>
                    <a:pt x="402" y="61"/>
                    <a:pt x="402" y="61"/>
                    <a:pt x="402" y="61"/>
                  </a:cubicBezTo>
                  <a:cubicBezTo>
                    <a:pt x="402" y="61"/>
                    <a:pt x="402" y="61"/>
                    <a:pt x="402" y="61"/>
                  </a:cubicBezTo>
                  <a:cubicBezTo>
                    <a:pt x="402" y="60"/>
                    <a:pt x="402" y="60"/>
                    <a:pt x="402" y="60"/>
                  </a:cubicBezTo>
                  <a:cubicBezTo>
                    <a:pt x="401" y="61"/>
                    <a:pt x="401" y="61"/>
                    <a:pt x="401" y="61"/>
                  </a:cubicBezTo>
                  <a:cubicBezTo>
                    <a:pt x="401" y="61"/>
                    <a:pt x="401" y="61"/>
                    <a:pt x="401" y="61"/>
                  </a:cubicBezTo>
                  <a:cubicBezTo>
                    <a:pt x="401" y="61"/>
                    <a:pt x="401" y="61"/>
                    <a:pt x="401" y="61"/>
                  </a:cubicBezTo>
                  <a:cubicBezTo>
                    <a:pt x="401" y="61"/>
                    <a:pt x="401" y="61"/>
                    <a:pt x="401" y="61"/>
                  </a:cubicBezTo>
                  <a:cubicBezTo>
                    <a:pt x="401" y="61"/>
                    <a:pt x="401" y="61"/>
                    <a:pt x="401" y="61"/>
                  </a:cubicBezTo>
                  <a:cubicBezTo>
                    <a:pt x="401" y="61"/>
                    <a:pt x="401" y="61"/>
                    <a:pt x="401" y="61"/>
                  </a:cubicBezTo>
                  <a:cubicBezTo>
                    <a:pt x="399" y="49"/>
                    <a:pt x="404" y="76"/>
                    <a:pt x="403" y="73"/>
                  </a:cubicBezTo>
                  <a:cubicBezTo>
                    <a:pt x="404" y="73"/>
                    <a:pt x="404" y="73"/>
                    <a:pt x="404" y="73"/>
                  </a:cubicBezTo>
                  <a:cubicBezTo>
                    <a:pt x="404" y="73"/>
                    <a:pt x="404" y="73"/>
                    <a:pt x="404" y="73"/>
                  </a:cubicBezTo>
                  <a:cubicBezTo>
                    <a:pt x="404" y="73"/>
                    <a:pt x="404" y="73"/>
                    <a:pt x="404" y="73"/>
                  </a:cubicBezTo>
                  <a:cubicBezTo>
                    <a:pt x="405" y="73"/>
                    <a:pt x="405" y="73"/>
                    <a:pt x="405" y="73"/>
                  </a:cubicBezTo>
                  <a:cubicBezTo>
                    <a:pt x="406" y="73"/>
                    <a:pt x="406" y="73"/>
                    <a:pt x="406" y="73"/>
                  </a:cubicBezTo>
                  <a:cubicBezTo>
                    <a:pt x="406" y="72"/>
                    <a:pt x="405" y="71"/>
                    <a:pt x="406" y="70"/>
                  </a:cubicBezTo>
                  <a:cubicBezTo>
                    <a:pt x="405" y="70"/>
                    <a:pt x="405" y="70"/>
                    <a:pt x="405" y="70"/>
                  </a:cubicBezTo>
                  <a:cubicBezTo>
                    <a:pt x="404" y="70"/>
                    <a:pt x="404" y="70"/>
                    <a:pt x="404" y="70"/>
                  </a:cubicBezTo>
                  <a:cubicBezTo>
                    <a:pt x="404" y="70"/>
                    <a:pt x="404" y="70"/>
                    <a:pt x="404" y="70"/>
                  </a:cubicBezTo>
                  <a:cubicBezTo>
                    <a:pt x="404" y="70"/>
                    <a:pt x="404" y="70"/>
                    <a:pt x="404" y="70"/>
                  </a:cubicBezTo>
                  <a:cubicBezTo>
                    <a:pt x="404" y="70"/>
                    <a:pt x="404" y="70"/>
                    <a:pt x="404" y="70"/>
                  </a:cubicBezTo>
                  <a:cubicBezTo>
                    <a:pt x="404" y="70"/>
                    <a:pt x="404" y="70"/>
                    <a:pt x="404" y="70"/>
                  </a:cubicBezTo>
                  <a:cubicBezTo>
                    <a:pt x="404" y="71"/>
                    <a:pt x="402" y="58"/>
                    <a:pt x="403" y="64"/>
                  </a:cubicBezTo>
                  <a:cubicBezTo>
                    <a:pt x="403" y="64"/>
                    <a:pt x="403" y="64"/>
                    <a:pt x="403" y="64"/>
                  </a:cubicBezTo>
                  <a:cubicBezTo>
                    <a:pt x="403" y="64"/>
                    <a:pt x="403" y="64"/>
                    <a:pt x="403" y="64"/>
                  </a:cubicBezTo>
                  <a:cubicBezTo>
                    <a:pt x="403" y="64"/>
                    <a:pt x="403" y="64"/>
                    <a:pt x="403" y="64"/>
                  </a:cubicBezTo>
                  <a:cubicBezTo>
                    <a:pt x="404" y="63"/>
                    <a:pt x="404" y="63"/>
                    <a:pt x="404" y="63"/>
                  </a:cubicBezTo>
                  <a:cubicBezTo>
                    <a:pt x="404" y="63"/>
                    <a:pt x="404" y="63"/>
                    <a:pt x="404" y="63"/>
                  </a:cubicBezTo>
                  <a:cubicBezTo>
                    <a:pt x="405" y="64"/>
                    <a:pt x="405" y="64"/>
                    <a:pt x="407" y="63"/>
                  </a:cubicBezTo>
                  <a:cubicBezTo>
                    <a:pt x="411" y="59"/>
                    <a:pt x="416" y="55"/>
                    <a:pt x="421" y="52"/>
                  </a:cubicBezTo>
                  <a:cubicBezTo>
                    <a:pt x="428" y="49"/>
                    <a:pt x="438" y="42"/>
                    <a:pt x="443" y="38"/>
                  </a:cubicBezTo>
                  <a:cubicBezTo>
                    <a:pt x="447" y="37"/>
                    <a:pt x="445" y="39"/>
                    <a:pt x="449" y="38"/>
                  </a:cubicBezTo>
                  <a:cubicBezTo>
                    <a:pt x="453" y="35"/>
                    <a:pt x="445" y="38"/>
                    <a:pt x="451" y="35"/>
                  </a:cubicBezTo>
                  <a:cubicBezTo>
                    <a:pt x="451" y="36"/>
                    <a:pt x="451" y="36"/>
                    <a:pt x="451" y="36"/>
                  </a:cubicBezTo>
                  <a:cubicBezTo>
                    <a:pt x="452" y="34"/>
                    <a:pt x="462" y="30"/>
                    <a:pt x="462" y="27"/>
                  </a:cubicBezTo>
                  <a:cubicBezTo>
                    <a:pt x="461" y="30"/>
                    <a:pt x="461" y="30"/>
                    <a:pt x="461" y="30"/>
                  </a:cubicBezTo>
                  <a:cubicBezTo>
                    <a:pt x="462" y="29"/>
                    <a:pt x="463" y="28"/>
                    <a:pt x="464" y="27"/>
                  </a:cubicBezTo>
                  <a:cubicBezTo>
                    <a:pt x="464" y="28"/>
                    <a:pt x="466" y="28"/>
                    <a:pt x="464" y="29"/>
                  </a:cubicBezTo>
                  <a:cubicBezTo>
                    <a:pt x="468" y="28"/>
                    <a:pt x="472" y="24"/>
                    <a:pt x="475" y="22"/>
                  </a:cubicBezTo>
                  <a:cubicBezTo>
                    <a:pt x="472" y="23"/>
                    <a:pt x="472" y="23"/>
                    <a:pt x="472" y="23"/>
                  </a:cubicBezTo>
                  <a:cubicBezTo>
                    <a:pt x="478" y="18"/>
                    <a:pt x="483" y="16"/>
                    <a:pt x="489" y="12"/>
                  </a:cubicBezTo>
                  <a:cubicBezTo>
                    <a:pt x="490" y="13"/>
                    <a:pt x="490" y="13"/>
                    <a:pt x="490" y="13"/>
                  </a:cubicBezTo>
                  <a:cubicBezTo>
                    <a:pt x="493" y="10"/>
                    <a:pt x="493" y="10"/>
                    <a:pt x="493" y="10"/>
                  </a:cubicBezTo>
                  <a:cubicBezTo>
                    <a:pt x="493" y="11"/>
                    <a:pt x="496" y="10"/>
                    <a:pt x="498" y="8"/>
                  </a:cubicBezTo>
                  <a:cubicBezTo>
                    <a:pt x="490" y="16"/>
                    <a:pt x="490" y="16"/>
                    <a:pt x="490" y="16"/>
                  </a:cubicBezTo>
                  <a:cubicBezTo>
                    <a:pt x="487" y="17"/>
                    <a:pt x="492" y="13"/>
                    <a:pt x="490" y="13"/>
                  </a:cubicBezTo>
                  <a:cubicBezTo>
                    <a:pt x="488" y="13"/>
                    <a:pt x="482" y="17"/>
                    <a:pt x="482" y="19"/>
                  </a:cubicBezTo>
                  <a:cubicBezTo>
                    <a:pt x="484" y="17"/>
                    <a:pt x="484" y="17"/>
                    <a:pt x="485" y="16"/>
                  </a:cubicBezTo>
                  <a:cubicBezTo>
                    <a:pt x="487" y="17"/>
                    <a:pt x="484" y="19"/>
                    <a:pt x="482" y="21"/>
                  </a:cubicBezTo>
                  <a:cubicBezTo>
                    <a:pt x="484" y="20"/>
                    <a:pt x="485" y="19"/>
                    <a:pt x="485" y="19"/>
                  </a:cubicBezTo>
                  <a:cubicBezTo>
                    <a:pt x="484" y="21"/>
                    <a:pt x="481" y="22"/>
                    <a:pt x="478" y="25"/>
                  </a:cubicBezTo>
                  <a:cubicBezTo>
                    <a:pt x="480" y="22"/>
                    <a:pt x="476" y="25"/>
                    <a:pt x="476" y="24"/>
                  </a:cubicBezTo>
                  <a:cubicBezTo>
                    <a:pt x="477" y="25"/>
                    <a:pt x="473" y="28"/>
                    <a:pt x="468" y="30"/>
                  </a:cubicBezTo>
                  <a:cubicBezTo>
                    <a:pt x="464" y="31"/>
                    <a:pt x="460" y="37"/>
                    <a:pt x="455" y="40"/>
                  </a:cubicBezTo>
                  <a:cubicBezTo>
                    <a:pt x="456" y="37"/>
                    <a:pt x="458" y="34"/>
                    <a:pt x="461" y="32"/>
                  </a:cubicBezTo>
                  <a:cubicBezTo>
                    <a:pt x="458" y="33"/>
                    <a:pt x="458" y="34"/>
                    <a:pt x="454" y="36"/>
                  </a:cubicBezTo>
                  <a:cubicBezTo>
                    <a:pt x="453" y="38"/>
                    <a:pt x="452" y="40"/>
                    <a:pt x="448" y="43"/>
                  </a:cubicBezTo>
                  <a:cubicBezTo>
                    <a:pt x="447" y="42"/>
                    <a:pt x="447" y="42"/>
                    <a:pt x="447" y="42"/>
                  </a:cubicBezTo>
                  <a:cubicBezTo>
                    <a:pt x="444" y="45"/>
                    <a:pt x="444" y="47"/>
                    <a:pt x="439" y="50"/>
                  </a:cubicBezTo>
                  <a:cubicBezTo>
                    <a:pt x="430" y="55"/>
                    <a:pt x="421" y="60"/>
                    <a:pt x="414" y="64"/>
                  </a:cubicBezTo>
                  <a:cubicBezTo>
                    <a:pt x="413" y="64"/>
                    <a:pt x="413" y="64"/>
                    <a:pt x="413" y="64"/>
                  </a:cubicBezTo>
                  <a:cubicBezTo>
                    <a:pt x="413" y="65"/>
                    <a:pt x="412" y="66"/>
                    <a:pt x="410" y="67"/>
                  </a:cubicBezTo>
                  <a:cubicBezTo>
                    <a:pt x="408" y="68"/>
                    <a:pt x="408" y="68"/>
                    <a:pt x="408" y="68"/>
                  </a:cubicBezTo>
                  <a:cubicBezTo>
                    <a:pt x="407" y="69"/>
                    <a:pt x="407" y="69"/>
                    <a:pt x="407" y="69"/>
                  </a:cubicBezTo>
                  <a:cubicBezTo>
                    <a:pt x="407" y="69"/>
                    <a:pt x="407" y="69"/>
                    <a:pt x="407" y="69"/>
                  </a:cubicBezTo>
                  <a:cubicBezTo>
                    <a:pt x="407" y="69"/>
                    <a:pt x="407" y="69"/>
                    <a:pt x="407" y="69"/>
                  </a:cubicBezTo>
                  <a:cubicBezTo>
                    <a:pt x="407" y="69"/>
                    <a:pt x="407" y="69"/>
                    <a:pt x="407" y="69"/>
                  </a:cubicBezTo>
                  <a:cubicBezTo>
                    <a:pt x="407" y="69"/>
                    <a:pt x="407" y="69"/>
                    <a:pt x="407" y="69"/>
                  </a:cubicBezTo>
                  <a:cubicBezTo>
                    <a:pt x="407" y="69"/>
                    <a:pt x="407" y="69"/>
                    <a:pt x="407" y="69"/>
                  </a:cubicBezTo>
                  <a:cubicBezTo>
                    <a:pt x="408" y="75"/>
                    <a:pt x="406" y="62"/>
                    <a:pt x="406" y="63"/>
                  </a:cubicBezTo>
                  <a:cubicBezTo>
                    <a:pt x="406" y="63"/>
                    <a:pt x="406" y="63"/>
                    <a:pt x="406" y="63"/>
                  </a:cubicBezTo>
                  <a:cubicBezTo>
                    <a:pt x="406" y="64"/>
                    <a:pt x="406" y="64"/>
                    <a:pt x="406" y="64"/>
                  </a:cubicBezTo>
                  <a:cubicBezTo>
                    <a:pt x="407" y="64"/>
                    <a:pt x="407" y="64"/>
                    <a:pt x="407" y="64"/>
                  </a:cubicBezTo>
                  <a:cubicBezTo>
                    <a:pt x="411" y="64"/>
                    <a:pt x="414" y="65"/>
                    <a:pt x="417" y="66"/>
                  </a:cubicBezTo>
                  <a:cubicBezTo>
                    <a:pt x="427" y="69"/>
                    <a:pt x="439" y="70"/>
                    <a:pt x="444" y="73"/>
                  </a:cubicBezTo>
                  <a:cubicBezTo>
                    <a:pt x="457" y="75"/>
                    <a:pt x="457" y="75"/>
                    <a:pt x="457" y="75"/>
                  </a:cubicBezTo>
                  <a:cubicBezTo>
                    <a:pt x="463" y="76"/>
                    <a:pt x="463" y="76"/>
                    <a:pt x="463" y="76"/>
                  </a:cubicBezTo>
                  <a:cubicBezTo>
                    <a:pt x="466" y="77"/>
                    <a:pt x="466" y="77"/>
                    <a:pt x="466" y="77"/>
                  </a:cubicBezTo>
                  <a:cubicBezTo>
                    <a:pt x="467" y="77"/>
                    <a:pt x="467" y="77"/>
                    <a:pt x="467" y="77"/>
                  </a:cubicBezTo>
                  <a:cubicBezTo>
                    <a:pt x="468" y="77"/>
                    <a:pt x="468" y="77"/>
                    <a:pt x="468" y="77"/>
                  </a:cubicBezTo>
                  <a:cubicBezTo>
                    <a:pt x="468" y="77"/>
                    <a:pt x="468" y="77"/>
                    <a:pt x="468" y="77"/>
                  </a:cubicBezTo>
                  <a:cubicBezTo>
                    <a:pt x="468" y="77"/>
                    <a:pt x="468" y="77"/>
                    <a:pt x="468" y="77"/>
                  </a:cubicBezTo>
                  <a:cubicBezTo>
                    <a:pt x="468" y="77"/>
                    <a:pt x="468" y="77"/>
                    <a:pt x="468" y="77"/>
                  </a:cubicBezTo>
                  <a:cubicBezTo>
                    <a:pt x="468" y="76"/>
                    <a:pt x="473" y="89"/>
                    <a:pt x="470" y="83"/>
                  </a:cubicBezTo>
                  <a:cubicBezTo>
                    <a:pt x="470" y="83"/>
                    <a:pt x="470" y="83"/>
                    <a:pt x="470" y="83"/>
                  </a:cubicBezTo>
                  <a:cubicBezTo>
                    <a:pt x="470" y="83"/>
                    <a:pt x="470" y="83"/>
                    <a:pt x="470" y="83"/>
                  </a:cubicBezTo>
                  <a:cubicBezTo>
                    <a:pt x="470" y="84"/>
                    <a:pt x="470" y="84"/>
                    <a:pt x="470" y="84"/>
                  </a:cubicBezTo>
                  <a:cubicBezTo>
                    <a:pt x="465" y="91"/>
                    <a:pt x="460" y="98"/>
                    <a:pt x="453" y="105"/>
                  </a:cubicBezTo>
                  <a:cubicBezTo>
                    <a:pt x="455" y="102"/>
                    <a:pt x="455" y="102"/>
                    <a:pt x="455" y="102"/>
                  </a:cubicBezTo>
                  <a:cubicBezTo>
                    <a:pt x="453" y="105"/>
                    <a:pt x="452" y="103"/>
                    <a:pt x="450" y="105"/>
                  </a:cubicBezTo>
                  <a:cubicBezTo>
                    <a:pt x="454" y="103"/>
                    <a:pt x="448" y="109"/>
                    <a:pt x="447" y="112"/>
                  </a:cubicBezTo>
                  <a:cubicBezTo>
                    <a:pt x="441" y="117"/>
                    <a:pt x="433" y="125"/>
                    <a:pt x="429" y="131"/>
                  </a:cubicBezTo>
                  <a:cubicBezTo>
                    <a:pt x="428" y="130"/>
                    <a:pt x="428" y="130"/>
                    <a:pt x="428" y="130"/>
                  </a:cubicBezTo>
                  <a:cubicBezTo>
                    <a:pt x="423" y="136"/>
                    <a:pt x="415" y="140"/>
                    <a:pt x="407" y="145"/>
                  </a:cubicBezTo>
                  <a:cubicBezTo>
                    <a:pt x="406" y="145"/>
                    <a:pt x="404" y="145"/>
                    <a:pt x="401" y="147"/>
                  </a:cubicBezTo>
                  <a:cubicBezTo>
                    <a:pt x="398" y="151"/>
                    <a:pt x="396" y="152"/>
                    <a:pt x="389" y="157"/>
                  </a:cubicBezTo>
                  <a:cubicBezTo>
                    <a:pt x="384" y="159"/>
                    <a:pt x="376" y="162"/>
                    <a:pt x="371" y="164"/>
                  </a:cubicBezTo>
                  <a:cubicBezTo>
                    <a:pt x="353" y="173"/>
                    <a:pt x="332" y="178"/>
                    <a:pt x="310" y="181"/>
                  </a:cubicBezTo>
                  <a:cubicBezTo>
                    <a:pt x="309" y="180"/>
                    <a:pt x="309" y="180"/>
                    <a:pt x="309" y="180"/>
                  </a:cubicBezTo>
                  <a:cubicBezTo>
                    <a:pt x="288" y="184"/>
                    <a:pt x="262" y="181"/>
                    <a:pt x="245" y="178"/>
                  </a:cubicBezTo>
                  <a:cubicBezTo>
                    <a:pt x="247" y="177"/>
                    <a:pt x="247" y="177"/>
                    <a:pt x="247" y="177"/>
                  </a:cubicBezTo>
                  <a:cubicBezTo>
                    <a:pt x="242" y="175"/>
                    <a:pt x="235" y="174"/>
                    <a:pt x="236" y="176"/>
                  </a:cubicBezTo>
                  <a:cubicBezTo>
                    <a:pt x="230" y="174"/>
                    <a:pt x="222" y="174"/>
                    <a:pt x="219" y="170"/>
                  </a:cubicBezTo>
                  <a:cubicBezTo>
                    <a:pt x="214" y="168"/>
                    <a:pt x="212" y="169"/>
                    <a:pt x="208" y="168"/>
                  </a:cubicBezTo>
                  <a:cubicBezTo>
                    <a:pt x="197" y="163"/>
                    <a:pt x="193" y="161"/>
                    <a:pt x="183" y="157"/>
                  </a:cubicBezTo>
                  <a:cubicBezTo>
                    <a:pt x="186" y="158"/>
                    <a:pt x="186" y="158"/>
                    <a:pt x="186" y="158"/>
                  </a:cubicBezTo>
                  <a:cubicBezTo>
                    <a:pt x="187" y="158"/>
                    <a:pt x="188" y="157"/>
                    <a:pt x="185" y="156"/>
                  </a:cubicBezTo>
                  <a:cubicBezTo>
                    <a:pt x="181" y="155"/>
                    <a:pt x="173" y="148"/>
                    <a:pt x="175" y="152"/>
                  </a:cubicBezTo>
                  <a:cubicBezTo>
                    <a:pt x="166" y="146"/>
                    <a:pt x="152" y="139"/>
                    <a:pt x="144" y="130"/>
                  </a:cubicBezTo>
                  <a:cubicBezTo>
                    <a:pt x="144" y="131"/>
                    <a:pt x="142" y="129"/>
                    <a:pt x="141" y="129"/>
                  </a:cubicBezTo>
                  <a:cubicBezTo>
                    <a:pt x="133" y="122"/>
                    <a:pt x="127" y="114"/>
                    <a:pt x="120" y="109"/>
                  </a:cubicBezTo>
                  <a:cubicBezTo>
                    <a:pt x="119" y="107"/>
                    <a:pt x="123" y="110"/>
                    <a:pt x="120" y="107"/>
                  </a:cubicBezTo>
                  <a:cubicBezTo>
                    <a:pt x="118" y="105"/>
                    <a:pt x="119" y="107"/>
                    <a:pt x="117" y="105"/>
                  </a:cubicBezTo>
                  <a:cubicBezTo>
                    <a:pt x="105" y="93"/>
                    <a:pt x="98" y="78"/>
                    <a:pt x="90" y="65"/>
                  </a:cubicBezTo>
                  <a:cubicBezTo>
                    <a:pt x="83" y="54"/>
                    <a:pt x="78" y="41"/>
                    <a:pt x="73" y="29"/>
                  </a:cubicBezTo>
                  <a:cubicBezTo>
                    <a:pt x="68" y="9"/>
                    <a:pt x="68" y="9"/>
                    <a:pt x="68" y="9"/>
                  </a:cubicBezTo>
                  <a:cubicBezTo>
                    <a:pt x="67" y="8"/>
                    <a:pt x="67" y="8"/>
                    <a:pt x="67" y="8"/>
                  </a:cubicBezTo>
                  <a:cubicBezTo>
                    <a:pt x="67" y="8"/>
                    <a:pt x="67" y="8"/>
                    <a:pt x="67" y="8"/>
                  </a:cubicBezTo>
                  <a:cubicBezTo>
                    <a:pt x="67" y="8"/>
                    <a:pt x="67" y="8"/>
                    <a:pt x="67" y="8"/>
                  </a:cubicBezTo>
                  <a:cubicBezTo>
                    <a:pt x="65" y="6"/>
                    <a:pt x="86" y="19"/>
                    <a:pt x="77" y="14"/>
                  </a:cubicBezTo>
                  <a:cubicBezTo>
                    <a:pt x="77" y="14"/>
                    <a:pt x="77" y="14"/>
                    <a:pt x="77" y="14"/>
                  </a:cubicBezTo>
                  <a:cubicBezTo>
                    <a:pt x="77" y="14"/>
                    <a:pt x="77" y="14"/>
                    <a:pt x="77" y="14"/>
                  </a:cubicBezTo>
                  <a:cubicBezTo>
                    <a:pt x="77" y="14"/>
                    <a:pt x="77" y="14"/>
                    <a:pt x="77" y="14"/>
                  </a:cubicBezTo>
                  <a:cubicBezTo>
                    <a:pt x="76" y="14"/>
                    <a:pt x="76" y="14"/>
                    <a:pt x="76" y="14"/>
                  </a:cubicBezTo>
                  <a:cubicBezTo>
                    <a:pt x="74" y="15"/>
                    <a:pt x="74" y="15"/>
                    <a:pt x="74" y="15"/>
                  </a:cubicBezTo>
                  <a:cubicBezTo>
                    <a:pt x="69" y="16"/>
                    <a:pt x="69" y="16"/>
                    <a:pt x="69" y="16"/>
                  </a:cubicBezTo>
                  <a:cubicBezTo>
                    <a:pt x="60" y="18"/>
                    <a:pt x="60" y="18"/>
                    <a:pt x="60" y="18"/>
                  </a:cubicBezTo>
                  <a:cubicBezTo>
                    <a:pt x="60" y="17"/>
                    <a:pt x="60" y="17"/>
                    <a:pt x="60" y="17"/>
                  </a:cubicBezTo>
                  <a:cubicBezTo>
                    <a:pt x="53" y="21"/>
                    <a:pt x="41" y="20"/>
                    <a:pt x="35" y="24"/>
                  </a:cubicBezTo>
                  <a:cubicBezTo>
                    <a:pt x="33" y="24"/>
                    <a:pt x="28" y="25"/>
                    <a:pt x="29" y="24"/>
                  </a:cubicBezTo>
                  <a:cubicBezTo>
                    <a:pt x="26" y="25"/>
                    <a:pt x="22" y="26"/>
                    <a:pt x="17" y="27"/>
                  </a:cubicBezTo>
                  <a:cubicBezTo>
                    <a:pt x="13" y="28"/>
                    <a:pt x="13" y="28"/>
                    <a:pt x="13" y="28"/>
                  </a:cubicBezTo>
                  <a:cubicBezTo>
                    <a:pt x="11" y="28"/>
                    <a:pt x="11" y="28"/>
                    <a:pt x="11" y="28"/>
                  </a:cubicBezTo>
                  <a:cubicBezTo>
                    <a:pt x="11" y="28"/>
                    <a:pt x="11" y="28"/>
                    <a:pt x="11" y="28"/>
                  </a:cubicBezTo>
                  <a:cubicBezTo>
                    <a:pt x="11" y="28"/>
                    <a:pt x="11" y="28"/>
                    <a:pt x="11" y="28"/>
                  </a:cubicBezTo>
                  <a:cubicBezTo>
                    <a:pt x="11" y="28"/>
                    <a:pt x="11" y="28"/>
                    <a:pt x="11" y="28"/>
                  </a:cubicBezTo>
                  <a:cubicBezTo>
                    <a:pt x="10" y="28"/>
                    <a:pt x="10" y="28"/>
                    <a:pt x="10" y="28"/>
                  </a:cubicBezTo>
                  <a:cubicBezTo>
                    <a:pt x="21" y="11"/>
                    <a:pt x="14" y="23"/>
                    <a:pt x="16" y="19"/>
                  </a:cubicBezTo>
                  <a:cubicBezTo>
                    <a:pt x="16" y="19"/>
                    <a:pt x="16" y="19"/>
                    <a:pt x="16" y="19"/>
                  </a:cubicBezTo>
                  <a:cubicBezTo>
                    <a:pt x="16" y="20"/>
                    <a:pt x="16" y="20"/>
                    <a:pt x="16" y="20"/>
                  </a:cubicBezTo>
                  <a:cubicBezTo>
                    <a:pt x="16" y="20"/>
                    <a:pt x="16" y="20"/>
                    <a:pt x="16" y="20"/>
                  </a:cubicBezTo>
                  <a:cubicBezTo>
                    <a:pt x="16" y="21"/>
                    <a:pt x="16" y="21"/>
                    <a:pt x="16" y="21"/>
                  </a:cubicBezTo>
                  <a:cubicBezTo>
                    <a:pt x="17" y="23"/>
                    <a:pt x="18" y="25"/>
                    <a:pt x="19" y="27"/>
                  </a:cubicBezTo>
                  <a:cubicBezTo>
                    <a:pt x="19" y="27"/>
                    <a:pt x="18" y="26"/>
                    <a:pt x="18" y="25"/>
                  </a:cubicBezTo>
                  <a:cubicBezTo>
                    <a:pt x="19" y="34"/>
                    <a:pt x="22" y="42"/>
                    <a:pt x="25" y="52"/>
                  </a:cubicBezTo>
                  <a:cubicBezTo>
                    <a:pt x="25" y="51"/>
                    <a:pt x="24" y="49"/>
                    <a:pt x="23" y="49"/>
                  </a:cubicBezTo>
                  <a:cubicBezTo>
                    <a:pt x="24" y="53"/>
                    <a:pt x="29" y="57"/>
                    <a:pt x="27" y="59"/>
                  </a:cubicBezTo>
                  <a:cubicBezTo>
                    <a:pt x="28" y="61"/>
                    <a:pt x="29" y="60"/>
                    <a:pt x="28" y="59"/>
                  </a:cubicBezTo>
                  <a:cubicBezTo>
                    <a:pt x="35" y="80"/>
                    <a:pt x="47" y="100"/>
                    <a:pt x="61" y="117"/>
                  </a:cubicBezTo>
                  <a:cubicBezTo>
                    <a:pt x="69" y="131"/>
                    <a:pt x="58" y="121"/>
                    <a:pt x="68" y="130"/>
                  </a:cubicBezTo>
                  <a:cubicBezTo>
                    <a:pt x="68" y="131"/>
                    <a:pt x="69" y="130"/>
                    <a:pt x="68" y="130"/>
                  </a:cubicBezTo>
                  <a:cubicBezTo>
                    <a:pt x="72" y="133"/>
                    <a:pt x="71" y="138"/>
                    <a:pt x="75" y="139"/>
                  </a:cubicBezTo>
                  <a:cubicBezTo>
                    <a:pt x="75" y="137"/>
                    <a:pt x="77" y="141"/>
                    <a:pt x="77" y="140"/>
                  </a:cubicBezTo>
                  <a:cubicBezTo>
                    <a:pt x="83" y="148"/>
                    <a:pt x="84" y="150"/>
                    <a:pt x="90" y="155"/>
                  </a:cubicBezTo>
                  <a:cubicBezTo>
                    <a:pt x="89" y="155"/>
                    <a:pt x="89" y="155"/>
                    <a:pt x="89" y="155"/>
                  </a:cubicBezTo>
                  <a:cubicBezTo>
                    <a:pt x="97" y="161"/>
                    <a:pt x="104" y="168"/>
                    <a:pt x="112" y="171"/>
                  </a:cubicBezTo>
                  <a:cubicBezTo>
                    <a:pt x="151" y="203"/>
                    <a:pt x="196" y="221"/>
                    <a:pt x="244" y="229"/>
                  </a:cubicBezTo>
                  <a:cubicBezTo>
                    <a:pt x="291" y="238"/>
                    <a:pt x="339" y="232"/>
                    <a:pt x="385" y="216"/>
                  </a:cubicBezTo>
                  <a:cubicBezTo>
                    <a:pt x="396" y="214"/>
                    <a:pt x="397" y="214"/>
                    <a:pt x="408" y="207"/>
                  </a:cubicBezTo>
                  <a:cubicBezTo>
                    <a:pt x="408" y="208"/>
                    <a:pt x="407" y="208"/>
                    <a:pt x="408" y="208"/>
                  </a:cubicBezTo>
                  <a:cubicBezTo>
                    <a:pt x="408" y="206"/>
                    <a:pt x="416" y="204"/>
                    <a:pt x="416" y="202"/>
                  </a:cubicBezTo>
                  <a:cubicBezTo>
                    <a:pt x="432" y="194"/>
                    <a:pt x="446" y="185"/>
                    <a:pt x="460" y="173"/>
                  </a:cubicBezTo>
                  <a:cubicBezTo>
                    <a:pt x="458" y="175"/>
                    <a:pt x="458" y="177"/>
                    <a:pt x="460" y="174"/>
                  </a:cubicBezTo>
                  <a:cubicBezTo>
                    <a:pt x="463" y="171"/>
                    <a:pt x="463" y="171"/>
                    <a:pt x="463" y="171"/>
                  </a:cubicBezTo>
                  <a:cubicBezTo>
                    <a:pt x="463" y="171"/>
                    <a:pt x="463" y="171"/>
                    <a:pt x="463" y="171"/>
                  </a:cubicBezTo>
                  <a:cubicBezTo>
                    <a:pt x="465" y="170"/>
                    <a:pt x="467" y="167"/>
                    <a:pt x="464" y="168"/>
                  </a:cubicBezTo>
                  <a:cubicBezTo>
                    <a:pt x="482" y="153"/>
                    <a:pt x="497" y="136"/>
                    <a:pt x="512" y="118"/>
                  </a:cubicBezTo>
                  <a:cubicBezTo>
                    <a:pt x="522" y="104"/>
                    <a:pt x="522" y="104"/>
                    <a:pt x="522" y="104"/>
                  </a:cubicBezTo>
                  <a:cubicBezTo>
                    <a:pt x="526" y="97"/>
                    <a:pt x="526" y="97"/>
                    <a:pt x="526" y="97"/>
                  </a:cubicBezTo>
                  <a:cubicBezTo>
                    <a:pt x="529" y="94"/>
                    <a:pt x="529" y="94"/>
                    <a:pt x="529" y="94"/>
                  </a:cubicBezTo>
                  <a:cubicBezTo>
                    <a:pt x="529" y="93"/>
                    <a:pt x="529" y="93"/>
                    <a:pt x="529" y="93"/>
                  </a:cubicBezTo>
                  <a:cubicBezTo>
                    <a:pt x="529" y="93"/>
                    <a:pt x="529" y="93"/>
                    <a:pt x="529" y="93"/>
                  </a:cubicBezTo>
                  <a:cubicBezTo>
                    <a:pt x="549" y="84"/>
                    <a:pt x="535" y="90"/>
                    <a:pt x="539" y="88"/>
                  </a:cubicBezTo>
                  <a:cubicBezTo>
                    <a:pt x="539" y="88"/>
                    <a:pt x="539" y="88"/>
                    <a:pt x="539" y="88"/>
                  </a:cubicBezTo>
                  <a:cubicBezTo>
                    <a:pt x="540" y="88"/>
                    <a:pt x="540" y="88"/>
                    <a:pt x="540" y="88"/>
                  </a:cubicBezTo>
                  <a:cubicBezTo>
                    <a:pt x="540" y="88"/>
                    <a:pt x="540" y="88"/>
                    <a:pt x="540" y="88"/>
                  </a:cubicBezTo>
                  <a:cubicBezTo>
                    <a:pt x="540" y="88"/>
                    <a:pt x="540" y="88"/>
                    <a:pt x="540" y="88"/>
                  </a:cubicBezTo>
                  <a:cubicBezTo>
                    <a:pt x="543" y="89"/>
                    <a:pt x="543" y="89"/>
                    <a:pt x="543" y="89"/>
                  </a:cubicBezTo>
                  <a:cubicBezTo>
                    <a:pt x="554" y="92"/>
                    <a:pt x="566" y="95"/>
                    <a:pt x="577" y="97"/>
                  </a:cubicBezTo>
                  <a:cubicBezTo>
                    <a:pt x="580" y="98"/>
                    <a:pt x="583" y="99"/>
                    <a:pt x="586" y="99"/>
                  </a:cubicBezTo>
                  <a:cubicBezTo>
                    <a:pt x="591" y="101"/>
                    <a:pt x="591" y="101"/>
                    <a:pt x="591" y="101"/>
                  </a:cubicBezTo>
                  <a:cubicBezTo>
                    <a:pt x="593" y="101"/>
                    <a:pt x="593" y="101"/>
                    <a:pt x="593" y="101"/>
                  </a:cubicBezTo>
                  <a:cubicBezTo>
                    <a:pt x="594" y="101"/>
                    <a:pt x="594" y="101"/>
                    <a:pt x="594" y="101"/>
                  </a:cubicBezTo>
                  <a:cubicBezTo>
                    <a:pt x="595" y="101"/>
                    <a:pt x="595" y="101"/>
                    <a:pt x="595" y="101"/>
                  </a:cubicBezTo>
                  <a:cubicBezTo>
                    <a:pt x="595" y="101"/>
                    <a:pt x="595" y="101"/>
                    <a:pt x="595" y="101"/>
                  </a:cubicBezTo>
                  <a:cubicBezTo>
                    <a:pt x="595" y="101"/>
                    <a:pt x="595" y="101"/>
                    <a:pt x="595" y="101"/>
                  </a:cubicBezTo>
                  <a:cubicBezTo>
                    <a:pt x="595" y="101"/>
                    <a:pt x="595" y="101"/>
                    <a:pt x="595" y="101"/>
                  </a:cubicBezTo>
                  <a:cubicBezTo>
                    <a:pt x="597" y="99"/>
                    <a:pt x="577" y="126"/>
                    <a:pt x="586" y="114"/>
                  </a:cubicBezTo>
                  <a:cubicBezTo>
                    <a:pt x="586" y="114"/>
                    <a:pt x="586" y="114"/>
                    <a:pt x="586" y="114"/>
                  </a:cubicBezTo>
                  <a:cubicBezTo>
                    <a:pt x="586" y="114"/>
                    <a:pt x="586" y="114"/>
                    <a:pt x="586" y="114"/>
                  </a:cubicBezTo>
                  <a:cubicBezTo>
                    <a:pt x="585" y="114"/>
                    <a:pt x="585" y="114"/>
                    <a:pt x="585" y="114"/>
                  </a:cubicBezTo>
                  <a:cubicBezTo>
                    <a:pt x="581" y="108"/>
                    <a:pt x="577" y="102"/>
                    <a:pt x="574" y="97"/>
                  </a:cubicBezTo>
                  <a:cubicBezTo>
                    <a:pt x="557" y="65"/>
                    <a:pt x="541" y="37"/>
                    <a:pt x="520" y="7"/>
                  </a:cubicBezTo>
                  <a:cubicBezTo>
                    <a:pt x="520" y="7"/>
                    <a:pt x="526" y="9"/>
                    <a:pt x="53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00" name="Freeform 216"/>
            <p:cNvSpPr>
              <a:spLocks/>
            </p:cNvSpPr>
            <p:nvPr/>
          </p:nvSpPr>
          <p:spPr bwMode="gray">
            <a:xfrm>
              <a:off x="9464676" y="3298826"/>
              <a:ext cx="12700" cy="7938"/>
            </a:xfrm>
            <a:custGeom>
              <a:avLst/>
              <a:gdLst>
                <a:gd name="T0" fmla="*/ 5 w 5"/>
                <a:gd name="T1" fmla="*/ 1 h 3"/>
                <a:gd name="T2" fmla="*/ 2 w 5"/>
                <a:gd name="T3" fmla="*/ 0 h 3"/>
                <a:gd name="T4" fmla="*/ 5 w 5"/>
                <a:gd name="T5" fmla="*/ 1 h 3"/>
              </a:gdLst>
              <a:ahLst/>
              <a:cxnLst>
                <a:cxn ang="0">
                  <a:pos x="T0" y="T1"/>
                </a:cxn>
                <a:cxn ang="0">
                  <a:pos x="T2" y="T3"/>
                </a:cxn>
                <a:cxn ang="0">
                  <a:pos x="T4" y="T5"/>
                </a:cxn>
              </a:cxnLst>
              <a:rect l="0" t="0" r="r" b="b"/>
              <a:pathLst>
                <a:path w="5" h="3">
                  <a:moveTo>
                    <a:pt x="5" y="1"/>
                  </a:moveTo>
                  <a:cubicBezTo>
                    <a:pt x="3" y="1"/>
                    <a:pt x="0" y="3"/>
                    <a:pt x="2" y="0"/>
                  </a:cubicBezTo>
                  <a:cubicBezTo>
                    <a:pt x="3" y="1"/>
                    <a:pt x="5" y="0"/>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01" name="Freeform 217"/>
            <p:cNvSpPr>
              <a:spLocks/>
            </p:cNvSpPr>
            <p:nvPr/>
          </p:nvSpPr>
          <p:spPr bwMode="gray">
            <a:xfrm>
              <a:off x="9237663" y="3422651"/>
              <a:ext cx="6350" cy="4763"/>
            </a:xfrm>
            <a:custGeom>
              <a:avLst/>
              <a:gdLst>
                <a:gd name="T0" fmla="*/ 2 w 3"/>
                <a:gd name="T1" fmla="*/ 1 h 2"/>
                <a:gd name="T2" fmla="*/ 0 w 3"/>
                <a:gd name="T3" fmla="*/ 2 h 2"/>
                <a:gd name="T4" fmla="*/ 3 w 3"/>
                <a:gd name="T5" fmla="*/ 0 h 2"/>
                <a:gd name="T6" fmla="*/ 2 w 3"/>
                <a:gd name="T7" fmla="*/ 1 h 2"/>
              </a:gdLst>
              <a:ahLst/>
              <a:cxnLst>
                <a:cxn ang="0">
                  <a:pos x="T0" y="T1"/>
                </a:cxn>
                <a:cxn ang="0">
                  <a:pos x="T2" y="T3"/>
                </a:cxn>
                <a:cxn ang="0">
                  <a:pos x="T4" y="T5"/>
                </a:cxn>
                <a:cxn ang="0">
                  <a:pos x="T6" y="T7"/>
                </a:cxn>
              </a:cxnLst>
              <a:rect l="0" t="0" r="r" b="b"/>
              <a:pathLst>
                <a:path w="3" h="2">
                  <a:moveTo>
                    <a:pt x="2" y="1"/>
                  </a:moveTo>
                  <a:cubicBezTo>
                    <a:pt x="2" y="2"/>
                    <a:pt x="0" y="2"/>
                    <a:pt x="0" y="2"/>
                  </a:cubicBezTo>
                  <a:cubicBezTo>
                    <a:pt x="1" y="1"/>
                    <a:pt x="2" y="0"/>
                    <a:pt x="3" y="0"/>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02" name="Freeform 218"/>
            <p:cNvSpPr>
              <a:spLocks/>
            </p:cNvSpPr>
            <p:nvPr/>
          </p:nvSpPr>
          <p:spPr bwMode="gray">
            <a:xfrm>
              <a:off x="9272588" y="3465513"/>
              <a:ext cx="26988" cy="4763"/>
            </a:xfrm>
            <a:custGeom>
              <a:avLst/>
              <a:gdLst>
                <a:gd name="T0" fmla="*/ 11 w 11"/>
                <a:gd name="T1" fmla="*/ 1 h 2"/>
                <a:gd name="T2" fmla="*/ 0 w 11"/>
                <a:gd name="T3" fmla="*/ 0 h 2"/>
                <a:gd name="T4" fmla="*/ 11 w 11"/>
                <a:gd name="T5" fmla="*/ 1 h 2"/>
              </a:gdLst>
              <a:ahLst/>
              <a:cxnLst>
                <a:cxn ang="0">
                  <a:pos x="T0" y="T1"/>
                </a:cxn>
                <a:cxn ang="0">
                  <a:pos x="T2" y="T3"/>
                </a:cxn>
                <a:cxn ang="0">
                  <a:pos x="T4" y="T5"/>
                </a:cxn>
              </a:cxnLst>
              <a:rect l="0" t="0" r="r" b="b"/>
              <a:pathLst>
                <a:path w="11" h="2">
                  <a:moveTo>
                    <a:pt x="11" y="1"/>
                  </a:moveTo>
                  <a:cubicBezTo>
                    <a:pt x="10" y="2"/>
                    <a:pt x="4" y="1"/>
                    <a:pt x="0" y="0"/>
                  </a:cubicBezTo>
                  <a:lnTo>
                    <a:pt x="1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03" name="Freeform 219"/>
            <p:cNvSpPr>
              <a:spLocks/>
            </p:cNvSpPr>
            <p:nvPr/>
          </p:nvSpPr>
          <p:spPr bwMode="gray">
            <a:xfrm>
              <a:off x="9353551" y="3489326"/>
              <a:ext cx="9525" cy="1588"/>
            </a:xfrm>
            <a:custGeom>
              <a:avLst/>
              <a:gdLst>
                <a:gd name="T0" fmla="*/ 2 w 4"/>
                <a:gd name="T1" fmla="*/ 0 h 1"/>
                <a:gd name="T2" fmla="*/ 0 w 4"/>
                <a:gd name="T3" fmla="*/ 0 h 1"/>
                <a:gd name="T4" fmla="*/ 2 w 4"/>
                <a:gd name="T5" fmla="*/ 0 h 1"/>
              </a:gdLst>
              <a:ahLst/>
              <a:cxnLst>
                <a:cxn ang="0">
                  <a:pos x="T0" y="T1"/>
                </a:cxn>
                <a:cxn ang="0">
                  <a:pos x="T2" y="T3"/>
                </a:cxn>
                <a:cxn ang="0">
                  <a:pos x="T4" y="T5"/>
                </a:cxn>
              </a:cxnLst>
              <a:rect l="0" t="0" r="r" b="b"/>
              <a:pathLst>
                <a:path w="4" h="1">
                  <a:moveTo>
                    <a:pt x="2" y="0"/>
                  </a:moveTo>
                  <a:cubicBezTo>
                    <a:pt x="4" y="1"/>
                    <a:pt x="3" y="1"/>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04" name="Freeform 220"/>
            <p:cNvSpPr>
              <a:spLocks/>
            </p:cNvSpPr>
            <p:nvPr/>
          </p:nvSpPr>
          <p:spPr bwMode="gray">
            <a:xfrm>
              <a:off x="9361488" y="3486151"/>
              <a:ext cx="11113" cy="3175"/>
            </a:xfrm>
            <a:custGeom>
              <a:avLst/>
              <a:gdLst>
                <a:gd name="T0" fmla="*/ 1 w 5"/>
                <a:gd name="T1" fmla="*/ 0 h 1"/>
                <a:gd name="T2" fmla="*/ 5 w 5"/>
                <a:gd name="T3" fmla="*/ 1 h 1"/>
                <a:gd name="T4" fmla="*/ 1 w 5"/>
                <a:gd name="T5" fmla="*/ 0 h 1"/>
              </a:gdLst>
              <a:ahLst/>
              <a:cxnLst>
                <a:cxn ang="0">
                  <a:pos x="T0" y="T1"/>
                </a:cxn>
                <a:cxn ang="0">
                  <a:pos x="T2" y="T3"/>
                </a:cxn>
                <a:cxn ang="0">
                  <a:pos x="T4" y="T5"/>
                </a:cxn>
              </a:cxnLst>
              <a:rect l="0" t="0" r="r" b="b"/>
              <a:pathLst>
                <a:path w="5" h="1">
                  <a:moveTo>
                    <a:pt x="1" y="0"/>
                  </a:moveTo>
                  <a:cubicBezTo>
                    <a:pt x="3" y="0"/>
                    <a:pt x="4" y="1"/>
                    <a:pt x="5" y="1"/>
                  </a:cubicBezTo>
                  <a:cubicBezTo>
                    <a:pt x="5"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05" name="Freeform 221"/>
            <p:cNvSpPr>
              <a:spLocks/>
            </p:cNvSpPr>
            <p:nvPr/>
          </p:nvSpPr>
          <p:spPr bwMode="gray">
            <a:xfrm>
              <a:off x="9290051" y="3541713"/>
              <a:ext cx="11113" cy="11113"/>
            </a:xfrm>
            <a:custGeom>
              <a:avLst/>
              <a:gdLst>
                <a:gd name="T0" fmla="*/ 4 w 5"/>
                <a:gd name="T1" fmla="*/ 1 h 5"/>
                <a:gd name="T2" fmla="*/ 0 w 5"/>
                <a:gd name="T3" fmla="*/ 5 h 5"/>
                <a:gd name="T4" fmla="*/ 4 w 5"/>
                <a:gd name="T5" fmla="*/ 1 h 5"/>
              </a:gdLst>
              <a:ahLst/>
              <a:cxnLst>
                <a:cxn ang="0">
                  <a:pos x="T0" y="T1"/>
                </a:cxn>
                <a:cxn ang="0">
                  <a:pos x="T2" y="T3"/>
                </a:cxn>
                <a:cxn ang="0">
                  <a:pos x="T4" y="T5"/>
                </a:cxn>
              </a:cxnLst>
              <a:rect l="0" t="0" r="r" b="b"/>
              <a:pathLst>
                <a:path w="5" h="5">
                  <a:moveTo>
                    <a:pt x="4" y="1"/>
                  </a:moveTo>
                  <a:cubicBezTo>
                    <a:pt x="3" y="2"/>
                    <a:pt x="2" y="5"/>
                    <a:pt x="0" y="5"/>
                  </a:cubicBezTo>
                  <a:cubicBezTo>
                    <a:pt x="2" y="4"/>
                    <a:pt x="5"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06" name="Freeform 222"/>
            <p:cNvSpPr>
              <a:spLocks/>
            </p:cNvSpPr>
            <p:nvPr/>
          </p:nvSpPr>
          <p:spPr bwMode="gray">
            <a:xfrm>
              <a:off x="9247188" y="3584576"/>
              <a:ext cx="6350" cy="4763"/>
            </a:xfrm>
            <a:custGeom>
              <a:avLst/>
              <a:gdLst>
                <a:gd name="T0" fmla="*/ 3 w 3"/>
                <a:gd name="T1" fmla="*/ 1 h 2"/>
                <a:gd name="T2" fmla="*/ 1 w 3"/>
                <a:gd name="T3" fmla="*/ 2 h 2"/>
                <a:gd name="T4" fmla="*/ 2 w 3"/>
                <a:gd name="T5" fmla="*/ 0 h 2"/>
                <a:gd name="T6" fmla="*/ 3 w 3"/>
                <a:gd name="T7" fmla="*/ 1 h 2"/>
              </a:gdLst>
              <a:ahLst/>
              <a:cxnLst>
                <a:cxn ang="0">
                  <a:pos x="T0" y="T1"/>
                </a:cxn>
                <a:cxn ang="0">
                  <a:pos x="T2" y="T3"/>
                </a:cxn>
                <a:cxn ang="0">
                  <a:pos x="T4" y="T5"/>
                </a:cxn>
                <a:cxn ang="0">
                  <a:pos x="T6" y="T7"/>
                </a:cxn>
              </a:cxnLst>
              <a:rect l="0" t="0" r="r" b="b"/>
              <a:pathLst>
                <a:path w="3" h="2">
                  <a:moveTo>
                    <a:pt x="3" y="1"/>
                  </a:moveTo>
                  <a:cubicBezTo>
                    <a:pt x="2" y="1"/>
                    <a:pt x="2" y="1"/>
                    <a:pt x="1" y="2"/>
                  </a:cubicBezTo>
                  <a:cubicBezTo>
                    <a:pt x="0" y="2"/>
                    <a:pt x="1" y="1"/>
                    <a:pt x="2" y="0"/>
                  </a:cubicBezTo>
                  <a:lnTo>
                    <a:pt x="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07" name="Freeform 223"/>
            <p:cNvSpPr>
              <a:spLocks/>
            </p:cNvSpPr>
            <p:nvPr/>
          </p:nvSpPr>
          <p:spPr bwMode="gray">
            <a:xfrm>
              <a:off x="8318501" y="3313113"/>
              <a:ext cx="4763" cy="3175"/>
            </a:xfrm>
            <a:custGeom>
              <a:avLst/>
              <a:gdLst>
                <a:gd name="T0" fmla="*/ 0 w 3"/>
                <a:gd name="T1" fmla="*/ 2 h 2"/>
                <a:gd name="T2" fmla="*/ 3 w 3"/>
                <a:gd name="T3" fmla="*/ 0 h 2"/>
                <a:gd name="T4" fmla="*/ 3 w 3"/>
                <a:gd name="T5" fmla="*/ 2 h 2"/>
                <a:gd name="T6" fmla="*/ 0 w 3"/>
                <a:gd name="T7" fmla="*/ 2 h 2"/>
              </a:gdLst>
              <a:ahLst/>
              <a:cxnLst>
                <a:cxn ang="0">
                  <a:pos x="T0" y="T1"/>
                </a:cxn>
                <a:cxn ang="0">
                  <a:pos x="T2" y="T3"/>
                </a:cxn>
                <a:cxn ang="0">
                  <a:pos x="T4" y="T5"/>
                </a:cxn>
                <a:cxn ang="0">
                  <a:pos x="T6" y="T7"/>
                </a:cxn>
              </a:cxnLst>
              <a:rect l="0" t="0" r="r" b="b"/>
              <a:pathLst>
                <a:path w="3" h="2">
                  <a:moveTo>
                    <a:pt x="0" y="2"/>
                  </a:moveTo>
                  <a:lnTo>
                    <a:pt x="3" y="0"/>
                  </a:lnTo>
                  <a:lnTo>
                    <a:pt x="3"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08" name="Freeform 224"/>
            <p:cNvSpPr>
              <a:spLocks/>
            </p:cNvSpPr>
            <p:nvPr/>
          </p:nvSpPr>
          <p:spPr bwMode="gray">
            <a:xfrm>
              <a:off x="8564563" y="3743326"/>
              <a:ext cx="6350" cy="4763"/>
            </a:xfrm>
            <a:custGeom>
              <a:avLst/>
              <a:gdLst>
                <a:gd name="T0" fmla="*/ 0 w 3"/>
                <a:gd name="T1" fmla="*/ 0 h 2"/>
                <a:gd name="T2" fmla="*/ 2 w 3"/>
                <a:gd name="T3" fmla="*/ 2 h 2"/>
                <a:gd name="T4" fmla="*/ 0 w 3"/>
                <a:gd name="T5" fmla="*/ 0 h 2"/>
              </a:gdLst>
              <a:ahLst/>
              <a:cxnLst>
                <a:cxn ang="0">
                  <a:pos x="T0" y="T1"/>
                </a:cxn>
                <a:cxn ang="0">
                  <a:pos x="T2" y="T3"/>
                </a:cxn>
                <a:cxn ang="0">
                  <a:pos x="T4" y="T5"/>
                </a:cxn>
              </a:cxnLst>
              <a:rect l="0" t="0" r="r" b="b"/>
              <a:pathLst>
                <a:path w="3" h="2">
                  <a:moveTo>
                    <a:pt x="0" y="0"/>
                  </a:moveTo>
                  <a:cubicBezTo>
                    <a:pt x="3" y="1"/>
                    <a:pt x="1" y="1"/>
                    <a:pt x="2" y="2"/>
                  </a:cubicBezTo>
                  <a:cubicBezTo>
                    <a:pt x="0" y="0"/>
                    <a:pt x="3"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09" name="Freeform 225"/>
            <p:cNvSpPr>
              <a:spLocks/>
            </p:cNvSpPr>
            <p:nvPr/>
          </p:nvSpPr>
          <p:spPr bwMode="gray">
            <a:xfrm>
              <a:off x="8818563" y="3843338"/>
              <a:ext cx="1588" cy="4763"/>
            </a:xfrm>
            <a:custGeom>
              <a:avLst/>
              <a:gdLst>
                <a:gd name="T0" fmla="*/ 1 w 1"/>
                <a:gd name="T1" fmla="*/ 3 h 3"/>
                <a:gd name="T2" fmla="*/ 0 w 1"/>
                <a:gd name="T3" fmla="*/ 3 h 3"/>
                <a:gd name="T4" fmla="*/ 0 w 1"/>
                <a:gd name="T5" fmla="*/ 0 h 3"/>
                <a:gd name="T6" fmla="*/ 1 w 1"/>
                <a:gd name="T7" fmla="*/ 3 h 3"/>
              </a:gdLst>
              <a:ahLst/>
              <a:cxnLst>
                <a:cxn ang="0">
                  <a:pos x="T0" y="T1"/>
                </a:cxn>
                <a:cxn ang="0">
                  <a:pos x="T2" y="T3"/>
                </a:cxn>
                <a:cxn ang="0">
                  <a:pos x="T4" y="T5"/>
                </a:cxn>
                <a:cxn ang="0">
                  <a:pos x="T6" y="T7"/>
                </a:cxn>
              </a:cxnLst>
              <a:rect l="0" t="0" r="r" b="b"/>
              <a:pathLst>
                <a:path w="1" h="3">
                  <a:moveTo>
                    <a:pt x="1" y="3"/>
                  </a:moveTo>
                  <a:lnTo>
                    <a:pt x="0" y="3"/>
                  </a:lnTo>
                  <a:lnTo>
                    <a:pt x="0" y="0"/>
                  </a:ln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10" name="Freeform 226"/>
            <p:cNvSpPr>
              <a:spLocks/>
            </p:cNvSpPr>
            <p:nvPr/>
          </p:nvSpPr>
          <p:spPr bwMode="gray">
            <a:xfrm>
              <a:off x="8382001" y="3190876"/>
              <a:ext cx="15875" cy="15875"/>
            </a:xfrm>
            <a:custGeom>
              <a:avLst/>
              <a:gdLst>
                <a:gd name="T0" fmla="*/ 4 w 7"/>
                <a:gd name="T1" fmla="*/ 2 h 7"/>
                <a:gd name="T2" fmla="*/ 1 w 7"/>
                <a:gd name="T3" fmla="*/ 5 h 7"/>
                <a:gd name="T4" fmla="*/ 4 w 7"/>
                <a:gd name="T5" fmla="*/ 2 h 7"/>
              </a:gdLst>
              <a:ahLst/>
              <a:cxnLst>
                <a:cxn ang="0">
                  <a:pos x="T0" y="T1"/>
                </a:cxn>
                <a:cxn ang="0">
                  <a:pos x="T2" y="T3"/>
                </a:cxn>
                <a:cxn ang="0">
                  <a:pos x="T4" y="T5"/>
                </a:cxn>
              </a:cxnLst>
              <a:rect l="0" t="0" r="r" b="b"/>
              <a:pathLst>
                <a:path w="7" h="7">
                  <a:moveTo>
                    <a:pt x="4" y="2"/>
                  </a:moveTo>
                  <a:cubicBezTo>
                    <a:pt x="0" y="7"/>
                    <a:pt x="7" y="0"/>
                    <a:pt x="1" y="5"/>
                  </a:cubicBezTo>
                  <a:cubicBezTo>
                    <a:pt x="2" y="4"/>
                    <a:pt x="2" y="3"/>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11" name="Freeform 227"/>
            <p:cNvSpPr>
              <a:spLocks/>
            </p:cNvSpPr>
            <p:nvPr/>
          </p:nvSpPr>
          <p:spPr bwMode="gray">
            <a:xfrm>
              <a:off x="8118476" y="2500313"/>
              <a:ext cx="1468438" cy="695325"/>
            </a:xfrm>
            <a:custGeom>
              <a:avLst/>
              <a:gdLst>
                <a:gd name="T0" fmla="*/ 60 w 619"/>
                <a:gd name="T1" fmla="*/ 214 h 293"/>
                <a:gd name="T2" fmla="*/ 122 w 619"/>
                <a:gd name="T3" fmla="*/ 123 h 293"/>
                <a:gd name="T4" fmla="*/ 152 w 619"/>
                <a:gd name="T5" fmla="*/ 87 h 293"/>
                <a:gd name="T6" fmla="*/ 247 w 619"/>
                <a:gd name="T7" fmla="*/ 25 h 293"/>
                <a:gd name="T8" fmla="*/ 301 w 619"/>
                <a:gd name="T9" fmla="*/ 6 h 293"/>
                <a:gd name="T10" fmla="*/ 369 w 619"/>
                <a:gd name="T11" fmla="*/ 4 h 293"/>
                <a:gd name="T12" fmla="*/ 423 w 619"/>
                <a:gd name="T13" fmla="*/ 9 h 293"/>
                <a:gd name="T14" fmla="*/ 479 w 619"/>
                <a:gd name="T15" fmla="*/ 26 h 293"/>
                <a:gd name="T16" fmla="*/ 529 w 619"/>
                <a:gd name="T17" fmla="*/ 55 h 293"/>
                <a:gd name="T18" fmla="*/ 553 w 619"/>
                <a:gd name="T19" fmla="*/ 74 h 293"/>
                <a:gd name="T20" fmla="*/ 589 w 619"/>
                <a:gd name="T21" fmla="*/ 112 h 293"/>
                <a:gd name="T22" fmla="*/ 616 w 619"/>
                <a:gd name="T23" fmla="*/ 155 h 293"/>
                <a:gd name="T24" fmla="*/ 614 w 619"/>
                <a:gd name="T25" fmla="*/ 163 h 293"/>
                <a:gd name="T26" fmla="*/ 580 w 619"/>
                <a:gd name="T27" fmla="*/ 181 h 293"/>
                <a:gd name="T28" fmla="*/ 546 w 619"/>
                <a:gd name="T29" fmla="*/ 192 h 293"/>
                <a:gd name="T30" fmla="*/ 545 w 619"/>
                <a:gd name="T31" fmla="*/ 189 h 293"/>
                <a:gd name="T32" fmla="*/ 534 w 619"/>
                <a:gd name="T33" fmla="*/ 172 h 293"/>
                <a:gd name="T34" fmla="*/ 522 w 619"/>
                <a:gd name="T35" fmla="*/ 152 h 293"/>
                <a:gd name="T36" fmla="*/ 496 w 619"/>
                <a:gd name="T37" fmla="*/ 129 h 293"/>
                <a:gd name="T38" fmla="*/ 435 w 619"/>
                <a:gd name="T39" fmla="*/ 92 h 293"/>
                <a:gd name="T40" fmla="*/ 384 w 619"/>
                <a:gd name="T41" fmla="*/ 79 h 293"/>
                <a:gd name="T42" fmla="*/ 305 w 619"/>
                <a:gd name="T43" fmla="*/ 83 h 293"/>
                <a:gd name="T44" fmla="*/ 294 w 619"/>
                <a:gd name="T45" fmla="*/ 83 h 293"/>
                <a:gd name="T46" fmla="*/ 265 w 619"/>
                <a:gd name="T47" fmla="*/ 96 h 293"/>
                <a:gd name="T48" fmla="*/ 243 w 619"/>
                <a:gd name="T49" fmla="*/ 112 h 293"/>
                <a:gd name="T50" fmla="*/ 221 w 619"/>
                <a:gd name="T51" fmla="*/ 126 h 293"/>
                <a:gd name="T52" fmla="*/ 199 w 619"/>
                <a:gd name="T53" fmla="*/ 148 h 293"/>
                <a:gd name="T54" fmla="*/ 183 w 619"/>
                <a:gd name="T55" fmla="*/ 173 h 293"/>
                <a:gd name="T56" fmla="*/ 177 w 619"/>
                <a:gd name="T57" fmla="*/ 184 h 293"/>
                <a:gd name="T58" fmla="*/ 165 w 619"/>
                <a:gd name="T59" fmla="*/ 201 h 293"/>
                <a:gd name="T60" fmla="*/ 154 w 619"/>
                <a:gd name="T61" fmla="*/ 198 h 293"/>
                <a:gd name="T62" fmla="*/ 155 w 619"/>
                <a:gd name="T63" fmla="*/ 198 h 293"/>
                <a:gd name="T64" fmla="*/ 162 w 619"/>
                <a:gd name="T65" fmla="*/ 208 h 293"/>
                <a:gd name="T66" fmla="*/ 159 w 619"/>
                <a:gd name="T67" fmla="*/ 207 h 293"/>
                <a:gd name="T68" fmla="*/ 155 w 619"/>
                <a:gd name="T69" fmla="*/ 202 h 293"/>
                <a:gd name="T70" fmla="*/ 190 w 619"/>
                <a:gd name="T71" fmla="*/ 195 h 293"/>
                <a:gd name="T72" fmla="*/ 202 w 619"/>
                <a:gd name="T73" fmla="*/ 207 h 293"/>
                <a:gd name="T74" fmla="*/ 202 w 619"/>
                <a:gd name="T75" fmla="*/ 208 h 293"/>
                <a:gd name="T76" fmla="*/ 197 w 619"/>
                <a:gd name="T77" fmla="*/ 196 h 293"/>
                <a:gd name="T78" fmla="*/ 200 w 619"/>
                <a:gd name="T79" fmla="*/ 205 h 293"/>
                <a:gd name="T80" fmla="*/ 196 w 619"/>
                <a:gd name="T81" fmla="*/ 208 h 293"/>
                <a:gd name="T82" fmla="*/ 152 w 619"/>
                <a:gd name="T83" fmla="*/ 258 h 293"/>
                <a:gd name="T84" fmla="*/ 131 w 619"/>
                <a:gd name="T85" fmla="*/ 276 h 293"/>
                <a:gd name="T86" fmla="*/ 147 w 619"/>
                <a:gd name="T87" fmla="*/ 256 h 293"/>
                <a:gd name="T88" fmla="*/ 190 w 619"/>
                <a:gd name="T89" fmla="*/ 209 h 293"/>
                <a:gd name="T90" fmla="*/ 198 w 619"/>
                <a:gd name="T91" fmla="*/ 206 h 293"/>
                <a:gd name="T92" fmla="*/ 152 w 619"/>
                <a:gd name="T93" fmla="*/ 204 h 293"/>
                <a:gd name="T94" fmla="*/ 195 w 619"/>
                <a:gd name="T95" fmla="*/ 134 h 293"/>
                <a:gd name="T96" fmla="*/ 370 w 619"/>
                <a:gd name="T97" fmla="*/ 63 h 293"/>
                <a:gd name="T98" fmla="*/ 443 w 619"/>
                <a:gd name="T99" fmla="*/ 79 h 293"/>
                <a:gd name="T100" fmla="*/ 555 w 619"/>
                <a:gd name="T101" fmla="*/ 179 h 293"/>
                <a:gd name="T102" fmla="*/ 548 w 619"/>
                <a:gd name="T103" fmla="*/ 182 h 293"/>
                <a:gd name="T104" fmla="*/ 608 w 619"/>
                <a:gd name="T105" fmla="*/ 151 h 293"/>
                <a:gd name="T106" fmla="*/ 604 w 619"/>
                <a:gd name="T107" fmla="*/ 162 h 293"/>
                <a:gd name="T108" fmla="*/ 571 w 619"/>
                <a:gd name="T109" fmla="*/ 109 h 293"/>
                <a:gd name="T110" fmla="*/ 457 w 619"/>
                <a:gd name="T111" fmla="*/ 29 h 293"/>
                <a:gd name="T112" fmla="*/ 125 w 619"/>
                <a:gd name="T113" fmla="*/ 138 h 293"/>
                <a:gd name="T114" fmla="*/ 91 w 619"/>
                <a:gd name="T115" fmla="*/ 213 h 293"/>
                <a:gd name="T116" fmla="*/ 14 w 619"/>
                <a:gd name="T117" fmla="*/ 223 h 293"/>
                <a:gd name="T118" fmla="*/ 11 w 619"/>
                <a:gd name="T119" fmla="*/ 209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9" h="293">
                  <a:moveTo>
                    <a:pt x="86" y="284"/>
                  </a:moveTo>
                  <a:cubicBezTo>
                    <a:pt x="69" y="274"/>
                    <a:pt x="52" y="255"/>
                    <a:pt x="35" y="243"/>
                  </a:cubicBezTo>
                  <a:cubicBezTo>
                    <a:pt x="33" y="241"/>
                    <a:pt x="37" y="242"/>
                    <a:pt x="32" y="238"/>
                  </a:cubicBezTo>
                  <a:cubicBezTo>
                    <a:pt x="25" y="233"/>
                    <a:pt x="12" y="224"/>
                    <a:pt x="6" y="215"/>
                  </a:cubicBezTo>
                  <a:cubicBezTo>
                    <a:pt x="19" y="214"/>
                    <a:pt x="34" y="214"/>
                    <a:pt x="46" y="215"/>
                  </a:cubicBezTo>
                  <a:cubicBezTo>
                    <a:pt x="45" y="215"/>
                    <a:pt x="45" y="215"/>
                    <a:pt x="45" y="215"/>
                  </a:cubicBezTo>
                  <a:cubicBezTo>
                    <a:pt x="49" y="216"/>
                    <a:pt x="55" y="213"/>
                    <a:pt x="60" y="213"/>
                  </a:cubicBezTo>
                  <a:cubicBezTo>
                    <a:pt x="60" y="214"/>
                    <a:pt x="59" y="214"/>
                    <a:pt x="60" y="214"/>
                  </a:cubicBezTo>
                  <a:cubicBezTo>
                    <a:pt x="61" y="213"/>
                    <a:pt x="69" y="213"/>
                    <a:pt x="71" y="212"/>
                  </a:cubicBezTo>
                  <a:cubicBezTo>
                    <a:pt x="73" y="213"/>
                    <a:pt x="73" y="213"/>
                    <a:pt x="75" y="214"/>
                  </a:cubicBezTo>
                  <a:cubicBezTo>
                    <a:pt x="78" y="212"/>
                    <a:pt x="78" y="212"/>
                    <a:pt x="78" y="212"/>
                  </a:cubicBezTo>
                  <a:cubicBezTo>
                    <a:pt x="85" y="208"/>
                    <a:pt x="87" y="195"/>
                    <a:pt x="90" y="185"/>
                  </a:cubicBezTo>
                  <a:cubicBezTo>
                    <a:pt x="90" y="186"/>
                    <a:pt x="90" y="187"/>
                    <a:pt x="91" y="186"/>
                  </a:cubicBezTo>
                  <a:cubicBezTo>
                    <a:pt x="95" y="169"/>
                    <a:pt x="105" y="150"/>
                    <a:pt x="115" y="133"/>
                  </a:cubicBezTo>
                  <a:cubicBezTo>
                    <a:pt x="115" y="134"/>
                    <a:pt x="116" y="135"/>
                    <a:pt x="117" y="134"/>
                  </a:cubicBezTo>
                  <a:cubicBezTo>
                    <a:pt x="116" y="133"/>
                    <a:pt x="119" y="127"/>
                    <a:pt x="122" y="123"/>
                  </a:cubicBezTo>
                  <a:cubicBezTo>
                    <a:pt x="124" y="122"/>
                    <a:pt x="126" y="115"/>
                    <a:pt x="131" y="111"/>
                  </a:cubicBezTo>
                  <a:cubicBezTo>
                    <a:pt x="131" y="111"/>
                    <a:pt x="131" y="111"/>
                    <a:pt x="131" y="111"/>
                  </a:cubicBezTo>
                  <a:cubicBezTo>
                    <a:pt x="132" y="107"/>
                    <a:pt x="135" y="106"/>
                    <a:pt x="136" y="102"/>
                  </a:cubicBezTo>
                  <a:cubicBezTo>
                    <a:pt x="139" y="101"/>
                    <a:pt x="139" y="101"/>
                    <a:pt x="139" y="101"/>
                  </a:cubicBezTo>
                  <a:cubicBezTo>
                    <a:pt x="139" y="98"/>
                    <a:pt x="144" y="97"/>
                    <a:pt x="146" y="93"/>
                  </a:cubicBezTo>
                  <a:cubicBezTo>
                    <a:pt x="146" y="93"/>
                    <a:pt x="146" y="93"/>
                    <a:pt x="146" y="93"/>
                  </a:cubicBezTo>
                  <a:cubicBezTo>
                    <a:pt x="148" y="90"/>
                    <a:pt x="150" y="89"/>
                    <a:pt x="152" y="87"/>
                  </a:cubicBezTo>
                  <a:cubicBezTo>
                    <a:pt x="152" y="87"/>
                    <a:pt x="152" y="87"/>
                    <a:pt x="152" y="87"/>
                  </a:cubicBezTo>
                  <a:cubicBezTo>
                    <a:pt x="157" y="81"/>
                    <a:pt x="161" y="78"/>
                    <a:pt x="160" y="77"/>
                  </a:cubicBezTo>
                  <a:cubicBezTo>
                    <a:pt x="163" y="76"/>
                    <a:pt x="155" y="83"/>
                    <a:pt x="159" y="81"/>
                  </a:cubicBezTo>
                  <a:cubicBezTo>
                    <a:pt x="177" y="63"/>
                    <a:pt x="198" y="47"/>
                    <a:pt x="220" y="35"/>
                  </a:cubicBezTo>
                  <a:cubicBezTo>
                    <a:pt x="223" y="34"/>
                    <a:pt x="225" y="34"/>
                    <a:pt x="226" y="34"/>
                  </a:cubicBezTo>
                  <a:cubicBezTo>
                    <a:pt x="228" y="33"/>
                    <a:pt x="234" y="29"/>
                    <a:pt x="236" y="27"/>
                  </a:cubicBezTo>
                  <a:cubicBezTo>
                    <a:pt x="235" y="28"/>
                    <a:pt x="238" y="28"/>
                    <a:pt x="239" y="27"/>
                  </a:cubicBezTo>
                  <a:cubicBezTo>
                    <a:pt x="243" y="26"/>
                    <a:pt x="243" y="24"/>
                    <a:pt x="248" y="22"/>
                  </a:cubicBezTo>
                  <a:cubicBezTo>
                    <a:pt x="246" y="24"/>
                    <a:pt x="246" y="24"/>
                    <a:pt x="247" y="25"/>
                  </a:cubicBezTo>
                  <a:cubicBezTo>
                    <a:pt x="250" y="22"/>
                    <a:pt x="255" y="20"/>
                    <a:pt x="260" y="17"/>
                  </a:cubicBezTo>
                  <a:cubicBezTo>
                    <a:pt x="259" y="18"/>
                    <a:pt x="258" y="19"/>
                    <a:pt x="259" y="19"/>
                  </a:cubicBezTo>
                  <a:cubicBezTo>
                    <a:pt x="263" y="15"/>
                    <a:pt x="269" y="16"/>
                    <a:pt x="273" y="14"/>
                  </a:cubicBezTo>
                  <a:cubicBezTo>
                    <a:pt x="271" y="15"/>
                    <a:pt x="271" y="15"/>
                    <a:pt x="271" y="15"/>
                  </a:cubicBezTo>
                  <a:cubicBezTo>
                    <a:pt x="279" y="14"/>
                    <a:pt x="273" y="13"/>
                    <a:pt x="280" y="11"/>
                  </a:cubicBezTo>
                  <a:cubicBezTo>
                    <a:pt x="278" y="12"/>
                    <a:pt x="279" y="12"/>
                    <a:pt x="279" y="13"/>
                  </a:cubicBezTo>
                  <a:cubicBezTo>
                    <a:pt x="284" y="9"/>
                    <a:pt x="295" y="7"/>
                    <a:pt x="301" y="6"/>
                  </a:cubicBezTo>
                  <a:cubicBezTo>
                    <a:pt x="301" y="6"/>
                    <a:pt x="301" y="6"/>
                    <a:pt x="301" y="6"/>
                  </a:cubicBezTo>
                  <a:cubicBezTo>
                    <a:pt x="308" y="5"/>
                    <a:pt x="315" y="4"/>
                    <a:pt x="322" y="2"/>
                  </a:cubicBezTo>
                  <a:cubicBezTo>
                    <a:pt x="325" y="3"/>
                    <a:pt x="322" y="5"/>
                    <a:pt x="329" y="4"/>
                  </a:cubicBezTo>
                  <a:cubicBezTo>
                    <a:pt x="328" y="2"/>
                    <a:pt x="341" y="2"/>
                    <a:pt x="337" y="0"/>
                  </a:cubicBezTo>
                  <a:cubicBezTo>
                    <a:pt x="343" y="0"/>
                    <a:pt x="353" y="1"/>
                    <a:pt x="357" y="0"/>
                  </a:cubicBezTo>
                  <a:cubicBezTo>
                    <a:pt x="354" y="1"/>
                    <a:pt x="360" y="2"/>
                    <a:pt x="355" y="2"/>
                  </a:cubicBezTo>
                  <a:cubicBezTo>
                    <a:pt x="359" y="4"/>
                    <a:pt x="359" y="4"/>
                    <a:pt x="359" y="4"/>
                  </a:cubicBezTo>
                  <a:cubicBezTo>
                    <a:pt x="358" y="4"/>
                    <a:pt x="355" y="3"/>
                    <a:pt x="356" y="4"/>
                  </a:cubicBezTo>
                  <a:cubicBezTo>
                    <a:pt x="359" y="4"/>
                    <a:pt x="366" y="4"/>
                    <a:pt x="369" y="4"/>
                  </a:cubicBezTo>
                  <a:cubicBezTo>
                    <a:pt x="373" y="3"/>
                    <a:pt x="378" y="2"/>
                    <a:pt x="386" y="2"/>
                  </a:cubicBezTo>
                  <a:cubicBezTo>
                    <a:pt x="382" y="2"/>
                    <a:pt x="388" y="4"/>
                    <a:pt x="385" y="4"/>
                  </a:cubicBezTo>
                  <a:cubicBezTo>
                    <a:pt x="397" y="2"/>
                    <a:pt x="397" y="2"/>
                    <a:pt x="397" y="2"/>
                  </a:cubicBezTo>
                  <a:cubicBezTo>
                    <a:pt x="399" y="2"/>
                    <a:pt x="397" y="3"/>
                    <a:pt x="401" y="4"/>
                  </a:cubicBezTo>
                  <a:cubicBezTo>
                    <a:pt x="401" y="3"/>
                    <a:pt x="402" y="3"/>
                    <a:pt x="404" y="3"/>
                  </a:cubicBezTo>
                  <a:cubicBezTo>
                    <a:pt x="404" y="3"/>
                    <a:pt x="414" y="5"/>
                    <a:pt x="415" y="7"/>
                  </a:cubicBezTo>
                  <a:cubicBezTo>
                    <a:pt x="416" y="8"/>
                    <a:pt x="411" y="6"/>
                    <a:pt x="414" y="7"/>
                  </a:cubicBezTo>
                  <a:cubicBezTo>
                    <a:pt x="418" y="8"/>
                    <a:pt x="419" y="8"/>
                    <a:pt x="423" y="9"/>
                  </a:cubicBezTo>
                  <a:cubicBezTo>
                    <a:pt x="423" y="9"/>
                    <a:pt x="423" y="9"/>
                    <a:pt x="423" y="9"/>
                  </a:cubicBezTo>
                  <a:cubicBezTo>
                    <a:pt x="426" y="10"/>
                    <a:pt x="433" y="11"/>
                    <a:pt x="430" y="9"/>
                  </a:cubicBezTo>
                  <a:cubicBezTo>
                    <a:pt x="427" y="8"/>
                    <a:pt x="430" y="10"/>
                    <a:pt x="427" y="9"/>
                  </a:cubicBezTo>
                  <a:cubicBezTo>
                    <a:pt x="429" y="8"/>
                    <a:pt x="435" y="10"/>
                    <a:pt x="440" y="11"/>
                  </a:cubicBezTo>
                  <a:cubicBezTo>
                    <a:pt x="438" y="11"/>
                    <a:pt x="438" y="11"/>
                    <a:pt x="437" y="12"/>
                  </a:cubicBezTo>
                  <a:cubicBezTo>
                    <a:pt x="444" y="12"/>
                    <a:pt x="451" y="13"/>
                    <a:pt x="458" y="16"/>
                  </a:cubicBezTo>
                  <a:cubicBezTo>
                    <a:pt x="458" y="15"/>
                    <a:pt x="455" y="16"/>
                    <a:pt x="454" y="15"/>
                  </a:cubicBezTo>
                  <a:cubicBezTo>
                    <a:pt x="462" y="20"/>
                    <a:pt x="473" y="21"/>
                    <a:pt x="479" y="26"/>
                  </a:cubicBezTo>
                  <a:cubicBezTo>
                    <a:pt x="478" y="25"/>
                    <a:pt x="479" y="24"/>
                    <a:pt x="479" y="25"/>
                  </a:cubicBezTo>
                  <a:cubicBezTo>
                    <a:pt x="483" y="27"/>
                    <a:pt x="482" y="28"/>
                    <a:pt x="485" y="29"/>
                  </a:cubicBezTo>
                  <a:cubicBezTo>
                    <a:pt x="485" y="29"/>
                    <a:pt x="488" y="30"/>
                    <a:pt x="491" y="31"/>
                  </a:cubicBezTo>
                  <a:cubicBezTo>
                    <a:pt x="493" y="32"/>
                    <a:pt x="492" y="32"/>
                    <a:pt x="489" y="31"/>
                  </a:cubicBezTo>
                  <a:cubicBezTo>
                    <a:pt x="493" y="32"/>
                    <a:pt x="509" y="39"/>
                    <a:pt x="516" y="46"/>
                  </a:cubicBezTo>
                  <a:cubicBezTo>
                    <a:pt x="516" y="45"/>
                    <a:pt x="522" y="47"/>
                    <a:pt x="524" y="49"/>
                  </a:cubicBezTo>
                  <a:cubicBezTo>
                    <a:pt x="523" y="49"/>
                    <a:pt x="523" y="49"/>
                    <a:pt x="523" y="49"/>
                  </a:cubicBezTo>
                  <a:cubicBezTo>
                    <a:pt x="524" y="51"/>
                    <a:pt x="529" y="54"/>
                    <a:pt x="529" y="55"/>
                  </a:cubicBezTo>
                  <a:cubicBezTo>
                    <a:pt x="534" y="56"/>
                    <a:pt x="513" y="45"/>
                    <a:pt x="519" y="48"/>
                  </a:cubicBezTo>
                  <a:cubicBezTo>
                    <a:pt x="520" y="49"/>
                    <a:pt x="527" y="51"/>
                    <a:pt x="525" y="52"/>
                  </a:cubicBezTo>
                  <a:cubicBezTo>
                    <a:pt x="529" y="54"/>
                    <a:pt x="533" y="56"/>
                    <a:pt x="536" y="60"/>
                  </a:cubicBezTo>
                  <a:cubicBezTo>
                    <a:pt x="535" y="59"/>
                    <a:pt x="532" y="59"/>
                    <a:pt x="535" y="61"/>
                  </a:cubicBezTo>
                  <a:cubicBezTo>
                    <a:pt x="540" y="65"/>
                    <a:pt x="537" y="61"/>
                    <a:pt x="541" y="64"/>
                  </a:cubicBezTo>
                  <a:cubicBezTo>
                    <a:pt x="544" y="66"/>
                    <a:pt x="544" y="66"/>
                    <a:pt x="544" y="66"/>
                  </a:cubicBezTo>
                  <a:cubicBezTo>
                    <a:pt x="545" y="65"/>
                    <a:pt x="548" y="70"/>
                    <a:pt x="547" y="67"/>
                  </a:cubicBezTo>
                  <a:cubicBezTo>
                    <a:pt x="547" y="68"/>
                    <a:pt x="555" y="73"/>
                    <a:pt x="553" y="74"/>
                  </a:cubicBezTo>
                  <a:cubicBezTo>
                    <a:pt x="551" y="75"/>
                    <a:pt x="551" y="75"/>
                    <a:pt x="551" y="75"/>
                  </a:cubicBezTo>
                  <a:cubicBezTo>
                    <a:pt x="553" y="76"/>
                    <a:pt x="556" y="77"/>
                    <a:pt x="558" y="78"/>
                  </a:cubicBezTo>
                  <a:cubicBezTo>
                    <a:pt x="558" y="78"/>
                    <a:pt x="558" y="79"/>
                    <a:pt x="558" y="79"/>
                  </a:cubicBezTo>
                  <a:cubicBezTo>
                    <a:pt x="560" y="78"/>
                    <a:pt x="563" y="83"/>
                    <a:pt x="566" y="85"/>
                  </a:cubicBezTo>
                  <a:cubicBezTo>
                    <a:pt x="570" y="89"/>
                    <a:pt x="576" y="96"/>
                    <a:pt x="577" y="99"/>
                  </a:cubicBezTo>
                  <a:cubicBezTo>
                    <a:pt x="580" y="101"/>
                    <a:pt x="584" y="104"/>
                    <a:pt x="586" y="108"/>
                  </a:cubicBezTo>
                  <a:cubicBezTo>
                    <a:pt x="586" y="108"/>
                    <a:pt x="585" y="107"/>
                    <a:pt x="584" y="107"/>
                  </a:cubicBezTo>
                  <a:cubicBezTo>
                    <a:pt x="586" y="109"/>
                    <a:pt x="587" y="110"/>
                    <a:pt x="589" y="112"/>
                  </a:cubicBezTo>
                  <a:cubicBezTo>
                    <a:pt x="588" y="112"/>
                    <a:pt x="591" y="118"/>
                    <a:pt x="593" y="121"/>
                  </a:cubicBezTo>
                  <a:cubicBezTo>
                    <a:pt x="596" y="124"/>
                    <a:pt x="596" y="123"/>
                    <a:pt x="597" y="123"/>
                  </a:cubicBezTo>
                  <a:cubicBezTo>
                    <a:pt x="597" y="127"/>
                    <a:pt x="605" y="132"/>
                    <a:pt x="606" y="138"/>
                  </a:cubicBezTo>
                  <a:cubicBezTo>
                    <a:pt x="605" y="136"/>
                    <a:pt x="602" y="133"/>
                    <a:pt x="603" y="136"/>
                  </a:cubicBezTo>
                  <a:cubicBezTo>
                    <a:pt x="603" y="141"/>
                    <a:pt x="609" y="142"/>
                    <a:pt x="611" y="149"/>
                  </a:cubicBezTo>
                  <a:cubicBezTo>
                    <a:pt x="612" y="146"/>
                    <a:pt x="612" y="146"/>
                    <a:pt x="612" y="146"/>
                  </a:cubicBezTo>
                  <a:cubicBezTo>
                    <a:pt x="612" y="149"/>
                    <a:pt x="617" y="154"/>
                    <a:pt x="615" y="154"/>
                  </a:cubicBezTo>
                  <a:cubicBezTo>
                    <a:pt x="616" y="155"/>
                    <a:pt x="616" y="155"/>
                    <a:pt x="616" y="155"/>
                  </a:cubicBezTo>
                  <a:cubicBezTo>
                    <a:pt x="616" y="156"/>
                    <a:pt x="616" y="156"/>
                    <a:pt x="616" y="156"/>
                  </a:cubicBezTo>
                  <a:cubicBezTo>
                    <a:pt x="617" y="156"/>
                    <a:pt x="617" y="156"/>
                    <a:pt x="617" y="156"/>
                  </a:cubicBezTo>
                  <a:cubicBezTo>
                    <a:pt x="617" y="156"/>
                    <a:pt x="617" y="156"/>
                    <a:pt x="617" y="156"/>
                  </a:cubicBezTo>
                  <a:cubicBezTo>
                    <a:pt x="617" y="156"/>
                    <a:pt x="617" y="156"/>
                    <a:pt x="617" y="156"/>
                  </a:cubicBezTo>
                  <a:cubicBezTo>
                    <a:pt x="619" y="150"/>
                    <a:pt x="614" y="165"/>
                    <a:pt x="614" y="163"/>
                  </a:cubicBezTo>
                  <a:cubicBezTo>
                    <a:pt x="614" y="163"/>
                    <a:pt x="614" y="163"/>
                    <a:pt x="614" y="163"/>
                  </a:cubicBezTo>
                  <a:cubicBezTo>
                    <a:pt x="614" y="163"/>
                    <a:pt x="614" y="163"/>
                    <a:pt x="614" y="163"/>
                  </a:cubicBezTo>
                  <a:cubicBezTo>
                    <a:pt x="614" y="163"/>
                    <a:pt x="614" y="163"/>
                    <a:pt x="614" y="163"/>
                  </a:cubicBezTo>
                  <a:cubicBezTo>
                    <a:pt x="614" y="163"/>
                    <a:pt x="614" y="163"/>
                    <a:pt x="614" y="163"/>
                  </a:cubicBezTo>
                  <a:cubicBezTo>
                    <a:pt x="614" y="163"/>
                    <a:pt x="614" y="163"/>
                    <a:pt x="614" y="163"/>
                  </a:cubicBezTo>
                  <a:cubicBezTo>
                    <a:pt x="612" y="164"/>
                    <a:pt x="612" y="164"/>
                    <a:pt x="612" y="164"/>
                  </a:cubicBezTo>
                  <a:cubicBezTo>
                    <a:pt x="611" y="165"/>
                    <a:pt x="610" y="166"/>
                    <a:pt x="610" y="166"/>
                  </a:cubicBezTo>
                  <a:cubicBezTo>
                    <a:pt x="600" y="170"/>
                    <a:pt x="588" y="179"/>
                    <a:pt x="580" y="179"/>
                  </a:cubicBezTo>
                  <a:cubicBezTo>
                    <a:pt x="579" y="180"/>
                    <a:pt x="576" y="181"/>
                    <a:pt x="577" y="182"/>
                  </a:cubicBezTo>
                  <a:cubicBezTo>
                    <a:pt x="580" y="181"/>
                    <a:pt x="580" y="179"/>
                    <a:pt x="581" y="180"/>
                  </a:cubicBezTo>
                  <a:cubicBezTo>
                    <a:pt x="580" y="180"/>
                    <a:pt x="580" y="181"/>
                    <a:pt x="580" y="181"/>
                  </a:cubicBezTo>
                  <a:cubicBezTo>
                    <a:pt x="576" y="182"/>
                    <a:pt x="574" y="183"/>
                    <a:pt x="576" y="181"/>
                  </a:cubicBezTo>
                  <a:cubicBezTo>
                    <a:pt x="569" y="183"/>
                    <a:pt x="571" y="187"/>
                    <a:pt x="562" y="190"/>
                  </a:cubicBezTo>
                  <a:cubicBezTo>
                    <a:pt x="562" y="189"/>
                    <a:pt x="561" y="189"/>
                    <a:pt x="559" y="191"/>
                  </a:cubicBezTo>
                  <a:cubicBezTo>
                    <a:pt x="555" y="194"/>
                    <a:pt x="555" y="194"/>
                    <a:pt x="555" y="194"/>
                  </a:cubicBezTo>
                  <a:cubicBezTo>
                    <a:pt x="554" y="195"/>
                    <a:pt x="554" y="195"/>
                    <a:pt x="554" y="195"/>
                  </a:cubicBezTo>
                  <a:cubicBezTo>
                    <a:pt x="554" y="195"/>
                    <a:pt x="554" y="195"/>
                    <a:pt x="554" y="195"/>
                  </a:cubicBezTo>
                  <a:cubicBezTo>
                    <a:pt x="550" y="193"/>
                    <a:pt x="562" y="197"/>
                    <a:pt x="546" y="192"/>
                  </a:cubicBezTo>
                  <a:cubicBezTo>
                    <a:pt x="546" y="192"/>
                    <a:pt x="546" y="192"/>
                    <a:pt x="546" y="192"/>
                  </a:cubicBezTo>
                  <a:cubicBezTo>
                    <a:pt x="546" y="192"/>
                    <a:pt x="546" y="192"/>
                    <a:pt x="546" y="192"/>
                  </a:cubicBezTo>
                  <a:cubicBezTo>
                    <a:pt x="546" y="192"/>
                    <a:pt x="546" y="192"/>
                    <a:pt x="546" y="192"/>
                  </a:cubicBezTo>
                  <a:cubicBezTo>
                    <a:pt x="546" y="192"/>
                    <a:pt x="546" y="192"/>
                    <a:pt x="546" y="192"/>
                  </a:cubicBezTo>
                  <a:cubicBezTo>
                    <a:pt x="546" y="192"/>
                    <a:pt x="546" y="192"/>
                    <a:pt x="546" y="192"/>
                  </a:cubicBezTo>
                  <a:cubicBezTo>
                    <a:pt x="546" y="192"/>
                    <a:pt x="546" y="192"/>
                    <a:pt x="546" y="192"/>
                  </a:cubicBezTo>
                  <a:cubicBezTo>
                    <a:pt x="545" y="191"/>
                    <a:pt x="545" y="191"/>
                    <a:pt x="545" y="191"/>
                  </a:cubicBezTo>
                  <a:cubicBezTo>
                    <a:pt x="545" y="190"/>
                    <a:pt x="545" y="190"/>
                    <a:pt x="545" y="190"/>
                  </a:cubicBezTo>
                  <a:cubicBezTo>
                    <a:pt x="545" y="189"/>
                    <a:pt x="545" y="189"/>
                    <a:pt x="545" y="189"/>
                  </a:cubicBezTo>
                  <a:cubicBezTo>
                    <a:pt x="546" y="189"/>
                    <a:pt x="547" y="189"/>
                    <a:pt x="547" y="189"/>
                  </a:cubicBezTo>
                  <a:cubicBezTo>
                    <a:pt x="545" y="186"/>
                    <a:pt x="543" y="182"/>
                    <a:pt x="542" y="182"/>
                  </a:cubicBezTo>
                  <a:cubicBezTo>
                    <a:pt x="541" y="178"/>
                    <a:pt x="541" y="178"/>
                    <a:pt x="541" y="178"/>
                  </a:cubicBezTo>
                  <a:cubicBezTo>
                    <a:pt x="542" y="181"/>
                    <a:pt x="539" y="176"/>
                    <a:pt x="538" y="175"/>
                  </a:cubicBezTo>
                  <a:cubicBezTo>
                    <a:pt x="539" y="176"/>
                    <a:pt x="539" y="176"/>
                    <a:pt x="539" y="176"/>
                  </a:cubicBezTo>
                  <a:cubicBezTo>
                    <a:pt x="539" y="175"/>
                    <a:pt x="538" y="172"/>
                    <a:pt x="536" y="170"/>
                  </a:cubicBezTo>
                  <a:cubicBezTo>
                    <a:pt x="536" y="171"/>
                    <a:pt x="538" y="175"/>
                    <a:pt x="538" y="176"/>
                  </a:cubicBezTo>
                  <a:cubicBezTo>
                    <a:pt x="537" y="175"/>
                    <a:pt x="536" y="173"/>
                    <a:pt x="534" y="172"/>
                  </a:cubicBezTo>
                  <a:cubicBezTo>
                    <a:pt x="536" y="172"/>
                    <a:pt x="532" y="167"/>
                    <a:pt x="531" y="165"/>
                  </a:cubicBezTo>
                  <a:cubicBezTo>
                    <a:pt x="529" y="162"/>
                    <a:pt x="528" y="163"/>
                    <a:pt x="527" y="162"/>
                  </a:cubicBezTo>
                  <a:cubicBezTo>
                    <a:pt x="528" y="162"/>
                    <a:pt x="525" y="158"/>
                    <a:pt x="527" y="160"/>
                  </a:cubicBezTo>
                  <a:cubicBezTo>
                    <a:pt x="528" y="160"/>
                    <a:pt x="528" y="162"/>
                    <a:pt x="529" y="163"/>
                  </a:cubicBezTo>
                  <a:cubicBezTo>
                    <a:pt x="528" y="161"/>
                    <a:pt x="529" y="161"/>
                    <a:pt x="526" y="158"/>
                  </a:cubicBezTo>
                  <a:cubicBezTo>
                    <a:pt x="524" y="156"/>
                    <a:pt x="525" y="160"/>
                    <a:pt x="522" y="155"/>
                  </a:cubicBezTo>
                  <a:cubicBezTo>
                    <a:pt x="523" y="156"/>
                    <a:pt x="524" y="156"/>
                    <a:pt x="525" y="156"/>
                  </a:cubicBezTo>
                  <a:cubicBezTo>
                    <a:pt x="522" y="152"/>
                    <a:pt x="522" y="152"/>
                    <a:pt x="522" y="152"/>
                  </a:cubicBezTo>
                  <a:cubicBezTo>
                    <a:pt x="521" y="153"/>
                    <a:pt x="521" y="153"/>
                    <a:pt x="521" y="153"/>
                  </a:cubicBezTo>
                  <a:cubicBezTo>
                    <a:pt x="521" y="152"/>
                    <a:pt x="521" y="152"/>
                    <a:pt x="521" y="152"/>
                  </a:cubicBezTo>
                  <a:cubicBezTo>
                    <a:pt x="519" y="151"/>
                    <a:pt x="515" y="146"/>
                    <a:pt x="514" y="146"/>
                  </a:cubicBezTo>
                  <a:cubicBezTo>
                    <a:pt x="512" y="144"/>
                    <a:pt x="511" y="141"/>
                    <a:pt x="509" y="139"/>
                  </a:cubicBezTo>
                  <a:cubicBezTo>
                    <a:pt x="509" y="140"/>
                    <a:pt x="509" y="140"/>
                    <a:pt x="509" y="140"/>
                  </a:cubicBezTo>
                  <a:cubicBezTo>
                    <a:pt x="508" y="137"/>
                    <a:pt x="504" y="135"/>
                    <a:pt x="502" y="133"/>
                  </a:cubicBezTo>
                  <a:cubicBezTo>
                    <a:pt x="502" y="133"/>
                    <a:pt x="502" y="133"/>
                    <a:pt x="502" y="133"/>
                  </a:cubicBezTo>
                  <a:cubicBezTo>
                    <a:pt x="501" y="132"/>
                    <a:pt x="498" y="130"/>
                    <a:pt x="496" y="129"/>
                  </a:cubicBezTo>
                  <a:cubicBezTo>
                    <a:pt x="493" y="125"/>
                    <a:pt x="498" y="125"/>
                    <a:pt x="493" y="123"/>
                  </a:cubicBezTo>
                  <a:cubicBezTo>
                    <a:pt x="489" y="120"/>
                    <a:pt x="486" y="120"/>
                    <a:pt x="487" y="122"/>
                  </a:cubicBezTo>
                  <a:cubicBezTo>
                    <a:pt x="482" y="116"/>
                    <a:pt x="473" y="113"/>
                    <a:pt x="468" y="108"/>
                  </a:cubicBezTo>
                  <a:cubicBezTo>
                    <a:pt x="467" y="107"/>
                    <a:pt x="467" y="108"/>
                    <a:pt x="465" y="107"/>
                  </a:cubicBezTo>
                  <a:cubicBezTo>
                    <a:pt x="456" y="101"/>
                    <a:pt x="444" y="97"/>
                    <a:pt x="436" y="92"/>
                  </a:cubicBezTo>
                  <a:cubicBezTo>
                    <a:pt x="439" y="92"/>
                    <a:pt x="437" y="91"/>
                    <a:pt x="437" y="90"/>
                  </a:cubicBezTo>
                  <a:cubicBezTo>
                    <a:pt x="434" y="90"/>
                    <a:pt x="434" y="88"/>
                    <a:pt x="433" y="89"/>
                  </a:cubicBezTo>
                  <a:cubicBezTo>
                    <a:pt x="433" y="90"/>
                    <a:pt x="432" y="90"/>
                    <a:pt x="435" y="92"/>
                  </a:cubicBezTo>
                  <a:cubicBezTo>
                    <a:pt x="429" y="90"/>
                    <a:pt x="419" y="87"/>
                    <a:pt x="416" y="85"/>
                  </a:cubicBezTo>
                  <a:cubicBezTo>
                    <a:pt x="417" y="86"/>
                    <a:pt x="416" y="86"/>
                    <a:pt x="414" y="86"/>
                  </a:cubicBezTo>
                  <a:cubicBezTo>
                    <a:pt x="415" y="84"/>
                    <a:pt x="410" y="83"/>
                    <a:pt x="407" y="82"/>
                  </a:cubicBezTo>
                  <a:cubicBezTo>
                    <a:pt x="406" y="83"/>
                    <a:pt x="406" y="83"/>
                    <a:pt x="406" y="83"/>
                  </a:cubicBezTo>
                  <a:cubicBezTo>
                    <a:pt x="404" y="81"/>
                    <a:pt x="404" y="81"/>
                    <a:pt x="404" y="81"/>
                  </a:cubicBezTo>
                  <a:cubicBezTo>
                    <a:pt x="402" y="81"/>
                    <a:pt x="402" y="83"/>
                    <a:pt x="398" y="81"/>
                  </a:cubicBezTo>
                  <a:cubicBezTo>
                    <a:pt x="398" y="81"/>
                    <a:pt x="398" y="81"/>
                    <a:pt x="397" y="80"/>
                  </a:cubicBezTo>
                  <a:cubicBezTo>
                    <a:pt x="393" y="80"/>
                    <a:pt x="388" y="80"/>
                    <a:pt x="384" y="79"/>
                  </a:cubicBezTo>
                  <a:cubicBezTo>
                    <a:pt x="380" y="77"/>
                    <a:pt x="380" y="77"/>
                    <a:pt x="380" y="77"/>
                  </a:cubicBezTo>
                  <a:cubicBezTo>
                    <a:pt x="379" y="77"/>
                    <a:pt x="375" y="78"/>
                    <a:pt x="379" y="79"/>
                  </a:cubicBezTo>
                  <a:cubicBezTo>
                    <a:pt x="371" y="77"/>
                    <a:pt x="367" y="76"/>
                    <a:pt x="365" y="75"/>
                  </a:cubicBezTo>
                  <a:cubicBezTo>
                    <a:pt x="352" y="78"/>
                    <a:pt x="334" y="78"/>
                    <a:pt x="320" y="81"/>
                  </a:cubicBezTo>
                  <a:cubicBezTo>
                    <a:pt x="320" y="80"/>
                    <a:pt x="320" y="80"/>
                    <a:pt x="320" y="80"/>
                  </a:cubicBezTo>
                  <a:cubicBezTo>
                    <a:pt x="316" y="80"/>
                    <a:pt x="318" y="82"/>
                    <a:pt x="316" y="82"/>
                  </a:cubicBezTo>
                  <a:cubicBezTo>
                    <a:pt x="317" y="81"/>
                    <a:pt x="313" y="81"/>
                    <a:pt x="315" y="80"/>
                  </a:cubicBezTo>
                  <a:cubicBezTo>
                    <a:pt x="310" y="80"/>
                    <a:pt x="309" y="82"/>
                    <a:pt x="305" y="83"/>
                  </a:cubicBezTo>
                  <a:cubicBezTo>
                    <a:pt x="305" y="84"/>
                    <a:pt x="308" y="82"/>
                    <a:pt x="307" y="83"/>
                  </a:cubicBezTo>
                  <a:cubicBezTo>
                    <a:pt x="307" y="84"/>
                    <a:pt x="300" y="85"/>
                    <a:pt x="299" y="86"/>
                  </a:cubicBezTo>
                  <a:cubicBezTo>
                    <a:pt x="298" y="86"/>
                    <a:pt x="299" y="85"/>
                    <a:pt x="299" y="84"/>
                  </a:cubicBezTo>
                  <a:cubicBezTo>
                    <a:pt x="296" y="86"/>
                    <a:pt x="296" y="86"/>
                    <a:pt x="296" y="86"/>
                  </a:cubicBezTo>
                  <a:cubicBezTo>
                    <a:pt x="292" y="85"/>
                    <a:pt x="305" y="80"/>
                    <a:pt x="300" y="79"/>
                  </a:cubicBezTo>
                  <a:cubicBezTo>
                    <a:pt x="297" y="81"/>
                    <a:pt x="297" y="81"/>
                    <a:pt x="297" y="81"/>
                  </a:cubicBezTo>
                  <a:cubicBezTo>
                    <a:pt x="293" y="80"/>
                    <a:pt x="305" y="77"/>
                    <a:pt x="297" y="78"/>
                  </a:cubicBezTo>
                  <a:cubicBezTo>
                    <a:pt x="293" y="80"/>
                    <a:pt x="291" y="83"/>
                    <a:pt x="294" y="83"/>
                  </a:cubicBezTo>
                  <a:cubicBezTo>
                    <a:pt x="288" y="85"/>
                    <a:pt x="292" y="86"/>
                    <a:pt x="285" y="89"/>
                  </a:cubicBezTo>
                  <a:cubicBezTo>
                    <a:pt x="283" y="89"/>
                    <a:pt x="291" y="87"/>
                    <a:pt x="289" y="86"/>
                  </a:cubicBezTo>
                  <a:cubicBezTo>
                    <a:pt x="285" y="86"/>
                    <a:pt x="282" y="89"/>
                    <a:pt x="279" y="90"/>
                  </a:cubicBezTo>
                  <a:cubicBezTo>
                    <a:pt x="283" y="89"/>
                    <a:pt x="280" y="92"/>
                    <a:pt x="278" y="93"/>
                  </a:cubicBezTo>
                  <a:cubicBezTo>
                    <a:pt x="274" y="94"/>
                    <a:pt x="280" y="91"/>
                    <a:pt x="275" y="93"/>
                  </a:cubicBezTo>
                  <a:cubicBezTo>
                    <a:pt x="274" y="94"/>
                    <a:pt x="270" y="96"/>
                    <a:pt x="274" y="95"/>
                  </a:cubicBezTo>
                  <a:cubicBezTo>
                    <a:pt x="273" y="97"/>
                    <a:pt x="269" y="96"/>
                    <a:pt x="267" y="99"/>
                  </a:cubicBezTo>
                  <a:cubicBezTo>
                    <a:pt x="265" y="99"/>
                    <a:pt x="271" y="94"/>
                    <a:pt x="265" y="96"/>
                  </a:cubicBezTo>
                  <a:cubicBezTo>
                    <a:pt x="266" y="97"/>
                    <a:pt x="259" y="101"/>
                    <a:pt x="263" y="101"/>
                  </a:cubicBezTo>
                  <a:cubicBezTo>
                    <a:pt x="260" y="102"/>
                    <a:pt x="260" y="101"/>
                    <a:pt x="261" y="100"/>
                  </a:cubicBezTo>
                  <a:cubicBezTo>
                    <a:pt x="258" y="101"/>
                    <a:pt x="255" y="106"/>
                    <a:pt x="253" y="104"/>
                  </a:cubicBezTo>
                  <a:cubicBezTo>
                    <a:pt x="252" y="106"/>
                    <a:pt x="252" y="106"/>
                    <a:pt x="252" y="106"/>
                  </a:cubicBezTo>
                  <a:cubicBezTo>
                    <a:pt x="251" y="106"/>
                    <a:pt x="250" y="106"/>
                    <a:pt x="248" y="107"/>
                  </a:cubicBezTo>
                  <a:cubicBezTo>
                    <a:pt x="245" y="108"/>
                    <a:pt x="241" y="113"/>
                    <a:pt x="240" y="112"/>
                  </a:cubicBezTo>
                  <a:cubicBezTo>
                    <a:pt x="239" y="112"/>
                    <a:pt x="234" y="116"/>
                    <a:pt x="236" y="116"/>
                  </a:cubicBezTo>
                  <a:cubicBezTo>
                    <a:pt x="240" y="114"/>
                    <a:pt x="240" y="112"/>
                    <a:pt x="243" y="112"/>
                  </a:cubicBezTo>
                  <a:cubicBezTo>
                    <a:pt x="240" y="113"/>
                    <a:pt x="238" y="116"/>
                    <a:pt x="236" y="117"/>
                  </a:cubicBezTo>
                  <a:cubicBezTo>
                    <a:pt x="235" y="117"/>
                    <a:pt x="235" y="117"/>
                    <a:pt x="235" y="117"/>
                  </a:cubicBezTo>
                  <a:cubicBezTo>
                    <a:pt x="234" y="118"/>
                    <a:pt x="232" y="120"/>
                    <a:pt x="232" y="121"/>
                  </a:cubicBezTo>
                  <a:cubicBezTo>
                    <a:pt x="232" y="120"/>
                    <a:pt x="231" y="120"/>
                    <a:pt x="230" y="121"/>
                  </a:cubicBezTo>
                  <a:cubicBezTo>
                    <a:pt x="230" y="123"/>
                    <a:pt x="230" y="123"/>
                    <a:pt x="230" y="123"/>
                  </a:cubicBezTo>
                  <a:cubicBezTo>
                    <a:pt x="226" y="127"/>
                    <a:pt x="228" y="122"/>
                    <a:pt x="223" y="126"/>
                  </a:cubicBezTo>
                  <a:cubicBezTo>
                    <a:pt x="226" y="122"/>
                    <a:pt x="226" y="122"/>
                    <a:pt x="226" y="122"/>
                  </a:cubicBezTo>
                  <a:cubicBezTo>
                    <a:pt x="226" y="123"/>
                    <a:pt x="223" y="124"/>
                    <a:pt x="221" y="126"/>
                  </a:cubicBezTo>
                  <a:cubicBezTo>
                    <a:pt x="221" y="127"/>
                    <a:pt x="220" y="129"/>
                    <a:pt x="220" y="130"/>
                  </a:cubicBezTo>
                  <a:cubicBezTo>
                    <a:pt x="218" y="133"/>
                    <a:pt x="218" y="130"/>
                    <a:pt x="217" y="133"/>
                  </a:cubicBezTo>
                  <a:cubicBezTo>
                    <a:pt x="219" y="130"/>
                    <a:pt x="219" y="130"/>
                    <a:pt x="219" y="130"/>
                  </a:cubicBezTo>
                  <a:cubicBezTo>
                    <a:pt x="219" y="129"/>
                    <a:pt x="216" y="130"/>
                    <a:pt x="213" y="133"/>
                  </a:cubicBezTo>
                  <a:cubicBezTo>
                    <a:pt x="211" y="135"/>
                    <a:pt x="209" y="140"/>
                    <a:pt x="213" y="137"/>
                  </a:cubicBezTo>
                  <a:cubicBezTo>
                    <a:pt x="211" y="138"/>
                    <a:pt x="208" y="140"/>
                    <a:pt x="209" y="138"/>
                  </a:cubicBezTo>
                  <a:cubicBezTo>
                    <a:pt x="206" y="142"/>
                    <a:pt x="210" y="139"/>
                    <a:pt x="208" y="142"/>
                  </a:cubicBezTo>
                  <a:cubicBezTo>
                    <a:pt x="206" y="143"/>
                    <a:pt x="202" y="146"/>
                    <a:pt x="199" y="148"/>
                  </a:cubicBezTo>
                  <a:cubicBezTo>
                    <a:pt x="200" y="143"/>
                    <a:pt x="200" y="143"/>
                    <a:pt x="200" y="143"/>
                  </a:cubicBezTo>
                  <a:cubicBezTo>
                    <a:pt x="199" y="146"/>
                    <a:pt x="199" y="146"/>
                    <a:pt x="199" y="146"/>
                  </a:cubicBezTo>
                  <a:cubicBezTo>
                    <a:pt x="200" y="142"/>
                    <a:pt x="196" y="146"/>
                    <a:pt x="197" y="144"/>
                  </a:cubicBezTo>
                  <a:cubicBezTo>
                    <a:pt x="195" y="145"/>
                    <a:pt x="194" y="147"/>
                    <a:pt x="193" y="149"/>
                  </a:cubicBezTo>
                  <a:cubicBezTo>
                    <a:pt x="199" y="146"/>
                    <a:pt x="191" y="156"/>
                    <a:pt x="194" y="156"/>
                  </a:cubicBezTo>
                  <a:cubicBezTo>
                    <a:pt x="189" y="163"/>
                    <a:pt x="187" y="157"/>
                    <a:pt x="184" y="166"/>
                  </a:cubicBezTo>
                  <a:cubicBezTo>
                    <a:pt x="186" y="165"/>
                    <a:pt x="185" y="169"/>
                    <a:pt x="187" y="165"/>
                  </a:cubicBezTo>
                  <a:cubicBezTo>
                    <a:pt x="184" y="169"/>
                    <a:pt x="187" y="169"/>
                    <a:pt x="183" y="173"/>
                  </a:cubicBezTo>
                  <a:cubicBezTo>
                    <a:pt x="185" y="169"/>
                    <a:pt x="178" y="176"/>
                    <a:pt x="181" y="170"/>
                  </a:cubicBezTo>
                  <a:cubicBezTo>
                    <a:pt x="181" y="171"/>
                    <a:pt x="183" y="167"/>
                    <a:pt x="184" y="166"/>
                  </a:cubicBezTo>
                  <a:cubicBezTo>
                    <a:pt x="182" y="168"/>
                    <a:pt x="182" y="165"/>
                    <a:pt x="179" y="169"/>
                  </a:cubicBezTo>
                  <a:cubicBezTo>
                    <a:pt x="177" y="172"/>
                    <a:pt x="175" y="175"/>
                    <a:pt x="177" y="175"/>
                  </a:cubicBezTo>
                  <a:cubicBezTo>
                    <a:pt x="178" y="176"/>
                    <a:pt x="179" y="171"/>
                    <a:pt x="179" y="174"/>
                  </a:cubicBezTo>
                  <a:cubicBezTo>
                    <a:pt x="176" y="179"/>
                    <a:pt x="174" y="179"/>
                    <a:pt x="175" y="183"/>
                  </a:cubicBezTo>
                  <a:cubicBezTo>
                    <a:pt x="177" y="179"/>
                    <a:pt x="178" y="179"/>
                    <a:pt x="179" y="179"/>
                  </a:cubicBezTo>
                  <a:cubicBezTo>
                    <a:pt x="177" y="184"/>
                    <a:pt x="177" y="184"/>
                    <a:pt x="177" y="184"/>
                  </a:cubicBezTo>
                  <a:cubicBezTo>
                    <a:pt x="177" y="182"/>
                    <a:pt x="177" y="182"/>
                    <a:pt x="177" y="182"/>
                  </a:cubicBezTo>
                  <a:cubicBezTo>
                    <a:pt x="172" y="188"/>
                    <a:pt x="177" y="185"/>
                    <a:pt x="173" y="191"/>
                  </a:cubicBezTo>
                  <a:cubicBezTo>
                    <a:pt x="170" y="193"/>
                    <a:pt x="170" y="193"/>
                    <a:pt x="170" y="193"/>
                  </a:cubicBezTo>
                  <a:cubicBezTo>
                    <a:pt x="169" y="191"/>
                    <a:pt x="176" y="184"/>
                    <a:pt x="173" y="184"/>
                  </a:cubicBezTo>
                  <a:cubicBezTo>
                    <a:pt x="171" y="188"/>
                    <a:pt x="171" y="190"/>
                    <a:pt x="169" y="194"/>
                  </a:cubicBezTo>
                  <a:cubicBezTo>
                    <a:pt x="170" y="191"/>
                    <a:pt x="170" y="191"/>
                    <a:pt x="170" y="191"/>
                  </a:cubicBezTo>
                  <a:cubicBezTo>
                    <a:pt x="169" y="192"/>
                    <a:pt x="165" y="192"/>
                    <a:pt x="164" y="199"/>
                  </a:cubicBezTo>
                  <a:cubicBezTo>
                    <a:pt x="163" y="203"/>
                    <a:pt x="165" y="200"/>
                    <a:pt x="165" y="201"/>
                  </a:cubicBezTo>
                  <a:cubicBezTo>
                    <a:pt x="164" y="204"/>
                    <a:pt x="163" y="206"/>
                    <a:pt x="162" y="208"/>
                  </a:cubicBezTo>
                  <a:cubicBezTo>
                    <a:pt x="162" y="209"/>
                    <a:pt x="162" y="209"/>
                    <a:pt x="162" y="209"/>
                  </a:cubicBezTo>
                  <a:cubicBezTo>
                    <a:pt x="162" y="209"/>
                    <a:pt x="162" y="209"/>
                    <a:pt x="162" y="209"/>
                  </a:cubicBezTo>
                  <a:cubicBezTo>
                    <a:pt x="162" y="209"/>
                    <a:pt x="162" y="209"/>
                    <a:pt x="162" y="209"/>
                  </a:cubicBezTo>
                  <a:cubicBezTo>
                    <a:pt x="169" y="219"/>
                    <a:pt x="152" y="195"/>
                    <a:pt x="154" y="198"/>
                  </a:cubicBezTo>
                  <a:cubicBezTo>
                    <a:pt x="154" y="198"/>
                    <a:pt x="154" y="198"/>
                    <a:pt x="154" y="198"/>
                  </a:cubicBezTo>
                  <a:cubicBezTo>
                    <a:pt x="154" y="198"/>
                    <a:pt x="154" y="198"/>
                    <a:pt x="154" y="198"/>
                  </a:cubicBezTo>
                  <a:cubicBezTo>
                    <a:pt x="154" y="198"/>
                    <a:pt x="154" y="198"/>
                    <a:pt x="154" y="198"/>
                  </a:cubicBezTo>
                  <a:cubicBezTo>
                    <a:pt x="154" y="198"/>
                    <a:pt x="154" y="198"/>
                    <a:pt x="154" y="198"/>
                  </a:cubicBezTo>
                  <a:cubicBezTo>
                    <a:pt x="155" y="198"/>
                    <a:pt x="155" y="198"/>
                    <a:pt x="155" y="198"/>
                  </a:cubicBezTo>
                  <a:cubicBezTo>
                    <a:pt x="155" y="197"/>
                    <a:pt x="155" y="197"/>
                    <a:pt x="155" y="197"/>
                  </a:cubicBezTo>
                  <a:cubicBezTo>
                    <a:pt x="157" y="197"/>
                    <a:pt x="157" y="197"/>
                    <a:pt x="157" y="197"/>
                  </a:cubicBezTo>
                  <a:cubicBezTo>
                    <a:pt x="160" y="197"/>
                    <a:pt x="160" y="197"/>
                    <a:pt x="160" y="197"/>
                  </a:cubicBezTo>
                  <a:cubicBezTo>
                    <a:pt x="159" y="198"/>
                    <a:pt x="169" y="196"/>
                    <a:pt x="164" y="198"/>
                  </a:cubicBezTo>
                  <a:cubicBezTo>
                    <a:pt x="162" y="198"/>
                    <a:pt x="159" y="198"/>
                    <a:pt x="155" y="198"/>
                  </a:cubicBezTo>
                  <a:cubicBezTo>
                    <a:pt x="155" y="198"/>
                    <a:pt x="155" y="198"/>
                    <a:pt x="155" y="198"/>
                  </a:cubicBezTo>
                  <a:cubicBezTo>
                    <a:pt x="154" y="198"/>
                    <a:pt x="154" y="198"/>
                    <a:pt x="154" y="198"/>
                  </a:cubicBezTo>
                  <a:cubicBezTo>
                    <a:pt x="154" y="198"/>
                    <a:pt x="154" y="198"/>
                    <a:pt x="154" y="198"/>
                  </a:cubicBezTo>
                  <a:cubicBezTo>
                    <a:pt x="154" y="198"/>
                    <a:pt x="154" y="198"/>
                    <a:pt x="154" y="198"/>
                  </a:cubicBezTo>
                  <a:cubicBezTo>
                    <a:pt x="154" y="198"/>
                    <a:pt x="154" y="198"/>
                    <a:pt x="154" y="198"/>
                  </a:cubicBezTo>
                  <a:cubicBezTo>
                    <a:pt x="154" y="198"/>
                    <a:pt x="154" y="198"/>
                    <a:pt x="154" y="198"/>
                  </a:cubicBezTo>
                  <a:cubicBezTo>
                    <a:pt x="153" y="196"/>
                    <a:pt x="168" y="218"/>
                    <a:pt x="162" y="209"/>
                  </a:cubicBezTo>
                  <a:cubicBezTo>
                    <a:pt x="162" y="209"/>
                    <a:pt x="162" y="209"/>
                    <a:pt x="162" y="209"/>
                  </a:cubicBezTo>
                  <a:cubicBezTo>
                    <a:pt x="162" y="208"/>
                    <a:pt x="162" y="208"/>
                    <a:pt x="162" y="208"/>
                  </a:cubicBezTo>
                  <a:cubicBezTo>
                    <a:pt x="162" y="207"/>
                    <a:pt x="162" y="207"/>
                    <a:pt x="162" y="207"/>
                  </a:cubicBezTo>
                  <a:cubicBezTo>
                    <a:pt x="163" y="205"/>
                    <a:pt x="163" y="205"/>
                    <a:pt x="163" y="205"/>
                  </a:cubicBezTo>
                  <a:cubicBezTo>
                    <a:pt x="163" y="204"/>
                    <a:pt x="163" y="203"/>
                    <a:pt x="163" y="202"/>
                  </a:cubicBezTo>
                  <a:cubicBezTo>
                    <a:pt x="160" y="204"/>
                    <a:pt x="166" y="197"/>
                    <a:pt x="165" y="194"/>
                  </a:cubicBezTo>
                  <a:cubicBezTo>
                    <a:pt x="162" y="200"/>
                    <a:pt x="161" y="199"/>
                    <a:pt x="159" y="199"/>
                  </a:cubicBezTo>
                  <a:cubicBezTo>
                    <a:pt x="158" y="201"/>
                    <a:pt x="158" y="202"/>
                    <a:pt x="158" y="203"/>
                  </a:cubicBezTo>
                  <a:cubicBezTo>
                    <a:pt x="159" y="204"/>
                    <a:pt x="160" y="202"/>
                    <a:pt x="161" y="203"/>
                  </a:cubicBezTo>
                  <a:cubicBezTo>
                    <a:pt x="159" y="207"/>
                    <a:pt x="159" y="207"/>
                    <a:pt x="159" y="207"/>
                  </a:cubicBezTo>
                  <a:cubicBezTo>
                    <a:pt x="159" y="207"/>
                    <a:pt x="159" y="207"/>
                    <a:pt x="159" y="207"/>
                  </a:cubicBezTo>
                  <a:cubicBezTo>
                    <a:pt x="159" y="207"/>
                    <a:pt x="159" y="207"/>
                    <a:pt x="159" y="207"/>
                  </a:cubicBezTo>
                  <a:cubicBezTo>
                    <a:pt x="159" y="207"/>
                    <a:pt x="159" y="207"/>
                    <a:pt x="159" y="207"/>
                  </a:cubicBezTo>
                  <a:cubicBezTo>
                    <a:pt x="157" y="205"/>
                    <a:pt x="163" y="213"/>
                    <a:pt x="154" y="202"/>
                  </a:cubicBezTo>
                  <a:cubicBezTo>
                    <a:pt x="154" y="202"/>
                    <a:pt x="154" y="202"/>
                    <a:pt x="154" y="202"/>
                  </a:cubicBezTo>
                  <a:cubicBezTo>
                    <a:pt x="155" y="202"/>
                    <a:pt x="155" y="202"/>
                    <a:pt x="155" y="202"/>
                  </a:cubicBezTo>
                  <a:cubicBezTo>
                    <a:pt x="155" y="202"/>
                    <a:pt x="155" y="202"/>
                    <a:pt x="155" y="202"/>
                  </a:cubicBezTo>
                  <a:cubicBezTo>
                    <a:pt x="155" y="202"/>
                    <a:pt x="155" y="202"/>
                    <a:pt x="155" y="202"/>
                  </a:cubicBezTo>
                  <a:cubicBezTo>
                    <a:pt x="156" y="202"/>
                    <a:pt x="156" y="202"/>
                    <a:pt x="156" y="202"/>
                  </a:cubicBezTo>
                  <a:cubicBezTo>
                    <a:pt x="157" y="201"/>
                    <a:pt x="157" y="201"/>
                    <a:pt x="157" y="201"/>
                  </a:cubicBezTo>
                  <a:cubicBezTo>
                    <a:pt x="159" y="201"/>
                    <a:pt x="159" y="201"/>
                    <a:pt x="159" y="201"/>
                  </a:cubicBezTo>
                  <a:cubicBezTo>
                    <a:pt x="162" y="201"/>
                    <a:pt x="165" y="200"/>
                    <a:pt x="166" y="199"/>
                  </a:cubicBezTo>
                  <a:cubicBezTo>
                    <a:pt x="169" y="200"/>
                    <a:pt x="168" y="201"/>
                    <a:pt x="165" y="201"/>
                  </a:cubicBezTo>
                  <a:cubicBezTo>
                    <a:pt x="174" y="200"/>
                    <a:pt x="182" y="200"/>
                    <a:pt x="190" y="200"/>
                  </a:cubicBezTo>
                  <a:cubicBezTo>
                    <a:pt x="185" y="198"/>
                    <a:pt x="199" y="199"/>
                    <a:pt x="195" y="197"/>
                  </a:cubicBezTo>
                  <a:cubicBezTo>
                    <a:pt x="191" y="197"/>
                    <a:pt x="187" y="196"/>
                    <a:pt x="190" y="195"/>
                  </a:cubicBezTo>
                  <a:cubicBezTo>
                    <a:pt x="192" y="195"/>
                    <a:pt x="190" y="196"/>
                    <a:pt x="191" y="196"/>
                  </a:cubicBezTo>
                  <a:cubicBezTo>
                    <a:pt x="192" y="196"/>
                    <a:pt x="194" y="196"/>
                    <a:pt x="195" y="196"/>
                  </a:cubicBezTo>
                  <a:cubicBezTo>
                    <a:pt x="197" y="197"/>
                    <a:pt x="197" y="197"/>
                    <a:pt x="197" y="197"/>
                  </a:cubicBezTo>
                  <a:cubicBezTo>
                    <a:pt x="197" y="197"/>
                    <a:pt x="197" y="197"/>
                    <a:pt x="197" y="197"/>
                  </a:cubicBezTo>
                  <a:cubicBezTo>
                    <a:pt x="197" y="197"/>
                    <a:pt x="197" y="197"/>
                    <a:pt x="197" y="197"/>
                  </a:cubicBezTo>
                  <a:cubicBezTo>
                    <a:pt x="208" y="218"/>
                    <a:pt x="200" y="203"/>
                    <a:pt x="202" y="207"/>
                  </a:cubicBezTo>
                  <a:cubicBezTo>
                    <a:pt x="202" y="207"/>
                    <a:pt x="202" y="207"/>
                    <a:pt x="202" y="207"/>
                  </a:cubicBezTo>
                  <a:cubicBezTo>
                    <a:pt x="202" y="207"/>
                    <a:pt x="202" y="207"/>
                    <a:pt x="202" y="207"/>
                  </a:cubicBezTo>
                  <a:cubicBezTo>
                    <a:pt x="202" y="207"/>
                    <a:pt x="202" y="207"/>
                    <a:pt x="202" y="207"/>
                  </a:cubicBezTo>
                  <a:cubicBezTo>
                    <a:pt x="202" y="207"/>
                    <a:pt x="202" y="207"/>
                    <a:pt x="202" y="207"/>
                  </a:cubicBezTo>
                  <a:cubicBezTo>
                    <a:pt x="202" y="208"/>
                    <a:pt x="202" y="208"/>
                    <a:pt x="202" y="208"/>
                  </a:cubicBezTo>
                  <a:cubicBezTo>
                    <a:pt x="202" y="208"/>
                    <a:pt x="202" y="208"/>
                    <a:pt x="202" y="208"/>
                  </a:cubicBezTo>
                  <a:cubicBezTo>
                    <a:pt x="202" y="208"/>
                    <a:pt x="202" y="208"/>
                    <a:pt x="202" y="208"/>
                  </a:cubicBezTo>
                  <a:cubicBezTo>
                    <a:pt x="201" y="209"/>
                    <a:pt x="201" y="209"/>
                    <a:pt x="201" y="209"/>
                  </a:cubicBezTo>
                  <a:cubicBezTo>
                    <a:pt x="202" y="208"/>
                    <a:pt x="202" y="208"/>
                    <a:pt x="202" y="208"/>
                  </a:cubicBezTo>
                  <a:cubicBezTo>
                    <a:pt x="202" y="208"/>
                    <a:pt x="202" y="208"/>
                    <a:pt x="202" y="208"/>
                  </a:cubicBezTo>
                  <a:cubicBezTo>
                    <a:pt x="202" y="208"/>
                    <a:pt x="202" y="208"/>
                    <a:pt x="202" y="208"/>
                  </a:cubicBezTo>
                  <a:cubicBezTo>
                    <a:pt x="202" y="208"/>
                    <a:pt x="202" y="208"/>
                    <a:pt x="202" y="208"/>
                  </a:cubicBezTo>
                  <a:cubicBezTo>
                    <a:pt x="202" y="208"/>
                    <a:pt x="202" y="208"/>
                    <a:pt x="202" y="208"/>
                  </a:cubicBezTo>
                  <a:cubicBezTo>
                    <a:pt x="202" y="208"/>
                    <a:pt x="202" y="208"/>
                    <a:pt x="202" y="208"/>
                  </a:cubicBezTo>
                  <a:cubicBezTo>
                    <a:pt x="207" y="218"/>
                    <a:pt x="196" y="194"/>
                    <a:pt x="197" y="196"/>
                  </a:cubicBezTo>
                  <a:cubicBezTo>
                    <a:pt x="197" y="196"/>
                    <a:pt x="197" y="196"/>
                    <a:pt x="197" y="196"/>
                  </a:cubicBezTo>
                  <a:cubicBezTo>
                    <a:pt x="197" y="196"/>
                    <a:pt x="197" y="196"/>
                    <a:pt x="197" y="196"/>
                  </a:cubicBezTo>
                  <a:cubicBezTo>
                    <a:pt x="197" y="196"/>
                    <a:pt x="197" y="196"/>
                    <a:pt x="197" y="196"/>
                  </a:cubicBezTo>
                  <a:cubicBezTo>
                    <a:pt x="196" y="196"/>
                    <a:pt x="196" y="197"/>
                    <a:pt x="196" y="197"/>
                  </a:cubicBezTo>
                  <a:cubicBezTo>
                    <a:pt x="195" y="197"/>
                    <a:pt x="195" y="197"/>
                    <a:pt x="195" y="198"/>
                  </a:cubicBezTo>
                  <a:cubicBezTo>
                    <a:pt x="196" y="198"/>
                    <a:pt x="197" y="199"/>
                    <a:pt x="196" y="200"/>
                  </a:cubicBezTo>
                  <a:cubicBezTo>
                    <a:pt x="197" y="200"/>
                    <a:pt x="197" y="200"/>
                    <a:pt x="197" y="200"/>
                  </a:cubicBezTo>
                  <a:cubicBezTo>
                    <a:pt x="197" y="200"/>
                    <a:pt x="197" y="200"/>
                    <a:pt x="197" y="200"/>
                  </a:cubicBezTo>
                  <a:cubicBezTo>
                    <a:pt x="197" y="200"/>
                    <a:pt x="197" y="200"/>
                    <a:pt x="197" y="200"/>
                  </a:cubicBezTo>
                  <a:cubicBezTo>
                    <a:pt x="198" y="202"/>
                    <a:pt x="194" y="194"/>
                    <a:pt x="200" y="205"/>
                  </a:cubicBezTo>
                  <a:cubicBezTo>
                    <a:pt x="200" y="205"/>
                    <a:pt x="200" y="205"/>
                    <a:pt x="200" y="205"/>
                  </a:cubicBezTo>
                  <a:cubicBezTo>
                    <a:pt x="200" y="205"/>
                    <a:pt x="200" y="205"/>
                    <a:pt x="200" y="205"/>
                  </a:cubicBezTo>
                  <a:cubicBezTo>
                    <a:pt x="200" y="205"/>
                    <a:pt x="200" y="205"/>
                    <a:pt x="200" y="205"/>
                  </a:cubicBezTo>
                  <a:cubicBezTo>
                    <a:pt x="200" y="205"/>
                    <a:pt x="200" y="205"/>
                    <a:pt x="200" y="205"/>
                  </a:cubicBezTo>
                  <a:cubicBezTo>
                    <a:pt x="200" y="206"/>
                    <a:pt x="200" y="206"/>
                    <a:pt x="200" y="206"/>
                  </a:cubicBezTo>
                  <a:cubicBezTo>
                    <a:pt x="199" y="206"/>
                    <a:pt x="199" y="206"/>
                    <a:pt x="199" y="206"/>
                  </a:cubicBezTo>
                  <a:cubicBezTo>
                    <a:pt x="199" y="207"/>
                    <a:pt x="199" y="207"/>
                    <a:pt x="199" y="207"/>
                  </a:cubicBezTo>
                  <a:cubicBezTo>
                    <a:pt x="199" y="207"/>
                    <a:pt x="198" y="207"/>
                    <a:pt x="198" y="207"/>
                  </a:cubicBezTo>
                  <a:cubicBezTo>
                    <a:pt x="198" y="206"/>
                    <a:pt x="198" y="206"/>
                    <a:pt x="196" y="208"/>
                  </a:cubicBezTo>
                  <a:cubicBezTo>
                    <a:pt x="193" y="212"/>
                    <a:pt x="189" y="218"/>
                    <a:pt x="186" y="223"/>
                  </a:cubicBezTo>
                  <a:cubicBezTo>
                    <a:pt x="180" y="227"/>
                    <a:pt x="173" y="237"/>
                    <a:pt x="169" y="242"/>
                  </a:cubicBezTo>
                  <a:cubicBezTo>
                    <a:pt x="166" y="244"/>
                    <a:pt x="166" y="241"/>
                    <a:pt x="163" y="244"/>
                  </a:cubicBezTo>
                  <a:cubicBezTo>
                    <a:pt x="160" y="247"/>
                    <a:pt x="167" y="242"/>
                    <a:pt x="162" y="247"/>
                  </a:cubicBezTo>
                  <a:cubicBezTo>
                    <a:pt x="162" y="246"/>
                    <a:pt x="162" y="246"/>
                    <a:pt x="162" y="246"/>
                  </a:cubicBezTo>
                  <a:cubicBezTo>
                    <a:pt x="161" y="248"/>
                    <a:pt x="153" y="254"/>
                    <a:pt x="154" y="258"/>
                  </a:cubicBezTo>
                  <a:cubicBezTo>
                    <a:pt x="154" y="255"/>
                    <a:pt x="154" y="255"/>
                    <a:pt x="154" y="255"/>
                  </a:cubicBezTo>
                  <a:cubicBezTo>
                    <a:pt x="153" y="256"/>
                    <a:pt x="152" y="257"/>
                    <a:pt x="152" y="258"/>
                  </a:cubicBezTo>
                  <a:cubicBezTo>
                    <a:pt x="151" y="257"/>
                    <a:pt x="150" y="258"/>
                    <a:pt x="151" y="256"/>
                  </a:cubicBezTo>
                  <a:cubicBezTo>
                    <a:pt x="147" y="258"/>
                    <a:pt x="145" y="263"/>
                    <a:pt x="143" y="266"/>
                  </a:cubicBezTo>
                  <a:cubicBezTo>
                    <a:pt x="145" y="265"/>
                    <a:pt x="145" y="265"/>
                    <a:pt x="145" y="265"/>
                  </a:cubicBezTo>
                  <a:cubicBezTo>
                    <a:pt x="141" y="271"/>
                    <a:pt x="137" y="274"/>
                    <a:pt x="132" y="280"/>
                  </a:cubicBezTo>
                  <a:cubicBezTo>
                    <a:pt x="132" y="279"/>
                    <a:pt x="132" y="279"/>
                    <a:pt x="132" y="279"/>
                  </a:cubicBezTo>
                  <a:cubicBezTo>
                    <a:pt x="129" y="283"/>
                    <a:pt x="129" y="283"/>
                    <a:pt x="129" y="283"/>
                  </a:cubicBezTo>
                  <a:cubicBezTo>
                    <a:pt x="129" y="281"/>
                    <a:pt x="126" y="284"/>
                    <a:pt x="125" y="286"/>
                  </a:cubicBezTo>
                  <a:cubicBezTo>
                    <a:pt x="131" y="276"/>
                    <a:pt x="131" y="276"/>
                    <a:pt x="131" y="276"/>
                  </a:cubicBezTo>
                  <a:cubicBezTo>
                    <a:pt x="133" y="274"/>
                    <a:pt x="129" y="279"/>
                    <a:pt x="131" y="278"/>
                  </a:cubicBezTo>
                  <a:cubicBezTo>
                    <a:pt x="133" y="278"/>
                    <a:pt x="137" y="273"/>
                    <a:pt x="137" y="271"/>
                  </a:cubicBezTo>
                  <a:cubicBezTo>
                    <a:pt x="136" y="273"/>
                    <a:pt x="136" y="273"/>
                    <a:pt x="135" y="275"/>
                  </a:cubicBezTo>
                  <a:cubicBezTo>
                    <a:pt x="133" y="275"/>
                    <a:pt x="136" y="272"/>
                    <a:pt x="136" y="270"/>
                  </a:cubicBezTo>
                  <a:cubicBezTo>
                    <a:pt x="135" y="271"/>
                    <a:pt x="134" y="272"/>
                    <a:pt x="134" y="272"/>
                  </a:cubicBezTo>
                  <a:cubicBezTo>
                    <a:pt x="135" y="270"/>
                    <a:pt x="137" y="268"/>
                    <a:pt x="140" y="264"/>
                  </a:cubicBezTo>
                  <a:cubicBezTo>
                    <a:pt x="138" y="267"/>
                    <a:pt x="141" y="264"/>
                    <a:pt x="141" y="265"/>
                  </a:cubicBezTo>
                  <a:cubicBezTo>
                    <a:pt x="140" y="264"/>
                    <a:pt x="143" y="260"/>
                    <a:pt x="147" y="256"/>
                  </a:cubicBezTo>
                  <a:cubicBezTo>
                    <a:pt x="150" y="254"/>
                    <a:pt x="153" y="248"/>
                    <a:pt x="157" y="243"/>
                  </a:cubicBezTo>
                  <a:cubicBezTo>
                    <a:pt x="157" y="246"/>
                    <a:pt x="155" y="249"/>
                    <a:pt x="153" y="253"/>
                  </a:cubicBezTo>
                  <a:cubicBezTo>
                    <a:pt x="156" y="250"/>
                    <a:pt x="156" y="249"/>
                    <a:pt x="159" y="247"/>
                  </a:cubicBezTo>
                  <a:cubicBezTo>
                    <a:pt x="160" y="245"/>
                    <a:pt x="159" y="243"/>
                    <a:pt x="162" y="238"/>
                  </a:cubicBezTo>
                  <a:cubicBezTo>
                    <a:pt x="163" y="239"/>
                    <a:pt x="163" y="239"/>
                    <a:pt x="163" y="239"/>
                  </a:cubicBezTo>
                  <a:cubicBezTo>
                    <a:pt x="166" y="235"/>
                    <a:pt x="165" y="234"/>
                    <a:pt x="169" y="230"/>
                  </a:cubicBezTo>
                  <a:cubicBezTo>
                    <a:pt x="176" y="222"/>
                    <a:pt x="183" y="214"/>
                    <a:pt x="189" y="208"/>
                  </a:cubicBezTo>
                  <a:cubicBezTo>
                    <a:pt x="190" y="209"/>
                    <a:pt x="190" y="209"/>
                    <a:pt x="190" y="209"/>
                  </a:cubicBezTo>
                  <a:cubicBezTo>
                    <a:pt x="190" y="208"/>
                    <a:pt x="191" y="206"/>
                    <a:pt x="192" y="205"/>
                  </a:cubicBezTo>
                  <a:cubicBezTo>
                    <a:pt x="193" y="203"/>
                    <a:pt x="193" y="203"/>
                    <a:pt x="193" y="203"/>
                  </a:cubicBezTo>
                  <a:cubicBezTo>
                    <a:pt x="194" y="202"/>
                    <a:pt x="194" y="202"/>
                    <a:pt x="194" y="202"/>
                  </a:cubicBezTo>
                  <a:cubicBezTo>
                    <a:pt x="195" y="201"/>
                    <a:pt x="195" y="201"/>
                    <a:pt x="195" y="201"/>
                  </a:cubicBezTo>
                  <a:cubicBezTo>
                    <a:pt x="195" y="201"/>
                    <a:pt x="195" y="201"/>
                    <a:pt x="195" y="201"/>
                  </a:cubicBezTo>
                  <a:cubicBezTo>
                    <a:pt x="195" y="201"/>
                    <a:pt x="195" y="201"/>
                    <a:pt x="195" y="201"/>
                  </a:cubicBezTo>
                  <a:cubicBezTo>
                    <a:pt x="192" y="196"/>
                    <a:pt x="198" y="208"/>
                    <a:pt x="198" y="206"/>
                  </a:cubicBezTo>
                  <a:cubicBezTo>
                    <a:pt x="198" y="206"/>
                    <a:pt x="198" y="206"/>
                    <a:pt x="198" y="206"/>
                  </a:cubicBezTo>
                  <a:cubicBezTo>
                    <a:pt x="197" y="206"/>
                    <a:pt x="197" y="206"/>
                    <a:pt x="197" y="206"/>
                  </a:cubicBezTo>
                  <a:cubicBezTo>
                    <a:pt x="197" y="206"/>
                    <a:pt x="197" y="206"/>
                    <a:pt x="197" y="206"/>
                  </a:cubicBezTo>
                  <a:cubicBezTo>
                    <a:pt x="197" y="206"/>
                    <a:pt x="197" y="206"/>
                    <a:pt x="197" y="206"/>
                  </a:cubicBezTo>
                  <a:cubicBezTo>
                    <a:pt x="197" y="206"/>
                    <a:pt x="197" y="206"/>
                    <a:pt x="197" y="206"/>
                  </a:cubicBezTo>
                  <a:cubicBezTo>
                    <a:pt x="193" y="207"/>
                    <a:pt x="189" y="207"/>
                    <a:pt x="186" y="207"/>
                  </a:cubicBezTo>
                  <a:cubicBezTo>
                    <a:pt x="176" y="207"/>
                    <a:pt x="165" y="210"/>
                    <a:pt x="159" y="208"/>
                  </a:cubicBezTo>
                  <a:cubicBezTo>
                    <a:pt x="156" y="209"/>
                    <a:pt x="156" y="209"/>
                    <a:pt x="156" y="209"/>
                  </a:cubicBezTo>
                  <a:cubicBezTo>
                    <a:pt x="154" y="207"/>
                    <a:pt x="158" y="214"/>
                    <a:pt x="152" y="204"/>
                  </a:cubicBezTo>
                  <a:cubicBezTo>
                    <a:pt x="153" y="203"/>
                    <a:pt x="153" y="203"/>
                    <a:pt x="153" y="203"/>
                  </a:cubicBezTo>
                  <a:cubicBezTo>
                    <a:pt x="155" y="197"/>
                    <a:pt x="155" y="197"/>
                    <a:pt x="155" y="197"/>
                  </a:cubicBezTo>
                  <a:cubicBezTo>
                    <a:pt x="160" y="185"/>
                    <a:pt x="160" y="185"/>
                    <a:pt x="160" y="185"/>
                  </a:cubicBezTo>
                  <a:cubicBezTo>
                    <a:pt x="164" y="178"/>
                    <a:pt x="168" y="170"/>
                    <a:pt x="174" y="162"/>
                  </a:cubicBezTo>
                  <a:cubicBezTo>
                    <a:pt x="173" y="166"/>
                    <a:pt x="173" y="166"/>
                    <a:pt x="173" y="166"/>
                  </a:cubicBezTo>
                  <a:cubicBezTo>
                    <a:pt x="174" y="162"/>
                    <a:pt x="175" y="164"/>
                    <a:pt x="177" y="162"/>
                  </a:cubicBezTo>
                  <a:cubicBezTo>
                    <a:pt x="174" y="164"/>
                    <a:pt x="178" y="157"/>
                    <a:pt x="179" y="155"/>
                  </a:cubicBezTo>
                  <a:cubicBezTo>
                    <a:pt x="185" y="148"/>
                    <a:pt x="191" y="140"/>
                    <a:pt x="195" y="134"/>
                  </a:cubicBezTo>
                  <a:cubicBezTo>
                    <a:pt x="196" y="134"/>
                    <a:pt x="196" y="134"/>
                    <a:pt x="196" y="134"/>
                  </a:cubicBezTo>
                  <a:cubicBezTo>
                    <a:pt x="200" y="128"/>
                    <a:pt x="207" y="122"/>
                    <a:pt x="215" y="117"/>
                  </a:cubicBezTo>
                  <a:cubicBezTo>
                    <a:pt x="216" y="116"/>
                    <a:pt x="218" y="116"/>
                    <a:pt x="220" y="114"/>
                  </a:cubicBezTo>
                  <a:cubicBezTo>
                    <a:pt x="223" y="110"/>
                    <a:pt x="225" y="108"/>
                    <a:pt x="231" y="103"/>
                  </a:cubicBezTo>
                  <a:cubicBezTo>
                    <a:pt x="235" y="100"/>
                    <a:pt x="242" y="95"/>
                    <a:pt x="248" y="94"/>
                  </a:cubicBezTo>
                  <a:cubicBezTo>
                    <a:pt x="264" y="81"/>
                    <a:pt x="285" y="75"/>
                    <a:pt x="305" y="69"/>
                  </a:cubicBezTo>
                  <a:cubicBezTo>
                    <a:pt x="307" y="70"/>
                    <a:pt x="307" y="70"/>
                    <a:pt x="307" y="70"/>
                  </a:cubicBezTo>
                  <a:cubicBezTo>
                    <a:pt x="327" y="62"/>
                    <a:pt x="353" y="64"/>
                    <a:pt x="370" y="63"/>
                  </a:cubicBezTo>
                  <a:cubicBezTo>
                    <a:pt x="368" y="65"/>
                    <a:pt x="368" y="65"/>
                    <a:pt x="368" y="65"/>
                  </a:cubicBezTo>
                  <a:cubicBezTo>
                    <a:pt x="374" y="66"/>
                    <a:pt x="381" y="66"/>
                    <a:pt x="380" y="64"/>
                  </a:cubicBezTo>
                  <a:cubicBezTo>
                    <a:pt x="385" y="65"/>
                    <a:pt x="394" y="65"/>
                    <a:pt x="397" y="67"/>
                  </a:cubicBezTo>
                  <a:cubicBezTo>
                    <a:pt x="402" y="69"/>
                    <a:pt x="404" y="68"/>
                    <a:pt x="408" y="69"/>
                  </a:cubicBezTo>
                  <a:cubicBezTo>
                    <a:pt x="419" y="72"/>
                    <a:pt x="423" y="73"/>
                    <a:pt x="434" y="76"/>
                  </a:cubicBezTo>
                  <a:cubicBezTo>
                    <a:pt x="431" y="75"/>
                    <a:pt x="431" y="75"/>
                    <a:pt x="431" y="75"/>
                  </a:cubicBezTo>
                  <a:cubicBezTo>
                    <a:pt x="430" y="75"/>
                    <a:pt x="430" y="76"/>
                    <a:pt x="432" y="77"/>
                  </a:cubicBezTo>
                  <a:cubicBezTo>
                    <a:pt x="436" y="78"/>
                    <a:pt x="445" y="83"/>
                    <a:pt x="443" y="79"/>
                  </a:cubicBezTo>
                  <a:cubicBezTo>
                    <a:pt x="453" y="85"/>
                    <a:pt x="468" y="90"/>
                    <a:pt x="476" y="97"/>
                  </a:cubicBezTo>
                  <a:cubicBezTo>
                    <a:pt x="476" y="96"/>
                    <a:pt x="478" y="98"/>
                    <a:pt x="479" y="98"/>
                  </a:cubicBezTo>
                  <a:cubicBezTo>
                    <a:pt x="488" y="103"/>
                    <a:pt x="495" y="111"/>
                    <a:pt x="502" y="115"/>
                  </a:cubicBezTo>
                  <a:cubicBezTo>
                    <a:pt x="503" y="116"/>
                    <a:pt x="500" y="114"/>
                    <a:pt x="503" y="117"/>
                  </a:cubicBezTo>
                  <a:cubicBezTo>
                    <a:pt x="505" y="118"/>
                    <a:pt x="503" y="116"/>
                    <a:pt x="506" y="118"/>
                  </a:cubicBezTo>
                  <a:cubicBezTo>
                    <a:pt x="519" y="128"/>
                    <a:pt x="529" y="142"/>
                    <a:pt x="538" y="154"/>
                  </a:cubicBezTo>
                  <a:cubicBezTo>
                    <a:pt x="542" y="159"/>
                    <a:pt x="546" y="164"/>
                    <a:pt x="549" y="170"/>
                  </a:cubicBezTo>
                  <a:cubicBezTo>
                    <a:pt x="555" y="179"/>
                    <a:pt x="555" y="179"/>
                    <a:pt x="555" y="179"/>
                  </a:cubicBezTo>
                  <a:cubicBezTo>
                    <a:pt x="557" y="183"/>
                    <a:pt x="557" y="183"/>
                    <a:pt x="557" y="183"/>
                  </a:cubicBezTo>
                  <a:cubicBezTo>
                    <a:pt x="558" y="185"/>
                    <a:pt x="558" y="185"/>
                    <a:pt x="558" y="185"/>
                  </a:cubicBezTo>
                  <a:cubicBezTo>
                    <a:pt x="558" y="185"/>
                    <a:pt x="558" y="185"/>
                    <a:pt x="558" y="185"/>
                  </a:cubicBezTo>
                  <a:cubicBezTo>
                    <a:pt x="568" y="189"/>
                    <a:pt x="545" y="181"/>
                    <a:pt x="548" y="182"/>
                  </a:cubicBezTo>
                  <a:cubicBezTo>
                    <a:pt x="548" y="182"/>
                    <a:pt x="548" y="182"/>
                    <a:pt x="548" y="182"/>
                  </a:cubicBezTo>
                  <a:cubicBezTo>
                    <a:pt x="548" y="182"/>
                    <a:pt x="548" y="182"/>
                    <a:pt x="548" y="182"/>
                  </a:cubicBezTo>
                  <a:cubicBezTo>
                    <a:pt x="548" y="182"/>
                    <a:pt x="548" y="182"/>
                    <a:pt x="548" y="182"/>
                  </a:cubicBezTo>
                  <a:cubicBezTo>
                    <a:pt x="548" y="182"/>
                    <a:pt x="548" y="182"/>
                    <a:pt x="548" y="182"/>
                  </a:cubicBezTo>
                  <a:cubicBezTo>
                    <a:pt x="548" y="182"/>
                    <a:pt x="548" y="182"/>
                    <a:pt x="548" y="182"/>
                  </a:cubicBezTo>
                  <a:cubicBezTo>
                    <a:pt x="549" y="181"/>
                    <a:pt x="549" y="181"/>
                    <a:pt x="549" y="181"/>
                  </a:cubicBezTo>
                  <a:cubicBezTo>
                    <a:pt x="561" y="175"/>
                    <a:pt x="572" y="169"/>
                    <a:pt x="583" y="164"/>
                  </a:cubicBezTo>
                  <a:cubicBezTo>
                    <a:pt x="583" y="164"/>
                    <a:pt x="583" y="164"/>
                    <a:pt x="583" y="164"/>
                  </a:cubicBezTo>
                  <a:cubicBezTo>
                    <a:pt x="590" y="159"/>
                    <a:pt x="601" y="157"/>
                    <a:pt x="606" y="152"/>
                  </a:cubicBezTo>
                  <a:cubicBezTo>
                    <a:pt x="608" y="151"/>
                    <a:pt x="608" y="151"/>
                    <a:pt x="608" y="151"/>
                  </a:cubicBezTo>
                  <a:cubicBezTo>
                    <a:pt x="608" y="151"/>
                    <a:pt x="608" y="151"/>
                    <a:pt x="608" y="151"/>
                  </a:cubicBezTo>
                  <a:cubicBezTo>
                    <a:pt x="608" y="151"/>
                    <a:pt x="608" y="151"/>
                    <a:pt x="608" y="151"/>
                  </a:cubicBezTo>
                  <a:cubicBezTo>
                    <a:pt x="608" y="151"/>
                    <a:pt x="608" y="151"/>
                    <a:pt x="608" y="151"/>
                  </a:cubicBezTo>
                  <a:cubicBezTo>
                    <a:pt x="601" y="173"/>
                    <a:pt x="606" y="157"/>
                    <a:pt x="605" y="162"/>
                  </a:cubicBezTo>
                  <a:cubicBezTo>
                    <a:pt x="605" y="162"/>
                    <a:pt x="605" y="162"/>
                    <a:pt x="605" y="162"/>
                  </a:cubicBezTo>
                  <a:cubicBezTo>
                    <a:pt x="605" y="162"/>
                    <a:pt x="605" y="162"/>
                    <a:pt x="605" y="162"/>
                  </a:cubicBezTo>
                  <a:cubicBezTo>
                    <a:pt x="605" y="162"/>
                    <a:pt x="605" y="162"/>
                    <a:pt x="605" y="162"/>
                  </a:cubicBezTo>
                  <a:cubicBezTo>
                    <a:pt x="605" y="162"/>
                    <a:pt x="605" y="162"/>
                    <a:pt x="605" y="162"/>
                  </a:cubicBezTo>
                  <a:cubicBezTo>
                    <a:pt x="604" y="162"/>
                    <a:pt x="604" y="162"/>
                    <a:pt x="604" y="162"/>
                  </a:cubicBezTo>
                  <a:cubicBezTo>
                    <a:pt x="604" y="162"/>
                    <a:pt x="604" y="162"/>
                    <a:pt x="604" y="162"/>
                  </a:cubicBezTo>
                  <a:cubicBezTo>
                    <a:pt x="604" y="161"/>
                    <a:pt x="604" y="161"/>
                    <a:pt x="604" y="161"/>
                  </a:cubicBezTo>
                  <a:cubicBezTo>
                    <a:pt x="603" y="159"/>
                    <a:pt x="603" y="158"/>
                    <a:pt x="604" y="159"/>
                  </a:cubicBezTo>
                  <a:cubicBezTo>
                    <a:pt x="599" y="154"/>
                    <a:pt x="596" y="143"/>
                    <a:pt x="590" y="136"/>
                  </a:cubicBezTo>
                  <a:cubicBezTo>
                    <a:pt x="590" y="137"/>
                    <a:pt x="591" y="137"/>
                    <a:pt x="591" y="138"/>
                  </a:cubicBezTo>
                  <a:cubicBezTo>
                    <a:pt x="587" y="129"/>
                    <a:pt x="581" y="124"/>
                    <a:pt x="576" y="115"/>
                  </a:cubicBezTo>
                  <a:cubicBezTo>
                    <a:pt x="577" y="116"/>
                    <a:pt x="578" y="117"/>
                    <a:pt x="578" y="117"/>
                  </a:cubicBezTo>
                  <a:cubicBezTo>
                    <a:pt x="577" y="113"/>
                    <a:pt x="571" y="112"/>
                    <a:pt x="571" y="108"/>
                  </a:cubicBezTo>
                  <a:cubicBezTo>
                    <a:pt x="570" y="107"/>
                    <a:pt x="570" y="108"/>
                    <a:pt x="571" y="109"/>
                  </a:cubicBezTo>
                  <a:cubicBezTo>
                    <a:pt x="558" y="92"/>
                    <a:pt x="539" y="77"/>
                    <a:pt x="521" y="64"/>
                  </a:cubicBezTo>
                  <a:cubicBezTo>
                    <a:pt x="509" y="54"/>
                    <a:pt x="523" y="61"/>
                    <a:pt x="511" y="55"/>
                  </a:cubicBezTo>
                  <a:cubicBezTo>
                    <a:pt x="511" y="54"/>
                    <a:pt x="510" y="55"/>
                    <a:pt x="510" y="55"/>
                  </a:cubicBezTo>
                  <a:cubicBezTo>
                    <a:pt x="506" y="53"/>
                    <a:pt x="505" y="49"/>
                    <a:pt x="502" y="48"/>
                  </a:cubicBezTo>
                  <a:cubicBezTo>
                    <a:pt x="502" y="50"/>
                    <a:pt x="499" y="47"/>
                    <a:pt x="499" y="48"/>
                  </a:cubicBezTo>
                  <a:cubicBezTo>
                    <a:pt x="491" y="42"/>
                    <a:pt x="489" y="41"/>
                    <a:pt x="482" y="38"/>
                  </a:cubicBezTo>
                  <a:cubicBezTo>
                    <a:pt x="483" y="37"/>
                    <a:pt x="483" y="37"/>
                    <a:pt x="483" y="37"/>
                  </a:cubicBezTo>
                  <a:cubicBezTo>
                    <a:pt x="474" y="35"/>
                    <a:pt x="465" y="30"/>
                    <a:pt x="457" y="29"/>
                  </a:cubicBezTo>
                  <a:cubicBezTo>
                    <a:pt x="410" y="11"/>
                    <a:pt x="361" y="8"/>
                    <a:pt x="314" y="15"/>
                  </a:cubicBezTo>
                  <a:cubicBezTo>
                    <a:pt x="267" y="23"/>
                    <a:pt x="223" y="42"/>
                    <a:pt x="185" y="72"/>
                  </a:cubicBezTo>
                  <a:cubicBezTo>
                    <a:pt x="175" y="78"/>
                    <a:pt x="174" y="78"/>
                    <a:pt x="165" y="87"/>
                  </a:cubicBezTo>
                  <a:cubicBezTo>
                    <a:pt x="165" y="86"/>
                    <a:pt x="166" y="86"/>
                    <a:pt x="165" y="86"/>
                  </a:cubicBezTo>
                  <a:cubicBezTo>
                    <a:pt x="166" y="88"/>
                    <a:pt x="159" y="93"/>
                    <a:pt x="159" y="95"/>
                  </a:cubicBezTo>
                  <a:cubicBezTo>
                    <a:pt x="147" y="107"/>
                    <a:pt x="137" y="121"/>
                    <a:pt x="126" y="136"/>
                  </a:cubicBezTo>
                  <a:cubicBezTo>
                    <a:pt x="128" y="133"/>
                    <a:pt x="127" y="131"/>
                    <a:pt x="126" y="134"/>
                  </a:cubicBezTo>
                  <a:cubicBezTo>
                    <a:pt x="125" y="138"/>
                    <a:pt x="125" y="138"/>
                    <a:pt x="125" y="138"/>
                  </a:cubicBezTo>
                  <a:cubicBezTo>
                    <a:pt x="124" y="138"/>
                    <a:pt x="124" y="138"/>
                    <a:pt x="124" y="138"/>
                  </a:cubicBezTo>
                  <a:cubicBezTo>
                    <a:pt x="123" y="140"/>
                    <a:pt x="122" y="143"/>
                    <a:pt x="124" y="141"/>
                  </a:cubicBezTo>
                  <a:cubicBezTo>
                    <a:pt x="112" y="161"/>
                    <a:pt x="102" y="181"/>
                    <a:pt x="94" y="203"/>
                  </a:cubicBezTo>
                  <a:cubicBezTo>
                    <a:pt x="92" y="211"/>
                    <a:pt x="92" y="211"/>
                    <a:pt x="92" y="211"/>
                  </a:cubicBezTo>
                  <a:cubicBezTo>
                    <a:pt x="91" y="213"/>
                    <a:pt x="91" y="213"/>
                    <a:pt x="91" y="213"/>
                  </a:cubicBezTo>
                  <a:cubicBezTo>
                    <a:pt x="91" y="213"/>
                    <a:pt x="91" y="213"/>
                    <a:pt x="91" y="213"/>
                  </a:cubicBezTo>
                  <a:cubicBezTo>
                    <a:pt x="91" y="213"/>
                    <a:pt x="91" y="213"/>
                    <a:pt x="91" y="213"/>
                  </a:cubicBezTo>
                  <a:cubicBezTo>
                    <a:pt x="91" y="213"/>
                    <a:pt x="91" y="213"/>
                    <a:pt x="91" y="213"/>
                  </a:cubicBezTo>
                  <a:cubicBezTo>
                    <a:pt x="93" y="212"/>
                    <a:pt x="74" y="226"/>
                    <a:pt x="82" y="220"/>
                  </a:cubicBezTo>
                  <a:cubicBezTo>
                    <a:pt x="82" y="220"/>
                    <a:pt x="82" y="220"/>
                    <a:pt x="82" y="220"/>
                  </a:cubicBezTo>
                  <a:cubicBezTo>
                    <a:pt x="81" y="220"/>
                    <a:pt x="81" y="220"/>
                    <a:pt x="81" y="220"/>
                  </a:cubicBezTo>
                  <a:cubicBezTo>
                    <a:pt x="80" y="220"/>
                    <a:pt x="80" y="220"/>
                    <a:pt x="80" y="220"/>
                  </a:cubicBezTo>
                  <a:cubicBezTo>
                    <a:pt x="76" y="220"/>
                    <a:pt x="76" y="220"/>
                    <a:pt x="76" y="220"/>
                  </a:cubicBezTo>
                  <a:cubicBezTo>
                    <a:pt x="58" y="221"/>
                    <a:pt x="58" y="221"/>
                    <a:pt x="58" y="221"/>
                  </a:cubicBezTo>
                  <a:cubicBezTo>
                    <a:pt x="46" y="222"/>
                    <a:pt x="35" y="222"/>
                    <a:pt x="23" y="223"/>
                  </a:cubicBezTo>
                  <a:cubicBezTo>
                    <a:pt x="20" y="223"/>
                    <a:pt x="17" y="223"/>
                    <a:pt x="14" y="223"/>
                  </a:cubicBezTo>
                  <a:cubicBezTo>
                    <a:pt x="9" y="224"/>
                    <a:pt x="9" y="224"/>
                    <a:pt x="9" y="224"/>
                  </a:cubicBezTo>
                  <a:cubicBezTo>
                    <a:pt x="6" y="224"/>
                    <a:pt x="6" y="224"/>
                    <a:pt x="6" y="224"/>
                  </a:cubicBezTo>
                  <a:cubicBezTo>
                    <a:pt x="6" y="224"/>
                    <a:pt x="6" y="224"/>
                    <a:pt x="6" y="224"/>
                  </a:cubicBezTo>
                  <a:cubicBezTo>
                    <a:pt x="5" y="224"/>
                    <a:pt x="5" y="224"/>
                    <a:pt x="5" y="224"/>
                  </a:cubicBezTo>
                  <a:cubicBezTo>
                    <a:pt x="5" y="224"/>
                    <a:pt x="5" y="224"/>
                    <a:pt x="5" y="224"/>
                  </a:cubicBezTo>
                  <a:cubicBezTo>
                    <a:pt x="5" y="224"/>
                    <a:pt x="5" y="224"/>
                    <a:pt x="5" y="224"/>
                  </a:cubicBezTo>
                  <a:cubicBezTo>
                    <a:pt x="8" y="217"/>
                    <a:pt x="0" y="239"/>
                    <a:pt x="11" y="209"/>
                  </a:cubicBezTo>
                  <a:cubicBezTo>
                    <a:pt x="11" y="209"/>
                    <a:pt x="11" y="209"/>
                    <a:pt x="11" y="209"/>
                  </a:cubicBezTo>
                  <a:cubicBezTo>
                    <a:pt x="11" y="209"/>
                    <a:pt x="11" y="209"/>
                    <a:pt x="11" y="209"/>
                  </a:cubicBezTo>
                  <a:cubicBezTo>
                    <a:pt x="11" y="209"/>
                    <a:pt x="11" y="209"/>
                    <a:pt x="11" y="209"/>
                  </a:cubicBezTo>
                  <a:cubicBezTo>
                    <a:pt x="12" y="210"/>
                    <a:pt x="12" y="210"/>
                    <a:pt x="12" y="210"/>
                  </a:cubicBezTo>
                  <a:cubicBezTo>
                    <a:pt x="17" y="214"/>
                    <a:pt x="22" y="219"/>
                    <a:pt x="27" y="223"/>
                  </a:cubicBezTo>
                  <a:cubicBezTo>
                    <a:pt x="53" y="248"/>
                    <a:pt x="76" y="271"/>
                    <a:pt x="104" y="293"/>
                  </a:cubicBezTo>
                  <a:cubicBezTo>
                    <a:pt x="104" y="293"/>
                    <a:pt x="98" y="293"/>
                    <a:pt x="86" y="2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12" name="Freeform 228"/>
            <p:cNvSpPr>
              <a:spLocks/>
            </p:cNvSpPr>
            <p:nvPr/>
          </p:nvSpPr>
          <p:spPr bwMode="gray">
            <a:xfrm>
              <a:off x="8401051" y="3173413"/>
              <a:ext cx="11113" cy="9525"/>
            </a:xfrm>
            <a:custGeom>
              <a:avLst/>
              <a:gdLst>
                <a:gd name="T0" fmla="*/ 0 w 5"/>
                <a:gd name="T1" fmla="*/ 4 h 4"/>
                <a:gd name="T2" fmla="*/ 3 w 5"/>
                <a:gd name="T3" fmla="*/ 3 h 4"/>
                <a:gd name="T4" fmla="*/ 0 w 5"/>
                <a:gd name="T5" fmla="*/ 4 h 4"/>
              </a:gdLst>
              <a:ahLst/>
              <a:cxnLst>
                <a:cxn ang="0">
                  <a:pos x="T0" y="T1"/>
                </a:cxn>
                <a:cxn ang="0">
                  <a:pos x="T2" y="T3"/>
                </a:cxn>
                <a:cxn ang="0">
                  <a:pos x="T4" y="T5"/>
                </a:cxn>
              </a:cxnLst>
              <a:rect l="0" t="0" r="r" b="b"/>
              <a:pathLst>
                <a:path w="5" h="4">
                  <a:moveTo>
                    <a:pt x="0" y="4"/>
                  </a:moveTo>
                  <a:cubicBezTo>
                    <a:pt x="2" y="3"/>
                    <a:pt x="5" y="0"/>
                    <a:pt x="3" y="3"/>
                  </a:cubicBezTo>
                  <a:cubicBezTo>
                    <a:pt x="2" y="3"/>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13" name="Freeform 229"/>
            <p:cNvSpPr>
              <a:spLocks/>
            </p:cNvSpPr>
            <p:nvPr/>
          </p:nvSpPr>
          <p:spPr bwMode="gray">
            <a:xfrm>
              <a:off x="8588376" y="2994026"/>
              <a:ext cx="4763" cy="6350"/>
            </a:xfrm>
            <a:custGeom>
              <a:avLst/>
              <a:gdLst>
                <a:gd name="T0" fmla="*/ 1 w 2"/>
                <a:gd name="T1" fmla="*/ 1 h 3"/>
                <a:gd name="T2" fmla="*/ 2 w 2"/>
                <a:gd name="T3" fmla="*/ 0 h 3"/>
                <a:gd name="T4" fmla="*/ 0 w 2"/>
                <a:gd name="T5" fmla="*/ 3 h 3"/>
                <a:gd name="T6" fmla="*/ 1 w 2"/>
                <a:gd name="T7" fmla="*/ 1 h 3"/>
              </a:gdLst>
              <a:ahLst/>
              <a:cxnLst>
                <a:cxn ang="0">
                  <a:pos x="T0" y="T1"/>
                </a:cxn>
                <a:cxn ang="0">
                  <a:pos x="T2" y="T3"/>
                </a:cxn>
                <a:cxn ang="0">
                  <a:pos x="T4" y="T5"/>
                </a:cxn>
                <a:cxn ang="0">
                  <a:pos x="T6" y="T7"/>
                </a:cxn>
              </a:cxnLst>
              <a:rect l="0" t="0" r="r" b="b"/>
              <a:pathLst>
                <a:path w="2" h="3">
                  <a:moveTo>
                    <a:pt x="1" y="1"/>
                  </a:moveTo>
                  <a:cubicBezTo>
                    <a:pt x="1" y="1"/>
                    <a:pt x="2" y="0"/>
                    <a:pt x="2" y="0"/>
                  </a:cubicBezTo>
                  <a:cubicBezTo>
                    <a:pt x="2" y="1"/>
                    <a:pt x="1" y="3"/>
                    <a:pt x="0" y="3"/>
                  </a:cubicBezTo>
                  <a:cubicBezTo>
                    <a:pt x="1" y="2"/>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14" name="Freeform 230"/>
            <p:cNvSpPr>
              <a:spLocks/>
            </p:cNvSpPr>
            <p:nvPr/>
          </p:nvSpPr>
          <p:spPr bwMode="gray">
            <a:xfrm>
              <a:off x="8526463" y="2967038"/>
              <a:ext cx="23813" cy="4763"/>
            </a:xfrm>
            <a:custGeom>
              <a:avLst/>
              <a:gdLst>
                <a:gd name="T0" fmla="*/ 0 w 10"/>
                <a:gd name="T1" fmla="*/ 2 h 2"/>
                <a:gd name="T2" fmla="*/ 10 w 10"/>
                <a:gd name="T3" fmla="*/ 0 h 2"/>
                <a:gd name="T4" fmla="*/ 0 w 10"/>
                <a:gd name="T5" fmla="*/ 2 h 2"/>
              </a:gdLst>
              <a:ahLst/>
              <a:cxnLst>
                <a:cxn ang="0">
                  <a:pos x="T0" y="T1"/>
                </a:cxn>
                <a:cxn ang="0">
                  <a:pos x="T2" y="T3"/>
                </a:cxn>
                <a:cxn ang="0">
                  <a:pos x="T4" y="T5"/>
                </a:cxn>
              </a:cxnLst>
              <a:rect l="0" t="0" r="r" b="b"/>
              <a:pathLst>
                <a:path w="10" h="2">
                  <a:moveTo>
                    <a:pt x="0" y="2"/>
                  </a:moveTo>
                  <a:cubicBezTo>
                    <a:pt x="1" y="1"/>
                    <a:pt x="7" y="0"/>
                    <a:pt x="10"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15" name="Freeform 231"/>
            <p:cNvSpPr>
              <a:spLocks/>
            </p:cNvSpPr>
            <p:nvPr/>
          </p:nvSpPr>
          <p:spPr bwMode="gray">
            <a:xfrm>
              <a:off x="8512176" y="2974976"/>
              <a:ext cx="4763" cy="6350"/>
            </a:xfrm>
            <a:custGeom>
              <a:avLst/>
              <a:gdLst>
                <a:gd name="T0" fmla="*/ 0 w 2"/>
                <a:gd name="T1" fmla="*/ 2 h 3"/>
                <a:gd name="T2" fmla="*/ 1 w 2"/>
                <a:gd name="T3" fmla="*/ 3 h 3"/>
                <a:gd name="T4" fmla="*/ 0 w 2"/>
                <a:gd name="T5" fmla="*/ 2 h 3"/>
              </a:gdLst>
              <a:ahLst/>
              <a:cxnLst>
                <a:cxn ang="0">
                  <a:pos x="T0" y="T1"/>
                </a:cxn>
                <a:cxn ang="0">
                  <a:pos x="T2" y="T3"/>
                </a:cxn>
                <a:cxn ang="0">
                  <a:pos x="T4" y="T5"/>
                </a:cxn>
              </a:cxnLst>
              <a:rect l="0" t="0" r="r" b="b"/>
              <a:pathLst>
                <a:path w="2" h="3">
                  <a:moveTo>
                    <a:pt x="0" y="2"/>
                  </a:moveTo>
                  <a:cubicBezTo>
                    <a:pt x="2" y="0"/>
                    <a:pt x="2" y="1"/>
                    <a:pt x="1" y="3"/>
                  </a:cubicBezTo>
                  <a:cubicBezTo>
                    <a:pt x="0" y="3"/>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16" name="Freeform 232"/>
            <p:cNvSpPr>
              <a:spLocks/>
            </p:cNvSpPr>
            <p:nvPr/>
          </p:nvSpPr>
          <p:spPr bwMode="gray">
            <a:xfrm>
              <a:off x="8512176" y="2965451"/>
              <a:ext cx="4763" cy="9525"/>
            </a:xfrm>
            <a:custGeom>
              <a:avLst/>
              <a:gdLst>
                <a:gd name="T0" fmla="*/ 0 w 2"/>
                <a:gd name="T1" fmla="*/ 3 h 4"/>
                <a:gd name="T2" fmla="*/ 2 w 2"/>
                <a:gd name="T3" fmla="*/ 0 h 4"/>
                <a:gd name="T4" fmla="*/ 0 w 2"/>
                <a:gd name="T5" fmla="*/ 3 h 4"/>
              </a:gdLst>
              <a:ahLst/>
              <a:cxnLst>
                <a:cxn ang="0">
                  <a:pos x="T0" y="T1"/>
                </a:cxn>
                <a:cxn ang="0">
                  <a:pos x="T2" y="T3"/>
                </a:cxn>
                <a:cxn ang="0">
                  <a:pos x="T4" y="T5"/>
                </a:cxn>
              </a:cxnLst>
              <a:rect l="0" t="0" r="r" b="b"/>
              <a:pathLst>
                <a:path w="2" h="4">
                  <a:moveTo>
                    <a:pt x="0" y="3"/>
                  </a:moveTo>
                  <a:cubicBezTo>
                    <a:pt x="0" y="1"/>
                    <a:pt x="1" y="1"/>
                    <a:pt x="2" y="0"/>
                  </a:cubicBezTo>
                  <a:cubicBezTo>
                    <a:pt x="2" y="0"/>
                    <a:pt x="0"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17" name="Freeform 233"/>
            <p:cNvSpPr>
              <a:spLocks/>
            </p:cNvSpPr>
            <p:nvPr/>
          </p:nvSpPr>
          <p:spPr bwMode="gray">
            <a:xfrm>
              <a:off x="8585201" y="2855913"/>
              <a:ext cx="9525" cy="12700"/>
            </a:xfrm>
            <a:custGeom>
              <a:avLst/>
              <a:gdLst>
                <a:gd name="T0" fmla="*/ 0 w 4"/>
                <a:gd name="T1" fmla="*/ 4 h 5"/>
                <a:gd name="T2" fmla="*/ 4 w 4"/>
                <a:gd name="T3" fmla="*/ 0 h 5"/>
                <a:gd name="T4" fmla="*/ 0 w 4"/>
                <a:gd name="T5" fmla="*/ 4 h 5"/>
              </a:gdLst>
              <a:ahLst/>
              <a:cxnLst>
                <a:cxn ang="0">
                  <a:pos x="T0" y="T1"/>
                </a:cxn>
                <a:cxn ang="0">
                  <a:pos x="T2" y="T3"/>
                </a:cxn>
                <a:cxn ang="0">
                  <a:pos x="T4" y="T5"/>
                </a:cxn>
              </a:cxnLst>
              <a:rect l="0" t="0" r="r" b="b"/>
              <a:pathLst>
                <a:path w="4" h="5">
                  <a:moveTo>
                    <a:pt x="0" y="4"/>
                  </a:moveTo>
                  <a:cubicBezTo>
                    <a:pt x="1" y="3"/>
                    <a:pt x="2" y="0"/>
                    <a:pt x="4" y="0"/>
                  </a:cubicBezTo>
                  <a:cubicBezTo>
                    <a:pt x="2" y="0"/>
                    <a:pt x="0" y="5"/>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18" name="Freeform 234"/>
            <p:cNvSpPr>
              <a:spLocks/>
            </p:cNvSpPr>
            <p:nvPr/>
          </p:nvSpPr>
          <p:spPr bwMode="gray">
            <a:xfrm>
              <a:off x="8626476" y="2813051"/>
              <a:ext cx="6350" cy="4763"/>
            </a:xfrm>
            <a:custGeom>
              <a:avLst/>
              <a:gdLst>
                <a:gd name="T0" fmla="*/ 0 w 3"/>
                <a:gd name="T1" fmla="*/ 2 h 2"/>
                <a:gd name="T2" fmla="*/ 1 w 3"/>
                <a:gd name="T3" fmla="*/ 1 h 2"/>
                <a:gd name="T4" fmla="*/ 1 w 3"/>
                <a:gd name="T5" fmla="*/ 2 h 2"/>
                <a:gd name="T6" fmla="*/ 0 w 3"/>
                <a:gd name="T7" fmla="*/ 2 h 2"/>
              </a:gdLst>
              <a:ahLst/>
              <a:cxnLst>
                <a:cxn ang="0">
                  <a:pos x="T0" y="T1"/>
                </a:cxn>
                <a:cxn ang="0">
                  <a:pos x="T2" y="T3"/>
                </a:cxn>
                <a:cxn ang="0">
                  <a:pos x="T4" y="T5"/>
                </a:cxn>
                <a:cxn ang="0">
                  <a:pos x="T6" y="T7"/>
                </a:cxn>
              </a:cxnLst>
              <a:rect l="0" t="0" r="r" b="b"/>
              <a:pathLst>
                <a:path w="3" h="2">
                  <a:moveTo>
                    <a:pt x="0" y="2"/>
                  </a:moveTo>
                  <a:cubicBezTo>
                    <a:pt x="0" y="2"/>
                    <a:pt x="1" y="2"/>
                    <a:pt x="1" y="1"/>
                  </a:cubicBezTo>
                  <a:cubicBezTo>
                    <a:pt x="3" y="0"/>
                    <a:pt x="2" y="2"/>
                    <a:pt x="1" y="2"/>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19" name="Freeform 235"/>
            <p:cNvSpPr>
              <a:spLocks/>
            </p:cNvSpPr>
            <p:nvPr/>
          </p:nvSpPr>
          <p:spPr bwMode="gray">
            <a:xfrm>
              <a:off x="9563101" y="2836863"/>
              <a:ext cx="4763" cy="7938"/>
            </a:xfrm>
            <a:custGeom>
              <a:avLst/>
              <a:gdLst>
                <a:gd name="T0" fmla="*/ 0 w 3"/>
                <a:gd name="T1" fmla="*/ 0 h 5"/>
                <a:gd name="T2" fmla="*/ 3 w 3"/>
                <a:gd name="T3" fmla="*/ 5 h 5"/>
                <a:gd name="T4" fmla="*/ 1 w 3"/>
                <a:gd name="T5" fmla="*/ 5 h 5"/>
                <a:gd name="T6" fmla="*/ 0 w 3"/>
                <a:gd name="T7" fmla="*/ 0 h 5"/>
              </a:gdLst>
              <a:ahLst/>
              <a:cxnLst>
                <a:cxn ang="0">
                  <a:pos x="T0" y="T1"/>
                </a:cxn>
                <a:cxn ang="0">
                  <a:pos x="T2" y="T3"/>
                </a:cxn>
                <a:cxn ang="0">
                  <a:pos x="T4" y="T5"/>
                </a:cxn>
                <a:cxn ang="0">
                  <a:pos x="T6" y="T7"/>
                </a:cxn>
              </a:cxnLst>
              <a:rect l="0" t="0" r="r" b="b"/>
              <a:pathLst>
                <a:path w="3" h="5">
                  <a:moveTo>
                    <a:pt x="0" y="0"/>
                  </a:moveTo>
                  <a:lnTo>
                    <a:pt x="3" y="5"/>
                  </a:lnTo>
                  <a:lnTo>
                    <a:pt x="1"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20" name="Freeform 236"/>
            <p:cNvSpPr>
              <a:spLocks/>
            </p:cNvSpPr>
            <p:nvPr/>
          </p:nvSpPr>
          <p:spPr bwMode="gray">
            <a:xfrm>
              <a:off x="9159876" y="2520951"/>
              <a:ext cx="9525" cy="3175"/>
            </a:xfrm>
            <a:custGeom>
              <a:avLst/>
              <a:gdLst>
                <a:gd name="T0" fmla="*/ 4 w 4"/>
                <a:gd name="T1" fmla="*/ 1 h 1"/>
                <a:gd name="T2" fmla="*/ 2 w 4"/>
                <a:gd name="T3" fmla="*/ 0 h 1"/>
                <a:gd name="T4" fmla="*/ 4 w 4"/>
                <a:gd name="T5" fmla="*/ 1 h 1"/>
              </a:gdLst>
              <a:ahLst/>
              <a:cxnLst>
                <a:cxn ang="0">
                  <a:pos x="T0" y="T1"/>
                </a:cxn>
                <a:cxn ang="0">
                  <a:pos x="T2" y="T3"/>
                </a:cxn>
                <a:cxn ang="0">
                  <a:pos x="T4" y="T5"/>
                </a:cxn>
              </a:cxnLst>
              <a:rect l="0" t="0" r="r" b="b"/>
              <a:pathLst>
                <a:path w="4" h="1">
                  <a:moveTo>
                    <a:pt x="4" y="1"/>
                  </a:moveTo>
                  <a:cubicBezTo>
                    <a:pt x="1" y="1"/>
                    <a:pt x="2" y="0"/>
                    <a:pt x="2" y="0"/>
                  </a:cubicBezTo>
                  <a:cubicBezTo>
                    <a:pt x="4" y="1"/>
                    <a:pt x="0"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21" name="Freeform 237"/>
            <p:cNvSpPr>
              <a:spLocks/>
            </p:cNvSpPr>
            <p:nvPr/>
          </p:nvSpPr>
          <p:spPr bwMode="gray">
            <a:xfrm>
              <a:off x="8894763" y="2505076"/>
              <a:ext cx="1588" cy="1588"/>
            </a:xfrm>
            <a:custGeom>
              <a:avLst/>
              <a:gdLst>
                <a:gd name="T0" fmla="*/ 0 w 1"/>
                <a:gd name="T1" fmla="*/ 0 h 1"/>
                <a:gd name="T2" fmla="*/ 1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1" y="0"/>
                  </a:lnTo>
                  <a:lnTo>
                    <a:pt x="1"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22" name="Freeform 238"/>
            <p:cNvSpPr>
              <a:spLocks noEditPoints="1"/>
            </p:cNvSpPr>
            <p:nvPr/>
          </p:nvSpPr>
          <p:spPr bwMode="gray">
            <a:xfrm>
              <a:off x="11410951" y="2933701"/>
              <a:ext cx="123825" cy="168275"/>
            </a:xfrm>
            <a:custGeom>
              <a:avLst/>
              <a:gdLst>
                <a:gd name="T0" fmla="*/ 9 w 52"/>
                <a:gd name="T1" fmla="*/ 71 h 71"/>
                <a:gd name="T2" fmla="*/ 8 w 52"/>
                <a:gd name="T3" fmla="*/ 71 h 71"/>
                <a:gd name="T4" fmla="*/ 3 w 52"/>
                <a:gd name="T5" fmla="*/ 68 h 71"/>
                <a:gd name="T6" fmla="*/ 10 w 52"/>
                <a:gd name="T7" fmla="*/ 46 h 71"/>
                <a:gd name="T8" fmla="*/ 8 w 52"/>
                <a:gd name="T9" fmla="*/ 45 h 71"/>
                <a:gd name="T10" fmla="*/ 3 w 52"/>
                <a:gd name="T11" fmla="*/ 43 h 71"/>
                <a:gd name="T12" fmla="*/ 3 w 52"/>
                <a:gd name="T13" fmla="*/ 22 h 71"/>
                <a:gd name="T14" fmla="*/ 4 w 52"/>
                <a:gd name="T15" fmla="*/ 8 h 71"/>
                <a:gd name="T16" fmla="*/ 6 w 52"/>
                <a:gd name="T17" fmla="*/ 11 h 71"/>
                <a:gd name="T18" fmla="*/ 9 w 52"/>
                <a:gd name="T19" fmla="*/ 9 h 71"/>
                <a:gd name="T20" fmla="*/ 5 w 52"/>
                <a:gd name="T21" fmla="*/ 3 h 71"/>
                <a:gd name="T22" fmla="*/ 6 w 52"/>
                <a:gd name="T23" fmla="*/ 2 h 71"/>
                <a:gd name="T24" fmla="*/ 12 w 52"/>
                <a:gd name="T25" fmla="*/ 0 h 71"/>
                <a:gd name="T26" fmla="*/ 17 w 52"/>
                <a:gd name="T27" fmla="*/ 3 h 71"/>
                <a:gd name="T28" fmla="*/ 17 w 52"/>
                <a:gd name="T29" fmla="*/ 24 h 71"/>
                <a:gd name="T30" fmla="*/ 17 w 52"/>
                <a:gd name="T31" fmla="*/ 24 h 71"/>
                <a:gd name="T32" fmla="*/ 30 w 52"/>
                <a:gd name="T33" fmla="*/ 17 h 71"/>
                <a:gd name="T34" fmla="*/ 34 w 52"/>
                <a:gd name="T35" fmla="*/ 20 h 71"/>
                <a:gd name="T36" fmla="*/ 27 w 52"/>
                <a:gd name="T37" fmla="*/ 43 h 71"/>
                <a:gd name="T38" fmla="*/ 30 w 52"/>
                <a:gd name="T39" fmla="*/ 41 h 71"/>
                <a:gd name="T40" fmla="*/ 45 w 52"/>
                <a:gd name="T41" fmla="*/ 32 h 71"/>
                <a:gd name="T42" fmla="*/ 49 w 52"/>
                <a:gd name="T43" fmla="*/ 35 h 71"/>
                <a:gd name="T44" fmla="*/ 48 w 52"/>
                <a:gd name="T45" fmla="*/ 45 h 71"/>
                <a:gd name="T46" fmla="*/ 47 w 52"/>
                <a:gd name="T47" fmla="*/ 45 h 71"/>
                <a:gd name="T48" fmla="*/ 38 w 52"/>
                <a:gd name="T49" fmla="*/ 52 h 71"/>
                <a:gd name="T50" fmla="*/ 9 w 52"/>
                <a:gd name="T51" fmla="*/ 71 h 71"/>
                <a:gd name="T52" fmla="*/ 15 w 52"/>
                <a:gd name="T53" fmla="*/ 5 h 71"/>
                <a:gd name="T54" fmla="*/ 10 w 52"/>
                <a:gd name="T55" fmla="*/ 8 h 71"/>
                <a:gd name="T56" fmla="*/ 15 w 52"/>
                <a:gd name="T57" fmla="*/ 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 h="71">
                  <a:moveTo>
                    <a:pt x="9" y="71"/>
                  </a:moveTo>
                  <a:cubicBezTo>
                    <a:pt x="9" y="71"/>
                    <a:pt x="9" y="71"/>
                    <a:pt x="8" y="71"/>
                  </a:cubicBezTo>
                  <a:cubicBezTo>
                    <a:pt x="6" y="71"/>
                    <a:pt x="4" y="70"/>
                    <a:pt x="3" y="68"/>
                  </a:cubicBezTo>
                  <a:cubicBezTo>
                    <a:pt x="1" y="65"/>
                    <a:pt x="0" y="64"/>
                    <a:pt x="10" y="46"/>
                  </a:cubicBezTo>
                  <a:cubicBezTo>
                    <a:pt x="9" y="46"/>
                    <a:pt x="9" y="46"/>
                    <a:pt x="8" y="45"/>
                  </a:cubicBezTo>
                  <a:cubicBezTo>
                    <a:pt x="6" y="45"/>
                    <a:pt x="4" y="44"/>
                    <a:pt x="3" y="43"/>
                  </a:cubicBezTo>
                  <a:cubicBezTo>
                    <a:pt x="1" y="40"/>
                    <a:pt x="1" y="39"/>
                    <a:pt x="3" y="22"/>
                  </a:cubicBezTo>
                  <a:cubicBezTo>
                    <a:pt x="4" y="17"/>
                    <a:pt x="5" y="9"/>
                    <a:pt x="4" y="8"/>
                  </a:cubicBezTo>
                  <a:cubicBezTo>
                    <a:pt x="5" y="8"/>
                    <a:pt x="5" y="9"/>
                    <a:pt x="6" y="11"/>
                  </a:cubicBezTo>
                  <a:cubicBezTo>
                    <a:pt x="9" y="9"/>
                    <a:pt x="9" y="9"/>
                    <a:pt x="9" y="9"/>
                  </a:cubicBezTo>
                  <a:cubicBezTo>
                    <a:pt x="5" y="3"/>
                    <a:pt x="5" y="3"/>
                    <a:pt x="5" y="3"/>
                  </a:cubicBezTo>
                  <a:cubicBezTo>
                    <a:pt x="5" y="3"/>
                    <a:pt x="6" y="2"/>
                    <a:pt x="6" y="2"/>
                  </a:cubicBezTo>
                  <a:cubicBezTo>
                    <a:pt x="8" y="1"/>
                    <a:pt x="9" y="0"/>
                    <a:pt x="12" y="0"/>
                  </a:cubicBezTo>
                  <a:cubicBezTo>
                    <a:pt x="14" y="0"/>
                    <a:pt x="16" y="1"/>
                    <a:pt x="17" y="3"/>
                  </a:cubicBezTo>
                  <a:cubicBezTo>
                    <a:pt x="19" y="5"/>
                    <a:pt x="19" y="6"/>
                    <a:pt x="17" y="24"/>
                  </a:cubicBezTo>
                  <a:cubicBezTo>
                    <a:pt x="17" y="24"/>
                    <a:pt x="17" y="24"/>
                    <a:pt x="17" y="24"/>
                  </a:cubicBezTo>
                  <a:cubicBezTo>
                    <a:pt x="26" y="17"/>
                    <a:pt x="27" y="17"/>
                    <a:pt x="30" y="17"/>
                  </a:cubicBezTo>
                  <a:cubicBezTo>
                    <a:pt x="32" y="17"/>
                    <a:pt x="33" y="19"/>
                    <a:pt x="34" y="20"/>
                  </a:cubicBezTo>
                  <a:cubicBezTo>
                    <a:pt x="37" y="24"/>
                    <a:pt x="37" y="24"/>
                    <a:pt x="27" y="43"/>
                  </a:cubicBezTo>
                  <a:cubicBezTo>
                    <a:pt x="28" y="42"/>
                    <a:pt x="29" y="41"/>
                    <a:pt x="30" y="41"/>
                  </a:cubicBezTo>
                  <a:cubicBezTo>
                    <a:pt x="41" y="32"/>
                    <a:pt x="41" y="32"/>
                    <a:pt x="45" y="32"/>
                  </a:cubicBezTo>
                  <a:cubicBezTo>
                    <a:pt x="46" y="32"/>
                    <a:pt x="48" y="33"/>
                    <a:pt x="49" y="35"/>
                  </a:cubicBezTo>
                  <a:cubicBezTo>
                    <a:pt x="52" y="38"/>
                    <a:pt x="51" y="42"/>
                    <a:pt x="48" y="45"/>
                  </a:cubicBezTo>
                  <a:cubicBezTo>
                    <a:pt x="47" y="45"/>
                    <a:pt x="47" y="45"/>
                    <a:pt x="47" y="45"/>
                  </a:cubicBezTo>
                  <a:cubicBezTo>
                    <a:pt x="46" y="46"/>
                    <a:pt x="42" y="49"/>
                    <a:pt x="38" y="52"/>
                  </a:cubicBezTo>
                  <a:cubicBezTo>
                    <a:pt x="16" y="69"/>
                    <a:pt x="12" y="71"/>
                    <a:pt x="9" y="71"/>
                  </a:cubicBezTo>
                  <a:close/>
                  <a:moveTo>
                    <a:pt x="15" y="5"/>
                  </a:moveTo>
                  <a:cubicBezTo>
                    <a:pt x="10" y="8"/>
                    <a:pt x="10" y="8"/>
                    <a:pt x="10" y="8"/>
                  </a:cubicBezTo>
                  <a:cubicBezTo>
                    <a:pt x="15" y="5"/>
                    <a:pt x="15" y="5"/>
                    <a:pt x="1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23" name="Freeform 239"/>
            <p:cNvSpPr>
              <a:spLocks noEditPoints="1"/>
            </p:cNvSpPr>
            <p:nvPr/>
          </p:nvSpPr>
          <p:spPr bwMode="gray">
            <a:xfrm>
              <a:off x="10647363" y="2625726"/>
              <a:ext cx="1012825" cy="763588"/>
            </a:xfrm>
            <a:custGeom>
              <a:avLst/>
              <a:gdLst>
                <a:gd name="T0" fmla="*/ 325 w 427"/>
                <a:gd name="T1" fmla="*/ 319 h 322"/>
                <a:gd name="T2" fmla="*/ 330 w 427"/>
                <a:gd name="T3" fmla="*/ 290 h 322"/>
                <a:gd name="T4" fmla="*/ 303 w 427"/>
                <a:gd name="T5" fmla="*/ 278 h 322"/>
                <a:gd name="T6" fmla="*/ 321 w 427"/>
                <a:gd name="T7" fmla="*/ 243 h 322"/>
                <a:gd name="T8" fmla="*/ 282 w 427"/>
                <a:gd name="T9" fmla="*/ 243 h 322"/>
                <a:gd name="T10" fmla="*/ 238 w 427"/>
                <a:gd name="T11" fmla="*/ 252 h 322"/>
                <a:gd name="T12" fmla="*/ 206 w 427"/>
                <a:gd name="T13" fmla="*/ 264 h 322"/>
                <a:gd name="T14" fmla="*/ 188 w 427"/>
                <a:gd name="T15" fmla="*/ 253 h 322"/>
                <a:gd name="T16" fmla="*/ 201 w 427"/>
                <a:gd name="T17" fmla="*/ 214 h 322"/>
                <a:gd name="T18" fmla="*/ 176 w 427"/>
                <a:gd name="T19" fmla="*/ 209 h 322"/>
                <a:gd name="T20" fmla="*/ 160 w 427"/>
                <a:gd name="T21" fmla="*/ 198 h 322"/>
                <a:gd name="T22" fmla="*/ 145 w 427"/>
                <a:gd name="T23" fmla="*/ 197 h 322"/>
                <a:gd name="T24" fmla="*/ 139 w 427"/>
                <a:gd name="T25" fmla="*/ 175 h 322"/>
                <a:gd name="T26" fmla="*/ 135 w 427"/>
                <a:gd name="T27" fmla="*/ 148 h 322"/>
                <a:gd name="T28" fmla="*/ 126 w 427"/>
                <a:gd name="T29" fmla="*/ 125 h 322"/>
                <a:gd name="T30" fmla="*/ 113 w 427"/>
                <a:gd name="T31" fmla="*/ 105 h 322"/>
                <a:gd name="T32" fmla="*/ 96 w 427"/>
                <a:gd name="T33" fmla="*/ 89 h 322"/>
                <a:gd name="T34" fmla="*/ 80 w 427"/>
                <a:gd name="T35" fmla="*/ 81 h 322"/>
                <a:gd name="T36" fmla="*/ 54 w 427"/>
                <a:gd name="T37" fmla="*/ 74 h 322"/>
                <a:gd name="T38" fmla="*/ 68 w 427"/>
                <a:gd name="T39" fmla="*/ 38 h 322"/>
                <a:gd name="T40" fmla="*/ 2 w 427"/>
                <a:gd name="T41" fmla="*/ 77 h 322"/>
                <a:gd name="T42" fmla="*/ 49 w 427"/>
                <a:gd name="T43" fmla="*/ 35 h 322"/>
                <a:gd name="T44" fmla="*/ 88 w 427"/>
                <a:gd name="T45" fmla="*/ 35 h 322"/>
                <a:gd name="T46" fmla="*/ 115 w 427"/>
                <a:gd name="T47" fmla="*/ 39 h 322"/>
                <a:gd name="T48" fmla="*/ 134 w 427"/>
                <a:gd name="T49" fmla="*/ 53 h 322"/>
                <a:gd name="T50" fmla="*/ 148 w 427"/>
                <a:gd name="T51" fmla="*/ 71 h 322"/>
                <a:gd name="T52" fmla="*/ 161 w 427"/>
                <a:gd name="T53" fmla="*/ 91 h 322"/>
                <a:gd name="T54" fmla="*/ 188 w 427"/>
                <a:gd name="T55" fmla="*/ 74 h 322"/>
                <a:gd name="T56" fmla="*/ 199 w 427"/>
                <a:gd name="T57" fmla="*/ 95 h 322"/>
                <a:gd name="T58" fmla="*/ 207 w 427"/>
                <a:gd name="T59" fmla="*/ 119 h 322"/>
                <a:gd name="T60" fmla="*/ 196 w 427"/>
                <a:gd name="T61" fmla="*/ 150 h 322"/>
                <a:gd name="T62" fmla="*/ 201 w 427"/>
                <a:gd name="T63" fmla="*/ 172 h 322"/>
                <a:gd name="T64" fmla="*/ 209 w 427"/>
                <a:gd name="T65" fmla="*/ 191 h 322"/>
                <a:gd name="T66" fmla="*/ 216 w 427"/>
                <a:gd name="T67" fmla="*/ 217 h 322"/>
                <a:gd name="T68" fmla="*/ 243 w 427"/>
                <a:gd name="T69" fmla="*/ 225 h 322"/>
                <a:gd name="T70" fmla="*/ 294 w 427"/>
                <a:gd name="T71" fmla="*/ 200 h 322"/>
                <a:gd name="T72" fmla="*/ 293 w 427"/>
                <a:gd name="T73" fmla="*/ 217 h 322"/>
                <a:gd name="T74" fmla="*/ 307 w 427"/>
                <a:gd name="T75" fmla="*/ 236 h 322"/>
                <a:gd name="T76" fmla="*/ 390 w 427"/>
                <a:gd name="T77" fmla="*/ 183 h 322"/>
                <a:gd name="T78" fmla="*/ 405 w 427"/>
                <a:gd name="T79" fmla="*/ 198 h 322"/>
                <a:gd name="T80" fmla="*/ 377 w 427"/>
                <a:gd name="T81" fmla="*/ 241 h 322"/>
                <a:gd name="T82" fmla="*/ 391 w 427"/>
                <a:gd name="T83" fmla="*/ 259 h 322"/>
                <a:gd name="T84" fmla="*/ 379 w 427"/>
                <a:gd name="T85" fmla="*/ 280 h 322"/>
                <a:gd name="T86" fmla="*/ 357 w 427"/>
                <a:gd name="T87" fmla="*/ 305 h 322"/>
                <a:gd name="T88" fmla="*/ 369 w 427"/>
                <a:gd name="T89" fmla="*/ 28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7" h="322">
                  <a:moveTo>
                    <a:pt x="331" y="322"/>
                  </a:moveTo>
                  <a:cubicBezTo>
                    <a:pt x="331" y="322"/>
                    <a:pt x="331" y="322"/>
                    <a:pt x="330" y="322"/>
                  </a:cubicBezTo>
                  <a:cubicBezTo>
                    <a:pt x="328" y="322"/>
                    <a:pt x="326" y="321"/>
                    <a:pt x="325" y="319"/>
                  </a:cubicBezTo>
                  <a:cubicBezTo>
                    <a:pt x="321" y="314"/>
                    <a:pt x="324" y="310"/>
                    <a:pt x="343" y="289"/>
                  </a:cubicBezTo>
                  <a:cubicBezTo>
                    <a:pt x="348" y="284"/>
                    <a:pt x="354" y="278"/>
                    <a:pt x="359" y="272"/>
                  </a:cubicBezTo>
                  <a:cubicBezTo>
                    <a:pt x="334" y="291"/>
                    <a:pt x="333" y="291"/>
                    <a:pt x="330" y="290"/>
                  </a:cubicBezTo>
                  <a:cubicBezTo>
                    <a:pt x="328" y="290"/>
                    <a:pt x="326" y="289"/>
                    <a:pt x="325" y="287"/>
                  </a:cubicBezTo>
                  <a:cubicBezTo>
                    <a:pt x="321" y="282"/>
                    <a:pt x="321" y="282"/>
                    <a:pt x="352" y="246"/>
                  </a:cubicBezTo>
                  <a:cubicBezTo>
                    <a:pt x="311" y="278"/>
                    <a:pt x="308" y="279"/>
                    <a:pt x="303" y="278"/>
                  </a:cubicBezTo>
                  <a:cubicBezTo>
                    <a:pt x="301" y="278"/>
                    <a:pt x="300" y="277"/>
                    <a:pt x="298" y="276"/>
                  </a:cubicBezTo>
                  <a:cubicBezTo>
                    <a:pt x="294" y="270"/>
                    <a:pt x="297" y="267"/>
                    <a:pt x="313" y="251"/>
                  </a:cubicBezTo>
                  <a:cubicBezTo>
                    <a:pt x="315" y="248"/>
                    <a:pt x="318" y="246"/>
                    <a:pt x="321" y="243"/>
                  </a:cubicBezTo>
                  <a:cubicBezTo>
                    <a:pt x="273" y="279"/>
                    <a:pt x="272" y="279"/>
                    <a:pt x="268" y="278"/>
                  </a:cubicBezTo>
                  <a:cubicBezTo>
                    <a:pt x="266" y="278"/>
                    <a:pt x="264" y="277"/>
                    <a:pt x="263" y="276"/>
                  </a:cubicBezTo>
                  <a:cubicBezTo>
                    <a:pt x="259" y="271"/>
                    <a:pt x="259" y="271"/>
                    <a:pt x="282" y="243"/>
                  </a:cubicBezTo>
                  <a:cubicBezTo>
                    <a:pt x="242" y="274"/>
                    <a:pt x="238" y="275"/>
                    <a:pt x="234" y="275"/>
                  </a:cubicBezTo>
                  <a:cubicBezTo>
                    <a:pt x="232" y="274"/>
                    <a:pt x="230" y="273"/>
                    <a:pt x="229" y="272"/>
                  </a:cubicBezTo>
                  <a:cubicBezTo>
                    <a:pt x="225" y="267"/>
                    <a:pt x="228" y="263"/>
                    <a:pt x="238" y="252"/>
                  </a:cubicBezTo>
                  <a:cubicBezTo>
                    <a:pt x="240" y="249"/>
                    <a:pt x="243" y="246"/>
                    <a:pt x="245" y="243"/>
                  </a:cubicBezTo>
                  <a:cubicBezTo>
                    <a:pt x="214" y="267"/>
                    <a:pt x="214" y="267"/>
                    <a:pt x="210" y="267"/>
                  </a:cubicBezTo>
                  <a:cubicBezTo>
                    <a:pt x="209" y="266"/>
                    <a:pt x="207" y="265"/>
                    <a:pt x="206" y="264"/>
                  </a:cubicBezTo>
                  <a:cubicBezTo>
                    <a:pt x="203" y="259"/>
                    <a:pt x="202" y="259"/>
                    <a:pt x="222" y="230"/>
                  </a:cubicBezTo>
                  <a:cubicBezTo>
                    <a:pt x="219" y="232"/>
                    <a:pt x="216" y="235"/>
                    <a:pt x="213" y="237"/>
                  </a:cubicBezTo>
                  <a:cubicBezTo>
                    <a:pt x="192" y="253"/>
                    <a:pt x="192" y="253"/>
                    <a:pt x="188" y="253"/>
                  </a:cubicBezTo>
                  <a:cubicBezTo>
                    <a:pt x="186" y="252"/>
                    <a:pt x="185" y="251"/>
                    <a:pt x="184" y="250"/>
                  </a:cubicBezTo>
                  <a:cubicBezTo>
                    <a:pt x="181" y="245"/>
                    <a:pt x="181" y="245"/>
                    <a:pt x="196" y="222"/>
                  </a:cubicBezTo>
                  <a:cubicBezTo>
                    <a:pt x="198" y="219"/>
                    <a:pt x="199" y="217"/>
                    <a:pt x="201" y="214"/>
                  </a:cubicBezTo>
                  <a:cubicBezTo>
                    <a:pt x="174" y="235"/>
                    <a:pt x="173" y="235"/>
                    <a:pt x="169" y="234"/>
                  </a:cubicBezTo>
                  <a:cubicBezTo>
                    <a:pt x="168" y="234"/>
                    <a:pt x="166" y="233"/>
                    <a:pt x="165" y="232"/>
                  </a:cubicBezTo>
                  <a:cubicBezTo>
                    <a:pt x="161" y="227"/>
                    <a:pt x="161" y="227"/>
                    <a:pt x="176" y="209"/>
                  </a:cubicBezTo>
                  <a:cubicBezTo>
                    <a:pt x="162" y="219"/>
                    <a:pt x="161" y="219"/>
                    <a:pt x="158" y="218"/>
                  </a:cubicBezTo>
                  <a:cubicBezTo>
                    <a:pt x="156" y="218"/>
                    <a:pt x="155" y="217"/>
                    <a:pt x="153" y="215"/>
                  </a:cubicBezTo>
                  <a:cubicBezTo>
                    <a:pt x="150" y="210"/>
                    <a:pt x="153" y="207"/>
                    <a:pt x="160" y="198"/>
                  </a:cubicBezTo>
                  <a:cubicBezTo>
                    <a:pt x="162" y="195"/>
                    <a:pt x="165" y="193"/>
                    <a:pt x="168" y="189"/>
                  </a:cubicBezTo>
                  <a:cubicBezTo>
                    <a:pt x="153" y="200"/>
                    <a:pt x="152" y="200"/>
                    <a:pt x="149" y="200"/>
                  </a:cubicBezTo>
                  <a:cubicBezTo>
                    <a:pt x="148" y="199"/>
                    <a:pt x="146" y="198"/>
                    <a:pt x="145" y="197"/>
                  </a:cubicBezTo>
                  <a:cubicBezTo>
                    <a:pt x="141" y="192"/>
                    <a:pt x="142" y="189"/>
                    <a:pt x="161" y="168"/>
                  </a:cubicBezTo>
                  <a:cubicBezTo>
                    <a:pt x="147" y="178"/>
                    <a:pt x="146" y="178"/>
                    <a:pt x="143" y="178"/>
                  </a:cubicBezTo>
                  <a:cubicBezTo>
                    <a:pt x="141" y="178"/>
                    <a:pt x="140" y="177"/>
                    <a:pt x="139" y="175"/>
                  </a:cubicBezTo>
                  <a:cubicBezTo>
                    <a:pt x="135" y="170"/>
                    <a:pt x="135" y="170"/>
                    <a:pt x="162" y="137"/>
                  </a:cubicBezTo>
                  <a:cubicBezTo>
                    <a:pt x="143" y="152"/>
                    <a:pt x="142" y="152"/>
                    <a:pt x="139" y="151"/>
                  </a:cubicBezTo>
                  <a:cubicBezTo>
                    <a:pt x="137" y="151"/>
                    <a:pt x="136" y="150"/>
                    <a:pt x="135" y="148"/>
                  </a:cubicBezTo>
                  <a:cubicBezTo>
                    <a:pt x="131" y="144"/>
                    <a:pt x="131" y="143"/>
                    <a:pt x="152" y="116"/>
                  </a:cubicBezTo>
                  <a:cubicBezTo>
                    <a:pt x="136" y="128"/>
                    <a:pt x="134" y="128"/>
                    <a:pt x="131" y="128"/>
                  </a:cubicBezTo>
                  <a:cubicBezTo>
                    <a:pt x="129" y="128"/>
                    <a:pt x="127" y="126"/>
                    <a:pt x="126" y="125"/>
                  </a:cubicBezTo>
                  <a:cubicBezTo>
                    <a:pt x="123" y="120"/>
                    <a:pt x="123" y="119"/>
                    <a:pt x="142" y="93"/>
                  </a:cubicBezTo>
                  <a:cubicBezTo>
                    <a:pt x="122" y="109"/>
                    <a:pt x="121" y="108"/>
                    <a:pt x="118" y="108"/>
                  </a:cubicBezTo>
                  <a:cubicBezTo>
                    <a:pt x="116" y="108"/>
                    <a:pt x="114" y="107"/>
                    <a:pt x="113" y="105"/>
                  </a:cubicBezTo>
                  <a:cubicBezTo>
                    <a:pt x="110" y="101"/>
                    <a:pt x="109" y="101"/>
                    <a:pt x="128" y="75"/>
                  </a:cubicBezTo>
                  <a:cubicBezTo>
                    <a:pt x="105" y="93"/>
                    <a:pt x="104" y="92"/>
                    <a:pt x="100" y="92"/>
                  </a:cubicBezTo>
                  <a:cubicBezTo>
                    <a:pt x="98" y="92"/>
                    <a:pt x="97" y="91"/>
                    <a:pt x="96" y="89"/>
                  </a:cubicBezTo>
                  <a:cubicBezTo>
                    <a:pt x="92" y="84"/>
                    <a:pt x="92" y="83"/>
                    <a:pt x="109" y="61"/>
                  </a:cubicBezTo>
                  <a:cubicBezTo>
                    <a:pt x="108" y="62"/>
                    <a:pt x="107" y="63"/>
                    <a:pt x="106" y="64"/>
                  </a:cubicBezTo>
                  <a:cubicBezTo>
                    <a:pt x="83" y="81"/>
                    <a:pt x="83" y="81"/>
                    <a:pt x="80" y="81"/>
                  </a:cubicBezTo>
                  <a:cubicBezTo>
                    <a:pt x="78" y="81"/>
                    <a:pt x="76" y="79"/>
                    <a:pt x="75" y="78"/>
                  </a:cubicBezTo>
                  <a:cubicBezTo>
                    <a:pt x="72" y="74"/>
                    <a:pt x="72" y="72"/>
                    <a:pt x="86" y="54"/>
                  </a:cubicBezTo>
                  <a:cubicBezTo>
                    <a:pt x="60" y="74"/>
                    <a:pt x="58" y="75"/>
                    <a:pt x="54" y="74"/>
                  </a:cubicBezTo>
                  <a:cubicBezTo>
                    <a:pt x="52" y="74"/>
                    <a:pt x="51" y="73"/>
                    <a:pt x="49" y="71"/>
                  </a:cubicBezTo>
                  <a:cubicBezTo>
                    <a:pt x="46" y="67"/>
                    <a:pt x="46" y="67"/>
                    <a:pt x="67" y="39"/>
                  </a:cubicBezTo>
                  <a:cubicBezTo>
                    <a:pt x="67" y="38"/>
                    <a:pt x="68" y="38"/>
                    <a:pt x="68" y="38"/>
                  </a:cubicBezTo>
                  <a:cubicBezTo>
                    <a:pt x="64" y="41"/>
                    <a:pt x="61" y="43"/>
                    <a:pt x="58" y="46"/>
                  </a:cubicBezTo>
                  <a:cubicBezTo>
                    <a:pt x="14" y="80"/>
                    <a:pt x="12" y="81"/>
                    <a:pt x="7" y="80"/>
                  </a:cubicBezTo>
                  <a:cubicBezTo>
                    <a:pt x="5" y="80"/>
                    <a:pt x="4" y="79"/>
                    <a:pt x="2" y="77"/>
                  </a:cubicBezTo>
                  <a:cubicBezTo>
                    <a:pt x="0" y="74"/>
                    <a:pt x="1" y="70"/>
                    <a:pt x="4" y="68"/>
                  </a:cubicBezTo>
                  <a:cubicBezTo>
                    <a:pt x="5" y="67"/>
                    <a:pt x="6" y="66"/>
                    <a:pt x="7" y="66"/>
                  </a:cubicBezTo>
                  <a:cubicBezTo>
                    <a:pt x="13" y="63"/>
                    <a:pt x="34" y="47"/>
                    <a:pt x="49" y="35"/>
                  </a:cubicBezTo>
                  <a:cubicBezTo>
                    <a:pt x="92" y="1"/>
                    <a:pt x="94" y="0"/>
                    <a:pt x="99" y="1"/>
                  </a:cubicBezTo>
                  <a:cubicBezTo>
                    <a:pt x="101" y="1"/>
                    <a:pt x="103" y="2"/>
                    <a:pt x="104" y="4"/>
                  </a:cubicBezTo>
                  <a:cubicBezTo>
                    <a:pt x="107" y="8"/>
                    <a:pt x="107" y="9"/>
                    <a:pt x="88" y="35"/>
                  </a:cubicBezTo>
                  <a:cubicBezTo>
                    <a:pt x="117" y="12"/>
                    <a:pt x="119" y="11"/>
                    <a:pt x="123" y="11"/>
                  </a:cubicBezTo>
                  <a:cubicBezTo>
                    <a:pt x="125" y="12"/>
                    <a:pt x="127" y="13"/>
                    <a:pt x="128" y="14"/>
                  </a:cubicBezTo>
                  <a:cubicBezTo>
                    <a:pt x="131" y="19"/>
                    <a:pt x="131" y="19"/>
                    <a:pt x="115" y="39"/>
                  </a:cubicBezTo>
                  <a:cubicBezTo>
                    <a:pt x="138" y="22"/>
                    <a:pt x="139" y="23"/>
                    <a:pt x="142" y="23"/>
                  </a:cubicBezTo>
                  <a:cubicBezTo>
                    <a:pt x="144" y="23"/>
                    <a:pt x="146" y="24"/>
                    <a:pt x="147" y="26"/>
                  </a:cubicBezTo>
                  <a:cubicBezTo>
                    <a:pt x="150" y="31"/>
                    <a:pt x="150" y="31"/>
                    <a:pt x="134" y="53"/>
                  </a:cubicBezTo>
                  <a:cubicBezTo>
                    <a:pt x="155" y="36"/>
                    <a:pt x="155" y="36"/>
                    <a:pt x="159" y="37"/>
                  </a:cubicBezTo>
                  <a:cubicBezTo>
                    <a:pt x="160" y="37"/>
                    <a:pt x="162" y="38"/>
                    <a:pt x="163" y="40"/>
                  </a:cubicBezTo>
                  <a:cubicBezTo>
                    <a:pt x="167" y="44"/>
                    <a:pt x="167" y="45"/>
                    <a:pt x="148" y="71"/>
                  </a:cubicBezTo>
                  <a:cubicBezTo>
                    <a:pt x="171" y="54"/>
                    <a:pt x="171" y="54"/>
                    <a:pt x="174" y="54"/>
                  </a:cubicBezTo>
                  <a:cubicBezTo>
                    <a:pt x="176" y="54"/>
                    <a:pt x="178" y="55"/>
                    <a:pt x="179" y="57"/>
                  </a:cubicBezTo>
                  <a:cubicBezTo>
                    <a:pt x="183" y="62"/>
                    <a:pt x="183" y="62"/>
                    <a:pt x="161" y="91"/>
                  </a:cubicBezTo>
                  <a:cubicBezTo>
                    <a:pt x="161" y="91"/>
                    <a:pt x="161" y="92"/>
                    <a:pt x="160" y="92"/>
                  </a:cubicBezTo>
                  <a:cubicBezTo>
                    <a:pt x="161" y="92"/>
                    <a:pt x="161" y="91"/>
                    <a:pt x="161" y="91"/>
                  </a:cubicBezTo>
                  <a:cubicBezTo>
                    <a:pt x="184" y="73"/>
                    <a:pt x="184" y="73"/>
                    <a:pt x="188" y="74"/>
                  </a:cubicBezTo>
                  <a:cubicBezTo>
                    <a:pt x="190" y="74"/>
                    <a:pt x="192" y="75"/>
                    <a:pt x="193" y="77"/>
                  </a:cubicBezTo>
                  <a:cubicBezTo>
                    <a:pt x="196" y="82"/>
                    <a:pt x="197" y="82"/>
                    <a:pt x="174" y="110"/>
                  </a:cubicBezTo>
                  <a:cubicBezTo>
                    <a:pt x="195" y="95"/>
                    <a:pt x="196" y="95"/>
                    <a:pt x="199" y="95"/>
                  </a:cubicBezTo>
                  <a:cubicBezTo>
                    <a:pt x="201" y="96"/>
                    <a:pt x="202" y="97"/>
                    <a:pt x="203" y="98"/>
                  </a:cubicBezTo>
                  <a:cubicBezTo>
                    <a:pt x="207" y="103"/>
                    <a:pt x="207" y="104"/>
                    <a:pt x="183" y="134"/>
                  </a:cubicBezTo>
                  <a:cubicBezTo>
                    <a:pt x="203" y="119"/>
                    <a:pt x="203" y="119"/>
                    <a:pt x="207" y="119"/>
                  </a:cubicBezTo>
                  <a:cubicBezTo>
                    <a:pt x="209" y="120"/>
                    <a:pt x="210" y="121"/>
                    <a:pt x="211" y="122"/>
                  </a:cubicBezTo>
                  <a:cubicBezTo>
                    <a:pt x="215" y="128"/>
                    <a:pt x="211" y="132"/>
                    <a:pt x="203" y="142"/>
                  </a:cubicBezTo>
                  <a:cubicBezTo>
                    <a:pt x="201" y="144"/>
                    <a:pt x="198" y="147"/>
                    <a:pt x="196" y="150"/>
                  </a:cubicBezTo>
                  <a:cubicBezTo>
                    <a:pt x="207" y="142"/>
                    <a:pt x="208" y="142"/>
                    <a:pt x="211" y="142"/>
                  </a:cubicBezTo>
                  <a:cubicBezTo>
                    <a:pt x="213" y="143"/>
                    <a:pt x="214" y="144"/>
                    <a:pt x="215" y="145"/>
                  </a:cubicBezTo>
                  <a:cubicBezTo>
                    <a:pt x="219" y="150"/>
                    <a:pt x="219" y="152"/>
                    <a:pt x="201" y="172"/>
                  </a:cubicBezTo>
                  <a:cubicBezTo>
                    <a:pt x="212" y="164"/>
                    <a:pt x="213" y="164"/>
                    <a:pt x="215" y="164"/>
                  </a:cubicBezTo>
                  <a:cubicBezTo>
                    <a:pt x="217" y="165"/>
                    <a:pt x="219" y="166"/>
                    <a:pt x="220" y="167"/>
                  </a:cubicBezTo>
                  <a:cubicBezTo>
                    <a:pt x="223" y="171"/>
                    <a:pt x="224" y="173"/>
                    <a:pt x="209" y="191"/>
                  </a:cubicBezTo>
                  <a:cubicBezTo>
                    <a:pt x="223" y="180"/>
                    <a:pt x="223" y="180"/>
                    <a:pt x="226" y="181"/>
                  </a:cubicBezTo>
                  <a:cubicBezTo>
                    <a:pt x="228" y="181"/>
                    <a:pt x="230" y="182"/>
                    <a:pt x="231" y="183"/>
                  </a:cubicBezTo>
                  <a:cubicBezTo>
                    <a:pt x="234" y="188"/>
                    <a:pt x="235" y="188"/>
                    <a:pt x="216" y="217"/>
                  </a:cubicBezTo>
                  <a:cubicBezTo>
                    <a:pt x="246" y="194"/>
                    <a:pt x="247" y="194"/>
                    <a:pt x="251" y="195"/>
                  </a:cubicBezTo>
                  <a:cubicBezTo>
                    <a:pt x="253" y="195"/>
                    <a:pt x="254" y="196"/>
                    <a:pt x="255" y="198"/>
                  </a:cubicBezTo>
                  <a:cubicBezTo>
                    <a:pt x="259" y="202"/>
                    <a:pt x="259" y="202"/>
                    <a:pt x="243" y="225"/>
                  </a:cubicBezTo>
                  <a:cubicBezTo>
                    <a:pt x="241" y="227"/>
                    <a:pt x="240" y="229"/>
                    <a:pt x="238" y="232"/>
                  </a:cubicBezTo>
                  <a:cubicBezTo>
                    <a:pt x="285" y="196"/>
                    <a:pt x="285" y="196"/>
                    <a:pt x="289" y="197"/>
                  </a:cubicBezTo>
                  <a:cubicBezTo>
                    <a:pt x="291" y="197"/>
                    <a:pt x="293" y="198"/>
                    <a:pt x="294" y="200"/>
                  </a:cubicBezTo>
                  <a:cubicBezTo>
                    <a:pt x="298" y="204"/>
                    <a:pt x="295" y="208"/>
                    <a:pt x="286" y="218"/>
                  </a:cubicBezTo>
                  <a:cubicBezTo>
                    <a:pt x="283" y="222"/>
                    <a:pt x="279" y="226"/>
                    <a:pt x="274" y="232"/>
                  </a:cubicBezTo>
                  <a:cubicBezTo>
                    <a:pt x="281" y="226"/>
                    <a:pt x="288" y="221"/>
                    <a:pt x="293" y="217"/>
                  </a:cubicBezTo>
                  <a:cubicBezTo>
                    <a:pt x="320" y="196"/>
                    <a:pt x="320" y="196"/>
                    <a:pt x="324" y="197"/>
                  </a:cubicBezTo>
                  <a:cubicBezTo>
                    <a:pt x="326" y="197"/>
                    <a:pt x="327" y="198"/>
                    <a:pt x="329" y="199"/>
                  </a:cubicBezTo>
                  <a:cubicBezTo>
                    <a:pt x="332" y="204"/>
                    <a:pt x="333" y="205"/>
                    <a:pt x="307" y="236"/>
                  </a:cubicBezTo>
                  <a:cubicBezTo>
                    <a:pt x="314" y="230"/>
                    <a:pt x="321" y="225"/>
                    <a:pt x="328" y="220"/>
                  </a:cubicBezTo>
                  <a:cubicBezTo>
                    <a:pt x="381" y="180"/>
                    <a:pt x="381" y="180"/>
                    <a:pt x="385" y="181"/>
                  </a:cubicBezTo>
                  <a:cubicBezTo>
                    <a:pt x="387" y="181"/>
                    <a:pt x="389" y="182"/>
                    <a:pt x="390" y="183"/>
                  </a:cubicBezTo>
                  <a:cubicBezTo>
                    <a:pt x="393" y="188"/>
                    <a:pt x="394" y="189"/>
                    <a:pt x="363" y="220"/>
                  </a:cubicBezTo>
                  <a:cubicBezTo>
                    <a:pt x="396" y="195"/>
                    <a:pt x="396" y="195"/>
                    <a:pt x="400" y="195"/>
                  </a:cubicBezTo>
                  <a:cubicBezTo>
                    <a:pt x="402" y="196"/>
                    <a:pt x="404" y="197"/>
                    <a:pt x="405" y="198"/>
                  </a:cubicBezTo>
                  <a:cubicBezTo>
                    <a:pt x="408" y="203"/>
                    <a:pt x="408" y="203"/>
                    <a:pt x="378" y="238"/>
                  </a:cubicBezTo>
                  <a:cubicBezTo>
                    <a:pt x="376" y="240"/>
                    <a:pt x="374" y="243"/>
                    <a:pt x="372" y="245"/>
                  </a:cubicBezTo>
                  <a:cubicBezTo>
                    <a:pt x="374" y="244"/>
                    <a:pt x="375" y="242"/>
                    <a:pt x="377" y="241"/>
                  </a:cubicBezTo>
                  <a:cubicBezTo>
                    <a:pt x="415" y="213"/>
                    <a:pt x="415" y="213"/>
                    <a:pt x="418" y="214"/>
                  </a:cubicBezTo>
                  <a:cubicBezTo>
                    <a:pt x="420" y="214"/>
                    <a:pt x="422" y="215"/>
                    <a:pt x="423" y="216"/>
                  </a:cubicBezTo>
                  <a:cubicBezTo>
                    <a:pt x="427" y="222"/>
                    <a:pt x="427" y="222"/>
                    <a:pt x="391" y="259"/>
                  </a:cubicBezTo>
                  <a:cubicBezTo>
                    <a:pt x="386" y="264"/>
                    <a:pt x="380" y="270"/>
                    <a:pt x="374" y="277"/>
                  </a:cubicBezTo>
                  <a:cubicBezTo>
                    <a:pt x="374" y="277"/>
                    <a:pt x="374" y="277"/>
                    <a:pt x="375" y="277"/>
                  </a:cubicBezTo>
                  <a:cubicBezTo>
                    <a:pt x="377" y="277"/>
                    <a:pt x="378" y="278"/>
                    <a:pt x="379" y="280"/>
                  </a:cubicBezTo>
                  <a:cubicBezTo>
                    <a:pt x="382" y="283"/>
                    <a:pt x="381" y="287"/>
                    <a:pt x="378" y="289"/>
                  </a:cubicBezTo>
                  <a:cubicBezTo>
                    <a:pt x="377" y="290"/>
                    <a:pt x="377" y="290"/>
                    <a:pt x="376" y="290"/>
                  </a:cubicBezTo>
                  <a:cubicBezTo>
                    <a:pt x="373" y="292"/>
                    <a:pt x="364" y="299"/>
                    <a:pt x="357" y="305"/>
                  </a:cubicBezTo>
                  <a:cubicBezTo>
                    <a:pt x="337" y="320"/>
                    <a:pt x="334" y="322"/>
                    <a:pt x="331" y="322"/>
                  </a:cubicBezTo>
                  <a:close/>
                  <a:moveTo>
                    <a:pt x="368" y="288"/>
                  </a:moveTo>
                  <a:cubicBezTo>
                    <a:pt x="368" y="288"/>
                    <a:pt x="369" y="289"/>
                    <a:pt x="369" y="289"/>
                  </a:cubicBezTo>
                  <a:cubicBezTo>
                    <a:pt x="369" y="289"/>
                    <a:pt x="368" y="288"/>
                    <a:pt x="368" y="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24" name="Freeform 240"/>
            <p:cNvSpPr>
              <a:spLocks noEditPoints="1"/>
            </p:cNvSpPr>
            <p:nvPr/>
          </p:nvSpPr>
          <p:spPr bwMode="gray">
            <a:xfrm>
              <a:off x="10329863" y="2606676"/>
              <a:ext cx="555625" cy="811213"/>
            </a:xfrm>
            <a:custGeom>
              <a:avLst/>
              <a:gdLst>
                <a:gd name="T0" fmla="*/ 9 w 234"/>
                <a:gd name="T1" fmla="*/ 342 h 342"/>
                <a:gd name="T2" fmla="*/ 25 w 234"/>
                <a:gd name="T3" fmla="*/ 305 h 342"/>
                <a:gd name="T4" fmla="*/ 5 w 234"/>
                <a:gd name="T5" fmla="*/ 310 h 342"/>
                <a:gd name="T6" fmla="*/ 10 w 234"/>
                <a:gd name="T7" fmla="*/ 288 h 342"/>
                <a:gd name="T8" fmla="*/ 15 w 234"/>
                <a:gd name="T9" fmla="*/ 264 h 342"/>
                <a:gd name="T10" fmla="*/ 10 w 234"/>
                <a:gd name="T11" fmla="*/ 260 h 342"/>
                <a:gd name="T12" fmla="*/ 21 w 234"/>
                <a:gd name="T13" fmla="*/ 229 h 342"/>
                <a:gd name="T14" fmla="*/ 10 w 234"/>
                <a:gd name="T15" fmla="*/ 232 h 342"/>
                <a:gd name="T16" fmla="*/ 19 w 234"/>
                <a:gd name="T17" fmla="*/ 205 h 342"/>
                <a:gd name="T18" fmla="*/ 10 w 234"/>
                <a:gd name="T19" fmla="*/ 206 h 342"/>
                <a:gd name="T20" fmla="*/ 14 w 234"/>
                <a:gd name="T21" fmla="*/ 186 h 342"/>
                <a:gd name="T22" fmla="*/ 103 w 234"/>
                <a:gd name="T23" fmla="*/ 110 h 342"/>
                <a:gd name="T24" fmla="*/ 6 w 234"/>
                <a:gd name="T25" fmla="*/ 172 h 342"/>
                <a:gd name="T26" fmla="*/ 13 w 234"/>
                <a:gd name="T27" fmla="*/ 149 h 342"/>
                <a:gd name="T28" fmla="*/ 16 w 234"/>
                <a:gd name="T29" fmla="*/ 130 h 342"/>
                <a:gd name="T30" fmla="*/ 43 w 234"/>
                <a:gd name="T31" fmla="*/ 106 h 342"/>
                <a:gd name="T32" fmla="*/ 18 w 234"/>
                <a:gd name="T33" fmla="*/ 114 h 342"/>
                <a:gd name="T34" fmla="*/ 55 w 234"/>
                <a:gd name="T35" fmla="*/ 68 h 342"/>
                <a:gd name="T36" fmla="*/ 49 w 234"/>
                <a:gd name="T37" fmla="*/ 65 h 342"/>
                <a:gd name="T38" fmla="*/ 52 w 234"/>
                <a:gd name="T39" fmla="*/ 55 h 342"/>
                <a:gd name="T40" fmla="*/ 111 w 234"/>
                <a:gd name="T41" fmla="*/ 15 h 342"/>
                <a:gd name="T42" fmla="*/ 98 w 234"/>
                <a:gd name="T43" fmla="*/ 45 h 342"/>
                <a:gd name="T44" fmla="*/ 166 w 234"/>
                <a:gd name="T45" fmla="*/ 0 h 342"/>
                <a:gd name="T46" fmla="*/ 164 w 234"/>
                <a:gd name="T47" fmla="*/ 18 h 342"/>
                <a:gd name="T48" fmla="*/ 140 w 234"/>
                <a:gd name="T49" fmla="*/ 41 h 342"/>
                <a:gd name="T50" fmla="*/ 204 w 234"/>
                <a:gd name="T51" fmla="*/ 4 h 342"/>
                <a:gd name="T52" fmla="*/ 194 w 234"/>
                <a:gd name="T53" fmla="*/ 23 h 342"/>
                <a:gd name="T54" fmla="*/ 230 w 234"/>
                <a:gd name="T55" fmla="*/ 9 h 342"/>
                <a:gd name="T56" fmla="*/ 195 w 234"/>
                <a:gd name="T57" fmla="*/ 51 h 342"/>
                <a:gd name="T58" fmla="*/ 87 w 234"/>
                <a:gd name="T59" fmla="*/ 142 h 342"/>
                <a:gd name="T60" fmla="*/ 79 w 234"/>
                <a:gd name="T61" fmla="*/ 163 h 342"/>
                <a:gd name="T62" fmla="*/ 80 w 234"/>
                <a:gd name="T63" fmla="*/ 169 h 342"/>
                <a:gd name="T64" fmla="*/ 78 w 234"/>
                <a:gd name="T65" fmla="*/ 187 h 342"/>
                <a:gd name="T66" fmla="*/ 56 w 234"/>
                <a:gd name="T67" fmla="*/ 211 h 342"/>
                <a:gd name="T68" fmla="*/ 84 w 234"/>
                <a:gd name="T69" fmla="*/ 200 h 342"/>
                <a:gd name="T70" fmla="*/ 60 w 234"/>
                <a:gd name="T71" fmla="*/ 236 h 342"/>
                <a:gd name="T72" fmla="*/ 84 w 234"/>
                <a:gd name="T73" fmla="*/ 228 h 342"/>
                <a:gd name="T74" fmla="*/ 66 w 234"/>
                <a:gd name="T75" fmla="*/ 257 h 342"/>
                <a:gd name="T76" fmla="*/ 84 w 234"/>
                <a:gd name="T77" fmla="*/ 252 h 342"/>
                <a:gd name="T78" fmla="*/ 64 w 234"/>
                <a:gd name="T79" fmla="*/ 283 h 342"/>
                <a:gd name="T80" fmla="*/ 80 w 234"/>
                <a:gd name="T81" fmla="*/ 278 h 342"/>
                <a:gd name="T82" fmla="*/ 83 w 234"/>
                <a:gd name="T83" fmla="*/ 291 h 342"/>
                <a:gd name="T84" fmla="*/ 58 w 234"/>
                <a:gd name="T85" fmla="*/ 309 h 342"/>
                <a:gd name="T86" fmla="*/ 73 w 234"/>
                <a:gd name="T87" fmla="*/ 289 h 342"/>
                <a:gd name="T88" fmla="*/ 73 w 234"/>
                <a:gd name="T89" fmla="*/ 289 h 342"/>
                <a:gd name="T90" fmla="*/ 60 w 234"/>
                <a:gd name="T91" fmla="*/ 57 h 342"/>
                <a:gd name="T92" fmla="*/ 55 w 234"/>
                <a:gd name="T93" fmla="*/ 5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4" h="342">
                  <a:moveTo>
                    <a:pt x="11" y="342"/>
                  </a:moveTo>
                  <a:cubicBezTo>
                    <a:pt x="10" y="342"/>
                    <a:pt x="10" y="342"/>
                    <a:pt x="9" y="342"/>
                  </a:cubicBezTo>
                  <a:cubicBezTo>
                    <a:pt x="8" y="342"/>
                    <a:pt x="6" y="341"/>
                    <a:pt x="5" y="339"/>
                  </a:cubicBezTo>
                  <a:cubicBezTo>
                    <a:pt x="1" y="334"/>
                    <a:pt x="0" y="333"/>
                    <a:pt x="25" y="305"/>
                  </a:cubicBezTo>
                  <a:cubicBezTo>
                    <a:pt x="14" y="313"/>
                    <a:pt x="13" y="313"/>
                    <a:pt x="10" y="312"/>
                  </a:cubicBezTo>
                  <a:cubicBezTo>
                    <a:pt x="8" y="312"/>
                    <a:pt x="6" y="311"/>
                    <a:pt x="5" y="310"/>
                  </a:cubicBezTo>
                  <a:cubicBezTo>
                    <a:pt x="2" y="305"/>
                    <a:pt x="2" y="303"/>
                    <a:pt x="18" y="286"/>
                  </a:cubicBezTo>
                  <a:cubicBezTo>
                    <a:pt x="13" y="289"/>
                    <a:pt x="12" y="288"/>
                    <a:pt x="10" y="288"/>
                  </a:cubicBezTo>
                  <a:cubicBezTo>
                    <a:pt x="8" y="288"/>
                    <a:pt x="6" y="287"/>
                    <a:pt x="5" y="285"/>
                  </a:cubicBezTo>
                  <a:cubicBezTo>
                    <a:pt x="1" y="280"/>
                    <a:pt x="5" y="276"/>
                    <a:pt x="15" y="264"/>
                  </a:cubicBezTo>
                  <a:cubicBezTo>
                    <a:pt x="19" y="260"/>
                    <a:pt x="23" y="256"/>
                    <a:pt x="28" y="251"/>
                  </a:cubicBezTo>
                  <a:cubicBezTo>
                    <a:pt x="15" y="260"/>
                    <a:pt x="13" y="261"/>
                    <a:pt x="10" y="260"/>
                  </a:cubicBezTo>
                  <a:cubicBezTo>
                    <a:pt x="8" y="260"/>
                    <a:pt x="6" y="259"/>
                    <a:pt x="5" y="257"/>
                  </a:cubicBezTo>
                  <a:cubicBezTo>
                    <a:pt x="1" y="252"/>
                    <a:pt x="4" y="248"/>
                    <a:pt x="21" y="229"/>
                  </a:cubicBezTo>
                  <a:cubicBezTo>
                    <a:pt x="22" y="228"/>
                    <a:pt x="23" y="227"/>
                    <a:pt x="25" y="225"/>
                  </a:cubicBezTo>
                  <a:cubicBezTo>
                    <a:pt x="14" y="233"/>
                    <a:pt x="13" y="233"/>
                    <a:pt x="10" y="232"/>
                  </a:cubicBezTo>
                  <a:cubicBezTo>
                    <a:pt x="8" y="232"/>
                    <a:pt x="6" y="231"/>
                    <a:pt x="5" y="229"/>
                  </a:cubicBezTo>
                  <a:cubicBezTo>
                    <a:pt x="1" y="223"/>
                    <a:pt x="6" y="218"/>
                    <a:pt x="19" y="205"/>
                  </a:cubicBezTo>
                  <a:cubicBezTo>
                    <a:pt x="20" y="204"/>
                    <a:pt x="21" y="202"/>
                    <a:pt x="22" y="201"/>
                  </a:cubicBezTo>
                  <a:cubicBezTo>
                    <a:pt x="14" y="207"/>
                    <a:pt x="12" y="207"/>
                    <a:pt x="10" y="206"/>
                  </a:cubicBezTo>
                  <a:cubicBezTo>
                    <a:pt x="8" y="206"/>
                    <a:pt x="6" y="205"/>
                    <a:pt x="5" y="204"/>
                  </a:cubicBezTo>
                  <a:cubicBezTo>
                    <a:pt x="1" y="198"/>
                    <a:pt x="6" y="193"/>
                    <a:pt x="14" y="186"/>
                  </a:cubicBezTo>
                  <a:cubicBezTo>
                    <a:pt x="19" y="181"/>
                    <a:pt x="27" y="174"/>
                    <a:pt x="37" y="165"/>
                  </a:cubicBezTo>
                  <a:cubicBezTo>
                    <a:pt x="55" y="150"/>
                    <a:pt x="78" y="131"/>
                    <a:pt x="103" y="110"/>
                  </a:cubicBezTo>
                  <a:cubicBezTo>
                    <a:pt x="20" y="174"/>
                    <a:pt x="16" y="176"/>
                    <a:pt x="11" y="175"/>
                  </a:cubicBezTo>
                  <a:cubicBezTo>
                    <a:pt x="9" y="175"/>
                    <a:pt x="7" y="174"/>
                    <a:pt x="6" y="172"/>
                  </a:cubicBezTo>
                  <a:cubicBezTo>
                    <a:pt x="2" y="167"/>
                    <a:pt x="1" y="166"/>
                    <a:pt x="44" y="130"/>
                  </a:cubicBezTo>
                  <a:cubicBezTo>
                    <a:pt x="18" y="149"/>
                    <a:pt x="16" y="149"/>
                    <a:pt x="13" y="149"/>
                  </a:cubicBezTo>
                  <a:cubicBezTo>
                    <a:pt x="11" y="148"/>
                    <a:pt x="10" y="147"/>
                    <a:pt x="9" y="146"/>
                  </a:cubicBezTo>
                  <a:cubicBezTo>
                    <a:pt x="5" y="140"/>
                    <a:pt x="9" y="136"/>
                    <a:pt x="16" y="130"/>
                  </a:cubicBezTo>
                  <a:cubicBezTo>
                    <a:pt x="20" y="126"/>
                    <a:pt x="26" y="121"/>
                    <a:pt x="34" y="113"/>
                  </a:cubicBezTo>
                  <a:cubicBezTo>
                    <a:pt x="37" y="111"/>
                    <a:pt x="40" y="109"/>
                    <a:pt x="43" y="106"/>
                  </a:cubicBezTo>
                  <a:cubicBezTo>
                    <a:pt x="26" y="118"/>
                    <a:pt x="25" y="118"/>
                    <a:pt x="23" y="117"/>
                  </a:cubicBezTo>
                  <a:cubicBezTo>
                    <a:pt x="21" y="117"/>
                    <a:pt x="19" y="116"/>
                    <a:pt x="18" y="114"/>
                  </a:cubicBezTo>
                  <a:cubicBezTo>
                    <a:pt x="14" y="109"/>
                    <a:pt x="14" y="109"/>
                    <a:pt x="52" y="71"/>
                  </a:cubicBezTo>
                  <a:cubicBezTo>
                    <a:pt x="53" y="70"/>
                    <a:pt x="54" y="69"/>
                    <a:pt x="55" y="68"/>
                  </a:cubicBezTo>
                  <a:cubicBezTo>
                    <a:pt x="55" y="68"/>
                    <a:pt x="54" y="68"/>
                    <a:pt x="54" y="68"/>
                  </a:cubicBezTo>
                  <a:cubicBezTo>
                    <a:pt x="52" y="68"/>
                    <a:pt x="50" y="67"/>
                    <a:pt x="49" y="65"/>
                  </a:cubicBezTo>
                  <a:cubicBezTo>
                    <a:pt x="47" y="62"/>
                    <a:pt x="47" y="58"/>
                    <a:pt x="51" y="56"/>
                  </a:cubicBezTo>
                  <a:cubicBezTo>
                    <a:pt x="51" y="55"/>
                    <a:pt x="51" y="55"/>
                    <a:pt x="52" y="55"/>
                  </a:cubicBezTo>
                  <a:cubicBezTo>
                    <a:pt x="55" y="53"/>
                    <a:pt x="68" y="43"/>
                    <a:pt x="78" y="36"/>
                  </a:cubicBezTo>
                  <a:cubicBezTo>
                    <a:pt x="107" y="14"/>
                    <a:pt x="107" y="14"/>
                    <a:pt x="111" y="15"/>
                  </a:cubicBezTo>
                  <a:cubicBezTo>
                    <a:pt x="112" y="15"/>
                    <a:pt x="114" y="16"/>
                    <a:pt x="115" y="17"/>
                  </a:cubicBezTo>
                  <a:cubicBezTo>
                    <a:pt x="119" y="23"/>
                    <a:pt x="115" y="27"/>
                    <a:pt x="98" y="45"/>
                  </a:cubicBezTo>
                  <a:cubicBezTo>
                    <a:pt x="96" y="47"/>
                    <a:pt x="94" y="50"/>
                    <a:pt x="91" y="52"/>
                  </a:cubicBezTo>
                  <a:cubicBezTo>
                    <a:pt x="161" y="0"/>
                    <a:pt x="162" y="0"/>
                    <a:pt x="166" y="0"/>
                  </a:cubicBezTo>
                  <a:cubicBezTo>
                    <a:pt x="168" y="1"/>
                    <a:pt x="170" y="2"/>
                    <a:pt x="171" y="3"/>
                  </a:cubicBezTo>
                  <a:cubicBezTo>
                    <a:pt x="175" y="9"/>
                    <a:pt x="171" y="13"/>
                    <a:pt x="164" y="18"/>
                  </a:cubicBezTo>
                  <a:cubicBezTo>
                    <a:pt x="161" y="22"/>
                    <a:pt x="156" y="27"/>
                    <a:pt x="148" y="33"/>
                  </a:cubicBezTo>
                  <a:cubicBezTo>
                    <a:pt x="146" y="35"/>
                    <a:pt x="143" y="38"/>
                    <a:pt x="140" y="41"/>
                  </a:cubicBezTo>
                  <a:cubicBezTo>
                    <a:pt x="193" y="0"/>
                    <a:pt x="195" y="0"/>
                    <a:pt x="199" y="1"/>
                  </a:cubicBezTo>
                  <a:cubicBezTo>
                    <a:pt x="201" y="1"/>
                    <a:pt x="203" y="2"/>
                    <a:pt x="204" y="4"/>
                  </a:cubicBezTo>
                  <a:cubicBezTo>
                    <a:pt x="208" y="10"/>
                    <a:pt x="203" y="15"/>
                    <a:pt x="194" y="23"/>
                  </a:cubicBezTo>
                  <a:cubicBezTo>
                    <a:pt x="194" y="23"/>
                    <a:pt x="194" y="23"/>
                    <a:pt x="194" y="23"/>
                  </a:cubicBezTo>
                  <a:cubicBezTo>
                    <a:pt x="215" y="8"/>
                    <a:pt x="221" y="6"/>
                    <a:pt x="225" y="6"/>
                  </a:cubicBezTo>
                  <a:cubicBezTo>
                    <a:pt x="227" y="7"/>
                    <a:pt x="229" y="8"/>
                    <a:pt x="230" y="9"/>
                  </a:cubicBezTo>
                  <a:cubicBezTo>
                    <a:pt x="234" y="15"/>
                    <a:pt x="229" y="21"/>
                    <a:pt x="220" y="28"/>
                  </a:cubicBezTo>
                  <a:cubicBezTo>
                    <a:pt x="215" y="34"/>
                    <a:pt x="206" y="41"/>
                    <a:pt x="195" y="51"/>
                  </a:cubicBezTo>
                  <a:cubicBezTo>
                    <a:pt x="174" y="69"/>
                    <a:pt x="145" y="93"/>
                    <a:pt x="118" y="116"/>
                  </a:cubicBezTo>
                  <a:cubicBezTo>
                    <a:pt x="108" y="124"/>
                    <a:pt x="97" y="133"/>
                    <a:pt x="87" y="142"/>
                  </a:cubicBezTo>
                  <a:cubicBezTo>
                    <a:pt x="87" y="142"/>
                    <a:pt x="88" y="143"/>
                    <a:pt x="88" y="143"/>
                  </a:cubicBezTo>
                  <a:cubicBezTo>
                    <a:pt x="92" y="149"/>
                    <a:pt x="88" y="153"/>
                    <a:pt x="79" y="163"/>
                  </a:cubicBezTo>
                  <a:cubicBezTo>
                    <a:pt x="75" y="167"/>
                    <a:pt x="70" y="172"/>
                    <a:pt x="64" y="178"/>
                  </a:cubicBezTo>
                  <a:cubicBezTo>
                    <a:pt x="76" y="168"/>
                    <a:pt x="77" y="169"/>
                    <a:pt x="80" y="169"/>
                  </a:cubicBezTo>
                  <a:cubicBezTo>
                    <a:pt x="82" y="169"/>
                    <a:pt x="83" y="170"/>
                    <a:pt x="84" y="172"/>
                  </a:cubicBezTo>
                  <a:cubicBezTo>
                    <a:pt x="88" y="177"/>
                    <a:pt x="85" y="180"/>
                    <a:pt x="78" y="187"/>
                  </a:cubicBezTo>
                  <a:cubicBezTo>
                    <a:pt x="75" y="191"/>
                    <a:pt x="70" y="197"/>
                    <a:pt x="64" y="203"/>
                  </a:cubicBezTo>
                  <a:cubicBezTo>
                    <a:pt x="62" y="206"/>
                    <a:pt x="59" y="208"/>
                    <a:pt x="56" y="211"/>
                  </a:cubicBezTo>
                  <a:cubicBezTo>
                    <a:pt x="75" y="196"/>
                    <a:pt x="76" y="197"/>
                    <a:pt x="80" y="197"/>
                  </a:cubicBezTo>
                  <a:cubicBezTo>
                    <a:pt x="82" y="197"/>
                    <a:pt x="83" y="198"/>
                    <a:pt x="84" y="200"/>
                  </a:cubicBezTo>
                  <a:cubicBezTo>
                    <a:pt x="88" y="205"/>
                    <a:pt x="84" y="210"/>
                    <a:pt x="74" y="222"/>
                  </a:cubicBezTo>
                  <a:cubicBezTo>
                    <a:pt x="70" y="226"/>
                    <a:pt x="65" y="231"/>
                    <a:pt x="60" y="236"/>
                  </a:cubicBezTo>
                  <a:cubicBezTo>
                    <a:pt x="76" y="224"/>
                    <a:pt x="77" y="225"/>
                    <a:pt x="80" y="225"/>
                  </a:cubicBezTo>
                  <a:cubicBezTo>
                    <a:pt x="82" y="225"/>
                    <a:pt x="83" y="226"/>
                    <a:pt x="84" y="228"/>
                  </a:cubicBezTo>
                  <a:cubicBezTo>
                    <a:pt x="88" y="233"/>
                    <a:pt x="84" y="237"/>
                    <a:pt x="75" y="248"/>
                  </a:cubicBezTo>
                  <a:cubicBezTo>
                    <a:pt x="72" y="250"/>
                    <a:pt x="69" y="254"/>
                    <a:pt x="66" y="257"/>
                  </a:cubicBezTo>
                  <a:cubicBezTo>
                    <a:pt x="77" y="249"/>
                    <a:pt x="77" y="249"/>
                    <a:pt x="80" y="249"/>
                  </a:cubicBezTo>
                  <a:cubicBezTo>
                    <a:pt x="82" y="250"/>
                    <a:pt x="83" y="251"/>
                    <a:pt x="84" y="252"/>
                  </a:cubicBezTo>
                  <a:cubicBezTo>
                    <a:pt x="88" y="257"/>
                    <a:pt x="85" y="260"/>
                    <a:pt x="78" y="267"/>
                  </a:cubicBezTo>
                  <a:cubicBezTo>
                    <a:pt x="75" y="271"/>
                    <a:pt x="70" y="277"/>
                    <a:pt x="64" y="283"/>
                  </a:cubicBezTo>
                  <a:cubicBezTo>
                    <a:pt x="61" y="287"/>
                    <a:pt x="57" y="291"/>
                    <a:pt x="52" y="296"/>
                  </a:cubicBezTo>
                  <a:cubicBezTo>
                    <a:pt x="76" y="278"/>
                    <a:pt x="76" y="278"/>
                    <a:pt x="80" y="278"/>
                  </a:cubicBezTo>
                  <a:cubicBezTo>
                    <a:pt x="82" y="279"/>
                    <a:pt x="83" y="280"/>
                    <a:pt x="84" y="281"/>
                  </a:cubicBezTo>
                  <a:cubicBezTo>
                    <a:pt x="87" y="284"/>
                    <a:pt x="86" y="289"/>
                    <a:pt x="83" y="291"/>
                  </a:cubicBezTo>
                  <a:cubicBezTo>
                    <a:pt x="82" y="291"/>
                    <a:pt x="82" y="292"/>
                    <a:pt x="81" y="292"/>
                  </a:cubicBezTo>
                  <a:cubicBezTo>
                    <a:pt x="79" y="294"/>
                    <a:pt x="68" y="302"/>
                    <a:pt x="58" y="309"/>
                  </a:cubicBezTo>
                  <a:cubicBezTo>
                    <a:pt x="20" y="339"/>
                    <a:pt x="14" y="342"/>
                    <a:pt x="11" y="342"/>
                  </a:cubicBezTo>
                  <a:close/>
                  <a:moveTo>
                    <a:pt x="73" y="289"/>
                  </a:moveTo>
                  <a:cubicBezTo>
                    <a:pt x="74" y="290"/>
                    <a:pt x="74" y="291"/>
                    <a:pt x="75" y="291"/>
                  </a:cubicBezTo>
                  <a:cubicBezTo>
                    <a:pt x="74" y="291"/>
                    <a:pt x="74" y="290"/>
                    <a:pt x="73" y="289"/>
                  </a:cubicBezTo>
                  <a:close/>
                  <a:moveTo>
                    <a:pt x="55" y="54"/>
                  </a:moveTo>
                  <a:cubicBezTo>
                    <a:pt x="57" y="54"/>
                    <a:pt x="59" y="55"/>
                    <a:pt x="60" y="57"/>
                  </a:cubicBezTo>
                  <a:cubicBezTo>
                    <a:pt x="58" y="54"/>
                    <a:pt x="55" y="54"/>
                    <a:pt x="53" y="55"/>
                  </a:cubicBezTo>
                  <a:cubicBezTo>
                    <a:pt x="53" y="54"/>
                    <a:pt x="54" y="54"/>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25" name="Freeform 241"/>
            <p:cNvSpPr>
              <a:spLocks/>
            </p:cNvSpPr>
            <p:nvPr/>
          </p:nvSpPr>
          <p:spPr bwMode="gray">
            <a:xfrm>
              <a:off x="9699626" y="2914651"/>
              <a:ext cx="841375" cy="795338"/>
            </a:xfrm>
            <a:custGeom>
              <a:avLst/>
              <a:gdLst>
                <a:gd name="T0" fmla="*/ 214 w 355"/>
                <a:gd name="T1" fmla="*/ 332 h 335"/>
                <a:gd name="T2" fmla="*/ 187 w 355"/>
                <a:gd name="T3" fmla="*/ 331 h 335"/>
                <a:gd name="T4" fmla="*/ 242 w 355"/>
                <a:gd name="T5" fmla="*/ 267 h 335"/>
                <a:gd name="T6" fmla="*/ 155 w 355"/>
                <a:gd name="T7" fmla="*/ 319 h 335"/>
                <a:gd name="T8" fmla="*/ 167 w 355"/>
                <a:gd name="T9" fmla="*/ 289 h 335"/>
                <a:gd name="T10" fmla="*/ 146 w 355"/>
                <a:gd name="T11" fmla="*/ 276 h 335"/>
                <a:gd name="T12" fmla="*/ 118 w 355"/>
                <a:gd name="T13" fmla="*/ 291 h 335"/>
                <a:gd name="T14" fmla="*/ 106 w 355"/>
                <a:gd name="T15" fmla="*/ 275 h 335"/>
                <a:gd name="T16" fmla="*/ 97 w 355"/>
                <a:gd name="T17" fmla="*/ 257 h 335"/>
                <a:gd name="T18" fmla="*/ 90 w 355"/>
                <a:gd name="T19" fmla="*/ 236 h 335"/>
                <a:gd name="T20" fmla="*/ 114 w 355"/>
                <a:gd name="T21" fmla="*/ 191 h 335"/>
                <a:gd name="T22" fmla="*/ 87 w 355"/>
                <a:gd name="T23" fmla="*/ 191 h 335"/>
                <a:gd name="T24" fmla="*/ 86 w 355"/>
                <a:gd name="T25" fmla="*/ 183 h 335"/>
                <a:gd name="T26" fmla="*/ 99 w 355"/>
                <a:gd name="T27" fmla="*/ 150 h 335"/>
                <a:gd name="T28" fmla="*/ 93 w 355"/>
                <a:gd name="T29" fmla="*/ 129 h 335"/>
                <a:gd name="T30" fmla="*/ 81 w 355"/>
                <a:gd name="T31" fmla="*/ 124 h 335"/>
                <a:gd name="T32" fmla="*/ 76 w 355"/>
                <a:gd name="T33" fmla="*/ 102 h 335"/>
                <a:gd name="T34" fmla="*/ 62 w 355"/>
                <a:gd name="T35" fmla="*/ 81 h 335"/>
                <a:gd name="T36" fmla="*/ 42 w 355"/>
                <a:gd name="T37" fmla="*/ 70 h 335"/>
                <a:gd name="T38" fmla="*/ 50 w 355"/>
                <a:gd name="T39" fmla="*/ 42 h 335"/>
                <a:gd name="T40" fmla="*/ 4 w 355"/>
                <a:gd name="T41" fmla="*/ 58 h 335"/>
                <a:gd name="T42" fmla="*/ 86 w 355"/>
                <a:gd name="T43" fmla="*/ 1 h 335"/>
                <a:gd name="T44" fmla="*/ 104 w 355"/>
                <a:gd name="T45" fmla="*/ 12 h 335"/>
                <a:gd name="T46" fmla="*/ 91 w 355"/>
                <a:gd name="T47" fmla="*/ 52 h 335"/>
                <a:gd name="T48" fmla="*/ 128 w 355"/>
                <a:gd name="T49" fmla="*/ 33 h 335"/>
                <a:gd name="T50" fmla="*/ 138 w 355"/>
                <a:gd name="T51" fmla="*/ 50 h 335"/>
                <a:gd name="T52" fmla="*/ 147 w 355"/>
                <a:gd name="T53" fmla="*/ 69 h 335"/>
                <a:gd name="T54" fmla="*/ 128 w 355"/>
                <a:gd name="T55" fmla="*/ 109 h 335"/>
                <a:gd name="T56" fmla="*/ 158 w 355"/>
                <a:gd name="T57" fmla="*/ 97 h 335"/>
                <a:gd name="T58" fmla="*/ 132 w 355"/>
                <a:gd name="T59" fmla="*/ 134 h 335"/>
                <a:gd name="T60" fmla="*/ 144 w 355"/>
                <a:gd name="T61" fmla="*/ 151 h 335"/>
                <a:gd name="T62" fmla="*/ 160 w 355"/>
                <a:gd name="T63" fmla="*/ 148 h 335"/>
                <a:gd name="T64" fmla="*/ 160 w 355"/>
                <a:gd name="T65" fmla="*/ 179 h 335"/>
                <a:gd name="T66" fmla="*/ 161 w 355"/>
                <a:gd name="T67" fmla="*/ 204 h 335"/>
                <a:gd name="T68" fmla="*/ 163 w 355"/>
                <a:gd name="T69" fmla="*/ 221 h 335"/>
                <a:gd name="T70" fmla="*/ 157 w 355"/>
                <a:gd name="T71" fmla="*/ 247 h 335"/>
                <a:gd name="T72" fmla="*/ 165 w 355"/>
                <a:gd name="T73" fmla="*/ 273 h 335"/>
                <a:gd name="T74" fmla="*/ 186 w 355"/>
                <a:gd name="T75" fmla="*/ 291 h 335"/>
                <a:gd name="T76" fmla="*/ 351 w 355"/>
                <a:gd name="T77" fmla="*/ 178 h 335"/>
                <a:gd name="T78" fmla="*/ 350 w 355"/>
                <a:gd name="T79" fmla="*/ 207 h 335"/>
                <a:gd name="T80" fmla="*/ 305 w 355"/>
                <a:gd name="T81" fmla="*/ 257 h 335"/>
                <a:gd name="T82" fmla="*/ 341 w 355"/>
                <a:gd name="T83" fmla="*/ 248 h 335"/>
                <a:gd name="T84" fmla="*/ 220 w 355"/>
                <a:gd name="T85" fmla="*/ 33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5" h="335">
                  <a:moveTo>
                    <a:pt x="220" y="335"/>
                  </a:moveTo>
                  <a:cubicBezTo>
                    <a:pt x="220" y="335"/>
                    <a:pt x="220" y="335"/>
                    <a:pt x="219" y="334"/>
                  </a:cubicBezTo>
                  <a:cubicBezTo>
                    <a:pt x="217" y="334"/>
                    <a:pt x="215" y="333"/>
                    <a:pt x="214" y="332"/>
                  </a:cubicBezTo>
                  <a:cubicBezTo>
                    <a:pt x="210" y="325"/>
                    <a:pt x="213" y="322"/>
                    <a:pt x="242" y="295"/>
                  </a:cubicBezTo>
                  <a:cubicBezTo>
                    <a:pt x="244" y="293"/>
                    <a:pt x="246" y="290"/>
                    <a:pt x="249" y="288"/>
                  </a:cubicBezTo>
                  <a:cubicBezTo>
                    <a:pt x="192" y="332"/>
                    <a:pt x="191" y="332"/>
                    <a:pt x="187" y="331"/>
                  </a:cubicBezTo>
                  <a:cubicBezTo>
                    <a:pt x="185" y="331"/>
                    <a:pt x="183" y="330"/>
                    <a:pt x="182" y="328"/>
                  </a:cubicBezTo>
                  <a:cubicBezTo>
                    <a:pt x="178" y="322"/>
                    <a:pt x="181" y="320"/>
                    <a:pt x="200" y="303"/>
                  </a:cubicBezTo>
                  <a:cubicBezTo>
                    <a:pt x="211" y="293"/>
                    <a:pt x="226" y="280"/>
                    <a:pt x="242" y="267"/>
                  </a:cubicBezTo>
                  <a:cubicBezTo>
                    <a:pt x="244" y="265"/>
                    <a:pt x="246" y="263"/>
                    <a:pt x="248" y="261"/>
                  </a:cubicBezTo>
                  <a:cubicBezTo>
                    <a:pt x="170" y="321"/>
                    <a:pt x="165" y="323"/>
                    <a:pt x="160" y="322"/>
                  </a:cubicBezTo>
                  <a:cubicBezTo>
                    <a:pt x="158" y="322"/>
                    <a:pt x="157" y="321"/>
                    <a:pt x="155" y="319"/>
                  </a:cubicBezTo>
                  <a:cubicBezTo>
                    <a:pt x="152" y="315"/>
                    <a:pt x="152" y="315"/>
                    <a:pt x="172" y="286"/>
                  </a:cubicBezTo>
                  <a:cubicBezTo>
                    <a:pt x="172" y="286"/>
                    <a:pt x="173" y="285"/>
                    <a:pt x="173" y="285"/>
                  </a:cubicBezTo>
                  <a:cubicBezTo>
                    <a:pt x="171" y="286"/>
                    <a:pt x="169" y="288"/>
                    <a:pt x="167" y="289"/>
                  </a:cubicBezTo>
                  <a:cubicBezTo>
                    <a:pt x="141" y="309"/>
                    <a:pt x="141" y="309"/>
                    <a:pt x="137" y="309"/>
                  </a:cubicBezTo>
                  <a:cubicBezTo>
                    <a:pt x="136" y="308"/>
                    <a:pt x="134" y="307"/>
                    <a:pt x="133" y="306"/>
                  </a:cubicBezTo>
                  <a:cubicBezTo>
                    <a:pt x="130" y="301"/>
                    <a:pt x="130" y="301"/>
                    <a:pt x="146" y="276"/>
                  </a:cubicBezTo>
                  <a:cubicBezTo>
                    <a:pt x="148" y="274"/>
                    <a:pt x="149" y="272"/>
                    <a:pt x="151" y="269"/>
                  </a:cubicBezTo>
                  <a:cubicBezTo>
                    <a:pt x="149" y="271"/>
                    <a:pt x="147" y="272"/>
                    <a:pt x="145" y="274"/>
                  </a:cubicBezTo>
                  <a:cubicBezTo>
                    <a:pt x="122" y="291"/>
                    <a:pt x="122" y="291"/>
                    <a:pt x="118" y="291"/>
                  </a:cubicBezTo>
                  <a:cubicBezTo>
                    <a:pt x="117" y="290"/>
                    <a:pt x="115" y="289"/>
                    <a:pt x="114" y="288"/>
                  </a:cubicBezTo>
                  <a:cubicBezTo>
                    <a:pt x="111" y="284"/>
                    <a:pt x="110" y="282"/>
                    <a:pt x="124" y="265"/>
                  </a:cubicBezTo>
                  <a:cubicBezTo>
                    <a:pt x="110" y="275"/>
                    <a:pt x="109" y="275"/>
                    <a:pt x="106" y="275"/>
                  </a:cubicBezTo>
                  <a:cubicBezTo>
                    <a:pt x="105" y="275"/>
                    <a:pt x="103" y="273"/>
                    <a:pt x="102" y="272"/>
                  </a:cubicBezTo>
                  <a:cubicBezTo>
                    <a:pt x="99" y="268"/>
                    <a:pt x="98" y="267"/>
                    <a:pt x="113" y="249"/>
                  </a:cubicBezTo>
                  <a:cubicBezTo>
                    <a:pt x="101" y="257"/>
                    <a:pt x="99" y="257"/>
                    <a:pt x="97" y="257"/>
                  </a:cubicBezTo>
                  <a:cubicBezTo>
                    <a:pt x="95" y="257"/>
                    <a:pt x="93" y="256"/>
                    <a:pt x="92" y="254"/>
                  </a:cubicBezTo>
                  <a:cubicBezTo>
                    <a:pt x="89" y="250"/>
                    <a:pt x="88" y="249"/>
                    <a:pt x="107" y="227"/>
                  </a:cubicBezTo>
                  <a:cubicBezTo>
                    <a:pt x="94" y="237"/>
                    <a:pt x="93" y="237"/>
                    <a:pt x="90" y="236"/>
                  </a:cubicBezTo>
                  <a:cubicBezTo>
                    <a:pt x="88" y="236"/>
                    <a:pt x="86" y="235"/>
                    <a:pt x="85" y="234"/>
                  </a:cubicBezTo>
                  <a:cubicBezTo>
                    <a:pt x="82" y="229"/>
                    <a:pt x="82" y="229"/>
                    <a:pt x="108" y="198"/>
                  </a:cubicBezTo>
                  <a:cubicBezTo>
                    <a:pt x="110" y="196"/>
                    <a:pt x="112" y="194"/>
                    <a:pt x="114" y="191"/>
                  </a:cubicBezTo>
                  <a:cubicBezTo>
                    <a:pt x="90" y="209"/>
                    <a:pt x="90" y="209"/>
                    <a:pt x="86" y="209"/>
                  </a:cubicBezTo>
                  <a:cubicBezTo>
                    <a:pt x="84" y="208"/>
                    <a:pt x="83" y="207"/>
                    <a:pt x="81" y="206"/>
                  </a:cubicBezTo>
                  <a:cubicBezTo>
                    <a:pt x="78" y="201"/>
                    <a:pt x="81" y="198"/>
                    <a:pt x="87" y="191"/>
                  </a:cubicBezTo>
                  <a:cubicBezTo>
                    <a:pt x="91" y="187"/>
                    <a:pt x="95" y="182"/>
                    <a:pt x="101" y="177"/>
                  </a:cubicBezTo>
                  <a:cubicBezTo>
                    <a:pt x="102" y="175"/>
                    <a:pt x="103" y="174"/>
                    <a:pt x="105" y="173"/>
                  </a:cubicBezTo>
                  <a:cubicBezTo>
                    <a:pt x="90" y="183"/>
                    <a:pt x="89" y="183"/>
                    <a:pt x="86" y="183"/>
                  </a:cubicBezTo>
                  <a:cubicBezTo>
                    <a:pt x="84" y="182"/>
                    <a:pt x="82" y="181"/>
                    <a:pt x="81" y="180"/>
                  </a:cubicBezTo>
                  <a:cubicBezTo>
                    <a:pt x="77" y="174"/>
                    <a:pt x="82" y="169"/>
                    <a:pt x="95" y="155"/>
                  </a:cubicBezTo>
                  <a:cubicBezTo>
                    <a:pt x="96" y="153"/>
                    <a:pt x="97" y="152"/>
                    <a:pt x="99" y="150"/>
                  </a:cubicBezTo>
                  <a:cubicBezTo>
                    <a:pt x="90" y="156"/>
                    <a:pt x="89" y="156"/>
                    <a:pt x="86" y="156"/>
                  </a:cubicBezTo>
                  <a:cubicBezTo>
                    <a:pt x="84" y="156"/>
                    <a:pt x="82" y="154"/>
                    <a:pt x="81" y="153"/>
                  </a:cubicBezTo>
                  <a:cubicBezTo>
                    <a:pt x="77" y="147"/>
                    <a:pt x="81" y="142"/>
                    <a:pt x="93" y="129"/>
                  </a:cubicBezTo>
                  <a:cubicBezTo>
                    <a:pt x="96" y="125"/>
                    <a:pt x="99" y="122"/>
                    <a:pt x="102" y="117"/>
                  </a:cubicBezTo>
                  <a:cubicBezTo>
                    <a:pt x="90" y="127"/>
                    <a:pt x="89" y="127"/>
                    <a:pt x="86" y="126"/>
                  </a:cubicBezTo>
                  <a:cubicBezTo>
                    <a:pt x="84" y="126"/>
                    <a:pt x="82" y="125"/>
                    <a:pt x="81" y="124"/>
                  </a:cubicBezTo>
                  <a:cubicBezTo>
                    <a:pt x="78" y="119"/>
                    <a:pt x="77" y="118"/>
                    <a:pt x="96" y="96"/>
                  </a:cubicBezTo>
                  <a:cubicBezTo>
                    <a:pt x="84" y="105"/>
                    <a:pt x="83" y="105"/>
                    <a:pt x="81" y="104"/>
                  </a:cubicBezTo>
                  <a:cubicBezTo>
                    <a:pt x="79" y="104"/>
                    <a:pt x="77" y="103"/>
                    <a:pt x="76" y="102"/>
                  </a:cubicBezTo>
                  <a:cubicBezTo>
                    <a:pt x="73" y="97"/>
                    <a:pt x="73" y="97"/>
                    <a:pt x="93" y="68"/>
                  </a:cubicBezTo>
                  <a:cubicBezTo>
                    <a:pt x="70" y="85"/>
                    <a:pt x="70" y="85"/>
                    <a:pt x="66" y="84"/>
                  </a:cubicBezTo>
                  <a:cubicBezTo>
                    <a:pt x="65" y="84"/>
                    <a:pt x="63" y="83"/>
                    <a:pt x="62" y="81"/>
                  </a:cubicBezTo>
                  <a:cubicBezTo>
                    <a:pt x="59" y="77"/>
                    <a:pt x="58" y="77"/>
                    <a:pt x="78" y="46"/>
                  </a:cubicBezTo>
                  <a:cubicBezTo>
                    <a:pt x="77" y="47"/>
                    <a:pt x="75" y="48"/>
                    <a:pt x="73" y="50"/>
                  </a:cubicBezTo>
                  <a:cubicBezTo>
                    <a:pt x="46" y="71"/>
                    <a:pt x="45" y="71"/>
                    <a:pt x="42" y="70"/>
                  </a:cubicBezTo>
                  <a:cubicBezTo>
                    <a:pt x="40" y="70"/>
                    <a:pt x="38" y="69"/>
                    <a:pt x="37" y="67"/>
                  </a:cubicBezTo>
                  <a:cubicBezTo>
                    <a:pt x="34" y="63"/>
                    <a:pt x="33" y="63"/>
                    <a:pt x="51" y="41"/>
                  </a:cubicBezTo>
                  <a:cubicBezTo>
                    <a:pt x="51" y="41"/>
                    <a:pt x="51" y="41"/>
                    <a:pt x="50" y="42"/>
                  </a:cubicBezTo>
                  <a:cubicBezTo>
                    <a:pt x="11" y="71"/>
                    <a:pt x="11" y="71"/>
                    <a:pt x="7" y="71"/>
                  </a:cubicBezTo>
                  <a:cubicBezTo>
                    <a:pt x="5" y="70"/>
                    <a:pt x="3" y="69"/>
                    <a:pt x="2" y="68"/>
                  </a:cubicBezTo>
                  <a:cubicBezTo>
                    <a:pt x="0" y="65"/>
                    <a:pt x="1" y="60"/>
                    <a:pt x="4" y="58"/>
                  </a:cubicBezTo>
                  <a:cubicBezTo>
                    <a:pt x="4" y="58"/>
                    <a:pt x="5" y="57"/>
                    <a:pt x="6" y="57"/>
                  </a:cubicBezTo>
                  <a:cubicBezTo>
                    <a:pt x="10" y="55"/>
                    <a:pt x="27" y="41"/>
                    <a:pt x="42" y="30"/>
                  </a:cubicBezTo>
                  <a:cubicBezTo>
                    <a:pt x="82" y="0"/>
                    <a:pt x="82" y="0"/>
                    <a:pt x="86" y="1"/>
                  </a:cubicBezTo>
                  <a:cubicBezTo>
                    <a:pt x="88" y="1"/>
                    <a:pt x="90" y="2"/>
                    <a:pt x="91" y="3"/>
                  </a:cubicBezTo>
                  <a:cubicBezTo>
                    <a:pt x="94" y="8"/>
                    <a:pt x="94" y="9"/>
                    <a:pt x="81" y="26"/>
                  </a:cubicBezTo>
                  <a:cubicBezTo>
                    <a:pt x="100" y="12"/>
                    <a:pt x="101" y="12"/>
                    <a:pt x="104" y="12"/>
                  </a:cubicBezTo>
                  <a:cubicBezTo>
                    <a:pt x="106" y="12"/>
                    <a:pt x="108" y="14"/>
                    <a:pt x="109" y="15"/>
                  </a:cubicBezTo>
                  <a:cubicBezTo>
                    <a:pt x="112" y="19"/>
                    <a:pt x="112" y="19"/>
                    <a:pt x="96" y="44"/>
                  </a:cubicBezTo>
                  <a:cubicBezTo>
                    <a:pt x="95" y="46"/>
                    <a:pt x="93" y="49"/>
                    <a:pt x="91" y="52"/>
                  </a:cubicBezTo>
                  <a:cubicBezTo>
                    <a:pt x="93" y="50"/>
                    <a:pt x="95" y="49"/>
                    <a:pt x="96" y="48"/>
                  </a:cubicBezTo>
                  <a:cubicBezTo>
                    <a:pt x="120" y="30"/>
                    <a:pt x="120" y="30"/>
                    <a:pt x="124" y="30"/>
                  </a:cubicBezTo>
                  <a:cubicBezTo>
                    <a:pt x="125" y="30"/>
                    <a:pt x="127" y="32"/>
                    <a:pt x="128" y="33"/>
                  </a:cubicBezTo>
                  <a:cubicBezTo>
                    <a:pt x="132" y="38"/>
                    <a:pt x="132" y="38"/>
                    <a:pt x="111" y="66"/>
                  </a:cubicBezTo>
                  <a:cubicBezTo>
                    <a:pt x="111" y="67"/>
                    <a:pt x="110" y="68"/>
                    <a:pt x="110" y="68"/>
                  </a:cubicBezTo>
                  <a:cubicBezTo>
                    <a:pt x="134" y="50"/>
                    <a:pt x="135" y="50"/>
                    <a:pt x="138" y="50"/>
                  </a:cubicBezTo>
                  <a:cubicBezTo>
                    <a:pt x="140" y="51"/>
                    <a:pt x="142" y="52"/>
                    <a:pt x="143" y="53"/>
                  </a:cubicBezTo>
                  <a:cubicBezTo>
                    <a:pt x="146" y="58"/>
                    <a:pt x="146" y="58"/>
                    <a:pt x="128" y="80"/>
                  </a:cubicBezTo>
                  <a:cubicBezTo>
                    <a:pt x="143" y="69"/>
                    <a:pt x="144" y="69"/>
                    <a:pt x="147" y="69"/>
                  </a:cubicBezTo>
                  <a:cubicBezTo>
                    <a:pt x="149" y="70"/>
                    <a:pt x="151" y="71"/>
                    <a:pt x="152" y="72"/>
                  </a:cubicBezTo>
                  <a:cubicBezTo>
                    <a:pt x="155" y="77"/>
                    <a:pt x="152" y="81"/>
                    <a:pt x="145" y="90"/>
                  </a:cubicBezTo>
                  <a:cubicBezTo>
                    <a:pt x="140" y="95"/>
                    <a:pt x="134" y="102"/>
                    <a:pt x="128" y="109"/>
                  </a:cubicBezTo>
                  <a:cubicBezTo>
                    <a:pt x="128" y="109"/>
                    <a:pt x="127" y="110"/>
                    <a:pt x="127" y="110"/>
                  </a:cubicBezTo>
                  <a:cubicBezTo>
                    <a:pt x="148" y="94"/>
                    <a:pt x="150" y="94"/>
                    <a:pt x="154" y="94"/>
                  </a:cubicBezTo>
                  <a:cubicBezTo>
                    <a:pt x="155" y="94"/>
                    <a:pt x="157" y="95"/>
                    <a:pt x="158" y="97"/>
                  </a:cubicBezTo>
                  <a:cubicBezTo>
                    <a:pt x="162" y="102"/>
                    <a:pt x="159" y="105"/>
                    <a:pt x="151" y="114"/>
                  </a:cubicBezTo>
                  <a:cubicBezTo>
                    <a:pt x="146" y="119"/>
                    <a:pt x="140" y="126"/>
                    <a:pt x="133" y="134"/>
                  </a:cubicBezTo>
                  <a:cubicBezTo>
                    <a:pt x="133" y="134"/>
                    <a:pt x="133" y="134"/>
                    <a:pt x="132" y="134"/>
                  </a:cubicBezTo>
                  <a:cubicBezTo>
                    <a:pt x="152" y="119"/>
                    <a:pt x="153" y="119"/>
                    <a:pt x="156" y="119"/>
                  </a:cubicBezTo>
                  <a:cubicBezTo>
                    <a:pt x="158" y="120"/>
                    <a:pt x="159" y="121"/>
                    <a:pt x="160" y="122"/>
                  </a:cubicBezTo>
                  <a:cubicBezTo>
                    <a:pt x="164" y="128"/>
                    <a:pt x="162" y="132"/>
                    <a:pt x="144" y="151"/>
                  </a:cubicBezTo>
                  <a:cubicBezTo>
                    <a:pt x="144" y="151"/>
                    <a:pt x="144" y="151"/>
                    <a:pt x="143" y="152"/>
                  </a:cubicBezTo>
                  <a:cubicBezTo>
                    <a:pt x="152" y="145"/>
                    <a:pt x="153" y="145"/>
                    <a:pt x="156" y="146"/>
                  </a:cubicBezTo>
                  <a:cubicBezTo>
                    <a:pt x="158" y="146"/>
                    <a:pt x="159" y="147"/>
                    <a:pt x="160" y="148"/>
                  </a:cubicBezTo>
                  <a:cubicBezTo>
                    <a:pt x="164" y="153"/>
                    <a:pt x="164" y="154"/>
                    <a:pt x="134" y="189"/>
                  </a:cubicBezTo>
                  <a:cubicBezTo>
                    <a:pt x="152" y="176"/>
                    <a:pt x="152" y="176"/>
                    <a:pt x="156" y="176"/>
                  </a:cubicBezTo>
                  <a:cubicBezTo>
                    <a:pt x="158" y="176"/>
                    <a:pt x="159" y="177"/>
                    <a:pt x="160" y="179"/>
                  </a:cubicBezTo>
                  <a:cubicBezTo>
                    <a:pt x="164" y="183"/>
                    <a:pt x="164" y="184"/>
                    <a:pt x="143" y="208"/>
                  </a:cubicBezTo>
                  <a:cubicBezTo>
                    <a:pt x="153" y="200"/>
                    <a:pt x="154" y="200"/>
                    <a:pt x="157" y="201"/>
                  </a:cubicBezTo>
                  <a:cubicBezTo>
                    <a:pt x="158" y="201"/>
                    <a:pt x="160" y="202"/>
                    <a:pt x="161" y="204"/>
                  </a:cubicBezTo>
                  <a:cubicBezTo>
                    <a:pt x="165" y="208"/>
                    <a:pt x="162" y="211"/>
                    <a:pt x="156" y="218"/>
                  </a:cubicBezTo>
                  <a:cubicBezTo>
                    <a:pt x="154" y="222"/>
                    <a:pt x="150" y="226"/>
                    <a:pt x="146" y="231"/>
                  </a:cubicBezTo>
                  <a:cubicBezTo>
                    <a:pt x="160" y="220"/>
                    <a:pt x="160" y="220"/>
                    <a:pt x="163" y="221"/>
                  </a:cubicBezTo>
                  <a:cubicBezTo>
                    <a:pt x="165" y="221"/>
                    <a:pt x="167" y="222"/>
                    <a:pt x="168" y="224"/>
                  </a:cubicBezTo>
                  <a:cubicBezTo>
                    <a:pt x="171" y="228"/>
                    <a:pt x="169" y="232"/>
                    <a:pt x="162" y="240"/>
                  </a:cubicBezTo>
                  <a:cubicBezTo>
                    <a:pt x="161" y="242"/>
                    <a:pt x="159" y="245"/>
                    <a:pt x="157" y="247"/>
                  </a:cubicBezTo>
                  <a:cubicBezTo>
                    <a:pt x="172" y="236"/>
                    <a:pt x="173" y="236"/>
                    <a:pt x="176" y="237"/>
                  </a:cubicBezTo>
                  <a:cubicBezTo>
                    <a:pt x="177" y="237"/>
                    <a:pt x="179" y="238"/>
                    <a:pt x="180" y="240"/>
                  </a:cubicBezTo>
                  <a:cubicBezTo>
                    <a:pt x="183" y="244"/>
                    <a:pt x="184" y="245"/>
                    <a:pt x="165" y="273"/>
                  </a:cubicBezTo>
                  <a:cubicBezTo>
                    <a:pt x="196" y="250"/>
                    <a:pt x="197" y="250"/>
                    <a:pt x="200" y="250"/>
                  </a:cubicBezTo>
                  <a:cubicBezTo>
                    <a:pt x="202" y="251"/>
                    <a:pt x="204" y="252"/>
                    <a:pt x="205" y="253"/>
                  </a:cubicBezTo>
                  <a:cubicBezTo>
                    <a:pt x="209" y="258"/>
                    <a:pt x="208" y="260"/>
                    <a:pt x="186" y="291"/>
                  </a:cubicBezTo>
                  <a:cubicBezTo>
                    <a:pt x="205" y="277"/>
                    <a:pt x="230" y="257"/>
                    <a:pt x="253" y="240"/>
                  </a:cubicBezTo>
                  <a:cubicBezTo>
                    <a:pt x="337" y="176"/>
                    <a:pt x="341" y="174"/>
                    <a:pt x="346" y="175"/>
                  </a:cubicBezTo>
                  <a:cubicBezTo>
                    <a:pt x="348" y="175"/>
                    <a:pt x="349" y="176"/>
                    <a:pt x="351" y="178"/>
                  </a:cubicBezTo>
                  <a:cubicBezTo>
                    <a:pt x="355" y="183"/>
                    <a:pt x="353" y="187"/>
                    <a:pt x="324" y="214"/>
                  </a:cubicBezTo>
                  <a:cubicBezTo>
                    <a:pt x="337" y="205"/>
                    <a:pt x="341" y="203"/>
                    <a:pt x="344" y="204"/>
                  </a:cubicBezTo>
                  <a:cubicBezTo>
                    <a:pt x="347" y="204"/>
                    <a:pt x="348" y="205"/>
                    <a:pt x="350" y="207"/>
                  </a:cubicBezTo>
                  <a:cubicBezTo>
                    <a:pt x="354" y="212"/>
                    <a:pt x="351" y="215"/>
                    <a:pt x="337" y="228"/>
                  </a:cubicBezTo>
                  <a:cubicBezTo>
                    <a:pt x="329" y="235"/>
                    <a:pt x="318" y="244"/>
                    <a:pt x="307" y="255"/>
                  </a:cubicBezTo>
                  <a:cubicBezTo>
                    <a:pt x="306" y="255"/>
                    <a:pt x="305" y="256"/>
                    <a:pt x="305" y="257"/>
                  </a:cubicBezTo>
                  <a:cubicBezTo>
                    <a:pt x="333" y="235"/>
                    <a:pt x="334" y="235"/>
                    <a:pt x="338" y="236"/>
                  </a:cubicBezTo>
                  <a:cubicBezTo>
                    <a:pt x="340" y="236"/>
                    <a:pt x="341" y="237"/>
                    <a:pt x="342" y="238"/>
                  </a:cubicBezTo>
                  <a:cubicBezTo>
                    <a:pt x="345" y="242"/>
                    <a:pt x="344" y="246"/>
                    <a:pt x="341" y="248"/>
                  </a:cubicBezTo>
                  <a:cubicBezTo>
                    <a:pt x="340" y="249"/>
                    <a:pt x="339" y="249"/>
                    <a:pt x="338" y="249"/>
                  </a:cubicBezTo>
                  <a:cubicBezTo>
                    <a:pt x="333" y="253"/>
                    <a:pt x="309" y="271"/>
                    <a:pt x="289" y="286"/>
                  </a:cubicBezTo>
                  <a:cubicBezTo>
                    <a:pt x="233" y="330"/>
                    <a:pt x="225" y="335"/>
                    <a:pt x="220"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26" name="Freeform 242"/>
            <p:cNvSpPr>
              <a:spLocks noEditPoints="1"/>
            </p:cNvSpPr>
            <p:nvPr/>
          </p:nvSpPr>
          <p:spPr bwMode="gray">
            <a:xfrm>
              <a:off x="9434513" y="2882901"/>
              <a:ext cx="446088" cy="338138"/>
            </a:xfrm>
            <a:custGeom>
              <a:avLst/>
              <a:gdLst>
                <a:gd name="T0" fmla="*/ 11 w 188"/>
                <a:gd name="T1" fmla="*/ 143 h 143"/>
                <a:gd name="T2" fmla="*/ 10 w 188"/>
                <a:gd name="T3" fmla="*/ 143 h 143"/>
                <a:gd name="T4" fmla="*/ 5 w 188"/>
                <a:gd name="T5" fmla="*/ 140 h 143"/>
                <a:gd name="T6" fmla="*/ 24 w 188"/>
                <a:gd name="T7" fmla="*/ 112 h 143"/>
                <a:gd name="T8" fmla="*/ 57 w 188"/>
                <a:gd name="T9" fmla="*/ 82 h 143"/>
                <a:gd name="T10" fmla="*/ 13 w 188"/>
                <a:gd name="T11" fmla="*/ 110 h 143"/>
                <a:gd name="T12" fmla="*/ 8 w 188"/>
                <a:gd name="T13" fmla="*/ 107 h 143"/>
                <a:gd name="T14" fmla="*/ 42 w 188"/>
                <a:gd name="T15" fmla="*/ 58 h 143"/>
                <a:gd name="T16" fmla="*/ 40 w 188"/>
                <a:gd name="T17" fmla="*/ 58 h 143"/>
                <a:gd name="T18" fmla="*/ 35 w 188"/>
                <a:gd name="T19" fmla="*/ 56 h 143"/>
                <a:gd name="T20" fmla="*/ 37 w 188"/>
                <a:gd name="T21" fmla="*/ 46 h 143"/>
                <a:gd name="T22" fmla="*/ 38 w 188"/>
                <a:gd name="T23" fmla="*/ 45 h 143"/>
                <a:gd name="T24" fmla="*/ 60 w 188"/>
                <a:gd name="T25" fmla="*/ 29 h 143"/>
                <a:gd name="T26" fmla="*/ 89 w 188"/>
                <a:gd name="T27" fmla="*/ 10 h 143"/>
                <a:gd name="T28" fmla="*/ 94 w 188"/>
                <a:gd name="T29" fmla="*/ 13 h 143"/>
                <a:gd name="T30" fmla="*/ 58 w 188"/>
                <a:gd name="T31" fmla="*/ 62 h 143"/>
                <a:gd name="T32" fmla="*/ 55 w 188"/>
                <a:gd name="T33" fmla="*/ 66 h 143"/>
                <a:gd name="T34" fmla="*/ 91 w 188"/>
                <a:gd name="T35" fmla="*/ 38 h 143"/>
                <a:gd name="T36" fmla="*/ 145 w 188"/>
                <a:gd name="T37" fmla="*/ 0 h 143"/>
                <a:gd name="T38" fmla="*/ 150 w 188"/>
                <a:gd name="T39" fmla="*/ 3 h 143"/>
                <a:gd name="T40" fmla="*/ 127 w 188"/>
                <a:gd name="T41" fmla="*/ 37 h 143"/>
                <a:gd name="T42" fmla="*/ 102 w 188"/>
                <a:gd name="T43" fmla="*/ 59 h 143"/>
                <a:gd name="T44" fmla="*/ 179 w 188"/>
                <a:gd name="T45" fmla="*/ 7 h 143"/>
                <a:gd name="T46" fmla="*/ 184 w 188"/>
                <a:gd name="T47" fmla="*/ 10 h 143"/>
                <a:gd name="T48" fmla="*/ 178 w 188"/>
                <a:gd name="T49" fmla="*/ 25 h 143"/>
                <a:gd name="T50" fmla="*/ 163 w 188"/>
                <a:gd name="T51" fmla="*/ 39 h 143"/>
                <a:gd name="T52" fmla="*/ 118 w 188"/>
                <a:gd name="T53" fmla="*/ 81 h 143"/>
                <a:gd name="T54" fmla="*/ 87 w 188"/>
                <a:gd name="T55" fmla="*/ 110 h 143"/>
                <a:gd name="T56" fmla="*/ 85 w 188"/>
                <a:gd name="T57" fmla="*/ 120 h 143"/>
                <a:gd name="T58" fmla="*/ 83 w 188"/>
                <a:gd name="T59" fmla="*/ 120 h 143"/>
                <a:gd name="T60" fmla="*/ 71 w 188"/>
                <a:gd name="T61" fmla="*/ 130 h 143"/>
                <a:gd name="T62" fmla="*/ 50 w 188"/>
                <a:gd name="T63" fmla="*/ 143 h 143"/>
                <a:gd name="T64" fmla="*/ 45 w 188"/>
                <a:gd name="T65" fmla="*/ 140 h 143"/>
                <a:gd name="T66" fmla="*/ 51 w 188"/>
                <a:gd name="T67" fmla="*/ 125 h 143"/>
                <a:gd name="T68" fmla="*/ 65 w 188"/>
                <a:gd name="T69" fmla="*/ 112 h 143"/>
                <a:gd name="T70" fmla="*/ 101 w 188"/>
                <a:gd name="T71" fmla="*/ 78 h 143"/>
                <a:gd name="T72" fmla="*/ 92 w 188"/>
                <a:gd name="T73" fmla="*/ 85 h 143"/>
                <a:gd name="T74" fmla="*/ 11 w 188"/>
                <a:gd name="T75" fmla="*/ 143 h 143"/>
                <a:gd name="T76" fmla="*/ 45 w 188"/>
                <a:gd name="T77" fmla="*/ 46 h 143"/>
                <a:gd name="T78" fmla="*/ 46 w 188"/>
                <a:gd name="T79" fmla="*/ 47 h 143"/>
                <a:gd name="T80" fmla="*/ 45 w 188"/>
                <a:gd name="T81" fmla="*/ 4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8" h="143">
                  <a:moveTo>
                    <a:pt x="11" y="143"/>
                  </a:moveTo>
                  <a:cubicBezTo>
                    <a:pt x="11" y="143"/>
                    <a:pt x="10" y="143"/>
                    <a:pt x="10" y="143"/>
                  </a:cubicBezTo>
                  <a:cubicBezTo>
                    <a:pt x="8" y="143"/>
                    <a:pt x="6" y="142"/>
                    <a:pt x="5" y="140"/>
                  </a:cubicBezTo>
                  <a:cubicBezTo>
                    <a:pt x="0" y="134"/>
                    <a:pt x="5" y="130"/>
                    <a:pt x="24" y="112"/>
                  </a:cubicBezTo>
                  <a:cubicBezTo>
                    <a:pt x="33" y="103"/>
                    <a:pt x="44" y="93"/>
                    <a:pt x="57" y="82"/>
                  </a:cubicBezTo>
                  <a:cubicBezTo>
                    <a:pt x="20" y="109"/>
                    <a:pt x="17" y="110"/>
                    <a:pt x="13" y="110"/>
                  </a:cubicBezTo>
                  <a:cubicBezTo>
                    <a:pt x="11" y="109"/>
                    <a:pt x="9" y="108"/>
                    <a:pt x="8" y="107"/>
                  </a:cubicBezTo>
                  <a:cubicBezTo>
                    <a:pt x="4" y="101"/>
                    <a:pt x="4" y="101"/>
                    <a:pt x="42" y="58"/>
                  </a:cubicBezTo>
                  <a:cubicBezTo>
                    <a:pt x="41" y="59"/>
                    <a:pt x="41" y="59"/>
                    <a:pt x="40" y="58"/>
                  </a:cubicBezTo>
                  <a:cubicBezTo>
                    <a:pt x="38" y="58"/>
                    <a:pt x="36" y="57"/>
                    <a:pt x="35" y="56"/>
                  </a:cubicBezTo>
                  <a:cubicBezTo>
                    <a:pt x="33" y="53"/>
                    <a:pt x="34" y="48"/>
                    <a:pt x="37" y="46"/>
                  </a:cubicBezTo>
                  <a:cubicBezTo>
                    <a:pt x="37" y="45"/>
                    <a:pt x="38" y="45"/>
                    <a:pt x="38" y="45"/>
                  </a:cubicBezTo>
                  <a:cubicBezTo>
                    <a:pt x="41" y="43"/>
                    <a:pt x="52" y="35"/>
                    <a:pt x="60" y="29"/>
                  </a:cubicBezTo>
                  <a:cubicBezTo>
                    <a:pt x="86" y="9"/>
                    <a:pt x="86" y="9"/>
                    <a:pt x="89" y="10"/>
                  </a:cubicBezTo>
                  <a:cubicBezTo>
                    <a:pt x="91" y="10"/>
                    <a:pt x="93" y="11"/>
                    <a:pt x="94" y="13"/>
                  </a:cubicBezTo>
                  <a:cubicBezTo>
                    <a:pt x="98" y="18"/>
                    <a:pt x="98" y="18"/>
                    <a:pt x="58" y="62"/>
                  </a:cubicBezTo>
                  <a:cubicBezTo>
                    <a:pt x="57" y="63"/>
                    <a:pt x="56" y="64"/>
                    <a:pt x="55" y="66"/>
                  </a:cubicBezTo>
                  <a:cubicBezTo>
                    <a:pt x="67" y="56"/>
                    <a:pt x="80" y="46"/>
                    <a:pt x="91" y="38"/>
                  </a:cubicBezTo>
                  <a:cubicBezTo>
                    <a:pt x="141" y="0"/>
                    <a:pt x="141" y="0"/>
                    <a:pt x="145" y="0"/>
                  </a:cubicBezTo>
                  <a:cubicBezTo>
                    <a:pt x="147" y="1"/>
                    <a:pt x="149" y="2"/>
                    <a:pt x="150" y="3"/>
                  </a:cubicBezTo>
                  <a:cubicBezTo>
                    <a:pt x="154" y="9"/>
                    <a:pt x="151" y="14"/>
                    <a:pt x="127" y="37"/>
                  </a:cubicBezTo>
                  <a:cubicBezTo>
                    <a:pt x="120" y="43"/>
                    <a:pt x="111" y="51"/>
                    <a:pt x="102" y="59"/>
                  </a:cubicBezTo>
                  <a:cubicBezTo>
                    <a:pt x="165" y="11"/>
                    <a:pt x="174" y="6"/>
                    <a:pt x="179" y="7"/>
                  </a:cubicBezTo>
                  <a:cubicBezTo>
                    <a:pt x="181" y="7"/>
                    <a:pt x="183" y="8"/>
                    <a:pt x="184" y="10"/>
                  </a:cubicBezTo>
                  <a:cubicBezTo>
                    <a:pt x="188" y="15"/>
                    <a:pt x="184" y="19"/>
                    <a:pt x="178" y="25"/>
                  </a:cubicBezTo>
                  <a:cubicBezTo>
                    <a:pt x="175" y="28"/>
                    <a:pt x="169" y="33"/>
                    <a:pt x="163" y="39"/>
                  </a:cubicBezTo>
                  <a:cubicBezTo>
                    <a:pt x="151" y="51"/>
                    <a:pt x="134" y="66"/>
                    <a:pt x="118" y="81"/>
                  </a:cubicBezTo>
                  <a:cubicBezTo>
                    <a:pt x="108" y="91"/>
                    <a:pt x="97" y="101"/>
                    <a:pt x="87" y="110"/>
                  </a:cubicBezTo>
                  <a:cubicBezTo>
                    <a:pt x="89" y="113"/>
                    <a:pt x="88" y="117"/>
                    <a:pt x="85" y="120"/>
                  </a:cubicBezTo>
                  <a:cubicBezTo>
                    <a:pt x="85" y="120"/>
                    <a:pt x="84" y="120"/>
                    <a:pt x="83" y="120"/>
                  </a:cubicBezTo>
                  <a:cubicBezTo>
                    <a:pt x="81" y="122"/>
                    <a:pt x="75" y="127"/>
                    <a:pt x="71" y="130"/>
                  </a:cubicBezTo>
                  <a:cubicBezTo>
                    <a:pt x="55" y="142"/>
                    <a:pt x="54" y="143"/>
                    <a:pt x="50" y="143"/>
                  </a:cubicBezTo>
                  <a:cubicBezTo>
                    <a:pt x="48" y="143"/>
                    <a:pt x="46" y="141"/>
                    <a:pt x="45" y="140"/>
                  </a:cubicBezTo>
                  <a:cubicBezTo>
                    <a:pt x="41" y="135"/>
                    <a:pt x="45" y="131"/>
                    <a:pt x="51" y="125"/>
                  </a:cubicBezTo>
                  <a:cubicBezTo>
                    <a:pt x="54" y="122"/>
                    <a:pt x="59" y="117"/>
                    <a:pt x="65" y="112"/>
                  </a:cubicBezTo>
                  <a:cubicBezTo>
                    <a:pt x="75" y="102"/>
                    <a:pt x="88" y="90"/>
                    <a:pt x="101" y="78"/>
                  </a:cubicBezTo>
                  <a:cubicBezTo>
                    <a:pt x="98" y="80"/>
                    <a:pt x="95" y="83"/>
                    <a:pt x="92" y="85"/>
                  </a:cubicBezTo>
                  <a:cubicBezTo>
                    <a:pt x="25" y="137"/>
                    <a:pt x="16" y="143"/>
                    <a:pt x="11" y="143"/>
                  </a:cubicBezTo>
                  <a:close/>
                  <a:moveTo>
                    <a:pt x="45" y="46"/>
                  </a:moveTo>
                  <a:cubicBezTo>
                    <a:pt x="45" y="46"/>
                    <a:pt x="46" y="47"/>
                    <a:pt x="46" y="47"/>
                  </a:cubicBezTo>
                  <a:cubicBezTo>
                    <a:pt x="46" y="47"/>
                    <a:pt x="45" y="46"/>
                    <a:pt x="45"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27" name="Freeform 243"/>
            <p:cNvSpPr>
              <a:spLocks noEditPoints="1"/>
            </p:cNvSpPr>
            <p:nvPr/>
          </p:nvSpPr>
          <p:spPr bwMode="gray">
            <a:xfrm>
              <a:off x="7967663" y="2933701"/>
              <a:ext cx="122238" cy="171450"/>
            </a:xfrm>
            <a:custGeom>
              <a:avLst/>
              <a:gdLst>
                <a:gd name="T0" fmla="*/ 9 w 52"/>
                <a:gd name="T1" fmla="*/ 72 h 72"/>
                <a:gd name="T2" fmla="*/ 8 w 52"/>
                <a:gd name="T3" fmla="*/ 72 h 72"/>
                <a:gd name="T4" fmla="*/ 3 w 52"/>
                <a:gd name="T5" fmla="*/ 69 h 72"/>
                <a:gd name="T6" fmla="*/ 10 w 52"/>
                <a:gd name="T7" fmla="*/ 46 h 72"/>
                <a:gd name="T8" fmla="*/ 8 w 52"/>
                <a:gd name="T9" fmla="*/ 46 h 72"/>
                <a:gd name="T10" fmla="*/ 3 w 52"/>
                <a:gd name="T11" fmla="*/ 43 h 72"/>
                <a:gd name="T12" fmla="*/ 3 w 52"/>
                <a:gd name="T13" fmla="*/ 22 h 72"/>
                <a:gd name="T14" fmla="*/ 4 w 52"/>
                <a:gd name="T15" fmla="*/ 7 h 72"/>
                <a:gd name="T16" fmla="*/ 8 w 52"/>
                <a:gd name="T17" fmla="*/ 7 h 72"/>
                <a:gd name="T18" fmla="*/ 5 w 52"/>
                <a:gd name="T19" fmla="*/ 3 h 72"/>
                <a:gd name="T20" fmla="*/ 5 w 52"/>
                <a:gd name="T21" fmla="*/ 3 h 72"/>
                <a:gd name="T22" fmla="*/ 12 w 52"/>
                <a:gd name="T23" fmla="*/ 0 h 72"/>
                <a:gd name="T24" fmla="*/ 17 w 52"/>
                <a:gd name="T25" fmla="*/ 3 h 72"/>
                <a:gd name="T26" fmla="*/ 17 w 52"/>
                <a:gd name="T27" fmla="*/ 23 h 72"/>
                <a:gd name="T28" fmla="*/ 17 w 52"/>
                <a:gd name="T29" fmla="*/ 25 h 72"/>
                <a:gd name="T30" fmla="*/ 30 w 52"/>
                <a:gd name="T31" fmla="*/ 18 h 72"/>
                <a:gd name="T32" fmla="*/ 34 w 52"/>
                <a:gd name="T33" fmla="*/ 21 h 72"/>
                <a:gd name="T34" fmla="*/ 28 w 52"/>
                <a:gd name="T35" fmla="*/ 42 h 72"/>
                <a:gd name="T36" fmla="*/ 45 w 52"/>
                <a:gd name="T37" fmla="*/ 33 h 72"/>
                <a:gd name="T38" fmla="*/ 50 w 52"/>
                <a:gd name="T39" fmla="*/ 36 h 72"/>
                <a:gd name="T40" fmla="*/ 48 w 52"/>
                <a:gd name="T41" fmla="*/ 45 h 72"/>
                <a:gd name="T42" fmla="*/ 46 w 52"/>
                <a:gd name="T43" fmla="*/ 46 h 72"/>
                <a:gd name="T44" fmla="*/ 27 w 52"/>
                <a:gd name="T45" fmla="*/ 60 h 72"/>
                <a:gd name="T46" fmla="*/ 9 w 52"/>
                <a:gd name="T47" fmla="*/ 72 h 72"/>
                <a:gd name="T48" fmla="*/ 38 w 52"/>
                <a:gd name="T49" fmla="*/ 44 h 72"/>
                <a:gd name="T50" fmla="*/ 40 w 52"/>
                <a:gd name="T51" fmla="*/ 45 h 72"/>
                <a:gd name="T52" fmla="*/ 38 w 52"/>
                <a:gd name="T53" fmla="*/ 4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 h="72">
                  <a:moveTo>
                    <a:pt x="9" y="72"/>
                  </a:moveTo>
                  <a:cubicBezTo>
                    <a:pt x="9" y="72"/>
                    <a:pt x="8" y="72"/>
                    <a:pt x="8" y="72"/>
                  </a:cubicBezTo>
                  <a:cubicBezTo>
                    <a:pt x="6" y="72"/>
                    <a:pt x="4" y="71"/>
                    <a:pt x="3" y="69"/>
                  </a:cubicBezTo>
                  <a:cubicBezTo>
                    <a:pt x="0" y="66"/>
                    <a:pt x="0" y="65"/>
                    <a:pt x="10" y="46"/>
                  </a:cubicBezTo>
                  <a:cubicBezTo>
                    <a:pt x="9" y="47"/>
                    <a:pt x="9" y="46"/>
                    <a:pt x="8" y="46"/>
                  </a:cubicBezTo>
                  <a:cubicBezTo>
                    <a:pt x="6" y="46"/>
                    <a:pt x="4" y="45"/>
                    <a:pt x="3" y="43"/>
                  </a:cubicBezTo>
                  <a:cubicBezTo>
                    <a:pt x="1" y="41"/>
                    <a:pt x="1" y="41"/>
                    <a:pt x="3" y="22"/>
                  </a:cubicBezTo>
                  <a:cubicBezTo>
                    <a:pt x="4" y="17"/>
                    <a:pt x="4" y="9"/>
                    <a:pt x="4" y="7"/>
                  </a:cubicBezTo>
                  <a:cubicBezTo>
                    <a:pt x="8" y="7"/>
                    <a:pt x="8" y="7"/>
                    <a:pt x="8" y="7"/>
                  </a:cubicBezTo>
                  <a:cubicBezTo>
                    <a:pt x="5" y="3"/>
                    <a:pt x="5" y="3"/>
                    <a:pt x="5" y="3"/>
                  </a:cubicBezTo>
                  <a:cubicBezTo>
                    <a:pt x="5" y="3"/>
                    <a:pt x="5" y="3"/>
                    <a:pt x="5" y="3"/>
                  </a:cubicBezTo>
                  <a:cubicBezTo>
                    <a:pt x="7" y="1"/>
                    <a:pt x="9" y="0"/>
                    <a:pt x="12" y="0"/>
                  </a:cubicBezTo>
                  <a:cubicBezTo>
                    <a:pt x="14" y="0"/>
                    <a:pt x="16" y="2"/>
                    <a:pt x="17" y="3"/>
                  </a:cubicBezTo>
                  <a:cubicBezTo>
                    <a:pt x="19" y="5"/>
                    <a:pt x="19" y="5"/>
                    <a:pt x="17" y="23"/>
                  </a:cubicBezTo>
                  <a:cubicBezTo>
                    <a:pt x="17" y="24"/>
                    <a:pt x="17" y="24"/>
                    <a:pt x="17" y="25"/>
                  </a:cubicBezTo>
                  <a:cubicBezTo>
                    <a:pt x="27" y="17"/>
                    <a:pt x="27" y="17"/>
                    <a:pt x="30" y="18"/>
                  </a:cubicBezTo>
                  <a:cubicBezTo>
                    <a:pt x="32" y="18"/>
                    <a:pt x="33" y="19"/>
                    <a:pt x="34" y="21"/>
                  </a:cubicBezTo>
                  <a:cubicBezTo>
                    <a:pt x="37" y="24"/>
                    <a:pt x="37" y="25"/>
                    <a:pt x="28" y="42"/>
                  </a:cubicBezTo>
                  <a:cubicBezTo>
                    <a:pt x="41" y="32"/>
                    <a:pt x="42" y="32"/>
                    <a:pt x="45" y="33"/>
                  </a:cubicBezTo>
                  <a:cubicBezTo>
                    <a:pt x="47" y="33"/>
                    <a:pt x="48" y="34"/>
                    <a:pt x="50" y="36"/>
                  </a:cubicBezTo>
                  <a:cubicBezTo>
                    <a:pt x="52" y="39"/>
                    <a:pt x="51" y="43"/>
                    <a:pt x="48" y="45"/>
                  </a:cubicBezTo>
                  <a:cubicBezTo>
                    <a:pt x="47" y="46"/>
                    <a:pt x="47" y="46"/>
                    <a:pt x="46" y="46"/>
                  </a:cubicBezTo>
                  <a:cubicBezTo>
                    <a:pt x="43" y="48"/>
                    <a:pt x="34" y="55"/>
                    <a:pt x="27" y="60"/>
                  </a:cubicBezTo>
                  <a:cubicBezTo>
                    <a:pt x="14" y="71"/>
                    <a:pt x="11" y="72"/>
                    <a:pt x="9" y="72"/>
                  </a:cubicBezTo>
                  <a:close/>
                  <a:moveTo>
                    <a:pt x="38" y="44"/>
                  </a:moveTo>
                  <a:cubicBezTo>
                    <a:pt x="39" y="44"/>
                    <a:pt x="39" y="45"/>
                    <a:pt x="40" y="45"/>
                  </a:cubicBezTo>
                  <a:cubicBezTo>
                    <a:pt x="39" y="45"/>
                    <a:pt x="39" y="44"/>
                    <a:pt x="3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28" name="Freeform 244"/>
            <p:cNvSpPr>
              <a:spLocks noEditPoints="1"/>
            </p:cNvSpPr>
            <p:nvPr/>
          </p:nvSpPr>
          <p:spPr bwMode="gray">
            <a:xfrm>
              <a:off x="7604126" y="3033713"/>
              <a:ext cx="619125" cy="360363"/>
            </a:xfrm>
            <a:custGeom>
              <a:avLst/>
              <a:gdLst>
                <a:gd name="T0" fmla="*/ 162 w 261"/>
                <a:gd name="T1" fmla="*/ 152 h 152"/>
                <a:gd name="T2" fmla="*/ 161 w 261"/>
                <a:gd name="T3" fmla="*/ 152 h 152"/>
                <a:gd name="T4" fmla="*/ 156 w 261"/>
                <a:gd name="T5" fmla="*/ 149 h 152"/>
                <a:gd name="T6" fmla="*/ 174 w 261"/>
                <a:gd name="T7" fmla="*/ 120 h 152"/>
                <a:gd name="T8" fmla="*/ 185 w 261"/>
                <a:gd name="T9" fmla="*/ 109 h 152"/>
                <a:gd name="T10" fmla="*/ 161 w 261"/>
                <a:gd name="T11" fmla="*/ 124 h 152"/>
                <a:gd name="T12" fmla="*/ 156 w 261"/>
                <a:gd name="T13" fmla="*/ 121 h 152"/>
                <a:gd name="T14" fmla="*/ 166 w 261"/>
                <a:gd name="T15" fmla="*/ 100 h 152"/>
                <a:gd name="T16" fmla="*/ 180 w 261"/>
                <a:gd name="T17" fmla="*/ 86 h 152"/>
                <a:gd name="T18" fmla="*/ 154 w 261"/>
                <a:gd name="T19" fmla="*/ 102 h 152"/>
                <a:gd name="T20" fmla="*/ 150 w 261"/>
                <a:gd name="T21" fmla="*/ 99 h 152"/>
                <a:gd name="T22" fmla="*/ 160 w 261"/>
                <a:gd name="T23" fmla="*/ 79 h 152"/>
                <a:gd name="T24" fmla="*/ 163 w 261"/>
                <a:gd name="T25" fmla="*/ 75 h 152"/>
                <a:gd name="T26" fmla="*/ 121 w 261"/>
                <a:gd name="T27" fmla="*/ 102 h 152"/>
                <a:gd name="T28" fmla="*/ 116 w 261"/>
                <a:gd name="T29" fmla="*/ 99 h 152"/>
                <a:gd name="T30" fmla="*/ 129 w 261"/>
                <a:gd name="T31" fmla="*/ 77 h 152"/>
                <a:gd name="T32" fmla="*/ 140 w 261"/>
                <a:gd name="T33" fmla="*/ 65 h 152"/>
                <a:gd name="T34" fmla="*/ 85 w 261"/>
                <a:gd name="T35" fmla="*/ 102 h 152"/>
                <a:gd name="T36" fmla="*/ 81 w 261"/>
                <a:gd name="T37" fmla="*/ 99 h 152"/>
                <a:gd name="T38" fmla="*/ 102 w 261"/>
                <a:gd name="T39" fmla="*/ 64 h 152"/>
                <a:gd name="T40" fmla="*/ 92 w 261"/>
                <a:gd name="T41" fmla="*/ 71 h 152"/>
                <a:gd name="T42" fmla="*/ 47 w 261"/>
                <a:gd name="T43" fmla="*/ 102 h 152"/>
                <a:gd name="T44" fmla="*/ 42 w 261"/>
                <a:gd name="T45" fmla="*/ 99 h 152"/>
                <a:gd name="T46" fmla="*/ 64 w 261"/>
                <a:gd name="T47" fmla="*/ 64 h 152"/>
                <a:gd name="T48" fmla="*/ 63 w 261"/>
                <a:gd name="T49" fmla="*/ 64 h 152"/>
                <a:gd name="T50" fmla="*/ 7 w 261"/>
                <a:gd name="T51" fmla="*/ 102 h 152"/>
                <a:gd name="T52" fmla="*/ 3 w 261"/>
                <a:gd name="T53" fmla="*/ 100 h 152"/>
                <a:gd name="T54" fmla="*/ 4 w 261"/>
                <a:gd name="T55" fmla="*/ 90 h 152"/>
                <a:gd name="T56" fmla="*/ 6 w 261"/>
                <a:gd name="T57" fmla="*/ 89 h 152"/>
                <a:gd name="T58" fmla="*/ 55 w 261"/>
                <a:gd name="T59" fmla="*/ 53 h 152"/>
                <a:gd name="T60" fmla="*/ 102 w 261"/>
                <a:gd name="T61" fmla="*/ 21 h 152"/>
                <a:gd name="T62" fmla="*/ 107 w 261"/>
                <a:gd name="T63" fmla="*/ 24 h 152"/>
                <a:gd name="T64" fmla="*/ 98 w 261"/>
                <a:gd name="T65" fmla="*/ 44 h 152"/>
                <a:gd name="T66" fmla="*/ 87 w 261"/>
                <a:gd name="T67" fmla="*/ 58 h 152"/>
                <a:gd name="T68" fmla="*/ 142 w 261"/>
                <a:gd name="T69" fmla="*/ 21 h 152"/>
                <a:gd name="T70" fmla="*/ 146 w 261"/>
                <a:gd name="T71" fmla="*/ 24 h 152"/>
                <a:gd name="T72" fmla="*/ 124 w 261"/>
                <a:gd name="T73" fmla="*/ 60 h 152"/>
                <a:gd name="T74" fmla="*/ 147 w 261"/>
                <a:gd name="T75" fmla="*/ 43 h 152"/>
                <a:gd name="T76" fmla="*/ 208 w 261"/>
                <a:gd name="T77" fmla="*/ 1 h 152"/>
                <a:gd name="T78" fmla="*/ 213 w 261"/>
                <a:gd name="T79" fmla="*/ 4 h 152"/>
                <a:gd name="T80" fmla="*/ 199 w 261"/>
                <a:gd name="T81" fmla="*/ 28 h 152"/>
                <a:gd name="T82" fmla="*/ 190 w 261"/>
                <a:gd name="T83" fmla="*/ 37 h 152"/>
                <a:gd name="T84" fmla="*/ 223 w 261"/>
                <a:gd name="T85" fmla="*/ 16 h 152"/>
                <a:gd name="T86" fmla="*/ 228 w 261"/>
                <a:gd name="T87" fmla="*/ 19 h 152"/>
                <a:gd name="T88" fmla="*/ 213 w 261"/>
                <a:gd name="T89" fmla="*/ 44 h 152"/>
                <a:gd name="T90" fmla="*/ 237 w 261"/>
                <a:gd name="T91" fmla="*/ 30 h 152"/>
                <a:gd name="T92" fmla="*/ 242 w 261"/>
                <a:gd name="T93" fmla="*/ 33 h 152"/>
                <a:gd name="T94" fmla="*/ 222 w 261"/>
                <a:gd name="T95" fmla="*/ 64 h 152"/>
                <a:gd name="T96" fmla="*/ 252 w 261"/>
                <a:gd name="T97" fmla="*/ 45 h 152"/>
                <a:gd name="T98" fmla="*/ 257 w 261"/>
                <a:gd name="T99" fmla="*/ 48 h 152"/>
                <a:gd name="T100" fmla="*/ 222 w 261"/>
                <a:gd name="T101" fmla="*/ 92 h 152"/>
                <a:gd name="T102" fmla="*/ 201 w 261"/>
                <a:gd name="T103" fmla="*/ 113 h 152"/>
                <a:gd name="T104" fmla="*/ 203 w 261"/>
                <a:gd name="T105" fmla="*/ 115 h 152"/>
                <a:gd name="T106" fmla="*/ 201 w 261"/>
                <a:gd name="T107" fmla="*/ 125 h 152"/>
                <a:gd name="T108" fmla="*/ 200 w 261"/>
                <a:gd name="T109" fmla="*/ 125 h 152"/>
                <a:gd name="T110" fmla="*/ 185 w 261"/>
                <a:gd name="T111" fmla="*/ 137 h 152"/>
                <a:gd name="T112" fmla="*/ 162 w 261"/>
                <a:gd name="T113" fmla="*/ 152 h 152"/>
                <a:gd name="T114" fmla="*/ 191 w 261"/>
                <a:gd name="T115" fmla="*/ 123 h 152"/>
                <a:gd name="T116" fmla="*/ 194 w 261"/>
                <a:gd name="T117" fmla="*/ 125 h 152"/>
                <a:gd name="T118" fmla="*/ 191 w 261"/>
                <a:gd name="T119" fmla="*/ 123 h 152"/>
                <a:gd name="T120" fmla="*/ 10 w 261"/>
                <a:gd name="T121" fmla="*/ 89 h 152"/>
                <a:gd name="T122" fmla="*/ 14 w 261"/>
                <a:gd name="T123" fmla="*/ 91 h 152"/>
                <a:gd name="T124" fmla="*/ 10 w 261"/>
                <a:gd name="T125" fmla="*/ 8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1" h="152">
                  <a:moveTo>
                    <a:pt x="162" y="152"/>
                  </a:moveTo>
                  <a:cubicBezTo>
                    <a:pt x="162" y="152"/>
                    <a:pt x="161" y="152"/>
                    <a:pt x="161" y="152"/>
                  </a:cubicBezTo>
                  <a:cubicBezTo>
                    <a:pt x="159" y="151"/>
                    <a:pt x="157" y="150"/>
                    <a:pt x="156" y="149"/>
                  </a:cubicBezTo>
                  <a:cubicBezTo>
                    <a:pt x="152" y="143"/>
                    <a:pt x="155" y="139"/>
                    <a:pt x="174" y="120"/>
                  </a:cubicBezTo>
                  <a:cubicBezTo>
                    <a:pt x="177" y="116"/>
                    <a:pt x="181" y="113"/>
                    <a:pt x="185" y="109"/>
                  </a:cubicBezTo>
                  <a:cubicBezTo>
                    <a:pt x="164" y="125"/>
                    <a:pt x="163" y="124"/>
                    <a:pt x="161" y="124"/>
                  </a:cubicBezTo>
                  <a:cubicBezTo>
                    <a:pt x="159" y="124"/>
                    <a:pt x="157" y="123"/>
                    <a:pt x="156" y="121"/>
                  </a:cubicBezTo>
                  <a:cubicBezTo>
                    <a:pt x="152" y="116"/>
                    <a:pt x="156" y="111"/>
                    <a:pt x="166" y="100"/>
                  </a:cubicBezTo>
                  <a:cubicBezTo>
                    <a:pt x="170" y="96"/>
                    <a:pt x="175" y="91"/>
                    <a:pt x="180" y="86"/>
                  </a:cubicBezTo>
                  <a:cubicBezTo>
                    <a:pt x="158" y="103"/>
                    <a:pt x="158" y="103"/>
                    <a:pt x="154" y="102"/>
                  </a:cubicBezTo>
                  <a:cubicBezTo>
                    <a:pt x="152" y="102"/>
                    <a:pt x="151" y="101"/>
                    <a:pt x="150" y="99"/>
                  </a:cubicBezTo>
                  <a:cubicBezTo>
                    <a:pt x="146" y="94"/>
                    <a:pt x="150" y="89"/>
                    <a:pt x="160" y="79"/>
                  </a:cubicBezTo>
                  <a:cubicBezTo>
                    <a:pt x="161" y="77"/>
                    <a:pt x="162" y="76"/>
                    <a:pt x="163" y="75"/>
                  </a:cubicBezTo>
                  <a:cubicBezTo>
                    <a:pt x="126" y="103"/>
                    <a:pt x="125" y="103"/>
                    <a:pt x="121" y="102"/>
                  </a:cubicBezTo>
                  <a:cubicBezTo>
                    <a:pt x="119" y="102"/>
                    <a:pt x="117" y="101"/>
                    <a:pt x="116" y="99"/>
                  </a:cubicBezTo>
                  <a:cubicBezTo>
                    <a:pt x="112" y="94"/>
                    <a:pt x="117" y="89"/>
                    <a:pt x="129" y="77"/>
                  </a:cubicBezTo>
                  <a:cubicBezTo>
                    <a:pt x="132" y="73"/>
                    <a:pt x="136" y="69"/>
                    <a:pt x="140" y="65"/>
                  </a:cubicBezTo>
                  <a:cubicBezTo>
                    <a:pt x="90" y="103"/>
                    <a:pt x="89" y="103"/>
                    <a:pt x="85" y="102"/>
                  </a:cubicBezTo>
                  <a:cubicBezTo>
                    <a:pt x="83" y="102"/>
                    <a:pt x="82" y="101"/>
                    <a:pt x="81" y="99"/>
                  </a:cubicBezTo>
                  <a:cubicBezTo>
                    <a:pt x="77" y="94"/>
                    <a:pt x="77" y="93"/>
                    <a:pt x="102" y="64"/>
                  </a:cubicBezTo>
                  <a:cubicBezTo>
                    <a:pt x="99" y="66"/>
                    <a:pt x="95" y="69"/>
                    <a:pt x="92" y="71"/>
                  </a:cubicBezTo>
                  <a:cubicBezTo>
                    <a:pt x="51" y="103"/>
                    <a:pt x="51" y="103"/>
                    <a:pt x="47" y="102"/>
                  </a:cubicBezTo>
                  <a:cubicBezTo>
                    <a:pt x="45" y="102"/>
                    <a:pt x="43" y="101"/>
                    <a:pt x="42" y="99"/>
                  </a:cubicBezTo>
                  <a:cubicBezTo>
                    <a:pt x="39" y="95"/>
                    <a:pt x="38" y="94"/>
                    <a:pt x="64" y="64"/>
                  </a:cubicBezTo>
                  <a:cubicBezTo>
                    <a:pt x="64" y="64"/>
                    <a:pt x="63" y="64"/>
                    <a:pt x="63" y="64"/>
                  </a:cubicBezTo>
                  <a:cubicBezTo>
                    <a:pt x="11" y="103"/>
                    <a:pt x="11" y="103"/>
                    <a:pt x="7" y="102"/>
                  </a:cubicBezTo>
                  <a:cubicBezTo>
                    <a:pt x="5" y="102"/>
                    <a:pt x="4" y="101"/>
                    <a:pt x="3" y="100"/>
                  </a:cubicBezTo>
                  <a:cubicBezTo>
                    <a:pt x="0" y="96"/>
                    <a:pt x="1" y="92"/>
                    <a:pt x="4" y="90"/>
                  </a:cubicBezTo>
                  <a:cubicBezTo>
                    <a:pt x="5" y="89"/>
                    <a:pt x="5" y="89"/>
                    <a:pt x="6" y="89"/>
                  </a:cubicBezTo>
                  <a:cubicBezTo>
                    <a:pt x="11" y="86"/>
                    <a:pt x="36" y="67"/>
                    <a:pt x="55" y="53"/>
                  </a:cubicBezTo>
                  <a:cubicBezTo>
                    <a:pt x="99" y="20"/>
                    <a:pt x="99" y="20"/>
                    <a:pt x="102" y="21"/>
                  </a:cubicBezTo>
                  <a:cubicBezTo>
                    <a:pt x="104" y="21"/>
                    <a:pt x="106" y="22"/>
                    <a:pt x="107" y="24"/>
                  </a:cubicBezTo>
                  <a:cubicBezTo>
                    <a:pt x="111" y="29"/>
                    <a:pt x="108" y="32"/>
                    <a:pt x="98" y="44"/>
                  </a:cubicBezTo>
                  <a:cubicBezTo>
                    <a:pt x="95" y="48"/>
                    <a:pt x="91" y="53"/>
                    <a:pt x="87" y="58"/>
                  </a:cubicBezTo>
                  <a:cubicBezTo>
                    <a:pt x="136" y="20"/>
                    <a:pt x="137" y="20"/>
                    <a:pt x="142" y="21"/>
                  </a:cubicBezTo>
                  <a:cubicBezTo>
                    <a:pt x="143" y="21"/>
                    <a:pt x="145" y="22"/>
                    <a:pt x="146" y="24"/>
                  </a:cubicBezTo>
                  <a:cubicBezTo>
                    <a:pt x="150" y="29"/>
                    <a:pt x="150" y="30"/>
                    <a:pt x="124" y="60"/>
                  </a:cubicBezTo>
                  <a:cubicBezTo>
                    <a:pt x="132" y="54"/>
                    <a:pt x="139" y="48"/>
                    <a:pt x="147" y="43"/>
                  </a:cubicBezTo>
                  <a:cubicBezTo>
                    <a:pt x="203" y="0"/>
                    <a:pt x="204" y="0"/>
                    <a:pt x="208" y="1"/>
                  </a:cubicBezTo>
                  <a:cubicBezTo>
                    <a:pt x="210" y="1"/>
                    <a:pt x="211" y="2"/>
                    <a:pt x="213" y="4"/>
                  </a:cubicBezTo>
                  <a:cubicBezTo>
                    <a:pt x="217" y="10"/>
                    <a:pt x="211" y="16"/>
                    <a:pt x="199" y="28"/>
                  </a:cubicBezTo>
                  <a:cubicBezTo>
                    <a:pt x="196" y="31"/>
                    <a:pt x="193" y="34"/>
                    <a:pt x="190" y="37"/>
                  </a:cubicBezTo>
                  <a:cubicBezTo>
                    <a:pt x="219" y="15"/>
                    <a:pt x="219" y="15"/>
                    <a:pt x="223" y="16"/>
                  </a:cubicBezTo>
                  <a:cubicBezTo>
                    <a:pt x="225" y="16"/>
                    <a:pt x="226" y="17"/>
                    <a:pt x="228" y="19"/>
                  </a:cubicBezTo>
                  <a:cubicBezTo>
                    <a:pt x="231" y="23"/>
                    <a:pt x="231" y="26"/>
                    <a:pt x="213" y="44"/>
                  </a:cubicBezTo>
                  <a:cubicBezTo>
                    <a:pt x="233" y="29"/>
                    <a:pt x="234" y="29"/>
                    <a:pt x="237" y="30"/>
                  </a:cubicBezTo>
                  <a:cubicBezTo>
                    <a:pt x="239" y="30"/>
                    <a:pt x="241" y="31"/>
                    <a:pt x="242" y="33"/>
                  </a:cubicBezTo>
                  <a:cubicBezTo>
                    <a:pt x="245" y="38"/>
                    <a:pt x="245" y="40"/>
                    <a:pt x="222" y="64"/>
                  </a:cubicBezTo>
                  <a:cubicBezTo>
                    <a:pt x="248" y="44"/>
                    <a:pt x="249" y="45"/>
                    <a:pt x="252" y="45"/>
                  </a:cubicBezTo>
                  <a:cubicBezTo>
                    <a:pt x="254" y="45"/>
                    <a:pt x="256" y="46"/>
                    <a:pt x="257" y="48"/>
                  </a:cubicBezTo>
                  <a:cubicBezTo>
                    <a:pt x="261" y="53"/>
                    <a:pt x="261" y="53"/>
                    <a:pt x="222" y="92"/>
                  </a:cubicBezTo>
                  <a:cubicBezTo>
                    <a:pt x="215" y="98"/>
                    <a:pt x="208" y="106"/>
                    <a:pt x="201" y="113"/>
                  </a:cubicBezTo>
                  <a:cubicBezTo>
                    <a:pt x="201" y="113"/>
                    <a:pt x="202" y="114"/>
                    <a:pt x="203" y="115"/>
                  </a:cubicBezTo>
                  <a:cubicBezTo>
                    <a:pt x="205" y="118"/>
                    <a:pt x="204" y="122"/>
                    <a:pt x="201" y="125"/>
                  </a:cubicBezTo>
                  <a:cubicBezTo>
                    <a:pt x="201" y="125"/>
                    <a:pt x="200" y="125"/>
                    <a:pt x="200" y="125"/>
                  </a:cubicBezTo>
                  <a:cubicBezTo>
                    <a:pt x="198" y="127"/>
                    <a:pt x="190" y="133"/>
                    <a:pt x="185" y="137"/>
                  </a:cubicBezTo>
                  <a:cubicBezTo>
                    <a:pt x="167" y="150"/>
                    <a:pt x="165" y="152"/>
                    <a:pt x="162" y="152"/>
                  </a:cubicBezTo>
                  <a:close/>
                  <a:moveTo>
                    <a:pt x="191" y="123"/>
                  </a:moveTo>
                  <a:cubicBezTo>
                    <a:pt x="192" y="124"/>
                    <a:pt x="193" y="125"/>
                    <a:pt x="194" y="125"/>
                  </a:cubicBezTo>
                  <a:cubicBezTo>
                    <a:pt x="193" y="125"/>
                    <a:pt x="192" y="124"/>
                    <a:pt x="191" y="123"/>
                  </a:cubicBezTo>
                  <a:close/>
                  <a:moveTo>
                    <a:pt x="10" y="89"/>
                  </a:moveTo>
                  <a:cubicBezTo>
                    <a:pt x="12" y="89"/>
                    <a:pt x="13" y="90"/>
                    <a:pt x="14" y="91"/>
                  </a:cubicBezTo>
                  <a:cubicBezTo>
                    <a:pt x="13" y="90"/>
                    <a:pt x="11" y="89"/>
                    <a:pt x="10"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29" name="Freeform 245"/>
            <p:cNvSpPr>
              <a:spLocks noEditPoints="1"/>
            </p:cNvSpPr>
            <p:nvPr/>
          </p:nvSpPr>
          <p:spPr bwMode="gray">
            <a:xfrm>
              <a:off x="7008813" y="2849563"/>
              <a:ext cx="334963" cy="247650"/>
            </a:xfrm>
            <a:custGeom>
              <a:avLst/>
              <a:gdLst>
                <a:gd name="T0" fmla="*/ 10 w 141"/>
                <a:gd name="T1" fmla="*/ 105 h 105"/>
                <a:gd name="T2" fmla="*/ 9 w 141"/>
                <a:gd name="T3" fmla="*/ 104 h 105"/>
                <a:gd name="T4" fmla="*/ 4 w 141"/>
                <a:gd name="T5" fmla="*/ 102 h 105"/>
                <a:gd name="T6" fmla="*/ 14 w 141"/>
                <a:gd name="T7" fmla="*/ 82 h 105"/>
                <a:gd name="T8" fmla="*/ 35 w 141"/>
                <a:gd name="T9" fmla="*/ 59 h 105"/>
                <a:gd name="T10" fmla="*/ 34 w 141"/>
                <a:gd name="T11" fmla="*/ 59 h 105"/>
                <a:gd name="T12" fmla="*/ 29 w 141"/>
                <a:gd name="T13" fmla="*/ 56 h 105"/>
                <a:gd name="T14" fmla="*/ 31 w 141"/>
                <a:gd name="T15" fmla="*/ 46 h 105"/>
                <a:gd name="T16" fmla="*/ 32 w 141"/>
                <a:gd name="T17" fmla="*/ 46 h 105"/>
                <a:gd name="T18" fmla="*/ 56 w 141"/>
                <a:gd name="T19" fmla="*/ 28 h 105"/>
                <a:gd name="T20" fmla="*/ 83 w 141"/>
                <a:gd name="T21" fmla="*/ 11 h 105"/>
                <a:gd name="T22" fmla="*/ 88 w 141"/>
                <a:gd name="T23" fmla="*/ 13 h 105"/>
                <a:gd name="T24" fmla="*/ 75 w 141"/>
                <a:gd name="T25" fmla="*/ 38 h 105"/>
                <a:gd name="T26" fmla="*/ 61 w 141"/>
                <a:gd name="T27" fmla="*/ 53 h 105"/>
                <a:gd name="T28" fmla="*/ 84 w 141"/>
                <a:gd name="T29" fmla="*/ 35 h 105"/>
                <a:gd name="T30" fmla="*/ 134 w 141"/>
                <a:gd name="T31" fmla="*/ 1 h 105"/>
                <a:gd name="T32" fmla="*/ 139 w 141"/>
                <a:gd name="T33" fmla="*/ 4 h 105"/>
                <a:gd name="T34" fmla="*/ 137 w 141"/>
                <a:gd name="T35" fmla="*/ 13 h 105"/>
                <a:gd name="T36" fmla="*/ 135 w 141"/>
                <a:gd name="T37" fmla="*/ 14 h 105"/>
                <a:gd name="T38" fmla="*/ 93 w 141"/>
                <a:gd name="T39" fmla="*/ 46 h 105"/>
                <a:gd name="T40" fmla="*/ 10 w 141"/>
                <a:gd name="T41" fmla="*/ 105 h 105"/>
                <a:gd name="T42" fmla="*/ 39 w 141"/>
                <a:gd name="T43" fmla="*/ 47 h 105"/>
                <a:gd name="T44" fmla="*/ 40 w 141"/>
                <a:gd name="T45" fmla="*/ 48 h 105"/>
                <a:gd name="T46" fmla="*/ 39 w 141"/>
                <a:gd name="T47" fmla="*/ 4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1" h="105">
                  <a:moveTo>
                    <a:pt x="10" y="105"/>
                  </a:moveTo>
                  <a:cubicBezTo>
                    <a:pt x="10" y="105"/>
                    <a:pt x="9" y="104"/>
                    <a:pt x="9" y="104"/>
                  </a:cubicBezTo>
                  <a:cubicBezTo>
                    <a:pt x="7" y="104"/>
                    <a:pt x="5" y="103"/>
                    <a:pt x="4" y="102"/>
                  </a:cubicBezTo>
                  <a:cubicBezTo>
                    <a:pt x="0" y="96"/>
                    <a:pt x="4" y="92"/>
                    <a:pt x="14" y="82"/>
                  </a:cubicBezTo>
                  <a:cubicBezTo>
                    <a:pt x="19" y="75"/>
                    <a:pt x="27" y="68"/>
                    <a:pt x="35" y="59"/>
                  </a:cubicBezTo>
                  <a:cubicBezTo>
                    <a:pt x="35" y="59"/>
                    <a:pt x="34" y="59"/>
                    <a:pt x="34" y="59"/>
                  </a:cubicBezTo>
                  <a:cubicBezTo>
                    <a:pt x="32" y="59"/>
                    <a:pt x="30" y="58"/>
                    <a:pt x="29" y="56"/>
                  </a:cubicBezTo>
                  <a:cubicBezTo>
                    <a:pt x="27" y="53"/>
                    <a:pt x="28" y="49"/>
                    <a:pt x="31" y="46"/>
                  </a:cubicBezTo>
                  <a:cubicBezTo>
                    <a:pt x="31" y="46"/>
                    <a:pt x="32" y="46"/>
                    <a:pt x="32" y="46"/>
                  </a:cubicBezTo>
                  <a:cubicBezTo>
                    <a:pt x="36" y="44"/>
                    <a:pt x="47" y="35"/>
                    <a:pt x="56" y="28"/>
                  </a:cubicBezTo>
                  <a:cubicBezTo>
                    <a:pt x="80" y="10"/>
                    <a:pt x="80" y="10"/>
                    <a:pt x="83" y="11"/>
                  </a:cubicBezTo>
                  <a:cubicBezTo>
                    <a:pt x="85" y="11"/>
                    <a:pt x="87" y="12"/>
                    <a:pt x="88" y="13"/>
                  </a:cubicBezTo>
                  <a:cubicBezTo>
                    <a:pt x="92" y="19"/>
                    <a:pt x="88" y="24"/>
                    <a:pt x="75" y="38"/>
                  </a:cubicBezTo>
                  <a:cubicBezTo>
                    <a:pt x="71" y="42"/>
                    <a:pt x="66" y="48"/>
                    <a:pt x="61" y="53"/>
                  </a:cubicBezTo>
                  <a:cubicBezTo>
                    <a:pt x="69" y="47"/>
                    <a:pt x="77" y="40"/>
                    <a:pt x="84" y="35"/>
                  </a:cubicBezTo>
                  <a:cubicBezTo>
                    <a:pt x="130" y="0"/>
                    <a:pt x="130" y="0"/>
                    <a:pt x="134" y="1"/>
                  </a:cubicBezTo>
                  <a:cubicBezTo>
                    <a:pt x="136" y="1"/>
                    <a:pt x="137" y="2"/>
                    <a:pt x="139" y="4"/>
                  </a:cubicBezTo>
                  <a:cubicBezTo>
                    <a:pt x="141" y="7"/>
                    <a:pt x="140" y="11"/>
                    <a:pt x="137" y="13"/>
                  </a:cubicBezTo>
                  <a:cubicBezTo>
                    <a:pt x="136" y="14"/>
                    <a:pt x="136" y="14"/>
                    <a:pt x="135" y="14"/>
                  </a:cubicBezTo>
                  <a:cubicBezTo>
                    <a:pt x="131" y="17"/>
                    <a:pt x="111" y="32"/>
                    <a:pt x="93" y="46"/>
                  </a:cubicBezTo>
                  <a:cubicBezTo>
                    <a:pt x="24" y="99"/>
                    <a:pt x="15" y="105"/>
                    <a:pt x="10" y="105"/>
                  </a:cubicBezTo>
                  <a:close/>
                  <a:moveTo>
                    <a:pt x="39" y="47"/>
                  </a:moveTo>
                  <a:cubicBezTo>
                    <a:pt x="40" y="47"/>
                    <a:pt x="40" y="47"/>
                    <a:pt x="40" y="48"/>
                  </a:cubicBezTo>
                  <a:cubicBezTo>
                    <a:pt x="40" y="47"/>
                    <a:pt x="40" y="47"/>
                    <a:pt x="39"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30" name="Freeform 246"/>
            <p:cNvSpPr>
              <a:spLocks/>
            </p:cNvSpPr>
            <p:nvPr/>
          </p:nvSpPr>
          <p:spPr bwMode="gray">
            <a:xfrm>
              <a:off x="6267451" y="2530476"/>
              <a:ext cx="1528763" cy="955675"/>
            </a:xfrm>
            <a:custGeom>
              <a:avLst/>
              <a:gdLst>
                <a:gd name="T0" fmla="*/ 455 w 645"/>
                <a:gd name="T1" fmla="*/ 400 h 403"/>
                <a:gd name="T2" fmla="*/ 545 w 645"/>
                <a:gd name="T3" fmla="*/ 311 h 403"/>
                <a:gd name="T4" fmla="*/ 415 w 645"/>
                <a:gd name="T5" fmla="*/ 399 h 403"/>
                <a:gd name="T6" fmla="*/ 392 w 645"/>
                <a:gd name="T7" fmla="*/ 393 h 403"/>
                <a:gd name="T8" fmla="*/ 372 w 645"/>
                <a:gd name="T9" fmla="*/ 383 h 403"/>
                <a:gd name="T10" fmla="*/ 355 w 645"/>
                <a:gd name="T11" fmla="*/ 368 h 403"/>
                <a:gd name="T12" fmla="*/ 381 w 645"/>
                <a:gd name="T13" fmla="*/ 326 h 403"/>
                <a:gd name="T14" fmla="*/ 367 w 645"/>
                <a:gd name="T15" fmla="*/ 310 h 403"/>
                <a:gd name="T16" fmla="*/ 323 w 645"/>
                <a:gd name="T17" fmla="*/ 328 h 403"/>
                <a:gd name="T18" fmla="*/ 307 w 645"/>
                <a:gd name="T19" fmla="*/ 314 h 403"/>
                <a:gd name="T20" fmla="*/ 354 w 645"/>
                <a:gd name="T21" fmla="*/ 257 h 403"/>
                <a:gd name="T22" fmla="*/ 290 w 645"/>
                <a:gd name="T23" fmla="*/ 278 h 403"/>
                <a:gd name="T24" fmla="*/ 251 w 645"/>
                <a:gd name="T25" fmla="*/ 275 h 403"/>
                <a:gd name="T26" fmla="*/ 218 w 645"/>
                <a:gd name="T27" fmla="*/ 274 h 403"/>
                <a:gd name="T28" fmla="*/ 202 w 645"/>
                <a:gd name="T29" fmla="*/ 254 h 403"/>
                <a:gd name="T30" fmla="*/ 183 w 645"/>
                <a:gd name="T31" fmla="*/ 236 h 403"/>
                <a:gd name="T32" fmla="*/ 160 w 645"/>
                <a:gd name="T33" fmla="*/ 230 h 403"/>
                <a:gd name="T34" fmla="*/ 142 w 645"/>
                <a:gd name="T35" fmla="*/ 226 h 403"/>
                <a:gd name="T36" fmla="*/ 142 w 645"/>
                <a:gd name="T37" fmla="*/ 204 h 403"/>
                <a:gd name="T38" fmla="*/ 163 w 645"/>
                <a:gd name="T39" fmla="*/ 161 h 403"/>
                <a:gd name="T40" fmla="*/ 156 w 645"/>
                <a:gd name="T41" fmla="*/ 139 h 403"/>
                <a:gd name="T42" fmla="*/ 134 w 645"/>
                <a:gd name="T43" fmla="*/ 145 h 403"/>
                <a:gd name="T44" fmla="*/ 149 w 645"/>
                <a:gd name="T45" fmla="*/ 118 h 403"/>
                <a:gd name="T46" fmla="*/ 141 w 645"/>
                <a:gd name="T47" fmla="*/ 97 h 403"/>
                <a:gd name="T48" fmla="*/ 115 w 645"/>
                <a:gd name="T49" fmla="*/ 107 h 403"/>
                <a:gd name="T50" fmla="*/ 103 w 645"/>
                <a:gd name="T51" fmla="*/ 94 h 403"/>
                <a:gd name="T52" fmla="*/ 79 w 645"/>
                <a:gd name="T53" fmla="*/ 80 h 403"/>
                <a:gd name="T54" fmla="*/ 51 w 645"/>
                <a:gd name="T55" fmla="*/ 74 h 403"/>
                <a:gd name="T56" fmla="*/ 59 w 645"/>
                <a:gd name="T57" fmla="*/ 45 h 403"/>
                <a:gd name="T58" fmla="*/ 2 w 645"/>
                <a:gd name="T59" fmla="*/ 77 h 403"/>
                <a:gd name="T60" fmla="*/ 50 w 645"/>
                <a:gd name="T61" fmla="*/ 34 h 403"/>
                <a:gd name="T62" fmla="*/ 88 w 645"/>
                <a:gd name="T63" fmla="*/ 32 h 403"/>
                <a:gd name="T64" fmla="*/ 112 w 645"/>
                <a:gd name="T65" fmla="*/ 41 h 403"/>
                <a:gd name="T66" fmla="*/ 128 w 645"/>
                <a:gd name="T67" fmla="*/ 60 h 403"/>
                <a:gd name="T68" fmla="*/ 161 w 645"/>
                <a:gd name="T69" fmla="*/ 39 h 403"/>
                <a:gd name="T70" fmla="*/ 176 w 645"/>
                <a:gd name="T71" fmla="*/ 57 h 403"/>
                <a:gd name="T72" fmla="*/ 188 w 645"/>
                <a:gd name="T73" fmla="*/ 74 h 403"/>
                <a:gd name="T74" fmla="*/ 197 w 645"/>
                <a:gd name="T75" fmla="*/ 92 h 403"/>
                <a:gd name="T76" fmla="*/ 205 w 645"/>
                <a:gd name="T77" fmla="*/ 114 h 403"/>
                <a:gd name="T78" fmla="*/ 183 w 645"/>
                <a:gd name="T79" fmla="*/ 158 h 403"/>
                <a:gd name="T80" fmla="*/ 207 w 645"/>
                <a:gd name="T81" fmla="*/ 163 h 403"/>
                <a:gd name="T82" fmla="*/ 216 w 645"/>
                <a:gd name="T83" fmla="*/ 173 h 403"/>
                <a:gd name="T84" fmla="*/ 214 w 645"/>
                <a:gd name="T85" fmla="*/ 198 h 403"/>
                <a:gd name="T86" fmla="*/ 199 w 645"/>
                <a:gd name="T87" fmla="*/ 238 h 403"/>
                <a:gd name="T88" fmla="*/ 233 w 645"/>
                <a:gd name="T89" fmla="*/ 222 h 403"/>
                <a:gd name="T90" fmla="*/ 255 w 645"/>
                <a:gd name="T91" fmla="*/ 232 h 403"/>
                <a:gd name="T92" fmla="*/ 246 w 645"/>
                <a:gd name="T93" fmla="*/ 261 h 403"/>
                <a:gd name="T94" fmla="*/ 268 w 645"/>
                <a:gd name="T95" fmla="*/ 275 h 403"/>
                <a:gd name="T96" fmla="*/ 460 w 645"/>
                <a:gd name="T97" fmla="*/ 136 h 403"/>
                <a:gd name="T98" fmla="*/ 405 w 645"/>
                <a:gd name="T99" fmla="*/ 200 h 403"/>
                <a:gd name="T100" fmla="*/ 470 w 645"/>
                <a:gd name="T101" fmla="*/ 178 h 403"/>
                <a:gd name="T102" fmla="*/ 494 w 645"/>
                <a:gd name="T103" fmla="*/ 185 h 403"/>
                <a:gd name="T104" fmla="*/ 461 w 645"/>
                <a:gd name="T105" fmla="*/ 221 h 403"/>
                <a:gd name="T106" fmla="*/ 509 w 645"/>
                <a:gd name="T107" fmla="*/ 209 h 403"/>
                <a:gd name="T108" fmla="*/ 554 w 645"/>
                <a:gd name="T109" fmla="*/ 192 h 403"/>
                <a:gd name="T110" fmla="*/ 564 w 645"/>
                <a:gd name="T111" fmla="*/ 209 h 403"/>
                <a:gd name="T112" fmla="*/ 568 w 645"/>
                <a:gd name="T113" fmla="*/ 227 h 403"/>
                <a:gd name="T114" fmla="*/ 532 w 645"/>
                <a:gd name="T115" fmla="*/ 276 h 403"/>
                <a:gd name="T116" fmla="*/ 575 w 645"/>
                <a:gd name="T117" fmla="*/ 269 h 403"/>
                <a:gd name="T118" fmla="*/ 640 w 645"/>
                <a:gd name="T119" fmla="*/ 236 h 403"/>
                <a:gd name="T120" fmla="*/ 561 w 645"/>
                <a:gd name="T121" fmla="*/ 317 h 403"/>
                <a:gd name="T122" fmla="*/ 562 w 645"/>
                <a:gd name="T123" fmla="*/ 33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5" h="403">
                  <a:moveTo>
                    <a:pt x="461" y="403"/>
                  </a:moveTo>
                  <a:cubicBezTo>
                    <a:pt x="460" y="403"/>
                    <a:pt x="460" y="403"/>
                    <a:pt x="459" y="403"/>
                  </a:cubicBezTo>
                  <a:cubicBezTo>
                    <a:pt x="458" y="403"/>
                    <a:pt x="456" y="402"/>
                    <a:pt x="455" y="400"/>
                  </a:cubicBezTo>
                  <a:cubicBezTo>
                    <a:pt x="450" y="394"/>
                    <a:pt x="454" y="390"/>
                    <a:pt x="479" y="368"/>
                  </a:cubicBezTo>
                  <a:cubicBezTo>
                    <a:pt x="494" y="355"/>
                    <a:pt x="513" y="338"/>
                    <a:pt x="534" y="321"/>
                  </a:cubicBezTo>
                  <a:cubicBezTo>
                    <a:pt x="538" y="318"/>
                    <a:pt x="542" y="314"/>
                    <a:pt x="545" y="311"/>
                  </a:cubicBezTo>
                  <a:cubicBezTo>
                    <a:pt x="535" y="319"/>
                    <a:pt x="526" y="326"/>
                    <a:pt x="517" y="333"/>
                  </a:cubicBezTo>
                  <a:cubicBezTo>
                    <a:pt x="430" y="401"/>
                    <a:pt x="426" y="403"/>
                    <a:pt x="420" y="402"/>
                  </a:cubicBezTo>
                  <a:cubicBezTo>
                    <a:pt x="418" y="402"/>
                    <a:pt x="416" y="401"/>
                    <a:pt x="415" y="399"/>
                  </a:cubicBezTo>
                  <a:cubicBezTo>
                    <a:pt x="411" y="392"/>
                    <a:pt x="415" y="387"/>
                    <a:pt x="444" y="361"/>
                  </a:cubicBezTo>
                  <a:cubicBezTo>
                    <a:pt x="446" y="360"/>
                    <a:pt x="447" y="359"/>
                    <a:pt x="448" y="357"/>
                  </a:cubicBezTo>
                  <a:cubicBezTo>
                    <a:pt x="406" y="389"/>
                    <a:pt x="397" y="394"/>
                    <a:pt x="392" y="393"/>
                  </a:cubicBezTo>
                  <a:cubicBezTo>
                    <a:pt x="390" y="393"/>
                    <a:pt x="388" y="392"/>
                    <a:pt x="387" y="390"/>
                  </a:cubicBezTo>
                  <a:cubicBezTo>
                    <a:pt x="384" y="386"/>
                    <a:pt x="384" y="382"/>
                    <a:pt x="395" y="371"/>
                  </a:cubicBezTo>
                  <a:cubicBezTo>
                    <a:pt x="381" y="381"/>
                    <a:pt x="376" y="383"/>
                    <a:pt x="372" y="383"/>
                  </a:cubicBezTo>
                  <a:cubicBezTo>
                    <a:pt x="370" y="382"/>
                    <a:pt x="369" y="381"/>
                    <a:pt x="367" y="379"/>
                  </a:cubicBezTo>
                  <a:cubicBezTo>
                    <a:pt x="363" y="373"/>
                    <a:pt x="365" y="369"/>
                    <a:pt x="397" y="342"/>
                  </a:cubicBezTo>
                  <a:cubicBezTo>
                    <a:pt x="366" y="365"/>
                    <a:pt x="359" y="368"/>
                    <a:pt x="355" y="368"/>
                  </a:cubicBezTo>
                  <a:cubicBezTo>
                    <a:pt x="352" y="367"/>
                    <a:pt x="351" y="366"/>
                    <a:pt x="349" y="365"/>
                  </a:cubicBezTo>
                  <a:cubicBezTo>
                    <a:pt x="345" y="359"/>
                    <a:pt x="351" y="353"/>
                    <a:pt x="359" y="346"/>
                  </a:cubicBezTo>
                  <a:cubicBezTo>
                    <a:pt x="364" y="341"/>
                    <a:pt x="371" y="335"/>
                    <a:pt x="381" y="326"/>
                  </a:cubicBezTo>
                  <a:cubicBezTo>
                    <a:pt x="345" y="353"/>
                    <a:pt x="344" y="353"/>
                    <a:pt x="341" y="353"/>
                  </a:cubicBezTo>
                  <a:cubicBezTo>
                    <a:pt x="339" y="352"/>
                    <a:pt x="337" y="351"/>
                    <a:pt x="336" y="350"/>
                  </a:cubicBezTo>
                  <a:cubicBezTo>
                    <a:pt x="332" y="343"/>
                    <a:pt x="334" y="339"/>
                    <a:pt x="367" y="310"/>
                  </a:cubicBezTo>
                  <a:cubicBezTo>
                    <a:pt x="370" y="308"/>
                    <a:pt x="374" y="305"/>
                    <a:pt x="377" y="302"/>
                  </a:cubicBezTo>
                  <a:cubicBezTo>
                    <a:pt x="343" y="327"/>
                    <a:pt x="333" y="332"/>
                    <a:pt x="328" y="331"/>
                  </a:cubicBezTo>
                  <a:cubicBezTo>
                    <a:pt x="326" y="331"/>
                    <a:pt x="324" y="330"/>
                    <a:pt x="323" y="328"/>
                  </a:cubicBezTo>
                  <a:cubicBezTo>
                    <a:pt x="319" y="322"/>
                    <a:pt x="319" y="319"/>
                    <a:pt x="359" y="284"/>
                  </a:cubicBezTo>
                  <a:cubicBezTo>
                    <a:pt x="362" y="280"/>
                    <a:pt x="366" y="277"/>
                    <a:pt x="370" y="273"/>
                  </a:cubicBezTo>
                  <a:cubicBezTo>
                    <a:pt x="323" y="310"/>
                    <a:pt x="313" y="315"/>
                    <a:pt x="307" y="314"/>
                  </a:cubicBezTo>
                  <a:cubicBezTo>
                    <a:pt x="305" y="314"/>
                    <a:pt x="303" y="313"/>
                    <a:pt x="302" y="311"/>
                  </a:cubicBezTo>
                  <a:cubicBezTo>
                    <a:pt x="297" y="305"/>
                    <a:pt x="302" y="301"/>
                    <a:pt x="328" y="279"/>
                  </a:cubicBezTo>
                  <a:cubicBezTo>
                    <a:pt x="335" y="273"/>
                    <a:pt x="344" y="265"/>
                    <a:pt x="354" y="257"/>
                  </a:cubicBezTo>
                  <a:cubicBezTo>
                    <a:pt x="281" y="313"/>
                    <a:pt x="277" y="315"/>
                    <a:pt x="272" y="314"/>
                  </a:cubicBezTo>
                  <a:cubicBezTo>
                    <a:pt x="270" y="314"/>
                    <a:pt x="268" y="313"/>
                    <a:pt x="267" y="311"/>
                  </a:cubicBezTo>
                  <a:cubicBezTo>
                    <a:pt x="263" y="306"/>
                    <a:pt x="264" y="301"/>
                    <a:pt x="290" y="278"/>
                  </a:cubicBezTo>
                  <a:cubicBezTo>
                    <a:pt x="253" y="306"/>
                    <a:pt x="242" y="312"/>
                    <a:pt x="237" y="311"/>
                  </a:cubicBezTo>
                  <a:cubicBezTo>
                    <a:pt x="235" y="311"/>
                    <a:pt x="233" y="310"/>
                    <a:pt x="232" y="308"/>
                  </a:cubicBezTo>
                  <a:cubicBezTo>
                    <a:pt x="228" y="304"/>
                    <a:pt x="228" y="303"/>
                    <a:pt x="251" y="275"/>
                  </a:cubicBezTo>
                  <a:cubicBezTo>
                    <a:pt x="215" y="303"/>
                    <a:pt x="214" y="303"/>
                    <a:pt x="210" y="302"/>
                  </a:cubicBezTo>
                  <a:cubicBezTo>
                    <a:pt x="208" y="302"/>
                    <a:pt x="206" y="301"/>
                    <a:pt x="205" y="299"/>
                  </a:cubicBezTo>
                  <a:cubicBezTo>
                    <a:pt x="202" y="295"/>
                    <a:pt x="202" y="294"/>
                    <a:pt x="218" y="274"/>
                  </a:cubicBezTo>
                  <a:cubicBezTo>
                    <a:pt x="195" y="291"/>
                    <a:pt x="194" y="291"/>
                    <a:pt x="191" y="291"/>
                  </a:cubicBezTo>
                  <a:cubicBezTo>
                    <a:pt x="189" y="290"/>
                    <a:pt x="187" y="289"/>
                    <a:pt x="186" y="288"/>
                  </a:cubicBezTo>
                  <a:cubicBezTo>
                    <a:pt x="183" y="284"/>
                    <a:pt x="183" y="283"/>
                    <a:pt x="202" y="254"/>
                  </a:cubicBezTo>
                  <a:cubicBezTo>
                    <a:pt x="176" y="273"/>
                    <a:pt x="175" y="273"/>
                    <a:pt x="172" y="273"/>
                  </a:cubicBezTo>
                  <a:cubicBezTo>
                    <a:pt x="170" y="273"/>
                    <a:pt x="168" y="272"/>
                    <a:pt x="167" y="270"/>
                  </a:cubicBezTo>
                  <a:cubicBezTo>
                    <a:pt x="164" y="266"/>
                    <a:pt x="163" y="265"/>
                    <a:pt x="183" y="236"/>
                  </a:cubicBezTo>
                  <a:cubicBezTo>
                    <a:pt x="162" y="253"/>
                    <a:pt x="161" y="253"/>
                    <a:pt x="157" y="253"/>
                  </a:cubicBezTo>
                  <a:cubicBezTo>
                    <a:pt x="155" y="252"/>
                    <a:pt x="154" y="251"/>
                    <a:pt x="152" y="250"/>
                  </a:cubicBezTo>
                  <a:cubicBezTo>
                    <a:pt x="149" y="245"/>
                    <a:pt x="150" y="244"/>
                    <a:pt x="160" y="230"/>
                  </a:cubicBezTo>
                  <a:cubicBezTo>
                    <a:pt x="165" y="225"/>
                    <a:pt x="170" y="218"/>
                    <a:pt x="175" y="211"/>
                  </a:cubicBezTo>
                  <a:cubicBezTo>
                    <a:pt x="151" y="229"/>
                    <a:pt x="151" y="229"/>
                    <a:pt x="147" y="229"/>
                  </a:cubicBezTo>
                  <a:cubicBezTo>
                    <a:pt x="145" y="229"/>
                    <a:pt x="143" y="228"/>
                    <a:pt x="142" y="226"/>
                  </a:cubicBezTo>
                  <a:cubicBezTo>
                    <a:pt x="138" y="221"/>
                    <a:pt x="142" y="217"/>
                    <a:pt x="153" y="203"/>
                  </a:cubicBezTo>
                  <a:cubicBezTo>
                    <a:pt x="157" y="199"/>
                    <a:pt x="160" y="195"/>
                    <a:pt x="165" y="190"/>
                  </a:cubicBezTo>
                  <a:cubicBezTo>
                    <a:pt x="146" y="204"/>
                    <a:pt x="145" y="204"/>
                    <a:pt x="142" y="204"/>
                  </a:cubicBezTo>
                  <a:cubicBezTo>
                    <a:pt x="140" y="203"/>
                    <a:pt x="139" y="202"/>
                    <a:pt x="137" y="201"/>
                  </a:cubicBezTo>
                  <a:cubicBezTo>
                    <a:pt x="134" y="196"/>
                    <a:pt x="137" y="191"/>
                    <a:pt x="147" y="179"/>
                  </a:cubicBezTo>
                  <a:cubicBezTo>
                    <a:pt x="152" y="173"/>
                    <a:pt x="157" y="167"/>
                    <a:pt x="163" y="161"/>
                  </a:cubicBezTo>
                  <a:cubicBezTo>
                    <a:pt x="147" y="173"/>
                    <a:pt x="145" y="173"/>
                    <a:pt x="142" y="173"/>
                  </a:cubicBezTo>
                  <a:cubicBezTo>
                    <a:pt x="140" y="172"/>
                    <a:pt x="138" y="171"/>
                    <a:pt x="137" y="170"/>
                  </a:cubicBezTo>
                  <a:cubicBezTo>
                    <a:pt x="134" y="165"/>
                    <a:pt x="134" y="165"/>
                    <a:pt x="156" y="139"/>
                  </a:cubicBezTo>
                  <a:cubicBezTo>
                    <a:pt x="156" y="139"/>
                    <a:pt x="156" y="139"/>
                    <a:pt x="156" y="138"/>
                  </a:cubicBezTo>
                  <a:cubicBezTo>
                    <a:pt x="143" y="148"/>
                    <a:pt x="141" y="148"/>
                    <a:pt x="139" y="148"/>
                  </a:cubicBezTo>
                  <a:cubicBezTo>
                    <a:pt x="137" y="148"/>
                    <a:pt x="135" y="147"/>
                    <a:pt x="134" y="145"/>
                  </a:cubicBezTo>
                  <a:cubicBezTo>
                    <a:pt x="131" y="140"/>
                    <a:pt x="133" y="137"/>
                    <a:pt x="138" y="131"/>
                  </a:cubicBezTo>
                  <a:cubicBezTo>
                    <a:pt x="141" y="128"/>
                    <a:pt x="145" y="123"/>
                    <a:pt x="149" y="119"/>
                  </a:cubicBezTo>
                  <a:cubicBezTo>
                    <a:pt x="149" y="119"/>
                    <a:pt x="149" y="118"/>
                    <a:pt x="149" y="118"/>
                  </a:cubicBezTo>
                  <a:cubicBezTo>
                    <a:pt x="136" y="128"/>
                    <a:pt x="134" y="128"/>
                    <a:pt x="131" y="128"/>
                  </a:cubicBezTo>
                  <a:cubicBezTo>
                    <a:pt x="130" y="128"/>
                    <a:pt x="128" y="127"/>
                    <a:pt x="127" y="125"/>
                  </a:cubicBezTo>
                  <a:cubicBezTo>
                    <a:pt x="123" y="120"/>
                    <a:pt x="123" y="119"/>
                    <a:pt x="141" y="97"/>
                  </a:cubicBezTo>
                  <a:cubicBezTo>
                    <a:pt x="141" y="97"/>
                    <a:pt x="141" y="97"/>
                    <a:pt x="141" y="97"/>
                  </a:cubicBezTo>
                  <a:cubicBezTo>
                    <a:pt x="123" y="111"/>
                    <a:pt x="123" y="111"/>
                    <a:pt x="120" y="110"/>
                  </a:cubicBezTo>
                  <a:cubicBezTo>
                    <a:pt x="118" y="110"/>
                    <a:pt x="116" y="109"/>
                    <a:pt x="115" y="107"/>
                  </a:cubicBezTo>
                  <a:cubicBezTo>
                    <a:pt x="112" y="103"/>
                    <a:pt x="112" y="103"/>
                    <a:pt x="127" y="82"/>
                  </a:cubicBezTo>
                  <a:cubicBezTo>
                    <a:pt x="128" y="80"/>
                    <a:pt x="130" y="78"/>
                    <a:pt x="131" y="76"/>
                  </a:cubicBezTo>
                  <a:cubicBezTo>
                    <a:pt x="107" y="94"/>
                    <a:pt x="106" y="94"/>
                    <a:pt x="103" y="94"/>
                  </a:cubicBezTo>
                  <a:cubicBezTo>
                    <a:pt x="101" y="93"/>
                    <a:pt x="99" y="92"/>
                    <a:pt x="98" y="91"/>
                  </a:cubicBezTo>
                  <a:cubicBezTo>
                    <a:pt x="95" y="86"/>
                    <a:pt x="94" y="86"/>
                    <a:pt x="114" y="57"/>
                  </a:cubicBezTo>
                  <a:cubicBezTo>
                    <a:pt x="83" y="81"/>
                    <a:pt x="83" y="81"/>
                    <a:pt x="79" y="80"/>
                  </a:cubicBezTo>
                  <a:cubicBezTo>
                    <a:pt x="77" y="80"/>
                    <a:pt x="75" y="79"/>
                    <a:pt x="74" y="77"/>
                  </a:cubicBezTo>
                  <a:cubicBezTo>
                    <a:pt x="71" y="73"/>
                    <a:pt x="71" y="73"/>
                    <a:pt x="88" y="50"/>
                  </a:cubicBezTo>
                  <a:cubicBezTo>
                    <a:pt x="57" y="74"/>
                    <a:pt x="55" y="75"/>
                    <a:pt x="51" y="74"/>
                  </a:cubicBezTo>
                  <a:cubicBezTo>
                    <a:pt x="49" y="74"/>
                    <a:pt x="47" y="73"/>
                    <a:pt x="46" y="71"/>
                  </a:cubicBezTo>
                  <a:cubicBezTo>
                    <a:pt x="42" y="66"/>
                    <a:pt x="45" y="62"/>
                    <a:pt x="55" y="51"/>
                  </a:cubicBezTo>
                  <a:cubicBezTo>
                    <a:pt x="56" y="49"/>
                    <a:pt x="58" y="47"/>
                    <a:pt x="59" y="45"/>
                  </a:cubicBezTo>
                  <a:cubicBezTo>
                    <a:pt x="59" y="45"/>
                    <a:pt x="59" y="45"/>
                    <a:pt x="59" y="45"/>
                  </a:cubicBezTo>
                  <a:cubicBezTo>
                    <a:pt x="12" y="81"/>
                    <a:pt x="11" y="81"/>
                    <a:pt x="7" y="80"/>
                  </a:cubicBezTo>
                  <a:cubicBezTo>
                    <a:pt x="5" y="80"/>
                    <a:pt x="3" y="79"/>
                    <a:pt x="2" y="77"/>
                  </a:cubicBezTo>
                  <a:cubicBezTo>
                    <a:pt x="0" y="74"/>
                    <a:pt x="1" y="70"/>
                    <a:pt x="4" y="68"/>
                  </a:cubicBezTo>
                  <a:cubicBezTo>
                    <a:pt x="5" y="67"/>
                    <a:pt x="6" y="67"/>
                    <a:pt x="6" y="66"/>
                  </a:cubicBezTo>
                  <a:cubicBezTo>
                    <a:pt x="12" y="63"/>
                    <a:pt x="34" y="46"/>
                    <a:pt x="50" y="34"/>
                  </a:cubicBezTo>
                  <a:cubicBezTo>
                    <a:pt x="94" y="0"/>
                    <a:pt x="95" y="0"/>
                    <a:pt x="99" y="1"/>
                  </a:cubicBezTo>
                  <a:cubicBezTo>
                    <a:pt x="101" y="1"/>
                    <a:pt x="102" y="2"/>
                    <a:pt x="104" y="4"/>
                  </a:cubicBezTo>
                  <a:cubicBezTo>
                    <a:pt x="107" y="8"/>
                    <a:pt x="107" y="9"/>
                    <a:pt x="88" y="32"/>
                  </a:cubicBezTo>
                  <a:cubicBezTo>
                    <a:pt x="116" y="10"/>
                    <a:pt x="117" y="10"/>
                    <a:pt x="121" y="10"/>
                  </a:cubicBezTo>
                  <a:cubicBezTo>
                    <a:pt x="123" y="11"/>
                    <a:pt x="124" y="12"/>
                    <a:pt x="125" y="13"/>
                  </a:cubicBezTo>
                  <a:cubicBezTo>
                    <a:pt x="129" y="17"/>
                    <a:pt x="129" y="18"/>
                    <a:pt x="112" y="41"/>
                  </a:cubicBezTo>
                  <a:cubicBezTo>
                    <a:pt x="136" y="22"/>
                    <a:pt x="137" y="22"/>
                    <a:pt x="141" y="23"/>
                  </a:cubicBezTo>
                  <a:cubicBezTo>
                    <a:pt x="143" y="23"/>
                    <a:pt x="144" y="24"/>
                    <a:pt x="145" y="25"/>
                  </a:cubicBezTo>
                  <a:cubicBezTo>
                    <a:pt x="149" y="30"/>
                    <a:pt x="149" y="30"/>
                    <a:pt x="128" y="60"/>
                  </a:cubicBezTo>
                  <a:cubicBezTo>
                    <a:pt x="128" y="61"/>
                    <a:pt x="128" y="61"/>
                    <a:pt x="128" y="61"/>
                  </a:cubicBezTo>
                  <a:cubicBezTo>
                    <a:pt x="131" y="58"/>
                    <a:pt x="134" y="56"/>
                    <a:pt x="137" y="54"/>
                  </a:cubicBezTo>
                  <a:cubicBezTo>
                    <a:pt x="157" y="38"/>
                    <a:pt x="157" y="38"/>
                    <a:pt x="161" y="39"/>
                  </a:cubicBezTo>
                  <a:cubicBezTo>
                    <a:pt x="162" y="39"/>
                    <a:pt x="164" y="40"/>
                    <a:pt x="165" y="42"/>
                  </a:cubicBezTo>
                  <a:cubicBezTo>
                    <a:pt x="168" y="46"/>
                    <a:pt x="169" y="47"/>
                    <a:pt x="152" y="71"/>
                  </a:cubicBezTo>
                  <a:cubicBezTo>
                    <a:pt x="172" y="56"/>
                    <a:pt x="173" y="56"/>
                    <a:pt x="176" y="57"/>
                  </a:cubicBezTo>
                  <a:cubicBezTo>
                    <a:pt x="178" y="57"/>
                    <a:pt x="180" y="58"/>
                    <a:pt x="181" y="59"/>
                  </a:cubicBezTo>
                  <a:cubicBezTo>
                    <a:pt x="184" y="64"/>
                    <a:pt x="184" y="65"/>
                    <a:pt x="168" y="86"/>
                  </a:cubicBezTo>
                  <a:cubicBezTo>
                    <a:pt x="183" y="74"/>
                    <a:pt x="185" y="74"/>
                    <a:pt x="188" y="74"/>
                  </a:cubicBezTo>
                  <a:cubicBezTo>
                    <a:pt x="190" y="74"/>
                    <a:pt x="192" y="75"/>
                    <a:pt x="193" y="77"/>
                  </a:cubicBezTo>
                  <a:cubicBezTo>
                    <a:pt x="196" y="81"/>
                    <a:pt x="197" y="82"/>
                    <a:pt x="180" y="103"/>
                  </a:cubicBezTo>
                  <a:cubicBezTo>
                    <a:pt x="194" y="92"/>
                    <a:pt x="194" y="92"/>
                    <a:pt x="197" y="92"/>
                  </a:cubicBezTo>
                  <a:cubicBezTo>
                    <a:pt x="199" y="93"/>
                    <a:pt x="201" y="94"/>
                    <a:pt x="202" y="95"/>
                  </a:cubicBezTo>
                  <a:cubicBezTo>
                    <a:pt x="205" y="100"/>
                    <a:pt x="206" y="101"/>
                    <a:pt x="187" y="124"/>
                  </a:cubicBezTo>
                  <a:cubicBezTo>
                    <a:pt x="200" y="114"/>
                    <a:pt x="202" y="114"/>
                    <a:pt x="205" y="114"/>
                  </a:cubicBezTo>
                  <a:cubicBezTo>
                    <a:pt x="207" y="114"/>
                    <a:pt x="209" y="116"/>
                    <a:pt x="210" y="117"/>
                  </a:cubicBezTo>
                  <a:cubicBezTo>
                    <a:pt x="214" y="122"/>
                    <a:pt x="210" y="126"/>
                    <a:pt x="201" y="137"/>
                  </a:cubicBezTo>
                  <a:cubicBezTo>
                    <a:pt x="196" y="143"/>
                    <a:pt x="190" y="150"/>
                    <a:pt x="183" y="158"/>
                  </a:cubicBezTo>
                  <a:cubicBezTo>
                    <a:pt x="206" y="141"/>
                    <a:pt x="207" y="141"/>
                    <a:pt x="210" y="142"/>
                  </a:cubicBezTo>
                  <a:cubicBezTo>
                    <a:pt x="212" y="142"/>
                    <a:pt x="214" y="143"/>
                    <a:pt x="215" y="144"/>
                  </a:cubicBezTo>
                  <a:cubicBezTo>
                    <a:pt x="219" y="149"/>
                    <a:pt x="216" y="153"/>
                    <a:pt x="207" y="163"/>
                  </a:cubicBezTo>
                  <a:cubicBezTo>
                    <a:pt x="203" y="168"/>
                    <a:pt x="197" y="175"/>
                    <a:pt x="191" y="181"/>
                  </a:cubicBezTo>
                  <a:cubicBezTo>
                    <a:pt x="207" y="169"/>
                    <a:pt x="208" y="169"/>
                    <a:pt x="211" y="170"/>
                  </a:cubicBezTo>
                  <a:cubicBezTo>
                    <a:pt x="213" y="170"/>
                    <a:pt x="215" y="171"/>
                    <a:pt x="216" y="173"/>
                  </a:cubicBezTo>
                  <a:cubicBezTo>
                    <a:pt x="219" y="177"/>
                    <a:pt x="218" y="178"/>
                    <a:pt x="208" y="192"/>
                  </a:cubicBezTo>
                  <a:cubicBezTo>
                    <a:pt x="204" y="197"/>
                    <a:pt x="198" y="204"/>
                    <a:pt x="193" y="211"/>
                  </a:cubicBezTo>
                  <a:cubicBezTo>
                    <a:pt x="210" y="198"/>
                    <a:pt x="211" y="198"/>
                    <a:pt x="214" y="198"/>
                  </a:cubicBezTo>
                  <a:cubicBezTo>
                    <a:pt x="216" y="199"/>
                    <a:pt x="218" y="200"/>
                    <a:pt x="219" y="201"/>
                  </a:cubicBezTo>
                  <a:cubicBezTo>
                    <a:pt x="222" y="206"/>
                    <a:pt x="222" y="206"/>
                    <a:pt x="206" y="229"/>
                  </a:cubicBezTo>
                  <a:cubicBezTo>
                    <a:pt x="204" y="231"/>
                    <a:pt x="202" y="235"/>
                    <a:pt x="199" y="238"/>
                  </a:cubicBezTo>
                  <a:cubicBezTo>
                    <a:pt x="199" y="238"/>
                    <a:pt x="199" y="238"/>
                    <a:pt x="200" y="238"/>
                  </a:cubicBezTo>
                  <a:cubicBezTo>
                    <a:pt x="225" y="218"/>
                    <a:pt x="225" y="218"/>
                    <a:pt x="229" y="219"/>
                  </a:cubicBezTo>
                  <a:cubicBezTo>
                    <a:pt x="231" y="219"/>
                    <a:pt x="232" y="220"/>
                    <a:pt x="233" y="222"/>
                  </a:cubicBezTo>
                  <a:cubicBezTo>
                    <a:pt x="236" y="226"/>
                    <a:pt x="236" y="226"/>
                    <a:pt x="221" y="250"/>
                  </a:cubicBezTo>
                  <a:cubicBezTo>
                    <a:pt x="219" y="253"/>
                    <a:pt x="218" y="255"/>
                    <a:pt x="216" y="257"/>
                  </a:cubicBezTo>
                  <a:cubicBezTo>
                    <a:pt x="250" y="231"/>
                    <a:pt x="251" y="231"/>
                    <a:pt x="255" y="232"/>
                  </a:cubicBezTo>
                  <a:cubicBezTo>
                    <a:pt x="256" y="232"/>
                    <a:pt x="258" y="233"/>
                    <a:pt x="259" y="235"/>
                  </a:cubicBezTo>
                  <a:cubicBezTo>
                    <a:pt x="262" y="239"/>
                    <a:pt x="263" y="239"/>
                    <a:pt x="245" y="262"/>
                  </a:cubicBezTo>
                  <a:cubicBezTo>
                    <a:pt x="245" y="262"/>
                    <a:pt x="245" y="262"/>
                    <a:pt x="246" y="261"/>
                  </a:cubicBezTo>
                  <a:cubicBezTo>
                    <a:pt x="284" y="232"/>
                    <a:pt x="284" y="232"/>
                    <a:pt x="288" y="233"/>
                  </a:cubicBezTo>
                  <a:cubicBezTo>
                    <a:pt x="290" y="233"/>
                    <a:pt x="292" y="234"/>
                    <a:pt x="293" y="236"/>
                  </a:cubicBezTo>
                  <a:cubicBezTo>
                    <a:pt x="296" y="241"/>
                    <a:pt x="296" y="241"/>
                    <a:pt x="268" y="275"/>
                  </a:cubicBezTo>
                  <a:cubicBezTo>
                    <a:pt x="267" y="277"/>
                    <a:pt x="266" y="278"/>
                    <a:pt x="265" y="279"/>
                  </a:cubicBezTo>
                  <a:cubicBezTo>
                    <a:pt x="290" y="261"/>
                    <a:pt x="326" y="233"/>
                    <a:pt x="355" y="211"/>
                  </a:cubicBezTo>
                  <a:cubicBezTo>
                    <a:pt x="444" y="141"/>
                    <a:pt x="454" y="135"/>
                    <a:pt x="460" y="136"/>
                  </a:cubicBezTo>
                  <a:cubicBezTo>
                    <a:pt x="462" y="136"/>
                    <a:pt x="464" y="137"/>
                    <a:pt x="465" y="139"/>
                  </a:cubicBezTo>
                  <a:cubicBezTo>
                    <a:pt x="470" y="145"/>
                    <a:pt x="465" y="149"/>
                    <a:pt x="442" y="169"/>
                  </a:cubicBezTo>
                  <a:cubicBezTo>
                    <a:pt x="432" y="178"/>
                    <a:pt x="419" y="188"/>
                    <a:pt x="405" y="200"/>
                  </a:cubicBezTo>
                  <a:cubicBezTo>
                    <a:pt x="471" y="149"/>
                    <a:pt x="483" y="142"/>
                    <a:pt x="489" y="143"/>
                  </a:cubicBezTo>
                  <a:cubicBezTo>
                    <a:pt x="492" y="143"/>
                    <a:pt x="493" y="144"/>
                    <a:pt x="495" y="146"/>
                  </a:cubicBezTo>
                  <a:cubicBezTo>
                    <a:pt x="499" y="152"/>
                    <a:pt x="498" y="155"/>
                    <a:pt x="470" y="178"/>
                  </a:cubicBezTo>
                  <a:cubicBezTo>
                    <a:pt x="501" y="155"/>
                    <a:pt x="507" y="152"/>
                    <a:pt x="511" y="153"/>
                  </a:cubicBezTo>
                  <a:cubicBezTo>
                    <a:pt x="513" y="153"/>
                    <a:pt x="515" y="154"/>
                    <a:pt x="516" y="156"/>
                  </a:cubicBezTo>
                  <a:cubicBezTo>
                    <a:pt x="521" y="162"/>
                    <a:pt x="517" y="166"/>
                    <a:pt x="494" y="185"/>
                  </a:cubicBezTo>
                  <a:cubicBezTo>
                    <a:pt x="481" y="197"/>
                    <a:pt x="463" y="212"/>
                    <a:pt x="444" y="229"/>
                  </a:cubicBezTo>
                  <a:cubicBezTo>
                    <a:pt x="428" y="242"/>
                    <a:pt x="409" y="258"/>
                    <a:pt x="392" y="273"/>
                  </a:cubicBezTo>
                  <a:cubicBezTo>
                    <a:pt x="415" y="256"/>
                    <a:pt x="441" y="236"/>
                    <a:pt x="461" y="221"/>
                  </a:cubicBezTo>
                  <a:cubicBezTo>
                    <a:pt x="528" y="169"/>
                    <a:pt x="528" y="169"/>
                    <a:pt x="532" y="170"/>
                  </a:cubicBezTo>
                  <a:cubicBezTo>
                    <a:pt x="534" y="170"/>
                    <a:pt x="536" y="171"/>
                    <a:pt x="537" y="172"/>
                  </a:cubicBezTo>
                  <a:cubicBezTo>
                    <a:pt x="542" y="179"/>
                    <a:pt x="538" y="184"/>
                    <a:pt x="509" y="209"/>
                  </a:cubicBezTo>
                  <a:cubicBezTo>
                    <a:pt x="497" y="219"/>
                    <a:pt x="483" y="231"/>
                    <a:pt x="467" y="244"/>
                  </a:cubicBezTo>
                  <a:cubicBezTo>
                    <a:pt x="543" y="188"/>
                    <a:pt x="545" y="188"/>
                    <a:pt x="549" y="189"/>
                  </a:cubicBezTo>
                  <a:cubicBezTo>
                    <a:pt x="551" y="189"/>
                    <a:pt x="553" y="190"/>
                    <a:pt x="554" y="192"/>
                  </a:cubicBezTo>
                  <a:cubicBezTo>
                    <a:pt x="558" y="197"/>
                    <a:pt x="556" y="200"/>
                    <a:pt x="536" y="217"/>
                  </a:cubicBezTo>
                  <a:cubicBezTo>
                    <a:pt x="550" y="207"/>
                    <a:pt x="555" y="205"/>
                    <a:pt x="559" y="206"/>
                  </a:cubicBezTo>
                  <a:cubicBezTo>
                    <a:pt x="561" y="206"/>
                    <a:pt x="563" y="207"/>
                    <a:pt x="564" y="209"/>
                  </a:cubicBezTo>
                  <a:cubicBezTo>
                    <a:pt x="569" y="215"/>
                    <a:pt x="565" y="219"/>
                    <a:pt x="538" y="242"/>
                  </a:cubicBezTo>
                  <a:cubicBezTo>
                    <a:pt x="528" y="251"/>
                    <a:pt x="517" y="260"/>
                    <a:pt x="504" y="271"/>
                  </a:cubicBezTo>
                  <a:cubicBezTo>
                    <a:pt x="559" y="228"/>
                    <a:pt x="563" y="227"/>
                    <a:pt x="568" y="227"/>
                  </a:cubicBezTo>
                  <a:cubicBezTo>
                    <a:pt x="570" y="228"/>
                    <a:pt x="572" y="229"/>
                    <a:pt x="573" y="230"/>
                  </a:cubicBezTo>
                  <a:cubicBezTo>
                    <a:pt x="577" y="237"/>
                    <a:pt x="573" y="241"/>
                    <a:pt x="549" y="262"/>
                  </a:cubicBezTo>
                  <a:cubicBezTo>
                    <a:pt x="544" y="266"/>
                    <a:pt x="538" y="271"/>
                    <a:pt x="532" y="276"/>
                  </a:cubicBezTo>
                  <a:cubicBezTo>
                    <a:pt x="587" y="233"/>
                    <a:pt x="590" y="232"/>
                    <a:pt x="595" y="233"/>
                  </a:cubicBezTo>
                  <a:cubicBezTo>
                    <a:pt x="597" y="233"/>
                    <a:pt x="598" y="234"/>
                    <a:pt x="599" y="236"/>
                  </a:cubicBezTo>
                  <a:cubicBezTo>
                    <a:pt x="604" y="242"/>
                    <a:pt x="600" y="247"/>
                    <a:pt x="575" y="269"/>
                  </a:cubicBezTo>
                  <a:cubicBezTo>
                    <a:pt x="568" y="275"/>
                    <a:pt x="559" y="282"/>
                    <a:pt x="550" y="290"/>
                  </a:cubicBezTo>
                  <a:cubicBezTo>
                    <a:pt x="616" y="239"/>
                    <a:pt x="629" y="232"/>
                    <a:pt x="635" y="233"/>
                  </a:cubicBezTo>
                  <a:cubicBezTo>
                    <a:pt x="637" y="233"/>
                    <a:pt x="639" y="234"/>
                    <a:pt x="640" y="236"/>
                  </a:cubicBezTo>
                  <a:cubicBezTo>
                    <a:pt x="645" y="242"/>
                    <a:pt x="643" y="245"/>
                    <a:pt x="610" y="274"/>
                  </a:cubicBezTo>
                  <a:cubicBezTo>
                    <a:pt x="596" y="286"/>
                    <a:pt x="578" y="301"/>
                    <a:pt x="561" y="317"/>
                  </a:cubicBezTo>
                  <a:cubicBezTo>
                    <a:pt x="561" y="317"/>
                    <a:pt x="561" y="317"/>
                    <a:pt x="561" y="317"/>
                  </a:cubicBezTo>
                  <a:cubicBezTo>
                    <a:pt x="563" y="317"/>
                    <a:pt x="564" y="318"/>
                    <a:pt x="566" y="320"/>
                  </a:cubicBezTo>
                  <a:cubicBezTo>
                    <a:pt x="568" y="323"/>
                    <a:pt x="567" y="327"/>
                    <a:pt x="564" y="329"/>
                  </a:cubicBezTo>
                  <a:cubicBezTo>
                    <a:pt x="563" y="330"/>
                    <a:pt x="563" y="330"/>
                    <a:pt x="562" y="330"/>
                  </a:cubicBezTo>
                  <a:cubicBezTo>
                    <a:pt x="558" y="333"/>
                    <a:pt x="541" y="346"/>
                    <a:pt x="526" y="357"/>
                  </a:cubicBezTo>
                  <a:cubicBezTo>
                    <a:pt x="473" y="398"/>
                    <a:pt x="465" y="403"/>
                    <a:pt x="461"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31" name="Freeform 247"/>
            <p:cNvSpPr>
              <a:spLocks/>
            </p:cNvSpPr>
            <p:nvPr/>
          </p:nvSpPr>
          <p:spPr bwMode="gray">
            <a:xfrm>
              <a:off x="5951538" y="2509838"/>
              <a:ext cx="512763" cy="668338"/>
            </a:xfrm>
            <a:custGeom>
              <a:avLst/>
              <a:gdLst>
                <a:gd name="T0" fmla="*/ 10 w 216"/>
                <a:gd name="T1" fmla="*/ 282 h 282"/>
                <a:gd name="T2" fmla="*/ 9 w 216"/>
                <a:gd name="T3" fmla="*/ 282 h 282"/>
                <a:gd name="T4" fmla="*/ 4 w 216"/>
                <a:gd name="T5" fmla="*/ 279 h 282"/>
                <a:gd name="T6" fmla="*/ 33 w 216"/>
                <a:gd name="T7" fmla="*/ 236 h 282"/>
                <a:gd name="T8" fmla="*/ 9 w 216"/>
                <a:gd name="T9" fmla="*/ 250 h 282"/>
                <a:gd name="T10" fmla="*/ 4 w 216"/>
                <a:gd name="T11" fmla="*/ 247 h 282"/>
                <a:gd name="T12" fmla="*/ 30 w 216"/>
                <a:gd name="T13" fmla="*/ 208 h 282"/>
                <a:gd name="T14" fmla="*/ 9 w 216"/>
                <a:gd name="T15" fmla="*/ 220 h 282"/>
                <a:gd name="T16" fmla="*/ 4 w 216"/>
                <a:gd name="T17" fmla="*/ 217 h 282"/>
                <a:gd name="T18" fmla="*/ 35 w 216"/>
                <a:gd name="T19" fmla="*/ 176 h 282"/>
                <a:gd name="T20" fmla="*/ 45 w 216"/>
                <a:gd name="T21" fmla="*/ 165 h 282"/>
                <a:gd name="T22" fmla="*/ 9 w 216"/>
                <a:gd name="T23" fmla="*/ 188 h 282"/>
                <a:gd name="T24" fmla="*/ 4 w 216"/>
                <a:gd name="T25" fmla="*/ 185 h 282"/>
                <a:gd name="T26" fmla="*/ 12 w 216"/>
                <a:gd name="T27" fmla="*/ 170 h 282"/>
                <a:gd name="T28" fmla="*/ 29 w 216"/>
                <a:gd name="T29" fmla="*/ 154 h 282"/>
                <a:gd name="T30" fmla="*/ 61 w 216"/>
                <a:gd name="T31" fmla="*/ 127 h 282"/>
                <a:gd name="T32" fmla="*/ 11 w 216"/>
                <a:gd name="T33" fmla="*/ 158 h 282"/>
                <a:gd name="T34" fmla="*/ 6 w 216"/>
                <a:gd name="T35" fmla="*/ 155 h 282"/>
                <a:gd name="T36" fmla="*/ 33 w 216"/>
                <a:gd name="T37" fmla="*/ 121 h 282"/>
                <a:gd name="T38" fmla="*/ 42 w 216"/>
                <a:gd name="T39" fmla="*/ 113 h 282"/>
                <a:gd name="T40" fmla="*/ 19 w 216"/>
                <a:gd name="T41" fmla="*/ 126 h 282"/>
                <a:gd name="T42" fmla="*/ 14 w 216"/>
                <a:gd name="T43" fmla="*/ 123 h 282"/>
                <a:gd name="T44" fmla="*/ 29 w 216"/>
                <a:gd name="T45" fmla="*/ 97 h 282"/>
                <a:gd name="T46" fmla="*/ 55 w 216"/>
                <a:gd name="T47" fmla="*/ 69 h 282"/>
                <a:gd name="T48" fmla="*/ 53 w 216"/>
                <a:gd name="T49" fmla="*/ 69 h 282"/>
                <a:gd name="T50" fmla="*/ 48 w 216"/>
                <a:gd name="T51" fmla="*/ 66 h 282"/>
                <a:gd name="T52" fmla="*/ 50 w 216"/>
                <a:gd name="T53" fmla="*/ 57 h 282"/>
                <a:gd name="T54" fmla="*/ 52 w 216"/>
                <a:gd name="T55" fmla="*/ 56 h 282"/>
                <a:gd name="T56" fmla="*/ 78 w 216"/>
                <a:gd name="T57" fmla="*/ 36 h 282"/>
                <a:gd name="T58" fmla="*/ 110 w 216"/>
                <a:gd name="T59" fmla="*/ 16 h 282"/>
                <a:gd name="T60" fmla="*/ 114 w 216"/>
                <a:gd name="T61" fmla="*/ 18 h 282"/>
                <a:gd name="T62" fmla="*/ 101 w 216"/>
                <a:gd name="T63" fmla="*/ 42 h 282"/>
                <a:gd name="T64" fmla="*/ 72 w 216"/>
                <a:gd name="T65" fmla="*/ 72 h 282"/>
                <a:gd name="T66" fmla="*/ 69 w 216"/>
                <a:gd name="T67" fmla="*/ 75 h 282"/>
                <a:gd name="T68" fmla="*/ 107 w 216"/>
                <a:gd name="T69" fmla="*/ 47 h 282"/>
                <a:gd name="T70" fmla="*/ 173 w 216"/>
                <a:gd name="T71" fmla="*/ 1 h 282"/>
                <a:gd name="T72" fmla="*/ 178 w 216"/>
                <a:gd name="T73" fmla="*/ 4 h 282"/>
                <a:gd name="T74" fmla="*/ 154 w 216"/>
                <a:gd name="T75" fmla="*/ 36 h 282"/>
                <a:gd name="T76" fmla="*/ 121 w 216"/>
                <a:gd name="T77" fmla="*/ 64 h 282"/>
                <a:gd name="T78" fmla="*/ 124 w 216"/>
                <a:gd name="T79" fmla="*/ 61 h 282"/>
                <a:gd name="T80" fmla="*/ 206 w 216"/>
                <a:gd name="T81" fmla="*/ 3 h 282"/>
                <a:gd name="T82" fmla="*/ 211 w 216"/>
                <a:gd name="T83" fmla="*/ 6 h 282"/>
                <a:gd name="T84" fmla="*/ 98 w 216"/>
                <a:gd name="T85" fmla="*/ 114 h 282"/>
                <a:gd name="T86" fmla="*/ 100 w 216"/>
                <a:gd name="T87" fmla="*/ 116 h 282"/>
                <a:gd name="T88" fmla="*/ 82 w 216"/>
                <a:gd name="T89" fmla="*/ 146 h 282"/>
                <a:gd name="T90" fmla="*/ 68 w 216"/>
                <a:gd name="T91" fmla="*/ 161 h 282"/>
                <a:gd name="T92" fmla="*/ 79 w 216"/>
                <a:gd name="T93" fmla="*/ 156 h 282"/>
                <a:gd name="T94" fmla="*/ 84 w 216"/>
                <a:gd name="T95" fmla="*/ 159 h 282"/>
                <a:gd name="T96" fmla="*/ 57 w 216"/>
                <a:gd name="T97" fmla="*/ 199 h 282"/>
                <a:gd name="T98" fmla="*/ 79 w 216"/>
                <a:gd name="T99" fmla="*/ 186 h 282"/>
                <a:gd name="T100" fmla="*/ 83 w 216"/>
                <a:gd name="T101" fmla="*/ 189 h 282"/>
                <a:gd name="T102" fmla="*/ 52 w 216"/>
                <a:gd name="T103" fmla="*/ 235 h 282"/>
                <a:gd name="T104" fmla="*/ 79 w 216"/>
                <a:gd name="T105" fmla="*/ 218 h 282"/>
                <a:gd name="T106" fmla="*/ 83 w 216"/>
                <a:gd name="T107" fmla="*/ 221 h 282"/>
                <a:gd name="T108" fmla="*/ 82 w 216"/>
                <a:gd name="T109" fmla="*/ 231 h 282"/>
                <a:gd name="T110" fmla="*/ 80 w 216"/>
                <a:gd name="T111" fmla="*/ 232 h 282"/>
                <a:gd name="T112" fmla="*/ 50 w 216"/>
                <a:gd name="T113" fmla="*/ 254 h 282"/>
                <a:gd name="T114" fmla="*/ 10 w 216"/>
                <a:gd name="T115"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6" h="282">
                  <a:moveTo>
                    <a:pt x="10" y="282"/>
                  </a:moveTo>
                  <a:cubicBezTo>
                    <a:pt x="10" y="282"/>
                    <a:pt x="9" y="282"/>
                    <a:pt x="9" y="282"/>
                  </a:cubicBezTo>
                  <a:cubicBezTo>
                    <a:pt x="7" y="281"/>
                    <a:pt x="5" y="280"/>
                    <a:pt x="4" y="279"/>
                  </a:cubicBezTo>
                  <a:cubicBezTo>
                    <a:pt x="1" y="274"/>
                    <a:pt x="0" y="274"/>
                    <a:pt x="33" y="236"/>
                  </a:cubicBezTo>
                  <a:cubicBezTo>
                    <a:pt x="15" y="250"/>
                    <a:pt x="13" y="250"/>
                    <a:pt x="9" y="250"/>
                  </a:cubicBezTo>
                  <a:cubicBezTo>
                    <a:pt x="7" y="249"/>
                    <a:pt x="6" y="248"/>
                    <a:pt x="4" y="247"/>
                  </a:cubicBezTo>
                  <a:cubicBezTo>
                    <a:pt x="1" y="241"/>
                    <a:pt x="1" y="240"/>
                    <a:pt x="30" y="208"/>
                  </a:cubicBezTo>
                  <a:cubicBezTo>
                    <a:pt x="14" y="220"/>
                    <a:pt x="13" y="220"/>
                    <a:pt x="9" y="220"/>
                  </a:cubicBezTo>
                  <a:cubicBezTo>
                    <a:pt x="7" y="219"/>
                    <a:pt x="6" y="218"/>
                    <a:pt x="4" y="217"/>
                  </a:cubicBezTo>
                  <a:cubicBezTo>
                    <a:pt x="1" y="211"/>
                    <a:pt x="1" y="211"/>
                    <a:pt x="35" y="176"/>
                  </a:cubicBezTo>
                  <a:cubicBezTo>
                    <a:pt x="38" y="172"/>
                    <a:pt x="41" y="169"/>
                    <a:pt x="45" y="165"/>
                  </a:cubicBezTo>
                  <a:cubicBezTo>
                    <a:pt x="14" y="189"/>
                    <a:pt x="13" y="188"/>
                    <a:pt x="9" y="188"/>
                  </a:cubicBezTo>
                  <a:cubicBezTo>
                    <a:pt x="7" y="188"/>
                    <a:pt x="6" y="187"/>
                    <a:pt x="4" y="185"/>
                  </a:cubicBezTo>
                  <a:cubicBezTo>
                    <a:pt x="0" y="180"/>
                    <a:pt x="5" y="176"/>
                    <a:pt x="12" y="170"/>
                  </a:cubicBezTo>
                  <a:cubicBezTo>
                    <a:pt x="16" y="166"/>
                    <a:pt x="22" y="161"/>
                    <a:pt x="29" y="154"/>
                  </a:cubicBezTo>
                  <a:cubicBezTo>
                    <a:pt x="38" y="147"/>
                    <a:pt x="49" y="137"/>
                    <a:pt x="61" y="127"/>
                  </a:cubicBezTo>
                  <a:cubicBezTo>
                    <a:pt x="25" y="154"/>
                    <a:pt x="16" y="158"/>
                    <a:pt x="11" y="158"/>
                  </a:cubicBezTo>
                  <a:cubicBezTo>
                    <a:pt x="9" y="157"/>
                    <a:pt x="8" y="156"/>
                    <a:pt x="6" y="155"/>
                  </a:cubicBezTo>
                  <a:cubicBezTo>
                    <a:pt x="2" y="148"/>
                    <a:pt x="5" y="145"/>
                    <a:pt x="33" y="121"/>
                  </a:cubicBezTo>
                  <a:cubicBezTo>
                    <a:pt x="35" y="118"/>
                    <a:pt x="39" y="115"/>
                    <a:pt x="42" y="113"/>
                  </a:cubicBezTo>
                  <a:cubicBezTo>
                    <a:pt x="23" y="126"/>
                    <a:pt x="21" y="126"/>
                    <a:pt x="19" y="126"/>
                  </a:cubicBezTo>
                  <a:cubicBezTo>
                    <a:pt x="17" y="125"/>
                    <a:pt x="15" y="124"/>
                    <a:pt x="14" y="123"/>
                  </a:cubicBezTo>
                  <a:cubicBezTo>
                    <a:pt x="10" y="117"/>
                    <a:pt x="14" y="113"/>
                    <a:pt x="29" y="97"/>
                  </a:cubicBezTo>
                  <a:cubicBezTo>
                    <a:pt x="36" y="89"/>
                    <a:pt x="46" y="79"/>
                    <a:pt x="55" y="69"/>
                  </a:cubicBezTo>
                  <a:cubicBezTo>
                    <a:pt x="54" y="70"/>
                    <a:pt x="54" y="69"/>
                    <a:pt x="53" y="69"/>
                  </a:cubicBezTo>
                  <a:cubicBezTo>
                    <a:pt x="51" y="69"/>
                    <a:pt x="49" y="68"/>
                    <a:pt x="48" y="66"/>
                  </a:cubicBezTo>
                  <a:cubicBezTo>
                    <a:pt x="46" y="63"/>
                    <a:pt x="47" y="59"/>
                    <a:pt x="50" y="57"/>
                  </a:cubicBezTo>
                  <a:cubicBezTo>
                    <a:pt x="50" y="56"/>
                    <a:pt x="51" y="56"/>
                    <a:pt x="52" y="56"/>
                  </a:cubicBezTo>
                  <a:cubicBezTo>
                    <a:pt x="56" y="53"/>
                    <a:pt x="68" y="44"/>
                    <a:pt x="78" y="36"/>
                  </a:cubicBezTo>
                  <a:cubicBezTo>
                    <a:pt x="105" y="15"/>
                    <a:pt x="106" y="15"/>
                    <a:pt x="110" y="16"/>
                  </a:cubicBezTo>
                  <a:cubicBezTo>
                    <a:pt x="111" y="16"/>
                    <a:pt x="113" y="17"/>
                    <a:pt x="114" y="18"/>
                  </a:cubicBezTo>
                  <a:cubicBezTo>
                    <a:pt x="118" y="24"/>
                    <a:pt x="114" y="28"/>
                    <a:pt x="101" y="42"/>
                  </a:cubicBezTo>
                  <a:cubicBezTo>
                    <a:pt x="94" y="50"/>
                    <a:pt x="83" y="61"/>
                    <a:pt x="72" y="72"/>
                  </a:cubicBezTo>
                  <a:cubicBezTo>
                    <a:pt x="71" y="73"/>
                    <a:pt x="70" y="74"/>
                    <a:pt x="69" y="75"/>
                  </a:cubicBezTo>
                  <a:cubicBezTo>
                    <a:pt x="82" y="66"/>
                    <a:pt x="95" y="56"/>
                    <a:pt x="107" y="47"/>
                  </a:cubicBezTo>
                  <a:cubicBezTo>
                    <a:pt x="169" y="0"/>
                    <a:pt x="169" y="0"/>
                    <a:pt x="173" y="1"/>
                  </a:cubicBezTo>
                  <a:cubicBezTo>
                    <a:pt x="175" y="1"/>
                    <a:pt x="177" y="2"/>
                    <a:pt x="178" y="4"/>
                  </a:cubicBezTo>
                  <a:cubicBezTo>
                    <a:pt x="182" y="10"/>
                    <a:pt x="178" y="14"/>
                    <a:pt x="154" y="36"/>
                  </a:cubicBezTo>
                  <a:cubicBezTo>
                    <a:pt x="144" y="44"/>
                    <a:pt x="133" y="53"/>
                    <a:pt x="121" y="64"/>
                  </a:cubicBezTo>
                  <a:cubicBezTo>
                    <a:pt x="122" y="63"/>
                    <a:pt x="123" y="62"/>
                    <a:pt x="124" y="61"/>
                  </a:cubicBezTo>
                  <a:cubicBezTo>
                    <a:pt x="200" y="3"/>
                    <a:pt x="201" y="3"/>
                    <a:pt x="206" y="3"/>
                  </a:cubicBezTo>
                  <a:cubicBezTo>
                    <a:pt x="208" y="4"/>
                    <a:pt x="209" y="5"/>
                    <a:pt x="211" y="6"/>
                  </a:cubicBezTo>
                  <a:cubicBezTo>
                    <a:pt x="216" y="14"/>
                    <a:pt x="216" y="14"/>
                    <a:pt x="98" y="114"/>
                  </a:cubicBezTo>
                  <a:cubicBezTo>
                    <a:pt x="99" y="114"/>
                    <a:pt x="100" y="115"/>
                    <a:pt x="100" y="116"/>
                  </a:cubicBezTo>
                  <a:cubicBezTo>
                    <a:pt x="104" y="121"/>
                    <a:pt x="101" y="125"/>
                    <a:pt x="82" y="146"/>
                  </a:cubicBezTo>
                  <a:cubicBezTo>
                    <a:pt x="78" y="150"/>
                    <a:pt x="73" y="155"/>
                    <a:pt x="68" y="161"/>
                  </a:cubicBezTo>
                  <a:cubicBezTo>
                    <a:pt x="75" y="156"/>
                    <a:pt x="77" y="155"/>
                    <a:pt x="79" y="156"/>
                  </a:cubicBezTo>
                  <a:cubicBezTo>
                    <a:pt x="81" y="156"/>
                    <a:pt x="83" y="157"/>
                    <a:pt x="84" y="159"/>
                  </a:cubicBezTo>
                  <a:cubicBezTo>
                    <a:pt x="88" y="164"/>
                    <a:pt x="88" y="165"/>
                    <a:pt x="57" y="199"/>
                  </a:cubicBezTo>
                  <a:cubicBezTo>
                    <a:pt x="74" y="186"/>
                    <a:pt x="75" y="186"/>
                    <a:pt x="79" y="186"/>
                  </a:cubicBezTo>
                  <a:cubicBezTo>
                    <a:pt x="80" y="187"/>
                    <a:pt x="82" y="188"/>
                    <a:pt x="83" y="189"/>
                  </a:cubicBezTo>
                  <a:cubicBezTo>
                    <a:pt x="87" y="194"/>
                    <a:pt x="87" y="194"/>
                    <a:pt x="52" y="235"/>
                  </a:cubicBezTo>
                  <a:cubicBezTo>
                    <a:pt x="75" y="218"/>
                    <a:pt x="75" y="218"/>
                    <a:pt x="79" y="218"/>
                  </a:cubicBezTo>
                  <a:cubicBezTo>
                    <a:pt x="81" y="219"/>
                    <a:pt x="82" y="220"/>
                    <a:pt x="83" y="221"/>
                  </a:cubicBezTo>
                  <a:cubicBezTo>
                    <a:pt x="86" y="224"/>
                    <a:pt x="85" y="229"/>
                    <a:pt x="82" y="231"/>
                  </a:cubicBezTo>
                  <a:cubicBezTo>
                    <a:pt x="81" y="231"/>
                    <a:pt x="80" y="232"/>
                    <a:pt x="80" y="232"/>
                  </a:cubicBezTo>
                  <a:cubicBezTo>
                    <a:pt x="76" y="234"/>
                    <a:pt x="62" y="245"/>
                    <a:pt x="50" y="254"/>
                  </a:cubicBezTo>
                  <a:cubicBezTo>
                    <a:pt x="18" y="279"/>
                    <a:pt x="14" y="282"/>
                    <a:pt x="10" y="2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32" name="Freeform 248"/>
            <p:cNvSpPr>
              <a:spLocks noEditPoints="1"/>
            </p:cNvSpPr>
            <p:nvPr/>
          </p:nvSpPr>
          <p:spPr bwMode="gray">
            <a:xfrm>
              <a:off x="5343526" y="2744788"/>
              <a:ext cx="817563" cy="715963"/>
            </a:xfrm>
            <a:custGeom>
              <a:avLst/>
              <a:gdLst>
                <a:gd name="T0" fmla="*/ 202 w 345"/>
                <a:gd name="T1" fmla="*/ 302 h 302"/>
                <a:gd name="T2" fmla="*/ 217 w 345"/>
                <a:gd name="T3" fmla="*/ 270 h 302"/>
                <a:gd name="T4" fmla="*/ 169 w 345"/>
                <a:gd name="T5" fmla="*/ 295 h 302"/>
                <a:gd name="T6" fmla="*/ 172 w 345"/>
                <a:gd name="T7" fmla="*/ 274 h 302"/>
                <a:gd name="T8" fmla="*/ 148 w 345"/>
                <a:gd name="T9" fmla="*/ 286 h 302"/>
                <a:gd name="T10" fmla="*/ 159 w 345"/>
                <a:gd name="T11" fmla="*/ 249 h 302"/>
                <a:gd name="T12" fmla="*/ 153 w 345"/>
                <a:gd name="T13" fmla="*/ 252 h 302"/>
                <a:gd name="T14" fmla="*/ 122 w 345"/>
                <a:gd name="T15" fmla="*/ 267 h 302"/>
                <a:gd name="T16" fmla="*/ 109 w 345"/>
                <a:gd name="T17" fmla="*/ 250 h 302"/>
                <a:gd name="T18" fmla="*/ 123 w 345"/>
                <a:gd name="T19" fmla="*/ 214 h 302"/>
                <a:gd name="T20" fmla="*/ 98 w 345"/>
                <a:gd name="T21" fmla="*/ 230 h 302"/>
                <a:gd name="T22" fmla="*/ 109 w 345"/>
                <a:gd name="T23" fmla="*/ 197 h 302"/>
                <a:gd name="T24" fmla="*/ 85 w 345"/>
                <a:gd name="T25" fmla="*/ 205 h 302"/>
                <a:gd name="T26" fmla="*/ 86 w 345"/>
                <a:gd name="T27" fmla="*/ 178 h 302"/>
                <a:gd name="T28" fmla="*/ 107 w 345"/>
                <a:gd name="T29" fmla="*/ 136 h 302"/>
                <a:gd name="T30" fmla="*/ 82 w 345"/>
                <a:gd name="T31" fmla="*/ 145 h 302"/>
                <a:gd name="T32" fmla="*/ 86 w 345"/>
                <a:gd name="T33" fmla="*/ 122 h 302"/>
                <a:gd name="T34" fmla="*/ 99 w 345"/>
                <a:gd name="T35" fmla="*/ 89 h 302"/>
                <a:gd name="T36" fmla="*/ 75 w 345"/>
                <a:gd name="T37" fmla="*/ 98 h 302"/>
                <a:gd name="T38" fmla="*/ 66 w 345"/>
                <a:gd name="T39" fmla="*/ 83 h 302"/>
                <a:gd name="T40" fmla="*/ 73 w 345"/>
                <a:gd name="T41" fmla="*/ 55 h 302"/>
                <a:gd name="T42" fmla="*/ 42 w 345"/>
                <a:gd name="T43" fmla="*/ 69 h 302"/>
                <a:gd name="T44" fmla="*/ 51 w 345"/>
                <a:gd name="T45" fmla="*/ 41 h 302"/>
                <a:gd name="T46" fmla="*/ 2 w 345"/>
                <a:gd name="T47" fmla="*/ 68 h 302"/>
                <a:gd name="T48" fmla="*/ 7 w 345"/>
                <a:gd name="T49" fmla="*/ 57 h 302"/>
                <a:gd name="T50" fmla="*/ 86 w 345"/>
                <a:gd name="T51" fmla="*/ 0 h 302"/>
                <a:gd name="T52" fmla="*/ 75 w 345"/>
                <a:gd name="T53" fmla="*/ 36 h 302"/>
                <a:gd name="T54" fmla="*/ 112 w 345"/>
                <a:gd name="T55" fmla="*/ 17 h 302"/>
                <a:gd name="T56" fmla="*/ 103 w 345"/>
                <a:gd name="T57" fmla="*/ 42 h 302"/>
                <a:gd name="T58" fmla="*/ 128 w 345"/>
                <a:gd name="T59" fmla="*/ 32 h 302"/>
                <a:gd name="T60" fmla="*/ 136 w 345"/>
                <a:gd name="T61" fmla="*/ 47 h 302"/>
                <a:gd name="T62" fmla="*/ 125 w 345"/>
                <a:gd name="T63" fmla="*/ 79 h 302"/>
                <a:gd name="T64" fmla="*/ 151 w 345"/>
                <a:gd name="T65" fmla="*/ 69 h 302"/>
                <a:gd name="T66" fmla="*/ 133 w 345"/>
                <a:gd name="T67" fmla="*/ 99 h 302"/>
                <a:gd name="T68" fmla="*/ 157 w 345"/>
                <a:gd name="T69" fmla="*/ 90 h 302"/>
                <a:gd name="T70" fmla="*/ 156 w 345"/>
                <a:gd name="T71" fmla="*/ 115 h 302"/>
                <a:gd name="T72" fmla="*/ 153 w 345"/>
                <a:gd name="T73" fmla="*/ 136 h 302"/>
                <a:gd name="T74" fmla="*/ 130 w 345"/>
                <a:gd name="T75" fmla="*/ 163 h 302"/>
                <a:gd name="T76" fmla="*/ 161 w 345"/>
                <a:gd name="T77" fmla="*/ 150 h 302"/>
                <a:gd name="T78" fmla="*/ 137 w 345"/>
                <a:gd name="T79" fmla="*/ 186 h 302"/>
                <a:gd name="T80" fmla="*/ 162 w 345"/>
                <a:gd name="T81" fmla="*/ 177 h 302"/>
                <a:gd name="T82" fmla="*/ 166 w 345"/>
                <a:gd name="T83" fmla="*/ 197 h 302"/>
                <a:gd name="T84" fmla="*/ 154 w 345"/>
                <a:gd name="T85" fmla="*/ 233 h 302"/>
                <a:gd name="T86" fmla="*/ 185 w 345"/>
                <a:gd name="T87" fmla="*/ 214 h 302"/>
                <a:gd name="T88" fmla="*/ 173 w 345"/>
                <a:gd name="T89" fmla="*/ 253 h 302"/>
                <a:gd name="T90" fmla="*/ 220 w 345"/>
                <a:gd name="T91" fmla="*/ 220 h 302"/>
                <a:gd name="T92" fmla="*/ 218 w 345"/>
                <a:gd name="T93" fmla="*/ 242 h 302"/>
                <a:gd name="T94" fmla="*/ 249 w 345"/>
                <a:gd name="T95" fmla="*/ 222 h 302"/>
                <a:gd name="T96" fmla="*/ 341 w 345"/>
                <a:gd name="T97" fmla="*/ 165 h 302"/>
                <a:gd name="T98" fmla="*/ 301 w 345"/>
                <a:gd name="T99" fmla="*/ 212 h 302"/>
                <a:gd name="T100" fmla="*/ 336 w 345"/>
                <a:gd name="T101" fmla="*/ 198 h 302"/>
                <a:gd name="T102" fmla="*/ 311 w 345"/>
                <a:gd name="T103" fmla="*/ 238 h 302"/>
                <a:gd name="T104" fmla="*/ 314 w 345"/>
                <a:gd name="T105" fmla="*/ 251 h 302"/>
                <a:gd name="T106" fmla="*/ 291 w 345"/>
                <a:gd name="T107" fmla="*/ 268 h 302"/>
                <a:gd name="T108" fmla="*/ 244 w 345"/>
                <a:gd name="T109" fmla="*/ 294 h 302"/>
                <a:gd name="T110" fmla="*/ 283 w 345"/>
                <a:gd name="T111" fmla="*/ 243 h 302"/>
                <a:gd name="T112" fmla="*/ 203 w 345"/>
                <a:gd name="T113" fmla="*/ 302 h 302"/>
                <a:gd name="T114" fmla="*/ 306 w 345"/>
                <a:gd name="T115" fmla="*/ 25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 h="302">
                  <a:moveTo>
                    <a:pt x="203" y="302"/>
                  </a:moveTo>
                  <a:cubicBezTo>
                    <a:pt x="203" y="302"/>
                    <a:pt x="202" y="302"/>
                    <a:pt x="202" y="302"/>
                  </a:cubicBezTo>
                  <a:cubicBezTo>
                    <a:pt x="200" y="302"/>
                    <a:pt x="198" y="301"/>
                    <a:pt x="197" y="299"/>
                  </a:cubicBezTo>
                  <a:cubicBezTo>
                    <a:pt x="193" y="293"/>
                    <a:pt x="197" y="289"/>
                    <a:pt x="217" y="270"/>
                  </a:cubicBezTo>
                  <a:cubicBezTo>
                    <a:pt x="227" y="261"/>
                    <a:pt x="240" y="249"/>
                    <a:pt x="254" y="236"/>
                  </a:cubicBezTo>
                  <a:cubicBezTo>
                    <a:pt x="174" y="296"/>
                    <a:pt x="174" y="296"/>
                    <a:pt x="169" y="295"/>
                  </a:cubicBezTo>
                  <a:cubicBezTo>
                    <a:pt x="167" y="295"/>
                    <a:pt x="166" y="294"/>
                    <a:pt x="164" y="292"/>
                  </a:cubicBezTo>
                  <a:cubicBezTo>
                    <a:pt x="161" y="287"/>
                    <a:pt x="164" y="283"/>
                    <a:pt x="172" y="274"/>
                  </a:cubicBezTo>
                  <a:cubicBezTo>
                    <a:pt x="174" y="272"/>
                    <a:pt x="176" y="269"/>
                    <a:pt x="178" y="267"/>
                  </a:cubicBezTo>
                  <a:cubicBezTo>
                    <a:pt x="152" y="286"/>
                    <a:pt x="151" y="286"/>
                    <a:pt x="148" y="286"/>
                  </a:cubicBezTo>
                  <a:cubicBezTo>
                    <a:pt x="146" y="285"/>
                    <a:pt x="144" y="284"/>
                    <a:pt x="143" y="283"/>
                  </a:cubicBezTo>
                  <a:cubicBezTo>
                    <a:pt x="140" y="278"/>
                    <a:pt x="140" y="278"/>
                    <a:pt x="159" y="249"/>
                  </a:cubicBezTo>
                  <a:cubicBezTo>
                    <a:pt x="159" y="248"/>
                    <a:pt x="160" y="248"/>
                    <a:pt x="160" y="247"/>
                  </a:cubicBezTo>
                  <a:cubicBezTo>
                    <a:pt x="158" y="249"/>
                    <a:pt x="155" y="251"/>
                    <a:pt x="153" y="252"/>
                  </a:cubicBezTo>
                  <a:cubicBezTo>
                    <a:pt x="130" y="270"/>
                    <a:pt x="130" y="270"/>
                    <a:pt x="126" y="269"/>
                  </a:cubicBezTo>
                  <a:cubicBezTo>
                    <a:pt x="124" y="269"/>
                    <a:pt x="123" y="268"/>
                    <a:pt x="122" y="267"/>
                  </a:cubicBezTo>
                  <a:cubicBezTo>
                    <a:pt x="118" y="262"/>
                    <a:pt x="118" y="262"/>
                    <a:pt x="139" y="231"/>
                  </a:cubicBezTo>
                  <a:cubicBezTo>
                    <a:pt x="114" y="250"/>
                    <a:pt x="113" y="251"/>
                    <a:pt x="109" y="250"/>
                  </a:cubicBezTo>
                  <a:cubicBezTo>
                    <a:pt x="107" y="250"/>
                    <a:pt x="106" y="249"/>
                    <a:pt x="105" y="247"/>
                  </a:cubicBezTo>
                  <a:cubicBezTo>
                    <a:pt x="101" y="242"/>
                    <a:pt x="101" y="242"/>
                    <a:pt x="123" y="214"/>
                  </a:cubicBezTo>
                  <a:cubicBezTo>
                    <a:pt x="123" y="214"/>
                    <a:pt x="123" y="214"/>
                    <a:pt x="123" y="214"/>
                  </a:cubicBezTo>
                  <a:cubicBezTo>
                    <a:pt x="102" y="230"/>
                    <a:pt x="101" y="230"/>
                    <a:pt x="98" y="230"/>
                  </a:cubicBezTo>
                  <a:cubicBezTo>
                    <a:pt x="96" y="229"/>
                    <a:pt x="94" y="228"/>
                    <a:pt x="93" y="227"/>
                  </a:cubicBezTo>
                  <a:cubicBezTo>
                    <a:pt x="89" y="222"/>
                    <a:pt x="89" y="221"/>
                    <a:pt x="109" y="197"/>
                  </a:cubicBezTo>
                  <a:cubicBezTo>
                    <a:pt x="95" y="207"/>
                    <a:pt x="93" y="208"/>
                    <a:pt x="90" y="207"/>
                  </a:cubicBezTo>
                  <a:cubicBezTo>
                    <a:pt x="88" y="207"/>
                    <a:pt x="86" y="206"/>
                    <a:pt x="85" y="205"/>
                  </a:cubicBezTo>
                  <a:cubicBezTo>
                    <a:pt x="82" y="199"/>
                    <a:pt x="81" y="198"/>
                    <a:pt x="112" y="162"/>
                  </a:cubicBezTo>
                  <a:cubicBezTo>
                    <a:pt x="90" y="179"/>
                    <a:pt x="90" y="179"/>
                    <a:pt x="86" y="178"/>
                  </a:cubicBezTo>
                  <a:cubicBezTo>
                    <a:pt x="85" y="178"/>
                    <a:pt x="83" y="177"/>
                    <a:pt x="82" y="176"/>
                  </a:cubicBezTo>
                  <a:cubicBezTo>
                    <a:pt x="78" y="170"/>
                    <a:pt x="78" y="170"/>
                    <a:pt x="107" y="136"/>
                  </a:cubicBezTo>
                  <a:cubicBezTo>
                    <a:pt x="92" y="148"/>
                    <a:pt x="90" y="148"/>
                    <a:pt x="87" y="148"/>
                  </a:cubicBezTo>
                  <a:cubicBezTo>
                    <a:pt x="85" y="148"/>
                    <a:pt x="83" y="146"/>
                    <a:pt x="82" y="145"/>
                  </a:cubicBezTo>
                  <a:cubicBezTo>
                    <a:pt x="78" y="140"/>
                    <a:pt x="78" y="138"/>
                    <a:pt x="96" y="118"/>
                  </a:cubicBezTo>
                  <a:cubicBezTo>
                    <a:pt x="89" y="123"/>
                    <a:pt x="88" y="123"/>
                    <a:pt x="86" y="122"/>
                  </a:cubicBezTo>
                  <a:cubicBezTo>
                    <a:pt x="84" y="122"/>
                    <a:pt x="82" y="121"/>
                    <a:pt x="81" y="120"/>
                  </a:cubicBezTo>
                  <a:cubicBezTo>
                    <a:pt x="78" y="115"/>
                    <a:pt x="78" y="115"/>
                    <a:pt x="99" y="89"/>
                  </a:cubicBezTo>
                  <a:cubicBezTo>
                    <a:pt x="83" y="101"/>
                    <a:pt x="83" y="101"/>
                    <a:pt x="79" y="101"/>
                  </a:cubicBezTo>
                  <a:cubicBezTo>
                    <a:pt x="78" y="101"/>
                    <a:pt x="76" y="100"/>
                    <a:pt x="75" y="98"/>
                  </a:cubicBezTo>
                  <a:cubicBezTo>
                    <a:pt x="72" y="94"/>
                    <a:pt x="71" y="93"/>
                    <a:pt x="88" y="71"/>
                  </a:cubicBezTo>
                  <a:cubicBezTo>
                    <a:pt x="70" y="84"/>
                    <a:pt x="69" y="84"/>
                    <a:pt x="66" y="83"/>
                  </a:cubicBezTo>
                  <a:cubicBezTo>
                    <a:pt x="64" y="83"/>
                    <a:pt x="62" y="82"/>
                    <a:pt x="61" y="80"/>
                  </a:cubicBezTo>
                  <a:cubicBezTo>
                    <a:pt x="58" y="76"/>
                    <a:pt x="57" y="75"/>
                    <a:pt x="73" y="55"/>
                  </a:cubicBezTo>
                  <a:cubicBezTo>
                    <a:pt x="51" y="72"/>
                    <a:pt x="50" y="72"/>
                    <a:pt x="47" y="71"/>
                  </a:cubicBezTo>
                  <a:cubicBezTo>
                    <a:pt x="45" y="71"/>
                    <a:pt x="43" y="70"/>
                    <a:pt x="42" y="69"/>
                  </a:cubicBezTo>
                  <a:cubicBezTo>
                    <a:pt x="38" y="64"/>
                    <a:pt x="39" y="62"/>
                    <a:pt x="58" y="35"/>
                  </a:cubicBezTo>
                  <a:cubicBezTo>
                    <a:pt x="56" y="37"/>
                    <a:pt x="54" y="39"/>
                    <a:pt x="51" y="41"/>
                  </a:cubicBezTo>
                  <a:cubicBezTo>
                    <a:pt x="12" y="71"/>
                    <a:pt x="11" y="71"/>
                    <a:pt x="7" y="70"/>
                  </a:cubicBezTo>
                  <a:cubicBezTo>
                    <a:pt x="5" y="70"/>
                    <a:pt x="4" y="69"/>
                    <a:pt x="2" y="68"/>
                  </a:cubicBezTo>
                  <a:cubicBezTo>
                    <a:pt x="0" y="64"/>
                    <a:pt x="1" y="60"/>
                    <a:pt x="4" y="58"/>
                  </a:cubicBezTo>
                  <a:cubicBezTo>
                    <a:pt x="5" y="57"/>
                    <a:pt x="6" y="57"/>
                    <a:pt x="7" y="57"/>
                  </a:cubicBezTo>
                  <a:cubicBezTo>
                    <a:pt x="12" y="54"/>
                    <a:pt x="30" y="40"/>
                    <a:pt x="43" y="30"/>
                  </a:cubicBezTo>
                  <a:cubicBezTo>
                    <a:pt x="81" y="0"/>
                    <a:pt x="82" y="0"/>
                    <a:pt x="86" y="0"/>
                  </a:cubicBezTo>
                  <a:cubicBezTo>
                    <a:pt x="88" y="1"/>
                    <a:pt x="90" y="2"/>
                    <a:pt x="91" y="3"/>
                  </a:cubicBezTo>
                  <a:cubicBezTo>
                    <a:pt x="94" y="8"/>
                    <a:pt x="93" y="10"/>
                    <a:pt x="75" y="36"/>
                  </a:cubicBezTo>
                  <a:cubicBezTo>
                    <a:pt x="104" y="14"/>
                    <a:pt x="104" y="14"/>
                    <a:pt x="108" y="15"/>
                  </a:cubicBezTo>
                  <a:cubicBezTo>
                    <a:pt x="110" y="15"/>
                    <a:pt x="111" y="16"/>
                    <a:pt x="112" y="17"/>
                  </a:cubicBezTo>
                  <a:cubicBezTo>
                    <a:pt x="116" y="22"/>
                    <a:pt x="116" y="22"/>
                    <a:pt x="98" y="46"/>
                  </a:cubicBezTo>
                  <a:cubicBezTo>
                    <a:pt x="99" y="44"/>
                    <a:pt x="101" y="43"/>
                    <a:pt x="103" y="42"/>
                  </a:cubicBezTo>
                  <a:cubicBezTo>
                    <a:pt x="120" y="29"/>
                    <a:pt x="120" y="29"/>
                    <a:pt x="123" y="29"/>
                  </a:cubicBezTo>
                  <a:cubicBezTo>
                    <a:pt x="125" y="30"/>
                    <a:pt x="127" y="31"/>
                    <a:pt x="128" y="32"/>
                  </a:cubicBezTo>
                  <a:cubicBezTo>
                    <a:pt x="131" y="36"/>
                    <a:pt x="131" y="36"/>
                    <a:pt x="113" y="61"/>
                  </a:cubicBezTo>
                  <a:cubicBezTo>
                    <a:pt x="132" y="46"/>
                    <a:pt x="133" y="46"/>
                    <a:pt x="136" y="47"/>
                  </a:cubicBezTo>
                  <a:cubicBezTo>
                    <a:pt x="138" y="47"/>
                    <a:pt x="140" y="48"/>
                    <a:pt x="141" y="50"/>
                  </a:cubicBezTo>
                  <a:cubicBezTo>
                    <a:pt x="144" y="54"/>
                    <a:pt x="145" y="55"/>
                    <a:pt x="125" y="79"/>
                  </a:cubicBezTo>
                  <a:cubicBezTo>
                    <a:pt x="143" y="66"/>
                    <a:pt x="143" y="66"/>
                    <a:pt x="146" y="66"/>
                  </a:cubicBezTo>
                  <a:cubicBezTo>
                    <a:pt x="148" y="66"/>
                    <a:pt x="150" y="67"/>
                    <a:pt x="151" y="69"/>
                  </a:cubicBezTo>
                  <a:cubicBezTo>
                    <a:pt x="155" y="74"/>
                    <a:pt x="151" y="78"/>
                    <a:pt x="143" y="88"/>
                  </a:cubicBezTo>
                  <a:cubicBezTo>
                    <a:pt x="140" y="91"/>
                    <a:pt x="136" y="95"/>
                    <a:pt x="133" y="99"/>
                  </a:cubicBezTo>
                  <a:cubicBezTo>
                    <a:pt x="149" y="87"/>
                    <a:pt x="149" y="87"/>
                    <a:pt x="152" y="87"/>
                  </a:cubicBezTo>
                  <a:cubicBezTo>
                    <a:pt x="154" y="87"/>
                    <a:pt x="156" y="89"/>
                    <a:pt x="157" y="90"/>
                  </a:cubicBezTo>
                  <a:cubicBezTo>
                    <a:pt x="161" y="95"/>
                    <a:pt x="161" y="95"/>
                    <a:pt x="132" y="130"/>
                  </a:cubicBezTo>
                  <a:cubicBezTo>
                    <a:pt x="151" y="115"/>
                    <a:pt x="153" y="115"/>
                    <a:pt x="156" y="115"/>
                  </a:cubicBezTo>
                  <a:cubicBezTo>
                    <a:pt x="158" y="116"/>
                    <a:pt x="159" y="117"/>
                    <a:pt x="161" y="118"/>
                  </a:cubicBezTo>
                  <a:cubicBezTo>
                    <a:pt x="164" y="123"/>
                    <a:pt x="161" y="126"/>
                    <a:pt x="153" y="136"/>
                  </a:cubicBezTo>
                  <a:cubicBezTo>
                    <a:pt x="149" y="142"/>
                    <a:pt x="142" y="149"/>
                    <a:pt x="135" y="157"/>
                  </a:cubicBezTo>
                  <a:cubicBezTo>
                    <a:pt x="134" y="159"/>
                    <a:pt x="132" y="161"/>
                    <a:pt x="130" y="163"/>
                  </a:cubicBezTo>
                  <a:cubicBezTo>
                    <a:pt x="152" y="146"/>
                    <a:pt x="152" y="146"/>
                    <a:pt x="156" y="147"/>
                  </a:cubicBezTo>
                  <a:cubicBezTo>
                    <a:pt x="158" y="147"/>
                    <a:pt x="159" y="148"/>
                    <a:pt x="161" y="150"/>
                  </a:cubicBezTo>
                  <a:cubicBezTo>
                    <a:pt x="164" y="155"/>
                    <a:pt x="164" y="155"/>
                    <a:pt x="142" y="181"/>
                  </a:cubicBezTo>
                  <a:cubicBezTo>
                    <a:pt x="140" y="182"/>
                    <a:pt x="139" y="184"/>
                    <a:pt x="137" y="186"/>
                  </a:cubicBezTo>
                  <a:cubicBezTo>
                    <a:pt x="153" y="173"/>
                    <a:pt x="154" y="174"/>
                    <a:pt x="157" y="174"/>
                  </a:cubicBezTo>
                  <a:cubicBezTo>
                    <a:pt x="159" y="174"/>
                    <a:pt x="160" y="175"/>
                    <a:pt x="162" y="177"/>
                  </a:cubicBezTo>
                  <a:cubicBezTo>
                    <a:pt x="165" y="181"/>
                    <a:pt x="165" y="182"/>
                    <a:pt x="145" y="208"/>
                  </a:cubicBezTo>
                  <a:cubicBezTo>
                    <a:pt x="161" y="196"/>
                    <a:pt x="162" y="196"/>
                    <a:pt x="166" y="197"/>
                  </a:cubicBezTo>
                  <a:cubicBezTo>
                    <a:pt x="167" y="197"/>
                    <a:pt x="169" y="198"/>
                    <a:pt x="170" y="199"/>
                  </a:cubicBezTo>
                  <a:cubicBezTo>
                    <a:pt x="174" y="204"/>
                    <a:pt x="174" y="204"/>
                    <a:pt x="154" y="233"/>
                  </a:cubicBezTo>
                  <a:cubicBezTo>
                    <a:pt x="154" y="233"/>
                    <a:pt x="153" y="234"/>
                    <a:pt x="153" y="235"/>
                  </a:cubicBezTo>
                  <a:cubicBezTo>
                    <a:pt x="181" y="214"/>
                    <a:pt x="182" y="214"/>
                    <a:pt x="185" y="214"/>
                  </a:cubicBezTo>
                  <a:cubicBezTo>
                    <a:pt x="187" y="214"/>
                    <a:pt x="189" y="215"/>
                    <a:pt x="190" y="217"/>
                  </a:cubicBezTo>
                  <a:cubicBezTo>
                    <a:pt x="193" y="222"/>
                    <a:pt x="194" y="222"/>
                    <a:pt x="173" y="253"/>
                  </a:cubicBezTo>
                  <a:cubicBezTo>
                    <a:pt x="178" y="249"/>
                    <a:pt x="183" y="246"/>
                    <a:pt x="187" y="242"/>
                  </a:cubicBezTo>
                  <a:cubicBezTo>
                    <a:pt x="217" y="220"/>
                    <a:pt x="217" y="220"/>
                    <a:pt x="220" y="220"/>
                  </a:cubicBezTo>
                  <a:cubicBezTo>
                    <a:pt x="222" y="221"/>
                    <a:pt x="224" y="222"/>
                    <a:pt x="225" y="223"/>
                  </a:cubicBezTo>
                  <a:cubicBezTo>
                    <a:pt x="229" y="228"/>
                    <a:pt x="225" y="232"/>
                    <a:pt x="218" y="242"/>
                  </a:cubicBezTo>
                  <a:cubicBezTo>
                    <a:pt x="215" y="245"/>
                    <a:pt x="211" y="249"/>
                    <a:pt x="208" y="253"/>
                  </a:cubicBezTo>
                  <a:cubicBezTo>
                    <a:pt x="221" y="243"/>
                    <a:pt x="236" y="232"/>
                    <a:pt x="249" y="222"/>
                  </a:cubicBezTo>
                  <a:cubicBezTo>
                    <a:pt x="331" y="161"/>
                    <a:pt x="331" y="161"/>
                    <a:pt x="336" y="162"/>
                  </a:cubicBezTo>
                  <a:cubicBezTo>
                    <a:pt x="338" y="162"/>
                    <a:pt x="339" y="163"/>
                    <a:pt x="341" y="165"/>
                  </a:cubicBezTo>
                  <a:cubicBezTo>
                    <a:pt x="345" y="171"/>
                    <a:pt x="342" y="174"/>
                    <a:pt x="319" y="196"/>
                  </a:cubicBezTo>
                  <a:cubicBezTo>
                    <a:pt x="313" y="201"/>
                    <a:pt x="307" y="207"/>
                    <a:pt x="301" y="212"/>
                  </a:cubicBezTo>
                  <a:cubicBezTo>
                    <a:pt x="324" y="195"/>
                    <a:pt x="328" y="194"/>
                    <a:pt x="331" y="195"/>
                  </a:cubicBezTo>
                  <a:cubicBezTo>
                    <a:pt x="333" y="195"/>
                    <a:pt x="335" y="196"/>
                    <a:pt x="336" y="198"/>
                  </a:cubicBezTo>
                  <a:cubicBezTo>
                    <a:pt x="340" y="203"/>
                    <a:pt x="341" y="204"/>
                    <a:pt x="307" y="239"/>
                  </a:cubicBezTo>
                  <a:cubicBezTo>
                    <a:pt x="309" y="238"/>
                    <a:pt x="310" y="238"/>
                    <a:pt x="311" y="238"/>
                  </a:cubicBezTo>
                  <a:cubicBezTo>
                    <a:pt x="313" y="238"/>
                    <a:pt x="315" y="239"/>
                    <a:pt x="316" y="241"/>
                  </a:cubicBezTo>
                  <a:cubicBezTo>
                    <a:pt x="318" y="244"/>
                    <a:pt x="318" y="249"/>
                    <a:pt x="314" y="251"/>
                  </a:cubicBezTo>
                  <a:cubicBezTo>
                    <a:pt x="314" y="251"/>
                    <a:pt x="313" y="252"/>
                    <a:pt x="313" y="252"/>
                  </a:cubicBezTo>
                  <a:cubicBezTo>
                    <a:pt x="310" y="254"/>
                    <a:pt x="299" y="262"/>
                    <a:pt x="291" y="268"/>
                  </a:cubicBezTo>
                  <a:cubicBezTo>
                    <a:pt x="253" y="297"/>
                    <a:pt x="252" y="297"/>
                    <a:pt x="248" y="297"/>
                  </a:cubicBezTo>
                  <a:cubicBezTo>
                    <a:pt x="246" y="296"/>
                    <a:pt x="245" y="295"/>
                    <a:pt x="244" y="294"/>
                  </a:cubicBezTo>
                  <a:cubicBezTo>
                    <a:pt x="240" y="288"/>
                    <a:pt x="240" y="288"/>
                    <a:pt x="280" y="246"/>
                  </a:cubicBezTo>
                  <a:cubicBezTo>
                    <a:pt x="281" y="245"/>
                    <a:pt x="282" y="244"/>
                    <a:pt x="283" y="243"/>
                  </a:cubicBezTo>
                  <a:cubicBezTo>
                    <a:pt x="271" y="252"/>
                    <a:pt x="259" y="262"/>
                    <a:pt x="249" y="269"/>
                  </a:cubicBezTo>
                  <a:cubicBezTo>
                    <a:pt x="211" y="299"/>
                    <a:pt x="206" y="302"/>
                    <a:pt x="203" y="302"/>
                  </a:cubicBezTo>
                  <a:close/>
                  <a:moveTo>
                    <a:pt x="305" y="249"/>
                  </a:moveTo>
                  <a:cubicBezTo>
                    <a:pt x="305" y="250"/>
                    <a:pt x="306" y="251"/>
                    <a:pt x="306" y="251"/>
                  </a:cubicBezTo>
                  <a:cubicBezTo>
                    <a:pt x="306" y="250"/>
                    <a:pt x="305" y="250"/>
                    <a:pt x="305" y="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33" name="Freeform 249"/>
            <p:cNvSpPr>
              <a:spLocks/>
            </p:cNvSpPr>
            <p:nvPr/>
          </p:nvSpPr>
          <p:spPr bwMode="gray">
            <a:xfrm>
              <a:off x="5076826" y="2708276"/>
              <a:ext cx="422275" cy="320675"/>
            </a:xfrm>
            <a:custGeom>
              <a:avLst/>
              <a:gdLst>
                <a:gd name="T0" fmla="*/ 10 w 178"/>
                <a:gd name="T1" fmla="*/ 135 h 135"/>
                <a:gd name="T2" fmla="*/ 9 w 178"/>
                <a:gd name="T3" fmla="*/ 135 h 135"/>
                <a:gd name="T4" fmla="*/ 4 w 178"/>
                <a:gd name="T5" fmla="*/ 133 h 135"/>
                <a:gd name="T6" fmla="*/ 22 w 178"/>
                <a:gd name="T7" fmla="*/ 104 h 135"/>
                <a:gd name="T8" fmla="*/ 14 w 178"/>
                <a:gd name="T9" fmla="*/ 107 h 135"/>
                <a:gd name="T10" fmla="*/ 9 w 178"/>
                <a:gd name="T11" fmla="*/ 104 h 135"/>
                <a:gd name="T12" fmla="*/ 19 w 178"/>
                <a:gd name="T13" fmla="*/ 84 h 135"/>
                <a:gd name="T14" fmla="*/ 40 w 178"/>
                <a:gd name="T15" fmla="*/ 61 h 135"/>
                <a:gd name="T16" fmla="*/ 42 w 178"/>
                <a:gd name="T17" fmla="*/ 59 h 135"/>
                <a:gd name="T18" fmla="*/ 40 w 178"/>
                <a:gd name="T19" fmla="*/ 59 h 135"/>
                <a:gd name="T20" fmla="*/ 35 w 178"/>
                <a:gd name="T21" fmla="*/ 56 h 135"/>
                <a:gd name="T22" fmla="*/ 37 w 178"/>
                <a:gd name="T23" fmla="*/ 47 h 135"/>
                <a:gd name="T24" fmla="*/ 40 w 178"/>
                <a:gd name="T25" fmla="*/ 46 h 135"/>
                <a:gd name="T26" fmla="*/ 61 w 178"/>
                <a:gd name="T27" fmla="*/ 29 h 135"/>
                <a:gd name="T28" fmla="*/ 90 w 178"/>
                <a:gd name="T29" fmla="*/ 11 h 135"/>
                <a:gd name="T30" fmla="*/ 94 w 178"/>
                <a:gd name="T31" fmla="*/ 14 h 135"/>
                <a:gd name="T32" fmla="*/ 66 w 178"/>
                <a:gd name="T33" fmla="*/ 54 h 135"/>
                <a:gd name="T34" fmla="*/ 73 w 178"/>
                <a:gd name="T35" fmla="*/ 49 h 135"/>
                <a:gd name="T36" fmla="*/ 142 w 178"/>
                <a:gd name="T37" fmla="*/ 1 h 135"/>
                <a:gd name="T38" fmla="*/ 147 w 178"/>
                <a:gd name="T39" fmla="*/ 4 h 135"/>
                <a:gd name="T40" fmla="*/ 132 w 178"/>
                <a:gd name="T41" fmla="*/ 26 h 135"/>
                <a:gd name="T42" fmla="*/ 118 w 178"/>
                <a:gd name="T43" fmla="*/ 38 h 135"/>
                <a:gd name="T44" fmla="*/ 171 w 178"/>
                <a:gd name="T45" fmla="*/ 5 h 135"/>
                <a:gd name="T46" fmla="*/ 176 w 178"/>
                <a:gd name="T47" fmla="*/ 8 h 135"/>
                <a:gd name="T48" fmla="*/ 174 w 178"/>
                <a:gd name="T49" fmla="*/ 18 h 135"/>
                <a:gd name="T50" fmla="*/ 170 w 178"/>
                <a:gd name="T51" fmla="*/ 19 h 135"/>
                <a:gd name="T52" fmla="*/ 69 w 178"/>
                <a:gd name="T53" fmla="*/ 93 h 135"/>
                <a:gd name="T54" fmla="*/ 10 w 178"/>
                <a:gd name="T5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8" h="135">
                  <a:moveTo>
                    <a:pt x="10" y="135"/>
                  </a:moveTo>
                  <a:cubicBezTo>
                    <a:pt x="10" y="135"/>
                    <a:pt x="9" y="135"/>
                    <a:pt x="9" y="135"/>
                  </a:cubicBezTo>
                  <a:cubicBezTo>
                    <a:pt x="7" y="135"/>
                    <a:pt x="5" y="134"/>
                    <a:pt x="4" y="133"/>
                  </a:cubicBezTo>
                  <a:cubicBezTo>
                    <a:pt x="0" y="127"/>
                    <a:pt x="1" y="124"/>
                    <a:pt x="22" y="104"/>
                  </a:cubicBezTo>
                  <a:cubicBezTo>
                    <a:pt x="18" y="107"/>
                    <a:pt x="16" y="107"/>
                    <a:pt x="14" y="107"/>
                  </a:cubicBezTo>
                  <a:cubicBezTo>
                    <a:pt x="12" y="106"/>
                    <a:pt x="10" y="105"/>
                    <a:pt x="9" y="104"/>
                  </a:cubicBezTo>
                  <a:cubicBezTo>
                    <a:pt x="6" y="99"/>
                    <a:pt x="7" y="97"/>
                    <a:pt x="19" y="84"/>
                  </a:cubicBezTo>
                  <a:cubicBezTo>
                    <a:pt x="24" y="78"/>
                    <a:pt x="32" y="70"/>
                    <a:pt x="40" y="61"/>
                  </a:cubicBezTo>
                  <a:cubicBezTo>
                    <a:pt x="41" y="61"/>
                    <a:pt x="41" y="60"/>
                    <a:pt x="42" y="59"/>
                  </a:cubicBezTo>
                  <a:cubicBezTo>
                    <a:pt x="41" y="59"/>
                    <a:pt x="41" y="59"/>
                    <a:pt x="40" y="59"/>
                  </a:cubicBezTo>
                  <a:cubicBezTo>
                    <a:pt x="38" y="59"/>
                    <a:pt x="37" y="58"/>
                    <a:pt x="35" y="56"/>
                  </a:cubicBezTo>
                  <a:cubicBezTo>
                    <a:pt x="33" y="53"/>
                    <a:pt x="34" y="49"/>
                    <a:pt x="37" y="47"/>
                  </a:cubicBezTo>
                  <a:cubicBezTo>
                    <a:pt x="38" y="46"/>
                    <a:pt x="39" y="46"/>
                    <a:pt x="40" y="46"/>
                  </a:cubicBezTo>
                  <a:cubicBezTo>
                    <a:pt x="43" y="43"/>
                    <a:pt x="53" y="35"/>
                    <a:pt x="61" y="29"/>
                  </a:cubicBezTo>
                  <a:cubicBezTo>
                    <a:pt x="85" y="11"/>
                    <a:pt x="86" y="10"/>
                    <a:pt x="90" y="11"/>
                  </a:cubicBezTo>
                  <a:cubicBezTo>
                    <a:pt x="92" y="11"/>
                    <a:pt x="93" y="12"/>
                    <a:pt x="94" y="14"/>
                  </a:cubicBezTo>
                  <a:cubicBezTo>
                    <a:pt x="98" y="19"/>
                    <a:pt x="98" y="19"/>
                    <a:pt x="66" y="54"/>
                  </a:cubicBezTo>
                  <a:cubicBezTo>
                    <a:pt x="68" y="52"/>
                    <a:pt x="71" y="51"/>
                    <a:pt x="73" y="49"/>
                  </a:cubicBezTo>
                  <a:cubicBezTo>
                    <a:pt x="130" y="4"/>
                    <a:pt x="136" y="0"/>
                    <a:pt x="142" y="1"/>
                  </a:cubicBezTo>
                  <a:cubicBezTo>
                    <a:pt x="143" y="1"/>
                    <a:pt x="145" y="2"/>
                    <a:pt x="147" y="4"/>
                  </a:cubicBezTo>
                  <a:cubicBezTo>
                    <a:pt x="151" y="10"/>
                    <a:pt x="148" y="13"/>
                    <a:pt x="132" y="26"/>
                  </a:cubicBezTo>
                  <a:cubicBezTo>
                    <a:pt x="128" y="30"/>
                    <a:pt x="124" y="34"/>
                    <a:pt x="118" y="38"/>
                  </a:cubicBezTo>
                  <a:cubicBezTo>
                    <a:pt x="161" y="6"/>
                    <a:pt x="166" y="4"/>
                    <a:pt x="171" y="5"/>
                  </a:cubicBezTo>
                  <a:cubicBezTo>
                    <a:pt x="173" y="5"/>
                    <a:pt x="175" y="6"/>
                    <a:pt x="176" y="8"/>
                  </a:cubicBezTo>
                  <a:cubicBezTo>
                    <a:pt x="178" y="11"/>
                    <a:pt x="177" y="15"/>
                    <a:pt x="174" y="18"/>
                  </a:cubicBezTo>
                  <a:cubicBezTo>
                    <a:pt x="173" y="19"/>
                    <a:pt x="172" y="19"/>
                    <a:pt x="170" y="19"/>
                  </a:cubicBezTo>
                  <a:cubicBezTo>
                    <a:pt x="160" y="24"/>
                    <a:pt x="103" y="67"/>
                    <a:pt x="69" y="93"/>
                  </a:cubicBezTo>
                  <a:cubicBezTo>
                    <a:pt x="19" y="131"/>
                    <a:pt x="14" y="135"/>
                    <a:pt x="10"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34" name="Freeform 250"/>
            <p:cNvSpPr>
              <a:spLocks noEditPoints="1"/>
            </p:cNvSpPr>
            <p:nvPr/>
          </p:nvSpPr>
          <p:spPr bwMode="gray">
            <a:xfrm>
              <a:off x="3786187" y="2732088"/>
              <a:ext cx="1765300" cy="622300"/>
            </a:xfrm>
            <a:custGeom>
              <a:avLst/>
              <a:gdLst>
                <a:gd name="T0" fmla="*/ 213 w 745"/>
                <a:gd name="T1" fmla="*/ 259 h 262"/>
                <a:gd name="T2" fmla="*/ 193 w 745"/>
                <a:gd name="T3" fmla="*/ 252 h 262"/>
                <a:gd name="T4" fmla="*/ 176 w 745"/>
                <a:gd name="T5" fmla="*/ 237 h 262"/>
                <a:gd name="T6" fmla="*/ 154 w 745"/>
                <a:gd name="T7" fmla="*/ 227 h 262"/>
                <a:gd name="T8" fmla="*/ 199 w 745"/>
                <a:gd name="T9" fmla="*/ 164 h 262"/>
                <a:gd name="T10" fmla="*/ 106 w 745"/>
                <a:gd name="T11" fmla="*/ 225 h 262"/>
                <a:gd name="T12" fmla="*/ 72 w 745"/>
                <a:gd name="T13" fmla="*/ 225 h 262"/>
                <a:gd name="T14" fmla="*/ 43 w 745"/>
                <a:gd name="T15" fmla="*/ 227 h 262"/>
                <a:gd name="T16" fmla="*/ 59 w 745"/>
                <a:gd name="T17" fmla="*/ 192 h 262"/>
                <a:gd name="T18" fmla="*/ 4 w 745"/>
                <a:gd name="T19" fmla="*/ 215 h 262"/>
                <a:gd name="T20" fmla="*/ 102 w 745"/>
                <a:gd name="T21" fmla="*/ 146 h 262"/>
                <a:gd name="T22" fmla="*/ 89 w 745"/>
                <a:gd name="T23" fmla="*/ 179 h 262"/>
                <a:gd name="T24" fmla="*/ 124 w 745"/>
                <a:gd name="T25" fmla="*/ 179 h 262"/>
                <a:gd name="T26" fmla="*/ 232 w 745"/>
                <a:gd name="T27" fmla="*/ 109 h 262"/>
                <a:gd name="T28" fmla="*/ 261 w 745"/>
                <a:gd name="T29" fmla="*/ 112 h 262"/>
                <a:gd name="T30" fmla="*/ 218 w 745"/>
                <a:gd name="T31" fmla="*/ 166 h 262"/>
                <a:gd name="T32" fmla="*/ 272 w 745"/>
                <a:gd name="T33" fmla="*/ 148 h 262"/>
                <a:gd name="T34" fmla="*/ 294 w 745"/>
                <a:gd name="T35" fmla="*/ 138 h 262"/>
                <a:gd name="T36" fmla="*/ 269 w 745"/>
                <a:gd name="T37" fmla="*/ 179 h 262"/>
                <a:gd name="T38" fmla="*/ 322 w 745"/>
                <a:gd name="T39" fmla="*/ 146 h 262"/>
                <a:gd name="T40" fmla="*/ 285 w 745"/>
                <a:gd name="T41" fmla="*/ 199 h 262"/>
                <a:gd name="T42" fmla="*/ 365 w 745"/>
                <a:gd name="T43" fmla="*/ 149 h 262"/>
                <a:gd name="T44" fmla="*/ 349 w 745"/>
                <a:gd name="T45" fmla="*/ 177 h 262"/>
                <a:gd name="T46" fmla="*/ 383 w 745"/>
                <a:gd name="T47" fmla="*/ 176 h 262"/>
                <a:gd name="T48" fmla="*/ 434 w 745"/>
                <a:gd name="T49" fmla="*/ 146 h 262"/>
                <a:gd name="T50" fmla="*/ 468 w 745"/>
                <a:gd name="T51" fmla="*/ 146 h 262"/>
                <a:gd name="T52" fmla="*/ 452 w 745"/>
                <a:gd name="T53" fmla="*/ 180 h 262"/>
                <a:gd name="T54" fmla="*/ 507 w 745"/>
                <a:gd name="T55" fmla="*/ 149 h 262"/>
                <a:gd name="T56" fmla="*/ 736 w 745"/>
                <a:gd name="T57" fmla="*/ 2 h 262"/>
                <a:gd name="T58" fmla="*/ 711 w 745"/>
                <a:gd name="T59" fmla="*/ 40 h 262"/>
                <a:gd name="T60" fmla="*/ 624 w 745"/>
                <a:gd name="T61" fmla="*/ 112 h 262"/>
                <a:gd name="T62" fmla="*/ 593 w 745"/>
                <a:gd name="T63" fmla="*/ 160 h 262"/>
                <a:gd name="T64" fmla="*/ 624 w 745"/>
                <a:gd name="T65" fmla="*/ 155 h 262"/>
                <a:gd name="T66" fmla="*/ 523 w 745"/>
                <a:gd name="T67" fmla="*/ 226 h 262"/>
                <a:gd name="T68" fmla="*/ 482 w 745"/>
                <a:gd name="T69" fmla="*/ 227 h 262"/>
                <a:gd name="T70" fmla="*/ 539 w 745"/>
                <a:gd name="T71" fmla="*/ 159 h 262"/>
                <a:gd name="T72" fmla="*/ 459 w 745"/>
                <a:gd name="T73" fmla="*/ 193 h 262"/>
                <a:gd name="T74" fmla="*/ 415 w 745"/>
                <a:gd name="T75" fmla="*/ 200 h 262"/>
                <a:gd name="T76" fmla="*/ 373 w 745"/>
                <a:gd name="T77" fmla="*/ 227 h 262"/>
                <a:gd name="T78" fmla="*/ 339 w 745"/>
                <a:gd name="T79" fmla="*/ 227 h 262"/>
                <a:gd name="T80" fmla="*/ 254 w 745"/>
                <a:gd name="T81" fmla="*/ 260 h 262"/>
                <a:gd name="T82" fmla="*/ 219 w 745"/>
                <a:gd name="T83" fmla="*/ 262 h 262"/>
                <a:gd name="T84" fmla="*/ 9 w 745"/>
                <a:gd name="T85" fmla="*/ 214 h 262"/>
                <a:gd name="T86" fmla="*/ 614 w 745"/>
                <a:gd name="T87" fmla="*/ 15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45" h="262">
                  <a:moveTo>
                    <a:pt x="219" y="262"/>
                  </a:moveTo>
                  <a:cubicBezTo>
                    <a:pt x="219" y="262"/>
                    <a:pt x="218" y="262"/>
                    <a:pt x="218" y="262"/>
                  </a:cubicBezTo>
                  <a:cubicBezTo>
                    <a:pt x="216" y="262"/>
                    <a:pt x="214" y="261"/>
                    <a:pt x="213" y="259"/>
                  </a:cubicBezTo>
                  <a:cubicBezTo>
                    <a:pt x="209" y="253"/>
                    <a:pt x="213" y="249"/>
                    <a:pt x="229" y="234"/>
                  </a:cubicBezTo>
                  <a:cubicBezTo>
                    <a:pt x="233" y="229"/>
                    <a:pt x="239" y="224"/>
                    <a:pt x="245" y="219"/>
                  </a:cubicBezTo>
                  <a:cubicBezTo>
                    <a:pt x="204" y="250"/>
                    <a:pt x="198" y="253"/>
                    <a:pt x="193" y="252"/>
                  </a:cubicBezTo>
                  <a:cubicBezTo>
                    <a:pt x="192" y="252"/>
                    <a:pt x="190" y="251"/>
                    <a:pt x="188" y="249"/>
                  </a:cubicBezTo>
                  <a:cubicBezTo>
                    <a:pt x="184" y="244"/>
                    <a:pt x="186" y="240"/>
                    <a:pt x="211" y="216"/>
                  </a:cubicBezTo>
                  <a:cubicBezTo>
                    <a:pt x="184" y="236"/>
                    <a:pt x="180" y="237"/>
                    <a:pt x="176" y="237"/>
                  </a:cubicBezTo>
                  <a:cubicBezTo>
                    <a:pt x="174" y="236"/>
                    <a:pt x="172" y="235"/>
                    <a:pt x="171" y="234"/>
                  </a:cubicBezTo>
                  <a:cubicBezTo>
                    <a:pt x="167" y="228"/>
                    <a:pt x="171" y="223"/>
                    <a:pt x="190" y="205"/>
                  </a:cubicBezTo>
                  <a:cubicBezTo>
                    <a:pt x="160" y="227"/>
                    <a:pt x="157" y="228"/>
                    <a:pt x="154" y="227"/>
                  </a:cubicBezTo>
                  <a:cubicBezTo>
                    <a:pt x="152" y="227"/>
                    <a:pt x="150" y="226"/>
                    <a:pt x="149" y="224"/>
                  </a:cubicBezTo>
                  <a:cubicBezTo>
                    <a:pt x="144" y="218"/>
                    <a:pt x="144" y="218"/>
                    <a:pt x="198" y="165"/>
                  </a:cubicBezTo>
                  <a:cubicBezTo>
                    <a:pt x="198" y="165"/>
                    <a:pt x="199" y="164"/>
                    <a:pt x="199" y="164"/>
                  </a:cubicBezTo>
                  <a:cubicBezTo>
                    <a:pt x="192" y="169"/>
                    <a:pt x="185" y="175"/>
                    <a:pt x="179" y="180"/>
                  </a:cubicBezTo>
                  <a:cubicBezTo>
                    <a:pt x="116" y="228"/>
                    <a:pt x="115" y="228"/>
                    <a:pt x="111" y="227"/>
                  </a:cubicBezTo>
                  <a:cubicBezTo>
                    <a:pt x="109" y="227"/>
                    <a:pt x="107" y="226"/>
                    <a:pt x="106" y="225"/>
                  </a:cubicBezTo>
                  <a:cubicBezTo>
                    <a:pt x="102" y="219"/>
                    <a:pt x="102" y="219"/>
                    <a:pt x="138" y="186"/>
                  </a:cubicBezTo>
                  <a:cubicBezTo>
                    <a:pt x="82" y="228"/>
                    <a:pt x="81" y="228"/>
                    <a:pt x="77" y="227"/>
                  </a:cubicBezTo>
                  <a:cubicBezTo>
                    <a:pt x="75" y="227"/>
                    <a:pt x="73" y="226"/>
                    <a:pt x="72" y="225"/>
                  </a:cubicBezTo>
                  <a:cubicBezTo>
                    <a:pt x="69" y="220"/>
                    <a:pt x="69" y="219"/>
                    <a:pt x="90" y="196"/>
                  </a:cubicBezTo>
                  <a:cubicBezTo>
                    <a:pt x="90" y="196"/>
                    <a:pt x="90" y="196"/>
                    <a:pt x="89" y="196"/>
                  </a:cubicBezTo>
                  <a:cubicBezTo>
                    <a:pt x="47" y="228"/>
                    <a:pt x="47" y="228"/>
                    <a:pt x="43" y="227"/>
                  </a:cubicBezTo>
                  <a:cubicBezTo>
                    <a:pt x="41" y="227"/>
                    <a:pt x="40" y="226"/>
                    <a:pt x="38" y="225"/>
                  </a:cubicBezTo>
                  <a:cubicBezTo>
                    <a:pt x="35" y="220"/>
                    <a:pt x="35" y="220"/>
                    <a:pt x="60" y="191"/>
                  </a:cubicBezTo>
                  <a:cubicBezTo>
                    <a:pt x="59" y="192"/>
                    <a:pt x="59" y="192"/>
                    <a:pt x="59" y="192"/>
                  </a:cubicBezTo>
                  <a:cubicBezTo>
                    <a:pt x="10" y="228"/>
                    <a:pt x="10" y="228"/>
                    <a:pt x="7" y="227"/>
                  </a:cubicBezTo>
                  <a:cubicBezTo>
                    <a:pt x="5" y="227"/>
                    <a:pt x="3" y="226"/>
                    <a:pt x="2" y="225"/>
                  </a:cubicBezTo>
                  <a:cubicBezTo>
                    <a:pt x="0" y="221"/>
                    <a:pt x="0" y="217"/>
                    <a:pt x="4" y="215"/>
                  </a:cubicBezTo>
                  <a:cubicBezTo>
                    <a:pt x="4" y="214"/>
                    <a:pt x="5" y="214"/>
                    <a:pt x="5" y="214"/>
                  </a:cubicBezTo>
                  <a:cubicBezTo>
                    <a:pt x="9" y="211"/>
                    <a:pt x="32" y="194"/>
                    <a:pt x="50" y="181"/>
                  </a:cubicBezTo>
                  <a:cubicBezTo>
                    <a:pt x="98" y="145"/>
                    <a:pt x="98" y="145"/>
                    <a:pt x="102" y="146"/>
                  </a:cubicBezTo>
                  <a:cubicBezTo>
                    <a:pt x="104" y="146"/>
                    <a:pt x="105" y="147"/>
                    <a:pt x="107" y="149"/>
                  </a:cubicBezTo>
                  <a:cubicBezTo>
                    <a:pt x="110" y="154"/>
                    <a:pt x="107" y="158"/>
                    <a:pt x="95" y="172"/>
                  </a:cubicBezTo>
                  <a:cubicBezTo>
                    <a:pt x="94" y="174"/>
                    <a:pt x="92" y="176"/>
                    <a:pt x="89" y="179"/>
                  </a:cubicBezTo>
                  <a:cubicBezTo>
                    <a:pt x="134" y="145"/>
                    <a:pt x="134" y="145"/>
                    <a:pt x="138" y="146"/>
                  </a:cubicBezTo>
                  <a:cubicBezTo>
                    <a:pt x="140" y="146"/>
                    <a:pt x="142" y="147"/>
                    <a:pt x="143" y="149"/>
                  </a:cubicBezTo>
                  <a:cubicBezTo>
                    <a:pt x="146" y="153"/>
                    <a:pt x="147" y="154"/>
                    <a:pt x="124" y="179"/>
                  </a:cubicBezTo>
                  <a:cubicBezTo>
                    <a:pt x="130" y="174"/>
                    <a:pt x="136" y="169"/>
                    <a:pt x="142" y="165"/>
                  </a:cubicBezTo>
                  <a:cubicBezTo>
                    <a:pt x="221" y="105"/>
                    <a:pt x="223" y="105"/>
                    <a:pt x="227" y="106"/>
                  </a:cubicBezTo>
                  <a:cubicBezTo>
                    <a:pt x="229" y="106"/>
                    <a:pt x="231" y="107"/>
                    <a:pt x="232" y="109"/>
                  </a:cubicBezTo>
                  <a:cubicBezTo>
                    <a:pt x="236" y="114"/>
                    <a:pt x="233" y="117"/>
                    <a:pt x="217" y="133"/>
                  </a:cubicBezTo>
                  <a:cubicBezTo>
                    <a:pt x="247" y="111"/>
                    <a:pt x="252" y="108"/>
                    <a:pt x="256" y="109"/>
                  </a:cubicBezTo>
                  <a:cubicBezTo>
                    <a:pt x="258" y="109"/>
                    <a:pt x="260" y="110"/>
                    <a:pt x="261" y="112"/>
                  </a:cubicBezTo>
                  <a:cubicBezTo>
                    <a:pt x="265" y="117"/>
                    <a:pt x="262" y="121"/>
                    <a:pt x="244" y="139"/>
                  </a:cubicBezTo>
                  <a:cubicBezTo>
                    <a:pt x="236" y="147"/>
                    <a:pt x="226" y="157"/>
                    <a:pt x="216" y="167"/>
                  </a:cubicBezTo>
                  <a:cubicBezTo>
                    <a:pt x="217" y="167"/>
                    <a:pt x="217" y="166"/>
                    <a:pt x="218" y="166"/>
                  </a:cubicBezTo>
                  <a:cubicBezTo>
                    <a:pt x="275" y="122"/>
                    <a:pt x="276" y="122"/>
                    <a:pt x="281" y="122"/>
                  </a:cubicBezTo>
                  <a:cubicBezTo>
                    <a:pt x="282" y="123"/>
                    <a:pt x="284" y="124"/>
                    <a:pt x="285" y="125"/>
                  </a:cubicBezTo>
                  <a:cubicBezTo>
                    <a:pt x="290" y="131"/>
                    <a:pt x="286" y="135"/>
                    <a:pt x="272" y="148"/>
                  </a:cubicBezTo>
                  <a:cubicBezTo>
                    <a:pt x="265" y="154"/>
                    <a:pt x="256" y="162"/>
                    <a:pt x="247" y="171"/>
                  </a:cubicBezTo>
                  <a:cubicBezTo>
                    <a:pt x="248" y="170"/>
                    <a:pt x="249" y="169"/>
                    <a:pt x="250" y="169"/>
                  </a:cubicBezTo>
                  <a:cubicBezTo>
                    <a:pt x="290" y="137"/>
                    <a:pt x="290" y="137"/>
                    <a:pt x="294" y="138"/>
                  </a:cubicBezTo>
                  <a:cubicBezTo>
                    <a:pt x="296" y="138"/>
                    <a:pt x="298" y="139"/>
                    <a:pt x="299" y="141"/>
                  </a:cubicBezTo>
                  <a:cubicBezTo>
                    <a:pt x="303" y="146"/>
                    <a:pt x="300" y="148"/>
                    <a:pt x="290" y="159"/>
                  </a:cubicBezTo>
                  <a:cubicBezTo>
                    <a:pt x="285" y="164"/>
                    <a:pt x="277" y="171"/>
                    <a:pt x="269" y="179"/>
                  </a:cubicBezTo>
                  <a:cubicBezTo>
                    <a:pt x="264" y="183"/>
                    <a:pt x="259" y="189"/>
                    <a:pt x="253" y="195"/>
                  </a:cubicBezTo>
                  <a:cubicBezTo>
                    <a:pt x="255" y="193"/>
                    <a:pt x="257" y="191"/>
                    <a:pt x="259" y="190"/>
                  </a:cubicBezTo>
                  <a:cubicBezTo>
                    <a:pt x="315" y="146"/>
                    <a:pt x="317" y="145"/>
                    <a:pt x="322" y="146"/>
                  </a:cubicBezTo>
                  <a:cubicBezTo>
                    <a:pt x="324" y="146"/>
                    <a:pt x="326" y="147"/>
                    <a:pt x="327" y="149"/>
                  </a:cubicBezTo>
                  <a:cubicBezTo>
                    <a:pt x="331" y="155"/>
                    <a:pt x="326" y="160"/>
                    <a:pt x="310" y="176"/>
                  </a:cubicBezTo>
                  <a:cubicBezTo>
                    <a:pt x="303" y="182"/>
                    <a:pt x="295" y="191"/>
                    <a:pt x="285" y="199"/>
                  </a:cubicBezTo>
                  <a:cubicBezTo>
                    <a:pt x="290" y="196"/>
                    <a:pt x="295" y="192"/>
                    <a:pt x="299" y="189"/>
                  </a:cubicBezTo>
                  <a:cubicBezTo>
                    <a:pt x="356" y="145"/>
                    <a:pt x="356" y="145"/>
                    <a:pt x="361" y="146"/>
                  </a:cubicBezTo>
                  <a:cubicBezTo>
                    <a:pt x="363" y="146"/>
                    <a:pt x="364" y="147"/>
                    <a:pt x="365" y="149"/>
                  </a:cubicBezTo>
                  <a:cubicBezTo>
                    <a:pt x="370" y="155"/>
                    <a:pt x="365" y="159"/>
                    <a:pt x="351" y="173"/>
                  </a:cubicBezTo>
                  <a:cubicBezTo>
                    <a:pt x="345" y="178"/>
                    <a:pt x="337" y="185"/>
                    <a:pt x="329" y="192"/>
                  </a:cubicBezTo>
                  <a:cubicBezTo>
                    <a:pt x="337" y="187"/>
                    <a:pt x="343" y="181"/>
                    <a:pt x="349" y="177"/>
                  </a:cubicBezTo>
                  <a:cubicBezTo>
                    <a:pt x="390" y="145"/>
                    <a:pt x="390" y="145"/>
                    <a:pt x="394" y="146"/>
                  </a:cubicBezTo>
                  <a:cubicBezTo>
                    <a:pt x="396" y="146"/>
                    <a:pt x="398" y="147"/>
                    <a:pt x="399" y="149"/>
                  </a:cubicBezTo>
                  <a:cubicBezTo>
                    <a:pt x="402" y="153"/>
                    <a:pt x="402" y="153"/>
                    <a:pt x="383" y="176"/>
                  </a:cubicBezTo>
                  <a:cubicBezTo>
                    <a:pt x="380" y="180"/>
                    <a:pt x="376" y="185"/>
                    <a:pt x="372" y="190"/>
                  </a:cubicBezTo>
                  <a:cubicBezTo>
                    <a:pt x="380" y="184"/>
                    <a:pt x="388" y="177"/>
                    <a:pt x="395" y="172"/>
                  </a:cubicBezTo>
                  <a:cubicBezTo>
                    <a:pt x="430" y="145"/>
                    <a:pt x="430" y="145"/>
                    <a:pt x="434" y="146"/>
                  </a:cubicBezTo>
                  <a:cubicBezTo>
                    <a:pt x="436" y="146"/>
                    <a:pt x="438" y="147"/>
                    <a:pt x="439" y="149"/>
                  </a:cubicBezTo>
                  <a:cubicBezTo>
                    <a:pt x="443" y="154"/>
                    <a:pt x="440" y="157"/>
                    <a:pt x="427" y="172"/>
                  </a:cubicBezTo>
                  <a:cubicBezTo>
                    <a:pt x="463" y="145"/>
                    <a:pt x="464" y="145"/>
                    <a:pt x="468" y="146"/>
                  </a:cubicBezTo>
                  <a:cubicBezTo>
                    <a:pt x="470" y="146"/>
                    <a:pt x="472" y="147"/>
                    <a:pt x="473" y="149"/>
                  </a:cubicBezTo>
                  <a:cubicBezTo>
                    <a:pt x="477" y="154"/>
                    <a:pt x="473" y="157"/>
                    <a:pt x="467" y="165"/>
                  </a:cubicBezTo>
                  <a:cubicBezTo>
                    <a:pt x="463" y="169"/>
                    <a:pt x="458" y="174"/>
                    <a:pt x="452" y="180"/>
                  </a:cubicBezTo>
                  <a:cubicBezTo>
                    <a:pt x="455" y="178"/>
                    <a:pt x="459" y="175"/>
                    <a:pt x="462" y="173"/>
                  </a:cubicBezTo>
                  <a:cubicBezTo>
                    <a:pt x="498" y="145"/>
                    <a:pt x="498" y="145"/>
                    <a:pt x="502" y="146"/>
                  </a:cubicBezTo>
                  <a:cubicBezTo>
                    <a:pt x="504" y="146"/>
                    <a:pt x="505" y="147"/>
                    <a:pt x="507" y="149"/>
                  </a:cubicBezTo>
                  <a:cubicBezTo>
                    <a:pt x="510" y="153"/>
                    <a:pt x="511" y="154"/>
                    <a:pt x="488" y="181"/>
                  </a:cubicBezTo>
                  <a:cubicBezTo>
                    <a:pt x="501" y="171"/>
                    <a:pt x="516" y="159"/>
                    <a:pt x="531" y="147"/>
                  </a:cubicBezTo>
                  <a:cubicBezTo>
                    <a:pt x="683" y="30"/>
                    <a:pt x="725" y="0"/>
                    <a:pt x="736" y="2"/>
                  </a:cubicBezTo>
                  <a:cubicBezTo>
                    <a:pt x="738" y="2"/>
                    <a:pt x="740" y="3"/>
                    <a:pt x="741" y="5"/>
                  </a:cubicBezTo>
                  <a:cubicBezTo>
                    <a:pt x="745" y="11"/>
                    <a:pt x="741" y="15"/>
                    <a:pt x="733" y="22"/>
                  </a:cubicBezTo>
                  <a:cubicBezTo>
                    <a:pt x="728" y="26"/>
                    <a:pt x="721" y="32"/>
                    <a:pt x="711" y="40"/>
                  </a:cubicBezTo>
                  <a:cubicBezTo>
                    <a:pt x="692" y="55"/>
                    <a:pt x="667" y="76"/>
                    <a:pt x="640" y="97"/>
                  </a:cubicBezTo>
                  <a:cubicBezTo>
                    <a:pt x="634" y="102"/>
                    <a:pt x="628" y="107"/>
                    <a:pt x="622" y="112"/>
                  </a:cubicBezTo>
                  <a:cubicBezTo>
                    <a:pt x="623" y="112"/>
                    <a:pt x="623" y="112"/>
                    <a:pt x="624" y="112"/>
                  </a:cubicBezTo>
                  <a:cubicBezTo>
                    <a:pt x="625" y="112"/>
                    <a:pt x="627" y="113"/>
                    <a:pt x="628" y="115"/>
                  </a:cubicBezTo>
                  <a:cubicBezTo>
                    <a:pt x="633" y="121"/>
                    <a:pt x="629" y="125"/>
                    <a:pt x="609" y="145"/>
                  </a:cubicBezTo>
                  <a:cubicBezTo>
                    <a:pt x="604" y="150"/>
                    <a:pt x="599" y="155"/>
                    <a:pt x="593" y="160"/>
                  </a:cubicBezTo>
                  <a:cubicBezTo>
                    <a:pt x="617" y="142"/>
                    <a:pt x="617" y="142"/>
                    <a:pt x="621" y="142"/>
                  </a:cubicBezTo>
                  <a:cubicBezTo>
                    <a:pt x="622" y="143"/>
                    <a:pt x="624" y="144"/>
                    <a:pt x="625" y="145"/>
                  </a:cubicBezTo>
                  <a:cubicBezTo>
                    <a:pt x="628" y="148"/>
                    <a:pt x="627" y="153"/>
                    <a:pt x="624" y="155"/>
                  </a:cubicBezTo>
                  <a:cubicBezTo>
                    <a:pt x="623" y="155"/>
                    <a:pt x="623" y="156"/>
                    <a:pt x="622" y="156"/>
                  </a:cubicBezTo>
                  <a:cubicBezTo>
                    <a:pt x="619" y="158"/>
                    <a:pt x="606" y="168"/>
                    <a:pt x="594" y="177"/>
                  </a:cubicBezTo>
                  <a:cubicBezTo>
                    <a:pt x="532" y="225"/>
                    <a:pt x="528" y="227"/>
                    <a:pt x="523" y="226"/>
                  </a:cubicBezTo>
                  <a:cubicBezTo>
                    <a:pt x="521" y="226"/>
                    <a:pt x="519" y="225"/>
                    <a:pt x="518" y="223"/>
                  </a:cubicBezTo>
                  <a:cubicBezTo>
                    <a:pt x="514" y="218"/>
                    <a:pt x="514" y="218"/>
                    <a:pt x="554" y="178"/>
                  </a:cubicBezTo>
                  <a:cubicBezTo>
                    <a:pt x="492" y="226"/>
                    <a:pt x="487" y="228"/>
                    <a:pt x="482" y="227"/>
                  </a:cubicBezTo>
                  <a:cubicBezTo>
                    <a:pt x="480" y="227"/>
                    <a:pt x="478" y="226"/>
                    <a:pt x="477" y="224"/>
                  </a:cubicBezTo>
                  <a:cubicBezTo>
                    <a:pt x="472" y="217"/>
                    <a:pt x="471" y="216"/>
                    <a:pt x="587" y="122"/>
                  </a:cubicBezTo>
                  <a:cubicBezTo>
                    <a:pt x="570" y="135"/>
                    <a:pt x="554" y="148"/>
                    <a:pt x="539" y="159"/>
                  </a:cubicBezTo>
                  <a:cubicBezTo>
                    <a:pt x="449" y="228"/>
                    <a:pt x="449" y="228"/>
                    <a:pt x="444" y="227"/>
                  </a:cubicBezTo>
                  <a:cubicBezTo>
                    <a:pt x="442" y="227"/>
                    <a:pt x="440" y="226"/>
                    <a:pt x="439" y="224"/>
                  </a:cubicBezTo>
                  <a:cubicBezTo>
                    <a:pt x="436" y="220"/>
                    <a:pt x="436" y="220"/>
                    <a:pt x="459" y="193"/>
                  </a:cubicBezTo>
                  <a:cubicBezTo>
                    <a:pt x="412" y="228"/>
                    <a:pt x="411" y="228"/>
                    <a:pt x="407" y="227"/>
                  </a:cubicBezTo>
                  <a:cubicBezTo>
                    <a:pt x="405" y="227"/>
                    <a:pt x="403" y="226"/>
                    <a:pt x="402" y="224"/>
                  </a:cubicBezTo>
                  <a:cubicBezTo>
                    <a:pt x="398" y="219"/>
                    <a:pt x="403" y="214"/>
                    <a:pt x="415" y="200"/>
                  </a:cubicBezTo>
                  <a:cubicBezTo>
                    <a:pt x="416" y="199"/>
                    <a:pt x="417" y="198"/>
                    <a:pt x="418" y="196"/>
                  </a:cubicBezTo>
                  <a:cubicBezTo>
                    <a:pt x="415" y="199"/>
                    <a:pt x="412" y="201"/>
                    <a:pt x="410" y="203"/>
                  </a:cubicBezTo>
                  <a:cubicBezTo>
                    <a:pt x="377" y="228"/>
                    <a:pt x="377" y="228"/>
                    <a:pt x="373" y="227"/>
                  </a:cubicBezTo>
                  <a:cubicBezTo>
                    <a:pt x="371" y="227"/>
                    <a:pt x="370" y="226"/>
                    <a:pt x="369" y="224"/>
                  </a:cubicBezTo>
                  <a:cubicBezTo>
                    <a:pt x="365" y="220"/>
                    <a:pt x="365" y="220"/>
                    <a:pt x="385" y="198"/>
                  </a:cubicBezTo>
                  <a:cubicBezTo>
                    <a:pt x="345" y="228"/>
                    <a:pt x="343" y="228"/>
                    <a:pt x="339" y="227"/>
                  </a:cubicBezTo>
                  <a:cubicBezTo>
                    <a:pt x="338" y="227"/>
                    <a:pt x="336" y="226"/>
                    <a:pt x="335" y="225"/>
                  </a:cubicBezTo>
                  <a:cubicBezTo>
                    <a:pt x="331" y="220"/>
                    <a:pt x="331" y="219"/>
                    <a:pt x="352" y="193"/>
                  </a:cubicBezTo>
                  <a:cubicBezTo>
                    <a:pt x="265" y="259"/>
                    <a:pt x="259" y="261"/>
                    <a:pt x="254" y="260"/>
                  </a:cubicBezTo>
                  <a:cubicBezTo>
                    <a:pt x="252" y="260"/>
                    <a:pt x="250" y="259"/>
                    <a:pt x="249" y="257"/>
                  </a:cubicBezTo>
                  <a:cubicBezTo>
                    <a:pt x="245" y="252"/>
                    <a:pt x="248" y="248"/>
                    <a:pt x="259" y="237"/>
                  </a:cubicBezTo>
                  <a:cubicBezTo>
                    <a:pt x="231" y="258"/>
                    <a:pt x="223" y="262"/>
                    <a:pt x="219" y="262"/>
                  </a:cubicBezTo>
                  <a:close/>
                  <a:moveTo>
                    <a:pt x="9" y="214"/>
                  </a:moveTo>
                  <a:cubicBezTo>
                    <a:pt x="10" y="214"/>
                    <a:pt x="12" y="215"/>
                    <a:pt x="13" y="216"/>
                  </a:cubicBezTo>
                  <a:cubicBezTo>
                    <a:pt x="12" y="215"/>
                    <a:pt x="10" y="214"/>
                    <a:pt x="9" y="214"/>
                  </a:cubicBezTo>
                  <a:close/>
                  <a:moveTo>
                    <a:pt x="614" y="154"/>
                  </a:moveTo>
                  <a:cubicBezTo>
                    <a:pt x="615" y="154"/>
                    <a:pt x="615" y="155"/>
                    <a:pt x="616" y="155"/>
                  </a:cubicBezTo>
                  <a:cubicBezTo>
                    <a:pt x="615" y="155"/>
                    <a:pt x="615" y="154"/>
                    <a:pt x="614"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35" name="Freeform 251"/>
            <p:cNvSpPr>
              <a:spLocks noEditPoints="1"/>
            </p:cNvSpPr>
            <p:nvPr/>
          </p:nvSpPr>
          <p:spPr bwMode="gray">
            <a:xfrm>
              <a:off x="3157538" y="2600326"/>
              <a:ext cx="708025" cy="682625"/>
            </a:xfrm>
            <a:custGeom>
              <a:avLst/>
              <a:gdLst>
                <a:gd name="T0" fmla="*/ 191 w 299"/>
                <a:gd name="T1" fmla="*/ 288 h 288"/>
                <a:gd name="T2" fmla="*/ 196 w 299"/>
                <a:gd name="T3" fmla="*/ 266 h 288"/>
                <a:gd name="T4" fmla="*/ 228 w 299"/>
                <a:gd name="T5" fmla="*/ 232 h 288"/>
                <a:gd name="T6" fmla="*/ 201 w 299"/>
                <a:gd name="T7" fmla="*/ 243 h 288"/>
                <a:gd name="T8" fmla="*/ 215 w 299"/>
                <a:gd name="T9" fmla="*/ 217 h 288"/>
                <a:gd name="T10" fmla="*/ 203 w 299"/>
                <a:gd name="T11" fmla="*/ 217 h 288"/>
                <a:gd name="T12" fmla="*/ 215 w 299"/>
                <a:gd name="T13" fmla="*/ 192 h 288"/>
                <a:gd name="T14" fmla="*/ 200 w 299"/>
                <a:gd name="T15" fmla="*/ 193 h 288"/>
                <a:gd name="T16" fmla="*/ 200 w 299"/>
                <a:gd name="T17" fmla="*/ 175 h 288"/>
                <a:gd name="T18" fmla="*/ 211 w 299"/>
                <a:gd name="T19" fmla="*/ 142 h 288"/>
                <a:gd name="T20" fmla="*/ 189 w 299"/>
                <a:gd name="T21" fmla="*/ 152 h 288"/>
                <a:gd name="T22" fmla="*/ 188 w 299"/>
                <a:gd name="T23" fmla="*/ 136 h 288"/>
                <a:gd name="T24" fmla="*/ 200 w 299"/>
                <a:gd name="T25" fmla="*/ 121 h 288"/>
                <a:gd name="T26" fmla="*/ 173 w 299"/>
                <a:gd name="T27" fmla="*/ 131 h 288"/>
                <a:gd name="T28" fmla="*/ 163 w 299"/>
                <a:gd name="T29" fmla="*/ 118 h 288"/>
                <a:gd name="T30" fmla="*/ 173 w 299"/>
                <a:gd name="T31" fmla="*/ 84 h 288"/>
                <a:gd name="T32" fmla="*/ 139 w 299"/>
                <a:gd name="T33" fmla="*/ 99 h 288"/>
                <a:gd name="T34" fmla="*/ 124 w 299"/>
                <a:gd name="T35" fmla="*/ 91 h 288"/>
                <a:gd name="T36" fmla="*/ 135 w 299"/>
                <a:gd name="T37" fmla="*/ 55 h 288"/>
                <a:gd name="T38" fmla="*/ 91 w 299"/>
                <a:gd name="T39" fmla="*/ 78 h 288"/>
                <a:gd name="T40" fmla="*/ 95 w 299"/>
                <a:gd name="T41" fmla="*/ 52 h 288"/>
                <a:gd name="T42" fmla="*/ 52 w 299"/>
                <a:gd name="T43" fmla="*/ 75 h 288"/>
                <a:gd name="T44" fmla="*/ 69 w 299"/>
                <a:gd name="T45" fmla="*/ 46 h 288"/>
                <a:gd name="T46" fmla="*/ 7 w 299"/>
                <a:gd name="T47" fmla="*/ 88 h 288"/>
                <a:gd name="T48" fmla="*/ 4 w 299"/>
                <a:gd name="T49" fmla="*/ 76 h 288"/>
                <a:gd name="T50" fmla="*/ 54 w 299"/>
                <a:gd name="T51" fmla="*/ 39 h 288"/>
                <a:gd name="T52" fmla="*/ 116 w 299"/>
                <a:gd name="T53" fmla="*/ 4 h 288"/>
                <a:gd name="T54" fmla="*/ 135 w 299"/>
                <a:gd name="T55" fmla="*/ 8 h 288"/>
                <a:gd name="T56" fmla="*/ 126 w 299"/>
                <a:gd name="T57" fmla="*/ 40 h 288"/>
                <a:gd name="T58" fmla="*/ 131 w 299"/>
                <a:gd name="T59" fmla="*/ 40 h 288"/>
                <a:gd name="T60" fmla="*/ 167 w 299"/>
                <a:gd name="T61" fmla="*/ 23 h 288"/>
                <a:gd name="T62" fmla="*/ 151 w 299"/>
                <a:gd name="T63" fmla="*/ 57 h 288"/>
                <a:gd name="T64" fmla="*/ 190 w 299"/>
                <a:gd name="T65" fmla="*/ 37 h 288"/>
                <a:gd name="T66" fmla="*/ 203 w 299"/>
                <a:gd name="T67" fmla="*/ 47 h 288"/>
                <a:gd name="T68" fmla="*/ 193 w 299"/>
                <a:gd name="T69" fmla="*/ 80 h 288"/>
                <a:gd name="T70" fmla="*/ 220 w 299"/>
                <a:gd name="T71" fmla="*/ 64 h 288"/>
                <a:gd name="T72" fmla="*/ 209 w 299"/>
                <a:gd name="T73" fmla="*/ 96 h 288"/>
                <a:gd name="T74" fmla="*/ 212 w 299"/>
                <a:gd name="T75" fmla="*/ 95 h 288"/>
                <a:gd name="T76" fmla="*/ 239 w 299"/>
                <a:gd name="T77" fmla="*/ 83 h 288"/>
                <a:gd name="T78" fmla="*/ 246 w 299"/>
                <a:gd name="T79" fmla="*/ 98 h 288"/>
                <a:gd name="T80" fmla="*/ 232 w 299"/>
                <a:gd name="T81" fmla="*/ 137 h 288"/>
                <a:gd name="T82" fmla="*/ 262 w 299"/>
                <a:gd name="T83" fmla="*/ 123 h 288"/>
                <a:gd name="T84" fmla="*/ 265 w 299"/>
                <a:gd name="T85" fmla="*/ 140 h 288"/>
                <a:gd name="T86" fmla="*/ 264 w 299"/>
                <a:gd name="T87" fmla="*/ 158 h 288"/>
                <a:gd name="T88" fmla="*/ 271 w 299"/>
                <a:gd name="T89" fmla="*/ 160 h 288"/>
                <a:gd name="T90" fmla="*/ 267 w 299"/>
                <a:gd name="T91" fmla="*/ 183 h 288"/>
                <a:gd name="T92" fmla="*/ 275 w 299"/>
                <a:gd name="T93" fmla="*/ 182 h 288"/>
                <a:gd name="T94" fmla="*/ 263 w 299"/>
                <a:gd name="T95" fmla="*/ 214 h 288"/>
                <a:gd name="T96" fmla="*/ 292 w 299"/>
                <a:gd name="T97" fmla="*/ 202 h 288"/>
                <a:gd name="T98" fmla="*/ 295 w 299"/>
                <a:gd name="T99" fmla="*/ 214 h 288"/>
                <a:gd name="T100" fmla="*/ 237 w 299"/>
                <a:gd name="T101" fmla="*/ 257 h 288"/>
                <a:gd name="T102" fmla="*/ 285 w 299"/>
                <a:gd name="T103" fmla="*/ 213 h 288"/>
                <a:gd name="T104" fmla="*/ 285 w 299"/>
                <a:gd name="T105" fmla="*/ 21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9" h="288">
                  <a:moveTo>
                    <a:pt x="192" y="288"/>
                  </a:moveTo>
                  <a:cubicBezTo>
                    <a:pt x="192" y="288"/>
                    <a:pt x="191" y="288"/>
                    <a:pt x="191" y="288"/>
                  </a:cubicBezTo>
                  <a:cubicBezTo>
                    <a:pt x="189" y="288"/>
                    <a:pt x="187" y="287"/>
                    <a:pt x="186" y="285"/>
                  </a:cubicBezTo>
                  <a:cubicBezTo>
                    <a:pt x="183" y="280"/>
                    <a:pt x="186" y="277"/>
                    <a:pt x="196" y="266"/>
                  </a:cubicBezTo>
                  <a:cubicBezTo>
                    <a:pt x="201" y="259"/>
                    <a:pt x="209" y="251"/>
                    <a:pt x="218" y="242"/>
                  </a:cubicBezTo>
                  <a:cubicBezTo>
                    <a:pt x="221" y="239"/>
                    <a:pt x="224" y="236"/>
                    <a:pt x="228" y="232"/>
                  </a:cubicBezTo>
                  <a:cubicBezTo>
                    <a:pt x="209" y="246"/>
                    <a:pt x="208" y="246"/>
                    <a:pt x="205" y="246"/>
                  </a:cubicBezTo>
                  <a:cubicBezTo>
                    <a:pt x="203" y="245"/>
                    <a:pt x="202" y="244"/>
                    <a:pt x="201" y="243"/>
                  </a:cubicBezTo>
                  <a:cubicBezTo>
                    <a:pt x="197" y="237"/>
                    <a:pt x="200" y="233"/>
                    <a:pt x="212" y="221"/>
                  </a:cubicBezTo>
                  <a:cubicBezTo>
                    <a:pt x="213" y="220"/>
                    <a:pt x="214" y="218"/>
                    <a:pt x="215" y="217"/>
                  </a:cubicBezTo>
                  <a:cubicBezTo>
                    <a:pt x="211" y="220"/>
                    <a:pt x="209" y="220"/>
                    <a:pt x="207" y="220"/>
                  </a:cubicBezTo>
                  <a:cubicBezTo>
                    <a:pt x="206" y="219"/>
                    <a:pt x="204" y="218"/>
                    <a:pt x="203" y="217"/>
                  </a:cubicBezTo>
                  <a:cubicBezTo>
                    <a:pt x="199" y="211"/>
                    <a:pt x="202" y="207"/>
                    <a:pt x="215" y="192"/>
                  </a:cubicBezTo>
                  <a:cubicBezTo>
                    <a:pt x="215" y="192"/>
                    <a:pt x="215" y="192"/>
                    <a:pt x="215" y="192"/>
                  </a:cubicBezTo>
                  <a:cubicBezTo>
                    <a:pt x="208" y="197"/>
                    <a:pt x="207" y="196"/>
                    <a:pt x="205" y="196"/>
                  </a:cubicBezTo>
                  <a:cubicBezTo>
                    <a:pt x="203" y="196"/>
                    <a:pt x="201" y="195"/>
                    <a:pt x="200" y="193"/>
                  </a:cubicBezTo>
                  <a:cubicBezTo>
                    <a:pt x="197" y="189"/>
                    <a:pt x="197" y="188"/>
                    <a:pt x="214" y="168"/>
                  </a:cubicBezTo>
                  <a:cubicBezTo>
                    <a:pt x="203" y="175"/>
                    <a:pt x="202" y="175"/>
                    <a:pt x="200" y="175"/>
                  </a:cubicBezTo>
                  <a:cubicBezTo>
                    <a:pt x="198" y="175"/>
                    <a:pt x="196" y="174"/>
                    <a:pt x="195" y="172"/>
                  </a:cubicBezTo>
                  <a:cubicBezTo>
                    <a:pt x="192" y="168"/>
                    <a:pt x="192" y="168"/>
                    <a:pt x="211" y="142"/>
                  </a:cubicBezTo>
                  <a:cubicBezTo>
                    <a:pt x="212" y="140"/>
                    <a:pt x="213" y="138"/>
                    <a:pt x="215" y="136"/>
                  </a:cubicBezTo>
                  <a:cubicBezTo>
                    <a:pt x="193" y="152"/>
                    <a:pt x="193" y="152"/>
                    <a:pt x="189" y="152"/>
                  </a:cubicBezTo>
                  <a:cubicBezTo>
                    <a:pt x="187" y="151"/>
                    <a:pt x="186" y="150"/>
                    <a:pt x="185" y="149"/>
                  </a:cubicBezTo>
                  <a:cubicBezTo>
                    <a:pt x="181" y="144"/>
                    <a:pt x="184" y="141"/>
                    <a:pt x="188" y="136"/>
                  </a:cubicBezTo>
                  <a:cubicBezTo>
                    <a:pt x="190" y="133"/>
                    <a:pt x="193" y="129"/>
                    <a:pt x="197" y="125"/>
                  </a:cubicBezTo>
                  <a:cubicBezTo>
                    <a:pt x="198" y="124"/>
                    <a:pt x="199" y="123"/>
                    <a:pt x="200" y="121"/>
                  </a:cubicBezTo>
                  <a:cubicBezTo>
                    <a:pt x="182" y="135"/>
                    <a:pt x="181" y="134"/>
                    <a:pt x="178" y="134"/>
                  </a:cubicBezTo>
                  <a:cubicBezTo>
                    <a:pt x="176" y="134"/>
                    <a:pt x="174" y="133"/>
                    <a:pt x="173" y="131"/>
                  </a:cubicBezTo>
                  <a:cubicBezTo>
                    <a:pt x="170" y="127"/>
                    <a:pt x="170" y="125"/>
                    <a:pt x="185" y="105"/>
                  </a:cubicBezTo>
                  <a:cubicBezTo>
                    <a:pt x="168" y="118"/>
                    <a:pt x="167" y="118"/>
                    <a:pt x="163" y="118"/>
                  </a:cubicBezTo>
                  <a:cubicBezTo>
                    <a:pt x="161" y="118"/>
                    <a:pt x="160" y="116"/>
                    <a:pt x="159" y="115"/>
                  </a:cubicBezTo>
                  <a:cubicBezTo>
                    <a:pt x="155" y="110"/>
                    <a:pt x="155" y="109"/>
                    <a:pt x="173" y="84"/>
                  </a:cubicBezTo>
                  <a:cubicBezTo>
                    <a:pt x="148" y="103"/>
                    <a:pt x="148" y="103"/>
                    <a:pt x="144" y="102"/>
                  </a:cubicBezTo>
                  <a:cubicBezTo>
                    <a:pt x="142" y="102"/>
                    <a:pt x="140" y="101"/>
                    <a:pt x="139" y="99"/>
                  </a:cubicBezTo>
                  <a:cubicBezTo>
                    <a:pt x="136" y="95"/>
                    <a:pt x="136" y="95"/>
                    <a:pt x="152" y="73"/>
                  </a:cubicBezTo>
                  <a:cubicBezTo>
                    <a:pt x="128" y="91"/>
                    <a:pt x="128" y="91"/>
                    <a:pt x="124" y="91"/>
                  </a:cubicBezTo>
                  <a:cubicBezTo>
                    <a:pt x="122" y="91"/>
                    <a:pt x="121" y="90"/>
                    <a:pt x="120" y="88"/>
                  </a:cubicBezTo>
                  <a:cubicBezTo>
                    <a:pt x="116" y="84"/>
                    <a:pt x="116" y="83"/>
                    <a:pt x="135" y="55"/>
                  </a:cubicBezTo>
                  <a:cubicBezTo>
                    <a:pt x="100" y="82"/>
                    <a:pt x="99" y="82"/>
                    <a:pt x="96" y="81"/>
                  </a:cubicBezTo>
                  <a:cubicBezTo>
                    <a:pt x="94" y="81"/>
                    <a:pt x="92" y="80"/>
                    <a:pt x="91" y="78"/>
                  </a:cubicBezTo>
                  <a:cubicBezTo>
                    <a:pt x="88" y="74"/>
                    <a:pt x="88" y="74"/>
                    <a:pt x="109" y="41"/>
                  </a:cubicBezTo>
                  <a:cubicBezTo>
                    <a:pt x="104" y="45"/>
                    <a:pt x="99" y="49"/>
                    <a:pt x="95" y="52"/>
                  </a:cubicBezTo>
                  <a:cubicBezTo>
                    <a:pt x="61" y="78"/>
                    <a:pt x="60" y="78"/>
                    <a:pt x="56" y="78"/>
                  </a:cubicBezTo>
                  <a:cubicBezTo>
                    <a:pt x="55" y="77"/>
                    <a:pt x="53" y="76"/>
                    <a:pt x="52" y="75"/>
                  </a:cubicBezTo>
                  <a:cubicBezTo>
                    <a:pt x="48" y="70"/>
                    <a:pt x="51" y="66"/>
                    <a:pt x="58" y="59"/>
                  </a:cubicBezTo>
                  <a:cubicBezTo>
                    <a:pt x="61" y="55"/>
                    <a:pt x="65" y="51"/>
                    <a:pt x="69" y="46"/>
                  </a:cubicBezTo>
                  <a:cubicBezTo>
                    <a:pt x="67" y="47"/>
                    <a:pt x="65" y="49"/>
                    <a:pt x="63" y="51"/>
                  </a:cubicBezTo>
                  <a:cubicBezTo>
                    <a:pt x="12" y="89"/>
                    <a:pt x="11" y="89"/>
                    <a:pt x="7" y="88"/>
                  </a:cubicBezTo>
                  <a:cubicBezTo>
                    <a:pt x="5" y="88"/>
                    <a:pt x="4" y="87"/>
                    <a:pt x="3" y="86"/>
                  </a:cubicBezTo>
                  <a:cubicBezTo>
                    <a:pt x="0" y="82"/>
                    <a:pt x="1" y="78"/>
                    <a:pt x="4" y="76"/>
                  </a:cubicBezTo>
                  <a:cubicBezTo>
                    <a:pt x="5" y="75"/>
                    <a:pt x="6" y="75"/>
                    <a:pt x="6" y="75"/>
                  </a:cubicBezTo>
                  <a:cubicBezTo>
                    <a:pt x="11" y="72"/>
                    <a:pt x="35" y="54"/>
                    <a:pt x="54" y="39"/>
                  </a:cubicBezTo>
                  <a:cubicBezTo>
                    <a:pt x="107" y="0"/>
                    <a:pt x="107" y="0"/>
                    <a:pt x="111" y="1"/>
                  </a:cubicBezTo>
                  <a:cubicBezTo>
                    <a:pt x="113" y="1"/>
                    <a:pt x="114" y="2"/>
                    <a:pt x="116" y="4"/>
                  </a:cubicBezTo>
                  <a:cubicBezTo>
                    <a:pt x="119" y="8"/>
                    <a:pt x="119" y="10"/>
                    <a:pt x="105" y="27"/>
                  </a:cubicBezTo>
                  <a:cubicBezTo>
                    <a:pt x="131" y="7"/>
                    <a:pt x="132" y="7"/>
                    <a:pt x="135" y="8"/>
                  </a:cubicBezTo>
                  <a:cubicBezTo>
                    <a:pt x="137" y="8"/>
                    <a:pt x="139" y="9"/>
                    <a:pt x="140" y="11"/>
                  </a:cubicBezTo>
                  <a:cubicBezTo>
                    <a:pt x="143" y="15"/>
                    <a:pt x="143" y="15"/>
                    <a:pt x="126" y="40"/>
                  </a:cubicBezTo>
                  <a:cubicBezTo>
                    <a:pt x="125" y="42"/>
                    <a:pt x="123" y="45"/>
                    <a:pt x="121" y="48"/>
                  </a:cubicBezTo>
                  <a:cubicBezTo>
                    <a:pt x="125" y="45"/>
                    <a:pt x="128" y="43"/>
                    <a:pt x="131" y="40"/>
                  </a:cubicBezTo>
                  <a:cubicBezTo>
                    <a:pt x="159" y="19"/>
                    <a:pt x="159" y="19"/>
                    <a:pt x="163" y="20"/>
                  </a:cubicBezTo>
                  <a:cubicBezTo>
                    <a:pt x="165" y="20"/>
                    <a:pt x="166" y="21"/>
                    <a:pt x="167" y="23"/>
                  </a:cubicBezTo>
                  <a:cubicBezTo>
                    <a:pt x="171" y="27"/>
                    <a:pt x="171" y="27"/>
                    <a:pt x="152" y="55"/>
                  </a:cubicBezTo>
                  <a:cubicBezTo>
                    <a:pt x="152" y="55"/>
                    <a:pt x="151" y="56"/>
                    <a:pt x="151" y="57"/>
                  </a:cubicBezTo>
                  <a:cubicBezTo>
                    <a:pt x="182" y="33"/>
                    <a:pt x="182" y="33"/>
                    <a:pt x="186" y="34"/>
                  </a:cubicBezTo>
                  <a:cubicBezTo>
                    <a:pt x="188" y="34"/>
                    <a:pt x="189" y="35"/>
                    <a:pt x="190" y="37"/>
                  </a:cubicBezTo>
                  <a:cubicBezTo>
                    <a:pt x="193" y="41"/>
                    <a:pt x="194" y="41"/>
                    <a:pt x="178" y="62"/>
                  </a:cubicBezTo>
                  <a:cubicBezTo>
                    <a:pt x="199" y="46"/>
                    <a:pt x="199" y="47"/>
                    <a:pt x="203" y="47"/>
                  </a:cubicBezTo>
                  <a:cubicBezTo>
                    <a:pt x="205" y="47"/>
                    <a:pt x="206" y="48"/>
                    <a:pt x="207" y="50"/>
                  </a:cubicBezTo>
                  <a:cubicBezTo>
                    <a:pt x="211" y="54"/>
                    <a:pt x="211" y="54"/>
                    <a:pt x="193" y="80"/>
                  </a:cubicBezTo>
                  <a:cubicBezTo>
                    <a:pt x="192" y="81"/>
                    <a:pt x="192" y="81"/>
                    <a:pt x="191" y="82"/>
                  </a:cubicBezTo>
                  <a:cubicBezTo>
                    <a:pt x="215" y="64"/>
                    <a:pt x="216" y="63"/>
                    <a:pt x="220" y="64"/>
                  </a:cubicBezTo>
                  <a:cubicBezTo>
                    <a:pt x="222" y="64"/>
                    <a:pt x="224" y="65"/>
                    <a:pt x="225" y="67"/>
                  </a:cubicBezTo>
                  <a:cubicBezTo>
                    <a:pt x="228" y="71"/>
                    <a:pt x="228" y="71"/>
                    <a:pt x="209" y="96"/>
                  </a:cubicBezTo>
                  <a:cubicBezTo>
                    <a:pt x="209" y="96"/>
                    <a:pt x="209" y="97"/>
                    <a:pt x="209" y="97"/>
                  </a:cubicBezTo>
                  <a:cubicBezTo>
                    <a:pt x="210" y="96"/>
                    <a:pt x="211" y="95"/>
                    <a:pt x="212" y="95"/>
                  </a:cubicBezTo>
                  <a:cubicBezTo>
                    <a:pt x="231" y="80"/>
                    <a:pt x="231" y="80"/>
                    <a:pt x="234" y="81"/>
                  </a:cubicBezTo>
                  <a:cubicBezTo>
                    <a:pt x="236" y="81"/>
                    <a:pt x="238" y="82"/>
                    <a:pt x="239" y="83"/>
                  </a:cubicBezTo>
                  <a:cubicBezTo>
                    <a:pt x="242" y="88"/>
                    <a:pt x="243" y="89"/>
                    <a:pt x="227" y="109"/>
                  </a:cubicBezTo>
                  <a:cubicBezTo>
                    <a:pt x="243" y="98"/>
                    <a:pt x="243" y="98"/>
                    <a:pt x="246" y="98"/>
                  </a:cubicBezTo>
                  <a:cubicBezTo>
                    <a:pt x="248" y="98"/>
                    <a:pt x="250" y="99"/>
                    <a:pt x="251" y="101"/>
                  </a:cubicBezTo>
                  <a:cubicBezTo>
                    <a:pt x="254" y="105"/>
                    <a:pt x="254" y="106"/>
                    <a:pt x="232" y="137"/>
                  </a:cubicBezTo>
                  <a:cubicBezTo>
                    <a:pt x="254" y="120"/>
                    <a:pt x="254" y="120"/>
                    <a:pt x="258" y="120"/>
                  </a:cubicBezTo>
                  <a:cubicBezTo>
                    <a:pt x="260" y="120"/>
                    <a:pt x="261" y="121"/>
                    <a:pt x="262" y="123"/>
                  </a:cubicBezTo>
                  <a:cubicBezTo>
                    <a:pt x="265" y="127"/>
                    <a:pt x="266" y="128"/>
                    <a:pt x="247" y="151"/>
                  </a:cubicBezTo>
                  <a:cubicBezTo>
                    <a:pt x="262" y="139"/>
                    <a:pt x="262" y="139"/>
                    <a:pt x="265" y="140"/>
                  </a:cubicBezTo>
                  <a:cubicBezTo>
                    <a:pt x="267" y="140"/>
                    <a:pt x="269" y="141"/>
                    <a:pt x="270" y="143"/>
                  </a:cubicBezTo>
                  <a:cubicBezTo>
                    <a:pt x="274" y="147"/>
                    <a:pt x="271" y="150"/>
                    <a:pt x="264" y="158"/>
                  </a:cubicBezTo>
                  <a:cubicBezTo>
                    <a:pt x="261" y="161"/>
                    <a:pt x="257" y="166"/>
                    <a:pt x="252" y="171"/>
                  </a:cubicBezTo>
                  <a:cubicBezTo>
                    <a:pt x="267" y="160"/>
                    <a:pt x="268" y="160"/>
                    <a:pt x="271" y="160"/>
                  </a:cubicBezTo>
                  <a:cubicBezTo>
                    <a:pt x="273" y="161"/>
                    <a:pt x="275" y="162"/>
                    <a:pt x="276" y="163"/>
                  </a:cubicBezTo>
                  <a:cubicBezTo>
                    <a:pt x="280" y="169"/>
                    <a:pt x="277" y="172"/>
                    <a:pt x="267" y="183"/>
                  </a:cubicBezTo>
                  <a:cubicBezTo>
                    <a:pt x="265" y="185"/>
                    <a:pt x="263" y="187"/>
                    <a:pt x="260" y="190"/>
                  </a:cubicBezTo>
                  <a:cubicBezTo>
                    <a:pt x="271" y="182"/>
                    <a:pt x="273" y="182"/>
                    <a:pt x="275" y="182"/>
                  </a:cubicBezTo>
                  <a:cubicBezTo>
                    <a:pt x="277" y="183"/>
                    <a:pt x="279" y="184"/>
                    <a:pt x="280" y="185"/>
                  </a:cubicBezTo>
                  <a:cubicBezTo>
                    <a:pt x="284" y="191"/>
                    <a:pt x="281" y="195"/>
                    <a:pt x="263" y="214"/>
                  </a:cubicBezTo>
                  <a:cubicBezTo>
                    <a:pt x="259" y="219"/>
                    <a:pt x="254" y="225"/>
                    <a:pt x="248" y="231"/>
                  </a:cubicBezTo>
                  <a:cubicBezTo>
                    <a:pt x="288" y="201"/>
                    <a:pt x="288" y="201"/>
                    <a:pt x="292" y="202"/>
                  </a:cubicBezTo>
                  <a:cubicBezTo>
                    <a:pt x="294" y="202"/>
                    <a:pt x="296" y="203"/>
                    <a:pt x="297" y="205"/>
                  </a:cubicBezTo>
                  <a:cubicBezTo>
                    <a:pt x="299" y="208"/>
                    <a:pt x="298" y="212"/>
                    <a:pt x="295" y="214"/>
                  </a:cubicBezTo>
                  <a:cubicBezTo>
                    <a:pt x="295" y="215"/>
                    <a:pt x="294" y="215"/>
                    <a:pt x="293" y="216"/>
                  </a:cubicBezTo>
                  <a:cubicBezTo>
                    <a:pt x="287" y="219"/>
                    <a:pt x="257" y="242"/>
                    <a:pt x="237" y="257"/>
                  </a:cubicBezTo>
                  <a:cubicBezTo>
                    <a:pt x="200" y="285"/>
                    <a:pt x="195" y="288"/>
                    <a:pt x="192" y="288"/>
                  </a:cubicBezTo>
                  <a:close/>
                  <a:moveTo>
                    <a:pt x="285" y="213"/>
                  </a:moveTo>
                  <a:cubicBezTo>
                    <a:pt x="286" y="214"/>
                    <a:pt x="287" y="215"/>
                    <a:pt x="288" y="215"/>
                  </a:cubicBezTo>
                  <a:cubicBezTo>
                    <a:pt x="287" y="215"/>
                    <a:pt x="286" y="214"/>
                    <a:pt x="285"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36" name="Freeform 252"/>
            <p:cNvSpPr>
              <a:spLocks noEditPoints="1"/>
            </p:cNvSpPr>
            <p:nvPr/>
          </p:nvSpPr>
          <p:spPr bwMode="gray">
            <a:xfrm>
              <a:off x="2786063" y="2590801"/>
              <a:ext cx="1182688" cy="1036638"/>
            </a:xfrm>
            <a:custGeom>
              <a:avLst/>
              <a:gdLst>
                <a:gd name="T0" fmla="*/ 227 w 499"/>
                <a:gd name="T1" fmla="*/ 434 h 437"/>
                <a:gd name="T2" fmla="*/ 360 w 499"/>
                <a:gd name="T3" fmla="*/ 314 h 437"/>
                <a:gd name="T4" fmla="*/ 186 w 499"/>
                <a:gd name="T5" fmla="*/ 432 h 437"/>
                <a:gd name="T6" fmla="*/ 192 w 499"/>
                <a:gd name="T7" fmla="*/ 407 h 437"/>
                <a:gd name="T8" fmla="*/ 172 w 499"/>
                <a:gd name="T9" fmla="*/ 391 h 437"/>
                <a:gd name="T10" fmla="*/ 141 w 499"/>
                <a:gd name="T11" fmla="*/ 387 h 437"/>
                <a:gd name="T12" fmla="*/ 109 w 499"/>
                <a:gd name="T13" fmla="*/ 406 h 437"/>
                <a:gd name="T14" fmla="*/ 118 w 499"/>
                <a:gd name="T15" fmla="*/ 377 h 437"/>
                <a:gd name="T16" fmla="*/ 87 w 499"/>
                <a:gd name="T17" fmla="*/ 391 h 437"/>
                <a:gd name="T18" fmla="*/ 69 w 499"/>
                <a:gd name="T19" fmla="*/ 375 h 437"/>
                <a:gd name="T20" fmla="*/ 60 w 499"/>
                <a:gd name="T21" fmla="*/ 363 h 437"/>
                <a:gd name="T22" fmla="*/ 47 w 499"/>
                <a:gd name="T23" fmla="*/ 347 h 437"/>
                <a:gd name="T24" fmla="*/ 35 w 499"/>
                <a:gd name="T25" fmla="*/ 327 h 437"/>
                <a:gd name="T26" fmla="*/ 25 w 499"/>
                <a:gd name="T27" fmla="*/ 305 h 437"/>
                <a:gd name="T28" fmla="*/ 18 w 499"/>
                <a:gd name="T29" fmla="*/ 286 h 437"/>
                <a:gd name="T30" fmla="*/ 13 w 499"/>
                <a:gd name="T31" fmla="*/ 264 h 437"/>
                <a:gd name="T32" fmla="*/ 29 w 499"/>
                <a:gd name="T33" fmla="*/ 230 h 437"/>
                <a:gd name="T34" fmla="*/ 21 w 499"/>
                <a:gd name="T35" fmla="*/ 212 h 437"/>
                <a:gd name="T36" fmla="*/ 5 w 499"/>
                <a:gd name="T37" fmla="*/ 210 h 437"/>
                <a:gd name="T38" fmla="*/ 86 w 499"/>
                <a:gd name="T39" fmla="*/ 132 h 437"/>
                <a:gd name="T40" fmla="*/ 34 w 499"/>
                <a:gd name="T41" fmla="*/ 144 h 437"/>
                <a:gd name="T42" fmla="*/ 22 w 499"/>
                <a:gd name="T43" fmla="*/ 137 h 437"/>
                <a:gd name="T44" fmla="*/ 67 w 499"/>
                <a:gd name="T45" fmla="*/ 80 h 437"/>
                <a:gd name="T46" fmla="*/ 66 w 499"/>
                <a:gd name="T47" fmla="*/ 66 h 437"/>
                <a:gd name="T48" fmla="*/ 136 w 499"/>
                <a:gd name="T49" fmla="*/ 23 h 437"/>
                <a:gd name="T50" fmla="*/ 132 w 499"/>
                <a:gd name="T51" fmla="*/ 49 h 437"/>
                <a:gd name="T52" fmla="*/ 174 w 499"/>
                <a:gd name="T53" fmla="*/ 45 h 437"/>
                <a:gd name="T54" fmla="*/ 249 w 499"/>
                <a:gd name="T55" fmla="*/ 4 h 437"/>
                <a:gd name="T56" fmla="*/ 129 w 499"/>
                <a:gd name="T57" fmla="*/ 115 h 437"/>
                <a:gd name="T58" fmla="*/ 74 w 499"/>
                <a:gd name="T59" fmla="*/ 178 h 437"/>
                <a:gd name="T60" fmla="*/ 69 w 499"/>
                <a:gd name="T61" fmla="*/ 207 h 437"/>
                <a:gd name="T62" fmla="*/ 71 w 499"/>
                <a:gd name="T63" fmla="*/ 231 h 437"/>
                <a:gd name="T64" fmla="*/ 84 w 499"/>
                <a:gd name="T65" fmla="*/ 232 h 437"/>
                <a:gd name="T66" fmla="*/ 88 w 499"/>
                <a:gd name="T67" fmla="*/ 253 h 437"/>
                <a:gd name="T68" fmla="*/ 97 w 499"/>
                <a:gd name="T69" fmla="*/ 276 h 437"/>
                <a:gd name="T70" fmla="*/ 109 w 499"/>
                <a:gd name="T71" fmla="*/ 296 h 437"/>
                <a:gd name="T72" fmla="*/ 122 w 499"/>
                <a:gd name="T73" fmla="*/ 312 h 437"/>
                <a:gd name="T74" fmla="*/ 137 w 499"/>
                <a:gd name="T75" fmla="*/ 326 h 437"/>
                <a:gd name="T76" fmla="*/ 157 w 499"/>
                <a:gd name="T77" fmla="*/ 340 h 437"/>
                <a:gd name="T78" fmla="*/ 178 w 499"/>
                <a:gd name="T79" fmla="*/ 350 h 437"/>
                <a:gd name="T80" fmla="*/ 207 w 499"/>
                <a:gd name="T81" fmla="*/ 357 h 437"/>
                <a:gd name="T82" fmla="*/ 245 w 499"/>
                <a:gd name="T83" fmla="*/ 354 h 437"/>
                <a:gd name="T84" fmla="*/ 223 w 499"/>
                <a:gd name="T85" fmla="*/ 399 h 437"/>
                <a:gd name="T86" fmla="*/ 488 w 499"/>
                <a:gd name="T87" fmla="*/ 206 h 437"/>
                <a:gd name="T88" fmla="*/ 420 w 499"/>
                <a:gd name="T89" fmla="*/ 288 h 437"/>
                <a:gd name="T90" fmla="*/ 386 w 499"/>
                <a:gd name="T91" fmla="*/ 336 h 437"/>
                <a:gd name="T92" fmla="*/ 400 w 499"/>
                <a:gd name="T93" fmla="*/ 343 h 437"/>
                <a:gd name="T94" fmla="*/ 280 w 499"/>
                <a:gd name="T95" fmla="*/ 428 h 437"/>
                <a:gd name="T96" fmla="*/ 305 w 499"/>
                <a:gd name="T97" fmla="*/ 388 h 437"/>
                <a:gd name="T98" fmla="*/ 395 w 499"/>
                <a:gd name="T99" fmla="*/ 344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9" h="437">
                  <a:moveTo>
                    <a:pt x="233" y="437"/>
                  </a:moveTo>
                  <a:cubicBezTo>
                    <a:pt x="233" y="437"/>
                    <a:pt x="232" y="437"/>
                    <a:pt x="232" y="437"/>
                  </a:cubicBezTo>
                  <a:cubicBezTo>
                    <a:pt x="230" y="436"/>
                    <a:pt x="228" y="435"/>
                    <a:pt x="227" y="434"/>
                  </a:cubicBezTo>
                  <a:cubicBezTo>
                    <a:pt x="222" y="427"/>
                    <a:pt x="224" y="424"/>
                    <a:pt x="260" y="395"/>
                  </a:cubicBezTo>
                  <a:cubicBezTo>
                    <a:pt x="280" y="378"/>
                    <a:pt x="308" y="356"/>
                    <a:pt x="337" y="333"/>
                  </a:cubicBezTo>
                  <a:cubicBezTo>
                    <a:pt x="344" y="327"/>
                    <a:pt x="352" y="321"/>
                    <a:pt x="360" y="314"/>
                  </a:cubicBezTo>
                  <a:cubicBezTo>
                    <a:pt x="359" y="315"/>
                    <a:pt x="357" y="316"/>
                    <a:pt x="356" y="317"/>
                  </a:cubicBezTo>
                  <a:cubicBezTo>
                    <a:pt x="219" y="422"/>
                    <a:pt x="198" y="436"/>
                    <a:pt x="191" y="435"/>
                  </a:cubicBezTo>
                  <a:cubicBezTo>
                    <a:pt x="189" y="435"/>
                    <a:pt x="187" y="434"/>
                    <a:pt x="186" y="432"/>
                  </a:cubicBezTo>
                  <a:cubicBezTo>
                    <a:pt x="182" y="427"/>
                    <a:pt x="185" y="424"/>
                    <a:pt x="194" y="413"/>
                  </a:cubicBezTo>
                  <a:cubicBezTo>
                    <a:pt x="198" y="407"/>
                    <a:pt x="204" y="400"/>
                    <a:pt x="210" y="393"/>
                  </a:cubicBezTo>
                  <a:cubicBezTo>
                    <a:pt x="203" y="398"/>
                    <a:pt x="197" y="403"/>
                    <a:pt x="192" y="407"/>
                  </a:cubicBezTo>
                  <a:cubicBezTo>
                    <a:pt x="164" y="429"/>
                    <a:pt x="164" y="429"/>
                    <a:pt x="160" y="428"/>
                  </a:cubicBezTo>
                  <a:cubicBezTo>
                    <a:pt x="158" y="428"/>
                    <a:pt x="157" y="427"/>
                    <a:pt x="155" y="425"/>
                  </a:cubicBezTo>
                  <a:cubicBezTo>
                    <a:pt x="152" y="421"/>
                    <a:pt x="152" y="420"/>
                    <a:pt x="172" y="391"/>
                  </a:cubicBezTo>
                  <a:cubicBezTo>
                    <a:pt x="138" y="417"/>
                    <a:pt x="137" y="418"/>
                    <a:pt x="132" y="418"/>
                  </a:cubicBezTo>
                  <a:cubicBezTo>
                    <a:pt x="130" y="417"/>
                    <a:pt x="129" y="416"/>
                    <a:pt x="127" y="415"/>
                  </a:cubicBezTo>
                  <a:cubicBezTo>
                    <a:pt x="124" y="410"/>
                    <a:pt x="124" y="410"/>
                    <a:pt x="141" y="387"/>
                  </a:cubicBezTo>
                  <a:cubicBezTo>
                    <a:pt x="142" y="385"/>
                    <a:pt x="144" y="384"/>
                    <a:pt x="145" y="382"/>
                  </a:cubicBezTo>
                  <a:cubicBezTo>
                    <a:pt x="144" y="383"/>
                    <a:pt x="142" y="384"/>
                    <a:pt x="141" y="385"/>
                  </a:cubicBezTo>
                  <a:cubicBezTo>
                    <a:pt x="113" y="406"/>
                    <a:pt x="113" y="406"/>
                    <a:pt x="109" y="406"/>
                  </a:cubicBezTo>
                  <a:cubicBezTo>
                    <a:pt x="108" y="405"/>
                    <a:pt x="106" y="404"/>
                    <a:pt x="105" y="403"/>
                  </a:cubicBezTo>
                  <a:cubicBezTo>
                    <a:pt x="101" y="398"/>
                    <a:pt x="104" y="395"/>
                    <a:pt x="111" y="386"/>
                  </a:cubicBezTo>
                  <a:cubicBezTo>
                    <a:pt x="113" y="383"/>
                    <a:pt x="115" y="380"/>
                    <a:pt x="118" y="377"/>
                  </a:cubicBezTo>
                  <a:cubicBezTo>
                    <a:pt x="117" y="378"/>
                    <a:pt x="116" y="378"/>
                    <a:pt x="115" y="379"/>
                  </a:cubicBezTo>
                  <a:cubicBezTo>
                    <a:pt x="95" y="394"/>
                    <a:pt x="95" y="394"/>
                    <a:pt x="92" y="394"/>
                  </a:cubicBezTo>
                  <a:cubicBezTo>
                    <a:pt x="90" y="393"/>
                    <a:pt x="89" y="392"/>
                    <a:pt x="87" y="391"/>
                  </a:cubicBezTo>
                  <a:cubicBezTo>
                    <a:pt x="84" y="387"/>
                    <a:pt x="84" y="386"/>
                    <a:pt x="101" y="362"/>
                  </a:cubicBezTo>
                  <a:cubicBezTo>
                    <a:pt x="78" y="379"/>
                    <a:pt x="77" y="379"/>
                    <a:pt x="74" y="378"/>
                  </a:cubicBezTo>
                  <a:cubicBezTo>
                    <a:pt x="72" y="378"/>
                    <a:pt x="70" y="377"/>
                    <a:pt x="69" y="375"/>
                  </a:cubicBezTo>
                  <a:cubicBezTo>
                    <a:pt x="66" y="371"/>
                    <a:pt x="69" y="367"/>
                    <a:pt x="75" y="359"/>
                  </a:cubicBezTo>
                  <a:cubicBezTo>
                    <a:pt x="77" y="357"/>
                    <a:pt x="79" y="353"/>
                    <a:pt x="82" y="350"/>
                  </a:cubicBezTo>
                  <a:cubicBezTo>
                    <a:pt x="64" y="364"/>
                    <a:pt x="63" y="364"/>
                    <a:pt x="60" y="363"/>
                  </a:cubicBezTo>
                  <a:cubicBezTo>
                    <a:pt x="58" y="363"/>
                    <a:pt x="56" y="362"/>
                    <a:pt x="55" y="360"/>
                  </a:cubicBezTo>
                  <a:cubicBezTo>
                    <a:pt x="52" y="356"/>
                    <a:pt x="52" y="355"/>
                    <a:pt x="67" y="336"/>
                  </a:cubicBezTo>
                  <a:cubicBezTo>
                    <a:pt x="51" y="348"/>
                    <a:pt x="51" y="348"/>
                    <a:pt x="47" y="347"/>
                  </a:cubicBezTo>
                  <a:cubicBezTo>
                    <a:pt x="46" y="347"/>
                    <a:pt x="44" y="346"/>
                    <a:pt x="43" y="344"/>
                  </a:cubicBezTo>
                  <a:cubicBezTo>
                    <a:pt x="39" y="340"/>
                    <a:pt x="39" y="339"/>
                    <a:pt x="59" y="312"/>
                  </a:cubicBezTo>
                  <a:cubicBezTo>
                    <a:pt x="40" y="327"/>
                    <a:pt x="38" y="327"/>
                    <a:pt x="35" y="327"/>
                  </a:cubicBezTo>
                  <a:cubicBezTo>
                    <a:pt x="33" y="327"/>
                    <a:pt x="31" y="326"/>
                    <a:pt x="30" y="324"/>
                  </a:cubicBezTo>
                  <a:cubicBezTo>
                    <a:pt x="27" y="320"/>
                    <a:pt x="27" y="319"/>
                    <a:pt x="48" y="292"/>
                  </a:cubicBezTo>
                  <a:cubicBezTo>
                    <a:pt x="29" y="306"/>
                    <a:pt x="28" y="306"/>
                    <a:pt x="25" y="305"/>
                  </a:cubicBezTo>
                  <a:cubicBezTo>
                    <a:pt x="23" y="305"/>
                    <a:pt x="21" y="304"/>
                    <a:pt x="20" y="303"/>
                  </a:cubicBezTo>
                  <a:cubicBezTo>
                    <a:pt x="17" y="298"/>
                    <a:pt x="16" y="298"/>
                    <a:pt x="33" y="278"/>
                  </a:cubicBezTo>
                  <a:cubicBezTo>
                    <a:pt x="21" y="287"/>
                    <a:pt x="21" y="287"/>
                    <a:pt x="18" y="286"/>
                  </a:cubicBezTo>
                  <a:cubicBezTo>
                    <a:pt x="16" y="286"/>
                    <a:pt x="14" y="285"/>
                    <a:pt x="13" y="283"/>
                  </a:cubicBezTo>
                  <a:cubicBezTo>
                    <a:pt x="10" y="279"/>
                    <a:pt x="9" y="278"/>
                    <a:pt x="31" y="254"/>
                  </a:cubicBezTo>
                  <a:cubicBezTo>
                    <a:pt x="17" y="264"/>
                    <a:pt x="16" y="265"/>
                    <a:pt x="13" y="264"/>
                  </a:cubicBezTo>
                  <a:cubicBezTo>
                    <a:pt x="11" y="264"/>
                    <a:pt x="9" y="263"/>
                    <a:pt x="8" y="262"/>
                  </a:cubicBezTo>
                  <a:cubicBezTo>
                    <a:pt x="4" y="257"/>
                    <a:pt x="6" y="254"/>
                    <a:pt x="16" y="244"/>
                  </a:cubicBezTo>
                  <a:cubicBezTo>
                    <a:pt x="20" y="240"/>
                    <a:pt x="24" y="235"/>
                    <a:pt x="29" y="230"/>
                  </a:cubicBezTo>
                  <a:cubicBezTo>
                    <a:pt x="13" y="242"/>
                    <a:pt x="13" y="242"/>
                    <a:pt x="9" y="241"/>
                  </a:cubicBezTo>
                  <a:cubicBezTo>
                    <a:pt x="8" y="241"/>
                    <a:pt x="6" y="240"/>
                    <a:pt x="5" y="238"/>
                  </a:cubicBezTo>
                  <a:cubicBezTo>
                    <a:pt x="1" y="233"/>
                    <a:pt x="4" y="229"/>
                    <a:pt x="21" y="212"/>
                  </a:cubicBezTo>
                  <a:cubicBezTo>
                    <a:pt x="24" y="208"/>
                    <a:pt x="28" y="204"/>
                    <a:pt x="32" y="200"/>
                  </a:cubicBezTo>
                  <a:cubicBezTo>
                    <a:pt x="14" y="214"/>
                    <a:pt x="13" y="214"/>
                    <a:pt x="9" y="213"/>
                  </a:cubicBezTo>
                  <a:cubicBezTo>
                    <a:pt x="7" y="213"/>
                    <a:pt x="6" y="212"/>
                    <a:pt x="5" y="210"/>
                  </a:cubicBezTo>
                  <a:cubicBezTo>
                    <a:pt x="0" y="205"/>
                    <a:pt x="4" y="202"/>
                    <a:pt x="15" y="192"/>
                  </a:cubicBezTo>
                  <a:cubicBezTo>
                    <a:pt x="21" y="187"/>
                    <a:pt x="29" y="180"/>
                    <a:pt x="41" y="170"/>
                  </a:cubicBezTo>
                  <a:cubicBezTo>
                    <a:pt x="53" y="159"/>
                    <a:pt x="69" y="146"/>
                    <a:pt x="86" y="132"/>
                  </a:cubicBezTo>
                  <a:cubicBezTo>
                    <a:pt x="27" y="177"/>
                    <a:pt x="19" y="182"/>
                    <a:pt x="14" y="181"/>
                  </a:cubicBezTo>
                  <a:cubicBezTo>
                    <a:pt x="12" y="181"/>
                    <a:pt x="10" y="180"/>
                    <a:pt x="9" y="178"/>
                  </a:cubicBezTo>
                  <a:cubicBezTo>
                    <a:pt x="4" y="172"/>
                    <a:pt x="8" y="167"/>
                    <a:pt x="34" y="144"/>
                  </a:cubicBezTo>
                  <a:cubicBezTo>
                    <a:pt x="45" y="135"/>
                    <a:pt x="58" y="124"/>
                    <a:pt x="72" y="112"/>
                  </a:cubicBezTo>
                  <a:cubicBezTo>
                    <a:pt x="36" y="139"/>
                    <a:pt x="31" y="141"/>
                    <a:pt x="27" y="140"/>
                  </a:cubicBezTo>
                  <a:cubicBezTo>
                    <a:pt x="25" y="140"/>
                    <a:pt x="23" y="139"/>
                    <a:pt x="22" y="137"/>
                  </a:cubicBezTo>
                  <a:cubicBezTo>
                    <a:pt x="18" y="131"/>
                    <a:pt x="21" y="128"/>
                    <a:pt x="40" y="109"/>
                  </a:cubicBezTo>
                  <a:cubicBezTo>
                    <a:pt x="48" y="101"/>
                    <a:pt x="58" y="90"/>
                    <a:pt x="69" y="80"/>
                  </a:cubicBezTo>
                  <a:cubicBezTo>
                    <a:pt x="69" y="80"/>
                    <a:pt x="68" y="80"/>
                    <a:pt x="67" y="80"/>
                  </a:cubicBezTo>
                  <a:cubicBezTo>
                    <a:pt x="65" y="79"/>
                    <a:pt x="63" y="78"/>
                    <a:pt x="62" y="77"/>
                  </a:cubicBezTo>
                  <a:cubicBezTo>
                    <a:pt x="60" y="74"/>
                    <a:pt x="61" y="69"/>
                    <a:pt x="64" y="67"/>
                  </a:cubicBezTo>
                  <a:cubicBezTo>
                    <a:pt x="65" y="67"/>
                    <a:pt x="65" y="66"/>
                    <a:pt x="66" y="66"/>
                  </a:cubicBezTo>
                  <a:cubicBezTo>
                    <a:pt x="69" y="64"/>
                    <a:pt x="84" y="53"/>
                    <a:pt x="95" y="45"/>
                  </a:cubicBezTo>
                  <a:cubicBezTo>
                    <a:pt x="128" y="20"/>
                    <a:pt x="128" y="20"/>
                    <a:pt x="132" y="20"/>
                  </a:cubicBezTo>
                  <a:cubicBezTo>
                    <a:pt x="134" y="20"/>
                    <a:pt x="135" y="22"/>
                    <a:pt x="136" y="23"/>
                  </a:cubicBezTo>
                  <a:cubicBezTo>
                    <a:pt x="141" y="29"/>
                    <a:pt x="141" y="29"/>
                    <a:pt x="87" y="82"/>
                  </a:cubicBezTo>
                  <a:cubicBezTo>
                    <a:pt x="85" y="84"/>
                    <a:pt x="82" y="86"/>
                    <a:pt x="80" y="89"/>
                  </a:cubicBezTo>
                  <a:cubicBezTo>
                    <a:pt x="97" y="76"/>
                    <a:pt x="116" y="61"/>
                    <a:pt x="132" y="49"/>
                  </a:cubicBezTo>
                  <a:cubicBezTo>
                    <a:pt x="196" y="0"/>
                    <a:pt x="196" y="0"/>
                    <a:pt x="201" y="1"/>
                  </a:cubicBezTo>
                  <a:cubicBezTo>
                    <a:pt x="203" y="1"/>
                    <a:pt x="205" y="2"/>
                    <a:pt x="206" y="4"/>
                  </a:cubicBezTo>
                  <a:cubicBezTo>
                    <a:pt x="210" y="10"/>
                    <a:pt x="208" y="15"/>
                    <a:pt x="174" y="45"/>
                  </a:cubicBezTo>
                  <a:cubicBezTo>
                    <a:pt x="168" y="50"/>
                    <a:pt x="160" y="56"/>
                    <a:pt x="153" y="63"/>
                  </a:cubicBezTo>
                  <a:cubicBezTo>
                    <a:pt x="224" y="8"/>
                    <a:pt x="237" y="0"/>
                    <a:pt x="244" y="1"/>
                  </a:cubicBezTo>
                  <a:cubicBezTo>
                    <a:pt x="246" y="1"/>
                    <a:pt x="248" y="2"/>
                    <a:pt x="249" y="4"/>
                  </a:cubicBezTo>
                  <a:cubicBezTo>
                    <a:pt x="253" y="9"/>
                    <a:pt x="249" y="13"/>
                    <a:pt x="238" y="23"/>
                  </a:cubicBezTo>
                  <a:cubicBezTo>
                    <a:pt x="232" y="28"/>
                    <a:pt x="223" y="36"/>
                    <a:pt x="211" y="46"/>
                  </a:cubicBezTo>
                  <a:cubicBezTo>
                    <a:pt x="188" y="65"/>
                    <a:pt x="158" y="90"/>
                    <a:pt x="129" y="115"/>
                  </a:cubicBezTo>
                  <a:cubicBezTo>
                    <a:pt x="120" y="122"/>
                    <a:pt x="112" y="129"/>
                    <a:pt x="104" y="136"/>
                  </a:cubicBezTo>
                  <a:cubicBezTo>
                    <a:pt x="104" y="136"/>
                    <a:pt x="105" y="137"/>
                    <a:pt x="105" y="137"/>
                  </a:cubicBezTo>
                  <a:cubicBezTo>
                    <a:pt x="109" y="143"/>
                    <a:pt x="110" y="143"/>
                    <a:pt x="74" y="178"/>
                  </a:cubicBezTo>
                  <a:cubicBezTo>
                    <a:pt x="79" y="175"/>
                    <a:pt x="81" y="175"/>
                    <a:pt x="83" y="175"/>
                  </a:cubicBezTo>
                  <a:cubicBezTo>
                    <a:pt x="84" y="176"/>
                    <a:pt x="86" y="177"/>
                    <a:pt x="87" y="178"/>
                  </a:cubicBezTo>
                  <a:cubicBezTo>
                    <a:pt x="91" y="183"/>
                    <a:pt x="91" y="184"/>
                    <a:pt x="69" y="207"/>
                  </a:cubicBezTo>
                  <a:cubicBezTo>
                    <a:pt x="75" y="204"/>
                    <a:pt x="76" y="204"/>
                    <a:pt x="78" y="204"/>
                  </a:cubicBezTo>
                  <a:cubicBezTo>
                    <a:pt x="80" y="204"/>
                    <a:pt x="82" y="205"/>
                    <a:pt x="83" y="207"/>
                  </a:cubicBezTo>
                  <a:cubicBezTo>
                    <a:pt x="87" y="212"/>
                    <a:pt x="84" y="216"/>
                    <a:pt x="71" y="231"/>
                  </a:cubicBezTo>
                  <a:cubicBezTo>
                    <a:pt x="70" y="232"/>
                    <a:pt x="69" y="233"/>
                    <a:pt x="68" y="234"/>
                  </a:cubicBezTo>
                  <a:cubicBezTo>
                    <a:pt x="76" y="228"/>
                    <a:pt x="77" y="229"/>
                    <a:pt x="79" y="229"/>
                  </a:cubicBezTo>
                  <a:cubicBezTo>
                    <a:pt x="81" y="229"/>
                    <a:pt x="83" y="230"/>
                    <a:pt x="84" y="232"/>
                  </a:cubicBezTo>
                  <a:cubicBezTo>
                    <a:pt x="87" y="236"/>
                    <a:pt x="87" y="237"/>
                    <a:pt x="68" y="259"/>
                  </a:cubicBezTo>
                  <a:cubicBezTo>
                    <a:pt x="80" y="250"/>
                    <a:pt x="80" y="250"/>
                    <a:pt x="83" y="250"/>
                  </a:cubicBezTo>
                  <a:cubicBezTo>
                    <a:pt x="85" y="251"/>
                    <a:pt x="87" y="252"/>
                    <a:pt x="88" y="253"/>
                  </a:cubicBezTo>
                  <a:cubicBezTo>
                    <a:pt x="91" y="257"/>
                    <a:pt x="91" y="258"/>
                    <a:pt x="70" y="286"/>
                  </a:cubicBezTo>
                  <a:cubicBezTo>
                    <a:pt x="87" y="273"/>
                    <a:pt x="88" y="272"/>
                    <a:pt x="92" y="273"/>
                  </a:cubicBezTo>
                  <a:cubicBezTo>
                    <a:pt x="94" y="273"/>
                    <a:pt x="96" y="274"/>
                    <a:pt x="97" y="276"/>
                  </a:cubicBezTo>
                  <a:cubicBezTo>
                    <a:pt x="100" y="280"/>
                    <a:pt x="100" y="280"/>
                    <a:pt x="79" y="309"/>
                  </a:cubicBezTo>
                  <a:cubicBezTo>
                    <a:pt x="100" y="293"/>
                    <a:pt x="100" y="293"/>
                    <a:pt x="104" y="293"/>
                  </a:cubicBezTo>
                  <a:cubicBezTo>
                    <a:pt x="106" y="294"/>
                    <a:pt x="108" y="295"/>
                    <a:pt x="109" y="296"/>
                  </a:cubicBezTo>
                  <a:cubicBezTo>
                    <a:pt x="112" y="301"/>
                    <a:pt x="112" y="302"/>
                    <a:pt x="97" y="321"/>
                  </a:cubicBezTo>
                  <a:cubicBezTo>
                    <a:pt x="113" y="309"/>
                    <a:pt x="114" y="309"/>
                    <a:pt x="117" y="310"/>
                  </a:cubicBezTo>
                  <a:cubicBezTo>
                    <a:pt x="119" y="310"/>
                    <a:pt x="120" y="311"/>
                    <a:pt x="122" y="312"/>
                  </a:cubicBezTo>
                  <a:cubicBezTo>
                    <a:pt x="125" y="317"/>
                    <a:pt x="125" y="318"/>
                    <a:pt x="109" y="338"/>
                  </a:cubicBezTo>
                  <a:cubicBezTo>
                    <a:pt x="128" y="323"/>
                    <a:pt x="129" y="323"/>
                    <a:pt x="132" y="324"/>
                  </a:cubicBezTo>
                  <a:cubicBezTo>
                    <a:pt x="134" y="324"/>
                    <a:pt x="135" y="325"/>
                    <a:pt x="137" y="326"/>
                  </a:cubicBezTo>
                  <a:cubicBezTo>
                    <a:pt x="140" y="331"/>
                    <a:pt x="140" y="331"/>
                    <a:pt x="122" y="356"/>
                  </a:cubicBezTo>
                  <a:cubicBezTo>
                    <a:pt x="148" y="337"/>
                    <a:pt x="149" y="337"/>
                    <a:pt x="152" y="337"/>
                  </a:cubicBezTo>
                  <a:cubicBezTo>
                    <a:pt x="154" y="338"/>
                    <a:pt x="156" y="339"/>
                    <a:pt x="157" y="340"/>
                  </a:cubicBezTo>
                  <a:cubicBezTo>
                    <a:pt x="160" y="344"/>
                    <a:pt x="161" y="345"/>
                    <a:pt x="147" y="363"/>
                  </a:cubicBezTo>
                  <a:cubicBezTo>
                    <a:pt x="169" y="346"/>
                    <a:pt x="170" y="346"/>
                    <a:pt x="173" y="347"/>
                  </a:cubicBezTo>
                  <a:cubicBezTo>
                    <a:pt x="175" y="347"/>
                    <a:pt x="177" y="348"/>
                    <a:pt x="178" y="350"/>
                  </a:cubicBezTo>
                  <a:cubicBezTo>
                    <a:pt x="181" y="354"/>
                    <a:pt x="182" y="355"/>
                    <a:pt x="164" y="380"/>
                  </a:cubicBezTo>
                  <a:cubicBezTo>
                    <a:pt x="196" y="355"/>
                    <a:pt x="198" y="354"/>
                    <a:pt x="202" y="354"/>
                  </a:cubicBezTo>
                  <a:cubicBezTo>
                    <a:pt x="204" y="355"/>
                    <a:pt x="206" y="356"/>
                    <a:pt x="207" y="357"/>
                  </a:cubicBezTo>
                  <a:cubicBezTo>
                    <a:pt x="210" y="361"/>
                    <a:pt x="210" y="361"/>
                    <a:pt x="195" y="382"/>
                  </a:cubicBezTo>
                  <a:cubicBezTo>
                    <a:pt x="193" y="385"/>
                    <a:pt x="191" y="388"/>
                    <a:pt x="188" y="392"/>
                  </a:cubicBezTo>
                  <a:cubicBezTo>
                    <a:pt x="237" y="354"/>
                    <a:pt x="241" y="353"/>
                    <a:pt x="245" y="354"/>
                  </a:cubicBezTo>
                  <a:cubicBezTo>
                    <a:pt x="247" y="354"/>
                    <a:pt x="249" y="355"/>
                    <a:pt x="250" y="357"/>
                  </a:cubicBezTo>
                  <a:cubicBezTo>
                    <a:pt x="254" y="361"/>
                    <a:pt x="251" y="365"/>
                    <a:pt x="242" y="376"/>
                  </a:cubicBezTo>
                  <a:cubicBezTo>
                    <a:pt x="237" y="383"/>
                    <a:pt x="230" y="391"/>
                    <a:pt x="223" y="399"/>
                  </a:cubicBezTo>
                  <a:cubicBezTo>
                    <a:pt x="222" y="400"/>
                    <a:pt x="222" y="401"/>
                    <a:pt x="221" y="402"/>
                  </a:cubicBezTo>
                  <a:cubicBezTo>
                    <a:pt x="253" y="379"/>
                    <a:pt x="304" y="340"/>
                    <a:pt x="347" y="306"/>
                  </a:cubicBezTo>
                  <a:cubicBezTo>
                    <a:pt x="469" y="213"/>
                    <a:pt x="482" y="205"/>
                    <a:pt x="488" y="206"/>
                  </a:cubicBezTo>
                  <a:cubicBezTo>
                    <a:pt x="490" y="206"/>
                    <a:pt x="492" y="207"/>
                    <a:pt x="493" y="209"/>
                  </a:cubicBezTo>
                  <a:cubicBezTo>
                    <a:pt x="499" y="216"/>
                    <a:pt x="497" y="222"/>
                    <a:pt x="414" y="289"/>
                  </a:cubicBezTo>
                  <a:cubicBezTo>
                    <a:pt x="417" y="287"/>
                    <a:pt x="418" y="287"/>
                    <a:pt x="420" y="288"/>
                  </a:cubicBezTo>
                  <a:cubicBezTo>
                    <a:pt x="421" y="288"/>
                    <a:pt x="423" y="289"/>
                    <a:pt x="424" y="290"/>
                  </a:cubicBezTo>
                  <a:cubicBezTo>
                    <a:pt x="429" y="297"/>
                    <a:pt x="424" y="302"/>
                    <a:pt x="403" y="321"/>
                  </a:cubicBezTo>
                  <a:cubicBezTo>
                    <a:pt x="398" y="325"/>
                    <a:pt x="392" y="330"/>
                    <a:pt x="386" y="336"/>
                  </a:cubicBezTo>
                  <a:cubicBezTo>
                    <a:pt x="394" y="330"/>
                    <a:pt x="395" y="330"/>
                    <a:pt x="397" y="331"/>
                  </a:cubicBezTo>
                  <a:cubicBezTo>
                    <a:pt x="399" y="331"/>
                    <a:pt x="401" y="332"/>
                    <a:pt x="402" y="333"/>
                  </a:cubicBezTo>
                  <a:cubicBezTo>
                    <a:pt x="404" y="337"/>
                    <a:pt x="403" y="341"/>
                    <a:pt x="400" y="343"/>
                  </a:cubicBezTo>
                  <a:cubicBezTo>
                    <a:pt x="400" y="344"/>
                    <a:pt x="399" y="344"/>
                    <a:pt x="398" y="344"/>
                  </a:cubicBezTo>
                  <a:cubicBezTo>
                    <a:pt x="393" y="347"/>
                    <a:pt x="365" y="368"/>
                    <a:pt x="342" y="385"/>
                  </a:cubicBezTo>
                  <a:cubicBezTo>
                    <a:pt x="284" y="429"/>
                    <a:pt x="284" y="429"/>
                    <a:pt x="280" y="428"/>
                  </a:cubicBezTo>
                  <a:cubicBezTo>
                    <a:pt x="278" y="428"/>
                    <a:pt x="276" y="427"/>
                    <a:pt x="275" y="426"/>
                  </a:cubicBezTo>
                  <a:cubicBezTo>
                    <a:pt x="270" y="419"/>
                    <a:pt x="274" y="415"/>
                    <a:pt x="297" y="395"/>
                  </a:cubicBezTo>
                  <a:cubicBezTo>
                    <a:pt x="299" y="393"/>
                    <a:pt x="302" y="390"/>
                    <a:pt x="305" y="388"/>
                  </a:cubicBezTo>
                  <a:cubicBezTo>
                    <a:pt x="246" y="432"/>
                    <a:pt x="238" y="437"/>
                    <a:pt x="233" y="437"/>
                  </a:cubicBezTo>
                  <a:close/>
                  <a:moveTo>
                    <a:pt x="390" y="342"/>
                  </a:moveTo>
                  <a:cubicBezTo>
                    <a:pt x="392" y="343"/>
                    <a:pt x="393" y="344"/>
                    <a:pt x="395" y="344"/>
                  </a:cubicBezTo>
                  <a:cubicBezTo>
                    <a:pt x="393" y="344"/>
                    <a:pt x="391" y="343"/>
                    <a:pt x="390" y="3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37" name="Freeform 253"/>
            <p:cNvSpPr>
              <a:spLocks/>
            </p:cNvSpPr>
            <p:nvPr/>
          </p:nvSpPr>
          <p:spPr bwMode="gray">
            <a:xfrm>
              <a:off x="9558338" y="3446463"/>
              <a:ext cx="136525" cy="101600"/>
            </a:xfrm>
            <a:custGeom>
              <a:avLst/>
              <a:gdLst>
                <a:gd name="T0" fmla="*/ 36 w 58"/>
                <a:gd name="T1" fmla="*/ 43 h 43"/>
                <a:gd name="T2" fmla="*/ 35 w 58"/>
                <a:gd name="T3" fmla="*/ 43 h 43"/>
                <a:gd name="T4" fmla="*/ 30 w 58"/>
                <a:gd name="T5" fmla="*/ 40 h 43"/>
                <a:gd name="T6" fmla="*/ 30 w 58"/>
                <a:gd name="T7" fmla="*/ 24 h 43"/>
                <a:gd name="T8" fmla="*/ 30 w 58"/>
                <a:gd name="T9" fmla="*/ 22 h 43"/>
                <a:gd name="T10" fmla="*/ 27 w 58"/>
                <a:gd name="T11" fmla="*/ 24 h 43"/>
                <a:gd name="T12" fmla="*/ 7 w 58"/>
                <a:gd name="T13" fmla="*/ 36 h 43"/>
                <a:gd name="T14" fmla="*/ 3 w 58"/>
                <a:gd name="T15" fmla="*/ 33 h 43"/>
                <a:gd name="T16" fmla="*/ 4 w 58"/>
                <a:gd name="T17" fmla="*/ 24 h 43"/>
                <a:gd name="T18" fmla="*/ 5 w 58"/>
                <a:gd name="T19" fmla="*/ 23 h 43"/>
                <a:gd name="T20" fmla="*/ 19 w 58"/>
                <a:gd name="T21" fmla="*/ 13 h 43"/>
                <a:gd name="T22" fmla="*/ 39 w 58"/>
                <a:gd name="T23" fmla="*/ 1 h 43"/>
                <a:gd name="T24" fmla="*/ 44 w 58"/>
                <a:gd name="T25" fmla="*/ 3 h 43"/>
                <a:gd name="T26" fmla="*/ 44 w 58"/>
                <a:gd name="T27" fmla="*/ 21 h 43"/>
                <a:gd name="T28" fmla="*/ 51 w 58"/>
                <a:gd name="T29" fmla="*/ 19 h 43"/>
                <a:gd name="T30" fmla="*/ 55 w 58"/>
                <a:gd name="T31" fmla="*/ 22 h 43"/>
                <a:gd name="T32" fmla="*/ 54 w 58"/>
                <a:gd name="T33" fmla="*/ 31 h 43"/>
                <a:gd name="T34" fmla="*/ 53 w 58"/>
                <a:gd name="T35" fmla="*/ 32 h 43"/>
                <a:gd name="T36" fmla="*/ 46 w 58"/>
                <a:gd name="T37" fmla="*/ 37 h 43"/>
                <a:gd name="T38" fmla="*/ 36 w 58"/>
                <a:gd name="T3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43">
                  <a:moveTo>
                    <a:pt x="36" y="43"/>
                  </a:moveTo>
                  <a:cubicBezTo>
                    <a:pt x="36" y="43"/>
                    <a:pt x="36" y="43"/>
                    <a:pt x="35" y="43"/>
                  </a:cubicBezTo>
                  <a:cubicBezTo>
                    <a:pt x="33" y="42"/>
                    <a:pt x="31" y="41"/>
                    <a:pt x="30" y="40"/>
                  </a:cubicBezTo>
                  <a:cubicBezTo>
                    <a:pt x="29" y="37"/>
                    <a:pt x="29" y="37"/>
                    <a:pt x="30" y="24"/>
                  </a:cubicBezTo>
                  <a:cubicBezTo>
                    <a:pt x="30" y="23"/>
                    <a:pt x="30" y="23"/>
                    <a:pt x="30" y="22"/>
                  </a:cubicBezTo>
                  <a:cubicBezTo>
                    <a:pt x="29" y="23"/>
                    <a:pt x="28" y="23"/>
                    <a:pt x="27" y="24"/>
                  </a:cubicBezTo>
                  <a:cubicBezTo>
                    <a:pt x="10" y="37"/>
                    <a:pt x="10" y="37"/>
                    <a:pt x="7" y="36"/>
                  </a:cubicBezTo>
                  <a:cubicBezTo>
                    <a:pt x="5" y="36"/>
                    <a:pt x="4" y="35"/>
                    <a:pt x="3" y="33"/>
                  </a:cubicBezTo>
                  <a:cubicBezTo>
                    <a:pt x="0" y="30"/>
                    <a:pt x="1" y="26"/>
                    <a:pt x="4" y="24"/>
                  </a:cubicBezTo>
                  <a:cubicBezTo>
                    <a:pt x="4" y="23"/>
                    <a:pt x="5" y="23"/>
                    <a:pt x="5" y="23"/>
                  </a:cubicBezTo>
                  <a:cubicBezTo>
                    <a:pt x="7" y="22"/>
                    <a:pt x="14" y="17"/>
                    <a:pt x="19" y="13"/>
                  </a:cubicBezTo>
                  <a:cubicBezTo>
                    <a:pt x="36" y="0"/>
                    <a:pt x="36" y="0"/>
                    <a:pt x="39" y="1"/>
                  </a:cubicBezTo>
                  <a:cubicBezTo>
                    <a:pt x="41" y="1"/>
                    <a:pt x="43" y="2"/>
                    <a:pt x="44" y="3"/>
                  </a:cubicBezTo>
                  <a:cubicBezTo>
                    <a:pt x="46" y="6"/>
                    <a:pt x="46" y="6"/>
                    <a:pt x="44" y="21"/>
                  </a:cubicBezTo>
                  <a:cubicBezTo>
                    <a:pt x="48" y="18"/>
                    <a:pt x="49" y="18"/>
                    <a:pt x="51" y="19"/>
                  </a:cubicBezTo>
                  <a:cubicBezTo>
                    <a:pt x="53" y="19"/>
                    <a:pt x="54" y="20"/>
                    <a:pt x="55" y="22"/>
                  </a:cubicBezTo>
                  <a:cubicBezTo>
                    <a:pt x="58" y="25"/>
                    <a:pt x="57" y="29"/>
                    <a:pt x="54" y="31"/>
                  </a:cubicBezTo>
                  <a:cubicBezTo>
                    <a:pt x="53" y="32"/>
                    <a:pt x="53" y="32"/>
                    <a:pt x="53" y="32"/>
                  </a:cubicBezTo>
                  <a:cubicBezTo>
                    <a:pt x="52" y="33"/>
                    <a:pt x="48" y="35"/>
                    <a:pt x="46" y="37"/>
                  </a:cubicBezTo>
                  <a:cubicBezTo>
                    <a:pt x="40" y="42"/>
                    <a:pt x="38" y="43"/>
                    <a:pt x="36"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38" name="Freeform 254"/>
            <p:cNvSpPr>
              <a:spLocks noEditPoints="1"/>
            </p:cNvSpPr>
            <p:nvPr/>
          </p:nvSpPr>
          <p:spPr bwMode="gray">
            <a:xfrm>
              <a:off x="9244013" y="3281363"/>
              <a:ext cx="350838" cy="219075"/>
            </a:xfrm>
            <a:custGeom>
              <a:avLst/>
              <a:gdLst>
                <a:gd name="T0" fmla="*/ 64 w 148"/>
                <a:gd name="T1" fmla="*/ 93 h 93"/>
                <a:gd name="T2" fmla="*/ 62 w 148"/>
                <a:gd name="T3" fmla="*/ 93 h 93"/>
                <a:gd name="T4" fmla="*/ 58 w 148"/>
                <a:gd name="T5" fmla="*/ 90 h 93"/>
                <a:gd name="T6" fmla="*/ 87 w 148"/>
                <a:gd name="T7" fmla="*/ 44 h 93"/>
                <a:gd name="T8" fmla="*/ 78 w 148"/>
                <a:gd name="T9" fmla="*/ 51 h 93"/>
                <a:gd name="T10" fmla="*/ 33 w 148"/>
                <a:gd name="T11" fmla="*/ 82 h 93"/>
                <a:gd name="T12" fmla="*/ 29 w 148"/>
                <a:gd name="T13" fmla="*/ 79 h 93"/>
                <a:gd name="T14" fmla="*/ 33 w 148"/>
                <a:gd name="T15" fmla="*/ 60 h 93"/>
                <a:gd name="T16" fmla="*/ 32 w 148"/>
                <a:gd name="T17" fmla="*/ 61 h 93"/>
                <a:gd name="T18" fmla="*/ 7 w 148"/>
                <a:gd name="T19" fmla="*/ 76 h 93"/>
                <a:gd name="T20" fmla="*/ 3 w 148"/>
                <a:gd name="T21" fmla="*/ 73 h 93"/>
                <a:gd name="T22" fmla="*/ 4 w 148"/>
                <a:gd name="T23" fmla="*/ 63 h 93"/>
                <a:gd name="T24" fmla="*/ 6 w 148"/>
                <a:gd name="T25" fmla="*/ 62 h 93"/>
                <a:gd name="T26" fmla="*/ 23 w 148"/>
                <a:gd name="T27" fmla="*/ 49 h 93"/>
                <a:gd name="T28" fmla="*/ 48 w 148"/>
                <a:gd name="T29" fmla="*/ 34 h 93"/>
                <a:gd name="T30" fmla="*/ 53 w 148"/>
                <a:gd name="T31" fmla="*/ 37 h 93"/>
                <a:gd name="T32" fmla="*/ 49 w 148"/>
                <a:gd name="T33" fmla="*/ 56 h 93"/>
                <a:gd name="T34" fmla="*/ 70 w 148"/>
                <a:gd name="T35" fmla="*/ 40 h 93"/>
                <a:gd name="T36" fmla="*/ 127 w 148"/>
                <a:gd name="T37" fmla="*/ 1 h 93"/>
                <a:gd name="T38" fmla="*/ 132 w 148"/>
                <a:gd name="T39" fmla="*/ 4 h 93"/>
                <a:gd name="T40" fmla="*/ 109 w 148"/>
                <a:gd name="T41" fmla="*/ 40 h 93"/>
                <a:gd name="T42" fmla="*/ 100 w 148"/>
                <a:gd name="T43" fmla="*/ 50 h 93"/>
                <a:gd name="T44" fmla="*/ 105 w 148"/>
                <a:gd name="T45" fmla="*/ 47 h 93"/>
                <a:gd name="T46" fmla="*/ 141 w 148"/>
                <a:gd name="T47" fmla="*/ 23 h 93"/>
                <a:gd name="T48" fmla="*/ 146 w 148"/>
                <a:gd name="T49" fmla="*/ 26 h 93"/>
                <a:gd name="T50" fmla="*/ 144 w 148"/>
                <a:gd name="T51" fmla="*/ 35 h 93"/>
                <a:gd name="T52" fmla="*/ 143 w 148"/>
                <a:gd name="T53" fmla="*/ 36 h 93"/>
                <a:gd name="T54" fmla="*/ 114 w 148"/>
                <a:gd name="T55" fmla="*/ 58 h 93"/>
                <a:gd name="T56" fmla="*/ 64 w 148"/>
                <a:gd name="T57" fmla="*/ 93 h 93"/>
                <a:gd name="T58" fmla="*/ 12 w 148"/>
                <a:gd name="T59" fmla="*/ 63 h 93"/>
                <a:gd name="T60" fmla="*/ 14 w 148"/>
                <a:gd name="T61" fmla="*/ 65 h 93"/>
                <a:gd name="T62" fmla="*/ 12 w 148"/>
                <a:gd name="T63" fmla="*/ 63 h 93"/>
                <a:gd name="T64" fmla="*/ 135 w 148"/>
                <a:gd name="T65" fmla="*/ 34 h 93"/>
                <a:gd name="T66" fmla="*/ 136 w 148"/>
                <a:gd name="T67" fmla="*/ 36 h 93"/>
                <a:gd name="T68" fmla="*/ 135 w 148"/>
                <a:gd name="T69" fmla="*/ 3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8" h="93">
                  <a:moveTo>
                    <a:pt x="64" y="93"/>
                  </a:moveTo>
                  <a:cubicBezTo>
                    <a:pt x="63" y="93"/>
                    <a:pt x="63" y="93"/>
                    <a:pt x="62" y="93"/>
                  </a:cubicBezTo>
                  <a:cubicBezTo>
                    <a:pt x="60" y="92"/>
                    <a:pt x="59" y="91"/>
                    <a:pt x="58" y="90"/>
                  </a:cubicBezTo>
                  <a:cubicBezTo>
                    <a:pt x="54" y="85"/>
                    <a:pt x="54" y="84"/>
                    <a:pt x="87" y="44"/>
                  </a:cubicBezTo>
                  <a:cubicBezTo>
                    <a:pt x="84" y="47"/>
                    <a:pt x="81" y="49"/>
                    <a:pt x="78" y="51"/>
                  </a:cubicBezTo>
                  <a:cubicBezTo>
                    <a:pt x="38" y="82"/>
                    <a:pt x="37" y="82"/>
                    <a:pt x="33" y="82"/>
                  </a:cubicBezTo>
                  <a:cubicBezTo>
                    <a:pt x="31" y="82"/>
                    <a:pt x="30" y="80"/>
                    <a:pt x="29" y="79"/>
                  </a:cubicBezTo>
                  <a:cubicBezTo>
                    <a:pt x="26" y="76"/>
                    <a:pt x="26" y="76"/>
                    <a:pt x="33" y="60"/>
                  </a:cubicBezTo>
                  <a:cubicBezTo>
                    <a:pt x="32" y="60"/>
                    <a:pt x="32" y="60"/>
                    <a:pt x="32" y="61"/>
                  </a:cubicBezTo>
                  <a:cubicBezTo>
                    <a:pt x="11" y="76"/>
                    <a:pt x="11" y="76"/>
                    <a:pt x="7" y="76"/>
                  </a:cubicBezTo>
                  <a:cubicBezTo>
                    <a:pt x="5" y="76"/>
                    <a:pt x="4" y="74"/>
                    <a:pt x="3" y="73"/>
                  </a:cubicBezTo>
                  <a:cubicBezTo>
                    <a:pt x="0" y="70"/>
                    <a:pt x="1" y="65"/>
                    <a:pt x="4" y="63"/>
                  </a:cubicBezTo>
                  <a:cubicBezTo>
                    <a:pt x="5" y="63"/>
                    <a:pt x="5" y="63"/>
                    <a:pt x="6" y="62"/>
                  </a:cubicBezTo>
                  <a:cubicBezTo>
                    <a:pt x="8" y="61"/>
                    <a:pt x="17" y="54"/>
                    <a:pt x="23" y="49"/>
                  </a:cubicBezTo>
                  <a:cubicBezTo>
                    <a:pt x="45" y="33"/>
                    <a:pt x="45" y="33"/>
                    <a:pt x="48" y="34"/>
                  </a:cubicBezTo>
                  <a:cubicBezTo>
                    <a:pt x="50" y="34"/>
                    <a:pt x="52" y="35"/>
                    <a:pt x="53" y="37"/>
                  </a:cubicBezTo>
                  <a:cubicBezTo>
                    <a:pt x="55" y="40"/>
                    <a:pt x="55" y="41"/>
                    <a:pt x="49" y="56"/>
                  </a:cubicBezTo>
                  <a:cubicBezTo>
                    <a:pt x="56" y="51"/>
                    <a:pt x="63" y="45"/>
                    <a:pt x="70" y="40"/>
                  </a:cubicBezTo>
                  <a:cubicBezTo>
                    <a:pt x="122" y="0"/>
                    <a:pt x="123" y="0"/>
                    <a:pt x="127" y="1"/>
                  </a:cubicBezTo>
                  <a:cubicBezTo>
                    <a:pt x="129" y="1"/>
                    <a:pt x="131" y="2"/>
                    <a:pt x="132" y="4"/>
                  </a:cubicBezTo>
                  <a:cubicBezTo>
                    <a:pt x="136" y="8"/>
                    <a:pt x="136" y="8"/>
                    <a:pt x="109" y="40"/>
                  </a:cubicBezTo>
                  <a:cubicBezTo>
                    <a:pt x="106" y="43"/>
                    <a:pt x="103" y="47"/>
                    <a:pt x="100" y="50"/>
                  </a:cubicBezTo>
                  <a:cubicBezTo>
                    <a:pt x="102" y="49"/>
                    <a:pt x="104" y="48"/>
                    <a:pt x="105" y="47"/>
                  </a:cubicBezTo>
                  <a:cubicBezTo>
                    <a:pt x="138" y="22"/>
                    <a:pt x="138" y="22"/>
                    <a:pt x="141" y="23"/>
                  </a:cubicBezTo>
                  <a:cubicBezTo>
                    <a:pt x="143" y="23"/>
                    <a:pt x="145" y="24"/>
                    <a:pt x="146" y="26"/>
                  </a:cubicBezTo>
                  <a:cubicBezTo>
                    <a:pt x="148" y="29"/>
                    <a:pt x="148" y="33"/>
                    <a:pt x="144" y="35"/>
                  </a:cubicBezTo>
                  <a:cubicBezTo>
                    <a:pt x="144" y="36"/>
                    <a:pt x="143" y="36"/>
                    <a:pt x="143" y="36"/>
                  </a:cubicBezTo>
                  <a:cubicBezTo>
                    <a:pt x="140" y="38"/>
                    <a:pt x="126" y="49"/>
                    <a:pt x="114" y="58"/>
                  </a:cubicBezTo>
                  <a:cubicBezTo>
                    <a:pt x="72" y="89"/>
                    <a:pt x="67" y="93"/>
                    <a:pt x="64" y="93"/>
                  </a:cubicBezTo>
                  <a:close/>
                  <a:moveTo>
                    <a:pt x="12" y="63"/>
                  </a:moveTo>
                  <a:cubicBezTo>
                    <a:pt x="13" y="63"/>
                    <a:pt x="13" y="64"/>
                    <a:pt x="14" y="65"/>
                  </a:cubicBezTo>
                  <a:cubicBezTo>
                    <a:pt x="13" y="64"/>
                    <a:pt x="13" y="63"/>
                    <a:pt x="12" y="63"/>
                  </a:cubicBezTo>
                  <a:close/>
                  <a:moveTo>
                    <a:pt x="135" y="34"/>
                  </a:moveTo>
                  <a:cubicBezTo>
                    <a:pt x="135" y="35"/>
                    <a:pt x="136" y="35"/>
                    <a:pt x="136" y="36"/>
                  </a:cubicBezTo>
                  <a:cubicBezTo>
                    <a:pt x="136" y="35"/>
                    <a:pt x="135" y="34"/>
                    <a:pt x="13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39" name="Freeform 255"/>
            <p:cNvSpPr>
              <a:spLocks/>
            </p:cNvSpPr>
            <p:nvPr/>
          </p:nvSpPr>
          <p:spPr bwMode="gray">
            <a:xfrm>
              <a:off x="8308976" y="3286126"/>
              <a:ext cx="1347788" cy="588963"/>
            </a:xfrm>
            <a:custGeom>
              <a:avLst/>
              <a:gdLst>
                <a:gd name="T0" fmla="*/ 270 w 569"/>
                <a:gd name="T1" fmla="*/ 246 h 249"/>
                <a:gd name="T2" fmla="*/ 237 w 569"/>
                <a:gd name="T3" fmla="*/ 246 h 249"/>
                <a:gd name="T4" fmla="*/ 255 w 569"/>
                <a:gd name="T5" fmla="*/ 206 h 249"/>
                <a:gd name="T6" fmla="*/ 202 w 569"/>
                <a:gd name="T7" fmla="*/ 236 h 249"/>
                <a:gd name="T8" fmla="*/ 211 w 569"/>
                <a:gd name="T9" fmla="*/ 214 h 249"/>
                <a:gd name="T10" fmla="*/ 193 w 569"/>
                <a:gd name="T11" fmla="*/ 199 h 249"/>
                <a:gd name="T12" fmla="*/ 159 w 569"/>
                <a:gd name="T13" fmla="*/ 202 h 249"/>
                <a:gd name="T14" fmla="*/ 134 w 569"/>
                <a:gd name="T15" fmla="*/ 208 h 249"/>
                <a:gd name="T16" fmla="*/ 115 w 569"/>
                <a:gd name="T17" fmla="*/ 196 h 249"/>
                <a:gd name="T18" fmla="*/ 95 w 569"/>
                <a:gd name="T19" fmla="*/ 181 h 249"/>
                <a:gd name="T20" fmla="*/ 77 w 569"/>
                <a:gd name="T21" fmla="*/ 165 h 249"/>
                <a:gd name="T22" fmla="*/ 63 w 569"/>
                <a:gd name="T23" fmla="*/ 151 h 249"/>
                <a:gd name="T24" fmla="*/ 50 w 569"/>
                <a:gd name="T25" fmla="*/ 135 h 249"/>
                <a:gd name="T26" fmla="*/ 38 w 569"/>
                <a:gd name="T27" fmla="*/ 119 h 249"/>
                <a:gd name="T28" fmla="*/ 26 w 569"/>
                <a:gd name="T29" fmla="*/ 99 h 249"/>
                <a:gd name="T30" fmla="*/ 15 w 569"/>
                <a:gd name="T31" fmla="*/ 78 h 249"/>
                <a:gd name="T32" fmla="*/ 5 w 569"/>
                <a:gd name="T33" fmla="*/ 54 h 249"/>
                <a:gd name="T34" fmla="*/ 3 w 569"/>
                <a:gd name="T35" fmla="*/ 31 h 249"/>
                <a:gd name="T36" fmla="*/ 4 w 569"/>
                <a:gd name="T37" fmla="*/ 23 h 249"/>
                <a:gd name="T38" fmla="*/ 3 w 569"/>
                <a:gd name="T39" fmla="*/ 16 h 249"/>
                <a:gd name="T40" fmla="*/ 18 w 569"/>
                <a:gd name="T41" fmla="*/ 33 h 249"/>
                <a:gd name="T42" fmla="*/ 70 w 569"/>
                <a:gd name="T43" fmla="*/ 0 h 249"/>
                <a:gd name="T44" fmla="*/ 78 w 569"/>
                <a:gd name="T45" fmla="*/ 26 h 249"/>
                <a:gd name="T46" fmla="*/ 88 w 569"/>
                <a:gd name="T47" fmla="*/ 48 h 249"/>
                <a:gd name="T48" fmla="*/ 99 w 569"/>
                <a:gd name="T49" fmla="*/ 68 h 249"/>
                <a:gd name="T50" fmla="*/ 111 w 569"/>
                <a:gd name="T51" fmla="*/ 85 h 249"/>
                <a:gd name="T52" fmla="*/ 125 w 569"/>
                <a:gd name="T53" fmla="*/ 100 h 249"/>
                <a:gd name="T54" fmla="*/ 117 w 569"/>
                <a:gd name="T55" fmla="*/ 128 h 249"/>
                <a:gd name="T56" fmla="*/ 129 w 569"/>
                <a:gd name="T57" fmla="*/ 148 h 249"/>
                <a:gd name="T58" fmla="*/ 147 w 569"/>
                <a:gd name="T59" fmla="*/ 164 h 249"/>
                <a:gd name="T60" fmla="*/ 185 w 569"/>
                <a:gd name="T61" fmla="*/ 145 h 249"/>
                <a:gd name="T62" fmla="*/ 207 w 569"/>
                <a:gd name="T63" fmla="*/ 155 h 249"/>
                <a:gd name="T64" fmla="*/ 226 w 569"/>
                <a:gd name="T65" fmla="*/ 160 h 249"/>
                <a:gd name="T66" fmla="*/ 256 w 569"/>
                <a:gd name="T67" fmla="*/ 166 h 249"/>
                <a:gd name="T68" fmla="*/ 249 w 569"/>
                <a:gd name="T69" fmla="*/ 193 h 249"/>
                <a:gd name="T70" fmla="*/ 274 w 569"/>
                <a:gd name="T71" fmla="*/ 204 h 249"/>
                <a:gd name="T72" fmla="*/ 342 w 569"/>
                <a:gd name="T73" fmla="*/ 163 h 249"/>
                <a:gd name="T74" fmla="*/ 358 w 569"/>
                <a:gd name="T75" fmla="*/ 172 h 249"/>
                <a:gd name="T76" fmla="*/ 516 w 569"/>
                <a:gd name="T77" fmla="*/ 84 h 249"/>
                <a:gd name="T78" fmla="*/ 565 w 569"/>
                <a:gd name="T79" fmla="*/ 61 h 249"/>
                <a:gd name="T80" fmla="*/ 502 w 569"/>
                <a:gd name="T81" fmla="*/ 132 h 249"/>
                <a:gd name="T82" fmla="*/ 503 w 569"/>
                <a:gd name="T83" fmla="*/ 146 h 249"/>
                <a:gd name="T84" fmla="*/ 380 w 569"/>
                <a:gd name="T85" fmla="*/ 227 h 249"/>
                <a:gd name="T86" fmla="*/ 471 w 569"/>
                <a:gd name="T87" fmla="*/ 138 h 249"/>
                <a:gd name="T88" fmla="*/ 313 w 569"/>
                <a:gd name="T89" fmla="*/ 244 h 249"/>
                <a:gd name="T90" fmla="*/ 460 w 569"/>
                <a:gd name="T91" fmla="*/ 1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249">
                  <a:moveTo>
                    <a:pt x="276" y="249"/>
                  </a:moveTo>
                  <a:cubicBezTo>
                    <a:pt x="276" y="249"/>
                    <a:pt x="275" y="249"/>
                    <a:pt x="275" y="249"/>
                  </a:cubicBezTo>
                  <a:cubicBezTo>
                    <a:pt x="273" y="249"/>
                    <a:pt x="271" y="248"/>
                    <a:pt x="270" y="246"/>
                  </a:cubicBezTo>
                  <a:cubicBezTo>
                    <a:pt x="267" y="241"/>
                    <a:pt x="266" y="240"/>
                    <a:pt x="294" y="207"/>
                  </a:cubicBezTo>
                  <a:cubicBezTo>
                    <a:pt x="293" y="207"/>
                    <a:pt x="293" y="208"/>
                    <a:pt x="293" y="208"/>
                  </a:cubicBezTo>
                  <a:cubicBezTo>
                    <a:pt x="245" y="245"/>
                    <a:pt x="242" y="246"/>
                    <a:pt x="237" y="246"/>
                  </a:cubicBezTo>
                  <a:cubicBezTo>
                    <a:pt x="236" y="246"/>
                    <a:pt x="234" y="244"/>
                    <a:pt x="233" y="243"/>
                  </a:cubicBezTo>
                  <a:cubicBezTo>
                    <a:pt x="229" y="238"/>
                    <a:pt x="229" y="238"/>
                    <a:pt x="250" y="212"/>
                  </a:cubicBezTo>
                  <a:cubicBezTo>
                    <a:pt x="252" y="210"/>
                    <a:pt x="253" y="208"/>
                    <a:pt x="255" y="206"/>
                  </a:cubicBezTo>
                  <a:cubicBezTo>
                    <a:pt x="252" y="208"/>
                    <a:pt x="249" y="211"/>
                    <a:pt x="246" y="213"/>
                  </a:cubicBezTo>
                  <a:cubicBezTo>
                    <a:pt x="211" y="240"/>
                    <a:pt x="211" y="240"/>
                    <a:pt x="207" y="239"/>
                  </a:cubicBezTo>
                  <a:cubicBezTo>
                    <a:pt x="205" y="239"/>
                    <a:pt x="203" y="238"/>
                    <a:pt x="202" y="236"/>
                  </a:cubicBezTo>
                  <a:cubicBezTo>
                    <a:pt x="199" y="231"/>
                    <a:pt x="201" y="228"/>
                    <a:pt x="209" y="219"/>
                  </a:cubicBezTo>
                  <a:cubicBezTo>
                    <a:pt x="212" y="216"/>
                    <a:pt x="214" y="212"/>
                    <a:pt x="218" y="209"/>
                  </a:cubicBezTo>
                  <a:cubicBezTo>
                    <a:pt x="215" y="211"/>
                    <a:pt x="213" y="212"/>
                    <a:pt x="211" y="214"/>
                  </a:cubicBezTo>
                  <a:cubicBezTo>
                    <a:pt x="187" y="232"/>
                    <a:pt x="187" y="232"/>
                    <a:pt x="183" y="232"/>
                  </a:cubicBezTo>
                  <a:cubicBezTo>
                    <a:pt x="182" y="231"/>
                    <a:pt x="180" y="230"/>
                    <a:pt x="179" y="229"/>
                  </a:cubicBezTo>
                  <a:cubicBezTo>
                    <a:pt x="176" y="224"/>
                    <a:pt x="175" y="224"/>
                    <a:pt x="193" y="199"/>
                  </a:cubicBezTo>
                  <a:cubicBezTo>
                    <a:pt x="163" y="222"/>
                    <a:pt x="162" y="222"/>
                    <a:pt x="159" y="221"/>
                  </a:cubicBezTo>
                  <a:cubicBezTo>
                    <a:pt x="157" y="221"/>
                    <a:pt x="155" y="220"/>
                    <a:pt x="154" y="218"/>
                  </a:cubicBezTo>
                  <a:cubicBezTo>
                    <a:pt x="150" y="214"/>
                    <a:pt x="153" y="210"/>
                    <a:pt x="159" y="202"/>
                  </a:cubicBezTo>
                  <a:cubicBezTo>
                    <a:pt x="161" y="199"/>
                    <a:pt x="164" y="196"/>
                    <a:pt x="167" y="193"/>
                  </a:cubicBezTo>
                  <a:cubicBezTo>
                    <a:pt x="142" y="211"/>
                    <a:pt x="142" y="211"/>
                    <a:pt x="139" y="211"/>
                  </a:cubicBezTo>
                  <a:cubicBezTo>
                    <a:pt x="137" y="210"/>
                    <a:pt x="135" y="209"/>
                    <a:pt x="134" y="208"/>
                  </a:cubicBezTo>
                  <a:cubicBezTo>
                    <a:pt x="131" y="203"/>
                    <a:pt x="130" y="203"/>
                    <a:pt x="146" y="183"/>
                  </a:cubicBezTo>
                  <a:cubicBezTo>
                    <a:pt x="124" y="200"/>
                    <a:pt x="123" y="199"/>
                    <a:pt x="120" y="199"/>
                  </a:cubicBezTo>
                  <a:cubicBezTo>
                    <a:pt x="118" y="199"/>
                    <a:pt x="116" y="198"/>
                    <a:pt x="115" y="196"/>
                  </a:cubicBezTo>
                  <a:cubicBezTo>
                    <a:pt x="112" y="192"/>
                    <a:pt x="112" y="191"/>
                    <a:pt x="130" y="165"/>
                  </a:cubicBezTo>
                  <a:cubicBezTo>
                    <a:pt x="105" y="184"/>
                    <a:pt x="104" y="185"/>
                    <a:pt x="100" y="184"/>
                  </a:cubicBezTo>
                  <a:cubicBezTo>
                    <a:pt x="98" y="184"/>
                    <a:pt x="96" y="183"/>
                    <a:pt x="95" y="181"/>
                  </a:cubicBezTo>
                  <a:cubicBezTo>
                    <a:pt x="92" y="177"/>
                    <a:pt x="92" y="177"/>
                    <a:pt x="109" y="152"/>
                  </a:cubicBezTo>
                  <a:cubicBezTo>
                    <a:pt x="86" y="169"/>
                    <a:pt x="85" y="169"/>
                    <a:pt x="82" y="168"/>
                  </a:cubicBezTo>
                  <a:cubicBezTo>
                    <a:pt x="80" y="168"/>
                    <a:pt x="78" y="167"/>
                    <a:pt x="77" y="165"/>
                  </a:cubicBezTo>
                  <a:cubicBezTo>
                    <a:pt x="74" y="161"/>
                    <a:pt x="74" y="161"/>
                    <a:pt x="88" y="142"/>
                  </a:cubicBezTo>
                  <a:cubicBezTo>
                    <a:pt x="72" y="155"/>
                    <a:pt x="71" y="154"/>
                    <a:pt x="68" y="154"/>
                  </a:cubicBezTo>
                  <a:cubicBezTo>
                    <a:pt x="66" y="154"/>
                    <a:pt x="64" y="153"/>
                    <a:pt x="63" y="151"/>
                  </a:cubicBezTo>
                  <a:cubicBezTo>
                    <a:pt x="60" y="147"/>
                    <a:pt x="60" y="147"/>
                    <a:pt x="77" y="125"/>
                  </a:cubicBezTo>
                  <a:cubicBezTo>
                    <a:pt x="60" y="138"/>
                    <a:pt x="58" y="139"/>
                    <a:pt x="55" y="138"/>
                  </a:cubicBezTo>
                  <a:cubicBezTo>
                    <a:pt x="53" y="138"/>
                    <a:pt x="51" y="137"/>
                    <a:pt x="50" y="135"/>
                  </a:cubicBezTo>
                  <a:cubicBezTo>
                    <a:pt x="47" y="131"/>
                    <a:pt x="47" y="131"/>
                    <a:pt x="64" y="108"/>
                  </a:cubicBezTo>
                  <a:cubicBezTo>
                    <a:pt x="46" y="122"/>
                    <a:pt x="46" y="122"/>
                    <a:pt x="43" y="121"/>
                  </a:cubicBezTo>
                  <a:cubicBezTo>
                    <a:pt x="41" y="121"/>
                    <a:pt x="39" y="120"/>
                    <a:pt x="38" y="119"/>
                  </a:cubicBezTo>
                  <a:cubicBezTo>
                    <a:pt x="35" y="114"/>
                    <a:pt x="34" y="114"/>
                    <a:pt x="53" y="89"/>
                  </a:cubicBezTo>
                  <a:cubicBezTo>
                    <a:pt x="35" y="103"/>
                    <a:pt x="34" y="103"/>
                    <a:pt x="31" y="102"/>
                  </a:cubicBezTo>
                  <a:cubicBezTo>
                    <a:pt x="29" y="102"/>
                    <a:pt x="27" y="101"/>
                    <a:pt x="26" y="99"/>
                  </a:cubicBezTo>
                  <a:cubicBezTo>
                    <a:pt x="23" y="95"/>
                    <a:pt x="23" y="95"/>
                    <a:pt x="45" y="65"/>
                  </a:cubicBezTo>
                  <a:cubicBezTo>
                    <a:pt x="24" y="82"/>
                    <a:pt x="23" y="81"/>
                    <a:pt x="20" y="81"/>
                  </a:cubicBezTo>
                  <a:cubicBezTo>
                    <a:pt x="18" y="81"/>
                    <a:pt x="16" y="80"/>
                    <a:pt x="15" y="78"/>
                  </a:cubicBezTo>
                  <a:cubicBezTo>
                    <a:pt x="11" y="73"/>
                    <a:pt x="11" y="73"/>
                    <a:pt x="36" y="41"/>
                  </a:cubicBezTo>
                  <a:cubicBezTo>
                    <a:pt x="14" y="57"/>
                    <a:pt x="13" y="57"/>
                    <a:pt x="10" y="57"/>
                  </a:cubicBezTo>
                  <a:cubicBezTo>
                    <a:pt x="8" y="56"/>
                    <a:pt x="6" y="55"/>
                    <a:pt x="5" y="54"/>
                  </a:cubicBezTo>
                  <a:cubicBezTo>
                    <a:pt x="4" y="52"/>
                    <a:pt x="4" y="52"/>
                    <a:pt x="4" y="33"/>
                  </a:cubicBezTo>
                  <a:cubicBezTo>
                    <a:pt x="4" y="32"/>
                    <a:pt x="4" y="32"/>
                    <a:pt x="4" y="31"/>
                  </a:cubicBezTo>
                  <a:cubicBezTo>
                    <a:pt x="4" y="31"/>
                    <a:pt x="3" y="31"/>
                    <a:pt x="3" y="31"/>
                  </a:cubicBezTo>
                  <a:cubicBezTo>
                    <a:pt x="4" y="24"/>
                    <a:pt x="4" y="24"/>
                    <a:pt x="4" y="24"/>
                  </a:cubicBezTo>
                  <a:cubicBezTo>
                    <a:pt x="4" y="23"/>
                    <a:pt x="4" y="23"/>
                    <a:pt x="4" y="23"/>
                  </a:cubicBezTo>
                  <a:cubicBezTo>
                    <a:pt x="4" y="23"/>
                    <a:pt x="4" y="23"/>
                    <a:pt x="4" y="23"/>
                  </a:cubicBezTo>
                  <a:cubicBezTo>
                    <a:pt x="4" y="24"/>
                    <a:pt x="4" y="24"/>
                    <a:pt x="4" y="24"/>
                  </a:cubicBezTo>
                  <a:cubicBezTo>
                    <a:pt x="0" y="18"/>
                    <a:pt x="0" y="18"/>
                    <a:pt x="0" y="18"/>
                  </a:cubicBezTo>
                  <a:cubicBezTo>
                    <a:pt x="1" y="18"/>
                    <a:pt x="2" y="17"/>
                    <a:pt x="3" y="16"/>
                  </a:cubicBezTo>
                  <a:cubicBezTo>
                    <a:pt x="8" y="12"/>
                    <a:pt x="9" y="11"/>
                    <a:pt x="12" y="11"/>
                  </a:cubicBezTo>
                  <a:cubicBezTo>
                    <a:pt x="14" y="12"/>
                    <a:pt x="16" y="13"/>
                    <a:pt x="17" y="14"/>
                  </a:cubicBezTo>
                  <a:cubicBezTo>
                    <a:pt x="18" y="16"/>
                    <a:pt x="18" y="16"/>
                    <a:pt x="18" y="33"/>
                  </a:cubicBezTo>
                  <a:cubicBezTo>
                    <a:pt x="18" y="34"/>
                    <a:pt x="18" y="36"/>
                    <a:pt x="18" y="37"/>
                  </a:cubicBezTo>
                  <a:cubicBezTo>
                    <a:pt x="26" y="31"/>
                    <a:pt x="36" y="23"/>
                    <a:pt x="43" y="18"/>
                  </a:cubicBezTo>
                  <a:cubicBezTo>
                    <a:pt x="67" y="0"/>
                    <a:pt x="67" y="0"/>
                    <a:pt x="70" y="0"/>
                  </a:cubicBezTo>
                  <a:cubicBezTo>
                    <a:pt x="72" y="1"/>
                    <a:pt x="74" y="2"/>
                    <a:pt x="75" y="3"/>
                  </a:cubicBezTo>
                  <a:cubicBezTo>
                    <a:pt x="78" y="8"/>
                    <a:pt x="78" y="10"/>
                    <a:pt x="55" y="40"/>
                  </a:cubicBezTo>
                  <a:cubicBezTo>
                    <a:pt x="74" y="25"/>
                    <a:pt x="75" y="26"/>
                    <a:pt x="78" y="26"/>
                  </a:cubicBezTo>
                  <a:cubicBezTo>
                    <a:pt x="80" y="26"/>
                    <a:pt x="82" y="27"/>
                    <a:pt x="83" y="29"/>
                  </a:cubicBezTo>
                  <a:cubicBezTo>
                    <a:pt x="86" y="33"/>
                    <a:pt x="86" y="33"/>
                    <a:pt x="64" y="62"/>
                  </a:cubicBezTo>
                  <a:cubicBezTo>
                    <a:pt x="84" y="47"/>
                    <a:pt x="84" y="48"/>
                    <a:pt x="88" y="48"/>
                  </a:cubicBezTo>
                  <a:cubicBezTo>
                    <a:pt x="90" y="48"/>
                    <a:pt x="91" y="49"/>
                    <a:pt x="93" y="51"/>
                  </a:cubicBezTo>
                  <a:cubicBezTo>
                    <a:pt x="96" y="55"/>
                    <a:pt x="96" y="56"/>
                    <a:pt x="76" y="81"/>
                  </a:cubicBezTo>
                  <a:cubicBezTo>
                    <a:pt x="95" y="67"/>
                    <a:pt x="96" y="67"/>
                    <a:pt x="99" y="68"/>
                  </a:cubicBezTo>
                  <a:cubicBezTo>
                    <a:pt x="101" y="68"/>
                    <a:pt x="103" y="69"/>
                    <a:pt x="104" y="71"/>
                  </a:cubicBezTo>
                  <a:cubicBezTo>
                    <a:pt x="107" y="75"/>
                    <a:pt x="107" y="75"/>
                    <a:pt x="92" y="96"/>
                  </a:cubicBezTo>
                  <a:cubicBezTo>
                    <a:pt x="106" y="84"/>
                    <a:pt x="108" y="84"/>
                    <a:pt x="111" y="85"/>
                  </a:cubicBezTo>
                  <a:cubicBezTo>
                    <a:pt x="113" y="85"/>
                    <a:pt x="115" y="86"/>
                    <a:pt x="116" y="87"/>
                  </a:cubicBezTo>
                  <a:cubicBezTo>
                    <a:pt x="119" y="92"/>
                    <a:pt x="119" y="92"/>
                    <a:pt x="104" y="112"/>
                  </a:cubicBezTo>
                  <a:cubicBezTo>
                    <a:pt x="121" y="100"/>
                    <a:pt x="122" y="100"/>
                    <a:pt x="125" y="100"/>
                  </a:cubicBezTo>
                  <a:cubicBezTo>
                    <a:pt x="127" y="100"/>
                    <a:pt x="129" y="101"/>
                    <a:pt x="130" y="103"/>
                  </a:cubicBezTo>
                  <a:cubicBezTo>
                    <a:pt x="133" y="107"/>
                    <a:pt x="133" y="108"/>
                    <a:pt x="117" y="128"/>
                  </a:cubicBezTo>
                  <a:cubicBezTo>
                    <a:pt x="117" y="128"/>
                    <a:pt x="117" y="128"/>
                    <a:pt x="117" y="128"/>
                  </a:cubicBezTo>
                  <a:cubicBezTo>
                    <a:pt x="136" y="113"/>
                    <a:pt x="136" y="113"/>
                    <a:pt x="140" y="114"/>
                  </a:cubicBezTo>
                  <a:cubicBezTo>
                    <a:pt x="141" y="114"/>
                    <a:pt x="143" y="115"/>
                    <a:pt x="144" y="117"/>
                  </a:cubicBezTo>
                  <a:cubicBezTo>
                    <a:pt x="147" y="121"/>
                    <a:pt x="148" y="121"/>
                    <a:pt x="129" y="148"/>
                  </a:cubicBezTo>
                  <a:cubicBezTo>
                    <a:pt x="154" y="128"/>
                    <a:pt x="155" y="128"/>
                    <a:pt x="159" y="129"/>
                  </a:cubicBezTo>
                  <a:cubicBezTo>
                    <a:pt x="161" y="129"/>
                    <a:pt x="162" y="130"/>
                    <a:pt x="164" y="131"/>
                  </a:cubicBezTo>
                  <a:cubicBezTo>
                    <a:pt x="167" y="136"/>
                    <a:pt x="167" y="136"/>
                    <a:pt x="147" y="164"/>
                  </a:cubicBezTo>
                  <a:cubicBezTo>
                    <a:pt x="148" y="164"/>
                    <a:pt x="148" y="163"/>
                    <a:pt x="149" y="163"/>
                  </a:cubicBezTo>
                  <a:cubicBezTo>
                    <a:pt x="177" y="142"/>
                    <a:pt x="177" y="142"/>
                    <a:pt x="181" y="142"/>
                  </a:cubicBezTo>
                  <a:cubicBezTo>
                    <a:pt x="183" y="142"/>
                    <a:pt x="184" y="143"/>
                    <a:pt x="185" y="145"/>
                  </a:cubicBezTo>
                  <a:cubicBezTo>
                    <a:pt x="189" y="149"/>
                    <a:pt x="189" y="150"/>
                    <a:pt x="174" y="170"/>
                  </a:cubicBezTo>
                  <a:cubicBezTo>
                    <a:pt x="198" y="151"/>
                    <a:pt x="199" y="151"/>
                    <a:pt x="202" y="152"/>
                  </a:cubicBezTo>
                  <a:cubicBezTo>
                    <a:pt x="204" y="152"/>
                    <a:pt x="206" y="153"/>
                    <a:pt x="207" y="155"/>
                  </a:cubicBezTo>
                  <a:cubicBezTo>
                    <a:pt x="210" y="159"/>
                    <a:pt x="210" y="160"/>
                    <a:pt x="194" y="181"/>
                  </a:cubicBezTo>
                  <a:cubicBezTo>
                    <a:pt x="195" y="180"/>
                    <a:pt x="197" y="179"/>
                    <a:pt x="198" y="178"/>
                  </a:cubicBezTo>
                  <a:cubicBezTo>
                    <a:pt x="222" y="159"/>
                    <a:pt x="222" y="159"/>
                    <a:pt x="226" y="160"/>
                  </a:cubicBezTo>
                  <a:cubicBezTo>
                    <a:pt x="228" y="160"/>
                    <a:pt x="229" y="161"/>
                    <a:pt x="230" y="163"/>
                  </a:cubicBezTo>
                  <a:cubicBezTo>
                    <a:pt x="234" y="167"/>
                    <a:pt x="234" y="167"/>
                    <a:pt x="215" y="193"/>
                  </a:cubicBezTo>
                  <a:cubicBezTo>
                    <a:pt x="251" y="165"/>
                    <a:pt x="253" y="165"/>
                    <a:pt x="256" y="166"/>
                  </a:cubicBezTo>
                  <a:cubicBezTo>
                    <a:pt x="258" y="166"/>
                    <a:pt x="260" y="167"/>
                    <a:pt x="261" y="169"/>
                  </a:cubicBezTo>
                  <a:cubicBezTo>
                    <a:pt x="265" y="174"/>
                    <a:pt x="262" y="178"/>
                    <a:pt x="253" y="188"/>
                  </a:cubicBezTo>
                  <a:cubicBezTo>
                    <a:pt x="252" y="189"/>
                    <a:pt x="251" y="191"/>
                    <a:pt x="249" y="193"/>
                  </a:cubicBezTo>
                  <a:cubicBezTo>
                    <a:pt x="283" y="167"/>
                    <a:pt x="284" y="167"/>
                    <a:pt x="288" y="168"/>
                  </a:cubicBezTo>
                  <a:cubicBezTo>
                    <a:pt x="290" y="168"/>
                    <a:pt x="292" y="169"/>
                    <a:pt x="293" y="170"/>
                  </a:cubicBezTo>
                  <a:cubicBezTo>
                    <a:pt x="296" y="175"/>
                    <a:pt x="297" y="176"/>
                    <a:pt x="274" y="204"/>
                  </a:cubicBezTo>
                  <a:cubicBezTo>
                    <a:pt x="278" y="202"/>
                    <a:pt x="281" y="199"/>
                    <a:pt x="284" y="197"/>
                  </a:cubicBezTo>
                  <a:cubicBezTo>
                    <a:pt x="330" y="161"/>
                    <a:pt x="332" y="160"/>
                    <a:pt x="337" y="161"/>
                  </a:cubicBezTo>
                  <a:cubicBezTo>
                    <a:pt x="339" y="161"/>
                    <a:pt x="341" y="162"/>
                    <a:pt x="342" y="163"/>
                  </a:cubicBezTo>
                  <a:cubicBezTo>
                    <a:pt x="345" y="168"/>
                    <a:pt x="345" y="168"/>
                    <a:pt x="324" y="193"/>
                  </a:cubicBezTo>
                  <a:cubicBezTo>
                    <a:pt x="320" y="197"/>
                    <a:pt x="316" y="203"/>
                    <a:pt x="311" y="208"/>
                  </a:cubicBezTo>
                  <a:cubicBezTo>
                    <a:pt x="325" y="198"/>
                    <a:pt x="342" y="185"/>
                    <a:pt x="358" y="172"/>
                  </a:cubicBezTo>
                  <a:cubicBezTo>
                    <a:pt x="498" y="64"/>
                    <a:pt x="536" y="37"/>
                    <a:pt x="547" y="38"/>
                  </a:cubicBezTo>
                  <a:cubicBezTo>
                    <a:pt x="549" y="39"/>
                    <a:pt x="551" y="40"/>
                    <a:pt x="552" y="41"/>
                  </a:cubicBezTo>
                  <a:cubicBezTo>
                    <a:pt x="557" y="48"/>
                    <a:pt x="555" y="51"/>
                    <a:pt x="516" y="84"/>
                  </a:cubicBezTo>
                  <a:cubicBezTo>
                    <a:pt x="507" y="91"/>
                    <a:pt x="497" y="100"/>
                    <a:pt x="486" y="109"/>
                  </a:cubicBezTo>
                  <a:cubicBezTo>
                    <a:pt x="550" y="60"/>
                    <a:pt x="555" y="58"/>
                    <a:pt x="560" y="58"/>
                  </a:cubicBezTo>
                  <a:cubicBezTo>
                    <a:pt x="562" y="59"/>
                    <a:pt x="563" y="60"/>
                    <a:pt x="565" y="61"/>
                  </a:cubicBezTo>
                  <a:cubicBezTo>
                    <a:pt x="569" y="68"/>
                    <a:pt x="567" y="72"/>
                    <a:pt x="533" y="102"/>
                  </a:cubicBezTo>
                  <a:cubicBezTo>
                    <a:pt x="523" y="111"/>
                    <a:pt x="511" y="122"/>
                    <a:pt x="498" y="133"/>
                  </a:cubicBezTo>
                  <a:cubicBezTo>
                    <a:pt x="500" y="132"/>
                    <a:pt x="501" y="132"/>
                    <a:pt x="502" y="132"/>
                  </a:cubicBezTo>
                  <a:cubicBezTo>
                    <a:pt x="504" y="132"/>
                    <a:pt x="506" y="133"/>
                    <a:pt x="507" y="135"/>
                  </a:cubicBezTo>
                  <a:cubicBezTo>
                    <a:pt x="509" y="138"/>
                    <a:pt x="508" y="142"/>
                    <a:pt x="505" y="145"/>
                  </a:cubicBezTo>
                  <a:cubicBezTo>
                    <a:pt x="505" y="145"/>
                    <a:pt x="504" y="145"/>
                    <a:pt x="503" y="146"/>
                  </a:cubicBezTo>
                  <a:cubicBezTo>
                    <a:pt x="499" y="148"/>
                    <a:pt x="479" y="164"/>
                    <a:pt x="461" y="177"/>
                  </a:cubicBezTo>
                  <a:cubicBezTo>
                    <a:pt x="391" y="230"/>
                    <a:pt x="390" y="230"/>
                    <a:pt x="385" y="230"/>
                  </a:cubicBezTo>
                  <a:cubicBezTo>
                    <a:pt x="383" y="229"/>
                    <a:pt x="381" y="228"/>
                    <a:pt x="380" y="227"/>
                  </a:cubicBezTo>
                  <a:cubicBezTo>
                    <a:pt x="376" y="220"/>
                    <a:pt x="380" y="216"/>
                    <a:pt x="403" y="196"/>
                  </a:cubicBezTo>
                  <a:cubicBezTo>
                    <a:pt x="417" y="184"/>
                    <a:pt x="435" y="168"/>
                    <a:pt x="455" y="151"/>
                  </a:cubicBezTo>
                  <a:cubicBezTo>
                    <a:pt x="460" y="147"/>
                    <a:pt x="465" y="142"/>
                    <a:pt x="471" y="138"/>
                  </a:cubicBezTo>
                  <a:cubicBezTo>
                    <a:pt x="465" y="142"/>
                    <a:pt x="459" y="147"/>
                    <a:pt x="453" y="151"/>
                  </a:cubicBezTo>
                  <a:cubicBezTo>
                    <a:pt x="339" y="239"/>
                    <a:pt x="324" y="248"/>
                    <a:pt x="318" y="247"/>
                  </a:cubicBezTo>
                  <a:cubicBezTo>
                    <a:pt x="316" y="247"/>
                    <a:pt x="314" y="246"/>
                    <a:pt x="313" y="244"/>
                  </a:cubicBezTo>
                  <a:cubicBezTo>
                    <a:pt x="308" y="238"/>
                    <a:pt x="310" y="234"/>
                    <a:pt x="348" y="203"/>
                  </a:cubicBezTo>
                  <a:cubicBezTo>
                    <a:pt x="369" y="185"/>
                    <a:pt x="399" y="161"/>
                    <a:pt x="427" y="138"/>
                  </a:cubicBezTo>
                  <a:cubicBezTo>
                    <a:pt x="437" y="130"/>
                    <a:pt x="449" y="121"/>
                    <a:pt x="460" y="112"/>
                  </a:cubicBezTo>
                  <a:cubicBezTo>
                    <a:pt x="428" y="136"/>
                    <a:pt x="393" y="163"/>
                    <a:pt x="367" y="183"/>
                  </a:cubicBezTo>
                  <a:cubicBezTo>
                    <a:pt x="288" y="244"/>
                    <a:pt x="280" y="249"/>
                    <a:pt x="276" y="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40" name="Freeform 256"/>
            <p:cNvSpPr>
              <a:spLocks noEditPoints="1"/>
            </p:cNvSpPr>
            <p:nvPr/>
          </p:nvSpPr>
          <p:spPr bwMode="gray">
            <a:xfrm>
              <a:off x="8732838" y="2490788"/>
              <a:ext cx="862013" cy="446088"/>
            </a:xfrm>
            <a:custGeom>
              <a:avLst/>
              <a:gdLst>
                <a:gd name="T0" fmla="*/ 289 w 364"/>
                <a:gd name="T1" fmla="*/ 188 h 188"/>
                <a:gd name="T2" fmla="*/ 295 w 364"/>
                <a:gd name="T3" fmla="*/ 162 h 188"/>
                <a:gd name="T4" fmla="*/ 273 w 364"/>
                <a:gd name="T5" fmla="*/ 169 h 188"/>
                <a:gd name="T6" fmla="*/ 266 w 364"/>
                <a:gd name="T7" fmla="*/ 156 h 188"/>
                <a:gd name="T8" fmla="*/ 274 w 364"/>
                <a:gd name="T9" fmla="*/ 124 h 188"/>
                <a:gd name="T10" fmla="*/ 244 w 364"/>
                <a:gd name="T11" fmla="*/ 136 h 188"/>
                <a:gd name="T12" fmla="*/ 233 w 364"/>
                <a:gd name="T13" fmla="*/ 126 h 188"/>
                <a:gd name="T14" fmla="*/ 243 w 364"/>
                <a:gd name="T15" fmla="*/ 94 h 188"/>
                <a:gd name="T16" fmla="*/ 209 w 364"/>
                <a:gd name="T17" fmla="*/ 110 h 188"/>
                <a:gd name="T18" fmla="*/ 191 w 364"/>
                <a:gd name="T19" fmla="*/ 101 h 188"/>
                <a:gd name="T20" fmla="*/ 197 w 364"/>
                <a:gd name="T21" fmla="*/ 73 h 188"/>
                <a:gd name="T22" fmla="*/ 163 w 364"/>
                <a:gd name="T23" fmla="*/ 89 h 188"/>
                <a:gd name="T24" fmla="*/ 181 w 364"/>
                <a:gd name="T25" fmla="*/ 53 h 188"/>
                <a:gd name="T26" fmla="*/ 136 w 364"/>
                <a:gd name="T27" fmla="*/ 84 h 188"/>
                <a:gd name="T28" fmla="*/ 145 w 364"/>
                <a:gd name="T29" fmla="*/ 55 h 188"/>
                <a:gd name="T30" fmla="*/ 101 w 364"/>
                <a:gd name="T31" fmla="*/ 78 h 188"/>
                <a:gd name="T32" fmla="*/ 113 w 364"/>
                <a:gd name="T33" fmla="*/ 54 h 188"/>
                <a:gd name="T34" fmla="*/ 65 w 364"/>
                <a:gd name="T35" fmla="*/ 80 h 188"/>
                <a:gd name="T36" fmla="*/ 73 w 364"/>
                <a:gd name="T37" fmla="*/ 57 h 188"/>
                <a:gd name="T38" fmla="*/ 3 w 364"/>
                <a:gd name="T39" fmla="*/ 99 h 188"/>
                <a:gd name="T40" fmla="*/ 6 w 364"/>
                <a:gd name="T41" fmla="*/ 88 h 188"/>
                <a:gd name="T42" fmla="*/ 129 w 364"/>
                <a:gd name="T43" fmla="*/ 1 h 188"/>
                <a:gd name="T44" fmla="*/ 123 w 364"/>
                <a:gd name="T45" fmla="*/ 27 h 188"/>
                <a:gd name="T46" fmla="*/ 159 w 364"/>
                <a:gd name="T47" fmla="*/ 5 h 188"/>
                <a:gd name="T48" fmla="*/ 149 w 364"/>
                <a:gd name="T49" fmla="*/ 34 h 188"/>
                <a:gd name="T50" fmla="*/ 189 w 364"/>
                <a:gd name="T51" fmla="*/ 15 h 188"/>
                <a:gd name="T52" fmla="*/ 207 w 364"/>
                <a:gd name="T53" fmla="*/ 20 h 188"/>
                <a:gd name="T54" fmla="*/ 195 w 364"/>
                <a:gd name="T55" fmla="*/ 58 h 188"/>
                <a:gd name="T56" fmla="*/ 234 w 364"/>
                <a:gd name="T57" fmla="*/ 31 h 188"/>
                <a:gd name="T58" fmla="*/ 233 w 364"/>
                <a:gd name="T59" fmla="*/ 50 h 188"/>
                <a:gd name="T60" fmla="*/ 228 w 364"/>
                <a:gd name="T61" fmla="*/ 59 h 188"/>
                <a:gd name="T62" fmla="*/ 258 w 364"/>
                <a:gd name="T63" fmla="*/ 46 h 188"/>
                <a:gd name="T64" fmla="*/ 242 w 364"/>
                <a:gd name="T65" fmla="*/ 77 h 188"/>
                <a:gd name="T66" fmla="*/ 278 w 364"/>
                <a:gd name="T67" fmla="*/ 59 h 188"/>
                <a:gd name="T68" fmla="*/ 264 w 364"/>
                <a:gd name="T69" fmla="*/ 89 h 188"/>
                <a:gd name="T70" fmla="*/ 297 w 364"/>
                <a:gd name="T71" fmla="*/ 74 h 188"/>
                <a:gd name="T72" fmla="*/ 284 w 364"/>
                <a:gd name="T73" fmla="*/ 99 h 188"/>
                <a:gd name="T74" fmla="*/ 306 w 364"/>
                <a:gd name="T75" fmla="*/ 85 h 188"/>
                <a:gd name="T76" fmla="*/ 300 w 364"/>
                <a:gd name="T77" fmla="*/ 112 h 188"/>
                <a:gd name="T78" fmla="*/ 297 w 364"/>
                <a:gd name="T79" fmla="*/ 118 h 188"/>
                <a:gd name="T80" fmla="*/ 327 w 364"/>
                <a:gd name="T81" fmla="*/ 105 h 188"/>
                <a:gd name="T82" fmla="*/ 335 w 364"/>
                <a:gd name="T83" fmla="*/ 118 h 188"/>
                <a:gd name="T84" fmla="*/ 335 w 364"/>
                <a:gd name="T85" fmla="*/ 135 h 188"/>
                <a:gd name="T86" fmla="*/ 346 w 364"/>
                <a:gd name="T87" fmla="*/ 134 h 188"/>
                <a:gd name="T88" fmla="*/ 349 w 364"/>
                <a:gd name="T89" fmla="*/ 155 h 188"/>
                <a:gd name="T90" fmla="*/ 361 w 364"/>
                <a:gd name="T91" fmla="*/ 155 h 188"/>
                <a:gd name="T92" fmla="*/ 358 w 364"/>
                <a:gd name="T93" fmla="*/ 166 h 188"/>
                <a:gd name="T94" fmla="*/ 337 w 364"/>
                <a:gd name="T95" fmla="*/ 180 h 188"/>
                <a:gd name="T96" fmla="*/ 334 w 364"/>
                <a:gd name="T97" fmla="*/ 159 h 188"/>
                <a:gd name="T98" fmla="*/ 329 w 364"/>
                <a:gd name="T99" fmla="*/ 162 h 188"/>
                <a:gd name="T100" fmla="*/ 350 w 364"/>
                <a:gd name="T101" fmla="*/ 164 h 188"/>
                <a:gd name="T102" fmla="*/ 350 w 364"/>
                <a:gd name="T103" fmla="*/ 164 h 188"/>
                <a:gd name="T104" fmla="*/ 14 w 364"/>
                <a:gd name="T105" fmla="*/ 9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4" h="188">
                  <a:moveTo>
                    <a:pt x="290" y="188"/>
                  </a:moveTo>
                  <a:cubicBezTo>
                    <a:pt x="290" y="188"/>
                    <a:pt x="289" y="188"/>
                    <a:pt x="289" y="188"/>
                  </a:cubicBezTo>
                  <a:cubicBezTo>
                    <a:pt x="287" y="188"/>
                    <a:pt x="285" y="187"/>
                    <a:pt x="284" y="185"/>
                  </a:cubicBezTo>
                  <a:cubicBezTo>
                    <a:pt x="281" y="181"/>
                    <a:pt x="281" y="179"/>
                    <a:pt x="295" y="162"/>
                  </a:cubicBezTo>
                  <a:cubicBezTo>
                    <a:pt x="281" y="172"/>
                    <a:pt x="281" y="172"/>
                    <a:pt x="278" y="171"/>
                  </a:cubicBezTo>
                  <a:cubicBezTo>
                    <a:pt x="276" y="171"/>
                    <a:pt x="274" y="170"/>
                    <a:pt x="273" y="169"/>
                  </a:cubicBezTo>
                  <a:cubicBezTo>
                    <a:pt x="270" y="164"/>
                    <a:pt x="270" y="164"/>
                    <a:pt x="285" y="145"/>
                  </a:cubicBezTo>
                  <a:cubicBezTo>
                    <a:pt x="270" y="156"/>
                    <a:pt x="269" y="156"/>
                    <a:pt x="266" y="156"/>
                  </a:cubicBezTo>
                  <a:cubicBezTo>
                    <a:pt x="264" y="156"/>
                    <a:pt x="262" y="155"/>
                    <a:pt x="261" y="153"/>
                  </a:cubicBezTo>
                  <a:cubicBezTo>
                    <a:pt x="258" y="149"/>
                    <a:pt x="257" y="148"/>
                    <a:pt x="274" y="124"/>
                  </a:cubicBezTo>
                  <a:cubicBezTo>
                    <a:pt x="253" y="140"/>
                    <a:pt x="252" y="139"/>
                    <a:pt x="249" y="139"/>
                  </a:cubicBezTo>
                  <a:cubicBezTo>
                    <a:pt x="247" y="139"/>
                    <a:pt x="245" y="138"/>
                    <a:pt x="244" y="136"/>
                  </a:cubicBezTo>
                  <a:cubicBezTo>
                    <a:pt x="241" y="132"/>
                    <a:pt x="241" y="130"/>
                    <a:pt x="253" y="115"/>
                  </a:cubicBezTo>
                  <a:cubicBezTo>
                    <a:pt x="238" y="127"/>
                    <a:pt x="236" y="126"/>
                    <a:pt x="233" y="126"/>
                  </a:cubicBezTo>
                  <a:cubicBezTo>
                    <a:pt x="232" y="126"/>
                    <a:pt x="230" y="125"/>
                    <a:pt x="229" y="123"/>
                  </a:cubicBezTo>
                  <a:cubicBezTo>
                    <a:pt x="225" y="118"/>
                    <a:pt x="225" y="118"/>
                    <a:pt x="243" y="94"/>
                  </a:cubicBezTo>
                  <a:cubicBezTo>
                    <a:pt x="219" y="112"/>
                    <a:pt x="217" y="113"/>
                    <a:pt x="213" y="112"/>
                  </a:cubicBezTo>
                  <a:cubicBezTo>
                    <a:pt x="212" y="112"/>
                    <a:pt x="210" y="111"/>
                    <a:pt x="209" y="110"/>
                  </a:cubicBezTo>
                  <a:cubicBezTo>
                    <a:pt x="206" y="105"/>
                    <a:pt x="205" y="105"/>
                    <a:pt x="221" y="82"/>
                  </a:cubicBezTo>
                  <a:cubicBezTo>
                    <a:pt x="196" y="101"/>
                    <a:pt x="195" y="101"/>
                    <a:pt x="191" y="101"/>
                  </a:cubicBezTo>
                  <a:cubicBezTo>
                    <a:pt x="189" y="100"/>
                    <a:pt x="187" y="99"/>
                    <a:pt x="186" y="98"/>
                  </a:cubicBezTo>
                  <a:cubicBezTo>
                    <a:pt x="183" y="93"/>
                    <a:pt x="183" y="92"/>
                    <a:pt x="197" y="73"/>
                  </a:cubicBezTo>
                  <a:cubicBezTo>
                    <a:pt x="172" y="92"/>
                    <a:pt x="171" y="92"/>
                    <a:pt x="168" y="92"/>
                  </a:cubicBezTo>
                  <a:cubicBezTo>
                    <a:pt x="166" y="92"/>
                    <a:pt x="164" y="90"/>
                    <a:pt x="163" y="89"/>
                  </a:cubicBezTo>
                  <a:cubicBezTo>
                    <a:pt x="160" y="84"/>
                    <a:pt x="160" y="84"/>
                    <a:pt x="181" y="53"/>
                  </a:cubicBezTo>
                  <a:cubicBezTo>
                    <a:pt x="181" y="53"/>
                    <a:pt x="181" y="53"/>
                    <a:pt x="181" y="53"/>
                  </a:cubicBezTo>
                  <a:cubicBezTo>
                    <a:pt x="178" y="56"/>
                    <a:pt x="174" y="58"/>
                    <a:pt x="171" y="60"/>
                  </a:cubicBezTo>
                  <a:cubicBezTo>
                    <a:pt x="140" y="85"/>
                    <a:pt x="140" y="85"/>
                    <a:pt x="136" y="84"/>
                  </a:cubicBezTo>
                  <a:cubicBezTo>
                    <a:pt x="134" y="84"/>
                    <a:pt x="132" y="83"/>
                    <a:pt x="131" y="81"/>
                  </a:cubicBezTo>
                  <a:cubicBezTo>
                    <a:pt x="128" y="77"/>
                    <a:pt x="128" y="76"/>
                    <a:pt x="145" y="55"/>
                  </a:cubicBezTo>
                  <a:cubicBezTo>
                    <a:pt x="110" y="82"/>
                    <a:pt x="110" y="82"/>
                    <a:pt x="106" y="81"/>
                  </a:cubicBezTo>
                  <a:cubicBezTo>
                    <a:pt x="104" y="81"/>
                    <a:pt x="103" y="80"/>
                    <a:pt x="101" y="78"/>
                  </a:cubicBezTo>
                  <a:cubicBezTo>
                    <a:pt x="98" y="74"/>
                    <a:pt x="98" y="73"/>
                    <a:pt x="117" y="51"/>
                  </a:cubicBezTo>
                  <a:cubicBezTo>
                    <a:pt x="116" y="52"/>
                    <a:pt x="115" y="53"/>
                    <a:pt x="113" y="54"/>
                  </a:cubicBezTo>
                  <a:cubicBezTo>
                    <a:pt x="74" y="84"/>
                    <a:pt x="74" y="84"/>
                    <a:pt x="70" y="83"/>
                  </a:cubicBezTo>
                  <a:cubicBezTo>
                    <a:pt x="68" y="83"/>
                    <a:pt x="66" y="82"/>
                    <a:pt x="65" y="80"/>
                  </a:cubicBezTo>
                  <a:cubicBezTo>
                    <a:pt x="61" y="75"/>
                    <a:pt x="61" y="75"/>
                    <a:pt x="87" y="46"/>
                  </a:cubicBezTo>
                  <a:cubicBezTo>
                    <a:pt x="82" y="50"/>
                    <a:pt x="77" y="53"/>
                    <a:pt x="73" y="57"/>
                  </a:cubicBezTo>
                  <a:cubicBezTo>
                    <a:pt x="11" y="103"/>
                    <a:pt x="11" y="103"/>
                    <a:pt x="7" y="102"/>
                  </a:cubicBezTo>
                  <a:cubicBezTo>
                    <a:pt x="5" y="102"/>
                    <a:pt x="4" y="101"/>
                    <a:pt x="3" y="99"/>
                  </a:cubicBezTo>
                  <a:cubicBezTo>
                    <a:pt x="0" y="96"/>
                    <a:pt x="1" y="92"/>
                    <a:pt x="4" y="89"/>
                  </a:cubicBezTo>
                  <a:cubicBezTo>
                    <a:pt x="5" y="89"/>
                    <a:pt x="5" y="89"/>
                    <a:pt x="6" y="88"/>
                  </a:cubicBezTo>
                  <a:cubicBezTo>
                    <a:pt x="11" y="85"/>
                    <a:pt x="40" y="63"/>
                    <a:pt x="64" y="46"/>
                  </a:cubicBezTo>
                  <a:cubicBezTo>
                    <a:pt x="125" y="0"/>
                    <a:pt x="125" y="0"/>
                    <a:pt x="129" y="1"/>
                  </a:cubicBezTo>
                  <a:cubicBezTo>
                    <a:pt x="131" y="1"/>
                    <a:pt x="133" y="2"/>
                    <a:pt x="134" y="4"/>
                  </a:cubicBezTo>
                  <a:cubicBezTo>
                    <a:pt x="138" y="9"/>
                    <a:pt x="135" y="13"/>
                    <a:pt x="123" y="27"/>
                  </a:cubicBezTo>
                  <a:cubicBezTo>
                    <a:pt x="121" y="29"/>
                    <a:pt x="119" y="31"/>
                    <a:pt x="117" y="34"/>
                  </a:cubicBezTo>
                  <a:cubicBezTo>
                    <a:pt x="155" y="5"/>
                    <a:pt x="155" y="5"/>
                    <a:pt x="159" y="5"/>
                  </a:cubicBezTo>
                  <a:cubicBezTo>
                    <a:pt x="161" y="6"/>
                    <a:pt x="163" y="7"/>
                    <a:pt x="164" y="8"/>
                  </a:cubicBezTo>
                  <a:cubicBezTo>
                    <a:pt x="167" y="13"/>
                    <a:pt x="167" y="13"/>
                    <a:pt x="149" y="34"/>
                  </a:cubicBezTo>
                  <a:cubicBezTo>
                    <a:pt x="180" y="11"/>
                    <a:pt x="181" y="11"/>
                    <a:pt x="184" y="12"/>
                  </a:cubicBezTo>
                  <a:cubicBezTo>
                    <a:pt x="186" y="12"/>
                    <a:pt x="188" y="13"/>
                    <a:pt x="189" y="15"/>
                  </a:cubicBezTo>
                  <a:cubicBezTo>
                    <a:pt x="192" y="19"/>
                    <a:pt x="193" y="20"/>
                    <a:pt x="178" y="37"/>
                  </a:cubicBezTo>
                  <a:cubicBezTo>
                    <a:pt x="202" y="19"/>
                    <a:pt x="204" y="19"/>
                    <a:pt x="207" y="20"/>
                  </a:cubicBezTo>
                  <a:cubicBezTo>
                    <a:pt x="209" y="20"/>
                    <a:pt x="211" y="21"/>
                    <a:pt x="212" y="22"/>
                  </a:cubicBezTo>
                  <a:cubicBezTo>
                    <a:pt x="215" y="27"/>
                    <a:pt x="215" y="27"/>
                    <a:pt x="195" y="58"/>
                  </a:cubicBezTo>
                  <a:cubicBezTo>
                    <a:pt x="196" y="56"/>
                    <a:pt x="198" y="55"/>
                    <a:pt x="199" y="54"/>
                  </a:cubicBezTo>
                  <a:cubicBezTo>
                    <a:pt x="229" y="31"/>
                    <a:pt x="230" y="31"/>
                    <a:pt x="234" y="31"/>
                  </a:cubicBezTo>
                  <a:cubicBezTo>
                    <a:pt x="235" y="32"/>
                    <a:pt x="237" y="33"/>
                    <a:pt x="238" y="34"/>
                  </a:cubicBezTo>
                  <a:cubicBezTo>
                    <a:pt x="242" y="39"/>
                    <a:pt x="239" y="42"/>
                    <a:pt x="233" y="50"/>
                  </a:cubicBezTo>
                  <a:cubicBezTo>
                    <a:pt x="231" y="53"/>
                    <a:pt x="227" y="58"/>
                    <a:pt x="223" y="63"/>
                  </a:cubicBezTo>
                  <a:cubicBezTo>
                    <a:pt x="225" y="62"/>
                    <a:pt x="226" y="60"/>
                    <a:pt x="228" y="59"/>
                  </a:cubicBezTo>
                  <a:cubicBezTo>
                    <a:pt x="250" y="42"/>
                    <a:pt x="250" y="42"/>
                    <a:pt x="253" y="43"/>
                  </a:cubicBezTo>
                  <a:cubicBezTo>
                    <a:pt x="255" y="43"/>
                    <a:pt x="257" y="44"/>
                    <a:pt x="258" y="46"/>
                  </a:cubicBezTo>
                  <a:cubicBezTo>
                    <a:pt x="261" y="50"/>
                    <a:pt x="261" y="50"/>
                    <a:pt x="247" y="70"/>
                  </a:cubicBezTo>
                  <a:cubicBezTo>
                    <a:pt x="245" y="72"/>
                    <a:pt x="244" y="74"/>
                    <a:pt x="242" y="77"/>
                  </a:cubicBezTo>
                  <a:cubicBezTo>
                    <a:pt x="269" y="56"/>
                    <a:pt x="270" y="56"/>
                    <a:pt x="273" y="56"/>
                  </a:cubicBezTo>
                  <a:cubicBezTo>
                    <a:pt x="275" y="56"/>
                    <a:pt x="277" y="57"/>
                    <a:pt x="278" y="59"/>
                  </a:cubicBezTo>
                  <a:cubicBezTo>
                    <a:pt x="282" y="64"/>
                    <a:pt x="281" y="65"/>
                    <a:pt x="263" y="89"/>
                  </a:cubicBezTo>
                  <a:cubicBezTo>
                    <a:pt x="264" y="89"/>
                    <a:pt x="264" y="89"/>
                    <a:pt x="264" y="89"/>
                  </a:cubicBezTo>
                  <a:cubicBezTo>
                    <a:pt x="288" y="70"/>
                    <a:pt x="288" y="70"/>
                    <a:pt x="292" y="71"/>
                  </a:cubicBezTo>
                  <a:cubicBezTo>
                    <a:pt x="294" y="71"/>
                    <a:pt x="295" y="72"/>
                    <a:pt x="297" y="74"/>
                  </a:cubicBezTo>
                  <a:cubicBezTo>
                    <a:pt x="300" y="78"/>
                    <a:pt x="297" y="82"/>
                    <a:pt x="291" y="90"/>
                  </a:cubicBezTo>
                  <a:cubicBezTo>
                    <a:pt x="289" y="93"/>
                    <a:pt x="287" y="96"/>
                    <a:pt x="284" y="99"/>
                  </a:cubicBezTo>
                  <a:cubicBezTo>
                    <a:pt x="284" y="98"/>
                    <a:pt x="285" y="98"/>
                    <a:pt x="285" y="98"/>
                  </a:cubicBezTo>
                  <a:cubicBezTo>
                    <a:pt x="303" y="84"/>
                    <a:pt x="303" y="84"/>
                    <a:pt x="306" y="85"/>
                  </a:cubicBezTo>
                  <a:cubicBezTo>
                    <a:pt x="308" y="85"/>
                    <a:pt x="310" y="86"/>
                    <a:pt x="311" y="87"/>
                  </a:cubicBezTo>
                  <a:cubicBezTo>
                    <a:pt x="314" y="92"/>
                    <a:pt x="314" y="92"/>
                    <a:pt x="300" y="112"/>
                  </a:cubicBezTo>
                  <a:cubicBezTo>
                    <a:pt x="298" y="115"/>
                    <a:pt x="295" y="118"/>
                    <a:pt x="293" y="122"/>
                  </a:cubicBezTo>
                  <a:cubicBezTo>
                    <a:pt x="294" y="120"/>
                    <a:pt x="296" y="119"/>
                    <a:pt x="297" y="118"/>
                  </a:cubicBezTo>
                  <a:cubicBezTo>
                    <a:pt x="319" y="102"/>
                    <a:pt x="319" y="102"/>
                    <a:pt x="322" y="102"/>
                  </a:cubicBezTo>
                  <a:cubicBezTo>
                    <a:pt x="324" y="102"/>
                    <a:pt x="326" y="103"/>
                    <a:pt x="327" y="105"/>
                  </a:cubicBezTo>
                  <a:cubicBezTo>
                    <a:pt x="330" y="109"/>
                    <a:pt x="331" y="110"/>
                    <a:pt x="317" y="127"/>
                  </a:cubicBezTo>
                  <a:cubicBezTo>
                    <a:pt x="331" y="117"/>
                    <a:pt x="332" y="117"/>
                    <a:pt x="335" y="118"/>
                  </a:cubicBezTo>
                  <a:cubicBezTo>
                    <a:pt x="337" y="118"/>
                    <a:pt x="338" y="119"/>
                    <a:pt x="340" y="121"/>
                  </a:cubicBezTo>
                  <a:cubicBezTo>
                    <a:pt x="343" y="125"/>
                    <a:pt x="340" y="128"/>
                    <a:pt x="335" y="135"/>
                  </a:cubicBezTo>
                  <a:cubicBezTo>
                    <a:pt x="332" y="138"/>
                    <a:pt x="329" y="142"/>
                    <a:pt x="325" y="147"/>
                  </a:cubicBezTo>
                  <a:cubicBezTo>
                    <a:pt x="343" y="134"/>
                    <a:pt x="343" y="134"/>
                    <a:pt x="346" y="134"/>
                  </a:cubicBezTo>
                  <a:cubicBezTo>
                    <a:pt x="348" y="134"/>
                    <a:pt x="350" y="135"/>
                    <a:pt x="351" y="137"/>
                  </a:cubicBezTo>
                  <a:cubicBezTo>
                    <a:pt x="353" y="140"/>
                    <a:pt x="353" y="140"/>
                    <a:pt x="349" y="155"/>
                  </a:cubicBezTo>
                  <a:cubicBezTo>
                    <a:pt x="353" y="152"/>
                    <a:pt x="354" y="152"/>
                    <a:pt x="357" y="153"/>
                  </a:cubicBezTo>
                  <a:cubicBezTo>
                    <a:pt x="358" y="153"/>
                    <a:pt x="360" y="154"/>
                    <a:pt x="361" y="155"/>
                  </a:cubicBezTo>
                  <a:cubicBezTo>
                    <a:pt x="364" y="158"/>
                    <a:pt x="363" y="163"/>
                    <a:pt x="360" y="165"/>
                  </a:cubicBezTo>
                  <a:cubicBezTo>
                    <a:pt x="359" y="166"/>
                    <a:pt x="359" y="166"/>
                    <a:pt x="358" y="166"/>
                  </a:cubicBezTo>
                  <a:cubicBezTo>
                    <a:pt x="356" y="167"/>
                    <a:pt x="350" y="172"/>
                    <a:pt x="347" y="174"/>
                  </a:cubicBezTo>
                  <a:cubicBezTo>
                    <a:pt x="340" y="180"/>
                    <a:pt x="340" y="180"/>
                    <a:pt x="337" y="180"/>
                  </a:cubicBezTo>
                  <a:cubicBezTo>
                    <a:pt x="335" y="179"/>
                    <a:pt x="333" y="178"/>
                    <a:pt x="332" y="177"/>
                  </a:cubicBezTo>
                  <a:cubicBezTo>
                    <a:pt x="330" y="174"/>
                    <a:pt x="330" y="174"/>
                    <a:pt x="334" y="159"/>
                  </a:cubicBezTo>
                  <a:cubicBezTo>
                    <a:pt x="334" y="158"/>
                    <a:pt x="334" y="158"/>
                    <a:pt x="334" y="158"/>
                  </a:cubicBezTo>
                  <a:cubicBezTo>
                    <a:pt x="332" y="159"/>
                    <a:pt x="331" y="160"/>
                    <a:pt x="329" y="162"/>
                  </a:cubicBezTo>
                  <a:cubicBezTo>
                    <a:pt x="298" y="185"/>
                    <a:pt x="294" y="188"/>
                    <a:pt x="290" y="188"/>
                  </a:cubicBezTo>
                  <a:close/>
                  <a:moveTo>
                    <a:pt x="350" y="164"/>
                  </a:moveTo>
                  <a:cubicBezTo>
                    <a:pt x="351" y="164"/>
                    <a:pt x="351" y="165"/>
                    <a:pt x="352" y="165"/>
                  </a:cubicBezTo>
                  <a:cubicBezTo>
                    <a:pt x="351" y="165"/>
                    <a:pt x="351" y="164"/>
                    <a:pt x="350" y="164"/>
                  </a:cubicBezTo>
                  <a:close/>
                  <a:moveTo>
                    <a:pt x="10" y="88"/>
                  </a:moveTo>
                  <a:cubicBezTo>
                    <a:pt x="11" y="88"/>
                    <a:pt x="13" y="89"/>
                    <a:pt x="14" y="91"/>
                  </a:cubicBezTo>
                  <a:cubicBezTo>
                    <a:pt x="13" y="89"/>
                    <a:pt x="11" y="88"/>
                    <a:pt x="1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41" name="Freeform 257"/>
            <p:cNvSpPr>
              <a:spLocks/>
            </p:cNvSpPr>
            <p:nvPr/>
          </p:nvSpPr>
          <p:spPr bwMode="gray">
            <a:xfrm>
              <a:off x="8140701" y="2794001"/>
              <a:ext cx="500063" cy="425450"/>
            </a:xfrm>
            <a:custGeom>
              <a:avLst/>
              <a:gdLst>
                <a:gd name="T0" fmla="*/ 93 w 211"/>
                <a:gd name="T1" fmla="*/ 179 h 179"/>
                <a:gd name="T2" fmla="*/ 91 w 211"/>
                <a:gd name="T3" fmla="*/ 179 h 179"/>
                <a:gd name="T4" fmla="*/ 86 w 211"/>
                <a:gd name="T5" fmla="*/ 176 h 179"/>
                <a:gd name="T6" fmla="*/ 103 w 211"/>
                <a:gd name="T7" fmla="*/ 148 h 179"/>
                <a:gd name="T8" fmla="*/ 116 w 211"/>
                <a:gd name="T9" fmla="*/ 135 h 179"/>
                <a:gd name="T10" fmla="*/ 73 w 211"/>
                <a:gd name="T11" fmla="*/ 163 h 179"/>
                <a:gd name="T12" fmla="*/ 68 w 211"/>
                <a:gd name="T13" fmla="*/ 160 h 179"/>
                <a:gd name="T14" fmla="*/ 82 w 211"/>
                <a:gd name="T15" fmla="*/ 136 h 179"/>
                <a:gd name="T16" fmla="*/ 92 w 211"/>
                <a:gd name="T17" fmla="*/ 126 h 179"/>
                <a:gd name="T18" fmla="*/ 57 w 211"/>
                <a:gd name="T19" fmla="*/ 149 h 179"/>
                <a:gd name="T20" fmla="*/ 52 w 211"/>
                <a:gd name="T21" fmla="*/ 146 h 179"/>
                <a:gd name="T22" fmla="*/ 79 w 211"/>
                <a:gd name="T23" fmla="*/ 110 h 179"/>
                <a:gd name="T24" fmla="*/ 99 w 211"/>
                <a:gd name="T25" fmla="*/ 91 h 179"/>
                <a:gd name="T26" fmla="*/ 38 w 211"/>
                <a:gd name="T27" fmla="*/ 132 h 179"/>
                <a:gd name="T28" fmla="*/ 33 w 211"/>
                <a:gd name="T29" fmla="*/ 129 h 179"/>
                <a:gd name="T30" fmla="*/ 35 w 211"/>
                <a:gd name="T31" fmla="*/ 104 h 179"/>
                <a:gd name="T32" fmla="*/ 34 w 211"/>
                <a:gd name="T33" fmla="*/ 105 h 179"/>
                <a:gd name="T34" fmla="*/ 18 w 211"/>
                <a:gd name="T35" fmla="*/ 115 h 179"/>
                <a:gd name="T36" fmla="*/ 13 w 211"/>
                <a:gd name="T37" fmla="*/ 112 h 179"/>
                <a:gd name="T38" fmla="*/ 9 w 211"/>
                <a:gd name="T39" fmla="*/ 106 h 179"/>
                <a:gd name="T40" fmla="*/ 5 w 211"/>
                <a:gd name="T41" fmla="*/ 101 h 179"/>
                <a:gd name="T42" fmla="*/ 2 w 211"/>
                <a:gd name="T43" fmla="*/ 101 h 179"/>
                <a:gd name="T44" fmla="*/ 3 w 211"/>
                <a:gd name="T45" fmla="*/ 97 h 179"/>
                <a:gd name="T46" fmla="*/ 2 w 211"/>
                <a:gd name="T47" fmla="*/ 95 h 179"/>
                <a:gd name="T48" fmla="*/ 3 w 211"/>
                <a:gd name="T49" fmla="*/ 94 h 179"/>
                <a:gd name="T50" fmla="*/ 3 w 211"/>
                <a:gd name="T51" fmla="*/ 94 h 179"/>
                <a:gd name="T52" fmla="*/ 0 w 211"/>
                <a:gd name="T53" fmla="*/ 88 h 179"/>
                <a:gd name="T54" fmla="*/ 1 w 211"/>
                <a:gd name="T55" fmla="*/ 87 h 179"/>
                <a:gd name="T56" fmla="*/ 8 w 211"/>
                <a:gd name="T57" fmla="*/ 84 h 179"/>
                <a:gd name="T58" fmla="*/ 13 w 211"/>
                <a:gd name="T59" fmla="*/ 87 h 179"/>
                <a:gd name="T60" fmla="*/ 20 w 211"/>
                <a:gd name="T61" fmla="*/ 98 h 179"/>
                <a:gd name="T62" fmla="*/ 26 w 211"/>
                <a:gd name="T63" fmla="*/ 94 h 179"/>
                <a:gd name="T64" fmla="*/ 46 w 211"/>
                <a:gd name="T65" fmla="*/ 82 h 179"/>
                <a:gd name="T66" fmla="*/ 50 w 211"/>
                <a:gd name="T67" fmla="*/ 85 h 179"/>
                <a:gd name="T68" fmla="*/ 49 w 211"/>
                <a:gd name="T69" fmla="*/ 103 h 179"/>
                <a:gd name="T70" fmla="*/ 48 w 211"/>
                <a:gd name="T71" fmla="*/ 112 h 179"/>
                <a:gd name="T72" fmla="*/ 131 w 211"/>
                <a:gd name="T73" fmla="*/ 50 h 179"/>
                <a:gd name="T74" fmla="*/ 202 w 211"/>
                <a:gd name="T75" fmla="*/ 0 h 179"/>
                <a:gd name="T76" fmla="*/ 206 w 211"/>
                <a:gd name="T77" fmla="*/ 3 h 179"/>
                <a:gd name="T78" fmla="*/ 145 w 211"/>
                <a:gd name="T79" fmla="*/ 69 h 179"/>
                <a:gd name="T80" fmla="*/ 144 w 211"/>
                <a:gd name="T81" fmla="*/ 70 h 179"/>
                <a:gd name="T82" fmla="*/ 156 w 211"/>
                <a:gd name="T83" fmla="*/ 64 h 179"/>
                <a:gd name="T84" fmla="*/ 161 w 211"/>
                <a:gd name="T85" fmla="*/ 67 h 179"/>
                <a:gd name="T86" fmla="*/ 149 w 211"/>
                <a:gd name="T87" fmla="*/ 89 h 179"/>
                <a:gd name="T88" fmla="*/ 138 w 211"/>
                <a:gd name="T89" fmla="*/ 100 h 179"/>
                <a:gd name="T90" fmla="*/ 178 w 211"/>
                <a:gd name="T91" fmla="*/ 73 h 179"/>
                <a:gd name="T92" fmla="*/ 183 w 211"/>
                <a:gd name="T93" fmla="*/ 76 h 179"/>
                <a:gd name="T94" fmla="*/ 173 w 211"/>
                <a:gd name="T95" fmla="*/ 96 h 179"/>
                <a:gd name="T96" fmla="*/ 149 w 211"/>
                <a:gd name="T97" fmla="*/ 121 h 179"/>
                <a:gd name="T98" fmla="*/ 143 w 211"/>
                <a:gd name="T99" fmla="*/ 127 h 179"/>
                <a:gd name="T100" fmla="*/ 146 w 211"/>
                <a:gd name="T101" fmla="*/ 127 h 179"/>
                <a:gd name="T102" fmla="*/ 150 w 211"/>
                <a:gd name="T103" fmla="*/ 130 h 179"/>
                <a:gd name="T104" fmla="*/ 149 w 211"/>
                <a:gd name="T105" fmla="*/ 139 h 179"/>
                <a:gd name="T106" fmla="*/ 146 w 211"/>
                <a:gd name="T107" fmla="*/ 141 h 179"/>
                <a:gd name="T108" fmla="*/ 122 w 211"/>
                <a:gd name="T109" fmla="*/ 159 h 179"/>
                <a:gd name="T110" fmla="*/ 93 w 211"/>
                <a:gd name="T111"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1" h="179">
                  <a:moveTo>
                    <a:pt x="93" y="179"/>
                  </a:moveTo>
                  <a:cubicBezTo>
                    <a:pt x="92" y="179"/>
                    <a:pt x="92" y="179"/>
                    <a:pt x="91" y="179"/>
                  </a:cubicBezTo>
                  <a:cubicBezTo>
                    <a:pt x="89" y="179"/>
                    <a:pt x="87" y="178"/>
                    <a:pt x="86" y="176"/>
                  </a:cubicBezTo>
                  <a:cubicBezTo>
                    <a:pt x="82" y="171"/>
                    <a:pt x="86" y="166"/>
                    <a:pt x="103" y="148"/>
                  </a:cubicBezTo>
                  <a:cubicBezTo>
                    <a:pt x="107" y="144"/>
                    <a:pt x="111" y="139"/>
                    <a:pt x="116" y="135"/>
                  </a:cubicBezTo>
                  <a:cubicBezTo>
                    <a:pt x="78" y="164"/>
                    <a:pt x="77" y="163"/>
                    <a:pt x="73" y="163"/>
                  </a:cubicBezTo>
                  <a:cubicBezTo>
                    <a:pt x="71" y="163"/>
                    <a:pt x="69" y="162"/>
                    <a:pt x="68" y="160"/>
                  </a:cubicBezTo>
                  <a:cubicBezTo>
                    <a:pt x="64" y="154"/>
                    <a:pt x="67" y="151"/>
                    <a:pt x="82" y="136"/>
                  </a:cubicBezTo>
                  <a:cubicBezTo>
                    <a:pt x="85" y="133"/>
                    <a:pt x="88" y="130"/>
                    <a:pt x="92" y="126"/>
                  </a:cubicBezTo>
                  <a:cubicBezTo>
                    <a:pt x="61" y="149"/>
                    <a:pt x="60" y="149"/>
                    <a:pt x="57" y="149"/>
                  </a:cubicBezTo>
                  <a:cubicBezTo>
                    <a:pt x="55" y="149"/>
                    <a:pt x="53" y="148"/>
                    <a:pt x="52" y="146"/>
                  </a:cubicBezTo>
                  <a:cubicBezTo>
                    <a:pt x="48" y="140"/>
                    <a:pt x="50" y="137"/>
                    <a:pt x="79" y="110"/>
                  </a:cubicBezTo>
                  <a:cubicBezTo>
                    <a:pt x="85" y="104"/>
                    <a:pt x="92" y="98"/>
                    <a:pt x="99" y="91"/>
                  </a:cubicBezTo>
                  <a:cubicBezTo>
                    <a:pt x="44" y="133"/>
                    <a:pt x="42" y="133"/>
                    <a:pt x="38" y="132"/>
                  </a:cubicBezTo>
                  <a:cubicBezTo>
                    <a:pt x="36" y="132"/>
                    <a:pt x="34" y="131"/>
                    <a:pt x="33" y="129"/>
                  </a:cubicBezTo>
                  <a:cubicBezTo>
                    <a:pt x="31" y="127"/>
                    <a:pt x="31" y="126"/>
                    <a:pt x="35" y="104"/>
                  </a:cubicBezTo>
                  <a:cubicBezTo>
                    <a:pt x="35" y="105"/>
                    <a:pt x="34" y="105"/>
                    <a:pt x="34" y="105"/>
                  </a:cubicBezTo>
                  <a:cubicBezTo>
                    <a:pt x="21" y="115"/>
                    <a:pt x="21" y="115"/>
                    <a:pt x="18" y="115"/>
                  </a:cubicBezTo>
                  <a:cubicBezTo>
                    <a:pt x="16" y="114"/>
                    <a:pt x="14" y="113"/>
                    <a:pt x="13" y="112"/>
                  </a:cubicBezTo>
                  <a:cubicBezTo>
                    <a:pt x="13" y="112"/>
                    <a:pt x="11" y="109"/>
                    <a:pt x="9" y="106"/>
                  </a:cubicBezTo>
                  <a:cubicBezTo>
                    <a:pt x="8" y="104"/>
                    <a:pt x="7" y="103"/>
                    <a:pt x="5" y="101"/>
                  </a:cubicBezTo>
                  <a:cubicBezTo>
                    <a:pt x="4" y="101"/>
                    <a:pt x="3" y="101"/>
                    <a:pt x="2" y="101"/>
                  </a:cubicBezTo>
                  <a:cubicBezTo>
                    <a:pt x="3" y="97"/>
                    <a:pt x="3" y="97"/>
                    <a:pt x="3" y="97"/>
                  </a:cubicBezTo>
                  <a:cubicBezTo>
                    <a:pt x="2" y="96"/>
                    <a:pt x="2" y="95"/>
                    <a:pt x="2" y="95"/>
                  </a:cubicBezTo>
                  <a:cubicBezTo>
                    <a:pt x="3" y="94"/>
                    <a:pt x="3" y="94"/>
                    <a:pt x="3" y="94"/>
                  </a:cubicBezTo>
                  <a:cubicBezTo>
                    <a:pt x="3" y="94"/>
                    <a:pt x="3" y="94"/>
                    <a:pt x="3" y="94"/>
                  </a:cubicBezTo>
                  <a:cubicBezTo>
                    <a:pt x="0" y="88"/>
                    <a:pt x="0" y="88"/>
                    <a:pt x="0" y="88"/>
                  </a:cubicBezTo>
                  <a:cubicBezTo>
                    <a:pt x="0" y="88"/>
                    <a:pt x="0" y="87"/>
                    <a:pt x="1" y="87"/>
                  </a:cubicBezTo>
                  <a:cubicBezTo>
                    <a:pt x="4" y="85"/>
                    <a:pt x="5" y="84"/>
                    <a:pt x="8" y="84"/>
                  </a:cubicBezTo>
                  <a:cubicBezTo>
                    <a:pt x="10" y="85"/>
                    <a:pt x="12" y="86"/>
                    <a:pt x="13" y="87"/>
                  </a:cubicBezTo>
                  <a:cubicBezTo>
                    <a:pt x="13" y="87"/>
                    <a:pt x="17" y="93"/>
                    <a:pt x="20" y="98"/>
                  </a:cubicBezTo>
                  <a:cubicBezTo>
                    <a:pt x="22" y="97"/>
                    <a:pt x="24" y="95"/>
                    <a:pt x="26" y="94"/>
                  </a:cubicBezTo>
                  <a:cubicBezTo>
                    <a:pt x="41" y="82"/>
                    <a:pt x="42" y="81"/>
                    <a:pt x="46" y="82"/>
                  </a:cubicBezTo>
                  <a:cubicBezTo>
                    <a:pt x="47" y="82"/>
                    <a:pt x="49" y="83"/>
                    <a:pt x="50" y="85"/>
                  </a:cubicBezTo>
                  <a:cubicBezTo>
                    <a:pt x="52" y="87"/>
                    <a:pt x="52" y="87"/>
                    <a:pt x="49" y="103"/>
                  </a:cubicBezTo>
                  <a:cubicBezTo>
                    <a:pt x="49" y="106"/>
                    <a:pt x="48" y="109"/>
                    <a:pt x="48" y="112"/>
                  </a:cubicBezTo>
                  <a:cubicBezTo>
                    <a:pt x="66" y="99"/>
                    <a:pt x="103" y="71"/>
                    <a:pt x="131" y="50"/>
                  </a:cubicBezTo>
                  <a:cubicBezTo>
                    <a:pt x="197" y="0"/>
                    <a:pt x="197" y="0"/>
                    <a:pt x="202" y="0"/>
                  </a:cubicBezTo>
                  <a:cubicBezTo>
                    <a:pt x="203" y="1"/>
                    <a:pt x="205" y="2"/>
                    <a:pt x="206" y="3"/>
                  </a:cubicBezTo>
                  <a:cubicBezTo>
                    <a:pt x="211" y="10"/>
                    <a:pt x="211" y="10"/>
                    <a:pt x="145" y="69"/>
                  </a:cubicBezTo>
                  <a:cubicBezTo>
                    <a:pt x="145" y="69"/>
                    <a:pt x="144" y="70"/>
                    <a:pt x="144" y="70"/>
                  </a:cubicBezTo>
                  <a:cubicBezTo>
                    <a:pt x="153" y="64"/>
                    <a:pt x="154" y="64"/>
                    <a:pt x="156" y="64"/>
                  </a:cubicBezTo>
                  <a:cubicBezTo>
                    <a:pt x="158" y="64"/>
                    <a:pt x="160" y="65"/>
                    <a:pt x="161" y="67"/>
                  </a:cubicBezTo>
                  <a:cubicBezTo>
                    <a:pt x="165" y="72"/>
                    <a:pt x="162" y="75"/>
                    <a:pt x="149" y="89"/>
                  </a:cubicBezTo>
                  <a:cubicBezTo>
                    <a:pt x="146" y="92"/>
                    <a:pt x="142" y="96"/>
                    <a:pt x="138" y="100"/>
                  </a:cubicBezTo>
                  <a:cubicBezTo>
                    <a:pt x="173" y="73"/>
                    <a:pt x="175" y="73"/>
                    <a:pt x="178" y="73"/>
                  </a:cubicBezTo>
                  <a:cubicBezTo>
                    <a:pt x="180" y="74"/>
                    <a:pt x="182" y="75"/>
                    <a:pt x="183" y="76"/>
                  </a:cubicBezTo>
                  <a:cubicBezTo>
                    <a:pt x="187" y="82"/>
                    <a:pt x="184" y="85"/>
                    <a:pt x="173" y="96"/>
                  </a:cubicBezTo>
                  <a:cubicBezTo>
                    <a:pt x="167" y="103"/>
                    <a:pt x="158" y="112"/>
                    <a:pt x="149" y="121"/>
                  </a:cubicBezTo>
                  <a:cubicBezTo>
                    <a:pt x="147" y="123"/>
                    <a:pt x="145" y="125"/>
                    <a:pt x="143" y="127"/>
                  </a:cubicBezTo>
                  <a:cubicBezTo>
                    <a:pt x="144" y="127"/>
                    <a:pt x="145" y="127"/>
                    <a:pt x="146" y="127"/>
                  </a:cubicBezTo>
                  <a:cubicBezTo>
                    <a:pt x="148" y="127"/>
                    <a:pt x="149" y="128"/>
                    <a:pt x="150" y="130"/>
                  </a:cubicBezTo>
                  <a:cubicBezTo>
                    <a:pt x="153" y="133"/>
                    <a:pt x="152" y="137"/>
                    <a:pt x="149" y="139"/>
                  </a:cubicBezTo>
                  <a:cubicBezTo>
                    <a:pt x="148" y="140"/>
                    <a:pt x="147" y="140"/>
                    <a:pt x="146" y="141"/>
                  </a:cubicBezTo>
                  <a:cubicBezTo>
                    <a:pt x="142" y="143"/>
                    <a:pt x="130" y="152"/>
                    <a:pt x="122" y="159"/>
                  </a:cubicBezTo>
                  <a:cubicBezTo>
                    <a:pt x="99" y="177"/>
                    <a:pt x="96" y="179"/>
                    <a:pt x="93"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542" name="Freeform 258"/>
            <p:cNvSpPr>
              <a:spLocks/>
            </p:cNvSpPr>
            <p:nvPr/>
          </p:nvSpPr>
          <p:spPr bwMode="gray">
            <a:xfrm>
              <a:off x="8308976" y="2486026"/>
              <a:ext cx="682625" cy="500063"/>
            </a:xfrm>
            <a:custGeom>
              <a:avLst/>
              <a:gdLst>
                <a:gd name="T0" fmla="*/ 11 w 288"/>
                <a:gd name="T1" fmla="*/ 211 h 211"/>
                <a:gd name="T2" fmla="*/ 10 w 288"/>
                <a:gd name="T3" fmla="*/ 211 h 211"/>
                <a:gd name="T4" fmla="*/ 5 w 288"/>
                <a:gd name="T5" fmla="*/ 208 h 211"/>
                <a:gd name="T6" fmla="*/ 35 w 288"/>
                <a:gd name="T7" fmla="*/ 171 h 211"/>
                <a:gd name="T8" fmla="*/ 72 w 288"/>
                <a:gd name="T9" fmla="*/ 140 h 211"/>
                <a:gd name="T10" fmla="*/ 29 w 288"/>
                <a:gd name="T11" fmla="*/ 166 h 211"/>
                <a:gd name="T12" fmla="*/ 24 w 288"/>
                <a:gd name="T13" fmla="*/ 163 h 211"/>
                <a:gd name="T14" fmla="*/ 45 w 288"/>
                <a:gd name="T15" fmla="*/ 132 h 211"/>
                <a:gd name="T16" fmla="*/ 82 w 288"/>
                <a:gd name="T17" fmla="*/ 97 h 211"/>
                <a:gd name="T18" fmla="*/ 81 w 288"/>
                <a:gd name="T19" fmla="*/ 97 h 211"/>
                <a:gd name="T20" fmla="*/ 76 w 288"/>
                <a:gd name="T21" fmla="*/ 94 h 211"/>
                <a:gd name="T22" fmla="*/ 78 w 288"/>
                <a:gd name="T23" fmla="*/ 84 h 211"/>
                <a:gd name="T24" fmla="*/ 80 w 288"/>
                <a:gd name="T25" fmla="*/ 83 h 211"/>
                <a:gd name="T26" fmla="*/ 111 w 288"/>
                <a:gd name="T27" fmla="*/ 60 h 211"/>
                <a:gd name="T28" fmla="*/ 151 w 288"/>
                <a:gd name="T29" fmla="*/ 33 h 211"/>
                <a:gd name="T30" fmla="*/ 156 w 288"/>
                <a:gd name="T31" fmla="*/ 36 h 211"/>
                <a:gd name="T32" fmla="*/ 99 w 288"/>
                <a:gd name="T33" fmla="*/ 100 h 211"/>
                <a:gd name="T34" fmla="*/ 87 w 288"/>
                <a:gd name="T35" fmla="*/ 111 h 211"/>
                <a:gd name="T36" fmla="*/ 152 w 288"/>
                <a:gd name="T37" fmla="*/ 62 h 211"/>
                <a:gd name="T38" fmla="*/ 232 w 288"/>
                <a:gd name="T39" fmla="*/ 6 h 211"/>
                <a:gd name="T40" fmla="*/ 237 w 288"/>
                <a:gd name="T41" fmla="*/ 8 h 211"/>
                <a:gd name="T42" fmla="*/ 199 w 288"/>
                <a:gd name="T43" fmla="*/ 54 h 211"/>
                <a:gd name="T44" fmla="*/ 188 w 288"/>
                <a:gd name="T45" fmla="*/ 63 h 211"/>
                <a:gd name="T46" fmla="*/ 280 w 288"/>
                <a:gd name="T47" fmla="*/ 1 h 211"/>
                <a:gd name="T48" fmla="*/ 285 w 288"/>
                <a:gd name="T49" fmla="*/ 4 h 211"/>
                <a:gd name="T50" fmla="*/ 284 w 288"/>
                <a:gd name="T51" fmla="*/ 14 h 211"/>
                <a:gd name="T52" fmla="*/ 279 w 288"/>
                <a:gd name="T53" fmla="*/ 15 h 211"/>
                <a:gd name="T54" fmla="*/ 138 w 288"/>
                <a:gd name="T55" fmla="*/ 120 h 211"/>
                <a:gd name="T56" fmla="*/ 11 w 288"/>
                <a:gd name="T5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11">
                  <a:moveTo>
                    <a:pt x="11" y="211"/>
                  </a:moveTo>
                  <a:cubicBezTo>
                    <a:pt x="10" y="211"/>
                    <a:pt x="10" y="211"/>
                    <a:pt x="10" y="211"/>
                  </a:cubicBezTo>
                  <a:cubicBezTo>
                    <a:pt x="8" y="211"/>
                    <a:pt x="6" y="210"/>
                    <a:pt x="5" y="208"/>
                  </a:cubicBezTo>
                  <a:cubicBezTo>
                    <a:pt x="0" y="202"/>
                    <a:pt x="4" y="197"/>
                    <a:pt x="35" y="171"/>
                  </a:cubicBezTo>
                  <a:cubicBezTo>
                    <a:pt x="46" y="162"/>
                    <a:pt x="58" y="151"/>
                    <a:pt x="72" y="140"/>
                  </a:cubicBezTo>
                  <a:cubicBezTo>
                    <a:pt x="40" y="164"/>
                    <a:pt x="34" y="166"/>
                    <a:pt x="29" y="166"/>
                  </a:cubicBezTo>
                  <a:cubicBezTo>
                    <a:pt x="27" y="165"/>
                    <a:pt x="25" y="164"/>
                    <a:pt x="24" y="163"/>
                  </a:cubicBezTo>
                  <a:cubicBezTo>
                    <a:pt x="20" y="157"/>
                    <a:pt x="24" y="153"/>
                    <a:pt x="45" y="132"/>
                  </a:cubicBezTo>
                  <a:cubicBezTo>
                    <a:pt x="55" y="122"/>
                    <a:pt x="69" y="110"/>
                    <a:pt x="82" y="97"/>
                  </a:cubicBezTo>
                  <a:cubicBezTo>
                    <a:pt x="82" y="97"/>
                    <a:pt x="81" y="97"/>
                    <a:pt x="81" y="97"/>
                  </a:cubicBezTo>
                  <a:cubicBezTo>
                    <a:pt x="79" y="96"/>
                    <a:pt x="77" y="95"/>
                    <a:pt x="76" y="94"/>
                  </a:cubicBezTo>
                  <a:cubicBezTo>
                    <a:pt x="74" y="91"/>
                    <a:pt x="75" y="86"/>
                    <a:pt x="78" y="84"/>
                  </a:cubicBezTo>
                  <a:cubicBezTo>
                    <a:pt x="78" y="84"/>
                    <a:pt x="79" y="83"/>
                    <a:pt x="80" y="83"/>
                  </a:cubicBezTo>
                  <a:cubicBezTo>
                    <a:pt x="84" y="81"/>
                    <a:pt x="99" y="69"/>
                    <a:pt x="111" y="60"/>
                  </a:cubicBezTo>
                  <a:cubicBezTo>
                    <a:pt x="147" y="32"/>
                    <a:pt x="147" y="32"/>
                    <a:pt x="151" y="33"/>
                  </a:cubicBezTo>
                  <a:cubicBezTo>
                    <a:pt x="153" y="33"/>
                    <a:pt x="155" y="34"/>
                    <a:pt x="156" y="36"/>
                  </a:cubicBezTo>
                  <a:cubicBezTo>
                    <a:pt x="161" y="42"/>
                    <a:pt x="161" y="42"/>
                    <a:pt x="99" y="100"/>
                  </a:cubicBezTo>
                  <a:cubicBezTo>
                    <a:pt x="95" y="104"/>
                    <a:pt x="91" y="107"/>
                    <a:pt x="87" y="111"/>
                  </a:cubicBezTo>
                  <a:cubicBezTo>
                    <a:pt x="109" y="95"/>
                    <a:pt x="133" y="77"/>
                    <a:pt x="152" y="62"/>
                  </a:cubicBezTo>
                  <a:cubicBezTo>
                    <a:pt x="227" y="5"/>
                    <a:pt x="227" y="5"/>
                    <a:pt x="232" y="6"/>
                  </a:cubicBezTo>
                  <a:cubicBezTo>
                    <a:pt x="234" y="6"/>
                    <a:pt x="235" y="7"/>
                    <a:pt x="237" y="8"/>
                  </a:cubicBezTo>
                  <a:cubicBezTo>
                    <a:pt x="241" y="15"/>
                    <a:pt x="238" y="20"/>
                    <a:pt x="199" y="54"/>
                  </a:cubicBezTo>
                  <a:cubicBezTo>
                    <a:pt x="195" y="57"/>
                    <a:pt x="192" y="60"/>
                    <a:pt x="188" y="63"/>
                  </a:cubicBezTo>
                  <a:cubicBezTo>
                    <a:pt x="255" y="12"/>
                    <a:pt x="273" y="0"/>
                    <a:pt x="280" y="1"/>
                  </a:cubicBezTo>
                  <a:cubicBezTo>
                    <a:pt x="282" y="1"/>
                    <a:pt x="284" y="3"/>
                    <a:pt x="285" y="4"/>
                  </a:cubicBezTo>
                  <a:cubicBezTo>
                    <a:pt x="288" y="7"/>
                    <a:pt x="287" y="12"/>
                    <a:pt x="284" y="14"/>
                  </a:cubicBezTo>
                  <a:cubicBezTo>
                    <a:pt x="282" y="15"/>
                    <a:pt x="281" y="15"/>
                    <a:pt x="279" y="15"/>
                  </a:cubicBezTo>
                  <a:cubicBezTo>
                    <a:pt x="265" y="21"/>
                    <a:pt x="192" y="78"/>
                    <a:pt x="138" y="120"/>
                  </a:cubicBezTo>
                  <a:cubicBezTo>
                    <a:pt x="34" y="200"/>
                    <a:pt x="18" y="211"/>
                    <a:pt x="1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grpSp>
        <p:nvGrpSpPr>
          <p:cNvPr id="41" name="Gruppieren 656"/>
          <p:cNvGrpSpPr/>
          <p:nvPr/>
        </p:nvGrpSpPr>
        <p:grpSpPr bwMode="gray">
          <a:xfrm>
            <a:off x="3791202" y="2131251"/>
            <a:ext cx="1693180" cy="399839"/>
            <a:chOff x="5075810" y="-16333"/>
            <a:chExt cx="2383282" cy="931613"/>
          </a:xfrm>
          <a:solidFill>
            <a:schemeClr val="tx2">
              <a:alpha val="25000"/>
            </a:schemeClr>
          </a:solidFill>
        </p:grpSpPr>
        <p:sp>
          <p:nvSpPr>
            <p:cNvPr id="134" name="Freeform 26"/>
            <p:cNvSpPr>
              <a:spLocks noEditPoints="1"/>
            </p:cNvSpPr>
            <p:nvPr/>
          </p:nvSpPr>
          <p:spPr bwMode="gray">
            <a:xfrm>
              <a:off x="5075810" y="-16333"/>
              <a:ext cx="2383282" cy="931613"/>
            </a:xfrm>
            <a:custGeom>
              <a:avLst/>
              <a:gdLst>
                <a:gd name="T0" fmla="*/ 782 w 809"/>
                <a:gd name="T1" fmla="*/ 136 h 316"/>
                <a:gd name="T2" fmla="*/ 751 w 809"/>
                <a:gd name="T3" fmla="*/ 126 h 316"/>
                <a:gd name="T4" fmla="*/ 695 w 809"/>
                <a:gd name="T5" fmla="*/ 130 h 316"/>
                <a:gd name="T6" fmla="*/ 714 w 809"/>
                <a:gd name="T7" fmla="*/ 96 h 316"/>
                <a:gd name="T8" fmla="*/ 687 w 809"/>
                <a:gd name="T9" fmla="*/ 90 h 316"/>
                <a:gd name="T10" fmla="*/ 671 w 809"/>
                <a:gd name="T11" fmla="*/ 75 h 316"/>
                <a:gd name="T12" fmla="*/ 670 w 809"/>
                <a:gd name="T13" fmla="*/ 53 h 316"/>
                <a:gd name="T14" fmla="*/ 683 w 809"/>
                <a:gd name="T15" fmla="*/ 9 h 316"/>
                <a:gd name="T16" fmla="*/ 622 w 809"/>
                <a:gd name="T17" fmla="*/ 15 h 316"/>
                <a:gd name="T18" fmla="*/ 355 w 809"/>
                <a:gd name="T19" fmla="*/ 146 h 316"/>
                <a:gd name="T20" fmla="*/ 533 w 809"/>
                <a:gd name="T21" fmla="*/ 19 h 316"/>
                <a:gd name="T22" fmla="*/ 481 w 809"/>
                <a:gd name="T23" fmla="*/ 22 h 316"/>
                <a:gd name="T24" fmla="*/ 90 w 809"/>
                <a:gd name="T25" fmla="*/ 236 h 316"/>
                <a:gd name="T26" fmla="*/ 429 w 809"/>
                <a:gd name="T27" fmla="*/ 17 h 316"/>
                <a:gd name="T28" fmla="*/ 396 w 809"/>
                <a:gd name="T29" fmla="*/ 10 h 316"/>
                <a:gd name="T30" fmla="*/ 203 w 809"/>
                <a:gd name="T31" fmla="*/ 98 h 316"/>
                <a:gd name="T32" fmla="*/ 301 w 809"/>
                <a:gd name="T33" fmla="*/ 34 h 316"/>
                <a:gd name="T34" fmla="*/ 285 w 809"/>
                <a:gd name="T35" fmla="*/ 11 h 316"/>
                <a:gd name="T36" fmla="*/ 191 w 809"/>
                <a:gd name="T37" fmla="*/ 54 h 316"/>
                <a:gd name="T38" fmla="*/ 164 w 809"/>
                <a:gd name="T39" fmla="*/ 47 h 316"/>
                <a:gd name="T40" fmla="*/ 152 w 809"/>
                <a:gd name="T41" fmla="*/ 30 h 316"/>
                <a:gd name="T42" fmla="*/ 88 w 809"/>
                <a:gd name="T43" fmla="*/ 48 h 316"/>
                <a:gd name="T44" fmla="*/ 63 w 809"/>
                <a:gd name="T45" fmla="*/ 38 h 316"/>
                <a:gd name="T46" fmla="*/ 55 w 809"/>
                <a:gd name="T47" fmla="*/ 17 h 316"/>
                <a:gd name="T48" fmla="*/ 22 w 809"/>
                <a:gd name="T49" fmla="*/ 15 h 316"/>
                <a:gd name="T50" fmla="*/ 11 w 809"/>
                <a:gd name="T51" fmla="*/ 26 h 316"/>
                <a:gd name="T52" fmla="*/ 17 w 809"/>
                <a:gd name="T53" fmla="*/ 29 h 316"/>
                <a:gd name="T54" fmla="*/ 51 w 809"/>
                <a:gd name="T55" fmla="*/ 33 h 316"/>
                <a:gd name="T56" fmla="*/ 29 w 809"/>
                <a:gd name="T57" fmla="*/ 89 h 316"/>
                <a:gd name="T58" fmla="*/ 32 w 809"/>
                <a:gd name="T59" fmla="*/ 116 h 316"/>
                <a:gd name="T60" fmla="*/ 11 w 809"/>
                <a:gd name="T61" fmla="*/ 150 h 316"/>
                <a:gd name="T62" fmla="*/ 7 w 809"/>
                <a:gd name="T63" fmla="*/ 176 h 316"/>
                <a:gd name="T64" fmla="*/ 63 w 809"/>
                <a:gd name="T65" fmla="*/ 171 h 316"/>
                <a:gd name="T66" fmla="*/ 16 w 809"/>
                <a:gd name="T67" fmla="*/ 218 h 316"/>
                <a:gd name="T68" fmla="*/ 40 w 809"/>
                <a:gd name="T69" fmla="*/ 230 h 316"/>
                <a:gd name="T70" fmla="*/ 34 w 809"/>
                <a:gd name="T71" fmla="*/ 258 h 316"/>
                <a:gd name="T72" fmla="*/ 24 w 809"/>
                <a:gd name="T73" fmla="*/ 297 h 316"/>
                <a:gd name="T74" fmla="*/ 40 w 809"/>
                <a:gd name="T75" fmla="*/ 315 h 316"/>
                <a:gd name="T76" fmla="*/ 149 w 809"/>
                <a:gd name="T77" fmla="*/ 282 h 316"/>
                <a:gd name="T78" fmla="*/ 544 w 809"/>
                <a:gd name="T79" fmla="*/ 66 h 316"/>
                <a:gd name="T80" fmla="*/ 243 w 809"/>
                <a:gd name="T81" fmla="*/ 274 h 316"/>
                <a:gd name="T82" fmla="*/ 272 w 809"/>
                <a:gd name="T83" fmla="*/ 293 h 316"/>
                <a:gd name="T84" fmla="*/ 287 w 809"/>
                <a:gd name="T85" fmla="*/ 312 h 316"/>
                <a:gd name="T86" fmla="*/ 394 w 809"/>
                <a:gd name="T87" fmla="*/ 280 h 316"/>
                <a:gd name="T88" fmla="*/ 431 w 809"/>
                <a:gd name="T89" fmla="*/ 279 h 316"/>
                <a:gd name="T90" fmla="*/ 545 w 809"/>
                <a:gd name="T91" fmla="*/ 234 h 316"/>
                <a:gd name="T92" fmla="*/ 536 w 809"/>
                <a:gd name="T93" fmla="*/ 266 h 316"/>
                <a:gd name="T94" fmla="*/ 518 w 809"/>
                <a:gd name="T95" fmla="*/ 312 h 316"/>
                <a:gd name="T96" fmla="*/ 569 w 809"/>
                <a:gd name="T97" fmla="*/ 307 h 316"/>
                <a:gd name="T98" fmla="*/ 604 w 809"/>
                <a:gd name="T99" fmla="*/ 312 h 316"/>
                <a:gd name="T100" fmla="*/ 688 w 809"/>
                <a:gd name="T101" fmla="*/ 270 h 316"/>
                <a:gd name="T102" fmla="*/ 725 w 809"/>
                <a:gd name="T103" fmla="*/ 228 h 316"/>
                <a:gd name="T104" fmla="*/ 805 w 809"/>
                <a:gd name="T105" fmla="*/ 146 h 316"/>
                <a:gd name="T106" fmla="*/ 266 w 809"/>
                <a:gd name="T107" fmla="*/ 27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9" h="316">
                  <a:moveTo>
                    <a:pt x="805" y="146"/>
                  </a:moveTo>
                  <a:cubicBezTo>
                    <a:pt x="804" y="145"/>
                    <a:pt x="802" y="144"/>
                    <a:pt x="801" y="143"/>
                  </a:cubicBezTo>
                  <a:cubicBezTo>
                    <a:pt x="796" y="142"/>
                    <a:pt x="791" y="144"/>
                    <a:pt x="698" y="200"/>
                  </a:cubicBezTo>
                  <a:cubicBezTo>
                    <a:pt x="786" y="143"/>
                    <a:pt x="786" y="142"/>
                    <a:pt x="782" y="136"/>
                  </a:cubicBezTo>
                  <a:cubicBezTo>
                    <a:pt x="781" y="134"/>
                    <a:pt x="780" y="133"/>
                    <a:pt x="778" y="133"/>
                  </a:cubicBezTo>
                  <a:cubicBezTo>
                    <a:pt x="774" y="132"/>
                    <a:pt x="766" y="135"/>
                    <a:pt x="716" y="165"/>
                  </a:cubicBezTo>
                  <a:cubicBezTo>
                    <a:pt x="757" y="138"/>
                    <a:pt x="758" y="135"/>
                    <a:pt x="755" y="129"/>
                  </a:cubicBezTo>
                  <a:cubicBezTo>
                    <a:pt x="754" y="127"/>
                    <a:pt x="753" y="126"/>
                    <a:pt x="751" y="126"/>
                  </a:cubicBezTo>
                  <a:cubicBezTo>
                    <a:pt x="746" y="125"/>
                    <a:pt x="737" y="129"/>
                    <a:pt x="662" y="174"/>
                  </a:cubicBezTo>
                  <a:cubicBezTo>
                    <a:pt x="752" y="117"/>
                    <a:pt x="751" y="116"/>
                    <a:pt x="748" y="109"/>
                  </a:cubicBezTo>
                  <a:cubicBezTo>
                    <a:pt x="747" y="108"/>
                    <a:pt x="745" y="107"/>
                    <a:pt x="744" y="106"/>
                  </a:cubicBezTo>
                  <a:cubicBezTo>
                    <a:pt x="740" y="105"/>
                    <a:pt x="732" y="108"/>
                    <a:pt x="695" y="130"/>
                  </a:cubicBezTo>
                  <a:cubicBezTo>
                    <a:pt x="707" y="122"/>
                    <a:pt x="716" y="116"/>
                    <a:pt x="723" y="112"/>
                  </a:cubicBezTo>
                  <a:cubicBezTo>
                    <a:pt x="734" y="104"/>
                    <a:pt x="741" y="99"/>
                    <a:pt x="737" y="93"/>
                  </a:cubicBezTo>
                  <a:cubicBezTo>
                    <a:pt x="736" y="91"/>
                    <a:pt x="735" y="90"/>
                    <a:pt x="733" y="90"/>
                  </a:cubicBezTo>
                  <a:cubicBezTo>
                    <a:pt x="730" y="89"/>
                    <a:pt x="725" y="91"/>
                    <a:pt x="714" y="96"/>
                  </a:cubicBezTo>
                  <a:cubicBezTo>
                    <a:pt x="717" y="95"/>
                    <a:pt x="719" y="93"/>
                    <a:pt x="721" y="92"/>
                  </a:cubicBezTo>
                  <a:cubicBezTo>
                    <a:pt x="736" y="81"/>
                    <a:pt x="742" y="76"/>
                    <a:pt x="738" y="70"/>
                  </a:cubicBezTo>
                  <a:cubicBezTo>
                    <a:pt x="737" y="69"/>
                    <a:pt x="736" y="68"/>
                    <a:pt x="734" y="67"/>
                  </a:cubicBezTo>
                  <a:cubicBezTo>
                    <a:pt x="730" y="66"/>
                    <a:pt x="723" y="69"/>
                    <a:pt x="687" y="90"/>
                  </a:cubicBezTo>
                  <a:cubicBezTo>
                    <a:pt x="695" y="85"/>
                    <a:pt x="702" y="80"/>
                    <a:pt x="707" y="76"/>
                  </a:cubicBezTo>
                  <a:cubicBezTo>
                    <a:pt x="723" y="65"/>
                    <a:pt x="729" y="60"/>
                    <a:pt x="725" y="54"/>
                  </a:cubicBezTo>
                  <a:cubicBezTo>
                    <a:pt x="724" y="53"/>
                    <a:pt x="723" y="51"/>
                    <a:pt x="721" y="51"/>
                  </a:cubicBezTo>
                  <a:cubicBezTo>
                    <a:pt x="717" y="50"/>
                    <a:pt x="709" y="53"/>
                    <a:pt x="671" y="75"/>
                  </a:cubicBezTo>
                  <a:cubicBezTo>
                    <a:pt x="673" y="74"/>
                    <a:pt x="676" y="72"/>
                    <a:pt x="678" y="71"/>
                  </a:cubicBezTo>
                  <a:cubicBezTo>
                    <a:pt x="696" y="58"/>
                    <a:pt x="701" y="54"/>
                    <a:pt x="697" y="48"/>
                  </a:cubicBezTo>
                  <a:cubicBezTo>
                    <a:pt x="696" y="46"/>
                    <a:pt x="695" y="45"/>
                    <a:pt x="693" y="45"/>
                  </a:cubicBezTo>
                  <a:cubicBezTo>
                    <a:pt x="690" y="44"/>
                    <a:pt x="684" y="46"/>
                    <a:pt x="670" y="53"/>
                  </a:cubicBezTo>
                  <a:cubicBezTo>
                    <a:pt x="695" y="37"/>
                    <a:pt x="693" y="34"/>
                    <a:pt x="691" y="30"/>
                  </a:cubicBezTo>
                  <a:cubicBezTo>
                    <a:pt x="690" y="28"/>
                    <a:pt x="688" y="27"/>
                    <a:pt x="687" y="27"/>
                  </a:cubicBezTo>
                  <a:cubicBezTo>
                    <a:pt x="683" y="26"/>
                    <a:pt x="672" y="30"/>
                    <a:pt x="644" y="46"/>
                  </a:cubicBezTo>
                  <a:cubicBezTo>
                    <a:pt x="685" y="20"/>
                    <a:pt x="686" y="15"/>
                    <a:pt x="683" y="9"/>
                  </a:cubicBezTo>
                  <a:cubicBezTo>
                    <a:pt x="682" y="8"/>
                    <a:pt x="681" y="7"/>
                    <a:pt x="679" y="6"/>
                  </a:cubicBezTo>
                  <a:cubicBezTo>
                    <a:pt x="673" y="5"/>
                    <a:pt x="647" y="18"/>
                    <a:pt x="539" y="83"/>
                  </a:cubicBezTo>
                  <a:cubicBezTo>
                    <a:pt x="631" y="26"/>
                    <a:pt x="630" y="24"/>
                    <a:pt x="626" y="18"/>
                  </a:cubicBezTo>
                  <a:cubicBezTo>
                    <a:pt x="625" y="16"/>
                    <a:pt x="624" y="15"/>
                    <a:pt x="622" y="15"/>
                  </a:cubicBezTo>
                  <a:cubicBezTo>
                    <a:pt x="617" y="13"/>
                    <a:pt x="604" y="19"/>
                    <a:pt x="577" y="34"/>
                  </a:cubicBezTo>
                  <a:cubicBezTo>
                    <a:pt x="585" y="26"/>
                    <a:pt x="584" y="24"/>
                    <a:pt x="582" y="21"/>
                  </a:cubicBezTo>
                  <a:cubicBezTo>
                    <a:pt x="581" y="20"/>
                    <a:pt x="580" y="18"/>
                    <a:pt x="578" y="18"/>
                  </a:cubicBezTo>
                  <a:cubicBezTo>
                    <a:pt x="570" y="16"/>
                    <a:pt x="535" y="36"/>
                    <a:pt x="355" y="146"/>
                  </a:cubicBezTo>
                  <a:cubicBezTo>
                    <a:pt x="297" y="181"/>
                    <a:pt x="232" y="220"/>
                    <a:pt x="183" y="249"/>
                  </a:cubicBezTo>
                  <a:cubicBezTo>
                    <a:pt x="228" y="221"/>
                    <a:pt x="287" y="186"/>
                    <a:pt x="339" y="155"/>
                  </a:cubicBezTo>
                  <a:cubicBezTo>
                    <a:pt x="543" y="32"/>
                    <a:pt x="542" y="31"/>
                    <a:pt x="537" y="22"/>
                  </a:cubicBezTo>
                  <a:cubicBezTo>
                    <a:pt x="536" y="21"/>
                    <a:pt x="535" y="20"/>
                    <a:pt x="533" y="19"/>
                  </a:cubicBezTo>
                  <a:cubicBezTo>
                    <a:pt x="530" y="18"/>
                    <a:pt x="521" y="22"/>
                    <a:pt x="498" y="35"/>
                  </a:cubicBezTo>
                  <a:cubicBezTo>
                    <a:pt x="514" y="23"/>
                    <a:pt x="514" y="19"/>
                    <a:pt x="512" y="15"/>
                  </a:cubicBezTo>
                  <a:cubicBezTo>
                    <a:pt x="511" y="14"/>
                    <a:pt x="509" y="13"/>
                    <a:pt x="508" y="12"/>
                  </a:cubicBezTo>
                  <a:cubicBezTo>
                    <a:pt x="504" y="11"/>
                    <a:pt x="496" y="14"/>
                    <a:pt x="481" y="22"/>
                  </a:cubicBezTo>
                  <a:cubicBezTo>
                    <a:pt x="493" y="12"/>
                    <a:pt x="493" y="9"/>
                    <a:pt x="491" y="5"/>
                  </a:cubicBezTo>
                  <a:cubicBezTo>
                    <a:pt x="490" y="4"/>
                    <a:pt x="489" y="3"/>
                    <a:pt x="487" y="2"/>
                  </a:cubicBezTo>
                  <a:cubicBezTo>
                    <a:pt x="480" y="1"/>
                    <a:pt x="446" y="20"/>
                    <a:pt x="276" y="124"/>
                  </a:cubicBezTo>
                  <a:cubicBezTo>
                    <a:pt x="213" y="162"/>
                    <a:pt x="141" y="206"/>
                    <a:pt x="90" y="236"/>
                  </a:cubicBezTo>
                  <a:cubicBezTo>
                    <a:pt x="131" y="210"/>
                    <a:pt x="185" y="178"/>
                    <a:pt x="233" y="149"/>
                  </a:cubicBezTo>
                  <a:cubicBezTo>
                    <a:pt x="281" y="119"/>
                    <a:pt x="332" y="89"/>
                    <a:pt x="368" y="66"/>
                  </a:cubicBezTo>
                  <a:cubicBezTo>
                    <a:pt x="388" y="54"/>
                    <a:pt x="402" y="44"/>
                    <a:pt x="412" y="38"/>
                  </a:cubicBezTo>
                  <a:cubicBezTo>
                    <a:pt x="426" y="28"/>
                    <a:pt x="433" y="23"/>
                    <a:pt x="429" y="17"/>
                  </a:cubicBezTo>
                  <a:cubicBezTo>
                    <a:pt x="428" y="15"/>
                    <a:pt x="427" y="14"/>
                    <a:pt x="425" y="14"/>
                  </a:cubicBezTo>
                  <a:cubicBezTo>
                    <a:pt x="421" y="13"/>
                    <a:pt x="410" y="17"/>
                    <a:pt x="390" y="28"/>
                  </a:cubicBezTo>
                  <a:cubicBezTo>
                    <a:pt x="403" y="18"/>
                    <a:pt x="402" y="16"/>
                    <a:pt x="400" y="13"/>
                  </a:cubicBezTo>
                  <a:cubicBezTo>
                    <a:pt x="399" y="11"/>
                    <a:pt x="397" y="10"/>
                    <a:pt x="396" y="10"/>
                  </a:cubicBezTo>
                  <a:cubicBezTo>
                    <a:pt x="392" y="9"/>
                    <a:pt x="385" y="11"/>
                    <a:pt x="352" y="30"/>
                  </a:cubicBezTo>
                  <a:cubicBezTo>
                    <a:pt x="376" y="14"/>
                    <a:pt x="375" y="11"/>
                    <a:pt x="372" y="7"/>
                  </a:cubicBezTo>
                  <a:cubicBezTo>
                    <a:pt x="371" y="6"/>
                    <a:pt x="370" y="4"/>
                    <a:pt x="368" y="4"/>
                  </a:cubicBezTo>
                  <a:cubicBezTo>
                    <a:pt x="362" y="2"/>
                    <a:pt x="346" y="11"/>
                    <a:pt x="203" y="98"/>
                  </a:cubicBezTo>
                  <a:cubicBezTo>
                    <a:pt x="182" y="111"/>
                    <a:pt x="160" y="124"/>
                    <a:pt x="139" y="137"/>
                  </a:cubicBezTo>
                  <a:cubicBezTo>
                    <a:pt x="149" y="131"/>
                    <a:pt x="159" y="125"/>
                    <a:pt x="169" y="119"/>
                  </a:cubicBezTo>
                  <a:cubicBezTo>
                    <a:pt x="205" y="96"/>
                    <a:pt x="241" y="73"/>
                    <a:pt x="268" y="56"/>
                  </a:cubicBezTo>
                  <a:cubicBezTo>
                    <a:pt x="283" y="46"/>
                    <a:pt x="293" y="39"/>
                    <a:pt x="301" y="34"/>
                  </a:cubicBezTo>
                  <a:cubicBezTo>
                    <a:pt x="310" y="27"/>
                    <a:pt x="317" y="22"/>
                    <a:pt x="313" y="16"/>
                  </a:cubicBezTo>
                  <a:cubicBezTo>
                    <a:pt x="312" y="15"/>
                    <a:pt x="311" y="14"/>
                    <a:pt x="309" y="13"/>
                  </a:cubicBezTo>
                  <a:cubicBezTo>
                    <a:pt x="305" y="12"/>
                    <a:pt x="295" y="16"/>
                    <a:pt x="220" y="62"/>
                  </a:cubicBezTo>
                  <a:cubicBezTo>
                    <a:pt x="289" y="18"/>
                    <a:pt x="288" y="17"/>
                    <a:pt x="285" y="11"/>
                  </a:cubicBezTo>
                  <a:cubicBezTo>
                    <a:pt x="284" y="9"/>
                    <a:pt x="282" y="8"/>
                    <a:pt x="281" y="8"/>
                  </a:cubicBezTo>
                  <a:cubicBezTo>
                    <a:pt x="275" y="7"/>
                    <a:pt x="264" y="13"/>
                    <a:pt x="151" y="81"/>
                  </a:cubicBezTo>
                  <a:cubicBezTo>
                    <a:pt x="145" y="85"/>
                    <a:pt x="139" y="89"/>
                    <a:pt x="132" y="93"/>
                  </a:cubicBezTo>
                  <a:cubicBezTo>
                    <a:pt x="154" y="79"/>
                    <a:pt x="175" y="65"/>
                    <a:pt x="191" y="54"/>
                  </a:cubicBezTo>
                  <a:cubicBezTo>
                    <a:pt x="227" y="30"/>
                    <a:pt x="229" y="27"/>
                    <a:pt x="226" y="21"/>
                  </a:cubicBezTo>
                  <a:cubicBezTo>
                    <a:pt x="225" y="20"/>
                    <a:pt x="223" y="19"/>
                    <a:pt x="222" y="18"/>
                  </a:cubicBezTo>
                  <a:cubicBezTo>
                    <a:pt x="217" y="17"/>
                    <a:pt x="210" y="20"/>
                    <a:pt x="154" y="54"/>
                  </a:cubicBezTo>
                  <a:cubicBezTo>
                    <a:pt x="157" y="52"/>
                    <a:pt x="161" y="49"/>
                    <a:pt x="164" y="47"/>
                  </a:cubicBezTo>
                  <a:cubicBezTo>
                    <a:pt x="196" y="25"/>
                    <a:pt x="198" y="23"/>
                    <a:pt x="195" y="17"/>
                  </a:cubicBezTo>
                  <a:cubicBezTo>
                    <a:pt x="194" y="16"/>
                    <a:pt x="192" y="14"/>
                    <a:pt x="191" y="14"/>
                  </a:cubicBezTo>
                  <a:cubicBezTo>
                    <a:pt x="187" y="13"/>
                    <a:pt x="183" y="14"/>
                    <a:pt x="129" y="47"/>
                  </a:cubicBezTo>
                  <a:cubicBezTo>
                    <a:pt x="138" y="41"/>
                    <a:pt x="145" y="35"/>
                    <a:pt x="152" y="30"/>
                  </a:cubicBezTo>
                  <a:cubicBezTo>
                    <a:pt x="177" y="12"/>
                    <a:pt x="180" y="9"/>
                    <a:pt x="176" y="4"/>
                  </a:cubicBezTo>
                  <a:cubicBezTo>
                    <a:pt x="175" y="2"/>
                    <a:pt x="174" y="1"/>
                    <a:pt x="172" y="1"/>
                  </a:cubicBezTo>
                  <a:cubicBezTo>
                    <a:pt x="168" y="0"/>
                    <a:pt x="165" y="1"/>
                    <a:pt x="97" y="43"/>
                  </a:cubicBezTo>
                  <a:cubicBezTo>
                    <a:pt x="94" y="44"/>
                    <a:pt x="91" y="46"/>
                    <a:pt x="88" y="48"/>
                  </a:cubicBezTo>
                  <a:cubicBezTo>
                    <a:pt x="130" y="13"/>
                    <a:pt x="130" y="13"/>
                    <a:pt x="127" y="7"/>
                  </a:cubicBezTo>
                  <a:cubicBezTo>
                    <a:pt x="126" y="6"/>
                    <a:pt x="125" y="5"/>
                    <a:pt x="123" y="5"/>
                  </a:cubicBezTo>
                  <a:cubicBezTo>
                    <a:pt x="119" y="4"/>
                    <a:pt x="119" y="4"/>
                    <a:pt x="74" y="31"/>
                  </a:cubicBezTo>
                  <a:cubicBezTo>
                    <a:pt x="71" y="33"/>
                    <a:pt x="67" y="35"/>
                    <a:pt x="63" y="38"/>
                  </a:cubicBezTo>
                  <a:cubicBezTo>
                    <a:pt x="63" y="38"/>
                    <a:pt x="63" y="37"/>
                    <a:pt x="63" y="37"/>
                  </a:cubicBezTo>
                  <a:cubicBezTo>
                    <a:pt x="90" y="10"/>
                    <a:pt x="90" y="10"/>
                    <a:pt x="87" y="5"/>
                  </a:cubicBezTo>
                  <a:cubicBezTo>
                    <a:pt x="86" y="4"/>
                    <a:pt x="85" y="3"/>
                    <a:pt x="84" y="2"/>
                  </a:cubicBezTo>
                  <a:cubicBezTo>
                    <a:pt x="80" y="1"/>
                    <a:pt x="80" y="1"/>
                    <a:pt x="55" y="17"/>
                  </a:cubicBezTo>
                  <a:cubicBezTo>
                    <a:pt x="47" y="22"/>
                    <a:pt x="37" y="28"/>
                    <a:pt x="31" y="31"/>
                  </a:cubicBezTo>
                  <a:cubicBezTo>
                    <a:pt x="31" y="30"/>
                    <a:pt x="30" y="29"/>
                    <a:pt x="30" y="28"/>
                  </a:cubicBezTo>
                  <a:cubicBezTo>
                    <a:pt x="26" y="18"/>
                    <a:pt x="26" y="18"/>
                    <a:pt x="25" y="17"/>
                  </a:cubicBezTo>
                  <a:cubicBezTo>
                    <a:pt x="25" y="16"/>
                    <a:pt x="23" y="15"/>
                    <a:pt x="22" y="15"/>
                  </a:cubicBezTo>
                  <a:cubicBezTo>
                    <a:pt x="19" y="14"/>
                    <a:pt x="19" y="14"/>
                    <a:pt x="10" y="19"/>
                  </a:cubicBezTo>
                  <a:cubicBezTo>
                    <a:pt x="7" y="21"/>
                    <a:pt x="4" y="23"/>
                    <a:pt x="3" y="24"/>
                  </a:cubicBezTo>
                  <a:cubicBezTo>
                    <a:pt x="5" y="29"/>
                    <a:pt x="5" y="29"/>
                    <a:pt x="5" y="29"/>
                  </a:cubicBezTo>
                  <a:cubicBezTo>
                    <a:pt x="11" y="26"/>
                    <a:pt x="11" y="26"/>
                    <a:pt x="11" y="26"/>
                  </a:cubicBezTo>
                  <a:cubicBezTo>
                    <a:pt x="5" y="29"/>
                    <a:pt x="5" y="29"/>
                    <a:pt x="5" y="29"/>
                  </a:cubicBezTo>
                  <a:cubicBezTo>
                    <a:pt x="4" y="35"/>
                    <a:pt x="4" y="35"/>
                    <a:pt x="4" y="35"/>
                  </a:cubicBezTo>
                  <a:cubicBezTo>
                    <a:pt x="6" y="35"/>
                    <a:pt x="6" y="35"/>
                    <a:pt x="16" y="30"/>
                  </a:cubicBezTo>
                  <a:cubicBezTo>
                    <a:pt x="17" y="30"/>
                    <a:pt x="17" y="29"/>
                    <a:pt x="17" y="29"/>
                  </a:cubicBezTo>
                  <a:cubicBezTo>
                    <a:pt x="18" y="30"/>
                    <a:pt x="18" y="31"/>
                    <a:pt x="19" y="33"/>
                  </a:cubicBezTo>
                  <a:cubicBezTo>
                    <a:pt x="23" y="42"/>
                    <a:pt x="23" y="42"/>
                    <a:pt x="23" y="42"/>
                  </a:cubicBezTo>
                  <a:cubicBezTo>
                    <a:pt x="24" y="43"/>
                    <a:pt x="25" y="45"/>
                    <a:pt x="27" y="45"/>
                  </a:cubicBezTo>
                  <a:cubicBezTo>
                    <a:pt x="30" y="46"/>
                    <a:pt x="30" y="46"/>
                    <a:pt x="51" y="33"/>
                  </a:cubicBezTo>
                  <a:cubicBezTo>
                    <a:pt x="26" y="59"/>
                    <a:pt x="26" y="60"/>
                    <a:pt x="28" y="64"/>
                  </a:cubicBezTo>
                  <a:cubicBezTo>
                    <a:pt x="29" y="66"/>
                    <a:pt x="31" y="67"/>
                    <a:pt x="32" y="67"/>
                  </a:cubicBezTo>
                  <a:cubicBezTo>
                    <a:pt x="36" y="68"/>
                    <a:pt x="36" y="68"/>
                    <a:pt x="68" y="49"/>
                  </a:cubicBezTo>
                  <a:cubicBezTo>
                    <a:pt x="25" y="83"/>
                    <a:pt x="25" y="84"/>
                    <a:pt x="29" y="89"/>
                  </a:cubicBezTo>
                  <a:cubicBezTo>
                    <a:pt x="29" y="90"/>
                    <a:pt x="31" y="91"/>
                    <a:pt x="32" y="92"/>
                  </a:cubicBezTo>
                  <a:cubicBezTo>
                    <a:pt x="36" y="93"/>
                    <a:pt x="37" y="93"/>
                    <a:pt x="84" y="64"/>
                  </a:cubicBezTo>
                  <a:cubicBezTo>
                    <a:pt x="25" y="107"/>
                    <a:pt x="25" y="107"/>
                    <a:pt x="28" y="113"/>
                  </a:cubicBezTo>
                  <a:cubicBezTo>
                    <a:pt x="29" y="115"/>
                    <a:pt x="30" y="116"/>
                    <a:pt x="32" y="116"/>
                  </a:cubicBezTo>
                  <a:cubicBezTo>
                    <a:pt x="35" y="117"/>
                    <a:pt x="36" y="117"/>
                    <a:pt x="54" y="106"/>
                  </a:cubicBezTo>
                  <a:cubicBezTo>
                    <a:pt x="47" y="111"/>
                    <a:pt x="40" y="116"/>
                    <a:pt x="34" y="120"/>
                  </a:cubicBezTo>
                  <a:cubicBezTo>
                    <a:pt x="7" y="138"/>
                    <a:pt x="4" y="141"/>
                    <a:pt x="7" y="147"/>
                  </a:cubicBezTo>
                  <a:cubicBezTo>
                    <a:pt x="8" y="148"/>
                    <a:pt x="10" y="150"/>
                    <a:pt x="11" y="150"/>
                  </a:cubicBezTo>
                  <a:cubicBezTo>
                    <a:pt x="15" y="151"/>
                    <a:pt x="22" y="148"/>
                    <a:pt x="63" y="124"/>
                  </a:cubicBezTo>
                  <a:cubicBezTo>
                    <a:pt x="53" y="130"/>
                    <a:pt x="44" y="136"/>
                    <a:pt x="37" y="141"/>
                  </a:cubicBezTo>
                  <a:cubicBezTo>
                    <a:pt x="2" y="165"/>
                    <a:pt x="0" y="167"/>
                    <a:pt x="3" y="173"/>
                  </a:cubicBezTo>
                  <a:cubicBezTo>
                    <a:pt x="4" y="175"/>
                    <a:pt x="6" y="176"/>
                    <a:pt x="7" y="176"/>
                  </a:cubicBezTo>
                  <a:cubicBezTo>
                    <a:pt x="11" y="177"/>
                    <a:pt x="19" y="174"/>
                    <a:pt x="53" y="154"/>
                  </a:cubicBezTo>
                  <a:cubicBezTo>
                    <a:pt x="15" y="179"/>
                    <a:pt x="16" y="181"/>
                    <a:pt x="19" y="186"/>
                  </a:cubicBezTo>
                  <a:cubicBezTo>
                    <a:pt x="20" y="187"/>
                    <a:pt x="22" y="188"/>
                    <a:pt x="23" y="189"/>
                  </a:cubicBezTo>
                  <a:cubicBezTo>
                    <a:pt x="27" y="190"/>
                    <a:pt x="37" y="186"/>
                    <a:pt x="63" y="171"/>
                  </a:cubicBezTo>
                  <a:cubicBezTo>
                    <a:pt x="62" y="172"/>
                    <a:pt x="61" y="173"/>
                    <a:pt x="59" y="174"/>
                  </a:cubicBezTo>
                  <a:cubicBezTo>
                    <a:pt x="44" y="183"/>
                    <a:pt x="33" y="191"/>
                    <a:pt x="26" y="196"/>
                  </a:cubicBezTo>
                  <a:cubicBezTo>
                    <a:pt x="15" y="204"/>
                    <a:pt x="9" y="209"/>
                    <a:pt x="12" y="215"/>
                  </a:cubicBezTo>
                  <a:cubicBezTo>
                    <a:pt x="13" y="216"/>
                    <a:pt x="15" y="217"/>
                    <a:pt x="16" y="218"/>
                  </a:cubicBezTo>
                  <a:cubicBezTo>
                    <a:pt x="19" y="219"/>
                    <a:pt x="25" y="217"/>
                    <a:pt x="37" y="210"/>
                  </a:cubicBezTo>
                  <a:cubicBezTo>
                    <a:pt x="8" y="230"/>
                    <a:pt x="9" y="232"/>
                    <a:pt x="12" y="236"/>
                  </a:cubicBezTo>
                  <a:cubicBezTo>
                    <a:pt x="13" y="238"/>
                    <a:pt x="14" y="239"/>
                    <a:pt x="16" y="239"/>
                  </a:cubicBezTo>
                  <a:cubicBezTo>
                    <a:pt x="19" y="240"/>
                    <a:pt x="25" y="238"/>
                    <a:pt x="40" y="230"/>
                  </a:cubicBezTo>
                  <a:cubicBezTo>
                    <a:pt x="25" y="240"/>
                    <a:pt x="20" y="245"/>
                    <a:pt x="23" y="251"/>
                  </a:cubicBezTo>
                  <a:cubicBezTo>
                    <a:pt x="24" y="253"/>
                    <a:pt x="26" y="254"/>
                    <a:pt x="27" y="254"/>
                  </a:cubicBezTo>
                  <a:cubicBezTo>
                    <a:pt x="31" y="255"/>
                    <a:pt x="40" y="251"/>
                    <a:pt x="70" y="234"/>
                  </a:cubicBezTo>
                  <a:cubicBezTo>
                    <a:pt x="54" y="244"/>
                    <a:pt x="42" y="252"/>
                    <a:pt x="34" y="258"/>
                  </a:cubicBezTo>
                  <a:cubicBezTo>
                    <a:pt x="18" y="269"/>
                    <a:pt x="12" y="274"/>
                    <a:pt x="16" y="280"/>
                  </a:cubicBezTo>
                  <a:cubicBezTo>
                    <a:pt x="17" y="282"/>
                    <a:pt x="18" y="283"/>
                    <a:pt x="20" y="283"/>
                  </a:cubicBezTo>
                  <a:cubicBezTo>
                    <a:pt x="23" y="284"/>
                    <a:pt x="29" y="282"/>
                    <a:pt x="39" y="277"/>
                  </a:cubicBezTo>
                  <a:cubicBezTo>
                    <a:pt x="26" y="286"/>
                    <a:pt x="21" y="291"/>
                    <a:pt x="24" y="297"/>
                  </a:cubicBezTo>
                  <a:cubicBezTo>
                    <a:pt x="25" y="299"/>
                    <a:pt x="26" y="300"/>
                    <a:pt x="28" y="300"/>
                  </a:cubicBezTo>
                  <a:cubicBezTo>
                    <a:pt x="31" y="301"/>
                    <a:pt x="37" y="299"/>
                    <a:pt x="48" y="294"/>
                  </a:cubicBezTo>
                  <a:cubicBezTo>
                    <a:pt x="34" y="305"/>
                    <a:pt x="34" y="308"/>
                    <a:pt x="36" y="312"/>
                  </a:cubicBezTo>
                  <a:cubicBezTo>
                    <a:pt x="37" y="313"/>
                    <a:pt x="39" y="314"/>
                    <a:pt x="40" y="315"/>
                  </a:cubicBezTo>
                  <a:cubicBezTo>
                    <a:pt x="47" y="316"/>
                    <a:pt x="70" y="305"/>
                    <a:pt x="122" y="275"/>
                  </a:cubicBezTo>
                  <a:cubicBezTo>
                    <a:pt x="105" y="287"/>
                    <a:pt x="100" y="292"/>
                    <a:pt x="103" y="297"/>
                  </a:cubicBezTo>
                  <a:cubicBezTo>
                    <a:pt x="104" y="299"/>
                    <a:pt x="106" y="300"/>
                    <a:pt x="108" y="301"/>
                  </a:cubicBezTo>
                  <a:cubicBezTo>
                    <a:pt x="112" y="302"/>
                    <a:pt x="122" y="297"/>
                    <a:pt x="149" y="282"/>
                  </a:cubicBezTo>
                  <a:cubicBezTo>
                    <a:pt x="129" y="296"/>
                    <a:pt x="131" y="299"/>
                    <a:pt x="133" y="303"/>
                  </a:cubicBezTo>
                  <a:cubicBezTo>
                    <a:pt x="134" y="304"/>
                    <a:pt x="135" y="305"/>
                    <a:pt x="137" y="306"/>
                  </a:cubicBezTo>
                  <a:cubicBezTo>
                    <a:pt x="145" y="308"/>
                    <a:pt x="183" y="286"/>
                    <a:pt x="359" y="178"/>
                  </a:cubicBezTo>
                  <a:cubicBezTo>
                    <a:pt x="421" y="140"/>
                    <a:pt x="491" y="97"/>
                    <a:pt x="544" y="66"/>
                  </a:cubicBezTo>
                  <a:cubicBezTo>
                    <a:pt x="504" y="91"/>
                    <a:pt x="453" y="122"/>
                    <a:pt x="408" y="149"/>
                  </a:cubicBezTo>
                  <a:cubicBezTo>
                    <a:pt x="186" y="283"/>
                    <a:pt x="187" y="285"/>
                    <a:pt x="192" y="293"/>
                  </a:cubicBezTo>
                  <a:cubicBezTo>
                    <a:pt x="193" y="295"/>
                    <a:pt x="194" y="296"/>
                    <a:pt x="196" y="296"/>
                  </a:cubicBezTo>
                  <a:cubicBezTo>
                    <a:pt x="200" y="297"/>
                    <a:pt x="212" y="292"/>
                    <a:pt x="243" y="274"/>
                  </a:cubicBezTo>
                  <a:cubicBezTo>
                    <a:pt x="207" y="298"/>
                    <a:pt x="206" y="303"/>
                    <a:pt x="209" y="308"/>
                  </a:cubicBezTo>
                  <a:cubicBezTo>
                    <a:pt x="210" y="310"/>
                    <a:pt x="212" y="311"/>
                    <a:pt x="214" y="311"/>
                  </a:cubicBezTo>
                  <a:cubicBezTo>
                    <a:pt x="219" y="313"/>
                    <a:pt x="237" y="305"/>
                    <a:pt x="276" y="282"/>
                  </a:cubicBezTo>
                  <a:cubicBezTo>
                    <a:pt x="269" y="288"/>
                    <a:pt x="270" y="291"/>
                    <a:pt x="272" y="293"/>
                  </a:cubicBezTo>
                  <a:cubicBezTo>
                    <a:pt x="273" y="295"/>
                    <a:pt x="274" y="296"/>
                    <a:pt x="276" y="297"/>
                  </a:cubicBezTo>
                  <a:cubicBezTo>
                    <a:pt x="280" y="297"/>
                    <a:pt x="288" y="294"/>
                    <a:pt x="305" y="285"/>
                  </a:cubicBezTo>
                  <a:cubicBezTo>
                    <a:pt x="279" y="303"/>
                    <a:pt x="280" y="305"/>
                    <a:pt x="283" y="309"/>
                  </a:cubicBezTo>
                  <a:cubicBezTo>
                    <a:pt x="284" y="311"/>
                    <a:pt x="285" y="312"/>
                    <a:pt x="287" y="312"/>
                  </a:cubicBezTo>
                  <a:cubicBezTo>
                    <a:pt x="293" y="314"/>
                    <a:pt x="315" y="304"/>
                    <a:pt x="380" y="265"/>
                  </a:cubicBezTo>
                  <a:cubicBezTo>
                    <a:pt x="343" y="289"/>
                    <a:pt x="344" y="291"/>
                    <a:pt x="347" y="296"/>
                  </a:cubicBezTo>
                  <a:cubicBezTo>
                    <a:pt x="348" y="298"/>
                    <a:pt x="349" y="299"/>
                    <a:pt x="351" y="299"/>
                  </a:cubicBezTo>
                  <a:cubicBezTo>
                    <a:pt x="355" y="300"/>
                    <a:pt x="365" y="296"/>
                    <a:pt x="394" y="280"/>
                  </a:cubicBezTo>
                  <a:cubicBezTo>
                    <a:pt x="390" y="282"/>
                    <a:pt x="387" y="284"/>
                    <a:pt x="385" y="286"/>
                  </a:cubicBezTo>
                  <a:cubicBezTo>
                    <a:pt x="373" y="294"/>
                    <a:pt x="367" y="299"/>
                    <a:pt x="370" y="305"/>
                  </a:cubicBezTo>
                  <a:cubicBezTo>
                    <a:pt x="371" y="306"/>
                    <a:pt x="373" y="307"/>
                    <a:pt x="374" y="308"/>
                  </a:cubicBezTo>
                  <a:cubicBezTo>
                    <a:pt x="378" y="309"/>
                    <a:pt x="387" y="305"/>
                    <a:pt x="431" y="279"/>
                  </a:cubicBezTo>
                  <a:cubicBezTo>
                    <a:pt x="392" y="305"/>
                    <a:pt x="394" y="307"/>
                    <a:pt x="396" y="312"/>
                  </a:cubicBezTo>
                  <a:cubicBezTo>
                    <a:pt x="397" y="314"/>
                    <a:pt x="399" y="315"/>
                    <a:pt x="400" y="315"/>
                  </a:cubicBezTo>
                  <a:cubicBezTo>
                    <a:pt x="401" y="315"/>
                    <a:pt x="401" y="315"/>
                    <a:pt x="402" y="315"/>
                  </a:cubicBezTo>
                  <a:cubicBezTo>
                    <a:pt x="409" y="315"/>
                    <a:pt x="430" y="304"/>
                    <a:pt x="545" y="234"/>
                  </a:cubicBezTo>
                  <a:cubicBezTo>
                    <a:pt x="451" y="293"/>
                    <a:pt x="452" y="295"/>
                    <a:pt x="456" y="302"/>
                  </a:cubicBezTo>
                  <a:cubicBezTo>
                    <a:pt x="457" y="303"/>
                    <a:pt x="458" y="304"/>
                    <a:pt x="460" y="305"/>
                  </a:cubicBezTo>
                  <a:cubicBezTo>
                    <a:pt x="465" y="306"/>
                    <a:pt x="479" y="300"/>
                    <a:pt x="551" y="256"/>
                  </a:cubicBezTo>
                  <a:cubicBezTo>
                    <a:pt x="546" y="259"/>
                    <a:pt x="541" y="263"/>
                    <a:pt x="536" y="266"/>
                  </a:cubicBezTo>
                  <a:cubicBezTo>
                    <a:pt x="500" y="289"/>
                    <a:pt x="498" y="292"/>
                    <a:pt x="501" y="298"/>
                  </a:cubicBezTo>
                  <a:cubicBezTo>
                    <a:pt x="502" y="299"/>
                    <a:pt x="504" y="300"/>
                    <a:pt x="505" y="301"/>
                  </a:cubicBezTo>
                  <a:cubicBezTo>
                    <a:pt x="509" y="302"/>
                    <a:pt x="519" y="298"/>
                    <a:pt x="573" y="265"/>
                  </a:cubicBezTo>
                  <a:cubicBezTo>
                    <a:pt x="514" y="304"/>
                    <a:pt x="515" y="306"/>
                    <a:pt x="518" y="312"/>
                  </a:cubicBezTo>
                  <a:cubicBezTo>
                    <a:pt x="519" y="313"/>
                    <a:pt x="520" y="314"/>
                    <a:pt x="522" y="314"/>
                  </a:cubicBezTo>
                  <a:cubicBezTo>
                    <a:pt x="527" y="316"/>
                    <a:pt x="534" y="313"/>
                    <a:pt x="664" y="234"/>
                  </a:cubicBezTo>
                  <a:cubicBezTo>
                    <a:pt x="642" y="248"/>
                    <a:pt x="621" y="262"/>
                    <a:pt x="604" y="273"/>
                  </a:cubicBezTo>
                  <a:cubicBezTo>
                    <a:pt x="568" y="298"/>
                    <a:pt x="566" y="301"/>
                    <a:pt x="569" y="307"/>
                  </a:cubicBezTo>
                  <a:cubicBezTo>
                    <a:pt x="570" y="308"/>
                    <a:pt x="571" y="309"/>
                    <a:pt x="573" y="310"/>
                  </a:cubicBezTo>
                  <a:cubicBezTo>
                    <a:pt x="578" y="311"/>
                    <a:pt x="582" y="309"/>
                    <a:pt x="658" y="262"/>
                  </a:cubicBezTo>
                  <a:cubicBezTo>
                    <a:pt x="647" y="271"/>
                    <a:pt x="636" y="279"/>
                    <a:pt x="627" y="286"/>
                  </a:cubicBezTo>
                  <a:cubicBezTo>
                    <a:pt x="604" y="303"/>
                    <a:pt x="601" y="306"/>
                    <a:pt x="604" y="312"/>
                  </a:cubicBezTo>
                  <a:cubicBezTo>
                    <a:pt x="605" y="313"/>
                    <a:pt x="606" y="314"/>
                    <a:pt x="608" y="314"/>
                  </a:cubicBezTo>
                  <a:cubicBezTo>
                    <a:pt x="611" y="315"/>
                    <a:pt x="611" y="315"/>
                    <a:pt x="651" y="291"/>
                  </a:cubicBezTo>
                  <a:cubicBezTo>
                    <a:pt x="665" y="283"/>
                    <a:pt x="682" y="272"/>
                    <a:pt x="686" y="271"/>
                  </a:cubicBezTo>
                  <a:cubicBezTo>
                    <a:pt x="687" y="271"/>
                    <a:pt x="688" y="270"/>
                    <a:pt x="688" y="270"/>
                  </a:cubicBezTo>
                  <a:cubicBezTo>
                    <a:pt x="691" y="268"/>
                    <a:pt x="692" y="265"/>
                    <a:pt x="690" y="262"/>
                  </a:cubicBezTo>
                  <a:cubicBezTo>
                    <a:pt x="690" y="260"/>
                    <a:pt x="688" y="259"/>
                    <a:pt x="687" y="259"/>
                  </a:cubicBezTo>
                  <a:cubicBezTo>
                    <a:pt x="686" y="259"/>
                    <a:pt x="685" y="258"/>
                    <a:pt x="684" y="259"/>
                  </a:cubicBezTo>
                  <a:cubicBezTo>
                    <a:pt x="699" y="247"/>
                    <a:pt x="714" y="237"/>
                    <a:pt x="725" y="228"/>
                  </a:cubicBezTo>
                  <a:cubicBezTo>
                    <a:pt x="745" y="214"/>
                    <a:pt x="749" y="210"/>
                    <a:pt x="746" y="205"/>
                  </a:cubicBezTo>
                  <a:cubicBezTo>
                    <a:pt x="745" y="203"/>
                    <a:pt x="743" y="202"/>
                    <a:pt x="742" y="202"/>
                  </a:cubicBezTo>
                  <a:cubicBezTo>
                    <a:pt x="740" y="201"/>
                    <a:pt x="739" y="201"/>
                    <a:pt x="731" y="205"/>
                  </a:cubicBezTo>
                  <a:cubicBezTo>
                    <a:pt x="809" y="154"/>
                    <a:pt x="808" y="152"/>
                    <a:pt x="805" y="146"/>
                  </a:cubicBezTo>
                  <a:close/>
                  <a:moveTo>
                    <a:pt x="107" y="269"/>
                  </a:moveTo>
                  <a:cubicBezTo>
                    <a:pt x="141" y="249"/>
                    <a:pt x="185" y="223"/>
                    <a:pt x="229" y="197"/>
                  </a:cubicBezTo>
                  <a:cubicBezTo>
                    <a:pt x="184" y="224"/>
                    <a:pt x="141" y="250"/>
                    <a:pt x="107" y="269"/>
                  </a:cubicBezTo>
                  <a:close/>
                  <a:moveTo>
                    <a:pt x="266" y="274"/>
                  </a:moveTo>
                  <a:cubicBezTo>
                    <a:pt x="312" y="245"/>
                    <a:pt x="386" y="201"/>
                    <a:pt x="449" y="164"/>
                  </a:cubicBezTo>
                  <a:cubicBezTo>
                    <a:pt x="385" y="203"/>
                    <a:pt x="313" y="247"/>
                    <a:pt x="266" y="274"/>
                  </a:cubicBezTo>
                  <a:close/>
                </a:path>
              </a:pathLst>
            </a:custGeom>
            <a:grpFill/>
            <a:ln>
              <a:noFill/>
            </a:ln>
          </p:spPr>
          <p:txBody>
            <a:bodyPr vert="horz" wrap="square" lIns="0" tIns="0" rIns="216000" bIns="36000" numCol="1" anchor="ctr" anchorCtr="0" compatLnSpc="1">
              <a:prstTxWarp prst="textNoShape">
                <a:avLst/>
              </a:prstTxWarp>
            </a:bodyPr>
            <a:lstStyle/>
            <a:p>
              <a:pPr algn="ctr">
                <a:defRPr/>
              </a:pPr>
              <a:r>
                <a:rPr lang="en-US" sz="1200" kern="0" dirty="0"/>
                <a:t>Stage 1</a:t>
              </a:r>
            </a:p>
          </p:txBody>
        </p:sp>
        <p:sp>
          <p:nvSpPr>
            <p:cNvPr id="135" name="Freeform 9"/>
            <p:cNvSpPr>
              <a:spLocks noEditPoints="1"/>
            </p:cNvSpPr>
            <p:nvPr/>
          </p:nvSpPr>
          <p:spPr bwMode="gray">
            <a:xfrm>
              <a:off x="5097909" y="-6356"/>
              <a:ext cx="2333397" cy="921635"/>
            </a:xfrm>
            <a:custGeom>
              <a:avLst/>
              <a:gdLst>
                <a:gd name="T0" fmla="*/ 284 w 792"/>
                <a:gd name="T1" fmla="*/ 17 h 313"/>
                <a:gd name="T2" fmla="*/ 179 w 792"/>
                <a:gd name="T3" fmla="*/ 17 h 313"/>
                <a:gd name="T4" fmla="*/ 172 w 792"/>
                <a:gd name="T5" fmla="*/ 14 h 313"/>
                <a:gd name="T6" fmla="*/ 540 w 792"/>
                <a:gd name="T7" fmla="*/ 288 h 313"/>
                <a:gd name="T8" fmla="*/ 779 w 792"/>
                <a:gd name="T9" fmla="*/ 168 h 313"/>
                <a:gd name="T10" fmla="*/ 672 w 792"/>
                <a:gd name="T11" fmla="*/ 275 h 313"/>
                <a:gd name="T12" fmla="*/ 644 w 792"/>
                <a:gd name="T13" fmla="*/ 301 h 313"/>
                <a:gd name="T14" fmla="*/ 601 w 792"/>
                <a:gd name="T15" fmla="*/ 299 h 313"/>
                <a:gd name="T16" fmla="*/ 149 w 792"/>
                <a:gd name="T17" fmla="*/ 302 h 313"/>
                <a:gd name="T18" fmla="*/ 12 w 792"/>
                <a:gd name="T19" fmla="*/ 303 h 313"/>
                <a:gd name="T20" fmla="*/ 0 w 792"/>
                <a:gd name="T21" fmla="*/ 285 h 313"/>
                <a:gd name="T22" fmla="*/ 8 w 792"/>
                <a:gd name="T23" fmla="*/ 219 h 313"/>
                <a:gd name="T24" fmla="*/ 79 w 792"/>
                <a:gd name="T25" fmla="*/ 292 h 313"/>
                <a:gd name="T26" fmla="*/ 139 w 792"/>
                <a:gd name="T27" fmla="*/ 291 h 313"/>
                <a:gd name="T28" fmla="*/ 275 w 792"/>
                <a:gd name="T29" fmla="*/ 293 h 313"/>
                <a:gd name="T30" fmla="*/ 326 w 792"/>
                <a:gd name="T31" fmla="*/ 293 h 313"/>
                <a:gd name="T32" fmla="*/ 422 w 792"/>
                <a:gd name="T33" fmla="*/ 294 h 313"/>
                <a:gd name="T34" fmla="*/ 489 w 792"/>
                <a:gd name="T35" fmla="*/ 291 h 313"/>
                <a:gd name="T36" fmla="*/ 540 w 792"/>
                <a:gd name="T37" fmla="*/ 288 h 313"/>
                <a:gd name="T38" fmla="*/ 627 w 792"/>
                <a:gd name="T39" fmla="*/ 286 h 313"/>
                <a:gd name="T40" fmla="*/ 636 w 792"/>
                <a:gd name="T41" fmla="*/ 288 h 313"/>
                <a:gd name="T42" fmla="*/ 661 w 792"/>
                <a:gd name="T43" fmla="*/ 270 h 313"/>
                <a:gd name="T44" fmla="*/ 703 w 792"/>
                <a:gd name="T45" fmla="*/ 226 h 313"/>
                <a:gd name="T46" fmla="*/ 750 w 792"/>
                <a:gd name="T47" fmla="*/ 178 h 313"/>
                <a:gd name="T48" fmla="*/ 766 w 792"/>
                <a:gd name="T49" fmla="*/ 138 h 313"/>
                <a:gd name="T50" fmla="*/ 746 w 792"/>
                <a:gd name="T51" fmla="*/ 118 h 313"/>
                <a:gd name="T52" fmla="*/ 726 w 792"/>
                <a:gd name="T53" fmla="*/ 97 h 313"/>
                <a:gd name="T54" fmla="*/ 697 w 792"/>
                <a:gd name="T55" fmla="*/ 70 h 313"/>
                <a:gd name="T56" fmla="*/ 638 w 792"/>
                <a:gd name="T57" fmla="*/ 16 h 313"/>
                <a:gd name="T58" fmla="*/ 590 w 792"/>
                <a:gd name="T59" fmla="*/ 16 h 313"/>
                <a:gd name="T60" fmla="*/ 483 w 792"/>
                <a:gd name="T61" fmla="*/ 17 h 313"/>
                <a:gd name="T62" fmla="*/ 453 w 792"/>
                <a:gd name="T63" fmla="*/ 16 h 313"/>
                <a:gd name="T64" fmla="*/ 430 w 792"/>
                <a:gd name="T65" fmla="*/ 17 h 313"/>
                <a:gd name="T66" fmla="*/ 394 w 792"/>
                <a:gd name="T67" fmla="*/ 17 h 313"/>
                <a:gd name="T68" fmla="*/ 361 w 792"/>
                <a:gd name="T69" fmla="*/ 18 h 313"/>
                <a:gd name="T70" fmla="*/ 334 w 792"/>
                <a:gd name="T71" fmla="*/ 16 h 313"/>
                <a:gd name="T72" fmla="*/ 304 w 792"/>
                <a:gd name="T73" fmla="*/ 12 h 313"/>
                <a:gd name="T74" fmla="*/ 266 w 792"/>
                <a:gd name="T75" fmla="*/ 15 h 313"/>
                <a:gd name="T76" fmla="*/ 254 w 792"/>
                <a:gd name="T77" fmla="*/ 16 h 313"/>
                <a:gd name="T78" fmla="*/ 239 w 792"/>
                <a:gd name="T79" fmla="*/ 14 h 313"/>
                <a:gd name="T80" fmla="*/ 171 w 792"/>
                <a:gd name="T81" fmla="*/ 12 h 313"/>
                <a:gd name="T82" fmla="*/ 90 w 792"/>
                <a:gd name="T83" fmla="*/ 11 h 313"/>
                <a:gd name="T84" fmla="*/ 41 w 792"/>
                <a:gd name="T85" fmla="*/ 9 h 313"/>
                <a:gd name="T86" fmla="*/ 71 w 792"/>
                <a:gd name="T87" fmla="*/ 7 h 313"/>
                <a:gd name="T88" fmla="*/ 159 w 792"/>
                <a:gd name="T89" fmla="*/ 6 h 313"/>
                <a:gd name="T90" fmla="*/ 319 w 792"/>
                <a:gd name="T91" fmla="*/ 4 h 313"/>
                <a:gd name="T92" fmla="*/ 544 w 792"/>
                <a:gd name="T93" fmla="*/ 2 h 313"/>
                <a:gd name="T94" fmla="*/ 641 w 792"/>
                <a:gd name="T95" fmla="*/ 2 h 313"/>
                <a:gd name="T96" fmla="*/ 650 w 792"/>
                <a:gd name="T97" fmla="*/ 4 h 313"/>
                <a:gd name="T98" fmla="*/ 701 w 792"/>
                <a:gd name="T99" fmla="*/ 54 h 313"/>
                <a:gd name="T100" fmla="*/ 792 w 792"/>
                <a:gd name="T101" fmla="*/ 157 h 313"/>
                <a:gd name="T102" fmla="*/ 782 w 792"/>
                <a:gd name="T103" fmla="*/ 149 h 313"/>
                <a:gd name="T104" fmla="*/ 34 w 792"/>
                <a:gd name="T105" fmla="*/ 6 h 313"/>
                <a:gd name="T106" fmla="*/ 200 w 792"/>
                <a:gd name="T107" fmla="*/ 15 h 313"/>
                <a:gd name="T108" fmla="*/ 239 w 792"/>
                <a:gd name="T109" fmla="*/ 17 h 313"/>
                <a:gd name="T110" fmla="*/ 337 w 792"/>
                <a:gd name="T111" fmla="*/ 17 h 313"/>
                <a:gd name="T112" fmla="*/ 385 w 792"/>
                <a:gd name="T113" fmla="*/ 29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2" h="313">
                  <a:moveTo>
                    <a:pt x="21" y="7"/>
                  </a:moveTo>
                  <a:cubicBezTo>
                    <a:pt x="22" y="6"/>
                    <a:pt x="23" y="6"/>
                    <a:pt x="25" y="6"/>
                  </a:cubicBezTo>
                  <a:cubicBezTo>
                    <a:pt x="18" y="7"/>
                    <a:pt x="29" y="8"/>
                    <a:pt x="21" y="7"/>
                  </a:cubicBezTo>
                  <a:close/>
                  <a:moveTo>
                    <a:pt x="635" y="288"/>
                  </a:moveTo>
                  <a:cubicBezTo>
                    <a:pt x="635" y="288"/>
                    <a:pt x="635" y="288"/>
                    <a:pt x="635" y="288"/>
                  </a:cubicBezTo>
                  <a:cubicBezTo>
                    <a:pt x="635" y="288"/>
                    <a:pt x="635" y="288"/>
                    <a:pt x="635" y="288"/>
                  </a:cubicBezTo>
                  <a:cubicBezTo>
                    <a:pt x="635" y="288"/>
                    <a:pt x="635" y="288"/>
                    <a:pt x="635" y="288"/>
                  </a:cubicBezTo>
                  <a:close/>
                  <a:moveTo>
                    <a:pt x="284" y="17"/>
                  </a:moveTo>
                  <a:cubicBezTo>
                    <a:pt x="283" y="17"/>
                    <a:pt x="282" y="17"/>
                    <a:pt x="282" y="17"/>
                  </a:cubicBezTo>
                  <a:cubicBezTo>
                    <a:pt x="282" y="17"/>
                    <a:pt x="283" y="17"/>
                    <a:pt x="284" y="17"/>
                  </a:cubicBezTo>
                  <a:close/>
                  <a:moveTo>
                    <a:pt x="168" y="16"/>
                  </a:moveTo>
                  <a:cubicBezTo>
                    <a:pt x="170" y="16"/>
                    <a:pt x="171" y="16"/>
                    <a:pt x="172" y="16"/>
                  </a:cubicBezTo>
                  <a:cubicBezTo>
                    <a:pt x="171" y="16"/>
                    <a:pt x="169" y="16"/>
                    <a:pt x="168" y="16"/>
                  </a:cubicBezTo>
                  <a:close/>
                  <a:moveTo>
                    <a:pt x="172" y="16"/>
                  </a:moveTo>
                  <a:cubicBezTo>
                    <a:pt x="174" y="16"/>
                    <a:pt x="175" y="17"/>
                    <a:pt x="178" y="16"/>
                  </a:cubicBezTo>
                  <a:cubicBezTo>
                    <a:pt x="179" y="17"/>
                    <a:pt x="176" y="17"/>
                    <a:pt x="179" y="17"/>
                  </a:cubicBezTo>
                  <a:cubicBezTo>
                    <a:pt x="182" y="17"/>
                    <a:pt x="178" y="15"/>
                    <a:pt x="173" y="15"/>
                  </a:cubicBezTo>
                  <a:cubicBezTo>
                    <a:pt x="173" y="15"/>
                    <a:pt x="173" y="15"/>
                    <a:pt x="173" y="15"/>
                  </a:cubicBezTo>
                  <a:cubicBezTo>
                    <a:pt x="173" y="15"/>
                    <a:pt x="173" y="15"/>
                    <a:pt x="172" y="16"/>
                  </a:cubicBezTo>
                  <a:close/>
                  <a:moveTo>
                    <a:pt x="60" y="7"/>
                  </a:moveTo>
                  <a:cubicBezTo>
                    <a:pt x="60" y="7"/>
                    <a:pt x="59" y="7"/>
                    <a:pt x="59" y="7"/>
                  </a:cubicBezTo>
                  <a:cubicBezTo>
                    <a:pt x="59" y="7"/>
                    <a:pt x="60" y="7"/>
                    <a:pt x="60" y="7"/>
                  </a:cubicBezTo>
                  <a:close/>
                  <a:moveTo>
                    <a:pt x="173" y="15"/>
                  </a:moveTo>
                  <a:cubicBezTo>
                    <a:pt x="172" y="15"/>
                    <a:pt x="172" y="14"/>
                    <a:pt x="172" y="14"/>
                  </a:cubicBezTo>
                  <a:cubicBezTo>
                    <a:pt x="172" y="14"/>
                    <a:pt x="172" y="15"/>
                    <a:pt x="173" y="15"/>
                  </a:cubicBezTo>
                  <a:close/>
                  <a:moveTo>
                    <a:pt x="616" y="2"/>
                  </a:moveTo>
                  <a:cubicBezTo>
                    <a:pt x="616" y="2"/>
                    <a:pt x="616" y="2"/>
                    <a:pt x="616" y="2"/>
                  </a:cubicBezTo>
                  <a:cubicBezTo>
                    <a:pt x="617" y="2"/>
                    <a:pt x="618" y="2"/>
                    <a:pt x="619" y="2"/>
                  </a:cubicBezTo>
                  <a:lnTo>
                    <a:pt x="616" y="2"/>
                  </a:lnTo>
                  <a:close/>
                  <a:moveTo>
                    <a:pt x="540" y="288"/>
                  </a:moveTo>
                  <a:cubicBezTo>
                    <a:pt x="540" y="288"/>
                    <a:pt x="540" y="288"/>
                    <a:pt x="541" y="288"/>
                  </a:cubicBezTo>
                  <a:cubicBezTo>
                    <a:pt x="541" y="287"/>
                    <a:pt x="540" y="288"/>
                    <a:pt x="540" y="288"/>
                  </a:cubicBezTo>
                  <a:close/>
                  <a:moveTo>
                    <a:pt x="792" y="157"/>
                  </a:moveTo>
                  <a:cubicBezTo>
                    <a:pt x="792" y="157"/>
                    <a:pt x="792" y="157"/>
                    <a:pt x="792" y="157"/>
                  </a:cubicBezTo>
                  <a:cubicBezTo>
                    <a:pt x="792" y="157"/>
                    <a:pt x="792" y="157"/>
                    <a:pt x="792" y="157"/>
                  </a:cubicBezTo>
                  <a:cubicBezTo>
                    <a:pt x="792" y="157"/>
                    <a:pt x="792" y="157"/>
                    <a:pt x="792" y="157"/>
                  </a:cubicBezTo>
                  <a:cubicBezTo>
                    <a:pt x="791" y="157"/>
                    <a:pt x="791" y="157"/>
                    <a:pt x="791" y="157"/>
                  </a:cubicBezTo>
                  <a:cubicBezTo>
                    <a:pt x="787" y="161"/>
                    <a:pt x="787" y="161"/>
                    <a:pt x="787" y="161"/>
                  </a:cubicBezTo>
                  <a:cubicBezTo>
                    <a:pt x="780" y="169"/>
                    <a:pt x="780" y="169"/>
                    <a:pt x="780" y="169"/>
                  </a:cubicBezTo>
                  <a:cubicBezTo>
                    <a:pt x="779" y="168"/>
                    <a:pt x="779" y="168"/>
                    <a:pt x="779" y="168"/>
                  </a:cubicBezTo>
                  <a:cubicBezTo>
                    <a:pt x="774" y="176"/>
                    <a:pt x="762" y="183"/>
                    <a:pt x="758" y="191"/>
                  </a:cubicBezTo>
                  <a:cubicBezTo>
                    <a:pt x="756" y="192"/>
                    <a:pt x="752" y="197"/>
                    <a:pt x="753" y="195"/>
                  </a:cubicBezTo>
                  <a:cubicBezTo>
                    <a:pt x="748" y="201"/>
                    <a:pt x="738" y="208"/>
                    <a:pt x="731" y="216"/>
                  </a:cubicBezTo>
                  <a:cubicBezTo>
                    <a:pt x="723" y="224"/>
                    <a:pt x="717" y="232"/>
                    <a:pt x="708" y="239"/>
                  </a:cubicBezTo>
                  <a:cubicBezTo>
                    <a:pt x="708" y="238"/>
                    <a:pt x="710" y="237"/>
                    <a:pt x="710" y="236"/>
                  </a:cubicBezTo>
                  <a:cubicBezTo>
                    <a:pt x="706" y="239"/>
                    <a:pt x="703" y="245"/>
                    <a:pt x="700" y="245"/>
                  </a:cubicBezTo>
                  <a:cubicBezTo>
                    <a:pt x="698" y="247"/>
                    <a:pt x="699" y="248"/>
                    <a:pt x="700" y="246"/>
                  </a:cubicBezTo>
                  <a:cubicBezTo>
                    <a:pt x="691" y="255"/>
                    <a:pt x="681" y="265"/>
                    <a:pt x="672" y="275"/>
                  </a:cubicBezTo>
                  <a:cubicBezTo>
                    <a:pt x="658" y="290"/>
                    <a:pt x="658" y="290"/>
                    <a:pt x="658" y="290"/>
                  </a:cubicBezTo>
                  <a:cubicBezTo>
                    <a:pt x="651" y="297"/>
                    <a:pt x="651" y="297"/>
                    <a:pt x="651" y="297"/>
                  </a:cubicBezTo>
                  <a:cubicBezTo>
                    <a:pt x="650" y="298"/>
                    <a:pt x="650" y="298"/>
                    <a:pt x="650" y="298"/>
                  </a:cubicBezTo>
                  <a:cubicBezTo>
                    <a:pt x="650" y="298"/>
                    <a:pt x="650" y="298"/>
                    <a:pt x="650" y="298"/>
                  </a:cubicBezTo>
                  <a:cubicBezTo>
                    <a:pt x="651" y="298"/>
                    <a:pt x="639" y="303"/>
                    <a:pt x="644" y="301"/>
                  </a:cubicBezTo>
                  <a:cubicBezTo>
                    <a:pt x="644" y="301"/>
                    <a:pt x="644" y="301"/>
                    <a:pt x="644" y="301"/>
                  </a:cubicBezTo>
                  <a:cubicBezTo>
                    <a:pt x="644" y="301"/>
                    <a:pt x="644" y="301"/>
                    <a:pt x="644" y="301"/>
                  </a:cubicBezTo>
                  <a:cubicBezTo>
                    <a:pt x="644" y="301"/>
                    <a:pt x="644" y="301"/>
                    <a:pt x="644" y="301"/>
                  </a:cubicBezTo>
                  <a:cubicBezTo>
                    <a:pt x="644" y="301"/>
                    <a:pt x="644" y="301"/>
                    <a:pt x="644" y="301"/>
                  </a:cubicBezTo>
                  <a:cubicBezTo>
                    <a:pt x="643" y="301"/>
                    <a:pt x="643" y="301"/>
                    <a:pt x="643" y="301"/>
                  </a:cubicBezTo>
                  <a:cubicBezTo>
                    <a:pt x="641" y="301"/>
                    <a:pt x="641" y="301"/>
                    <a:pt x="641" y="301"/>
                  </a:cubicBezTo>
                  <a:cubicBezTo>
                    <a:pt x="635" y="301"/>
                    <a:pt x="635" y="301"/>
                    <a:pt x="635" y="301"/>
                  </a:cubicBezTo>
                  <a:cubicBezTo>
                    <a:pt x="616" y="299"/>
                    <a:pt x="634" y="297"/>
                    <a:pt x="619" y="299"/>
                  </a:cubicBezTo>
                  <a:cubicBezTo>
                    <a:pt x="618" y="298"/>
                    <a:pt x="618" y="300"/>
                    <a:pt x="618" y="299"/>
                  </a:cubicBezTo>
                  <a:cubicBezTo>
                    <a:pt x="612" y="300"/>
                    <a:pt x="608" y="297"/>
                    <a:pt x="604" y="298"/>
                  </a:cubicBezTo>
                  <a:cubicBezTo>
                    <a:pt x="606" y="299"/>
                    <a:pt x="602" y="299"/>
                    <a:pt x="601" y="299"/>
                  </a:cubicBezTo>
                  <a:cubicBezTo>
                    <a:pt x="589" y="298"/>
                    <a:pt x="587" y="297"/>
                    <a:pt x="578" y="298"/>
                  </a:cubicBezTo>
                  <a:cubicBezTo>
                    <a:pt x="578" y="298"/>
                    <a:pt x="578" y="298"/>
                    <a:pt x="578" y="298"/>
                  </a:cubicBezTo>
                  <a:cubicBezTo>
                    <a:pt x="567" y="300"/>
                    <a:pt x="555" y="299"/>
                    <a:pt x="545" y="301"/>
                  </a:cubicBezTo>
                  <a:cubicBezTo>
                    <a:pt x="484" y="301"/>
                    <a:pt x="426" y="303"/>
                    <a:pt x="367" y="303"/>
                  </a:cubicBezTo>
                  <a:cubicBezTo>
                    <a:pt x="308" y="302"/>
                    <a:pt x="250" y="304"/>
                    <a:pt x="191" y="302"/>
                  </a:cubicBezTo>
                  <a:cubicBezTo>
                    <a:pt x="177" y="300"/>
                    <a:pt x="176" y="300"/>
                    <a:pt x="160" y="301"/>
                  </a:cubicBezTo>
                  <a:cubicBezTo>
                    <a:pt x="161" y="301"/>
                    <a:pt x="162" y="301"/>
                    <a:pt x="161" y="301"/>
                  </a:cubicBezTo>
                  <a:cubicBezTo>
                    <a:pt x="160" y="302"/>
                    <a:pt x="150" y="301"/>
                    <a:pt x="149" y="302"/>
                  </a:cubicBezTo>
                  <a:cubicBezTo>
                    <a:pt x="127" y="302"/>
                    <a:pt x="106" y="302"/>
                    <a:pt x="84" y="302"/>
                  </a:cubicBezTo>
                  <a:cubicBezTo>
                    <a:pt x="87" y="302"/>
                    <a:pt x="89" y="301"/>
                    <a:pt x="85" y="301"/>
                  </a:cubicBezTo>
                  <a:cubicBezTo>
                    <a:pt x="80" y="302"/>
                    <a:pt x="80" y="302"/>
                    <a:pt x="80" y="302"/>
                  </a:cubicBezTo>
                  <a:cubicBezTo>
                    <a:pt x="80" y="302"/>
                    <a:pt x="80" y="302"/>
                    <a:pt x="80" y="302"/>
                  </a:cubicBezTo>
                  <a:cubicBezTo>
                    <a:pt x="77" y="302"/>
                    <a:pt x="74" y="303"/>
                    <a:pt x="77" y="303"/>
                  </a:cubicBezTo>
                  <a:cubicBezTo>
                    <a:pt x="62" y="303"/>
                    <a:pt x="48" y="303"/>
                    <a:pt x="34" y="303"/>
                  </a:cubicBezTo>
                  <a:cubicBezTo>
                    <a:pt x="13" y="303"/>
                    <a:pt x="13" y="303"/>
                    <a:pt x="13" y="303"/>
                  </a:cubicBezTo>
                  <a:cubicBezTo>
                    <a:pt x="12" y="303"/>
                    <a:pt x="12" y="303"/>
                    <a:pt x="12" y="303"/>
                  </a:cubicBezTo>
                  <a:cubicBezTo>
                    <a:pt x="11" y="303"/>
                    <a:pt x="11" y="303"/>
                    <a:pt x="11" y="303"/>
                  </a:cubicBezTo>
                  <a:cubicBezTo>
                    <a:pt x="11" y="303"/>
                    <a:pt x="11" y="303"/>
                    <a:pt x="11" y="303"/>
                  </a:cubicBezTo>
                  <a:cubicBezTo>
                    <a:pt x="10" y="303"/>
                    <a:pt x="10" y="303"/>
                    <a:pt x="10" y="303"/>
                  </a:cubicBezTo>
                  <a:cubicBezTo>
                    <a:pt x="10" y="303"/>
                    <a:pt x="10" y="303"/>
                    <a:pt x="10" y="303"/>
                  </a:cubicBezTo>
                  <a:cubicBezTo>
                    <a:pt x="6" y="298"/>
                    <a:pt x="21" y="313"/>
                    <a:pt x="0" y="293"/>
                  </a:cubicBezTo>
                  <a:cubicBezTo>
                    <a:pt x="0" y="293"/>
                    <a:pt x="0" y="293"/>
                    <a:pt x="0" y="293"/>
                  </a:cubicBezTo>
                  <a:cubicBezTo>
                    <a:pt x="0" y="290"/>
                    <a:pt x="0" y="290"/>
                    <a:pt x="0" y="290"/>
                  </a:cubicBezTo>
                  <a:cubicBezTo>
                    <a:pt x="0" y="285"/>
                    <a:pt x="0" y="285"/>
                    <a:pt x="0" y="285"/>
                  </a:cubicBezTo>
                  <a:cubicBezTo>
                    <a:pt x="0" y="274"/>
                    <a:pt x="0" y="274"/>
                    <a:pt x="0" y="274"/>
                  </a:cubicBezTo>
                  <a:cubicBezTo>
                    <a:pt x="1" y="246"/>
                    <a:pt x="2" y="218"/>
                    <a:pt x="1" y="190"/>
                  </a:cubicBezTo>
                  <a:cubicBezTo>
                    <a:pt x="2" y="177"/>
                    <a:pt x="2" y="158"/>
                    <a:pt x="1" y="144"/>
                  </a:cubicBezTo>
                  <a:cubicBezTo>
                    <a:pt x="3" y="101"/>
                    <a:pt x="5" y="63"/>
                    <a:pt x="4" y="19"/>
                  </a:cubicBezTo>
                  <a:cubicBezTo>
                    <a:pt x="4" y="19"/>
                    <a:pt x="8" y="25"/>
                    <a:pt x="9" y="43"/>
                  </a:cubicBezTo>
                  <a:cubicBezTo>
                    <a:pt x="12" y="66"/>
                    <a:pt x="9" y="96"/>
                    <a:pt x="11" y="121"/>
                  </a:cubicBezTo>
                  <a:cubicBezTo>
                    <a:pt x="11" y="124"/>
                    <a:pt x="9" y="120"/>
                    <a:pt x="9" y="127"/>
                  </a:cubicBezTo>
                  <a:cubicBezTo>
                    <a:pt x="12" y="151"/>
                    <a:pt x="10" y="189"/>
                    <a:pt x="8" y="219"/>
                  </a:cubicBezTo>
                  <a:cubicBezTo>
                    <a:pt x="8" y="217"/>
                    <a:pt x="8" y="217"/>
                    <a:pt x="8" y="217"/>
                  </a:cubicBezTo>
                  <a:cubicBezTo>
                    <a:pt x="7" y="222"/>
                    <a:pt x="9" y="229"/>
                    <a:pt x="9" y="235"/>
                  </a:cubicBezTo>
                  <a:cubicBezTo>
                    <a:pt x="9" y="235"/>
                    <a:pt x="8" y="233"/>
                    <a:pt x="8" y="235"/>
                  </a:cubicBezTo>
                  <a:cubicBezTo>
                    <a:pt x="9" y="236"/>
                    <a:pt x="8" y="246"/>
                    <a:pt x="9" y="248"/>
                  </a:cubicBezTo>
                  <a:cubicBezTo>
                    <a:pt x="9" y="250"/>
                    <a:pt x="8" y="250"/>
                    <a:pt x="7" y="253"/>
                  </a:cubicBezTo>
                  <a:cubicBezTo>
                    <a:pt x="9" y="257"/>
                    <a:pt x="9" y="257"/>
                    <a:pt x="9" y="257"/>
                  </a:cubicBezTo>
                  <a:cubicBezTo>
                    <a:pt x="12" y="266"/>
                    <a:pt x="9" y="279"/>
                    <a:pt x="10" y="292"/>
                  </a:cubicBezTo>
                  <a:cubicBezTo>
                    <a:pt x="31" y="294"/>
                    <a:pt x="56" y="291"/>
                    <a:pt x="79" y="292"/>
                  </a:cubicBezTo>
                  <a:cubicBezTo>
                    <a:pt x="78" y="292"/>
                    <a:pt x="78" y="293"/>
                    <a:pt x="79" y="293"/>
                  </a:cubicBezTo>
                  <a:cubicBezTo>
                    <a:pt x="80" y="292"/>
                    <a:pt x="87" y="292"/>
                    <a:pt x="93" y="292"/>
                  </a:cubicBezTo>
                  <a:cubicBezTo>
                    <a:pt x="96" y="293"/>
                    <a:pt x="104" y="290"/>
                    <a:pt x="111" y="291"/>
                  </a:cubicBezTo>
                  <a:cubicBezTo>
                    <a:pt x="111" y="291"/>
                    <a:pt x="111" y="291"/>
                    <a:pt x="111" y="291"/>
                  </a:cubicBezTo>
                  <a:cubicBezTo>
                    <a:pt x="116" y="290"/>
                    <a:pt x="119" y="292"/>
                    <a:pt x="123" y="290"/>
                  </a:cubicBezTo>
                  <a:cubicBezTo>
                    <a:pt x="127" y="292"/>
                    <a:pt x="127" y="292"/>
                    <a:pt x="127" y="292"/>
                  </a:cubicBezTo>
                  <a:cubicBezTo>
                    <a:pt x="129" y="290"/>
                    <a:pt x="134" y="293"/>
                    <a:pt x="139" y="292"/>
                  </a:cubicBezTo>
                  <a:cubicBezTo>
                    <a:pt x="139" y="291"/>
                    <a:pt x="139" y="291"/>
                    <a:pt x="139" y="291"/>
                  </a:cubicBezTo>
                  <a:cubicBezTo>
                    <a:pt x="143" y="291"/>
                    <a:pt x="145" y="292"/>
                    <a:pt x="149" y="291"/>
                  </a:cubicBezTo>
                  <a:cubicBezTo>
                    <a:pt x="149" y="292"/>
                    <a:pt x="149" y="292"/>
                    <a:pt x="149" y="292"/>
                  </a:cubicBezTo>
                  <a:cubicBezTo>
                    <a:pt x="158" y="291"/>
                    <a:pt x="164" y="292"/>
                    <a:pt x="164" y="291"/>
                  </a:cubicBezTo>
                  <a:cubicBezTo>
                    <a:pt x="167" y="292"/>
                    <a:pt x="155" y="291"/>
                    <a:pt x="160" y="293"/>
                  </a:cubicBezTo>
                  <a:cubicBezTo>
                    <a:pt x="190" y="291"/>
                    <a:pt x="221" y="292"/>
                    <a:pt x="251" y="292"/>
                  </a:cubicBezTo>
                  <a:cubicBezTo>
                    <a:pt x="254" y="292"/>
                    <a:pt x="257" y="292"/>
                    <a:pt x="257" y="293"/>
                  </a:cubicBezTo>
                  <a:cubicBezTo>
                    <a:pt x="260" y="293"/>
                    <a:pt x="269" y="293"/>
                    <a:pt x="272" y="292"/>
                  </a:cubicBezTo>
                  <a:cubicBezTo>
                    <a:pt x="271" y="292"/>
                    <a:pt x="273" y="293"/>
                    <a:pt x="275" y="293"/>
                  </a:cubicBezTo>
                  <a:cubicBezTo>
                    <a:pt x="281" y="293"/>
                    <a:pt x="281" y="291"/>
                    <a:pt x="287" y="292"/>
                  </a:cubicBezTo>
                  <a:cubicBezTo>
                    <a:pt x="285" y="292"/>
                    <a:pt x="284" y="293"/>
                    <a:pt x="285" y="293"/>
                  </a:cubicBezTo>
                  <a:cubicBezTo>
                    <a:pt x="290" y="292"/>
                    <a:pt x="297" y="292"/>
                    <a:pt x="303" y="292"/>
                  </a:cubicBezTo>
                  <a:cubicBezTo>
                    <a:pt x="302" y="292"/>
                    <a:pt x="300" y="292"/>
                    <a:pt x="301" y="293"/>
                  </a:cubicBezTo>
                  <a:cubicBezTo>
                    <a:pt x="307" y="291"/>
                    <a:pt x="313" y="293"/>
                    <a:pt x="319" y="292"/>
                  </a:cubicBezTo>
                  <a:cubicBezTo>
                    <a:pt x="316" y="293"/>
                    <a:pt x="316" y="293"/>
                    <a:pt x="316" y="293"/>
                  </a:cubicBezTo>
                  <a:cubicBezTo>
                    <a:pt x="326" y="294"/>
                    <a:pt x="319" y="291"/>
                    <a:pt x="327" y="292"/>
                  </a:cubicBezTo>
                  <a:cubicBezTo>
                    <a:pt x="325" y="292"/>
                    <a:pt x="326" y="292"/>
                    <a:pt x="326" y="293"/>
                  </a:cubicBezTo>
                  <a:cubicBezTo>
                    <a:pt x="333" y="291"/>
                    <a:pt x="346" y="292"/>
                    <a:pt x="353" y="291"/>
                  </a:cubicBezTo>
                  <a:cubicBezTo>
                    <a:pt x="353" y="291"/>
                    <a:pt x="353" y="292"/>
                    <a:pt x="353" y="292"/>
                  </a:cubicBezTo>
                  <a:cubicBezTo>
                    <a:pt x="361" y="291"/>
                    <a:pt x="370" y="292"/>
                    <a:pt x="379" y="291"/>
                  </a:cubicBezTo>
                  <a:cubicBezTo>
                    <a:pt x="382" y="292"/>
                    <a:pt x="378" y="293"/>
                    <a:pt x="386" y="293"/>
                  </a:cubicBezTo>
                  <a:cubicBezTo>
                    <a:pt x="386" y="291"/>
                    <a:pt x="401" y="292"/>
                    <a:pt x="396" y="290"/>
                  </a:cubicBezTo>
                  <a:cubicBezTo>
                    <a:pt x="404" y="291"/>
                    <a:pt x="415" y="291"/>
                    <a:pt x="420" y="291"/>
                  </a:cubicBezTo>
                  <a:cubicBezTo>
                    <a:pt x="417" y="291"/>
                    <a:pt x="424" y="293"/>
                    <a:pt x="418" y="293"/>
                  </a:cubicBezTo>
                  <a:cubicBezTo>
                    <a:pt x="422" y="294"/>
                    <a:pt x="422" y="294"/>
                    <a:pt x="422" y="294"/>
                  </a:cubicBezTo>
                  <a:cubicBezTo>
                    <a:pt x="422" y="295"/>
                    <a:pt x="418" y="294"/>
                    <a:pt x="419" y="295"/>
                  </a:cubicBezTo>
                  <a:cubicBezTo>
                    <a:pt x="422" y="295"/>
                    <a:pt x="431" y="294"/>
                    <a:pt x="434" y="294"/>
                  </a:cubicBezTo>
                  <a:cubicBezTo>
                    <a:pt x="440" y="293"/>
                    <a:pt x="445" y="291"/>
                    <a:pt x="454" y="291"/>
                  </a:cubicBezTo>
                  <a:cubicBezTo>
                    <a:pt x="451" y="291"/>
                    <a:pt x="455" y="292"/>
                    <a:pt x="455" y="293"/>
                  </a:cubicBezTo>
                  <a:cubicBezTo>
                    <a:pt x="467" y="290"/>
                    <a:pt x="467" y="290"/>
                    <a:pt x="467" y="290"/>
                  </a:cubicBezTo>
                  <a:cubicBezTo>
                    <a:pt x="470" y="290"/>
                    <a:pt x="467" y="291"/>
                    <a:pt x="472" y="291"/>
                  </a:cubicBezTo>
                  <a:cubicBezTo>
                    <a:pt x="472" y="290"/>
                    <a:pt x="474" y="290"/>
                    <a:pt x="475" y="290"/>
                  </a:cubicBezTo>
                  <a:cubicBezTo>
                    <a:pt x="476" y="290"/>
                    <a:pt x="488" y="289"/>
                    <a:pt x="489" y="291"/>
                  </a:cubicBezTo>
                  <a:cubicBezTo>
                    <a:pt x="491" y="292"/>
                    <a:pt x="484" y="291"/>
                    <a:pt x="488" y="292"/>
                  </a:cubicBezTo>
                  <a:cubicBezTo>
                    <a:pt x="493" y="292"/>
                    <a:pt x="494" y="291"/>
                    <a:pt x="499" y="291"/>
                  </a:cubicBezTo>
                  <a:cubicBezTo>
                    <a:pt x="499" y="291"/>
                    <a:pt x="499" y="291"/>
                    <a:pt x="499" y="291"/>
                  </a:cubicBezTo>
                  <a:cubicBezTo>
                    <a:pt x="503" y="292"/>
                    <a:pt x="511" y="291"/>
                    <a:pt x="506" y="290"/>
                  </a:cubicBezTo>
                  <a:cubicBezTo>
                    <a:pt x="504" y="290"/>
                    <a:pt x="507" y="291"/>
                    <a:pt x="504" y="290"/>
                  </a:cubicBezTo>
                  <a:cubicBezTo>
                    <a:pt x="506" y="289"/>
                    <a:pt x="513" y="289"/>
                    <a:pt x="519" y="289"/>
                  </a:cubicBezTo>
                  <a:cubicBezTo>
                    <a:pt x="517" y="289"/>
                    <a:pt x="517" y="290"/>
                    <a:pt x="516" y="290"/>
                  </a:cubicBezTo>
                  <a:cubicBezTo>
                    <a:pt x="524" y="289"/>
                    <a:pt x="531" y="288"/>
                    <a:pt x="540" y="288"/>
                  </a:cubicBezTo>
                  <a:cubicBezTo>
                    <a:pt x="539" y="288"/>
                    <a:pt x="538" y="289"/>
                    <a:pt x="537" y="289"/>
                  </a:cubicBezTo>
                  <a:cubicBezTo>
                    <a:pt x="547" y="290"/>
                    <a:pt x="559" y="287"/>
                    <a:pt x="568" y="289"/>
                  </a:cubicBezTo>
                  <a:cubicBezTo>
                    <a:pt x="566" y="289"/>
                    <a:pt x="567" y="288"/>
                    <a:pt x="567" y="288"/>
                  </a:cubicBezTo>
                  <a:cubicBezTo>
                    <a:pt x="573" y="288"/>
                    <a:pt x="572" y="289"/>
                    <a:pt x="576" y="289"/>
                  </a:cubicBezTo>
                  <a:cubicBezTo>
                    <a:pt x="576" y="290"/>
                    <a:pt x="580" y="289"/>
                    <a:pt x="584" y="288"/>
                  </a:cubicBezTo>
                  <a:cubicBezTo>
                    <a:pt x="585" y="288"/>
                    <a:pt x="585" y="288"/>
                    <a:pt x="584" y="289"/>
                  </a:cubicBezTo>
                  <a:cubicBezTo>
                    <a:pt x="591" y="288"/>
                    <a:pt x="607" y="287"/>
                    <a:pt x="618" y="288"/>
                  </a:cubicBezTo>
                  <a:cubicBezTo>
                    <a:pt x="617" y="288"/>
                    <a:pt x="625" y="286"/>
                    <a:pt x="627" y="286"/>
                  </a:cubicBezTo>
                  <a:cubicBezTo>
                    <a:pt x="626" y="288"/>
                    <a:pt x="626" y="288"/>
                    <a:pt x="626" y="288"/>
                  </a:cubicBezTo>
                  <a:cubicBezTo>
                    <a:pt x="627" y="288"/>
                    <a:pt x="628" y="288"/>
                    <a:pt x="629" y="288"/>
                  </a:cubicBezTo>
                  <a:cubicBezTo>
                    <a:pt x="630" y="288"/>
                    <a:pt x="630" y="288"/>
                    <a:pt x="631" y="288"/>
                  </a:cubicBezTo>
                  <a:cubicBezTo>
                    <a:pt x="632" y="288"/>
                    <a:pt x="634" y="288"/>
                    <a:pt x="635" y="288"/>
                  </a:cubicBezTo>
                  <a:cubicBezTo>
                    <a:pt x="633" y="288"/>
                    <a:pt x="632" y="288"/>
                    <a:pt x="631" y="288"/>
                  </a:cubicBezTo>
                  <a:cubicBezTo>
                    <a:pt x="631" y="288"/>
                    <a:pt x="631" y="288"/>
                    <a:pt x="630" y="288"/>
                  </a:cubicBezTo>
                  <a:cubicBezTo>
                    <a:pt x="631" y="288"/>
                    <a:pt x="633" y="288"/>
                    <a:pt x="635" y="288"/>
                  </a:cubicBezTo>
                  <a:cubicBezTo>
                    <a:pt x="635" y="288"/>
                    <a:pt x="635" y="288"/>
                    <a:pt x="636" y="288"/>
                  </a:cubicBezTo>
                  <a:cubicBezTo>
                    <a:pt x="637" y="288"/>
                    <a:pt x="636" y="288"/>
                    <a:pt x="635" y="288"/>
                  </a:cubicBezTo>
                  <a:cubicBezTo>
                    <a:pt x="639" y="288"/>
                    <a:pt x="644" y="287"/>
                    <a:pt x="642" y="288"/>
                  </a:cubicBezTo>
                  <a:cubicBezTo>
                    <a:pt x="641" y="289"/>
                    <a:pt x="641" y="289"/>
                    <a:pt x="641" y="289"/>
                  </a:cubicBezTo>
                  <a:cubicBezTo>
                    <a:pt x="643" y="289"/>
                    <a:pt x="638" y="291"/>
                    <a:pt x="644" y="289"/>
                  </a:cubicBezTo>
                  <a:cubicBezTo>
                    <a:pt x="648" y="284"/>
                    <a:pt x="644" y="287"/>
                    <a:pt x="648" y="283"/>
                  </a:cubicBezTo>
                  <a:cubicBezTo>
                    <a:pt x="651" y="280"/>
                    <a:pt x="651" y="280"/>
                    <a:pt x="651" y="280"/>
                  </a:cubicBezTo>
                  <a:cubicBezTo>
                    <a:pt x="650" y="279"/>
                    <a:pt x="656" y="275"/>
                    <a:pt x="653" y="276"/>
                  </a:cubicBezTo>
                  <a:cubicBezTo>
                    <a:pt x="654" y="276"/>
                    <a:pt x="660" y="268"/>
                    <a:pt x="661" y="270"/>
                  </a:cubicBezTo>
                  <a:cubicBezTo>
                    <a:pt x="661" y="272"/>
                    <a:pt x="661" y="272"/>
                    <a:pt x="661" y="272"/>
                  </a:cubicBezTo>
                  <a:cubicBezTo>
                    <a:pt x="663" y="269"/>
                    <a:pt x="664" y="267"/>
                    <a:pt x="665" y="265"/>
                  </a:cubicBezTo>
                  <a:cubicBezTo>
                    <a:pt x="665" y="264"/>
                    <a:pt x="666" y="264"/>
                    <a:pt x="666" y="264"/>
                  </a:cubicBezTo>
                  <a:cubicBezTo>
                    <a:pt x="665" y="262"/>
                    <a:pt x="672" y="259"/>
                    <a:pt x="673" y="255"/>
                  </a:cubicBezTo>
                  <a:cubicBezTo>
                    <a:pt x="679" y="251"/>
                    <a:pt x="686" y="243"/>
                    <a:pt x="689" y="241"/>
                  </a:cubicBezTo>
                  <a:cubicBezTo>
                    <a:pt x="692" y="237"/>
                    <a:pt x="695" y="233"/>
                    <a:pt x="700" y="230"/>
                  </a:cubicBezTo>
                  <a:cubicBezTo>
                    <a:pt x="699" y="230"/>
                    <a:pt x="698" y="232"/>
                    <a:pt x="698" y="232"/>
                  </a:cubicBezTo>
                  <a:cubicBezTo>
                    <a:pt x="701" y="230"/>
                    <a:pt x="701" y="229"/>
                    <a:pt x="703" y="226"/>
                  </a:cubicBezTo>
                  <a:cubicBezTo>
                    <a:pt x="703" y="227"/>
                    <a:pt x="710" y="222"/>
                    <a:pt x="713" y="219"/>
                  </a:cubicBezTo>
                  <a:cubicBezTo>
                    <a:pt x="716" y="215"/>
                    <a:pt x="714" y="216"/>
                    <a:pt x="714" y="215"/>
                  </a:cubicBezTo>
                  <a:cubicBezTo>
                    <a:pt x="719" y="213"/>
                    <a:pt x="724" y="204"/>
                    <a:pt x="729" y="201"/>
                  </a:cubicBezTo>
                  <a:cubicBezTo>
                    <a:pt x="728" y="202"/>
                    <a:pt x="724" y="207"/>
                    <a:pt x="728" y="204"/>
                  </a:cubicBezTo>
                  <a:cubicBezTo>
                    <a:pt x="733" y="202"/>
                    <a:pt x="734" y="196"/>
                    <a:pt x="740" y="192"/>
                  </a:cubicBezTo>
                  <a:cubicBezTo>
                    <a:pt x="737" y="192"/>
                    <a:pt x="737" y="192"/>
                    <a:pt x="737" y="192"/>
                  </a:cubicBezTo>
                  <a:cubicBezTo>
                    <a:pt x="740" y="190"/>
                    <a:pt x="744" y="183"/>
                    <a:pt x="745" y="185"/>
                  </a:cubicBezTo>
                  <a:cubicBezTo>
                    <a:pt x="747" y="182"/>
                    <a:pt x="752" y="179"/>
                    <a:pt x="750" y="178"/>
                  </a:cubicBezTo>
                  <a:cubicBezTo>
                    <a:pt x="760" y="170"/>
                    <a:pt x="771" y="156"/>
                    <a:pt x="779" y="153"/>
                  </a:cubicBezTo>
                  <a:cubicBezTo>
                    <a:pt x="779" y="152"/>
                    <a:pt x="780" y="151"/>
                    <a:pt x="781" y="150"/>
                  </a:cubicBezTo>
                  <a:cubicBezTo>
                    <a:pt x="781" y="150"/>
                    <a:pt x="780" y="150"/>
                    <a:pt x="780" y="150"/>
                  </a:cubicBezTo>
                  <a:cubicBezTo>
                    <a:pt x="779" y="151"/>
                    <a:pt x="779" y="152"/>
                    <a:pt x="778" y="152"/>
                  </a:cubicBezTo>
                  <a:cubicBezTo>
                    <a:pt x="779" y="151"/>
                    <a:pt x="779" y="150"/>
                    <a:pt x="779" y="150"/>
                  </a:cubicBezTo>
                  <a:cubicBezTo>
                    <a:pt x="779" y="150"/>
                    <a:pt x="779" y="150"/>
                    <a:pt x="779" y="150"/>
                  </a:cubicBezTo>
                  <a:cubicBezTo>
                    <a:pt x="777" y="149"/>
                    <a:pt x="773" y="146"/>
                    <a:pt x="768" y="141"/>
                  </a:cubicBezTo>
                  <a:cubicBezTo>
                    <a:pt x="769" y="141"/>
                    <a:pt x="769" y="140"/>
                    <a:pt x="766" y="138"/>
                  </a:cubicBezTo>
                  <a:cubicBezTo>
                    <a:pt x="761" y="135"/>
                    <a:pt x="761" y="135"/>
                    <a:pt x="761" y="135"/>
                  </a:cubicBezTo>
                  <a:cubicBezTo>
                    <a:pt x="756" y="129"/>
                    <a:pt x="759" y="131"/>
                    <a:pt x="760" y="130"/>
                  </a:cubicBezTo>
                  <a:cubicBezTo>
                    <a:pt x="757" y="127"/>
                    <a:pt x="754" y="124"/>
                    <a:pt x="752" y="123"/>
                  </a:cubicBezTo>
                  <a:cubicBezTo>
                    <a:pt x="750" y="119"/>
                    <a:pt x="750" y="119"/>
                    <a:pt x="750" y="119"/>
                  </a:cubicBezTo>
                  <a:cubicBezTo>
                    <a:pt x="751" y="122"/>
                    <a:pt x="747" y="117"/>
                    <a:pt x="746" y="116"/>
                  </a:cubicBezTo>
                  <a:cubicBezTo>
                    <a:pt x="747" y="117"/>
                    <a:pt x="747" y="117"/>
                    <a:pt x="747" y="117"/>
                  </a:cubicBezTo>
                  <a:cubicBezTo>
                    <a:pt x="747" y="116"/>
                    <a:pt x="744" y="113"/>
                    <a:pt x="742" y="112"/>
                  </a:cubicBezTo>
                  <a:cubicBezTo>
                    <a:pt x="742" y="113"/>
                    <a:pt x="745" y="116"/>
                    <a:pt x="746" y="118"/>
                  </a:cubicBezTo>
                  <a:cubicBezTo>
                    <a:pt x="745" y="117"/>
                    <a:pt x="743" y="115"/>
                    <a:pt x="740" y="113"/>
                  </a:cubicBezTo>
                  <a:cubicBezTo>
                    <a:pt x="742" y="113"/>
                    <a:pt x="736" y="108"/>
                    <a:pt x="734" y="106"/>
                  </a:cubicBezTo>
                  <a:cubicBezTo>
                    <a:pt x="732" y="104"/>
                    <a:pt x="731" y="104"/>
                    <a:pt x="730" y="103"/>
                  </a:cubicBezTo>
                  <a:cubicBezTo>
                    <a:pt x="731" y="103"/>
                    <a:pt x="726" y="99"/>
                    <a:pt x="729" y="101"/>
                  </a:cubicBezTo>
                  <a:cubicBezTo>
                    <a:pt x="730" y="101"/>
                    <a:pt x="730" y="103"/>
                    <a:pt x="732" y="104"/>
                  </a:cubicBezTo>
                  <a:cubicBezTo>
                    <a:pt x="731" y="102"/>
                    <a:pt x="732" y="101"/>
                    <a:pt x="728" y="99"/>
                  </a:cubicBezTo>
                  <a:cubicBezTo>
                    <a:pt x="725" y="97"/>
                    <a:pt x="727" y="101"/>
                    <a:pt x="722" y="96"/>
                  </a:cubicBezTo>
                  <a:cubicBezTo>
                    <a:pt x="724" y="97"/>
                    <a:pt x="724" y="97"/>
                    <a:pt x="726" y="97"/>
                  </a:cubicBezTo>
                  <a:cubicBezTo>
                    <a:pt x="722" y="92"/>
                    <a:pt x="722" y="92"/>
                    <a:pt x="722" y="92"/>
                  </a:cubicBezTo>
                  <a:cubicBezTo>
                    <a:pt x="721" y="93"/>
                    <a:pt x="721" y="93"/>
                    <a:pt x="721" y="93"/>
                  </a:cubicBezTo>
                  <a:cubicBezTo>
                    <a:pt x="720" y="92"/>
                    <a:pt x="721" y="92"/>
                    <a:pt x="721" y="92"/>
                  </a:cubicBezTo>
                  <a:cubicBezTo>
                    <a:pt x="718" y="91"/>
                    <a:pt x="713" y="85"/>
                    <a:pt x="712" y="85"/>
                  </a:cubicBezTo>
                  <a:cubicBezTo>
                    <a:pt x="709" y="83"/>
                    <a:pt x="707" y="80"/>
                    <a:pt x="705" y="78"/>
                  </a:cubicBezTo>
                  <a:cubicBezTo>
                    <a:pt x="706" y="78"/>
                    <a:pt x="706" y="78"/>
                    <a:pt x="706" y="78"/>
                  </a:cubicBezTo>
                  <a:cubicBezTo>
                    <a:pt x="703" y="75"/>
                    <a:pt x="700" y="72"/>
                    <a:pt x="697" y="70"/>
                  </a:cubicBezTo>
                  <a:cubicBezTo>
                    <a:pt x="697" y="70"/>
                    <a:pt x="697" y="70"/>
                    <a:pt x="697" y="70"/>
                  </a:cubicBezTo>
                  <a:cubicBezTo>
                    <a:pt x="696" y="68"/>
                    <a:pt x="692" y="65"/>
                    <a:pt x="690" y="64"/>
                  </a:cubicBezTo>
                  <a:cubicBezTo>
                    <a:pt x="687" y="59"/>
                    <a:pt x="691" y="60"/>
                    <a:pt x="686" y="56"/>
                  </a:cubicBezTo>
                  <a:cubicBezTo>
                    <a:pt x="683" y="53"/>
                    <a:pt x="679" y="52"/>
                    <a:pt x="680" y="54"/>
                  </a:cubicBezTo>
                  <a:cubicBezTo>
                    <a:pt x="674" y="47"/>
                    <a:pt x="665" y="40"/>
                    <a:pt x="660" y="33"/>
                  </a:cubicBezTo>
                  <a:cubicBezTo>
                    <a:pt x="659" y="32"/>
                    <a:pt x="659" y="33"/>
                    <a:pt x="657" y="31"/>
                  </a:cubicBezTo>
                  <a:cubicBezTo>
                    <a:pt x="652" y="26"/>
                    <a:pt x="647" y="21"/>
                    <a:pt x="642" y="16"/>
                  </a:cubicBezTo>
                  <a:cubicBezTo>
                    <a:pt x="641" y="16"/>
                    <a:pt x="641" y="16"/>
                    <a:pt x="641" y="16"/>
                  </a:cubicBezTo>
                  <a:cubicBezTo>
                    <a:pt x="638" y="16"/>
                    <a:pt x="638" y="16"/>
                    <a:pt x="638" y="16"/>
                  </a:cubicBezTo>
                  <a:cubicBezTo>
                    <a:pt x="634" y="16"/>
                    <a:pt x="631" y="15"/>
                    <a:pt x="629" y="15"/>
                  </a:cubicBezTo>
                  <a:cubicBezTo>
                    <a:pt x="633" y="14"/>
                    <a:pt x="629" y="14"/>
                    <a:pt x="629" y="13"/>
                  </a:cubicBezTo>
                  <a:cubicBezTo>
                    <a:pt x="626" y="14"/>
                    <a:pt x="625" y="12"/>
                    <a:pt x="624" y="14"/>
                  </a:cubicBezTo>
                  <a:cubicBezTo>
                    <a:pt x="624" y="15"/>
                    <a:pt x="624" y="15"/>
                    <a:pt x="628" y="16"/>
                  </a:cubicBezTo>
                  <a:cubicBezTo>
                    <a:pt x="619" y="16"/>
                    <a:pt x="607" y="16"/>
                    <a:pt x="602" y="15"/>
                  </a:cubicBezTo>
                  <a:cubicBezTo>
                    <a:pt x="604" y="16"/>
                    <a:pt x="603" y="16"/>
                    <a:pt x="601" y="16"/>
                  </a:cubicBezTo>
                  <a:cubicBezTo>
                    <a:pt x="601" y="15"/>
                    <a:pt x="595" y="14"/>
                    <a:pt x="591" y="15"/>
                  </a:cubicBezTo>
                  <a:cubicBezTo>
                    <a:pt x="590" y="16"/>
                    <a:pt x="590" y="16"/>
                    <a:pt x="590" y="16"/>
                  </a:cubicBezTo>
                  <a:cubicBezTo>
                    <a:pt x="587" y="15"/>
                    <a:pt x="587" y="15"/>
                    <a:pt x="587" y="15"/>
                  </a:cubicBezTo>
                  <a:cubicBezTo>
                    <a:pt x="585" y="15"/>
                    <a:pt x="585" y="17"/>
                    <a:pt x="580" y="16"/>
                  </a:cubicBezTo>
                  <a:cubicBezTo>
                    <a:pt x="580" y="16"/>
                    <a:pt x="580" y="15"/>
                    <a:pt x="579" y="15"/>
                  </a:cubicBezTo>
                  <a:cubicBezTo>
                    <a:pt x="574" y="16"/>
                    <a:pt x="567" y="17"/>
                    <a:pt x="562" y="16"/>
                  </a:cubicBezTo>
                  <a:cubicBezTo>
                    <a:pt x="558" y="15"/>
                    <a:pt x="558" y="15"/>
                    <a:pt x="558" y="15"/>
                  </a:cubicBezTo>
                  <a:cubicBezTo>
                    <a:pt x="556" y="15"/>
                    <a:pt x="552" y="16"/>
                    <a:pt x="556" y="16"/>
                  </a:cubicBezTo>
                  <a:cubicBezTo>
                    <a:pt x="547" y="16"/>
                    <a:pt x="541" y="15"/>
                    <a:pt x="539" y="14"/>
                  </a:cubicBezTo>
                  <a:cubicBezTo>
                    <a:pt x="523" y="17"/>
                    <a:pt x="501" y="17"/>
                    <a:pt x="483" y="17"/>
                  </a:cubicBezTo>
                  <a:cubicBezTo>
                    <a:pt x="484" y="16"/>
                    <a:pt x="484" y="16"/>
                    <a:pt x="484" y="16"/>
                  </a:cubicBezTo>
                  <a:cubicBezTo>
                    <a:pt x="479" y="16"/>
                    <a:pt x="481" y="18"/>
                    <a:pt x="478" y="17"/>
                  </a:cubicBezTo>
                  <a:cubicBezTo>
                    <a:pt x="480" y="16"/>
                    <a:pt x="474" y="16"/>
                    <a:pt x="478" y="15"/>
                  </a:cubicBezTo>
                  <a:cubicBezTo>
                    <a:pt x="471" y="14"/>
                    <a:pt x="469" y="16"/>
                    <a:pt x="465" y="16"/>
                  </a:cubicBezTo>
                  <a:cubicBezTo>
                    <a:pt x="464" y="17"/>
                    <a:pt x="468" y="16"/>
                    <a:pt x="468" y="17"/>
                  </a:cubicBezTo>
                  <a:cubicBezTo>
                    <a:pt x="467" y="17"/>
                    <a:pt x="458" y="16"/>
                    <a:pt x="457" y="18"/>
                  </a:cubicBezTo>
                  <a:cubicBezTo>
                    <a:pt x="455" y="17"/>
                    <a:pt x="457" y="16"/>
                    <a:pt x="458" y="15"/>
                  </a:cubicBezTo>
                  <a:cubicBezTo>
                    <a:pt x="453" y="16"/>
                    <a:pt x="453" y="16"/>
                    <a:pt x="453" y="16"/>
                  </a:cubicBezTo>
                  <a:cubicBezTo>
                    <a:pt x="448" y="14"/>
                    <a:pt x="465" y="13"/>
                    <a:pt x="460" y="11"/>
                  </a:cubicBezTo>
                  <a:cubicBezTo>
                    <a:pt x="456" y="11"/>
                    <a:pt x="456" y="11"/>
                    <a:pt x="456" y="11"/>
                  </a:cubicBezTo>
                  <a:cubicBezTo>
                    <a:pt x="452" y="10"/>
                    <a:pt x="466" y="10"/>
                    <a:pt x="456" y="9"/>
                  </a:cubicBezTo>
                  <a:cubicBezTo>
                    <a:pt x="452" y="10"/>
                    <a:pt x="449" y="12"/>
                    <a:pt x="452" y="13"/>
                  </a:cubicBezTo>
                  <a:cubicBezTo>
                    <a:pt x="444" y="13"/>
                    <a:pt x="448" y="16"/>
                    <a:pt x="439" y="16"/>
                  </a:cubicBezTo>
                  <a:cubicBezTo>
                    <a:pt x="436" y="15"/>
                    <a:pt x="446" y="16"/>
                    <a:pt x="445" y="14"/>
                  </a:cubicBezTo>
                  <a:cubicBezTo>
                    <a:pt x="440" y="13"/>
                    <a:pt x="436" y="15"/>
                    <a:pt x="432" y="15"/>
                  </a:cubicBezTo>
                  <a:cubicBezTo>
                    <a:pt x="436" y="15"/>
                    <a:pt x="433" y="17"/>
                    <a:pt x="430" y="17"/>
                  </a:cubicBezTo>
                  <a:cubicBezTo>
                    <a:pt x="425" y="16"/>
                    <a:pt x="433" y="16"/>
                    <a:pt x="426" y="15"/>
                  </a:cubicBezTo>
                  <a:cubicBezTo>
                    <a:pt x="425" y="16"/>
                    <a:pt x="419" y="17"/>
                    <a:pt x="424" y="17"/>
                  </a:cubicBezTo>
                  <a:cubicBezTo>
                    <a:pt x="422" y="19"/>
                    <a:pt x="417" y="17"/>
                    <a:pt x="413" y="18"/>
                  </a:cubicBezTo>
                  <a:cubicBezTo>
                    <a:pt x="411" y="17"/>
                    <a:pt x="420" y="15"/>
                    <a:pt x="413" y="15"/>
                  </a:cubicBezTo>
                  <a:cubicBezTo>
                    <a:pt x="414" y="16"/>
                    <a:pt x="404" y="16"/>
                    <a:pt x="408" y="18"/>
                  </a:cubicBezTo>
                  <a:cubicBezTo>
                    <a:pt x="405" y="18"/>
                    <a:pt x="404" y="17"/>
                    <a:pt x="407" y="16"/>
                  </a:cubicBezTo>
                  <a:cubicBezTo>
                    <a:pt x="402" y="15"/>
                    <a:pt x="397" y="18"/>
                    <a:pt x="395" y="16"/>
                  </a:cubicBezTo>
                  <a:cubicBezTo>
                    <a:pt x="394" y="17"/>
                    <a:pt x="394" y="17"/>
                    <a:pt x="394" y="17"/>
                  </a:cubicBezTo>
                  <a:cubicBezTo>
                    <a:pt x="392" y="17"/>
                    <a:pt x="391" y="16"/>
                    <a:pt x="388" y="16"/>
                  </a:cubicBezTo>
                  <a:cubicBezTo>
                    <a:pt x="385" y="16"/>
                    <a:pt x="377" y="17"/>
                    <a:pt x="377" y="16"/>
                  </a:cubicBezTo>
                  <a:cubicBezTo>
                    <a:pt x="376" y="16"/>
                    <a:pt x="367" y="16"/>
                    <a:pt x="371" y="17"/>
                  </a:cubicBezTo>
                  <a:cubicBezTo>
                    <a:pt x="376" y="18"/>
                    <a:pt x="377" y="16"/>
                    <a:pt x="380" y="18"/>
                  </a:cubicBezTo>
                  <a:cubicBezTo>
                    <a:pt x="376" y="16"/>
                    <a:pt x="372" y="18"/>
                    <a:pt x="369" y="19"/>
                  </a:cubicBezTo>
                  <a:cubicBezTo>
                    <a:pt x="369" y="18"/>
                    <a:pt x="369" y="18"/>
                    <a:pt x="369" y="18"/>
                  </a:cubicBezTo>
                  <a:cubicBezTo>
                    <a:pt x="367" y="18"/>
                    <a:pt x="363" y="18"/>
                    <a:pt x="362" y="19"/>
                  </a:cubicBezTo>
                  <a:cubicBezTo>
                    <a:pt x="363" y="18"/>
                    <a:pt x="362" y="18"/>
                    <a:pt x="361" y="18"/>
                  </a:cubicBezTo>
                  <a:cubicBezTo>
                    <a:pt x="359" y="19"/>
                    <a:pt x="359" y="19"/>
                    <a:pt x="359" y="19"/>
                  </a:cubicBezTo>
                  <a:cubicBezTo>
                    <a:pt x="352" y="19"/>
                    <a:pt x="357" y="17"/>
                    <a:pt x="350" y="17"/>
                  </a:cubicBezTo>
                  <a:cubicBezTo>
                    <a:pt x="355" y="16"/>
                    <a:pt x="355" y="16"/>
                    <a:pt x="355" y="16"/>
                  </a:cubicBezTo>
                  <a:cubicBezTo>
                    <a:pt x="354" y="16"/>
                    <a:pt x="352" y="15"/>
                    <a:pt x="349" y="16"/>
                  </a:cubicBezTo>
                  <a:cubicBezTo>
                    <a:pt x="347" y="17"/>
                    <a:pt x="345" y="18"/>
                    <a:pt x="344" y="19"/>
                  </a:cubicBezTo>
                  <a:cubicBezTo>
                    <a:pt x="340" y="19"/>
                    <a:pt x="342" y="18"/>
                    <a:pt x="338" y="19"/>
                  </a:cubicBezTo>
                  <a:cubicBezTo>
                    <a:pt x="343" y="17"/>
                    <a:pt x="343" y="17"/>
                    <a:pt x="343" y="17"/>
                  </a:cubicBezTo>
                  <a:cubicBezTo>
                    <a:pt x="344" y="17"/>
                    <a:pt x="340" y="16"/>
                    <a:pt x="334" y="16"/>
                  </a:cubicBezTo>
                  <a:cubicBezTo>
                    <a:pt x="331" y="16"/>
                    <a:pt x="326" y="18"/>
                    <a:pt x="331" y="18"/>
                  </a:cubicBezTo>
                  <a:cubicBezTo>
                    <a:pt x="328" y="18"/>
                    <a:pt x="325" y="18"/>
                    <a:pt x="327" y="17"/>
                  </a:cubicBezTo>
                  <a:cubicBezTo>
                    <a:pt x="321" y="17"/>
                    <a:pt x="327" y="18"/>
                    <a:pt x="322" y="19"/>
                  </a:cubicBezTo>
                  <a:cubicBezTo>
                    <a:pt x="320" y="18"/>
                    <a:pt x="313" y="17"/>
                    <a:pt x="309" y="16"/>
                  </a:cubicBezTo>
                  <a:cubicBezTo>
                    <a:pt x="315" y="14"/>
                    <a:pt x="315" y="14"/>
                    <a:pt x="315" y="14"/>
                  </a:cubicBezTo>
                  <a:cubicBezTo>
                    <a:pt x="311" y="14"/>
                    <a:pt x="311" y="14"/>
                    <a:pt x="311" y="14"/>
                  </a:cubicBezTo>
                  <a:cubicBezTo>
                    <a:pt x="316" y="13"/>
                    <a:pt x="309" y="13"/>
                    <a:pt x="312" y="12"/>
                  </a:cubicBezTo>
                  <a:cubicBezTo>
                    <a:pt x="309" y="11"/>
                    <a:pt x="306" y="12"/>
                    <a:pt x="304" y="12"/>
                  </a:cubicBezTo>
                  <a:cubicBezTo>
                    <a:pt x="311" y="15"/>
                    <a:pt x="296" y="15"/>
                    <a:pt x="298" y="18"/>
                  </a:cubicBezTo>
                  <a:cubicBezTo>
                    <a:pt x="288" y="18"/>
                    <a:pt x="291" y="12"/>
                    <a:pt x="281" y="16"/>
                  </a:cubicBezTo>
                  <a:cubicBezTo>
                    <a:pt x="282" y="16"/>
                    <a:pt x="280" y="17"/>
                    <a:pt x="282" y="17"/>
                  </a:cubicBezTo>
                  <a:cubicBezTo>
                    <a:pt x="278" y="18"/>
                    <a:pt x="279" y="19"/>
                    <a:pt x="273" y="19"/>
                  </a:cubicBezTo>
                  <a:cubicBezTo>
                    <a:pt x="278" y="18"/>
                    <a:pt x="267" y="16"/>
                    <a:pt x="275" y="15"/>
                  </a:cubicBezTo>
                  <a:cubicBezTo>
                    <a:pt x="274" y="16"/>
                    <a:pt x="279" y="16"/>
                    <a:pt x="280" y="15"/>
                  </a:cubicBezTo>
                  <a:cubicBezTo>
                    <a:pt x="278" y="15"/>
                    <a:pt x="281" y="13"/>
                    <a:pt x="274" y="13"/>
                  </a:cubicBezTo>
                  <a:cubicBezTo>
                    <a:pt x="271" y="14"/>
                    <a:pt x="265" y="14"/>
                    <a:pt x="266" y="15"/>
                  </a:cubicBezTo>
                  <a:cubicBezTo>
                    <a:pt x="266" y="16"/>
                    <a:pt x="272" y="15"/>
                    <a:pt x="269" y="16"/>
                  </a:cubicBezTo>
                  <a:cubicBezTo>
                    <a:pt x="262" y="16"/>
                    <a:pt x="261" y="14"/>
                    <a:pt x="257" y="16"/>
                  </a:cubicBezTo>
                  <a:cubicBezTo>
                    <a:pt x="262" y="16"/>
                    <a:pt x="263" y="18"/>
                    <a:pt x="263" y="18"/>
                  </a:cubicBezTo>
                  <a:cubicBezTo>
                    <a:pt x="258" y="19"/>
                    <a:pt x="258" y="19"/>
                    <a:pt x="258" y="19"/>
                  </a:cubicBezTo>
                  <a:cubicBezTo>
                    <a:pt x="259" y="18"/>
                    <a:pt x="259" y="18"/>
                    <a:pt x="259" y="18"/>
                  </a:cubicBezTo>
                  <a:cubicBezTo>
                    <a:pt x="250" y="18"/>
                    <a:pt x="256" y="20"/>
                    <a:pt x="247" y="19"/>
                  </a:cubicBezTo>
                  <a:cubicBezTo>
                    <a:pt x="243" y="18"/>
                    <a:pt x="243" y="18"/>
                    <a:pt x="243" y="18"/>
                  </a:cubicBezTo>
                  <a:cubicBezTo>
                    <a:pt x="245" y="16"/>
                    <a:pt x="256" y="18"/>
                    <a:pt x="254" y="16"/>
                  </a:cubicBezTo>
                  <a:cubicBezTo>
                    <a:pt x="249" y="16"/>
                    <a:pt x="247" y="17"/>
                    <a:pt x="241" y="17"/>
                  </a:cubicBezTo>
                  <a:cubicBezTo>
                    <a:pt x="243" y="16"/>
                    <a:pt x="244" y="16"/>
                    <a:pt x="245" y="16"/>
                  </a:cubicBezTo>
                  <a:cubicBezTo>
                    <a:pt x="243" y="16"/>
                    <a:pt x="241" y="13"/>
                    <a:pt x="233" y="15"/>
                  </a:cubicBezTo>
                  <a:cubicBezTo>
                    <a:pt x="229" y="16"/>
                    <a:pt x="232" y="16"/>
                    <a:pt x="232" y="16"/>
                  </a:cubicBezTo>
                  <a:cubicBezTo>
                    <a:pt x="223" y="17"/>
                    <a:pt x="220" y="18"/>
                    <a:pt x="214" y="18"/>
                  </a:cubicBezTo>
                  <a:cubicBezTo>
                    <a:pt x="216" y="16"/>
                    <a:pt x="204" y="18"/>
                    <a:pt x="210" y="16"/>
                  </a:cubicBezTo>
                  <a:cubicBezTo>
                    <a:pt x="213" y="17"/>
                    <a:pt x="227" y="17"/>
                    <a:pt x="230" y="15"/>
                  </a:cubicBezTo>
                  <a:cubicBezTo>
                    <a:pt x="227" y="13"/>
                    <a:pt x="237" y="15"/>
                    <a:pt x="239" y="14"/>
                  </a:cubicBezTo>
                  <a:cubicBezTo>
                    <a:pt x="232" y="13"/>
                    <a:pt x="232" y="12"/>
                    <a:pt x="231" y="10"/>
                  </a:cubicBezTo>
                  <a:cubicBezTo>
                    <a:pt x="229" y="10"/>
                    <a:pt x="227" y="11"/>
                    <a:pt x="226" y="11"/>
                  </a:cubicBezTo>
                  <a:cubicBezTo>
                    <a:pt x="225" y="12"/>
                    <a:pt x="227" y="12"/>
                    <a:pt x="228" y="13"/>
                  </a:cubicBezTo>
                  <a:cubicBezTo>
                    <a:pt x="219" y="13"/>
                    <a:pt x="212" y="14"/>
                    <a:pt x="207" y="15"/>
                  </a:cubicBezTo>
                  <a:cubicBezTo>
                    <a:pt x="204" y="14"/>
                    <a:pt x="205" y="13"/>
                    <a:pt x="208" y="13"/>
                  </a:cubicBezTo>
                  <a:cubicBezTo>
                    <a:pt x="199" y="13"/>
                    <a:pt x="188" y="13"/>
                    <a:pt x="179" y="13"/>
                  </a:cubicBezTo>
                  <a:cubicBezTo>
                    <a:pt x="184" y="14"/>
                    <a:pt x="173" y="14"/>
                    <a:pt x="172" y="14"/>
                  </a:cubicBezTo>
                  <a:cubicBezTo>
                    <a:pt x="172" y="14"/>
                    <a:pt x="171" y="13"/>
                    <a:pt x="171" y="12"/>
                  </a:cubicBezTo>
                  <a:cubicBezTo>
                    <a:pt x="165" y="13"/>
                    <a:pt x="172" y="11"/>
                    <a:pt x="165" y="11"/>
                  </a:cubicBezTo>
                  <a:cubicBezTo>
                    <a:pt x="159" y="12"/>
                    <a:pt x="151" y="13"/>
                    <a:pt x="144" y="13"/>
                  </a:cubicBezTo>
                  <a:cubicBezTo>
                    <a:pt x="135" y="12"/>
                    <a:pt x="121" y="13"/>
                    <a:pt x="114" y="13"/>
                  </a:cubicBezTo>
                  <a:cubicBezTo>
                    <a:pt x="109" y="12"/>
                    <a:pt x="112" y="11"/>
                    <a:pt x="108" y="10"/>
                  </a:cubicBezTo>
                  <a:cubicBezTo>
                    <a:pt x="102" y="10"/>
                    <a:pt x="112" y="12"/>
                    <a:pt x="104" y="11"/>
                  </a:cubicBezTo>
                  <a:cubicBezTo>
                    <a:pt x="104" y="11"/>
                    <a:pt x="104" y="11"/>
                    <a:pt x="104" y="11"/>
                  </a:cubicBezTo>
                  <a:cubicBezTo>
                    <a:pt x="102" y="11"/>
                    <a:pt x="90" y="10"/>
                    <a:pt x="88" y="12"/>
                  </a:cubicBezTo>
                  <a:cubicBezTo>
                    <a:pt x="90" y="11"/>
                    <a:pt x="90" y="11"/>
                    <a:pt x="90" y="11"/>
                  </a:cubicBezTo>
                  <a:cubicBezTo>
                    <a:pt x="89" y="10"/>
                    <a:pt x="87" y="11"/>
                    <a:pt x="86" y="11"/>
                  </a:cubicBezTo>
                  <a:cubicBezTo>
                    <a:pt x="86" y="10"/>
                    <a:pt x="84" y="10"/>
                    <a:pt x="87" y="9"/>
                  </a:cubicBezTo>
                  <a:cubicBezTo>
                    <a:pt x="82" y="8"/>
                    <a:pt x="77" y="10"/>
                    <a:pt x="71" y="10"/>
                  </a:cubicBezTo>
                  <a:cubicBezTo>
                    <a:pt x="75" y="11"/>
                    <a:pt x="75" y="11"/>
                    <a:pt x="75" y="11"/>
                  </a:cubicBezTo>
                  <a:cubicBezTo>
                    <a:pt x="66" y="12"/>
                    <a:pt x="60" y="11"/>
                    <a:pt x="51" y="11"/>
                  </a:cubicBezTo>
                  <a:cubicBezTo>
                    <a:pt x="51" y="10"/>
                    <a:pt x="51" y="10"/>
                    <a:pt x="51" y="10"/>
                  </a:cubicBezTo>
                  <a:cubicBezTo>
                    <a:pt x="46" y="11"/>
                    <a:pt x="46" y="11"/>
                    <a:pt x="46" y="11"/>
                  </a:cubicBezTo>
                  <a:cubicBezTo>
                    <a:pt x="47" y="10"/>
                    <a:pt x="44" y="9"/>
                    <a:pt x="41" y="9"/>
                  </a:cubicBezTo>
                  <a:cubicBezTo>
                    <a:pt x="53" y="7"/>
                    <a:pt x="53" y="7"/>
                    <a:pt x="53" y="7"/>
                  </a:cubicBezTo>
                  <a:cubicBezTo>
                    <a:pt x="57" y="8"/>
                    <a:pt x="49" y="8"/>
                    <a:pt x="51" y="9"/>
                  </a:cubicBezTo>
                  <a:cubicBezTo>
                    <a:pt x="53" y="10"/>
                    <a:pt x="62" y="10"/>
                    <a:pt x="63" y="9"/>
                  </a:cubicBezTo>
                  <a:cubicBezTo>
                    <a:pt x="60" y="9"/>
                    <a:pt x="60" y="9"/>
                    <a:pt x="57" y="10"/>
                  </a:cubicBezTo>
                  <a:cubicBezTo>
                    <a:pt x="56" y="8"/>
                    <a:pt x="61" y="8"/>
                    <a:pt x="63" y="7"/>
                  </a:cubicBezTo>
                  <a:cubicBezTo>
                    <a:pt x="62" y="7"/>
                    <a:pt x="61" y="7"/>
                    <a:pt x="60" y="7"/>
                  </a:cubicBezTo>
                  <a:cubicBezTo>
                    <a:pt x="63" y="6"/>
                    <a:pt x="66" y="6"/>
                    <a:pt x="71" y="6"/>
                  </a:cubicBezTo>
                  <a:cubicBezTo>
                    <a:pt x="68" y="7"/>
                    <a:pt x="71" y="7"/>
                    <a:pt x="71" y="7"/>
                  </a:cubicBezTo>
                  <a:cubicBezTo>
                    <a:pt x="72" y="6"/>
                    <a:pt x="77" y="6"/>
                    <a:pt x="83" y="6"/>
                  </a:cubicBezTo>
                  <a:cubicBezTo>
                    <a:pt x="88" y="8"/>
                    <a:pt x="96" y="5"/>
                    <a:pt x="103" y="6"/>
                  </a:cubicBezTo>
                  <a:cubicBezTo>
                    <a:pt x="100" y="7"/>
                    <a:pt x="96" y="8"/>
                    <a:pt x="92" y="9"/>
                  </a:cubicBezTo>
                  <a:cubicBezTo>
                    <a:pt x="96" y="9"/>
                    <a:pt x="97" y="9"/>
                    <a:pt x="102" y="9"/>
                  </a:cubicBezTo>
                  <a:cubicBezTo>
                    <a:pt x="104" y="8"/>
                    <a:pt x="106" y="7"/>
                    <a:pt x="112" y="6"/>
                  </a:cubicBezTo>
                  <a:cubicBezTo>
                    <a:pt x="112" y="7"/>
                    <a:pt x="112" y="7"/>
                    <a:pt x="112" y="7"/>
                  </a:cubicBezTo>
                  <a:cubicBezTo>
                    <a:pt x="118" y="7"/>
                    <a:pt x="118" y="5"/>
                    <a:pt x="125" y="6"/>
                  </a:cubicBezTo>
                  <a:cubicBezTo>
                    <a:pt x="137" y="6"/>
                    <a:pt x="150" y="6"/>
                    <a:pt x="159" y="6"/>
                  </a:cubicBezTo>
                  <a:cubicBezTo>
                    <a:pt x="160" y="7"/>
                    <a:pt x="160" y="7"/>
                    <a:pt x="160" y="7"/>
                  </a:cubicBezTo>
                  <a:cubicBezTo>
                    <a:pt x="165" y="5"/>
                    <a:pt x="177" y="6"/>
                    <a:pt x="184" y="5"/>
                  </a:cubicBezTo>
                  <a:cubicBezTo>
                    <a:pt x="196" y="6"/>
                    <a:pt x="210" y="4"/>
                    <a:pt x="216" y="6"/>
                  </a:cubicBezTo>
                  <a:cubicBezTo>
                    <a:pt x="237" y="5"/>
                    <a:pt x="256" y="5"/>
                    <a:pt x="277" y="5"/>
                  </a:cubicBezTo>
                  <a:cubicBezTo>
                    <a:pt x="274" y="6"/>
                    <a:pt x="274" y="6"/>
                    <a:pt x="274" y="6"/>
                  </a:cubicBezTo>
                  <a:cubicBezTo>
                    <a:pt x="278" y="5"/>
                    <a:pt x="276" y="7"/>
                    <a:pt x="280" y="7"/>
                  </a:cubicBezTo>
                  <a:cubicBezTo>
                    <a:pt x="276" y="6"/>
                    <a:pt x="285" y="6"/>
                    <a:pt x="288" y="5"/>
                  </a:cubicBezTo>
                  <a:cubicBezTo>
                    <a:pt x="298" y="6"/>
                    <a:pt x="310" y="5"/>
                    <a:pt x="319" y="4"/>
                  </a:cubicBezTo>
                  <a:cubicBezTo>
                    <a:pt x="319" y="5"/>
                    <a:pt x="319" y="5"/>
                    <a:pt x="319" y="5"/>
                  </a:cubicBezTo>
                  <a:cubicBezTo>
                    <a:pt x="328" y="3"/>
                    <a:pt x="338" y="4"/>
                    <a:pt x="349" y="5"/>
                  </a:cubicBezTo>
                  <a:cubicBezTo>
                    <a:pt x="351" y="5"/>
                    <a:pt x="353" y="6"/>
                    <a:pt x="356" y="6"/>
                  </a:cubicBezTo>
                  <a:cubicBezTo>
                    <a:pt x="362" y="4"/>
                    <a:pt x="365" y="4"/>
                    <a:pt x="373" y="3"/>
                  </a:cubicBezTo>
                  <a:cubicBezTo>
                    <a:pt x="380" y="3"/>
                    <a:pt x="390" y="4"/>
                    <a:pt x="396" y="4"/>
                  </a:cubicBezTo>
                  <a:cubicBezTo>
                    <a:pt x="420" y="2"/>
                    <a:pt x="444" y="4"/>
                    <a:pt x="469" y="2"/>
                  </a:cubicBezTo>
                  <a:cubicBezTo>
                    <a:pt x="471" y="3"/>
                    <a:pt x="471" y="3"/>
                    <a:pt x="471" y="3"/>
                  </a:cubicBezTo>
                  <a:cubicBezTo>
                    <a:pt x="495" y="1"/>
                    <a:pt x="524" y="3"/>
                    <a:pt x="544" y="2"/>
                  </a:cubicBezTo>
                  <a:cubicBezTo>
                    <a:pt x="542" y="4"/>
                    <a:pt x="542" y="4"/>
                    <a:pt x="542" y="4"/>
                  </a:cubicBezTo>
                  <a:cubicBezTo>
                    <a:pt x="549" y="5"/>
                    <a:pt x="557" y="3"/>
                    <a:pt x="555" y="2"/>
                  </a:cubicBezTo>
                  <a:cubicBezTo>
                    <a:pt x="562" y="3"/>
                    <a:pt x="571" y="1"/>
                    <a:pt x="576" y="3"/>
                  </a:cubicBezTo>
                  <a:cubicBezTo>
                    <a:pt x="582" y="3"/>
                    <a:pt x="584" y="2"/>
                    <a:pt x="589" y="2"/>
                  </a:cubicBezTo>
                  <a:cubicBezTo>
                    <a:pt x="601" y="2"/>
                    <a:pt x="606" y="2"/>
                    <a:pt x="616" y="2"/>
                  </a:cubicBezTo>
                  <a:cubicBezTo>
                    <a:pt x="615" y="2"/>
                    <a:pt x="615" y="3"/>
                    <a:pt x="618" y="3"/>
                  </a:cubicBezTo>
                  <a:cubicBezTo>
                    <a:pt x="623" y="2"/>
                    <a:pt x="635" y="4"/>
                    <a:pt x="630" y="1"/>
                  </a:cubicBezTo>
                  <a:cubicBezTo>
                    <a:pt x="634" y="2"/>
                    <a:pt x="637" y="2"/>
                    <a:pt x="641" y="2"/>
                  </a:cubicBezTo>
                  <a:cubicBezTo>
                    <a:pt x="644" y="2"/>
                    <a:pt x="644" y="2"/>
                    <a:pt x="644" y="2"/>
                  </a:cubicBezTo>
                  <a:cubicBezTo>
                    <a:pt x="644" y="2"/>
                    <a:pt x="644" y="2"/>
                    <a:pt x="644" y="2"/>
                  </a:cubicBezTo>
                  <a:cubicBezTo>
                    <a:pt x="644" y="2"/>
                    <a:pt x="644" y="2"/>
                    <a:pt x="644" y="2"/>
                  </a:cubicBezTo>
                  <a:cubicBezTo>
                    <a:pt x="644" y="2"/>
                    <a:pt x="644" y="2"/>
                    <a:pt x="644" y="2"/>
                  </a:cubicBezTo>
                  <a:cubicBezTo>
                    <a:pt x="644" y="2"/>
                    <a:pt x="644" y="2"/>
                    <a:pt x="644" y="2"/>
                  </a:cubicBezTo>
                  <a:cubicBezTo>
                    <a:pt x="639" y="0"/>
                    <a:pt x="651" y="4"/>
                    <a:pt x="650" y="4"/>
                  </a:cubicBezTo>
                  <a:cubicBezTo>
                    <a:pt x="650" y="4"/>
                    <a:pt x="650" y="4"/>
                    <a:pt x="650" y="4"/>
                  </a:cubicBezTo>
                  <a:cubicBezTo>
                    <a:pt x="650" y="4"/>
                    <a:pt x="650" y="4"/>
                    <a:pt x="650" y="4"/>
                  </a:cubicBezTo>
                  <a:cubicBezTo>
                    <a:pt x="650" y="4"/>
                    <a:pt x="650" y="4"/>
                    <a:pt x="650" y="4"/>
                  </a:cubicBezTo>
                  <a:cubicBezTo>
                    <a:pt x="651" y="5"/>
                    <a:pt x="651" y="5"/>
                    <a:pt x="651" y="5"/>
                  </a:cubicBezTo>
                  <a:cubicBezTo>
                    <a:pt x="655" y="9"/>
                    <a:pt x="655" y="9"/>
                    <a:pt x="655" y="9"/>
                  </a:cubicBezTo>
                  <a:cubicBezTo>
                    <a:pt x="661" y="15"/>
                    <a:pt x="666" y="20"/>
                    <a:pt x="670" y="25"/>
                  </a:cubicBezTo>
                  <a:cubicBezTo>
                    <a:pt x="670" y="24"/>
                    <a:pt x="672" y="26"/>
                    <a:pt x="674" y="27"/>
                  </a:cubicBezTo>
                  <a:cubicBezTo>
                    <a:pt x="682" y="35"/>
                    <a:pt x="690" y="44"/>
                    <a:pt x="697" y="50"/>
                  </a:cubicBezTo>
                  <a:cubicBezTo>
                    <a:pt x="698" y="52"/>
                    <a:pt x="694" y="49"/>
                    <a:pt x="697" y="52"/>
                  </a:cubicBezTo>
                  <a:cubicBezTo>
                    <a:pt x="699" y="54"/>
                    <a:pt x="698" y="52"/>
                    <a:pt x="701" y="54"/>
                  </a:cubicBezTo>
                  <a:cubicBezTo>
                    <a:pt x="715" y="66"/>
                    <a:pt x="727" y="82"/>
                    <a:pt x="739" y="94"/>
                  </a:cubicBezTo>
                  <a:cubicBezTo>
                    <a:pt x="750" y="104"/>
                    <a:pt x="761" y="115"/>
                    <a:pt x="772" y="126"/>
                  </a:cubicBezTo>
                  <a:cubicBezTo>
                    <a:pt x="788" y="142"/>
                    <a:pt x="788" y="142"/>
                    <a:pt x="788" y="142"/>
                  </a:cubicBezTo>
                  <a:cubicBezTo>
                    <a:pt x="790" y="144"/>
                    <a:pt x="790" y="144"/>
                    <a:pt x="790" y="144"/>
                  </a:cubicBezTo>
                  <a:cubicBezTo>
                    <a:pt x="791" y="145"/>
                    <a:pt x="791" y="145"/>
                    <a:pt x="791" y="145"/>
                  </a:cubicBezTo>
                  <a:cubicBezTo>
                    <a:pt x="792" y="145"/>
                    <a:pt x="792" y="145"/>
                    <a:pt x="792" y="145"/>
                  </a:cubicBezTo>
                  <a:cubicBezTo>
                    <a:pt x="792" y="145"/>
                    <a:pt x="792" y="145"/>
                    <a:pt x="792" y="145"/>
                  </a:cubicBezTo>
                  <a:cubicBezTo>
                    <a:pt x="792" y="150"/>
                    <a:pt x="792" y="134"/>
                    <a:pt x="792" y="157"/>
                  </a:cubicBezTo>
                  <a:close/>
                  <a:moveTo>
                    <a:pt x="10" y="292"/>
                  </a:moveTo>
                  <a:cubicBezTo>
                    <a:pt x="10" y="291"/>
                    <a:pt x="9" y="291"/>
                    <a:pt x="9" y="292"/>
                  </a:cubicBezTo>
                  <a:cubicBezTo>
                    <a:pt x="9" y="292"/>
                    <a:pt x="10" y="292"/>
                    <a:pt x="10" y="292"/>
                  </a:cubicBezTo>
                  <a:close/>
                  <a:moveTo>
                    <a:pt x="625" y="289"/>
                  </a:moveTo>
                  <a:cubicBezTo>
                    <a:pt x="624" y="289"/>
                    <a:pt x="623" y="289"/>
                    <a:pt x="622" y="289"/>
                  </a:cubicBezTo>
                  <a:cubicBezTo>
                    <a:pt x="623" y="289"/>
                    <a:pt x="624" y="289"/>
                    <a:pt x="625" y="289"/>
                  </a:cubicBezTo>
                  <a:close/>
                  <a:moveTo>
                    <a:pt x="783" y="149"/>
                  </a:moveTo>
                  <a:cubicBezTo>
                    <a:pt x="783" y="149"/>
                    <a:pt x="783" y="149"/>
                    <a:pt x="782" y="149"/>
                  </a:cubicBezTo>
                  <a:cubicBezTo>
                    <a:pt x="782" y="150"/>
                    <a:pt x="782" y="152"/>
                    <a:pt x="782" y="154"/>
                  </a:cubicBezTo>
                  <a:cubicBezTo>
                    <a:pt x="783" y="154"/>
                    <a:pt x="783" y="153"/>
                    <a:pt x="783" y="149"/>
                  </a:cubicBezTo>
                  <a:close/>
                  <a:moveTo>
                    <a:pt x="731" y="216"/>
                  </a:moveTo>
                  <a:cubicBezTo>
                    <a:pt x="731" y="216"/>
                    <a:pt x="731" y="216"/>
                    <a:pt x="731" y="216"/>
                  </a:cubicBezTo>
                  <a:cubicBezTo>
                    <a:pt x="731" y="217"/>
                    <a:pt x="730" y="218"/>
                    <a:pt x="730" y="218"/>
                  </a:cubicBezTo>
                  <a:cubicBezTo>
                    <a:pt x="730" y="218"/>
                    <a:pt x="731" y="217"/>
                    <a:pt x="731" y="216"/>
                  </a:cubicBezTo>
                  <a:close/>
                  <a:moveTo>
                    <a:pt x="36" y="9"/>
                  </a:moveTo>
                  <a:cubicBezTo>
                    <a:pt x="40" y="8"/>
                    <a:pt x="35" y="7"/>
                    <a:pt x="34" y="6"/>
                  </a:cubicBezTo>
                  <a:cubicBezTo>
                    <a:pt x="33" y="7"/>
                    <a:pt x="36" y="8"/>
                    <a:pt x="36" y="9"/>
                  </a:cubicBezTo>
                  <a:close/>
                  <a:moveTo>
                    <a:pt x="169" y="15"/>
                  </a:moveTo>
                  <a:cubicBezTo>
                    <a:pt x="168" y="15"/>
                    <a:pt x="166" y="14"/>
                    <a:pt x="166" y="14"/>
                  </a:cubicBezTo>
                  <a:cubicBezTo>
                    <a:pt x="165" y="15"/>
                    <a:pt x="166" y="15"/>
                    <a:pt x="164" y="15"/>
                  </a:cubicBezTo>
                  <a:cubicBezTo>
                    <a:pt x="165" y="16"/>
                    <a:pt x="167" y="15"/>
                    <a:pt x="169" y="15"/>
                  </a:cubicBezTo>
                  <a:close/>
                  <a:moveTo>
                    <a:pt x="200" y="15"/>
                  </a:moveTo>
                  <a:cubicBezTo>
                    <a:pt x="188" y="16"/>
                    <a:pt x="188" y="16"/>
                    <a:pt x="188" y="16"/>
                  </a:cubicBezTo>
                  <a:cubicBezTo>
                    <a:pt x="192" y="16"/>
                    <a:pt x="200" y="16"/>
                    <a:pt x="200" y="15"/>
                  </a:cubicBezTo>
                  <a:close/>
                  <a:moveTo>
                    <a:pt x="232" y="18"/>
                  </a:moveTo>
                  <a:cubicBezTo>
                    <a:pt x="231" y="18"/>
                    <a:pt x="230" y="18"/>
                    <a:pt x="230" y="19"/>
                  </a:cubicBezTo>
                  <a:cubicBezTo>
                    <a:pt x="234" y="19"/>
                    <a:pt x="234" y="18"/>
                    <a:pt x="232" y="18"/>
                  </a:cubicBezTo>
                  <a:close/>
                  <a:moveTo>
                    <a:pt x="238" y="17"/>
                  </a:moveTo>
                  <a:cubicBezTo>
                    <a:pt x="237" y="16"/>
                    <a:pt x="236" y="16"/>
                    <a:pt x="234" y="16"/>
                  </a:cubicBezTo>
                  <a:cubicBezTo>
                    <a:pt x="233" y="17"/>
                    <a:pt x="237" y="17"/>
                    <a:pt x="238" y="17"/>
                  </a:cubicBezTo>
                  <a:close/>
                  <a:moveTo>
                    <a:pt x="238" y="17"/>
                  </a:moveTo>
                  <a:cubicBezTo>
                    <a:pt x="239" y="17"/>
                    <a:pt x="239" y="17"/>
                    <a:pt x="239" y="17"/>
                  </a:cubicBezTo>
                  <a:cubicBezTo>
                    <a:pt x="239" y="17"/>
                    <a:pt x="239" y="17"/>
                    <a:pt x="238" y="17"/>
                  </a:cubicBezTo>
                  <a:close/>
                  <a:moveTo>
                    <a:pt x="309" y="18"/>
                  </a:moveTo>
                  <a:cubicBezTo>
                    <a:pt x="308" y="18"/>
                    <a:pt x="304" y="18"/>
                    <a:pt x="302" y="18"/>
                  </a:cubicBezTo>
                  <a:cubicBezTo>
                    <a:pt x="301" y="19"/>
                    <a:pt x="307" y="18"/>
                    <a:pt x="309" y="18"/>
                  </a:cubicBezTo>
                  <a:close/>
                  <a:moveTo>
                    <a:pt x="337" y="17"/>
                  </a:moveTo>
                  <a:cubicBezTo>
                    <a:pt x="336" y="17"/>
                    <a:pt x="335" y="17"/>
                    <a:pt x="334" y="17"/>
                  </a:cubicBezTo>
                  <a:cubicBezTo>
                    <a:pt x="335" y="18"/>
                    <a:pt x="335" y="18"/>
                    <a:pt x="335" y="18"/>
                  </a:cubicBezTo>
                  <a:cubicBezTo>
                    <a:pt x="337" y="18"/>
                    <a:pt x="339" y="17"/>
                    <a:pt x="337" y="17"/>
                  </a:cubicBezTo>
                  <a:close/>
                  <a:moveTo>
                    <a:pt x="734" y="196"/>
                  </a:moveTo>
                  <a:cubicBezTo>
                    <a:pt x="736" y="194"/>
                    <a:pt x="736" y="194"/>
                    <a:pt x="736" y="194"/>
                  </a:cubicBezTo>
                  <a:cubicBezTo>
                    <a:pt x="736" y="193"/>
                    <a:pt x="736" y="193"/>
                    <a:pt x="736" y="193"/>
                  </a:cubicBezTo>
                  <a:lnTo>
                    <a:pt x="734" y="196"/>
                  </a:lnTo>
                  <a:close/>
                  <a:moveTo>
                    <a:pt x="519" y="287"/>
                  </a:moveTo>
                  <a:cubicBezTo>
                    <a:pt x="519" y="287"/>
                    <a:pt x="518" y="288"/>
                    <a:pt x="522" y="288"/>
                  </a:cubicBezTo>
                  <a:cubicBezTo>
                    <a:pt x="518" y="288"/>
                    <a:pt x="522" y="287"/>
                    <a:pt x="519" y="287"/>
                  </a:cubicBezTo>
                  <a:close/>
                  <a:moveTo>
                    <a:pt x="385" y="291"/>
                  </a:moveTo>
                  <a:cubicBezTo>
                    <a:pt x="386" y="292"/>
                    <a:pt x="386" y="292"/>
                    <a:pt x="386" y="292"/>
                  </a:cubicBezTo>
                  <a:cubicBezTo>
                    <a:pt x="386" y="291"/>
                    <a:pt x="386" y="291"/>
                    <a:pt x="386" y="291"/>
                  </a:cubicBezTo>
                  <a:lnTo>
                    <a:pt x="385" y="291"/>
                  </a:lnTo>
                  <a:close/>
                </a:path>
              </a:pathLst>
            </a:custGeom>
            <a:grpFill/>
            <a:ln>
              <a:noFill/>
            </a:ln>
          </p:spPr>
          <p:txBody>
            <a:bodyPr vert="horz" wrap="square" lIns="91440" tIns="45720" rIns="91440" bIns="45720" numCol="1" anchor="t" anchorCtr="0" compatLnSpc="1">
              <a:prstTxWarp prst="textNoShape">
                <a:avLst/>
              </a:prstTxWarp>
            </a:bodyPr>
            <a:lstStyle/>
            <a:p>
              <a:pPr algn="ctr">
                <a:defRPr/>
              </a:pPr>
              <a:endParaRPr lang="en-US" sz="1200" kern="0" dirty="0"/>
            </a:p>
          </p:txBody>
        </p:sp>
      </p:grpSp>
      <p:grpSp>
        <p:nvGrpSpPr>
          <p:cNvPr id="43" name="Gruppieren 659"/>
          <p:cNvGrpSpPr/>
          <p:nvPr/>
        </p:nvGrpSpPr>
        <p:grpSpPr bwMode="gray">
          <a:xfrm>
            <a:off x="5531488" y="2131251"/>
            <a:ext cx="1693180" cy="399839"/>
            <a:chOff x="5075810" y="-16333"/>
            <a:chExt cx="2383282" cy="931613"/>
          </a:xfrm>
          <a:solidFill>
            <a:schemeClr val="tx2">
              <a:alpha val="25000"/>
            </a:schemeClr>
          </a:solidFill>
        </p:grpSpPr>
        <p:sp>
          <p:nvSpPr>
            <p:cNvPr id="132" name="Freeform 26"/>
            <p:cNvSpPr>
              <a:spLocks noEditPoints="1"/>
            </p:cNvSpPr>
            <p:nvPr/>
          </p:nvSpPr>
          <p:spPr bwMode="gray">
            <a:xfrm>
              <a:off x="5075810" y="-16333"/>
              <a:ext cx="2383282" cy="931613"/>
            </a:xfrm>
            <a:custGeom>
              <a:avLst/>
              <a:gdLst>
                <a:gd name="T0" fmla="*/ 782 w 809"/>
                <a:gd name="T1" fmla="*/ 136 h 316"/>
                <a:gd name="T2" fmla="*/ 751 w 809"/>
                <a:gd name="T3" fmla="*/ 126 h 316"/>
                <a:gd name="T4" fmla="*/ 695 w 809"/>
                <a:gd name="T5" fmla="*/ 130 h 316"/>
                <a:gd name="T6" fmla="*/ 714 w 809"/>
                <a:gd name="T7" fmla="*/ 96 h 316"/>
                <a:gd name="T8" fmla="*/ 687 w 809"/>
                <a:gd name="T9" fmla="*/ 90 h 316"/>
                <a:gd name="T10" fmla="*/ 671 w 809"/>
                <a:gd name="T11" fmla="*/ 75 h 316"/>
                <a:gd name="T12" fmla="*/ 670 w 809"/>
                <a:gd name="T13" fmla="*/ 53 h 316"/>
                <a:gd name="T14" fmla="*/ 683 w 809"/>
                <a:gd name="T15" fmla="*/ 9 h 316"/>
                <a:gd name="T16" fmla="*/ 622 w 809"/>
                <a:gd name="T17" fmla="*/ 15 h 316"/>
                <a:gd name="T18" fmla="*/ 355 w 809"/>
                <a:gd name="T19" fmla="*/ 146 h 316"/>
                <a:gd name="T20" fmla="*/ 533 w 809"/>
                <a:gd name="T21" fmla="*/ 19 h 316"/>
                <a:gd name="T22" fmla="*/ 481 w 809"/>
                <a:gd name="T23" fmla="*/ 22 h 316"/>
                <a:gd name="T24" fmla="*/ 90 w 809"/>
                <a:gd name="T25" fmla="*/ 236 h 316"/>
                <a:gd name="T26" fmla="*/ 429 w 809"/>
                <a:gd name="T27" fmla="*/ 17 h 316"/>
                <a:gd name="T28" fmla="*/ 396 w 809"/>
                <a:gd name="T29" fmla="*/ 10 h 316"/>
                <a:gd name="T30" fmla="*/ 203 w 809"/>
                <a:gd name="T31" fmla="*/ 98 h 316"/>
                <a:gd name="T32" fmla="*/ 301 w 809"/>
                <a:gd name="T33" fmla="*/ 34 h 316"/>
                <a:gd name="T34" fmla="*/ 285 w 809"/>
                <a:gd name="T35" fmla="*/ 11 h 316"/>
                <a:gd name="T36" fmla="*/ 191 w 809"/>
                <a:gd name="T37" fmla="*/ 54 h 316"/>
                <a:gd name="T38" fmla="*/ 164 w 809"/>
                <a:gd name="T39" fmla="*/ 47 h 316"/>
                <a:gd name="T40" fmla="*/ 152 w 809"/>
                <a:gd name="T41" fmla="*/ 30 h 316"/>
                <a:gd name="T42" fmla="*/ 88 w 809"/>
                <a:gd name="T43" fmla="*/ 48 h 316"/>
                <a:gd name="T44" fmla="*/ 63 w 809"/>
                <a:gd name="T45" fmla="*/ 38 h 316"/>
                <a:gd name="T46" fmla="*/ 55 w 809"/>
                <a:gd name="T47" fmla="*/ 17 h 316"/>
                <a:gd name="T48" fmla="*/ 22 w 809"/>
                <a:gd name="T49" fmla="*/ 15 h 316"/>
                <a:gd name="T50" fmla="*/ 11 w 809"/>
                <a:gd name="T51" fmla="*/ 26 h 316"/>
                <a:gd name="T52" fmla="*/ 17 w 809"/>
                <a:gd name="T53" fmla="*/ 29 h 316"/>
                <a:gd name="T54" fmla="*/ 51 w 809"/>
                <a:gd name="T55" fmla="*/ 33 h 316"/>
                <a:gd name="T56" fmla="*/ 29 w 809"/>
                <a:gd name="T57" fmla="*/ 89 h 316"/>
                <a:gd name="T58" fmla="*/ 32 w 809"/>
                <a:gd name="T59" fmla="*/ 116 h 316"/>
                <a:gd name="T60" fmla="*/ 11 w 809"/>
                <a:gd name="T61" fmla="*/ 150 h 316"/>
                <a:gd name="T62" fmla="*/ 7 w 809"/>
                <a:gd name="T63" fmla="*/ 176 h 316"/>
                <a:gd name="T64" fmla="*/ 63 w 809"/>
                <a:gd name="T65" fmla="*/ 171 h 316"/>
                <a:gd name="T66" fmla="*/ 16 w 809"/>
                <a:gd name="T67" fmla="*/ 218 h 316"/>
                <a:gd name="T68" fmla="*/ 40 w 809"/>
                <a:gd name="T69" fmla="*/ 230 h 316"/>
                <a:gd name="T70" fmla="*/ 34 w 809"/>
                <a:gd name="T71" fmla="*/ 258 h 316"/>
                <a:gd name="T72" fmla="*/ 24 w 809"/>
                <a:gd name="T73" fmla="*/ 297 h 316"/>
                <a:gd name="T74" fmla="*/ 40 w 809"/>
                <a:gd name="T75" fmla="*/ 315 h 316"/>
                <a:gd name="T76" fmla="*/ 149 w 809"/>
                <a:gd name="T77" fmla="*/ 282 h 316"/>
                <a:gd name="T78" fmla="*/ 544 w 809"/>
                <a:gd name="T79" fmla="*/ 66 h 316"/>
                <a:gd name="T80" fmla="*/ 243 w 809"/>
                <a:gd name="T81" fmla="*/ 274 h 316"/>
                <a:gd name="T82" fmla="*/ 272 w 809"/>
                <a:gd name="T83" fmla="*/ 293 h 316"/>
                <a:gd name="T84" fmla="*/ 287 w 809"/>
                <a:gd name="T85" fmla="*/ 312 h 316"/>
                <a:gd name="T86" fmla="*/ 394 w 809"/>
                <a:gd name="T87" fmla="*/ 280 h 316"/>
                <a:gd name="T88" fmla="*/ 431 w 809"/>
                <a:gd name="T89" fmla="*/ 279 h 316"/>
                <a:gd name="T90" fmla="*/ 545 w 809"/>
                <a:gd name="T91" fmla="*/ 234 h 316"/>
                <a:gd name="T92" fmla="*/ 536 w 809"/>
                <a:gd name="T93" fmla="*/ 266 h 316"/>
                <a:gd name="T94" fmla="*/ 518 w 809"/>
                <a:gd name="T95" fmla="*/ 312 h 316"/>
                <a:gd name="T96" fmla="*/ 569 w 809"/>
                <a:gd name="T97" fmla="*/ 307 h 316"/>
                <a:gd name="T98" fmla="*/ 604 w 809"/>
                <a:gd name="T99" fmla="*/ 312 h 316"/>
                <a:gd name="T100" fmla="*/ 688 w 809"/>
                <a:gd name="T101" fmla="*/ 270 h 316"/>
                <a:gd name="T102" fmla="*/ 725 w 809"/>
                <a:gd name="T103" fmla="*/ 228 h 316"/>
                <a:gd name="T104" fmla="*/ 805 w 809"/>
                <a:gd name="T105" fmla="*/ 146 h 316"/>
                <a:gd name="T106" fmla="*/ 266 w 809"/>
                <a:gd name="T107" fmla="*/ 27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9" h="316">
                  <a:moveTo>
                    <a:pt x="805" y="146"/>
                  </a:moveTo>
                  <a:cubicBezTo>
                    <a:pt x="804" y="145"/>
                    <a:pt x="802" y="144"/>
                    <a:pt x="801" y="143"/>
                  </a:cubicBezTo>
                  <a:cubicBezTo>
                    <a:pt x="796" y="142"/>
                    <a:pt x="791" y="144"/>
                    <a:pt x="698" y="200"/>
                  </a:cubicBezTo>
                  <a:cubicBezTo>
                    <a:pt x="786" y="143"/>
                    <a:pt x="786" y="142"/>
                    <a:pt x="782" y="136"/>
                  </a:cubicBezTo>
                  <a:cubicBezTo>
                    <a:pt x="781" y="134"/>
                    <a:pt x="780" y="133"/>
                    <a:pt x="778" y="133"/>
                  </a:cubicBezTo>
                  <a:cubicBezTo>
                    <a:pt x="774" y="132"/>
                    <a:pt x="766" y="135"/>
                    <a:pt x="716" y="165"/>
                  </a:cubicBezTo>
                  <a:cubicBezTo>
                    <a:pt x="757" y="138"/>
                    <a:pt x="758" y="135"/>
                    <a:pt x="755" y="129"/>
                  </a:cubicBezTo>
                  <a:cubicBezTo>
                    <a:pt x="754" y="127"/>
                    <a:pt x="753" y="126"/>
                    <a:pt x="751" y="126"/>
                  </a:cubicBezTo>
                  <a:cubicBezTo>
                    <a:pt x="746" y="125"/>
                    <a:pt x="737" y="129"/>
                    <a:pt x="662" y="174"/>
                  </a:cubicBezTo>
                  <a:cubicBezTo>
                    <a:pt x="752" y="117"/>
                    <a:pt x="751" y="116"/>
                    <a:pt x="748" y="109"/>
                  </a:cubicBezTo>
                  <a:cubicBezTo>
                    <a:pt x="747" y="108"/>
                    <a:pt x="745" y="107"/>
                    <a:pt x="744" y="106"/>
                  </a:cubicBezTo>
                  <a:cubicBezTo>
                    <a:pt x="740" y="105"/>
                    <a:pt x="732" y="108"/>
                    <a:pt x="695" y="130"/>
                  </a:cubicBezTo>
                  <a:cubicBezTo>
                    <a:pt x="707" y="122"/>
                    <a:pt x="716" y="116"/>
                    <a:pt x="723" y="112"/>
                  </a:cubicBezTo>
                  <a:cubicBezTo>
                    <a:pt x="734" y="104"/>
                    <a:pt x="741" y="99"/>
                    <a:pt x="737" y="93"/>
                  </a:cubicBezTo>
                  <a:cubicBezTo>
                    <a:pt x="736" y="91"/>
                    <a:pt x="735" y="90"/>
                    <a:pt x="733" y="90"/>
                  </a:cubicBezTo>
                  <a:cubicBezTo>
                    <a:pt x="730" y="89"/>
                    <a:pt x="725" y="91"/>
                    <a:pt x="714" y="96"/>
                  </a:cubicBezTo>
                  <a:cubicBezTo>
                    <a:pt x="717" y="95"/>
                    <a:pt x="719" y="93"/>
                    <a:pt x="721" y="92"/>
                  </a:cubicBezTo>
                  <a:cubicBezTo>
                    <a:pt x="736" y="81"/>
                    <a:pt x="742" y="76"/>
                    <a:pt x="738" y="70"/>
                  </a:cubicBezTo>
                  <a:cubicBezTo>
                    <a:pt x="737" y="69"/>
                    <a:pt x="736" y="68"/>
                    <a:pt x="734" y="67"/>
                  </a:cubicBezTo>
                  <a:cubicBezTo>
                    <a:pt x="730" y="66"/>
                    <a:pt x="723" y="69"/>
                    <a:pt x="687" y="90"/>
                  </a:cubicBezTo>
                  <a:cubicBezTo>
                    <a:pt x="695" y="85"/>
                    <a:pt x="702" y="80"/>
                    <a:pt x="707" y="76"/>
                  </a:cubicBezTo>
                  <a:cubicBezTo>
                    <a:pt x="723" y="65"/>
                    <a:pt x="729" y="60"/>
                    <a:pt x="725" y="54"/>
                  </a:cubicBezTo>
                  <a:cubicBezTo>
                    <a:pt x="724" y="53"/>
                    <a:pt x="723" y="51"/>
                    <a:pt x="721" y="51"/>
                  </a:cubicBezTo>
                  <a:cubicBezTo>
                    <a:pt x="717" y="50"/>
                    <a:pt x="709" y="53"/>
                    <a:pt x="671" y="75"/>
                  </a:cubicBezTo>
                  <a:cubicBezTo>
                    <a:pt x="673" y="74"/>
                    <a:pt x="676" y="72"/>
                    <a:pt x="678" y="71"/>
                  </a:cubicBezTo>
                  <a:cubicBezTo>
                    <a:pt x="696" y="58"/>
                    <a:pt x="701" y="54"/>
                    <a:pt x="697" y="48"/>
                  </a:cubicBezTo>
                  <a:cubicBezTo>
                    <a:pt x="696" y="46"/>
                    <a:pt x="695" y="45"/>
                    <a:pt x="693" y="45"/>
                  </a:cubicBezTo>
                  <a:cubicBezTo>
                    <a:pt x="690" y="44"/>
                    <a:pt x="684" y="46"/>
                    <a:pt x="670" y="53"/>
                  </a:cubicBezTo>
                  <a:cubicBezTo>
                    <a:pt x="695" y="37"/>
                    <a:pt x="693" y="34"/>
                    <a:pt x="691" y="30"/>
                  </a:cubicBezTo>
                  <a:cubicBezTo>
                    <a:pt x="690" y="28"/>
                    <a:pt x="688" y="27"/>
                    <a:pt x="687" y="27"/>
                  </a:cubicBezTo>
                  <a:cubicBezTo>
                    <a:pt x="683" y="26"/>
                    <a:pt x="672" y="30"/>
                    <a:pt x="644" y="46"/>
                  </a:cubicBezTo>
                  <a:cubicBezTo>
                    <a:pt x="685" y="20"/>
                    <a:pt x="686" y="15"/>
                    <a:pt x="683" y="9"/>
                  </a:cubicBezTo>
                  <a:cubicBezTo>
                    <a:pt x="682" y="8"/>
                    <a:pt x="681" y="7"/>
                    <a:pt x="679" y="6"/>
                  </a:cubicBezTo>
                  <a:cubicBezTo>
                    <a:pt x="673" y="5"/>
                    <a:pt x="647" y="18"/>
                    <a:pt x="539" y="83"/>
                  </a:cubicBezTo>
                  <a:cubicBezTo>
                    <a:pt x="631" y="26"/>
                    <a:pt x="630" y="24"/>
                    <a:pt x="626" y="18"/>
                  </a:cubicBezTo>
                  <a:cubicBezTo>
                    <a:pt x="625" y="16"/>
                    <a:pt x="624" y="15"/>
                    <a:pt x="622" y="15"/>
                  </a:cubicBezTo>
                  <a:cubicBezTo>
                    <a:pt x="617" y="13"/>
                    <a:pt x="604" y="19"/>
                    <a:pt x="577" y="34"/>
                  </a:cubicBezTo>
                  <a:cubicBezTo>
                    <a:pt x="585" y="26"/>
                    <a:pt x="584" y="24"/>
                    <a:pt x="582" y="21"/>
                  </a:cubicBezTo>
                  <a:cubicBezTo>
                    <a:pt x="581" y="20"/>
                    <a:pt x="580" y="18"/>
                    <a:pt x="578" y="18"/>
                  </a:cubicBezTo>
                  <a:cubicBezTo>
                    <a:pt x="570" y="16"/>
                    <a:pt x="535" y="36"/>
                    <a:pt x="355" y="146"/>
                  </a:cubicBezTo>
                  <a:cubicBezTo>
                    <a:pt x="297" y="181"/>
                    <a:pt x="232" y="220"/>
                    <a:pt x="183" y="249"/>
                  </a:cubicBezTo>
                  <a:cubicBezTo>
                    <a:pt x="228" y="221"/>
                    <a:pt x="287" y="186"/>
                    <a:pt x="339" y="155"/>
                  </a:cubicBezTo>
                  <a:cubicBezTo>
                    <a:pt x="543" y="32"/>
                    <a:pt x="542" y="31"/>
                    <a:pt x="537" y="22"/>
                  </a:cubicBezTo>
                  <a:cubicBezTo>
                    <a:pt x="536" y="21"/>
                    <a:pt x="535" y="20"/>
                    <a:pt x="533" y="19"/>
                  </a:cubicBezTo>
                  <a:cubicBezTo>
                    <a:pt x="530" y="18"/>
                    <a:pt x="521" y="22"/>
                    <a:pt x="498" y="35"/>
                  </a:cubicBezTo>
                  <a:cubicBezTo>
                    <a:pt x="514" y="23"/>
                    <a:pt x="514" y="19"/>
                    <a:pt x="512" y="15"/>
                  </a:cubicBezTo>
                  <a:cubicBezTo>
                    <a:pt x="511" y="14"/>
                    <a:pt x="509" y="13"/>
                    <a:pt x="508" y="12"/>
                  </a:cubicBezTo>
                  <a:cubicBezTo>
                    <a:pt x="504" y="11"/>
                    <a:pt x="496" y="14"/>
                    <a:pt x="481" y="22"/>
                  </a:cubicBezTo>
                  <a:cubicBezTo>
                    <a:pt x="493" y="12"/>
                    <a:pt x="493" y="9"/>
                    <a:pt x="491" y="5"/>
                  </a:cubicBezTo>
                  <a:cubicBezTo>
                    <a:pt x="490" y="4"/>
                    <a:pt x="489" y="3"/>
                    <a:pt x="487" y="2"/>
                  </a:cubicBezTo>
                  <a:cubicBezTo>
                    <a:pt x="480" y="1"/>
                    <a:pt x="446" y="20"/>
                    <a:pt x="276" y="124"/>
                  </a:cubicBezTo>
                  <a:cubicBezTo>
                    <a:pt x="213" y="162"/>
                    <a:pt x="141" y="206"/>
                    <a:pt x="90" y="236"/>
                  </a:cubicBezTo>
                  <a:cubicBezTo>
                    <a:pt x="131" y="210"/>
                    <a:pt x="185" y="178"/>
                    <a:pt x="233" y="149"/>
                  </a:cubicBezTo>
                  <a:cubicBezTo>
                    <a:pt x="281" y="119"/>
                    <a:pt x="332" y="89"/>
                    <a:pt x="368" y="66"/>
                  </a:cubicBezTo>
                  <a:cubicBezTo>
                    <a:pt x="388" y="54"/>
                    <a:pt x="402" y="44"/>
                    <a:pt x="412" y="38"/>
                  </a:cubicBezTo>
                  <a:cubicBezTo>
                    <a:pt x="426" y="28"/>
                    <a:pt x="433" y="23"/>
                    <a:pt x="429" y="17"/>
                  </a:cubicBezTo>
                  <a:cubicBezTo>
                    <a:pt x="428" y="15"/>
                    <a:pt x="427" y="14"/>
                    <a:pt x="425" y="14"/>
                  </a:cubicBezTo>
                  <a:cubicBezTo>
                    <a:pt x="421" y="13"/>
                    <a:pt x="410" y="17"/>
                    <a:pt x="390" y="28"/>
                  </a:cubicBezTo>
                  <a:cubicBezTo>
                    <a:pt x="403" y="18"/>
                    <a:pt x="402" y="16"/>
                    <a:pt x="400" y="13"/>
                  </a:cubicBezTo>
                  <a:cubicBezTo>
                    <a:pt x="399" y="11"/>
                    <a:pt x="397" y="10"/>
                    <a:pt x="396" y="10"/>
                  </a:cubicBezTo>
                  <a:cubicBezTo>
                    <a:pt x="392" y="9"/>
                    <a:pt x="385" y="11"/>
                    <a:pt x="352" y="30"/>
                  </a:cubicBezTo>
                  <a:cubicBezTo>
                    <a:pt x="376" y="14"/>
                    <a:pt x="375" y="11"/>
                    <a:pt x="372" y="7"/>
                  </a:cubicBezTo>
                  <a:cubicBezTo>
                    <a:pt x="371" y="6"/>
                    <a:pt x="370" y="4"/>
                    <a:pt x="368" y="4"/>
                  </a:cubicBezTo>
                  <a:cubicBezTo>
                    <a:pt x="362" y="2"/>
                    <a:pt x="346" y="11"/>
                    <a:pt x="203" y="98"/>
                  </a:cubicBezTo>
                  <a:cubicBezTo>
                    <a:pt x="182" y="111"/>
                    <a:pt x="160" y="124"/>
                    <a:pt x="139" y="137"/>
                  </a:cubicBezTo>
                  <a:cubicBezTo>
                    <a:pt x="149" y="131"/>
                    <a:pt x="159" y="125"/>
                    <a:pt x="169" y="119"/>
                  </a:cubicBezTo>
                  <a:cubicBezTo>
                    <a:pt x="205" y="96"/>
                    <a:pt x="241" y="73"/>
                    <a:pt x="268" y="56"/>
                  </a:cubicBezTo>
                  <a:cubicBezTo>
                    <a:pt x="283" y="46"/>
                    <a:pt x="293" y="39"/>
                    <a:pt x="301" y="34"/>
                  </a:cubicBezTo>
                  <a:cubicBezTo>
                    <a:pt x="310" y="27"/>
                    <a:pt x="317" y="22"/>
                    <a:pt x="313" y="16"/>
                  </a:cubicBezTo>
                  <a:cubicBezTo>
                    <a:pt x="312" y="15"/>
                    <a:pt x="311" y="14"/>
                    <a:pt x="309" y="13"/>
                  </a:cubicBezTo>
                  <a:cubicBezTo>
                    <a:pt x="305" y="12"/>
                    <a:pt x="295" y="16"/>
                    <a:pt x="220" y="62"/>
                  </a:cubicBezTo>
                  <a:cubicBezTo>
                    <a:pt x="289" y="18"/>
                    <a:pt x="288" y="17"/>
                    <a:pt x="285" y="11"/>
                  </a:cubicBezTo>
                  <a:cubicBezTo>
                    <a:pt x="284" y="9"/>
                    <a:pt x="282" y="8"/>
                    <a:pt x="281" y="8"/>
                  </a:cubicBezTo>
                  <a:cubicBezTo>
                    <a:pt x="275" y="7"/>
                    <a:pt x="264" y="13"/>
                    <a:pt x="151" y="81"/>
                  </a:cubicBezTo>
                  <a:cubicBezTo>
                    <a:pt x="145" y="85"/>
                    <a:pt x="139" y="89"/>
                    <a:pt x="132" y="93"/>
                  </a:cubicBezTo>
                  <a:cubicBezTo>
                    <a:pt x="154" y="79"/>
                    <a:pt x="175" y="65"/>
                    <a:pt x="191" y="54"/>
                  </a:cubicBezTo>
                  <a:cubicBezTo>
                    <a:pt x="227" y="30"/>
                    <a:pt x="229" y="27"/>
                    <a:pt x="226" y="21"/>
                  </a:cubicBezTo>
                  <a:cubicBezTo>
                    <a:pt x="225" y="20"/>
                    <a:pt x="223" y="19"/>
                    <a:pt x="222" y="18"/>
                  </a:cubicBezTo>
                  <a:cubicBezTo>
                    <a:pt x="217" y="17"/>
                    <a:pt x="210" y="20"/>
                    <a:pt x="154" y="54"/>
                  </a:cubicBezTo>
                  <a:cubicBezTo>
                    <a:pt x="157" y="52"/>
                    <a:pt x="161" y="49"/>
                    <a:pt x="164" y="47"/>
                  </a:cubicBezTo>
                  <a:cubicBezTo>
                    <a:pt x="196" y="25"/>
                    <a:pt x="198" y="23"/>
                    <a:pt x="195" y="17"/>
                  </a:cubicBezTo>
                  <a:cubicBezTo>
                    <a:pt x="194" y="16"/>
                    <a:pt x="192" y="14"/>
                    <a:pt x="191" y="14"/>
                  </a:cubicBezTo>
                  <a:cubicBezTo>
                    <a:pt x="187" y="13"/>
                    <a:pt x="183" y="14"/>
                    <a:pt x="129" y="47"/>
                  </a:cubicBezTo>
                  <a:cubicBezTo>
                    <a:pt x="138" y="41"/>
                    <a:pt x="145" y="35"/>
                    <a:pt x="152" y="30"/>
                  </a:cubicBezTo>
                  <a:cubicBezTo>
                    <a:pt x="177" y="12"/>
                    <a:pt x="180" y="9"/>
                    <a:pt x="176" y="4"/>
                  </a:cubicBezTo>
                  <a:cubicBezTo>
                    <a:pt x="175" y="2"/>
                    <a:pt x="174" y="1"/>
                    <a:pt x="172" y="1"/>
                  </a:cubicBezTo>
                  <a:cubicBezTo>
                    <a:pt x="168" y="0"/>
                    <a:pt x="165" y="1"/>
                    <a:pt x="97" y="43"/>
                  </a:cubicBezTo>
                  <a:cubicBezTo>
                    <a:pt x="94" y="44"/>
                    <a:pt x="91" y="46"/>
                    <a:pt x="88" y="48"/>
                  </a:cubicBezTo>
                  <a:cubicBezTo>
                    <a:pt x="130" y="13"/>
                    <a:pt x="130" y="13"/>
                    <a:pt x="127" y="7"/>
                  </a:cubicBezTo>
                  <a:cubicBezTo>
                    <a:pt x="126" y="6"/>
                    <a:pt x="125" y="5"/>
                    <a:pt x="123" y="5"/>
                  </a:cubicBezTo>
                  <a:cubicBezTo>
                    <a:pt x="119" y="4"/>
                    <a:pt x="119" y="4"/>
                    <a:pt x="74" y="31"/>
                  </a:cubicBezTo>
                  <a:cubicBezTo>
                    <a:pt x="71" y="33"/>
                    <a:pt x="67" y="35"/>
                    <a:pt x="63" y="38"/>
                  </a:cubicBezTo>
                  <a:cubicBezTo>
                    <a:pt x="63" y="38"/>
                    <a:pt x="63" y="37"/>
                    <a:pt x="63" y="37"/>
                  </a:cubicBezTo>
                  <a:cubicBezTo>
                    <a:pt x="90" y="10"/>
                    <a:pt x="90" y="10"/>
                    <a:pt x="87" y="5"/>
                  </a:cubicBezTo>
                  <a:cubicBezTo>
                    <a:pt x="86" y="4"/>
                    <a:pt x="85" y="3"/>
                    <a:pt x="84" y="2"/>
                  </a:cubicBezTo>
                  <a:cubicBezTo>
                    <a:pt x="80" y="1"/>
                    <a:pt x="80" y="1"/>
                    <a:pt x="55" y="17"/>
                  </a:cubicBezTo>
                  <a:cubicBezTo>
                    <a:pt x="47" y="22"/>
                    <a:pt x="37" y="28"/>
                    <a:pt x="31" y="31"/>
                  </a:cubicBezTo>
                  <a:cubicBezTo>
                    <a:pt x="31" y="30"/>
                    <a:pt x="30" y="29"/>
                    <a:pt x="30" y="28"/>
                  </a:cubicBezTo>
                  <a:cubicBezTo>
                    <a:pt x="26" y="18"/>
                    <a:pt x="26" y="18"/>
                    <a:pt x="25" y="17"/>
                  </a:cubicBezTo>
                  <a:cubicBezTo>
                    <a:pt x="25" y="16"/>
                    <a:pt x="23" y="15"/>
                    <a:pt x="22" y="15"/>
                  </a:cubicBezTo>
                  <a:cubicBezTo>
                    <a:pt x="19" y="14"/>
                    <a:pt x="19" y="14"/>
                    <a:pt x="10" y="19"/>
                  </a:cubicBezTo>
                  <a:cubicBezTo>
                    <a:pt x="7" y="21"/>
                    <a:pt x="4" y="23"/>
                    <a:pt x="3" y="24"/>
                  </a:cubicBezTo>
                  <a:cubicBezTo>
                    <a:pt x="5" y="29"/>
                    <a:pt x="5" y="29"/>
                    <a:pt x="5" y="29"/>
                  </a:cubicBezTo>
                  <a:cubicBezTo>
                    <a:pt x="11" y="26"/>
                    <a:pt x="11" y="26"/>
                    <a:pt x="11" y="26"/>
                  </a:cubicBezTo>
                  <a:cubicBezTo>
                    <a:pt x="5" y="29"/>
                    <a:pt x="5" y="29"/>
                    <a:pt x="5" y="29"/>
                  </a:cubicBezTo>
                  <a:cubicBezTo>
                    <a:pt x="4" y="35"/>
                    <a:pt x="4" y="35"/>
                    <a:pt x="4" y="35"/>
                  </a:cubicBezTo>
                  <a:cubicBezTo>
                    <a:pt x="6" y="35"/>
                    <a:pt x="6" y="35"/>
                    <a:pt x="16" y="30"/>
                  </a:cubicBezTo>
                  <a:cubicBezTo>
                    <a:pt x="17" y="30"/>
                    <a:pt x="17" y="29"/>
                    <a:pt x="17" y="29"/>
                  </a:cubicBezTo>
                  <a:cubicBezTo>
                    <a:pt x="18" y="30"/>
                    <a:pt x="18" y="31"/>
                    <a:pt x="19" y="33"/>
                  </a:cubicBezTo>
                  <a:cubicBezTo>
                    <a:pt x="23" y="42"/>
                    <a:pt x="23" y="42"/>
                    <a:pt x="23" y="42"/>
                  </a:cubicBezTo>
                  <a:cubicBezTo>
                    <a:pt x="24" y="43"/>
                    <a:pt x="25" y="45"/>
                    <a:pt x="27" y="45"/>
                  </a:cubicBezTo>
                  <a:cubicBezTo>
                    <a:pt x="30" y="46"/>
                    <a:pt x="30" y="46"/>
                    <a:pt x="51" y="33"/>
                  </a:cubicBezTo>
                  <a:cubicBezTo>
                    <a:pt x="26" y="59"/>
                    <a:pt x="26" y="60"/>
                    <a:pt x="28" y="64"/>
                  </a:cubicBezTo>
                  <a:cubicBezTo>
                    <a:pt x="29" y="66"/>
                    <a:pt x="31" y="67"/>
                    <a:pt x="32" y="67"/>
                  </a:cubicBezTo>
                  <a:cubicBezTo>
                    <a:pt x="36" y="68"/>
                    <a:pt x="36" y="68"/>
                    <a:pt x="68" y="49"/>
                  </a:cubicBezTo>
                  <a:cubicBezTo>
                    <a:pt x="25" y="83"/>
                    <a:pt x="25" y="84"/>
                    <a:pt x="29" y="89"/>
                  </a:cubicBezTo>
                  <a:cubicBezTo>
                    <a:pt x="29" y="90"/>
                    <a:pt x="31" y="91"/>
                    <a:pt x="32" y="92"/>
                  </a:cubicBezTo>
                  <a:cubicBezTo>
                    <a:pt x="36" y="93"/>
                    <a:pt x="37" y="93"/>
                    <a:pt x="84" y="64"/>
                  </a:cubicBezTo>
                  <a:cubicBezTo>
                    <a:pt x="25" y="107"/>
                    <a:pt x="25" y="107"/>
                    <a:pt x="28" y="113"/>
                  </a:cubicBezTo>
                  <a:cubicBezTo>
                    <a:pt x="29" y="115"/>
                    <a:pt x="30" y="116"/>
                    <a:pt x="32" y="116"/>
                  </a:cubicBezTo>
                  <a:cubicBezTo>
                    <a:pt x="35" y="117"/>
                    <a:pt x="36" y="117"/>
                    <a:pt x="54" y="106"/>
                  </a:cubicBezTo>
                  <a:cubicBezTo>
                    <a:pt x="47" y="111"/>
                    <a:pt x="40" y="116"/>
                    <a:pt x="34" y="120"/>
                  </a:cubicBezTo>
                  <a:cubicBezTo>
                    <a:pt x="7" y="138"/>
                    <a:pt x="4" y="141"/>
                    <a:pt x="7" y="147"/>
                  </a:cubicBezTo>
                  <a:cubicBezTo>
                    <a:pt x="8" y="148"/>
                    <a:pt x="10" y="150"/>
                    <a:pt x="11" y="150"/>
                  </a:cubicBezTo>
                  <a:cubicBezTo>
                    <a:pt x="15" y="151"/>
                    <a:pt x="22" y="148"/>
                    <a:pt x="63" y="124"/>
                  </a:cubicBezTo>
                  <a:cubicBezTo>
                    <a:pt x="53" y="130"/>
                    <a:pt x="44" y="136"/>
                    <a:pt x="37" y="141"/>
                  </a:cubicBezTo>
                  <a:cubicBezTo>
                    <a:pt x="2" y="165"/>
                    <a:pt x="0" y="167"/>
                    <a:pt x="3" y="173"/>
                  </a:cubicBezTo>
                  <a:cubicBezTo>
                    <a:pt x="4" y="175"/>
                    <a:pt x="6" y="176"/>
                    <a:pt x="7" y="176"/>
                  </a:cubicBezTo>
                  <a:cubicBezTo>
                    <a:pt x="11" y="177"/>
                    <a:pt x="19" y="174"/>
                    <a:pt x="53" y="154"/>
                  </a:cubicBezTo>
                  <a:cubicBezTo>
                    <a:pt x="15" y="179"/>
                    <a:pt x="16" y="181"/>
                    <a:pt x="19" y="186"/>
                  </a:cubicBezTo>
                  <a:cubicBezTo>
                    <a:pt x="20" y="187"/>
                    <a:pt x="22" y="188"/>
                    <a:pt x="23" y="189"/>
                  </a:cubicBezTo>
                  <a:cubicBezTo>
                    <a:pt x="27" y="190"/>
                    <a:pt x="37" y="186"/>
                    <a:pt x="63" y="171"/>
                  </a:cubicBezTo>
                  <a:cubicBezTo>
                    <a:pt x="62" y="172"/>
                    <a:pt x="61" y="173"/>
                    <a:pt x="59" y="174"/>
                  </a:cubicBezTo>
                  <a:cubicBezTo>
                    <a:pt x="44" y="183"/>
                    <a:pt x="33" y="191"/>
                    <a:pt x="26" y="196"/>
                  </a:cubicBezTo>
                  <a:cubicBezTo>
                    <a:pt x="15" y="204"/>
                    <a:pt x="9" y="209"/>
                    <a:pt x="12" y="215"/>
                  </a:cubicBezTo>
                  <a:cubicBezTo>
                    <a:pt x="13" y="216"/>
                    <a:pt x="15" y="217"/>
                    <a:pt x="16" y="218"/>
                  </a:cubicBezTo>
                  <a:cubicBezTo>
                    <a:pt x="19" y="219"/>
                    <a:pt x="25" y="217"/>
                    <a:pt x="37" y="210"/>
                  </a:cubicBezTo>
                  <a:cubicBezTo>
                    <a:pt x="8" y="230"/>
                    <a:pt x="9" y="232"/>
                    <a:pt x="12" y="236"/>
                  </a:cubicBezTo>
                  <a:cubicBezTo>
                    <a:pt x="13" y="238"/>
                    <a:pt x="14" y="239"/>
                    <a:pt x="16" y="239"/>
                  </a:cubicBezTo>
                  <a:cubicBezTo>
                    <a:pt x="19" y="240"/>
                    <a:pt x="25" y="238"/>
                    <a:pt x="40" y="230"/>
                  </a:cubicBezTo>
                  <a:cubicBezTo>
                    <a:pt x="25" y="240"/>
                    <a:pt x="20" y="245"/>
                    <a:pt x="23" y="251"/>
                  </a:cubicBezTo>
                  <a:cubicBezTo>
                    <a:pt x="24" y="253"/>
                    <a:pt x="26" y="254"/>
                    <a:pt x="27" y="254"/>
                  </a:cubicBezTo>
                  <a:cubicBezTo>
                    <a:pt x="31" y="255"/>
                    <a:pt x="40" y="251"/>
                    <a:pt x="70" y="234"/>
                  </a:cubicBezTo>
                  <a:cubicBezTo>
                    <a:pt x="54" y="244"/>
                    <a:pt x="42" y="252"/>
                    <a:pt x="34" y="258"/>
                  </a:cubicBezTo>
                  <a:cubicBezTo>
                    <a:pt x="18" y="269"/>
                    <a:pt x="12" y="274"/>
                    <a:pt x="16" y="280"/>
                  </a:cubicBezTo>
                  <a:cubicBezTo>
                    <a:pt x="17" y="282"/>
                    <a:pt x="18" y="283"/>
                    <a:pt x="20" y="283"/>
                  </a:cubicBezTo>
                  <a:cubicBezTo>
                    <a:pt x="23" y="284"/>
                    <a:pt x="29" y="282"/>
                    <a:pt x="39" y="277"/>
                  </a:cubicBezTo>
                  <a:cubicBezTo>
                    <a:pt x="26" y="286"/>
                    <a:pt x="21" y="291"/>
                    <a:pt x="24" y="297"/>
                  </a:cubicBezTo>
                  <a:cubicBezTo>
                    <a:pt x="25" y="299"/>
                    <a:pt x="26" y="300"/>
                    <a:pt x="28" y="300"/>
                  </a:cubicBezTo>
                  <a:cubicBezTo>
                    <a:pt x="31" y="301"/>
                    <a:pt x="37" y="299"/>
                    <a:pt x="48" y="294"/>
                  </a:cubicBezTo>
                  <a:cubicBezTo>
                    <a:pt x="34" y="305"/>
                    <a:pt x="34" y="308"/>
                    <a:pt x="36" y="312"/>
                  </a:cubicBezTo>
                  <a:cubicBezTo>
                    <a:pt x="37" y="313"/>
                    <a:pt x="39" y="314"/>
                    <a:pt x="40" y="315"/>
                  </a:cubicBezTo>
                  <a:cubicBezTo>
                    <a:pt x="47" y="316"/>
                    <a:pt x="70" y="305"/>
                    <a:pt x="122" y="275"/>
                  </a:cubicBezTo>
                  <a:cubicBezTo>
                    <a:pt x="105" y="287"/>
                    <a:pt x="100" y="292"/>
                    <a:pt x="103" y="297"/>
                  </a:cubicBezTo>
                  <a:cubicBezTo>
                    <a:pt x="104" y="299"/>
                    <a:pt x="106" y="300"/>
                    <a:pt x="108" y="301"/>
                  </a:cubicBezTo>
                  <a:cubicBezTo>
                    <a:pt x="112" y="302"/>
                    <a:pt x="122" y="297"/>
                    <a:pt x="149" y="282"/>
                  </a:cubicBezTo>
                  <a:cubicBezTo>
                    <a:pt x="129" y="296"/>
                    <a:pt x="131" y="299"/>
                    <a:pt x="133" y="303"/>
                  </a:cubicBezTo>
                  <a:cubicBezTo>
                    <a:pt x="134" y="304"/>
                    <a:pt x="135" y="305"/>
                    <a:pt x="137" y="306"/>
                  </a:cubicBezTo>
                  <a:cubicBezTo>
                    <a:pt x="145" y="308"/>
                    <a:pt x="183" y="286"/>
                    <a:pt x="359" y="178"/>
                  </a:cubicBezTo>
                  <a:cubicBezTo>
                    <a:pt x="421" y="140"/>
                    <a:pt x="491" y="97"/>
                    <a:pt x="544" y="66"/>
                  </a:cubicBezTo>
                  <a:cubicBezTo>
                    <a:pt x="504" y="91"/>
                    <a:pt x="453" y="122"/>
                    <a:pt x="408" y="149"/>
                  </a:cubicBezTo>
                  <a:cubicBezTo>
                    <a:pt x="186" y="283"/>
                    <a:pt x="187" y="285"/>
                    <a:pt x="192" y="293"/>
                  </a:cubicBezTo>
                  <a:cubicBezTo>
                    <a:pt x="193" y="295"/>
                    <a:pt x="194" y="296"/>
                    <a:pt x="196" y="296"/>
                  </a:cubicBezTo>
                  <a:cubicBezTo>
                    <a:pt x="200" y="297"/>
                    <a:pt x="212" y="292"/>
                    <a:pt x="243" y="274"/>
                  </a:cubicBezTo>
                  <a:cubicBezTo>
                    <a:pt x="207" y="298"/>
                    <a:pt x="206" y="303"/>
                    <a:pt x="209" y="308"/>
                  </a:cubicBezTo>
                  <a:cubicBezTo>
                    <a:pt x="210" y="310"/>
                    <a:pt x="212" y="311"/>
                    <a:pt x="214" y="311"/>
                  </a:cubicBezTo>
                  <a:cubicBezTo>
                    <a:pt x="219" y="313"/>
                    <a:pt x="237" y="305"/>
                    <a:pt x="276" y="282"/>
                  </a:cubicBezTo>
                  <a:cubicBezTo>
                    <a:pt x="269" y="288"/>
                    <a:pt x="270" y="291"/>
                    <a:pt x="272" y="293"/>
                  </a:cubicBezTo>
                  <a:cubicBezTo>
                    <a:pt x="273" y="295"/>
                    <a:pt x="274" y="296"/>
                    <a:pt x="276" y="297"/>
                  </a:cubicBezTo>
                  <a:cubicBezTo>
                    <a:pt x="280" y="297"/>
                    <a:pt x="288" y="294"/>
                    <a:pt x="305" y="285"/>
                  </a:cubicBezTo>
                  <a:cubicBezTo>
                    <a:pt x="279" y="303"/>
                    <a:pt x="280" y="305"/>
                    <a:pt x="283" y="309"/>
                  </a:cubicBezTo>
                  <a:cubicBezTo>
                    <a:pt x="284" y="311"/>
                    <a:pt x="285" y="312"/>
                    <a:pt x="287" y="312"/>
                  </a:cubicBezTo>
                  <a:cubicBezTo>
                    <a:pt x="293" y="314"/>
                    <a:pt x="315" y="304"/>
                    <a:pt x="380" y="265"/>
                  </a:cubicBezTo>
                  <a:cubicBezTo>
                    <a:pt x="343" y="289"/>
                    <a:pt x="344" y="291"/>
                    <a:pt x="347" y="296"/>
                  </a:cubicBezTo>
                  <a:cubicBezTo>
                    <a:pt x="348" y="298"/>
                    <a:pt x="349" y="299"/>
                    <a:pt x="351" y="299"/>
                  </a:cubicBezTo>
                  <a:cubicBezTo>
                    <a:pt x="355" y="300"/>
                    <a:pt x="365" y="296"/>
                    <a:pt x="394" y="280"/>
                  </a:cubicBezTo>
                  <a:cubicBezTo>
                    <a:pt x="390" y="282"/>
                    <a:pt x="387" y="284"/>
                    <a:pt x="385" y="286"/>
                  </a:cubicBezTo>
                  <a:cubicBezTo>
                    <a:pt x="373" y="294"/>
                    <a:pt x="367" y="299"/>
                    <a:pt x="370" y="305"/>
                  </a:cubicBezTo>
                  <a:cubicBezTo>
                    <a:pt x="371" y="306"/>
                    <a:pt x="373" y="307"/>
                    <a:pt x="374" y="308"/>
                  </a:cubicBezTo>
                  <a:cubicBezTo>
                    <a:pt x="378" y="309"/>
                    <a:pt x="387" y="305"/>
                    <a:pt x="431" y="279"/>
                  </a:cubicBezTo>
                  <a:cubicBezTo>
                    <a:pt x="392" y="305"/>
                    <a:pt x="394" y="307"/>
                    <a:pt x="396" y="312"/>
                  </a:cubicBezTo>
                  <a:cubicBezTo>
                    <a:pt x="397" y="314"/>
                    <a:pt x="399" y="315"/>
                    <a:pt x="400" y="315"/>
                  </a:cubicBezTo>
                  <a:cubicBezTo>
                    <a:pt x="401" y="315"/>
                    <a:pt x="401" y="315"/>
                    <a:pt x="402" y="315"/>
                  </a:cubicBezTo>
                  <a:cubicBezTo>
                    <a:pt x="409" y="315"/>
                    <a:pt x="430" y="304"/>
                    <a:pt x="545" y="234"/>
                  </a:cubicBezTo>
                  <a:cubicBezTo>
                    <a:pt x="451" y="293"/>
                    <a:pt x="452" y="295"/>
                    <a:pt x="456" y="302"/>
                  </a:cubicBezTo>
                  <a:cubicBezTo>
                    <a:pt x="457" y="303"/>
                    <a:pt x="458" y="304"/>
                    <a:pt x="460" y="305"/>
                  </a:cubicBezTo>
                  <a:cubicBezTo>
                    <a:pt x="465" y="306"/>
                    <a:pt x="479" y="300"/>
                    <a:pt x="551" y="256"/>
                  </a:cubicBezTo>
                  <a:cubicBezTo>
                    <a:pt x="546" y="259"/>
                    <a:pt x="541" y="263"/>
                    <a:pt x="536" y="266"/>
                  </a:cubicBezTo>
                  <a:cubicBezTo>
                    <a:pt x="500" y="289"/>
                    <a:pt x="498" y="292"/>
                    <a:pt x="501" y="298"/>
                  </a:cubicBezTo>
                  <a:cubicBezTo>
                    <a:pt x="502" y="299"/>
                    <a:pt x="504" y="300"/>
                    <a:pt x="505" y="301"/>
                  </a:cubicBezTo>
                  <a:cubicBezTo>
                    <a:pt x="509" y="302"/>
                    <a:pt x="519" y="298"/>
                    <a:pt x="573" y="265"/>
                  </a:cubicBezTo>
                  <a:cubicBezTo>
                    <a:pt x="514" y="304"/>
                    <a:pt x="515" y="306"/>
                    <a:pt x="518" y="312"/>
                  </a:cubicBezTo>
                  <a:cubicBezTo>
                    <a:pt x="519" y="313"/>
                    <a:pt x="520" y="314"/>
                    <a:pt x="522" y="314"/>
                  </a:cubicBezTo>
                  <a:cubicBezTo>
                    <a:pt x="527" y="316"/>
                    <a:pt x="534" y="313"/>
                    <a:pt x="664" y="234"/>
                  </a:cubicBezTo>
                  <a:cubicBezTo>
                    <a:pt x="642" y="248"/>
                    <a:pt x="621" y="262"/>
                    <a:pt x="604" y="273"/>
                  </a:cubicBezTo>
                  <a:cubicBezTo>
                    <a:pt x="568" y="298"/>
                    <a:pt x="566" y="301"/>
                    <a:pt x="569" y="307"/>
                  </a:cubicBezTo>
                  <a:cubicBezTo>
                    <a:pt x="570" y="308"/>
                    <a:pt x="571" y="309"/>
                    <a:pt x="573" y="310"/>
                  </a:cubicBezTo>
                  <a:cubicBezTo>
                    <a:pt x="578" y="311"/>
                    <a:pt x="582" y="309"/>
                    <a:pt x="658" y="262"/>
                  </a:cubicBezTo>
                  <a:cubicBezTo>
                    <a:pt x="647" y="271"/>
                    <a:pt x="636" y="279"/>
                    <a:pt x="627" y="286"/>
                  </a:cubicBezTo>
                  <a:cubicBezTo>
                    <a:pt x="604" y="303"/>
                    <a:pt x="601" y="306"/>
                    <a:pt x="604" y="312"/>
                  </a:cubicBezTo>
                  <a:cubicBezTo>
                    <a:pt x="605" y="313"/>
                    <a:pt x="606" y="314"/>
                    <a:pt x="608" y="314"/>
                  </a:cubicBezTo>
                  <a:cubicBezTo>
                    <a:pt x="611" y="315"/>
                    <a:pt x="611" y="315"/>
                    <a:pt x="651" y="291"/>
                  </a:cubicBezTo>
                  <a:cubicBezTo>
                    <a:pt x="665" y="283"/>
                    <a:pt x="682" y="272"/>
                    <a:pt x="686" y="271"/>
                  </a:cubicBezTo>
                  <a:cubicBezTo>
                    <a:pt x="687" y="271"/>
                    <a:pt x="688" y="270"/>
                    <a:pt x="688" y="270"/>
                  </a:cubicBezTo>
                  <a:cubicBezTo>
                    <a:pt x="691" y="268"/>
                    <a:pt x="692" y="265"/>
                    <a:pt x="690" y="262"/>
                  </a:cubicBezTo>
                  <a:cubicBezTo>
                    <a:pt x="690" y="260"/>
                    <a:pt x="688" y="259"/>
                    <a:pt x="687" y="259"/>
                  </a:cubicBezTo>
                  <a:cubicBezTo>
                    <a:pt x="686" y="259"/>
                    <a:pt x="685" y="258"/>
                    <a:pt x="684" y="259"/>
                  </a:cubicBezTo>
                  <a:cubicBezTo>
                    <a:pt x="699" y="247"/>
                    <a:pt x="714" y="237"/>
                    <a:pt x="725" y="228"/>
                  </a:cubicBezTo>
                  <a:cubicBezTo>
                    <a:pt x="745" y="214"/>
                    <a:pt x="749" y="210"/>
                    <a:pt x="746" y="205"/>
                  </a:cubicBezTo>
                  <a:cubicBezTo>
                    <a:pt x="745" y="203"/>
                    <a:pt x="743" y="202"/>
                    <a:pt x="742" y="202"/>
                  </a:cubicBezTo>
                  <a:cubicBezTo>
                    <a:pt x="740" y="201"/>
                    <a:pt x="739" y="201"/>
                    <a:pt x="731" y="205"/>
                  </a:cubicBezTo>
                  <a:cubicBezTo>
                    <a:pt x="809" y="154"/>
                    <a:pt x="808" y="152"/>
                    <a:pt x="805" y="146"/>
                  </a:cubicBezTo>
                  <a:close/>
                  <a:moveTo>
                    <a:pt x="107" y="269"/>
                  </a:moveTo>
                  <a:cubicBezTo>
                    <a:pt x="141" y="249"/>
                    <a:pt x="185" y="223"/>
                    <a:pt x="229" y="197"/>
                  </a:cubicBezTo>
                  <a:cubicBezTo>
                    <a:pt x="184" y="224"/>
                    <a:pt x="141" y="250"/>
                    <a:pt x="107" y="269"/>
                  </a:cubicBezTo>
                  <a:close/>
                  <a:moveTo>
                    <a:pt x="266" y="274"/>
                  </a:moveTo>
                  <a:cubicBezTo>
                    <a:pt x="312" y="245"/>
                    <a:pt x="386" y="201"/>
                    <a:pt x="449" y="164"/>
                  </a:cubicBezTo>
                  <a:cubicBezTo>
                    <a:pt x="385" y="203"/>
                    <a:pt x="313" y="247"/>
                    <a:pt x="266" y="274"/>
                  </a:cubicBezTo>
                  <a:close/>
                </a:path>
              </a:pathLst>
            </a:custGeom>
            <a:grpFill/>
            <a:ln>
              <a:noFill/>
            </a:ln>
          </p:spPr>
          <p:txBody>
            <a:bodyPr vert="horz" wrap="square" lIns="0" tIns="0" rIns="216000" bIns="36000" numCol="1" anchor="ctr" anchorCtr="0" compatLnSpc="1">
              <a:prstTxWarp prst="textNoShape">
                <a:avLst/>
              </a:prstTxWarp>
            </a:bodyPr>
            <a:lstStyle/>
            <a:p>
              <a:pPr algn="ctr">
                <a:defRPr/>
              </a:pPr>
              <a:r>
                <a:rPr lang="en-US" sz="1200" kern="0" dirty="0"/>
                <a:t>Stage 2</a:t>
              </a:r>
            </a:p>
          </p:txBody>
        </p:sp>
        <p:sp>
          <p:nvSpPr>
            <p:cNvPr id="133" name="Freeform 9"/>
            <p:cNvSpPr>
              <a:spLocks noEditPoints="1"/>
            </p:cNvSpPr>
            <p:nvPr/>
          </p:nvSpPr>
          <p:spPr bwMode="gray">
            <a:xfrm>
              <a:off x="5097909" y="-6356"/>
              <a:ext cx="2333397" cy="921635"/>
            </a:xfrm>
            <a:custGeom>
              <a:avLst/>
              <a:gdLst>
                <a:gd name="T0" fmla="*/ 284 w 792"/>
                <a:gd name="T1" fmla="*/ 17 h 313"/>
                <a:gd name="T2" fmla="*/ 179 w 792"/>
                <a:gd name="T3" fmla="*/ 17 h 313"/>
                <a:gd name="T4" fmla="*/ 172 w 792"/>
                <a:gd name="T5" fmla="*/ 14 h 313"/>
                <a:gd name="T6" fmla="*/ 540 w 792"/>
                <a:gd name="T7" fmla="*/ 288 h 313"/>
                <a:gd name="T8" fmla="*/ 779 w 792"/>
                <a:gd name="T9" fmla="*/ 168 h 313"/>
                <a:gd name="T10" fmla="*/ 672 w 792"/>
                <a:gd name="T11" fmla="*/ 275 h 313"/>
                <a:gd name="T12" fmla="*/ 644 w 792"/>
                <a:gd name="T13" fmla="*/ 301 h 313"/>
                <a:gd name="T14" fmla="*/ 601 w 792"/>
                <a:gd name="T15" fmla="*/ 299 h 313"/>
                <a:gd name="T16" fmla="*/ 149 w 792"/>
                <a:gd name="T17" fmla="*/ 302 h 313"/>
                <a:gd name="T18" fmla="*/ 12 w 792"/>
                <a:gd name="T19" fmla="*/ 303 h 313"/>
                <a:gd name="T20" fmla="*/ 0 w 792"/>
                <a:gd name="T21" fmla="*/ 285 h 313"/>
                <a:gd name="T22" fmla="*/ 8 w 792"/>
                <a:gd name="T23" fmla="*/ 219 h 313"/>
                <a:gd name="T24" fmla="*/ 79 w 792"/>
                <a:gd name="T25" fmla="*/ 292 h 313"/>
                <a:gd name="T26" fmla="*/ 139 w 792"/>
                <a:gd name="T27" fmla="*/ 291 h 313"/>
                <a:gd name="T28" fmla="*/ 275 w 792"/>
                <a:gd name="T29" fmla="*/ 293 h 313"/>
                <a:gd name="T30" fmla="*/ 326 w 792"/>
                <a:gd name="T31" fmla="*/ 293 h 313"/>
                <a:gd name="T32" fmla="*/ 422 w 792"/>
                <a:gd name="T33" fmla="*/ 294 h 313"/>
                <a:gd name="T34" fmla="*/ 489 w 792"/>
                <a:gd name="T35" fmla="*/ 291 h 313"/>
                <a:gd name="T36" fmla="*/ 540 w 792"/>
                <a:gd name="T37" fmla="*/ 288 h 313"/>
                <a:gd name="T38" fmla="*/ 627 w 792"/>
                <a:gd name="T39" fmla="*/ 286 h 313"/>
                <a:gd name="T40" fmla="*/ 636 w 792"/>
                <a:gd name="T41" fmla="*/ 288 h 313"/>
                <a:gd name="T42" fmla="*/ 661 w 792"/>
                <a:gd name="T43" fmla="*/ 270 h 313"/>
                <a:gd name="T44" fmla="*/ 703 w 792"/>
                <a:gd name="T45" fmla="*/ 226 h 313"/>
                <a:gd name="T46" fmla="*/ 750 w 792"/>
                <a:gd name="T47" fmla="*/ 178 h 313"/>
                <a:gd name="T48" fmla="*/ 766 w 792"/>
                <a:gd name="T49" fmla="*/ 138 h 313"/>
                <a:gd name="T50" fmla="*/ 746 w 792"/>
                <a:gd name="T51" fmla="*/ 118 h 313"/>
                <a:gd name="T52" fmla="*/ 726 w 792"/>
                <a:gd name="T53" fmla="*/ 97 h 313"/>
                <a:gd name="T54" fmla="*/ 697 w 792"/>
                <a:gd name="T55" fmla="*/ 70 h 313"/>
                <a:gd name="T56" fmla="*/ 638 w 792"/>
                <a:gd name="T57" fmla="*/ 16 h 313"/>
                <a:gd name="T58" fmla="*/ 590 w 792"/>
                <a:gd name="T59" fmla="*/ 16 h 313"/>
                <a:gd name="T60" fmla="*/ 483 w 792"/>
                <a:gd name="T61" fmla="*/ 17 h 313"/>
                <a:gd name="T62" fmla="*/ 453 w 792"/>
                <a:gd name="T63" fmla="*/ 16 h 313"/>
                <a:gd name="T64" fmla="*/ 430 w 792"/>
                <a:gd name="T65" fmla="*/ 17 h 313"/>
                <a:gd name="T66" fmla="*/ 394 w 792"/>
                <a:gd name="T67" fmla="*/ 17 h 313"/>
                <a:gd name="T68" fmla="*/ 361 w 792"/>
                <a:gd name="T69" fmla="*/ 18 h 313"/>
                <a:gd name="T70" fmla="*/ 334 w 792"/>
                <a:gd name="T71" fmla="*/ 16 h 313"/>
                <a:gd name="T72" fmla="*/ 304 w 792"/>
                <a:gd name="T73" fmla="*/ 12 h 313"/>
                <a:gd name="T74" fmla="*/ 266 w 792"/>
                <a:gd name="T75" fmla="*/ 15 h 313"/>
                <a:gd name="T76" fmla="*/ 254 w 792"/>
                <a:gd name="T77" fmla="*/ 16 h 313"/>
                <a:gd name="T78" fmla="*/ 239 w 792"/>
                <a:gd name="T79" fmla="*/ 14 h 313"/>
                <a:gd name="T80" fmla="*/ 171 w 792"/>
                <a:gd name="T81" fmla="*/ 12 h 313"/>
                <a:gd name="T82" fmla="*/ 90 w 792"/>
                <a:gd name="T83" fmla="*/ 11 h 313"/>
                <a:gd name="T84" fmla="*/ 41 w 792"/>
                <a:gd name="T85" fmla="*/ 9 h 313"/>
                <a:gd name="T86" fmla="*/ 71 w 792"/>
                <a:gd name="T87" fmla="*/ 7 h 313"/>
                <a:gd name="T88" fmla="*/ 159 w 792"/>
                <a:gd name="T89" fmla="*/ 6 h 313"/>
                <a:gd name="T90" fmla="*/ 319 w 792"/>
                <a:gd name="T91" fmla="*/ 4 h 313"/>
                <a:gd name="T92" fmla="*/ 544 w 792"/>
                <a:gd name="T93" fmla="*/ 2 h 313"/>
                <a:gd name="T94" fmla="*/ 641 w 792"/>
                <a:gd name="T95" fmla="*/ 2 h 313"/>
                <a:gd name="T96" fmla="*/ 650 w 792"/>
                <a:gd name="T97" fmla="*/ 4 h 313"/>
                <a:gd name="T98" fmla="*/ 701 w 792"/>
                <a:gd name="T99" fmla="*/ 54 h 313"/>
                <a:gd name="T100" fmla="*/ 792 w 792"/>
                <a:gd name="T101" fmla="*/ 157 h 313"/>
                <a:gd name="T102" fmla="*/ 782 w 792"/>
                <a:gd name="T103" fmla="*/ 149 h 313"/>
                <a:gd name="T104" fmla="*/ 34 w 792"/>
                <a:gd name="T105" fmla="*/ 6 h 313"/>
                <a:gd name="T106" fmla="*/ 200 w 792"/>
                <a:gd name="T107" fmla="*/ 15 h 313"/>
                <a:gd name="T108" fmla="*/ 239 w 792"/>
                <a:gd name="T109" fmla="*/ 17 h 313"/>
                <a:gd name="T110" fmla="*/ 337 w 792"/>
                <a:gd name="T111" fmla="*/ 17 h 313"/>
                <a:gd name="T112" fmla="*/ 385 w 792"/>
                <a:gd name="T113" fmla="*/ 29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2" h="313">
                  <a:moveTo>
                    <a:pt x="21" y="7"/>
                  </a:moveTo>
                  <a:cubicBezTo>
                    <a:pt x="22" y="6"/>
                    <a:pt x="23" y="6"/>
                    <a:pt x="25" y="6"/>
                  </a:cubicBezTo>
                  <a:cubicBezTo>
                    <a:pt x="18" y="7"/>
                    <a:pt x="29" y="8"/>
                    <a:pt x="21" y="7"/>
                  </a:cubicBezTo>
                  <a:close/>
                  <a:moveTo>
                    <a:pt x="635" y="288"/>
                  </a:moveTo>
                  <a:cubicBezTo>
                    <a:pt x="635" y="288"/>
                    <a:pt x="635" y="288"/>
                    <a:pt x="635" y="288"/>
                  </a:cubicBezTo>
                  <a:cubicBezTo>
                    <a:pt x="635" y="288"/>
                    <a:pt x="635" y="288"/>
                    <a:pt x="635" y="288"/>
                  </a:cubicBezTo>
                  <a:cubicBezTo>
                    <a:pt x="635" y="288"/>
                    <a:pt x="635" y="288"/>
                    <a:pt x="635" y="288"/>
                  </a:cubicBezTo>
                  <a:close/>
                  <a:moveTo>
                    <a:pt x="284" y="17"/>
                  </a:moveTo>
                  <a:cubicBezTo>
                    <a:pt x="283" y="17"/>
                    <a:pt x="282" y="17"/>
                    <a:pt x="282" y="17"/>
                  </a:cubicBezTo>
                  <a:cubicBezTo>
                    <a:pt x="282" y="17"/>
                    <a:pt x="283" y="17"/>
                    <a:pt x="284" y="17"/>
                  </a:cubicBezTo>
                  <a:close/>
                  <a:moveTo>
                    <a:pt x="168" y="16"/>
                  </a:moveTo>
                  <a:cubicBezTo>
                    <a:pt x="170" y="16"/>
                    <a:pt x="171" y="16"/>
                    <a:pt x="172" y="16"/>
                  </a:cubicBezTo>
                  <a:cubicBezTo>
                    <a:pt x="171" y="16"/>
                    <a:pt x="169" y="16"/>
                    <a:pt x="168" y="16"/>
                  </a:cubicBezTo>
                  <a:close/>
                  <a:moveTo>
                    <a:pt x="172" y="16"/>
                  </a:moveTo>
                  <a:cubicBezTo>
                    <a:pt x="174" y="16"/>
                    <a:pt x="175" y="17"/>
                    <a:pt x="178" y="16"/>
                  </a:cubicBezTo>
                  <a:cubicBezTo>
                    <a:pt x="179" y="17"/>
                    <a:pt x="176" y="17"/>
                    <a:pt x="179" y="17"/>
                  </a:cubicBezTo>
                  <a:cubicBezTo>
                    <a:pt x="182" y="17"/>
                    <a:pt x="178" y="15"/>
                    <a:pt x="173" y="15"/>
                  </a:cubicBezTo>
                  <a:cubicBezTo>
                    <a:pt x="173" y="15"/>
                    <a:pt x="173" y="15"/>
                    <a:pt x="173" y="15"/>
                  </a:cubicBezTo>
                  <a:cubicBezTo>
                    <a:pt x="173" y="15"/>
                    <a:pt x="173" y="15"/>
                    <a:pt x="172" y="16"/>
                  </a:cubicBezTo>
                  <a:close/>
                  <a:moveTo>
                    <a:pt x="60" y="7"/>
                  </a:moveTo>
                  <a:cubicBezTo>
                    <a:pt x="60" y="7"/>
                    <a:pt x="59" y="7"/>
                    <a:pt x="59" y="7"/>
                  </a:cubicBezTo>
                  <a:cubicBezTo>
                    <a:pt x="59" y="7"/>
                    <a:pt x="60" y="7"/>
                    <a:pt x="60" y="7"/>
                  </a:cubicBezTo>
                  <a:close/>
                  <a:moveTo>
                    <a:pt x="173" y="15"/>
                  </a:moveTo>
                  <a:cubicBezTo>
                    <a:pt x="172" y="15"/>
                    <a:pt x="172" y="14"/>
                    <a:pt x="172" y="14"/>
                  </a:cubicBezTo>
                  <a:cubicBezTo>
                    <a:pt x="172" y="14"/>
                    <a:pt x="172" y="15"/>
                    <a:pt x="173" y="15"/>
                  </a:cubicBezTo>
                  <a:close/>
                  <a:moveTo>
                    <a:pt x="616" y="2"/>
                  </a:moveTo>
                  <a:cubicBezTo>
                    <a:pt x="616" y="2"/>
                    <a:pt x="616" y="2"/>
                    <a:pt x="616" y="2"/>
                  </a:cubicBezTo>
                  <a:cubicBezTo>
                    <a:pt x="617" y="2"/>
                    <a:pt x="618" y="2"/>
                    <a:pt x="619" y="2"/>
                  </a:cubicBezTo>
                  <a:lnTo>
                    <a:pt x="616" y="2"/>
                  </a:lnTo>
                  <a:close/>
                  <a:moveTo>
                    <a:pt x="540" y="288"/>
                  </a:moveTo>
                  <a:cubicBezTo>
                    <a:pt x="540" y="288"/>
                    <a:pt x="540" y="288"/>
                    <a:pt x="541" y="288"/>
                  </a:cubicBezTo>
                  <a:cubicBezTo>
                    <a:pt x="541" y="287"/>
                    <a:pt x="540" y="288"/>
                    <a:pt x="540" y="288"/>
                  </a:cubicBezTo>
                  <a:close/>
                  <a:moveTo>
                    <a:pt x="792" y="157"/>
                  </a:moveTo>
                  <a:cubicBezTo>
                    <a:pt x="792" y="157"/>
                    <a:pt x="792" y="157"/>
                    <a:pt x="792" y="157"/>
                  </a:cubicBezTo>
                  <a:cubicBezTo>
                    <a:pt x="792" y="157"/>
                    <a:pt x="792" y="157"/>
                    <a:pt x="792" y="157"/>
                  </a:cubicBezTo>
                  <a:cubicBezTo>
                    <a:pt x="792" y="157"/>
                    <a:pt x="792" y="157"/>
                    <a:pt x="792" y="157"/>
                  </a:cubicBezTo>
                  <a:cubicBezTo>
                    <a:pt x="791" y="157"/>
                    <a:pt x="791" y="157"/>
                    <a:pt x="791" y="157"/>
                  </a:cubicBezTo>
                  <a:cubicBezTo>
                    <a:pt x="787" y="161"/>
                    <a:pt x="787" y="161"/>
                    <a:pt x="787" y="161"/>
                  </a:cubicBezTo>
                  <a:cubicBezTo>
                    <a:pt x="780" y="169"/>
                    <a:pt x="780" y="169"/>
                    <a:pt x="780" y="169"/>
                  </a:cubicBezTo>
                  <a:cubicBezTo>
                    <a:pt x="779" y="168"/>
                    <a:pt x="779" y="168"/>
                    <a:pt x="779" y="168"/>
                  </a:cubicBezTo>
                  <a:cubicBezTo>
                    <a:pt x="774" y="176"/>
                    <a:pt x="762" y="183"/>
                    <a:pt x="758" y="191"/>
                  </a:cubicBezTo>
                  <a:cubicBezTo>
                    <a:pt x="756" y="192"/>
                    <a:pt x="752" y="197"/>
                    <a:pt x="753" y="195"/>
                  </a:cubicBezTo>
                  <a:cubicBezTo>
                    <a:pt x="748" y="201"/>
                    <a:pt x="738" y="208"/>
                    <a:pt x="731" y="216"/>
                  </a:cubicBezTo>
                  <a:cubicBezTo>
                    <a:pt x="723" y="224"/>
                    <a:pt x="717" y="232"/>
                    <a:pt x="708" y="239"/>
                  </a:cubicBezTo>
                  <a:cubicBezTo>
                    <a:pt x="708" y="238"/>
                    <a:pt x="710" y="237"/>
                    <a:pt x="710" y="236"/>
                  </a:cubicBezTo>
                  <a:cubicBezTo>
                    <a:pt x="706" y="239"/>
                    <a:pt x="703" y="245"/>
                    <a:pt x="700" y="245"/>
                  </a:cubicBezTo>
                  <a:cubicBezTo>
                    <a:pt x="698" y="247"/>
                    <a:pt x="699" y="248"/>
                    <a:pt x="700" y="246"/>
                  </a:cubicBezTo>
                  <a:cubicBezTo>
                    <a:pt x="691" y="255"/>
                    <a:pt x="681" y="265"/>
                    <a:pt x="672" y="275"/>
                  </a:cubicBezTo>
                  <a:cubicBezTo>
                    <a:pt x="658" y="290"/>
                    <a:pt x="658" y="290"/>
                    <a:pt x="658" y="290"/>
                  </a:cubicBezTo>
                  <a:cubicBezTo>
                    <a:pt x="651" y="297"/>
                    <a:pt x="651" y="297"/>
                    <a:pt x="651" y="297"/>
                  </a:cubicBezTo>
                  <a:cubicBezTo>
                    <a:pt x="650" y="298"/>
                    <a:pt x="650" y="298"/>
                    <a:pt x="650" y="298"/>
                  </a:cubicBezTo>
                  <a:cubicBezTo>
                    <a:pt x="650" y="298"/>
                    <a:pt x="650" y="298"/>
                    <a:pt x="650" y="298"/>
                  </a:cubicBezTo>
                  <a:cubicBezTo>
                    <a:pt x="651" y="298"/>
                    <a:pt x="639" y="303"/>
                    <a:pt x="644" y="301"/>
                  </a:cubicBezTo>
                  <a:cubicBezTo>
                    <a:pt x="644" y="301"/>
                    <a:pt x="644" y="301"/>
                    <a:pt x="644" y="301"/>
                  </a:cubicBezTo>
                  <a:cubicBezTo>
                    <a:pt x="644" y="301"/>
                    <a:pt x="644" y="301"/>
                    <a:pt x="644" y="301"/>
                  </a:cubicBezTo>
                  <a:cubicBezTo>
                    <a:pt x="644" y="301"/>
                    <a:pt x="644" y="301"/>
                    <a:pt x="644" y="301"/>
                  </a:cubicBezTo>
                  <a:cubicBezTo>
                    <a:pt x="644" y="301"/>
                    <a:pt x="644" y="301"/>
                    <a:pt x="644" y="301"/>
                  </a:cubicBezTo>
                  <a:cubicBezTo>
                    <a:pt x="643" y="301"/>
                    <a:pt x="643" y="301"/>
                    <a:pt x="643" y="301"/>
                  </a:cubicBezTo>
                  <a:cubicBezTo>
                    <a:pt x="641" y="301"/>
                    <a:pt x="641" y="301"/>
                    <a:pt x="641" y="301"/>
                  </a:cubicBezTo>
                  <a:cubicBezTo>
                    <a:pt x="635" y="301"/>
                    <a:pt x="635" y="301"/>
                    <a:pt x="635" y="301"/>
                  </a:cubicBezTo>
                  <a:cubicBezTo>
                    <a:pt x="616" y="299"/>
                    <a:pt x="634" y="297"/>
                    <a:pt x="619" y="299"/>
                  </a:cubicBezTo>
                  <a:cubicBezTo>
                    <a:pt x="618" y="298"/>
                    <a:pt x="618" y="300"/>
                    <a:pt x="618" y="299"/>
                  </a:cubicBezTo>
                  <a:cubicBezTo>
                    <a:pt x="612" y="300"/>
                    <a:pt x="608" y="297"/>
                    <a:pt x="604" y="298"/>
                  </a:cubicBezTo>
                  <a:cubicBezTo>
                    <a:pt x="606" y="299"/>
                    <a:pt x="602" y="299"/>
                    <a:pt x="601" y="299"/>
                  </a:cubicBezTo>
                  <a:cubicBezTo>
                    <a:pt x="589" y="298"/>
                    <a:pt x="587" y="297"/>
                    <a:pt x="578" y="298"/>
                  </a:cubicBezTo>
                  <a:cubicBezTo>
                    <a:pt x="578" y="298"/>
                    <a:pt x="578" y="298"/>
                    <a:pt x="578" y="298"/>
                  </a:cubicBezTo>
                  <a:cubicBezTo>
                    <a:pt x="567" y="300"/>
                    <a:pt x="555" y="299"/>
                    <a:pt x="545" y="301"/>
                  </a:cubicBezTo>
                  <a:cubicBezTo>
                    <a:pt x="484" y="301"/>
                    <a:pt x="426" y="303"/>
                    <a:pt x="367" y="303"/>
                  </a:cubicBezTo>
                  <a:cubicBezTo>
                    <a:pt x="308" y="302"/>
                    <a:pt x="250" y="304"/>
                    <a:pt x="191" y="302"/>
                  </a:cubicBezTo>
                  <a:cubicBezTo>
                    <a:pt x="177" y="300"/>
                    <a:pt x="176" y="300"/>
                    <a:pt x="160" y="301"/>
                  </a:cubicBezTo>
                  <a:cubicBezTo>
                    <a:pt x="161" y="301"/>
                    <a:pt x="162" y="301"/>
                    <a:pt x="161" y="301"/>
                  </a:cubicBezTo>
                  <a:cubicBezTo>
                    <a:pt x="160" y="302"/>
                    <a:pt x="150" y="301"/>
                    <a:pt x="149" y="302"/>
                  </a:cubicBezTo>
                  <a:cubicBezTo>
                    <a:pt x="127" y="302"/>
                    <a:pt x="106" y="302"/>
                    <a:pt x="84" y="302"/>
                  </a:cubicBezTo>
                  <a:cubicBezTo>
                    <a:pt x="87" y="302"/>
                    <a:pt x="89" y="301"/>
                    <a:pt x="85" y="301"/>
                  </a:cubicBezTo>
                  <a:cubicBezTo>
                    <a:pt x="80" y="302"/>
                    <a:pt x="80" y="302"/>
                    <a:pt x="80" y="302"/>
                  </a:cubicBezTo>
                  <a:cubicBezTo>
                    <a:pt x="80" y="302"/>
                    <a:pt x="80" y="302"/>
                    <a:pt x="80" y="302"/>
                  </a:cubicBezTo>
                  <a:cubicBezTo>
                    <a:pt x="77" y="302"/>
                    <a:pt x="74" y="303"/>
                    <a:pt x="77" y="303"/>
                  </a:cubicBezTo>
                  <a:cubicBezTo>
                    <a:pt x="62" y="303"/>
                    <a:pt x="48" y="303"/>
                    <a:pt x="34" y="303"/>
                  </a:cubicBezTo>
                  <a:cubicBezTo>
                    <a:pt x="13" y="303"/>
                    <a:pt x="13" y="303"/>
                    <a:pt x="13" y="303"/>
                  </a:cubicBezTo>
                  <a:cubicBezTo>
                    <a:pt x="12" y="303"/>
                    <a:pt x="12" y="303"/>
                    <a:pt x="12" y="303"/>
                  </a:cubicBezTo>
                  <a:cubicBezTo>
                    <a:pt x="11" y="303"/>
                    <a:pt x="11" y="303"/>
                    <a:pt x="11" y="303"/>
                  </a:cubicBezTo>
                  <a:cubicBezTo>
                    <a:pt x="11" y="303"/>
                    <a:pt x="11" y="303"/>
                    <a:pt x="11" y="303"/>
                  </a:cubicBezTo>
                  <a:cubicBezTo>
                    <a:pt x="10" y="303"/>
                    <a:pt x="10" y="303"/>
                    <a:pt x="10" y="303"/>
                  </a:cubicBezTo>
                  <a:cubicBezTo>
                    <a:pt x="10" y="303"/>
                    <a:pt x="10" y="303"/>
                    <a:pt x="10" y="303"/>
                  </a:cubicBezTo>
                  <a:cubicBezTo>
                    <a:pt x="6" y="298"/>
                    <a:pt x="21" y="313"/>
                    <a:pt x="0" y="293"/>
                  </a:cubicBezTo>
                  <a:cubicBezTo>
                    <a:pt x="0" y="293"/>
                    <a:pt x="0" y="293"/>
                    <a:pt x="0" y="293"/>
                  </a:cubicBezTo>
                  <a:cubicBezTo>
                    <a:pt x="0" y="290"/>
                    <a:pt x="0" y="290"/>
                    <a:pt x="0" y="290"/>
                  </a:cubicBezTo>
                  <a:cubicBezTo>
                    <a:pt x="0" y="285"/>
                    <a:pt x="0" y="285"/>
                    <a:pt x="0" y="285"/>
                  </a:cubicBezTo>
                  <a:cubicBezTo>
                    <a:pt x="0" y="274"/>
                    <a:pt x="0" y="274"/>
                    <a:pt x="0" y="274"/>
                  </a:cubicBezTo>
                  <a:cubicBezTo>
                    <a:pt x="1" y="246"/>
                    <a:pt x="2" y="218"/>
                    <a:pt x="1" y="190"/>
                  </a:cubicBezTo>
                  <a:cubicBezTo>
                    <a:pt x="2" y="177"/>
                    <a:pt x="2" y="158"/>
                    <a:pt x="1" y="144"/>
                  </a:cubicBezTo>
                  <a:cubicBezTo>
                    <a:pt x="3" y="101"/>
                    <a:pt x="5" y="63"/>
                    <a:pt x="4" y="19"/>
                  </a:cubicBezTo>
                  <a:cubicBezTo>
                    <a:pt x="4" y="19"/>
                    <a:pt x="8" y="25"/>
                    <a:pt x="9" y="43"/>
                  </a:cubicBezTo>
                  <a:cubicBezTo>
                    <a:pt x="12" y="66"/>
                    <a:pt x="9" y="96"/>
                    <a:pt x="11" y="121"/>
                  </a:cubicBezTo>
                  <a:cubicBezTo>
                    <a:pt x="11" y="124"/>
                    <a:pt x="9" y="120"/>
                    <a:pt x="9" y="127"/>
                  </a:cubicBezTo>
                  <a:cubicBezTo>
                    <a:pt x="12" y="151"/>
                    <a:pt x="10" y="189"/>
                    <a:pt x="8" y="219"/>
                  </a:cubicBezTo>
                  <a:cubicBezTo>
                    <a:pt x="8" y="217"/>
                    <a:pt x="8" y="217"/>
                    <a:pt x="8" y="217"/>
                  </a:cubicBezTo>
                  <a:cubicBezTo>
                    <a:pt x="7" y="222"/>
                    <a:pt x="9" y="229"/>
                    <a:pt x="9" y="235"/>
                  </a:cubicBezTo>
                  <a:cubicBezTo>
                    <a:pt x="9" y="235"/>
                    <a:pt x="8" y="233"/>
                    <a:pt x="8" y="235"/>
                  </a:cubicBezTo>
                  <a:cubicBezTo>
                    <a:pt x="9" y="236"/>
                    <a:pt x="8" y="246"/>
                    <a:pt x="9" y="248"/>
                  </a:cubicBezTo>
                  <a:cubicBezTo>
                    <a:pt x="9" y="250"/>
                    <a:pt x="8" y="250"/>
                    <a:pt x="7" y="253"/>
                  </a:cubicBezTo>
                  <a:cubicBezTo>
                    <a:pt x="9" y="257"/>
                    <a:pt x="9" y="257"/>
                    <a:pt x="9" y="257"/>
                  </a:cubicBezTo>
                  <a:cubicBezTo>
                    <a:pt x="12" y="266"/>
                    <a:pt x="9" y="279"/>
                    <a:pt x="10" y="292"/>
                  </a:cubicBezTo>
                  <a:cubicBezTo>
                    <a:pt x="31" y="294"/>
                    <a:pt x="56" y="291"/>
                    <a:pt x="79" y="292"/>
                  </a:cubicBezTo>
                  <a:cubicBezTo>
                    <a:pt x="78" y="292"/>
                    <a:pt x="78" y="293"/>
                    <a:pt x="79" y="293"/>
                  </a:cubicBezTo>
                  <a:cubicBezTo>
                    <a:pt x="80" y="292"/>
                    <a:pt x="87" y="292"/>
                    <a:pt x="93" y="292"/>
                  </a:cubicBezTo>
                  <a:cubicBezTo>
                    <a:pt x="96" y="293"/>
                    <a:pt x="104" y="290"/>
                    <a:pt x="111" y="291"/>
                  </a:cubicBezTo>
                  <a:cubicBezTo>
                    <a:pt x="111" y="291"/>
                    <a:pt x="111" y="291"/>
                    <a:pt x="111" y="291"/>
                  </a:cubicBezTo>
                  <a:cubicBezTo>
                    <a:pt x="116" y="290"/>
                    <a:pt x="119" y="292"/>
                    <a:pt x="123" y="290"/>
                  </a:cubicBezTo>
                  <a:cubicBezTo>
                    <a:pt x="127" y="292"/>
                    <a:pt x="127" y="292"/>
                    <a:pt x="127" y="292"/>
                  </a:cubicBezTo>
                  <a:cubicBezTo>
                    <a:pt x="129" y="290"/>
                    <a:pt x="134" y="293"/>
                    <a:pt x="139" y="292"/>
                  </a:cubicBezTo>
                  <a:cubicBezTo>
                    <a:pt x="139" y="291"/>
                    <a:pt x="139" y="291"/>
                    <a:pt x="139" y="291"/>
                  </a:cubicBezTo>
                  <a:cubicBezTo>
                    <a:pt x="143" y="291"/>
                    <a:pt x="145" y="292"/>
                    <a:pt x="149" y="291"/>
                  </a:cubicBezTo>
                  <a:cubicBezTo>
                    <a:pt x="149" y="292"/>
                    <a:pt x="149" y="292"/>
                    <a:pt x="149" y="292"/>
                  </a:cubicBezTo>
                  <a:cubicBezTo>
                    <a:pt x="158" y="291"/>
                    <a:pt x="164" y="292"/>
                    <a:pt x="164" y="291"/>
                  </a:cubicBezTo>
                  <a:cubicBezTo>
                    <a:pt x="167" y="292"/>
                    <a:pt x="155" y="291"/>
                    <a:pt x="160" y="293"/>
                  </a:cubicBezTo>
                  <a:cubicBezTo>
                    <a:pt x="190" y="291"/>
                    <a:pt x="221" y="292"/>
                    <a:pt x="251" y="292"/>
                  </a:cubicBezTo>
                  <a:cubicBezTo>
                    <a:pt x="254" y="292"/>
                    <a:pt x="257" y="292"/>
                    <a:pt x="257" y="293"/>
                  </a:cubicBezTo>
                  <a:cubicBezTo>
                    <a:pt x="260" y="293"/>
                    <a:pt x="269" y="293"/>
                    <a:pt x="272" y="292"/>
                  </a:cubicBezTo>
                  <a:cubicBezTo>
                    <a:pt x="271" y="292"/>
                    <a:pt x="273" y="293"/>
                    <a:pt x="275" y="293"/>
                  </a:cubicBezTo>
                  <a:cubicBezTo>
                    <a:pt x="281" y="293"/>
                    <a:pt x="281" y="291"/>
                    <a:pt x="287" y="292"/>
                  </a:cubicBezTo>
                  <a:cubicBezTo>
                    <a:pt x="285" y="292"/>
                    <a:pt x="284" y="293"/>
                    <a:pt x="285" y="293"/>
                  </a:cubicBezTo>
                  <a:cubicBezTo>
                    <a:pt x="290" y="292"/>
                    <a:pt x="297" y="292"/>
                    <a:pt x="303" y="292"/>
                  </a:cubicBezTo>
                  <a:cubicBezTo>
                    <a:pt x="302" y="292"/>
                    <a:pt x="300" y="292"/>
                    <a:pt x="301" y="293"/>
                  </a:cubicBezTo>
                  <a:cubicBezTo>
                    <a:pt x="307" y="291"/>
                    <a:pt x="313" y="293"/>
                    <a:pt x="319" y="292"/>
                  </a:cubicBezTo>
                  <a:cubicBezTo>
                    <a:pt x="316" y="293"/>
                    <a:pt x="316" y="293"/>
                    <a:pt x="316" y="293"/>
                  </a:cubicBezTo>
                  <a:cubicBezTo>
                    <a:pt x="326" y="294"/>
                    <a:pt x="319" y="291"/>
                    <a:pt x="327" y="292"/>
                  </a:cubicBezTo>
                  <a:cubicBezTo>
                    <a:pt x="325" y="292"/>
                    <a:pt x="326" y="292"/>
                    <a:pt x="326" y="293"/>
                  </a:cubicBezTo>
                  <a:cubicBezTo>
                    <a:pt x="333" y="291"/>
                    <a:pt x="346" y="292"/>
                    <a:pt x="353" y="291"/>
                  </a:cubicBezTo>
                  <a:cubicBezTo>
                    <a:pt x="353" y="291"/>
                    <a:pt x="353" y="292"/>
                    <a:pt x="353" y="292"/>
                  </a:cubicBezTo>
                  <a:cubicBezTo>
                    <a:pt x="361" y="291"/>
                    <a:pt x="370" y="292"/>
                    <a:pt x="379" y="291"/>
                  </a:cubicBezTo>
                  <a:cubicBezTo>
                    <a:pt x="382" y="292"/>
                    <a:pt x="378" y="293"/>
                    <a:pt x="386" y="293"/>
                  </a:cubicBezTo>
                  <a:cubicBezTo>
                    <a:pt x="386" y="291"/>
                    <a:pt x="401" y="292"/>
                    <a:pt x="396" y="290"/>
                  </a:cubicBezTo>
                  <a:cubicBezTo>
                    <a:pt x="404" y="291"/>
                    <a:pt x="415" y="291"/>
                    <a:pt x="420" y="291"/>
                  </a:cubicBezTo>
                  <a:cubicBezTo>
                    <a:pt x="417" y="291"/>
                    <a:pt x="424" y="293"/>
                    <a:pt x="418" y="293"/>
                  </a:cubicBezTo>
                  <a:cubicBezTo>
                    <a:pt x="422" y="294"/>
                    <a:pt x="422" y="294"/>
                    <a:pt x="422" y="294"/>
                  </a:cubicBezTo>
                  <a:cubicBezTo>
                    <a:pt x="422" y="295"/>
                    <a:pt x="418" y="294"/>
                    <a:pt x="419" y="295"/>
                  </a:cubicBezTo>
                  <a:cubicBezTo>
                    <a:pt x="422" y="295"/>
                    <a:pt x="431" y="294"/>
                    <a:pt x="434" y="294"/>
                  </a:cubicBezTo>
                  <a:cubicBezTo>
                    <a:pt x="440" y="293"/>
                    <a:pt x="445" y="291"/>
                    <a:pt x="454" y="291"/>
                  </a:cubicBezTo>
                  <a:cubicBezTo>
                    <a:pt x="451" y="291"/>
                    <a:pt x="455" y="292"/>
                    <a:pt x="455" y="293"/>
                  </a:cubicBezTo>
                  <a:cubicBezTo>
                    <a:pt x="467" y="290"/>
                    <a:pt x="467" y="290"/>
                    <a:pt x="467" y="290"/>
                  </a:cubicBezTo>
                  <a:cubicBezTo>
                    <a:pt x="470" y="290"/>
                    <a:pt x="467" y="291"/>
                    <a:pt x="472" y="291"/>
                  </a:cubicBezTo>
                  <a:cubicBezTo>
                    <a:pt x="472" y="290"/>
                    <a:pt x="474" y="290"/>
                    <a:pt x="475" y="290"/>
                  </a:cubicBezTo>
                  <a:cubicBezTo>
                    <a:pt x="476" y="290"/>
                    <a:pt x="488" y="289"/>
                    <a:pt x="489" y="291"/>
                  </a:cubicBezTo>
                  <a:cubicBezTo>
                    <a:pt x="491" y="292"/>
                    <a:pt x="484" y="291"/>
                    <a:pt x="488" y="292"/>
                  </a:cubicBezTo>
                  <a:cubicBezTo>
                    <a:pt x="493" y="292"/>
                    <a:pt x="494" y="291"/>
                    <a:pt x="499" y="291"/>
                  </a:cubicBezTo>
                  <a:cubicBezTo>
                    <a:pt x="499" y="291"/>
                    <a:pt x="499" y="291"/>
                    <a:pt x="499" y="291"/>
                  </a:cubicBezTo>
                  <a:cubicBezTo>
                    <a:pt x="503" y="292"/>
                    <a:pt x="511" y="291"/>
                    <a:pt x="506" y="290"/>
                  </a:cubicBezTo>
                  <a:cubicBezTo>
                    <a:pt x="504" y="290"/>
                    <a:pt x="507" y="291"/>
                    <a:pt x="504" y="290"/>
                  </a:cubicBezTo>
                  <a:cubicBezTo>
                    <a:pt x="506" y="289"/>
                    <a:pt x="513" y="289"/>
                    <a:pt x="519" y="289"/>
                  </a:cubicBezTo>
                  <a:cubicBezTo>
                    <a:pt x="517" y="289"/>
                    <a:pt x="517" y="290"/>
                    <a:pt x="516" y="290"/>
                  </a:cubicBezTo>
                  <a:cubicBezTo>
                    <a:pt x="524" y="289"/>
                    <a:pt x="531" y="288"/>
                    <a:pt x="540" y="288"/>
                  </a:cubicBezTo>
                  <a:cubicBezTo>
                    <a:pt x="539" y="288"/>
                    <a:pt x="538" y="289"/>
                    <a:pt x="537" y="289"/>
                  </a:cubicBezTo>
                  <a:cubicBezTo>
                    <a:pt x="547" y="290"/>
                    <a:pt x="559" y="287"/>
                    <a:pt x="568" y="289"/>
                  </a:cubicBezTo>
                  <a:cubicBezTo>
                    <a:pt x="566" y="289"/>
                    <a:pt x="567" y="288"/>
                    <a:pt x="567" y="288"/>
                  </a:cubicBezTo>
                  <a:cubicBezTo>
                    <a:pt x="573" y="288"/>
                    <a:pt x="572" y="289"/>
                    <a:pt x="576" y="289"/>
                  </a:cubicBezTo>
                  <a:cubicBezTo>
                    <a:pt x="576" y="290"/>
                    <a:pt x="580" y="289"/>
                    <a:pt x="584" y="288"/>
                  </a:cubicBezTo>
                  <a:cubicBezTo>
                    <a:pt x="585" y="288"/>
                    <a:pt x="585" y="288"/>
                    <a:pt x="584" y="289"/>
                  </a:cubicBezTo>
                  <a:cubicBezTo>
                    <a:pt x="591" y="288"/>
                    <a:pt x="607" y="287"/>
                    <a:pt x="618" y="288"/>
                  </a:cubicBezTo>
                  <a:cubicBezTo>
                    <a:pt x="617" y="288"/>
                    <a:pt x="625" y="286"/>
                    <a:pt x="627" y="286"/>
                  </a:cubicBezTo>
                  <a:cubicBezTo>
                    <a:pt x="626" y="288"/>
                    <a:pt x="626" y="288"/>
                    <a:pt x="626" y="288"/>
                  </a:cubicBezTo>
                  <a:cubicBezTo>
                    <a:pt x="627" y="288"/>
                    <a:pt x="628" y="288"/>
                    <a:pt x="629" y="288"/>
                  </a:cubicBezTo>
                  <a:cubicBezTo>
                    <a:pt x="630" y="288"/>
                    <a:pt x="630" y="288"/>
                    <a:pt x="631" y="288"/>
                  </a:cubicBezTo>
                  <a:cubicBezTo>
                    <a:pt x="632" y="288"/>
                    <a:pt x="634" y="288"/>
                    <a:pt x="635" y="288"/>
                  </a:cubicBezTo>
                  <a:cubicBezTo>
                    <a:pt x="633" y="288"/>
                    <a:pt x="632" y="288"/>
                    <a:pt x="631" y="288"/>
                  </a:cubicBezTo>
                  <a:cubicBezTo>
                    <a:pt x="631" y="288"/>
                    <a:pt x="631" y="288"/>
                    <a:pt x="630" y="288"/>
                  </a:cubicBezTo>
                  <a:cubicBezTo>
                    <a:pt x="631" y="288"/>
                    <a:pt x="633" y="288"/>
                    <a:pt x="635" y="288"/>
                  </a:cubicBezTo>
                  <a:cubicBezTo>
                    <a:pt x="635" y="288"/>
                    <a:pt x="635" y="288"/>
                    <a:pt x="636" y="288"/>
                  </a:cubicBezTo>
                  <a:cubicBezTo>
                    <a:pt x="637" y="288"/>
                    <a:pt x="636" y="288"/>
                    <a:pt x="635" y="288"/>
                  </a:cubicBezTo>
                  <a:cubicBezTo>
                    <a:pt x="639" y="288"/>
                    <a:pt x="644" y="287"/>
                    <a:pt x="642" y="288"/>
                  </a:cubicBezTo>
                  <a:cubicBezTo>
                    <a:pt x="641" y="289"/>
                    <a:pt x="641" y="289"/>
                    <a:pt x="641" y="289"/>
                  </a:cubicBezTo>
                  <a:cubicBezTo>
                    <a:pt x="643" y="289"/>
                    <a:pt x="638" y="291"/>
                    <a:pt x="644" y="289"/>
                  </a:cubicBezTo>
                  <a:cubicBezTo>
                    <a:pt x="648" y="284"/>
                    <a:pt x="644" y="287"/>
                    <a:pt x="648" y="283"/>
                  </a:cubicBezTo>
                  <a:cubicBezTo>
                    <a:pt x="651" y="280"/>
                    <a:pt x="651" y="280"/>
                    <a:pt x="651" y="280"/>
                  </a:cubicBezTo>
                  <a:cubicBezTo>
                    <a:pt x="650" y="279"/>
                    <a:pt x="656" y="275"/>
                    <a:pt x="653" y="276"/>
                  </a:cubicBezTo>
                  <a:cubicBezTo>
                    <a:pt x="654" y="276"/>
                    <a:pt x="660" y="268"/>
                    <a:pt x="661" y="270"/>
                  </a:cubicBezTo>
                  <a:cubicBezTo>
                    <a:pt x="661" y="272"/>
                    <a:pt x="661" y="272"/>
                    <a:pt x="661" y="272"/>
                  </a:cubicBezTo>
                  <a:cubicBezTo>
                    <a:pt x="663" y="269"/>
                    <a:pt x="664" y="267"/>
                    <a:pt x="665" y="265"/>
                  </a:cubicBezTo>
                  <a:cubicBezTo>
                    <a:pt x="665" y="264"/>
                    <a:pt x="666" y="264"/>
                    <a:pt x="666" y="264"/>
                  </a:cubicBezTo>
                  <a:cubicBezTo>
                    <a:pt x="665" y="262"/>
                    <a:pt x="672" y="259"/>
                    <a:pt x="673" y="255"/>
                  </a:cubicBezTo>
                  <a:cubicBezTo>
                    <a:pt x="679" y="251"/>
                    <a:pt x="686" y="243"/>
                    <a:pt x="689" y="241"/>
                  </a:cubicBezTo>
                  <a:cubicBezTo>
                    <a:pt x="692" y="237"/>
                    <a:pt x="695" y="233"/>
                    <a:pt x="700" y="230"/>
                  </a:cubicBezTo>
                  <a:cubicBezTo>
                    <a:pt x="699" y="230"/>
                    <a:pt x="698" y="232"/>
                    <a:pt x="698" y="232"/>
                  </a:cubicBezTo>
                  <a:cubicBezTo>
                    <a:pt x="701" y="230"/>
                    <a:pt x="701" y="229"/>
                    <a:pt x="703" y="226"/>
                  </a:cubicBezTo>
                  <a:cubicBezTo>
                    <a:pt x="703" y="227"/>
                    <a:pt x="710" y="222"/>
                    <a:pt x="713" y="219"/>
                  </a:cubicBezTo>
                  <a:cubicBezTo>
                    <a:pt x="716" y="215"/>
                    <a:pt x="714" y="216"/>
                    <a:pt x="714" y="215"/>
                  </a:cubicBezTo>
                  <a:cubicBezTo>
                    <a:pt x="719" y="213"/>
                    <a:pt x="724" y="204"/>
                    <a:pt x="729" y="201"/>
                  </a:cubicBezTo>
                  <a:cubicBezTo>
                    <a:pt x="728" y="202"/>
                    <a:pt x="724" y="207"/>
                    <a:pt x="728" y="204"/>
                  </a:cubicBezTo>
                  <a:cubicBezTo>
                    <a:pt x="733" y="202"/>
                    <a:pt x="734" y="196"/>
                    <a:pt x="740" y="192"/>
                  </a:cubicBezTo>
                  <a:cubicBezTo>
                    <a:pt x="737" y="192"/>
                    <a:pt x="737" y="192"/>
                    <a:pt x="737" y="192"/>
                  </a:cubicBezTo>
                  <a:cubicBezTo>
                    <a:pt x="740" y="190"/>
                    <a:pt x="744" y="183"/>
                    <a:pt x="745" y="185"/>
                  </a:cubicBezTo>
                  <a:cubicBezTo>
                    <a:pt x="747" y="182"/>
                    <a:pt x="752" y="179"/>
                    <a:pt x="750" y="178"/>
                  </a:cubicBezTo>
                  <a:cubicBezTo>
                    <a:pt x="760" y="170"/>
                    <a:pt x="771" y="156"/>
                    <a:pt x="779" y="153"/>
                  </a:cubicBezTo>
                  <a:cubicBezTo>
                    <a:pt x="779" y="152"/>
                    <a:pt x="780" y="151"/>
                    <a:pt x="781" y="150"/>
                  </a:cubicBezTo>
                  <a:cubicBezTo>
                    <a:pt x="781" y="150"/>
                    <a:pt x="780" y="150"/>
                    <a:pt x="780" y="150"/>
                  </a:cubicBezTo>
                  <a:cubicBezTo>
                    <a:pt x="779" y="151"/>
                    <a:pt x="779" y="152"/>
                    <a:pt x="778" y="152"/>
                  </a:cubicBezTo>
                  <a:cubicBezTo>
                    <a:pt x="779" y="151"/>
                    <a:pt x="779" y="150"/>
                    <a:pt x="779" y="150"/>
                  </a:cubicBezTo>
                  <a:cubicBezTo>
                    <a:pt x="779" y="150"/>
                    <a:pt x="779" y="150"/>
                    <a:pt x="779" y="150"/>
                  </a:cubicBezTo>
                  <a:cubicBezTo>
                    <a:pt x="777" y="149"/>
                    <a:pt x="773" y="146"/>
                    <a:pt x="768" y="141"/>
                  </a:cubicBezTo>
                  <a:cubicBezTo>
                    <a:pt x="769" y="141"/>
                    <a:pt x="769" y="140"/>
                    <a:pt x="766" y="138"/>
                  </a:cubicBezTo>
                  <a:cubicBezTo>
                    <a:pt x="761" y="135"/>
                    <a:pt x="761" y="135"/>
                    <a:pt x="761" y="135"/>
                  </a:cubicBezTo>
                  <a:cubicBezTo>
                    <a:pt x="756" y="129"/>
                    <a:pt x="759" y="131"/>
                    <a:pt x="760" y="130"/>
                  </a:cubicBezTo>
                  <a:cubicBezTo>
                    <a:pt x="757" y="127"/>
                    <a:pt x="754" y="124"/>
                    <a:pt x="752" y="123"/>
                  </a:cubicBezTo>
                  <a:cubicBezTo>
                    <a:pt x="750" y="119"/>
                    <a:pt x="750" y="119"/>
                    <a:pt x="750" y="119"/>
                  </a:cubicBezTo>
                  <a:cubicBezTo>
                    <a:pt x="751" y="122"/>
                    <a:pt x="747" y="117"/>
                    <a:pt x="746" y="116"/>
                  </a:cubicBezTo>
                  <a:cubicBezTo>
                    <a:pt x="747" y="117"/>
                    <a:pt x="747" y="117"/>
                    <a:pt x="747" y="117"/>
                  </a:cubicBezTo>
                  <a:cubicBezTo>
                    <a:pt x="747" y="116"/>
                    <a:pt x="744" y="113"/>
                    <a:pt x="742" y="112"/>
                  </a:cubicBezTo>
                  <a:cubicBezTo>
                    <a:pt x="742" y="113"/>
                    <a:pt x="745" y="116"/>
                    <a:pt x="746" y="118"/>
                  </a:cubicBezTo>
                  <a:cubicBezTo>
                    <a:pt x="745" y="117"/>
                    <a:pt x="743" y="115"/>
                    <a:pt x="740" y="113"/>
                  </a:cubicBezTo>
                  <a:cubicBezTo>
                    <a:pt x="742" y="113"/>
                    <a:pt x="736" y="108"/>
                    <a:pt x="734" y="106"/>
                  </a:cubicBezTo>
                  <a:cubicBezTo>
                    <a:pt x="732" y="104"/>
                    <a:pt x="731" y="104"/>
                    <a:pt x="730" y="103"/>
                  </a:cubicBezTo>
                  <a:cubicBezTo>
                    <a:pt x="731" y="103"/>
                    <a:pt x="726" y="99"/>
                    <a:pt x="729" y="101"/>
                  </a:cubicBezTo>
                  <a:cubicBezTo>
                    <a:pt x="730" y="101"/>
                    <a:pt x="730" y="103"/>
                    <a:pt x="732" y="104"/>
                  </a:cubicBezTo>
                  <a:cubicBezTo>
                    <a:pt x="731" y="102"/>
                    <a:pt x="732" y="101"/>
                    <a:pt x="728" y="99"/>
                  </a:cubicBezTo>
                  <a:cubicBezTo>
                    <a:pt x="725" y="97"/>
                    <a:pt x="727" y="101"/>
                    <a:pt x="722" y="96"/>
                  </a:cubicBezTo>
                  <a:cubicBezTo>
                    <a:pt x="724" y="97"/>
                    <a:pt x="724" y="97"/>
                    <a:pt x="726" y="97"/>
                  </a:cubicBezTo>
                  <a:cubicBezTo>
                    <a:pt x="722" y="92"/>
                    <a:pt x="722" y="92"/>
                    <a:pt x="722" y="92"/>
                  </a:cubicBezTo>
                  <a:cubicBezTo>
                    <a:pt x="721" y="93"/>
                    <a:pt x="721" y="93"/>
                    <a:pt x="721" y="93"/>
                  </a:cubicBezTo>
                  <a:cubicBezTo>
                    <a:pt x="720" y="92"/>
                    <a:pt x="721" y="92"/>
                    <a:pt x="721" y="92"/>
                  </a:cubicBezTo>
                  <a:cubicBezTo>
                    <a:pt x="718" y="91"/>
                    <a:pt x="713" y="85"/>
                    <a:pt x="712" y="85"/>
                  </a:cubicBezTo>
                  <a:cubicBezTo>
                    <a:pt x="709" y="83"/>
                    <a:pt x="707" y="80"/>
                    <a:pt x="705" y="78"/>
                  </a:cubicBezTo>
                  <a:cubicBezTo>
                    <a:pt x="706" y="78"/>
                    <a:pt x="706" y="78"/>
                    <a:pt x="706" y="78"/>
                  </a:cubicBezTo>
                  <a:cubicBezTo>
                    <a:pt x="703" y="75"/>
                    <a:pt x="700" y="72"/>
                    <a:pt x="697" y="70"/>
                  </a:cubicBezTo>
                  <a:cubicBezTo>
                    <a:pt x="697" y="70"/>
                    <a:pt x="697" y="70"/>
                    <a:pt x="697" y="70"/>
                  </a:cubicBezTo>
                  <a:cubicBezTo>
                    <a:pt x="696" y="68"/>
                    <a:pt x="692" y="65"/>
                    <a:pt x="690" y="64"/>
                  </a:cubicBezTo>
                  <a:cubicBezTo>
                    <a:pt x="687" y="59"/>
                    <a:pt x="691" y="60"/>
                    <a:pt x="686" y="56"/>
                  </a:cubicBezTo>
                  <a:cubicBezTo>
                    <a:pt x="683" y="53"/>
                    <a:pt x="679" y="52"/>
                    <a:pt x="680" y="54"/>
                  </a:cubicBezTo>
                  <a:cubicBezTo>
                    <a:pt x="674" y="47"/>
                    <a:pt x="665" y="40"/>
                    <a:pt x="660" y="33"/>
                  </a:cubicBezTo>
                  <a:cubicBezTo>
                    <a:pt x="659" y="32"/>
                    <a:pt x="659" y="33"/>
                    <a:pt x="657" y="31"/>
                  </a:cubicBezTo>
                  <a:cubicBezTo>
                    <a:pt x="652" y="26"/>
                    <a:pt x="647" y="21"/>
                    <a:pt x="642" y="16"/>
                  </a:cubicBezTo>
                  <a:cubicBezTo>
                    <a:pt x="641" y="16"/>
                    <a:pt x="641" y="16"/>
                    <a:pt x="641" y="16"/>
                  </a:cubicBezTo>
                  <a:cubicBezTo>
                    <a:pt x="638" y="16"/>
                    <a:pt x="638" y="16"/>
                    <a:pt x="638" y="16"/>
                  </a:cubicBezTo>
                  <a:cubicBezTo>
                    <a:pt x="634" y="16"/>
                    <a:pt x="631" y="15"/>
                    <a:pt x="629" y="15"/>
                  </a:cubicBezTo>
                  <a:cubicBezTo>
                    <a:pt x="633" y="14"/>
                    <a:pt x="629" y="14"/>
                    <a:pt x="629" y="13"/>
                  </a:cubicBezTo>
                  <a:cubicBezTo>
                    <a:pt x="626" y="14"/>
                    <a:pt x="625" y="12"/>
                    <a:pt x="624" y="14"/>
                  </a:cubicBezTo>
                  <a:cubicBezTo>
                    <a:pt x="624" y="15"/>
                    <a:pt x="624" y="15"/>
                    <a:pt x="628" y="16"/>
                  </a:cubicBezTo>
                  <a:cubicBezTo>
                    <a:pt x="619" y="16"/>
                    <a:pt x="607" y="16"/>
                    <a:pt x="602" y="15"/>
                  </a:cubicBezTo>
                  <a:cubicBezTo>
                    <a:pt x="604" y="16"/>
                    <a:pt x="603" y="16"/>
                    <a:pt x="601" y="16"/>
                  </a:cubicBezTo>
                  <a:cubicBezTo>
                    <a:pt x="601" y="15"/>
                    <a:pt x="595" y="14"/>
                    <a:pt x="591" y="15"/>
                  </a:cubicBezTo>
                  <a:cubicBezTo>
                    <a:pt x="590" y="16"/>
                    <a:pt x="590" y="16"/>
                    <a:pt x="590" y="16"/>
                  </a:cubicBezTo>
                  <a:cubicBezTo>
                    <a:pt x="587" y="15"/>
                    <a:pt x="587" y="15"/>
                    <a:pt x="587" y="15"/>
                  </a:cubicBezTo>
                  <a:cubicBezTo>
                    <a:pt x="585" y="15"/>
                    <a:pt x="585" y="17"/>
                    <a:pt x="580" y="16"/>
                  </a:cubicBezTo>
                  <a:cubicBezTo>
                    <a:pt x="580" y="16"/>
                    <a:pt x="580" y="15"/>
                    <a:pt x="579" y="15"/>
                  </a:cubicBezTo>
                  <a:cubicBezTo>
                    <a:pt x="574" y="16"/>
                    <a:pt x="567" y="17"/>
                    <a:pt x="562" y="16"/>
                  </a:cubicBezTo>
                  <a:cubicBezTo>
                    <a:pt x="558" y="15"/>
                    <a:pt x="558" y="15"/>
                    <a:pt x="558" y="15"/>
                  </a:cubicBezTo>
                  <a:cubicBezTo>
                    <a:pt x="556" y="15"/>
                    <a:pt x="552" y="16"/>
                    <a:pt x="556" y="16"/>
                  </a:cubicBezTo>
                  <a:cubicBezTo>
                    <a:pt x="547" y="16"/>
                    <a:pt x="541" y="15"/>
                    <a:pt x="539" y="14"/>
                  </a:cubicBezTo>
                  <a:cubicBezTo>
                    <a:pt x="523" y="17"/>
                    <a:pt x="501" y="17"/>
                    <a:pt x="483" y="17"/>
                  </a:cubicBezTo>
                  <a:cubicBezTo>
                    <a:pt x="484" y="16"/>
                    <a:pt x="484" y="16"/>
                    <a:pt x="484" y="16"/>
                  </a:cubicBezTo>
                  <a:cubicBezTo>
                    <a:pt x="479" y="16"/>
                    <a:pt x="481" y="18"/>
                    <a:pt x="478" y="17"/>
                  </a:cubicBezTo>
                  <a:cubicBezTo>
                    <a:pt x="480" y="16"/>
                    <a:pt x="474" y="16"/>
                    <a:pt x="478" y="15"/>
                  </a:cubicBezTo>
                  <a:cubicBezTo>
                    <a:pt x="471" y="14"/>
                    <a:pt x="469" y="16"/>
                    <a:pt x="465" y="16"/>
                  </a:cubicBezTo>
                  <a:cubicBezTo>
                    <a:pt x="464" y="17"/>
                    <a:pt x="468" y="16"/>
                    <a:pt x="468" y="17"/>
                  </a:cubicBezTo>
                  <a:cubicBezTo>
                    <a:pt x="467" y="17"/>
                    <a:pt x="458" y="16"/>
                    <a:pt x="457" y="18"/>
                  </a:cubicBezTo>
                  <a:cubicBezTo>
                    <a:pt x="455" y="17"/>
                    <a:pt x="457" y="16"/>
                    <a:pt x="458" y="15"/>
                  </a:cubicBezTo>
                  <a:cubicBezTo>
                    <a:pt x="453" y="16"/>
                    <a:pt x="453" y="16"/>
                    <a:pt x="453" y="16"/>
                  </a:cubicBezTo>
                  <a:cubicBezTo>
                    <a:pt x="448" y="14"/>
                    <a:pt x="465" y="13"/>
                    <a:pt x="460" y="11"/>
                  </a:cubicBezTo>
                  <a:cubicBezTo>
                    <a:pt x="456" y="11"/>
                    <a:pt x="456" y="11"/>
                    <a:pt x="456" y="11"/>
                  </a:cubicBezTo>
                  <a:cubicBezTo>
                    <a:pt x="452" y="10"/>
                    <a:pt x="466" y="10"/>
                    <a:pt x="456" y="9"/>
                  </a:cubicBezTo>
                  <a:cubicBezTo>
                    <a:pt x="452" y="10"/>
                    <a:pt x="449" y="12"/>
                    <a:pt x="452" y="13"/>
                  </a:cubicBezTo>
                  <a:cubicBezTo>
                    <a:pt x="444" y="13"/>
                    <a:pt x="448" y="16"/>
                    <a:pt x="439" y="16"/>
                  </a:cubicBezTo>
                  <a:cubicBezTo>
                    <a:pt x="436" y="15"/>
                    <a:pt x="446" y="16"/>
                    <a:pt x="445" y="14"/>
                  </a:cubicBezTo>
                  <a:cubicBezTo>
                    <a:pt x="440" y="13"/>
                    <a:pt x="436" y="15"/>
                    <a:pt x="432" y="15"/>
                  </a:cubicBezTo>
                  <a:cubicBezTo>
                    <a:pt x="436" y="15"/>
                    <a:pt x="433" y="17"/>
                    <a:pt x="430" y="17"/>
                  </a:cubicBezTo>
                  <a:cubicBezTo>
                    <a:pt x="425" y="16"/>
                    <a:pt x="433" y="16"/>
                    <a:pt x="426" y="15"/>
                  </a:cubicBezTo>
                  <a:cubicBezTo>
                    <a:pt x="425" y="16"/>
                    <a:pt x="419" y="17"/>
                    <a:pt x="424" y="17"/>
                  </a:cubicBezTo>
                  <a:cubicBezTo>
                    <a:pt x="422" y="19"/>
                    <a:pt x="417" y="17"/>
                    <a:pt x="413" y="18"/>
                  </a:cubicBezTo>
                  <a:cubicBezTo>
                    <a:pt x="411" y="17"/>
                    <a:pt x="420" y="15"/>
                    <a:pt x="413" y="15"/>
                  </a:cubicBezTo>
                  <a:cubicBezTo>
                    <a:pt x="414" y="16"/>
                    <a:pt x="404" y="16"/>
                    <a:pt x="408" y="18"/>
                  </a:cubicBezTo>
                  <a:cubicBezTo>
                    <a:pt x="405" y="18"/>
                    <a:pt x="404" y="17"/>
                    <a:pt x="407" y="16"/>
                  </a:cubicBezTo>
                  <a:cubicBezTo>
                    <a:pt x="402" y="15"/>
                    <a:pt x="397" y="18"/>
                    <a:pt x="395" y="16"/>
                  </a:cubicBezTo>
                  <a:cubicBezTo>
                    <a:pt x="394" y="17"/>
                    <a:pt x="394" y="17"/>
                    <a:pt x="394" y="17"/>
                  </a:cubicBezTo>
                  <a:cubicBezTo>
                    <a:pt x="392" y="17"/>
                    <a:pt x="391" y="16"/>
                    <a:pt x="388" y="16"/>
                  </a:cubicBezTo>
                  <a:cubicBezTo>
                    <a:pt x="385" y="16"/>
                    <a:pt x="377" y="17"/>
                    <a:pt x="377" y="16"/>
                  </a:cubicBezTo>
                  <a:cubicBezTo>
                    <a:pt x="376" y="16"/>
                    <a:pt x="367" y="16"/>
                    <a:pt x="371" y="17"/>
                  </a:cubicBezTo>
                  <a:cubicBezTo>
                    <a:pt x="376" y="18"/>
                    <a:pt x="377" y="16"/>
                    <a:pt x="380" y="18"/>
                  </a:cubicBezTo>
                  <a:cubicBezTo>
                    <a:pt x="376" y="16"/>
                    <a:pt x="372" y="18"/>
                    <a:pt x="369" y="19"/>
                  </a:cubicBezTo>
                  <a:cubicBezTo>
                    <a:pt x="369" y="18"/>
                    <a:pt x="369" y="18"/>
                    <a:pt x="369" y="18"/>
                  </a:cubicBezTo>
                  <a:cubicBezTo>
                    <a:pt x="367" y="18"/>
                    <a:pt x="363" y="18"/>
                    <a:pt x="362" y="19"/>
                  </a:cubicBezTo>
                  <a:cubicBezTo>
                    <a:pt x="363" y="18"/>
                    <a:pt x="362" y="18"/>
                    <a:pt x="361" y="18"/>
                  </a:cubicBezTo>
                  <a:cubicBezTo>
                    <a:pt x="359" y="19"/>
                    <a:pt x="359" y="19"/>
                    <a:pt x="359" y="19"/>
                  </a:cubicBezTo>
                  <a:cubicBezTo>
                    <a:pt x="352" y="19"/>
                    <a:pt x="357" y="17"/>
                    <a:pt x="350" y="17"/>
                  </a:cubicBezTo>
                  <a:cubicBezTo>
                    <a:pt x="355" y="16"/>
                    <a:pt x="355" y="16"/>
                    <a:pt x="355" y="16"/>
                  </a:cubicBezTo>
                  <a:cubicBezTo>
                    <a:pt x="354" y="16"/>
                    <a:pt x="352" y="15"/>
                    <a:pt x="349" y="16"/>
                  </a:cubicBezTo>
                  <a:cubicBezTo>
                    <a:pt x="347" y="17"/>
                    <a:pt x="345" y="18"/>
                    <a:pt x="344" y="19"/>
                  </a:cubicBezTo>
                  <a:cubicBezTo>
                    <a:pt x="340" y="19"/>
                    <a:pt x="342" y="18"/>
                    <a:pt x="338" y="19"/>
                  </a:cubicBezTo>
                  <a:cubicBezTo>
                    <a:pt x="343" y="17"/>
                    <a:pt x="343" y="17"/>
                    <a:pt x="343" y="17"/>
                  </a:cubicBezTo>
                  <a:cubicBezTo>
                    <a:pt x="344" y="17"/>
                    <a:pt x="340" y="16"/>
                    <a:pt x="334" y="16"/>
                  </a:cubicBezTo>
                  <a:cubicBezTo>
                    <a:pt x="331" y="16"/>
                    <a:pt x="326" y="18"/>
                    <a:pt x="331" y="18"/>
                  </a:cubicBezTo>
                  <a:cubicBezTo>
                    <a:pt x="328" y="18"/>
                    <a:pt x="325" y="18"/>
                    <a:pt x="327" y="17"/>
                  </a:cubicBezTo>
                  <a:cubicBezTo>
                    <a:pt x="321" y="17"/>
                    <a:pt x="327" y="18"/>
                    <a:pt x="322" y="19"/>
                  </a:cubicBezTo>
                  <a:cubicBezTo>
                    <a:pt x="320" y="18"/>
                    <a:pt x="313" y="17"/>
                    <a:pt x="309" y="16"/>
                  </a:cubicBezTo>
                  <a:cubicBezTo>
                    <a:pt x="315" y="14"/>
                    <a:pt x="315" y="14"/>
                    <a:pt x="315" y="14"/>
                  </a:cubicBezTo>
                  <a:cubicBezTo>
                    <a:pt x="311" y="14"/>
                    <a:pt x="311" y="14"/>
                    <a:pt x="311" y="14"/>
                  </a:cubicBezTo>
                  <a:cubicBezTo>
                    <a:pt x="316" y="13"/>
                    <a:pt x="309" y="13"/>
                    <a:pt x="312" y="12"/>
                  </a:cubicBezTo>
                  <a:cubicBezTo>
                    <a:pt x="309" y="11"/>
                    <a:pt x="306" y="12"/>
                    <a:pt x="304" y="12"/>
                  </a:cubicBezTo>
                  <a:cubicBezTo>
                    <a:pt x="311" y="15"/>
                    <a:pt x="296" y="15"/>
                    <a:pt x="298" y="18"/>
                  </a:cubicBezTo>
                  <a:cubicBezTo>
                    <a:pt x="288" y="18"/>
                    <a:pt x="291" y="12"/>
                    <a:pt x="281" y="16"/>
                  </a:cubicBezTo>
                  <a:cubicBezTo>
                    <a:pt x="282" y="16"/>
                    <a:pt x="280" y="17"/>
                    <a:pt x="282" y="17"/>
                  </a:cubicBezTo>
                  <a:cubicBezTo>
                    <a:pt x="278" y="18"/>
                    <a:pt x="279" y="19"/>
                    <a:pt x="273" y="19"/>
                  </a:cubicBezTo>
                  <a:cubicBezTo>
                    <a:pt x="278" y="18"/>
                    <a:pt x="267" y="16"/>
                    <a:pt x="275" y="15"/>
                  </a:cubicBezTo>
                  <a:cubicBezTo>
                    <a:pt x="274" y="16"/>
                    <a:pt x="279" y="16"/>
                    <a:pt x="280" y="15"/>
                  </a:cubicBezTo>
                  <a:cubicBezTo>
                    <a:pt x="278" y="15"/>
                    <a:pt x="281" y="13"/>
                    <a:pt x="274" y="13"/>
                  </a:cubicBezTo>
                  <a:cubicBezTo>
                    <a:pt x="271" y="14"/>
                    <a:pt x="265" y="14"/>
                    <a:pt x="266" y="15"/>
                  </a:cubicBezTo>
                  <a:cubicBezTo>
                    <a:pt x="266" y="16"/>
                    <a:pt x="272" y="15"/>
                    <a:pt x="269" y="16"/>
                  </a:cubicBezTo>
                  <a:cubicBezTo>
                    <a:pt x="262" y="16"/>
                    <a:pt x="261" y="14"/>
                    <a:pt x="257" y="16"/>
                  </a:cubicBezTo>
                  <a:cubicBezTo>
                    <a:pt x="262" y="16"/>
                    <a:pt x="263" y="18"/>
                    <a:pt x="263" y="18"/>
                  </a:cubicBezTo>
                  <a:cubicBezTo>
                    <a:pt x="258" y="19"/>
                    <a:pt x="258" y="19"/>
                    <a:pt x="258" y="19"/>
                  </a:cubicBezTo>
                  <a:cubicBezTo>
                    <a:pt x="259" y="18"/>
                    <a:pt x="259" y="18"/>
                    <a:pt x="259" y="18"/>
                  </a:cubicBezTo>
                  <a:cubicBezTo>
                    <a:pt x="250" y="18"/>
                    <a:pt x="256" y="20"/>
                    <a:pt x="247" y="19"/>
                  </a:cubicBezTo>
                  <a:cubicBezTo>
                    <a:pt x="243" y="18"/>
                    <a:pt x="243" y="18"/>
                    <a:pt x="243" y="18"/>
                  </a:cubicBezTo>
                  <a:cubicBezTo>
                    <a:pt x="245" y="16"/>
                    <a:pt x="256" y="18"/>
                    <a:pt x="254" y="16"/>
                  </a:cubicBezTo>
                  <a:cubicBezTo>
                    <a:pt x="249" y="16"/>
                    <a:pt x="247" y="17"/>
                    <a:pt x="241" y="17"/>
                  </a:cubicBezTo>
                  <a:cubicBezTo>
                    <a:pt x="243" y="16"/>
                    <a:pt x="244" y="16"/>
                    <a:pt x="245" y="16"/>
                  </a:cubicBezTo>
                  <a:cubicBezTo>
                    <a:pt x="243" y="16"/>
                    <a:pt x="241" y="13"/>
                    <a:pt x="233" y="15"/>
                  </a:cubicBezTo>
                  <a:cubicBezTo>
                    <a:pt x="229" y="16"/>
                    <a:pt x="232" y="16"/>
                    <a:pt x="232" y="16"/>
                  </a:cubicBezTo>
                  <a:cubicBezTo>
                    <a:pt x="223" y="17"/>
                    <a:pt x="220" y="18"/>
                    <a:pt x="214" y="18"/>
                  </a:cubicBezTo>
                  <a:cubicBezTo>
                    <a:pt x="216" y="16"/>
                    <a:pt x="204" y="18"/>
                    <a:pt x="210" y="16"/>
                  </a:cubicBezTo>
                  <a:cubicBezTo>
                    <a:pt x="213" y="17"/>
                    <a:pt x="227" y="17"/>
                    <a:pt x="230" y="15"/>
                  </a:cubicBezTo>
                  <a:cubicBezTo>
                    <a:pt x="227" y="13"/>
                    <a:pt x="237" y="15"/>
                    <a:pt x="239" y="14"/>
                  </a:cubicBezTo>
                  <a:cubicBezTo>
                    <a:pt x="232" y="13"/>
                    <a:pt x="232" y="12"/>
                    <a:pt x="231" y="10"/>
                  </a:cubicBezTo>
                  <a:cubicBezTo>
                    <a:pt x="229" y="10"/>
                    <a:pt x="227" y="11"/>
                    <a:pt x="226" y="11"/>
                  </a:cubicBezTo>
                  <a:cubicBezTo>
                    <a:pt x="225" y="12"/>
                    <a:pt x="227" y="12"/>
                    <a:pt x="228" y="13"/>
                  </a:cubicBezTo>
                  <a:cubicBezTo>
                    <a:pt x="219" y="13"/>
                    <a:pt x="212" y="14"/>
                    <a:pt x="207" y="15"/>
                  </a:cubicBezTo>
                  <a:cubicBezTo>
                    <a:pt x="204" y="14"/>
                    <a:pt x="205" y="13"/>
                    <a:pt x="208" y="13"/>
                  </a:cubicBezTo>
                  <a:cubicBezTo>
                    <a:pt x="199" y="13"/>
                    <a:pt x="188" y="13"/>
                    <a:pt x="179" y="13"/>
                  </a:cubicBezTo>
                  <a:cubicBezTo>
                    <a:pt x="184" y="14"/>
                    <a:pt x="173" y="14"/>
                    <a:pt x="172" y="14"/>
                  </a:cubicBezTo>
                  <a:cubicBezTo>
                    <a:pt x="172" y="14"/>
                    <a:pt x="171" y="13"/>
                    <a:pt x="171" y="12"/>
                  </a:cubicBezTo>
                  <a:cubicBezTo>
                    <a:pt x="165" y="13"/>
                    <a:pt x="172" y="11"/>
                    <a:pt x="165" y="11"/>
                  </a:cubicBezTo>
                  <a:cubicBezTo>
                    <a:pt x="159" y="12"/>
                    <a:pt x="151" y="13"/>
                    <a:pt x="144" y="13"/>
                  </a:cubicBezTo>
                  <a:cubicBezTo>
                    <a:pt x="135" y="12"/>
                    <a:pt x="121" y="13"/>
                    <a:pt x="114" y="13"/>
                  </a:cubicBezTo>
                  <a:cubicBezTo>
                    <a:pt x="109" y="12"/>
                    <a:pt x="112" y="11"/>
                    <a:pt x="108" y="10"/>
                  </a:cubicBezTo>
                  <a:cubicBezTo>
                    <a:pt x="102" y="10"/>
                    <a:pt x="112" y="12"/>
                    <a:pt x="104" y="11"/>
                  </a:cubicBezTo>
                  <a:cubicBezTo>
                    <a:pt x="104" y="11"/>
                    <a:pt x="104" y="11"/>
                    <a:pt x="104" y="11"/>
                  </a:cubicBezTo>
                  <a:cubicBezTo>
                    <a:pt x="102" y="11"/>
                    <a:pt x="90" y="10"/>
                    <a:pt x="88" y="12"/>
                  </a:cubicBezTo>
                  <a:cubicBezTo>
                    <a:pt x="90" y="11"/>
                    <a:pt x="90" y="11"/>
                    <a:pt x="90" y="11"/>
                  </a:cubicBezTo>
                  <a:cubicBezTo>
                    <a:pt x="89" y="10"/>
                    <a:pt x="87" y="11"/>
                    <a:pt x="86" y="11"/>
                  </a:cubicBezTo>
                  <a:cubicBezTo>
                    <a:pt x="86" y="10"/>
                    <a:pt x="84" y="10"/>
                    <a:pt x="87" y="9"/>
                  </a:cubicBezTo>
                  <a:cubicBezTo>
                    <a:pt x="82" y="8"/>
                    <a:pt x="77" y="10"/>
                    <a:pt x="71" y="10"/>
                  </a:cubicBezTo>
                  <a:cubicBezTo>
                    <a:pt x="75" y="11"/>
                    <a:pt x="75" y="11"/>
                    <a:pt x="75" y="11"/>
                  </a:cubicBezTo>
                  <a:cubicBezTo>
                    <a:pt x="66" y="12"/>
                    <a:pt x="60" y="11"/>
                    <a:pt x="51" y="11"/>
                  </a:cubicBezTo>
                  <a:cubicBezTo>
                    <a:pt x="51" y="10"/>
                    <a:pt x="51" y="10"/>
                    <a:pt x="51" y="10"/>
                  </a:cubicBezTo>
                  <a:cubicBezTo>
                    <a:pt x="46" y="11"/>
                    <a:pt x="46" y="11"/>
                    <a:pt x="46" y="11"/>
                  </a:cubicBezTo>
                  <a:cubicBezTo>
                    <a:pt x="47" y="10"/>
                    <a:pt x="44" y="9"/>
                    <a:pt x="41" y="9"/>
                  </a:cubicBezTo>
                  <a:cubicBezTo>
                    <a:pt x="53" y="7"/>
                    <a:pt x="53" y="7"/>
                    <a:pt x="53" y="7"/>
                  </a:cubicBezTo>
                  <a:cubicBezTo>
                    <a:pt x="57" y="8"/>
                    <a:pt x="49" y="8"/>
                    <a:pt x="51" y="9"/>
                  </a:cubicBezTo>
                  <a:cubicBezTo>
                    <a:pt x="53" y="10"/>
                    <a:pt x="62" y="10"/>
                    <a:pt x="63" y="9"/>
                  </a:cubicBezTo>
                  <a:cubicBezTo>
                    <a:pt x="60" y="9"/>
                    <a:pt x="60" y="9"/>
                    <a:pt x="57" y="10"/>
                  </a:cubicBezTo>
                  <a:cubicBezTo>
                    <a:pt x="56" y="8"/>
                    <a:pt x="61" y="8"/>
                    <a:pt x="63" y="7"/>
                  </a:cubicBezTo>
                  <a:cubicBezTo>
                    <a:pt x="62" y="7"/>
                    <a:pt x="61" y="7"/>
                    <a:pt x="60" y="7"/>
                  </a:cubicBezTo>
                  <a:cubicBezTo>
                    <a:pt x="63" y="6"/>
                    <a:pt x="66" y="6"/>
                    <a:pt x="71" y="6"/>
                  </a:cubicBezTo>
                  <a:cubicBezTo>
                    <a:pt x="68" y="7"/>
                    <a:pt x="71" y="7"/>
                    <a:pt x="71" y="7"/>
                  </a:cubicBezTo>
                  <a:cubicBezTo>
                    <a:pt x="72" y="6"/>
                    <a:pt x="77" y="6"/>
                    <a:pt x="83" y="6"/>
                  </a:cubicBezTo>
                  <a:cubicBezTo>
                    <a:pt x="88" y="8"/>
                    <a:pt x="96" y="5"/>
                    <a:pt x="103" y="6"/>
                  </a:cubicBezTo>
                  <a:cubicBezTo>
                    <a:pt x="100" y="7"/>
                    <a:pt x="96" y="8"/>
                    <a:pt x="92" y="9"/>
                  </a:cubicBezTo>
                  <a:cubicBezTo>
                    <a:pt x="96" y="9"/>
                    <a:pt x="97" y="9"/>
                    <a:pt x="102" y="9"/>
                  </a:cubicBezTo>
                  <a:cubicBezTo>
                    <a:pt x="104" y="8"/>
                    <a:pt x="106" y="7"/>
                    <a:pt x="112" y="6"/>
                  </a:cubicBezTo>
                  <a:cubicBezTo>
                    <a:pt x="112" y="7"/>
                    <a:pt x="112" y="7"/>
                    <a:pt x="112" y="7"/>
                  </a:cubicBezTo>
                  <a:cubicBezTo>
                    <a:pt x="118" y="7"/>
                    <a:pt x="118" y="5"/>
                    <a:pt x="125" y="6"/>
                  </a:cubicBezTo>
                  <a:cubicBezTo>
                    <a:pt x="137" y="6"/>
                    <a:pt x="150" y="6"/>
                    <a:pt x="159" y="6"/>
                  </a:cubicBezTo>
                  <a:cubicBezTo>
                    <a:pt x="160" y="7"/>
                    <a:pt x="160" y="7"/>
                    <a:pt x="160" y="7"/>
                  </a:cubicBezTo>
                  <a:cubicBezTo>
                    <a:pt x="165" y="5"/>
                    <a:pt x="177" y="6"/>
                    <a:pt x="184" y="5"/>
                  </a:cubicBezTo>
                  <a:cubicBezTo>
                    <a:pt x="196" y="6"/>
                    <a:pt x="210" y="4"/>
                    <a:pt x="216" y="6"/>
                  </a:cubicBezTo>
                  <a:cubicBezTo>
                    <a:pt x="237" y="5"/>
                    <a:pt x="256" y="5"/>
                    <a:pt x="277" y="5"/>
                  </a:cubicBezTo>
                  <a:cubicBezTo>
                    <a:pt x="274" y="6"/>
                    <a:pt x="274" y="6"/>
                    <a:pt x="274" y="6"/>
                  </a:cubicBezTo>
                  <a:cubicBezTo>
                    <a:pt x="278" y="5"/>
                    <a:pt x="276" y="7"/>
                    <a:pt x="280" y="7"/>
                  </a:cubicBezTo>
                  <a:cubicBezTo>
                    <a:pt x="276" y="6"/>
                    <a:pt x="285" y="6"/>
                    <a:pt x="288" y="5"/>
                  </a:cubicBezTo>
                  <a:cubicBezTo>
                    <a:pt x="298" y="6"/>
                    <a:pt x="310" y="5"/>
                    <a:pt x="319" y="4"/>
                  </a:cubicBezTo>
                  <a:cubicBezTo>
                    <a:pt x="319" y="5"/>
                    <a:pt x="319" y="5"/>
                    <a:pt x="319" y="5"/>
                  </a:cubicBezTo>
                  <a:cubicBezTo>
                    <a:pt x="328" y="3"/>
                    <a:pt x="338" y="4"/>
                    <a:pt x="349" y="5"/>
                  </a:cubicBezTo>
                  <a:cubicBezTo>
                    <a:pt x="351" y="5"/>
                    <a:pt x="353" y="6"/>
                    <a:pt x="356" y="6"/>
                  </a:cubicBezTo>
                  <a:cubicBezTo>
                    <a:pt x="362" y="4"/>
                    <a:pt x="365" y="4"/>
                    <a:pt x="373" y="3"/>
                  </a:cubicBezTo>
                  <a:cubicBezTo>
                    <a:pt x="380" y="3"/>
                    <a:pt x="390" y="4"/>
                    <a:pt x="396" y="4"/>
                  </a:cubicBezTo>
                  <a:cubicBezTo>
                    <a:pt x="420" y="2"/>
                    <a:pt x="444" y="4"/>
                    <a:pt x="469" y="2"/>
                  </a:cubicBezTo>
                  <a:cubicBezTo>
                    <a:pt x="471" y="3"/>
                    <a:pt x="471" y="3"/>
                    <a:pt x="471" y="3"/>
                  </a:cubicBezTo>
                  <a:cubicBezTo>
                    <a:pt x="495" y="1"/>
                    <a:pt x="524" y="3"/>
                    <a:pt x="544" y="2"/>
                  </a:cubicBezTo>
                  <a:cubicBezTo>
                    <a:pt x="542" y="4"/>
                    <a:pt x="542" y="4"/>
                    <a:pt x="542" y="4"/>
                  </a:cubicBezTo>
                  <a:cubicBezTo>
                    <a:pt x="549" y="5"/>
                    <a:pt x="557" y="3"/>
                    <a:pt x="555" y="2"/>
                  </a:cubicBezTo>
                  <a:cubicBezTo>
                    <a:pt x="562" y="3"/>
                    <a:pt x="571" y="1"/>
                    <a:pt x="576" y="3"/>
                  </a:cubicBezTo>
                  <a:cubicBezTo>
                    <a:pt x="582" y="3"/>
                    <a:pt x="584" y="2"/>
                    <a:pt x="589" y="2"/>
                  </a:cubicBezTo>
                  <a:cubicBezTo>
                    <a:pt x="601" y="2"/>
                    <a:pt x="606" y="2"/>
                    <a:pt x="616" y="2"/>
                  </a:cubicBezTo>
                  <a:cubicBezTo>
                    <a:pt x="615" y="2"/>
                    <a:pt x="615" y="3"/>
                    <a:pt x="618" y="3"/>
                  </a:cubicBezTo>
                  <a:cubicBezTo>
                    <a:pt x="623" y="2"/>
                    <a:pt x="635" y="4"/>
                    <a:pt x="630" y="1"/>
                  </a:cubicBezTo>
                  <a:cubicBezTo>
                    <a:pt x="634" y="2"/>
                    <a:pt x="637" y="2"/>
                    <a:pt x="641" y="2"/>
                  </a:cubicBezTo>
                  <a:cubicBezTo>
                    <a:pt x="644" y="2"/>
                    <a:pt x="644" y="2"/>
                    <a:pt x="644" y="2"/>
                  </a:cubicBezTo>
                  <a:cubicBezTo>
                    <a:pt x="644" y="2"/>
                    <a:pt x="644" y="2"/>
                    <a:pt x="644" y="2"/>
                  </a:cubicBezTo>
                  <a:cubicBezTo>
                    <a:pt x="644" y="2"/>
                    <a:pt x="644" y="2"/>
                    <a:pt x="644" y="2"/>
                  </a:cubicBezTo>
                  <a:cubicBezTo>
                    <a:pt x="644" y="2"/>
                    <a:pt x="644" y="2"/>
                    <a:pt x="644" y="2"/>
                  </a:cubicBezTo>
                  <a:cubicBezTo>
                    <a:pt x="644" y="2"/>
                    <a:pt x="644" y="2"/>
                    <a:pt x="644" y="2"/>
                  </a:cubicBezTo>
                  <a:cubicBezTo>
                    <a:pt x="639" y="0"/>
                    <a:pt x="651" y="4"/>
                    <a:pt x="650" y="4"/>
                  </a:cubicBezTo>
                  <a:cubicBezTo>
                    <a:pt x="650" y="4"/>
                    <a:pt x="650" y="4"/>
                    <a:pt x="650" y="4"/>
                  </a:cubicBezTo>
                  <a:cubicBezTo>
                    <a:pt x="650" y="4"/>
                    <a:pt x="650" y="4"/>
                    <a:pt x="650" y="4"/>
                  </a:cubicBezTo>
                  <a:cubicBezTo>
                    <a:pt x="650" y="4"/>
                    <a:pt x="650" y="4"/>
                    <a:pt x="650" y="4"/>
                  </a:cubicBezTo>
                  <a:cubicBezTo>
                    <a:pt x="651" y="5"/>
                    <a:pt x="651" y="5"/>
                    <a:pt x="651" y="5"/>
                  </a:cubicBezTo>
                  <a:cubicBezTo>
                    <a:pt x="655" y="9"/>
                    <a:pt x="655" y="9"/>
                    <a:pt x="655" y="9"/>
                  </a:cubicBezTo>
                  <a:cubicBezTo>
                    <a:pt x="661" y="15"/>
                    <a:pt x="666" y="20"/>
                    <a:pt x="670" y="25"/>
                  </a:cubicBezTo>
                  <a:cubicBezTo>
                    <a:pt x="670" y="24"/>
                    <a:pt x="672" y="26"/>
                    <a:pt x="674" y="27"/>
                  </a:cubicBezTo>
                  <a:cubicBezTo>
                    <a:pt x="682" y="35"/>
                    <a:pt x="690" y="44"/>
                    <a:pt x="697" y="50"/>
                  </a:cubicBezTo>
                  <a:cubicBezTo>
                    <a:pt x="698" y="52"/>
                    <a:pt x="694" y="49"/>
                    <a:pt x="697" y="52"/>
                  </a:cubicBezTo>
                  <a:cubicBezTo>
                    <a:pt x="699" y="54"/>
                    <a:pt x="698" y="52"/>
                    <a:pt x="701" y="54"/>
                  </a:cubicBezTo>
                  <a:cubicBezTo>
                    <a:pt x="715" y="66"/>
                    <a:pt x="727" y="82"/>
                    <a:pt x="739" y="94"/>
                  </a:cubicBezTo>
                  <a:cubicBezTo>
                    <a:pt x="750" y="104"/>
                    <a:pt x="761" y="115"/>
                    <a:pt x="772" y="126"/>
                  </a:cubicBezTo>
                  <a:cubicBezTo>
                    <a:pt x="788" y="142"/>
                    <a:pt x="788" y="142"/>
                    <a:pt x="788" y="142"/>
                  </a:cubicBezTo>
                  <a:cubicBezTo>
                    <a:pt x="790" y="144"/>
                    <a:pt x="790" y="144"/>
                    <a:pt x="790" y="144"/>
                  </a:cubicBezTo>
                  <a:cubicBezTo>
                    <a:pt x="791" y="145"/>
                    <a:pt x="791" y="145"/>
                    <a:pt x="791" y="145"/>
                  </a:cubicBezTo>
                  <a:cubicBezTo>
                    <a:pt x="792" y="145"/>
                    <a:pt x="792" y="145"/>
                    <a:pt x="792" y="145"/>
                  </a:cubicBezTo>
                  <a:cubicBezTo>
                    <a:pt x="792" y="145"/>
                    <a:pt x="792" y="145"/>
                    <a:pt x="792" y="145"/>
                  </a:cubicBezTo>
                  <a:cubicBezTo>
                    <a:pt x="792" y="150"/>
                    <a:pt x="792" y="134"/>
                    <a:pt x="792" y="157"/>
                  </a:cubicBezTo>
                  <a:close/>
                  <a:moveTo>
                    <a:pt x="10" y="292"/>
                  </a:moveTo>
                  <a:cubicBezTo>
                    <a:pt x="10" y="291"/>
                    <a:pt x="9" y="291"/>
                    <a:pt x="9" y="292"/>
                  </a:cubicBezTo>
                  <a:cubicBezTo>
                    <a:pt x="9" y="292"/>
                    <a:pt x="10" y="292"/>
                    <a:pt x="10" y="292"/>
                  </a:cubicBezTo>
                  <a:close/>
                  <a:moveTo>
                    <a:pt x="625" y="289"/>
                  </a:moveTo>
                  <a:cubicBezTo>
                    <a:pt x="624" y="289"/>
                    <a:pt x="623" y="289"/>
                    <a:pt x="622" y="289"/>
                  </a:cubicBezTo>
                  <a:cubicBezTo>
                    <a:pt x="623" y="289"/>
                    <a:pt x="624" y="289"/>
                    <a:pt x="625" y="289"/>
                  </a:cubicBezTo>
                  <a:close/>
                  <a:moveTo>
                    <a:pt x="783" y="149"/>
                  </a:moveTo>
                  <a:cubicBezTo>
                    <a:pt x="783" y="149"/>
                    <a:pt x="783" y="149"/>
                    <a:pt x="782" y="149"/>
                  </a:cubicBezTo>
                  <a:cubicBezTo>
                    <a:pt x="782" y="150"/>
                    <a:pt x="782" y="152"/>
                    <a:pt x="782" y="154"/>
                  </a:cubicBezTo>
                  <a:cubicBezTo>
                    <a:pt x="783" y="154"/>
                    <a:pt x="783" y="153"/>
                    <a:pt x="783" y="149"/>
                  </a:cubicBezTo>
                  <a:close/>
                  <a:moveTo>
                    <a:pt x="731" y="216"/>
                  </a:moveTo>
                  <a:cubicBezTo>
                    <a:pt x="731" y="216"/>
                    <a:pt x="731" y="216"/>
                    <a:pt x="731" y="216"/>
                  </a:cubicBezTo>
                  <a:cubicBezTo>
                    <a:pt x="731" y="217"/>
                    <a:pt x="730" y="218"/>
                    <a:pt x="730" y="218"/>
                  </a:cubicBezTo>
                  <a:cubicBezTo>
                    <a:pt x="730" y="218"/>
                    <a:pt x="731" y="217"/>
                    <a:pt x="731" y="216"/>
                  </a:cubicBezTo>
                  <a:close/>
                  <a:moveTo>
                    <a:pt x="36" y="9"/>
                  </a:moveTo>
                  <a:cubicBezTo>
                    <a:pt x="40" y="8"/>
                    <a:pt x="35" y="7"/>
                    <a:pt x="34" y="6"/>
                  </a:cubicBezTo>
                  <a:cubicBezTo>
                    <a:pt x="33" y="7"/>
                    <a:pt x="36" y="8"/>
                    <a:pt x="36" y="9"/>
                  </a:cubicBezTo>
                  <a:close/>
                  <a:moveTo>
                    <a:pt x="169" y="15"/>
                  </a:moveTo>
                  <a:cubicBezTo>
                    <a:pt x="168" y="15"/>
                    <a:pt x="166" y="14"/>
                    <a:pt x="166" y="14"/>
                  </a:cubicBezTo>
                  <a:cubicBezTo>
                    <a:pt x="165" y="15"/>
                    <a:pt x="166" y="15"/>
                    <a:pt x="164" y="15"/>
                  </a:cubicBezTo>
                  <a:cubicBezTo>
                    <a:pt x="165" y="16"/>
                    <a:pt x="167" y="15"/>
                    <a:pt x="169" y="15"/>
                  </a:cubicBezTo>
                  <a:close/>
                  <a:moveTo>
                    <a:pt x="200" y="15"/>
                  </a:moveTo>
                  <a:cubicBezTo>
                    <a:pt x="188" y="16"/>
                    <a:pt x="188" y="16"/>
                    <a:pt x="188" y="16"/>
                  </a:cubicBezTo>
                  <a:cubicBezTo>
                    <a:pt x="192" y="16"/>
                    <a:pt x="200" y="16"/>
                    <a:pt x="200" y="15"/>
                  </a:cubicBezTo>
                  <a:close/>
                  <a:moveTo>
                    <a:pt x="232" y="18"/>
                  </a:moveTo>
                  <a:cubicBezTo>
                    <a:pt x="231" y="18"/>
                    <a:pt x="230" y="18"/>
                    <a:pt x="230" y="19"/>
                  </a:cubicBezTo>
                  <a:cubicBezTo>
                    <a:pt x="234" y="19"/>
                    <a:pt x="234" y="18"/>
                    <a:pt x="232" y="18"/>
                  </a:cubicBezTo>
                  <a:close/>
                  <a:moveTo>
                    <a:pt x="238" y="17"/>
                  </a:moveTo>
                  <a:cubicBezTo>
                    <a:pt x="237" y="16"/>
                    <a:pt x="236" y="16"/>
                    <a:pt x="234" y="16"/>
                  </a:cubicBezTo>
                  <a:cubicBezTo>
                    <a:pt x="233" y="17"/>
                    <a:pt x="237" y="17"/>
                    <a:pt x="238" y="17"/>
                  </a:cubicBezTo>
                  <a:close/>
                  <a:moveTo>
                    <a:pt x="238" y="17"/>
                  </a:moveTo>
                  <a:cubicBezTo>
                    <a:pt x="239" y="17"/>
                    <a:pt x="239" y="17"/>
                    <a:pt x="239" y="17"/>
                  </a:cubicBezTo>
                  <a:cubicBezTo>
                    <a:pt x="239" y="17"/>
                    <a:pt x="239" y="17"/>
                    <a:pt x="238" y="17"/>
                  </a:cubicBezTo>
                  <a:close/>
                  <a:moveTo>
                    <a:pt x="309" y="18"/>
                  </a:moveTo>
                  <a:cubicBezTo>
                    <a:pt x="308" y="18"/>
                    <a:pt x="304" y="18"/>
                    <a:pt x="302" y="18"/>
                  </a:cubicBezTo>
                  <a:cubicBezTo>
                    <a:pt x="301" y="19"/>
                    <a:pt x="307" y="18"/>
                    <a:pt x="309" y="18"/>
                  </a:cubicBezTo>
                  <a:close/>
                  <a:moveTo>
                    <a:pt x="337" y="17"/>
                  </a:moveTo>
                  <a:cubicBezTo>
                    <a:pt x="336" y="17"/>
                    <a:pt x="335" y="17"/>
                    <a:pt x="334" y="17"/>
                  </a:cubicBezTo>
                  <a:cubicBezTo>
                    <a:pt x="335" y="18"/>
                    <a:pt x="335" y="18"/>
                    <a:pt x="335" y="18"/>
                  </a:cubicBezTo>
                  <a:cubicBezTo>
                    <a:pt x="337" y="18"/>
                    <a:pt x="339" y="17"/>
                    <a:pt x="337" y="17"/>
                  </a:cubicBezTo>
                  <a:close/>
                  <a:moveTo>
                    <a:pt x="734" y="196"/>
                  </a:moveTo>
                  <a:cubicBezTo>
                    <a:pt x="736" y="194"/>
                    <a:pt x="736" y="194"/>
                    <a:pt x="736" y="194"/>
                  </a:cubicBezTo>
                  <a:cubicBezTo>
                    <a:pt x="736" y="193"/>
                    <a:pt x="736" y="193"/>
                    <a:pt x="736" y="193"/>
                  </a:cubicBezTo>
                  <a:lnTo>
                    <a:pt x="734" y="196"/>
                  </a:lnTo>
                  <a:close/>
                  <a:moveTo>
                    <a:pt x="519" y="287"/>
                  </a:moveTo>
                  <a:cubicBezTo>
                    <a:pt x="519" y="287"/>
                    <a:pt x="518" y="288"/>
                    <a:pt x="522" y="288"/>
                  </a:cubicBezTo>
                  <a:cubicBezTo>
                    <a:pt x="518" y="288"/>
                    <a:pt x="522" y="287"/>
                    <a:pt x="519" y="287"/>
                  </a:cubicBezTo>
                  <a:close/>
                  <a:moveTo>
                    <a:pt x="385" y="291"/>
                  </a:moveTo>
                  <a:cubicBezTo>
                    <a:pt x="386" y="292"/>
                    <a:pt x="386" y="292"/>
                    <a:pt x="386" y="292"/>
                  </a:cubicBezTo>
                  <a:cubicBezTo>
                    <a:pt x="386" y="291"/>
                    <a:pt x="386" y="291"/>
                    <a:pt x="386" y="291"/>
                  </a:cubicBezTo>
                  <a:lnTo>
                    <a:pt x="385" y="291"/>
                  </a:lnTo>
                  <a:close/>
                </a:path>
              </a:pathLst>
            </a:custGeom>
            <a:grpFill/>
            <a:ln>
              <a:noFill/>
            </a:ln>
          </p:spPr>
          <p:txBody>
            <a:bodyPr vert="horz" wrap="square" lIns="91440" tIns="45720" rIns="91440" bIns="45720" numCol="1" anchor="t" anchorCtr="0" compatLnSpc="1">
              <a:prstTxWarp prst="textNoShape">
                <a:avLst/>
              </a:prstTxWarp>
            </a:bodyPr>
            <a:lstStyle/>
            <a:p>
              <a:pPr algn="ctr">
                <a:defRPr/>
              </a:pPr>
              <a:endParaRPr lang="en-US" sz="1200" kern="0" dirty="0"/>
            </a:p>
          </p:txBody>
        </p:sp>
      </p:grpSp>
      <p:grpSp>
        <p:nvGrpSpPr>
          <p:cNvPr id="44" name="Gruppieren 662"/>
          <p:cNvGrpSpPr/>
          <p:nvPr/>
        </p:nvGrpSpPr>
        <p:grpSpPr bwMode="gray">
          <a:xfrm>
            <a:off x="7271774" y="2131251"/>
            <a:ext cx="1693180" cy="399839"/>
            <a:chOff x="5075810" y="-16333"/>
            <a:chExt cx="2383282" cy="931613"/>
          </a:xfrm>
          <a:solidFill>
            <a:schemeClr val="tx2">
              <a:alpha val="25000"/>
            </a:schemeClr>
          </a:solidFill>
        </p:grpSpPr>
        <p:sp>
          <p:nvSpPr>
            <p:cNvPr id="130" name="Freeform 26"/>
            <p:cNvSpPr>
              <a:spLocks noEditPoints="1"/>
            </p:cNvSpPr>
            <p:nvPr/>
          </p:nvSpPr>
          <p:spPr bwMode="gray">
            <a:xfrm>
              <a:off x="5075810" y="-16333"/>
              <a:ext cx="2383282" cy="931613"/>
            </a:xfrm>
            <a:custGeom>
              <a:avLst/>
              <a:gdLst>
                <a:gd name="T0" fmla="*/ 782 w 809"/>
                <a:gd name="T1" fmla="*/ 136 h 316"/>
                <a:gd name="T2" fmla="*/ 751 w 809"/>
                <a:gd name="T3" fmla="*/ 126 h 316"/>
                <a:gd name="T4" fmla="*/ 695 w 809"/>
                <a:gd name="T5" fmla="*/ 130 h 316"/>
                <a:gd name="T6" fmla="*/ 714 w 809"/>
                <a:gd name="T7" fmla="*/ 96 h 316"/>
                <a:gd name="T8" fmla="*/ 687 w 809"/>
                <a:gd name="T9" fmla="*/ 90 h 316"/>
                <a:gd name="T10" fmla="*/ 671 w 809"/>
                <a:gd name="T11" fmla="*/ 75 h 316"/>
                <a:gd name="T12" fmla="*/ 670 w 809"/>
                <a:gd name="T13" fmla="*/ 53 h 316"/>
                <a:gd name="T14" fmla="*/ 683 w 809"/>
                <a:gd name="T15" fmla="*/ 9 h 316"/>
                <a:gd name="T16" fmla="*/ 622 w 809"/>
                <a:gd name="T17" fmla="*/ 15 h 316"/>
                <a:gd name="T18" fmla="*/ 355 w 809"/>
                <a:gd name="T19" fmla="*/ 146 h 316"/>
                <a:gd name="T20" fmla="*/ 533 w 809"/>
                <a:gd name="T21" fmla="*/ 19 h 316"/>
                <a:gd name="T22" fmla="*/ 481 w 809"/>
                <a:gd name="T23" fmla="*/ 22 h 316"/>
                <a:gd name="T24" fmla="*/ 90 w 809"/>
                <a:gd name="T25" fmla="*/ 236 h 316"/>
                <a:gd name="T26" fmla="*/ 429 w 809"/>
                <a:gd name="T27" fmla="*/ 17 h 316"/>
                <a:gd name="T28" fmla="*/ 396 w 809"/>
                <a:gd name="T29" fmla="*/ 10 h 316"/>
                <a:gd name="T30" fmla="*/ 203 w 809"/>
                <a:gd name="T31" fmla="*/ 98 h 316"/>
                <a:gd name="T32" fmla="*/ 301 w 809"/>
                <a:gd name="T33" fmla="*/ 34 h 316"/>
                <a:gd name="T34" fmla="*/ 285 w 809"/>
                <a:gd name="T35" fmla="*/ 11 h 316"/>
                <a:gd name="T36" fmla="*/ 191 w 809"/>
                <a:gd name="T37" fmla="*/ 54 h 316"/>
                <a:gd name="T38" fmla="*/ 164 w 809"/>
                <a:gd name="T39" fmla="*/ 47 h 316"/>
                <a:gd name="T40" fmla="*/ 152 w 809"/>
                <a:gd name="T41" fmla="*/ 30 h 316"/>
                <a:gd name="T42" fmla="*/ 88 w 809"/>
                <a:gd name="T43" fmla="*/ 48 h 316"/>
                <a:gd name="T44" fmla="*/ 63 w 809"/>
                <a:gd name="T45" fmla="*/ 38 h 316"/>
                <a:gd name="T46" fmla="*/ 55 w 809"/>
                <a:gd name="T47" fmla="*/ 17 h 316"/>
                <a:gd name="T48" fmla="*/ 22 w 809"/>
                <a:gd name="T49" fmla="*/ 15 h 316"/>
                <a:gd name="T50" fmla="*/ 11 w 809"/>
                <a:gd name="T51" fmla="*/ 26 h 316"/>
                <a:gd name="T52" fmla="*/ 17 w 809"/>
                <a:gd name="T53" fmla="*/ 29 h 316"/>
                <a:gd name="T54" fmla="*/ 51 w 809"/>
                <a:gd name="T55" fmla="*/ 33 h 316"/>
                <a:gd name="T56" fmla="*/ 29 w 809"/>
                <a:gd name="T57" fmla="*/ 89 h 316"/>
                <a:gd name="T58" fmla="*/ 32 w 809"/>
                <a:gd name="T59" fmla="*/ 116 h 316"/>
                <a:gd name="T60" fmla="*/ 11 w 809"/>
                <a:gd name="T61" fmla="*/ 150 h 316"/>
                <a:gd name="T62" fmla="*/ 7 w 809"/>
                <a:gd name="T63" fmla="*/ 176 h 316"/>
                <a:gd name="T64" fmla="*/ 63 w 809"/>
                <a:gd name="T65" fmla="*/ 171 h 316"/>
                <a:gd name="T66" fmla="*/ 16 w 809"/>
                <a:gd name="T67" fmla="*/ 218 h 316"/>
                <a:gd name="T68" fmla="*/ 40 w 809"/>
                <a:gd name="T69" fmla="*/ 230 h 316"/>
                <a:gd name="T70" fmla="*/ 34 w 809"/>
                <a:gd name="T71" fmla="*/ 258 h 316"/>
                <a:gd name="T72" fmla="*/ 24 w 809"/>
                <a:gd name="T73" fmla="*/ 297 h 316"/>
                <a:gd name="T74" fmla="*/ 40 w 809"/>
                <a:gd name="T75" fmla="*/ 315 h 316"/>
                <a:gd name="T76" fmla="*/ 149 w 809"/>
                <a:gd name="T77" fmla="*/ 282 h 316"/>
                <a:gd name="T78" fmla="*/ 544 w 809"/>
                <a:gd name="T79" fmla="*/ 66 h 316"/>
                <a:gd name="T80" fmla="*/ 243 w 809"/>
                <a:gd name="T81" fmla="*/ 274 h 316"/>
                <a:gd name="T82" fmla="*/ 272 w 809"/>
                <a:gd name="T83" fmla="*/ 293 h 316"/>
                <a:gd name="T84" fmla="*/ 287 w 809"/>
                <a:gd name="T85" fmla="*/ 312 h 316"/>
                <a:gd name="T86" fmla="*/ 394 w 809"/>
                <a:gd name="T87" fmla="*/ 280 h 316"/>
                <a:gd name="T88" fmla="*/ 431 w 809"/>
                <a:gd name="T89" fmla="*/ 279 h 316"/>
                <a:gd name="T90" fmla="*/ 545 w 809"/>
                <a:gd name="T91" fmla="*/ 234 h 316"/>
                <a:gd name="T92" fmla="*/ 536 w 809"/>
                <a:gd name="T93" fmla="*/ 266 h 316"/>
                <a:gd name="T94" fmla="*/ 518 w 809"/>
                <a:gd name="T95" fmla="*/ 312 h 316"/>
                <a:gd name="T96" fmla="*/ 569 w 809"/>
                <a:gd name="T97" fmla="*/ 307 h 316"/>
                <a:gd name="T98" fmla="*/ 604 w 809"/>
                <a:gd name="T99" fmla="*/ 312 h 316"/>
                <a:gd name="T100" fmla="*/ 688 w 809"/>
                <a:gd name="T101" fmla="*/ 270 h 316"/>
                <a:gd name="T102" fmla="*/ 725 w 809"/>
                <a:gd name="T103" fmla="*/ 228 h 316"/>
                <a:gd name="T104" fmla="*/ 805 w 809"/>
                <a:gd name="T105" fmla="*/ 146 h 316"/>
                <a:gd name="T106" fmla="*/ 266 w 809"/>
                <a:gd name="T107" fmla="*/ 27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9" h="316">
                  <a:moveTo>
                    <a:pt x="805" y="146"/>
                  </a:moveTo>
                  <a:cubicBezTo>
                    <a:pt x="804" y="145"/>
                    <a:pt x="802" y="144"/>
                    <a:pt x="801" y="143"/>
                  </a:cubicBezTo>
                  <a:cubicBezTo>
                    <a:pt x="796" y="142"/>
                    <a:pt x="791" y="144"/>
                    <a:pt x="698" y="200"/>
                  </a:cubicBezTo>
                  <a:cubicBezTo>
                    <a:pt x="786" y="143"/>
                    <a:pt x="786" y="142"/>
                    <a:pt x="782" y="136"/>
                  </a:cubicBezTo>
                  <a:cubicBezTo>
                    <a:pt x="781" y="134"/>
                    <a:pt x="780" y="133"/>
                    <a:pt x="778" y="133"/>
                  </a:cubicBezTo>
                  <a:cubicBezTo>
                    <a:pt x="774" y="132"/>
                    <a:pt x="766" y="135"/>
                    <a:pt x="716" y="165"/>
                  </a:cubicBezTo>
                  <a:cubicBezTo>
                    <a:pt x="757" y="138"/>
                    <a:pt x="758" y="135"/>
                    <a:pt x="755" y="129"/>
                  </a:cubicBezTo>
                  <a:cubicBezTo>
                    <a:pt x="754" y="127"/>
                    <a:pt x="753" y="126"/>
                    <a:pt x="751" y="126"/>
                  </a:cubicBezTo>
                  <a:cubicBezTo>
                    <a:pt x="746" y="125"/>
                    <a:pt x="737" y="129"/>
                    <a:pt x="662" y="174"/>
                  </a:cubicBezTo>
                  <a:cubicBezTo>
                    <a:pt x="752" y="117"/>
                    <a:pt x="751" y="116"/>
                    <a:pt x="748" y="109"/>
                  </a:cubicBezTo>
                  <a:cubicBezTo>
                    <a:pt x="747" y="108"/>
                    <a:pt x="745" y="107"/>
                    <a:pt x="744" y="106"/>
                  </a:cubicBezTo>
                  <a:cubicBezTo>
                    <a:pt x="740" y="105"/>
                    <a:pt x="732" y="108"/>
                    <a:pt x="695" y="130"/>
                  </a:cubicBezTo>
                  <a:cubicBezTo>
                    <a:pt x="707" y="122"/>
                    <a:pt x="716" y="116"/>
                    <a:pt x="723" y="112"/>
                  </a:cubicBezTo>
                  <a:cubicBezTo>
                    <a:pt x="734" y="104"/>
                    <a:pt x="741" y="99"/>
                    <a:pt x="737" y="93"/>
                  </a:cubicBezTo>
                  <a:cubicBezTo>
                    <a:pt x="736" y="91"/>
                    <a:pt x="735" y="90"/>
                    <a:pt x="733" y="90"/>
                  </a:cubicBezTo>
                  <a:cubicBezTo>
                    <a:pt x="730" y="89"/>
                    <a:pt x="725" y="91"/>
                    <a:pt x="714" y="96"/>
                  </a:cubicBezTo>
                  <a:cubicBezTo>
                    <a:pt x="717" y="95"/>
                    <a:pt x="719" y="93"/>
                    <a:pt x="721" y="92"/>
                  </a:cubicBezTo>
                  <a:cubicBezTo>
                    <a:pt x="736" y="81"/>
                    <a:pt x="742" y="76"/>
                    <a:pt x="738" y="70"/>
                  </a:cubicBezTo>
                  <a:cubicBezTo>
                    <a:pt x="737" y="69"/>
                    <a:pt x="736" y="68"/>
                    <a:pt x="734" y="67"/>
                  </a:cubicBezTo>
                  <a:cubicBezTo>
                    <a:pt x="730" y="66"/>
                    <a:pt x="723" y="69"/>
                    <a:pt x="687" y="90"/>
                  </a:cubicBezTo>
                  <a:cubicBezTo>
                    <a:pt x="695" y="85"/>
                    <a:pt x="702" y="80"/>
                    <a:pt x="707" y="76"/>
                  </a:cubicBezTo>
                  <a:cubicBezTo>
                    <a:pt x="723" y="65"/>
                    <a:pt x="729" y="60"/>
                    <a:pt x="725" y="54"/>
                  </a:cubicBezTo>
                  <a:cubicBezTo>
                    <a:pt x="724" y="53"/>
                    <a:pt x="723" y="51"/>
                    <a:pt x="721" y="51"/>
                  </a:cubicBezTo>
                  <a:cubicBezTo>
                    <a:pt x="717" y="50"/>
                    <a:pt x="709" y="53"/>
                    <a:pt x="671" y="75"/>
                  </a:cubicBezTo>
                  <a:cubicBezTo>
                    <a:pt x="673" y="74"/>
                    <a:pt x="676" y="72"/>
                    <a:pt x="678" y="71"/>
                  </a:cubicBezTo>
                  <a:cubicBezTo>
                    <a:pt x="696" y="58"/>
                    <a:pt x="701" y="54"/>
                    <a:pt x="697" y="48"/>
                  </a:cubicBezTo>
                  <a:cubicBezTo>
                    <a:pt x="696" y="46"/>
                    <a:pt x="695" y="45"/>
                    <a:pt x="693" y="45"/>
                  </a:cubicBezTo>
                  <a:cubicBezTo>
                    <a:pt x="690" y="44"/>
                    <a:pt x="684" y="46"/>
                    <a:pt x="670" y="53"/>
                  </a:cubicBezTo>
                  <a:cubicBezTo>
                    <a:pt x="695" y="37"/>
                    <a:pt x="693" y="34"/>
                    <a:pt x="691" y="30"/>
                  </a:cubicBezTo>
                  <a:cubicBezTo>
                    <a:pt x="690" y="28"/>
                    <a:pt x="688" y="27"/>
                    <a:pt x="687" y="27"/>
                  </a:cubicBezTo>
                  <a:cubicBezTo>
                    <a:pt x="683" y="26"/>
                    <a:pt x="672" y="30"/>
                    <a:pt x="644" y="46"/>
                  </a:cubicBezTo>
                  <a:cubicBezTo>
                    <a:pt x="685" y="20"/>
                    <a:pt x="686" y="15"/>
                    <a:pt x="683" y="9"/>
                  </a:cubicBezTo>
                  <a:cubicBezTo>
                    <a:pt x="682" y="8"/>
                    <a:pt x="681" y="7"/>
                    <a:pt x="679" y="6"/>
                  </a:cubicBezTo>
                  <a:cubicBezTo>
                    <a:pt x="673" y="5"/>
                    <a:pt x="647" y="18"/>
                    <a:pt x="539" y="83"/>
                  </a:cubicBezTo>
                  <a:cubicBezTo>
                    <a:pt x="631" y="26"/>
                    <a:pt x="630" y="24"/>
                    <a:pt x="626" y="18"/>
                  </a:cubicBezTo>
                  <a:cubicBezTo>
                    <a:pt x="625" y="16"/>
                    <a:pt x="624" y="15"/>
                    <a:pt x="622" y="15"/>
                  </a:cubicBezTo>
                  <a:cubicBezTo>
                    <a:pt x="617" y="13"/>
                    <a:pt x="604" y="19"/>
                    <a:pt x="577" y="34"/>
                  </a:cubicBezTo>
                  <a:cubicBezTo>
                    <a:pt x="585" y="26"/>
                    <a:pt x="584" y="24"/>
                    <a:pt x="582" y="21"/>
                  </a:cubicBezTo>
                  <a:cubicBezTo>
                    <a:pt x="581" y="20"/>
                    <a:pt x="580" y="18"/>
                    <a:pt x="578" y="18"/>
                  </a:cubicBezTo>
                  <a:cubicBezTo>
                    <a:pt x="570" y="16"/>
                    <a:pt x="535" y="36"/>
                    <a:pt x="355" y="146"/>
                  </a:cubicBezTo>
                  <a:cubicBezTo>
                    <a:pt x="297" y="181"/>
                    <a:pt x="232" y="220"/>
                    <a:pt x="183" y="249"/>
                  </a:cubicBezTo>
                  <a:cubicBezTo>
                    <a:pt x="228" y="221"/>
                    <a:pt x="287" y="186"/>
                    <a:pt x="339" y="155"/>
                  </a:cubicBezTo>
                  <a:cubicBezTo>
                    <a:pt x="543" y="32"/>
                    <a:pt x="542" y="31"/>
                    <a:pt x="537" y="22"/>
                  </a:cubicBezTo>
                  <a:cubicBezTo>
                    <a:pt x="536" y="21"/>
                    <a:pt x="535" y="20"/>
                    <a:pt x="533" y="19"/>
                  </a:cubicBezTo>
                  <a:cubicBezTo>
                    <a:pt x="530" y="18"/>
                    <a:pt x="521" y="22"/>
                    <a:pt x="498" y="35"/>
                  </a:cubicBezTo>
                  <a:cubicBezTo>
                    <a:pt x="514" y="23"/>
                    <a:pt x="514" y="19"/>
                    <a:pt x="512" y="15"/>
                  </a:cubicBezTo>
                  <a:cubicBezTo>
                    <a:pt x="511" y="14"/>
                    <a:pt x="509" y="13"/>
                    <a:pt x="508" y="12"/>
                  </a:cubicBezTo>
                  <a:cubicBezTo>
                    <a:pt x="504" y="11"/>
                    <a:pt x="496" y="14"/>
                    <a:pt x="481" y="22"/>
                  </a:cubicBezTo>
                  <a:cubicBezTo>
                    <a:pt x="493" y="12"/>
                    <a:pt x="493" y="9"/>
                    <a:pt x="491" y="5"/>
                  </a:cubicBezTo>
                  <a:cubicBezTo>
                    <a:pt x="490" y="4"/>
                    <a:pt x="489" y="3"/>
                    <a:pt x="487" y="2"/>
                  </a:cubicBezTo>
                  <a:cubicBezTo>
                    <a:pt x="480" y="1"/>
                    <a:pt x="446" y="20"/>
                    <a:pt x="276" y="124"/>
                  </a:cubicBezTo>
                  <a:cubicBezTo>
                    <a:pt x="213" y="162"/>
                    <a:pt x="141" y="206"/>
                    <a:pt x="90" y="236"/>
                  </a:cubicBezTo>
                  <a:cubicBezTo>
                    <a:pt x="131" y="210"/>
                    <a:pt x="185" y="178"/>
                    <a:pt x="233" y="149"/>
                  </a:cubicBezTo>
                  <a:cubicBezTo>
                    <a:pt x="281" y="119"/>
                    <a:pt x="332" y="89"/>
                    <a:pt x="368" y="66"/>
                  </a:cubicBezTo>
                  <a:cubicBezTo>
                    <a:pt x="388" y="54"/>
                    <a:pt x="402" y="44"/>
                    <a:pt x="412" y="38"/>
                  </a:cubicBezTo>
                  <a:cubicBezTo>
                    <a:pt x="426" y="28"/>
                    <a:pt x="433" y="23"/>
                    <a:pt x="429" y="17"/>
                  </a:cubicBezTo>
                  <a:cubicBezTo>
                    <a:pt x="428" y="15"/>
                    <a:pt x="427" y="14"/>
                    <a:pt x="425" y="14"/>
                  </a:cubicBezTo>
                  <a:cubicBezTo>
                    <a:pt x="421" y="13"/>
                    <a:pt x="410" y="17"/>
                    <a:pt x="390" y="28"/>
                  </a:cubicBezTo>
                  <a:cubicBezTo>
                    <a:pt x="403" y="18"/>
                    <a:pt x="402" y="16"/>
                    <a:pt x="400" y="13"/>
                  </a:cubicBezTo>
                  <a:cubicBezTo>
                    <a:pt x="399" y="11"/>
                    <a:pt x="397" y="10"/>
                    <a:pt x="396" y="10"/>
                  </a:cubicBezTo>
                  <a:cubicBezTo>
                    <a:pt x="392" y="9"/>
                    <a:pt x="385" y="11"/>
                    <a:pt x="352" y="30"/>
                  </a:cubicBezTo>
                  <a:cubicBezTo>
                    <a:pt x="376" y="14"/>
                    <a:pt x="375" y="11"/>
                    <a:pt x="372" y="7"/>
                  </a:cubicBezTo>
                  <a:cubicBezTo>
                    <a:pt x="371" y="6"/>
                    <a:pt x="370" y="4"/>
                    <a:pt x="368" y="4"/>
                  </a:cubicBezTo>
                  <a:cubicBezTo>
                    <a:pt x="362" y="2"/>
                    <a:pt x="346" y="11"/>
                    <a:pt x="203" y="98"/>
                  </a:cubicBezTo>
                  <a:cubicBezTo>
                    <a:pt x="182" y="111"/>
                    <a:pt x="160" y="124"/>
                    <a:pt x="139" y="137"/>
                  </a:cubicBezTo>
                  <a:cubicBezTo>
                    <a:pt x="149" y="131"/>
                    <a:pt x="159" y="125"/>
                    <a:pt x="169" y="119"/>
                  </a:cubicBezTo>
                  <a:cubicBezTo>
                    <a:pt x="205" y="96"/>
                    <a:pt x="241" y="73"/>
                    <a:pt x="268" y="56"/>
                  </a:cubicBezTo>
                  <a:cubicBezTo>
                    <a:pt x="283" y="46"/>
                    <a:pt x="293" y="39"/>
                    <a:pt x="301" y="34"/>
                  </a:cubicBezTo>
                  <a:cubicBezTo>
                    <a:pt x="310" y="27"/>
                    <a:pt x="317" y="22"/>
                    <a:pt x="313" y="16"/>
                  </a:cubicBezTo>
                  <a:cubicBezTo>
                    <a:pt x="312" y="15"/>
                    <a:pt x="311" y="14"/>
                    <a:pt x="309" y="13"/>
                  </a:cubicBezTo>
                  <a:cubicBezTo>
                    <a:pt x="305" y="12"/>
                    <a:pt x="295" y="16"/>
                    <a:pt x="220" y="62"/>
                  </a:cubicBezTo>
                  <a:cubicBezTo>
                    <a:pt x="289" y="18"/>
                    <a:pt x="288" y="17"/>
                    <a:pt x="285" y="11"/>
                  </a:cubicBezTo>
                  <a:cubicBezTo>
                    <a:pt x="284" y="9"/>
                    <a:pt x="282" y="8"/>
                    <a:pt x="281" y="8"/>
                  </a:cubicBezTo>
                  <a:cubicBezTo>
                    <a:pt x="275" y="7"/>
                    <a:pt x="264" y="13"/>
                    <a:pt x="151" y="81"/>
                  </a:cubicBezTo>
                  <a:cubicBezTo>
                    <a:pt x="145" y="85"/>
                    <a:pt x="139" y="89"/>
                    <a:pt x="132" y="93"/>
                  </a:cubicBezTo>
                  <a:cubicBezTo>
                    <a:pt x="154" y="79"/>
                    <a:pt x="175" y="65"/>
                    <a:pt x="191" y="54"/>
                  </a:cubicBezTo>
                  <a:cubicBezTo>
                    <a:pt x="227" y="30"/>
                    <a:pt x="229" y="27"/>
                    <a:pt x="226" y="21"/>
                  </a:cubicBezTo>
                  <a:cubicBezTo>
                    <a:pt x="225" y="20"/>
                    <a:pt x="223" y="19"/>
                    <a:pt x="222" y="18"/>
                  </a:cubicBezTo>
                  <a:cubicBezTo>
                    <a:pt x="217" y="17"/>
                    <a:pt x="210" y="20"/>
                    <a:pt x="154" y="54"/>
                  </a:cubicBezTo>
                  <a:cubicBezTo>
                    <a:pt x="157" y="52"/>
                    <a:pt x="161" y="49"/>
                    <a:pt x="164" y="47"/>
                  </a:cubicBezTo>
                  <a:cubicBezTo>
                    <a:pt x="196" y="25"/>
                    <a:pt x="198" y="23"/>
                    <a:pt x="195" y="17"/>
                  </a:cubicBezTo>
                  <a:cubicBezTo>
                    <a:pt x="194" y="16"/>
                    <a:pt x="192" y="14"/>
                    <a:pt x="191" y="14"/>
                  </a:cubicBezTo>
                  <a:cubicBezTo>
                    <a:pt x="187" y="13"/>
                    <a:pt x="183" y="14"/>
                    <a:pt x="129" y="47"/>
                  </a:cubicBezTo>
                  <a:cubicBezTo>
                    <a:pt x="138" y="41"/>
                    <a:pt x="145" y="35"/>
                    <a:pt x="152" y="30"/>
                  </a:cubicBezTo>
                  <a:cubicBezTo>
                    <a:pt x="177" y="12"/>
                    <a:pt x="180" y="9"/>
                    <a:pt x="176" y="4"/>
                  </a:cubicBezTo>
                  <a:cubicBezTo>
                    <a:pt x="175" y="2"/>
                    <a:pt x="174" y="1"/>
                    <a:pt x="172" y="1"/>
                  </a:cubicBezTo>
                  <a:cubicBezTo>
                    <a:pt x="168" y="0"/>
                    <a:pt x="165" y="1"/>
                    <a:pt x="97" y="43"/>
                  </a:cubicBezTo>
                  <a:cubicBezTo>
                    <a:pt x="94" y="44"/>
                    <a:pt x="91" y="46"/>
                    <a:pt x="88" y="48"/>
                  </a:cubicBezTo>
                  <a:cubicBezTo>
                    <a:pt x="130" y="13"/>
                    <a:pt x="130" y="13"/>
                    <a:pt x="127" y="7"/>
                  </a:cubicBezTo>
                  <a:cubicBezTo>
                    <a:pt x="126" y="6"/>
                    <a:pt x="125" y="5"/>
                    <a:pt x="123" y="5"/>
                  </a:cubicBezTo>
                  <a:cubicBezTo>
                    <a:pt x="119" y="4"/>
                    <a:pt x="119" y="4"/>
                    <a:pt x="74" y="31"/>
                  </a:cubicBezTo>
                  <a:cubicBezTo>
                    <a:pt x="71" y="33"/>
                    <a:pt x="67" y="35"/>
                    <a:pt x="63" y="38"/>
                  </a:cubicBezTo>
                  <a:cubicBezTo>
                    <a:pt x="63" y="38"/>
                    <a:pt x="63" y="37"/>
                    <a:pt x="63" y="37"/>
                  </a:cubicBezTo>
                  <a:cubicBezTo>
                    <a:pt x="90" y="10"/>
                    <a:pt x="90" y="10"/>
                    <a:pt x="87" y="5"/>
                  </a:cubicBezTo>
                  <a:cubicBezTo>
                    <a:pt x="86" y="4"/>
                    <a:pt x="85" y="3"/>
                    <a:pt x="84" y="2"/>
                  </a:cubicBezTo>
                  <a:cubicBezTo>
                    <a:pt x="80" y="1"/>
                    <a:pt x="80" y="1"/>
                    <a:pt x="55" y="17"/>
                  </a:cubicBezTo>
                  <a:cubicBezTo>
                    <a:pt x="47" y="22"/>
                    <a:pt x="37" y="28"/>
                    <a:pt x="31" y="31"/>
                  </a:cubicBezTo>
                  <a:cubicBezTo>
                    <a:pt x="31" y="30"/>
                    <a:pt x="30" y="29"/>
                    <a:pt x="30" y="28"/>
                  </a:cubicBezTo>
                  <a:cubicBezTo>
                    <a:pt x="26" y="18"/>
                    <a:pt x="26" y="18"/>
                    <a:pt x="25" y="17"/>
                  </a:cubicBezTo>
                  <a:cubicBezTo>
                    <a:pt x="25" y="16"/>
                    <a:pt x="23" y="15"/>
                    <a:pt x="22" y="15"/>
                  </a:cubicBezTo>
                  <a:cubicBezTo>
                    <a:pt x="19" y="14"/>
                    <a:pt x="19" y="14"/>
                    <a:pt x="10" y="19"/>
                  </a:cubicBezTo>
                  <a:cubicBezTo>
                    <a:pt x="7" y="21"/>
                    <a:pt x="4" y="23"/>
                    <a:pt x="3" y="24"/>
                  </a:cubicBezTo>
                  <a:cubicBezTo>
                    <a:pt x="5" y="29"/>
                    <a:pt x="5" y="29"/>
                    <a:pt x="5" y="29"/>
                  </a:cubicBezTo>
                  <a:cubicBezTo>
                    <a:pt x="11" y="26"/>
                    <a:pt x="11" y="26"/>
                    <a:pt x="11" y="26"/>
                  </a:cubicBezTo>
                  <a:cubicBezTo>
                    <a:pt x="5" y="29"/>
                    <a:pt x="5" y="29"/>
                    <a:pt x="5" y="29"/>
                  </a:cubicBezTo>
                  <a:cubicBezTo>
                    <a:pt x="4" y="35"/>
                    <a:pt x="4" y="35"/>
                    <a:pt x="4" y="35"/>
                  </a:cubicBezTo>
                  <a:cubicBezTo>
                    <a:pt x="6" y="35"/>
                    <a:pt x="6" y="35"/>
                    <a:pt x="16" y="30"/>
                  </a:cubicBezTo>
                  <a:cubicBezTo>
                    <a:pt x="17" y="30"/>
                    <a:pt x="17" y="29"/>
                    <a:pt x="17" y="29"/>
                  </a:cubicBezTo>
                  <a:cubicBezTo>
                    <a:pt x="18" y="30"/>
                    <a:pt x="18" y="31"/>
                    <a:pt x="19" y="33"/>
                  </a:cubicBezTo>
                  <a:cubicBezTo>
                    <a:pt x="23" y="42"/>
                    <a:pt x="23" y="42"/>
                    <a:pt x="23" y="42"/>
                  </a:cubicBezTo>
                  <a:cubicBezTo>
                    <a:pt x="24" y="43"/>
                    <a:pt x="25" y="45"/>
                    <a:pt x="27" y="45"/>
                  </a:cubicBezTo>
                  <a:cubicBezTo>
                    <a:pt x="30" y="46"/>
                    <a:pt x="30" y="46"/>
                    <a:pt x="51" y="33"/>
                  </a:cubicBezTo>
                  <a:cubicBezTo>
                    <a:pt x="26" y="59"/>
                    <a:pt x="26" y="60"/>
                    <a:pt x="28" y="64"/>
                  </a:cubicBezTo>
                  <a:cubicBezTo>
                    <a:pt x="29" y="66"/>
                    <a:pt x="31" y="67"/>
                    <a:pt x="32" y="67"/>
                  </a:cubicBezTo>
                  <a:cubicBezTo>
                    <a:pt x="36" y="68"/>
                    <a:pt x="36" y="68"/>
                    <a:pt x="68" y="49"/>
                  </a:cubicBezTo>
                  <a:cubicBezTo>
                    <a:pt x="25" y="83"/>
                    <a:pt x="25" y="84"/>
                    <a:pt x="29" y="89"/>
                  </a:cubicBezTo>
                  <a:cubicBezTo>
                    <a:pt x="29" y="90"/>
                    <a:pt x="31" y="91"/>
                    <a:pt x="32" y="92"/>
                  </a:cubicBezTo>
                  <a:cubicBezTo>
                    <a:pt x="36" y="93"/>
                    <a:pt x="37" y="93"/>
                    <a:pt x="84" y="64"/>
                  </a:cubicBezTo>
                  <a:cubicBezTo>
                    <a:pt x="25" y="107"/>
                    <a:pt x="25" y="107"/>
                    <a:pt x="28" y="113"/>
                  </a:cubicBezTo>
                  <a:cubicBezTo>
                    <a:pt x="29" y="115"/>
                    <a:pt x="30" y="116"/>
                    <a:pt x="32" y="116"/>
                  </a:cubicBezTo>
                  <a:cubicBezTo>
                    <a:pt x="35" y="117"/>
                    <a:pt x="36" y="117"/>
                    <a:pt x="54" y="106"/>
                  </a:cubicBezTo>
                  <a:cubicBezTo>
                    <a:pt x="47" y="111"/>
                    <a:pt x="40" y="116"/>
                    <a:pt x="34" y="120"/>
                  </a:cubicBezTo>
                  <a:cubicBezTo>
                    <a:pt x="7" y="138"/>
                    <a:pt x="4" y="141"/>
                    <a:pt x="7" y="147"/>
                  </a:cubicBezTo>
                  <a:cubicBezTo>
                    <a:pt x="8" y="148"/>
                    <a:pt x="10" y="150"/>
                    <a:pt x="11" y="150"/>
                  </a:cubicBezTo>
                  <a:cubicBezTo>
                    <a:pt x="15" y="151"/>
                    <a:pt x="22" y="148"/>
                    <a:pt x="63" y="124"/>
                  </a:cubicBezTo>
                  <a:cubicBezTo>
                    <a:pt x="53" y="130"/>
                    <a:pt x="44" y="136"/>
                    <a:pt x="37" y="141"/>
                  </a:cubicBezTo>
                  <a:cubicBezTo>
                    <a:pt x="2" y="165"/>
                    <a:pt x="0" y="167"/>
                    <a:pt x="3" y="173"/>
                  </a:cubicBezTo>
                  <a:cubicBezTo>
                    <a:pt x="4" y="175"/>
                    <a:pt x="6" y="176"/>
                    <a:pt x="7" y="176"/>
                  </a:cubicBezTo>
                  <a:cubicBezTo>
                    <a:pt x="11" y="177"/>
                    <a:pt x="19" y="174"/>
                    <a:pt x="53" y="154"/>
                  </a:cubicBezTo>
                  <a:cubicBezTo>
                    <a:pt x="15" y="179"/>
                    <a:pt x="16" y="181"/>
                    <a:pt x="19" y="186"/>
                  </a:cubicBezTo>
                  <a:cubicBezTo>
                    <a:pt x="20" y="187"/>
                    <a:pt x="22" y="188"/>
                    <a:pt x="23" y="189"/>
                  </a:cubicBezTo>
                  <a:cubicBezTo>
                    <a:pt x="27" y="190"/>
                    <a:pt x="37" y="186"/>
                    <a:pt x="63" y="171"/>
                  </a:cubicBezTo>
                  <a:cubicBezTo>
                    <a:pt x="62" y="172"/>
                    <a:pt x="61" y="173"/>
                    <a:pt x="59" y="174"/>
                  </a:cubicBezTo>
                  <a:cubicBezTo>
                    <a:pt x="44" y="183"/>
                    <a:pt x="33" y="191"/>
                    <a:pt x="26" y="196"/>
                  </a:cubicBezTo>
                  <a:cubicBezTo>
                    <a:pt x="15" y="204"/>
                    <a:pt x="9" y="209"/>
                    <a:pt x="12" y="215"/>
                  </a:cubicBezTo>
                  <a:cubicBezTo>
                    <a:pt x="13" y="216"/>
                    <a:pt x="15" y="217"/>
                    <a:pt x="16" y="218"/>
                  </a:cubicBezTo>
                  <a:cubicBezTo>
                    <a:pt x="19" y="219"/>
                    <a:pt x="25" y="217"/>
                    <a:pt x="37" y="210"/>
                  </a:cubicBezTo>
                  <a:cubicBezTo>
                    <a:pt x="8" y="230"/>
                    <a:pt x="9" y="232"/>
                    <a:pt x="12" y="236"/>
                  </a:cubicBezTo>
                  <a:cubicBezTo>
                    <a:pt x="13" y="238"/>
                    <a:pt x="14" y="239"/>
                    <a:pt x="16" y="239"/>
                  </a:cubicBezTo>
                  <a:cubicBezTo>
                    <a:pt x="19" y="240"/>
                    <a:pt x="25" y="238"/>
                    <a:pt x="40" y="230"/>
                  </a:cubicBezTo>
                  <a:cubicBezTo>
                    <a:pt x="25" y="240"/>
                    <a:pt x="20" y="245"/>
                    <a:pt x="23" y="251"/>
                  </a:cubicBezTo>
                  <a:cubicBezTo>
                    <a:pt x="24" y="253"/>
                    <a:pt x="26" y="254"/>
                    <a:pt x="27" y="254"/>
                  </a:cubicBezTo>
                  <a:cubicBezTo>
                    <a:pt x="31" y="255"/>
                    <a:pt x="40" y="251"/>
                    <a:pt x="70" y="234"/>
                  </a:cubicBezTo>
                  <a:cubicBezTo>
                    <a:pt x="54" y="244"/>
                    <a:pt x="42" y="252"/>
                    <a:pt x="34" y="258"/>
                  </a:cubicBezTo>
                  <a:cubicBezTo>
                    <a:pt x="18" y="269"/>
                    <a:pt x="12" y="274"/>
                    <a:pt x="16" y="280"/>
                  </a:cubicBezTo>
                  <a:cubicBezTo>
                    <a:pt x="17" y="282"/>
                    <a:pt x="18" y="283"/>
                    <a:pt x="20" y="283"/>
                  </a:cubicBezTo>
                  <a:cubicBezTo>
                    <a:pt x="23" y="284"/>
                    <a:pt x="29" y="282"/>
                    <a:pt x="39" y="277"/>
                  </a:cubicBezTo>
                  <a:cubicBezTo>
                    <a:pt x="26" y="286"/>
                    <a:pt x="21" y="291"/>
                    <a:pt x="24" y="297"/>
                  </a:cubicBezTo>
                  <a:cubicBezTo>
                    <a:pt x="25" y="299"/>
                    <a:pt x="26" y="300"/>
                    <a:pt x="28" y="300"/>
                  </a:cubicBezTo>
                  <a:cubicBezTo>
                    <a:pt x="31" y="301"/>
                    <a:pt x="37" y="299"/>
                    <a:pt x="48" y="294"/>
                  </a:cubicBezTo>
                  <a:cubicBezTo>
                    <a:pt x="34" y="305"/>
                    <a:pt x="34" y="308"/>
                    <a:pt x="36" y="312"/>
                  </a:cubicBezTo>
                  <a:cubicBezTo>
                    <a:pt x="37" y="313"/>
                    <a:pt x="39" y="314"/>
                    <a:pt x="40" y="315"/>
                  </a:cubicBezTo>
                  <a:cubicBezTo>
                    <a:pt x="47" y="316"/>
                    <a:pt x="70" y="305"/>
                    <a:pt x="122" y="275"/>
                  </a:cubicBezTo>
                  <a:cubicBezTo>
                    <a:pt x="105" y="287"/>
                    <a:pt x="100" y="292"/>
                    <a:pt x="103" y="297"/>
                  </a:cubicBezTo>
                  <a:cubicBezTo>
                    <a:pt x="104" y="299"/>
                    <a:pt x="106" y="300"/>
                    <a:pt x="108" y="301"/>
                  </a:cubicBezTo>
                  <a:cubicBezTo>
                    <a:pt x="112" y="302"/>
                    <a:pt x="122" y="297"/>
                    <a:pt x="149" y="282"/>
                  </a:cubicBezTo>
                  <a:cubicBezTo>
                    <a:pt x="129" y="296"/>
                    <a:pt x="131" y="299"/>
                    <a:pt x="133" y="303"/>
                  </a:cubicBezTo>
                  <a:cubicBezTo>
                    <a:pt x="134" y="304"/>
                    <a:pt x="135" y="305"/>
                    <a:pt x="137" y="306"/>
                  </a:cubicBezTo>
                  <a:cubicBezTo>
                    <a:pt x="145" y="308"/>
                    <a:pt x="183" y="286"/>
                    <a:pt x="359" y="178"/>
                  </a:cubicBezTo>
                  <a:cubicBezTo>
                    <a:pt x="421" y="140"/>
                    <a:pt x="491" y="97"/>
                    <a:pt x="544" y="66"/>
                  </a:cubicBezTo>
                  <a:cubicBezTo>
                    <a:pt x="504" y="91"/>
                    <a:pt x="453" y="122"/>
                    <a:pt x="408" y="149"/>
                  </a:cubicBezTo>
                  <a:cubicBezTo>
                    <a:pt x="186" y="283"/>
                    <a:pt x="187" y="285"/>
                    <a:pt x="192" y="293"/>
                  </a:cubicBezTo>
                  <a:cubicBezTo>
                    <a:pt x="193" y="295"/>
                    <a:pt x="194" y="296"/>
                    <a:pt x="196" y="296"/>
                  </a:cubicBezTo>
                  <a:cubicBezTo>
                    <a:pt x="200" y="297"/>
                    <a:pt x="212" y="292"/>
                    <a:pt x="243" y="274"/>
                  </a:cubicBezTo>
                  <a:cubicBezTo>
                    <a:pt x="207" y="298"/>
                    <a:pt x="206" y="303"/>
                    <a:pt x="209" y="308"/>
                  </a:cubicBezTo>
                  <a:cubicBezTo>
                    <a:pt x="210" y="310"/>
                    <a:pt x="212" y="311"/>
                    <a:pt x="214" y="311"/>
                  </a:cubicBezTo>
                  <a:cubicBezTo>
                    <a:pt x="219" y="313"/>
                    <a:pt x="237" y="305"/>
                    <a:pt x="276" y="282"/>
                  </a:cubicBezTo>
                  <a:cubicBezTo>
                    <a:pt x="269" y="288"/>
                    <a:pt x="270" y="291"/>
                    <a:pt x="272" y="293"/>
                  </a:cubicBezTo>
                  <a:cubicBezTo>
                    <a:pt x="273" y="295"/>
                    <a:pt x="274" y="296"/>
                    <a:pt x="276" y="297"/>
                  </a:cubicBezTo>
                  <a:cubicBezTo>
                    <a:pt x="280" y="297"/>
                    <a:pt x="288" y="294"/>
                    <a:pt x="305" y="285"/>
                  </a:cubicBezTo>
                  <a:cubicBezTo>
                    <a:pt x="279" y="303"/>
                    <a:pt x="280" y="305"/>
                    <a:pt x="283" y="309"/>
                  </a:cubicBezTo>
                  <a:cubicBezTo>
                    <a:pt x="284" y="311"/>
                    <a:pt x="285" y="312"/>
                    <a:pt x="287" y="312"/>
                  </a:cubicBezTo>
                  <a:cubicBezTo>
                    <a:pt x="293" y="314"/>
                    <a:pt x="315" y="304"/>
                    <a:pt x="380" y="265"/>
                  </a:cubicBezTo>
                  <a:cubicBezTo>
                    <a:pt x="343" y="289"/>
                    <a:pt x="344" y="291"/>
                    <a:pt x="347" y="296"/>
                  </a:cubicBezTo>
                  <a:cubicBezTo>
                    <a:pt x="348" y="298"/>
                    <a:pt x="349" y="299"/>
                    <a:pt x="351" y="299"/>
                  </a:cubicBezTo>
                  <a:cubicBezTo>
                    <a:pt x="355" y="300"/>
                    <a:pt x="365" y="296"/>
                    <a:pt x="394" y="280"/>
                  </a:cubicBezTo>
                  <a:cubicBezTo>
                    <a:pt x="390" y="282"/>
                    <a:pt x="387" y="284"/>
                    <a:pt x="385" y="286"/>
                  </a:cubicBezTo>
                  <a:cubicBezTo>
                    <a:pt x="373" y="294"/>
                    <a:pt x="367" y="299"/>
                    <a:pt x="370" y="305"/>
                  </a:cubicBezTo>
                  <a:cubicBezTo>
                    <a:pt x="371" y="306"/>
                    <a:pt x="373" y="307"/>
                    <a:pt x="374" y="308"/>
                  </a:cubicBezTo>
                  <a:cubicBezTo>
                    <a:pt x="378" y="309"/>
                    <a:pt x="387" y="305"/>
                    <a:pt x="431" y="279"/>
                  </a:cubicBezTo>
                  <a:cubicBezTo>
                    <a:pt x="392" y="305"/>
                    <a:pt x="394" y="307"/>
                    <a:pt x="396" y="312"/>
                  </a:cubicBezTo>
                  <a:cubicBezTo>
                    <a:pt x="397" y="314"/>
                    <a:pt x="399" y="315"/>
                    <a:pt x="400" y="315"/>
                  </a:cubicBezTo>
                  <a:cubicBezTo>
                    <a:pt x="401" y="315"/>
                    <a:pt x="401" y="315"/>
                    <a:pt x="402" y="315"/>
                  </a:cubicBezTo>
                  <a:cubicBezTo>
                    <a:pt x="409" y="315"/>
                    <a:pt x="430" y="304"/>
                    <a:pt x="545" y="234"/>
                  </a:cubicBezTo>
                  <a:cubicBezTo>
                    <a:pt x="451" y="293"/>
                    <a:pt x="452" y="295"/>
                    <a:pt x="456" y="302"/>
                  </a:cubicBezTo>
                  <a:cubicBezTo>
                    <a:pt x="457" y="303"/>
                    <a:pt x="458" y="304"/>
                    <a:pt x="460" y="305"/>
                  </a:cubicBezTo>
                  <a:cubicBezTo>
                    <a:pt x="465" y="306"/>
                    <a:pt x="479" y="300"/>
                    <a:pt x="551" y="256"/>
                  </a:cubicBezTo>
                  <a:cubicBezTo>
                    <a:pt x="546" y="259"/>
                    <a:pt x="541" y="263"/>
                    <a:pt x="536" y="266"/>
                  </a:cubicBezTo>
                  <a:cubicBezTo>
                    <a:pt x="500" y="289"/>
                    <a:pt x="498" y="292"/>
                    <a:pt x="501" y="298"/>
                  </a:cubicBezTo>
                  <a:cubicBezTo>
                    <a:pt x="502" y="299"/>
                    <a:pt x="504" y="300"/>
                    <a:pt x="505" y="301"/>
                  </a:cubicBezTo>
                  <a:cubicBezTo>
                    <a:pt x="509" y="302"/>
                    <a:pt x="519" y="298"/>
                    <a:pt x="573" y="265"/>
                  </a:cubicBezTo>
                  <a:cubicBezTo>
                    <a:pt x="514" y="304"/>
                    <a:pt x="515" y="306"/>
                    <a:pt x="518" y="312"/>
                  </a:cubicBezTo>
                  <a:cubicBezTo>
                    <a:pt x="519" y="313"/>
                    <a:pt x="520" y="314"/>
                    <a:pt x="522" y="314"/>
                  </a:cubicBezTo>
                  <a:cubicBezTo>
                    <a:pt x="527" y="316"/>
                    <a:pt x="534" y="313"/>
                    <a:pt x="664" y="234"/>
                  </a:cubicBezTo>
                  <a:cubicBezTo>
                    <a:pt x="642" y="248"/>
                    <a:pt x="621" y="262"/>
                    <a:pt x="604" y="273"/>
                  </a:cubicBezTo>
                  <a:cubicBezTo>
                    <a:pt x="568" y="298"/>
                    <a:pt x="566" y="301"/>
                    <a:pt x="569" y="307"/>
                  </a:cubicBezTo>
                  <a:cubicBezTo>
                    <a:pt x="570" y="308"/>
                    <a:pt x="571" y="309"/>
                    <a:pt x="573" y="310"/>
                  </a:cubicBezTo>
                  <a:cubicBezTo>
                    <a:pt x="578" y="311"/>
                    <a:pt x="582" y="309"/>
                    <a:pt x="658" y="262"/>
                  </a:cubicBezTo>
                  <a:cubicBezTo>
                    <a:pt x="647" y="271"/>
                    <a:pt x="636" y="279"/>
                    <a:pt x="627" y="286"/>
                  </a:cubicBezTo>
                  <a:cubicBezTo>
                    <a:pt x="604" y="303"/>
                    <a:pt x="601" y="306"/>
                    <a:pt x="604" y="312"/>
                  </a:cubicBezTo>
                  <a:cubicBezTo>
                    <a:pt x="605" y="313"/>
                    <a:pt x="606" y="314"/>
                    <a:pt x="608" y="314"/>
                  </a:cubicBezTo>
                  <a:cubicBezTo>
                    <a:pt x="611" y="315"/>
                    <a:pt x="611" y="315"/>
                    <a:pt x="651" y="291"/>
                  </a:cubicBezTo>
                  <a:cubicBezTo>
                    <a:pt x="665" y="283"/>
                    <a:pt x="682" y="272"/>
                    <a:pt x="686" y="271"/>
                  </a:cubicBezTo>
                  <a:cubicBezTo>
                    <a:pt x="687" y="271"/>
                    <a:pt x="688" y="270"/>
                    <a:pt x="688" y="270"/>
                  </a:cubicBezTo>
                  <a:cubicBezTo>
                    <a:pt x="691" y="268"/>
                    <a:pt x="692" y="265"/>
                    <a:pt x="690" y="262"/>
                  </a:cubicBezTo>
                  <a:cubicBezTo>
                    <a:pt x="690" y="260"/>
                    <a:pt x="688" y="259"/>
                    <a:pt x="687" y="259"/>
                  </a:cubicBezTo>
                  <a:cubicBezTo>
                    <a:pt x="686" y="259"/>
                    <a:pt x="685" y="258"/>
                    <a:pt x="684" y="259"/>
                  </a:cubicBezTo>
                  <a:cubicBezTo>
                    <a:pt x="699" y="247"/>
                    <a:pt x="714" y="237"/>
                    <a:pt x="725" y="228"/>
                  </a:cubicBezTo>
                  <a:cubicBezTo>
                    <a:pt x="745" y="214"/>
                    <a:pt x="749" y="210"/>
                    <a:pt x="746" y="205"/>
                  </a:cubicBezTo>
                  <a:cubicBezTo>
                    <a:pt x="745" y="203"/>
                    <a:pt x="743" y="202"/>
                    <a:pt x="742" y="202"/>
                  </a:cubicBezTo>
                  <a:cubicBezTo>
                    <a:pt x="740" y="201"/>
                    <a:pt x="739" y="201"/>
                    <a:pt x="731" y="205"/>
                  </a:cubicBezTo>
                  <a:cubicBezTo>
                    <a:pt x="809" y="154"/>
                    <a:pt x="808" y="152"/>
                    <a:pt x="805" y="146"/>
                  </a:cubicBezTo>
                  <a:close/>
                  <a:moveTo>
                    <a:pt x="107" y="269"/>
                  </a:moveTo>
                  <a:cubicBezTo>
                    <a:pt x="141" y="249"/>
                    <a:pt x="185" y="223"/>
                    <a:pt x="229" y="197"/>
                  </a:cubicBezTo>
                  <a:cubicBezTo>
                    <a:pt x="184" y="224"/>
                    <a:pt x="141" y="250"/>
                    <a:pt x="107" y="269"/>
                  </a:cubicBezTo>
                  <a:close/>
                  <a:moveTo>
                    <a:pt x="266" y="274"/>
                  </a:moveTo>
                  <a:cubicBezTo>
                    <a:pt x="312" y="245"/>
                    <a:pt x="386" y="201"/>
                    <a:pt x="449" y="164"/>
                  </a:cubicBezTo>
                  <a:cubicBezTo>
                    <a:pt x="385" y="203"/>
                    <a:pt x="313" y="247"/>
                    <a:pt x="266" y="274"/>
                  </a:cubicBezTo>
                  <a:close/>
                </a:path>
              </a:pathLst>
            </a:custGeom>
            <a:grpFill/>
            <a:ln>
              <a:noFill/>
            </a:ln>
          </p:spPr>
          <p:txBody>
            <a:bodyPr vert="horz" wrap="square" lIns="0" tIns="0" rIns="216000" bIns="36000" numCol="1" anchor="ctr" anchorCtr="0" compatLnSpc="1">
              <a:prstTxWarp prst="textNoShape">
                <a:avLst/>
              </a:prstTxWarp>
            </a:bodyPr>
            <a:lstStyle/>
            <a:p>
              <a:pPr algn="ctr">
                <a:defRPr/>
              </a:pPr>
              <a:r>
                <a:rPr lang="en-US" sz="1200" kern="0" dirty="0"/>
                <a:t>Stage 3</a:t>
              </a:r>
            </a:p>
          </p:txBody>
        </p:sp>
        <p:sp>
          <p:nvSpPr>
            <p:cNvPr id="131" name="Freeform 9"/>
            <p:cNvSpPr>
              <a:spLocks noEditPoints="1"/>
            </p:cNvSpPr>
            <p:nvPr/>
          </p:nvSpPr>
          <p:spPr bwMode="gray">
            <a:xfrm>
              <a:off x="5097909" y="-6356"/>
              <a:ext cx="2333397" cy="921635"/>
            </a:xfrm>
            <a:custGeom>
              <a:avLst/>
              <a:gdLst>
                <a:gd name="T0" fmla="*/ 284 w 792"/>
                <a:gd name="T1" fmla="*/ 17 h 313"/>
                <a:gd name="T2" fmla="*/ 179 w 792"/>
                <a:gd name="T3" fmla="*/ 17 h 313"/>
                <a:gd name="T4" fmla="*/ 172 w 792"/>
                <a:gd name="T5" fmla="*/ 14 h 313"/>
                <a:gd name="T6" fmla="*/ 540 w 792"/>
                <a:gd name="T7" fmla="*/ 288 h 313"/>
                <a:gd name="T8" fmla="*/ 779 w 792"/>
                <a:gd name="T9" fmla="*/ 168 h 313"/>
                <a:gd name="T10" fmla="*/ 672 w 792"/>
                <a:gd name="T11" fmla="*/ 275 h 313"/>
                <a:gd name="T12" fmla="*/ 644 w 792"/>
                <a:gd name="T13" fmla="*/ 301 h 313"/>
                <a:gd name="T14" fmla="*/ 601 w 792"/>
                <a:gd name="T15" fmla="*/ 299 h 313"/>
                <a:gd name="T16" fmla="*/ 149 w 792"/>
                <a:gd name="T17" fmla="*/ 302 h 313"/>
                <a:gd name="T18" fmla="*/ 12 w 792"/>
                <a:gd name="T19" fmla="*/ 303 h 313"/>
                <a:gd name="T20" fmla="*/ 0 w 792"/>
                <a:gd name="T21" fmla="*/ 285 h 313"/>
                <a:gd name="T22" fmla="*/ 8 w 792"/>
                <a:gd name="T23" fmla="*/ 219 h 313"/>
                <a:gd name="T24" fmla="*/ 79 w 792"/>
                <a:gd name="T25" fmla="*/ 292 h 313"/>
                <a:gd name="T26" fmla="*/ 139 w 792"/>
                <a:gd name="T27" fmla="*/ 291 h 313"/>
                <a:gd name="T28" fmla="*/ 275 w 792"/>
                <a:gd name="T29" fmla="*/ 293 h 313"/>
                <a:gd name="T30" fmla="*/ 326 w 792"/>
                <a:gd name="T31" fmla="*/ 293 h 313"/>
                <a:gd name="T32" fmla="*/ 422 w 792"/>
                <a:gd name="T33" fmla="*/ 294 h 313"/>
                <a:gd name="T34" fmla="*/ 489 w 792"/>
                <a:gd name="T35" fmla="*/ 291 h 313"/>
                <a:gd name="T36" fmla="*/ 540 w 792"/>
                <a:gd name="T37" fmla="*/ 288 h 313"/>
                <a:gd name="T38" fmla="*/ 627 w 792"/>
                <a:gd name="T39" fmla="*/ 286 h 313"/>
                <a:gd name="T40" fmla="*/ 636 w 792"/>
                <a:gd name="T41" fmla="*/ 288 h 313"/>
                <a:gd name="T42" fmla="*/ 661 w 792"/>
                <a:gd name="T43" fmla="*/ 270 h 313"/>
                <a:gd name="T44" fmla="*/ 703 w 792"/>
                <a:gd name="T45" fmla="*/ 226 h 313"/>
                <a:gd name="T46" fmla="*/ 750 w 792"/>
                <a:gd name="T47" fmla="*/ 178 h 313"/>
                <a:gd name="T48" fmla="*/ 766 w 792"/>
                <a:gd name="T49" fmla="*/ 138 h 313"/>
                <a:gd name="T50" fmla="*/ 746 w 792"/>
                <a:gd name="T51" fmla="*/ 118 h 313"/>
                <a:gd name="T52" fmla="*/ 726 w 792"/>
                <a:gd name="T53" fmla="*/ 97 h 313"/>
                <a:gd name="T54" fmla="*/ 697 w 792"/>
                <a:gd name="T55" fmla="*/ 70 h 313"/>
                <a:gd name="T56" fmla="*/ 638 w 792"/>
                <a:gd name="T57" fmla="*/ 16 h 313"/>
                <a:gd name="T58" fmla="*/ 590 w 792"/>
                <a:gd name="T59" fmla="*/ 16 h 313"/>
                <a:gd name="T60" fmla="*/ 483 w 792"/>
                <a:gd name="T61" fmla="*/ 17 h 313"/>
                <a:gd name="T62" fmla="*/ 453 w 792"/>
                <a:gd name="T63" fmla="*/ 16 h 313"/>
                <a:gd name="T64" fmla="*/ 430 w 792"/>
                <a:gd name="T65" fmla="*/ 17 h 313"/>
                <a:gd name="T66" fmla="*/ 394 w 792"/>
                <a:gd name="T67" fmla="*/ 17 h 313"/>
                <a:gd name="T68" fmla="*/ 361 w 792"/>
                <a:gd name="T69" fmla="*/ 18 h 313"/>
                <a:gd name="T70" fmla="*/ 334 w 792"/>
                <a:gd name="T71" fmla="*/ 16 h 313"/>
                <a:gd name="T72" fmla="*/ 304 w 792"/>
                <a:gd name="T73" fmla="*/ 12 h 313"/>
                <a:gd name="T74" fmla="*/ 266 w 792"/>
                <a:gd name="T75" fmla="*/ 15 h 313"/>
                <a:gd name="T76" fmla="*/ 254 w 792"/>
                <a:gd name="T77" fmla="*/ 16 h 313"/>
                <a:gd name="T78" fmla="*/ 239 w 792"/>
                <a:gd name="T79" fmla="*/ 14 h 313"/>
                <a:gd name="T80" fmla="*/ 171 w 792"/>
                <a:gd name="T81" fmla="*/ 12 h 313"/>
                <a:gd name="T82" fmla="*/ 90 w 792"/>
                <a:gd name="T83" fmla="*/ 11 h 313"/>
                <a:gd name="T84" fmla="*/ 41 w 792"/>
                <a:gd name="T85" fmla="*/ 9 h 313"/>
                <a:gd name="T86" fmla="*/ 71 w 792"/>
                <a:gd name="T87" fmla="*/ 7 h 313"/>
                <a:gd name="T88" fmla="*/ 159 w 792"/>
                <a:gd name="T89" fmla="*/ 6 h 313"/>
                <a:gd name="T90" fmla="*/ 319 w 792"/>
                <a:gd name="T91" fmla="*/ 4 h 313"/>
                <a:gd name="T92" fmla="*/ 544 w 792"/>
                <a:gd name="T93" fmla="*/ 2 h 313"/>
                <a:gd name="T94" fmla="*/ 641 w 792"/>
                <a:gd name="T95" fmla="*/ 2 h 313"/>
                <a:gd name="T96" fmla="*/ 650 w 792"/>
                <a:gd name="T97" fmla="*/ 4 h 313"/>
                <a:gd name="T98" fmla="*/ 701 w 792"/>
                <a:gd name="T99" fmla="*/ 54 h 313"/>
                <a:gd name="T100" fmla="*/ 792 w 792"/>
                <a:gd name="T101" fmla="*/ 157 h 313"/>
                <a:gd name="T102" fmla="*/ 782 w 792"/>
                <a:gd name="T103" fmla="*/ 149 h 313"/>
                <a:gd name="T104" fmla="*/ 34 w 792"/>
                <a:gd name="T105" fmla="*/ 6 h 313"/>
                <a:gd name="T106" fmla="*/ 200 w 792"/>
                <a:gd name="T107" fmla="*/ 15 h 313"/>
                <a:gd name="T108" fmla="*/ 239 w 792"/>
                <a:gd name="T109" fmla="*/ 17 h 313"/>
                <a:gd name="T110" fmla="*/ 337 w 792"/>
                <a:gd name="T111" fmla="*/ 17 h 313"/>
                <a:gd name="T112" fmla="*/ 385 w 792"/>
                <a:gd name="T113" fmla="*/ 29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2" h="313">
                  <a:moveTo>
                    <a:pt x="21" y="7"/>
                  </a:moveTo>
                  <a:cubicBezTo>
                    <a:pt x="22" y="6"/>
                    <a:pt x="23" y="6"/>
                    <a:pt x="25" y="6"/>
                  </a:cubicBezTo>
                  <a:cubicBezTo>
                    <a:pt x="18" y="7"/>
                    <a:pt x="29" y="8"/>
                    <a:pt x="21" y="7"/>
                  </a:cubicBezTo>
                  <a:close/>
                  <a:moveTo>
                    <a:pt x="635" y="288"/>
                  </a:moveTo>
                  <a:cubicBezTo>
                    <a:pt x="635" y="288"/>
                    <a:pt x="635" y="288"/>
                    <a:pt x="635" y="288"/>
                  </a:cubicBezTo>
                  <a:cubicBezTo>
                    <a:pt x="635" y="288"/>
                    <a:pt x="635" y="288"/>
                    <a:pt x="635" y="288"/>
                  </a:cubicBezTo>
                  <a:cubicBezTo>
                    <a:pt x="635" y="288"/>
                    <a:pt x="635" y="288"/>
                    <a:pt x="635" y="288"/>
                  </a:cubicBezTo>
                  <a:close/>
                  <a:moveTo>
                    <a:pt x="284" y="17"/>
                  </a:moveTo>
                  <a:cubicBezTo>
                    <a:pt x="283" y="17"/>
                    <a:pt x="282" y="17"/>
                    <a:pt x="282" y="17"/>
                  </a:cubicBezTo>
                  <a:cubicBezTo>
                    <a:pt x="282" y="17"/>
                    <a:pt x="283" y="17"/>
                    <a:pt x="284" y="17"/>
                  </a:cubicBezTo>
                  <a:close/>
                  <a:moveTo>
                    <a:pt x="168" y="16"/>
                  </a:moveTo>
                  <a:cubicBezTo>
                    <a:pt x="170" y="16"/>
                    <a:pt x="171" y="16"/>
                    <a:pt x="172" y="16"/>
                  </a:cubicBezTo>
                  <a:cubicBezTo>
                    <a:pt x="171" y="16"/>
                    <a:pt x="169" y="16"/>
                    <a:pt x="168" y="16"/>
                  </a:cubicBezTo>
                  <a:close/>
                  <a:moveTo>
                    <a:pt x="172" y="16"/>
                  </a:moveTo>
                  <a:cubicBezTo>
                    <a:pt x="174" y="16"/>
                    <a:pt x="175" y="17"/>
                    <a:pt x="178" y="16"/>
                  </a:cubicBezTo>
                  <a:cubicBezTo>
                    <a:pt x="179" y="17"/>
                    <a:pt x="176" y="17"/>
                    <a:pt x="179" y="17"/>
                  </a:cubicBezTo>
                  <a:cubicBezTo>
                    <a:pt x="182" y="17"/>
                    <a:pt x="178" y="15"/>
                    <a:pt x="173" y="15"/>
                  </a:cubicBezTo>
                  <a:cubicBezTo>
                    <a:pt x="173" y="15"/>
                    <a:pt x="173" y="15"/>
                    <a:pt x="173" y="15"/>
                  </a:cubicBezTo>
                  <a:cubicBezTo>
                    <a:pt x="173" y="15"/>
                    <a:pt x="173" y="15"/>
                    <a:pt x="172" y="16"/>
                  </a:cubicBezTo>
                  <a:close/>
                  <a:moveTo>
                    <a:pt x="60" y="7"/>
                  </a:moveTo>
                  <a:cubicBezTo>
                    <a:pt x="60" y="7"/>
                    <a:pt x="59" y="7"/>
                    <a:pt x="59" y="7"/>
                  </a:cubicBezTo>
                  <a:cubicBezTo>
                    <a:pt x="59" y="7"/>
                    <a:pt x="60" y="7"/>
                    <a:pt x="60" y="7"/>
                  </a:cubicBezTo>
                  <a:close/>
                  <a:moveTo>
                    <a:pt x="173" y="15"/>
                  </a:moveTo>
                  <a:cubicBezTo>
                    <a:pt x="172" y="15"/>
                    <a:pt x="172" y="14"/>
                    <a:pt x="172" y="14"/>
                  </a:cubicBezTo>
                  <a:cubicBezTo>
                    <a:pt x="172" y="14"/>
                    <a:pt x="172" y="15"/>
                    <a:pt x="173" y="15"/>
                  </a:cubicBezTo>
                  <a:close/>
                  <a:moveTo>
                    <a:pt x="616" y="2"/>
                  </a:moveTo>
                  <a:cubicBezTo>
                    <a:pt x="616" y="2"/>
                    <a:pt x="616" y="2"/>
                    <a:pt x="616" y="2"/>
                  </a:cubicBezTo>
                  <a:cubicBezTo>
                    <a:pt x="617" y="2"/>
                    <a:pt x="618" y="2"/>
                    <a:pt x="619" y="2"/>
                  </a:cubicBezTo>
                  <a:lnTo>
                    <a:pt x="616" y="2"/>
                  </a:lnTo>
                  <a:close/>
                  <a:moveTo>
                    <a:pt x="540" y="288"/>
                  </a:moveTo>
                  <a:cubicBezTo>
                    <a:pt x="540" y="288"/>
                    <a:pt x="540" y="288"/>
                    <a:pt x="541" y="288"/>
                  </a:cubicBezTo>
                  <a:cubicBezTo>
                    <a:pt x="541" y="287"/>
                    <a:pt x="540" y="288"/>
                    <a:pt x="540" y="288"/>
                  </a:cubicBezTo>
                  <a:close/>
                  <a:moveTo>
                    <a:pt x="792" y="157"/>
                  </a:moveTo>
                  <a:cubicBezTo>
                    <a:pt x="792" y="157"/>
                    <a:pt x="792" y="157"/>
                    <a:pt x="792" y="157"/>
                  </a:cubicBezTo>
                  <a:cubicBezTo>
                    <a:pt x="792" y="157"/>
                    <a:pt x="792" y="157"/>
                    <a:pt x="792" y="157"/>
                  </a:cubicBezTo>
                  <a:cubicBezTo>
                    <a:pt x="792" y="157"/>
                    <a:pt x="792" y="157"/>
                    <a:pt x="792" y="157"/>
                  </a:cubicBezTo>
                  <a:cubicBezTo>
                    <a:pt x="791" y="157"/>
                    <a:pt x="791" y="157"/>
                    <a:pt x="791" y="157"/>
                  </a:cubicBezTo>
                  <a:cubicBezTo>
                    <a:pt x="787" y="161"/>
                    <a:pt x="787" y="161"/>
                    <a:pt x="787" y="161"/>
                  </a:cubicBezTo>
                  <a:cubicBezTo>
                    <a:pt x="780" y="169"/>
                    <a:pt x="780" y="169"/>
                    <a:pt x="780" y="169"/>
                  </a:cubicBezTo>
                  <a:cubicBezTo>
                    <a:pt x="779" y="168"/>
                    <a:pt x="779" y="168"/>
                    <a:pt x="779" y="168"/>
                  </a:cubicBezTo>
                  <a:cubicBezTo>
                    <a:pt x="774" y="176"/>
                    <a:pt x="762" y="183"/>
                    <a:pt x="758" y="191"/>
                  </a:cubicBezTo>
                  <a:cubicBezTo>
                    <a:pt x="756" y="192"/>
                    <a:pt x="752" y="197"/>
                    <a:pt x="753" y="195"/>
                  </a:cubicBezTo>
                  <a:cubicBezTo>
                    <a:pt x="748" y="201"/>
                    <a:pt x="738" y="208"/>
                    <a:pt x="731" y="216"/>
                  </a:cubicBezTo>
                  <a:cubicBezTo>
                    <a:pt x="723" y="224"/>
                    <a:pt x="717" y="232"/>
                    <a:pt x="708" y="239"/>
                  </a:cubicBezTo>
                  <a:cubicBezTo>
                    <a:pt x="708" y="238"/>
                    <a:pt x="710" y="237"/>
                    <a:pt x="710" y="236"/>
                  </a:cubicBezTo>
                  <a:cubicBezTo>
                    <a:pt x="706" y="239"/>
                    <a:pt x="703" y="245"/>
                    <a:pt x="700" y="245"/>
                  </a:cubicBezTo>
                  <a:cubicBezTo>
                    <a:pt x="698" y="247"/>
                    <a:pt x="699" y="248"/>
                    <a:pt x="700" y="246"/>
                  </a:cubicBezTo>
                  <a:cubicBezTo>
                    <a:pt x="691" y="255"/>
                    <a:pt x="681" y="265"/>
                    <a:pt x="672" y="275"/>
                  </a:cubicBezTo>
                  <a:cubicBezTo>
                    <a:pt x="658" y="290"/>
                    <a:pt x="658" y="290"/>
                    <a:pt x="658" y="290"/>
                  </a:cubicBezTo>
                  <a:cubicBezTo>
                    <a:pt x="651" y="297"/>
                    <a:pt x="651" y="297"/>
                    <a:pt x="651" y="297"/>
                  </a:cubicBezTo>
                  <a:cubicBezTo>
                    <a:pt x="650" y="298"/>
                    <a:pt x="650" y="298"/>
                    <a:pt x="650" y="298"/>
                  </a:cubicBezTo>
                  <a:cubicBezTo>
                    <a:pt x="650" y="298"/>
                    <a:pt x="650" y="298"/>
                    <a:pt x="650" y="298"/>
                  </a:cubicBezTo>
                  <a:cubicBezTo>
                    <a:pt x="651" y="298"/>
                    <a:pt x="639" y="303"/>
                    <a:pt x="644" y="301"/>
                  </a:cubicBezTo>
                  <a:cubicBezTo>
                    <a:pt x="644" y="301"/>
                    <a:pt x="644" y="301"/>
                    <a:pt x="644" y="301"/>
                  </a:cubicBezTo>
                  <a:cubicBezTo>
                    <a:pt x="644" y="301"/>
                    <a:pt x="644" y="301"/>
                    <a:pt x="644" y="301"/>
                  </a:cubicBezTo>
                  <a:cubicBezTo>
                    <a:pt x="644" y="301"/>
                    <a:pt x="644" y="301"/>
                    <a:pt x="644" y="301"/>
                  </a:cubicBezTo>
                  <a:cubicBezTo>
                    <a:pt x="644" y="301"/>
                    <a:pt x="644" y="301"/>
                    <a:pt x="644" y="301"/>
                  </a:cubicBezTo>
                  <a:cubicBezTo>
                    <a:pt x="643" y="301"/>
                    <a:pt x="643" y="301"/>
                    <a:pt x="643" y="301"/>
                  </a:cubicBezTo>
                  <a:cubicBezTo>
                    <a:pt x="641" y="301"/>
                    <a:pt x="641" y="301"/>
                    <a:pt x="641" y="301"/>
                  </a:cubicBezTo>
                  <a:cubicBezTo>
                    <a:pt x="635" y="301"/>
                    <a:pt x="635" y="301"/>
                    <a:pt x="635" y="301"/>
                  </a:cubicBezTo>
                  <a:cubicBezTo>
                    <a:pt x="616" y="299"/>
                    <a:pt x="634" y="297"/>
                    <a:pt x="619" y="299"/>
                  </a:cubicBezTo>
                  <a:cubicBezTo>
                    <a:pt x="618" y="298"/>
                    <a:pt x="618" y="300"/>
                    <a:pt x="618" y="299"/>
                  </a:cubicBezTo>
                  <a:cubicBezTo>
                    <a:pt x="612" y="300"/>
                    <a:pt x="608" y="297"/>
                    <a:pt x="604" y="298"/>
                  </a:cubicBezTo>
                  <a:cubicBezTo>
                    <a:pt x="606" y="299"/>
                    <a:pt x="602" y="299"/>
                    <a:pt x="601" y="299"/>
                  </a:cubicBezTo>
                  <a:cubicBezTo>
                    <a:pt x="589" y="298"/>
                    <a:pt x="587" y="297"/>
                    <a:pt x="578" y="298"/>
                  </a:cubicBezTo>
                  <a:cubicBezTo>
                    <a:pt x="578" y="298"/>
                    <a:pt x="578" y="298"/>
                    <a:pt x="578" y="298"/>
                  </a:cubicBezTo>
                  <a:cubicBezTo>
                    <a:pt x="567" y="300"/>
                    <a:pt x="555" y="299"/>
                    <a:pt x="545" y="301"/>
                  </a:cubicBezTo>
                  <a:cubicBezTo>
                    <a:pt x="484" y="301"/>
                    <a:pt x="426" y="303"/>
                    <a:pt x="367" y="303"/>
                  </a:cubicBezTo>
                  <a:cubicBezTo>
                    <a:pt x="308" y="302"/>
                    <a:pt x="250" y="304"/>
                    <a:pt x="191" y="302"/>
                  </a:cubicBezTo>
                  <a:cubicBezTo>
                    <a:pt x="177" y="300"/>
                    <a:pt x="176" y="300"/>
                    <a:pt x="160" y="301"/>
                  </a:cubicBezTo>
                  <a:cubicBezTo>
                    <a:pt x="161" y="301"/>
                    <a:pt x="162" y="301"/>
                    <a:pt x="161" y="301"/>
                  </a:cubicBezTo>
                  <a:cubicBezTo>
                    <a:pt x="160" y="302"/>
                    <a:pt x="150" y="301"/>
                    <a:pt x="149" y="302"/>
                  </a:cubicBezTo>
                  <a:cubicBezTo>
                    <a:pt x="127" y="302"/>
                    <a:pt x="106" y="302"/>
                    <a:pt x="84" y="302"/>
                  </a:cubicBezTo>
                  <a:cubicBezTo>
                    <a:pt x="87" y="302"/>
                    <a:pt x="89" y="301"/>
                    <a:pt x="85" y="301"/>
                  </a:cubicBezTo>
                  <a:cubicBezTo>
                    <a:pt x="80" y="302"/>
                    <a:pt x="80" y="302"/>
                    <a:pt x="80" y="302"/>
                  </a:cubicBezTo>
                  <a:cubicBezTo>
                    <a:pt x="80" y="302"/>
                    <a:pt x="80" y="302"/>
                    <a:pt x="80" y="302"/>
                  </a:cubicBezTo>
                  <a:cubicBezTo>
                    <a:pt x="77" y="302"/>
                    <a:pt x="74" y="303"/>
                    <a:pt x="77" y="303"/>
                  </a:cubicBezTo>
                  <a:cubicBezTo>
                    <a:pt x="62" y="303"/>
                    <a:pt x="48" y="303"/>
                    <a:pt x="34" y="303"/>
                  </a:cubicBezTo>
                  <a:cubicBezTo>
                    <a:pt x="13" y="303"/>
                    <a:pt x="13" y="303"/>
                    <a:pt x="13" y="303"/>
                  </a:cubicBezTo>
                  <a:cubicBezTo>
                    <a:pt x="12" y="303"/>
                    <a:pt x="12" y="303"/>
                    <a:pt x="12" y="303"/>
                  </a:cubicBezTo>
                  <a:cubicBezTo>
                    <a:pt x="11" y="303"/>
                    <a:pt x="11" y="303"/>
                    <a:pt x="11" y="303"/>
                  </a:cubicBezTo>
                  <a:cubicBezTo>
                    <a:pt x="11" y="303"/>
                    <a:pt x="11" y="303"/>
                    <a:pt x="11" y="303"/>
                  </a:cubicBezTo>
                  <a:cubicBezTo>
                    <a:pt x="10" y="303"/>
                    <a:pt x="10" y="303"/>
                    <a:pt x="10" y="303"/>
                  </a:cubicBezTo>
                  <a:cubicBezTo>
                    <a:pt x="10" y="303"/>
                    <a:pt x="10" y="303"/>
                    <a:pt x="10" y="303"/>
                  </a:cubicBezTo>
                  <a:cubicBezTo>
                    <a:pt x="6" y="298"/>
                    <a:pt x="21" y="313"/>
                    <a:pt x="0" y="293"/>
                  </a:cubicBezTo>
                  <a:cubicBezTo>
                    <a:pt x="0" y="293"/>
                    <a:pt x="0" y="293"/>
                    <a:pt x="0" y="293"/>
                  </a:cubicBezTo>
                  <a:cubicBezTo>
                    <a:pt x="0" y="290"/>
                    <a:pt x="0" y="290"/>
                    <a:pt x="0" y="290"/>
                  </a:cubicBezTo>
                  <a:cubicBezTo>
                    <a:pt x="0" y="285"/>
                    <a:pt x="0" y="285"/>
                    <a:pt x="0" y="285"/>
                  </a:cubicBezTo>
                  <a:cubicBezTo>
                    <a:pt x="0" y="274"/>
                    <a:pt x="0" y="274"/>
                    <a:pt x="0" y="274"/>
                  </a:cubicBezTo>
                  <a:cubicBezTo>
                    <a:pt x="1" y="246"/>
                    <a:pt x="2" y="218"/>
                    <a:pt x="1" y="190"/>
                  </a:cubicBezTo>
                  <a:cubicBezTo>
                    <a:pt x="2" y="177"/>
                    <a:pt x="2" y="158"/>
                    <a:pt x="1" y="144"/>
                  </a:cubicBezTo>
                  <a:cubicBezTo>
                    <a:pt x="3" y="101"/>
                    <a:pt x="5" y="63"/>
                    <a:pt x="4" y="19"/>
                  </a:cubicBezTo>
                  <a:cubicBezTo>
                    <a:pt x="4" y="19"/>
                    <a:pt x="8" y="25"/>
                    <a:pt x="9" y="43"/>
                  </a:cubicBezTo>
                  <a:cubicBezTo>
                    <a:pt x="12" y="66"/>
                    <a:pt x="9" y="96"/>
                    <a:pt x="11" y="121"/>
                  </a:cubicBezTo>
                  <a:cubicBezTo>
                    <a:pt x="11" y="124"/>
                    <a:pt x="9" y="120"/>
                    <a:pt x="9" y="127"/>
                  </a:cubicBezTo>
                  <a:cubicBezTo>
                    <a:pt x="12" y="151"/>
                    <a:pt x="10" y="189"/>
                    <a:pt x="8" y="219"/>
                  </a:cubicBezTo>
                  <a:cubicBezTo>
                    <a:pt x="8" y="217"/>
                    <a:pt x="8" y="217"/>
                    <a:pt x="8" y="217"/>
                  </a:cubicBezTo>
                  <a:cubicBezTo>
                    <a:pt x="7" y="222"/>
                    <a:pt x="9" y="229"/>
                    <a:pt x="9" y="235"/>
                  </a:cubicBezTo>
                  <a:cubicBezTo>
                    <a:pt x="9" y="235"/>
                    <a:pt x="8" y="233"/>
                    <a:pt x="8" y="235"/>
                  </a:cubicBezTo>
                  <a:cubicBezTo>
                    <a:pt x="9" y="236"/>
                    <a:pt x="8" y="246"/>
                    <a:pt x="9" y="248"/>
                  </a:cubicBezTo>
                  <a:cubicBezTo>
                    <a:pt x="9" y="250"/>
                    <a:pt x="8" y="250"/>
                    <a:pt x="7" y="253"/>
                  </a:cubicBezTo>
                  <a:cubicBezTo>
                    <a:pt x="9" y="257"/>
                    <a:pt x="9" y="257"/>
                    <a:pt x="9" y="257"/>
                  </a:cubicBezTo>
                  <a:cubicBezTo>
                    <a:pt x="12" y="266"/>
                    <a:pt x="9" y="279"/>
                    <a:pt x="10" y="292"/>
                  </a:cubicBezTo>
                  <a:cubicBezTo>
                    <a:pt x="31" y="294"/>
                    <a:pt x="56" y="291"/>
                    <a:pt x="79" y="292"/>
                  </a:cubicBezTo>
                  <a:cubicBezTo>
                    <a:pt x="78" y="292"/>
                    <a:pt x="78" y="293"/>
                    <a:pt x="79" y="293"/>
                  </a:cubicBezTo>
                  <a:cubicBezTo>
                    <a:pt x="80" y="292"/>
                    <a:pt x="87" y="292"/>
                    <a:pt x="93" y="292"/>
                  </a:cubicBezTo>
                  <a:cubicBezTo>
                    <a:pt x="96" y="293"/>
                    <a:pt x="104" y="290"/>
                    <a:pt x="111" y="291"/>
                  </a:cubicBezTo>
                  <a:cubicBezTo>
                    <a:pt x="111" y="291"/>
                    <a:pt x="111" y="291"/>
                    <a:pt x="111" y="291"/>
                  </a:cubicBezTo>
                  <a:cubicBezTo>
                    <a:pt x="116" y="290"/>
                    <a:pt x="119" y="292"/>
                    <a:pt x="123" y="290"/>
                  </a:cubicBezTo>
                  <a:cubicBezTo>
                    <a:pt x="127" y="292"/>
                    <a:pt x="127" y="292"/>
                    <a:pt x="127" y="292"/>
                  </a:cubicBezTo>
                  <a:cubicBezTo>
                    <a:pt x="129" y="290"/>
                    <a:pt x="134" y="293"/>
                    <a:pt x="139" y="292"/>
                  </a:cubicBezTo>
                  <a:cubicBezTo>
                    <a:pt x="139" y="291"/>
                    <a:pt x="139" y="291"/>
                    <a:pt x="139" y="291"/>
                  </a:cubicBezTo>
                  <a:cubicBezTo>
                    <a:pt x="143" y="291"/>
                    <a:pt x="145" y="292"/>
                    <a:pt x="149" y="291"/>
                  </a:cubicBezTo>
                  <a:cubicBezTo>
                    <a:pt x="149" y="292"/>
                    <a:pt x="149" y="292"/>
                    <a:pt x="149" y="292"/>
                  </a:cubicBezTo>
                  <a:cubicBezTo>
                    <a:pt x="158" y="291"/>
                    <a:pt x="164" y="292"/>
                    <a:pt x="164" y="291"/>
                  </a:cubicBezTo>
                  <a:cubicBezTo>
                    <a:pt x="167" y="292"/>
                    <a:pt x="155" y="291"/>
                    <a:pt x="160" y="293"/>
                  </a:cubicBezTo>
                  <a:cubicBezTo>
                    <a:pt x="190" y="291"/>
                    <a:pt x="221" y="292"/>
                    <a:pt x="251" y="292"/>
                  </a:cubicBezTo>
                  <a:cubicBezTo>
                    <a:pt x="254" y="292"/>
                    <a:pt x="257" y="292"/>
                    <a:pt x="257" y="293"/>
                  </a:cubicBezTo>
                  <a:cubicBezTo>
                    <a:pt x="260" y="293"/>
                    <a:pt x="269" y="293"/>
                    <a:pt x="272" y="292"/>
                  </a:cubicBezTo>
                  <a:cubicBezTo>
                    <a:pt x="271" y="292"/>
                    <a:pt x="273" y="293"/>
                    <a:pt x="275" y="293"/>
                  </a:cubicBezTo>
                  <a:cubicBezTo>
                    <a:pt x="281" y="293"/>
                    <a:pt x="281" y="291"/>
                    <a:pt x="287" y="292"/>
                  </a:cubicBezTo>
                  <a:cubicBezTo>
                    <a:pt x="285" y="292"/>
                    <a:pt x="284" y="293"/>
                    <a:pt x="285" y="293"/>
                  </a:cubicBezTo>
                  <a:cubicBezTo>
                    <a:pt x="290" y="292"/>
                    <a:pt x="297" y="292"/>
                    <a:pt x="303" y="292"/>
                  </a:cubicBezTo>
                  <a:cubicBezTo>
                    <a:pt x="302" y="292"/>
                    <a:pt x="300" y="292"/>
                    <a:pt x="301" y="293"/>
                  </a:cubicBezTo>
                  <a:cubicBezTo>
                    <a:pt x="307" y="291"/>
                    <a:pt x="313" y="293"/>
                    <a:pt x="319" y="292"/>
                  </a:cubicBezTo>
                  <a:cubicBezTo>
                    <a:pt x="316" y="293"/>
                    <a:pt x="316" y="293"/>
                    <a:pt x="316" y="293"/>
                  </a:cubicBezTo>
                  <a:cubicBezTo>
                    <a:pt x="326" y="294"/>
                    <a:pt x="319" y="291"/>
                    <a:pt x="327" y="292"/>
                  </a:cubicBezTo>
                  <a:cubicBezTo>
                    <a:pt x="325" y="292"/>
                    <a:pt x="326" y="292"/>
                    <a:pt x="326" y="293"/>
                  </a:cubicBezTo>
                  <a:cubicBezTo>
                    <a:pt x="333" y="291"/>
                    <a:pt x="346" y="292"/>
                    <a:pt x="353" y="291"/>
                  </a:cubicBezTo>
                  <a:cubicBezTo>
                    <a:pt x="353" y="291"/>
                    <a:pt x="353" y="292"/>
                    <a:pt x="353" y="292"/>
                  </a:cubicBezTo>
                  <a:cubicBezTo>
                    <a:pt x="361" y="291"/>
                    <a:pt x="370" y="292"/>
                    <a:pt x="379" y="291"/>
                  </a:cubicBezTo>
                  <a:cubicBezTo>
                    <a:pt x="382" y="292"/>
                    <a:pt x="378" y="293"/>
                    <a:pt x="386" y="293"/>
                  </a:cubicBezTo>
                  <a:cubicBezTo>
                    <a:pt x="386" y="291"/>
                    <a:pt x="401" y="292"/>
                    <a:pt x="396" y="290"/>
                  </a:cubicBezTo>
                  <a:cubicBezTo>
                    <a:pt x="404" y="291"/>
                    <a:pt x="415" y="291"/>
                    <a:pt x="420" y="291"/>
                  </a:cubicBezTo>
                  <a:cubicBezTo>
                    <a:pt x="417" y="291"/>
                    <a:pt x="424" y="293"/>
                    <a:pt x="418" y="293"/>
                  </a:cubicBezTo>
                  <a:cubicBezTo>
                    <a:pt x="422" y="294"/>
                    <a:pt x="422" y="294"/>
                    <a:pt x="422" y="294"/>
                  </a:cubicBezTo>
                  <a:cubicBezTo>
                    <a:pt x="422" y="295"/>
                    <a:pt x="418" y="294"/>
                    <a:pt x="419" y="295"/>
                  </a:cubicBezTo>
                  <a:cubicBezTo>
                    <a:pt x="422" y="295"/>
                    <a:pt x="431" y="294"/>
                    <a:pt x="434" y="294"/>
                  </a:cubicBezTo>
                  <a:cubicBezTo>
                    <a:pt x="440" y="293"/>
                    <a:pt x="445" y="291"/>
                    <a:pt x="454" y="291"/>
                  </a:cubicBezTo>
                  <a:cubicBezTo>
                    <a:pt x="451" y="291"/>
                    <a:pt x="455" y="292"/>
                    <a:pt x="455" y="293"/>
                  </a:cubicBezTo>
                  <a:cubicBezTo>
                    <a:pt x="467" y="290"/>
                    <a:pt x="467" y="290"/>
                    <a:pt x="467" y="290"/>
                  </a:cubicBezTo>
                  <a:cubicBezTo>
                    <a:pt x="470" y="290"/>
                    <a:pt x="467" y="291"/>
                    <a:pt x="472" y="291"/>
                  </a:cubicBezTo>
                  <a:cubicBezTo>
                    <a:pt x="472" y="290"/>
                    <a:pt x="474" y="290"/>
                    <a:pt x="475" y="290"/>
                  </a:cubicBezTo>
                  <a:cubicBezTo>
                    <a:pt x="476" y="290"/>
                    <a:pt x="488" y="289"/>
                    <a:pt x="489" y="291"/>
                  </a:cubicBezTo>
                  <a:cubicBezTo>
                    <a:pt x="491" y="292"/>
                    <a:pt x="484" y="291"/>
                    <a:pt x="488" y="292"/>
                  </a:cubicBezTo>
                  <a:cubicBezTo>
                    <a:pt x="493" y="292"/>
                    <a:pt x="494" y="291"/>
                    <a:pt x="499" y="291"/>
                  </a:cubicBezTo>
                  <a:cubicBezTo>
                    <a:pt x="499" y="291"/>
                    <a:pt x="499" y="291"/>
                    <a:pt x="499" y="291"/>
                  </a:cubicBezTo>
                  <a:cubicBezTo>
                    <a:pt x="503" y="292"/>
                    <a:pt x="511" y="291"/>
                    <a:pt x="506" y="290"/>
                  </a:cubicBezTo>
                  <a:cubicBezTo>
                    <a:pt x="504" y="290"/>
                    <a:pt x="507" y="291"/>
                    <a:pt x="504" y="290"/>
                  </a:cubicBezTo>
                  <a:cubicBezTo>
                    <a:pt x="506" y="289"/>
                    <a:pt x="513" y="289"/>
                    <a:pt x="519" y="289"/>
                  </a:cubicBezTo>
                  <a:cubicBezTo>
                    <a:pt x="517" y="289"/>
                    <a:pt x="517" y="290"/>
                    <a:pt x="516" y="290"/>
                  </a:cubicBezTo>
                  <a:cubicBezTo>
                    <a:pt x="524" y="289"/>
                    <a:pt x="531" y="288"/>
                    <a:pt x="540" y="288"/>
                  </a:cubicBezTo>
                  <a:cubicBezTo>
                    <a:pt x="539" y="288"/>
                    <a:pt x="538" y="289"/>
                    <a:pt x="537" y="289"/>
                  </a:cubicBezTo>
                  <a:cubicBezTo>
                    <a:pt x="547" y="290"/>
                    <a:pt x="559" y="287"/>
                    <a:pt x="568" y="289"/>
                  </a:cubicBezTo>
                  <a:cubicBezTo>
                    <a:pt x="566" y="289"/>
                    <a:pt x="567" y="288"/>
                    <a:pt x="567" y="288"/>
                  </a:cubicBezTo>
                  <a:cubicBezTo>
                    <a:pt x="573" y="288"/>
                    <a:pt x="572" y="289"/>
                    <a:pt x="576" y="289"/>
                  </a:cubicBezTo>
                  <a:cubicBezTo>
                    <a:pt x="576" y="290"/>
                    <a:pt x="580" y="289"/>
                    <a:pt x="584" y="288"/>
                  </a:cubicBezTo>
                  <a:cubicBezTo>
                    <a:pt x="585" y="288"/>
                    <a:pt x="585" y="288"/>
                    <a:pt x="584" y="289"/>
                  </a:cubicBezTo>
                  <a:cubicBezTo>
                    <a:pt x="591" y="288"/>
                    <a:pt x="607" y="287"/>
                    <a:pt x="618" y="288"/>
                  </a:cubicBezTo>
                  <a:cubicBezTo>
                    <a:pt x="617" y="288"/>
                    <a:pt x="625" y="286"/>
                    <a:pt x="627" y="286"/>
                  </a:cubicBezTo>
                  <a:cubicBezTo>
                    <a:pt x="626" y="288"/>
                    <a:pt x="626" y="288"/>
                    <a:pt x="626" y="288"/>
                  </a:cubicBezTo>
                  <a:cubicBezTo>
                    <a:pt x="627" y="288"/>
                    <a:pt x="628" y="288"/>
                    <a:pt x="629" y="288"/>
                  </a:cubicBezTo>
                  <a:cubicBezTo>
                    <a:pt x="630" y="288"/>
                    <a:pt x="630" y="288"/>
                    <a:pt x="631" y="288"/>
                  </a:cubicBezTo>
                  <a:cubicBezTo>
                    <a:pt x="632" y="288"/>
                    <a:pt x="634" y="288"/>
                    <a:pt x="635" y="288"/>
                  </a:cubicBezTo>
                  <a:cubicBezTo>
                    <a:pt x="633" y="288"/>
                    <a:pt x="632" y="288"/>
                    <a:pt x="631" y="288"/>
                  </a:cubicBezTo>
                  <a:cubicBezTo>
                    <a:pt x="631" y="288"/>
                    <a:pt x="631" y="288"/>
                    <a:pt x="630" y="288"/>
                  </a:cubicBezTo>
                  <a:cubicBezTo>
                    <a:pt x="631" y="288"/>
                    <a:pt x="633" y="288"/>
                    <a:pt x="635" y="288"/>
                  </a:cubicBezTo>
                  <a:cubicBezTo>
                    <a:pt x="635" y="288"/>
                    <a:pt x="635" y="288"/>
                    <a:pt x="636" y="288"/>
                  </a:cubicBezTo>
                  <a:cubicBezTo>
                    <a:pt x="637" y="288"/>
                    <a:pt x="636" y="288"/>
                    <a:pt x="635" y="288"/>
                  </a:cubicBezTo>
                  <a:cubicBezTo>
                    <a:pt x="639" y="288"/>
                    <a:pt x="644" y="287"/>
                    <a:pt x="642" y="288"/>
                  </a:cubicBezTo>
                  <a:cubicBezTo>
                    <a:pt x="641" y="289"/>
                    <a:pt x="641" y="289"/>
                    <a:pt x="641" y="289"/>
                  </a:cubicBezTo>
                  <a:cubicBezTo>
                    <a:pt x="643" y="289"/>
                    <a:pt x="638" y="291"/>
                    <a:pt x="644" y="289"/>
                  </a:cubicBezTo>
                  <a:cubicBezTo>
                    <a:pt x="648" y="284"/>
                    <a:pt x="644" y="287"/>
                    <a:pt x="648" y="283"/>
                  </a:cubicBezTo>
                  <a:cubicBezTo>
                    <a:pt x="651" y="280"/>
                    <a:pt x="651" y="280"/>
                    <a:pt x="651" y="280"/>
                  </a:cubicBezTo>
                  <a:cubicBezTo>
                    <a:pt x="650" y="279"/>
                    <a:pt x="656" y="275"/>
                    <a:pt x="653" y="276"/>
                  </a:cubicBezTo>
                  <a:cubicBezTo>
                    <a:pt x="654" y="276"/>
                    <a:pt x="660" y="268"/>
                    <a:pt x="661" y="270"/>
                  </a:cubicBezTo>
                  <a:cubicBezTo>
                    <a:pt x="661" y="272"/>
                    <a:pt x="661" y="272"/>
                    <a:pt x="661" y="272"/>
                  </a:cubicBezTo>
                  <a:cubicBezTo>
                    <a:pt x="663" y="269"/>
                    <a:pt x="664" y="267"/>
                    <a:pt x="665" y="265"/>
                  </a:cubicBezTo>
                  <a:cubicBezTo>
                    <a:pt x="665" y="264"/>
                    <a:pt x="666" y="264"/>
                    <a:pt x="666" y="264"/>
                  </a:cubicBezTo>
                  <a:cubicBezTo>
                    <a:pt x="665" y="262"/>
                    <a:pt x="672" y="259"/>
                    <a:pt x="673" y="255"/>
                  </a:cubicBezTo>
                  <a:cubicBezTo>
                    <a:pt x="679" y="251"/>
                    <a:pt x="686" y="243"/>
                    <a:pt x="689" y="241"/>
                  </a:cubicBezTo>
                  <a:cubicBezTo>
                    <a:pt x="692" y="237"/>
                    <a:pt x="695" y="233"/>
                    <a:pt x="700" y="230"/>
                  </a:cubicBezTo>
                  <a:cubicBezTo>
                    <a:pt x="699" y="230"/>
                    <a:pt x="698" y="232"/>
                    <a:pt x="698" y="232"/>
                  </a:cubicBezTo>
                  <a:cubicBezTo>
                    <a:pt x="701" y="230"/>
                    <a:pt x="701" y="229"/>
                    <a:pt x="703" y="226"/>
                  </a:cubicBezTo>
                  <a:cubicBezTo>
                    <a:pt x="703" y="227"/>
                    <a:pt x="710" y="222"/>
                    <a:pt x="713" y="219"/>
                  </a:cubicBezTo>
                  <a:cubicBezTo>
                    <a:pt x="716" y="215"/>
                    <a:pt x="714" y="216"/>
                    <a:pt x="714" y="215"/>
                  </a:cubicBezTo>
                  <a:cubicBezTo>
                    <a:pt x="719" y="213"/>
                    <a:pt x="724" y="204"/>
                    <a:pt x="729" y="201"/>
                  </a:cubicBezTo>
                  <a:cubicBezTo>
                    <a:pt x="728" y="202"/>
                    <a:pt x="724" y="207"/>
                    <a:pt x="728" y="204"/>
                  </a:cubicBezTo>
                  <a:cubicBezTo>
                    <a:pt x="733" y="202"/>
                    <a:pt x="734" y="196"/>
                    <a:pt x="740" y="192"/>
                  </a:cubicBezTo>
                  <a:cubicBezTo>
                    <a:pt x="737" y="192"/>
                    <a:pt x="737" y="192"/>
                    <a:pt x="737" y="192"/>
                  </a:cubicBezTo>
                  <a:cubicBezTo>
                    <a:pt x="740" y="190"/>
                    <a:pt x="744" y="183"/>
                    <a:pt x="745" y="185"/>
                  </a:cubicBezTo>
                  <a:cubicBezTo>
                    <a:pt x="747" y="182"/>
                    <a:pt x="752" y="179"/>
                    <a:pt x="750" y="178"/>
                  </a:cubicBezTo>
                  <a:cubicBezTo>
                    <a:pt x="760" y="170"/>
                    <a:pt x="771" y="156"/>
                    <a:pt x="779" y="153"/>
                  </a:cubicBezTo>
                  <a:cubicBezTo>
                    <a:pt x="779" y="152"/>
                    <a:pt x="780" y="151"/>
                    <a:pt x="781" y="150"/>
                  </a:cubicBezTo>
                  <a:cubicBezTo>
                    <a:pt x="781" y="150"/>
                    <a:pt x="780" y="150"/>
                    <a:pt x="780" y="150"/>
                  </a:cubicBezTo>
                  <a:cubicBezTo>
                    <a:pt x="779" y="151"/>
                    <a:pt x="779" y="152"/>
                    <a:pt x="778" y="152"/>
                  </a:cubicBezTo>
                  <a:cubicBezTo>
                    <a:pt x="779" y="151"/>
                    <a:pt x="779" y="150"/>
                    <a:pt x="779" y="150"/>
                  </a:cubicBezTo>
                  <a:cubicBezTo>
                    <a:pt x="779" y="150"/>
                    <a:pt x="779" y="150"/>
                    <a:pt x="779" y="150"/>
                  </a:cubicBezTo>
                  <a:cubicBezTo>
                    <a:pt x="777" y="149"/>
                    <a:pt x="773" y="146"/>
                    <a:pt x="768" y="141"/>
                  </a:cubicBezTo>
                  <a:cubicBezTo>
                    <a:pt x="769" y="141"/>
                    <a:pt x="769" y="140"/>
                    <a:pt x="766" y="138"/>
                  </a:cubicBezTo>
                  <a:cubicBezTo>
                    <a:pt x="761" y="135"/>
                    <a:pt x="761" y="135"/>
                    <a:pt x="761" y="135"/>
                  </a:cubicBezTo>
                  <a:cubicBezTo>
                    <a:pt x="756" y="129"/>
                    <a:pt x="759" y="131"/>
                    <a:pt x="760" y="130"/>
                  </a:cubicBezTo>
                  <a:cubicBezTo>
                    <a:pt x="757" y="127"/>
                    <a:pt x="754" y="124"/>
                    <a:pt x="752" y="123"/>
                  </a:cubicBezTo>
                  <a:cubicBezTo>
                    <a:pt x="750" y="119"/>
                    <a:pt x="750" y="119"/>
                    <a:pt x="750" y="119"/>
                  </a:cubicBezTo>
                  <a:cubicBezTo>
                    <a:pt x="751" y="122"/>
                    <a:pt x="747" y="117"/>
                    <a:pt x="746" y="116"/>
                  </a:cubicBezTo>
                  <a:cubicBezTo>
                    <a:pt x="747" y="117"/>
                    <a:pt x="747" y="117"/>
                    <a:pt x="747" y="117"/>
                  </a:cubicBezTo>
                  <a:cubicBezTo>
                    <a:pt x="747" y="116"/>
                    <a:pt x="744" y="113"/>
                    <a:pt x="742" y="112"/>
                  </a:cubicBezTo>
                  <a:cubicBezTo>
                    <a:pt x="742" y="113"/>
                    <a:pt x="745" y="116"/>
                    <a:pt x="746" y="118"/>
                  </a:cubicBezTo>
                  <a:cubicBezTo>
                    <a:pt x="745" y="117"/>
                    <a:pt x="743" y="115"/>
                    <a:pt x="740" y="113"/>
                  </a:cubicBezTo>
                  <a:cubicBezTo>
                    <a:pt x="742" y="113"/>
                    <a:pt x="736" y="108"/>
                    <a:pt x="734" y="106"/>
                  </a:cubicBezTo>
                  <a:cubicBezTo>
                    <a:pt x="732" y="104"/>
                    <a:pt x="731" y="104"/>
                    <a:pt x="730" y="103"/>
                  </a:cubicBezTo>
                  <a:cubicBezTo>
                    <a:pt x="731" y="103"/>
                    <a:pt x="726" y="99"/>
                    <a:pt x="729" y="101"/>
                  </a:cubicBezTo>
                  <a:cubicBezTo>
                    <a:pt x="730" y="101"/>
                    <a:pt x="730" y="103"/>
                    <a:pt x="732" y="104"/>
                  </a:cubicBezTo>
                  <a:cubicBezTo>
                    <a:pt x="731" y="102"/>
                    <a:pt x="732" y="101"/>
                    <a:pt x="728" y="99"/>
                  </a:cubicBezTo>
                  <a:cubicBezTo>
                    <a:pt x="725" y="97"/>
                    <a:pt x="727" y="101"/>
                    <a:pt x="722" y="96"/>
                  </a:cubicBezTo>
                  <a:cubicBezTo>
                    <a:pt x="724" y="97"/>
                    <a:pt x="724" y="97"/>
                    <a:pt x="726" y="97"/>
                  </a:cubicBezTo>
                  <a:cubicBezTo>
                    <a:pt x="722" y="92"/>
                    <a:pt x="722" y="92"/>
                    <a:pt x="722" y="92"/>
                  </a:cubicBezTo>
                  <a:cubicBezTo>
                    <a:pt x="721" y="93"/>
                    <a:pt x="721" y="93"/>
                    <a:pt x="721" y="93"/>
                  </a:cubicBezTo>
                  <a:cubicBezTo>
                    <a:pt x="720" y="92"/>
                    <a:pt x="721" y="92"/>
                    <a:pt x="721" y="92"/>
                  </a:cubicBezTo>
                  <a:cubicBezTo>
                    <a:pt x="718" y="91"/>
                    <a:pt x="713" y="85"/>
                    <a:pt x="712" y="85"/>
                  </a:cubicBezTo>
                  <a:cubicBezTo>
                    <a:pt x="709" y="83"/>
                    <a:pt x="707" y="80"/>
                    <a:pt x="705" y="78"/>
                  </a:cubicBezTo>
                  <a:cubicBezTo>
                    <a:pt x="706" y="78"/>
                    <a:pt x="706" y="78"/>
                    <a:pt x="706" y="78"/>
                  </a:cubicBezTo>
                  <a:cubicBezTo>
                    <a:pt x="703" y="75"/>
                    <a:pt x="700" y="72"/>
                    <a:pt x="697" y="70"/>
                  </a:cubicBezTo>
                  <a:cubicBezTo>
                    <a:pt x="697" y="70"/>
                    <a:pt x="697" y="70"/>
                    <a:pt x="697" y="70"/>
                  </a:cubicBezTo>
                  <a:cubicBezTo>
                    <a:pt x="696" y="68"/>
                    <a:pt x="692" y="65"/>
                    <a:pt x="690" y="64"/>
                  </a:cubicBezTo>
                  <a:cubicBezTo>
                    <a:pt x="687" y="59"/>
                    <a:pt x="691" y="60"/>
                    <a:pt x="686" y="56"/>
                  </a:cubicBezTo>
                  <a:cubicBezTo>
                    <a:pt x="683" y="53"/>
                    <a:pt x="679" y="52"/>
                    <a:pt x="680" y="54"/>
                  </a:cubicBezTo>
                  <a:cubicBezTo>
                    <a:pt x="674" y="47"/>
                    <a:pt x="665" y="40"/>
                    <a:pt x="660" y="33"/>
                  </a:cubicBezTo>
                  <a:cubicBezTo>
                    <a:pt x="659" y="32"/>
                    <a:pt x="659" y="33"/>
                    <a:pt x="657" y="31"/>
                  </a:cubicBezTo>
                  <a:cubicBezTo>
                    <a:pt x="652" y="26"/>
                    <a:pt x="647" y="21"/>
                    <a:pt x="642" y="16"/>
                  </a:cubicBezTo>
                  <a:cubicBezTo>
                    <a:pt x="641" y="16"/>
                    <a:pt x="641" y="16"/>
                    <a:pt x="641" y="16"/>
                  </a:cubicBezTo>
                  <a:cubicBezTo>
                    <a:pt x="638" y="16"/>
                    <a:pt x="638" y="16"/>
                    <a:pt x="638" y="16"/>
                  </a:cubicBezTo>
                  <a:cubicBezTo>
                    <a:pt x="634" y="16"/>
                    <a:pt x="631" y="15"/>
                    <a:pt x="629" y="15"/>
                  </a:cubicBezTo>
                  <a:cubicBezTo>
                    <a:pt x="633" y="14"/>
                    <a:pt x="629" y="14"/>
                    <a:pt x="629" y="13"/>
                  </a:cubicBezTo>
                  <a:cubicBezTo>
                    <a:pt x="626" y="14"/>
                    <a:pt x="625" y="12"/>
                    <a:pt x="624" y="14"/>
                  </a:cubicBezTo>
                  <a:cubicBezTo>
                    <a:pt x="624" y="15"/>
                    <a:pt x="624" y="15"/>
                    <a:pt x="628" y="16"/>
                  </a:cubicBezTo>
                  <a:cubicBezTo>
                    <a:pt x="619" y="16"/>
                    <a:pt x="607" y="16"/>
                    <a:pt x="602" y="15"/>
                  </a:cubicBezTo>
                  <a:cubicBezTo>
                    <a:pt x="604" y="16"/>
                    <a:pt x="603" y="16"/>
                    <a:pt x="601" y="16"/>
                  </a:cubicBezTo>
                  <a:cubicBezTo>
                    <a:pt x="601" y="15"/>
                    <a:pt x="595" y="14"/>
                    <a:pt x="591" y="15"/>
                  </a:cubicBezTo>
                  <a:cubicBezTo>
                    <a:pt x="590" y="16"/>
                    <a:pt x="590" y="16"/>
                    <a:pt x="590" y="16"/>
                  </a:cubicBezTo>
                  <a:cubicBezTo>
                    <a:pt x="587" y="15"/>
                    <a:pt x="587" y="15"/>
                    <a:pt x="587" y="15"/>
                  </a:cubicBezTo>
                  <a:cubicBezTo>
                    <a:pt x="585" y="15"/>
                    <a:pt x="585" y="17"/>
                    <a:pt x="580" y="16"/>
                  </a:cubicBezTo>
                  <a:cubicBezTo>
                    <a:pt x="580" y="16"/>
                    <a:pt x="580" y="15"/>
                    <a:pt x="579" y="15"/>
                  </a:cubicBezTo>
                  <a:cubicBezTo>
                    <a:pt x="574" y="16"/>
                    <a:pt x="567" y="17"/>
                    <a:pt x="562" y="16"/>
                  </a:cubicBezTo>
                  <a:cubicBezTo>
                    <a:pt x="558" y="15"/>
                    <a:pt x="558" y="15"/>
                    <a:pt x="558" y="15"/>
                  </a:cubicBezTo>
                  <a:cubicBezTo>
                    <a:pt x="556" y="15"/>
                    <a:pt x="552" y="16"/>
                    <a:pt x="556" y="16"/>
                  </a:cubicBezTo>
                  <a:cubicBezTo>
                    <a:pt x="547" y="16"/>
                    <a:pt x="541" y="15"/>
                    <a:pt x="539" y="14"/>
                  </a:cubicBezTo>
                  <a:cubicBezTo>
                    <a:pt x="523" y="17"/>
                    <a:pt x="501" y="17"/>
                    <a:pt x="483" y="17"/>
                  </a:cubicBezTo>
                  <a:cubicBezTo>
                    <a:pt x="484" y="16"/>
                    <a:pt x="484" y="16"/>
                    <a:pt x="484" y="16"/>
                  </a:cubicBezTo>
                  <a:cubicBezTo>
                    <a:pt x="479" y="16"/>
                    <a:pt x="481" y="18"/>
                    <a:pt x="478" y="17"/>
                  </a:cubicBezTo>
                  <a:cubicBezTo>
                    <a:pt x="480" y="16"/>
                    <a:pt x="474" y="16"/>
                    <a:pt x="478" y="15"/>
                  </a:cubicBezTo>
                  <a:cubicBezTo>
                    <a:pt x="471" y="14"/>
                    <a:pt x="469" y="16"/>
                    <a:pt x="465" y="16"/>
                  </a:cubicBezTo>
                  <a:cubicBezTo>
                    <a:pt x="464" y="17"/>
                    <a:pt x="468" y="16"/>
                    <a:pt x="468" y="17"/>
                  </a:cubicBezTo>
                  <a:cubicBezTo>
                    <a:pt x="467" y="17"/>
                    <a:pt x="458" y="16"/>
                    <a:pt x="457" y="18"/>
                  </a:cubicBezTo>
                  <a:cubicBezTo>
                    <a:pt x="455" y="17"/>
                    <a:pt x="457" y="16"/>
                    <a:pt x="458" y="15"/>
                  </a:cubicBezTo>
                  <a:cubicBezTo>
                    <a:pt x="453" y="16"/>
                    <a:pt x="453" y="16"/>
                    <a:pt x="453" y="16"/>
                  </a:cubicBezTo>
                  <a:cubicBezTo>
                    <a:pt x="448" y="14"/>
                    <a:pt x="465" y="13"/>
                    <a:pt x="460" y="11"/>
                  </a:cubicBezTo>
                  <a:cubicBezTo>
                    <a:pt x="456" y="11"/>
                    <a:pt x="456" y="11"/>
                    <a:pt x="456" y="11"/>
                  </a:cubicBezTo>
                  <a:cubicBezTo>
                    <a:pt x="452" y="10"/>
                    <a:pt x="466" y="10"/>
                    <a:pt x="456" y="9"/>
                  </a:cubicBezTo>
                  <a:cubicBezTo>
                    <a:pt x="452" y="10"/>
                    <a:pt x="449" y="12"/>
                    <a:pt x="452" y="13"/>
                  </a:cubicBezTo>
                  <a:cubicBezTo>
                    <a:pt x="444" y="13"/>
                    <a:pt x="448" y="16"/>
                    <a:pt x="439" y="16"/>
                  </a:cubicBezTo>
                  <a:cubicBezTo>
                    <a:pt x="436" y="15"/>
                    <a:pt x="446" y="16"/>
                    <a:pt x="445" y="14"/>
                  </a:cubicBezTo>
                  <a:cubicBezTo>
                    <a:pt x="440" y="13"/>
                    <a:pt x="436" y="15"/>
                    <a:pt x="432" y="15"/>
                  </a:cubicBezTo>
                  <a:cubicBezTo>
                    <a:pt x="436" y="15"/>
                    <a:pt x="433" y="17"/>
                    <a:pt x="430" y="17"/>
                  </a:cubicBezTo>
                  <a:cubicBezTo>
                    <a:pt x="425" y="16"/>
                    <a:pt x="433" y="16"/>
                    <a:pt x="426" y="15"/>
                  </a:cubicBezTo>
                  <a:cubicBezTo>
                    <a:pt x="425" y="16"/>
                    <a:pt x="419" y="17"/>
                    <a:pt x="424" y="17"/>
                  </a:cubicBezTo>
                  <a:cubicBezTo>
                    <a:pt x="422" y="19"/>
                    <a:pt x="417" y="17"/>
                    <a:pt x="413" y="18"/>
                  </a:cubicBezTo>
                  <a:cubicBezTo>
                    <a:pt x="411" y="17"/>
                    <a:pt x="420" y="15"/>
                    <a:pt x="413" y="15"/>
                  </a:cubicBezTo>
                  <a:cubicBezTo>
                    <a:pt x="414" y="16"/>
                    <a:pt x="404" y="16"/>
                    <a:pt x="408" y="18"/>
                  </a:cubicBezTo>
                  <a:cubicBezTo>
                    <a:pt x="405" y="18"/>
                    <a:pt x="404" y="17"/>
                    <a:pt x="407" y="16"/>
                  </a:cubicBezTo>
                  <a:cubicBezTo>
                    <a:pt x="402" y="15"/>
                    <a:pt x="397" y="18"/>
                    <a:pt x="395" y="16"/>
                  </a:cubicBezTo>
                  <a:cubicBezTo>
                    <a:pt x="394" y="17"/>
                    <a:pt x="394" y="17"/>
                    <a:pt x="394" y="17"/>
                  </a:cubicBezTo>
                  <a:cubicBezTo>
                    <a:pt x="392" y="17"/>
                    <a:pt x="391" y="16"/>
                    <a:pt x="388" y="16"/>
                  </a:cubicBezTo>
                  <a:cubicBezTo>
                    <a:pt x="385" y="16"/>
                    <a:pt x="377" y="17"/>
                    <a:pt x="377" y="16"/>
                  </a:cubicBezTo>
                  <a:cubicBezTo>
                    <a:pt x="376" y="16"/>
                    <a:pt x="367" y="16"/>
                    <a:pt x="371" y="17"/>
                  </a:cubicBezTo>
                  <a:cubicBezTo>
                    <a:pt x="376" y="18"/>
                    <a:pt x="377" y="16"/>
                    <a:pt x="380" y="18"/>
                  </a:cubicBezTo>
                  <a:cubicBezTo>
                    <a:pt x="376" y="16"/>
                    <a:pt x="372" y="18"/>
                    <a:pt x="369" y="19"/>
                  </a:cubicBezTo>
                  <a:cubicBezTo>
                    <a:pt x="369" y="18"/>
                    <a:pt x="369" y="18"/>
                    <a:pt x="369" y="18"/>
                  </a:cubicBezTo>
                  <a:cubicBezTo>
                    <a:pt x="367" y="18"/>
                    <a:pt x="363" y="18"/>
                    <a:pt x="362" y="19"/>
                  </a:cubicBezTo>
                  <a:cubicBezTo>
                    <a:pt x="363" y="18"/>
                    <a:pt x="362" y="18"/>
                    <a:pt x="361" y="18"/>
                  </a:cubicBezTo>
                  <a:cubicBezTo>
                    <a:pt x="359" y="19"/>
                    <a:pt x="359" y="19"/>
                    <a:pt x="359" y="19"/>
                  </a:cubicBezTo>
                  <a:cubicBezTo>
                    <a:pt x="352" y="19"/>
                    <a:pt x="357" y="17"/>
                    <a:pt x="350" y="17"/>
                  </a:cubicBezTo>
                  <a:cubicBezTo>
                    <a:pt x="355" y="16"/>
                    <a:pt x="355" y="16"/>
                    <a:pt x="355" y="16"/>
                  </a:cubicBezTo>
                  <a:cubicBezTo>
                    <a:pt x="354" y="16"/>
                    <a:pt x="352" y="15"/>
                    <a:pt x="349" y="16"/>
                  </a:cubicBezTo>
                  <a:cubicBezTo>
                    <a:pt x="347" y="17"/>
                    <a:pt x="345" y="18"/>
                    <a:pt x="344" y="19"/>
                  </a:cubicBezTo>
                  <a:cubicBezTo>
                    <a:pt x="340" y="19"/>
                    <a:pt x="342" y="18"/>
                    <a:pt x="338" y="19"/>
                  </a:cubicBezTo>
                  <a:cubicBezTo>
                    <a:pt x="343" y="17"/>
                    <a:pt x="343" y="17"/>
                    <a:pt x="343" y="17"/>
                  </a:cubicBezTo>
                  <a:cubicBezTo>
                    <a:pt x="344" y="17"/>
                    <a:pt x="340" y="16"/>
                    <a:pt x="334" y="16"/>
                  </a:cubicBezTo>
                  <a:cubicBezTo>
                    <a:pt x="331" y="16"/>
                    <a:pt x="326" y="18"/>
                    <a:pt x="331" y="18"/>
                  </a:cubicBezTo>
                  <a:cubicBezTo>
                    <a:pt x="328" y="18"/>
                    <a:pt x="325" y="18"/>
                    <a:pt x="327" y="17"/>
                  </a:cubicBezTo>
                  <a:cubicBezTo>
                    <a:pt x="321" y="17"/>
                    <a:pt x="327" y="18"/>
                    <a:pt x="322" y="19"/>
                  </a:cubicBezTo>
                  <a:cubicBezTo>
                    <a:pt x="320" y="18"/>
                    <a:pt x="313" y="17"/>
                    <a:pt x="309" y="16"/>
                  </a:cubicBezTo>
                  <a:cubicBezTo>
                    <a:pt x="315" y="14"/>
                    <a:pt x="315" y="14"/>
                    <a:pt x="315" y="14"/>
                  </a:cubicBezTo>
                  <a:cubicBezTo>
                    <a:pt x="311" y="14"/>
                    <a:pt x="311" y="14"/>
                    <a:pt x="311" y="14"/>
                  </a:cubicBezTo>
                  <a:cubicBezTo>
                    <a:pt x="316" y="13"/>
                    <a:pt x="309" y="13"/>
                    <a:pt x="312" y="12"/>
                  </a:cubicBezTo>
                  <a:cubicBezTo>
                    <a:pt x="309" y="11"/>
                    <a:pt x="306" y="12"/>
                    <a:pt x="304" y="12"/>
                  </a:cubicBezTo>
                  <a:cubicBezTo>
                    <a:pt x="311" y="15"/>
                    <a:pt x="296" y="15"/>
                    <a:pt x="298" y="18"/>
                  </a:cubicBezTo>
                  <a:cubicBezTo>
                    <a:pt x="288" y="18"/>
                    <a:pt x="291" y="12"/>
                    <a:pt x="281" y="16"/>
                  </a:cubicBezTo>
                  <a:cubicBezTo>
                    <a:pt x="282" y="16"/>
                    <a:pt x="280" y="17"/>
                    <a:pt x="282" y="17"/>
                  </a:cubicBezTo>
                  <a:cubicBezTo>
                    <a:pt x="278" y="18"/>
                    <a:pt x="279" y="19"/>
                    <a:pt x="273" y="19"/>
                  </a:cubicBezTo>
                  <a:cubicBezTo>
                    <a:pt x="278" y="18"/>
                    <a:pt x="267" y="16"/>
                    <a:pt x="275" y="15"/>
                  </a:cubicBezTo>
                  <a:cubicBezTo>
                    <a:pt x="274" y="16"/>
                    <a:pt x="279" y="16"/>
                    <a:pt x="280" y="15"/>
                  </a:cubicBezTo>
                  <a:cubicBezTo>
                    <a:pt x="278" y="15"/>
                    <a:pt x="281" y="13"/>
                    <a:pt x="274" y="13"/>
                  </a:cubicBezTo>
                  <a:cubicBezTo>
                    <a:pt x="271" y="14"/>
                    <a:pt x="265" y="14"/>
                    <a:pt x="266" y="15"/>
                  </a:cubicBezTo>
                  <a:cubicBezTo>
                    <a:pt x="266" y="16"/>
                    <a:pt x="272" y="15"/>
                    <a:pt x="269" y="16"/>
                  </a:cubicBezTo>
                  <a:cubicBezTo>
                    <a:pt x="262" y="16"/>
                    <a:pt x="261" y="14"/>
                    <a:pt x="257" y="16"/>
                  </a:cubicBezTo>
                  <a:cubicBezTo>
                    <a:pt x="262" y="16"/>
                    <a:pt x="263" y="18"/>
                    <a:pt x="263" y="18"/>
                  </a:cubicBezTo>
                  <a:cubicBezTo>
                    <a:pt x="258" y="19"/>
                    <a:pt x="258" y="19"/>
                    <a:pt x="258" y="19"/>
                  </a:cubicBezTo>
                  <a:cubicBezTo>
                    <a:pt x="259" y="18"/>
                    <a:pt x="259" y="18"/>
                    <a:pt x="259" y="18"/>
                  </a:cubicBezTo>
                  <a:cubicBezTo>
                    <a:pt x="250" y="18"/>
                    <a:pt x="256" y="20"/>
                    <a:pt x="247" y="19"/>
                  </a:cubicBezTo>
                  <a:cubicBezTo>
                    <a:pt x="243" y="18"/>
                    <a:pt x="243" y="18"/>
                    <a:pt x="243" y="18"/>
                  </a:cubicBezTo>
                  <a:cubicBezTo>
                    <a:pt x="245" y="16"/>
                    <a:pt x="256" y="18"/>
                    <a:pt x="254" y="16"/>
                  </a:cubicBezTo>
                  <a:cubicBezTo>
                    <a:pt x="249" y="16"/>
                    <a:pt x="247" y="17"/>
                    <a:pt x="241" y="17"/>
                  </a:cubicBezTo>
                  <a:cubicBezTo>
                    <a:pt x="243" y="16"/>
                    <a:pt x="244" y="16"/>
                    <a:pt x="245" y="16"/>
                  </a:cubicBezTo>
                  <a:cubicBezTo>
                    <a:pt x="243" y="16"/>
                    <a:pt x="241" y="13"/>
                    <a:pt x="233" y="15"/>
                  </a:cubicBezTo>
                  <a:cubicBezTo>
                    <a:pt x="229" y="16"/>
                    <a:pt x="232" y="16"/>
                    <a:pt x="232" y="16"/>
                  </a:cubicBezTo>
                  <a:cubicBezTo>
                    <a:pt x="223" y="17"/>
                    <a:pt x="220" y="18"/>
                    <a:pt x="214" y="18"/>
                  </a:cubicBezTo>
                  <a:cubicBezTo>
                    <a:pt x="216" y="16"/>
                    <a:pt x="204" y="18"/>
                    <a:pt x="210" y="16"/>
                  </a:cubicBezTo>
                  <a:cubicBezTo>
                    <a:pt x="213" y="17"/>
                    <a:pt x="227" y="17"/>
                    <a:pt x="230" y="15"/>
                  </a:cubicBezTo>
                  <a:cubicBezTo>
                    <a:pt x="227" y="13"/>
                    <a:pt x="237" y="15"/>
                    <a:pt x="239" y="14"/>
                  </a:cubicBezTo>
                  <a:cubicBezTo>
                    <a:pt x="232" y="13"/>
                    <a:pt x="232" y="12"/>
                    <a:pt x="231" y="10"/>
                  </a:cubicBezTo>
                  <a:cubicBezTo>
                    <a:pt x="229" y="10"/>
                    <a:pt x="227" y="11"/>
                    <a:pt x="226" y="11"/>
                  </a:cubicBezTo>
                  <a:cubicBezTo>
                    <a:pt x="225" y="12"/>
                    <a:pt x="227" y="12"/>
                    <a:pt x="228" y="13"/>
                  </a:cubicBezTo>
                  <a:cubicBezTo>
                    <a:pt x="219" y="13"/>
                    <a:pt x="212" y="14"/>
                    <a:pt x="207" y="15"/>
                  </a:cubicBezTo>
                  <a:cubicBezTo>
                    <a:pt x="204" y="14"/>
                    <a:pt x="205" y="13"/>
                    <a:pt x="208" y="13"/>
                  </a:cubicBezTo>
                  <a:cubicBezTo>
                    <a:pt x="199" y="13"/>
                    <a:pt x="188" y="13"/>
                    <a:pt x="179" y="13"/>
                  </a:cubicBezTo>
                  <a:cubicBezTo>
                    <a:pt x="184" y="14"/>
                    <a:pt x="173" y="14"/>
                    <a:pt x="172" y="14"/>
                  </a:cubicBezTo>
                  <a:cubicBezTo>
                    <a:pt x="172" y="14"/>
                    <a:pt x="171" y="13"/>
                    <a:pt x="171" y="12"/>
                  </a:cubicBezTo>
                  <a:cubicBezTo>
                    <a:pt x="165" y="13"/>
                    <a:pt x="172" y="11"/>
                    <a:pt x="165" y="11"/>
                  </a:cubicBezTo>
                  <a:cubicBezTo>
                    <a:pt x="159" y="12"/>
                    <a:pt x="151" y="13"/>
                    <a:pt x="144" y="13"/>
                  </a:cubicBezTo>
                  <a:cubicBezTo>
                    <a:pt x="135" y="12"/>
                    <a:pt x="121" y="13"/>
                    <a:pt x="114" y="13"/>
                  </a:cubicBezTo>
                  <a:cubicBezTo>
                    <a:pt x="109" y="12"/>
                    <a:pt x="112" y="11"/>
                    <a:pt x="108" y="10"/>
                  </a:cubicBezTo>
                  <a:cubicBezTo>
                    <a:pt x="102" y="10"/>
                    <a:pt x="112" y="12"/>
                    <a:pt x="104" y="11"/>
                  </a:cubicBezTo>
                  <a:cubicBezTo>
                    <a:pt x="104" y="11"/>
                    <a:pt x="104" y="11"/>
                    <a:pt x="104" y="11"/>
                  </a:cubicBezTo>
                  <a:cubicBezTo>
                    <a:pt x="102" y="11"/>
                    <a:pt x="90" y="10"/>
                    <a:pt x="88" y="12"/>
                  </a:cubicBezTo>
                  <a:cubicBezTo>
                    <a:pt x="90" y="11"/>
                    <a:pt x="90" y="11"/>
                    <a:pt x="90" y="11"/>
                  </a:cubicBezTo>
                  <a:cubicBezTo>
                    <a:pt x="89" y="10"/>
                    <a:pt x="87" y="11"/>
                    <a:pt x="86" y="11"/>
                  </a:cubicBezTo>
                  <a:cubicBezTo>
                    <a:pt x="86" y="10"/>
                    <a:pt x="84" y="10"/>
                    <a:pt x="87" y="9"/>
                  </a:cubicBezTo>
                  <a:cubicBezTo>
                    <a:pt x="82" y="8"/>
                    <a:pt x="77" y="10"/>
                    <a:pt x="71" y="10"/>
                  </a:cubicBezTo>
                  <a:cubicBezTo>
                    <a:pt x="75" y="11"/>
                    <a:pt x="75" y="11"/>
                    <a:pt x="75" y="11"/>
                  </a:cubicBezTo>
                  <a:cubicBezTo>
                    <a:pt x="66" y="12"/>
                    <a:pt x="60" y="11"/>
                    <a:pt x="51" y="11"/>
                  </a:cubicBezTo>
                  <a:cubicBezTo>
                    <a:pt x="51" y="10"/>
                    <a:pt x="51" y="10"/>
                    <a:pt x="51" y="10"/>
                  </a:cubicBezTo>
                  <a:cubicBezTo>
                    <a:pt x="46" y="11"/>
                    <a:pt x="46" y="11"/>
                    <a:pt x="46" y="11"/>
                  </a:cubicBezTo>
                  <a:cubicBezTo>
                    <a:pt x="47" y="10"/>
                    <a:pt x="44" y="9"/>
                    <a:pt x="41" y="9"/>
                  </a:cubicBezTo>
                  <a:cubicBezTo>
                    <a:pt x="53" y="7"/>
                    <a:pt x="53" y="7"/>
                    <a:pt x="53" y="7"/>
                  </a:cubicBezTo>
                  <a:cubicBezTo>
                    <a:pt x="57" y="8"/>
                    <a:pt x="49" y="8"/>
                    <a:pt x="51" y="9"/>
                  </a:cubicBezTo>
                  <a:cubicBezTo>
                    <a:pt x="53" y="10"/>
                    <a:pt x="62" y="10"/>
                    <a:pt x="63" y="9"/>
                  </a:cubicBezTo>
                  <a:cubicBezTo>
                    <a:pt x="60" y="9"/>
                    <a:pt x="60" y="9"/>
                    <a:pt x="57" y="10"/>
                  </a:cubicBezTo>
                  <a:cubicBezTo>
                    <a:pt x="56" y="8"/>
                    <a:pt x="61" y="8"/>
                    <a:pt x="63" y="7"/>
                  </a:cubicBezTo>
                  <a:cubicBezTo>
                    <a:pt x="62" y="7"/>
                    <a:pt x="61" y="7"/>
                    <a:pt x="60" y="7"/>
                  </a:cubicBezTo>
                  <a:cubicBezTo>
                    <a:pt x="63" y="6"/>
                    <a:pt x="66" y="6"/>
                    <a:pt x="71" y="6"/>
                  </a:cubicBezTo>
                  <a:cubicBezTo>
                    <a:pt x="68" y="7"/>
                    <a:pt x="71" y="7"/>
                    <a:pt x="71" y="7"/>
                  </a:cubicBezTo>
                  <a:cubicBezTo>
                    <a:pt x="72" y="6"/>
                    <a:pt x="77" y="6"/>
                    <a:pt x="83" y="6"/>
                  </a:cubicBezTo>
                  <a:cubicBezTo>
                    <a:pt x="88" y="8"/>
                    <a:pt x="96" y="5"/>
                    <a:pt x="103" y="6"/>
                  </a:cubicBezTo>
                  <a:cubicBezTo>
                    <a:pt x="100" y="7"/>
                    <a:pt x="96" y="8"/>
                    <a:pt x="92" y="9"/>
                  </a:cubicBezTo>
                  <a:cubicBezTo>
                    <a:pt x="96" y="9"/>
                    <a:pt x="97" y="9"/>
                    <a:pt x="102" y="9"/>
                  </a:cubicBezTo>
                  <a:cubicBezTo>
                    <a:pt x="104" y="8"/>
                    <a:pt x="106" y="7"/>
                    <a:pt x="112" y="6"/>
                  </a:cubicBezTo>
                  <a:cubicBezTo>
                    <a:pt x="112" y="7"/>
                    <a:pt x="112" y="7"/>
                    <a:pt x="112" y="7"/>
                  </a:cubicBezTo>
                  <a:cubicBezTo>
                    <a:pt x="118" y="7"/>
                    <a:pt x="118" y="5"/>
                    <a:pt x="125" y="6"/>
                  </a:cubicBezTo>
                  <a:cubicBezTo>
                    <a:pt x="137" y="6"/>
                    <a:pt x="150" y="6"/>
                    <a:pt x="159" y="6"/>
                  </a:cubicBezTo>
                  <a:cubicBezTo>
                    <a:pt x="160" y="7"/>
                    <a:pt x="160" y="7"/>
                    <a:pt x="160" y="7"/>
                  </a:cubicBezTo>
                  <a:cubicBezTo>
                    <a:pt x="165" y="5"/>
                    <a:pt x="177" y="6"/>
                    <a:pt x="184" y="5"/>
                  </a:cubicBezTo>
                  <a:cubicBezTo>
                    <a:pt x="196" y="6"/>
                    <a:pt x="210" y="4"/>
                    <a:pt x="216" y="6"/>
                  </a:cubicBezTo>
                  <a:cubicBezTo>
                    <a:pt x="237" y="5"/>
                    <a:pt x="256" y="5"/>
                    <a:pt x="277" y="5"/>
                  </a:cubicBezTo>
                  <a:cubicBezTo>
                    <a:pt x="274" y="6"/>
                    <a:pt x="274" y="6"/>
                    <a:pt x="274" y="6"/>
                  </a:cubicBezTo>
                  <a:cubicBezTo>
                    <a:pt x="278" y="5"/>
                    <a:pt x="276" y="7"/>
                    <a:pt x="280" y="7"/>
                  </a:cubicBezTo>
                  <a:cubicBezTo>
                    <a:pt x="276" y="6"/>
                    <a:pt x="285" y="6"/>
                    <a:pt x="288" y="5"/>
                  </a:cubicBezTo>
                  <a:cubicBezTo>
                    <a:pt x="298" y="6"/>
                    <a:pt x="310" y="5"/>
                    <a:pt x="319" y="4"/>
                  </a:cubicBezTo>
                  <a:cubicBezTo>
                    <a:pt x="319" y="5"/>
                    <a:pt x="319" y="5"/>
                    <a:pt x="319" y="5"/>
                  </a:cubicBezTo>
                  <a:cubicBezTo>
                    <a:pt x="328" y="3"/>
                    <a:pt x="338" y="4"/>
                    <a:pt x="349" y="5"/>
                  </a:cubicBezTo>
                  <a:cubicBezTo>
                    <a:pt x="351" y="5"/>
                    <a:pt x="353" y="6"/>
                    <a:pt x="356" y="6"/>
                  </a:cubicBezTo>
                  <a:cubicBezTo>
                    <a:pt x="362" y="4"/>
                    <a:pt x="365" y="4"/>
                    <a:pt x="373" y="3"/>
                  </a:cubicBezTo>
                  <a:cubicBezTo>
                    <a:pt x="380" y="3"/>
                    <a:pt x="390" y="4"/>
                    <a:pt x="396" y="4"/>
                  </a:cubicBezTo>
                  <a:cubicBezTo>
                    <a:pt x="420" y="2"/>
                    <a:pt x="444" y="4"/>
                    <a:pt x="469" y="2"/>
                  </a:cubicBezTo>
                  <a:cubicBezTo>
                    <a:pt x="471" y="3"/>
                    <a:pt x="471" y="3"/>
                    <a:pt x="471" y="3"/>
                  </a:cubicBezTo>
                  <a:cubicBezTo>
                    <a:pt x="495" y="1"/>
                    <a:pt x="524" y="3"/>
                    <a:pt x="544" y="2"/>
                  </a:cubicBezTo>
                  <a:cubicBezTo>
                    <a:pt x="542" y="4"/>
                    <a:pt x="542" y="4"/>
                    <a:pt x="542" y="4"/>
                  </a:cubicBezTo>
                  <a:cubicBezTo>
                    <a:pt x="549" y="5"/>
                    <a:pt x="557" y="3"/>
                    <a:pt x="555" y="2"/>
                  </a:cubicBezTo>
                  <a:cubicBezTo>
                    <a:pt x="562" y="3"/>
                    <a:pt x="571" y="1"/>
                    <a:pt x="576" y="3"/>
                  </a:cubicBezTo>
                  <a:cubicBezTo>
                    <a:pt x="582" y="3"/>
                    <a:pt x="584" y="2"/>
                    <a:pt x="589" y="2"/>
                  </a:cubicBezTo>
                  <a:cubicBezTo>
                    <a:pt x="601" y="2"/>
                    <a:pt x="606" y="2"/>
                    <a:pt x="616" y="2"/>
                  </a:cubicBezTo>
                  <a:cubicBezTo>
                    <a:pt x="615" y="2"/>
                    <a:pt x="615" y="3"/>
                    <a:pt x="618" y="3"/>
                  </a:cubicBezTo>
                  <a:cubicBezTo>
                    <a:pt x="623" y="2"/>
                    <a:pt x="635" y="4"/>
                    <a:pt x="630" y="1"/>
                  </a:cubicBezTo>
                  <a:cubicBezTo>
                    <a:pt x="634" y="2"/>
                    <a:pt x="637" y="2"/>
                    <a:pt x="641" y="2"/>
                  </a:cubicBezTo>
                  <a:cubicBezTo>
                    <a:pt x="644" y="2"/>
                    <a:pt x="644" y="2"/>
                    <a:pt x="644" y="2"/>
                  </a:cubicBezTo>
                  <a:cubicBezTo>
                    <a:pt x="644" y="2"/>
                    <a:pt x="644" y="2"/>
                    <a:pt x="644" y="2"/>
                  </a:cubicBezTo>
                  <a:cubicBezTo>
                    <a:pt x="644" y="2"/>
                    <a:pt x="644" y="2"/>
                    <a:pt x="644" y="2"/>
                  </a:cubicBezTo>
                  <a:cubicBezTo>
                    <a:pt x="644" y="2"/>
                    <a:pt x="644" y="2"/>
                    <a:pt x="644" y="2"/>
                  </a:cubicBezTo>
                  <a:cubicBezTo>
                    <a:pt x="644" y="2"/>
                    <a:pt x="644" y="2"/>
                    <a:pt x="644" y="2"/>
                  </a:cubicBezTo>
                  <a:cubicBezTo>
                    <a:pt x="639" y="0"/>
                    <a:pt x="651" y="4"/>
                    <a:pt x="650" y="4"/>
                  </a:cubicBezTo>
                  <a:cubicBezTo>
                    <a:pt x="650" y="4"/>
                    <a:pt x="650" y="4"/>
                    <a:pt x="650" y="4"/>
                  </a:cubicBezTo>
                  <a:cubicBezTo>
                    <a:pt x="650" y="4"/>
                    <a:pt x="650" y="4"/>
                    <a:pt x="650" y="4"/>
                  </a:cubicBezTo>
                  <a:cubicBezTo>
                    <a:pt x="650" y="4"/>
                    <a:pt x="650" y="4"/>
                    <a:pt x="650" y="4"/>
                  </a:cubicBezTo>
                  <a:cubicBezTo>
                    <a:pt x="651" y="5"/>
                    <a:pt x="651" y="5"/>
                    <a:pt x="651" y="5"/>
                  </a:cubicBezTo>
                  <a:cubicBezTo>
                    <a:pt x="655" y="9"/>
                    <a:pt x="655" y="9"/>
                    <a:pt x="655" y="9"/>
                  </a:cubicBezTo>
                  <a:cubicBezTo>
                    <a:pt x="661" y="15"/>
                    <a:pt x="666" y="20"/>
                    <a:pt x="670" y="25"/>
                  </a:cubicBezTo>
                  <a:cubicBezTo>
                    <a:pt x="670" y="24"/>
                    <a:pt x="672" y="26"/>
                    <a:pt x="674" y="27"/>
                  </a:cubicBezTo>
                  <a:cubicBezTo>
                    <a:pt x="682" y="35"/>
                    <a:pt x="690" y="44"/>
                    <a:pt x="697" y="50"/>
                  </a:cubicBezTo>
                  <a:cubicBezTo>
                    <a:pt x="698" y="52"/>
                    <a:pt x="694" y="49"/>
                    <a:pt x="697" y="52"/>
                  </a:cubicBezTo>
                  <a:cubicBezTo>
                    <a:pt x="699" y="54"/>
                    <a:pt x="698" y="52"/>
                    <a:pt x="701" y="54"/>
                  </a:cubicBezTo>
                  <a:cubicBezTo>
                    <a:pt x="715" y="66"/>
                    <a:pt x="727" y="82"/>
                    <a:pt x="739" y="94"/>
                  </a:cubicBezTo>
                  <a:cubicBezTo>
                    <a:pt x="750" y="104"/>
                    <a:pt x="761" y="115"/>
                    <a:pt x="772" y="126"/>
                  </a:cubicBezTo>
                  <a:cubicBezTo>
                    <a:pt x="788" y="142"/>
                    <a:pt x="788" y="142"/>
                    <a:pt x="788" y="142"/>
                  </a:cubicBezTo>
                  <a:cubicBezTo>
                    <a:pt x="790" y="144"/>
                    <a:pt x="790" y="144"/>
                    <a:pt x="790" y="144"/>
                  </a:cubicBezTo>
                  <a:cubicBezTo>
                    <a:pt x="791" y="145"/>
                    <a:pt x="791" y="145"/>
                    <a:pt x="791" y="145"/>
                  </a:cubicBezTo>
                  <a:cubicBezTo>
                    <a:pt x="792" y="145"/>
                    <a:pt x="792" y="145"/>
                    <a:pt x="792" y="145"/>
                  </a:cubicBezTo>
                  <a:cubicBezTo>
                    <a:pt x="792" y="145"/>
                    <a:pt x="792" y="145"/>
                    <a:pt x="792" y="145"/>
                  </a:cubicBezTo>
                  <a:cubicBezTo>
                    <a:pt x="792" y="150"/>
                    <a:pt x="792" y="134"/>
                    <a:pt x="792" y="157"/>
                  </a:cubicBezTo>
                  <a:close/>
                  <a:moveTo>
                    <a:pt x="10" y="292"/>
                  </a:moveTo>
                  <a:cubicBezTo>
                    <a:pt x="10" y="291"/>
                    <a:pt x="9" y="291"/>
                    <a:pt x="9" y="292"/>
                  </a:cubicBezTo>
                  <a:cubicBezTo>
                    <a:pt x="9" y="292"/>
                    <a:pt x="10" y="292"/>
                    <a:pt x="10" y="292"/>
                  </a:cubicBezTo>
                  <a:close/>
                  <a:moveTo>
                    <a:pt x="625" y="289"/>
                  </a:moveTo>
                  <a:cubicBezTo>
                    <a:pt x="624" y="289"/>
                    <a:pt x="623" y="289"/>
                    <a:pt x="622" y="289"/>
                  </a:cubicBezTo>
                  <a:cubicBezTo>
                    <a:pt x="623" y="289"/>
                    <a:pt x="624" y="289"/>
                    <a:pt x="625" y="289"/>
                  </a:cubicBezTo>
                  <a:close/>
                  <a:moveTo>
                    <a:pt x="783" y="149"/>
                  </a:moveTo>
                  <a:cubicBezTo>
                    <a:pt x="783" y="149"/>
                    <a:pt x="783" y="149"/>
                    <a:pt x="782" y="149"/>
                  </a:cubicBezTo>
                  <a:cubicBezTo>
                    <a:pt x="782" y="150"/>
                    <a:pt x="782" y="152"/>
                    <a:pt x="782" y="154"/>
                  </a:cubicBezTo>
                  <a:cubicBezTo>
                    <a:pt x="783" y="154"/>
                    <a:pt x="783" y="153"/>
                    <a:pt x="783" y="149"/>
                  </a:cubicBezTo>
                  <a:close/>
                  <a:moveTo>
                    <a:pt x="731" y="216"/>
                  </a:moveTo>
                  <a:cubicBezTo>
                    <a:pt x="731" y="216"/>
                    <a:pt x="731" y="216"/>
                    <a:pt x="731" y="216"/>
                  </a:cubicBezTo>
                  <a:cubicBezTo>
                    <a:pt x="731" y="217"/>
                    <a:pt x="730" y="218"/>
                    <a:pt x="730" y="218"/>
                  </a:cubicBezTo>
                  <a:cubicBezTo>
                    <a:pt x="730" y="218"/>
                    <a:pt x="731" y="217"/>
                    <a:pt x="731" y="216"/>
                  </a:cubicBezTo>
                  <a:close/>
                  <a:moveTo>
                    <a:pt x="36" y="9"/>
                  </a:moveTo>
                  <a:cubicBezTo>
                    <a:pt x="40" y="8"/>
                    <a:pt x="35" y="7"/>
                    <a:pt x="34" y="6"/>
                  </a:cubicBezTo>
                  <a:cubicBezTo>
                    <a:pt x="33" y="7"/>
                    <a:pt x="36" y="8"/>
                    <a:pt x="36" y="9"/>
                  </a:cubicBezTo>
                  <a:close/>
                  <a:moveTo>
                    <a:pt x="169" y="15"/>
                  </a:moveTo>
                  <a:cubicBezTo>
                    <a:pt x="168" y="15"/>
                    <a:pt x="166" y="14"/>
                    <a:pt x="166" y="14"/>
                  </a:cubicBezTo>
                  <a:cubicBezTo>
                    <a:pt x="165" y="15"/>
                    <a:pt x="166" y="15"/>
                    <a:pt x="164" y="15"/>
                  </a:cubicBezTo>
                  <a:cubicBezTo>
                    <a:pt x="165" y="16"/>
                    <a:pt x="167" y="15"/>
                    <a:pt x="169" y="15"/>
                  </a:cubicBezTo>
                  <a:close/>
                  <a:moveTo>
                    <a:pt x="200" y="15"/>
                  </a:moveTo>
                  <a:cubicBezTo>
                    <a:pt x="188" y="16"/>
                    <a:pt x="188" y="16"/>
                    <a:pt x="188" y="16"/>
                  </a:cubicBezTo>
                  <a:cubicBezTo>
                    <a:pt x="192" y="16"/>
                    <a:pt x="200" y="16"/>
                    <a:pt x="200" y="15"/>
                  </a:cubicBezTo>
                  <a:close/>
                  <a:moveTo>
                    <a:pt x="232" y="18"/>
                  </a:moveTo>
                  <a:cubicBezTo>
                    <a:pt x="231" y="18"/>
                    <a:pt x="230" y="18"/>
                    <a:pt x="230" y="19"/>
                  </a:cubicBezTo>
                  <a:cubicBezTo>
                    <a:pt x="234" y="19"/>
                    <a:pt x="234" y="18"/>
                    <a:pt x="232" y="18"/>
                  </a:cubicBezTo>
                  <a:close/>
                  <a:moveTo>
                    <a:pt x="238" y="17"/>
                  </a:moveTo>
                  <a:cubicBezTo>
                    <a:pt x="237" y="16"/>
                    <a:pt x="236" y="16"/>
                    <a:pt x="234" y="16"/>
                  </a:cubicBezTo>
                  <a:cubicBezTo>
                    <a:pt x="233" y="17"/>
                    <a:pt x="237" y="17"/>
                    <a:pt x="238" y="17"/>
                  </a:cubicBezTo>
                  <a:close/>
                  <a:moveTo>
                    <a:pt x="238" y="17"/>
                  </a:moveTo>
                  <a:cubicBezTo>
                    <a:pt x="239" y="17"/>
                    <a:pt x="239" y="17"/>
                    <a:pt x="239" y="17"/>
                  </a:cubicBezTo>
                  <a:cubicBezTo>
                    <a:pt x="239" y="17"/>
                    <a:pt x="239" y="17"/>
                    <a:pt x="238" y="17"/>
                  </a:cubicBezTo>
                  <a:close/>
                  <a:moveTo>
                    <a:pt x="309" y="18"/>
                  </a:moveTo>
                  <a:cubicBezTo>
                    <a:pt x="308" y="18"/>
                    <a:pt x="304" y="18"/>
                    <a:pt x="302" y="18"/>
                  </a:cubicBezTo>
                  <a:cubicBezTo>
                    <a:pt x="301" y="19"/>
                    <a:pt x="307" y="18"/>
                    <a:pt x="309" y="18"/>
                  </a:cubicBezTo>
                  <a:close/>
                  <a:moveTo>
                    <a:pt x="337" y="17"/>
                  </a:moveTo>
                  <a:cubicBezTo>
                    <a:pt x="336" y="17"/>
                    <a:pt x="335" y="17"/>
                    <a:pt x="334" y="17"/>
                  </a:cubicBezTo>
                  <a:cubicBezTo>
                    <a:pt x="335" y="18"/>
                    <a:pt x="335" y="18"/>
                    <a:pt x="335" y="18"/>
                  </a:cubicBezTo>
                  <a:cubicBezTo>
                    <a:pt x="337" y="18"/>
                    <a:pt x="339" y="17"/>
                    <a:pt x="337" y="17"/>
                  </a:cubicBezTo>
                  <a:close/>
                  <a:moveTo>
                    <a:pt x="734" y="196"/>
                  </a:moveTo>
                  <a:cubicBezTo>
                    <a:pt x="736" y="194"/>
                    <a:pt x="736" y="194"/>
                    <a:pt x="736" y="194"/>
                  </a:cubicBezTo>
                  <a:cubicBezTo>
                    <a:pt x="736" y="193"/>
                    <a:pt x="736" y="193"/>
                    <a:pt x="736" y="193"/>
                  </a:cubicBezTo>
                  <a:lnTo>
                    <a:pt x="734" y="196"/>
                  </a:lnTo>
                  <a:close/>
                  <a:moveTo>
                    <a:pt x="519" y="287"/>
                  </a:moveTo>
                  <a:cubicBezTo>
                    <a:pt x="519" y="287"/>
                    <a:pt x="518" y="288"/>
                    <a:pt x="522" y="288"/>
                  </a:cubicBezTo>
                  <a:cubicBezTo>
                    <a:pt x="518" y="288"/>
                    <a:pt x="522" y="287"/>
                    <a:pt x="519" y="287"/>
                  </a:cubicBezTo>
                  <a:close/>
                  <a:moveTo>
                    <a:pt x="385" y="291"/>
                  </a:moveTo>
                  <a:cubicBezTo>
                    <a:pt x="386" y="292"/>
                    <a:pt x="386" y="292"/>
                    <a:pt x="386" y="292"/>
                  </a:cubicBezTo>
                  <a:cubicBezTo>
                    <a:pt x="386" y="291"/>
                    <a:pt x="386" y="291"/>
                    <a:pt x="386" y="291"/>
                  </a:cubicBezTo>
                  <a:lnTo>
                    <a:pt x="385" y="291"/>
                  </a:lnTo>
                  <a:close/>
                </a:path>
              </a:pathLst>
            </a:custGeom>
            <a:grpFill/>
            <a:ln>
              <a:noFill/>
            </a:ln>
          </p:spPr>
          <p:txBody>
            <a:bodyPr vert="horz" wrap="square" lIns="91440" tIns="45720" rIns="91440" bIns="45720" numCol="1" anchor="t" anchorCtr="0" compatLnSpc="1">
              <a:prstTxWarp prst="textNoShape">
                <a:avLst/>
              </a:prstTxWarp>
            </a:bodyPr>
            <a:lstStyle/>
            <a:p>
              <a:pPr algn="ctr">
                <a:defRPr/>
              </a:pPr>
              <a:endParaRPr lang="en-US" sz="1200" kern="0" dirty="0"/>
            </a:p>
          </p:txBody>
        </p:sp>
      </p:grpSp>
      <p:grpSp>
        <p:nvGrpSpPr>
          <p:cNvPr id="45" name="Gruppieren 665"/>
          <p:cNvGrpSpPr/>
          <p:nvPr/>
        </p:nvGrpSpPr>
        <p:grpSpPr bwMode="gray">
          <a:xfrm>
            <a:off x="9012060" y="2131251"/>
            <a:ext cx="1693180" cy="399839"/>
            <a:chOff x="5075809" y="-16333"/>
            <a:chExt cx="2383282" cy="931613"/>
          </a:xfrm>
          <a:solidFill>
            <a:schemeClr val="tx2">
              <a:alpha val="25000"/>
            </a:schemeClr>
          </a:solidFill>
        </p:grpSpPr>
        <p:sp>
          <p:nvSpPr>
            <p:cNvPr id="128" name="Freeform 26"/>
            <p:cNvSpPr>
              <a:spLocks noEditPoints="1"/>
            </p:cNvSpPr>
            <p:nvPr/>
          </p:nvSpPr>
          <p:spPr bwMode="gray">
            <a:xfrm>
              <a:off x="5075809" y="-16333"/>
              <a:ext cx="2383282" cy="931613"/>
            </a:xfrm>
            <a:custGeom>
              <a:avLst/>
              <a:gdLst>
                <a:gd name="T0" fmla="*/ 782 w 809"/>
                <a:gd name="T1" fmla="*/ 136 h 316"/>
                <a:gd name="T2" fmla="*/ 751 w 809"/>
                <a:gd name="T3" fmla="*/ 126 h 316"/>
                <a:gd name="T4" fmla="*/ 695 w 809"/>
                <a:gd name="T5" fmla="*/ 130 h 316"/>
                <a:gd name="T6" fmla="*/ 714 w 809"/>
                <a:gd name="T7" fmla="*/ 96 h 316"/>
                <a:gd name="T8" fmla="*/ 687 w 809"/>
                <a:gd name="T9" fmla="*/ 90 h 316"/>
                <a:gd name="T10" fmla="*/ 671 w 809"/>
                <a:gd name="T11" fmla="*/ 75 h 316"/>
                <a:gd name="T12" fmla="*/ 670 w 809"/>
                <a:gd name="T13" fmla="*/ 53 h 316"/>
                <a:gd name="T14" fmla="*/ 683 w 809"/>
                <a:gd name="T15" fmla="*/ 9 h 316"/>
                <a:gd name="T16" fmla="*/ 622 w 809"/>
                <a:gd name="T17" fmla="*/ 15 h 316"/>
                <a:gd name="T18" fmla="*/ 355 w 809"/>
                <a:gd name="T19" fmla="*/ 146 h 316"/>
                <a:gd name="T20" fmla="*/ 533 w 809"/>
                <a:gd name="T21" fmla="*/ 19 h 316"/>
                <a:gd name="T22" fmla="*/ 481 w 809"/>
                <a:gd name="T23" fmla="*/ 22 h 316"/>
                <a:gd name="T24" fmla="*/ 90 w 809"/>
                <a:gd name="T25" fmla="*/ 236 h 316"/>
                <a:gd name="T26" fmla="*/ 429 w 809"/>
                <a:gd name="T27" fmla="*/ 17 h 316"/>
                <a:gd name="T28" fmla="*/ 396 w 809"/>
                <a:gd name="T29" fmla="*/ 10 h 316"/>
                <a:gd name="T30" fmla="*/ 203 w 809"/>
                <a:gd name="T31" fmla="*/ 98 h 316"/>
                <a:gd name="T32" fmla="*/ 301 w 809"/>
                <a:gd name="T33" fmla="*/ 34 h 316"/>
                <a:gd name="T34" fmla="*/ 285 w 809"/>
                <a:gd name="T35" fmla="*/ 11 h 316"/>
                <a:gd name="T36" fmla="*/ 191 w 809"/>
                <a:gd name="T37" fmla="*/ 54 h 316"/>
                <a:gd name="T38" fmla="*/ 164 w 809"/>
                <a:gd name="T39" fmla="*/ 47 h 316"/>
                <a:gd name="T40" fmla="*/ 152 w 809"/>
                <a:gd name="T41" fmla="*/ 30 h 316"/>
                <a:gd name="T42" fmla="*/ 88 w 809"/>
                <a:gd name="T43" fmla="*/ 48 h 316"/>
                <a:gd name="T44" fmla="*/ 63 w 809"/>
                <a:gd name="T45" fmla="*/ 38 h 316"/>
                <a:gd name="T46" fmla="*/ 55 w 809"/>
                <a:gd name="T47" fmla="*/ 17 h 316"/>
                <a:gd name="T48" fmla="*/ 22 w 809"/>
                <a:gd name="T49" fmla="*/ 15 h 316"/>
                <a:gd name="T50" fmla="*/ 11 w 809"/>
                <a:gd name="T51" fmla="*/ 26 h 316"/>
                <a:gd name="T52" fmla="*/ 17 w 809"/>
                <a:gd name="T53" fmla="*/ 29 h 316"/>
                <a:gd name="T54" fmla="*/ 51 w 809"/>
                <a:gd name="T55" fmla="*/ 33 h 316"/>
                <a:gd name="T56" fmla="*/ 29 w 809"/>
                <a:gd name="T57" fmla="*/ 89 h 316"/>
                <a:gd name="T58" fmla="*/ 32 w 809"/>
                <a:gd name="T59" fmla="*/ 116 h 316"/>
                <a:gd name="T60" fmla="*/ 11 w 809"/>
                <a:gd name="T61" fmla="*/ 150 h 316"/>
                <a:gd name="T62" fmla="*/ 7 w 809"/>
                <a:gd name="T63" fmla="*/ 176 h 316"/>
                <a:gd name="T64" fmla="*/ 63 w 809"/>
                <a:gd name="T65" fmla="*/ 171 h 316"/>
                <a:gd name="T66" fmla="*/ 16 w 809"/>
                <a:gd name="T67" fmla="*/ 218 h 316"/>
                <a:gd name="T68" fmla="*/ 40 w 809"/>
                <a:gd name="T69" fmla="*/ 230 h 316"/>
                <a:gd name="T70" fmla="*/ 34 w 809"/>
                <a:gd name="T71" fmla="*/ 258 h 316"/>
                <a:gd name="T72" fmla="*/ 24 w 809"/>
                <a:gd name="T73" fmla="*/ 297 h 316"/>
                <a:gd name="T74" fmla="*/ 40 w 809"/>
                <a:gd name="T75" fmla="*/ 315 h 316"/>
                <a:gd name="T76" fmla="*/ 149 w 809"/>
                <a:gd name="T77" fmla="*/ 282 h 316"/>
                <a:gd name="T78" fmla="*/ 544 w 809"/>
                <a:gd name="T79" fmla="*/ 66 h 316"/>
                <a:gd name="T80" fmla="*/ 243 w 809"/>
                <a:gd name="T81" fmla="*/ 274 h 316"/>
                <a:gd name="T82" fmla="*/ 272 w 809"/>
                <a:gd name="T83" fmla="*/ 293 h 316"/>
                <a:gd name="T84" fmla="*/ 287 w 809"/>
                <a:gd name="T85" fmla="*/ 312 h 316"/>
                <a:gd name="T86" fmla="*/ 394 w 809"/>
                <a:gd name="T87" fmla="*/ 280 h 316"/>
                <a:gd name="T88" fmla="*/ 431 w 809"/>
                <a:gd name="T89" fmla="*/ 279 h 316"/>
                <a:gd name="T90" fmla="*/ 545 w 809"/>
                <a:gd name="T91" fmla="*/ 234 h 316"/>
                <a:gd name="T92" fmla="*/ 536 w 809"/>
                <a:gd name="T93" fmla="*/ 266 h 316"/>
                <a:gd name="T94" fmla="*/ 518 w 809"/>
                <a:gd name="T95" fmla="*/ 312 h 316"/>
                <a:gd name="T96" fmla="*/ 569 w 809"/>
                <a:gd name="T97" fmla="*/ 307 h 316"/>
                <a:gd name="T98" fmla="*/ 604 w 809"/>
                <a:gd name="T99" fmla="*/ 312 h 316"/>
                <a:gd name="T100" fmla="*/ 688 w 809"/>
                <a:gd name="T101" fmla="*/ 270 h 316"/>
                <a:gd name="T102" fmla="*/ 725 w 809"/>
                <a:gd name="T103" fmla="*/ 228 h 316"/>
                <a:gd name="T104" fmla="*/ 805 w 809"/>
                <a:gd name="T105" fmla="*/ 146 h 316"/>
                <a:gd name="T106" fmla="*/ 266 w 809"/>
                <a:gd name="T107" fmla="*/ 27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9" h="316">
                  <a:moveTo>
                    <a:pt x="805" y="146"/>
                  </a:moveTo>
                  <a:cubicBezTo>
                    <a:pt x="804" y="145"/>
                    <a:pt x="802" y="144"/>
                    <a:pt x="801" y="143"/>
                  </a:cubicBezTo>
                  <a:cubicBezTo>
                    <a:pt x="796" y="142"/>
                    <a:pt x="791" y="144"/>
                    <a:pt x="698" y="200"/>
                  </a:cubicBezTo>
                  <a:cubicBezTo>
                    <a:pt x="786" y="143"/>
                    <a:pt x="786" y="142"/>
                    <a:pt x="782" y="136"/>
                  </a:cubicBezTo>
                  <a:cubicBezTo>
                    <a:pt x="781" y="134"/>
                    <a:pt x="780" y="133"/>
                    <a:pt x="778" y="133"/>
                  </a:cubicBezTo>
                  <a:cubicBezTo>
                    <a:pt x="774" y="132"/>
                    <a:pt x="766" y="135"/>
                    <a:pt x="716" y="165"/>
                  </a:cubicBezTo>
                  <a:cubicBezTo>
                    <a:pt x="757" y="138"/>
                    <a:pt x="758" y="135"/>
                    <a:pt x="755" y="129"/>
                  </a:cubicBezTo>
                  <a:cubicBezTo>
                    <a:pt x="754" y="127"/>
                    <a:pt x="753" y="126"/>
                    <a:pt x="751" y="126"/>
                  </a:cubicBezTo>
                  <a:cubicBezTo>
                    <a:pt x="746" y="125"/>
                    <a:pt x="737" y="129"/>
                    <a:pt x="662" y="174"/>
                  </a:cubicBezTo>
                  <a:cubicBezTo>
                    <a:pt x="752" y="117"/>
                    <a:pt x="751" y="116"/>
                    <a:pt x="748" y="109"/>
                  </a:cubicBezTo>
                  <a:cubicBezTo>
                    <a:pt x="747" y="108"/>
                    <a:pt x="745" y="107"/>
                    <a:pt x="744" y="106"/>
                  </a:cubicBezTo>
                  <a:cubicBezTo>
                    <a:pt x="740" y="105"/>
                    <a:pt x="732" y="108"/>
                    <a:pt x="695" y="130"/>
                  </a:cubicBezTo>
                  <a:cubicBezTo>
                    <a:pt x="707" y="122"/>
                    <a:pt x="716" y="116"/>
                    <a:pt x="723" y="112"/>
                  </a:cubicBezTo>
                  <a:cubicBezTo>
                    <a:pt x="734" y="104"/>
                    <a:pt x="741" y="99"/>
                    <a:pt x="737" y="93"/>
                  </a:cubicBezTo>
                  <a:cubicBezTo>
                    <a:pt x="736" y="91"/>
                    <a:pt x="735" y="90"/>
                    <a:pt x="733" y="90"/>
                  </a:cubicBezTo>
                  <a:cubicBezTo>
                    <a:pt x="730" y="89"/>
                    <a:pt x="725" y="91"/>
                    <a:pt x="714" y="96"/>
                  </a:cubicBezTo>
                  <a:cubicBezTo>
                    <a:pt x="717" y="95"/>
                    <a:pt x="719" y="93"/>
                    <a:pt x="721" y="92"/>
                  </a:cubicBezTo>
                  <a:cubicBezTo>
                    <a:pt x="736" y="81"/>
                    <a:pt x="742" y="76"/>
                    <a:pt x="738" y="70"/>
                  </a:cubicBezTo>
                  <a:cubicBezTo>
                    <a:pt x="737" y="69"/>
                    <a:pt x="736" y="68"/>
                    <a:pt x="734" y="67"/>
                  </a:cubicBezTo>
                  <a:cubicBezTo>
                    <a:pt x="730" y="66"/>
                    <a:pt x="723" y="69"/>
                    <a:pt x="687" y="90"/>
                  </a:cubicBezTo>
                  <a:cubicBezTo>
                    <a:pt x="695" y="85"/>
                    <a:pt x="702" y="80"/>
                    <a:pt x="707" y="76"/>
                  </a:cubicBezTo>
                  <a:cubicBezTo>
                    <a:pt x="723" y="65"/>
                    <a:pt x="729" y="60"/>
                    <a:pt x="725" y="54"/>
                  </a:cubicBezTo>
                  <a:cubicBezTo>
                    <a:pt x="724" y="53"/>
                    <a:pt x="723" y="51"/>
                    <a:pt x="721" y="51"/>
                  </a:cubicBezTo>
                  <a:cubicBezTo>
                    <a:pt x="717" y="50"/>
                    <a:pt x="709" y="53"/>
                    <a:pt x="671" y="75"/>
                  </a:cubicBezTo>
                  <a:cubicBezTo>
                    <a:pt x="673" y="74"/>
                    <a:pt x="676" y="72"/>
                    <a:pt x="678" y="71"/>
                  </a:cubicBezTo>
                  <a:cubicBezTo>
                    <a:pt x="696" y="58"/>
                    <a:pt x="701" y="54"/>
                    <a:pt x="697" y="48"/>
                  </a:cubicBezTo>
                  <a:cubicBezTo>
                    <a:pt x="696" y="46"/>
                    <a:pt x="695" y="45"/>
                    <a:pt x="693" y="45"/>
                  </a:cubicBezTo>
                  <a:cubicBezTo>
                    <a:pt x="690" y="44"/>
                    <a:pt x="684" y="46"/>
                    <a:pt x="670" y="53"/>
                  </a:cubicBezTo>
                  <a:cubicBezTo>
                    <a:pt x="695" y="37"/>
                    <a:pt x="693" y="34"/>
                    <a:pt x="691" y="30"/>
                  </a:cubicBezTo>
                  <a:cubicBezTo>
                    <a:pt x="690" y="28"/>
                    <a:pt x="688" y="27"/>
                    <a:pt x="687" y="27"/>
                  </a:cubicBezTo>
                  <a:cubicBezTo>
                    <a:pt x="683" y="26"/>
                    <a:pt x="672" y="30"/>
                    <a:pt x="644" y="46"/>
                  </a:cubicBezTo>
                  <a:cubicBezTo>
                    <a:pt x="685" y="20"/>
                    <a:pt x="686" y="15"/>
                    <a:pt x="683" y="9"/>
                  </a:cubicBezTo>
                  <a:cubicBezTo>
                    <a:pt x="682" y="8"/>
                    <a:pt x="681" y="7"/>
                    <a:pt x="679" y="6"/>
                  </a:cubicBezTo>
                  <a:cubicBezTo>
                    <a:pt x="673" y="5"/>
                    <a:pt x="647" y="18"/>
                    <a:pt x="539" y="83"/>
                  </a:cubicBezTo>
                  <a:cubicBezTo>
                    <a:pt x="631" y="26"/>
                    <a:pt x="630" y="24"/>
                    <a:pt x="626" y="18"/>
                  </a:cubicBezTo>
                  <a:cubicBezTo>
                    <a:pt x="625" y="16"/>
                    <a:pt x="624" y="15"/>
                    <a:pt x="622" y="15"/>
                  </a:cubicBezTo>
                  <a:cubicBezTo>
                    <a:pt x="617" y="13"/>
                    <a:pt x="604" y="19"/>
                    <a:pt x="577" y="34"/>
                  </a:cubicBezTo>
                  <a:cubicBezTo>
                    <a:pt x="585" y="26"/>
                    <a:pt x="584" y="24"/>
                    <a:pt x="582" y="21"/>
                  </a:cubicBezTo>
                  <a:cubicBezTo>
                    <a:pt x="581" y="20"/>
                    <a:pt x="580" y="18"/>
                    <a:pt x="578" y="18"/>
                  </a:cubicBezTo>
                  <a:cubicBezTo>
                    <a:pt x="570" y="16"/>
                    <a:pt x="535" y="36"/>
                    <a:pt x="355" y="146"/>
                  </a:cubicBezTo>
                  <a:cubicBezTo>
                    <a:pt x="297" y="181"/>
                    <a:pt x="232" y="220"/>
                    <a:pt x="183" y="249"/>
                  </a:cubicBezTo>
                  <a:cubicBezTo>
                    <a:pt x="228" y="221"/>
                    <a:pt x="287" y="186"/>
                    <a:pt x="339" y="155"/>
                  </a:cubicBezTo>
                  <a:cubicBezTo>
                    <a:pt x="543" y="32"/>
                    <a:pt x="542" y="31"/>
                    <a:pt x="537" y="22"/>
                  </a:cubicBezTo>
                  <a:cubicBezTo>
                    <a:pt x="536" y="21"/>
                    <a:pt x="535" y="20"/>
                    <a:pt x="533" y="19"/>
                  </a:cubicBezTo>
                  <a:cubicBezTo>
                    <a:pt x="530" y="18"/>
                    <a:pt x="521" y="22"/>
                    <a:pt x="498" y="35"/>
                  </a:cubicBezTo>
                  <a:cubicBezTo>
                    <a:pt x="514" y="23"/>
                    <a:pt x="514" y="19"/>
                    <a:pt x="512" y="15"/>
                  </a:cubicBezTo>
                  <a:cubicBezTo>
                    <a:pt x="511" y="14"/>
                    <a:pt x="509" y="13"/>
                    <a:pt x="508" y="12"/>
                  </a:cubicBezTo>
                  <a:cubicBezTo>
                    <a:pt x="504" y="11"/>
                    <a:pt x="496" y="14"/>
                    <a:pt x="481" y="22"/>
                  </a:cubicBezTo>
                  <a:cubicBezTo>
                    <a:pt x="493" y="12"/>
                    <a:pt x="493" y="9"/>
                    <a:pt x="491" y="5"/>
                  </a:cubicBezTo>
                  <a:cubicBezTo>
                    <a:pt x="490" y="4"/>
                    <a:pt x="489" y="3"/>
                    <a:pt x="487" y="2"/>
                  </a:cubicBezTo>
                  <a:cubicBezTo>
                    <a:pt x="480" y="1"/>
                    <a:pt x="446" y="20"/>
                    <a:pt x="276" y="124"/>
                  </a:cubicBezTo>
                  <a:cubicBezTo>
                    <a:pt x="213" y="162"/>
                    <a:pt x="141" y="206"/>
                    <a:pt x="90" y="236"/>
                  </a:cubicBezTo>
                  <a:cubicBezTo>
                    <a:pt x="131" y="210"/>
                    <a:pt x="185" y="178"/>
                    <a:pt x="233" y="149"/>
                  </a:cubicBezTo>
                  <a:cubicBezTo>
                    <a:pt x="281" y="119"/>
                    <a:pt x="332" y="89"/>
                    <a:pt x="368" y="66"/>
                  </a:cubicBezTo>
                  <a:cubicBezTo>
                    <a:pt x="388" y="54"/>
                    <a:pt x="402" y="44"/>
                    <a:pt x="412" y="38"/>
                  </a:cubicBezTo>
                  <a:cubicBezTo>
                    <a:pt x="426" y="28"/>
                    <a:pt x="433" y="23"/>
                    <a:pt x="429" y="17"/>
                  </a:cubicBezTo>
                  <a:cubicBezTo>
                    <a:pt x="428" y="15"/>
                    <a:pt x="427" y="14"/>
                    <a:pt x="425" y="14"/>
                  </a:cubicBezTo>
                  <a:cubicBezTo>
                    <a:pt x="421" y="13"/>
                    <a:pt x="410" y="17"/>
                    <a:pt x="390" y="28"/>
                  </a:cubicBezTo>
                  <a:cubicBezTo>
                    <a:pt x="403" y="18"/>
                    <a:pt x="402" y="16"/>
                    <a:pt x="400" y="13"/>
                  </a:cubicBezTo>
                  <a:cubicBezTo>
                    <a:pt x="399" y="11"/>
                    <a:pt x="397" y="10"/>
                    <a:pt x="396" y="10"/>
                  </a:cubicBezTo>
                  <a:cubicBezTo>
                    <a:pt x="392" y="9"/>
                    <a:pt x="385" y="11"/>
                    <a:pt x="352" y="30"/>
                  </a:cubicBezTo>
                  <a:cubicBezTo>
                    <a:pt x="376" y="14"/>
                    <a:pt x="375" y="11"/>
                    <a:pt x="372" y="7"/>
                  </a:cubicBezTo>
                  <a:cubicBezTo>
                    <a:pt x="371" y="6"/>
                    <a:pt x="370" y="4"/>
                    <a:pt x="368" y="4"/>
                  </a:cubicBezTo>
                  <a:cubicBezTo>
                    <a:pt x="362" y="2"/>
                    <a:pt x="346" y="11"/>
                    <a:pt x="203" y="98"/>
                  </a:cubicBezTo>
                  <a:cubicBezTo>
                    <a:pt x="182" y="111"/>
                    <a:pt x="160" y="124"/>
                    <a:pt x="139" y="137"/>
                  </a:cubicBezTo>
                  <a:cubicBezTo>
                    <a:pt x="149" y="131"/>
                    <a:pt x="159" y="125"/>
                    <a:pt x="169" y="119"/>
                  </a:cubicBezTo>
                  <a:cubicBezTo>
                    <a:pt x="205" y="96"/>
                    <a:pt x="241" y="73"/>
                    <a:pt x="268" y="56"/>
                  </a:cubicBezTo>
                  <a:cubicBezTo>
                    <a:pt x="283" y="46"/>
                    <a:pt x="293" y="39"/>
                    <a:pt x="301" y="34"/>
                  </a:cubicBezTo>
                  <a:cubicBezTo>
                    <a:pt x="310" y="27"/>
                    <a:pt x="317" y="22"/>
                    <a:pt x="313" y="16"/>
                  </a:cubicBezTo>
                  <a:cubicBezTo>
                    <a:pt x="312" y="15"/>
                    <a:pt x="311" y="14"/>
                    <a:pt x="309" y="13"/>
                  </a:cubicBezTo>
                  <a:cubicBezTo>
                    <a:pt x="305" y="12"/>
                    <a:pt x="295" y="16"/>
                    <a:pt x="220" y="62"/>
                  </a:cubicBezTo>
                  <a:cubicBezTo>
                    <a:pt x="289" y="18"/>
                    <a:pt x="288" y="17"/>
                    <a:pt x="285" y="11"/>
                  </a:cubicBezTo>
                  <a:cubicBezTo>
                    <a:pt x="284" y="9"/>
                    <a:pt x="282" y="8"/>
                    <a:pt x="281" y="8"/>
                  </a:cubicBezTo>
                  <a:cubicBezTo>
                    <a:pt x="275" y="7"/>
                    <a:pt x="264" y="13"/>
                    <a:pt x="151" y="81"/>
                  </a:cubicBezTo>
                  <a:cubicBezTo>
                    <a:pt x="145" y="85"/>
                    <a:pt x="139" y="89"/>
                    <a:pt x="132" y="93"/>
                  </a:cubicBezTo>
                  <a:cubicBezTo>
                    <a:pt x="154" y="79"/>
                    <a:pt x="175" y="65"/>
                    <a:pt x="191" y="54"/>
                  </a:cubicBezTo>
                  <a:cubicBezTo>
                    <a:pt x="227" y="30"/>
                    <a:pt x="229" y="27"/>
                    <a:pt x="226" y="21"/>
                  </a:cubicBezTo>
                  <a:cubicBezTo>
                    <a:pt x="225" y="20"/>
                    <a:pt x="223" y="19"/>
                    <a:pt x="222" y="18"/>
                  </a:cubicBezTo>
                  <a:cubicBezTo>
                    <a:pt x="217" y="17"/>
                    <a:pt x="210" y="20"/>
                    <a:pt x="154" y="54"/>
                  </a:cubicBezTo>
                  <a:cubicBezTo>
                    <a:pt x="157" y="52"/>
                    <a:pt x="161" y="49"/>
                    <a:pt x="164" y="47"/>
                  </a:cubicBezTo>
                  <a:cubicBezTo>
                    <a:pt x="196" y="25"/>
                    <a:pt x="198" y="23"/>
                    <a:pt x="195" y="17"/>
                  </a:cubicBezTo>
                  <a:cubicBezTo>
                    <a:pt x="194" y="16"/>
                    <a:pt x="192" y="14"/>
                    <a:pt x="191" y="14"/>
                  </a:cubicBezTo>
                  <a:cubicBezTo>
                    <a:pt x="187" y="13"/>
                    <a:pt x="183" y="14"/>
                    <a:pt x="129" y="47"/>
                  </a:cubicBezTo>
                  <a:cubicBezTo>
                    <a:pt x="138" y="41"/>
                    <a:pt x="145" y="35"/>
                    <a:pt x="152" y="30"/>
                  </a:cubicBezTo>
                  <a:cubicBezTo>
                    <a:pt x="177" y="12"/>
                    <a:pt x="180" y="9"/>
                    <a:pt x="176" y="4"/>
                  </a:cubicBezTo>
                  <a:cubicBezTo>
                    <a:pt x="175" y="2"/>
                    <a:pt x="174" y="1"/>
                    <a:pt x="172" y="1"/>
                  </a:cubicBezTo>
                  <a:cubicBezTo>
                    <a:pt x="168" y="0"/>
                    <a:pt x="165" y="1"/>
                    <a:pt x="97" y="43"/>
                  </a:cubicBezTo>
                  <a:cubicBezTo>
                    <a:pt x="94" y="44"/>
                    <a:pt x="91" y="46"/>
                    <a:pt x="88" y="48"/>
                  </a:cubicBezTo>
                  <a:cubicBezTo>
                    <a:pt x="130" y="13"/>
                    <a:pt x="130" y="13"/>
                    <a:pt x="127" y="7"/>
                  </a:cubicBezTo>
                  <a:cubicBezTo>
                    <a:pt x="126" y="6"/>
                    <a:pt x="125" y="5"/>
                    <a:pt x="123" y="5"/>
                  </a:cubicBezTo>
                  <a:cubicBezTo>
                    <a:pt x="119" y="4"/>
                    <a:pt x="119" y="4"/>
                    <a:pt x="74" y="31"/>
                  </a:cubicBezTo>
                  <a:cubicBezTo>
                    <a:pt x="71" y="33"/>
                    <a:pt x="67" y="35"/>
                    <a:pt x="63" y="38"/>
                  </a:cubicBezTo>
                  <a:cubicBezTo>
                    <a:pt x="63" y="38"/>
                    <a:pt x="63" y="37"/>
                    <a:pt x="63" y="37"/>
                  </a:cubicBezTo>
                  <a:cubicBezTo>
                    <a:pt x="90" y="10"/>
                    <a:pt x="90" y="10"/>
                    <a:pt x="87" y="5"/>
                  </a:cubicBezTo>
                  <a:cubicBezTo>
                    <a:pt x="86" y="4"/>
                    <a:pt x="85" y="3"/>
                    <a:pt x="84" y="2"/>
                  </a:cubicBezTo>
                  <a:cubicBezTo>
                    <a:pt x="80" y="1"/>
                    <a:pt x="80" y="1"/>
                    <a:pt x="55" y="17"/>
                  </a:cubicBezTo>
                  <a:cubicBezTo>
                    <a:pt x="47" y="22"/>
                    <a:pt x="37" y="28"/>
                    <a:pt x="31" y="31"/>
                  </a:cubicBezTo>
                  <a:cubicBezTo>
                    <a:pt x="31" y="30"/>
                    <a:pt x="30" y="29"/>
                    <a:pt x="30" y="28"/>
                  </a:cubicBezTo>
                  <a:cubicBezTo>
                    <a:pt x="26" y="18"/>
                    <a:pt x="26" y="18"/>
                    <a:pt x="25" y="17"/>
                  </a:cubicBezTo>
                  <a:cubicBezTo>
                    <a:pt x="25" y="16"/>
                    <a:pt x="23" y="15"/>
                    <a:pt x="22" y="15"/>
                  </a:cubicBezTo>
                  <a:cubicBezTo>
                    <a:pt x="19" y="14"/>
                    <a:pt x="19" y="14"/>
                    <a:pt x="10" y="19"/>
                  </a:cubicBezTo>
                  <a:cubicBezTo>
                    <a:pt x="7" y="21"/>
                    <a:pt x="4" y="23"/>
                    <a:pt x="3" y="24"/>
                  </a:cubicBezTo>
                  <a:cubicBezTo>
                    <a:pt x="5" y="29"/>
                    <a:pt x="5" y="29"/>
                    <a:pt x="5" y="29"/>
                  </a:cubicBezTo>
                  <a:cubicBezTo>
                    <a:pt x="11" y="26"/>
                    <a:pt x="11" y="26"/>
                    <a:pt x="11" y="26"/>
                  </a:cubicBezTo>
                  <a:cubicBezTo>
                    <a:pt x="5" y="29"/>
                    <a:pt x="5" y="29"/>
                    <a:pt x="5" y="29"/>
                  </a:cubicBezTo>
                  <a:cubicBezTo>
                    <a:pt x="4" y="35"/>
                    <a:pt x="4" y="35"/>
                    <a:pt x="4" y="35"/>
                  </a:cubicBezTo>
                  <a:cubicBezTo>
                    <a:pt x="6" y="35"/>
                    <a:pt x="6" y="35"/>
                    <a:pt x="16" y="30"/>
                  </a:cubicBezTo>
                  <a:cubicBezTo>
                    <a:pt x="17" y="30"/>
                    <a:pt x="17" y="29"/>
                    <a:pt x="17" y="29"/>
                  </a:cubicBezTo>
                  <a:cubicBezTo>
                    <a:pt x="18" y="30"/>
                    <a:pt x="18" y="31"/>
                    <a:pt x="19" y="33"/>
                  </a:cubicBezTo>
                  <a:cubicBezTo>
                    <a:pt x="23" y="42"/>
                    <a:pt x="23" y="42"/>
                    <a:pt x="23" y="42"/>
                  </a:cubicBezTo>
                  <a:cubicBezTo>
                    <a:pt x="24" y="43"/>
                    <a:pt x="25" y="45"/>
                    <a:pt x="27" y="45"/>
                  </a:cubicBezTo>
                  <a:cubicBezTo>
                    <a:pt x="30" y="46"/>
                    <a:pt x="30" y="46"/>
                    <a:pt x="51" y="33"/>
                  </a:cubicBezTo>
                  <a:cubicBezTo>
                    <a:pt x="26" y="59"/>
                    <a:pt x="26" y="60"/>
                    <a:pt x="28" y="64"/>
                  </a:cubicBezTo>
                  <a:cubicBezTo>
                    <a:pt x="29" y="66"/>
                    <a:pt x="31" y="67"/>
                    <a:pt x="32" y="67"/>
                  </a:cubicBezTo>
                  <a:cubicBezTo>
                    <a:pt x="36" y="68"/>
                    <a:pt x="36" y="68"/>
                    <a:pt x="68" y="49"/>
                  </a:cubicBezTo>
                  <a:cubicBezTo>
                    <a:pt x="25" y="83"/>
                    <a:pt x="25" y="84"/>
                    <a:pt x="29" y="89"/>
                  </a:cubicBezTo>
                  <a:cubicBezTo>
                    <a:pt x="29" y="90"/>
                    <a:pt x="31" y="91"/>
                    <a:pt x="32" y="92"/>
                  </a:cubicBezTo>
                  <a:cubicBezTo>
                    <a:pt x="36" y="93"/>
                    <a:pt x="37" y="93"/>
                    <a:pt x="84" y="64"/>
                  </a:cubicBezTo>
                  <a:cubicBezTo>
                    <a:pt x="25" y="107"/>
                    <a:pt x="25" y="107"/>
                    <a:pt x="28" y="113"/>
                  </a:cubicBezTo>
                  <a:cubicBezTo>
                    <a:pt x="29" y="115"/>
                    <a:pt x="30" y="116"/>
                    <a:pt x="32" y="116"/>
                  </a:cubicBezTo>
                  <a:cubicBezTo>
                    <a:pt x="35" y="117"/>
                    <a:pt x="36" y="117"/>
                    <a:pt x="54" y="106"/>
                  </a:cubicBezTo>
                  <a:cubicBezTo>
                    <a:pt x="47" y="111"/>
                    <a:pt x="40" y="116"/>
                    <a:pt x="34" y="120"/>
                  </a:cubicBezTo>
                  <a:cubicBezTo>
                    <a:pt x="7" y="138"/>
                    <a:pt x="4" y="141"/>
                    <a:pt x="7" y="147"/>
                  </a:cubicBezTo>
                  <a:cubicBezTo>
                    <a:pt x="8" y="148"/>
                    <a:pt x="10" y="150"/>
                    <a:pt x="11" y="150"/>
                  </a:cubicBezTo>
                  <a:cubicBezTo>
                    <a:pt x="15" y="151"/>
                    <a:pt x="22" y="148"/>
                    <a:pt x="63" y="124"/>
                  </a:cubicBezTo>
                  <a:cubicBezTo>
                    <a:pt x="53" y="130"/>
                    <a:pt x="44" y="136"/>
                    <a:pt x="37" y="141"/>
                  </a:cubicBezTo>
                  <a:cubicBezTo>
                    <a:pt x="2" y="165"/>
                    <a:pt x="0" y="167"/>
                    <a:pt x="3" y="173"/>
                  </a:cubicBezTo>
                  <a:cubicBezTo>
                    <a:pt x="4" y="175"/>
                    <a:pt x="6" y="176"/>
                    <a:pt x="7" y="176"/>
                  </a:cubicBezTo>
                  <a:cubicBezTo>
                    <a:pt x="11" y="177"/>
                    <a:pt x="19" y="174"/>
                    <a:pt x="53" y="154"/>
                  </a:cubicBezTo>
                  <a:cubicBezTo>
                    <a:pt x="15" y="179"/>
                    <a:pt x="16" y="181"/>
                    <a:pt x="19" y="186"/>
                  </a:cubicBezTo>
                  <a:cubicBezTo>
                    <a:pt x="20" y="187"/>
                    <a:pt x="22" y="188"/>
                    <a:pt x="23" y="189"/>
                  </a:cubicBezTo>
                  <a:cubicBezTo>
                    <a:pt x="27" y="190"/>
                    <a:pt x="37" y="186"/>
                    <a:pt x="63" y="171"/>
                  </a:cubicBezTo>
                  <a:cubicBezTo>
                    <a:pt x="62" y="172"/>
                    <a:pt x="61" y="173"/>
                    <a:pt x="59" y="174"/>
                  </a:cubicBezTo>
                  <a:cubicBezTo>
                    <a:pt x="44" y="183"/>
                    <a:pt x="33" y="191"/>
                    <a:pt x="26" y="196"/>
                  </a:cubicBezTo>
                  <a:cubicBezTo>
                    <a:pt x="15" y="204"/>
                    <a:pt x="9" y="209"/>
                    <a:pt x="12" y="215"/>
                  </a:cubicBezTo>
                  <a:cubicBezTo>
                    <a:pt x="13" y="216"/>
                    <a:pt x="15" y="217"/>
                    <a:pt x="16" y="218"/>
                  </a:cubicBezTo>
                  <a:cubicBezTo>
                    <a:pt x="19" y="219"/>
                    <a:pt x="25" y="217"/>
                    <a:pt x="37" y="210"/>
                  </a:cubicBezTo>
                  <a:cubicBezTo>
                    <a:pt x="8" y="230"/>
                    <a:pt x="9" y="232"/>
                    <a:pt x="12" y="236"/>
                  </a:cubicBezTo>
                  <a:cubicBezTo>
                    <a:pt x="13" y="238"/>
                    <a:pt x="14" y="239"/>
                    <a:pt x="16" y="239"/>
                  </a:cubicBezTo>
                  <a:cubicBezTo>
                    <a:pt x="19" y="240"/>
                    <a:pt x="25" y="238"/>
                    <a:pt x="40" y="230"/>
                  </a:cubicBezTo>
                  <a:cubicBezTo>
                    <a:pt x="25" y="240"/>
                    <a:pt x="20" y="245"/>
                    <a:pt x="23" y="251"/>
                  </a:cubicBezTo>
                  <a:cubicBezTo>
                    <a:pt x="24" y="253"/>
                    <a:pt x="26" y="254"/>
                    <a:pt x="27" y="254"/>
                  </a:cubicBezTo>
                  <a:cubicBezTo>
                    <a:pt x="31" y="255"/>
                    <a:pt x="40" y="251"/>
                    <a:pt x="70" y="234"/>
                  </a:cubicBezTo>
                  <a:cubicBezTo>
                    <a:pt x="54" y="244"/>
                    <a:pt x="42" y="252"/>
                    <a:pt x="34" y="258"/>
                  </a:cubicBezTo>
                  <a:cubicBezTo>
                    <a:pt x="18" y="269"/>
                    <a:pt x="12" y="274"/>
                    <a:pt x="16" y="280"/>
                  </a:cubicBezTo>
                  <a:cubicBezTo>
                    <a:pt x="17" y="282"/>
                    <a:pt x="18" y="283"/>
                    <a:pt x="20" y="283"/>
                  </a:cubicBezTo>
                  <a:cubicBezTo>
                    <a:pt x="23" y="284"/>
                    <a:pt x="29" y="282"/>
                    <a:pt x="39" y="277"/>
                  </a:cubicBezTo>
                  <a:cubicBezTo>
                    <a:pt x="26" y="286"/>
                    <a:pt x="21" y="291"/>
                    <a:pt x="24" y="297"/>
                  </a:cubicBezTo>
                  <a:cubicBezTo>
                    <a:pt x="25" y="299"/>
                    <a:pt x="26" y="300"/>
                    <a:pt x="28" y="300"/>
                  </a:cubicBezTo>
                  <a:cubicBezTo>
                    <a:pt x="31" y="301"/>
                    <a:pt x="37" y="299"/>
                    <a:pt x="48" y="294"/>
                  </a:cubicBezTo>
                  <a:cubicBezTo>
                    <a:pt x="34" y="305"/>
                    <a:pt x="34" y="308"/>
                    <a:pt x="36" y="312"/>
                  </a:cubicBezTo>
                  <a:cubicBezTo>
                    <a:pt x="37" y="313"/>
                    <a:pt x="39" y="314"/>
                    <a:pt x="40" y="315"/>
                  </a:cubicBezTo>
                  <a:cubicBezTo>
                    <a:pt x="47" y="316"/>
                    <a:pt x="70" y="305"/>
                    <a:pt x="122" y="275"/>
                  </a:cubicBezTo>
                  <a:cubicBezTo>
                    <a:pt x="105" y="287"/>
                    <a:pt x="100" y="292"/>
                    <a:pt x="103" y="297"/>
                  </a:cubicBezTo>
                  <a:cubicBezTo>
                    <a:pt x="104" y="299"/>
                    <a:pt x="106" y="300"/>
                    <a:pt x="108" y="301"/>
                  </a:cubicBezTo>
                  <a:cubicBezTo>
                    <a:pt x="112" y="302"/>
                    <a:pt x="122" y="297"/>
                    <a:pt x="149" y="282"/>
                  </a:cubicBezTo>
                  <a:cubicBezTo>
                    <a:pt x="129" y="296"/>
                    <a:pt x="131" y="299"/>
                    <a:pt x="133" y="303"/>
                  </a:cubicBezTo>
                  <a:cubicBezTo>
                    <a:pt x="134" y="304"/>
                    <a:pt x="135" y="305"/>
                    <a:pt x="137" y="306"/>
                  </a:cubicBezTo>
                  <a:cubicBezTo>
                    <a:pt x="145" y="308"/>
                    <a:pt x="183" y="286"/>
                    <a:pt x="359" y="178"/>
                  </a:cubicBezTo>
                  <a:cubicBezTo>
                    <a:pt x="421" y="140"/>
                    <a:pt x="491" y="97"/>
                    <a:pt x="544" y="66"/>
                  </a:cubicBezTo>
                  <a:cubicBezTo>
                    <a:pt x="504" y="91"/>
                    <a:pt x="453" y="122"/>
                    <a:pt x="408" y="149"/>
                  </a:cubicBezTo>
                  <a:cubicBezTo>
                    <a:pt x="186" y="283"/>
                    <a:pt x="187" y="285"/>
                    <a:pt x="192" y="293"/>
                  </a:cubicBezTo>
                  <a:cubicBezTo>
                    <a:pt x="193" y="295"/>
                    <a:pt x="194" y="296"/>
                    <a:pt x="196" y="296"/>
                  </a:cubicBezTo>
                  <a:cubicBezTo>
                    <a:pt x="200" y="297"/>
                    <a:pt x="212" y="292"/>
                    <a:pt x="243" y="274"/>
                  </a:cubicBezTo>
                  <a:cubicBezTo>
                    <a:pt x="207" y="298"/>
                    <a:pt x="206" y="303"/>
                    <a:pt x="209" y="308"/>
                  </a:cubicBezTo>
                  <a:cubicBezTo>
                    <a:pt x="210" y="310"/>
                    <a:pt x="212" y="311"/>
                    <a:pt x="214" y="311"/>
                  </a:cubicBezTo>
                  <a:cubicBezTo>
                    <a:pt x="219" y="313"/>
                    <a:pt x="237" y="305"/>
                    <a:pt x="276" y="282"/>
                  </a:cubicBezTo>
                  <a:cubicBezTo>
                    <a:pt x="269" y="288"/>
                    <a:pt x="270" y="291"/>
                    <a:pt x="272" y="293"/>
                  </a:cubicBezTo>
                  <a:cubicBezTo>
                    <a:pt x="273" y="295"/>
                    <a:pt x="274" y="296"/>
                    <a:pt x="276" y="297"/>
                  </a:cubicBezTo>
                  <a:cubicBezTo>
                    <a:pt x="280" y="297"/>
                    <a:pt x="288" y="294"/>
                    <a:pt x="305" y="285"/>
                  </a:cubicBezTo>
                  <a:cubicBezTo>
                    <a:pt x="279" y="303"/>
                    <a:pt x="280" y="305"/>
                    <a:pt x="283" y="309"/>
                  </a:cubicBezTo>
                  <a:cubicBezTo>
                    <a:pt x="284" y="311"/>
                    <a:pt x="285" y="312"/>
                    <a:pt x="287" y="312"/>
                  </a:cubicBezTo>
                  <a:cubicBezTo>
                    <a:pt x="293" y="314"/>
                    <a:pt x="315" y="304"/>
                    <a:pt x="380" y="265"/>
                  </a:cubicBezTo>
                  <a:cubicBezTo>
                    <a:pt x="343" y="289"/>
                    <a:pt x="344" y="291"/>
                    <a:pt x="347" y="296"/>
                  </a:cubicBezTo>
                  <a:cubicBezTo>
                    <a:pt x="348" y="298"/>
                    <a:pt x="349" y="299"/>
                    <a:pt x="351" y="299"/>
                  </a:cubicBezTo>
                  <a:cubicBezTo>
                    <a:pt x="355" y="300"/>
                    <a:pt x="365" y="296"/>
                    <a:pt x="394" y="280"/>
                  </a:cubicBezTo>
                  <a:cubicBezTo>
                    <a:pt x="390" y="282"/>
                    <a:pt x="387" y="284"/>
                    <a:pt x="385" y="286"/>
                  </a:cubicBezTo>
                  <a:cubicBezTo>
                    <a:pt x="373" y="294"/>
                    <a:pt x="367" y="299"/>
                    <a:pt x="370" y="305"/>
                  </a:cubicBezTo>
                  <a:cubicBezTo>
                    <a:pt x="371" y="306"/>
                    <a:pt x="373" y="307"/>
                    <a:pt x="374" y="308"/>
                  </a:cubicBezTo>
                  <a:cubicBezTo>
                    <a:pt x="378" y="309"/>
                    <a:pt x="387" y="305"/>
                    <a:pt x="431" y="279"/>
                  </a:cubicBezTo>
                  <a:cubicBezTo>
                    <a:pt x="392" y="305"/>
                    <a:pt x="394" y="307"/>
                    <a:pt x="396" y="312"/>
                  </a:cubicBezTo>
                  <a:cubicBezTo>
                    <a:pt x="397" y="314"/>
                    <a:pt x="399" y="315"/>
                    <a:pt x="400" y="315"/>
                  </a:cubicBezTo>
                  <a:cubicBezTo>
                    <a:pt x="401" y="315"/>
                    <a:pt x="401" y="315"/>
                    <a:pt x="402" y="315"/>
                  </a:cubicBezTo>
                  <a:cubicBezTo>
                    <a:pt x="409" y="315"/>
                    <a:pt x="430" y="304"/>
                    <a:pt x="545" y="234"/>
                  </a:cubicBezTo>
                  <a:cubicBezTo>
                    <a:pt x="451" y="293"/>
                    <a:pt x="452" y="295"/>
                    <a:pt x="456" y="302"/>
                  </a:cubicBezTo>
                  <a:cubicBezTo>
                    <a:pt x="457" y="303"/>
                    <a:pt x="458" y="304"/>
                    <a:pt x="460" y="305"/>
                  </a:cubicBezTo>
                  <a:cubicBezTo>
                    <a:pt x="465" y="306"/>
                    <a:pt x="479" y="300"/>
                    <a:pt x="551" y="256"/>
                  </a:cubicBezTo>
                  <a:cubicBezTo>
                    <a:pt x="546" y="259"/>
                    <a:pt x="541" y="263"/>
                    <a:pt x="536" y="266"/>
                  </a:cubicBezTo>
                  <a:cubicBezTo>
                    <a:pt x="500" y="289"/>
                    <a:pt x="498" y="292"/>
                    <a:pt x="501" y="298"/>
                  </a:cubicBezTo>
                  <a:cubicBezTo>
                    <a:pt x="502" y="299"/>
                    <a:pt x="504" y="300"/>
                    <a:pt x="505" y="301"/>
                  </a:cubicBezTo>
                  <a:cubicBezTo>
                    <a:pt x="509" y="302"/>
                    <a:pt x="519" y="298"/>
                    <a:pt x="573" y="265"/>
                  </a:cubicBezTo>
                  <a:cubicBezTo>
                    <a:pt x="514" y="304"/>
                    <a:pt x="515" y="306"/>
                    <a:pt x="518" y="312"/>
                  </a:cubicBezTo>
                  <a:cubicBezTo>
                    <a:pt x="519" y="313"/>
                    <a:pt x="520" y="314"/>
                    <a:pt x="522" y="314"/>
                  </a:cubicBezTo>
                  <a:cubicBezTo>
                    <a:pt x="527" y="316"/>
                    <a:pt x="534" y="313"/>
                    <a:pt x="664" y="234"/>
                  </a:cubicBezTo>
                  <a:cubicBezTo>
                    <a:pt x="642" y="248"/>
                    <a:pt x="621" y="262"/>
                    <a:pt x="604" y="273"/>
                  </a:cubicBezTo>
                  <a:cubicBezTo>
                    <a:pt x="568" y="298"/>
                    <a:pt x="566" y="301"/>
                    <a:pt x="569" y="307"/>
                  </a:cubicBezTo>
                  <a:cubicBezTo>
                    <a:pt x="570" y="308"/>
                    <a:pt x="571" y="309"/>
                    <a:pt x="573" y="310"/>
                  </a:cubicBezTo>
                  <a:cubicBezTo>
                    <a:pt x="578" y="311"/>
                    <a:pt x="582" y="309"/>
                    <a:pt x="658" y="262"/>
                  </a:cubicBezTo>
                  <a:cubicBezTo>
                    <a:pt x="647" y="271"/>
                    <a:pt x="636" y="279"/>
                    <a:pt x="627" y="286"/>
                  </a:cubicBezTo>
                  <a:cubicBezTo>
                    <a:pt x="604" y="303"/>
                    <a:pt x="601" y="306"/>
                    <a:pt x="604" y="312"/>
                  </a:cubicBezTo>
                  <a:cubicBezTo>
                    <a:pt x="605" y="313"/>
                    <a:pt x="606" y="314"/>
                    <a:pt x="608" y="314"/>
                  </a:cubicBezTo>
                  <a:cubicBezTo>
                    <a:pt x="611" y="315"/>
                    <a:pt x="611" y="315"/>
                    <a:pt x="651" y="291"/>
                  </a:cubicBezTo>
                  <a:cubicBezTo>
                    <a:pt x="665" y="283"/>
                    <a:pt x="682" y="272"/>
                    <a:pt x="686" y="271"/>
                  </a:cubicBezTo>
                  <a:cubicBezTo>
                    <a:pt x="687" y="271"/>
                    <a:pt x="688" y="270"/>
                    <a:pt x="688" y="270"/>
                  </a:cubicBezTo>
                  <a:cubicBezTo>
                    <a:pt x="691" y="268"/>
                    <a:pt x="692" y="265"/>
                    <a:pt x="690" y="262"/>
                  </a:cubicBezTo>
                  <a:cubicBezTo>
                    <a:pt x="690" y="260"/>
                    <a:pt x="688" y="259"/>
                    <a:pt x="687" y="259"/>
                  </a:cubicBezTo>
                  <a:cubicBezTo>
                    <a:pt x="686" y="259"/>
                    <a:pt x="685" y="258"/>
                    <a:pt x="684" y="259"/>
                  </a:cubicBezTo>
                  <a:cubicBezTo>
                    <a:pt x="699" y="247"/>
                    <a:pt x="714" y="237"/>
                    <a:pt x="725" y="228"/>
                  </a:cubicBezTo>
                  <a:cubicBezTo>
                    <a:pt x="745" y="214"/>
                    <a:pt x="749" y="210"/>
                    <a:pt x="746" y="205"/>
                  </a:cubicBezTo>
                  <a:cubicBezTo>
                    <a:pt x="745" y="203"/>
                    <a:pt x="743" y="202"/>
                    <a:pt x="742" y="202"/>
                  </a:cubicBezTo>
                  <a:cubicBezTo>
                    <a:pt x="740" y="201"/>
                    <a:pt x="739" y="201"/>
                    <a:pt x="731" y="205"/>
                  </a:cubicBezTo>
                  <a:cubicBezTo>
                    <a:pt x="809" y="154"/>
                    <a:pt x="808" y="152"/>
                    <a:pt x="805" y="146"/>
                  </a:cubicBezTo>
                  <a:close/>
                  <a:moveTo>
                    <a:pt x="107" y="269"/>
                  </a:moveTo>
                  <a:cubicBezTo>
                    <a:pt x="141" y="249"/>
                    <a:pt x="185" y="223"/>
                    <a:pt x="229" y="197"/>
                  </a:cubicBezTo>
                  <a:cubicBezTo>
                    <a:pt x="184" y="224"/>
                    <a:pt x="141" y="250"/>
                    <a:pt x="107" y="269"/>
                  </a:cubicBezTo>
                  <a:close/>
                  <a:moveTo>
                    <a:pt x="266" y="274"/>
                  </a:moveTo>
                  <a:cubicBezTo>
                    <a:pt x="312" y="245"/>
                    <a:pt x="386" y="201"/>
                    <a:pt x="449" y="164"/>
                  </a:cubicBezTo>
                  <a:cubicBezTo>
                    <a:pt x="385" y="203"/>
                    <a:pt x="313" y="247"/>
                    <a:pt x="266" y="274"/>
                  </a:cubicBezTo>
                  <a:close/>
                </a:path>
              </a:pathLst>
            </a:custGeom>
            <a:grpFill/>
            <a:ln>
              <a:noFill/>
            </a:ln>
          </p:spPr>
          <p:txBody>
            <a:bodyPr vert="horz" wrap="square" lIns="0" tIns="0" rIns="216000" bIns="36000" numCol="1" anchor="ctr" anchorCtr="0" compatLnSpc="1">
              <a:prstTxWarp prst="textNoShape">
                <a:avLst/>
              </a:prstTxWarp>
            </a:bodyPr>
            <a:lstStyle/>
            <a:p>
              <a:pPr algn="ctr">
                <a:defRPr/>
              </a:pPr>
              <a:r>
                <a:rPr lang="en-US" sz="1200" kern="0" dirty="0"/>
                <a:t>Stage 4</a:t>
              </a:r>
            </a:p>
          </p:txBody>
        </p:sp>
        <p:sp>
          <p:nvSpPr>
            <p:cNvPr id="129" name="Freeform 9"/>
            <p:cNvSpPr>
              <a:spLocks noEditPoints="1"/>
            </p:cNvSpPr>
            <p:nvPr/>
          </p:nvSpPr>
          <p:spPr bwMode="gray">
            <a:xfrm>
              <a:off x="5097909" y="-6356"/>
              <a:ext cx="2333397" cy="921635"/>
            </a:xfrm>
            <a:custGeom>
              <a:avLst/>
              <a:gdLst>
                <a:gd name="T0" fmla="*/ 284 w 792"/>
                <a:gd name="T1" fmla="*/ 17 h 313"/>
                <a:gd name="T2" fmla="*/ 179 w 792"/>
                <a:gd name="T3" fmla="*/ 17 h 313"/>
                <a:gd name="T4" fmla="*/ 172 w 792"/>
                <a:gd name="T5" fmla="*/ 14 h 313"/>
                <a:gd name="T6" fmla="*/ 540 w 792"/>
                <a:gd name="T7" fmla="*/ 288 h 313"/>
                <a:gd name="T8" fmla="*/ 779 w 792"/>
                <a:gd name="T9" fmla="*/ 168 h 313"/>
                <a:gd name="T10" fmla="*/ 672 w 792"/>
                <a:gd name="T11" fmla="*/ 275 h 313"/>
                <a:gd name="T12" fmla="*/ 644 w 792"/>
                <a:gd name="T13" fmla="*/ 301 h 313"/>
                <a:gd name="T14" fmla="*/ 601 w 792"/>
                <a:gd name="T15" fmla="*/ 299 h 313"/>
                <a:gd name="T16" fmla="*/ 149 w 792"/>
                <a:gd name="T17" fmla="*/ 302 h 313"/>
                <a:gd name="T18" fmla="*/ 12 w 792"/>
                <a:gd name="T19" fmla="*/ 303 h 313"/>
                <a:gd name="T20" fmla="*/ 0 w 792"/>
                <a:gd name="T21" fmla="*/ 285 h 313"/>
                <a:gd name="T22" fmla="*/ 8 w 792"/>
                <a:gd name="T23" fmla="*/ 219 h 313"/>
                <a:gd name="T24" fmla="*/ 79 w 792"/>
                <a:gd name="T25" fmla="*/ 292 h 313"/>
                <a:gd name="T26" fmla="*/ 139 w 792"/>
                <a:gd name="T27" fmla="*/ 291 h 313"/>
                <a:gd name="T28" fmla="*/ 275 w 792"/>
                <a:gd name="T29" fmla="*/ 293 h 313"/>
                <a:gd name="T30" fmla="*/ 326 w 792"/>
                <a:gd name="T31" fmla="*/ 293 h 313"/>
                <a:gd name="T32" fmla="*/ 422 w 792"/>
                <a:gd name="T33" fmla="*/ 294 h 313"/>
                <a:gd name="T34" fmla="*/ 489 w 792"/>
                <a:gd name="T35" fmla="*/ 291 h 313"/>
                <a:gd name="T36" fmla="*/ 540 w 792"/>
                <a:gd name="T37" fmla="*/ 288 h 313"/>
                <a:gd name="T38" fmla="*/ 627 w 792"/>
                <a:gd name="T39" fmla="*/ 286 h 313"/>
                <a:gd name="T40" fmla="*/ 636 w 792"/>
                <a:gd name="T41" fmla="*/ 288 h 313"/>
                <a:gd name="T42" fmla="*/ 661 w 792"/>
                <a:gd name="T43" fmla="*/ 270 h 313"/>
                <a:gd name="T44" fmla="*/ 703 w 792"/>
                <a:gd name="T45" fmla="*/ 226 h 313"/>
                <a:gd name="T46" fmla="*/ 750 w 792"/>
                <a:gd name="T47" fmla="*/ 178 h 313"/>
                <a:gd name="T48" fmla="*/ 766 w 792"/>
                <a:gd name="T49" fmla="*/ 138 h 313"/>
                <a:gd name="T50" fmla="*/ 746 w 792"/>
                <a:gd name="T51" fmla="*/ 118 h 313"/>
                <a:gd name="T52" fmla="*/ 726 w 792"/>
                <a:gd name="T53" fmla="*/ 97 h 313"/>
                <a:gd name="T54" fmla="*/ 697 w 792"/>
                <a:gd name="T55" fmla="*/ 70 h 313"/>
                <a:gd name="T56" fmla="*/ 638 w 792"/>
                <a:gd name="T57" fmla="*/ 16 h 313"/>
                <a:gd name="T58" fmla="*/ 590 w 792"/>
                <a:gd name="T59" fmla="*/ 16 h 313"/>
                <a:gd name="T60" fmla="*/ 483 w 792"/>
                <a:gd name="T61" fmla="*/ 17 h 313"/>
                <a:gd name="T62" fmla="*/ 453 w 792"/>
                <a:gd name="T63" fmla="*/ 16 h 313"/>
                <a:gd name="T64" fmla="*/ 430 w 792"/>
                <a:gd name="T65" fmla="*/ 17 h 313"/>
                <a:gd name="T66" fmla="*/ 394 w 792"/>
                <a:gd name="T67" fmla="*/ 17 h 313"/>
                <a:gd name="T68" fmla="*/ 361 w 792"/>
                <a:gd name="T69" fmla="*/ 18 h 313"/>
                <a:gd name="T70" fmla="*/ 334 w 792"/>
                <a:gd name="T71" fmla="*/ 16 h 313"/>
                <a:gd name="T72" fmla="*/ 304 w 792"/>
                <a:gd name="T73" fmla="*/ 12 h 313"/>
                <a:gd name="T74" fmla="*/ 266 w 792"/>
                <a:gd name="T75" fmla="*/ 15 h 313"/>
                <a:gd name="T76" fmla="*/ 254 w 792"/>
                <a:gd name="T77" fmla="*/ 16 h 313"/>
                <a:gd name="T78" fmla="*/ 239 w 792"/>
                <a:gd name="T79" fmla="*/ 14 h 313"/>
                <a:gd name="T80" fmla="*/ 171 w 792"/>
                <a:gd name="T81" fmla="*/ 12 h 313"/>
                <a:gd name="T82" fmla="*/ 90 w 792"/>
                <a:gd name="T83" fmla="*/ 11 h 313"/>
                <a:gd name="T84" fmla="*/ 41 w 792"/>
                <a:gd name="T85" fmla="*/ 9 h 313"/>
                <a:gd name="T86" fmla="*/ 71 w 792"/>
                <a:gd name="T87" fmla="*/ 7 h 313"/>
                <a:gd name="T88" fmla="*/ 159 w 792"/>
                <a:gd name="T89" fmla="*/ 6 h 313"/>
                <a:gd name="T90" fmla="*/ 319 w 792"/>
                <a:gd name="T91" fmla="*/ 4 h 313"/>
                <a:gd name="T92" fmla="*/ 544 w 792"/>
                <a:gd name="T93" fmla="*/ 2 h 313"/>
                <a:gd name="T94" fmla="*/ 641 w 792"/>
                <a:gd name="T95" fmla="*/ 2 h 313"/>
                <a:gd name="T96" fmla="*/ 650 w 792"/>
                <a:gd name="T97" fmla="*/ 4 h 313"/>
                <a:gd name="T98" fmla="*/ 701 w 792"/>
                <a:gd name="T99" fmla="*/ 54 h 313"/>
                <a:gd name="T100" fmla="*/ 792 w 792"/>
                <a:gd name="T101" fmla="*/ 157 h 313"/>
                <a:gd name="T102" fmla="*/ 782 w 792"/>
                <a:gd name="T103" fmla="*/ 149 h 313"/>
                <a:gd name="T104" fmla="*/ 34 w 792"/>
                <a:gd name="T105" fmla="*/ 6 h 313"/>
                <a:gd name="T106" fmla="*/ 200 w 792"/>
                <a:gd name="T107" fmla="*/ 15 h 313"/>
                <a:gd name="T108" fmla="*/ 239 w 792"/>
                <a:gd name="T109" fmla="*/ 17 h 313"/>
                <a:gd name="T110" fmla="*/ 337 w 792"/>
                <a:gd name="T111" fmla="*/ 17 h 313"/>
                <a:gd name="T112" fmla="*/ 385 w 792"/>
                <a:gd name="T113" fmla="*/ 29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2" h="313">
                  <a:moveTo>
                    <a:pt x="21" y="7"/>
                  </a:moveTo>
                  <a:cubicBezTo>
                    <a:pt x="22" y="6"/>
                    <a:pt x="23" y="6"/>
                    <a:pt x="25" y="6"/>
                  </a:cubicBezTo>
                  <a:cubicBezTo>
                    <a:pt x="18" y="7"/>
                    <a:pt x="29" y="8"/>
                    <a:pt x="21" y="7"/>
                  </a:cubicBezTo>
                  <a:close/>
                  <a:moveTo>
                    <a:pt x="635" y="288"/>
                  </a:moveTo>
                  <a:cubicBezTo>
                    <a:pt x="635" y="288"/>
                    <a:pt x="635" y="288"/>
                    <a:pt x="635" y="288"/>
                  </a:cubicBezTo>
                  <a:cubicBezTo>
                    <a:pt x="635" y="288"/>
                    <a:pt x="635" y="288"/>
                    <a:pt x="635" y="288"/>
                  </a:cubicBezTo>
                  <a:cubicBezTo>
                    <a:pt x="635" y="288"/>
                    <a:pt x="635" y="288"/>
                    <a:pt x="635" y="288"/>
                  </a:cubicBezTo>
                  <a:close/>
                  <a:moveTo>
                    <a:pt x="284" y="17"/>
                  </a:moveTo>
                  <a:cubicBezTo>
                    <a:pt x="283" y="17"/>
                    <a:pt x="282" y="17"/>
                    <a:pt x="282" y="17"/>
                  </a:cubicBezTo>
                  <a:cubicBezTo>
                    <a:pt x="282" y="17"/>
                    <a:pt x="283" y="17"/>
                    <a:pt x="284" y="17"/>
                  </a:cubicBezTo>
                  <a:close/>
                  <a:moveTo>
                    <a:pt x="168" y="16"/>
                  </a:moveTo>
                  <a:cubicBezTo>
                    <a:pt x="170" y="16"/>
                    <a:pt x="171" y="16"/>
                    <a:pt x="172" y="16"/>
                  </a:cubicBezTo>
                  <a:cubicBezTo>
                    <a:pt x="171" y="16"/>
                    <a:pt x="169" y="16"/>
                    <a:pt x="168" y="16"/>
                  </a:cubicBezTo>
                  <a:close/>
                  <a:moveTo>
                    <a:pt x="172" y="16"/>
                  </a:moveTo>
                  <a:cubicBezTo>
                    <a:pt x="174" y="16"/>
                    <a:pt x="175" y="17"/>
                    <a:pt x="178" y="16"/>
                  </a:cubicBezTo>
                  <a:cubicBezTo>
                    <a:pt x="179" y="17"/>
                    <a:pt x="176" y="17"/>
                    <a:pt x="179" y="17"/>
                  </a:cubicBezTo>
                  <a:cubicBezTo>
                    <a:pt x="182" y="17"/>
                    <a:pt x="178" y="15"/>
                    <a:pt x="173" y="15"/>
                  </a:cubicBezTo>
                  <a:cubicBezTo>
                    <a:pt x="173" y="15"/>
                    <a:pt x="173" y="15"/>
                    <a:pt x="173" y="15"/>
                  </a:cubicBezTo>
                  <a:cubicBezTo>
                    <a:pt x="173" y="15"/>
                    <a:pt x="173" y="15"/>
                    <a:pt x="172" y="16"/>
                  </a:cubicBezTo>
                  <a:close/>
                  <a:moveTo>
                    <a:pt x="60" y="7"/>
                  </a:moveTo>
                  <a:cubicBezTo>
                    <a:pt x="60" y="7"/>
                    <a:pt x="59" y="7"/>
                    <a:pt x="59" y="7"/>
                  </a:cubicBezTo>
                  <a:cubicBezTo>
                    <a:pt x="59" y="7"/>
                    <a:pt x="60" y="7"/>
                    <a:pt x="60" y="7"/>
                  </a:cubicBezTo>
                  <a:close/>
                  <a:moveTo>
                    <a:pt x="173" y="15"/>
                  </a:moveTo>
                  <a:cubicBezTo>
                    <a:pt x="172" y="15"/>
                    <a:pt x="172" y="14"/>
                    <a:pt x="172" y="14"/>
                  </a:cubicBezTo>
                  <a:cubicBezTo>
                    <a:pt x="172" y="14"/>
                    <a:pt x="172" y="15"/>
                    <a:pt x="173" y="15"/>
                  </a:cubicBezTo>
                  <a:close/>
                  <a:moveTo>
                    <a:pt x="616" y="2"/>
                  </a:moveTo>
                  <a:cubicBezTo>
                    <a:pt x="616" y="2"/>
                    <a:pt x="616" y="2"/>
                    <a:pt x="616" y="2"/>
                  </a:cubicBezTo>
                  <a:cubicBezTo>
                    <a:pt x="617" y="2"/>
                    <a:pt x="618" y="2"/>
                    <a:pt x="619" y="2"/>
                  </a:cubicBezTo>
                  <a:lnTo>
                    <a:pt x="616" y="2"/>
                  </a:lnTo>
                  <a:close/>
                  <a:moveTo>
                    <a:pt x="540" y="288"/>
                  </a:moveTo>
                  <a:cubicBezTo>
                    <a:pt x="540" y="288"/>
                    <a:pt x="540" y="288"/>
                    <a:pt x="541" y="288"/>
                  </a:cubicBezTo>
                  <a:cubicBezTo>
                    <a:pt x="541" y="287"/>
                    <a:pt x="540" y="288"/>
                    <a:pt x="540" y="288"/>
                  </a:cubicBezTo>
                  <a:close/>
                  <a:moveTo>
                    <a:pt x="792" y="157"/>
                  </a:moveTo>
                  <a:cubicBezTo>
                    <a:pt x="792" y="157"/>
                    <a:pt x="792" y="157"/>
                    <a:pt x="792" y="157"/>
                  </a:cubicBezTo>
                  <a:cubicBezTo>
                    <a:pt x="792" y="157"/>
                    <a:pt x="792" y="157"/>
                    <a:pt x="792" y="157"/>
                  </a:cubicBezTo>
                  <a:cubicBezTo>
                    <a:pt x="792" y="157"/>
                    <a:pt x="792" y="157"/>
                    <a:pt x="792" y="157"/>
                  </a:cubicBezTo>
                  <a:cubicBezTo>
                    <a:pt x="791" y="157"/>
                    <a:pt x="791" y="157"/>
                    <a:pt x="791" y="157"/>
                  </a:cubicBezTo>
                  <a:cubicBezTo>
                    <a:pt x="787" y="161"/>
                    <a:pt x="787" y="161"/>
                    <a:pt x="787" y="161"/>
                  </a:cubicBezTo>
                  <a:cubicBezTo>
                    <a:pt x="780" y="169"/>
                    <a:pt x="780" y="169"/>
                    <a:pt x="780" y="169"/>
                  </a:cubicBezTo>
                  <a:cubicBezTo>
                    <a:pt x="779" y="168"/>
                    <a:pt x="779" y="168"/>
                    <a:pt x="779" y="168"/>
                  </a:cubicBezTo>
                  <a:cubicBezTo>
                    <a:pt x="774" y="176"/>
                    <a:pt x="762" y="183"/>
                    <a:pt x="758" y="191"/>
                  </a:cubicBezTo>
                  <a:cubicBezTo>
                    <a:pt x="756" y="192"/>
                    <a:pt x="752" y="197"/>
                    <a:pt x="753" y="195"/>
                  </a:cubicBezTo>
                  <a:cubicBezTo>
                    <a:pt x="748" y="201"/>
                    <a:pt x="738" y="208"/>
                    <a:pt x="731" y="216"/>
                  </a:cubicBezTo>
                  <a:cubicBezTo>
                    <a:pt x="723" y="224"/>
                    <a:pt x="717" y="232"/>
                    <a:pt x="708" y="239"/>
                  </a:cubicBezTo>
                  <a:cubicBezTo>
                    <a:pt x="708" y="238"/>
                    <a:pt x="710" y="237"/>
                    <a:pt x="710" y="236"/>
                  </a:cubicBezTo>
                  <a:cubicBezTo>
                    <a:pt x="706" y="239"/>
                    <a:pt x="703" y="245"/>
                    <a:pt x="700" y="245"/>
                  </a:cubicBezTo>
                  <a:cubicBezTo>
                    <a:pt x="698" y="247"/>
                    <a:pt x="699" y="248"/>
                    <a:pt x="700" y="246"/>
                  </a:cubicBezTo>
                  <a:cubicBezTo>
                    <a:pt x="691" y="255"/>
                    <a:pt x="681" y="265"/>
                    <a:pt x="672" y="275"/>
                  </a:cubicBezTo>
                  <a:cubicBezTo>
                    <a:pt x="658" y="290"/>
                    <a:pt x="658" y="290"/>
                    <a:pt x="658" y="290"/>
                  </a:cubicBezTo>
                  <a:cubicBezTo>
                    <a:pt x="651" y="297"/>
                    <a:pt x="651" y="297"/>
                    <a:pt x="651" y="297"/>
                  </a:cubicBezTo>
                  <a:cubicBezTo>
                    <a:pt x="650" y="298"/>
                    <a:pt x="650" y="298"/>
                    <a:pt x="650" y="298"/>
                  </a:cubicBezTo>
                  <a:cubicBezTo>
                    <a:pt x="650" y="298"/>
                    <a:pt x="650" y="298"/>
                    <a:pt x="650" y="298"/>
                  </a:cubicBezTo>
                  <a:cubicBezTo>
                    <a:pt x="651" y="298"/>
                    <a:pt x="639" y="303"/>
                    <a:pt x="644" y="301"/>
                  </a:cubicBezTo>
                  <a:cubicBezTo>
                    <a:pt x="644" y="301"/>
                    <a:pt x="644" y="301"/>
                    <a:pt x="644" y="301"/>
                  </a:cubicBezTo>
                  <a:cubicBezTo>
                    <a:pt x="644" y="301"/>
                    <a:pt x="644" y="301"/>
                    <a:pt x="644" y="301"/>
                  </a:cubicBezTo>
                  <a:cubicBezTo>
                    <a:pt x="644" y="301"/>
                    <a:pt x="644" y="301"/>
                    <a:pt x="644" y="301"/>
                  </a:cubicBezTo>
                  <a:cubicBezTo>
                    <a:pt x="644" y="301"/>
                    <a:pt x="644" y="301"/>
                    <a:pt x="644" y="301"/>
                  </a:cubicBezTo>
                  <a:cubicBezTo>
                    <a:pt x="643" y="301"/>
                    <a:pt x="643" y="301"/>
                    <a:pt x="643" y="301"/>
                  </a:cubicBezTo>
                  <a:cubicBezTo>
                    <a:pt x="641" y="301"/>
                    <a:pt x="641" y="301"/>
                    <a:pt x="641" y="301"/>
                  </a:cubicBezTo>
                  <a:cubicBezTo>
                    <a:pt x="635" y="301"/>
                    <a:pt x="635" y="301"/>
                    <a:pt x="635" y="301"/>
                  </a:cubicBezTo>
                  <a:cubicBezTo>
                    <a:pt x="616" y="299"/>
                    <a:pt x="634" y="297"/>
                    <a:pt x="619" y="299"/>
                  </a:cubicBezTo>
                  <a:cubicBezTo>
                    <a:pt x="618" y="298"/>
                    <a:pt x="618" y="300"/>
                    <a:pt x="618" y="299"/>
                  </a:cubicBezTo>
                  <a:cubicBezTo>
                    <a:pt x="612" y="300"/>
                    <a:pt x="608" y="297"/>
                    <a:pt x="604" y="298"/>
                  </a:cubicBezTo>
                  <a:cubicBezTo>
                    <a:pt x="606" y="299"/>
                    <a:pt x="602" y="299"/>
                    <a:pt x="601" y="299"/>
                  </a:cubicBezTo>
                  <a:cubicBezTo>
                    <a:pt x="589" y="298"/>
                    <a:pt x="587" y="297"/>
                    <a:pt x="578" y="298"/>
                  </a:cubicBezTo>
                  <a:cubicBezTo>
                    <a:pt x="578" y="298"/>
                    <a:pt x="578" y="298"/>
                    <a:pt x="578" y="298"/>
                  </a:cubicBezTo>
                  <a:cubicBezTo>
                    <a:pt x="567" y="300"/>
                    <a:pt x="555" y="299"/>
                    <a:pt x="545" y="301"/>
                  </a:cubicBezTo>
                  <a:cubicBezTo>
                    <a:pt x="484" y="301"/>
                    <a:pt x="426" y="303"/>
                    <a:pt x="367" y="303"/>
                  </a:cubicBezTo>
                  <a:cubicBezTo>
                    <a:pt x="308" y="302"/>
                    <a:pt x="250" y="304"/>
                    <a:pt x="191" y="302"/>
                  </a:cubicBezTo>
                  <a:cubicBezTo>
                    <a:pt x="177" y="300"/>
                    <a:pt x="176" y="300"/>
                    <a:pt x="160" y="301"/>
                  </a:cubicBezTo>
                  <a:cubicBezTo>
                    <a:pt x="161" y="301"/>
                    <a:pt x="162" y="301"/>
                    <a:pt x="161" y="301"/>
                  </a:cubicBezTo>
                  <a:cubicBezTo>
                    <a:pt x="160" y="302"/>
                    <a:pt x="150" y="301"/>
                    <a:pt x="149" y="302"/>
                  </a:cubicBezTo>
                  <a:cubicBezTo>
                    <a:pt x="127" y="302"/>
                    <a:pt x="106" y="302"/>
                    <a:pt x="84" y="302"/>
                  </a:cubicBezTo>
                  <a:cubicBezTo>
                    <a:pt x="87" y="302"/>
                    <a:pt x="89" y="301"/>
                    <a:pt x="85" y="301"/>
                  </a:cubicBezTo>
                  <a:cubicBezTo>
                    <a:pt x="80" y="302"/>
                    <a:pt x="80" y="302"/>
                    <a:pt x="80" y="302"/>
                  </a:cubicBezTo>
                  <a:cubicBezTo>
                    <a:pt x="80" y="302"/>
                    <a:pt x="80" y="302"/>
                    <a:pt x="80" y="302"/>
                  </a:cubicBezTo>
                  <a:cubicBezTo>
                    <a:pt x="77" y="302"/>
                    <a:pt x="74" y="303"/>
                    <a:pt x="77" y="303"/>
                  </a:cubicBezTo>
                  <a:cubicBezTo>
                    <a:pt x="62" y="303"/>
                    <a:pt x="48" y="303"/>
                    <a:pt x="34" y="303"/>
                  </a:cubicBezTo>
                  <a:cubicBezTo>
                    <a:pt x="13" y="303"/>
                    <a:pt x="13" y="303"/>
                    <a:pt x="13" y="303"/>
                  </a:cubicBezTo>
                  <a:cubicBezTo>
                    <a:pt x="12" y="303"/>
                    <a:pt x="12" y="303"/>
                    <a:pt x="12" y="303"/>
                  </a:cubicBezTo>
                  <a:cubicBezTo>
                    <a:pt x="11" y="303"/>
                    <a:pt x="11" y="303"/>
                    <a:pt x="11" y="303"/>
                  </a:cubicBezTo>
                  <a:cubicBezTo>
                    <a:pt x="11" y="303"/>
                    <a:pt x="11" y="303"/>
                    <a:pt x="11" y="303"/>
                  </a:cubicBezTo>
                  <a:cubicBezTo>
                    <a:pt x="10" y="303"/>
                    <a:pt x="10" y="303"/>
                    <a:pt x="10" y="303"/>
                  </a:cubicBezTo>
                  <a:cubicBezTo>
                    <a:pt x="10" y="303"/>
                    <a:pt x="10" y="303"/>
                    <a:pt x="10" y="303"/>
                  </a:cubicBezTo>
                  <a:cubicBezTo>
                    <a:pt x="6" y="298"/>
                    <a:pt x="21" y="313"/>
                    <a:pt x="0" y="293"/>
                  </a:cubicBezTo>
                  <a:cubicBezTo>
                    <a:pt x="0" y="293"/>
                    <a:pt x="0" y="293"/>
                    <a:pt x="0" y="293"/>
                  </a:cubicBezTo>
                  <a:cubicBezTo>
                    <a:pt x="0" y="290"/>
                    <a:pt x="0" y="290"/>
                    <a:pt x="0" y="290"/>
                  </a:cubicBezTo>
                  <a:cubicBezTo>
                    <a:pt x="0" y="285"/>
                    <a:pt x="0" y="285"/>
                    <a:pt x="0" y="285"/>
                  </a:cubicBezTo>
                  <a:cubicBezTo>
                    <a:pt x="0" y="274"/>
                    <a:pt x="0" y="274"/>
                    <a:pt x="0" y="274"/>
                  </a:cubicBezTo>
                  <a:cubicBezTo>
                    <a:pt x="1" y="246"/>
                    <a:pt x="2" y="218"/>
                    <a:pt x="1" y="190"/>
                  </a:cubicBezTo>
                  <a:cubicBezTo>
                    <a:pt x="2" y="177"/>
                    <a:pt x="2" y="158"/>
                    <a:pt x="1" y="144"/>
                  </a:cubicBezTo>
                  <a:cubicBezTo>
                    <a:pt x="3" y="101"/>
                    <a:pt x="5" y="63"/>
                    <a:pt x="4" y="19"/>
                  </a:cubicBezTo>
                  <a:cubicBezTo>
                    <a:pt x="4" y="19"/>
                    <a:pt x="8" y="25"/>
                    <a:pt x="9" y="43"/>
                  </a:cubicBezTo>
                  <a:cubicBezTo>
                    <a:pt x="12" y="66"/>
                    <a:pt x="9" y="96"/>
                    <a:pt x="11" y="121"/>
                  </a:cubicBezTo>
                  <a:cubicBezTo>
                    <a:pt x="11" y="124"/>
                    <a:pt x="9" y="120"/>
                    <a:pt x="9" y="127"/>
                  </a:cubicBezTo>
                  <a:cubicBezTo>
                    <a:pt x="12" y="151"/>
                    <a:pt x="10" y="189"/>
                    <a:pt x="8" y="219"/>
                  </a:cubicBezTo>
                  <a:cubicBezTo>
                    <a:pt x="8" y="217"/>
                    <a:pt x="8" y="217"/>
                    <a:pt x="8" y="217"/>
                  </a:cubicBezTo>
                  <a:cubicBezTo>
                    <a:pt x="7" y="222"/>
                    <a:pt x="9" y="229"/>
                    <a:pt x="9" y="235"/>
                  </a:cubicBezTo>
                  <a:cubicBezTo>
                    <a:pt x="9" y="235"/>
                    <a:pt x="8" y="233"/>
                    <a:pt x="8" y="235"/>
                  </a:cubicBezTo>
                  <a:cubicBezTo>
                    <a:pt x="9" y="236"/>
                    <a:pt x="8" y="246"/>
                    <a:pt x="9" y="248"/>
                  </a:cubicBezTo>
                  <a:cubicBezTo>
                    <a:pt x="9" y="250"/>
                    <a:pt x="8" y="250"/>
                    <a:pt x="7" y="253"/>
                  </a:cubicBezTo>
                  <a:cubicBezTo>
                    <a:pt x="9" y="257"/>
                    <a:pt x="9" y="257"/>
                    <a:pt x="9" y="257"/>
                  </a:cubicBezTo>
                  <a:cubicBezTo>
                    <a:pt x="12" y="266"/>
                    <a:pt x="9" y="279"/>
                    <a:pt x="10" y="292"/>
                  </a:cubicBezTo>
                  <a:cubicBezTo>
                    <a:pt x="31" y="294"/>
                    <a:pt x="56" y="291"/>
                    <a:pt x="79" y="292"/>
                  </a:cubicBezTo>
                  <a:cubicBezTo>
                    <a:pt x="78" y="292"/>
                    <a:pt x="78" y="293"/>
                    <a:pt x="79" y="293"/>
                  </a:cubicBezTo>
                  <a:cubicBezTo>
                    <a:pt x="80" y="292"/>
                    <a:pt x="87" y="292"/>
                    <a:pt x="93" y="292"/>
                  </a:cubicBezTo>
                  <a:cubicBezTo>
                    <a:pt x="96" y="293"/>
                    <a:pt x="104" y="290"/>
                    <a:pt x="111" y="291"/>
                  </a:cubicBezTo>
                  <a:cubicBezTo>
                    <a:pt x="111" y="291"/>
                    <a:pt x="111" y="291"/>
                    <a:pt x="111" y="291"/>
                  </a:cubicBezTo>
                  <a:cubicBezTo>
                    <a:pt x="116" y="290"/>
                    <a:pt x="119" y="292"/>
                    <a:pt x="123" y="290"/>
                  </a:cubicBezTo>
                  <a:cubicBezTo>
                    <a:pt x="127" y="292"/>
                    <a:pt x="127" y="292"/>
                    <a:pt x="127" y="292"/>
                  </a:cubicBezTo>
                  <a:cubicBezTo>
                    <a:pt x="129" y="290"/>
                    <a:pt x="134" y="293"/>
                    <a:pt x="139" y="292"/>
                  </a:cubicBezTo>
                  <a:cubicBezTo>
                    <a:pt x="139" y="291"/>
                    <a:pt x="139" y="291"/>
                    <a:pt x="139" y="291"/>
                  </a:cubicBezTo>
                  <a:cubicBezTo>
                    <a:pt x="143" y="291"/>
                    <a:pt x="145" y="292"/>
                    <a:pt x="149" y="291"/>
                  </a:cubicBezTo>
                  <a:cubicBezTo>
                    <a:pt x="149" y="292"/>
                    <a:pt x="149" y="292"/>
                    <a:pt x="149" y="292"/>
                  </a:cubicBezTo>
                  <a:cubicBezTo>
                    <a:pt x="158" y="291"/>
                    <a:pt x="164" y="292"/>
                    <a:pt x="164" y="291"/>
                  </a:cubicBezTo>
                  <a:cubicBezTo>
                    <a:pt x="167" y="292"/>
                    <a:pt x="155" y="291"/>
                    <a:pt x="160" y="293"/>
                  </a:cubicBezTo>
                  <a:cubicBezTo>
                    <a:pt x="190" y="291"/>
                    <a:pt x="221" y="292"/>
                    <a:pt x="251" y="292"/>
                  </a:cubicBezTo>
                  <a:cubicBezTo>
                    <a:pt x="254" y="292"/>
                    <a:pt x="257" y="292"/>
                    <a:pt x="257" y="293"/>
                  </a:cubicBezTo>
                  <a:cubicBezTo>
                    <a:pt x="260" y="293"/>
                    <a:pt x="269" y="293"/>
                    <a:pt x="272" y="292"/>
                  </a:cubicBezTo>
                  <a:cubicBezTo>
                    <a:pt x="271" y="292"/>
                    <a:pt x="273" y="293"/>
                    <a:pt x="275" y="293"/>
                  </a:cubicBezTo>
                  <a:cubicBezTo>
                    <a:pt x="281" y="293"/>
                    <a:pt x="281" y="291"/>
                    <a:pt x="287" y="292"/>
                  </a:cubicBezTo>
                  <a:cubicBezTo>
                    <a:pt x="285" y="292"/>
                    <a:pt x="284" y="293"/>
                    <a:pt x="285" y="293"/>
                  </a:cubicBezTo>
                  <a:cubicBezTo>
                    <a:pt x="290" y="292"/>
                    <a:pt x="297" y="292"/>
                    <a:pt x="303" y="292"/>
                  </a:cubicBezTo>
                  <a:cubicBezTo>
                    <a:pt x="302" y="292"/>
                    <a:pt x="300" y="292"/>
                    <a:pt x="301" y="293"/>
                  </a:cubicBezTo>
                  <a:cubicBezTo>
                    <a:pt x="307" y="291"/>
                    <a:pt x="313" y="293"/>
                    <a:pt x="319" y="292"/>
                  </a:cubicBezTo>
                  <a:cubicBezTo>
                    <a:pt x="316" y="293"/>
                    <a:pt x="316" y="293"/>
                    <a:pt x="316" y="293"/>
                  </a:cubicBezTo>
                  <a:cubicBezTo>
                    <a:pt x="326" y="294"/>
                    <a:pt x="319" y="291"/>
                    <a:pt x="327" y="292"/>
                  </a:cubicBezTo>
                  <a:cubicBezTo>
                    <a:pt x="325" y="292"/>
                    <a:pt x="326" y="292"/>
                    <a:pt x="326" y="293"/>
                  </a:cubicBezTo>
                  <a:cubicBezTo>
                    <a:pt x="333" y="291"/>
                    <a:pt x="346" y="292"/>
                    <a:pt x="353" y="291"/>
                  </a:cubicBezTo>
                  <a:cubicBezTo>
                    <a:pt x="353" y="291"/>
                    <a:pt x="353" y="292"/>
                    <a:pt x="353" y="292"/>
                  </a:cubicBezTo>
                  <a:cubicBezTo>
                    <a:pt x="361" y="291"/>
                    <a:pt x="370" y="292"/>
                    <a:pt x="379" y="291"/>
                  </a:cubicBezTo>
                  <a:cubicBezTo>
                    <a:pt x="382" y="292"/>
                    <a:pt x="378" y="293"/>
                    <a:pt x="386" y="293"/>
                  </a:cubicBezTo>
                  <a:cubicBezTo>
                    <a:pt x="386" y="291"/>
                    <a:pt x="401" y="292"/>
                    <a:pt x="396" y="290"/>
                  </a:cubicBezTo>
                  <a:cubicBezTo>
                    <a:pt x="404" y="291"/>
                    <a:pt x="415" y="291"/>
                    <a:pt x="420" y="291"/>
                  </a:cubicBezTo>
                  <a:cubicBezTo>
                    <a:pt x="417" y="291"/>
                    <a:pt x="424" y="293"/>
                    <a:pt x="418" y="293"/>
                  </a:cubicBezTo>
                  <a:cubicBezTo>
                    <a:pt x="422" y="294"/>
                    <a:pt x="422" y="294"/>
                    <a:pt x="422" y="294"/>
                  </a:cubicBezTo>
                  <a:cubicBezTo>
                    <a:pt x="422" y="295"/>
                    <a:pt x="418" y="294"/>
                    <a:pt x="419" y="295"/>
                  </a:cubicBezTo>
                  <a:cubicBezTo>
                    <a:pt x="422" y="295"/>
                    <a:pt x="431" y="294"/>
                    <a:pt x="434" y="294"/>
                  </a:cubicBezTo>
                  <a:cubicBezTo>
                    <a:pt x="440" y="293"/>
                    <a:pt x="445" y="291"/>
                    <a:pt x="454" y="291"/>
                  </a:cubicBezTo>
                  <a:cubicBezTo>
                    <a:pt x="451" y="291"/>
                    <a:pt x="455" y="292"/>
                    <a:pt x="455" y="293"/>
                  </a:cubicBezTo>
                  <a:cubicBezTo>
                    <a:pt x="467" y="290"/>
                    <a:pt x="467" y="290"/>
                    <a:pt x="467" y="290"/>
                  </a:cubicBezTo>
                  <a:cubicBezTo>
                    <a:pt x="470" y="290"/>
                    <a:pt x="467" y="291"/>
                    <a:pt x="472" y="291"/>
                  </a:cubicBezTo>
                  <a:cubicBezTo>
                    <a:pt x="472" y="290"/>
                    <a:pt x="474" y="290"/>
                    <a:pt x="475" y="290"/>
                  </a:cubicBezTo>
                  <a:cubicBezTo>
                    <a:pt x="476" y="290"/>
                    <a:pt x="488" y="289"/>
                    <a:pt x="489" y="291"/>
                  </a:cubicBezTo>
                  <a:cubicBezTo>
                    <a:pt x="491" y="292"/>
                    <a:pt x="484" y="291"/>
                    <a:pt x="488" y="292"/>
                  </a:cubicBezTo>
                  <a:cubicBezTo>
                    <a:pt x="493" y="292"/>
                    <a:pt x="494" y="291"/>
                    <a:pt x="499" y="291"/>
                  </a:cubicBezTo>
                  <a:cubicBezTo>
                    <a:pt x="499" y="291"/>
                    <a:pt x="499" y="291"/>
                    <a:pt x="499" y="291"/>
                  </a:cubicBezTo>
                  <a:cubicBezTo>
                    <a:pt x="503" y="292"/>
                    <a:pt x="511" y="291"/>
                    <a:pt x="506" y="290"/>
                  </a:cubicBezTo>
                  <a:cubicBezTo>
                    <a:pt x="504" y="290"/>
                    <a:pt x="507" y="291"/>
                    <a:pt x="504" y="290"/>
                  </a:cubicBezTo>
                  <a:cubicBezTo>
                    <a:pt x="506" y="289"/>
                    <a:pt x="513" y="289"/>
                    <a:pt x="519" y="289"/>
                  </a:cubicBezTo>
                  <a:cubicBezTo>
                    <a:pt x="517" y="289"/>
                    <a:pt x="517" y="290"/>
                    <a:pt x="516" y="290"/>
                  </a:cubicBezTo>
                  <a:cubicBezTo>
                    <a:pt x="524" y="289"/>
                    <a:pt x="531" y="288"/>
                    <a:pt x="540" y="288"/>
                  </a:cubicBezTo>
                  <a:cubicBezTo>
                    <a:pt x="539" y="288"/>
                    <a:pt x="538" y="289"/>
                    <a:pt x="537" y="289"/>
                  </a:cubicBezTo>
                  <a:cubicBezTo>
                    <a:pt x="547" y="290"/>
                    <a:pt x="559" y="287"/>
                    <a:pt x="568" y="289"/>
                  </a:cubicBezTo>
                  <a:cubicBezTo>
                    <a:pt x="566" y="289"/>
                    <a:pt x="567" y="288"/>
                    <a:pt x="567" y="288"/>
                  </a:cubicBezTo>
                  <a:cubicBezTo>
                    <a:pt x="573" y="288"/>
                    <a:pt x="572" y="289"/>
                    <a:pt x="576" y="289"/>
                  </a:cubicBezTo>
                  <a:cubicBezTo>
                    <a:pt x="576" y="290"/>
                    <a:pt x="580" y="289"/>
                    <a:pt x="584" y="288"/>
                  </a:cubicBezTo>
                  <a:cubicBezTo>
                    <a:pt x="585" y="288"/>
                    <a:pt x="585" y="288"/>
                    <a:pt x="584" y="289"/>
                  </a:cubicBezTo>
                  <a:cubicBezTo>
                    <a:pt x="591" y="288"/>
                    <a:pt x="607" y="287"/>
                    <a:pt x="618" y="288"/>
                  </a:cubicBezTo>
                  <a:cubicBezTo>
                    <a:pt x="617" y="288"/>
                    <a:pt x="625" y="286"/>
                    <a:pt x="627" y="286"/>
                  </a:cubicBezTo>
                  <a:cubicBezTo>
                    <a:pt x="626" y="288"/>
                    <a:pt x="626" y="288"/>
                    <a:pt x="626" y="288"/>
                  </a:cubicBezTo>
                  <a:cubicBezTo>
                    <a:pt x="627" y="288"/>
                    <a:pt x="628" y="288"/>
                    <a:pt x="629" y="288"/>
                  </a:cubicBezTo>
                  <a:cubicBezTo>
                    <a:pt x="630" y="288"/>
                    <a:pt x="630" y="288"/>
                    <a:pt x="631" y="288"/>
                  </a:cubicBezTo>
                  <a:cubicBezTo>
                    <a:pt x="632" y="288"/>
                    <a:pt x="634" y="288"/>
                    <a:pt x="635" y="288"/>
                  </a:cubicBezTo>
                  <a:cubicBezTo>
                    <a:pt x="633" y="288"/>
                    <a:pt x="632" y="288"/>
                    <a:pt x="631" y="288"/>
                  </a:cubicBezTo>
                  <a:cubicBezTo>
                    <a:pt x="631" y="288"/>
                    <a:pt x="631" y="288"/>
                    <a:pt x="630" y="288"/>
                  </a:cubicBezTo>
                  <a:cubicBezTo>
                    <a:pt x="631" y="288"/>
                    <a:pt x="633" y="288"/>
                    <a:pt x="635" y="288"/>
                  </a:cubicBezTo>
                  <a:cubicBezTo>
                    <a:pt x="635" y="288"/>
                    <a:pt x="635" y="288"/>
                    <a:pt x="636" y="288"/>
                  </a:cubicBezTo>
                  <a:cubicBezTo>
                    <a:pt x="637" y="288"/>
                    <a:pt x="636" y="288"/>
                    <a:pt x="635" y="288"/>
                  </a:cubicBezTo>
                  <a:cubicBezTo>
                    <a:pt x="639" y="288"/>
                    <a:pt x="644" y="287"/>
                    <a:pt x="642" y="288"/>
                  </a:cubicBezTo>
                  <a:cubicBezTo>
                    <a:pt x="641" y="289"/>
                    <a:pt x="641" y="289"/>
                    <a:pt x="641" y="289"/>
                  </a:cubicBezTo>
                  <a:cubicBezTo>
                    <a:pt x="643" y="289"/>
                    <a:pt x="638" y="291"/>
                    <a:pt x="644" y="289"/>
                  </a:cubicBezTo>
                  <a:cubicBezTo>
                    <a:pt x="648" y="284"/>
                    <a:pt x="644" y="287"/>
                    <a:pt x="648" y="283"/>
                  </a:cubicBezTo>
                  <a:cubicBezTo>
                    <a:pt x="651" y="280"/>
                    <a:pt x="651" y="280"/>
                    <a:pt x="651" y="280"/>
                  </a:cubicBezTo>
                  <a:cubicBezTo>
                    <a:pt x="650" y="279"/>
                    <a:pt x="656" y="275"/>
                    <a:pt x="653" y="276"/>
                  </a:cubicBezTo>
                  <a:cubicBezTo>
                    <a:pt x="654" y="276"/>
                    <a:pt x="660" y="268"/>
                    <a:pt x="661" y="270"/>
                  </a:cubicBezTo>
                  <a:cubicBezTo>
                    <a:pt x="661" y="272"/>
                    <a:pt x="661" y="272"/>
                    <a:pt x="661" y="272"/>
                  </a:cubicBezTo>
                  <a:cubicBezTo>
                    <a:pt x="663" y="269"/>
                    <a:pt x="664" y="267"/>
                    <a:pt x="665" y="265"/>
                  </a:cubicBezTo>
                  <a:cubicBezTo>
                    <a:pt x="665" y="264"/>
                    <a:pt x="666" y="264"/>
                    <a:pt x="666" y="264"/>
                  </a:cubicBezTo>
                  <a:cubicBezTo>
                    <a:pt x="665" y="262"/>
                    <a:pt x="672" y="259"/>
                    <a:pt x="673" y="255"/>
                  </a:cubicBezTo>
                  <a:cubicBezTo>
                    <a:pt x="679" y="251"/>
                    <a:pt x="686" y="243"/>
                    <a:pt x="689" y="241"/>
                  </a:cubicBezTo>
                  <a:cubicBezTo>
                    <a:pt x="692" y="237"/>
                    <a:pt x="695" y="233"/>
                    <a:pt x="700" y="230"/>
                  </a:cubicBezTo>
                  <a:cubicBezTo>
                    <a:pt x="699" y="230"/>
                    <a:pt x="698" y="232"/>
                    <a:pt x="698" y="232"/>
                  </a:cubicBezTo>
                  <a:cubicBezTo>
                    <a:pt x="701" y="230"/>
                    <a:pt x="701" y="229"/>
                    <a:pt x="703" y="226"/>
                  </a:cubicBezTo>
                  <a:cubicBezTo>
                    <a:pt x="703" y="227"/>
                    <a:pt x="710" y="222"/>
                    <a:pt x="713" y="219"/>
                  </a:cubicBezTo>
                  <a:cubicBezTo>
                    <a:pt x="716" y="215"/>
                    <a:pt x="714" y="216"/>
                    <a:pt x="714" y="215"/>
                  </a:cubicBezTo>
                  <a:cubicBezTo>
                    <a:pt x="719" y="213"/>
                    <a:pt x="724" y="204"/>
                    <a:pt x="729" y="201"/>
                  </a:cubicBezTo>
                  <a:cubicBezTo>
                    <a:pt x="728" y="202"/>
                    <a:pt x="724" y="207"/>
                    <a:pt x="728" y="204"/>
                  </a:cubicBezTo>
                  <a:cubicBezTo>
                    <a:pt x="733" y="202"/>
                    <a:pt x="734" y="196"/>
                    <a:pt x="740" y="192"/>
                  </a:cubicBezTo>
                  <a:cubicBezTo>
                    <a:pt x="737" y="192"/>
                    <a:pt x="737" y="192"/>
                    <a:pt x="737" y="192"/>
                  </a:cubicBezTo>
                  <a:cubicBezTo>
                    <a:pt x="740" y="190"/>
                    <a:pt x="744" y="183"/>
                    <a:pt x="745" y="185"/>
                  </a:cubicBezTo>
                  <a:cubicBezTo>
                    <a:pt x="747" y="182"/>
                    <a:pt x="752" y="179"/>
                    <a:pt x="750" y="178"/>
                  </a:cubicBezTo>
                  <a:cubicBezTo>
                    <a:pt x="760" y="170"/>
                    <a:pt x="771" y="156"/>
                    <a:pt x="779" y="153"/>
                  </a:cubicBezTo>
                  <a:cubicBezTo>
                    <a:pt x="779" y="152"/>
                    <a:pt x="780" y="151"/>
                    <a:pt x="781" y="150"/>
                  </a:cubicBezTo>
                  <a:cubicBezTo>
                    <a:pt x="781" y="150"/>
                    <a:pt x="780" y="150"/>
                    <a:pt x="780" y="150"/>
                  </a:cubicBezTo>
                  <a:cubicBezTo>
                    <a:pt x="779" y="151"/>
                    <a:pt x="779" y="152"/>
                    <a:pt x="778" y="152"/>
                  </a:cubicBezTo>
                  <a:cubicBezTo>
                    <a:pt x="779" y="151"/>
                    <a:pt x="779" y="150"/>
                    <a:pt x="779" y="150"/>
                  </a:cubicBezTo>
                  <a:cubicBezTo>
                    <a:pt x="779" y="150"/>
                    <a:pt x="779" y="150"/>
                    <a:pt x="779" y="150"/>
                  </a:cubicBezTo>
                  <a:cubicBezTo>
                    <a:pt x="777" y="149"/>
                    <a:pt x="773" y="146"/>
                    <a:pt x="768" y="141"/>
                  </a:cubicBezTo>
                  <a:cubicBezTo>
                    <a:pt x="769" y="141"/>
                    <a:pt x="769" y="140"/>
                    <a:pt x="766" y="138"/>
                  </a:cubicBezTo>
                  <a:cubicBezTo>
                    <a:pt x="761" y="135"/>
                    <a:pt x="761" y="135"/>
                    <a:pt x="761" y="135"/>
                  </a:cubicBezTo>
                  <a:cubicBezTo>
                    <a:pt x="756" y="129"/>
                    <a:pt x="759" y="131"/>
                    <a:pt x="760" y="130"/>
                  </a:cubicBezTo>
                  <a:cubicBezTo>
                    <a:pt x="757" y="127"/>
                    <a:pt x="754" y="124"/>
                    <a:pt x="752" y="123"/>
                  </a:cubicBezTo>
                  <a:cubicBezTo>
                    <a:pt x="750" y="119"/>
                    <a:pt x="750" y="119"/>
                    <a:pt x="750" y="119"/>
                  </a:cubicBezTo>
                  <a:cubicBezTo>
                    <a:pt x="751" y="122"/>
                    <a:pt x="747" y="117"/>
                    <a:pt x="746" y="116"/>
                  </a:cubicBezTo>
                  <a:cubicBezTo>
                    <a:pt x="747" y="117"/>
                    <a:pt x="747" y="117"/>
                    <a:pt x="747" y="117"/>
                  </a:cubicBezTo>
                  <a:cubicBezTo>
                    <a:pt x="747" y="116"/>
                    <a:pt x="744" y="113"/>
                    <a:pt x="742" y="112"/>
                  </a:cubicBezTo>
                  <a:cubicBezTo>
                    <a:pt x="742" y="113"/>
                    <a:pt x="745" y="116"/>
                    <a:pt x="746" y="118"/>
                  </a:cubicBezTo>
                  <a:cubicBezTo>
                    <a:pt x="745" y="117"/>
                    <a:pt x="743" y="115"/>
                    <a:pt x="740" y="113"/>
                  </a:cubicBezTo>
                  <a:cubicBezTo>
                    <a:pt x="742" y="113"/>
                    <a:pt x="736" y="108"/>
                    <a:pt x="734" y="106"/>
                  </a:cubicBezTo>
                  <a:cubicBezTo>
                    <a:pt x="732" y="104"/>
                    <a:pt x="731" y="104"/>
                    <a:pt x="730" y="103"/>
                  </a:cubicBezTo>
                  <a:cubicBezTo>
                    <a:pt x="731" y="103"/>
                    <a:pt x="726" y="99"/>
                    <a:pt x="729" y="101"/>
                  </a:cubicBezTo>
                  <a:cubicBezTo>
                    <a:pt x="730" y="101"/>
                    <a:pt x="730" y="103"/>
                    <a:pt x="732" y="104"/>
                  </a:cubicBezTo>
                  <a:cubicBezTo>
                    <a:pt x="731" y="102"/>
                    <a:pt x="732" y="101"/>
                    <a:pt x="728" y="99"/>
                  </a:cubicBezTo>
                  <a:cubicBezTo>
                    <a:pt x="725" y="97"/>
                    <a:pt x="727" y="101"/>
                    <a:pt x="722" y="96"/>
                  </a:cubicBezTo>
                  <a:cubicBezTo>
                    <a:pt x="724" y="97"/>
                    <a:pt x="724" y="97"/>
                    <a:pt x="726" y="97"/>
                  </a:cubicBezTo>
                  <a:cubicBezTo>
                    <a:pt x="722" y="92"/>
                    <a:pt x="722" y="92"/>
                    <a:pt x="722" y="92"/>
                  </a:cubicBezTo>
                  <a:cubicBezTo>
                    <a:pt x="721" y="93"/>
                    <a:pt x="721" y="93"/>
                    <a:pt x="721" y="93"/>
                  </a:cubicBezTo>
                  <a:cubicBezTo>
                    <a:pt x="720" y="92"/>
                    <a:pt x="721" y="92"/>
                    <a:pt x="721" y="92"/>
                  </a:cubicBezTo>
                  <a:cubicBezTo>
                    <a:pt x="718" y="91"/>
                    <a:pt x="713" y="85"/>
                    <a:pt x="712" y="85"/>
                  </a:cubicBezTo>
                  <a:cubicBezTo>
                    <a:pt x="709" y="83"/>
                    <a:pt x="707" y="80"/>
                    <a:pt x="705" y="78"/>
                  </a:cubicBezTo>
                  <a:cubicBezTo>
                    <a:pt x="706" y="78"/>
                    <a:pt x="706" y="78"/>
                    <a:pt x="706" y="78"/>
                  </a:cubicBezTo>
                  <a:cubicBezTo>
                    <a:pt x="703" y="75"/>
                    <a:pt x="700" y="72"/>
                    <a:pt x="697" y="70"/>
                  </a:cubicBezTo>
                  <a:cubicBezTo>
                    <a:pt x="697" y="70"/>
                    <a:pt x="697" y="70"/>
                    <a:pt x="697" y="70"/>
                  </a:cubicBezTo>
                  <a:cubicBezTo>
                    <a:pt x="696" y="68"/>
                    <a:pt x="692" y="65"/>
                    <a:pt x="690" y="64"/>
                  </a:cubicBezTo>
                  <a:cubicBezTo>
                    <a:pt x="687" y="59"/>
                    <a:pt x="691" y="60"/>
                    <a:pt x="686" y="56"/>
                  </a:cubicBezTo>
                  <a:cubicBezTo>
                    <a:pt x="683" y="53"/>
                    <a:pt x="679" y="52"/>
                    <a:pt x="680" y="54"/>
                  </a:cubicBezTo>
                  <a:cubicBezTo>
                    <a:pt x="674" y="47"/>
                    <a:pt x="665" y="40"/>
                    <a:pt x="660" y="33"/>
                  </a:cubicBezTo>
                  <a:cubicBezTo>
                    <a:pt x="659" y="32"/>
                    <a:pt x="659" y="33"/>
                    <a:pt x="657" y="31"/>
                  </a:cubicBezTo>
                  <a:cubicBezTo>
                    <a:pt x="652" y="26"/>
                    <a:pt x="647" y="21"/>
                    <a:pt x="642" y="16"/>
                  </a:cubicBezTo>
                  <a:cubicBezTo>
                    <a:pt x="641" y="16"/>
                    <a:pt x="641" y="16"/>
                    <a:pt x="641" y="16"/>
                  </a:cubicBezTo>
                  <a:cubicBezTo>
                    <a:pt x="638" y="16"/>
                    <a:pt x="638" y="16"/>
                    <a:pt x="638" y="16"/>
                  </a:cubicBezTo>
                  <a:cubicBezTo>
                    <a:pt x="634" y="16"/>
                    <a:pt x="631" y="15"/>
                    <a:pt x="629" y="15"/>
                  </a:cubicBezTo>
                  <a:cubicBezTo>
                    <a:pt x="633" y="14"/>
                    <a:pt x="629" y="14"/>
                    <a:pt x="629" y="13"/>
                  </a:cubicBezTo>
                  <a:cubicBezTo>
                    <a:pt x="626" y="14"/>
                    <a:pt x="625" y="12"/>
                    <a:pt x="624" y="14"/>
                  </a:cubicBezTo>
                  <a:cubicBezTo>
                    <a:pt x="624" y="15"/>
                    <a:pt x="624" y="15"/>
                    <a:pt x="628" y="16"/>
                  </a:cubicBezTo>
                  <a:cubicBezTo>
                    <a:pt x="619" y="16"/>
                    <a:pt x="607" y="16"/>
                    <a:pt x="602" y="15"/>
                  </a:cubicBezTo>
                  <a:cubicBezTo>
                    <a:pt x="604" y="16"/>
                    <a:pt x="603" y="16"/>
                    <a:pt x="601" y="16"/>
                  </a:cubicBezTo>
                  <a:cubicBezTo>
                    <a:pt x="601" y="15"/>
                    <a:pt x="595" y="14"/>
                    <a:pt x="591" y="15"/>
                  </a:cubicBezTo>
                  <a:cubicBezTo>
                    <a:pt x="590" y="16"/>
                    <a:pt x="590" y="16"/>
                    <a:pt x="590" y="16"/>
                  </a:cubicBezTo>
                  <a:cubicBezTo>
                    <a:pt x="587" y="15"/>
                    <a:pt x="587" y="15"/>
                    <a:pt x="587" y="15"/>
                  </a:cubicBezTo>
                  <a:cubicBezTo>
                    <a:pt x="585" y="15"/>
                    <a:pt x="585" y="17"/>
                    <a:pt x="580" y="16"/>
                  </a:cubicBezTo>
                  <a:cubicBezTo>
                    <a:pt x="580" y="16"/>
                    <a:pt x="580" y="15"/>
                    <a:pt x="579" y="15"/>
                  </a:cubicBezTo>
                  <a:cubicBezTo>
                    <a:pt x="574" y="16"/>
                    <a:pt x="567" y="17"/>
                    <a:pt x="562" y="16"/>
                  </a:cubicBezTo>
                  <a:cubicBezTo>
                    <a:pt x="558" y="15"/>
                    <a:pt x="558" y="15"/>
                    <a:pt x="558" y="15"/>
                  </a:cubicBezTo>
                  <a:cubicBezTo>
                    <a:pt x="556" y="15"/>
                    <a:pt x="552" y="16"/>
                    <a:pt x="556" y="16"/>
                  </a:cubicBezTo>
                  <a:cubicBezTo>
                    <a:pt x="547" y="16"/>
                    <a:pt x="541" y="15"/>
                    <a:pt x="539" y="14"/>
                  </a:cubicBezTo>
                  <a:cubicBezTo>
                    <a:pt x="523" y="17"/>
                    <a:pt x="501" y="17"/>
                    <a:pt x="483" y="17"/>
                  </a:cubicBezTo>
                  <a:cubicBezTo>
                    <a:pt x="484" y="16"/>
                    <a:pt x="484" y="16"/>
                    <a:pt x="484" y="16"/>
                  </a:cubicBezTo>
                  <a:cubicBezTo>
                    <a:pt x="479" y="16"/>
                    <a:pt x="481" y="18"/>
                    <a:pt x="478" y="17"/>
                  </a:cubicBezTo>
                  <a:cubicBezTo>
                    <a:pt x="480" y="16"/>
                    <a:pt x="474" y="16"/>
                    <a:pt x="478" y="15"/>
                  </a:cubicBezTo>
                  <a:cubicBezTo>
                    <a:pt x="471" y="14"/>
                    <a:pt x="469" y="16"/>
                    <a:pt x="465" y="16"/>
                  </a:cubicBezTo>
                  <a:cubicBezTo>
                    <a:pt x="464" y="17"/>
                    <a:pt x="468" y="16"/>
                    <a:pt x="468" y="17"/>
                  </a:cubicBezTo>
                  <a:cubicBezTo>
                    <a:pt x="467" y="17"/>
                    <a:pt x="458" y="16"/>
                    <a:pt x="457" y="18"/>
                  </a:cubicBezTo>
                  <a:cubicBezTo>
                    <a:pt x="455" y="17"/>
                    <a:pt x="457" y="16"/>
                    <a:pt x="458" y="15"/>
                  </a:cubicBezTo>
                  <a:cubicBezTo>
                    <a:pt x="453" y="16"/>
                    <a:pt x="453" y="16"/>
                    <a:pt x="453" y="16"/>
                  </a:cubicBezTo>
                  <a:cubicBezTo>
                    <a:pt x="448" y="14"/>
                    <a:pt x="465" y="13"/>
                    <a:pt x="460" y="11"/>
                  </a:cubicBezTo>
                  <a:cubicBezTo>
                    <a:pt x="456" y="11"/>
                    <a:pt x="456" y="11"/>
                    <a:pt x="456" y="11"/>
                  </a:cubicBezTo>
                  <a:cubicBezTo>
                    <a:pt x="452" y="10"/>
                    <a:pt x="466" y="10"/>
                    <a:pt x="456" y="9"/>
                  </a:cubicBezTo>
                  <a:cubicBezTo>
                    <a:pt x="452" y="10"/>
                    <a:pt x="449" y="12"/>
                    <a:pt x="452" y="13"/>
                  </a:cubicBezTo>
                  <a:cubicBezTo>
                    <a:pt x="444" y="13"/>
                    <a:pt x="448" y="16"/>
                    <a:pt x="439" y="16"/>
                  </a:cubicBezTo>
                  <a:cubicBezTo>
                    <a:pt x="436" y="15"/>
                    <a:pt x="446" y="16"/>
                    <a:pt x="445" y="14"/>
                  </a:cubicBezTo>
                  <a:cubicBezTo>
                    <a:pt x="440" y="13"/>
                    <a:pt x="436" y="15"/>
                    <a:pt x="432" y="15"/>
                  </a:cubicBezTo>
                  <a:cubicBezTo>
                    <a:pt x="436" y="15"/>
                    <a:pt x="433" y="17"/>
                    <a:pt x="430" y="17"/>
                  </a:cubicBezTo>
                  <a:cubicBezTo>
                    <a:pt x="425" y="16"/>
                    <a:pt x="433" y="16"/>
                    <a:pt x="426" y="15"/>
                  </a:cubicBezTo>
                  <a:cubicBezTo>
                    <a:pt x="425" y="16"/>
                    <a:pt x="419" y="17"/>
                    <a:pt x="424" y="17"/>
                  </a:cubicBezTo>
                  <a:cubicBezTo>
                    <a:pt x="422" y="19"/>
                    <a:pt x="417" y="17"/>
                    <a:pt x="413" y="18"/>
                  </a:cubicBezTo>
                  <a:cubicBezTo>
                    <a:pt x="411" y="17"/>
                    <a:pt x="420" y="15"/>
                    <a:pt x="413" y="15"/>
                  </a:cubicBezTo>
                  <a:cubicBezTo>
                    <a:pt x="414" y="16"/>
                    <a:pt x="404" y="16"/>
                    <a:pt x="408" y="18"/>
                  </a:cubicBezTo>
                  <a:cubicBezTo>
                    <a:pt x="405" y="18"/>
                    <a:pt x="404" y="17"/>
                    <a:pt x="407" y="16"/>
                  </a:cubicBezTo>
                  <a:cubicBezTo>
                    <a:pt x="402" y="15"/>
                    <a:pt x="397" y="18"/>
                    <a:pt x="395" y="16"/>
                  </a:cubicBezTo>
                  <a:cubicBezTo>
                    <a:pt x="394" y="17"/>
                    <a:pt x="394" y="17"/>
                    <a:pt x="394" y="17"/>
                  </a:cubicBezTo>
                  <a:cubicBezTo>
                    <a:pt x="392" y="17"/>
                    <a:pt x="391" y="16"/>
                    <a:pt x="388" y="16"/>
                  </a:cubicBezTo>
                  <a:cubicBezTo>
                    <a:pt x="385" y="16"/>
                    <a:pt x="377" y="17"/>
                    <a:pt x="377" y="16"/>
                  </a:cubicBezTo>
                  <a:cubicBezTo>
                    <a:pt x="376" y="16"/>
                    <a:pt x="367" y="16"/>
                    <a:pt x="371" y="17"/>
                  </a:cubicBezTo>
                  <a:cubicBezTo>
                    <a:pt x="376" y="18"/>
                    <a:pt x="377" y="16"/>
                    <a:pt x="380" y="18"/>
                  </a:cubicBezTo>
                  <a:cubicBezTo>
                    <a:pt x="376" y="16"/>
                    <a:pt x="372" y="18"/>
                    <a:pt x="369" y="19"/>
                  </a:cubicBezTo>
                  <a:cubicBezTo>
                    <a:pt x="369" y="18"/>
                    <a:pt x="369" y="18"/>
                    <a:pt x="369" y="18"/>
                  </a:cubicBezTo>
                  <a:cubicBezTo>
                    <a:pt x="367" y="18"/>
                    <a:pt x="363" y="18"/>
                    <a:pt x="362" y="19"/>
                  </a:cubicBezTo>
                  <a:cubicBezTo>
                    <a:pt x="363" y="18"/>
                    <a:pt x="362" y="18"/>
                    <a:pt x="361" y="18"/>
                  </a:cubicBezTo>
                  <a:cubicBezTo>
                    <a:pt x="359" y="19"/>
                    <a:pt x="359" y="19"/>
                    <a:pt x="359" y="19"/>
                  </a:cubicBezTo>
                  <a:cubicBezTo>
                    <a:pt x="352" y="19"/>
                    <a:pt x="357" y="17"/>
                    <a:pt x="350" y="17"/>
                  </a:cubicBezTo>
                  <a:cubicBezTo>
                    <a:pt x="355" y="16"/>
                    <a:pt x="355" y="16"/>
                    <a:pt x="355" y="16"/>
                  </a:cubicBezTo>
                  <a:cubicBezTo>
                    <a:pt x="354" y="16"/>
                    <a:pt x="352" y="15"/>
                    <a:pt x="349" y="16"/>
                  </a:cubicBezTo>
                  <a:cubicBezTo>
                    <a:pt x="347" y="17"/>
                    <a:pt x="345" y="18"/>
                    <a:pt x="344" y="19"/>
                  </a:cubicBezTo>
                  <a:cubicBezTo>
                    <a:pt x="340" y="19"/>
                    <a:pt x="342" y="18"/>
                    <a:pt x="338" y="19"/>
                  </a:cubicBezTo>
                  <a:cubicBezTo>
                    <a:pt x="343" y="17"/>
                    <a:pt x="343" y="17"/>
                    <a:pt x="343" y="17"/>
                  </a:cubicBezTo>
                  <a:cubicBezTo>
                    <a:pt x="344" y="17"/>
                    <a:pt x="340" y="16"/>
                    <a:pt x="334" y="16"/>
                  </a:cubicBezTo>
                  <a:cubicBezTo>
                    <a:pt x="331" y="16"/>
                    <a:pt x="326" y="18"/>
                    <a:pt x="331" y="18"/>
                  </a:cubicBezTo>
                  <a:cubicBezTo>
                    <a:pt x="328" y="18"/>
                    <a:pt x="325" y="18"/>
                    <a:pt x="327" y="17"/>
                  </a:cubicBezTo>
                  <a:cubicBezTo>
                    <a:pt x="321" y="17"/>
                    <a:pt x="327" y="18"/>
                    <a:pt x="322" y="19"/>
                  </a:cubicBezTo>
                  <a:cubicBezTo>
                    <a:pt x="320" y="18"/>
                    <a:pt x="313" y="17"/>
                    <a:pt x="309" y="16"/>
                  </a:cubicBezTo>
                  <a:cubicBezTo>
                    <a:pt x="315" y="14"/>
                    <a:pt x="315" y="14"/>
                    <a:pt x="315" y="14"/>
                  </a:cubicBezTo>
                  <a:cubicBezTo>
                    <a:pt x="311" y="14"/>
                    <a:pt x="311" y="14"/>
                    <a:pt x="311" y="14"/>
                  </a:cubicBezTo>
                  <a:cubicBezTo>
                    <a:pt x="316" y="13"/>
                    <a:pt x="309" y="13"/>
                    <a:pt x="312" y="12"/>
                  </a:cubicBezTo>
                  <a:cubicBezTo>
                    <a:pt x="309" y="11"/>
                    <a:pt x="306" y="12"/>
                    <a:pt x="304" y="12"/>
                  </a:cubicBezTo>
                  <a:cubicBezTo>
                    <a:pt x="311" y="15"/>
                    <a:pt x="296" y="15"/>
                    <a:pt x="298" y="18"/>
                  </a:cubicBezTo>
                  <a:cubicBezTo>
                    <a:pt x="288" y="18"/>
                    <a:pt x="291" y="12"/>
                    <a:pt x="281" y="16"/>
                  </a:cubicBezTo>
                  <a:cubicBezTo>
                    <a:pt x="282" y="16"/>
                    <a:pt x="280" y="17"/>
                    <a:pt x="282" y="17"/>
                  </a:cubicBezTo>
                  <a:cubicBezTo>
                    <a:pt x="278" y="18"/>
                    <a:pt x="279" y="19"/>
                    <a:pt x="273" y="19"/>
                  </a:cubicBezTo>
                  <a:cubicBezTo>
                    <a:pt x="278" y="18"/>
                    <a:pt x="267" y="16"/>
                    <a:pt x="275" y="15"/>
                  </a:cubicBezTo>
                  <a:cubicBezTo>
                    <a:pt x="274" y="16"/>
                    <a:pt x="279" y="16"/>
                    <a:pt x="280" y="15"/>
                  </a:cubicBezTo>
                  <a:cubicBezTo>
                    <a:pt x="278" y="15"/>
                    <a:pt x="281" y="13"/>
                    <a:pt x="274" y="13"/>
                  </a:cubicBezTo>
                  <a:cubicBezTo>
                    <a:pt x="271" y="14"/>
                    <a:pt x="265" y="14"/>
                    <a:pt x="266" y="15"/>
                  </a:cubicBezTo>
                  <a:cubicBezTo>
                    <a:pt x="266" y="16"/>
                    <a:pt x="272" y="15"/>
                    <a:pt x="269" y="16"/>
                  </a:cubicBezTo>
                  <a:cubicBezTo>
                    <a:pt x="262" y="16"/>
                    <a:pt x="261" y="14"/>
                    <a:pt x="257" y="16"/>
                  </a:cubicBezTo>
                  <a:cubicBezTo>
                    <a:pt x="262" y="16"/>
                    <a:pt x="263" y="18"/>
                    <a:pt x="263" y="18"/>
                  </a:cubicBezTo>
                  <a:cubicBezTo>
                    <a:pt x="258" y="19"/>
                    <a:pt x="258" y="19"/>
                    <a:pt x="258" y="19"/>
                  </a:cubicBezTo>
                  <a:cubicBezTo>
                    <a:pt x="259" y="18"/>
                    <a:pt x="259" y="18"/>
                    <a:pt x="259" y="18"/>
                  </a:cubicBezTo>
                  <a:cubicBezTo>
                    <a:pt x="250" y="18"/>
                    <a:pt x="256" y="20"/>
                    <a:pt x="247" y="19"/>
                  </a:cubicBezTo>
                  <a:cubicBezTo>
                    <a:pt x="243" y="18"/>
                    <a:pt x="243" y="18"/>
                    <a:pt x="243" y="18"/>
                  </a:cubicBezTo>
                  <a:cubicBezTo>
                    <a:pt x="245" y="16"/>
                    <a:pt x="256" y="18"/>
                    <a:pt x="254" y="16"/>
                  </a:cubicBezTo>
                  <a:cubicBezTo>
                    <a:pt x="249" y="16"/>
                    <a:pt x="247" y="17"/>
                    <a:pt x="241" y="17"/>
                  </a:cubicBezTo>
                  <a:cubicBezTo>
                    <a:pt x="243" y="16"/>
                    <a:pt x="244" y="16"/>
                    <a:pt x="245" y="16"/>
                  </a:cubicBezTo>
                  <a:cubicBezTo>
                    <a:pt x="243" y="16"/>
                    <a:pt x="241" y="13"/>
                    <a:pt x="233" y="15"/>
                  </a:cubicBezTo>
                  <a:cubicBezTo>
                    <a:pt x="229" y="16"/>
                    <a:pt x="232" y="16"/>
                    <a:pt x="232" y="16"/>
                  </a:cubicBezTo>
                  <a:cubicBezTo>
                    <a:pt x="223" y="17"/>
                    <a:pt x="220" y="18"/>
                    <a:pt x="214" y="18"/>
                  </a:cubicBezTo>
                  <a:cubicBezTo>
                    <a:pt x="216" y="16"/>
                    <a:pt x="204" y="18"/>
                    <a:pt x="210" y="16"/>
                  </a:cubicBezTo>
                  <a:cubicBezTo>
                    <a:pt x="213" y="17"/>
                    <a:pt x="227" y="17"/>
                    <a:pt x="230" y="15"/>
                  </a:cubicBezTo>
                  <a:cubicBezTo>
                    <a:pt x="227" y="13"/>
                    <a:pt x="237" y="15"/>
                    <a:pt x="239" y="14"/>
                  </a:cubicBezTo>
                  <a:cubicBezTo>
                    <a:pt x="232" y="13"/>
                    <a:pt x="232" y="12"/>
                    <a:pt x="231" y="10"/>
                  </a:cubicBezTo>
                  <a:cubicBezTo>
                    <a:pt x="229" y="10"/>
                    <a:pt x="227" y="11"/>
                    <a:pt x="226" y="11"/>
                  </a:cubicBezTo>
                  <a:cubicBezTo>
                    <a:pt x="225" y="12"/>
                    <a:pt x="227" y="12"/>
                    <a:pt x="228" y="13"/>
                  </a:cubicBezTo>
                  <a:cubicBezTo>
                    <a:pt x="219" y="13"/>
                    <a:pt x="212" y="14"/>
                    <a:pt x="207" y="15"/>
                  </a:cubicBezTo>
                  <a:cubicBezTo>
                    <a:pt x="204" y="14"/>
                    <a:pt x="205" y="13"/>
                    <a:pt x="208" y="13"/>
                  </a:cubicBezTo>
                  <a:cubicBezTo>
                    <a:pt x="199" y="13"/>
                    <a:pt x="188" y="13"/>
                    <a:pt x="179" y="13"/>
                  </a:cubicBezTo>
                  <a:cubicBezTo>
                    <a:pt x="184" y="14"/>
                    <a:pt x="173" y="14"/>
                    <a:pt x="172" y="14"/>
                  </a:cubicBezTo>
                  <a:cubicBezTo>
                    <a:pt x="172" y="14"/>
                    <a:pt x="171" y="13"/>
                    <a:pt x="171" y="12"/>
                  </a:cubicBezTo>
                  <a:cubicBezTo>
                    <a:pt x="165" y="13"/>
                    <a:pt x="172" y="11"/>
                    <a:pt x="165" y="11"/>
                  </a:cubicBezTo>
                  <a:cubicBezTo>
                    <a:pt x="159" y="12"/>
                    <a:pt x="151" y="13"/>
                    <a:pt x="144" y="13"/>
                  </a:cubicBezTo>
                  <a:cubicBezTo>
                    <a:pt x="135" y="12"/>
                    <a:pt x="121" y="13"/>
                    <a:pt x="114" y="13"/>
                  </a:cubicBezTo>
                  <a:cubicBezTo>
                    <a:pt x="109" y="12"/>
                    <a:pt x="112" y="11"/>
                    <a:pt x="108" y="10"/>
                  </a:cubicBezTo>
                  <a:cubicBezTo>
                    <a:pt x="102" y="10"/>
                    <a:pt x="112" y="12"/>
                    <a:pt x="104" y="11"/>
                  </a:cubicBezTo>
                  <a:cubicBezTo>
                    <a:pt x="104" y="11"/>
                    <a:pt x="104" y="11"/>
                    <a:pt x="104" y="11"/>
                  </a:cubicBezTo>
                  <a:cubicBezTo>
                    <a:pt x="102" y="11"/>
                    <a:pt x="90" y="10"/>
                    <a:pt x="88" y="12"/>
                  </a:cubicBezTo>
                  <a:cubicBezTo>
                    <a:pt x="90" y="11"/>
                    <a:pt x="90" y="11"/>
                    <a:pt x="90" y="11"/>
                  </a:cubicBezTo>
                  <a:cubicBezTo>
                    <a:pt x="89" y="10"/>
                    <a:pt x="87" y="11"/>
                    <a:pt x="86" y="11"/>
                  </a:cubicBezTo>
                  <a:cubicBezTo>
                    <a:pt x="86" y="10"/>
                    <a:pt x="84" y="10"/>
                    <a:pt x="87" y="9"/>
                  </a:cubicBezTo>
                  <a:cubicBezTo>
                    <a:pt x="82" y="8"/>
                    <a:pt x="77" y="10"/>
                    <a:pt x="71" y="10"/>
                  </a:cubicBezTo>
                  <a:cubicBezTo>
                    <a:pt x="75" y="11"/>
                    <a:pt x="75" y="11"/>
                    <a:pt x="75" y="11"/>
                  </a:cubicBezTo>
                  <a:cubicBezTo>
                    <a:pt x="66" y="12"/>
                    <a:pt x="60" y="11"/>
                    <a:pt x="51" y="11"/>
                  </a:cubicBezTo>
                  <a:cubicBezTo>
                    <a:pt x="51" y="10"/>
                    <a:pt x="51" y="10"/>
                    <a:pt x="51" y="10"/>
                  </a:cubicBezTo>
                  <a:cubicBezTo>
                    <a:pt x="46" y="11"/>
                    <a:pt x="46" y="11"/>
                    <a:pt x="46" y="11"/>
                  </a:cubicBezTo>
                  <a:cubicBezTo>
                    <a:pt x="47" y="10"/>
                    <a:pt x="44" y="9"/>
                    <a:pt x="41" y="9"/>
                  </a:cubicBezTo>
                  <a:cubicBezTo>
                    <a:pt x="53" y="7"/>
                    <a:pt x="53" y="7"/>
                    <a:pt x="53" y="7"/>
                  </a:cubicBezTo>
                  <a:cubicBezTo>
                    <a:pt x="57" y="8"/>
                    <a:pt x="49" y="8"/>
                    <a:pt x="51" y="9"/>
                  </a:cubicBezTo>
                  <a:cubicBezTo>
                    <a:pt x="53" y="10"/>
                    <a:pt x="62" y="10"/>
                    <a:pt x="63" y="9"/>
                  </a:cubicBezTo>
                  <a:cubicBezTo>
                    <a:pt x="60" y="9"/>
                    <a:pt x="60" y="9"/>
                    <a:pt x="57" y="10"/>
                  </a:cubicBezTo>
                  <a:cubicBezTo>
                    <a:pt x="56" y="8"/>
                    <a:pt x="61" y="8"/>
                    <a:pt x="63" y="7"/>
                  </a:cubicBezTo>
                  <a:cubicBezTo>
                    <a:pt x="62" y="7"/>
                    <a:pt x="61" y="7"/>
                    <a:pt x="60" y="7"/>
                  </a:cubicBezTo>
                  <a:cubicBezTo>
                    <a:pt x="63" y="6"/>
                    <a:pt x="66" y="6"/>
                    <a:pt x="71" y="6"/>
                  </a:cubicBezTo>
                  <a:cubicBezTo>
                    <a:pt x="68" y="7"/>
                    <a:pt x="71" y="7"/>
                    <a:pt x="71" y="7"/>
                  </a:cubicBezTo>
                  <a:cubicBezTo>
                    <a:pt x="72" y="6"/>
                    <a:pt x="77" y="6"/>
                    <a:pt x="83" y="6"/>
                  </a:cubicBezTo>
                  <a:cubicBezTo>
                    <a:pt x="88" y="8"/>
                    <a:pt x="96" y="5"/>
                    <a:pt x="103" y="6"/>
                  </a:cubicBezTo>
                  <a:cubicBezTo>
                    <a:pt x="100" y="7"/>
                    <a:pt x="96" y="8"/>
                    <a:pt x="92" y="9"/>
                  </a:cubicBezTo>
                  <a:cubicBezTo>
                    <a:pt x="96" y="9"/>
                    <a:pt x="97" y="9"/>
                    <a:pt x="102" y="9"/>
                  </a:cubicBezTo>
                  <a:cubicBezTo>
                    <a:pt x="104" y="8"/>
                    <a:pt x="106" y="7"/>
                    <a:pt x="112" y="6"/>
                  </a:cubicBezTo>
                  <a:cubicBezTo>
                    <a:pt x="112" y="7"/>
                    <a:pt x="112" y="7"/>
                    <a:pt x="112" y="7"/>
                  </a:cubicBezTo>
                  <a:cubicBezTo>
                    <a:pt x="118" y="7"/>
                    <a:pt x="118" y="5"/>
                    <a:pt x="125" y="6"/>
                  </a:cubicBezTo>
                  <a:cubicBezTo>
                    <a:pt x="137" y="6"/>
                    <a:pt x="150" y="6"/>
                    <a:pt x="159" y="6"/>
                  </a:cubicBezTo>
                  <a:cubicBezTo>
                    <a:pt x="160" y="7"/>
                    <a:pt x="160" y="7"/>
                    <a:pt x="160" y="7"/>
                  </a:cubicBezTo>
                  <a:cubicBezTo>
                    <a:pt x="165" y="5"/>
                    <a:pt x="177" y="6"/>
                    <a:pt x="184" y="5"/>
                  </a:cubicBezTo>
                  <a:cubicBezTo>
                    <a:pt x="196" y="6"/>
                    <a:pt x="210" y="4"/>
                    <a:pt x="216" y="6"/>
                  </a:cubicBezTo>
                  <a:cubicBezTo>
                    <a:pt x="237" y="5"/>
                    <a:pt x="256" y="5"/>
                    <a:pt x="277" y="5"/>
                  </a:cubicBezTo>
                  <a:cubicBezTo>
                    <a:pt x="274" y="6"/>
                    <a:pt x="274" y="6"/>
                    <a:pt x="274" y="6"/>
                  </a:cubicBezTo>
                  <a:cubicBezTo>
                    <a:pt x="278" y="5"/>
                    <a:pt x="276" y="7"/>
                    <a:pt x="280" y="7"/>
                  </a:cubicBezTo>
                  <a:cubicBezTo>
                    <a:pt x="276" y="6"/>
                    <a:pt x="285" y="6"/>
                    <a:pt x="288" y="5"/>
                  </a:cubicBezTo>
                  <a:cubicBezTo>
                    <a:pt x="298" y="6"/>
                    <a:pt x="310" y="5"/>
                    <a:pt x="319" y="4"/>
                  </a:cubicBezTo>
                  <a:cubicBezTo>
                    <a:pt x="319" y="5"/>
                    <a:pt x="319" y="5"/>
                    <a:pt x="319" y="5"/>
                  </a:cubicBezTo>
                  <a:cubicBezTo>
                    <a:pt x="328" y="3"/>
                    <a:pt x="338" y="4"/>
                    <a:pt x="349" y="5"/>
                  </a:cubicBezTo>
                  <a:cubicBezTo>
                    <a:pt x="351" y="5"/>
                    <a:pt x="353" y="6"/>
                    <a:pt x="356" y="6"/>
                  </a:cubicBezTo>
                  <a:cubicBezTo>
                    <a:pt x="362" y="4"/>
                    <a:pt x="365" y="4"/>
                    <a:pt x="373" y="3"/>
                  </a:cubicBezTo>
                  <a:cubicBezTo>
                    <a:pt x="380" y="3"/>
                    <a:pt x="390" y="4"/>
                    <a:pt x="396" y="4"/>
                  </a:cubicBezTo>
                  <a:cubicBezTo>
                    <a:pt x="420" y="2"/>
                    <a:pt x="444" y="4"/>
                    <a:pt x="469" y="2"/>
                  </a:cubicBezTo>
                  <a:cubicBezTo>
                    <a:pt x="471" y="3"/>
                    <a:pt x="471" y="3"/>
                    <a:pt x="471" y="3"/>
                  </a:cubicBezTo>
                  <a:cubicBezTo>
                    <a:pt x="495" y="1"/>
                    <a:pt x="524" y="3"/>
                    <a:pt x="544" y="2"/>
                  </a:cubicBezTo>
                  <a:cubicBezTo>
                    <a:pt x="542" y="4"/>
                    <a:pt x="542" y="4"/>
                    <a:pt x="542" y="4"/>
                  </a:cubicBezTo>
                  <a:cubicBezTo>
                    <a:pt x="549" y="5"/>
                    <a:pt x="557" y="3"/>
                    <a:pt x="555" y="2"/>
                  </a:cubicBezTo>
                  <a:cubicBezTo>
                    <a:pt x="562" y="3"/>
                    <a:pt x="571" y="1"/>
                    <a:pt x="576" y="3"/>
                  </a:cubicBezTo>
                  <a:cubicBezTo>
                    <a:pt x="582" y="3"/>
                    <a:pt x="584" y="2"/>
                    <a:pt x="589" y="2"/>
                  </a:cubicBezTo>
                  <a:cubicBezTo>
                    <a:pt x="601" y="2"/>
                    <a:pt x="606" y="2"/>
                    <a:pt x="616" y="2"/>
                  </a:cubicBezTo>
                  <a:cubicBezTo>
                    <a:pt x="615" y="2"/>
                    <a:pt x="615" y="3"/>
                    <a:pt x="618" y="3"/>
                  </a:cubicBezTo>
                  <a:cubicBezTo>
                    <a:pt x="623" y="2"/>
                    <a:pt x="635" y="4"/>
                    <a:pt x="630" y="1"/>
                  </a:cubicBezTo>
                  <a:cubicBezTo>
                    <a:pt x="634" y="2"/>
                    <a:pt x="637" y="2"/>
                    <a:pt x="641" y="2"/>
                  </a:cubicBezTo>
                  <a:cubicBezTo>
                    <a:pt x="644" y="2"/>
                    <a:pt x="644" y="2"/>
                    <a:pt x="644" y="2"/>
                  </a:cubicBezTo>
                  <a:cubicBezTo>
                    <a:pt x="644" y="2"/>
                    <a:pt x="644" y="2"/>
                    <a:pt x="644" y="2"/>
                  </a:cubicBezTo>
                  <a:cubicBezTo>
                    <a:pt x="644" y="2"/>
                    <a:pt x="644" y="2"/>
                    <a:pt x="644" y="2"/>
                  </a:cubicBezTo>
                  <a:cubicBezTo>
                    <a:pt x="644" y="2"/>
                    <a:pt x="644" y="2"/>
                    <a:pt x="644" y="2"/>
                  </a:cubicBezTo>
                  <a:cubicBezTo>
                    <a:pt x="644" y="2"/>
                    <a:pt x="644" y="2"/>
                    <a:pt x="644" y="2"/>
                  </a:cubicBezTo>
                  <a:cubicBezTo>
                    <a:pt x="639" y="0"/>
                    <a:pt x="651" y="4"/>
                    <a:pt x="650" y="4"/>
                  </a:cubicBezTo>
                  <a:cubicBezTo>
                    <a:pt x="650" y="4"/>
                    <a:pt x="650" y="4"/>
                    <a:pt x="650" y="4"/>
                  </a:cubicBezTo>
                  <a:cubicBezTo>
                    <a:pt x="650" y="4"/>
                    <a:pt x="650" y="4"/>
                    <a:pt x="650" y="4"/>
                  </a:cubicBezTo>
                  <a:cubicBezTo>
                    <a:pt x="650" y="4"/>
                    <a:pt x="650" y="4"/>
                    <a:pt x="650" y="4"/>
                  </a:cubicBezTo>
                  <a:cubicBezTo>
                    <a:pt x="651" y="5"/>
                    <a:pt x="651" y="5"/>
                    <a:pt x="651" y="5"/>
                  </a:cubicBezTo>
                  <a:cubicBezTo>
                    <a:pt x="655" y="9"/>
                    <a:pt x="655" y="9"/>
                    <a:pt x="655" y="9"/>
                  </a:cubicBezTo>
                  <a:cubicBezTo>
                    <a:pt x="661" y="15"/>
                    <a:pt x="666" y="20"/>
                    <a:pt x="670" y="25"/>
                  </a:cubicBezTo>
                  <a:cubicBezTo>
                    <a:pt x="670" y="24"/>
                    <a:pt x="672" y="26"/>
                    <a:pt x="674" y="27"/>
                  </a:cubicBezTo>
                  <a:cubicBezTo>
                    <a:pt x="682" y="35"/>
                    <a:pt x="690" y="44"/>
                    <a:pt x="697" y="50"/>
                  </a:cubicBezTo>
                  <a:cubicBezTo>
                    <a:pt x="698" y="52"/>
                    <a:pt x="694" y="49"/>
                    <a:pt x="697" y="52"/>
                  </a:cubicBezTo>
                  <a:cubicBezTo>
                    <a:pt x="699" y="54"/>
                    <a:pt x="698" y="52"/>
                    <a:pt x="701" y="54"/>
                  </a:cubicBezTo>
                  <a:cubicBezTo>
                    <a:pt x="715" y="66"/>
                    <a:pt x="727" y="82"/>
                    <a:pt x="739" y="94"/>
                  </a:cubicBezTo>
                  <a:cubicBezTo>
                    <a:pt x="750" y="104"/>
                    <a:pt x="761" y="115"/>
                    <a:pt x="772" y="126"/>
                  </a:cubicBezTo>
                  <a:cubicBezTo>
                    <a:pt x="788" y="142"/>
                    <a:pt x="788" y="142"/>
                    <a:pt x="788" y="142"/>
                  </a:cubicBezTo>
                  <a:cubicBezTo>
                    <a:pt x="790" y="144"/>
                    <a:pt x="790" y="144"/>
                    <a:pt x="790" y="144"/>
                  </a:cubicBezTo>
                  <a:cubicBezTo>
                    <a:pt x="791" y="145"/>
                    <a:pt x="791" y="145"/>
                    <a:pt x="791" y="145"/>
                  </a:cubicBezTo>
                  <a:cubicBezTo>
                    <a:pt x="792" y="145"/>
                    <a:pt x="792" y="145"/>
                    <a:pt x="792" y="145"/>
                  </a:cubicBezTo>
                  <a:cubicBezTo>
                    <a:pt x="792" y="145"/>
                    <a:pt x="792" y="145"/>
                    <a:pt x="792" y="145"/>
                  </a:cubicBezTo>
                  <a:cubicBezTo>
                    <a:pt x="792" y="150"/>
                    <a:pt x="792" y="134"/>
                    <a:pt x="792" y="157"/>
                  </a:cubicBezTo>
                  <a:close/>
                  <a:moveTo>
                    <a:pt x="10" y="292"/>
                  </a:moveTo>
                  <a:cubicBezTo>
                    <a:pt x="10" y="291"/>
                    <a:pt x="9" y="291"/>
                    <a:pt x="9" y="292"/>
                  </a:cubicBezTo>
                  <a:cubicBezTo>
                    <a:pt x="9" y="292"/>
                    <a:pt x="10" y="292"/>
                    <a:pt x="10" y="292"/>
                  </a:cubicBezTo>
                  <a:close/>
                  <a:moveTo>
                    <a:pt x="625" y="289"/>
                  </a:moveTo>
                  <a:cubicBezTo>
                    <a:pt x="624" y="289"/>
                    <a:pt x="623" y="289"/>
                    <a:pt x="622" y="289"/>
                  </a:cubicBezTo>
                  <a:cubicBezTo>
                    <a:pt x="623" y="289"/>
                    <a:pt x="624" y="289"/>
                    <a:pt x="625" y="289"/>
                  </a:cubicBezTo>
                  <a:close/>
                  <a:moveTo>
                    <a:pt x="783" y="149"/>
                  </a:moveTo>
                  <a:cubicBezTo>
                    <a:pt x="783" y="149"/>
                    <a:pt x="783" y="149"/>
                    <a:pt x="782" y="149"/>
                  </a:cubicBezTo>
                  <a:cubicBezTo>
                    <a:pt x="782" y="150"/>
                    <a:pt x="782" y="152"/>
                    <a:pt x="782" y="154"/>
                  </a:cubicBezTo>
                  <a:cubicBezTo>
                    <a:pt x="783" y="154"/>
                    <a:pt x="783" y="153"/>
                    <a:pt x="783" y="149"/>
                  </a:cubicBezTo>
                  <a:close/>
                  <a:moveTo>
                    <a:pt x="731" y="216"/>
                  </a:moveTo>
                  <a:cubicBezTo>
                    <a:pt x="731" y="216"/>
                    <a:pt x="731" y="216"/>
                    <a:pt x="731" y="216"/>
                  </a:cubicBezTo>
                  <a:cubicBezTo>
                    <a:pt x="731" y="217"/>
                    <a:pt x="730" y="218"/>
                    <a:pt x="730" y="218"/>
                  </a:cubicBezTo>
                  <a:cubicBezTo>
                    <a:pt x="730" y="218"/>
                    <a:pt x="731" y="217"/>
                    <a:pt x="731" y="216"/>
                  </a:cubicBezTo>
                  <a:close/>
                  <a:moveTo>
                    <a:pt x="36" y="9"/>
                  </a:moveTo>
                  <a:cubicBezTo>
                    <a:pt x="40" y="8"/>
                    <a:pt x="35" y="7"/>
                    <a:pt x="34" y="6"/>
                  </a:cubicBezTo>
                  <a:cubicBezTo>
                    <a:pt x="33" y="7"/>
                    <a:pt x="36" y="8"/>
                    <a:pt x="36" y="9"/>
                  </a:cubicBezTo>
                  <a:close/>
                  <a:moveTo>
                    <a:pt x="169" y="15"/>
                  </a:moveTo>
                  <a:cubicBezTo>
                    <a:pt x="168" y="15"/>
                    <a:pt x="166" y="14"/>
                    <a:pt x="166" y="14"/>
                  </a:cubicBezTo>
                  <a:cubicBezTo>
                    <a:pt x="165" y="15"/>
                    <a:pt x="166" y="15"/>
                    <a:pt x="164" y="15"/>
                  </a:cubicBezTo>
                  <a:cubicBezTo>
                    <a:pt x="165" y="16"/>
                    <a:pt x="167" y="15"/>
                    <a:pt x="169" y="15"/>
                  </a:cubicBezTo>
                  <a:close/>
                  <a:moveTo>
                    <a:pt x="200" y="15"/>
                  </a:moveTo>
                  <a:cubicBezTo>
                    <a:pt x="188" y="16"/>
                    <a:pt x="188" y="16"/>
                    <a:pt x="188" y="16"/>
                  </a:cubicBezTo>
                  <a:cubicBezTo>
                    <a:pt x="192" y="16"/>
                    <a:pt x="200" y="16"/>
                    <a:pt x="200" y="15"/>
                  </a:cubicBezTo>
                  <a:close/>
                  <a:moveTo>
                    <a:pt x="232" y="18"/>
                  </a:moveTo>
                  <a:cubicBezTo>
                    <a:pt x="231" y="18"/>
                    <a:pt x="230" y="18"/>
                    <a:pt x="230" y="19"/>
                  </a:cubicBezTo>
                  <a:cubicBezTo>
                    <a:pt x="234" y="19"/>
                    <a:pt x="234" y="18"/>
                    <a:pt x="232" y="18"/>
                  </a:cubicBezTo>
                  <a:close/>
                  <a:moveTo>
                    <a:pt x="238" y="17"/>
                  </a:moveTo>
                  <a:cubicBezTo>
                    <a:pt x="237" y="16"/>
                    <a:pt x="236" y="16"/>
                    <a:pt x="234" y="16"/>
                  </a:cubicBezTo>
                  <a:cubicBezTo>
                    <a:pt x="233" y="17"/>
                    <a:pt x="237" y="17"/>
                    <a:pt x="238" y="17"/>
                  </a:cubicBezTo>
                  <a:close/>
                  <a:moveTo>
                    <a:pt x="238" y="17"/>
                  </a:moveTo>
                  <a:cubicBezTo>
                    <a:pt x="239" y="17"/>
                    <a:pt x="239" y="17"/>
                    <a:pt x="239" y="17"/>
                  </a:cubicBezTo>
                  <a:cubicBezTo>
                    <a:pt x="239" y="17"/>
                    <a:pt x="239" y="17"/>
                    <a:pt x="238" y="17"/>
                  </a:cubicBezTo>
                  <a:close/>
                  <a:moveTo>
                    <a:pt x="309" y="18"/>
                  </a:moveTo>
                  <a:cubicBezTo>
                    <a:pt x="308" y="18"/>
                    <a:pt x="304" y="18"/>
                    <a:pt x="302" y="18"/>
                  </a:cubicBezTo>
                  <a:cubicBezTo>
                    <a:pt x="301" y="19"/>
                    <a:pt x="307" y="18"/>
                    <a:pt x="309" y="18"/>
                  </a:cubicBezTo>
                  <a:close/>
                  <a:moveTo>
                    <a:pt x="337" y="17"/>
                  </a:moveTo>
                  <a:cubicBezTo>
                    <a:pt x="336" y="17"/>
                    <a:pt x="335" y="17"/>
                    <a:pt x="334" y="17"/>
                  </a:cubicBezTo>
                  <a:cubicBezTo>
                    <a:pt x="335" y="18"/>
                    <a:pt x="335" y="18"/>
                    <a:pt x="335" y="18"/>
                  </a:cubicBezTo>
                  <a:cubicBezTo>
                    <a:pt x="337" y="18"/>
                    <a:pt x="339" y="17"/>
                    <a:pt x="337" y="17"/>
                  </a:cubicBezTo>
                  <a:close/>
                  <a:moveTo>
                    <a:pt x="734" y="196"/>
                  </a:moveTo>
                  <a:cubicBezTo>
                    <a:pt x="736" y="194"/>
                    <a:pt x="736" y="194"/>
                    <a:pt x="736" y="194"/>
                  </a:cubicBezTo>
                  <a:cubicBezTo>
                    <a:pt x="736" y="193"/>
                    <a:pt x="736" y="193"/>
                    <a:pt x="736" y="193"/>
                  </a:cubicBezTo>
                  <a:lnTo>
                    <a:pt x="734" y="196"/>
                  </a:lnTo>
                  <a:close/>
                  <a:moveTo>
                    <a:pt x="519" y="287"/>
                  </a:moveTo>
                  <a:cubicBezTo>
                    <a:pt x="519" y="287"/>
                    <a:pt x="518" y="288"/>
                    <a:pt x="522" y="288"/>
                  </a:cubicBezTo>
                  <a:cubicBezTo>
                    <a:pt x="518" y="288"/>
                    <a:pt x="522" y="287"/>
                    <a:pt x="519" y="287"/>
                  </a:cubicBezTo>
                  <a:close/>
                  <a:moveTo>
                    <a:pt x="385" y="291"/>
                  </a:moveTo>
                  <a:cubicBezTo>
                    <a:pt x="386" y="292"/>
                    <a:pt x="386" y="292"/>
                    <a:pt x="386" y="292"/>
                  </a:cubicBezTo>
                  <a:cubicBezTo>
                    <a:pt x="386" y="291"/>
                    <a:pt x="386" y="291"/>
                    <a:pt x="386" y="291"/>
                  </a:cubicBezTo>
                  <a:lnTo>
                    <a:pt x="385" y="291"/>
                  </a:lnTo>
                  <a:close/>
                </a:path>
              </a:pathLst>
            </a:custGeom>
            <a:grpFill/>
            <a:ln>
              <a:noFill/>
            </a:ln>
          </p:spPr>
          <p:txBody>
            <a:bodyPr vert="horz" wrap="square" lIns="91440" tIns="45720" rIns="91440" bIns="45720" numCol="1" anchor="t" anchorCtr="0" compatLnSpc="1">
              <a:prstTxWarp prst="textNoShape">
                <a:avLst/>
              </a:prstTxWarp>
            </a:bodyPr>
            <a:lstStyle/>
            <a:p>
              <a:pPr algn="ctr">
                <a:defRPr/>
              </a:pPr>
              <a:endParaRPr lang="en-US" sz="1200" kern="0" dirty="0"/>
            </a:p>
          </p:txBody>
        </p:sp>
      </p:grpSp>
      <p:grpSp>
        <p:nvGrpSpPr>
          <p:cNvPr id="46" name="Gruppieren 668"/>
          <p:cNvGrpSpPr/>
          <p:nvPr/>
        </p:nvGrpSpPr>
        <p:grpSpPr bwMode="gray">
          <a:xfrm>
            <a:off x="4305414" y="3509989"/>
            <a:ext cx="931642" cy="1254473"/>
            <a:chOff x="5330031" y="-2399505"/>
            <a:chExt cx="1846263" cy="2486025"/>
          </a:xfrm>
          <a:solidFill>
            <a:schemeClr val="accent5">
              <a:alpha val="25000"/>
            </a:schemeClr>
          </a:solidFill>
        </p:grpSpPr>
        <p:sp>
          <p:nvSpPr>
            <p:cNvPr id="112" name="Freeform 317"/>
            <p:cNvSpPr>
              <a:spLocks noEditPoints="1"/>
            </p:cNvSpPr>
            <p:nvPr/>
          </p:nvSpPr>
          <p:spPr bwMode="gray">
            <a:xfrm>
              <a:off x="5330031" y="-1866105"/>
              <a:ext cx="1846263" cy="1952625"/>
            </a:xfrm>
            <a:custGeom>
              <a:avLst/>
              <a:gdLst>
                <a:gd name="T0" fmla="*/ 425 w 492"/>
                <a:gd name="T1" fmla="*/ 487 h 521"/>
                <a:gd name="T2" fmla="*/ 417 w 492"/>
                <a:gd name="T3" fmla="*/ 466 h 521"/>
                <a:gd name="T4" fmla="*/ 309 w 492"/>
                <a:gd name="T5" fmla="*/ 503 h 521"/>
                <a:gd name="T6" fmla="*/ 264 w 492"/>
                <a:gd name="T7" fmla="*/ 507 h 521"/>
                <a:gd name="T8" fmla="*/ 207 w 492"/>
                <a:gd name="T9" fmla="*/ 516 h 521"/>
                <a:gd name="T10" fmla="*/ 161 w 492"/>
                <a:gd name="T11" fmla="*/ 517 h 521"/>
                <a:gd name="T12" fmla="*/ 143 w 492"/>
                <a:gd name="T13" fmla="*/ 501 h 521"/>
                <a:gd name="T14" fmla="*/ 79 w 492"/>
                <a:gd name="T15" fmla="*/ 515 h 521"/>
                <a:gd name="T16" fmla="*/ 101 w 492"/>
                <a:gd name="T17" fmla="*/ 466 h 521"/>
                <a:gd name="T18" fmla="*/ 9 w 492"/>
                <a:gd name="T19" fmla="*/ 490 h 521"/>
                <a:gd name="T20" fmla="*/ 28 w 492"/>
                <a:gd name="T21" fmla="*/ 448 h 521"/>
                <a:gd name="T22" fmla="*/ 48 w 492"/>
                <a:gd name="T23" fmla="*/ 402 h 521"/>
                <a:gd name="T24" fmla="*/ 23 w 492"/>
                <a:gd name="T25" fmla="*/ 390 h 521"/>
                <a:gd name="T26" fmla="*/ 15 w 492"/>
                <a:gd name="T27" fmla="*/ 367 h 521"/>
                <a:gd name="T28" fmla="*/ 63 w 492"/>
                <a:gd name="T29" fmla="*/ 306 h 521"/>
                <a:gd name="T30" fmla="*/ 41 w 492"/>
                <a:gd name="T31" fmla="*/ 288 h 521"/>
                <a:gd name="T32" fmla="*/ 6 w 492"/>
                <a:gd name="T33" fmla="*/ 279 h 521"/>
                <a:gd name="T34" fmla="*/ 32 w 492"/>
                <a:gd name="T35" fmla="*/ 245 h 521"/>
                <a:gd name="T36" fmla="*/ 18 w 492"/>
                <a:gd name="T37" fmla="*/ 226 h 521"/>
                <a:gd name="T38" fmla="*/ 53 w 492"/>
                <a:gd name="T39" fmla="*/ 168 h 521"/>
                <a:gd name="T40" fmla="*/ 34 w 492"/>
                <a:gd name="T41" fmla="*/ 156 h 521"/>
                <a:gd name="T42" fmla="*/ 34 w 492"/>
                <a:gd name="T43" fmla="*/ 134 h 521"/>
                <a:gd name="T44" fmla="*/ 44 w 492"/>
                <a:gd name="T45" fmla="*/ 105 h 521"/>
                <a:gd name="T46" fmla="*/ 37 w 492"/>
                <a:gd name="T47" fmla="*/ 86 h 521"/>
                <a:gd name="T48" fmla="*/ 27 w 492"/>
                <a:gd name="T49" fmla="*/ 68 h 521"/>
                <a:gd name="T50" fmla="*/ 24 w 492"/>
                <a:gd name="T51" fmla="*/ 56 h 521"/>
                <a:gd name="T52" fmla="*/ 39 w 492"/>
                <a:gd name="T53" fmla="*/ 70 h 521"/>
                <a:gd name="T54" fmla="*/ 74 w 492"/>
                <a:gd name="T55" fmla="*/ 57 h 521"/>
                <a:gd name="T56" fmla="*/ 203 w 492"/>
                <a:gd name="T57" fmla="*/ 4 h 521"/>
                <a:gd name="T58" fmla="*/ 202 w 492"/>
                <a:gd name="T59" fmla="*/ 26 h 521"/>
                <a:gd name="T60" fmla="*/ 176 w 492"/>
                <a:gd name="T61" fmla="*/ 77 h 521"/>
                <a:gd name="T62" fmla="*/ 209 w 492"/>
                <a:gd name="T63" fmla="*/ 80 h 521"/>
                <a:gd name="T64" fmla="*/ 170 w 492"/>
                <a:gd name="T65" fmla="*/ 131 h 521"/>
                <a:gd name="T66" fmla="*/ 329 w 492"/>
                <a:gd name="T67" fmla="*/ 46 h 521"/>
                <a:gd name="T68" fmla="*/ 326 w 492"/>
                <a:gd name="T69" fmla="*/ 81 h 521"/>
                <a:gd name="T70" fmla="*/ 404 w 492"/>
                <a:gd name="T71" fmla="*/ 50 h 521"/>
                <a:gd name="T72" fmla="*/ 236 w 492"/>
                <a:gd name="T73" fmla="*/ 187 h 521"/>
                <a:gd name="T74" fmla="*/ 488 w 492"/>
                <a:gd name="T75" fmla="*/ 49 h 521"/>
                <a:gd name="T76" fmla="*/ 441 w 492"/>
                <a:gd name="T77" fmla="*/ 111 h 521"/>
                <a:gd name="T78" fmla="*/ 463 w 492"/>
                <a:gd name="T79" fmla="*/ 125 h 521"/>
                <a:gd name="T80" fmla="*/ 484 w 492"/>
                <a:gd name="T81" fmla="*/ 140 h 521"/>
                <a:gd name="T82" fmla="*/ 446 w 492"/>
                <a:gd name="T83" fmla="*/ 197 h 521"/>
                <a:gd name="T84" fmla="*/ 470 w 492"/>
                <a:gd name="T85" fmla="*/ 213 h 521"/>
                <a:gd name="T86" fmla="*/ 452 w 492"/>
                <a:gd name="T87" fmla="*/ 247 h 521"/>
                <a:gd name="T88" fmla="*/ 458 w 492"/>
                <a:gd name="T89" fmla="*/ 269 h 521"/>
                <a:gd name="T90" fmla="*/ 462 w 492"/>
                <a:gd name="T91" fmla="*/ 289 h 521"/>
                <a:gd name="T92" fmla="*/ 481 w 492"/>
                <a:gd name="T93" fmla="*/ 300 h 521"/>
                <a:gd name="T94" fmla="*/ 479 w 492"/>
                <a:gd name="T95" fmla="*/ 328 h 521"/>
                <a:gd name="T96" fmla="*/ 427 w 492"/>
                <a:gd name="T97" fmla="*/ 396 h 521"/>
                <a:gd name="T98" fmla="*/ 444 w 492"/>
                <a:gd name="T99" fmla="*/ 410 h 521"/>
                <a:gd name="T100" fmla="*/ 461 w 492"/>
                <a:gd name="T101" fmla="*/ 422 h 521"/>
                <a:gd name="T102" fmla="*/ 448 w 492"/>
                <a:gd name="T103" fmla="*/ 459 h 521"/>
                <a:gd name="T104" fmla="*/ 473 w 492"/>
                <a:gd name="T105" fmla="*/ 469 h 521"/>
                <a:gd name="T106" fmla="*/ 471 w 492"/>
                <a:gd name="T107" fmla="*/ 498 h 521"/>
                <a:gd name="T108" fmla="*/ 455 w 492"/>
                <a:gd name="T109" fmla="*/ 512 h 521"/>
                <a:gd name="T110" fmla="*/ 402 w 492"/>
                <a:gd name="T111" fmla="*/ 5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2" h="521">
                  <a:moveTo>
                    <a:pt x="402" y="521"/>
                  </a:moveTo>
                  <a:cubicBezTo>
                    <a:pt x="402" y="521"/>
                    <a:pt x="402" y="521"/>
                    <a:pt x="401" y="521"/>
                  </a:cubicBezTo>
                  <a:cubicBezTo>
                    <a:pt x="399" y="521"/>
                    <a:pt x="398" y="520"/>
                    <a:pt x="397" y="518"/>
                  </a:cubicBezTo>
                  <a:cubicBezTo>
                    <a:pt x="394" y="513"/>
                    <a:pt x="394" y="513"/>
                    <a:pt x="425" y="487"/>
                  </a:cubicBezTo>
                  <a:cubicBezTo>
                    <a:pt x="397" y="504"/>
                    <a:pt x="396" y="504"/>
                    <a:pt x="393" y="503"/>
                  </a:cubicBezTo>
                  <a:cubicBezTo>
                    <a:pt x="391" y="503"/>
                    <a:pt x="390" y="502"/>
                    <a:pt x="389" y="500"/>
                  </a:cubicBezTo>
                  <a:cubicBezTo>
                    <a:pt x="386" y="495"/>
                    <a:pt x="386" y="494"/>
                    <a:pt x="428" y="459"/>
                  </a:cubicBezTo>
                  <a:cubicBezTo>
                    <a:pt x="425" y="461"/>
                    <a:pt x="421" y="464"/>
                    <a:pt x="417" y="466"/>
                  </a:cubicBezTo>
                  <a:cubicBezTo>
                    <a:pt x="352" y="506"/>
                    <a:pt x="351" y="506"/>
                    <a:pt x="347" y="505"/>
                  </a:cubicBezTo>
                  <a:cubicBezTo>
                    <a:pt x="345" y="504"/>
                    <a:pt x="344" y="503"/>
                    <a:pt x="343" y="502"/>
                  </a:cubicBezTo>
                  <a:cubicBezTo>
                    <a:pt x="340" y="496"/>
                    <a:pt x="340" y="496"/>
                    <a:pt x="396" y="455"/>
                  </a:cubicBezTo>
                  <a:cubicBezTo>
                    <a:pt x="323" y="500"/>
                    <a:pt x="314" y="504"/>
                    <a:pt x="309" y="503"/>
                  </a:cubicBezTo>
                  <a:cubicBezTo>
                    <a:pt x="308" y="502"/>
                    <a:pt x="306" y="501"/>
                    <a:pt x="305" y="500"/>
                  </a:cubicBezTo>
                  <a:cubicBezTo>
                    <a:pt x="302" y="494"/>
                    <a:pt x="306" y="491"/>
                    <a:pt x="329" y="474"/>
                  </a:cubicBezTo>
                  <a:cubicBezTo>
                    <a:pt x="334" y="471"/>
                    <a:pt x="339" y="467"/>
                    <a:pt x="345" y="464"/>
                  </a:cubicBezTo>
                  <a:cubicBezTo>
                    <a:pt x="281" y="503"/>
                    <a:pt x="269" y="508"/>
                    <a:pt x="264" y="507"/>
                  </a:cubicBezTo>
                  <a:cubicBezTo>
                    <a:pt x="263" y="506"/>
                    <a:pt x="261" y="505"/>
                    <a:pt x="260" y="504"/>
                  </a:cubicBezTo>
                  <a:cubicBezTo>
                    <a:pt x="257" y="498"/>
                    <a:pt x="259" y="496"/>
                    <a:pt x="290" y="474"/>
                  </a:cubicBezTo>
                  <a:cubicBezTo>
                    <a:pt x="302" y="466"/>
                    <a:pt x="316" y="456"/>
                    <a:pt x="331" y="446"/>
                  </a:cubicBezTo>
                  <a:cubicBezTo>
                    <a:pt x="226" y="511"/>
                    <a:pt x="213" y="517"/>
                    <a:pt x="207" y="516"/>
                  </a:cubicBezTo>
                  <a:cubicBezTo>
                    <a:pt x="205" y="515"/>
                    <a:pt x="203" y="514"/>
                    <a:pt x="203" y="513"/>
                  </a:cubicBezTo>
                  <a:cubicBezTo>
                    <a:pt x="199" y="507"/>
                    <a:pt x="200" y="504"/>
                    <a:pt x="244" y="475"/>
                  </a:cubicBezTo>
                  <a:cubicBezTo>
                    <a:pt x="254" y="469"/>
                    <a:pt x="267" y="461"/>
                    <a:pt x="280" y="452"/>
                  </a:cubicBezTo>
                  <a:cubicBezTo>
                    <a:pt x="184" y="510"/>
                    <a:pt x="167" y="519"/>
                    <a:pt x="161" y="517"/>
                  </a:cubicBezTo>
                  <a:cubicBezTo>
                    <a:pt x="159" y="517"/>
                    <a:pt x="158" y="515"/>
                    <a:pt x="157" y="514"/>
                  </a:cubicBezTo>
                  <a:cubicBezTo>
                    <a:pt x="154" y="510"/>
                    <a:pt x="153" y="508"/>
                    <a:pt x="180" y="490"/>
                  </a:cubicBezTo>
                  <a:cubicBezTo>
                    <a:pt x="158" y="502"/>
                    <a:pt x="150" y="505"/>
                    <a:pt x="147" y="504"/>
                  </a:cubicBezTo>
                  <a:cubicBezTo>
                    <a:pt x="145" y="504"/>
                    <a:pt x="144" y="503"/>
                    <a:pt x="143" y="501"/>
                  </a:cubicBezTo>
                  <a:cubicBezTo>
                    <a:pt x="139" y="495"/>
                    <a:pt x="146" y="490"/>
                    <a:pt x="156" y="483"/>
                  </a:cubicBezTo>
                  <a:cubicBezTo>
                    <a:pt x="163" y="478"/>
                    <a:pt x="174" y="471"/>
                    <a:pt x="188" y="462"/>
                  </a:cubicBezTo>
                  <a:cubicBezTo>
                    <a:pt x="109" y="509"/>
                    <a:pt x="89" y="519"/>
                    <a:pt x="83" y="518"/>
                  </a:cubicBezTo>
                  <a:cubicBezTo>
                    <a:pt x="81" y="517"/>
                    <a:pt x="80" y="516"/>
                    <a:pt x="79" y="515"/>
                  </a:cubicBezTo>
                  <a:cubicBezTo>
                    <a:pt x="75" y="509"/>
                    <a:pt x="82" y="504"/>
                    <a:pt x="94" y="495"/>
                  </a:cubicBezTo>
                  <a:cubicBezTo>
                    <a:pt x="68" y="510"/>
                    <a:pt x="59" y="514"/>
                    <a:pt x="55" y="513"/>
                  </a:cubicBezTo>
                  <a:cubicBezTo>
                    <a:pt x="53" y="512"/>
                    <a:pt x="52" y="511"/>
                    <a:pt x="51" y="510"/>
                  </a:cubicBezTo>
                  <a:cubicBezTo>
                    <a:pt x="48" y="504"/>
                    <a:pt x="46" y="501"/>
                    <a:pt x="101" y="466"/>
                  </a:cubicBezTo>
                  <a:cubicBezTo>
                    <a:pt x="46" y="499"/>
                    <a:pt x="28" y="508"/>
                    <a:pt x="23" y="506"/>
                  </a:cubicBezTo>
                  <a:cubicBezTo>
                    <a:pt x="21" y="506"/>
                    <a:pt x="19" y="505"/>
                    <a:pt x="18" y="503"/>
                  </a:cubicBezTo>
                  <a:cubicBezTo>
                    <a:pt x="16" y="498"/>
                    <a:pt x="16" y="494"/>
                    <a:pt x="47" y="474"/>
                  </a:cubicBezTo>
                  <a:cubicBezTo>
                    <a:pt x="22" y="487"/>
                    <a:pt x="12" y="491"/>
                    <a:pt x="9" y="490"/>
                  </a:cubicBezTo>
                  <a:cubicBezTo>
                    <a:pt x="7" y="489"/>
                    <a:pt x="5" y="488"/>
                    <a:pt x="4" y="487"/>
                  </a:cubicBezTo>
                  <a:cubicBezTo>
                    <a:pt x="1" y="481"/>
                    <a:pt x="0" y="479"/>
                    <a:pt x="61" y="441"/>
                  </a:cubicBezTo>
                  <a:cubicBezTo>
                    <a:pt x="43" y="450"/>
                    <a:pt x="36" y="452"/>
                    <a:pt x="32" y="451"/>
                  </a:cubicBezTo>
                  <a:cubicBezTo>
                    <a:pt x="31" y="451"/>
                    <a:pt x="29" y="450"/>
                    <a:pt x="28" y="448"/>
                  </a:cubicBezTo>
                  <a:cubicBezTo>
                    <a:pt x="26" y="444"/>
                    <a:pt x="24" y="442"/>
                    <a:pt x="45" y="428"/>
                  </a:cubicBezTo>
                  <a:cubicBezTo>
                    <a:pt x="34" y="433"/>
                    <a:pt x="27" y="435"/>
                    <a:pt x="24" y="434"/>
                  </a:cubicBezTo>
                  <a:cubicBezTo>
                    <a:pt x="22" y="434"/>
                    <a:pt x="21" y="433"/>
                    <a:pt x="20" y="431"/>
                  </a:cubicBezTo>
                  <a:cubicBezTo>
                    <a:pt x="17" y="427"/>
                    <a:pt x="16" y="424"/>
                    <a:pt x="48" y="402"/>
                  </a:cubicBezTo>
                  <a:cubicBezTo>
                    <a:pt x="30" y="412"/>
                    <a:pt x="23" y="414"/>
                    <a:pt x="20" y="413"/>
                  </a:cubicBezTo>
                  <a:cubicBezTo>
                    <a:pt x="18" y="413"/>
                    <a:pt x="17" y="412"/>
                    <a:pt x="16" y="410"/>
                  </a:cubicBezTo>
                  <a:cubicBezTo>
                    <a:pt x="14" y="406"/>
                    <a:pt x="14" y="402"/>
                    <a:pt x="37" y="386"/>
                  </a:cubicBezTo>
                  <a:cubicBezTo>
                    <a:pt x="29" y="389"/>
                    <a:pt x="25" y="390"/>
                    <a:pt x="23" y="390"/>
                  </a:cubicBezTo>
                  <a:cubicBezTo>
                    <a:pt x="21" y="389"/>
                    <a:pt x="20" y="388"/>
                    <a:pt x="19" y="387"/>
                  </a:cubicBezTo>
                  <a:cubicBezTo>
                    <a:pt x="17" y="383"/>
                    <a:pt x="17" y="379"/>
                    <a:pt x="38" y="364"/>
                  </a:cubicBezTo>
                  <a:cubicBezTo>
                    <a:pt x="27" y="369"/>
                    <a:pt x="22" y="371"/>
                    <a:pt x="19" y="370"/>
                  </a:cubicBezTo>
                  <a:cubicBezTo>
                    <a:pt x="18" y="370"/>
                    <a:pt x="16" y="369"/>
                    <a:pt x="15" y="367"/>
                  </a:cubicBezTo>
                  <a:cubicBezTo>
                    <a:pt x="13" y="363"/>
                    <a:pt x="11" y="360"/>
                    <a:pt x="51" y="335"/>
                  </a:cubicBezTo>
                  <a:cubicBezTo>
                    <a:pt x="42" y="339"/>
                    <a:pt x="37" y="341"/>
                    <a:pt x="34" y="340"/>
                  </a:cubicBezTo>
                  <a:cubicBezTo>
                    <a:pt x="32" y="340"/>
                    <a:pt x="31" y="338"/>
                    <a:pt x="30" y="337"/>
                  </a:cubicBezTo>
                  <a:cubicBezTo>
                    <a:pt x="27" y="332"/>
                    <a:pt x="26" y="330"/>
                    <a:pt x="63" y="306"/>
                  </a:cubicBezTo>
                  <a:cubicBezTo>
                    <a:pt x="36" y="321"/>
                    <a:pt x="26" y="325"/>
                    <a:pt x="22" y="324"/>
                  </a:cubicBezTo>
                  <a:cubicBezTo>
                    <a:pt x="20" y="323"/>
                    <a:pt x="18" y="322"/>
                    <a:pt x="18" y="321"/>
                  </a:cubicBezTo>
                  <a:cubicBezTo>
                    <a:pt x="14" y="315"/>
                    <a:pt x="13" y="312"/>
                    <a:pt x="82" y="268"/>
                  </a:cubicBezTo>
                  <a:cubicBezTo>
                    <a:pt x="51" y="286"/>
                    <a:pt x="44" y="288"/>
                    <a:pt x="41" y="288"/>
                  </a:cubicBezTo>
                  <a:cubicBezTo>
                    <a:pt x="39" y="287"/>
                    <a:pt x="37" y="286"/>
                    <a:pt x="37" y="285"/>
                  </a:cubicBezTo>
                  <a:cubicBezTo>
                    <a:pt x="34" y="279"/>
                    <a:pt x="32" y="277"/>
                    <a:pt x="79" y="248"/>
                  </a:cubicBezTo>
                  <a:cubicBezTo>
                    <a:pt x="30" y="277"/>
                    <a:pt x="15" y="284"/>
                    <a:pt x="10" y="283"/>
                  </a:cubicBezTo>
                  <a:cubicBezTo>
                    <a:pt x="8" y="282"/>
                    <a:pt x="7" y="281"/>
                    <a:pt x="6" y="279"/>
                  </a:cubicBezTo>
                  <a:cubicBezTo>
                    <a:pt x="2" y="274"/>
                    <a:pt x="8" y="269"/>
                    <a:pt x="20" y="261"/>
                  </a:cubicBezTo>
                  <a:cubicBezTo>
                    <a:pt x="28" y="255"/>
                    <a:pt x="39" y="247"/>
                    <a:pt x="55" y="237"/>
                  </a:cubicBezTo>
                  <a:cubicBezTo>
                    <a:pt x="63" y="232"/>
                    <a:pt x="70" y="228"/>
                    <a:pt x="79" y="222"/>
                  </a:cubicBezTo>
                  <a:cubicBezTo>
                    <a:pt x="43" y="243"/>
                    <a:pt x="36" y="246"/>
                    <a:pt x="32" y="245"/>
                  </a:cubicBezTo>
                  <a:cubicBezTo>
                    <a:pt x="31" y="245"/>
                    <a:pt x="29" y="243"/>
                    <a:pt x="28" y="242"/>
                  </a:cubicBezTo>
                  <a:cubicBezTo>
                    <a:pt x="26" y="237"/>
                    <a:pt x="24" y="235"/>
                    <a:pt x="60" y="211"/>
                  </a:cubicBezTo>
                  <a:cubicBezTo>
                    <a:pt x="32" y="227"/>
                    <a:pt x="25" y="230"/>
                    <a:pt x="22" y="229"/>
                  </a:cubicBezTo>
                  <a:cubicBezTo>
                    <a:pt x="20" y="228"/>
                    <a:pt x="19" y="227"/>
                    <a:pt x="18" y="226"/>
                  </a:cubicBezTo>
                  <a:cubicBezTo>
                    <a:pt x="15" y="220"/>
                    <a:pt x="13" y="218"/>
                    <a:pt x="82" y="173"/>
                  </a:cubicBezTo>
                  <a:cubicBezTo>
                    <a:pt x="32" y="203"/>
                    <a:pt x="27" y="204"/>
                    <a:pt x="24" y="203"/>
                  </a:cubicBezTo>
                  <a:cubicBezTo>
                    <a:pt x="22" y="203"/>
                    <a:pt x="21" y="202"/>
                    <a:pt x="20" y="200"/>
                  </a:cubicBezTo>
                  <a:cubicBezTo>
                    <a:pt x="16" y="195"/>
                    <a:pt x="19" y="192"/>
                    <a:pt x="53" y="168"/>
                  </a:cubicBezTo>
                  <a:cubicBezTo>
                    <a:pt x="65" y="160"/>
                    <a:pt x="81" y="150"/>
                    <a:pt x="97" y="139"/>
                  </a:cubicBezTo>
                  <a:cubicBezTo>
                    <a:pt x="19" y="186"/>
                    <a:pt x="13" y="188"/>
                    <a:pt x="9" y="187"/>
                  </a:cubicBezTo>
                  <a:cubicBezTo>
                    <a:pt x="7" y="187"/>
                    <a:pt x="6" y="185"/>
                    <a:pt x="5" y="184"/>
                  </a:cubicBezTo>
                  <a:cubicBezTo>
                    <a:pt x="1" y="178"/>
                    <a:pt x="4" y="176"/>
                    <a:pt x="34" y="156"/>
                  </a:cubicBezTo>
                  <a:cubicBezTo>
                    <a:pt x="36" y="154"/>
                    <a:pt x="39" y="152"/>
                    <a:pt x="42" y="150"/>
                  </a:cubicBezTo>
                  <a:cubicBezTo>
                    <a:pt x="15" y="166"/>
                    <a:pt x="11" y="167"/>
                    <a:pt x="8" y="166"/>
                  </a:cubicBezTo>
                  <a:cubicBezTo>
                    <a:pt x="7" y="166"/>
                    <a:pt x="5" y="164"/>
                    <a:pt x="4" y="163"/>
                  </a:cubicBezTo>
                  <a:cubicBezTo>
                    <a:pt x="1" y="157"/>
                    <a:pt x="3" y="155"/>
                    <a:pt x="34" y="134"/>
                  </a:cubicBezTo>
                  <a:cubicBezTo>
                    <a:pt x="42" y="128"/>
                    <a:pt x="52" y="122"/>
                    <a:pt x="61" y="115"/>
                  </a:cubicBezTo>
                  <a:cubicBezTo>
                    <a:pt x="23" y="138"/>
                    <a:pt x="22" y="138"/>
                    <a:pt x="19" y="137"/>
                  </a:cubicBezTo>
                  <a:cubicBezTo>
                    <a:pt x="17" y="137"/>
                    <a:pt x="16" y="135"/>
                    <a:pt x="15" y="134"/>
                  </a:cubicBezTo>
                  <a:cubicBezTo>
                    <a:pt x="11" y="128"/>
                    <a:pt x="14" y="126"/>
                    <a:pt x="44" y="105"/>
                  </a:cubicBezTo>
                  <a:cubicBezTo>
                    <a:pt x="47" y="103"/>
                    <a:pt x="50" y="101"/>
                    <a:pt x="54" y="99"/>
                  </a:cubicBezTo>
                  <a:cubicBezTo>
                    <a:pt x="31" y="112"/>
                    <a:pt x="29" y="112"/>
                    <a:pt x="27" y="111"/>
                  </a:cubicBezTo>
                  <a:cubicBezTo>
                    <a:pt x="25" y="111"/>
                    <a:pt x="24" y="110"/>
                    <a:pt x="23" y="108"/>
                  </a:cubicBezTo>
                  <a:cubicBezTo>
                    <a:pt x="20" y="104"/>
                    <a:pt x="20" y="104"/>
                    <a:pt x="37" y="86"/>
                  </a:cubicBezTo>
                  <a:cubicBezTo>
                    <a:pt x="35" y="87"/>
                    <a:pt x="34" y="87"/>
                    <a:pt x="33" y="86"/>
                  </a:cubicBezTo>
                  <a:cubicBezTo>
                    <a:pt x="31" y="86"/>
                    <a:pt x="30" y="85"/>
                    <a:pt x="29" y="84"/>
                  </a:cubicBezTo>
                  <a:cubicBezTo>
                    <a:pt x="28" y="82"/>
                    <a:pt x="28" y="82"/>
                    <a:pt x="27" y="71"/>
                  </a:cubicBezTo>
                  <a:cubicBezTo>
                    <a:pt x="27" y="70"/>
                    <a:pt x="27" y="69"/>
                    <a:pt x="27" y="68"/>
                  </a:cubicBezTo>
                  <a:cubicBezTo>
                    <a:pt x="26" y="68"/>
                    <a:pt x="26" y="68"/>
                    <a:pt x="25" y="68"/>
                  </a:cubicBezTo>
                  <a:cubicBezTo>
                    <a:pt x="23" y="67"/>
                    <a:pt x="22" y="66"/>
                    <a:pt x="21" y="65"/>
                  </a:cubicBezTo>
                  <a:cubicBezTo>
                    <a:pt x="19" y="62"/>
                    <a:pt x="20" y="58"/>
                    <a:pt x="23" y="57"/>
                  </a:cubicBezTo>
                  <a:cubicBezTo>
                    <a:pt x="24" y="57"/>
                    <a:pt x="24" y="56"/>
                    <a:pt x="24" y="56"/>
                  </a:cubicBezTo>
                  <a:cubicBezTo>
                    <a:pt x="25" y="56"/>
                    <a:pt x="26" y="55"/>
                    <a:pt x="27" y="55"/>
                  </a:cubicBezTo>
                  <a:cubicBezTo>
                    <a:pt x="30" y="53"/>
                    <a:pt x="31" y="52"/>
                    <a:pt x="34" y="53"/>
                  </a:cubicBezTo>
                  <a:cubicBezTo>
                    <a:pt x="35" y="53"/>
                    <a:pt x="37" y="54"/>
                    <a:pt x="38" y="55"/>
                  </a:cubicBezTo>
                  <a:cubicBezTo>
                    <a:pt x="38" y="57"/>
                    <a:pt x="38" y="57"/>
                    <a:pt x="39" y="70"/>
                  </a:cubicBezTo>
                  <a:cubicBezTo>
                    <a:pt x="39" y="70"/>
                    <a:pt x="39" y="71"/>
                    <a:pt x="39" y="71"/>
                  </a:cubicBezTo>
                  <a:cubicBezTo>
                    <a:pt x="42" y="69"/>
                    <a:pt x="45" y="67"/>
                    <a:pt x="48" y="66"/>
                  </a:cubicBezTo>
                  <a:cubicBezTo>
                    <a:pt x="67" y="54"/>
                    <a:pt x="67" y="54"/>
                    <a:pt x="70" y="55"/>
                  </a:cubicBezTo>
                  <a:cubicBezTo>
                    <a:pt x="72" y="55"/>
                    <a:pt x="73" y="56"/>
                    <a:pt x="74" y="57"/>
                  </a:cubicBezTo>
                  <a:cubicBezTo>
                    <a:pt x="77" y="62"/>
                    <a:pt x="77" y="62"/>
                    <a:pt x="56" y="83"/>
                  </a:cubicBezTo>
                  <a:cubicBezTo>
                    <a:pt x="72" y="74"/>
                    <a:pt x="90" y="63"/>
                    <a:pt x="107" y="53"/>
                  </a:cubicBezTo>
                  <a:cubicBezTo>
                    <a:pt x="194" y="0"/>
                    <a:pt x="195" y="0"/>
                    <a:pt x="199" y="1"/>
                  </a:cubicBezTo>
                  <a:cubicBezTo>
                    <a:pt x="201" y="1"/>
                    <a:pt x="202" y="3"/>
                    <a:pt x="203" y="4"/>
                  </a:cubicBezTo>
                  <a:cubicBezTo>
                    <a:pt x="207" y="10"/>
                    <a:pt x="204" y="12"/>
                    <a:pt x="175" y="32"/>
                  </a:cubicBezTo>
                  <a:cubicBezTo>
                    <a:pt x="171" y="35"/>
                    <a:pt x="167" y="38"/>
                    <a:pt x="163" y="40"/>
                  </a:cubicBezTo>
                  <a:cubicBezTo>
                    <a:pt x="194" y="22"/>
                    <a:pt x="195" y="22"/>
                    <a:pt x="198" y="23"/>
                  </a:cubicBezTo>
                  <a:cubicBezTo>
                    <a:pt x="199" y="24"/>
                    <a:pt x="201" y="25"/>
                    <a:pt x="202" y="26"/>
                  </a:cubicBezTo>
                  <a:cubicBezTo>
                    <a:pt x="205" y="32"/>
                    <a:pt x="206" y="33"/>
                    <a:pt x="144" y="75"/>
                  </a:cubicBezTo>
                  <a:cubicBezTo>
                    <a:pt x="198" y="42"/>
                    <a:pt x="202" y="41"/>
                    <a:pt x="206" y="42"/>
                  </a:cubicBezTo>
                  <a:cubicBezTo>
                    <a:pt x="207" y="42"/>
                    <a:pt x="209" y="43"/>
                    <a:pt x="210" y="45"/>
                  </a:cubicBezTo>
                  <a:cubicBezTo>
                    <a:pt x="213" y="51"/>
                    <a:pt x="211" y="53"/>
                    <a:pt x="176" y="77"/>
                  </a:cubicBezTo>
                  <a:cubicBezTo>
                    <a:pt x="175" y="78"/>
                    <a:pt x="174" y="78"/>
                    <a:pt x="173" y="79"/>
                  </a:cubicBezTo>
                  <a:cubicBezTo>
                    <a:pt x="232" y="43"/>
                    <a:pt x="236" y="42"/>
                    <a:pt x="240" y="43"/>
                  </a:cubicBezTo>
                  <a:cubicBezTo>
                    <a:pt x="241" y="44"/>
                    <a:pt x="243" y="45"/>
                    <a:pt x="244" y="46"/>
                  </a:cubicBezTo>
                  <a:cubicBezTo>
                    <a:pt x="247" y="52"/>
                    <a:pt x="245" y="55"/>
                    <a:pt x="209" y="80"/>
                  </a:cubicBezTo>
                  <a:cubicBezTo>
                    <a:pt x="194" y="90"/>
                    <a:pt x="176" y="102"/>
                    <a:pt x="157" y="114"/>
                  </a:cubicBezTo>
                  <a:cubicBezTo>
                    <a:pt x="273" y="44"/>
                    <a:pt x="279" y="42"/>
                    <a:pt x="284" y="43"/>
                  </a:cubicBezTo>
                  <a:cubicBezTo>
                    <a:pt x="286" y="43"/>
                    <a:pt x="287" y="44"/>
                    <a:pt x="288" y="46"/>
                  </a:cubicBezTo>
                  <a:cubicBezTo>
                    <a:pt x="292" y="53"/>
                    <a:pt x="292" y="53"/>
                    <a:pt x="170" y="131"/>
                  </a:cubicBezTo>
                  <a:cubicBezTo>
                    <a:pt x="164" y="135"/>
                    <a:pt x="157" y="139"/>
                    <a:pt x="151" y="143"/>
                  </a:cubicBezTo>
                  <a:cubicBezTo>
                    <a:pt x="161" y="137"/>
                    <a:pt x="170" y="132"/>
                    <a:pt x="179" y="126"/>
                  </a:cubicBezTo>
                  <a:cubicBezTo>
                    <a:pt x="313" y="45"/>
                    <a:pt x="320" y="42"/>
                    <a:pt x="325" y="43"/>
                  </a:cubicBezTo>
                  <a:cubicBezTo>
                    <a:pt x="326" y="44"/>
                    <a:pt x="328" y="45"/>
                    <a:pt x="329" y="46"/>
                  </a:cubicBezTo>
                  <a:cubicBezTo>
                    <a:pt x="332" y="52"/>
                    <a:pt x="333" y="54"/>
                    <a:pt x="276" y="90"/>
                  </a:cubicBezTo>
                  <a:cubicBezTo>
                    <a:pt x="324" y="61"/>
                    <a:pt x="333" y="58"/>
                    <a:pt x="337" y="59"/>
                  </a:cubicBezTo>
                  <a:cubicBezTo>
                    <a:pt x="338" y="59"/>
                    <a:pt x="340" y="60"/>
                    <a:pt x="340" y="62"/>
                  </a:cubicBezTo>
                  <a:cubicBezTo>
                    <a:pt x="344" y="68"/>
                    <a:pt x="337" y="73"/>
                    <a:pt x="326" y="81"/>
                  </a:cubicBezTo>
                  <a:cubicBezTo>
                    <a:pt x="317" y="87"/>
                    <a:pt x="305" y="96"/>
                    <a:pt x="288" y="107"/>
                  </a:cubicBezTo>
                  <a:cubicBezTo>
                    <a:pt x="270" y="118"/>
                    <a:pt x="249" y="131"/>
                    <a:pt x="226" y="145"/>
                  </a:cubicBezTo>
                  <a:cubicBezTo>
                    <a:pt x="376" y="55"/>
                    <a:pt x="394" y="45"/>
                    <a:pt x="400" y="47"/>
                  </a:cubicBezTo>
                  <a:cubicBezTo>
                    <a:pt x="402" y="47"/>
                    <a:pt x="403" y="48"/>
                    <a:pt x="404" y="50"/>
                  </a:cubicBezTo>
                  <a:cubicBezTo>
                    <a:pt x="407" y="54"/>
                    <a:pt x="408" y="56"/>
                    <a:pt x="378" y="77"/>
                  </a:cubicBezTo>
                  <a:cubicBezTo>
                    <a:pt x="402" y="63"/>
                    <a:pt x="411" y="60"/>
                    <a:pt x="415" y="61"/>
                  </a:cubicBezTo>
                  <a:cubicBezTo>
                    <a:pt x="416" y="61"/>
                    <a:pt x="418" y="62"/>
                    <a:pt x="419" y="64"/>
                  </a:cubicBezTo>
                  <a:cubicBezTo>
                    <a:pt x="423" y="72"/>
                    <a:pt x="424" y="73"/>
                    <a:pt x="236" y="187"/>
                  </a:cubicBezTo>
                  <a:cubicBezTo>
                    <a:pt x="198" y="211"/>
                    <a:pt x="155" y="237"/>
                    <a:pt x="118" y="260"/>
                  </a:cubicBezTo>
                  <a:cubicBezTo>
                    <a:pt x="160" y="235"/>
                    <a:pt x="211" y="204"/>
                    <a:pt x="257" y="176"/>
                  </a:cubicBezTo>
                  <a:cubicBezTo>
                    <a:pt x="437" y="66"/>
                    <a:pt x="475" y="44"/>
                    <a:pt x="484" y="46"/>
                  </a:cubicBezTo>
                  <a:cubicBezTo>
                    <a:pt x="485" y="47"/>
                    <a:pt x="487" y="48"/>
                    <a:pt x="488" y="49"/>
                  </a:cubicBezTo>
                  <a:cubicBezTo>
                    <a:pt x="491" y="55"/>
                    <a:pt x="492" y="58"/>
                    <a:pt x="442" y="89"/>
                  </a:cubicBezTo>
                  <a:cubicBezTo>
                    <a:pt x="454" y="83"/>
                    <a:pt x="459" y="82"/>
                    <a:pt x="461" y="82"/>
                  </a:cubicBezTo>
                  <a:cubicBezTo>
                    <a:pt x="463" y="83"/>
                    <a:pt x="465" y="84"/>
                    <a:pt x="465" y="85"/>
                  </a:cubicBezTo>
                  <a:cubicBezTo>
                    <a:pt x="468" y="90"/>
                    <a:pt x="469" y="92"/>
                    <a:pt x="441" y="111"/>
                  </a:cubicBezTo>
                  <a:cubicBezTo>
                    <a:pt x="448" y="108"/>
                    <a:pt x="453" y="107"/>
                    <a:pt x="455" y="108"/>
                  </a:cubicBezTo>
                  <a:cubicBezTo>
                    <a:pt x="457" y="108"/>
                    <a:pt x="458" y="109"/>
                    <a:pt x="459" y="111"/>
                  </a:cubicBezTo>
                  <a:cubicBezTo>
                    <a:pt x="463" y="117"/>
                    <a:pt x="457" y="122"/>
                    <a:pt x="443" y="132"/>
                  </a:cubicBezTo>
                  <a:cubicBezTo>
                    <a:pt x="455" y="126"/>
                    <a:pt x="460" y="124"/>
                    <a:pt x="463" y="125"/>
                  </a:cubicBezTo>
                  <a:cubicBezTo>
                    <a:pt x="465" y="125"/>
                    <a:pt x="466" y="127"/>
                    <a:pt x="467" y="128"/>
                  </a:cubicBezTo>
                  <a:cubicBezTo>
                    <a:pt x="471" y="134"/>
                    <a:pt x="465" y="139"/>
                    <a:pt x="451" y="149"/>
                  </a:cubicBezTo>
                  <a:cubicBezTo>
                    <a:pt x="469" y="139"/>
                    <a:pt x="477" y="136"/>
                    <a:pt x="480" y="137"/>
                  </a:cubicBezTo>
                  <a:cubicBezTo>
                    <a:pt x="482" y="138"/>
                    <a:pt x="483" y="139"/>
                    <a:pt x="484" y="140"/>
                  </a:cubicBezTo>
                  <a:cubicBezTo>
                    <a:pt x="487" y="145"/>
                    <a:pt x="488" y="148"/>
                    <a:pt x="436" y="180"/>
                  </a:cubicBezTo>
                  <a:cubicBezTo>
                    <a:pt x="450" y="173"/>
                    <a:pt x="457" y="171"/>
                    <a:pt x="460" y="172"/>
                  </a:cubicBezTo>
                  <a:cubicBezTo>
                    <a:pt x="462" y="172"/>
                    <a:pt x="463" y="173"/>
                    <a:pt x="464" y="175"/>
                  </a:cubicBezTo>
                  <a:cubicBezTo>
                    <a:pt x="467" y="181"/>
                    <a:pt x="463" y="185"/>
                    <a:pt x="446" y="197"/>
                  </a:cubicBezTo>
                  <a:cubicBezTo>
                    <a:pt x="461" y="189"/>
                    <a:pt x="467" y="187"/>
                    <a:pt x="470" y="188"/>
                  </a:cubicBezTo>
                  <a:cubicBezTo>
                    <a:pt x="471" y="189"/>
                    <a:pt x="473" y="190"/>
                    <a:pt x="474" y="191"/>
                  </a:cubicBezTo>
                  <a:cubicBezTo>
                    <a:pt x="476" y="196"/>
                    <a:pt x="478" y="199"/>
                    <a:pt x="436" y="226"/>
                  </a:cubicBezTo>
                  <a:cubicBezTo>
                    <a:pt x="458" y="215"/>
                    <a:pt x="466" y="212"/>
                    <a:pt x="470" y="213"/>
                  </a:cubicBezTo>
                  <a:cubicBezTo>
                    <a:pt x="472" y="213"/>
                    <a:pt x="473" y="214"/>
                    <a:pt x="474" y="216"/>
                  </a:cubicBezTo>
                  <a:cubicBezTo>
                    <a:pt x="478" y="222"/>
                    <a:pt x="471" y="227"/>
                    <a:pt x="455" y="239"/>
                  </a:cubicBezTo>
                  <a:cubicBezTo>
                    <a:pt x="449" y="243"/>
                    <a:pt x="442" y="247"/>
                    <a:pt x="433" y="253"/>
                  </a:cubicBezTo>
                  <a:cubicBezTo>
                    <a:pt x="443" y="248"/>
                    <a:pt x="449" y="247"/>
                    <a:pt x="452" y="247"/>
                  </a:cubicBezTo>
                  <a:cubicBezTo>
                    <a:pt x="453" y="248"/>
                    <a:pt x="455" y="249"/>
                    <a:pt x="456" y="251"/>
                  </a:cubicBezTo>
                  <a:cubicBezTo>
                    <a:pt x="459" y="257"/>
                    <a:pt x="454" y="261"/>
                    <a:pt x="438" y="272"/>
                  </a:cubicBezTo>
                  <a:cubicBezTo>
                    <a:pt x="432" y="276"/>
                    <a:pt x="424" y="282"/>
                    <a:pt x="413" y="289"/>
                  </a:cubicBezTo>
                  <a:cubicBezTo>
                    <a:pt x="443" y="272"/>
                    <a:pt x="454" y="267"/>
                    <a:pt x="458" y="269"/>
                  </a:cubicBezTo>
                  <a:cubicBezTo>
                    <a:pt x="460" y="269"/>
                    <a:pt x="462" y="270"/>
                    <a:pt x="463" y="272"/>
                  </a:cubicBezTo>
                  <a:cubicBezTo>
                    <a:pt x="466" y="278"/>
                    <a:pt x="460" y="282"/>
                    <a:pt x="446" y="293"/>
                  </a:cubicBezTo>
                  <a:cubicBezTo>
                    <a:pt x="444" y="294"/>
                    <a:pt x="442" y="295"/>
                    <a:pt x="440" y="297"/>
                  </a:cubicBezTo>
                  <a:cubicBezTo>
                    <a:pt x="453" y="290"/>
                    <a:pt x="459" y="288"/>
                    <a:pt x="462" y="289"/>
                  </a:cubicBezTo>
                  <a:cubicBezTo>
                    <a:pt x="463" y="289"/>
                    <a:pt x="465" y="290"/>
                    <a:pt x="466" y="292"/>
                  </a:cubicBezTo>
                  <a:cubicBezTo>
                    <a:pt x="469" y="298"/>
                    <a:pt x="462" y="303"/>
                    <a:pt x="451" y="311"/>
                  </a:cubicBezTo>
                  <a:cubicBezTo>
                    <a:pt x="446" y="315"/>
                    <a:pt x="440" y="319"/>
                    <a:pt x="432" y="324"/>
                  </a:cubicBezTo>
                  <a:cubicBezTo>
                    <a:pt x="468" y="303"/>
                    <a:pt x="477" y="299"/>
                    <a:pt x="481" y="300"/>
                  </a:cubicBezTo>
                  <a:cubicBezTo>
                    <a:pt x="483" y="301"/>
                    <a:pt x="485" y="302"/>
                    <a:pt x="485" y="303"/>
                  </a:cubicBezTo>
                  <a:cubicBezTo>
                    <a:pt x="488" y="308"/>
                    <a:pt x="489" y="310"/>
                    <a:pt x="458" y="331"/>
                  </a:cubicBezTo>
                  <a:cubicBezTo>
                    <a:pt x="470" y="325"/>
                    <a:pt x="473" y="325"/>
                    <a:pt x="475" y="325"/>
                  </a:cubicBezTo>
                  <a:cubicBezTo>
                    <a:pt x="476" y="326"/>
                    <a:pt x="478" y="327"/>
                    <a:pt x="479" y="328"/>
                  </a:cubicBezTo>
                  <a:cubicBezTo>
                    <a:pt x="482" y="335"/>
                    <a:pt x="484" y="337"/>
                    <a:pt x="401" y="389"/>
                  </a:cubicBezTo>
                  <a:cubicBezTo>
                    <a:pt x="442" y="365"/>
                    <a:pt x="449" y="362"/>
                    <a:pt x="453" y="363"/>
                  </a:cubicBezTo>
                  <a:cubicBezTo>
                    <a:pt x="455" y="363"/>
                    <a:pt x="456" y="365"/>
                    <a:pt x="457" y="366"/>
                  </a:cubicBezTo>
                  <a:cubicBezTo>
                    <a:pt x="460" y="372"/>
                    <a:pt x="459" y="374"/>
                    <a:pt x="427" y="396"/>
                  </a:cubicBezTo>
                  <a:cubicBezTo>
                    <a:pt x="413" y="406"/>
                    <a:pt x="396" y="417"/>
                    <a:pt x="378" y="429"/>
                  </a:cubicBezTo>
                  <a:cubicBezTo>
                    <a:pt x="459" y="379"/>
                    <a:pt x="463" y="378"/>
                    <a:pt x="467" y="379"/>
                  </a:cubicBezTo>
                  <a:cubicBezTo>
                    <a:pt x="469" y="379"/>
                    <a:pt x="470" y="381"/>
                    <a:pt x="471" y="382"/>
                  </a:cubicBezTo>
                  <a:cubicBezTo>
                    <a:pt x="474" y="388"/>
                    <a:pt x="472" y="390"/>
                    <a:pt x="444" y="410"/>
                  </a:cubicBezTo>
                  <a:cubicBezTo>
                    <a:pt x="439" y="413"/>
                    <a:pt x="433" y="418"/>
                    <a:pt x="427" y="422"/>
                  </a:cubicBezTo>
                  <a:cubicBezTo>
                    <a:pt x="474" y="393"/>
                    <a:pt x="477" y="392"/>
                    <a:pt x="481" y="393"/>
                  </a:cubicBezTo>
                  <a:cubicBezTo>
                    <a:pt x="483" y="394"/>
                    <a:pt x="484" y="395"/>
                    <a:pt x="485" y="396"/>
                  </a:cubicBezTo>
                  <a:cubicBezTo>
                    <a:pt x="488" y="402"/>
                    <a:pt x="485" y="405"/>
                    <a:pt x="461" y="422"/>
                  </a:cubicBezTo>
                  <a:cubicBezTo>
                    <a:pt x="455" y="427"/>
                    <a:pt x="447" y="432"/>
                    <a:pt x="440" y="438"/>
                  </a:cubicBezTo>
                  <a:cubicBezTo>
                    <a:pt x="477" y="416"/>
                    <a:pt x="478" y="416"/>
                    <a:pt x="481" y="417"/>
                  </a:cubicBezTo>
                  <a:cubicBezTo>
                    <a:pt x="483" y="417"/>
                    <a:pt x="484" y="418"/>
                    <a:pt x="485" y="420"/>
                  </a:cubicBezTo>
                  <a:cubicBezTo>
                    <a:pt x="488" y="425"/>
                    <a:pt x="488" y="425"/>
                    <a:pt x="448" y="459"/>
                  </a:cubicBezTo>
                  <a:cubicBezTo>
                    <a:pt x="471" y="444"/>
                    <a:pt x="472" y="445"/>
                    <a:pt x="475" y="445"/>
                  </a:cubicBezTo>
                  <a:cubicBezTo>
                    <a:pt x="477" y="446"/>
                    <a:pt x="478" y="447"/>
                    <a:pt x="479" y="448"/>
                  </a:cubicBezTo>
                  <a:cubicBezTo>
                    <a:pt x="482" y="453"/>
                    <a:pt x="482" y="454"/>
                    <a:pt x="451" y="480"/>
                  </a:cubicBezTo>
                  <a:cubicBezTo>
                    <a:pt x="470" y="469"/>
                    <a:pt x="471" y="469"/>
                    <a:pt x="473" y="469"/>
                  </a:cubicBezTo>
                  <a:cubicBezTo>
                    <a:pt x="475" y="470"/>
                    <a:pt x="476" y="471"/>
                    <a:pt x="477" y="472"/>
                  </a:cubicBezTo>
                  <a:cubicBezTo>
                    <a:pt x="479" y="475"/>
                    <a:pt x="479" y="475"/>
                    <a:pt x="471" y="492"/>
                  </a:cubicBezTo>
                  <a:cubicBezTo>
                    <a:pt x="470" y="493"/>
                    <a:pt x="469" y="494"/>
                    <a:pt x="469" y="495"/>
                  </a:cubicBezTo>
                  <a:cubicBezTo>
                    <a:pt x="470" y="496"/>
                    <a:pt x="471" y="497"/>
                    <a:pt x="471" y="498"/>
                  </a:cubicBezTo>
                  <a:cubicBezTo>
                    <a:pt x="473" y="501"/>
                    <a:pt x="472" y="504"/>
                    <a:pt x="469" y="506"/>
                  </a:cubicBezTo>
                  <a:cubicBezTo>
                    <a:pt x="469" y="506"/>
                    <a:pt x="468" y="506"/>
                    <a:pt x="468" y="507"/>
                  </a:cubicBezTo>
                  <a:cubicBezTo>
                    <a:pt x="467" y="507"/>
                    <a:pt x="466" y="508"/>
                    <a:pt x="464" y="509"/>
                  </a:cubicBezTo>
                  <a:cubicBezTo>
                    <a:pt x="459" y="512"/>
                    <a:pt x="458" y="513"/>
                    <a:pt x="455" y="512"/>
                  </a:cubicBezTo>
                  <a:cubicBezTo>
                    <a:pt x="454" y="512"/>
                    <a:pt x="453" y="511"/>
                    <a:pt x="452" y="509"/>
                  </a:cubicBezTo>
                  <a:cubicBezTo>
                    <a:pt x="450" y="506"/>
                    <a:pt x="450" y="506"/>
                    <a:pt x="458" y="490"/>
                  </a:cubicBezTo>
                  <a:cubicBezTo>
                    <a:pt x="452" y="493"/>
                    <a:pt x="446" y="497"/>
                    <a:pt x="440" y="500"/>
                  </a:cubicBezTo>
                  <a:cubicBezTo>
                    <a:pt x="410" y="519"/>
                    <a:pt x="405" y="521"/>
                    <a:pt x="402" y="521"/>
                  </a:cubicBezTo>
                  <a:close/>
                  <a:moveTo>
                    <a:pt x="201" y="322"/>
                  </a:moveTo>
                  <a:cubicBezTo>
                    <a:pt x="167" y="342"/>
                    <a:pt x="134" y="362"/>
                    <a:pt x="106" y="380"/>
                  </a:cubicBezTo>
                  <a:cubicBezTo>
                    <a:pt x="135" y="362"/>
                    <a:pt x="168" y="342"/>
                    <a:pt x="201" y="3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144000" rIns="36000" bIns="45720" numCol="1" anchor="ctr" anchorCtr="0" compatLnSpc="1">
              <a:prstTxWarp prst="textNoShape">
                <a:avLst/>
              </a:prstTxWarp>
            </a:bodyPr>
            <a:lstStyle/>
            <a:p>
              <a:pPr algn="ctr">
                <a:lnSpc>
                  <a:spcPct val="80000"/>
                </a:lnSpc>
              </a:pPr>
              <a:r>
                <a:rPr lang="en-US" sz="1200" dirty="0"/>
                <a:t>Measures and KPIs derived</a:t>
              </a:r>
            </a:p>
          </p:txBody>
        </p:sp>
        <p:sp>
          <p:nvSpPr>
            <p:cNvPr id="113" name="Freeform 318"/>
            <p:cNvSpPr>
              <a:spLocks/>
            </p:cNvSpPr>
            <p:nvPr/>
          </p:nvSpPr>
          <p:spPr bwMode="gray">
            <a:xfrm>
              <a:off x="5604668" y="-2399505"/>
              <a:ext cx="360363" cy="704850"/>
            </a:xfrm>
            <a:custGeom>
              <a:avLst/>
              <a:gdLst>
                <a:gd name="T0" fmla="*/ 21 w 96"/>
                <a:gd name="T1" fmla="*/ 188 h 188"/>
                <a:gd name="T2" fmla="*/ 20 w 96"/>
                <a:gd name="T3" fmla="*/ 188 h 188"/>
                <a:gd name="T4" fmla="*/ 16 w 96"/>
                <a:gd name="T5" fmla="*/ 185 h 188"/>
                <a:gd name="T6" fmla="*/ 39 w 96"/>
                <a:gd name="T7" fmla="*/ 156 h 188"/>
                <a:gd name="T8" fmla="*/ 22 w 96"/>
                <a:gd name="T9" fmla="*/ 163 h 188"/>
                <a:gd name="T10" fmla="*/ 19 w 96"/>
                <a:gd name="T11" fmla="*/ 160 h 188"/>
                <a:gd name="T12" fmla="*/ 45 w 96"/>
                <a:gd name="T13" fmla="*/ 128 h 188"/>
                <a:gd name="T14" fmla="*/ 6 w 96"/>
                <a:gd name="T15" fmla="*/ 148 h 188"/>
                <a:gd name="T16" fmla="*/ 2 w 96"/>
                <a:gd name="T17" fmla="*/ 146 h 188"/>
                <a:gd name="T18" fmla="*/ 21 w 96"/>
                <a:gd name="T19" fmla="*/ 119 h 188"/>
                <a:gd name="T20" fmla="*/ 10 w 96"/>
                <a:gd name="T21" fmla="*/ 122 h 188"/>
                <a:gd name="T22" fmla="*/ 7 w 96"/>
                <a:gd name="T23" fmla="*/ 120 h 188"/>
                <a:gd name="T24" fmla="*/ 26 w 96"/>
                <a:gd name="T25" fmla="*/ 91 h 188"/>
                <a:gd name="T26" fmla="*/ 19 w 96"/>
                <a:gd name="T27" fmla="*/ 93 h 188"/>
                <a:gd name="T28" fmla="*/ 15 w 96"/>
                <a:gd name="T29" fmla="*/ 90 h 188"/>
                <a:gd name="T30" fmla="*/ 28 w 96"/>
                <a:gd name="T31" fmla="*/ 65 h 188"/>
                <a:gd name="T32" fmla="*/ 11 w 96"/>
                <a:gd name="T33" fmla="*/ 73 h 188"/>
                <a:gd name="T34" fmla="*/ 7 w 96"/>
                <a:gd name="T35" fmla="*/ 70 h 188"/>
                <a:gd name="T36" fmla="*/ 15 w 96"/>
                <a:gd name="T37" fmla="*/ 52 h 188"/>
                <a:gd name="T38" fmla="*/ 6 w 96"/>
                <a:gd name="T39" fmla="*/ 54 h 188"/>
                <a:gd name="T40" fmla="*/ 3 w 96"/>
                <a:gd name="T41" fmla="*/ 52 h 188"/>
                <a:gd name="T42" fmla="*/ 17 w 96"/>
                <a:gd name="T43" fmla="*/ 28 h 188"/>
                <a:gd name="T44" fmla="*/ 14 w 96"/>
                <a:gd name="T45" fmla="*/ 28 h 188"/>
                <a:gd name="T46" fmla="*/ 16 w 96"/>
                <a:gd name="T47" fmla="*/ 22 h 188"/>
                <a:gd name="T48" fmla="*/ 13 w 96"/>
                <a:gd name="T49" fmla="*/ 17 h 188"/>
                <a:gd name="T50" fmla="*/ 24 w 96"/>
                <a:gd name="T51" fmla="*/ 10 h 188"/>
                <a:gd name="T52" fmla="*/ 33 w 96"/>
                <a:gd name="T53" fmla="*/ 5 h 188"/>
                <a:gd name="T54" fmla="*/ 45 w 96"/>
                <a:gd name="T55" fmla="*/ 5 h 188"/>
                <a:gd name="T56" fmla="*/ 32 w 96"/>
                <a:gd name="T57" fmla="*/ 28 h 188"/>
                <a:gd name="T58" fmla="*/ 35 w 96"/>
                <a:gd name="T59" fmla="*/ 28 h 188"/>
                <a:gd name="T60" fmla="*/ 39 w 96"/>
                <a:gd name="T61" fmla="*/ 31 h 188"/>
                <a:gd name="T62" fmla="*/ 31 w 96"/>
                <a:gd name="T63" fmla="*/ 49 h 188"/>
                <a:gd name="T64" fmla="*/ 50 w 96"/>
                <a:gd name="T65" fmla="*/ 40 h 188"/>
                <a:gd name="T66" fmla="*/ 54 w 96"/>
                <a:gd name="T67" fmla="*/ 43 h 188"/>
                <a:gd name="T68" fmla="*/ 41 w 96"/>
                <a:gd name="T69" fmla="*/ 68 h 188"/>
                <a:gd name="T70" fmla="*/ 40 w 96"/>
                <a:gd name="T71" fmla="*/ 69 h 188"/>
                <a:gd name="T72" fmla="*/ 56 w 96"/>
                <a:gd name="T73" fmla="*/ 61 h 188"/>
                <a:gd name="T74" fmla="*/ 60 w 96"/>
                <a:gd name="T75" fmla="*/ 64 h 188"/>
                <a:gd name="T76" fmla="*/ 41 w 96"/>
                <a:gd name="T77" fmla="*/ 93 h 188"/>
                <a:gd name="T78" fmla="*/ 54 w 96"/>
                <a:gd name="T79" fmla="*/ 87 h 188"/>
                <a:gd name="T80" fmla="*/ 58 w 96"/>
                <a:gd name="T81" fmla="*/ 90 h 188"/>
                <a:gd name="T82" fmla="*/ 38 w 96"/>
                <a:gd name="T83" fmla="*/ 118 h 188"/>
                <a:gd name="T84" fmla="*/ 48 w 96"/>
                <a:gd name="T85" fmla="*/ 112 h 188"/>
                <a:gd name="T86" fmla="*/ 89 w 96"/>
                <a:gd name="T87" fmla="*/ 90 h 188"/>
                <a:gd name="T88" fmla="*/ 93 w 96"/>
                <a:gd name="T89" fmla="*/ 93 h 188"/>
                <a:gd name="T90" fmla="*/ 65 w 96"/>
                <a:gd name="T91" fmla="*/ 126 h 188"/>
                <a:gd name="T92" fmla="*/ 81 w 96"/>
                <a:gd name="T93" fmla="*/ 119 h 188"/>
                <a:gd name="T94" fmla="*/ 85 w 96"/>
                <a:gd name="T95" fmla="*/ 122 h 188"/>
                <a:gd name="T96" fmla="*/ 62 w 96"/>
                <a:gd name="T97" fmla="*/ 151 h 188"/>
                <a:gd name="T98" fmla="*/ 82 w 96"/>
                <a:gd name="T99" fmla="*/ 142 h 188"/>
                <a:gd name="T100" fmla="*/ 86 w 96"/>
                <a:gd name="T101" fmla="*/ 145 h 188"/>
                <a:gd name="T102" fmla="*/ 84 w 96"/>
                <a:gd name="T103" fmla="*/ 153 h 188"/>
                <a:gd name="T104" fmla="*/ 81 w 96"/>
                <a:gd name="T105" fmla="*/ 154 h 188"/>
                <a:gd name="T106" fmla="*/ 54 w 96"/>
                <a:gd name="T107" fmla="*/ 170 h 188"/>
                <a:gd name="T108" fmla="*/ 21 w 96"/>
                <a:gd name="T109"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188">
                  <a:moveTo>
                    <a:pt x="21" y="188"/>
                  </a:moveTo>
                  <a:cubicBezTo>
                    <a:pt x="21" y="188"/>
                    <a:pt x="20" y="188"/>
                    <a:pt x="20" y="188"/>
                  </a:cubicBezTo>
                  <a:cubicBezTo>
                    <a:pt x="18" y="188"/>
                    <a:pt x="17" y="187"/>
                    <a:pt x="16" y="185"/>
                  </a:cubicBezTo>
                  <a:cubicBezTo>
                    <a:pt x="13" y="181"/>
                    <a:pt x="13" y="180"/>
                    <a:pt x="39" y="156"/>
                  </a:cubicBezTo>
                  <a:cubicBezTo>
                    <a:pt x="26" y="164"/>
                    <a:pt x="25" y="164"/>
                    <a:pt x="22" y="163"/>
                  </a:cubicBezTo>
                  <a:cubicBezTo>
                    <a:pt x="21" y="163"/>
                    <a:pt x="19" y="162"/>
                    <a:pt x="19" y="160"/>
                  </a:cubicBezTo>
                  <a:cubicBezTo>
                    <a:pt x="16" y="155"/>
                    <a:pt x="15" y="155"/>
                    <a:pt x="45" y="128"/>
                  </a:cubicBezTo>
                  <a:cubicBezTo>
                    <a:pt x="9" y="149"/>
                    <a:pt x="9" y="149"/>
                    <a:pt x="6" y="148"/>
                  </a:cubicBezTo>
                  <a:cubicBezTo>
                    <a:pt x="4" y="148"/>
                    <a:pt x="3" y="147"/>
                    <a:pt x="2" y="146"/>
                  </a:cubicBezTo>
                  <a:cubicBezTo>
                    <a:pt x="0" y="141"/>
                    <a:pt x="0" y="141"/>
                    <a:pt x="21" y="119"/>
                  </a:cubicBezTo>
                  <a:cubicBezTo>
                    <a:pt x="13" y="123"/>
                    <a:pt x="13" y="123"/>
                    <a:pt x="10" y="122"/>
                  </a:cubicBezTo>
                  <a:cubicBezTo>
                    <a:pt x="9" y="122"/>
                    <a:pt x="7" y="121"/>
                    <a:pt x="7" y="120"/>
                  </a:cubicBezTo>
                  <a:cubicBezTo>
                    <a:pt x="4" y="115"/>
                    <a:pt x="4" y="115"/>
                    <a:pt x="26" y="91"/>
                  </a:cubicBezTo>
                  <a:cubicBezTo>
                    <a:pt x="21" y="94"/>
                    <a:pt x="20" y="94"/>
                    <a:pt x="19" y="93"/>
                  </a:cubicBezTo>
                  <a:cubicBezTo>
                    <a:pt x="17" y="93"/>
                    <a:pt x="16" y="92"/>
                    <a:pt x="15" y="90"/>
                  </a:cubicBezTo>
                  <a:cubicBezTo>
                    <a:pt x="13" y="86"/>
                    <a:pt x="13" y="86"/>
                    <a:pt x="28" y="65"/>
                  </a:cubicBezTo>
                  <a:cubicBezTo>
                    <a:pt x="13" y="73"/>
                    <a:pt x="13" y="73"/>
                    <a:pt x="11" y="73"/>
                  </a:cubicBezTo>
                  <a:cubicBezTo>
                    <a:pt x="9" y="72"/>
                    <a:pt x="8" y="71"/>
                    <a:pt x="7" y="70"/>
                  </a:cubicBezTo>
                  <a:cubicBezTo>
                    <a:pt x="5" y="67"/>
                    <a:pt x="5" y="66"/>
                    <a:pt x="15" y="52"/>
                  </a:cubicBezTo>
                  <a:cubicBezTo>
                    <a:pt x="9" y="55"/>
                    <a:pt x="8" y="55"/>
                    <a:pt x="6" y="54"/>
                  </a:cubicBezTo>
                  <a:cubicBezTo>
                    <a:pt x="5" y="54"/>
                    <a:pt x="3" y="53"/>
                    <a:pt x="3" y="52"/>
                  </a:cubicBezTo>
                  <a:cubicBezTo>
                    <a:pt x="0" y="48"/>
                    <a:pt x="0" y="48"/>
                    <a:pt x="17" y="28"/>
                  </a:cubicBezTo>
                  <a:cubicBezTo>
                    <a:pt x="16" y="28"/>
                    <a:pt x="15" y="28"/>
                    <a:pt x="14" y="28"/>
                  </a:cubicBezTo>
                  <a:cubicBezTo>
                    <a:pt x="16" y="22"/>
                    <a:pt x="16" y="22"/>
                    <a:pt x="16" y="22"/>
                  </a:cubicBezTo>
                  <a:cubicBezTo>
                    <a:pt x="13" y="17"/>
                    <a:pt x="13" y="17"/>
                    <a:pt x="13" y="17"/>
                  </a:cubicBezTo>
                  <a:cubicBezTo>
                    <a:pt x="14" y="16"/>
                    <a:pt x="19" y="13"/>
                    <a:pt x="24" y="10"/>
                  </a:cubicBezTo>
                  <a:cubicBezTo>
                    <a:pt x="33" y="5"/>
                    <a:pt x="33" y="5"/>
                    <a:pt x="33" y="5"/>
                  </a:cubicBezTo>
                  <a:cubicBezTo>
                    <a:pt x="37" y="3"/>
                    <a:pt x="42" y="0"/>
                    <a:pt x="45" y="5"/>
                  </a:cubicBezTo>
                  <a:cubicBezTo>
                    <a:pt x="47" y="9"/>
                    <a:pt x="47" y="9"/>
                    <a:pt x="32" y="28"/>
                  </a:cubicBezTo>
                  <a:cubicBezTo>
                    <a:pt x="33" y="27"/>
                    <a:pt x="34" y="28"/>
                    <a:pt x="35" y="28"/>
                  </a:cubicBezTo>
                  <a:cubicBezTo>
                    <a:pt x="37" y="28"/>
                    <a:pt x="38" y="29"/>
                    <a:pt x="39" y="31"/>
                  </a:cubicBezTo>
                  <a:cubicBezTo>
                    <a:pt x="41" y="34"/>
                    <a:pt x="41" y="34"/>
                    <a:pt x="31" y="49"/>
                  </a:cubicBezTo>
                  <a:cubicBezTo>
                    <a:pt x="47" y="39"/>
                    <a:pt x="47" y="39"/>
                    <a:pt x="50" y="40"/>
                  </a:cubicBezTo>
                  <a:cubicBezTo>
                    <a:pt x="52" y="41"/>
                    <a:pt x="53" y="42"/>
                    <a:pt x="54" y="43"/>
                  </a:cubicBezTo>
                  <a:cubicBezTo>
                    <a:pt x="56" y="47"/>
                    <a:pt x="56" y="47"/>
                    <a:pt x="41" y="68"/>
                  </a:cubicBezTo>
                  <a:cubicBezTo>
                    <a:pt x="40" y="68"/>
                    <a:pt x="40" y="68"/>
                    <a:pt x="40" y="69"/>
                  </a:cubicBezTo>
                  <a:cubicBezTo>
                    <a:pt x="53" y="61"/>
                    <a:pt x="54" y="61"/>
                    <a:pt x="56" y="61"/>
                  </a:cubicBezTo>
                  <a:cubicBezTo>
                    <a:pt x="58" y="62"/>
                    <a:pt x="59" y="63"/>
                    <a:pt x="60" y="64"/>
                  </a:cubicBezTo>
                  <a:cubicBezTo>
                    <a:pt x="62" y="69"/>
                    <a:pt x="62" y="69"/>
                    <a:pt x="41" y="93"/>
                  </a:cubicBezTo>
                  <a:cubicBezTo>
                    <a:pt x="51" y="86"/>
                    <a:pt x="52" y="87"/>
                    <a:pt x="54" y="87"/>
                  </a:cubicBezTo>
                  <a:cubicBezTo>
                    <a:pt x="56" y="88"/>
                    <a:pt x="57" y="89"/>
                    <a:pt x="58" y="90"/>
                  </a:cubicBezTo>
                  <a:cubicBezTo>
                    <a:pt x="60" y="95"/>
                    <a:pt x="60" y="95"/>
                    <a:pt x="38" y="118"/>
                  </a:cubicBezTo>
                  <a:cubicBezTo>
                    <a:pt x="41" y="116"/>
                    <a:pt x="45" y="114"/>
                    <a:pt x="48" y="112"/>
                  </a:cubicBezTo>
                  <a:cubicBezTo>
                    <a:pt x="86" y="90"/>
                    <a:pt x="86" y="90"/>
                    <a:pt x="89" y="90"/>
                  </a:cubicBezTo>
                  <a:cubicBezTo>
                    <a:pt x="91" y="91"/>
                    <a:pt x="92" y="92"/>
                    <a:pt x="93" y="93"/>
                  </a:cubicBezTo>
                  <a:cubicBezTo>
                    <a:pt x="96" y="98"/>
                    <a:pt x="96" y="98"/>
                    <a:pt x="65" y="126"/>
                  </a:cubicBezTo>
                  <a:cubicBezTo>
                    <a:pt x="78" y="119"/>
                    <a:pt x="78" y="119"/>
                    <a:pt x="81" y="119"/>
                  </a:cubicBezTo>
                  <a:cubicBezTo>
                    <a:pt x="82" y="120"/>
                    <a:pt x="84" y="121"/>
                    <a:pt x="85" y="122"/>
                  </a:cubicBezTo>
                  <a:cubicBezTo>
                    <a:pt x="87" y="127"/>
                    <a:pt x="87" y="127"/>
                    <a:pt x="62" y="151"/>
                  </a:cubicBezTo>
                  <a:cubicBezTo>
                    <a:pt x="78" y="141"/>
                    <a:pt x="79" y="141"/>
                    <a:pt x="82" y="142"/>
                  </a:cubicBezTo>
                  <a:cubicBezTo>
                    <a:pt x="83" y="142"/>
                    <a:pt x="85" y="143"/>
                    <a:pt x="86" y="145"/>
                  </a:cubicBezTo>
                  <a:cubicBezTo>
                    <a:pt x="87" y="148"/>
                    <a:pt x="86" y="151"/>
                    <a:pt x="84" y="153"/>
                  </a:cubicBezTo>
                  <a:cubicBezTo>
                    <a:pt x="83" y="154"/>
                    <a:pt x="82" y="154"/>
                    <a:pt x="81" y="154"/>
                  </a:cubicBezTo>
                  <a:cubicBezTo>
                    <a:pt x="77" y="156"/>
                    <a:pt x="64" y="164"/>
                    <a:pt x="54" y="170"/>
                  </a:cubicBezTo>
                  <a:cubicBezTo>
                    <a:pt x="29" y="186"/>
                    <a:pt x="24" y="188"/>
                    <a:pt x="21" y="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114" name="Freeform 328"/>
            <p:cNvSpPr>
              <a:spLocks/>
            </p:cNvSpPr>
            <p:nvPr/>
          </p:nvSpPr>
          <p:spPr bwMode="gray">
            <a:xfrm>
              <a:off x="5349081" y="-1127918"/>
              <a:ext cx="0" cy="14288"/>
            </a:xfrm>
            <a:custGeom>
              <a:avLst/>
              <a:gdLst>
                <a:gd name="T0" fmla="*/ 9 h 9"/>
                <a:gd name="T1" fmla="*/ 0 h 9"/>
                <a:gd name="T2" fmla="*/ 2 h 9"/>
                <a:gd name="T3" fmla="*/ 9 h 9"/>
              </a:gdLst>
              <a:ahLst/>
              <a:cxnLst>
                <a:cxn ang="0">
                  <a:pos x="0" y="T0"/>
                </a:cxn>
                <a:cxn ang="0">
                  <a:pos x="0" y="T1"/>
                </a:cxn>
                <a:cxn ang="0">
                  <a:pos x="0" y="T2"/>
                </a:cxn>
                <a:cxn ang="0">
                  <a:pos x="0" y="T3"/>
                </a:cxn>
              </a:cxnLst>
              <a:rect l="0" t="0" r="r" b="b"/>
              <a:pathLst>
                <a:path h="9">
                  <a:moveTo>
                    <a:pt x="0" y="9"/>
                  </a:moveTo>
                  <a:lnTo>
                    <a:pt x="0" y="0"/>
                  </a:lnTo>
                  <a:lnTo>
                    <a:pt x="0" y="2"/>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115" name="Freeform 329"/>
            <p:cNvSpPr>
              <a:spLocks/>
            </p:cNvSpPr>
            <p:nvPr/>
          </p:nvSpPr>
          <p:spPr bwMode="gray">
            <a:xfrm>
              <a:off x="5345906" y="42070"/>
              <a:ext cx="7938" cy="19050"/>
            </a:xfrm>
            <a:custGeom>
              <a:avLst/>
              <a:gdLst>
                <a:gd name="T0" fmla="*/ 1 w 2"/>
                <a:gd name="T1" fmla="*/ 0 h 5"/>
                <a:gd name="T2" fmla="*/ 0 w 2"/>
                <a:gd name="T3" fmla="*/ 4 h 5"/>
                <a:gd name="T4" fmla="*/ 1 w 2"/>
                <a:gd name="T5" fmla="*/ 0 h 5"/>
              </a:gdLst>
              <a:ahLst/>
              <a:cxnLst>
                <a:cxn ang="0">
                  <a:pos x="T0" y="T1"/>
                </a:cxn>
                <a:cxn ang="0">
                  <a:pos x="T2" y="T3"/>
                </a:cxn>
                <a:cxn ang="0">
                  <a:pos x="T4" y="T5"/>
                </a:cxn>
              </a:cxnLst>
              <a:rect l="0" t="0" r="r" b="b"/>
              <a:pathLst>
                <a:path w="2" h="5">
                  <a:moveTo>
                    <a:pt x="1" y="0"/>
                  </a:moveTo>
                  <a:cubicBezTo>
                    <a:pt x="2" y="4"/>
                    <a:pt x="0" y="3"/>
                    <a:pt x="0" y="4"/>
                  </a:cubicBezTo>
                  <a:cubicBezTo>
                    <a:pt x="0" y="0"/>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116" name="Freeform 331"/>
            <p:cNvSpPr>
              <a:spLocks/>
            </p:cNvSpPr>
            <p:nvPr/>
          </p:nvSpPr>
          <p:spPr bwMode="gray">
            <a:xfrm>
              <a:off x="5458618" y="-1659730"/>
              <a:ext cx="44450" cy="6350"/>
            </a:xfrm>
            <a:custGeom>
              <a:avLst/>
              <a:gdLst>
                <a:gd name="T0" fmla="*/ 8 w 12"/>
                <a:gd name="T1" fmla="*/ 1 h 2"/>
                <a:gd name="T2" fmla="*/ 3 w 12"/>
                <a:gd name="T3" fmla="*/ 1 h 2"/>
                <a:gd name="T4" fmla="*/ 8 w 12"/>
                <a:gd name="T5" fmla="*/ 1 h 2"/>
              </a:gdLst>
              <a:ahLst/>
              <a:cxnLst>
                <a:cxn ang="0">
                  <a:pos x="T0" y="T1"/>
                </a:cxn>
                <a:cxn ang="0">
                  <a:pos x="T2" y="T3"/>
                </a:cxn>
                <a:cxn ang="0">
                  <a:pos x="T4" y="T5"/>
                </a:cxn>
              </a:cxnLst>
              <a:rect l="0" t="0" r="r" b="b"/>
              <a:pathLst>
                <a:path w="12" h="2">
                  <a:moveTo>
                    <a:pt x="8" y="1"/>
                  </a:moveTo>
                  <a:cubicBezTo>
                    <a:pt x="0" y="1"/>
                    <a:pt x="12" y="2"/>
                    <a:pt x="3" y="1"/>
                  </a:cubicBezTo>
                  <a:cubicBezTo>
                    <a:pt x="4" y="1"/>
                    <a:pt x="5" y="0"/>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117" name="Freeform 332"/>
            <p:cNvSpPr>
              <a:spLocks/>
            </p:cNvSpPr>
            <p:nvPr/>
          </p:nvSpPr>
          <p:spPr bwMode="gray">
            <a:xfrm>
              <a:off x="5364956" y="-2358230"/>
              <a:ext cx="1751013" cy="2438400"/>
            </a:xfrm>
            <a:custGeom>
              <a:avLst/>
              <a:gdLst>
                <a:gd name="T0" fmla="*/ 15 w 467"/>
                <a:gd name="T1" fmla="*/ 428 h 650"/>
                <a:gd name="T2" fmla="*/ 17 w 467"/>
                <a:gd name="T3" fmla="*/ 562 h 650"/>
                <a:gd name="T4" fmla="*/ 19 w 467"/>
                <a:gd name="T5" fmla="*/ 626 h 650"/>
                <a:gd name="T6" fmla="*/ 147 w 467"/>
                <a:gd name="T7" fmla="*/ 637 h 650"/>
                <a:gd name="T8" fmla="*/ 194 w 467"/>
                <a:gd name="T9" fmla="*/ 638 h 650"/>
                <a:gd name="T10" fmla="*/ 279 w 467"/>
                <a:gd name="T11" fmla="*/ 635 h 650"/>
                <a:gd name="T12" fmla="*/ 340 w 467"/>
                <a:gd name="T13" fmla="*/ 638 h 650"/>
                <a:gd name="T14" fmla="*/ 388 w 467"/>
                <a:gd name="T15" fmla="*/ 636 h 650"/>
                <a:gd name="T16" fmla="*/ 445 w 467"/>
                <a:gd name="T17" fmla="*/ 633 h 650"/>
                <a:gd name="T18" fmla="*/ 457 w 467"/>
                <a:gd name="T19" fmla="*/ 633 h 650"/>
                <a:gd name="T20" fmla="*/ 453 w 467"/>
                <a:gd name="T21" fmla="*/ 625 h 650"/>
                <a:gd name="T22" fmla="*/ 453 w 467"/>
                <a:gd name="T23" fmla="*/ 577 h 650"/>
                <a:gd name="T24" fmla="*/ 453 w 467"/>
                <a:gd name="T25" fmla="*/ 523 h 650"/>
                <a:gd name="T26" fmla="*/ 452 w 467"/>
                <a:gd name="T27" fmla="*/ 467 h 650"/>
                <a:gd name="T28" fmla="*/ 451 w 467"/>
                <a:gd name="T29" fmla="*/ 407 h 650"/>
                <a:gd name="T30" fmla="*/ 454 w 467"/>
                <a:gd name="T31" fmla="*/ 341 h 650"/>
                <a:gd name="T32" fmla="*/ 453 w 467"/>
                <a:gd name="T33" fmla="*/ 284 h 650"/>
                <a:gd name="T34" fmla="*/ 452 w 467"/>
                <a:gd name="T35" fmla="*/ 259 h 650"/>
                <a:gd name="T36" fmla="*/ 452 w 467"/>
                <a:gd name="T37" fmla="*/ 247 h 650"/>
                <a:gd name="T38" fmla="*/ 454 w 467"/>
                <a:gd name="T39" fmla="*/ 194 h 650"/>
                <a:gd name="T40" fmla="*/ 453 w 467"/>
                <a:gd name="T41" fmla="*/ 189 h 650"/>
                <a:gd name="T42" fmla="*/ 425 w 467"/>
                <a:gd name="T43" fmla="*/ 195 h 650"/>
                <a:gd name="T44" fmla="*/ 349 w 467"/>
                <a:gd name="T45" fmla="*/ 197 h 650"/>
                <a:gd name="T46" fmla="*/ 304 w 467"/>
                <a:gd name="T47" fmla="*/ 195 h 650"/>
                <a:gd name="T48" fmla="*/ 205 w 467"/>
                <a:gd name="T49" fmla="*/ 197 h 650"/>
                <a:gd name="T50" fmla="*/ 201 w 467"/>
                <a:gd name="T51" fmla="*/ 197 h 650"/>
                <a:gd name="T52" fmla="*/ 191 w 467"/>
                <a:gd name="T53" fmla="*/ 190 h 650"/>
                <a:gd name="T54" fmla="*/ 183 w 467"/>
                <a:gd name="T55" fmla="*/ 173 h 650"/>
                <a:gd name="T56" fmla="*/ 169 w 467"/>
                <a:gd name="T57" fmla="*/ 149 h 650"/>
                <a:gd name="T58" fmla="*/ 143 w 467"/>
                <a:gd name="T59" fmla="*/ 112 h 650"/>
                <a:gd name="T60" fmla="*/ 132 w 467"/>
                <a:gd name="T61" fmla="*/ 94 h 650"/>
                <a:gd name="T62" fmla="*/ 120 w 467"/>
                <a:gd name="T63" fmla="*/ 77 h 650"/>
                <a:gd name="T64" fmla="*/ 109 w 467"/>
                <a:gd name="T65" fmla="*/ 50 h 650"/>
                <a:gd name="T66" fmla="*/ 92 w 467"/>
                <a:gd name="T67" fmla="*/ 24 h 650"/>
                <a:gd name="T68" fmla="*/ 78 w 467"/>
                <a:gd name="T69" fmla="*/ 10 h 650"/>
                <a:gd name="T70" fmla="*/ 94 w 467"/>
                <a:gd name="T71" fmla="*/ 4 h 650"/>
                <a:gd name="T72" fmla="*/ 92 w 467"/>
                <a:gd name="T73" fmla="*/ 4 h 650"/>
                <a:gd name="T74" fmla="*/ 92 w 467"/>
                <a:gd name="T75" fmla="*/ 31 h 650"/>
                <a:gd name="T76" fmla="*/ 91 w 467"/>
                <a:gd name="T77" fmla="*/ 84 h 650"/>
                <a:gd name="T78" fmla="*/ 93 w 467"/>
                <a:gd name="T79" fmla="*/ 122 h 650"/>
                <a:gd name="T80" fmla="*/ 92 w 467"/>
                <a:gd name="T81" fmla="*/ 183 h 650"/>
                <a:gd name="T82" fmla="*/ 54 w 467"/>
                <a:gd name="T83" fmla="*/ 191 h 650"/>
                <a:gd name="T84" fmla="*/ 68 w 467"/>
                <a:gd name="T85" fmla="*/ 187 h 650"/>
                <a:gd name="T86" fmla="*/ 88 w 467"/>
                <a:gd name="T87" fmla="*/ 189 h 650"/>
                <a:gd name="T88" fmla="*/ 86 w 467"/>
                <a:gd name="T89" fmla="*/ 142 h 650"/>
                <a:gd name="T90" fmla="*/ 81 w 467"/>
                <a:gd name="T91" fmla="*/ 4 h 650"/>
                <a:gd name="T92" fmla="*/ 89 w 467"/>
                <a:gd name="T93" fmla="*/ 3 h 650"/>
                <a:gd name="T94" fmla="*/ 125 w 467"/>
                <a:gd name="T95" fmla="*/ 59 h 650"/>
                <a:gd name="T96" fmla="*/ 200 w 467"/>
                <a:gd name="T97" fmla="*/ 177 h 650"/>
                <a:gd name="T98" fmla="*/ 201 w 467"/>
                <a:gd name="T99" fmla="*/ 183 h 650"/>
                <a:gd name="T100" fmla="*/ 287 w 467"/>
                <a:gd name="T101" fmla="*/ 184 h 650"/>
                <a:gd name="T102" fmla="*/ 380 w 467"/>
                <a:gd name="T103" fmla="*/ 181 h 650"/>
                <a:gd name="T104" fmla="*/ 457 w 467"/>
                <a:gd name="T105" fmla="*/ 182 h 650"/>
                <a:gd name="T106" fmla="*/ 465 w 467"/>
                <a:gd name="T107" fmla="*/ 190 h 650"/>
                <a:gd name="T108" fmla="*/ 466 w 467"/>
                <a:gd name="T109" fmla="*/ 390 h 650"/>
                <a:gd name="T110" fmla="*/ 464 w 467"/>
                <a:gd name="T111" fmla="*/ 476 h 650"/>
                <a:gd name="T112" fmla="*/ 462 w 467"/>
                <a:gd name="T113" fmla="*/ 623 h 650"/>
                <a:gd name="T114" fmla="*/ 457 w 467"/>
                <a:gd name="T115" fmla="*/ 644 h 650"/>
                <a:gd name="T116" fmla="*/ 247 w 467"/>
                <a:gd name="T117" fmla="*/ 648 h 650"/>
                <a:gd name="T118" fmla="*/ 18 w 467"/>
                <a:gd name="T119" fmla="*/ 646 h 650"/>
                <a:gd name="T120" fmla="*/ 17 w 467"/>
                <a:gd name="T121" fmla="*/ 646 h 650"/>
                <a:gd name="T122" fmla="*/ 7 w 467"/>
                <a:gd name="T123" fmla="*/ 56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7" h="650">
                  <a:moveTo>
                    <a:pt x="16" y="225"/>
                  </a:moveTo>
                  <a:cubicBezTo>
                    <a:pt x="19" y="249"/>
                    <a:pt x="15" y="281"/>
                    <a:pt x="18" y="307"/>
                  </a:cubicBezTo>
                  <a:cubicBezTo>
                    <a:pt x="18" y="310"/>
                    <a:pt x="16" y="306"/>
                    <a:pt x="16" y="313"/>
                  </a:cubicBezTo>
                  <a:cubicBezTo>
                    <a:pt x="19" y="339"/>
                    <a:pt x="17" y="380"/>
                    <a:pt x="15" y="411"/>
                  </a:cubicBezTo>
                  <a:cubicBezTo>
                    <a:pt x="15" y="409"/>
                    <a:pt x="15" y="409"/>
                    <a:pt x="15" y="409"/>
                  </a:cubicBezTo>
                  <a:cubicBezTo>
                    <a:pt x="14" y="415"/>
                    <a:pt x="16" y="422"/>
                    <a:pt x="16" y="429"/>
                  </a:cubicBezTo>
                  <a:cubicBezTo>
                    <a:pt x="16" y="429"/>
                    <a:pt x="15" y="427"/>
                    <a:pt x="15" y="428"/>
                  </a:cubicBezTo>
                  <a:cubicBezTo>
                    <a:pt x="16" y="430"/>
                    <a:pt x="15" y="439"/>
                    <a:pt x="16" y="442"/>
                  </a:cubicBezTo>
                  <a:cubicBezTo>
                    <a:pt x="16" y="445"/>
                    <a:pt x="15" y="444"/>
                    <a:pt x="14" y="448"/>
                  </a:cubicBezTo>
                  <a:cubicBezTo>
                    <a:pt x="16" y="451"/>
                    <a:pt x="16" y="451"/>
                    <a:pt x="16" y="451"/>
                  </a:cubicBezTo>
                  <a:cubicBezTo>
                    <a:pt x="19" y="461"/>
                    <a:pt x="15" y="476"/>
                    <a:pt x="17" y="489"/>
                  </a:cubicBezTo>
                  <a:cubicBezTo>
                    <a:pt x="17" y="489"/>
                    <a:pt x="17" y="487"/>
                    <a:pt x="16" y="488"/>
                  </a:cubicBezTo>
                  <a:cubicBezTo>
                    <a:pt x="18" y="511"/>
                    <a:pt x="18" y="538"/>
                    <a:pt x="18" y="563"/>
                  </a:cubicBezTo>
                  <a:cubicBezTo>
                    <a:pt x="18" y="562"/>
                    <a:pt x="17" y="561"/>
                    <a:pt x="17" y="562"/>
                  </a:cubicBezTo>
                  <a:cubicBezTo>
                    <a:pt x="18" y="563"/>
                    <a:pt x="18" y="571"/>
                    <a:pt x="19" y="578"/>
                  </a:cubicBezTo>
                  <a:cubicBezTo>
                    <a:pt x="17" y="581"/>
                    <a:pt x="20" y="589"/>
                    <a:pt x="19" y="597"/>
                  </a:cubicBezTo>
                  <a:cubicBezTo>
                    <a:pt x="19" y="596"/>
                    <a:pt x="19" y="596"/>
                    <a:pt x="19" y="596"/>
                  </a:cubicBezTo>
                  <a:cubicBezTo>
                    <a:pt x="20" y="602"/>
                    <a:pt x="18" y="605"/>
                    <a:pt x="20" y="609"/>
                  </a:cubicBezTo>
                  <a:cubicBezTo>
                    <a:pt x="19" y="613"/>
                    <a:pt x="19" y="613"/>
                    <a:pt x="19" y="613"/>
                  </a:cubicBezTo>
                  <a:cubicBezTo>
                    <a:pt x="21" y="615"/>
                    <a:pt x="18" y="621"/>
                    <a:pt x="19" y="626"/>
                  </a:cubicBezTo>
                  <a:cubicBezTo>
                    <a:pt x="19" y="626"/>
                    <a:pt x="19" y="626"/>
                    <a:pt x="19" y="626"/>
                  </a:cubicBezTo>
                  <a:cubicBezTo>
                    <a:pt x="19" y="630"/>
                    <a:pt x="18" y="632"/>
                    <a:pt x="19" y="637"/>
                  </a:cubicBezTo>
                  <a:cubicBezTo>
                    <a:pt x="19" y="637"/>
                    <a:pt x="19" y="637"/>
                    <a:pt x="19" y="637"/>
                  </a:cubicBezTo>
                  <a:cubicBezTo>
                    <a:pt x="25" y="635"/>
                    <a:pt x="33" y="637"/>
                    <a:pt x="32" y="635"/>
                  </a:cubicBezTo>
                  <a:cubicBezTo>
                    <a:pt x="35" y="636"/>
                    <a:pt x="23" y="636"/>
                    <a:pt x="28" y="638"/>
                  </a:cubicBezTo>
                  <a:cubicBezTo>
                    <a:pt x="60" y="636"/>
                    <a:pt x="93" y="636"/>
                    <a:pt x="125" y="636"/>
                  </a:cubicBezTo>
                  <a:cubicBezTo>
                    <a:pt x="128" y="637"/>
                    <a:pt x="131" y="637"/>
                    <a:pt x="132" y="638"/>
                  </a:cubicBezTo>
                  <a:cubicBezTo>
                    <a:pt x="135" y="637"/>
                    <a:pt x="144" y="637"/>
                    <a:pt x="147" y="637"/>
                  </a:cubicBezTo>
                  <a:cubicBezTo>
                    <a:pt x="145" y="637"/>
                    <a:pt x="149" y="637"/>
                    <a:pt x="150" y="637"/>
                  </a:cubicBezTo>
                  <a:cubicBezTo>
                    <a:pt x="156" y="638"/>
                    <a:pt x="157" y="636"/>
                    <a:pt x="163" y="636"/>
                  </a:cubicBezTo>
                  <a:cubicBezTo>
                    <a:pt x="161" y="637"/>
                    <a:pt x="160" y="637"/>
                    <a:pt x="161" y="638"/>
                  </a:cubicBezTo>
                  <a:cubicBezTo>
                    <a:pt x="166" y="637"/>
                    <a:pt x="173" y="637"/>
                    <a:pt x="180" y="636"/>
                  </a:cubicBezTo>
                  <a:cubicBezTo>
                    <a:pt x="179" y="637"/>
                    <a:pt x="177" y="637"/>
                    <a:pt x="177" y="637"/>
                  </a:cubicBezTo>
                  <a:cubicBezTo>
                    <a:pt x="185" y="636"/>
                    <a:pt x="190" y="638"/>
                    <a:pt x="197" y="637"/>
                  </a:cubicBezTo>
                  <a:cubicBezTo>
                    <a:pt x="194" y="638"/>
                    <a:pt x="194" y="638"/>
                    <a:pt x="194" y="638"/>
                  </a:cubicBezTo>
                  <a:cubicBezTo>
                    <a:pt x="204" y="639"/>
                    <a:pt x="197" y="636"/>
                    <a:pt x="206" y="636"/>
                  </a:cubicBezTo>
                  <a:cubicBezTo>
                    <a:pt x="204" y="637"/>
                    <a:pt x="204" y="637"/>
                    <a:pt x="204" y="637"/>
                  </a:cubicBezTo>
                  <a:cubicBezTo>
                    <a:pt x="212" y="636"/>
                    <a:pt x="225" y="636"/>
                    <a:pt x="233" y="636"/>
                  </a:cubicBezTo>
                  <a:cubicBezTo>
                    <a:pt x="233" y="636"/>
                    <a:pt x="233" y="636"/>
                    <a:pt x="233" y="636"/>
                  </a:cubicBezTo>
                  <a:cubicBezTo>
                    <a:pt x="242" y="636"/>
                    <a:pt x="251" y="636"/>
                    <a:pt x="260" y="636"/>
                  </a:cubicBezTo>
                  <a:cubicBezTo>
                    <a:pt x="264" y="636"/>
                    <a:pt x="259" y="638"/>
                    <a:pt x="268" y="638"/>
                  </a:cubicBezTo>
                  <a:cubicBezTo>
                    <a:pt x="268" y="636"/>
                    <a:pt x="284" y="637"/>
                    <a:pt x="279" y="635"/>
                  </a:cubicBezTo>
                  <a:cubicBezTo>
                    <a:pt x="287" y="635"/>
                    <a:pt x="299" y="636"/>
                    <a:pt x="304" y="635"/>
                  </a:cubicBezTo>
                  <a:cubicBezTo>
                    <a:pt x="301" y="636"/>
                    <a:pt x="308" y="637"/>
                    <a:pt x="302" y="638"/>
                  </a:cubicBezTo>
                  <a:cubicBezTo>
                    <a:pt x="307" y="639"/>
                    <a:pt x="307" y="639"/>
                    <a:pt x="307" y="639"/>
                  </a:cubicBezTo>
                  <a:cubicBezTo>
                    <a:pt x="306" y="639"/>
                    <a:pt x="301" y="638"/>
                    <a:pt x="303" y="639"/>
                  </a:cubicBezTo>
                  <a:cubicBezTo>
                    <a:pt x="306" y="639"/>
                    <a:pt x="316" y="639"/>
                    <a:pt x="319" y="639"/>
                  </a:cubicBezTo>
                  <a:cubicBezTo>
                    <a:pt x="325" y="638"/>
                    <a:pt x="331" y="636"/>
                    <a:pt x="340" y="635"/>
                  </a:cubicBezTo>
                  <a:cubicBezTo>
                    <a:pt x="336" y="636"/>
                    <a:pt x="343" y="637"/>
                    <a:pt x="340" y="638"/>
                  </a:cubicBezTo>
                  <a:cubicBezTo>
                    <a:pt x="354" y="634"/>
                    <a:pt x="354" y="634"/>
                    <a:pt x="354" y="634"/>
                  </a:cubicBezTo>
                  <a:cubicBezTo>
                    <a:pt x="357" y="634"/>
                    <a:pt x="354" y="636"/>
                    <a:pt x="359" y="635"/>
                  </a:cubicBezTo>
                  <a:cubicBezTo>
                    <a:pt x="359" y="635"/>
                    <a:pt x="361" y="634"/>
                    <a:pt x="362" y="634"/>
                  </a:cubicBezTo>
                  <a:cubicBezTo>
                    <a:pt x="364" y="634"/>
                    <a:pt x="376" y="634"/>
                    <a:pt x="377" y="635"/>
                  </a:cubicBezTo>
                  <a:cubicBezTo>
                    <a:pt x="379" y="636"/>
                    <a:pt x="372" y="636"/>
                    <a:pt x="376" y="636"/>
                  </a:cubicBezTo>
                  <a:cubicBezTo>
                    <a:pt x="382" y="636"/>
                    <a:pt x="382" y="636"/>
                    <a:pt x="388" y="636"/>
                  </a:cubicBezTo>
                  <a:cubicBezTo>
                    <a:pt x="388" y="636"/>
                    <a:pt x="388" y="636"/>
                    <a:pt x="388" y="636"/>
                  </a:cubicBezTo>
                  <a:cubicBezTo>
                    <a:pt x="392" y="636"/>
                    <a:pt x="400" y="635"/>
                    <a:pt x="396" y="634"/>
                  </a:cubicBezTo>
                  <a:cubicBezTo>
                    <a:pt x="393" y="634"/>
                    <a:pt x="397" y="635"/>
                    <a:pt x="393" y="635"/>
                  </a:cubicBezTo>
                  <a:cubicBezTo>
                    <a:pt x="395" y="634"/>
                    <a:pt x="403" y="634"/>
                    <a:pt x="409" y="634"/>
                  </a:cubicBezTo>
                  <a:cubicBezTo>
                    <a:pt x="407" y="634"/>
                    <a:pt x="407" y="634"/>
                    <a:pt x="406" y="635"/>
                  </a:cubicBezTo>
                  <a:cubicBezTo>
                    <a:pt x="414" y="633"/>
                    <a:pt x="423" y="633"/>
                    <a:pt x="432" y="632"/>
                  </a:cubicBezTo>
                  <a:cubicBezTo>
                    <a:pt x="432" y="632"/>
                    <a:pt x="428" y="634"/>
                    <a:pt x="427" y="633"/>
                  </a:cubicBezTo>
                  <a:cubicBezTo>
                    <a:pt x="433" y="634"/>
                    <a:pt x="439" y="634"/>
                    <a:pt x="445" y="633"/>
                  </a:cubicBezTo>
                  <a:cubicBezTo>
                    <a:pt x="453" y="633"/>
                    <a:pt x="453" y="633"/>
                    <a:pt x="453" y="633"/>
                  </a:cubicBezTo>
                  <a:cubicBezTo>
                    <a:pt x="455" y="633"/>
                    <a:pt x="455" y="633"/>
                    <a:pt x="455" y="633"/>
                  </a:cubicBezTo>
                  <a:cubicBezTo>
                    <a:pt x="456" y="633"/>
                    <a:pt x="456" y="633"/>
                    <a:pt x="456" y="633"/>
                  </a:cubicBezTo>
                  <a:cubicBezTo>
                    <a:pt x="457" y="633"/>
                    <a:pt x="457" y="633"/>
                    <a:pt x="457" y="633"/>
                  </a:cubicBezTo>
                  <a:cubicBezTo>
                    <a:pt x="457" y="633"/>
                    <a:pt x="457" y="633"/>
                    <a:pt x="457" y="633"/>
                  </a:cubicBezTo>
                  <a:cubicBezTo>
                    <a:pt x="457" y="633"/>
                    <a:pt x="457" y="633"/>
                    <a:pt x="457" y="633"/>
                  </a:cubicBezTo>
                  <a:cubicBezTo>
                    <a:pt x="457" y="633"/>
                    <a:pt x="457" y="633"/>
                    <a:pt x="457" y="633"/>
                  </a:cubicBezTo>
                  <a:cubicBezTo>
                    <a:pt x="457" y="633"/>
                    <a:pt x="457" y="633"/>
                    <a:pt x="457" y="633"/>
                  </a:cubicBezTo>
                  <a:cubicBezTo>
                    <a:pt x="455" y="635"/>
                    <a:pt x="461" y="629"/>
                    <a:pt x="453" y="637"/>
                  </a:cubicBezTo>
                  <a:cubicBezTo>
                    <a:pt x="453" y="637"/>
                    <a:pt x="453" y="637"/>
                    <a:pt x="453" y="637"/>
                  </a:cubicBezTo>
                  <a:cubicBezTo>
                    <a:pt x="453" y="637"/>
                    <a:pt x="453" y="637"/>
                    <a:pt x="453" y="637"/>
                  </a:cubicBezTo>
                  <a:cubicBezTo>
                    <a:pt x="453" y="634"/>
                    <a:pt x="453" y="634"/>
                    <a:pt x="453" y="634"/>
                  </a:cubicBezTo>
                  <a:cubicBezTo>
                    <a:pt x="453" y="635"/>
                    <a:pt x="452" y="634"/>
                    <a:pt x="452" y="634"/>
                  </a:cubicBezTo>
                  <a:cubicBezTo>
                    <a:pt x="452" y="629"/>
                    <a:pt x="454" y="629"/>
                    <a:pt x="453" y="625"/>
                  </a:cubicBezTo>
                  <a:cubicBezTo>
                    <a:pt x="454" y="625"/>
                    <a:pt x="453" y="621"/>
                    <a:pt x="453" y="617"/>
                  </a:cubicBezTo>
                  <a:cubicBezTo>
                    <a:pt x="452" y="615"/>
                    <a:pt x="453" y="616"/>
                    <a:pt x="453" y="619"/>
                  </a:cubicBezTo>
                  <a:cubicBezTo>
                    <a:pt x="453" y="614"/>
                    <a:pt x="451" y="593"/>
                    <a:pt x="452" y="581"/>
                  </a:cubicBezTo>
                  <a:cubicBezTo>
                    <a:pt x="452" y="581"/>
                    <a:pt x="451" y="573"/>
                    <a:pt x="451" y="571"/>
                  </a:cubicBezTo>
                  <a:cubicBezTo>
                    <a:pt x="452" y="572"/>
                    <a:pt x="452" y="572"/>
                    <a:pt x="452" y="572"/>
                  </a:cubicBezTo>
                  <a:cubicBezTo>
                    <a:pt x="453" y="569"/>
                    <a:pt x="452" y="562"/>
                    <a:pt x="453" y="562"/>
                  </a:cubicBezTo>
                  <a:cubicBezTo>
                    <a:pt x="451" y="556"/>
                    <a:pt x="454" y="585"/>
                    <a:pt x="453" y="577"/>
                  </a:cubicBezTo>
                  <a:cubicBezTo>
                    <a:pt x="454" y="575"/>
                    <a:pt x="451" y="565"/>
                    <a:pt x="453" y="567"/>
                  </a:cubicBezTo>
                  <a:cubicBezTo>
                    <a:pt x="453" y="562"/>
                    <a:pt x="451" y="556"/>
                    <a:pt x="452" y="551"/>
                  </a:cubicBezTo>
                  <a:cubicBezTo>
                    <a:pt x="452" y="552"/>
                    <a:pt x="454" y="555"/>
                    <a:pt x="454" y="551"/>
                  </a:cubicBezTo>
                  <a:cubicBezTo>
                    <a:pt x="454" y="543"/>
                    <a:pt x="453" y="549"/>
                    <a:pt x="453" y="542"/>
                  </a:cubicBezTo>
                  <a:cubicBezTo>
                    <a:pt x="452" y="538"/>
                    <a:pt x="452" y="538"/>
                    <a:pt x="452" y="538"/>
                  </a:cubicBezTo>
                  <a:cubicBezTo>
                    <a:pt x="451" y="538"/>
                    <a:pt x="453" y="531"/>
                    <a:pt x="451" y="534"/>
                  </a:cubicBezTo>
                  <a:cubicBezTo>
                    <a:pt x="452" y="533"/>
                    <a:pt x="451" y="522"/>
                    <a:pt x="453" y="523"/>
                  </a:cubicBezTo>
                  <a:cubicBezTo>
                    <a:pt x="454" y="524"/>
                    <a:pt x="454" y="524"/>
                    <a:pt x="454" y="524"/>
                  </a:cubicBezTo>
                  <a:cubicBezTo>
                    <a:pt x="454" y="521"/>
                    <a:pt x="453" y="519"/>
                    <a:pt x="452" y="516"/>
                  </a:cubicBezTo>
                  <a:cubicBezTo>
                    <a:pt x="452" y="515"/>
                    <a:pt x="452" y="515"/>
                    <a:pt x="453" y="515"/>
                  </a:cubicBezTo>
                  <a:cubicBezTo>
                    <a:pt x="450" y="514"/>
                    <a:pt x="453" y="507"/>
                    <a:pt x="451" y="502"/>
                  </a:cubicBezTo>
                  <a:cubicBezTo>
                    <a:pt x="452" y="495"/>
                    <a:pt x="451" y="484"/>
                    <a:pt x="453" y="481"/>
                  </a:cubicBezTo>
                  <a:cubicBezTo>
                    <a:pt x="452" y="475"/>
                    <a:pt x="451" y="470"/>
                    <a:pt x="452" y="464"/>
                  </a:cubicBezTo>
                  <a:cubicBezTo>
                    <a:pt x="452" y="465"/>
                    <a:pt x="452" y="467"/>
                    <a:pt x="452" y="467"/>
                  </a:cubicBezTo>
                  <a:cubicBezTo>
                    <a:pt x="453" y="463"/>
                    <a:pt x="452" y="462"/>
                    <a:pt x="452" y="458"/>
                  </a:cubicBezTo>
                  <a:cubicBezTo>
                    <a:pt x="452" y="459"/>
                    <a:pt x="453" y="450"/>
                    <a:pt x="454" y="446"/>
                  </a:cubicBezTo>
                  <a:cubicBezTo>
                    <a:pt x="453" y="441"/>
                    <a:pt x="452" y="442"/>
                    <a:pt x="452" y="442"/>
                  </a:cubicBezTo>
                  <a:cubicBezTo>
                    <a:pt x="454" y="437"/>
                    <a:pt x="450" y="426"/>
                    <a:pt x="452" y="420"/>
                  </a:cubicBezTo>
                  <a:cubicBezTo>
                    <a:pt x="452" y="422"/>
                    <a:pt x="453" y="428"/>
                    <a:pt x="454" y="423"/>
                  </a:cubicBezTo>
                  <a:cubicBezTo>
                    <a:pt x="456" y="418"/>
                    <a:pt x="452" y="413"/>
                    <a:pt x="453" y="405"/>
                  </a:cubicBezTo>
                  <a:cubicBezTo>
                    <a:pt x="451" y="407"/>
                    <a:pt x="451" y="407"/>
                    <a:pt x="451" y="407"/>
                  </a:cubicBezTo>
                  <a:cubicBezTo>
                    <a:pt x="452" y="404"/>
                    <a:pt x="450" y="395"/>
                    <a:pt x="452" y="396"/>
                  </a:cubicBezTo>
                  <a:cubicBezTo>
                    <a:pt x="451" y="393"/>
                    <a:pt x="453" y="386"/>
                    <a:pt x="451" y="387"/>
                  </a:cubicBezTo>
                  <a:cubicBezTo>
                    <a:pt x="452" y="374"/>
                    <a:pt x="450" y="355"/>
                    <a:pt x="453" y="347"/>
                  </a:cubicBezTo>
                  <a:cubicBezTo>
                    <a:pt x="453" y="345"/>
                    <a:pt x="453" y="340"/>
                    <a:pt x="452" y="341"/>
                  </a:cubicBezTo>
                  <a:cubicBezTo>
                    <a:pt x="451" y="344"/>
                    <a:pt x="453" y="345"/>
                    <a:pt x="452" y="347"/>
                  </a:cubicBezTo>
                  <a:cubicBezTo>
                    <a:pt x="452" y="345"/>
                    <a:pt x="452" y="344"/>
                    <a:pt x="452" y="344"/>
                  </a:cubicBezTo>
                  <a:cubicBezTo>
                    <a:pt x="452" y="340"/>
                    <a:pt x="452" y="337"/>
                    <a:pt x="454" y="341"/>
                  </a:cubicBezTo>
                  <a:cubicBezTo>
                    <a:pt x="455" y="331"/>
                    <a:pt x="451" y="331"/>
                    <a:pt x="451" y="319"/>
                  </a:cubicBezTo>
                  <a:cubicBezTo>
                    <a:pt x="452" y="320"/>
                    <a:pt x="452" y="319"/>
                    <a:pt x="452" y="316"/>
                  </a:cubicBezTo>
                  <a:cubicBezTo>
                    <a:pt x="451" y="309"/>
                    <a:pt x="451" y="309"/>
                    <a:pt x="451" y="309"/>
                  </a:cubicBezTo>
                  <a:cubicBezTo>
                    <a:pt x="451" y="302"/>
                    <a:pt x="453" y="305"/>
                    <a:pt x="454" y="305"/>
                  </a:cubicBezTo>
                  <a:cubicBezTo>
                    <a:pt x="454" y="301"/>
                    <a:pt x="454" y="296"/>
                    <a:pt x="453" y="294"/>
                  </a:cubicBezTo>
                  <a:cubicBezTo>
                    <a:pt x="454" y="289"/>
                    <a:pt x="454" y="289"/>
                    <a:pt x="454" y="289"/>
                  </a:cubicBezTo>
                  <a:cubicBezTo>
                    <a:pt x="453" y="292"/>
                    <a:pt x="453" y="285"/>
                    <a:pt x="453" y="284"/>
                  </a:cubicBezTo>
                  <a:cubicBezTo>
                    <a:pt x="453" y="285"/>
                    <a:pt x="453" y="285"/>
                    <a:pt x="453" y="285"/>
                  </a:cubicBezTo>
                  <a:cubicBezTo>
                    <a:pt x="454" y="285"/>
                    <a:pt x="454" y="280"/>
                    <a:pt x="454" y="278"/>
                  </a:cubicBezTo>
                  <a:cubicBezTo>
                    <a:pt x="453" y="278"/>
                    <a:pt x="452" y="283"/>
                    <a:pt x="452" y="286"/>
                  </a:cubicBezTo>
                  <a:cubicBezTo>
                    <a:pt x="452" y="284"/>
                    <a:pt x="452" y="280"/>
                    <a:pt x="451" y="278"/>
                  </a:cubicBezTo>
                  <a:cubicBezTo>
                    <a:pt x="452" y="278"/>
                    <a:pt x="452" y="271"/>
                    <a:pt x="452" y="268"/>
                  </a:cubicBezTo>
                  <a:cubicBezTo>
                    <a:pt x="452" y="264"/>
                    <a:pt x="451" y="263"/>
                    <a:pt x="451" y="262"/>
                  </a:cubicBezTo>
                  <a:cubicBezTo>
                    <a:pt x="452" y="262"/>
                    <a:pt x="451" y="256"/>
                    <a:pt x="452" y="259"/>
                  </a:cubicBezTo>
                  <a:cubicBezTo>
                    <a:pt x="452" y="261"/>
                    <a:pt x="452" y="262"/>
                    <a:pt x="452" y="264"/>
                  </a:cubicBezTo>
                  <a:cubicBezTo>
                    <a:pt x="453" y="262"/>
                    <a:pt x="454" y="262"/>
                    <a:pt x="453" y="257"/>
                  </a:cubicBezTo>
                  <a:cubicBezTo>
                    <a:pt x="452" y="253"/>
                    <a:pt x="450" y="258"/>
                    <a:pt x="451" y="251"/>
                  </a:cubicBezTo>
                  <a:cubicBezTo>
                    <a:pt x="452" y="253"/>
                    <a:pt x="452" y="253"/>
                    <a:pt x="452" y="254"/>
                  </a:cubicBezTo>
                  <a:cubicBezTo>
                    <a:pt x="453" y="248"/>
                    <a:pt x="453" y="248"/>
                    <a:pt x="453" y="248"/>
                  </a:cubicBezTo>
                  <a:cubicBezTo>
                    <a:pt x="452" y="247"/>
                    <a:pt x="452" y="247"/>
                    <a:pt x="452" y="247"/>
                  </a:cubicBezTo>
                  <a:cubicBezTo>
                    <a:pt x="452" y="246"/>
                    <a:pt x="452" y="247"/>
                    <a:pt x="452" y="247"/>
                  </a:cubicBezTo>
                  <a:cubicBezTo>
                    <a:pt x="451" y="245"/>
                    <a:pt x="452" y="236"/>
                    <a:pt x="451" y="235"/>
                  </a:cubicBezTo>
                  <a:cubicBezTo>
                    <a:pt x="451" y="231"/>
                    <a:pt x="452" y="228"/>
                    <a:pt x="452" y="224"/>
                  </a:cubicBezTo>
                  <a:cubicBezTo>
                    <a:pt x="452" y="225"/>
                    <a:pt x="452" y="225"/>
                    <a:pt x="452" y="225"/>
                  </a:cubicBezTo>
                  <a:cubicBezTo>
                    <a:pt x="452" y="221"/>
                    <a:pt x="452" y="216"/>
                    <a:pt x="451" y="212"/>
                  </a:cubicBezTo>
                  <a:cubicBezTo>
                    <a:pt x="452" y="212"/>
                    <a:pt x="452" y="212"/>
                    <a:pt x="452" y="212"/>
                  </a:cubicBezTo>
                  <a:cubicBezTo>
                    <a:pt x="452" y="210"/>
                    <a:pt x="451" y="205"/>
                    <a:pt x="451" y="202"/>
                  </a:cubicBezTo>
                  <a:cubicBezTo>
                    <a:pt x="452" y="197"/>
                    <a:pt x="455" y="201"/>
                    <a:pt x="454" y="194"/>
                  </a:cubicBezTo>
                  <a:cubicBezTo>
                    <a:pt x="454" y="193"/>
                    <a:pt x="453" y="192"/>
                    <a:pt x="453" y="191"/>
                  </a:cubicBezTo>
                  <a:cubicBezTo>
                    <a:pt x="453" y="190"/>
                    <a:pt x="453" y="190"/>
                    <a:pt x="453" y="190"/>
                  </a:cubicBezTo>
                  <a:cubicBezTo>
                    <a:pt x="453" y="190"/>
                    <a:pt x="453" y="190"/>
                    <a:pt x="453" y="190"/>
                  </a:cubicBezTo>
                  <a:cubicBezTo>
                    <a:pt x="453" y="190"/>
                    <a:pt x="453" y="190"/>
                    <a:pt x="453" y="190"/>
                  </a:cubicBezTo>
                  <a:cubicBezTo>
                    <a:pt x="453" y="189"/>
                    <a:pt x="453" y="189"/>
                    <a:pt x="453" y="189"/>
                  </a:cubicBezTo>
                  <a:cubicBezTo>
                    <a:pt x="453" y="189"/>
                    <a:pt x="453" y="189"/>
                    <a:pt x="453" y="189"/>
                  </a:cubicBezTo>
                  <a:cubicBezTo>
                    <a:pt x="453" y="189"/>
                    <a:pt x="453" y="189"/>
                    <a:pt x="453" y="189"/>
                  </a:cubicBezTo>
                  <a:cubicBezTo>
                    <a:pt x="453" y="189"/>
                    <a:pt x="453" y="189"/>
                    <a:pt x="453" y="189"/>
                  </a:cubicBezTo>
                  <a:cubicBezTo>
                    <a:pt x="452" y="188"/>
                    <a:pt x="461" y="197"/>
                    <a:pt x="457" y="194"/>
                  </a:cubicBezTo>
                  <a:cubicBezTo>
                    <a:pt x="457" y="194"/>
                    <a:pt x="457" y="194"/>
                    <a:pt x="457" y="194"/>
                  </a:cubicBezTo>
                  <a:cubicBezTo>
                    <a:pt x="457" y="194"/>
                    <a:pt x="457" y="194"/>
                    <a:pt x="457" y="194"/>
                  </a:cubicBezTo>
                  <a:cubicBezTo>
                    <a:pt x="456" y="194"/>
                    <a:pt x="456" y="194"/>
                    <a:pt x="456" y="194"/>
                  </a:cubicBezTo>
                  <a:cubicBezTo>
                    <a:pt x="455" y="195"/>
                    <a:pt x="455" y="195"/>
                    <a:pt x="456" y="196"/>
                  </a:cubicBezTo>
                  <a:cubicBezTo>
                    <a:pt x="446" y="195"/>
                    <a:pt x="434" y="197"/>
                    <a:pt x="425" y="195"/>
                  </a:cubicBezTo>
                  <a:cubicBezTo>
                    <a:pt x="423" y="195"/>
                    <a:pt x="424" y="196"/>
                    <a:pt x="421" y="196"/>
                  </a:cubicBezTo>
                  <a:cubicBezTo>
                    <a:pt x="407" y="195"/>
                    <a:pt x="390" y="197"/>
                    <a:pt x="378" y="195"/>
                  </a:cubicBezTo>
                  <a:cubicBezTo>
                    <a:pt x="383" y="195"/>
                    <a:pt x="379" y="194"/>
                    <a:pt x="379" y="193"/>
                  </a:cubicBezTo>
                  <a:cubicBezTo>
                    <a:pt x="375" y="194"/>
                    <a:pt x="374" y="192"/>
                    <a:pt x="373" y="194"/>
                  </a:cubicBezTo>
                  <a:cubicBezTo>
                    <a:pt x="374" y="195"/>
                    <a:pt x="373" y="195"/>
                    <a:pt x="377" y="196"/>
                  </a:cubicBezTo>
                  <a:cubicBezTo>
                    <a:pt x="369" y="196"/>
                    <a:pt x="355" y="196"/>
                    <a:pt x="350" y="195"/>
                  </a:cubicBezTo>
                  <a:cubicBezTo>
                    <a:pt x="353" y="196"/>
                    <a:pt x="351" y="196"/>
                    <a:pt x="349" y="197"/>
                  </a:cubicBezTo>
                  <a:cubicBezTo>
                    <a:pt x="350" y="195"/>
                    <a:pt x="343" y="195"/>
                    <a:pt x="338" y="195"/>
                  </a:cubicBezTo>
                  <a:cubicBezTo>
                    <a:pt x="337" y="196"/>
                    <a:pt x="337" y="196"/>
                    <a:pt x="337" y="196"/>
                  </a:cubicBezTo>
                  <a:cubicBezTo>
                    <a:pt x="334" y="195"/>
                    <a:pt x="334" y="195"/>
                    <a:pt x="334" y="195"/>
                  </a:cubicBezTo>
                  <a:cubicBezTo>
                    <a:pt x="332" y="196"/>
                    <a:pt x="332" y="197"/>
                    <a:pt x="327" y="196"/>
                  </a:cubicBezTo>
                  <a:cubicBezTo>
                    <a:pt x="327" y="196"/>
                    <a:pt x="327" y="196"/>
                    <a:pt x="326" y="195"/>
                  </a:cubicBezTo>
                  <a:cubicBezTo>
                    <a:pt x="321" y="196"/>
                    <a:pt x="314" y="197"/>
                    <a:pt x="308" y="197"/>
                  </a:cubicBezTo>
                  <a:cubicBezTo>
                    <a:pt x="304" y="195"/>
                    <a:pt x="304" y="195"/>
                    <a:pt x="304" y="195"/>
                  </a:cubicBezTo>
                  <a:cubicBezTo>
                    <a:pt x="301" y="195"/>
                    <a:pt x="297" y="196"/>
                    <a:pt x="301" y="197"/>
                  </a:cubicBezTo>
                  <a:cubicBezTo>
                    <a:pt x="292" y="196"/>
                    <a:pt x="286" y="196"/>
                    <a:pt x="283" y="194"/>
                  </a:cubicBezTo>
                  <a:cubicBezTo>
                    <a:pt x="267" y="197"/>
                    <a:pt x="243" y="198"/>
                    <a:pt x="224" y="197"/>
                  </a:cubicBezTo>
                  <a:cubicBezTo>
                    <a:pt x="225" y="197"/>
                    <a:pt x="225" y="197"/>
                    <a:pt x="225" y="197"/>
                  </a:cubicBezTo>
                  <a:cubicBezTo>
                    <a:pt x="220" y="196"/>
                    <a:pt x="222" y="198"/>
                    <a:pt x="219" y="197"/>
                  </a:cubicBezTo>
                  <a:cubicBezTo>
                    <a:pt x="220" y="197"/>
                    <a:pt x="215" y="196"/>
                    <a:pt x="219" y="195"/>
                  </a:cubicBezTo>
                  <a:cubicBezTo>
                    <a:pt x="212" y="194"/>
                    <a:pt x="210" y="196"/>
                    <a:pt x="205" y="197"/>
                  </a:cubicBezTo>
                  <a:cubicBezTo>
                    <a:pt x="204" y="198"/>
                    <a:pt x="209" y="196"/>
                    <a:pt x="208" y="197"/>
                  </a:cubicBezTo>
                  <a:cubicBezTo>
                    <a:pt x="207" y="197"/>
                    <a:pt x="205" y="197"/>
                    <a:pt x="202" y="197"/>
                  </a:cubicBezTo>
                  <a:cubicBezTo>
                    <a:pt x="201" y="197"/>
                    <a:pt x="201" y="197"/>
                    <a:pt x="201" y="197"/>
                  </a:cubicBezTo>
                  <a:cubicBezTo>
                    <a:pt x="201" y="197"/>
                    <a:pt x="201" y="197"/>
                    <a:pt x="201" y="197"/>
                  </a:cubicBezTo>
                  <a:cubicBezTo>
                    <a:pt x="201" y="197"/>
                    <a:pt x="201" y="197"/>
                    <a:pt x="201" y="197"/>
                  </a:cubicBezTo>
                  <a:cubicBezTo>
                    <a:pt x="201" y="197"/>
                    <a:pt x="201" y="197"/>
                    <a:pt x="201" y="197"/>
                  </a:cubicBezTo>
                  <a:cubicBezTo>
                    <a:pt x="201" y="197"/>
                    <a:pt x="201" y="197"/>
                    <a:pt x="201" y="197"/>
                  </a:cubicBezTo>
                  <a:cubicBezTo>
                    <a:pt x="202" y="198"/>
                    <a:pt x="188" y="190"/>
                    <a:pt x="194" y="193"/>
                  </a:cubicBezTo>
                  <a:cubicBezTo>
                    <a:pt x="194" y="193"/>
                    <a:pt x="194" y="193"/>
                    <a:pt x="194" y="193"/>
                  </a:cubicBezTo>
                  <a:cubicBezTo>
                    <a:pt x="194" y="193"/>
                    <a:pt x="194" y="193"/>
                    <a:pt x="194" y="193"/>
                  </a:cubicBezTo>
                  <a:cubicBezTo>
                    <a:pt x="194" y="193"/>
                    <a:pt x="194" y="193"/>
                    <a:pt x="194" y="193"/>
                  </a:cubicBezTo>
                  <a:cubicBezTo>
                    <a:pt x="194" y="193"/>
                    <a:pt x="194" y="193"/>
                    <a:pt x="194" y="193"/>
                  </a:cubicBezTo>
                  <a:cubicBezTo>
                    <a:pt x="193" y="192"/>
                    <a:pt x="193" y="192"/>
                    <a:pt x="193" y="192"/>
                  </a:cubicBezTo>
                  <a:cubicBezTo>
                    <a:pt x="192" y="191"/>
                    <a:pt x="192" y="190"/>
                    <a:pt x="191" y="190"/>
                  </a:cubicBezTo>
                  <a:cubicBezTo>
                    <a:pt x="191" y="188"/>
                    <a:pt x="192" y="189"/>
                    <a:pt x="193" y="190"/>
                  </a:cubicBezTo>
                  <a:cubicBezTo>
                    <a:pt x="191" y="186"/>
                    <a:pt x="191" y="186"/>
                    <a:pt x="191" y="186"/>
                  </a:cubicBezTo>
                  <a:cubicBezTo>
                    <a:pt x="189" y="181"/>
                    <a:pt x="200" y="195"/>
                    <a:pt x="198" y="189"/>
                  </a:cubicBezTo>
                  <a:cubicBezTo>
                    <a:pt x="196" y="186"/>
                    <a:pt x="196" y="186"/>
                    <a:pt x="196" y="186"/>
                  </a:cubicBezTo>
                  <a:cubicBezTo>
                    <a:pt x="195" y="182"/>
                    <a:pt x="203" y="194"/>
                    <a:pt x="198" y="185"/>
                  </a:cubicBezTo>
                  <a:cubicBezTo>
                    <a:pt x="195" y="182"/>
                    <a:pt x="191" y="180"/>
                    <a:pt x="193" y="183"/>
                  </a:cubicBezTo>
                  <a:cubicBezTo>
                    <a:pt x="188" y="176"/>
                    <a:pt x="188" y="182"/>
                    <a:pt x="183" y="173"/>
                  </a:cubicBezTo>
                  <a:cubicBezTo>
                    <a:pt x="182" y="170"/>
                    <a:pt x="187" y="180"/>
                    <a:pt x="187" y="177"/>
                  </a:cubicBezTo>
                  <a:cubicBezTo>
                    <a:pt x="185" y="173"/>
                    <a:pt x="181" y="170"/>
                    <a:pt x="180" y="166"/>
                  </a:cubicBezTo>
                  <a:cubicBezTo>
                    <a:pt x="182" y="170"/>
                    <a:pt x="178" y="168"/>
                    <a:pt x="177" y="165"/>
                  </a:cubicBezTo>
                  <a:cubicBezTo>
                    <a:pt x="174" y="161"/>
                    <a:pt x="179" y="167"/>
                    <a:pt x="176" y="161"/>
                  </a:cubicBezTo>
                  <a:cubicBezTo>
                    <a:pt x="174" y="161"/>
                    <a:pt x="170" y="155"/>
                    <a:pt x="173" y="161"/>
                  </a:cubicBezTo>
                  <a:cubicBezTo>
                    <a:pt x="170" y="159"/>
                    <a:pt x="169" y="154"/>
                    <a:pt x="166" y="151"/>
                  </a:cubicBezTo>
                  <a:cubicBezTo>
                    <a:pt x="166" y="149"/>
                    <a:pt x="173" y="156"/>
                    <a:pt x="169" y="149"/>
                  </a:cubicBezTo>
                  <a:cubicBezTo>
                    <a:pt x="169" y="151"/>
                    <a:pt x="162" y="142"/>
                    <a:pt x="163" y="146"/>
                  </a:cubicBezTo>
                  <a:cubicBezTo>
                    <a:pt x="162" y="143"/>
                    <a:pt x="162" y="143"/>
                    <a:pt x="164" y="144"/>
                  </a:cubicBezTo>
                  <a:cubicBezTo>
                    <a:pt x="162" y="140"/>
                    <a:pt x="157" y="136"/>
                    <a:pt x="158" y="134"/>
                  </a:cubicBezTo>
                  <a:cubicBezTo>
                    <a:pt x="156" y="133"/>
                    <a:pt x="156" y="133"/>
                    <a:pt x="156" y="133"/>
                  </a:cubicBezTo>
                  <a:cubicBezTo>
                    <a:pt x="156" y="132"/>
                    <a:pt x="155" y="130"/>
                    <a:pt x="154" y="128"/>
                  </a:cubicBezTo>
                  <a:cubicBezTo>
                    <a:pt x="152" y="124"/>
                    <a:pt x="146" y="118"/>
                    <a:pt x="148" y="117"/>
                  </a:cubicBezTo>
                  <a:cubicBezTo>
                    <a:pt x="147" y="116"/>
                    <a:pt x="142" y="109"/>
                    <a:pt x="143" y="112"/>
                  </a:cubicBezTo>
                  <a:cubicBezTo>
                    <a:pt x="145" y="117"/>
                    <a:pt x="147" y="117"/>
                    <a:pt x="147" y="121"/>
                  </a:cubicBezTo>
                  <a:cubicBezTo>
                    <a:pt x="147" y="117"/>
                    <a:pt x="143" y="114"/>
                    <a:pt x="141" y="112"/>
                  </a:cubicBezTo>
                  <a:cubicBezTo>
                    <a:pt x="141" y="111"/>
                    <a:pt x="141" y="111"/>
                    <a:pt x="141" y="111"/>
                  </a:cubicBezTo>
                  <a:cubicBezTo>
                    <a:pt x="140" y="109"/>
                    <a:pt x="138" y="106"/>
                    <a:pt x="137" y="105"/>
                  </a:cubicBezTo>
                  <a:cubicBezTo>
                    <a:pt x="138" y="106"/>
                    <a:pt x="138" y="105"/>
                    <a:pt x="137" y="104"/>
                  </a:cubicBezTo>
                  <a:cubicBezTo>
                    <a:pt x="135" y="103"/>
                    <a:pt x="135" y="103"/>
                    <a:pt x="135" y="103"/>
                  </a:cubicBezTo>
                  <a:cubicBezTo>
                    <a:pt x="131" y="96"/>
                    <a:pt x="136" y="100"/>
                    <a:pt x="132" y="94"/>
                  </a:cubicBezTo>
                  <a:cubicBezTo>
                    <a:pt x="135" y="98"/>
                    <a:pt x="135" y="98"/>
                    <a:pt x="135" y="98"/>
                  </a:cubicBezTo>
                  <a:cubicBezTo>
                    <a:pt x="134" y="97"/>
                    <a:pt x="134" y="95"/>
                    <a:pt x="132" y="92"/>
                  </a:cubicBezTo>
                  <a:cubicBezTo>
                    <a:pt x="130" y="91"/>
                    <a:pt x="128" y="89"/>
                    <a:pt x="126" y="89"/>
                  </a:cubicBezTo>
                  <a:cubicBezTo>
                    <a:pt x="124" y="86"/>
                    <a:pt x="126" y="87"/>
                    <a:pt x="123" y="84"/>
                  </a:cubicBezTo>
                  <a:cubicBezTo>
                    <a:pt x="127" y="88"/>
                    <a:pt x="127" y="88"/>
                    <a:pt x="127" y="88"/>
                  </a:cubicBezTo>
                  <a:cubicBezTo>
                    <a:pt x="128" y="88"/>
                    <a:pt x="127" y="84"/>
                    <a:pt x="124" y="79"/>
                  </a:cubicBezTo>
                  <a:cubicBezTo>
                    <a:pt x="122" y="76"/>
                    <a:pt x="117" y="72"/>
                    <a:pt x="120" y="77"/>
                  </a:cubicBezTo>
                  <a:cubicBezTo>
                    <a:pt x="118" y="75"/>
                    <a:pt x="117" y="71"/>
                    <a:pt x="119" y="73"/>
                  </a:cubicBezTo>
                  <a:cubicBezTo>
                    <a:pt x="115" y="67"/>
                    <a:pt x="118" y="74"/>
                    <a:pt x="115" y="70"/>
                  </a:cubicBezTo>
                  <a:cubicBezTo>
                    <a:pt x="114" y="67"/>
                    <a:pt x="111" y="61"/>
                    <a:pt x="110" y="57"/>
                  </a:cubicBezTo>
                  <a:cubicBezTo>
                    <a:pt x="114" y="61"/>
                    <a:pt x="114" y="61"/>
                    <a:pt x="114" y="61"/>
                  </a:cubicBezTo>
                  <a:cubicBezTo>
                    <a:pt x="112" y="57"/>
                    <a:pt x="112" y="57"/>
                    <a:pt x="112" y="57"/>
                  </a:cubicBezTo>
                  <a:cubicBezTo>
                    <a:pt x="116" y="61"/>
                    <a:pt x="112" y="55"/>
                    <a:pt x="114" y="56"/>
                  </a:cubicBezTo>
                  <a:cubicBezTo>
                    <a:pt x="113" y="54"/>
                    <a:pt x="111" y="51"/>
                    <a:pt x="109" y="50"/>
                  </a:cubicBezTo>
                  <a:cubicBezTo>
                    <a:pt x="112" y="57"/>
                    <a:pt x="102" y="44"/>
                    <a:pt x="102" y="47"/>
                  </a:cubicBezTo>
                  <a:cubicBezTo>
                    <a:pt x="96" y="38"/>
                    <a:pt x="102" y="39"/>
                    <a:pt x="94" y="31"/>
                  </a:cubicBezTo>
                  <a:cubicBezTo>
                    <a:pt x="94" y="33"/>
                    <a:pt x="90" y="29"/>
                    <a:pt x="94" y="35"/>
                  </a:cubicBezTo>
                  <a:cubicBezTo>
                    <a:pt x="91" y="29"/>
                    <a:pt x="90" y="32"/>
                    <a:pt x="87" y="25"/>
                  </a:cubicBezTo>
                  <a:cubicBezTo>
                    <a:pt x="91" y="29"/>
                    <a:pt x="85" y="19"/>
                    <a:pt x="91" y="25"/>
                  </a:cubicBezTo>
                  <a:cubicBezTo>
                    <a:pt x="90" y="25"/>
                    <a:pt x="93" y="29"/>
                    <a:pt x="94" y="30"/>
                  </a:cubicBezTo>
                  <a:cubicBezTo>
                    <a:pt x="93" y="27"/>
                    <a:pt x="96" y="30"/>
                    <a:pt x="92" y="24"/>
                  </a:cubicBezTo>
                  <a:cubicBezTo>
                    <a:pt x="90" y="20"/>
                    <a:pt x="87" y="16"/>
                    <a:pt x="86" y="17"/>
                  </a:cubicBezTo>
                  <a:cubicBezTo>
                    <a:pt x="85" y="18"/>
                    <a:pt x="90" y="22"/>
                    <a:pt x="87" y="21"/>
                  </a:cubicBezTo>
                  <a:cubicBezTo>
                    <a:pt x="83" y="14"/>
                    <a:pt x="83" y="12"/>
                    <a:pt x="80" y="10"/>
                  </a:cubicBezTo>
                  <a:cubicBezTo>
                    <a:pt x="83" y="14"/>
                    <a:pt x="82" y="16"/>
                    <a:pt x="82" y="17"/>
                  </a:cubicBezTo>
                  <a:cubicBezTo>
                    <a:pt x="78" y="12"/>
                    <a:pt x="78" y="12"/>
                    <a:pt x="78" y="12"/>
                  </a:cubicBezTo>
                  <a:cubicBezTo>
                    <a:pt x="79" y="12"/>
                    <a:pt x="79" y="12"/>
                    <a:pt x="79" y="12"/>
                  </a:cubicBezTo>
                  <a:cubicBezTo>
                    <a:pt x="79" y="11"/>
                    <a:pt x="78" y="10"/>
                    <a:pt x="78" y="10"/>
                  </a:cubicBezTo>
                  <a:cubicBezTo>
                    <a:pt x="77" y="9"/>
                    <a:pt x="77" y="9"/>
                    <a:pt x="77" y="9"/>
                  </a:cubicBezTo>
                  <a:cubicBezTo>
                    <a:pt x="77" y="9"/>
                    <a:pt x="77" y="9"/>
                    <a:pt x="77" y="9"/>
                  </a:cubicBezTo>
                  <a:cubicBezTo>
                    <a:pt x="77" y="9"/>
                    <a:pt x="77" y="9"/>
                    <a:pt x="77" y="9"/>
                  </a:cubicBezTo>
                  <a:cubicBezTo>
                    <a:pt x="77" y="9"/>
                    <a:pt x="77" y="9"/>
                    <a:pt x="77" y="9"/>
                  </a:cubicBezTo>
                  <a:cubicBezTo>
                    <a:pt x="77" y="9"/>
                    <a:pt x="77" y="9"/>
                    <a:pt x="77" y="9"/>
                  </a:cubicBezTo>
                  <a:cubicBezTo>
                    <a:pt x="77" y="9"/>
                    <a:pt x="77" y="9"/>
                    <a:pt x="77" y="9"/>
                  </a:cubicBezTo>
                  <a:cubicBezTo>
                    <a:pt x="85" y="7"/>
                    <a:pt x="61" y="14"/>
                    <a:pt x="94" y="4"/>
                  </a:cubicBezTo>
                  <a:cubicBezTo>
                    <a:pt x="94" y="4"/>
                    <a:pt x="94" y="4"/>
                    <a:pt x="94" y="4"/>
                  </a:cubicBezTo>
                  <a:cubicBezTo>
                    <a:pt x="94" y="4"/>
                    <a:pt x="94" y="4"/>
                    <a:pt x="94" y="4"/>
                  </a:cubicBezTo>
                  <a:cubicBezTo>
                    <a:pt x="94" y="4"/>
                    <a:pt x="94" y="4"/>
                    <a:pt x="94" y="4"/>
                  </a:cubicBezTo>
                  <a:cubicBezTo>
                    <a:pt x="94" y="5"/>
                    <a:pt x="94" y="6"/>
                    <a:pt x="94" y="6"/>
                  </a:cubicBezTo>
                  <a:cubicBezTo>
                    <a:pt x="95" y="7"/>
                    <a:pt x="95" y="7"/>
                    <a:pt x="95" y="12"/>
                  </a:cubicBezTo>
                  <a:cubicBezTo>
                    <a:pt x="94" y="16"/>
                    <a:pt x="94" y="16"/>
                    <a:pt x="94" y="16"/>
                  </a:cubicBezTo>
                  <a:cubicBezTo>
                    <a:pt x="92" y="14"/>
                    <a:pt x="94" y="3"/>
                    <a:pt x="92" y="4"/>
                  </a:cubicBezTo>
                  <a:cubicBezTo>
                    <a:pt x="92" y="10"/>
                    <a:pt x="93" y="12"/>
                    <a:pt x="93" y="18"/>
                  </a:cubicBezTo>
                  <a:cubicBezTo>
                    <a:pt x="93" y="17"/>
                    <a:pt x="92" y="15"/>
                    <a:pt x="92" y="14"/>
                  </a:cubicBezTo>
                  <a:cubicBezTo>
                    <a:pt x="92" y="16"/>
                    <a:pt x="89" y="18"/>
                    <a:pt x="91" y="27"/>
                  </a:cubicBezTo>
                  <a:cubicBezTo>
                    <a:pt x="92" y="31"/>
                    <a:pt x="92" y="28"/>
                    <a:pt x="93" y="28"/>
                  </a:cubicBezTo>
                  <a:cubicBezTo>
                    <a:pt x="94" y="38"/>
                    <a:pt x="94" y="41"/>
                    <a:pt x="95" y="47"/>
                  </a:cubicBezTo>
                  <a:cubicBezTo>
                    <a:pt x="93" y="46"/>
                    <a:pt x="95" y="58"/>
                    <a:pt x="93" y="51"/>
                  </a:cubicBezTo>
                  <a:cubicBezTo>
                    <a:pt x="94" y="48"/>
                    <a:pt x="93" y="34"/>
                    <a:pt x="92" y="31"/>
                  </a:cubicBezTo>
                  <a:cubicBezTo>
                    <a:pt x="90" y="34"/>
                    <a:pt x="92" y="23"/>
                    <a:pt x="90" y="21"/>
                  </a:cubicBezTo>
                  <a:cubicBezTo>
                    <a:pt x="90" y="29"/>
                    <a:pt x="88" y="28"/>
                    <a:pt x="87" y="30"/>
                  </a:cubicBezTo>
                  <a:cubicBezTo>
                    <a:pt x="87" y="32"/>
                    <a:pt x="87" y="34"/>
                    <a:pt x="88" y="35"/>
                  </a:cubicBezTo>
                  <a:cubicBezTo>
                    <a:pt x="89" y="36"/>
                    <a:pt x="89" y="33"/>
                    <a:pt x="90" y="33"/>
                  </a:cubicBezTo>
                  <a:cubicBezTo>
                    <a:pt x="90" y="42"/>
                    <a:pt x="91" y="50"/>
                    <a:pt x="92" y="55"/>
                  </a:cubicBezTo>
                  <a:cubicBezTo>
                    <a:pt x="92" y="58"/>
                    <a:pt x="90" y="57"/>
                    <a:pt x="90" y="53"/>
                  </a:cubicBezTo>
                  <a:cubicBezTo>
                    <a:pt x="91" y="64"/>
                    <a:pt x="91" y="75"/>
                    <a:pt x="91" y="84"/>
                  </a:cubicBezTo>
                  <a:cubicBezTo>
                    <a:pt x="93" y="78"/>
                    <a:pt x="92" y="95"/>
                    <a:pt x="93" y="91"/>
                  </a:cubicBezTo>
                  <a:cubicBezTo>
                    <a:pt x="94" y="86"/>
                    <a:pt x="95" y="81"/>
                    <a:pt x="96" y="84"/>
                  </a:cubicBezTo>
                  <a:cubicBezTo>
                    <a:pt x="96" y="87"/>
                    <a:pt x="95" y="84"/>
                    <a:pt x="95" y="85"/>
                  </a:cubicBezTo>
                  <a:cubicBezTo>
                    <a:pt x="96" y="90"/>
                    <a:pt x="93" y="92"/>
                    <a:pt x="95" y="96"/>
                  </a:cubicBezTo>
                  <a:cubicBezTo>
                    <a:pt x="94" y="87"/>
                    <a:pt x="92" y="94"/>
                    <a:pt x="91" y="93"/>
                  </a:cubicBezTo>
                  <a:cubicBezTo>
                    <a:pt x="92" y="99"/>
                    <a:pt x="90" y="92"/>
                    <a:pt x="90" y="99"/>
                  </a:cubicBezTo>
                  <a:cubicBezTo>
                    <a:pt x="91" y="106"/>
                    <a:pt x="92" y="114"/>
                    <a:pt x="93" y="122"/>
                  </a:cubicBezTo>
                  <a:cubicBezTo>
                    <a:pt x="92" y="131"/>
                    <a:pt x="93" y="145"/>
                    <a:pt x="94" y="154"/>
                  </a:cubicBezTo>
                  <a:cubicBezTo>
                    <a:pt x="93" y="158"/>
                    <a:pt x="91" y="155"/>
                    <a:pt x="91" y="160"/>
                  </a:cubicBezTo>
                  <a:cubicBezTo>
                    <a:pt x="91" y="166"/>
                    <a:pt x="93" y="156"/>
                    <a:pt x="92" y="164"/>
                  </a:cubicBezTo>
                  <a:cubicBezTo>
                    <a:pt x="92" y="164"/>
                    <a:pt x="92" y="164"/>
                    <a:pt x="92" y="164"/>
                  </a:cubicBezTo>
                  <a:cubicBezTo>
                    <a:pt x="92" y="166"/>
                    <a:pt x="91" y="179"/>
                    <a:pt x="94" y="181"/>
                  </a:cubicBezTo>
                  <a:cubicBezTo>
                    <a:pt x="92" y="179"/>
                    <a:pt x="92" y="179"/>
                    <a:pt x="92" y="179"/>
                  </a:cubicBezTo>
                  <a:cubicBezTo>
                    <a:pt x="92" y="180"/>
                    <a:pt x="92" y="182"/>
                    <a:pt x="92" y="183"/>
                  </a:cubicBezTo>
                  <a:cubicBezTo>
                    <a:pt x="92" y="183"/>
                    <a:pt x="91" y="185"/>
                    <a:pt x="91" y="182"/>
                  </a:cubicBezTo>
                  <a:cubicBezTo>
                    <a:pt x="90" y="185"/>
                    <a:pt x="92" y="189"/>
                    <a:pt x="90" y="189"/>
                  </a:cubicBezTo>
                  <a:cubicBezTo>
                    <a:pt x="87" y="190"/>
                    <a:pt x="84" y="190"/>
                    <a:pt x="81" y="190"/>
                  </a:cubicBezTo>
                  <a:cubicBezTo>
                    <a:pt x="85" y="191"/>
                    <a:pt x="85" y="191"/>
                    <a:pt x="85" y="191"/>
                  </a:cubicBezTo>
                  <a:cubicBezTo>
                    <a:pt x="75" y="192"/>
                    <a:pt x="69" y="191"/>
                    <a:pt x="60" y="191"/>
                  </a:cubicBezTo>
                  <a:cubicBezTo>
                    <a:pt x="60" y="190"/>
                    <a:pt x="60" y="190"/>
                    <a:pt x="60" y="190"/>
                  </a:cubicBezTo>
                  <a:cubicBezTo>
                    <a:pt x="54" y="191"/>
                    <a:pt x="54" y="191"/>
                    <a:pt x="54" y="191"/>
                  </a:cubicBezTo>
                  <a:cubicBezTo>
                    <a:pt x="56" y="190"/>
                    <a:pt x="51" y="189"/>
                    <a:pt x="48" y="190"/>
                  </a:cubicBezTo>
                  <a:cubicBezTo>
                    <a:pt x="62" y="187"/>
                    <a:pt x="62" y="187"/>
                    <a:pt x="62" y="187"/>
                  </a:cubicBezTo>
                  <a:cubicBezTo>
                    <a:pt x="66" y="188"/>
                    <a:pt x="58" y="189"/>
                    <a:pt x="60" y="190"/>
                  </a:cubicBezTo>
                  <a:cubicBezTo>
                    <a:pt x="62" y="191"/>
                    <a:pt x="71" y="190"/>
                    <a:pt x="72" y="189"/>
                  </a:cubicBezTo>
                  <a:cubicBezTo>
                    <a:pt x="69" y="189"/>
                    <a:pt x="69" y="189"/>
                    <a:pt x="66" y="190"/>
                  </a:cubicBezTo>
                  <a:cubicBezTo>
                    <a:pt x="65" y="188"/>
                    <a:pt x="70" y="188"/>
                    <a:pt x="73" y="187"/>
                  </a:cubicBezTo>
                  <a:cubicBezTo>
                    <a:pt x="71" y="187"/>
                    <a:pt x="69" y="187"/>
                    <a:pt x="68" y="187"/>
                  </a:cubicBezTo>
                  <a:cubicBezTo>
                    <a:pt x="72" y="187"/>
                    <a:pt x="75" y="187"/>
                    <a:pt x="81" y="187"/>
                  </a:cubicBezTo>
                  <a:cubicBezTo>
                    <a:pt x="77" y="187"/>
                    <a:pt x="83" y="188"/>
                    <a:pt x="81" y="188"/>
                  </a:cubicBezTo>
                  <a:cubicBezTo>
                    <a:pt x="82" y="187"/>
                    <a:pt x="83" y="187"/>
                    <a:pt x="85" y="187"/>
                  </a:cubicBezTo>
                  <a:cubicBezTo>
                    <a:pt x="86" y="187"/>
                    <a:pt x="88" y="186"/>
                    <a:pt x="89" y="186"/>
                  </a:cubicBezTo>
                  <a:cubicBezTo>
                    <a:pt x="90" y="186"/>
                    <a:pt x="90" y="186"/>
                    <a:pt x="90" y="186"/>
                  </a:cubicBezTo>
                  <a:cubicBezTo>
                    <a:pt x="89" y="188"/>
                    <a:pt x="94" y="184"/>
                    <a:pt x="88" y="189"/>
                  </a:cubicBezTo>
                  <a:cubicBezTo>
                    <a:pt x="88" y="189"/>
                    <a:pt x="88" y="189"/>
                    <a:pt x="88" y="189"/>
                  </a:cubicBezTo>
                  <a:cubicBezTo>
                    <a:pt x="88" y="186"/>
                    <a:pt x="88" y="186"/>
                    <a:pt x="88" y="186"/>
                  </a:cubicBezTo>
                  <a:cubicBezTo>
                    <a:pt x="89" y="181"/>
                    <a:pt x="87" y="173"/>
                    <a:pt x="87" y="165"/>
                  </a:cubicBezTo>
                  <a:cubicBezTo>
                    <a:pt x="88" y="168"/>
                    <a:pt x="89" y="172"/>
                    <a:pt x="90" y="177"/>
                  </a:cubicBezTo>
                  <a:cubicBezTo>
                    <a:pt x="90" y="172"/>
                    <a:pt x="90" y="172"/>
                    <a:pt x="90" y="167"/>
                  </a:cubicBezTo>
                  <a:cubicBezTo>
                    <a:pt x="89" y="164"/>
                    <a:pt x="88" y="163"/>
                    <a:pt x="87" y="156"/>
                  </a:cubicBezTo>
                  <a:cubicBezTo>
                    <a:pt x="88" y="156"/>
                    <a:pt x="88" y="156"/>
                    <a:pt x="88" y="156"/>
                  </a:cubicBezTo>
                  <a:cubicBezTo>
                    <a:pt x="87" y="150"/>
                    <a:pt x="86" y="150"/>
                    <a:pt x="86" y="142"/>
                  </a:cubicBezTo>
                  <a:cubicBezTo>
                    <a:pt x="86" y="129"/>
                    <a:pt x="85" y="116"/>
                    <a:pt x="85" y="106"/>
                  </a:cubicBezTo>
                  <a:cubicBezTo>
                    <a:pt x="86" y="105"/>
                    <a:pt x="86" y="105"/>
                    <a:pt x="86" y="105"/>
                  </a:cubicBezTo>
                  <a:cubicBezTo>
                    <a:pt x="84" y="100"/>
                    <a:pt x="85" y="87"/>
                    <a:pt x="84" y="79"/>
                  </a:cubicBezTo>
                  <a:cubicBezTo>
                    <a:pt x="84" y="67"/>
                    <a:pt x="82" y="52"/>
                    <a:pt x="83" y="45"/>
                  </a:cubicBezTo>
                  <a:cubicBezTo>
                    <a:pt x="82" y="34"/>
                    <a:pt x="82" y="24"/>
                    <a:pt x="81" y="13"/>
                  </a:cubicBezTo>
                  <a:cubicBezTo>
                    <a:pt x="81" y="5"/>
                    <a:pt x="81" y="5"/>
                    <a:pt x="81" y="5"/>
                  </a:cubicBezTo>
                  <a:cubicBezTo>
                    <a:pt x="81" y="4"/>
                    <a:pt x="81" y="4"/>
                    <a:pt x="81" y="4"/>
                  </a:cubicBezTo>
                  <a:cubicBezTo>
                    <a:pt x="81" y="4"/>
                    <a:pt x="81" y="4"/>
                    <a:pt x="81" y="4"/>
                  </a:cubicBezTo>
                  <a:cubicBezTo>
                    <a:pt x="79" y="5"/>
                    <a:pt x="95" y="0"/>
                    <a:pt x="88" y="2"/>
                  </a:cubicBezTo>
                  <a:cubicBezTo>
                    <a:pt x="88" y="2"/>
                    <a:pt x="88" y="2"/>
                    <a:pt x="88" y="2"/>
                  </a:cubicBezTo>
                  <a:cubicBezTo>
                    <a:pt x="88" y="2"/>
                    <a:pt x="88" y="2"/>
                    <a:pt x="88" y="2"/>
                  </a:cubicBezTo>
                  <a:cubicBezTo>
                    <a:pt x="88" y="2"/>
                    <a:pt x="88" y="2"/>
                    <a:pt x="88" y="2"/>
                  </a:cubicBezTo>
                  <a:cubicBezTo>
                    <a:pt x="88" y="2"/>
                    <a:pt x="88" y="2"/>
                    <a:pt x="88" y="2"/>
                  </a:cubicBezTo>
                  <a:cubicBezTo>
                    <a:pt x="89" y="3"/>
                    <a:pt x="89" y="3"/>
                    <a:pt x="89" y="3"/>
                  </a:cubicBezTo>
                  <a:cubicBezTo>
                    <a:pt x="90" y="4"/>
                    <a:pt x="90" y="4"/>
                    <a:pt x="90" y="4"/>
                  </a:cubicBezTo>
                  <a:cubicBezTo>
                    <a:pt x="92" y="8"/>
                    <a:pt x="92" y="8"/>
                    <a:pt x="92" y="8"/>
                  </a:cubicBezTo>
                  <a:cubicBezTo>
                    <a:pt x="95" y="12"/>
                    <a:pt x="98" y="17"/>
                    <a:pt x="101" y="22"/>
                  </a:cubicBezTo>
                  <a:cubicBezTo>
                    <a:pt x="98" y="20"/>
                    <a:pt x="98" y="20"/>
                    <a:pt x="98" y="20"/>
                  </a:cubicBezTo>
                  <a:cubicBezTo>
                    <a:pt x="101" y="23"/>
                    <a:pt x="98" y="22"/>
                    <a:pt x="101" y="26"/>
                  </a:cubicBezTo>
                  <a:cubicBezTo>
                    <a:pt x="99" y="21"/>
                    <a:pt x="105" y="30"/>
                    <a:pt x="107" y="32"/>
                  </a:cubicBezTo>
                  <a:cubicBezTo>
                    <a:pt x="112" y="41"/>
                    <a:pt x="120" y="52"/>
                    <a:pt x="125" y="59"/>
                  </a:cubicBezTo>
                  <a:cubicBezTo>
                    <a:pt x="125" y="60"/>
                    <a:pt x="125" y="60"/>
                    <a:pt x="125" y="60"/>
                  </a:cubicBezTo>
                  <a:cubicBezTo>
                    <a:pt x="131" y="66"/>
                    <a:pt x="136" y="77"/>
                    <a:pt x="142" y="87"/>
                  </a:cubicBezTo>
                  <a:cubicBezTo>
                    <a:pt x="142" y="88"/>
                    <a:pt x="142" y="90"/>
                    <a:pt x="144" y="93"/>
                  </a:cubicBezTo>
                  <a:cubicBezTo>
                    <a:pt x="149" y="97"/>
                    <a:pt x="151" y="100"/>
                    <a:pt x="156" y="108"/>
                  </a:cubicBezTo>
                  <a:cubicBezTo>
                    <a:pt x="160" y="113"/>
                    <a:pt x="165" y="123"/>
                    <a:pt x="168" y="129"/>
                  </a:cubicBezTo>
                  <a:cubicBezTo>
                    <a:pt x="176" y="139"/>
                    <a:pt x="183" y="149"/>
                    <a:pt x="190" y="160"/>
                  </a:cubicBezTo>
                  <a:cubicBezTo>
                    <a:pt x="200" y="177"/>
                    <a:pt x="200" y="177"/>
                    <a:pt x="200" y="177"/>
                  </a:cubicBezTo>
                  <a:cubicBezTo>
                    <a:pt x="205" y="185"/>
                    <a:pt x="205" y="185"/>
                    <a:pt x="205" y="185"/>
                  </a:cubicBezTo>
                  <a:cubicBezTo>
                    <a:pt x="206" y="186"/>
                    <a:pt x="206" y="186"/>
                    <a:pt x="206" y="186"/>
                  </a:cubicBezTo>
                  <a:cubicBezTo>
                    <a:pt x="206" y="186"/>
                    <a:pt x="206" y="186"/>
                    <a:pt x="206" y="186"/>
                  </a:cubicBezTo>
                  <a:cubicBezTo>
                    <a:pt x="206" y="186"/>
                    <a:pt x="206" y="186"/>
                    <a:pt x="206" y="186"/>
                  </a:cubicBezTo>
                  <a:cubicBezTo>
                    <a:pt x="207" y="187"/>
                    <a:pt x="196" y="180"/>
                    <a:pt x="201" y="183"/>
                  </a:cubicBezTo>
                  <a:cubicBezTo>
                    <a:pt x="201" y="183"/>
                    <a:pt x="201" y="183"/>
                    <a:pt x="201" y="183"/>
                  </a:cubicBezTo>
                  <a:cubicBezTo>
                    <a:pt x="201" y="183"/>
                    <a:pt x="201" y="183"/>
                    <a:pt x="201" y="183"/>
                  </a:cubicBezTo>
                  <a:cubicBezTo>
                    <a:pt x="201" y="183"/>
                    <a:pt x="201" y="183"/>
                    <a:pt x="201" y="183"/>
                  </a:cubicBezTo>
                  <a:cubicBezTo>
                    <a:pt x="202" y="183"/>
                    <a:pt x="202" y="183"/>
                    <a:pt x="202" y="183"/>
                  </a:cubicBezTo>
                  <a:cubicBezTo>
                    <a:pt x="204" y="183"/>
                    <a:pt x="204" y="183"/>
                    <a:pt x="204" y="183"/>
                  </a:cubicBezTo>
                  <a:cubicBezTo>
                    <a:pt x="209" y="183"/>
                    <a:pt x="209" y="183"/>
                    <a:pt x="209" y="183"/>
                  </a:cubicBezTo>
                  <a:cubicBezTo>
                    <a:pt x="211" y="184"/>
                    <a:pt x="211" y="184"/>
                    <a:pt x="211" y="184"/>
                  </a:cubicBezTo>
                  <a:cubicBezTo>
                    <a:pt x="236" y="181"/>
                    <a:pt x="268" y="183"/>
                    <a:pt x="289" y="182"/>
                  </a:cubicBezTo>
                  <a:cubicBezTo>
                    <a:pt x="287" y="184"/>
                    <a:pt x="287" y="184"/>
                    <a:pt x="287" y="184"/>
                  </a:cubicBezTo>
                  <a:cubicBezTo>
                    <a:pt x="294" y="185"/>
                    <a:pt x="303" y="184"/>
                    <a:pt x="301" y="182"/>
                  </a:cubicBezTo>
                  <a:cubicBezTo>
                    <a:pt x="308" y="183"/>
                    <a:pt x="318" y="181"/>
                    <a:pt x="322" y="183"/>
                  </a:cubicBezTo>
                  <a:cubicBezTo>
                    <a:pt x="329" y="183"/>
                    <a:pt x="331" y="182"/>
                    <a:pt x="336" y="182"/>
                  </a:cubicBezTo>
                  <a:cubicBezTo>
                    <a:pt x="350" y="183"/>
                    <a:pt x="356" y="182"/>
                    <a:pt x="369" y="182"/>
                  </a:cubicBezTo>
                  <a:cubicBezTo>
                    <a:pt x="365" y="182"/>
                    <a:pt x="365" y="182"/>
                    <a:pt x="365" y="182"/>
                  </a:cubicBezTo>
                  <a:cubicBezTo>
                    <a:pt x="364" y="182"/>
                    <a:pt x="364" y="183"/>
                    <a:pt x="367" y="183"/>
                  </a:cubicBezTo>
                  <a:cubicBezTo>
                    <a:pt x="372" y="183"/>
                    <a:pt x="385" y="184"/>
                    <a:pt x="380" y="181"/>
                  </a:cubicBezTo>
                  <a:cubicBezTo>
                    <a:pt x="394" y="183"/>
                    <a:pt x="413" y="180"/>
                    <a:pt x="427" y="182"/>
                  </a:cubicBezTo>
                  <a:cubicBezTo>
                    <a:pt x="425" y="182"/>
                    <a:pt x="429" y="181"/>
                    <a:pt x="430" y="181"/>
                  </a:cubicBezTo>
                  <a:cubicBezTo>
                    <a:pt x="436" y="181"/>
                    <a:pt x="443" y="181"/>
                    <a:pt x="449" y="181"/>
                  </a:cubicBezTo>
                  <a:cubicBezTo>
                    <a:pt x="453" y="182"/>
                    <a:pt x="453" y="182"/>
                    <a:pt x="453" y="182"/>
                  </a:cubicBezTo>
                  <a:cubicBezTo>
                    <a:pt x="455" y="182"/>
                    <a:pt x="455" y="182"/>
                    <a:pt x="455" y="182"/>
                  </a:cubicBezTo>
                  <a:cubicBezTo>
                    <a:pt x="456" y="182"/>
                    <a:pt x="456" y="182"/>
                    <a:pt x="456" y="182"/>
                  </a:cubicBezTo>
                  <a:cubicBezTo>
                    <a:pt x="457" y="182"/>
                    <a:pt x="457" y="182"/>
                    <a:pt x="457" y="182"/>
                  </a:cubicBezTo>
                  <a:cubicBezTo>
                    <a:pt x="457" y="182"/>
                    <a:pt x="457" y="182"/>
                    <a:pt x="457" y="182"/>
                  </a:cubicBezTo>
                  <a:cubicBezTo>
                    <a:pt x="457" y="182"/>
                    <a:pt x="457" y="182"/>
                    <a:pt x="457" y="182"/>
                  </a:cubicBezTo>
                  <a:cubicBezTo>
                    <a:pt x="457" y="182"/>
                    <a:pt x="457" y="182"/>
                    <a:pt x="457" y="182"/>
                  </a:cubicBezTo>
                  <a:cubicBezTo>
                    <a:pt x="457" y="182"/>
                    <a:pt x="457" y="182"/>
                    <a:pt x="457" y="182"/>
                  </a:cubicBezTo>
                  <a:cubicBezTo>
                    <a:pt x="461" y="185"/>
                    <a:pt x="449" y="174"/>
                    <a:pt x="465" y="189"/>
                  </a:cubicBezTo>
                  <a:cubicBezTo>
                    <a:pt x="465" y="189"/>
                    <a:pt x="465" y="189"/>
                    <a:pt x="465" y="189"/>
                  </a:cubicBezTo>
                  <a:cubicBezTo>
                    <a:pt x="465" y="190"/>
                    <a:pt x="465" y="190"/>
                    <a:pt x="465" y="190"/>
                  </a:cubicBezTo>
                  <a:cubicBezTo>
                    <a:pt x="465" y="192"/>
                    <a:pt x="465" y="195"/>
                    <a:pt x="465" y="198"/>
                  </a:cubicBezTo>
                  <a:cubicBezTo>
                    <a:pt x="465" y="200"/>
                    <a:pt x="464" y="194"/>
                    <a:pt x="464" y="199"/>
                  </a:cubicBezTo>
                  <a:cubicBezTo>
                    <a:pt x="464" y="202"/>
                    <a:pt x="465" y="200"/>
                    <a:pt x="465" y="203"/>
                  </a:cubicBezTo>
                  <a:cubicBezTo>
                    <a:pt x="467" y="223"/>
                    <a:pt x="464" y="244"/>
                    <a:pt x="464" y="262"/>
                  </a:cubicBezTo>
                  <a:cubicBezTo>
                    <a:pt x="466" y="294"/>
                    <a:pt x="465" y="327"/>
                    <a:pt x="465" y="358"/>
                  </a:cubicBezTo>
                  <a:cubicBezTo>
                    <a:pt x="465" y="358"/>
                    <a:pt x="465" y="358"/>
                    <a:pt x="465" y="358"/>
                  </a:cubicBezTo>
                  <a:cubicBezTo>
                    <a:pt x="467" y="368"/>
                    <a:pt x="463" y="382"/>
                    <a:pt x="466" y="390"/>
                  </a:cubicBezTo>
                  <a:cubicBezTo>
                    <a:pt x="465" y="393"/>
                    <a:pt x="465" y="400"/>
                    <a:pt x="465" y="398"/>
                  </a:cubicBezTo>
                  <a:cubicBezTo>
                    <a:pt x="466" y="406"/>
                    <a:pt x="463" y="421"/>
                    <a:pt x="465" y="433"/>
                  </a:cubicBezTo>
                  <a:cubicBezTo>
                    <a:pt x="465" y="432"/>
                    <a:pt x="465" y="431"/>
                    <a:pt x="465" y="430"/>
                  </a:cubicBezTo>
                  <a:cubicBezTo>
                    <a:pt x="464" y="442"/>
                    <a:pt x="465" y="452"/>
                    <a:pt x="464" y="465"/>
                  </a:cubicBezTo>
                  <a:cubicBezTo>
                    <a:pt x="464" y="464"/>
                    <a:pt x="464" y="462"/>
                    <a:pt x="463" y="461"/>
                  </a:cubicBezTo>
                  <a:cubicBezTo>
                    <a:pt x="462" y="466"/>
                    <a:pt x="465" y="473"/>
                    <a:pt x="463" y="475"/>
                  </a:cubicBezTo>
                  <a:cubicBezTo>
                    <a:pt x="463" y="478"/>
                    <a:pt x="464" y="477"/>
                    <a:pt x="464" y="476"/>
                  </a:cubicBezTo>
                  <a:cubicBezTo>
                    <a:pt x="463" y="503"/>
                    <a:pt x="465" y="533"/>
                    <a:pt x="465" y="562"/>
                  </a:cubicBezTo>
                  <a:cubicBezTo>
                    <a:pt x="464" y="583"/>
                    <a:pt x="461" y="563"/>
                    <a:pt x="463" y="580"/>
                  </a:cubicBezTo>
                  <a:cubicBezTo>
                    <a:pt x="463" y="581"/>
                    <a:pt x="464" y="581"/>
                    <a:pt x="463" y="581"/>
                  </a:cubicBezTo>
                  <a:cubicBezTo>
                    <a:pt x="464" y="587"/>
                    <a:pt x="461" y="591"/>
                    <a:pt x="462" y="595"/>
                  </a:cubicBezTo>
                  <a:cubicBezTo>
                    <a:pt x="463" y="593"/>
                    <a:pt x="463" y="598"/>
                    <a:pt x="464" y="598"/>
                  </a:cubicBezTo>
                  <a:cubicBezTo>
                    <a:pt x="463" y="611"/>
                    <a:pt x="462" y="613"/>
                    <a:pt x="463" y="623"/>
                  </a:cubicBezTo>
                  <a:cubicBezTo>
                    <a:pt x="462" y="623"/>
                    <a:pt x="462" y="623"/>
                    <a:pt x="462" y="623"/>
                  </a:cubicBezTo>
                  <a:cubicBezTo>
                    <a:pt x="462" y="625"/>
                    <a:pt x="463" y="628"/>
                    <a:pt x="463" y="632"/>
                  </a:cubicBezTo>
                  <a:cubicBezTo>
                    <a:pt x="463" y="636"/>
                    <a:pt x="463" y="636"/>
                    <a:pt x="463" y="636"/>
                  </a:cubicBezTo>
                  <a:cubicBezTo>
                    <a:pt x="463" y="637"/>
                    <a:pt x="463" y="637"/>
                    <a:pt x="463" y="637"/>
                  </a:cubicBezTo>
                  <a:cubicBezTo>
                    <a:pt x="463" y="637"/>
                    <a:pt x="463" y="637"/>
                    <a:pt x="463" y="637"/>
                  </a:cubicBezTo>
                  <a:cubicBezTo>
                    <a:pt x="451" y="650"/>
                    <a:pt x="460" y="641"/>
                    <a:pt x="457" y="644"/>
                  </a:cubicBezTo>
                  <a:cubicBezTo>
                    <a:pt x="457" y="644"/>
                    <a:pt x="457" y="644"/>
                    <a:pt x="457" y="644"/>
                  </a:cubicBezTo>
                  <a:cubicBezTo>
                    <a:pt x="457" y="644"/>
                    <a:pt x="457" y="644"/>
                    <a:pt x="457" y="644"/>
                  </a:cubicBezTo>
                  <a:cubicBezTo>
                    <a:pt x="457" y="644"/>
                    <a:pt x="457" y="644"/>
                    <a:pt x="457" y="644"/>
                  </a:cubicBezTo>
                  <a:cubicBezTo>
                    <a:pt x="457" y="644"/>
                    <a:pt x="457" y="644"/>
                    <a:pt x="457" y="644"/>
                  </a:cubicBezTo>
                  <a:cubicBezTo>
                    <a:pt x="457" y="644"/>
                    <a:pt x="457" y="644"/>
                    <a:pt x="457" y="644"/>
                  </a:cubicBezTo>
                  <a:cubicBezTo>
                    <a:pt x="456" y="644"/>
                    <a:pt x="456" y="644"/>
                    <a:pt x="456" y="644"/>
                  </a:cubicBezTo>
                  <a:cubicBezTo>
                    <a:pt x="454" y="644"/>
                    <a:pt x="454" y="644"/>
                    <a:pt x="454" y="644"/>
                  </a:cubicBezTo>
                  <a:cubicBezTo>
                    <a:pt x="448" y="644"/>
                    <a:pt x="442" y="644"/>
                    <a:pt x="437" y="645"/>
                  </a:cubicBezTo>
                  <a:cubicBezTo>
                    <a:pt x="372" y="646"/>
                    <a:pt x="310" y="647"/>
                    <a:pt x="247" y="648"/>
                  </a:cubicBezTo>
                  <a:cubicBezTo>
                    <a:pt x="185" y="647"/>
                    <a:pt x="124" y="648"/>
                    <a:pt x="61" y="647"/>
                  </a:cubicBezTo>
                  <a:cubicBezTo>
                    <a:pt x="46" y="645"/>
                    <a:pt x="45" y="645"/>
                    <a:pt x="29" y="646"/>
                  </a:cubicBezTo>
                  <a:cubicBezTo>
                    <a:pt x="29" y="645"/>
                    <a:pt x="30" y="645"/>
                    <a:pt x="29" y="645"/>
                  </a:cubicBezTo>
                  <a:cubicBezTo>
                    <a:pt x="29" y="646"/>
                    <a:pt x="26" y="646"/>
                    <a:pt x="23" y="646"/>
                  </a:cubicBezTo>
                  <a:cubicBezTo>
                    <a:pt x="22" y="646"/>
                    <a:pt x="20" y="646"/>
                    <a:pt x="19" y="646"/>
                  </a:cubicBezTo>
                  <a:cubicBezTo>
                    <a:pt x="18" y="646"/>
                    <a:pt x="18" y="646"/>
                    <a:pt x="18" y="646"/>
                  </a:cubicBezTo>
                  <a:cubicBezTo>
                    <a:pt x="18" y="646"/>
                    <a:pt x="18" y="646"/>
                    <a:pt x="18" y="646"/>
                  </a:cubicBezTo>
                  <a:cubicBezTo>
                    <a:pt x="17" y="646"/>
                    <a:pt x="17" y="646"/>
                    <a:pt x="17" y="646"/>
                  </a:cubicBezTo>
                  <a:cubicBezTo>
                    <a:pt x="17" y="646"/>
                    <a:pt x="17" y="646"/>
                    <a:pt x="17" y="646"/>
                  </a:cubicBezTo>
                  <a:cubicBezTo>
                    <a:pt x="17" y="646"/>
                    <a:pt x="17" y="646"/>
                    <a:pt x="17" y="646"/>
                  </a:cubicBezTo>
                  <a:cubicBezTo>
                    <a:pt x="17" y="646"/>
                    <a:pt x="17" y="646"/>
                    <a:pt x="17" y="646"/>
                  </a:cubicBezTo>
                  <a:cubicBezTo>
                    <a:pt x="17" y="646"/>
                    <a:pt x="17" y="646"/>
                    <a:pt x="17" y="646"/>
                  </a:cubicBezTo>
                  <a:cubicBezTo>
                    <a:pt x="17" y="646"/>
                    <a:pt x="17" y="646"/>
                    <a:pt x="17" y="646"/>
                  </a:cubicBezTo>
                  <a:cubicBezTo>
                    <a:pt x="17" y="646"/>
                    <a:pt x="17" y="646"/>
                    <a:pt x="17" y="646"/>
                  </a:cubicBezTo>
                  <a:cubicBezTo>
                    <a:pt x="19" y="648"/>
                    <a:pt x="0" y="629"/>
                    <a:pt x="8" y="637"/>
                  </a:cubicBezTo>
                  <a:cubicBezTo>
                    <a:pt x="8" y="636"/>
                    <a:pt x="8" y="636"/>
                    <a:pt x="8" y="636"/>
                  </a:cubicBezTo>
                  <a:cubicBezTo>
                    <a:pt x="8" y="613"/>
                    <a:pt x="8" y="591"/>
                    <a:pt x="8" y="567"/>
                  </a:cubicBezTo>
                  <a:cubicBezTo>
                    <a:pt x="8" y="571"/>
                    <a:pt x="9" y="573"/>
                    <a:pt x="9" y="569"/>
                  </a:cubicBezTo>
                  <a:cubicBezTo>
                    <a:pt x="8" y="564"/>
                    <a:pt x="8" y="564"/>
                    <a:pt x="8" y="564"/>
                  </a:cubicBezTo>
                  <a:cubicBezTo>
                    <a:pt x="9" y="563"/>
                    <a:pt x="9" y="563"/>
                    <a:pt x="9" y="563"/>
                  </a:cubicBezTo>
                  <a:cubicBezTo>
                    <a:pt x="8" y="560"/>
                    <a:pt x="8" y="557"/>
                    <a:pt x="7" y="560"/>
                  </a:cubicBezTo>
                  <a:cubicBezTo>
                    <a:pt x="6" y="499"/>
                    <a:pt x="9" y="440"/>
                    <a:pt x="8" y="381"/>
                  </a:cubicBezTo>
                  <a:cubicBezTo>
                    <a:pt x="9" y="367"/>
                    <a:pt x="9" y="347"/>
                    <a:pt x="8" y="332"/>
                  </a:cubicBezTo>
                  <a:cubicBezTo>
                    <a:pt x="10" y="286"/>
                    <a:pt x="12" y="246"/>
                    <a:pt x="11" y="200"/>
                  </a:cubicBezTo>
                  <a:cubicBezTo>
                    <a:pt x="11" y="200"/>
                    <a:pt x="15" y="206"/>
                    <a:pt x="1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118" name="Freeform 333"/>
            <p:cNvSpPr>
              <a:spLocks/>
            </p:cNvSpPr>
            <p:nvPr/>
          </p:nvSpPr>
          <p:spPr bwMode="gray">
            <a:xfrm>
              <a:off x="5517356" y="-1656555"/>
              <a:ext cx="26988" cy="7938"/>
            </a:xfrm>
            <a:custGeom>
              <a:avLst/>
              <a:gdLst>
                <a:gd name="T0" fmla="*/ 1 w 7"/>
                <a:gd name="T1" fmla="*/ 0 h 2"/>
                <a:gd name="T2" fmla="*/ 3 w 7"/>
                <a:gd name="T3" fmla="*/ 2 h 2"/>
                <a:gd name="T4" fmla="*/ 1 w 7"/>
                <a:gd name="T5" fmla="*/ 0 h 2"/>
              </a:gdLst>
              <a:ahLst/>
              <a:cxnLst>
                <a:cxn ang="0">
                  <a:pos x="T0" y="T1"/>
                </a:cxn>
                <a:cxn ang="0">
                  <a:pos x="T2" y="T3"/>
                </a:cxn>
                <a:cxn ang="0">
                  <a:pos x="T4" y="T5"/>
                </a:cxn>
              </a:cxnLst>
              <a:rect l="0" t="0" r="r" b="b"/>
              <a:pathLst>
                <a:path w="7" h="2">
                  <a:moveTo>
                    <a:pt x="1" y="0"/>
                  </a:moveTo>
                  <a:cubicBezTo>
                    <a:pt x="2" y="0"/>
                    <a:pt x="7" y="1"/>
                    <a:pt x="3" y="2"/>
                  </a:cubicBezTo>
                  <a:cubicBezTo>
                    <a:pt x="3" y="1"/>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119" name="Freeform 334"/>
            <p:cNvSpPr>
              <a:spLocks/>
            </p:cNvSpPr>
            <p:nvPr/>
          </p:nvSpPr>
          <p:spPr bwMode="gray">
            <a:xfrm>
              <a:off x="5712618" y="-1997868"/>
              <a:ext cx="4763" cy="15875"/>
            </a:xfrm>
            <a:custGeom>
              <a:avLst/>
              <a:gdLst>
                <a:gd name="T0" fmla="*/ 0 w 1"/>
                <a:gd name="T1" fmla="*/ 2 h 4"/>
                <a:gd name="T2" fmla="*/ 1 w 1"/>
                <a:gd name="T3" fmla="*/ 0 h 4"/>
                <a:gd name="T4" fmla="*/ 1 w 1"/>
                <a:gd name="T5" fmla="*/ 4 h 4"/>
                <a:gd name="T6" fmla="*/ 0 w 1"/>
                <a:gd name="T7" fmla="*/ 2 h 4"/>
              </a:gdLst>
              <a:ahLst/>
              <a:cxnLst>
                <a:cxn ang="0">
                  <a:pos x="T0" y="T1"/>
                </a:cxn>
                <a:cxn ang="0">
                  <a:pos x="T2" y="T3"/>
                </a:cxn>
                <a:cxn ang="0">
                  <a:pos x="T4" y="T5"/>
                </a:cxn>
                <a:cxn ang="0">
                  <a:pos x="T6" y="T7"/>
                </a:cxn>
              </a:cxnLst>
              <a:rect l="0" t="0" r="r" b="b"/>
              <a:pathLst>
                <a:path w="1" h="4">
                  <a:moveTo>
                    <a:pt x="0" y="2"/>
                  </a:moveTo>
                  <a:cubicBezTo>
                    <a:pt x="0" y="2"/>
                    <a:pt x="0" y="0"/>
                    <a:pt x="1" y="0"/>
                  </a:cubicBezTo>
                  <a:cubicBezTo>
                    <a:pt x="1" y="1"/>
                    <a:pt x="1" y="3"/>
                    <a:pt x="1" y="4"/>
                  </a:cubicBezTo>
                  <a:cubicBezTo>
                    <a:pt x="1" y="3"/>
                    <a:pt x="1"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120" name="Freeform 335"/>
            <p:cNvSpPr>
              <a:spLocks/>
            </p:cNvSpPr>
            <p:nvPr/>
          </p:nvSpPr>
          <p:spPr bwMode="gray">
            <a:xfrm>
              <a:off x="5709443" y="-2124868"/>
              <a:ext cx="7938" cy="47625"/>
            </a:xfrm>
            <a:custGeom>
              <a:avLst/>
              <a:gdLst>
                <a:gd name="T0" fmla="*/ 0 w 2"/>
                <a:gd name="T1" fmla="*/ 0 h 13"/>
                <a:gd name="T2" fmla="*/ 2 w 2"/>
                <a:gd name="T3" fmla="*/ 13 h 13"/>
                <a:gd name="T4" fmla="*/ 0 w 2"/>
                <a:gd name="T5" fmla="*/ 0 h 13"/>
              </a:gdLst>
              <a:ahLst/>
              <a:cxnLst>
                <a:cxn ang="0">
                  <a:pos x="T0" y="T1"/>
                </a:cxn>
                <a:cxn ang="0">
                  <a:pos x="T2" y="T3"/>
                </a:cxn>
                <a:cxn ang="0">
                  <a:pos x="T4" y="T5"/>
                </a:cxn>
              </a:cxnLst>
              <a:rect l="0" t="0" r="r" b="b"/>
              <a:pathLst>
                <a:path w="2" h="13">
                  <a:moveTo>
                    <a:pt x="0" y="0"/>
                  </a:moveTo>
                  <a:cubicBezTo>
                    <a:pt x="1" y="1"/>
                    <a:pt x="2" y="8"/>
                    <a:pt x="2" y="1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121" name="Freeform 336"/>
            <p:cNvSpPr>
              <a:spLocks/>
            </p:cNvSpPr>
            <p:nvPr/>
          </p:nvSpPr>
          <p:spPr bwMode="gray">
            <a:xfrm>
              <a:off x="5717381" y="-2259805"/>
              <a:ext cx="3175" cy="19050"/>
            </a:xfrm>
            <a:custGeom>
              <a:avLst/>
              <a:gdLst>
                <a:gd name="T0" fmla="*/ 0 w 1"/>
                <a:gd name="T1" fmla="*/ 3 h 5"/>
                <a:gd name="T2" fmla="*/ 1 w 1"/>
                <a:gd name="T3" fmla="*/ 4 h 5"/>
                <a:gd name="T4" fmla="*/ 0 w 1"/>
                <a:gd name="T5" fmla="*/ 3 h 5"/>
              </a:gdLst>
              <a:ahLst/>
              <a:cxnLst>
                <a:cxn ang="0">
                  <a:pos x="T0" y="T1"/>
                </a:cxn>
                <a:cxn ang="0">
                  <a:pos x="T2" y="T3"/>
                </a:cxn>
                <a:cxn ang="0">
                  <a:pos x="T4" y="T5"/>
                </a:cxn>
              </a:cxnLst>
              <a:rect l="0" t="0" r="r" b="b"/>
              <a:pathLst>
                <a:path w="1" h="5">
                  <a:moveTo>
                    <a:pt x="0" y="3"/>
                  </a:moveTo>
                  <a:cubicBezTo>
                    <a:pt x="1" y="0"/>
                    <a:pt x="1" y="0"/>
                    <a:pt x="1" y="4"/>
                  </a:cubicBezTo>
                  <a:cubicBezTo>
                    <a:pt x="1" y="5"/>
                    <a:pt x="1"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122" name="Freeform 337"/>
            <p:cNvSpPr>
              <a:spLocks/>
            </p:cNvSpPr>
            <p:nvPr/>
          </p:nvSpPr>
          <p:spPr bwMode="gray">
            <a:xfrm>
              <a:off x="5712618" y="-2278855"/>
              <a:ext cx="4763" cy="22225"/>
            </a:xfrm>
            <a:custGeom>
              <a:avLst/>
              <a:gdLst>
                <a:gd name="T0" fmla="*/ 0 w 1"/>
                <a:gd name="T1" fmla="*/ 5 h 6"/>
                <a:gd name="T2" fmla="*/ 0 w 1"/>
                <a:gd name="T3" fmla="*/ 0 h 6"/>
                <a:gd name="T4" fmla="*/ 0 w 1"/>
                <a:gd name="T5" fmla="*/ 5 h 6"/>
              </a:gdLst>
              <a:ahLst/>
              <a:cxnLst>
                <a:cxn ang="0">
                  <a:pos x="T0" y="T1"/>
                </a:cxn>
                <a:cxn ang="0">
                  <a:pos x="T2" y="T3"/>
                </a:cxn>
                <a:cxn ang="0">
                  <a:pos x="T4" y="T5"/>
                </a:cxn>
              </a:cxnLst>
              <a:rect l="0" t="0" r="r" b="b"/>
              <a:pathLst>
                <a:path w="1" h="6">
                  <a:moveTo>
                    <a:pt x="0" y="5"/>
                  </a:moveTo>
                  <a:cubicBezTo>
                    <a:pt x="0" y="2"/>
                    <a:pt x="0" y="1"/>
                    <a:pt x="0" y="0"/>
                  </a:cubicBezTo>
                  <a:cubicBezTo>
                    <a:pt x="0" y="0"/>
                    <a:pt x="1" y="6"/>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123" name="Freeform 338"/>
            <p:cNvSpPr>
              <a:spLocks/>
            </p:cNvSpPr>
            <p:nvPr/>
          </p:nvSpPr>
          <p:spPr bwMode="gray">
            <a:xfrm>
              <a:off x="5747543" y="-2166143"/>
              <a:ext cx="17463" cy="25400"/>
            </a:xfrm>
            <a:custGeom>
              <a:avLst/>
              <a:gdLst>
                <a:gd name="T0" fmla="*/ 2 w 5"/>
                <a:gd name="T1" fmla="*/ 1 h 7"/>
                <a:gd name="T2" fmla="*/ 5 w 5"/>
                <a:gd name="T3" fmla="*/ 7 h 7"/>
                <a:gd name="T4" fmla="*/ 2 w 5"/>
                <a:gd name="T5" fmla="*/ 1 h 7"/>
              </a:gdLst>
              <a:ahLst/>
              <a:cxnLst>
                <a:cxn ang="0">
                  <a:pos x="T0" y="T1"/>
                </a:cxn>
                <a:cxn ang="0">
                  <a:pos x="T2" y="T3"/>
                </a:cxn>
                <a:cxn ang="0">
                  <a:pos x="T4" y="T5"/>
                </a:cxn>
              </a:cxnLst>
              <a:rect l="0" t="0" r="r" b="b"/>
              <a:pathLst>
                <a:path w="5" h="7">
                  <a:moveTo>
                    <a:pt x="2" y="1"/>
                  </a:moveTo>
                  <a:cubicBezTo>
                    <a:pt x="3" y="2"/>
                    <a:pt x="5" y="5"/>
                    <a:pt x="5" y="7"/>
                  </a:cubicBezTo>
                  <a:cubicBezTo>
                    <a:pt x="5" y="5"/>
                    <a:pt x="0"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124" name="Freeform 339"/>
            <p:cNvSpPr>
              <a:spLocks/>
            </p:cNvSpPr>
            <p:nvPr/>
          </p:nvSpPr>
          <p:spPr bwMode="gray">
            <a:xfrm>
              <a:off x="5822156" y="-2058193"/>
              <a:ext cx="11113" cy="15875"/>
            </a:xfrm>
            <a:custGeom>
              <a:avLst/>
              <a:gdLst>
                <a:gd name="T0" fmla="*/ 1 w 3"/>
                <a:gd name="T1" fmla="*/ 0 h 4"/>
                <a:gd name="T2" fmla="*/ 2 w 3"/>
                <a:gd name="T3" fmla="*/ 2 h 4"/>
                <a:gd name="T4" fmla="*/ 0 w 3"/>
                <a:gd name="T5" fmla="*/ 1 h 4"/>
                <a:gd name="T6" fmla="*/ 1 w 3"/>
                <a:gd name="T7" fmla="*/ 0 h 4"/>
              </a:gdLst>
              <a:ahLst/>
              <a:cxnLst>
                <a:cxn ang="0">
                  <a:pos x="T0" y="T1"/>
                </a:cxn>
                <a:cxn ang="0">
                  <a:pos x="T2" y="T3"/>
                </a:cxn>
                <a:cxn ang="0">
                  <a:pos x="T4" y="T5"/>
                </a:cxn>
                <a:cxn ang="0">
                  <a:pos x="T6" y="T7"/>
                </a:cxn>
              </a:cxnLst>
              <a:rect l="0" t="0" r="r" b="b"/>
              <a:pathLst>
                <a:path w="3" h="4">
                  <a:moveTo>
                    <a:pt x="1" y="0"/>
                  </a:moveTo>
                  <a:cubicBezTo>
                    <a:pt x="1" y="1"/>
                    <a:pt x="1" y="1"/>
                    <a:pt x="2" y="2"/>
                  </a:cubicBezTo>
                  <a:cubicBezTo>
                    <a:pt x="3" y="4"/>
                    <a:pt x="1" y="2"/>
                    <a:pt x="0"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125" name="Freeform 340"/>
            <p:cNvSpPr>
              <a:spLocks/>
            </p:cNvSpPr>
            <p:nvPr/>
          </p:nvSpPr>
          <p:spPr bwMode="gray">
            <a:xfrm>
              <a:off x="7055643" y="-824705"/>
              <a:ext cx="3175" cy="15875"/>
            </a:xfrm>
            <a:custGeom>
              <a:avLst/>
              <a:gdLst>
                <a:gd name="T0" fmla="*/ 2 w 2"/>
                <a:gd name="T1" fmla="*/ 10 h 10"/>
                <a:gd name="T2" fmla="*/ 0 w 2"/>
                <a:gd name="T3" fmla="*/ 0 h 10"/>
                <a:gd name="T4" fmla="*/ 2 w 2"/>
                <a:gd name="T5" fmla="*/ 3 h 10"/>
                <a:gd name="T6" fmla="*/ 2 w 2"/>
                <a:gd name="T7" fmla="*/ 10 h 10"/>
              </a:gdLst>
              <a:ahLst/>
              <a:cxnLst>
                <a:cxn ang="0">
                  <a:pos x="T0" y="T1"/>
                </a:cxn>
                <a:cxn ang="0">
                  <a:pos x="T2" y="T3"/>
                </a:cxn>
                <a:cxn ang="0">
                  <a:pos x="T4" y="T5"/>
                </a:cxn>
                <a:cxn ang="0">
                  <a:pos x="T6" y="T7"/>
                </a:cxn>
              </a:cxnLst>
              <a:rect l="0" t="0" r="r" b="b"/>
              <a:pathLst>
                <a:path w="2" h="10">
                  <a:moveTo>
                    <a:pt x="2" y="10"/>
                  </a:moveTo>
                  <a:lnTo>
                    <a:pt x="0" y="0"/>
                  </a:lnTo>
                  <a:lnTo>
                    <a:pt x="2" y="3"/>
                  </a:lnTo>
                  <a:lnTo>
                    <a:pt x="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126" name="Freeform 341"/>
            <p:cNvSpPr>
              <a:spLocks/>
            </p:cNvSpPr>
            <p:nvPr/>
          </p:nvSpPr>
          <p:spPr bwMode="gray">
            <a:xfrm>
              <a:off x="6893718" y="8732"/>
              <a:ext cx="15875" cy="6350"/>
            </a:xfrm>
            <a:custGeom>
              <a:avLst/>
              <a:gdLst>
                <a:gd name="T0" fmla="*/ 4 w 4"/>
                <a:gd name="T1" fmla="*/ 1 h 2"/>
                <a:gd name="T2" fmla="*/ 1 w 4"/>
                <a:gd name="T3" fmla="*/ 0 h 2"/>
                <a:gd name="T4" fmla="*/ 4 w 4"/>
                <a:gd name="T5" fmla="*/ 1 h 2"/>
              </a:gdLst>
              <a:ahLst/>
              <a:cxnLst>
                <a:cxn ang="0">
                  <a:pos x="T0" y="T1"/>
                </a:cxn>
                <a:cxn ang="0">
                  <a:pos x="T2" y="T3"/>
                </a:cxn>
                <a:cxn ang="0">
                  <a:pos x="T4" y="T5"/>
                </a:cxn>
              </a:cxnLst>
              <a:rect l="0" t="0" r="r" b="b"/>
              <a:pathLst>
                <a:path w="4" h="2">
                  <a:moveTo>
                    <a:pt x="4" y="1"/>
                  </a:moveTo>
                  <a:cubicBezTo>
                    <a:pt x="0" y="2"/>
                    <a:pt x="1" y="0"/>
                    <a:pt x="1" y="0"/>
                  </a:cubicBezTo>
                  <a:cubicBezTo>
                    <a:pt x="4" y="0"/>
                    <a:pt x="0"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127" name="Freeform 342"/>
            <p:cNvSpPr>
              <a:spLocks/>
            </p:cNvSpPr>
            <p:nvPr/>
          </p:nvSpPr>
          <p:spPr bwMode="gray">
            <a:xfrm>
              <a:off x="6365081" y="27782"/>
              <a:ext cx="4763" cy="3175"/>
            </a:xfrm>
            <a:custGeom>
              <a:avLst/>
              <a:gdLst>
                <a:gd name="T0" fmla="*/ 0 w 3"/>
                <a:gd name="T1" fmla="*/ 0 h 2"/>
                <a:gd name="T2" fmla="*/ 3 w 3"/>
                <a:gd name="T3" fmla="*/ 0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lnTo>
                    <a:pt x="3" y="0"/>
                  </a:lnTo>
                  <a:lnTo>
                    <a:pt x="3"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grpSp>
      <p:grpSp>
        <p:nvGrpSpPr>
          <p:cNvPr id="47" name="Gruppieren 685"/>
          <p:cNvGrpSpPr/>
          <p:nvPr/>
        </p:nvGrpSpPr>
        <p:grpSpPr bwMode="gray">
          <a:xfrm>
            <a:off x="3452891" y="3434073"/>
            <a:ext cx="1003586" cy="1374105"/>
            <a:chOff x="1359847" y="-2590006"/>
            <a:chExt cx="2051050" cy="2808288"/>
          </a:xfrm>
          <a:solidFill>
            <a:schemeClr val="accent1">
              <a:alpha val="25000"/>
            </a:schemeClr>
          </a:solidFill>
        </p:grpSpPr>
        <p:sp>
          <p:nvSpPr>
            <p:cNvPr id="109" name="Freeform 315"/>
            <p:cNvSpPr>
              <a:spLocks/>
            </p:cNvSpPr>
            <p:nvPr/>
          </p:nvSpPr>
          <p:spPr bwMode="gray">
            <a:xfrm>
              <a:off x="2410861" y="-2498724"/>
              <a:ext cx="914400" cy="715963"/>
            </a:xfrm>
            <a:custGeom>
              <a:avLst/>
              <a:gdLst>
                <a:gd name="T0" fmla="*/ 9 w 244"/>
                <a:gd name="T1" fmla="*/ 191 h 191"/>
                <a:gd name="T2" fmla="*/ 7 w 244"/>
                <a:gd name="T3" fmla="*/ 191 h 191"/>
                <a:gd name="T4" fmla="*/ 3 w 244"/>
                <a:gd name="T5" fmla="*/ 188 h 191"/>
                <a:gd name="T6" fmla="*/ 34 w 244"/>
                <a:gd name="T7" fmla="*/ 158 h 191"/>
                <a:gd name="T8" fmla="*/ 97 w 244"/>
                <a:gd name="T9" fmla="*/ 116 h 191"/>
                <a:gd name="T10" fmla="*/ 94 w 244"/>
                <a:gd name="T11" fmla="*/ 114 h 191"/>
                <a:gd name="T12" fmla="*/ 116 w 244"/>
                <a:gd name="T13" fmla="*/ 88 h 191"/>
                <a:gd name="T14" fmla="*/ 164 w 244"/>
                <a:gd name="T15" fmla="*/ 54 h 191"/>
                <a:gd name="T16" fmla="*/ 220 w 244"/>
                <a:gd name="T17" fmla="*/ 12 h 191"/>
                <a:gd name="T18" fmla="*/ 223 w 244"/>
                <a:gd name="T19" fmla="*/ 7 h 191"/>
                <a:gd name="T20" fmla="*/ 224 w 244"/>
                <a:gd name="T21" fmla="*/ 6 h 191"/>
                <a:gd name="T22" fmla="*/ 227 w 244"/>
                <a:gd name="T23" fmla="*/ 4 h 191"/>
                <a:gd name="T24" fmla="*/ 237 w 244"/>
                <a:gd name="T25" fmla="*/ 1 h 191"/>
                <a:gd name="T26" fmla="*/ 241 w 244"/>
                <a:gd name="T27" fmla="*/ 4 h 191"/>
                <a:gd name="T28" fmla="*/ 218 w 244"/>
                <a:gd name="T29" fmla="*/ 29 h 191"/>
                <a:gd name="T30" fmla="*/ 184 w 244"/>
                <a:gd name="T31" fmla="*/ 54 h 191"/>
                <a:gd name="T32" fmla="*/ 194 w 244"/>
                <a:gd name="T33" fmla="*/ 51 h 191"/>
                <a:gd name="T34" fmla="*/ 197 w 244"/>
                <a:gd name="T35" fmla="*/ 54 h 191"/>
                <a:gd name="T36" fmla="*/ 169 w 244"/>
                <a:gd name="T37" fmla="*/ 83 h 191"/>
                <a:gd name="T38" fmla="*/ 157 w 244"/>
                <a:gd name="T39" fmla="*/ 90 h 191"/>
                <a:gd name="T40" fmla="*/ 181 w 244"/>
                <a:gd name="T41" fmla="*/ 80 h 191"/>
                <a:gd name="T42" fmla="*/ 185 w 244"/>
                <a:gd name="T43" fmla="*/ 83 h 191"/>
                <a:gd name="T44" fmla="*/ 183 w 244"/>
                <a:gd name="T45" fmla="*/ 91 h 191"/>
                <a:gd name="T46" fmla="*/ 180 w 244"/>
                <a:gd name="T47" fmla="*/ 92 h 191"/>
                <a:gd name="T48" fmla="*/ 97 w 244"/>
                <a:gd name="T49" fmla="*/ 141 h 191"/>
                <a:gd name="T50" fmla="*/ 9 w 244"/>
                <a:gd name="T5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4" h="191">
                  <a:moveTo>
                    <a:pt x="9" y="191"/>
                  </a:moveTo>
                  <a:cubicBezTo>
                    <a:pt x="8" y="191"/>
                    <a:pt x="8" y="191"/>
                    <a:pt x="7" y="191"/>
                  </a:cubicBezTo>
                  <a:cubicBezTo>
                    <a:pt x="6" y="190"/>
                    <a:pt x="4" y="189"/>
                    <a:pt x="3" y="188"/>
                  </a:cubicBezTo>
                  <a:cubicBezTo>
                    <a:pt x="0" y="182"/>
                    <a:pt x="2" y="179"/>
                    <a:pt x="34" y="158"/>
                  </a:cubicBezTo>
                  <a:cubicBezTo>
                    <a:pt x="51" y="146"/>
                    <a:pt x="74" y="131"/>
                    <a:pt x="97" y="116"/>
                  </a:cubicBezTo>
                  <a:cubicBezTo>
                    <a:pt x="96" y="115"/>
                    <a:pt x="95" y="115"/>
                    <a:pt x="94" y="114"/>
                  </a:cubicBezTo>
                  <a:cubicBezTo>
                    <a:pt x="91" y="108"/>
                    <a:pt x="94" y="105"/>
                    <a:pt x="116" y="88"/>
                  </a:cubicBezTo>
                  <a:cubicBezTo>
                    <a:pt x="129" y="79"/>
                    <a:pt x="147" y="66"/>
                    <a:pt x="164" y="54"/>
                  </a:cubicBezTo>
                  <a:cubicBezTo>
                    <a:pt x="184" y="39"/>
                    <a:pt x="207" y="22"/>
                    <a:pt x="220" y="12"/>
                  </a:cubicBezTo>
                  <a:cubicBezTo>
                    <a:pt x="220" y="10"/>
                    <a:pt x="221" y="8"/>
                    <a:pt x="223" y="7"/>
                  </a:cubicBezTo>
                  <a:cubicBezTo>
                    <a:pt x="224" y="6"/>
                    <a:pt x="224" y="6"/>
                    <a:pt x="224" y="6"/>
                  </a:cubicBezTo>
                  <a:cubicBezTo>
                    <a:pt x="225" y="6"/>
                    <a:pt x="226" y="5"/>
                    <a:pt x="227" y="4"/>
                  </a:cubicBezTo>
                  <a:cubicBezTo>
                    <a:pt x="233" y="1"/>
                    <a:pt x="234" y="0"/>
                    <a:pt x="237" y="1"/>
                  </a:cubicBezTo>
                  <a:cubicBezTo>
                    <a:pt x="238" y="1"/>
                    <a:pt x="240" y="2"/>
                    <a:pt x="241" y="4"/>
                  </a:cubicBezTo>
                  <a:cubicBezTo>
                    <a:pt x="244" y="9"/>
                    <a:pt x="240" y="12"/>
                    <a:pt x="218" y="29"/>
                  </a:cubicBezTo>
                  <a:cubicBezTo>
                    <a:pt x="209" y="36"/>
                    <a:pt x="197" y="45"/>
                    <a:pt x="184" y="54"/>
                  </a:cubicBezTo>
                  <a:cubicBezTo>
                    <a:pt x="191" y="50"/>
                    <a:pt x="192" y="51"/>
                    <a:pt x="194" y="51"/>
                  </a:cubicBezTo>
                  <a:cubicBezTo>
                    <a:pt x="195" y="51"/>
                    <a:pt x="197" y="53"/>
                    <a:pt x="197" y="54"/>
                  </a:cubicBezTo>
                  <a:cubicBezTo>
                    <a:pt x="201" y="60"/>
                    <a:pt x="198" y="63"/>
                    <a:pt x="169" y="83"/>
                  </a:cubicBezTo>
                  <a:cubicBezTo>
                    <a:pt x="165" y="85"/>
                    <a:pt x="161" y="88"/>
                    <a:pt x="157" y="90"/>
                  </a:cubicBezTo>
                  <a:cubicBezTo>
                    <a:pt x="176" y="80"/>
                    <a:pt x="179" y="79"/>
                    <a:pt x="181" y="80"/>
                  </a:cubicBezTo>
                  <a:cubicBezTo>
                    <a:pt x="183" y="80"/>
                    <a:pt x="184" y="81"/>
                    <a:pt x="185" y="83"/>
                  </a:cubicBezTo>
                  <a:cubicBezTo>
                    <a:pt x="187" y="86"/>
                    <a:pt x="186" y="89"/>
                    <a:pt x="183" y="91"/>
                  </a:cubicBezTo>
                  <a:cubicBezTo>
                    <a:pt x="182" y="92"/>
                    <a:pt x="181" y="92"/>
                    <a:pt x="180" y="92"/>
                  </a:cubicBezTo>
                  <a:cubicBezTo>
                    <a:pt x="172" y="95"/>
                    <a:pt x="130" y="120"/>
                    <a:pt x="97" y="141"/>
                  </a:cubicBezTo>
                  <a:cubicBezTo>
                    <a:pt x="25" y="185"/>
                    <a:pt x="14" y="191"/>
                    <a:pt x="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216000" rIns="91440" bIns="45720" numCol="1" anchor="t" anchorCtr="0" compatLnSpc="1">
              <a:prstTxWarp prst="textNoShape">
                <a:avLst/>
              </a:prstTxWarp>
            </a:bodyPr>
            <a:lstStyle/>
            <a:p>
              <a:endParaRPr lang="en-US" sz="1200" dirty="0"/>
            </a:p>
          </p:txBody>
        </p:sp>
        <p:sp>
          <p:nvSpPr>
            <p:cNvPr id="110" name="Freeform 316"/>
            <p:cNvSpPr>
              <a:spLocks noEditPoints="1"/>
            </p:cNvSpPr>
            <p:nvPr/>
          </p:nvSpPr>
          <p:spPr bwMode="gray">
            <a:xfrm>
              <a:off x="1359847" y="-2042318"/>
              <a:ext cx="1814513" cy="2252663"/>
            </a:xfrm>
            <a:custGeom>
              <a:avLst/>
              <a:gdLst>
                <a:gd name="T0" fmla="*/ 94 w 484"/>
                <a:gd name="T1" fmla="*/ 553 h 601"/>
                <a:gd name="T2" fmla="*/ 42 w 484"/>
                <a:gd name="T3" fmla="*/ 556 h 601"/>
                <a:gd name="T4" fmla="*/ 61 w 484"/>
                <a:gd name="T5" fmla="*/ 505 h 601"/>
                <a:gd name="T6" fmla="*/ 18 w 484"/>
                <a:gd name="T7" fmla="*/ 501 h 601"/>
                <a:gd name="T8" fmla="*/ 28 w 484"/>
                <a:gd name="T9" fmla="*/ 455 h 601"/>
                <a:gd name="T10" fmla="*/ 39 w 484"/>
                <a:gd name="T11" fmla="*/ 419 h 601"/>
                <a:gd name="T12" fmla="*/ 76 w 484"/>
                <a:gd name="T13" fmla="*/ 355 h 601"/>
                <a:gd name="T14" fmla="*/ 12 w 484"/>
                <a:gd name="T15" fmla="*/ 360 h 601"/>
                <a:gd name="T16" fmla="*/ 37 w 484"/>
                <a:gd name="T17" fmla="*/ 312 h 601"/>
                <a:gd name="T18" fmla="*/ 40 w 484"/>
                <a:gd name="T19" fmla="*/ 284 h 601"/>
                <a:gd name="T20" fmla="*/ 48 w 484"/>
                <a:gd name="T21" fmla="*/ 236 h 601"/>
                <a:gd name="T22" fmla="*/ 16 w 484"/>
                <a:gd name="T23" fmla="*/ 220 h 601"/>
                <a:gd name="T24" fmla="*/ 41 w 484"/>
                <a:gd name="T25" fmla="*/ 168 h 601"/>
                <a:gd name="T26" fmla="*/ 75 w 484"/>
                <a:gd name="T27" fmla="*/ 123 h 601"/>
                <a:gd name="T28" fmla="*/ 21 w 484"/>
                <a:gd name="T29" fmla="*/ 124 h 601"/>
                <a:gd name="T30" fmla="*/ 21 w 484"/>
                <a:gd name="T31" fmla="*/ 83 h 601"/>
                <a:gd name="T32" fmla="*/ 15 w 484"/>
                <a:gd name="T33" fmla="*/ 73 h 601"/>
                <a:gd name="T34" fmla="*/ 40 w 484"/>
                <a:gd name="T35" fmla="*/ 83 h 601"/>
                <a:gd name="T36" fmla="*/ 71 w 484"/>
                <a:gd name="T37" fmla="*/ 88 h 601"/>
                <a:gd name="T38" fmla="*/ 169 w 484"/>
                <a:gd name="T39" fmla="*/ 56 h 601"/>
                <a:gd name="T40" fmla="*/ 203 w 484"/>
                <a:gd name="T41" fmla="*/ 64 h 601"/>
                <a:gd name="T42" fmla="*/ 245 w 484"/>
                <a:gd name="T43" fmla="*/ 59 h 601"/>
                <a:gd name="T44" fmla="*/ 289 w 484"/>
                <a:gd name="T45" fmla="*/ 62 h 601"/>
                <a:gd name="T46" fmla="*/ 216 w 484"/>
                <a:gd name="T47" fmla="*/ 122 h 601"/>
                <a:gd name="T48" fmla="*/ 417 w 484"/>
                <a:gd name="T49" fmla="*/ 37 h 601"/>
                <a:gd name="T50" fmla="*/ 404 w 484"/>
                <a:gd name="T51" fmla="*/ 79 h 601"/>
                <a:gd name="T52" fmla="*/ 450 w 484"/>
                <a:gd name="T53" fmla="*/ 79 h 601"/>
                <a:gd name="T54" fmla="*/ 439 w 484"/>
                <a:gd name="T55" fmla="*/ 125 h 601"/>
                <a:gd name="T56" fmla="*/ 449 w 484"/>
                <a:gd name="T57" fmla="*/ 154 h 601"/>
                <a:gd name="T58" fmla="*/ 462 w 484"/>
                <a:gd name="T59" fmla="*/ 169 h 601"/>
                <a:gd name="T60" fmla="*/ 440 w 484"/>
                <a:gd name="T61" fmla="*/ 218 h 601"/>
                <a:gd name="T62" fmla="*/ 466 w 484"/>
                <a:gd name="T63" fmla="*/ 237 h 601"/>
                <a:gd name="T64" fmla="*/ 459 w 484"/>
                <a:gd name="T65" fmla="*/ 284 h 601"/>
                <a:gd name="T66" fmla="*/ 457 w 484"/>
                <a:gd name="T67" fmla="*/ 323 h 601"/>
                <a:gd name="T68" fmla="*/ 428 w 484"/>
                <a:gd name="T69" fmla="*/ 364 h 601"/>
                <a:gd name="T70" fmla="*/ 480 w 484"/>
                <a:gd name="T71" fmla="*/ 368 h 601"/>
                <a:gd name="T72" fmla="*/ 423 w 484"/>
                <a:gd name="T73" fmla="*/ 437 h 601"/>
                <a:gd name="T74" fmla="*/ 461 w 484"/>
                <a:gd name="T75" fmla="*/ 450 h 601"/>
                <a:gd name="T76" fmla="*/ 400 w 484"/>
                <a:gd name="T77" fmla="*/ 524 h 601"/>
                <a:gd name="T78" fmla="*/ 450 w 484"/>
                <a:gd name="T79" fmla="*/ 520 h 601"/>
                <a:gd name="T80" fmla="*/ 449 w 484"/>
                <a:gd name="T81" fmla="*/ 564 h 601"/>
                <a:gd name="T82" fmla="*/ 469 w 484"/>
                <a:gd name="T83" fmla="*/ 567 h 601"/>
                <a:gd name="T84" fmla="*/ 438 w 484"/>
                <a:gd name="T85" fmla="*/ 560 h 601"/>
                <a:gd name="T86" fmla="*/ 396 w 484"/>
                <a:gd name="T87" fmla="*/ 563 h 601"/>
                <a:gd name="T88" fmla="*/ 370 w 484"/>
                <a:gd name="T89" fmla="*/ 557 h 601"/>
                <a:gd name="T90" fmla="*/ 351 w 484"/>
                <a:gd name="T91" fmla="*/ 542 h 601"/>
                <a:gd name="T92" fmla="*/ 235 w 484"/>
                <a:gd name="T93" fmla="*/ 586 h 601"/>
                <a:gd name="T94" fmla="*/ 165 w 484"/>
                <a:gd name="T95" fmla="*/ 596 h 601"/>
                <a:gd name="T96" fmla="*/ 166 w 484"/>
                <a:gd name="T97" fmla="*/ 559 h 601"/>
                <a:gd name="T98" fmla="*/ 461 w 484"/>
                <a:gd name="T99" fmla="*/ 565 h 601"/>
                <a:gd name="T100" fmla="*/ 235 w 484"/>
                <a:gd name="T101" fmla="*/ 389 h 601"/>
                <a:gd name="T102" fmla="*/ 119 w 484"/>
                <a:gd name="T103" fmla="*/ 296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4" h="601">
                  <a:moveTo>
                    <a:pt x="49" y="600"/>
                  </a:moveTo>
                  <a:cubicBezTo>
                    <a:pt x="48" y="600"/>
                    <a:pt x="48" y="600"/>
                    <a:pt x="47" y="600"/>
                  </a:cubicBezTo>
                  <a:cubicBezTo>
                    <a:pt x="46" y="600"/>
                    <a:pt x="44" y="599"/>
                    <a:pt x="43" y="597"/>
                  </a:cubicBezTo>
                  <a:cubicBezTo>
                    <a:pt x="40" y="591"/>
                    <a:pt x="45" y="586"/>
                    <a:pt x="62" y="574"/>
                  </a:cubicBezTo>
                  <a:cubicBezTo>
                    <a:pt x="70" y="569"/>
                    <a:pt x="81" y="562"/>
                    <a:pt x="94" y="553"/>
                  </a:cubicBezTo>
                  <a:cubicBezTo>
                    <a:pt x="56" y="575"/>
                    <a:pt x="47" y="579"/>
                    <a:pt x="43" y="578"/>
                  </a:cubicBezTo>
                  <a:cubicBezTo>
                    <a:pt x="41" y="578"/>
                    <a:pt x="39" y="576"/>
                    <a:pt x="39" y="575"/>
                  </a:cubicBezTo>
                  <a:cubicBezTo>
                    <a:pt x="35" y="569"/>
                    <a:pt x="40" y="564"/>
                    <a:pt x="58" y="552"/>
                  </a:cubicBezTo>
                  <a:cubicBezTo>
                    <a:pt x="59" y="551"/>
                    <a:pt x="60" y="550"/>
                    <a:pt x="61" y="550"/>
                  </a:cubicBezTo>
                  <a:cubicBezTo>
                    <a:pt x="50" y="555"/>
                    <a:pt x="45" y="557"/>
                    <a:pt x="42" y="556"/>
                  </a:cubicBezTo>
                  <a:cubicBezTo>
                    <a:pt x="41" y="556"/>
                    <a:pt x="39" y="555"/>
                    <a:pt x="38" y="553"/>
                  </a:cubicBezTo>
                  <a:cubicBezTo>
                    <a:pt x="36" y="549"/>
                    <a:pt x="34" y="547"/>
                    <a:pt x="63" y="528"/>
                  </a:cubicBezTo>
                  <a:cubicBezTo>
                    <a:pt x="24" y="551"/>
                    <a:pt x="13" y="556"/>
                    <a:pt x="9" y="555"/>
                  </a:cubicBezTo>
                  <a:cubicBezTo>
                    <a:pt x="7" y="554"/>
                    <a:pt x="6" y="553"/>
                    <a:pt x="5" y="552"/>
                  </a:cubicBezTo>
                  <a:cubicBezTo>
                    <a:pt x="2" y="546"/>
                    <a:pt x="0" y="544"/>
                    <a:pt x="61" y="505"/>
                  </a:cubicBezTo>
                  <a:cubicBezTo>
                    <a:pt x="46" y="513"/>
                    <a:pt x="38" y="516"/>
                    <a:pt x="35" y="515"/>
                  </a:cubicBezTo>
                  <a:cubicBezTo>
                    <a:pt x="33" y="515"/>
                    <a:pt x="31" y="514"/>
                    <a:pt x="31" y="512"/>
                  </a:cubicBezTo>
                  <a:cubicBezTo>
                    <a:pt x="27" y="506"/>
                    <a:pt x="32" y="501"/>
                    <a:pt x="50" y="489"/>
                  </a:cubicBezTo>
                  <a:cubicBezTo>
                    <a:pt x="54" y="486"/>
                    <a:pt x="58" y="483"/>
                    <a:pt x="63" y="480"/>
                  </a:cubicBezTo>
                  <a:cubicBezTo>
                    <a:pt x="33" y="497"/>
                    <a:pt x="22" y="502"/>
                    <a:pt x="18" y="501"/>
                  </a:cubicBezTo>
                  <a:cubicBezTo>
                    <a:pt x="17" y="500"/>
                    <a:pt x="15" y="499"/>
                    <a:pt x="14" y="498"/>
                  </a:cubicBezTo>
                  <a:cubicBezTo>
                    <a:pt x="12" y="493"/>
                    <a:pt x="10" y="490"/>
                    <a:pt x="54" y="462"/>
                  </a:cubicBezTo>
                  <a:cubicBezTo>
                    <a:pt x="33" y="473"/>
                    <a:pt x="24" y="477"/>
                    <a:pt x="21" y="476"/>
                  </a:cubicBezTo>
                  <a:cubicBezTo>
                    <a:pt x="19" y="475"/>
                    <a:pt x="18" y="474"/>
                    <a:pt x="17" y="473"/>
                  </a:cubicBezTo>
                  <a:cubicBezTo>
                    <a:pt x="14" y="468"/>
                    <a:pt x="17" y="463"/>
                    <a:pt x="28" y="455"/>
                  </a:cubicBezTo>
                  <a:cubicBezTo>
                    <a:pt x="18" y="460"/>
                    <a:pt x="13" y="462"/>
                    <a:pt x="10" y="461"/>
                  </a:cubicBezTo>
                  <a:cubicBezTo>
                    <a:pt x="8" y="461"/>
                    <a:pt x="7" y="459"/>
                    <a:pt x="6" y="458"/>
                  </a:cubicBezTo>
                  <a:cubicBezTo>
                    <a:pt x="2" y="452"/>
                    <a:pt x="8" y="446"/>
                    <a:pt x="25" y="435"/>
                  </a:cubicBezTo>
                  <a:cubicBezTo>
                    <a:pt x="33" y="429"/>
                    <a:pt x="44" y="422"/>
                    <a:pt x="59" y="413"/>
                  </a:cubicBezTo>
                  <a:cubicBezTo>
                    <a:pt x="48" y="418"/>
                    <a:pt x="42" y="420"/>
                    <a:pt x="39" y="419"/>
                  </a:cubicBezTo>
                  <a:cubicBezTo>
                    <a:pt x="37" y="419"/>
                    <a:pt x="36" y="418"/>
                    <a:pt x="35" y="416"/>
                  </a:cubicBezTo>
                  <a:cubicBezTo>
                    <a:pt x="32" y="411"/>
                    <a:pt x="36" y="406"/>
                    <a:pt x="49" y="396"/>
                  </a:cubicBezTo>
                  <a:cubicBezTo>
                    <a:pt x="29" y="407"/>
                    <a:pt x="20" y="410"/>
                    <a:pt x="17" y="409"/>
                  </a:cubicBezTo>
                  <a:cubicBezTo>
                    <a:pt x="15" y="409"/>
                    <a:pt x="13" y="408"/>
                    <a:pt x="12" y="406"/>
                  </a:cubicBezTo>
                  <a:cubicBezTo>
                    <a:pt x="9" y="400"/>
                    <a:pt x="8" y="398"/>
                    <a:pt x="76" y="355"/>
                  </a:cubicBezTo>
                  <a:cubicBezTo>
                    <a:pt x="52" y="368"/>
                    <a:pt x="44" y="372"/>
                    <a:pt x="40" y="371"/>
                  </a:cubicBezTo>
                  <a:cubicBezTo>
                    <a:pt x="39" y="371"/>
                    <a:pt x="37" y="369"/>
                    <a:pt x="36" y="368"/>
                  </a:cubicBezTo>
                  <a:cubicBezTo>
                    <a:pt x="33" y="363"/>
                    <a:pt x="37" y="358"/>
                    <a:pt x="47" y="351"/>
                  </a:cubicBezTo>
                  <a:cubicBezTo>
                    <a:pt x="29" y="360"/>
                    <a:pt x="20" y="364"/>
                    <a:pt x="16" y="363"/>
                  </a:cubicBezTo>
                  <a:cubicBezTo>
                    <a:pt x="15" y="362"/>
                    <a:pt x="13" y="361"/>
                    <a:pt x="12" y="360"/>
                  </a:cubicBezTo>
                  <a:cubicBezTo>
                    <a:pt x="9" y="353"/>
                    <a:pt x="15" y="348"/>
                    <a:pt x="32" y="336"/>
                  </a:cubicBezTo>
                  <a:cubicBezTo>
                    <a:pt x="34" y="335"/>
                    <a:pt x="37" y="333"/>
                    <a:pt x="40" y="331"/>
                  </a:cubicBezTo>
                  <a:cubicBezTo>
                    <a:pt x="34" y="334"/>
                    <a:pt x="30" y="334"/>
                    <a:pt x="28" y="334"/>
                  </a:cubicBezTo>
                  <a:cubicBezTo>
                    <a:pt x="26" y="333"/>
                    <a:pt x="25" y="332"/>
                    <a:pt x="24" y="331"/>
                  </a:cubicBezTo>
                  <a:cubicBezTo>
                    <a:pt x="22" y="327"/>
                    <a:pt x="20" y="325"/>
                    <a:pt x="37" y="312"/>
                  </a:cubicBezTo>
                  <a:cubicBezTo>
                    <a:pt x="27" y="317"/>
                    <a:pt x="22" y="319"/>
                    <a:pt x="19" y="318"/>
                  </a:cubicBezTo>
                  <a:cubicBezTo>
                    <a:pt x="18" y="317"/>
                    <a:pt x="16" y="316"/>
                    <a:pt x="15" y="315"/>
                  </a:cubicBezTo>
                  <a:cubicBezTo>
                    <a:pt x="12" y="308"/>
                    <a:pt x="18" y="303"/>
                    <a:pt x="33" y="293"/>
                  </a:cubicBezTo>
                  <a:cubicBezTo>
                    <a:pt x="37" y="290"/>
                    <a:pt x="42" y="286"/>
                    <a:pt x="48" y="282"/>
                  </a:cubicBezTo>
                  <a:cubicBezTo>
                    <a:pt x="44" y="284"/>
                    <a:pt x="41" y="284"/>
                    <a:pt x="40" y="284"/>
                  </a:cubicBezTo>
                  <a:cubicBezTo>
                    <a:pt x="38" y="283"/>
                    <a:pt x="37" y="282"/>
                    <a:pt x="36" y="281"/>
                  </a:cubicBezTo>
                  <a:cubicBezTo>
                    <a:pt x="32" y="275"/>
                    <a:pt x="31" y="272"/>
                    <a:pt x="120" y="217"/>
                  </a:cubicBezTo>
                  <a:cubicBezTo>
                    <a:pt x="37" y="267"/>
                    <a:pt x="18" y="277"/>
                    <a:pt x="12" y="276"/>
                  </a:cubicBezTo>
                  <a:cubicBezTo>
                    <a:pt x="11" y="275"/>
                    <a:pt x="9" y="274"/>
                    <a:pt x="8" y="273"/>
                  </a:cubicBezTo>
                  <a:cubicBezTo>
                    <a:pt x="5" y="268"/>
                    <a:pt x="4" y="265"/>
                    <a:pt x="48" y="236"/>
                  </a:cubicBezTo>
                  <a:cubicBezTo>
                    <a:pt x="23" y="250"/>
                    <a:pt x="15" y="253"/>
                    <a:pt x="12" y="252"/>
                  </a:cubicBezTo>
                  <a:cubicBezTo>
                    <a:pt x="11" y="252"/>
                    <a:pt x="9" y="251"/>
                    <a:pt x="8" y="249"/>
                  </a:cubicBezTo>
                  <a:cubicBezTo>
                    <a:pt x="5" y="243"/>
                    <a:pt x="3" y="241"/>
                    <a:pt x="81" y="191"/>
                  </a:cubicBezTo>
                  <a:cubicBezTo>
                    <a:pt x="28" y="223"/>
                    <a:pt x="24" y="224"/>
                    <a:pt x="20" y="223"/>
                  </a:cubicBezTo>
                  <a:cubicBezTo>
                    <a:pt x="19" y="223"/>
                    <a:pt x="17" y="221"/>
                    <a:pt x="16" y="220"/>
                  </a:cubicBezTo>
                  <a:cubicBezTo>
                    <a:pt x="13" y="214"/>
                    <a:pt x="14" y="212"/>
                    <a:pt x="55" y="184"/>
                  </a:cubicBezTo>
                  <a:cubicBezTo>
                    <a:pt x="61" y="180"/>
                    <a:pt x="67" y="176"/>
                    <a:pt x="74" y="171"/>
                  </a:cubicBezTo>
                  <a:cubicBezTo>
                    <a:pt x="19" y="204"/>
                    <a:pt x="14" y="206"/>
                    <a:pt x="11" y="205"/>
                  </a:cubicBezTo>
                  <a:cubicBezTo>
                    <a:pt x="9" y="204"/>
                    <a:pt x="7" y="203"/>
                    <a:pt x="7" y="202"/>
                  </a:cubicBezTo>
                  <a:cubicBezTo>
                    <a:pt x="3" y="196"/>
                    <a:pt x="4" y="194"/>
                    <a:pt x="41" y="168"/>
                  </a:cubicBezTo>
                  <a:cubicBezTo>
                    <a:pt x="45" y="165"/>
                    <a:pt x="51" y="162"/>
                    <a:pt x="56" y="158"/>
                  </a:cubicBezTo>
                  <a:cubicBezTo>
                    <a:pt x="41" y="166"/>
                    <a:pt x="37" y="167"/>
                    <a:pt x="35" y="167"/>
                  </a:cubicBezTo>
                  <a:cubicBezTo>
                    <a:pt x="33" y="166"/>
                    <a:pt x="32" y="165"/>
                    <a:pt x="31" y="164"/>
                  </a:cubicBezTo>
                  <a:cubicBezTo>
                    <a:pt x="27" y="158"/>
                    <a:pt x="31" y="155"/>
                    <a:pt x="52" y="140"/>
                  </a:cubicBezTo>
                  <a:cubicBezTo>
                    <a:pt x="59" y="135"/>
                    <a:pt x="67" y="129"/>
                    <a:pt x="75" y="123"/>
                  </a:cubicBezTo>
                  <a:cubicBezTo>
                    <a:pt x="33" y="148"/>
                    <a:pt x="32" y="148"/>
                    <a:pt x="29" y="147"/>
                  </a:cubicBezTo>
                  <a:cubicBezTo>
                    <a:pt x="27" y="147"/>
                    <a:pt x="26" y="146"/>
                    <a:pt x="25" y="144"/>
                  </a:cubicBezTo>
                  <a:cubicBezTo>
                    <a:pt x="22" y="139"/>
                    <a:pt x="22" y="139"/>
                    <a:pt x="56" y="112"/>
                  </a:cubicBezTo>
                  <a:cubicBezTo>
                    <a:pt x="29" y="128"/>
                    <a:pt x="28" y="128"/>
                    <a:pt x="25" y="127"/>
                  </a:cubicBezTo>
                  <a:cubicBezTo>
                    <a:pt x="24" y="127"/>
                    <a:pt x="22" y="125"/>
                    <a:pt x="21" y="124"/>
                  </a:cubicBezTo>
                  <a:cubicBezTo>
                    <a:pt x="19" y="120"/>
                    <a:pt x="19" y="120"/>
                    <a:pt x="42" y="95"/>
                  </a:cubicBezTo>
                  <a:cubicBezTo>
                    <a:pt x="40" y="96"/>
                    <a:pt x="39" y="96"/>
                    <a:pt x="38" y="96"/>
                  </a:cubicBezTo>
                  <a:cubicBezTo>
                    <a:pt x="37" y="95"/>
                    <a:pt x="36" y="95"/>
                    <a:pt x="35" y="94"/>
                  </a:cubicBezTo>
                  <a:cubicBezTo>
                    <a:pt x="34" y="93"/>
                    <a:pt x="30" y="90"/>
                    <a:pt x="27" y="88"/>
                  </a:cubicBezTo>
                  <a:cubicBezTo>
                    <a:pt x="24" y="86"/>
                    <a:pt x="22" y="84"/>
                    <a:pt x="21" y="83"/>
                  </a:cubicBezTo>
                  <a:cubicBezTo>
                    <a:pt x="19" y="84"/>
                    <a:pt x="18" y="85"/>
                    <a:pt x="16" y="84"/>
                  </a:cubicBezTo>
                  <a:cubicBezTo>
                    <a:pt x="17" y="80"/>
                    <a:pt x="17" y="80"/>
                    <a:pt x="17" y="80"/>
                  </a:cubicBezTo>
                  <a:cubicBezTo>
                    <a:pt x="17" y="80"/>
                    <a:pt x="16" y="79"/>
                    <a:pt x="16" y="79"/>
                  </a:cubicBezTo>
                  <a:cubicBezTo>
                    <a:pt x="17" y="78"/>
                    <a:pt x="17" y="78"/>
                    <a:pt x="17" y="78"/>
                  </a:cubicBezTo>
                  <a:cubicBezTo>
                    <a:pt x="15" y="73"/>
                    <a:pt x="15" y="73"/>
                    <a:pt x="15" y="73"/>
                  </a:cubicBezTo>
                  <a:cubicBezTo>
                    <a:pt x="15" y="73"/>
                    <a:pt x="15" y="73"/>
                    <a:pt x="16" y="72"/>
                  </a:cubicBezTo>
                  <a:cubicBezTo>
                    <a:pt x="19" y="71"/>
                    <a:pt x="20" y="70"/>
                    <a:pt x="23" y="70"/>
                  </a:cubicBezTo>
                  <a:cubicBezTo>
                    <a:pt x="24" y="70"/>
                    <a:pt x="25" y="71"/>
                    <a:pt x="26" y="72"/>
                  </a:cubicBezTo>
                  <a:cubicBezTo>
                    <a:pt x="27" y="73"/>
                    <a:pt x="31" y="76"/>
                    <a:pt x="34" y="78"/>
                  </a:cubicBezTo>
                  <a:cubicBezTo>
                    <a:pt x="37" y="80"/>
                    <a:pt x="39" y="82"/>
                    <a:pt x="40" y="83"/>
                  </a:cubicBezTo>
                  <a:cubicBezTo>
                    <a:pt x="44" y="81"/>
                    <a:pt x="50" y="77"/>
                    <a:pt x="54" y="75"/>
                  </a:cubicBezTo>
                  <a:cubicBezTo>
                    <a:pt x="71" y="64"/>
                    <a:pt x="71" y="64"/>
                    <a:pt x="74" y="65"/>
                  </a:cubicBezTo>
                  <a:cubicBezTo>
                    <a:pt x="76" y="65"/>
                    <a:pt x="77" y="66"/>
                    <a:pt x="78" y="67"/>
                  </a:cubicBezTo>
                  <a:cubicBezTo>
                    <a:pt x="81" y="72"/>
                    <a:pt x="81" y="72"/>
                    <a:pt x="57" y="97"/>
                  </a:cubicBezTo>
                  <a:cubicBezTo>
                    <a:pt x="62" y="94"/>
                    <a:pt x="67" y="91"/>
                    <a:pt x="71" y="88"/>
                  </a:cubicBezTo>
                  <a:cubicBezTo>
                    <a:pt x="114" y="62"/>
                    <a:pt x="114" y="62"/>
                    <a:pt x="118" y="63"/>
                  </a:cubicBezTo>
                  <a:cubicBezTo>
                    <a:pt x="119" y="64"/>
                    <a:pt x="121" y="65"/>
                    <a:pt x="122" y="66"/>
                  </a:cubicBezTo>
                  <a:cubicBezTo>
                    <a:pt x="125" y="72"/>
                    <a:pt x="121" y="75"/>
                    <a:pt x="105" y="88"/>
                  </a:cubicBezTo>
                  <a:cubicBezTo>
                    <a:pt x="101" y="91"/>
                    <a:pt x="97" y="95"/>
                    <a:pt x="92" y="99"/>
                  </a:cubicBezTo>
                  <a:cubicBezTo>
                    <a:pt x="161" y="56"/>
                    <a:pt x="165" y="55"/>
                    <a:pt x="169" y="56"/>
                  </a:cubicBezTo>
                  <a:cubicBezTo>
                    <a:pt x="171" y="56"/>
                    <a:pt x="172" y="58"/>
                    <a:pt x="173" y="59"/>
                  </a:cubicBezTo>
                  <a:cubicBezTo>
                    <a:pt x="176" y="65"/>
                    <a:pt x="173" y="68"/>
                    <a:pt x="151" y="84"/>
                  </a:cubicBezTo>
                  <a:cubicBezTo>
                    <a:pt x="144" y="88"/>
                    <a:pt x="137" y="94"/>
                    <a:pt x="129" y="99"/>
                  </a:cubicBezTo>
                  <a:cubicBezTo>
                    <a:pt x="191" y="61"/>
                    <a:pt x="195" y="60"/>
                    <a:pt x="199" y="61"/>
                  </a:cubicBezTo>
                  <a:cubicBezTo>
                    <a:pt x="201" y="61"/>
                    <a:pt x="203" y="63"/>
                    <a:pt x="203" y="64"/>
                  </a:cubicBezTo>
                  <a:cubicBezTo>
                    <a:pt x="207" y="70"/>
                    <a:pt x="203" y="72"/>
                    <a:pt x="177" y="91"/>
                  </a:cubicBezTo>
                  <a:cubicBezTo>
                    <a:pt x="162" y="101"/>
                    <a:pt x="141" y="115"/>
                    <a:pt x="119" y="130"/>
                  </a:cubicBezTo>
                  <a:cubicBezTo>
                    <a:pt x="117" y="131"/>
                    <a:pt x="115" y="133"/>
                    <a:pt x="112" y="134"/>
                  </a:cubicBezTo>
                  <a:cubicBezTo>
                    <a:pt x="118" y="131"/>
                    <a:pt x="124" y="127"/>
                    <a:pt x="129" y="124"/>
                  </a:cubicBezTo>
                  <a:cubicBezTo>
                    <a:pt x="235" y="60"/>
                    <a:pt x="241" y="57"/>
                    <a:pt x="245" y="59"/>
                  </a:cubicBezTo>
                  <a:cubicBezTo>
                    <a:pt x="247" y="59"/>
                    <a:pt x="248" y="60"/>
                    <a:pt x="249" y="62"/>
                  </a:cubicBezTo>
                  <a:cubicBezTo>
                    <a:pt x="253" y="67"/>
                    <a:pt x="251" y="70"/>
                    <a:pt x="216" y="93"/>
                  </a:cubicBezTo>
                  <a:cubicBezTo>
                    <a:pt x="204" y="101"/>
                    <a:pt x="188" y="111"/>
                    <a:pt x="171" y="122"/>
                  </a:cubicBezTo>
                  <a:cubicBezTo>
                    <a:pt x="267" y="64"/>
                    <a:pt x="280" y="58"/>
                    <a:pt x="285" y="59"/>
                  </a:cubicBezTo>
                  <a:cubicBezTo>
                    <a:pt x="287" y="60"/>
                    <a:pt x="289" y="61"/>
                    <a:pt x="289" y="62"/>
                  </a:cubicBezTo>
                  <a:cubicBezTo>
                    <a:pt x="293" y="68"/>
                    <a:pt x="287" y="72"/>
                    <a:pt x="278" y="79"/>
                  </a:cubicBezTo>
                  <a:cubicBezTo>
                    <a:pt x="272" y="83"/>
                    <a:pt x="263" y="89"/>
                    <a:pt x="251" y="97"/>
                  </a:cubicBezTo>
                  <a:cubicBezTo>
                    <a:pt x="227" y="112"/>
                    <a:pt x="197" y="132"/>
                    <a:pt x="164" y="153"/>
                  </a:cubicBezTo>
                  <a:cubicBezTo>
                    <a:pt x="151" y="161"/>
                    <a:pt x="138" y="169"/>
                    <a:pt x="124" y="178"/>
                  </a:cubicBezTo>
                  <a:cubicBezTo>
                    <a:pt x="154" y="160"/>
                    <a:pt x="186" y="140"/>
                    <a:pt x="216" y="122"/>
                  </a:cubicBezTo>
                  <a:cubicBezTo>
                    <a:pt x="395" y="14"/>
                    <a:pt x="420" y="0"/>
                    <a:pt x="427" y="2"/>
                  </a:cubicBezTo>
                  <a:cubicBezTo>
                    <a:pt x="429" y="3"/>
                    <a:pt x="430" y="4"/>
                    <a:pt x="431" y="5"/>
                  </a:cubicBezTo>
                  <a:cubicBezTo>
                    <a:pt x="434" y="10"/>
                    <a:pt x="436" y="13"/>
                    <a:pt x="382" y="47"/>
                  </a:cubicBezTo>
                  <a:cubicBezTo>
                    <a:pt x="402" y="36"/>
                    <a:pt x="410" y="33"/>
                    <a:pt x="413" y="33"/>
                  </a:cubicBezTo>
                  <a:cubicBezTo>
                    <a:pt x="415" y="34"/>
                    <a:pt x="417" y="35"/>
                    <a:pt x="417" y="37"/>
                  </a:cubicBezTo>
                  <a:cubicBezTo>
                    <a:pt x="421" y="43"/>
                    <a:pt x="415" y="47"/>
                    <a:pt x="400" y="58"/>
                  </a:cubicBezTo>
                  <a:cubicBezTo>
                    <a:pt x="394" y="62"/>
                    <a:pt x="387" y="67"/>
                    <a:pt x="379" y="72"/>
                  </a:cubicBezTo>
                  <a:cubicBezTo>
                    <a:pt x="404" y="58"/>
                    <a:pt x="413" y="54"/>
                    <a:pt x="417" y="55"/>
                  </a:cubicBezTo>
                  <a:cubicBezTo>
                    <a:pt x="419" y="56"/>
                    <a:pt x="420" y="57"/>
                    <a:pt x="421" y="58"/>
                  </a:cubicBezTo>
                  <a:cubicBezTo>
                    <a:pt x="425" y="65"/>
                    <a:pt x="418" y="70"/>
                    <a:pt x="404" y="79"/>
                  </a:cubicBezTo>
                  <a:cubicBezTo>
                    <a:pt x="404" y="79"/>
                    <a:pt x="403" y="80"/>
                    <a:pt x="403" y="80"/>
                  </a:cubicBezTo>
                  <a:cubicBezTo>
                    <a:pt x="437" y="61"/>
                    <a:pt x="448" y="56"/>
                    <a:pt x="452" y="57"/>
                  </a:cubicBezTo>
                  <a:cubicBezTo>
                    <a:pt x="454" y="57"/>
                    <a:pt x="455" y="58"/>
                    <a:pt x="456" y="60"/>
                  </a:cubicBezTo>
                  <a:cubicBezTo>
                    <a:pt x="459" y="64"/>
                    <a:pt x="460" y="67"/>
                    <a:pt x="432" y="85"/>
                  </a:cubicBezTo>
                  <a:cubicBezTo>
                    <a:pt x="443" y="80"/>
                    <a:pt x="448" y="79"/>
                    <a:pt x="450" y="79"/>
                  </a:cubicBezTo>
                  <a:cubicBezTo>
                    <a:pt x="452" y="80"/>
                    <a:pt x="454" y="81"/>
                    <a:pt x="454" y="82"/>
                  </a:cubicBezTo>
                  <a:cubicBezTo>
                    <a:pt x="457" y="87"/>
                    <a:pt x="459" y="89"/>
                    <a:pt x="424" y="112"/>
                  </a:cubicBezTo>
                  <a:cubicBezTo>
                    <a:pt x="443" y="102"/>
                    <a:pt x="450" y="99"/>
                    <a:pt x="453" y="100"/>
                  </a:cubicBezTo>
                  <a:cubicBezTo>
                    <a:pt x="455" y="100"/>
                    <a:pt x="456" y="101"/>
                    <a:pt x="457" y="103"/>
                  </a:cubicBezTo>
                  <a:cubicBezTo>
                    <a:pt x="461" y="109"/>
                    <a:pt x="454" y="114"/>
                    <a:pt x="439" y="125"/>
                  </a:cubicBezTo>
                  <a:cubicBezTo>
                    <a:pt x="453" y="118"/>
                    <a:pt x="459" y="116"/>
                    <a:pt x="462" y="116"/>
                  </a:cubicBezTo>
                  <a:cubicBezTo>
                    <a:pt x="464" y="117"/>
                    <a:pt x="466" y="118"/>
                    <a:pt x="466" y="120"/>
                  </a:cubicBezTo>
                  <a:cubicBezTo>
                    <a:pt x="470" y="125"/>
                    <a:pt x="471" y="128"/>
                    <a:pt x="406" y="169"/>
                  </a:cubicBezTo>
                  <a:cubicBezTo>
                    <a:pt x="432" y="154"/>
                    <a:pt x="441" y="150"/>
                    <a:pt x="445" y="151"/>
                  </a:cubicBezTo>
                  <a:cubicBezTo>
                    <a:pt x="446" y="152"/>
                    <a:pt x="448" y="153"/>
                    <a:pt x="449" y="154"/>
                  </a:cubicBezTo>
                  <a:cubicBezTo>
                    <a:pt x="453" y="162"/>
                    <a:pt x="454" y="163"/>
                    <a:pt x="271" y="273"/>
                  </a:cubicBezTo>
                  <a:cubicBezTo>
                    <a:pt x="219" y="304"/>
                    <a:pt x="155" y="342"/>
                    <a:pt x="109" y="371"/>
                  </a:cubicBezTo>
                  <a:cubicBezTo>
                    <a:pt x="153" y="345"/>
                    <a:pt x="213" y="309"/>
                    <a:pt x="265" y="277"/>
                  </a:cubicBezTo>
                  <a:cubicBezTo>
                    <a:pt x="422" y="181"/>
                    <a:pt x="451" y="164"/>
                    <a:pt x="458" y="166"/>
                  </a:cubicBezTo>
                  <a:cubicBezTo>
                    <a:pt x="460" y="167"/>
                    <a:pt x="462" y="168"/>
                    <a:pt x="462" y="169"/>
                  </a:cubicBezTo>
                  <a:cubicBezTo>
                    <a:pt x="466" y="175"/>
                    <a:pt x="461" y="180"/>
                    <a:pt x="443" y="193"/>
                  </a:cubicBezTo>
                  <a:cubicBezTo>
                    <a:pt x="438" y="196"/>
                    <a:pt x="433" y="199"/>
                    <a:pt x="427" y="203"/>
                  </a:cubicBezTo>
                  <a:cubicBezTo>
                    <a:pt x="444" y="195"/>
                    <a:pt x="452" y="192"/>
                    <a:pt x="456" y="192"/>
                  </a:cubicBezTo>
                  <a:cubicBezTo>
                    <a:pt x="458" y="193"/>
                    <a:pt x="459" y="194"/>
                    <a:pt x="460" y="196"/>
                  </a:cubicBezTo>
                  <a:cubicBezTo>
                    <a:pt x="462" y="200"/>
                    <a:pt x="464" y="202"/>
                    <a:pt x="440" y="218"/>
                  </a:cubicBezTo>
                  <a:cubicBezTo>
                    <a:pt x="455" y="210"/>
                    <a:pt x="461" y="208"/>
                    <a:pt x="464" y="209"/>
                  </a:cubicBezTo>
                  <a:cubicBezTo>
                    <a:pt x="466" y="209"/>
                    <a:pt x="467" y="210"/>
                    <a:pt x="468" y="212"/>
                  </a:cubicBezTo>
                  <a:cubicBezTo>
                    <a:pt x="471" y="217"/>
                    <a:pt x="473" y="220"/>
                    <a:pt x="429" y="248"/>
                  </a:cubicBezTo>
                  <a:cubicBezTo>
                    <a:pt x="450" y="236"/>
                    <a:pt x="459" y="233"/>
                    <a:pt x="462" y="234"/>
                  </a:cubicBezTo>
                  <a:cubicBezTo>
                    <a:pt x="464" y="234"/>
                    <a:pt x="465" y="235"/>
                    <a:pt x="466" y="237"/>
                  </a:cubicBezTo>
                  <a:cubicBezTo>
                    <a:pt x="469" y="242"/>
                    <a:pt x="471" y="245"/>
                    <a:pt x="421" y="276"/>
                  </a:cubicBezTo>
                  <a:cubicBezTo>
                    <a:pt x="451" y="259"/>
                    <a:pt x="461" y="255"/>
                    <a:pt x="465" y="256"/>
                  </a:cubicBezTo>
                  <a:cubicBezTo>
                    <a:pt x="467" y="256"/>
                    <a:pt x="468" y="257"/>
                    <a:pt x="469" y="259"/>
                  </a:cubicBezTo>
                  <a:cubicBezTo>
                    <a:pt x="472" y="264"/>
                    <a:pt x="474" y="267"/>
                    <a:pt x="435" y="292"/>
                  </a:cubicBezTo>
                  <a:cubicBezTo>
                    <a:pt x="448" y="286"/>
                    <a:pt x="456" y="283"/>
                    <a:pt x="459" y="284"/>
                  </a:cubicBezTo>
                  <a:cubicBezTo>
                    <a:pt x="461" y="284"/>
                    <a:pt x="462" y="286"/>
                    <a:pt x="463" y="287"/>
                  </a:cubicBezTo>
                  <a:cubicBezTo>
                    <a:pt x="465" y="291"/>
                    <a:pt x="467" y="293"/>
                    <a:pt x="450" y="305"/>
                  </a:cubicBezTo>
                  <a:cubicBezTo>
                    <a:pt x="462" y="299"/>
                    <a:pt x="468" y="298"/>
                    <a:pt x="470" y="299"/>
                  </a:cubicBezTo>
                  <a:cubicBezTo>
                    <a:pt x="472" y="299"/>
                    <a:pt x="473" y="300"/>
                    <a:pt x="474" y="302"/>
                  </a:cubicBezTo>
                  <a:cubicBezTo>
                    <a:pt x="478" y="308"/>
                    <a:pt x="472" y="312"/>
                    <a:pt x="457" y="323"/>
                  </a:cubicBezTo>
                  <a:cubicBezTo>
                    <a:pt x="454" y="325"/>
                    <a:pt x="450" y="327"/>
                    <a:pt x="446" y="330"/>
                  </a:cubicBezTo>
                  <a:cubicBezTo>
                    <a:pt x="460" y="323"/>
                    <a:pt x="466" y="321"/>
                    <a:pt x="469" y="321"/>
                  </a:cubicBezTo>
                  <a:cubicBezTo>
                    <a:pt x="470" y="322"/>
                    <a:pt x="472" y="323"/>
                    <a:pt x="473" y="324"/>
                  </a:cubicBezTo>
                  <a:cubicBezTo>
                    <a:pt x="476" y="331"/>
                    <a:pt x="470" y="335"/>
                    <a:pt x="455" y="346"/>
                  </a:cubicBezTo>
                  <a:cubicBezTo>
                    <a:pt x="449" y="351"/>
                    <a:pt x="440" y="356"/>
                    <a:pt x="428" y="364"/>
                  </a:cubicBezTo>
                  <a:cubicBezTo>
                    <a:pt x="455" y="349"/>
                    <a:pt x="466" y="344"/>
                    <a:pt x="471" y="345"/>
                  </a:cubicBezTo>
                  <a:cubicBezTo>
                    <a:pt x="472" y="346"/>
                    <a:pt x="474" y="347"/>
                    <a:pt x="475" y="348"/>
                  </a:cubicBezTo>
                  <a:cubicBezTo>
                    <a:pt x="477" y="353"/>
                    <a:pt x="479" y="356"/>
                    <a:pt x="444" y="379"/>
                  </a:cubicBezTo>
                  <a:cubicBezTo>
                    <a:pt x="467" y="366"/>
                    <a:pt x="473" y="364"/>
                    <a:pt x="476" y="365"/>
                  </a:cubicBezTo>
                  <a:cubicBezTo>
                    <a:pt x="477" y="365"/>
                    <a:pt x="479" y="366"/>
                    <a:pt x="480" y="368"/>
                  </a:cubicBezTo>
                  <a:cubicBezTo>
                    <a:pt x="483" y="374"/>
                    <a:pt x="484" y="376"/>
                    <a:pt x="410" y="422"/>
                  </a:cubicBezTo>
                  <a:cubicBezTo>
                    <a:pt x="451" y="398"/>
                    <a:pt x="458" y="395"/>
                    <a:pt x="461" y="396"/>
                  </a:cubicBezTo>
                  <a:cubicBezTo>
                    <a:pt x="463" y="397"/>
                    <a:pt x="464" y="398"/>
                    <a:pt x="465" y="399"/>
                  </a:cubicBezTo>
                  <a:cubicBezTo>
                    <a:pt x="469" y="406"/>
                    <a:pt x="462" y="411"/>
                    <a:pt x="452" y="418"/>
                  </a:cubicBezTo>
                  <a:cubicBezTo>
                    <a:pt x="445" y="423"/>
                    <a:pt x="436" y="429"/>
                    <a:pt x="423" y="437"/>
                  </a:cubicBezTo>
                  <a:cubicBezTo>
                    <a:pt x="442" y="427"/>
                    <a:pt x="447" y="426"/>
                    <a:pt x="450" y="426"/>
                  </a:cubicBezTo>
                  <a:cubicBezTo>
                    <a:pt x="451" y="427"/>
                    <a:pt x="453" y="428"/>
                    <a:pt x="454" y="429"/>
                  </a:cubicBezTo>
                  <a:cubicBezTo>
                    <a:pt x="457" y="436"/>
                    <a:pt x="458" y="436"/>
                    <a:pt x="368" y="497"/>
                  </a:cubicBezTo>
                  <a:cubicBezTo>
                    <a:pt x="448" y="448"/>
                    <a:pt x="453" y="446"/>
                    <a:pt x="457" y="447"/>
                  </a:cubicBezTo>
                  <a:cubicBezTo>
                    <a:pt x="459" y="448"/>
                    <a:pt x="460" y="449"/>
                    <a:pt x="461" y="450"/>
                  </a:cubicBezTo>
                  <a:cubicBezTo>
                    <a:pt x="465" y="456"/>
                    <a:pt x="462" y="458"/>
                    <a:pt x="431" y="479"/>
                  </a:cubicBezTo>
                  <a:cubicBezTo>
                    <a:pt x="430" y="480"/>
                    <a:pt x="428" y="481"/>
                    <a:pt x="426" y="482"/>
                  </a:cubicBezTo>
                  <a:cubicBezTo>
                    <a:pt x="442" y="473"/>
                    <a:pt x="447" y="472"/>
                    <a:pt x="449" y="473"/>
                  </a:cubicBezTo>
                  <a:cubicBezTo>
                    <a:pt x="451" y="473"/>
                    <a:pt x="453" y="475"/>
                    <a:pt x="453" y="476"/>
                  </a:cubicBezTo>
                  <a:cubicBezTo>
                    <a:pt x="457" y="482"/>
                    <a:pt x="457" y="483"/>
                    <a:pt x="400" y="524"/>
                  </a:cubicBezTo>
                  <a:cubicBezTo>
                    <a:pt x="467" y="484"/>
                    <a:pt x="470" y="482"/>
                    <a:pt x="475" y="483"/>
                  </a:cubicBezTo>
                  <a:cubicBezTo>
                    <a:pt x="476" y="484"/>
                    <a:pt x="478" y="485"/>
                    <a:pt x="479" y="486"/>
                  </a:cubicBezTo>
                  <a:cubicBezTo>
                    <a:pt x="482" y="492"/>
                    <a:pt x="478" y="495"/>
                    <a:pt x="456" y="511"/>
                  </a:cubicBezTo>
                  <a:cubicBezTo>
                    <a:pt x="451" y="515"/>
                    <a:pt x="446" y="518"/>
                    <a:pt x="441" y="522"/>
                  </a:cubicBezTo>
                  <a:cubicBezTo>
                    <a:pt x="447" y="519"/>
                    <a:pt x="448" y="519"/>
                    <a:pt x="450" y="520"/>
                  </a:cubicBezTo>
                  <a:cubicBezTo>
                    <a:pt x="451" y="520"/>
                    <a:pt x="453" y="521"/>
                    <a:pt x="453" y="523"/>
                  </a:cubicBezTo>
                  <a:cubicBezTo>
                    <a:pt x="456" y="527"/>
                    <a:pt x="457" y="528"/>
                    <a:pt x="431" y="549"/>
                  </a:cubicBezTo>
                  <a:cubicBezTo>
                    <a:pt x="447" y="539"/>
                    <a:pt x="448" y="540"/>
                    <a:pt x="451" y="540"/>
                  </a:cubicBezTo>
                  <a:cubicBezTo>
                    <a:pt x="452" y="541"/>
                    <a:pt x="454" y="542"/>
                    <a:pt x="454" y="543"/>
                  </a:cubicBezTo>
                  <a:cubicBezTo>
                    <a:pt x="456" y="546"/>
                    <a:pt x="456" y="546"/>
                    <a:pt x="449" y="564"/>
                  </a:cubicBezTo>
                  <a:cubicBezTo>
                    <a:pt x="449" y="564"/>
                    <a:pt x="449" y="564"/>
                    <a:pt x="449" y="565"/>
                  </a:cubicBezTo>
                  <a:cubicBezTo>
                    <a:pt x="449" y="565"/>
                    <a:pt x="449" y="565"/>
                    <a:pt x="449" y="565"/>
                  </a:cubicBezTo>
                  <a:cubicBezTo>
                    <a:pt x="463" y="556"/>
                    <a:pt x="464" y="555"/>
                    <a:pt x="467" y="556"/>
                  </a:cubicBezTo>
                  <a:cubicBezTo>
                    <a:pt x="469" y="556"/>
                    <a:pt x="470" y="557"/>
                    <a:pt x="471" y="559"/>
                  </a:cubicBezTo>
                  <a:cubicBezTo>
                    <a:pt x="473" y="562"/>
                    <a:pt x="472" y="565"/>
                    <a:pt x="469" y="567"/>
                  </a:cubicBezTo>
                  <a:cubicBezTo>
                    <a:pt x="468" y="567"/>
                    <a:pt x="468" y="567"/>
                    <a:pt x="467" y="568"/>
                  </a:cubicBezTo>
                  <a:cubicBezTo>
                    <a:pt x="465" y="569"/>
                    <a:pt x="459" y="572"/>
                    <a:pt x="455" y="575"/>
                  </a:cubicBezTo>
                  <a:cubicBezTo>
                    <a:pt x="440" y="584"/>
                    <a:pt x="439" y="585"/>
                    <a:pt x="436" y="584"/>
                  </a:cubicBezTo>
                  <a:cubicBezTo>
                    <a:pt x="434" y="584"/>
                    <a:pt x="433" y="583"/>
                    <a:pt x="432" y="581"/>
                  </a:cubicBezTo>
                  <a:cubicBezTo>
                    <a:pt x="431" y="578"/>
                    <a:pt x="431" y="578"/>
                    <a:pt x="438" y="560"/>
                  </a:cubicBezTo>
                  <a:cubicBezTo>
                    <a:pt x="438" y="559"/>
                    <a:pt x="438" y="559"/>
                    <a:pt x="438" y="559"/>
                  </a:cubicBezTo>
                  <a:cubicBezTo>
                    <a:pt x="432" y="563"/>
                    <a:pt x="424" y="568"/>
                    <a:pt x="417" y="572"/>
                  </a:cubicBezTo>
                  <a:cubicBezTo>
                    <a:pt x="379" y="595"/>
                    <a:pt x="379" y="595"/>
                    <a:pt x="375" y="594"/>
                  </a:cubicBezTo>
                  <a:cubicBezTo>
                    <a:pt x="374" y="594"/>
                    <a:pt x="372" y="593"/>
                    <a:pt x="371" y="591"/>
                  </a:cubicBezTo>
                  <a:cubicBezTo>
                    <a:pt x="369" y="586"/>
                    <a:pt x="368" y="586"/>
                    <a:pt x="396" y="563"/>
                  </a:cubicBezTo>
                  <a:cubicBezTo>
                    <a:pt x="396" y="563"/>
                    <a:pt x="395" y="563"/>
                    <a:pt x="395" y="563"/>
                  </a:cubicBezTo>
                  <a:cubicBezTo>
                    <a:pt x="340" y="597"/>
                    <a:pt x="339" y="597"/>
                    <a:pt x="335" y="596"/>
                  </a:cubicBezTo>
                  <a:cubicBezTo>
                    <a:pt x="334" y="596"/>
                    <a:pt x="332" y="595"/>
                    <a:pt x="331" y="593"/>
                  </a:cubicBezTo>
                  <a:cubicBezTo>
                    <a:pt x="328" y="587"/>
                    <a:pt x="332" y="584"/>
                    <a:pt x="353" y="569"/>
                  </a:cubicBezTo>
                  <a:cubicBezTo>
                    <a:pt x="358" y="565"/>
                    <a:pt x="364" y="561"/>
                    <a:pt x="370" y="557"/>
                  </a:cubicBezTo>
                  <a:cubicBezTo>
                    <a:pt x="319" y="588"/>
                    <a:pt x="316" y="589"/>
                    <a:pt x="312" y="588"/>
                  </a:cubicBezTo>
                  <a:cubicBezTo>
                    <a:pt x="310" y="587"/>
                    <a:pt x="309" y="586"/>
                    <a:pt x="308" y="585"/>
                  </a:cubicBezTo>
                  <a:cubicBezTo>
                    <a:pt x="305" y="579"/>
                    <a:pt x="305" y="579"/>
                    <a:pt x="370" y="531"/>
                  </a:cubicBezTo>
                  <a:cubicBezTo>
                    <a:pt x="373" y="529"/>
                    <a:pt x="377" y="526"/>
                    <a:pt x="381" y="523"/>
                  </a:cubicBezTo>
                  <a:cubicBezTo>
                    <a:pt x="371" y="530"/>
                    <a:pt x="360" y="536"/>
                    <a:pt x="351" y="542"/>
                  </a:cubicBezTo>
                  <a:cubicBezTo>
                    <a:pt x="270" y="592"/>
                    <a:pt x="266" y="593"/>
                    <a:pt x="261" y="592"/>
                  </a:cubicBezTo>
                  <a:cubicBezTo>
                    <a:pt x="259" y="592"/>
                    <a:pt x="258" y="591"/>
                    <a:pt x="257" y="589"/>
                  </a:cubicBezTo>
                  <a:cubicBezTo>
                    <a:pt x="254" y="584"/>
                    <a:pt x="255" y="581"/>
                    <a:pt x="290" y="558"/>
                  </a:cubicBezTo>
                  <a:cubicBezTo>
                    <a:pt x="292" y="556"/>
                    <a:pt x="295" y="555"/>
                    <a:pt x="298" y="553"/>
                  </a:cubicBezTo>
                  <a:cubicBezTo>
                    <a:pt x="243" y="585"/>
                    <a:pt x="239" y="587"/>
                    <a:pt x="235" y="586"/>
                  </a:cubicBezTo>
                  <a:cubicBezTo>
                    <a:pt x="234" y="585"/>
                    <a:pt x="232" y="584"/>
                    <a:pt x="232" y="583"/>
                  </a:cubicBezTo>
                  <a:cubicBezTo>
                    <a:pt x="228" y="576"/>
                    <a:pt x="227" y="575"/>
                    <a:pt x="330" y="507"/>
                  </a:cubicBezTo>
                  <a:cubicBezTo>
                    <a:pt x="324" y="511"/>
                    <a:pt x="318" y="515"/>
                    <a:pt x="312" y="518"/>
                  </a:cubicBezTo>
                  <a:cubicBezTo>
                    <a:pt x="190" y="593"/>
                    <a:pt x="175" y="601"/>
                    <a:pt x="169" y="599"/>
                  </a:cubicBezTo>
                  <a:cubicBezTo>
                    <a:pt x="168" y="599"/>
                    <a:pt x="166" y="597"/>
                    <a:pt x="165" y="596"/>
                  </a:cubicBezTo>
                  <a:cubicBezTo>
                    <a:pt x="162" y="590"/>
                    <a:pt x="168" y="585"/>
                    <a:pt x="178" y="578"/>
                  </a:cubicBezTo>
                  <a:cubicBezTo>
                    <a:pt x="184" y="574"/>
                    <a:pt x="192" y="568"/>
                    <a:pt x="204" y="561"/>
                  </a:cubicBezTo>
                  <a:cubicBezTo>
                    <a:pt x="153" y="591"/>
                    <a:pt x="139" y="598"/>
                    <a:pt x="134" y="596"/>
                  </a:cubicBezTo>
                  <a:cubicBezTo>
                    <a:pt x="132" y="596"/>
                    <a:pt x="130" y="595"/>
                    <a:pt x="130" y="593"/>
                  </a:cubicBezTo>
                  <a:cubicBezTo>
                    <a:pt x="127" y="588"/>
                    <a:pt x="125" y="586"/>
                    <a:pt x="166" y="559"/>
                  </a:cubicBezTo>
                  <a:cubicBezTo>
                    <a:pt x="111" y="592"/>
                    <a:pt x="95" y="599"/>
                    <a:pt x="90" y="598"/>
                  </a:cubicBezTo>
                  <a:cubicBezTo>
                    <a:pt x="88" y="598"/>
                    <a:pt x="87" y="597"/>
                    <a:pt x="86" y="595"/>
                  </a:cubicBezTo>
                  <a:cubicBezTo>
                    <a:pt x="83" y="590"/>
                    <a:pt x="82" y="588"/>
                    <a:pt x="133" y="555"/>
                  </a:cubicBezTo>
                  <a:cubicBezTo>
                    <a:pt x="73" y="591"/>
                    <a:pt x="55" y="600"/>
                    <a:pt x="49" y="600"/>
                  </a:cubicBezTo>
                  <a:close/>
                  <a:moveTo>
                    <a:pt x="461" y="565"/>
                  </a:moveTo>
                  <a:cubicBezTo>
                    <a:pt x="461" y="566"/>
                    <a:pt x="462" y="566"/>
                    <a:pt x="462" y="567"/>
                  </a:cubicBezTo>
                  <a:cubicBezTo>
                    <a:pt x="462" y="566"/>
                    <a:pt x="461" y="566"/>
                    <a:pt x="461" y="565"/>
                  </a:cubicBezTo>
                  <a:close/>
                  <a:moveTo>
                    <a:pt x="235" y="389"/>
                  </a:moveTo>
                  <a:cubicBezTo>
                    <a:pt x="193" y="414"/>
                    <a:pt x="149" y="440"/>
                    <a:pt x="114" y="462"/>
                  </a:cubicBezTo>
                  <a:cubicBezTo>
                    <a:pt x="149" y="441"/>
                    <a:pt x="193" y="414"/>
                    <a:pt x="235" y="389"/>
                  </a:cubicBezTo>
                  <a:close/>
                  <a:moveTo>
                    <a:pt x="387" y="332"/>
                  </a:moveTo>
                  <a:cubicBezTo>
                    <a:pt x="343" y="358"/>
                    <a:pt x="283" y="394"/>
                    <a:pt x="230" y="427"/>
                  </a:cubicBezTo>
                  <a:cubicBezTo>
                    <a:pt x="283" y="395"/>
                    <a:pt x="343" y="360"/>
                    <a:pt x="387" y="332"/>
                  </a:cubicBezTo>
                  <a:close/>
                  <a:moveTo>
                    <a:pt x="171" y="264"/>
                  </a:moveTo>
                  <a:cubicBezTo>
                    <a:pt x="153" y="275"/>
                    <a:pt x="135" y="286"/>
                    <a:pt x="119" y="296"/>
                  </a:cubicBezTo>
                  <a:cubicBezTo>
                    <a:pt x="135" y="286"/>
                    <a:pt x="153" y="275"/>
                    <a:pt x="171"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000" tIns="216000" rIns="36000" bIns="45720" numCol="1" anchor="ctr" anchorCtr="0" compatLnSpc="1">
              <a:prstTxWarp prst="textNoShape">
                <a:avLst/>
              </a:prstTxWarp>
            </a:bodyPr>
            <a:lstStyle/>
            <a:p>
              <a:pPr algn="ctr">
                <a:lnSpc>
                  <a:spcPct val="80000"/>
                </a:lnSpc>
              </a:pPr>
              <a:r>
                <a:rPr lang="en-US" sz="1200" dirty="0"/>
                <a:t>Evaluation in Quick Check 1.0</a:t>
              </a:r>
            </a:p>
          </p:txBody>
        </p:sp>
        <p:sp>
          <p:nvSpPr>
            <p:cNvPr id="111" name="Freeform 320"/>
            <p:cNvSpPr>
              <a:spLocks/>
            </p:cNvSpPr>
            <p:nvPr/>
          </p:nvSpPr>
          <p:spPr bwMode="gray">
            <a:xfrm>
              <a:off x="1416997" y="-2590006"/>
              <a:ext cx="1993900" cy="2808288"/>
            </a:xfrm>
            <a:custGeom>
              <a:avLst/>
              <a:gdLst>
                <a:gd name="T0" fmla="*/ 9 w 532"/>
                <a:gd name="T1" fmla="*/ 487 h 749"/>
                <a:gd name="T2" fmla="*/ 11 w 532"/>
                <a:gd name="T3" fmla="*/ 640 h 749"/>
                <a:gd name="T4" fmla="*/ 13 w 532"/>
                <a:gd name="T5" fmla="*/ 712 h 749"/>
                <a:gd name="T6" fmla="*/ 129 w 532"/>
                <a:gd name="T7" fmla="*/ 730 h 749"/>
                <a:gd name="T8" fmla="*/ 189 w 532"/>
                <a:gd name="T9" fmla="*/ 731 h 749"/>
                <a:gd name="T10" fmla="*/ 283 w 532"/>
                <a:gd name="T11" fmla="*/ 730 h 749"/>
                <a:gd name="T12" fmla="*/ 350 w 532"/>
                <a:gd name="T13" fmla="*/ 733 h 749"/>
                <a:gd name="T14" fmla="*/ 415 w 532"/>
                <a:gd name="T15" fmla="*/ 730 h 749"/>
                <a:gd name="T16" fmla="*/ 441 w 532"/>
                <a:gd name="T17" fmla="*/ 725 h 749"/>
                <a:gd name="T18" fmla="*/ 439 w 532"/>
                <a:gd name="T19" fmla="*/ 646 h 749"/>
                <a:gd name="T20" fmla="*/ 439 w 532"/>
                <a:gd name="T21" fmla="*/ 568 h 749"/>
                <a:gd name="T22" fmla="*/ 438 w 532"/>
                <a:gd name="T23" fmla="*/ 528 h 749"/>
                <a:gd name="T24" fmla="*/ 440 w 532"/>
                <a:gd name="T25" fmla="*/ 448 h 749"/>
                <a:gd name="T26" fmla="*/ 437 w 532"/>
                <a:gd name="T27" fmla="*/ 381 h 749"/>
                <a:gd name="T28" fmla="*/ 438 w 532"/>
                <a:gd name="T29" fmla="*/ 299 h 749"/>
                <a:gd name="T30" fmla="*/ 440 w 532"/>
                <a:gd name="T31" fmla="*/ 255 h 749"/>
                <a:gd name="T32" fmla="*/ 439 w 532"/>
                <a:gd name="T33" fmla="*/ 232 h 749"/>
                <a:gd name="T34" fmla="*/ 438 w 532"/>
                <a:gd name="T35" fmla="*/ 216 h 749"/>
                <a:gd name="T36" fmla="*/ 443 w 532"/>
                <a:gd name="T37" fmla="*/ 221 h 749"/>
                <a:gd name="T38" fmla="*/ 409 w 532"/>
                <a:gd name="T39" fmla="*/ 221 h 749"/>
                <a:gd name="T40" fmla="*/ 371 w 532"/>
                <a:gd name="T41" fmla="*/ 221 h 749"/>
                <a:gd name="T42" fmla="*/ 367 w 532"/>
                <a:gd name="T43" fmla="*/ 211 h 749"/>
                <a:gd name="T44" fmla="*/ 417 w 532"/>
                <a:gd name="T45" fmla="*/ 144 h 749"/>
                <a:gd name="T46" fmla="*/ 446 w 532"/>
                <a:gd name="T47" fmla="*/ 100 h 749"/>
                <a:gd name="T48" fmla="*/ 505 w 532"/>
                <a:gd name="T49" fmla="*/ 19 h 749"/>
                <a:gd name="T50" fmla="*/ 523 w 532"/>
                <a:gd name="T51" fmla="*/ 20 h 749"/>
                <a:gd name="T52" fmla="*/ 512 w 532"/>
                <a:gd name="T53" fmla="*/ 26 h 749"/>
                <a:gd name="T54" fmla="*/ 489 w 532"/>
                <a:gd name="T55" fmla="*/ 40 h 749"/>
                <a:gd name="T56" fmla="*/ 463 w 532"/>
                <a:gd name="T57" fmla="*/ 66 h 749"/>
                <a:gd name="T58" fmla="*/ 434 w 532"/>
                <a:gd name="T59" fmla="*/ 91 h 749"/>
                <a:gd name="T60" fmla="*/ 404 w 532"/>
                <a:gd name="T61" fmla="*/ 117 h 749"/>
                <a:gd name="T62" fmla="*/ 381 w 532"/>
                <a:gd name="T63" fmla="*/ 134 h 749"/>
                <a:gd name="T64" fmla="*/ 357 w 532"/>
                <a:gd name="T65" fmla="*/ 148 h 749"/>
                <a:gd name="T66" fmla="*/ 319 w 532"/>
                <a:gd name="T67" fmla="*/ 183 h 749"/>
                <a:gd name="T68" fmla="*/ 310 w 532"/>
                <a:gd name="T69" fmla="*/ 190 h 749"/>
                <a:gd name="T70" fmla="*/ 292 w 532"/>
                <a:gd name="T71" fmla="*/ 202 h 749"/>
                <a:gd name="T72" fmla="*/ 252 w 532"/>
                <a:gd name="T73" fmla="*/ 222 h 749"/>
                <a:gd name="T74" fmla="*/ 267 w 532"/>
                <a:gd name="T75" fmla="*/ 217 h 749"/>
                <a:gd name="T76" fmla="*/ 206 w 532"/>
                <a:gd name="T77" fmla="*/ 221 h 749"/>
                <a:gd name="T78" fmla="*/ 134 w 532"/>
                <a:gd name="T79" fmla="*/ 219 h 749"/>
                <a:gd name="T80" fmla="*/ 102 w 532"/>
                <a:gd name="T81" fmla="*/ 216 h 749"/>
                <a:gd name="T82" fmla="*/ 61 w 532"/>
                <a:gd name="T83" fmla="*/ 213 h 749"/>
                <a:gd name="T84" fmla="*/ 83 w 532"/>
                <a:gd name="T85" fmla="*/ 214 h 749"/>
                <a:gd name="T86" fmla="*/ 148 w 532"/>
                <a:gd name="T87" fmla="*/ 212 h 749"/>
                <a:gd name="T88" fmla="*/ 319 w 532"/>
                <a:gd name="T89" fmla="*/ 169 h 749"/>
                <a:gd name="T90" fmla="*/ 428 w 532"/>
                <a:gd name="T91" fmla="*/ 79 h 749"/>
                <a:gd name="T92" fmla="*/ 514 w 532"/>
                <a:gd name="T93" fmla="*/ 9 h 749"/>
                <a:gd name="T94" fmla="*/ 509 w 532"/>
                <a:gd name="T95" fmla="*/ 39 h 749"/>
                <a:gd name="T96" fmla="*/ 432 w 532"/>
                <a:gd name="T97" fmla="*/ 144 h 749"/>
                <a:gd name="T98" fmla="*/ 378 w 532"/>
                <a:gd name="T99" fmla="*/ 219 h 749"/>
                <a:gd name="T100" fmla="*/ 371 w 532"/>
                <a:gd name="T101" fmla="*/ 207 h 749"/>
                <a:gd name="T102" fmla="*/ 441 w 532"/>
                <a:gd name="T103" fmla="*/ 208 h 749"/>
                <a:gd name="T104" fmla="*/ 451 w 532"/>
                <a:gd name="T105" fmla="*/ 216 h 749"/>
                <a:gd name="T106" fmla="*/ 452 w 532"/>
                <a:gd name="T107" fmla="*/ 384 h 749"/>
                <a:gd name="T108" fmla="*/ 450 w 532"/>
                <a:gd name="T109" fmla="*/ 482 h 749"/>
                <a:gd name="T110" fmla="*/ 448 w 532"/>
                <a:gd name="T111" fmla="*/ 649 h 749"/>
                <a:gd name="T112" fmla="*/ 443 w 532"/>
                <a:gd name="T113" fmla="*/ 740 h 749"/>
                <a:gd name="T114" fmla="*/ 269 w 532"/>
                <a:gd name="T115" fmla="*/ 742 h 749"/>
                <a:gd name="T116" fmla="*/ 12 w 532"/>
                <a:gd name="T117" fmla="*/ 740 h 749"/>
                <a:gd name="T118" fmla="*/ 3 w 532"/>
                <a:gd name="T119" fmla="*/ 730 h 749"/>
                <a:gd name="T120" fmla="*/ 1 w 532"/>
                <a:gd name="T121" fmla="*/ 637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 h="749">
                  <a:moveTo>
                    <a:pt x="10" y="254"/>
                  </a:moveTo>
                  <a:cubicBezTo>
                    <a:pt x="13" y="282"/>
                    <a:pt x="10" y="318"/>
                    <a:pt x="12" y="349"/>
                  </a:cubicBezTo>
                  <a:cubicBezTo>
                    <a:pt x="12" y="352"/>
                    <a:pt x="10" y="348"/>
                    <a:pt x="11" y="356"/>
                  </a:cubicBezTo>
                  <a:cubicBezTo>
                    <a:pt x="13" y="385"/>
                    <a:pt x="12" y="431"/>
                    <a:pt x="9" y="467"/>
                  </a:cubicBezTo>
                  <a:cubicBezTo>
                    <a:pt x="9" y="465"/>
                    <a:pt x="9" y="465"/>
                    <a:pt x="9" y="465"/>
                  </a:cubicBezTo>
                  <a:cubicBezTo>
                    <a:pt x="9" y="472"/>
                    <a:pt x="10" y="480"/>
                    <a:pt x="10" y="487"/>
                  </a:cubicBezTo>
                  <a:cubicBezTo>
                    <a:pt x="10" y="487"/>
                    <a:pt x="10" y="485"/>
                    <a:pt x="9" y="487"/>
                  </a:cubicBezTo>
                  <a:cubicBezTo>
                    <a:pt x="10" y="488"/>
                    <a:pt x="10" y="500"/>
                    <a:pt x="10" y="503"/>
                  </a:cubicBezTo>
                  <a:cubicBezTo>
                    <a:pt x="10" y="506"/>
                    <a:pt x="9" y="505"/>
                    <a:pt x="9" y="509"/>
                  </a:cubicBezTo>
                  <a:cubicBezTo>
                    <a:pt x="10" y="513"/>
                    <a:pt x="10" y="513"/>
                    <a:pt x="10" y="513"/>
                  </a:cubicBezTo>
                  <a:cubicBezTo>
                    <a:pt x="13" y="525"/>
                    <a:pt x="10" y="541"/>
                    <a:pt x="11" y="557"/>
                  </a:cubicBezTo>
                  <a:cubicBezTo>
                    <a:pt x="11" y="556"/>
                    <a:pt x="11" y="554"/>
                    <a:pt x="10" y="556"/>
                  </a:cubicBezTo>
                  <a:cubicBezTo>
                    <a:pt x="12" y="581"/>
                    <a:pt x="12" y="612"/>
                    <a:pt x="13" y="640"/>
                  </a:cubicBezTo>
                  <a:cubicBezTo>
                    <a:pt x="12" y="639"/>
                    <a:pt x="11" y="638"/>
                    <a:pt x="11" y="640"/>
                  </a:cubicBezTo>
                  <a:cubicBezTo>
                    <a:pt x="12" y="641"/>
                    <a:pt x="13" y="650"/>
                    <a:pt x="13" y="657"/>
                  </a:cubicBezTo>
                  <a:cubicBezTo>
                    <a:pt x="11" y="661"/>
                    <a:pt x="14" y="670"/>
                    <a:pt x="13" y="679"/>
                  </a:cubicBezTo>
                  <a:cubicBezTo>
                    <a:pt x="13" y="679"/>
                    <a:pt x="13" y="679"/>
                    <a:pt x="13" y="679"/>
                  </a:cubicBezTo>
                  <a:cubicBezTo>
                    <a:pt x="14" y="685"/>
                    <a:pt x="12" y="688"/>
                    <a:pt x="14" y="694"/>
                  </a:cubicBezTo>
                  <a:cubicBezTo>
                    <a:pt x="13" y="698"/>
                    <a:pt x="13" y="698"/>
                    <a:pt x="13" y="698"/>
                  </a:cubicBezTo>
                  <a:cubicBezTo>
                    <a:pt x="15" y="701"/>
                    <a:pt x="12" y="707"/>
                    <a:pt x="13" y="713"/>
                  </a:cubicBezTo>
                  <a:cubicBezTo>
                    <a:pt x="13" y="712"/>
                    <a:pt x="13" y="712"/>
                    <a:pt x="13" y="712"/>
                  </a:cubicBezTo>
                  <a:cubicBezTo>
                    <a:pt x="14" y="717"/>
                    <a:pt x="13" y="720"/>
                    <a:pt x="13" y="725"/>
                  </a:cubicBezTo>
                  <a:cubicBezTo>
                    <a:pt x="13" y="725"/>
                    <a:pt x="13" y="725"/>
                    <a:pt x="13" y="725"/>
                  </a:cubicBezTo>
                  <a:cubicBezTo>
                    <a:pt x="13" y="727"/>
                    <a:pt x="13" y="733"/>
                    <a:pt x="13" y="730"/>
                  </a:cubicBezTo>
                  <a:cubicBezTo>
                    <a:pt x="15" y="730"/>
                    <a:pt x="17" y="730"/>
                    <a:pt x="18" y="730"/>
                  </a:cubicBezTo>
                  <a:cubicBezTo>
                    <a:pt x="21" y="730"/>
                    <a:pt x="23" y="730"/>
                    <a:pt x="23" y="729"/>
                  </a:cubicBezTo>
                  <a:cubicBezTo>
                    <a:pt x="27" y="730"/>
                    <a:pt x="12" y="730"/>
                    <a:pt x="18" y="732"/>
                  </a:cubicBezTo>
                  <a:cubicBezTo>
                    <a:pt x="54" y="730"/>
                    <a:pt x="92" y="730"/>
                    <a:pt x="129" y="730"/>
                  </a:cubicBezTo>
                  <a:cubicBezTo>
                    <a:pt x="133" y="731"/>
                    <a:pt x="135" y="731"/>
                    <a:pt x="136" y="732"/>
                  </a:cubicBezTo>
                  <a:cubicBezTo>
                    <a:pt x="140" y="731"/>
                    <a:pt x="150" y="731"/>
                    <a:pt x="153" y="731"/>
                  </a:cubicBezTo>
                  <a:cubicBezTo>
                    <a:pt x="152" y="731"/>
                    <a:pt x="156" y="731"/>
                    <a:pt x="158" y="731"/>
                  </a:cubicBezTo>
                  <a:cubicBezTo>
                    <a:pt x="164" y="732"/>
                    <a:pt x="165" y="730"/>
                    <a:pt x="172" y="730"/>
                  </a:cubicBezTo>
                  <a:cubicBezTo>
                    <a:pt x="169" y="731"/>
                    <a:pt x="168" y="731"/>
                    <a:pt x="169" y="732"/>
                  </a:cubicBezTo>
                  <a:cubicBezTo>
                    <a:pt x="176" y="731"/>
                    <a:pt x="184" y="731"/>
                    <a:pt x="191" y="730"/>
                  </a:cubicBezTo>
                  <a:cubicBezTo>
                    <a:pt x="190" y="731"/>
                    <a:pt x="188" y="731"/>
                    <a:pt x="189" y="731"/>
                  </a:cubicBezTo>
                  <a:cubicBezTo>
                    <a:pt x="197" y="730"/>
                    <a:pt x="203" y="732"/>
                    <a:pt x="211" y="731"/>
                  </a:cubicBezTo>
                  <a:cubicBezTo>
                    <a:pt x="208" y="732"/>
                    <a:pt x="208" y="732"/>
                    <a:pt x="208" y="732"/>
                  </a:cubicBezTo>
                  <a:cubicBezTo>
                    <a:pt x="219" y="733"/>
                    <a:pt x="211" y="730"/>
                    <a:pt x="221" y="730"/>
                  </a:cubicBezTo>
                  <a:cubicBezTo>
                    <a:pt x="219" y="731"/>
                    <a:pt x="220" y="731"/>
                    <a:pt x="219" y="731"/>
                  </a:cubicBezTo>
                  <a:cubicBezTo>
                    <a:pt x="228" y="730"/>
                    <a:pt x="243" y="730"/>
                    <a:pt x="252" y="730"/>
                  </a:cubicBezTo>
                  <a:cubicBezTo>
                    <a:pt x="252" y="730"/>
                    <a:pt x="252" y="730"/>
                    <a:pt x="252" y="730"/>
                  </a:cubicBezTo>
                  <a:cubicBezTo>
                    <a:pt x="262" y="730"/>
                    <a:pt x="272" y="730"/>
                    <a:pt x="283" y="730"/>
                  </a:cubicBezTo>
                  <a:cubicBezTo>
                    <a:pt x="287" y="730"/>
                    <a:pt x="282" y="732"/>
                    <a:pt x="293" y="732"/>
                  </a:cubicBezTo>
                  <a:cubicBezTo>
                    <a:pt x="292" y="730"/>
                    <a:pt x="311" y="731"/>
                    <a:pt x="304" y="729"/>
                  </a:cubicBezTo>
                  <a:cubicBezTo>
                    <a:pt x="313" y="729"/>
                    <a:pt x="328" y="730"/>
                    <a:pt x="334" y="729"/>
                  </a:cubicBezTo>
                  <a:cubicBezTo>
                    <a:pt x="330" y="730"/>
                    <a:pt x="338" y="731"/>
                    <a:pt x="331" y="732"/>
                  </a:cubicBezTo>
                  <a:cubicBezTo>
                    <a:pt x="336" y="733"/>
                    <a:pt x="336" y="733"/>
                    <a:pt x="336" y="733"/>
                  </a:cubicBezTo>
                  <a:cubicBezTo>
                    <a:pt x="335" y="733"/>
                    <a:pt x="330" y="732"/>
                    <a:pt x="332" y="733"/>
                  </a:cubicBezTo>
                  <a:cubicBezTo>
                    <a:pt x="336" y="733"/>
                    <a:pt x="347" y="733"/>
                    <a:pt x="350" y="733"/>
                  </a:cubicBezTo>
                  <a:cubicBezTo>
                    <a:pt x="357" y="732"/>
                    <a:pt x="364" y="730"/>
                    <a:pt x="375" y="729"/>
                  </a:cubicBezTo>
                  <a:cubicBezTo>
                    <a:pt x="370" y="730"/>
                    <a:pt x="378" y="731"/>
                    <a:pt x="374" y="732"/>
                  </a:cubicBezTo>
                  <a:cubicBezTo>
                    <a:pt x="390" y="728"/>
                    <a:pt x="390" y="728"/>
                    <a:pt x="390" y="728"/>
                  </a:cubicBezTo>
                  <a:cubicBezTo>
                    <a:pt x="394" y="728"/>
                    <a:pt x="391" y="730"/>
                    <a:pt x="396" y="729"/>
                  </a:cubicBezTo>
                  <a:cubicBezTo>
                    <a:pt x="396" y="729"/>
                    <a:pt x="398" y="728"/>
                    <a:pt x="400" y="728"/>
                  </a:cubicBezTo>
                  <a:cubicBezTo>
                    <a:pt x="401" y="728"/>
                    <a:pt x="416" y="728"/>
                    <a:pt x="417" y="729"/>
                  </a:cubicBezTo>
                  <a:cubicBezTo>
                    <a:pt x="419" y="730"/>
                    <a:pt x="411" y="730"/>
                    <a:pt x="415" y="730"/>
                  </a:cubicBezTo>
                  <a:cubicBezTo>
                    <a:pt x="422" y="730"/>
                    <a:pt x="423" y="730"/>
                    <a:pt x="429" y="730"/>
                  </a:cubicBezTo>
                  <a:cubicBezTo>
                    <a:pt x="430" y="730"/>
                    <a:pt x="430" y="730"/>
                    <a:pt x="430" y="730"/>
                  </a:cubicBezTo>
                  <a:cubicBezTo>
                    <a:pt x="434" y="730"/>
                    <a:pt x="443" y="729"/>
                    <a:pt x="438" y="728"/>
                  </a:cubicBezTo>
                  <a:cubicBezTo>
                    <a:pt x="435" y="728"/>
                    <a:pt x="439" y="729"/>
                    <a:pt x="435" y="729"/>
                  </a:cubicBezTo>
                  <a:cubicBezTo>
                    <a:pt x="436" y="728"/>
                    <a:pt x="439" y="728"/>
                    <a:pt x="442" y="728"/>
                  </a:cubicBezTo>
                  <a:cubicBezTo>
                    <a:pt x="437" y="734"/>
                    <a:pt x="441" y="723"/>
                    <a:pt x="439" y="722"/>
                  </a:cubicBezTo>
                  <a:cubicBezTo>
                    <a:pt x="440" y="724"/>
                    <a:pt x="440" y="724"/>
                    <a:pt x="441" y="725"/>
                  </a:cubicBezTo>
                  <a:cubicBezTo>
                    <a:pt x="439" y="716"/>
                    <a:pt x="439" y="706"/>
                    <a:pt x="438" y="695"/>
                  </a:cubicBezTo>
                  <a:cubicBezTo>
                    <a:pt x="438" y="695"/>
                    <a:pt x="440" y="699"/>
                    <a:pt x="439" y="701"/>
                  </a:cubicBezTo>
                  <a:cubicBezTo>
                    <a:pt x="441" y="687"/>
                    <a:pt x="438" y="673"/>
                    <a:pt x="439" y="662"/>
                  </a:cubicBezTo>
                  <a:cubicBezTo>
                    <a:pt x="440" y="664"/>
                    <a:pt x="438" y="663"/>
                    <a:pt x="439" y="663"/>
                  </a:cubicBezTo>
                  <a:cubicBezTo>
                    <a:pt x="439" y="657"/>
                    <a:pt x="440" y="657"/>
                    <a:pt x="439" y="653"/>
                  </a:cubicBezTo>
                  <a:cubicBezTo>
                    <a:pt x="440" y="652"/>
                    <a:pt x="439" y="647"/>
                    <a:pt x="439" y="643"/>
                  </a:cubicBezTo>
                  <a:cubicBezTo>
                    <a:pt x="438" y="641"/>
                    <a:pt x="439" y="642"/>
                    <a:pt x="439" y="646"/>
                  </a:cubicBezTo>
                  <a:cubicBezTo>
                    <a:pt x="439" y="640"/>
                    <a:pt x="438" y="616"/>
                    <a:pt x="439" y="602"/>
                  </a:cubicBezTo>
                  <a:cubicBezTo>
                    <a:pt x="438" y="602"/>
                    <a:pt x="437" y="593"/>
                    <a:pt x="437" y="590"/>
                  </a:cubicBezTo>
                  <a:cubicBezTo>
                    <a:pt x="438" y="591"/>
                    <a:pt x="438" y="591"/>
                    <a:pt x="438" y="591"/>
                  </a:cubicBezTo>
                  <a:cubicBezTo>
                    <a:pt x="439" y="588"/>
                    <a:pt x="438" y="581"/>
                    <a:pt x="439" y="580"/>
                  </a:cubicBezTo>
                  <a:cubicBezTo>
                    <a:pt x="438" y="573"/>
                    <a:pt x="440" y="606"/>
                    <a:pt x="439" y="597"/>
                  </a:cubicBezTo>
                  <a:cubicBezTo>
                    <a:pt x="440" y="595"/>
                    <a:pt x="437" y="584"/>
                    <a:pt x="439" y="586"/>
                  </a:cubicBezTo>
                  <a:cubicBezTo>
                    <a:pt x="439" y="580"/>
                    <a:pt x="438" y="574"/>
                    <a:pt x="439" y="568"/>
                  </a:cubicBezTo>
                  <a:cubicBezTo>
                    <a:pt x="438" y="569"/>
                    <a:pt x="440" y="573"/>
                    <a:pt x="440" y="568"/>
                  </a:cubicBezTo>
                  <a:cubicBezTo>
                    <a:pt x="440" y="559"/>
                    <a:pt x="440" y="565"/>
                    <a:pt x="439" y="558"/>
                  </a:cubicBezTo>
                  <a:cubicBezTo>
                    <a:pt x="439" y="553"/>
                    <a:pt x="439" y="553"/>
                    <a:pt x="439" y="553"/>
                  </a:cubicBezTo>
                  <a:cubicBezTo>
                    <a:pt x="438" y="553"/>
                    <a:pt x="439" y="545"/>
                    <a:pt x="438" y="548"/>
                  </a:cubicBezTo>
                  <a:cubicBezTo>
                    <a:pt x="439" y="547"/>
                    <a:pt x="437" y="535"/>
                    <a:pt x="439" y="536"/>
                  </a:cubicBezTo>
                  <a:cubicBezTo>
                    <a:pt x="440" y="537"/>
                    <a:pt x="440" y="537"/>
                    <a:pt x="440" y="537"/>
                  </a:cubicBezTo>
                  <a:cubicBezTo>
                    <a:pt x="440" y="533"/>
                    <a:pt x="439" y="531"/>
                    <a:pt x="438" y="528"/>
                  </a:cubicBezTo>
                  <a:cubicBezTo>
                    <a:pt x="438" y="527"/>
                    <a:pt x="439" y="526"/>
                    <a:pt x="439" y="526"/>
                  </a:cubicBezTo>
                  <a:cubicBezTo>
                    <a:pt x="437" y="526"/>
                    <a:pt x="439" y="517"/>
                    <a:pt x="437" y="512"/>
                  </a:cubicBezTo>
                  <a:cubicBezTo>
                    <a:pt x="438" y="504"/>
                    <a:pt x="437" y="491"/>
                    <a:pt x="439" y="487"/>
                  </a:cubicBezTo>
                  <a:cubicBezTo>
                    <a:pt x="438" y="481"/>
                    <a:pt x="437" y="475"/>
                    <a:pt x="438" y="468"/>
                  </a:cubicBezTo>
                  <a:cubicBezTo>
                    <a:pt x="438" y="469"/>
                    <a:pt x="438" y="471"/>
                    <a:pt x="439" y="472"/>
                  </a:cubicBezTo>
                  <a:cubicBezTo>
                    <a:pt x="439" y="467"/>
                    <a:pt x="439" y="466"/>
                    <a:pt x="438" y="462"/>
                  </a:cubicBezTo>
                  <a:cubicBezTo>
                    <a:pt x="439" y="463"/>
                    <a:pt x="439" y="453"/>
                    <a:pt x="440" y="448"/>
                  </a:cubicBezTo>
                  <a:cubicBezTo>
                    <a:pt x="440" y="442"/>
                    <a:pt x="438" y="444"/>
                    <a:pt x="438" y="443"/>
                  </a:cubicBezTo>
                  <a:cubicBezTo>
                    <a:pt x="440" y="437"/>
                    <a:pt x="436" y="425"/>
                    <a:pt x="438" y="418"/>
                  </a:cubicBezTo>
                  <a:cubicBezTo>
                    <a:pt x="439" y="420"/>
                    <a:pt x="439" y="427"/>
                    <a:pt x="440" y="422"/>
                  </a:cubicBezTo>
                  <a:cubicBezTo>
                    <a:pt x="442" y="416"/>
                    <a:pt x="438" y="410"/>
                    <a:pt x="439" y="401"/>
                  </a:cubicBezTo>
                  <a:cubicBezTo>
                    <a:pt x="438" y="403"/>
                    <a:pt x="438" y="403"/>
                    <a:pt x="438" y="403"/>
                  </a:cubicBezTo>
                  <a:cubicBezTo>
                    <a:pt x="439" y="399"/>
                    <a:pt x="437" y="390"/>
                    <a:pt x="438" y="391"/>
                  </a:cubicBezTo>
                  <a:cubicBezTo>
                    <a:pt x="438" y="388"/>
                    <a:pt x="439" y="380"/>
                    <a:pt x="437" y="381"/>
                  </a:cubicBezTo>
                  <a:cubicBezTo>
                    <a:pt x="439" y="366"/>
                    <a:pt x="436" y="344"/>
                    <a:pt x="439" y="334"/>
                  </a:cubicBezTo>
                  <a:cubicBezTo>
                    <a:pt x="439" y="332"/>
                    <a:pt x="439" y="327"/>
                    <a:pt x="439" y="328"/>
                  </a:cubicBezTo>
                  <a:cubicBezTo>
                    <a:pt x="438" y="331"/>
                    <a:pt x="439" y="333"/>
                    <a:pt x="439" y="334"/>
                  </a:cubicBezTo>
                  <a:cubicBezTo>
                    <a:pt x="439" y="332"/>
                    <a:pt x="438" y="332"/>
                    <a:pt x="438" y="332"/>
                  </a:cubicBezTo>
                  <a:cubicBezTo>
                    <a:pt x="438" y="327"/>
                    <a:pt x="438" y="323"/>
                    <a:pt x="440" y="328"/>
                  </a:cubicBezTo>
                  <a:cubicBezTo>
                    <a:pt x="441" y="317"/>
                    <a:pt x="437" y="317"/>
                    <a:pt x="437" y="303"/>
                  </a:cubicBezTo>
                  <a:cubicBezTo>
                    <a:pt x="438" y="304"/>
                    <a:pt x="438" y="303"/>
                    <a:pt x="438" y="299"/>
                  </a:cubicBezTo>
                  <a:cubicBezTo>
                    <a:pt x="437" y="291"/>
                    <a:pt x="437" y="291"/>
                    <a:pt x="437" y="291"/>
                  </a:cubicBezTo>
                  <a:cubicBezTo>
                    <a:pt x="437" y="283"/>
                    <a:pt x="439" y="287"/>
                    <a:pt x="440" y="286"/>
                  </a:cubicBezTo>
                  <a:cubicBezTo>
                    <a:pt x="440" y="282"/>
                    <a:pt x="440" y="276"/>
                    <a:pt x="439" y="274"/>
                  </a:cubicBezTo>
                  <a:cubicBezTo>
                    <a:pt x="440" y="268"/>
                    <a:pt x="440" y="268"/>
                    <a:pt x="440" y="268"/>
                  </a:cubicBezTo>
                  <a:cubicBezTo>
                    <a:pt x="439" y="272"/>
                    <a:pt x="440" y="264"/>
                    <a:pt x="439" y="262"/>
                  </a:cubicBezTo>
                  <a:cubicBezTo>
                    <a:pt x="440" y="264"/>
                    <a:pt x="440" y="264"/>
                    <a:pt x="440" y="264"/>
                  </a:cubicBezTo>
                  <a:cubicBezTo>
                    <a:pt x="440" y="264"/>
                    <a:pt x="440" y="258"/>
                    <a:pt x="440" y="255"/>
                  </a:cubicBezTo>
                  <a:cubicBezTo>
                    <a:pt x="439" y="256"/>
                    <a:pt x="439" y="262"/>
                    <a:pt x="438" y="265"/>
                  </a:cubicBezTo>
                  <a:cubicBezTo>
                    <a:pt x="438" y="262"/>
                    <a:pt x="438" y="259"/>
                    <a:pt x="437" y="255"/>
                  </a:cubicBezTo>
                  <a:cubicBezTo>
                    <a:pt x="439" y="256"/>
                    <a:pt x="438" y="248"/>
                    <a:pt x="438" y="244"/>
                  </a:cubicBezTo>
                  <a:cubicBezTo>
                    <a:pt x="439" y="240"/>
                    <a:pt x="437" y="239"/>
                    <a:pt x="437" y="238"/>
                  </a:cubicBezTo>
                  <a:cubicBezTo>
                    <a:pt x="438" y="238"/>
                    <a:pt x="438" y="231"/>
                    <a:pt x="438" y="235"/>
                  </a:cubicBezTo>
                  <a:cubicBezTo>
                    <a:pt x="439" y="236"/>
                    <a:pt x="438" y="238"/>
                    <a:pt x="438" y="240"/>
                  </a:cubicBezTo>
                  <a:cubicBezTo>
                    <a:pt x="439" y="237"/>
                    <a:pt x="440" y="238"/>
                    <a:pt x="439" y="232"/>
                  </a:cubicBezTo>
                  <a:cubicBezTo>
                    <a:pt x="438" y="228"/>
                    <a:pt x="437" y="233"/>
                    <a:pt x="437" y="225"/>
                  </a:cubicBezTo>
                  <a:cubicBezTo>
                    <a:pt x="438" y="227"/>
                    <a:pt x="438" y="227"/>
                    <a:pt x="439" y="229"/>
                  </a:cubicBezTo>
                  <a:cubicBezTo>
                    <a:pt x="439" y="221"/>
                    <a:pt x="439" y="221"/>
                    <a:pt x="439" y="221"/>
                  </a:cubicBezTo>
                  <a:cubicBezTo>
                    <a:pt x="438" y="221"/>
                    <a:pt x="438" y="221"/>
                    <a:pt x="438" y="221"/>
                  </a:cubicBezTo>
                  <a:cubicBezTo>
                    <a:pt x="438" y="220"/>
                    <a:pt x="439" y="221"/>
                    <a:pt x="439" y="220"/>
                  </a:cubicBezTo>
                  <a:cubicBezTo>
                    <a:pt x="438" y="220"/>
                    <a:pt x="438" y="219"/>
                    <a:pt x="438" y="217"/>
                  </a:cubicBezTo>
                  <a:cubicBezTo>
                    <a:pt x="438" y="216"/>
                    <a:pt x="438" y="216"/>
                    <a:pt x="438" y="216"/>
                  </a:cubicBezTo>
                  <a:cubicBezTo>
                    <a:pt x="438" y="216"/>
                    <a:pt x="438" y="216"/>
                    <a:pt x="438" y="216"/>
                  </a:cubicBezTo>
                  <a:cubicBezTo>
                    <a:pt x="438" y="216"/>
                    <a:pt x="438" y="216"/>
                    <a:pt x="438" y="216"/>
                  </a:cubicBezTo>
                  <a:cubicBezTo>
                    <a:pt x="438" y="215"/>
                    <a:pt x="438" y="215"/>
                    <a:pt x="438" y="215"/>
                  </a:cubicBezTo>
                  <a:cubicBezTo>
                    <a:pt x="438" y="215"/>
                    <a:pt x="438" y="215"/>
                    <a:pt x="438" y="215"/>
                  </a:cubicBezTo>
                  <a:cubicBezTo>
                    <a:pt x="438" y="215"/>
                    <a:pt x="438" y="215"/>
                    <a:pt x="438" y="215"/>
                  </a:cubicBezTo>
                  <a:cubicBezTo>
                    <a:pt x="438" y="215"/>
                    <a:pt x="438" y="215"/>
                    <a:pt x="438" y="215"/>
                  </a:cubicBezTo>
                  <a:cubicBezTo>
                    <a:pt x="433" y="211"/>
                    <a:pt x="444" y="222"/>
                    <a:pt x="443" y="221"/>
                  </a:cubicBezTo>
                  <a:cubicBezTo>
                    <a:pt x="443" y="221"/>
                    <a:pt x="443" y="221"/>
                    <a:pt x="443" y="221"/>
                  </a:cubicBezTo>
                  <a:cubicBezTo>
                    <a:pt x="443" y="221"/>
                    <a:pt x="443" y="221"/>
                    <a:pt x="443" y="221"/>
                  </a:cubicBezTo>
                  <a:cubicBezTo>
                    <a:pt x="441" y="221"/>
                    <a:pt x="441" y="221"/>
                    <a:pt x="441" y="221"/>
                  </a:cubicBezTo>
                  <a:cubicBezTo>
                    <a:pt x="438" y="221"/>
                    <a:pt x="435" y="221"/>
                    <a:pt x="435" y="222"/>
                  </a:cubicBezTo>
                  <a:cubicBezTo>
                    <a:pt x="431" y="222"/>
                    <a:pt x="426" y="221"/>
                    <a:pt x="423" y="221"/>
                  </a:cubicBezTo>
                  <a:cubicBezTo>
                    <a:pt x="423" y="221"/>
                    <a:pt x="423" y="221"/>
                    <a:pt x="423" y="221"/>
                  </a:cubicBezTo>
                  <a:cubicBezTo>
                    <a:pt x="419" y="220"/>
                    <a:pt x="413" y="220"/>
                    <a:pt x="409" y="221"/>
                  </a:cubicBezTo>
                  <a:cubicBezTo>
                    <a:pt x="409" y="221"/>
                    <a:pt x="409" y="221"/>
                    <a:pt x="409" y="221"/>
                  </a:cubicBezTo>
                  <a:cubicBezTo>
                    <a:pt x="407" y="221"/>
                    <a:pt x="401" y="221"/>
                    <a:pt x="398" y="222"/>
                  </a:cubicBezTo>
                  <a:cubicBezTo>
                    <a:pt x="391" y="221"/>
                    <a:pt x="395" y="218"/>
                    <a:pt x="388" y="219"/>
                  </a:cubicBezTo>
                  <a:cubicBezTo>
                    <a:pt x="382" y="219"/>
                    <a:pt x="378" y="221"/>
                    <a:pt x="381" y="222"/>
                  </a:cubicBezTo>
                  <a:cubicBezTo>
                    <a:pt x="372" y="221"/>
                    <a:pt x="372" y="221"/>
                    <a:pt x="372" y="221"/>
                  </a:cubicBezTo>
                  <a:cubicBezTo>
                    <a:pt x="372" y="221"/>
                    <a:pt x="372" y="221"/>
                    <a:pt x="372" y="221"/>
                  </a:cubicBezTo>
                  <a:cubicBezTo>
                    <a:pt x="371" y="221"/>
                    <a:pt x="371" y="221"/>
                    <a:pt x="371" y="221"/>
                  </a:cubicBezTo>
                  <a:cubicBezTo>
                    <a:pt x="371" y="221"/>
                    <a:pt x="371" y="221"/>
                    <a:pt x="371" y="221"/>
                  </a:cubicBezTo>
                  <a:cubicBezTo>
                    <a:pt x="371" y="221"/>
                    <a:pt x="371" y="221"/>
                    <a:pt x="371" y="221"/>
                  </a:cubicBezTo>
                  <a:cubicBezTo>
                    <a:pt x="369" y="217"/>
                    <a:pt x="376" y="231"/>
                    <a:pt x="366" y="212"/>
                  </a:cubicBezTo>
                  <a:cubicBezTo>
                    <a:pt x="366" y="212"/>
                    <a:pt x="366" y="212"/>
                    <a:pt x="366" y="212"/>
                  </a:cubicBezTo>
                  <a:cubicBezTo>
                    <a:pt x="366" y="212"/>
                    <a:pt x="366" y="212"/>
                    <a:pt x="366" y="212"/>
                  </a:cubicBezTo>
                  <a:cubicBezTo>
                    <a:pt x="367" y="212"/>
                    <a:pt x="367" y="212"/>
                    <a:pt x="367" y="212"/>
                  </a:cubicBezTo>
                  <a:cubicBezTo>
                    <a:pt x="367" y="211"/>
                    <a:pt x="367" y="211"/>
                    <a:pt x="367" y="211"/>
                  </a:cubicBezTo>
                  <a:cubicBezTo>
                    <a:pt x="369" y="209"/>
                    <a:pt x="369" y="209"/>
                    <a:pt x="369" y="209"/>
                  </a:cubicBezTo>
                  <a:cubicBezTo>
                    <a:pt x="371" y="205"/>
                    <a:pt x="371" y="205"/>
                    <a:pt x="371" y="205"/>
                  </a:cubicBezTo>
                  <a:cubicBezTo>
                    <a:pt x="375" y="200"/>
                    <a:pt x="378" y="195"/>
                    <a:pt x="382" y="191"/>
                  </a:cubicBezTo>
                  <a:cubicBezTo>
                    <a:pt x="383" y="190"/>
                    <a:pt x="382" y="191"/>
                    <a:pt x="383" y="188"/>
                  </a:cubicBezTo>
                  <a:cubicBezTo>
                    <a:pt x="394" y="174"/>
                    <a:pt x="403" y="158"/>
                    <a:pt x="413" y="149"/>
                  </a:cubicBezTo>
                  <a:cubicBezTo>
                    <a:pt x="411" y="153"/>
                    <a:pt x="414" y="149"/>
                    <a:pt x="414" y="150"/>
                  </a:cubicBezTo>
                  <a:cubicBezTo>
                    <a:pt x="416" y="146"/>
                    <a:pt x="418" y="146"/>
                    <a:pt x="417" y="144"/>
                  </a:cubicBezTo>
                  <a:cubicBezTo>
                    <a:pt x="416" y="144"/>
                    <a:pt x="416" y="143"/>
                    <a:pt x="413" y="147"/>
                  </a:cubicBezTo>
                  <a:cubicBezTo>
                    <a:pt x="419" y="139"/>
                    <a:pt x="428" y="126"/>
                    <a:pt x="432" y="122"/>
                  </a:cubicBezTo>
                  <a:cubicBezTo>
                    <a:pt x="430" y="124"/>
                    <a:pt x="431" y="122"/>
                    <a:pt x="432" y="120"/>
                  </a:cubicBezTo>
                  <a:cubicBezTo>
                    <a:pt x="433" y="122"/>
                    <a:pt x="437" y="116"/>
                    <a:pt x="440" y="111"/>
                  </a:cubicBezTo>
                  <a:cubicBezTo>
                    <a:pt x="440" y="110"/>
                    <a:pt x="440" y="110"/>
                    <a:pt x="440" y="110"/>
                  </a:cubicBezTo>
                  <a:cubicBezTo>
                    <a:pt x="443" y="108"/>
                    <a:pt x="443" y="108"/>
                    <a:pt x="443" y="108"/>
                  </a:cubicBezTo>
                  <a:cubicBezTo>
                    <a:pt x="444" y="106"/>
                    <a:pt x="442" y="104"/>
                    <a:pt x="446" y="100"/>
                  </a:cubicBezTo>
                  <a:cubicBezTo>
                    <a:pt x="447" y="100"/>
                    <a:pt x="447" y="100"/>
                    <a:pt x="448" y="100"/>
                  </a:cubicBezTo>
                  <a:cubicBezTo>
                    <a:pt x="451" y="95"/>
                    <a:pt x="455" y="87"/>
                    <a:pt x="459" y="83"/>
                  </a:cubicBezTo>
                  <a:cubicBezTo>
                    <a:pt x="463" y="79"/>
                    <a:pt x="463" y="79"/>
                    <a:pt x="463" y="79"/>
                  </a:cubicBezTo>
                  <a:cubicBezTo>
                    <a:pt x="465" y="77"/>
                    <a:pt x="467" y="73"/>
                    <a:pt x="464" y="76"/>
                  </a:cubicBezTo>
                  <a:cubicBezTo>
                    <a:pt x="471" y="68"/>
                    <a:pt x="475" y="63"/>
                    <a:pt x="478" y="61"/>
                  </a:cubicBezTo>
                  <a:cubicBezTo>
                    <a:pt x="482" y="52"/>
                    <a:pt x="488" y="43"/>
                    <a:pt x="495" y="33"/>
                  </a:cubicBezTo>
                  <a:cubicBezTo>
                    <a:pt x="505" y="19"/>
                    <a:pt x="505" y="19"/>
                    <a:pt x="505" y="19"/>
                  </a:cubicBezTo>
                  <a:cubicBezTo>
                    <a:pt x="510" y="12"/>
                    <a:pt x="510" y="12"/>
                    <a:pt x="510" y="12"/>
                  </a:cubicBezTo>
                  <a:cubicBezTo>
                    <a:pt x="511" y="10"/>
                    <a:pt x="511" y="10"/>
                    <a:pt x="511" y="10"/>
                  </a:cubicBezTo>
                  <a:cubicBezTo>
                    <a:pt x="512" y="9"/>
                    <a:pt x="512" y="9"/>
                    <a:pt x="512" y="9"/>
                  </a:cubicBezTo>
                  <a:cubicBezTo>
                    <a:pt x="512" y="9"/>
                    <a:pt x="512" y="9"/>
                    <a:pt x="512" y="9"/>
                  </a:cubicBezTo>
                  <a:cubicBezTo>
                    <a:pt x="501" y="0"/>
                    <a:pt x="525" y="23"/>
                    <a:pt x="523" y="20"/>
                  </a:cubicBezTo>
                  <a:cubicBezTo>
                    <a:pt x="523" y="20"/>
                    <a:pt x="523" y="20"/>
                    <a:pt x="523" y="20"/>
                  </a:cubicBezTo>
                  <a:cubicBezTo>
                    <a:pt x="523" y="20"/>
                    <a:pt x="523" y="20"/>
                    <a:pt x="523" y="20"/>
                  </a:cubicBezTo>
                  <a:cubicBezTo>
                    <a:pt x="523" y="21"/>
                    <a:pt x="523" y="21"/>
                    <a:pt x="523" y="21"/>
                  </a:cubicBezTo>
                  <a:cubicBezTo>
                    <a:pt x="523" y="21"/>
                    <a:pt x="523" y="21"/>
                    <a:pt x="523" y="21"/>
                  </a:cubicBezTo>
                  <a:cubicBezTo>
                    <a:pt x="522" y="21"/>
                    <a:pt x="522" y="21"/>
                    <a:pt x="522" y="21"/>
                  </a:cubicBezTo>
                  <a:cubicBezTo>
                    <a:pt x="519" y="24"/>
                    <a:pt x="519" y="24"/>
                    <a:pt x="519" y="24"/>
                  </a:cubicBezTo>
                  <a:cubicBezTo>
                    <a:pt x="519" y="23"/>
                    <a:pt x="519" y="23"/>
                    <a:pt x="519" y="23"/>
                  </a:cubicBezTo>
                  <a:cubicBezTo>
                    <a:pt x="514" y="26"/>
                    <a:pt x="517" y="26"/>
                    <a:pt x="514" y="28"/>
                  </a:cubicBezTo>
                  <a:cubicBezTo>
                    <a:pt x="515" y="26"/>
                    <a:pt x="509" y="29"/>
                    <a:pt x="512" y="26"/>
                  </a:cubicBezTo>
                  <a:cubicBezTo>
                    <a:pt x="505" y="30"/>
                    <a:pt x="505" y="34"/>
                    <a:pt x="501" y="37"/>
                  </a:cubicBezTo>
                  <a:cubicBezTo>
                    <a:pt x="501" y="38"/>
                    <a:pt x="504" y="34"/>
                    <a:pt x="504" y="36"/>
                  </a:cubicBezTo>
                  <a:cubicBezTo>
                    <a:pt x="503" y="36"/>
                    <a:pt x="494" y="42"/>
                    <a:pt x="494" y="44"/>
                  </a:cubicBezTo>
                  <a:cubicBezTo>
                    <a:pt x="492" y="45"/>
                    <a:pt x="493" y="43"/>
                    <a:pt x="493" y="42"/>
                  </a:cubicBezTo>
                  <a:cubicBezTo>
                    <a:pt x="490" y="46"/>
                    <a:pt x="490" y="46"/>
                    <a:pt x="490" y="46"/>
                  </a:cubicBezTo>
                  <a:cubicBezTo>
                    <a:pt x="484" y="48"/>
                    <a:pt x="499" y="34"/>
                    <a:pt x="493" y="37"/>
                  </a:cubicBezTo>
                  <a:cubicBezTo>
                    <a:pt x="489" y="40"/>
                    <a:pt x="489" y="40"/>
                    <a:pt x="489" y="40"/>
                  </a:cubicBezTo>
                  <a:cubicBezTo>
                    <a:pt x="485" y="42"/>
                    <a:pt x="498" y="31"/>
                    <a:pt x="488" y="38"/>
                  </a:cubicBezTo>
                  <a:cubicBezTo>
                    <a:pt x="485" y="42"/>
                    <a:pt x="482" y="46"/>
                    <a:pt x="486" y="44"/>
                  </a:cubicBezTo>
                  <a:cubicBezTo>
                    <a:pt x="478" y="50"/>
                    <a:pt x="485" y="49"/>
                    <a:pt x="476" y="56"/>
                  </a:cubicBezTo>
                  <a:cubicBezTo>
                    <a:pt x="473" y="57"/>
                    <a:pt x="483" y="50"/>
                    <a:pt x="480" y="51"/>
                  </a:cubicBezTo>
                  <a:cubicBezTo>
                    <a:pt x="475" y="53"/>
                    <a:pt x="472" y="58"/>
                    <a:pt x="468" y="61"/>
                  </a:cubicBezTo>
                  <a:cubicBezTo>
                    <a:pt x="473" y="58"/>
                    <a:pt x="470" y="62"/>
                    <a:pt x="468" y="64"/>
                  </a:cubicBezTo>
                  <a:cubicBezTo>
                    <a:pt x="463" y="67"/>
                    <a:pt x="470" y="61"/>
                    <a:pt x="463" y="66"/>
                  </a:cubicBezTo>
                  <a:cubicBezTo>
                    <a:pt x="463" y="67"/>
                    <a:pt x="457" y="72"/>
                    <a:pt x="463" y="69"/>
                  </a:cubicBezTo>
                  <a:cubicBezTo>
                    <a:pt x="461" y="72"/>
                    <a:pt x="456" y="73"/>
                    <a:pt x="453" y="77"/>
                  </a:cubicBezTo>
                  <a:cubicBezTo>
                    <a:pt x="450" y="78"/>
                    <a:pt x="458" y="70"/>
                    <a:pt x="450" y="75"/>
                  </a:cubicBezTo>
                  <a:cubicBezTo>
                    <a:pt x="452" y="75"/>
                    <a:pt x="443" y="83"/>
                    <a:pt x="447" y="82"/>
                  </a:cubicBezTo>
                  <a:cubicBezTo>
                    <a:pt x="444" y="83"/>
                    <a:pt x="444" y="83"/>
                    <a:pt x="445" y="81"/>
                  </a:cubicBezTo>
                  <a:cubicBezTo>
                    <a:pt x="441" y="83"/>
                    <a:pt x="437" y="90"/>
                    <a:pt x="434" y="89"/>
                  </a:cubicBezTo>
                  <a:cubicBezTo>
                    <a:pt x="434" y="91"/>
                    <a:pt x="434" y="91"/>
                    <a:pt x="434" y="91"/>
                  </a:cubicBezTo>
                  <a:cubicBezTo>
                    <a:pt x="432" y="92"/>
                    <a:pt x="430" y="93"/>
                    <a:pt x="428" y="94"/>
                  </a:cubicBezTo>
                  <a:cubicBezTo>
                    <a:pt x="424" y="97"/>
                    <a:pt x="417" y="104"/>
                    <a:pt x="417" y="103"/>
                  </a:cubicBezTo>
                  <a:cubicBezTo>
                    <a:pt x="416" y="104"/>
                    <a:pt x="408" y="110"/>
                    <a:pt x="412" y="108"/>
                  </a:cubicBezTo>
                  <a:cubicBezTo>
                    <a:pt x="417" y="105"/>
                    <a:pt x="417" y="103"/>
                    <a:pt x="420" y="102"/>
                  </a:cubicBezTo>
                  <a:cubicBezTo>
                    <a:pt x="416" y="104"/>
                    <a:pt x="413" y="108"/>
                    <a:pt x="411" y="111"/>
                  </a:cubicBezTo>
                  <a:cubicBezTo>
                    <a:pt x="410" y="111"/>
                    <a:pt x="410" y="111"/>
                    <a:pt x="410" y="111"/>
                  </a:cubicBezTo>
                  <a:cubicBezTo>
                    <a:pt x="408" y="112"/>
                    <a:pt x="404" y="115"/>
                    <a:pt x="404" y="117"/>
                  </a:cubicBezTo>
                  <a:cubicBezTo>
                    <a:pt x="405" y="115"/>
                    <a:pt x="404" y="115"/>
                    <a:pt x="402" y="116"/>
                  </a:cubicBezTo>
                  <a:cubicBezTo>
                    <a:pt x="401" y="119"/>
                    <a:pt x="401" y="119"/>
                    <a:pt x="401" y="119"/>
                  </a:cubicBezTo>
                  <a:cubicBezTo>
                    <a:pt x="395" y="125"/>
                    <a:pt x="399" y="118"/>
                    <a:pt x="392" y="124"/>
                  </a:cubicBezTo>
                  <a:cubicBezTo>
                    <a:pt x="397" y="119"/>
                    <a:pt x="397" y="119"/>
                    <a:pt x="397" y="119"/>
                  </a:cubicBezTo>
                  <a:cubicBezTo>
                    <a:pt x="396" y="120"/>
                    <a:pt x="393" y="121"/>
                    <a:pt x="390" y="124"/>
                  </a:cubicBezTo>
                  <a:cubicBezTo>
                    <a:pt x="389" y="126"/>
                    <a:pt x="387" y="129"/>
                    <a:pt x="387" y="130"/>
                  </a:cubicBezTo>
                  <a:cubicBezTo>
                    <a:pt x="383" y="133"/>
                    <a:pt x="384" y="131"/>
                    <a:pt x="381" y="134"/>
                  </a:cubicBezTo>
                  <a:cubicBezTo>
                    <a:pt x="385" y="129"/>
                    <a:pt x="385" y="129"/>
                    <a:pt x="385" y="129"/>
                  </a:cubicBezTo>
                  <a:cubicBezTo>
                    <a:pt x="386" y="129"/>
                    <a:pt x="381" y="131"/>
                    <a:pt x="376" y="135"/>
                  </a:cubicBezTo>
                  <a:cubicBezTo>
                    <a:pt x="373" y="138"/>
                    <a:pt x="369" y="143"/>
                    <a:pt x="374" y="139"/>
                  </a:cubicBezTo>
                  <a:cubicBezTo>
                    <a:pt x="372" y="141"/>
                    <a:pt x="368" y="143"/>
                    <a:pt x="369" y="141"/>
                  </a:cubicBezTo>
                  <a:cubicBezTo>
                    <a:pt x="364" y="146"/>
                    <a:pt x="371" y="142"/>
                    <a:pt x="366" y="146"/>
                  </a:cubicBezTo>
                  <a:cubicBezTo>
                    <a:pt x="364" y="147"/>
                    <a:pt x="357" y="151"/>
                    <a:pt x="353" y="154"/>
                  </a:cubicBezTo>
                  <a:cubicBezTo>
                    <a:pt x="357" y="148"/>
                    <a:pt x="357" y="148"/>
                    <a:pt x="357" y="148"/>
                  </a:cubicBezTo>
                  <a:cubicBezTo>
                    <a:pt x="353" y="151"/>
                    <a:pt x="353" y="151"/>
                    <a:pt x="353" y="151"/>
                  </a:cubicBezTo>
                  <a:cubicBezTo>
                    <a:pt x="357" y="146"/>
                    <a:pt x="350" y="152"/>
                    <a:pt x="352" y="149"/>
                  </a:cubicBezTo>
                  <a:cubicBezTo>
                    <a:pt x="349" y="150"/>
                    <a:pt x="347" y="153"/>
                    <a:pt x="345" y="155"/>
                  </a:cubicBezTo>
                  <a:cubicBezTo>
                    <a:pt x="353" y="151"/>
                    <a:pt x="339" y="164"/>
                    <a:pt x="342" y="164"/>
                  </a:cubicBezTo>
                  <a:cubicBezTo>
                    <a:pt x="333" y="172"/>
                    <a:pt x="333" y="164"/>
                    <a:pt x="326" y="175"/>
                  </a:cubicBezTo>
                  <a:cubicBezTo>
                    <a:pt x="328" y="174"/>
                    <a:pt x="324" y="179"/>
                    <a:pt x="329" y="174"/>
                  </a:cubicBezTo>
                  <a:cubicBezTo>
                    <a:pt x="323" y="178"/>
                    <a:pt x="327" y="178"/>
                    <a:pt x="319" y="183"/>
                  </a:cubicBezTo>
                  <a:cubicBezTo>
                    <a:pt x="324" y="178"/>
                    <a:pt x="312" y="186"/>
                    <a:pt x="319" y="179"/>
                  </a:cubicBezTo>
                  <a:cubicBezTo>
                    <a:pt x="319" y="180"/>
                    <a:pt x="324" y="176"/>
                    <a:pt x="325" y="175"/>
                  </a:cubicBezTo>
                  <a:cubicBezTo>
                    <a:pt x="322" y="176"/>
                    <a:pt x="324" y="173"/>
                    <a:pt x="318" y="178"/>
                  </a:cubicBezTo>
                  <a:cubicBezTo>
                    <a:pt x="314" y="181"/>
                    <a:pt x="309" y="185"/>
                    <a:pt x="311" y="185"/>
                  </a:cubicBezTo>
                  <a:cubicBezTo>
                    <a:pt x="312" y="186"/>
                    <a:pt x="316" y="181"/>
                    <a:pt x="315" y="183"/>
                  </a:cubicBezTo>
                  <a:cubicBezTo>
                    <a:pt x="308" y="190"/>
                    <a:pt x="305" y="189"/>
                    <a:pt x="303" y="193"/>
                  </a:cubicBezTo>
                  <a:cubicBezTo>
                    <a:pt x="308" y="189"/>
                    <a:pt x="310" y="189"/>
                    <a:pt x="310" y="190"/>
                  </a:cubicBezTo>
                  <a:cubicBezTo>
                    <a:pt x="305" y="195"/>
                    <a:pt x="305" y="195"/>
                    <a:pt x="305" y="195"/>
                  </a:cubicBezTo>
                  <a:cubicBezTo>
                    <a:pt x="306" y="193"/>
                    <a:pt x="306" y="193"/>
                    <a:pt x="306" y="193"/>
                  </a:cubicBezTo>
                  <a:cubicBezTo>
                    <a:pt x="297" y="200"/>
                    <a:pt x="304" y="196"/>
                    <a:pt x="296" y="203"/>
                  </a:cubicBezTo>
                  <a:cubicBezTo>
                    <a:pt x="291" y="205"/>
                    <a:pt x="291" y="205"/>
                    <a:pt x="291" y="205"/>
                  </a:cubicBezTo>
                  <a:cubicBezTo>
                    <a:pt x="292" y="202"/>
                    <a:pt x="303" y="196"/>
                    <a:pt x="300" y="195"/>
                  </a:cubicBezTo>
                  <a:cubicBezTo>
                    <a:pt x="295" y="199"/>
                    <a:pt x="294" y="202"/>
                    <a:pt x="288" y="205"/>
                  </a:cubicBezTo>
                  <a:cubicBezTo>
                    <a:pt x="289" y="204"/>
                    <a:pt x="291" y="203"/>
                    <a:pt x="292" y="202"/>
                  </a:cubicBezTo>
                  <a:cubicBezTo>
                    <a:pt x="290" y="203"/>
                    <a:pt x="286" y="202"/>
                    <a:pt x="280" y="210"/>
                  </a:cubicBezTo>
                  <a:cubicBezTo>
                    <a:pt x="276" y="214"/>
                    <a:pt x="279" y="211"/>
                    <a:pt x="279" y="212"/>
                  </a:cubicBezTo>
                  <a:cubicBezTo>
                    <a:pt x="275" y="216"/>
                    <a:pt x="273" y="218"/>
                    <a:pt x="270" y="220"/>
                  </a:cubicBezTo>
                  <a:cubicBezTo>
                    <a:pt x="269" y="222"/>
                    <a:pt x="269" y="222"/>
                    <a:pt x="269" y="222"/>
                  </a:cubicBezTo>
                  <a:cubicBezTo>
                    <a:pt x="258" y="226"/>
                    <a:pt x="264" y="223"/>
                    <a:pt x="261" y="224"/>
                  </a:cubicBezTo>
                  <a:cubicBezTo>
                    <a:pt x="260" y="224"/>
                    <a:pt x="258" y="224"/>
                    <a:pt x="257" y="224"/>
                  </a:cubicBezTo>
                  <a:cubicBezTo>
                    <a:pt x="258" y="222"/>
                    <a:pt x="244" y="224"/>
                    <a:pt x="252" y="222"/>
                  </a:cubicBezTo>
                  <a:cubicBezTo>
                    <a:pt x="256" y="222"/>
                    <a:pt x="254" y="224"/>
                    <a:pt x="268" y="221"/>
                  </a:cubicBezTo>
                  <a:cubicBezTo>
                    <a:pt x="272" y="218"/>
                    <a:pt x="276" y="215"/>
                    <a:pt x="277" y="213"/>
                  </a:cubicBezTo>
                  <a:cubicBezTo>
                    <a:pt x="272" y="214"/>
                    <a:pt x="284" y="208"/>
                    <a:pt x="284" y="205"/>
                  </a:cubicBezTo>
                  <a:cubicBezTo>
                    <a:pt x="277" y="210"/>
                    <a:pt x="276" y="208"/>
                    <a:pt x="274" y="208"/>
                  </a:cubicBezTo>
                  <a:cubicBezTo>
                    <a:pt x="272" y="210"/>
                    <a:pt x="271" y="212"/>
                    <a:pt x="270" y="213"/>
                  </a:cubicBezTo>
                  <a:cubicBezTo>
                    <a:pt x="270" y="214"/>
                    <a:pt x="272" y="212"/>
                    <a:pt x="273" y="213"/>
                  </a:cubicBezTo>
                  <a:cubicBezTo>
                    <a:pt x="267" y="217"/>
                    <a:pt x="267" y="217"/>
                    <a:pt x="267" y="217"/>
                  </a:cubicBezTo>
                  <a:cubicBezTo>
                    <a:pt x="266" y="219"/>
                    <a:pt x="266" y="219"/>
                    <a:pt x="266" y="219"/>
                  </a:cubicBezTo>
                  <a:cubicBezTo>
                    <a:pt x="260" y="221"/>
                    <a:pt x="264" y="219"/>
                    <a:pt x="262" y="220"/>
                  </a:cubicBezTo>
                  <a:cubicBezTo>
                    <a:pt x="258" y="220"/>
                    <a:pt x="258" y="220"/>
                    <a:pt x="258" y="220"/>
                  </a:cubicBezTo>
                  <a:cubicBezTo>
                    <a:pt x="254" y="220"/>
                    <a:pt x="250" y="221"/>
                    <a:pt x="248" y="221"/>
                  </a:cubicBezTo>
                  <a:cubicBezTo>
                    <a:pt x="244" y="220"/>
                    <a:pt x="245" y="219"/>
                    <a:pt x="249" y="219"/>
                  </a:cubicBezTo>
                  <a:cubicBezTo>
                    <a:pt x="238" y="220"/>
                    <a:pt x="225" y="219"/>
                    <a:pt x="214" y="219"/>
                  </a:cubicBezTo>
                  <a:cubicBezTo>
                    <a:pt x="221" y="221"/>
                    <a:pt x="201" y="219"/>
                    <a:pt x="206" y="221"/>
                  </a:cubicBezTo>
                  <a:cubicBezTo>
                    <a:pt x="212" y="222"/>
                    <a:pt x="217" y="223"/>
                    <a:pt x="214" y="224"/>
                  </a:cubicBezTo>
                  <a:cubicBezTo>
                    <a:pt x="210" y="224"/>
                    <a:pt x="214" y="223"/>
                    <a:pt x="213" y="222"/>
                  </a:cubicBezTo>
                  <a:cubicBezTo>
                    <a:pt x="208" y="224"/>
                    <a:pt x="205" y="221"/>
                    <a:pt x="200" y="222"/>
                  </a:cubicBezTo>
                  <a:cubicBezTo>
                    <a:pt x="211" y="222"/>
                    <a:pt x="203" y="220"/>
                    <a:pt x="205" y="219"/>
                  </a:cubicBezTo>
                  <a:cubicBezTo>
                    <a:pt x="197" y="219"/>
                    <a:pt x="205" y="218"/>
                    <a:pt x="197" y="218"/>
                  </a:cubicBezTo>
                  <a:cubicBezTo>
                    <a:pt x="189" y="218"/>
                    <a:pt x="180" y="219"/>
                    <a:pt x="171" y="219"/>
                  </a:cubicBezTo>
                  <a:cubicBezTo>
                    <a:pt x="161" y="218"/>
                    <a:pt x="144" y="219"/>
                    <a:pt x="134" y="219"/>
                  </a:cubicBezTo>
                  <a:cubicBezTo>
                    <a:pt x="129" y="219"/>
                    <a:pt x="133" y="217"/>
                    <a:pt x="127" y="217"/>
                  </a:cubicBezTo>
                  <a:cubicBezTo>
                    <a:pt x="121" y="217"/>
                    <a:pt x="132" y="218"/>
                    <a:pt x="122" y="218"/>
                  </a:cubicBezTo>
                  <a:cubicBezTo>
                    <a:pt x="123" y="217"/>
                    <a:pt x="123" y="217"/>
                    <a:pt x="123" y="217"/>
                  </a:cubicBezTo>
                  <a:cubicBezTo>
                    <a:pt x="121" y="218"/>
                    <a:pt x="106" y="216"/>
                    <a:pt x="103" y="219"/>
                  </a:cubicBezTo>
                  <a:cubicBezTo>
                    <a:pt x="106" y="217"/>
                    <a:pt x="106" y="217"/>
                    <a:pt x="106" y="217"/>
                  </a:cubicBezTo>
                  <a:cubicBezTo>
                    <a:pt x="104" y="217"/>
                    <a:pt x="103" y="217"/>
                    <a:pt x="101" y="217"/>
                  </a:cubicBezTo>
                  <a:cubicBezTo>
                    <a:pt x="101" y="217"/>
                    <a:pt x="99" y="216"/>
                    <a:pt x="102" y="216"/>
                  </a:cubicBezTo>
                  <a:cubicBezTo>
                    <a:pt x="96" y="214"/>
                    <a:pt x="90" y="216"/>
                    <a:pt x="83" y="216"/>
                  </a:cubicBezTo>
                  <a:cubicBezTo>
                    <a:pt x="87" y="217"/>
                    <a:pt x="87" y="217"/>
                    <a:pt x="87" y="217"/>
                  </a:cubicBezTo>
                  <a:cubicBezTo>
                    <a:pt x="76" y="218"/>
                    <a:pt x="69" y="217"/>
                    <a:pt x="58" y="217"/>
                  </a:cubicBezTo>
                  <a:cubicBezTo>
                    <a:pt x="59" y="216"/>
                    <a:pt x="59" y="216"/>
                    <a:pt x="59" y="216"/>
                  </a:cubicBezTo>
                  <a:cubicBezTo>
                    <a:pt x="53" y="217"/>
                    <a:pt x="53" y="217"/>
                    <a:pt x="53" y="217"/>
                  </a:cubicBezTo>
                  <a:cubicBezTo>
                    <a:pt x="54" y="216"/>
                    <a:pt x="48" y="215"/>
                    <a:pt x="45" y="216"/>
                  </a:cubicBezTo>
                  <a:cubicBezTo>
                    <a:pt x="61" y="213"/>
                    <a:pt x="61" y="213"/>
                    <a:pt x="61" y="213"/>
                  </a:cubicBezTo>
                  <a:cubicBezTo>
                    <a:pt x="66" y="214"/>
                    <a:pt x="56" y="215"/>
                    <a:pt x="59" y="216"/>
                  </a:cubicBezTo>
                  <a:cubicBezTo>
                    <a:pt x="62" y="217"/>
                    <a:pt x="71" y="216"/>
                    <a:pt x="73" y="215"/>
                  </a:cubicBezTo>
                  <a:cubicBezTo>
                    <a:pt x="69" y="215"/>
                    <a:pt x="69" y="215"/>
                    <a:pt x="66" y="216"/>
                  </a:cubicBezTo>
                  <a:cubicBezTo>
                    <a:pt x="65" y="214"/>
                    <a:pt x="71" y="214"/>
                    <a:pt x="73" y="213"/>
                  </a:cubicBezTo>
                  <a:cubicBezTo>
                    <a:pt x="71" y="213"/>
                    <a:pt x="69" y="213"/>
                    <a:pt x="68" y="213"/>
                  </a:cubicBezTo>
                  <a:cubicBezTo>
                    <a:pt x="72" y="213"/>
                    <a:pt x="76" y="213"/>
                    <a:pt x="82" y="213"/>
                  </a:cubicBezTo>
                  <a:cubicBezTo>
                    <a:pt x="78" y="213"/>
                    <a:pt x="85" y="214"/>
                    <a:pt x="83" y="214"/>
                  </a:cubicBezTo>
                  <a:cubicBezTo>
                    <a:pt x="84" y="213"/>
                    <a:pt x="90" y="212"/>
                    <a:pt x="98" y="213"/>
                  </a:cubicBezTo>
                  <a:cubicBezTo>
                    <a:pt x="103" y="214"/>
                    <a:pt x="113" y="212"/>
                    <a:pt x="122" y="212"/>
                  </a:cubicBezTo>
                  <a:cubicBezTo>
                    <a:pt x="118" y="213"/>
                    <a:pt x="113" y="214"/>
                    <a:pt x="108" y="215"/>
                  </a:cubicBezTo>
                  <a:cubicBezTo>
                    <a:pt x="114" y="216"/>
                    <a:pt x="114" y="215"/>
                    <a:pt x="120" y="216"/>
                  </a:cubicBezTo>
                  <a:cubicBezTo>
                    <a:pt x="123" y="215"/>
                    <a:pt x="125" y="213"/>
                    <a:pt x="132" y="212"/>
                  </a:cubicBezTo>
                  <a:cubicBezTo>
                    <a:pt x="133" y="213"/>
                    <a:pt x="133" y="213"/>
                    <a:pt x="133" y="213"/>
                  </a:cubicBezTo>
                  <a:cubicBezTo>
                    <a:pt x="139" y="213"/>
                    <a:pt x="139" y="212"/>
                    <a:pt x="148" y="212"/>
                  </a:cubicBezTo>
                  <a:cubicBezTo>
                    <a:pt x="163" y="212"/>
                    <a:pt x="178" y="212"/>
                    <a:pt x="190" y="212"/>
                  </a:cubicBezTo>
                  <a:cubicBezTo>
                    <a:pt x="190" y="213"/>
                    <a:pt x="190" y="213"/>
                    <a:pt x="190" y="213"/>
                  </a:cubicBezTo>
                  <a:cubicBezTo>
                    <a:pt x="196" y="211"/>
                    <a:pt x="211" y="213"/>
                    <a:pt x="220" y="212"/>
                  </a:cubicBezTo>
                  <a:cubicBezTo>
                    <a:pt x="234" y="213"/>
                    <a:pt x="251" y="211"/>
                    <a:pt x="259" y="212"/>
                  </a:cubicBezTo>
                  <a:cubicBezTo>
                    <a:pt x="277" y="203"/>
                    <a:pt x="295" y="184"/>
                    <a:pt x="315" y="169"/>
                  </a:cubicBezTo>
                  <a:cubicBezTo>
                    <a:pt x="313" y="173"/>
                    <a:pt x="313" y="173"/>
                    <a:pt x="313" y="173"/>
                  </a:cubicBezTo>
                  <a:cubicBezTo>
                    <a:pt x="316" y="169"/>
                    <a:pt x="316" y="172"/>
                    <a:pt x="319" y="169"/>
                  </a:cubicBezTo>
                  <a:cubicBezTo>
                    <a:pt x="314" y="171"/>
                    <a:pt x="323" y="163"/>
                    <a:pt x="325" y="161"/>
                  </a:cubicBezTo>
                  <a:cubicBezTo>
                    <a:pt x="335" y="154"/>
                    <a:pt x="347" y="144"/>
                    <a:pt x="354" y="137"/>
                  </a:cubicBezTo>
                  <a:cubicBezTo>
                    <a:pt x="355" y="137"/>
                    <a:pt x="355" y="137"/>
                    <a:pt x="355" y="137"/>
                  </a:cubicBezTo>
                  <a:cubicBezTo>
                    <a:pt x="362" y="129"/>
                    <a:pt x="373" y="123"/>
                    <a:pt x="384" y="115"/>
                  </a:cubicBezTo>
                  <a:cubicBezTo>
                    <a:pt x="385" y="114"/>
                    <a:pt x="387" y="113"/>
                    <a:pt x="390" y="111"/>
                  </a:cubicBezTo>
                  <a:cubicBezTo>
                    <a:pt x="395" y="105"/>
                    <a:pt x="398" y="103"/>
                    <a:pt x="406" y="96"/>
                  </a:cubicBezTo>
                  <a:cubicBezTo>
                    <a:pt x="412" y="91"/>
                    <a:pt x="422" y="84"/>
                    <a:pt x="428" y="79"/>
                  </a:cubicBezTo>
                  <a:cubicBezTo>
                    <a:pt x="449" y="60"/>
                    <a:pt x="473" y="43"/>
                    <a:pt x="496" y="23"/>
                  </a:cubicBezTo>
                  <a:cubicBezTo>
                    <a:pt x="498" y="23"/>
                    <a:pt x="498" y="23"/>
                    <a:pt x="498" y="23"/>
                  </a:cubicBezTo>
                  <a:cubicBezTo>
                    <a:pt x="506" y="15"/>
                    <a:pt x="506" y="15"/>
                    <a:pt x="506" y="15"/>
                  </a:cubicBezTo>
                  <a:cubicBezTo>
                    <a:pt x="511" y="11"/>
                    <a:pt x="511" y="11"/>
                    <a:pt x="511" y="11"/>
                  </a:cubicBezTo>
                  <a:cubicBezTo>
                    <a:pt x="513" y="10"/>
                    <a:pt x="513" y="10"/>
                    <a:pt x="513" y="10"/>
                  </a:cubicBezTo>
                  <a:cubicBezTo>
                    <a:pt x="514" y="9"/>
                    <a:pt x="514" y="9"/>
                    <a:pt x="514" y="9"/>
                  </a:cubicBezTo>
                  <a:cubicBezTo>
                    <a:pt x="514" y="9"/>
                    <a:pt x="514" y="9"/>
                    <a:pt x="514" y="9"/>
                  </a:cubicBezTo>
                  <a:cubicBezTo>
                    <a:pt x="514" y="9"/>
                    <a:pt x="514" y="9"/>
                    <a:pt x="514" y="9"/>
                  </a:cubicBezTo>
                  <a:cubicBezTo>
                    <a:pt x="514" y="9"/>
                    <a:pt x="514" y="9"/>
                    <a:pt x="514" y="9"/>
                  </a:cubicBezTo>
                  <a:cubicBezTo>
                    <a:pt x="514" y="9"/>
                    <a:pt x="514" y="9"/>
                    <a:pt x="514" y="9"/>
                  </a:cubicBezTo>
                  <a:cubicBezTo>
                    <a:pt x="512" y="7"/>
                    <a:pt x="532" y="26"/>
                    <a:pt x="523" y="18"/>
                  </a:cubicBezTo>
                  <a:cubicBezTo>
                    <a:pt x="523" y="18"/>
                    <a:pt x="523" y="18"/>
                    <a:pt x="523" y="18"/>
                  </a:cubicBezTo>
                  <a:cubicBezTo>
                    <a:pt x="522" y="20"/>
                    <a:pt x="522" y="20"/>
                    <a:pt x="522" y="20"/>
                  </a:cubicBezTo>
                  <a:cubicBezTo>
                    <a:pt x="509" y="39"/>
                    <a:pt x="509" y="39"/>
                    <a:pt x="509" y="39"/>
                  </a:cubicBezTo>
                  <a:cubicBezTo>
                    <a:pt x="499" y="51"/>
                    <a:pt x="490" y="63"/>
                    <a:pt x="483" y="74"/>
                  </a:cubicBezTo>
                  <a:cubicBezTo>
                    <a:pt x="483" y="71"/>
                    <a:pt x="483" y="71"/>
                    <a:pt x="483" y="71"/>
                  </a:cubicBezTo>
                  <a:cubicBezTo>
                    <a:pt x="478" y="76"/>
                    <a:pt x="473" y="85"/>
                    <a:pt x="476" y="84"/>
                  </a:cubicBezTo>
                  <a:cubicBezTo>
                    <a:pt x="471" y="90"/>
                    <a:pt x="465" y="101"/>
                    <a:pt x="461" y="104"/>
                  </a:cubicBezTo>
                  <a:cubicBezTo>
                    <a:pt x="456" y="110"/>
                    <a:pt x="456" y="112"/>
                    <a:pt x="452" y="118"/>
                  </a:cubicBezTo>
                  <a:cubicBezTo>
                    <a:pt x="442" y="130"/>
                    <a:pt x="439" y="135"/>
                    <a:pt x="430" y="147"/>
                  </a:cubicBezTo>
                  <a:cubicBezTo>
                    <a:pt x="432" y="144"/>
                    <a:pt x="432" y="144"/>
                    <a:pt x="432" y="144"/>
                  </a:cubicBezTo>
                  <a:cubicBezTo>
                    <a:pt x="433" y="143"/>
                    <a:pt x="433" y="142"/>
                    <a:pt x="430" y="145"/>
                  </a:cubicBezTo>
                  <a:cubicBezTo>
                    <a:pt x="427" y="150"/>
                    <a:pt x="418" y="161"/>
                    <a:pt x="423" y="158"/>
                  </a:cubicBezTo>
                  <a:cubicBezTo>
                    <a:pt x="412" y="170"/>
                    <a:pt x="402" y="189"/>
                    <a:pt x="391" y="200"/>
                  </a:cubicBezTo>
                  <a:cubicBezTo>
                    <a:pt x="392" y="200"/>
                    <a:pt x="390" y="203"/>
                    <a:pt x="390" y="205"/>
                  </a:cubicBezTo>
                  <a:cubicBezTo>
                    <a:pt x="383" y="213"/>
                    <a:pt x="383" y="213"/>
                    <a:pt x="383" y="213"/>
                  </a:cubicBezTo>
                  <a:cubicBezTo>
                    <a:pt x="380" y="217"/>
                    <a:pt x="380" y="217"/>
                    <a:pt x="380" y="217"/>
                  </a:cubicBezTo>
                  <a:cubicBezTo>
                    <a:pt x="378" y="219"/>
                    <a:pt x="378" y="219"/>
                    <a:pt x="378" y="219"/>
                  </a:cubicBezTo>
                  <a:cubicBezTo>
                    <a:pt x="378" y="220"/>
                    <a:pt x="378" y="220"/>
                    <a:pt x="378" y="220"/>
                  </a:cubicBezTo>
                  <a:cubicBezTo>
                    <a:pt x="378" y="220"/>
                    <a:pt x="378" y="220"/>
                    <a:pt x="378" y="220"/>
                  </a:cubicBezTo>
                  <a:cubicBezTo>
                    <a:pt x="378" y="220"/>
                    <a:pt x="378" y="220"/>
                    <a:pt x="378" y="220"/>
                  </a:cubicBezTo>
                  <a:cubicBezTo>
                    <a:pt x="378" y="220"/>
                    <a:pt x="378" y="220"/>
                    <a:pt x="378" y="220"/>
                  </a:cubicBezTo>
                  <a:cubicBezTo>
                    <a:pt x="378" y="220"/>
                    <a:pt x="378" y="220"/>
                    <a:pt x="378" y="220"/>
                  </a:cubicBezTo>
                  <a:cubicBezTo>
                    <a:pt x="384" y="231"/>
                    <a:pt x="370" y="205"/>
                    <a:pt x="371" y="207"/>
                  </a:cubicBezTo>
                  <a:cubicBezTo>
                    <a:pt x="371" y="207"/>
                    <a:pt x="371" y="207"/>
                    <a:pt x="371" y="207"/>
                  </a:cubicBezTo>
                  <a:cubicBezTo>
                    <a:pt x="372" y="207"/>
                    <a:pt x="372" y="207"/>
                    <a:pt x="372" y="207"/>
                  </a:cubicBezTo>
                  <a:cubicBezTo>
                    <a:pt x="373" y="207"/>
                    <a:pt x="373" y="207"/>
                    <a:pt x="373" y="207"/>
                  </a:cubicBezTo>
                  <a:cubicBezTo>
                    <a:pt x="380" y="208"/>
                    <a:pt x="386" y="208"/>
                    <a:pt x="392" y="207"/>
                  </a:cubicBezTo>
                  <a:cubicBezTo>
                    <a:pt x="394" y="207"/>
                    <a:pt x="388" y="208"/>
                    <a:pt x="394" y="208"/>
                  </a:cubicBezTo>
                  <a:cubicBezTo>
                    <a:pt x="398" y="208"/>
                    <a:pt x="394" y="207"/>
                    <a:pt x="398" y="207"/>
                  </a:cubicBezTo>
                  <a:cubicBezTo>
                    <a:pt x="410" y="207"/>
                    <a:pt x="421" y="207"/>
                    <a:pt x="433" y="207"/>
                  </a:cubicBezTo>
                  <a:cubicBezTo>
                    <a:pt x="441" y="208"/>
                    <a:pt x="441" y="208"/>
                    <a:pt x="441" y="208"/>
                  </a:cubicBezTo>
                  <a:cubicBezTo>
                    <a:pt x="443" y="208"/>
                    <a:pt x="443" y="208"/>
                    <a:pt x="443" y="208"/>
                  </a:cubicBezTo>
                  <a:cubicBezTo>
                    <a:pt x="443" y="208"/>
                    <a:pt x="443" y="208"/>
                    <a:pt x="443" y="208"/>
                  </a:cubicBezTo>
                  <a:cubicBezTo>
                    <a:pt x="443" y="208"/>
                    <a:pt x="443" y="208"/>
                    <a:pt x="443" y="208"/>
                  </a:cubicBezTo>
                  <a:cubicBezTo>
                    <a:pt x="442" y="206"/>
                    <a:pt x="458" y="222"/>
                    <a:pt x="451" y="215"/>
                  </a:cubicBezTo>
                  <a:cubicBezTo>
                    <a:pt x="451" y="215"/>
                    <a:pt x="451" y="215"/>
                    <a:pt x="451" y="215"/>
                  </a:cubicBezTo>
                  <a:cubicBezTo>
                    <a:pt x="451" y="215"/>
                    <a:pt x="451" y="215"/>
                    <a:pt x="451" y="215"/>
                  </a:cubicBezTo>
                  <a:cubicBezTo>
                    <a:pt x="451" y="216"/>
                    <a:pt x="451" y="216"/>
                    <a:pt x="451" y="216"/>
                  </a:cubicBezTo>
                  <a:cubicBezTo>
                    <a:pt x="451" y="216"/>
                    <a:pt x="451" y="216"/>
                    <a:pt x="451" y="216"/>
                  </a:cubicBezTo>
                  <a:cubicBezTo>
                    <a:pt x="451" y="217"/>
                    <a:pt x="451" y="217"/>
                    <a:pt x="451" y="217"/>
                  </a:cubicBezTo>
                  <a:cubicBezTo>
                    <a:pt x="451" y="221"/>
                    <a:pt x="451" y="221"/>
                    <a:pt x="451" y="221"/>
                  </a:cubicBezTo>
                  <a:cubicBezTo>
                    <a:pt x="451" y="237"/>
                    <a:pt x="451" y="237"/>
                    <a:pt x="451" y="237"/>
                  </a:cubicBezTo>
                  <a:cubicBezTo>
                    <a:pt x="452" y="274"/>
                    <a:pt x="451" y="312"/>
                    <a:pt x="451" y="348"/>
                  </a:cubicBezTo>
                  <a:cubicBezTo>
                    <a:pt x="451" y="347"/>
                    <a:pt x="451" y="347"/>
                    <a:pt x="451" y="347"/>
                  </a:cubicBezTo>
                  <a:cubicBezTo>
                    <a:pt x="453" y="359"/>
                    <a:pt x="449" y="375"/>
                    <a:pt x="452" y="384"/>
                  </a:cubicBezTo>
                  <a:cubicBezTo>
                    <a:pt x="451" y="387"/>
                    <a:pt x="452" y="395"/>
                    <a:pt x="451" y="393"/>
                  </a:cubicBezTo>
                  <a:cubicBezTo>
                    <a:pt x="452" y="402"/>
                    <a:pt x="450" y="419"/>
                    <a:pt x="451" y="433"/>
                  </a:cubicBezTo>
                  <a:cubicBezTo>
                    <a:pt x="451" y="432"/>
                    <a:pt x="451" y="431"/>
                    <a:pt x="451" y="429"/>
                  </a:cubicBezTo>
                  <a:cubicBezTo>
                    <a:pt x="450" y="443"/>
                    <a:pt x="451" y="455"/>
                    <a:pt x="450" y="470"/>
                  </a:cubicBezTo>
                  <a:cubicBezTo>
                    <a:pt x="450" y="468"/>
                    <a:pt x="450" y="466"/>
                    <a:pt x="450" y="465"/>
                  </a:cubicBezTo>
                  <a:cubicBezTo>
                    <a:pt x="449" y="471"/>
                    <a:pt x="452" y="478"/>
                    <a:pt x="449" y="481"/>
                  </a:cubicBezTo>
                  <a:cubicBezTo>
                    <a:pt x="449" y="485"/>
                    <a:pt x="450" y="484"/>
                    <a:pt x="450" y="482"/>
                  </a:cubicBezTo>
                  <a:cubicBezTo>
                    <a:pt x="449" y="514"/>
                    <a:pt x="451" y="547"/>
                    <a:pt x="451" y="580"/>
                  </a:cubicBezTo>
                  <a:cubicBezTo>
                    <a:pt x="450" y="604"/>
                    <a:pt x="448" y="582"/>
                    <a:pt x="449" y="600"/>
                  </a:cubicBezTo>
                  <a:cubicBezTo>
                    <a:pt x="449" y="602"/>
                    <a:pt x="450" y="602"/>
                    <a:pt x="450" y="602"/>
                  </a:cubicBezTo>
                  <a:cubicBezTo>
                    <a:pt x="450" y="609"/>
                    <a:pt x="447" y="613"/>
                    <a:pt x="448" y="618"/>
                  </a:cubicBezTo>
                  <a:cubicBezTo>
                    <a:pt x="450" y="616"/>
                    <a:pt x="449" y="621"/>
                    <a:pt x="450" y="622"/>
                  </a:cubicBezTo>
                  <a:cubicBezTo>
                    <a:pt x="449" y="636"/>
                    <a:pt x="448" y="639"/>
                    <a:pt x="449" y="650"/>
                  </a:cubicBezTo>
                  <a:cubicBezTo>
                    <a:pt x="448" y="649"/>
                    <a:pt x="448" y="649"/>
                    <a:pt x="448" y="649"/>
                  </a:cubicBezTo>
                  <a:cubicBezTo>
                    <a:pt x="450" y="663"/>
                    <a:pt x="449" y="678"/>
                    <a:pt x="451" y="690"/>
                  </a:cubicBezTo>
                  <a:cubicBezTo>
                    <a:pt x="452" y="717"/>
                    <a:pt x="452" y="717"/>
                    <a:pt x="452" y="717"/>
                  </a:cubicBezTo>
                  <a:cubicBezTo>
                    <a:pt x="452" y="731"/>
                    <a:pt x="452" y="731"/>
                    <a:pt x="452" y="731"/>
                  </a:cubicBezTo>
                  <a:cubicBezTo>
                    <a:pt x="452" y="731"/>
                    <a:pt x="452" y="731"/>
                    <a:pt x="452" y="731"/>
                  </a:cubicBezTo>
                  <a:cubicBezTo>
                    <a:pt x="452" y="731"/>
                    <a:pt x="452" y="731"/>
                    <a:pt x="452" y="731"/>
                  </a:cubicBezTo>
                  <a:cubicBezTo>
                    <a:pt x="454" y="730"/>
                    <a:pt x="436" y="747"/>
                    <a:pt x="443" y="740"/>
                  </a:cubicBezTo>
                  <a:cubicBezTo>
                    <a:pt x="443" y="740"/>
                    <a:pt x="443" y="740"/>
                    <a:pt x="443" y="740"/>
                  </a:cubicBezTo>
                  <a:cubicBezTo>
                    <a:pt x="443" y="740"/>
                    <a:pt x="443" y="740"/>
                    <a:pt x="443" y="740"/>
                  </a:cubicBezTo>
                  <a:cubicBezTo>
                    <a:pt x="442" y="740"/>
                    <a:pt x="442" y="740"/>
                    <a:pt x="442" y="740"/>
                  </a:cubicBezTo>
                  <a:cubicBezTo>
                    <a:pt x="440" y="740"/>
                    <a:pt x="440" y="740"/>
                    <a:pt x="440" y="740"/>
                  </a:cubicBezTo>
                  <a:cubicBezTo>
                    <a:pt x="437" y="740"/>
                    <a:pt x="437" y="740"/>
                    <a:pt x="437" y="740"/>
                  </a:cubicBezTo>
                  <a:cubicBezTo>
                    <a:pt x="430" y="740"/>
                    <a:pt x="430" y="740"/>
                    <a:pt x="430" y="740"/>
                  </a:cubicBezTo>
                  <a:cubicBezTo>
                    <a:pt x="376" y="741"/>
                    <a:pt x="376" y="741"/>
                    <a:pt x="376" y="741"/>
                  </a:cubicBezTo>
                  <a:cubicBezTo>
                    <a:pt x="340" y="741"/>
                    <a:pt x="305" y="741"/>
                    <a:pt x="269" y="742"/>
                  </a:cubicBezTo>
                  <a:cubicBezTo>
                    <a:pt x="198" y="741"/>
                    <a:pt x="128" y="742"/>
                    <a:pt x="56" y="741"/>
                  </a:cubicBezTo>
                  <a:cubicBezTo>
                    <a:pt x="39" y="739"/>
                    <a:pt x="38" y="739"/>
                    <a:pt x="19" y="740"/>
                  </a:cubicBezTo>
                  <a:cubicBezTo>
                    <a:pt x="20" y="739"/>
                    <a:pt x="21" y="739"/>
                    <a:pt x="20" y="739"/>
                  </a:cubicBezTo>
                  <a:cubicBezTo>
                    <a:pt x="19" y="740"/>
                    <a:pt x="16" y="740"/>
                    <a:pt x="12" y="740"/>
                  </a:cubicBezTo>
                  <a:cubicBezTo>
                    <a:pt x="12" y="740"/>
                    <a:pt x="12" y="740"/>
                    <a:pt x="12" y="740"/>
                  </a:cubicBezTo>
                  <a:cubicBezTo>
                    <a:pt x="12" y="740"/>
                    <a:pt x="12" y="740"/>
                    <a:pt x="12" y="740"/>
                  </a:cubicBezTo>
                  <a:cubicBezTo>
                    <a:pt x="12" y="740"/>
                    <a:pt x="12" y="740"/>
                    <a:pt x="12" y="740"/>
                  </a:cubicBezTo>
                  <a:cubicBezTo>
                    <a:pt x="12" y="740"/>
                    <a:pt x="12" y="740"/>
                    <a:pt x="12" y="740"/>
                  </a:cubicBezTo>
                  <a:cubicBezTo>
                    <a:pt x="12" y="740"/>
                    <a:pt x="12" y="740"/>
                    <a:pt x="12" y="740"/>
                  </a:cubicBezTo>
                  <a:cubicBezTo>
                    <a:pt x="12" y="740"/>
                    <a:pt x="12" y="740"/>
                    <a:pt x="12" y="740"/>
                  </a:cubicBezTo>
                  <a:cubicBezTo>
                    <a:pt x="12" y="740"/>
                    <a:pt x="12" y="740"/>
                    <a:pt x="12" y="740"/>
                  </a:cubicBezTo>
                  <a:cubicBezTo>
                    <a:pt x="8" y="736"/>
                    <a:pt x="20" y="749"/>
                    <a:pt x="3" y="731"/>
                  </a:cubicBezTo>
                  <a:cubicBezTo>
                    <a:pt x="3" y="731"/>
                    <a:pt x="3" y="731"/>
                    <a:pt x="3" y="731"/>
                  </a:cubicBezTo>
                  <a:cubicBezTo>
                    <a:pt x="3" y="730"/>
                    <a:pt x="3" y="730"/>
                    <a:pt x="3" y="730"/>
                  </a:cubicBezTo>
                  <a:cubicBezTo>
                    <a:pt x="3" y="728"/>
                    <a:pt x="3" y="728"/>
                    <a:pt x="3" y="728"/>
                  </a:cubicBezTo>
                  <a:cubicBezTo>
                    <a:pt x="3" y="726"/>
                    <a:pt x="3" y="725"/>
                    <a:pt x="2" y="725"/>
                  </a:cubicBezTo>
                  <a:cubicBezTo>
                    <a:pt x="2" y="698"/>
                    <a:pt x="2" y="673"/>
                    <a:pt x="2" y="646"/>
                  </a:cubicBezTo>
                  <a:cubicBezTo>
                    <a:pt x="2" y="650"/>
                    <a:pt x="3" y="652"/>
                    <a:pt x="3" y="647"/>
                  </a:cubicBezTo>
                  <a:cubicBezTo>
                    <a:pt x="2" y="642"/>
                    <a:pt x="2" y="642"/>
                    <a:pt x="2" y="642"/>
                  </a:cubicBezTo>
                  <a:cubicBezTo>
                    <a:pt x="3" y="641"/>
                    <a:pt x="3" y="641"/>
                    <a:pt x="3" y="641"/>
                  </a:cubicBezTo>
                  <a:cubicBezTo>
                    <a:pt x="3" y="637"/>
                    <a:pt x="2" y="634"/>
                    <a:pt x="1" y="637"/>
                  </a:cubicBezTo>
                  <a:cubicBezTo>
                    <a:pt x="0" y="568"/>
                    <a:pt x="3" y="500"/>
                    <a:pt x="3" y="433"/>
                  </a:cubicBezTo>
                  <a:cubicBezTo>
                    <a:pt x="3" y="417"/>
                    <a:pt x="3" y="394"/>
                    <a:pt x="2" y="376"/>
                  </a:cubicBezTo>
                  <a:cubicBezTo>
                    <a:pt x="5" y="325"/>
                    <a:pt x="6" y="278"/>
                    <a:pt x="5" y="226"/>
                  </a:cubicBezTo>
                  <a:cubicBezTo>
                    <a:pt x="5" y="226"/>
                    <a:pt x="9" y="232"/>
                    <a:pt x="10"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216000" rIns="91440" bIns="45720" numCol="1" anchor="t" anchorCtr="0" compatLnSpc="1">
              <a:prstTxWarp prst="textNoShape">
                <a:avLst/>
              </a:prstTxWarp>
            </a:bodyPr>
            <a:lstStyle/>
            <a:p>
              <a:endParaRPr lang="en-US" sz="1200" dirty="0"/>
            </a:p>
          </p:txBody>
        </p:sp>
      </p:grpSp>
      <p:grpSp>
        <p:nvGrpSpPr>
          <p:cNvPr id="62" name="Gruppieren 689"/>
          <p:cNvGrpSpPr/>
          <p:nvPr/>
        </p:nvGrpSpPr>
        <p:grpSpPr bwMode="gray">
          <a:xfrm>
            <a:off x="6133243" y="3502030"/>
            <a:ext cx="931642" cy="1254473"/>
            <a:chOff x="5330031" y="-2399505"/>
            <a:chExt cx="1846263" cy="2486025"/>
          </a:xfrm>
          <a:solidFill>
            <a:schemeClr val="accent5">
              <a:alpha val="25000"/>
            </a:schemeClr>
          </a:solidFill>
        </p:grpSpPr>
        <p:sp>
          <p:nvSpPr>
            <p:cNvPr id="93" name="Freeform 317"/>
            <p:cNvSpPr>
              <a:spLocks noEditPoints="1"/>
            </p:cNvSpPr>
            <p:nvPr/>
          </p:nvSpPr>
          <p:spPr bwMode="gray">
            <a:xfrm>
              <a:off x="5330031" y="-1866105"/>
              <a:ext cx="1846263" cy="1952625"/>
            </a:xfrm>
            <a:custGeom>
              <a:avLst/>
              <a:gdLst>
                <a:gd name="T0" fmla="*/ 425 w 492"/>
                <a:gd name="T1" fmla="*/ 487 h 521"/>
                <a:gd name="T2" fmla="*/ 417 w 492"/>
                <a:gd name="T3" fmla="*/ 466 h 521"/>
                <a:gd name="T4" fmla="*/ 309 w 492"/>
                <a:gd name="T5" fmla="*/ 503 h 521"/>
                <a:gd name="T6" fmla="*/ 264 w 492"/>
                <a:gd name="T7" fmla="*/ 507 h 521"/>
                <a:gd name="T8" fmla="*/ 207 w 492"/>
                <a:gd name="T9" fmla="*/ 516 h 521"/>
                <a:gd name="T10" fmla="*/ 161 w 492"/>
                <a:gd name="T11" fmla="*/ 517 h 521"/>
                <a:gd name="T12" fmla="*/ 143 w 492"/>
                <a:gd name="T13" fmla="*/ 501 h 521"/>
                <a:gd name="T14" fmla="*/ 79 w 492"/>
                <a:gd name="T15" fmla="*/ 515 h 521"/>
                <a:gd name="T16" fmla="*/ 101 w 492"/>
                <a:gd name="T17" fmla="*/ 466 h 521"/>
                <a:gd name="T18" fmla="*/ 9 w 492"/>
                <a:gd name="T19" fmla="*/ 490 h 521"/>
                <a:gd name="T20" fmla="*/ 28 w 492"/>
                <a:gd name="T21" fmla="*/ 448 h 521"/>
                <a:gd name="T22" fmla="*/ 48 w 492"/>
                <a:gd name="T23" fmla="*/ 402 h 521"/>
                <a:gd name="T24" fmla="*/ 23 w 492"/>
                <a:gd name="T25" fmla="*/ 390 h 521"/>
                <a:gd name="T26" fmla="*/ 15 w 492"/>
                <a:gd name="T27" fmla="*/ 367 h 521"/>
                <a:gd name="T28" fmla="*/ 63 w 492"/>
                <a:gd name="T29" fmla="*/ 306 h 521"/>
                <a:gd name="T30" fmla="*/ 41 w 492"/>
                <a:gd name="T31" fmla="*/ 288 h 521"/>
                <a:gd name="T32" fmla="*/ 6 w 492"/>
                <a:gd name="T33" fmla="*/ 279 h 521"/>
                <a:gd name="T34" fmla="*/ 32 w 492"/>
                <a:gd name="T35" fmla="*/ 245 h 521"/>
                <a:gd name="T36" fmla="*/ 18 w 492"/>
                <a:gd name="T37" fmla="*/ 226 h 521"/>
                <a:gd name="T38" fmla="*/ 53 w 492"/>
                <a:gd name="T39" fmla="*/ 168 h 521"/>
                <a:gd name="T40" fmla="*/ 34 w 492"/>
                <a:gd name="T41" fmla="*/ 156 h 521"/>
                <a:gd name="T42" fmla="*/ 34 w 492"/>
                <a:gd name="T43" fmla="*/ 134 h 521"/>
                <a:gd name="T44" fmla="*/ 44 w 492"/>
                <a:gd name="T45" fmla="*/ 105 h 521"/>
                <a:gd name="T46" fmla="*/ 37 w 492"/>
                <a:gd name="T47" fmla="*/ 86 h 521"/>
                <a:gd name="T48" fmla="*/ 27 w 492"/>
                <a:gd name="T49" fmla="*/ 68 h 521"/>
                <a:gd name="T50" fmla="*/ 24 w 492"/>
                <a:gd name="T51" fmla="*/ 56 h 521"/>
                <a:gd name="T52" fmla="*/ 39 w 492"/>
                <a:gd name="T53" fmla="*/ 70 h 521"/>
                <a:gd name="T54" fmla="*/ 74 w 492"/>
                <a:gd name="T55" fmla="*/ 57 h 521"/>
                <a:gd name="T56" fmla="*/ 203 w 492"/>
                <a:gd name="T57" fmla="*/ 4 h 521"/>
                <a:gd name="T58" fmla="*/ 202 w 492"/>
                <a:gd name="T59" fmla="*/ 26 h 521"/>
                <a:gd name="T60" fmla="*/ 176 w 492"/>
                <a:gd name="T61" fmla="*/ 77 h 521"/>
                <a:gd name="T62" fmla="*/ 209 w 492"/>
                <a:gd name="T63" fmla="*/ 80 h 521"/>
                <a:gd name="T64" fmla="*/ 170 w 492"/>
                <a:gd name="T65" fmla="*/ 131 h 521"/>
                <a:gd name="T66" fmla="*/ 329 w 492"/>
                <a:gd name="T67" fmla="*/ 46 h 521"/>
                <a:gd name="T68" fmla="*/ 326 w 492"/>
                <a:gd name="T69" fmla="*/ 81 h 521"/>
                <a:gd name="T70" fmla="*/ 404 w 492"/>
                <a:gd name="T71" fmla="*/ 50 h 521"/>
                <a:gd name="T72" fmla="*/ 236 w 492"/>
                <a:gd name="T73" fmla="*/ 187 h 521"/>
                <a:gd name="T74" fmla="*/ 488 w 492"/>
                <a:gd name="T75" fmla="*/ 49 h 521"/>
                <a:gd name="T76" fmla="*/ 441 w 492"/>
                <a:gd name="T77" fmla="*/ 111 h 521"/>
                <a:gd name="T78" fmla="*/ 463 w 492"/>
                <a:gd name="T79" fmla="*/ 125 h 521"/>
                <a:gd name="T80" fmla="*/ 484 w 492"/>
                <a:gd name="T81" fmla="*/ 140 h 521"/>
                <a:gd name="T82" fmla="*/ 446 w 492"/>
                <a:gd name="T83" fmla="*/ 197 h 521"/>
                <a:gd name="T84" fmla="*/ 470 w 492"/>
                <a:gd name="T85" fmla="*/ 213 h 521"/>
                <a:gd name="T86" fmla="*/ 452 w 492"/>
                <a:gd name="T87" fmla="*/ 247 h 521"/>
                <a:gd name="T88" fmla="*/ 458 w 492"/>
                <a:gd name="T89" fmla="*/ 269 h 521"/>
                <a:gd name="T90" fmla="*/ 462 w 492"/>
                <a:gd name="T91" fmla="*/ 289 h 521"/>
                <a:gd name="T92" fmla="*/ 481 w 492"/>
                <a:gd name="T93" fmla="*/ 300 h 521"/>
                <a:gd name="T94" fmla="*/ 479 w 492"/>
                <a:gd name="T95" fmla="*/ 328 h 521"/>
                <a:gd name="T96" fmla="*/ 427 w 492"/>
                <a:gd name="T97" fmla="*/ 396 h 521"/>
                <a:gd name="T98" fmla="*/ 444 w 492"/>
                <a:gd name="T99" fmla="*/ 410 h 521"/>
                <a:gd name="T100" fmla="*/ 461 w 492"/>
                <a:gd name="T101" fmla="*/ 422 h 521"/>
                <a:gd name="T102" fmla="*/ 448 w 492"/>
                <a:gd name="T103" fmla="*/ 459 h 521"/>
                <a:gd name="T104" fmla="*/ 473 w 492"/>
                <a:gd name="T105" fmla="*/ 469 h 521"/>
                <a:gd name="T106" fmla="*/ 471 w 492"/>
                <a:gd name="T107" fmla="*/ 498 h 521"/>
                <a:gd name="T108" fmla="*/ 455 w 492"/>
                <a:gd name="T109" fmla="*/ 512 h 521"/>
                <a:gd name="T110" fmla="*/ 402 w 492"/>
                <a:gd name="T111" fmla="*/ 5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2" h="521">
                  <a:moveTo>
                    <a:pt x="402" y="521"/>
                  </a:moveTo>
                  <a:cubicBezTo>
                    <a:pt x="402" y="521"/>
                    <a:pt x="402" y="521"/>
                    <a:pt x="401" y="521"/>
                  </a:cubicBezTo>
                  <a:cubicBezTo>
                    <a:pt x="399" y="521"/>
                    <a:pt x="398" y="520"/>
                    <a:pt x="397" y="518"/>
                  </a:cubicBezTo>
                  <a:cubicBezTo>
                    <a:pt x="394" y="513"/>
                    <a:pt x="394" y="513"/>
                    <a:pt x="425" y="487"/>
                  </a:cubicBezTo>
                  <a:cubicBezTo>
                    <a:pt x="397" y="504"/>
                    <a:pt x="396" y="504"/>
                    <a:pt x="393" y="503"/>
                  </a:cubicBezTo>
                  <a:cubicBezTo>
                    <a:pt x="391" y="503"/>
                    <a:pt x="390" y="502"/>
                    <a:pt x="389" y="500"/>
                  </a:cubicBezTo>
                  <a:cubicBezTo>
                    <a:pt x="386" y="495"/>
                    <a:pt x="386" y="494"/>
                    <a:pt x="428" y="459"/>
                  </a:cubicBezTo>
                  <a:cubicBezTo>
                    <a:pt x="425" y="461"/>
                    <a:pt x="421" y="464"/>
                    <a:pt x="417" y="466"/>
                  </a:cubicBezTo>
                  <a:cubicBezTo>
                    <a:pt x="352" y="506"/>
                    <a:pt x="351" y="506"/>
                    <a:pt x="347" y="505"/>
                  </a:cubicBezTo>
                  <a:cubicBezTo>
                    <a:pt x="345" y="504"/>
                    <a:pt x="344" y="503"/>
                    <a:pt x="343" y="502"/>
                  </a:cubicBezTo>
                  <a:cubicBezTo>
                    <a:pt x="340" y="496"/>
                    <a:pt x="340" y="496"/>
                    <a:pt x="396" y="455"/>
                  </a:cubicBezTo>
                  <a:cubicBezTo>
                    <a:pt x="323" y="500"/>
                    <a:pt x="314" y="504"/>
                    <a:pt x="309" y="503"/>
                  </a:cubicBezTo>
                  <a:cubicBezTo>
                    <a:pt x="308" y="502"/>
                    <a:pt x="306" y="501"/>
                    <a:pt x="305" y="500"/>
                  </a:cubicBezTo>
                  <a:cubicBezTo>
                    <a:pt x="302" y="494"/>
                    <a:pt x="306" y="491"/>
                    <a:pt x="329" y="474"/>
                  </a:cubicBezTo>
                  <a:cubicBezTo>
                    <a:pt x="334" y="471"/>
                    <a:pt x="339" y="467"/>
                    <a:pt x="345" y="464"/>
                  </a:cubicBezTo>
                  <a:cubicBezTo>
                    <a:pt x="281" y="503"/>
                    <a:pt x="269" y="508"/>
                    <a:pt x="264" y="507"/>
                  </a:cubicBezTo>
                  <a:cubicBezTo>
                    <a:pt x="263" y="506"/>
                    <a:pt x="261" y="505"/>
                    <a:pt x="260" y="504"/>
                  </a:cubicBezTo>
                  <a:cubicBezTo>
                    <a:pt x="257" y="498"/>
                    <a:pt x="259" y="496"/>
                    <a:pt x="290" y="474"/>
                  </a:cubicBezTo>
                  <a:cubicBezTo>
                    <a:pt x="302" y="466"/>
                    <a:pt x="316" y="456"/>
                    <a:pt x="331" y="446"/>
                  </a:cubicBezTo>
                  <a:cubicBezTo>
                    <a:pt x="226" y="511"/>
                    <a:pt x="213" y="517"/>
                    <a:pt x="207" y="516"/>
                  </a:cubicBezTo>
                  <a:cubicBezTo>
                    <a:pt x="205" y="515"/>
                    <a:pt x="203" y="514"/>
                    <a:pt x="203" y="513"/>
                  </a:cubicBezTo>
                  <a:cubicBezTo>
                    <a:pt x="199" y="507"/>
                    <a:pt x="200" y="504"/>
                    <a:pt x="244" y="475"/>
                  </a:cubicBezTo>
                  <a:cubicBezTo>
                    <a:pt x="254" y="469"/>
                    <a:pt x="267" y="461"/>
                    <a:pt x="280" y="452"/>
                  </a:cubicBezTo>
                  <a:cubicBezTo>
                    <a:pt x="184" y="510"/>
                    <a:pt x="167" y="519"/>
                    <a:pt x="161" y="517"/>
                  </a:cubicBezTo>
                  <a:cubicBezTo>
                    <a:pt x="159" y="517"/>
                    <a:pt x="158" y="515"/>
                    <a:pt x="157" y="514"/>
                  </a:cubicBezTo>
                  <a:cubicBezTo>
                    <a:pt x="154" y="510"/>
                    <a:pt x="153" y="508"/>
                    <a:pt x="180" y="490"/>
                  </a:cubicBezTo>
                  <a:cubicBezTo>
                    <a:pt x="158" y="502"/>
                    <a:pt x="150" y="505"/>
                    <a:pt x="147" y="504"/>
                  </a:cubicBezTo>
                  <a:cubicBezTo>
                    <a:pt x="145" y="504"/>
                    <a:pt x="144" y="503"/>
                    <a:pt x="143" y="501"/>
                  </a:cubicBezTo>
                  <a:cubicBezTo>
                    <a:pt x="139" y="495"/>
                    <a:pt x="146" y="490"/>
                    <a:pt x="156" y="483"/>
                  </a:cubicBezTo>
                  <a:cubicBezTo>
                    <a:pt x="163" y="478"/>
                    <a:pt x="174" y="471"/>
                    <a:pt x="188" y="462"/>
                  </a:cubicBezTo>
                  <a:cubicBezTo>
                    <a:pt x="109" y="509"/>
                    <a:pt x="89" y="519"/>
                    <a:pt x="83" y="518"/>
                  </a:cubicBezTo>
                  <a:cubicBezTo>
                    <a:pt x="81" y="517"/>
                    <a:pt x="80" y="516"/>
                    <a:pt x="79" y="515"/>
                  </a:cubicBezTo>
                  <a:cubicBezTo>
                    <a:pt x="75" y="509"/>
                    <a:pt x="82" y="504"/>
                    <a:pt x="94" y="495"/>
                  </a:cubicBezTo>
                  <a:cubicBezTo>
                    <a:pt x="68" y="510"/>
                    <a:pt x="59" y="514"/>
                    <a:pt x="55" y="513"/>
                  </a:cubicBezTo>
                  <a:cubicBezTo>
                    <a:pt x="53" y="512"/>
                    <a:pt x="52" y="511"/>
                    <a:pt x="51" y="510"/>
                  </a:cubicBezTo>
                  <a:cubicBezTo>
                    <a:pt x="48" y="504"/>
                    <a:pt x="46" y="501"/>
                    <a:pt x="101" y="466"/>
                  </a:cubicBezTo>
                  <a:cubicBezTo>
                    <a:pt x="46" y="499"/>
                    <a:pt x="28" y="508"/>
                    <a:pt x="23" y="506"/>
                  </a:cubicBezTo>
                  <a:cubicBezTo>
                    <a:pt x="21" y="506"/>
                    <a:pt x="19" y="505"/>
                    <a:pt x="18" y="503"/>
                  </a:cubicBezTo>
                  <a:cubicBezTo>
                    <a:pt x="16" y="498"/>
                    <a:pt x="16" y="494"/>
                    <a:pt x="47" y="474"/>
                  </a:cubicBezTo>
                  <a:cubicBezTo>
                    <a:pt x="22" y="487"/>
                    <a:pt x="12" y="491"/>
                    <a:pt x="9" y="490"/>
                  </a:cubicBezTo>
                  <a:cubicBezTo>
                    <a:pt x="7" y="489"/>
                    <a:pt x="5" y="488"/>
                    <a:pt x="4" y="487"/>
                  </a:cubicBezTo>
                  <a:cubicBezTo>
                    <a:pt x="1" y="481"/>
                    <a:pt x="0" y="479"/>
                    <a:pt x="61" y="441"/>
                  </a:cubicBezTo>
                  <a:cubicBezTo>
                    <a:pt x="43" y="450"/>
                    <a:pt x="36" y="452"/>
                    <a:pt x="32" y="451"/>
                  </a:cubicBezTo>
                  <a:cubicBezTo>
                    <a:pt x="31" y="451"/>
                    <a:pt x="29" y="450"/>
                    <a:pt x="28" y="448"/>
                  </a:cubicBezTo>
                  <a:cubicBezTo>
                    <a:pt x="26" y="444"/>
                    <a:pt x="24" y="442"/>
                    <a:pt x="45" y="428"/>
                  </a:cubicBezTo>
                  <a:cubicBezTo>
                    <a:pt x="34" y="433"/>
                    <a:pt x="27" y="435"/>
                    <a:pt x="24" y="434"/>
                  </a:cubicBezTo>
                  <a:cubicBezTo>
                    <a:pt x="22" y="434"/>
                    <a:pt x="21" y="433"/>
                    <a:pt x="20" y="431"/>
                  </a:cubicBezTo>
                  <a:cubicBezTo>
                    <a:pt x="17" y="427"/>
                    <a:pt x="16" y="424"/>
                    <a:pt x="48" y="402"/>
                  </a:cubicBezTo>
                  <a:cubicBezTo>
                    <a:pt x="30" y="412"/>
                    <a:pt x="23" y="414"/>
                    <a:pt x="20" y="413"/>
                  </a:cubicBezTo>
                  <a:cubicBezTo>
                    <a:pt x="18" y="413"/>
                    <a:pt x="17" y="412"/>
                    <a:pt x="16" y="410"/>
                  </a:cubicBezTo>
                  <a:cubicBezTo>
                    <a:pt x="14" y="406"/>
                    <a:pt x="14" y="402"/>
                    <a:pt x="37" y="386"/>
                  </a:cubicBezTo>
                  <a:cubicBezTo>
                    <a:pt x="29" y="389"/>
                    <a:pt x="25" y="390"/>
                    <a:pt x="23" y="390"/>
                  </a:cubicBezTo>
                  <a:cubicBezTo>
                    <a:pt x="21" y="389"/>
                    <a:pt x="20" y="388"/>
                    <a:pt x="19" y="387"/>
                  </a:cubicBezTo>
                  <a:cubicBezTo>
                    <a:pt x="17" y="383"/>
                    <a:pt x="17" y="379"/>
                    <a:pt x="38" y="364"/>
                  </a:cubicBezTo>
                  <a:cubicBezTo>
                    <a:pt x="27" y="369"/>
                    <a:pt x="22" y="371"/>
                    <a:pt x="19" y="370"/>
                  </a:cubicBezTo>
                  <a:cubicBezTo>
                    <a:pt x="18" y="370"/>
                    <a:pt x="16" y="369"/>
                    <a:pt x="15" y="367"/>
                  </a:cubicBezTo>
                  <a:cubicBezTo>
                    <a:pt x="13" y="363"/>
                    <a:pt x="11" y="360"/>
                    <a:pt x="51" y="335"/>
                  </a:cubicBezTo>
                  <a:cubicBezTo>
                    <a:pt x="42" y="339"/>
                    <a:pt x="37" y="341"/>
                    <a:pt x="34" y="340"/>
                  </a:cubicBezTo>
                  <a:cubicBezTo>
                    <a:pt x="32" y="340"/>
                    <a:pt x="31" y="338"/>
                    <a:pt x="30" y="337"/>
                  </a:cubicBezTo>
                  <a:cubicBezTo>
                    <a:pt x="27" y="332"/>
                    <a:pt x="26" y="330"/>
                    <a:pt x="63" y="306"/>
                  </a:cubicBezTo>
                  <a:cubicBezTo>
                    <a:pt x="36" y="321"/>
                    <a:pt x="26" y="325"/>
                    <a:pt x="22" y="324"/>
                  </a:cubicBezTo>
                  <a:cubicBezTo>
                    <a:pt x="20" y="323"/>
                    <a:pt x="18" y="322"/>
                    <a:pt x="18" y="321"/>
                  </a:cubicBezTo>
                  <a:cubicBezTo>
                    <a:pt x="14" y="315"/>
                    <a:pt x="13" y="312"/>
                    <a:pt x="82" y="268"/>
                  </a:cubicBezTo>
                  <a:cubicBezTo>
                    <a:pt x="51" y="286"/>
                    <a:pt x="44" y="288"/>
                    <a:pt x="41" y="288"/>
                  </a:cubicBezTo>
                  <a:cubicBezTo>
                    <a:pt x="39" y="287"/>
                    <a:pt x="37" y="286"/>
                    <a:pt x="37" y="285"/>
                  </a:cubicBezTo>
                  <a:cubicBezTo>
                    <a:pt x="34" y="279"/>
                    <a:pt x="32" y="277"/>
                    <a:pt x="79" y="248"/>
                  </a:cubicBezTo>
                  <a:cubicBezTo>
                    <a:pt x="30" y="277"/>
                    <a:pt x="15" y="284"/>
                    <a:pt x="10" y="283"/>
                  </a:cubicBezTo>
                  <a:cubicBezTo>
                    <a:pt x="8" y="282"/>
                    <a:pt x="7" y="281"/>
                    <a:pt x="6" y="279"/>
                  </a:cubicBezTo>
                  <a:cubicBezTo>
                    <a:pt x="2" y="274"/>
                    <a:pt x="8" y="269"/>
                    <a:pt x="20" y="261"/>
                  </a:cubicBezTo>
                  <a:cubicBezTo>
                    <a:pt x="28" y="255"/>
                    <a:pt x="39" y="247"/>
                    <a:pt x="55" y="237"/>
                  </a:cubicBezTo>
                  <a:cubicBezTo>
                    <a:pt x="63" y="232"/>
                    <a:pt x="70" y="228"/>
                    <a:pt x="79" y="222"/>
                  </a:cubicBezTo>
                  <a:cubicBezTo>
                    <a:pt x="43" y="243"/>
                    <a:pt x="36" y="246"/>
                    <a:pt x="32" y="245"/>
                  </a:cubicBezTo>
                  <a:cubicBezTo>
                    <a:pt x="31" y="245"/>
                    <a:pt x="29" y="243"/>
                    <a:pt x="28" y="242"/>
                  </a:cubicBezTo>
                  <a:cubicBezTo>
                    <a:pt x="26" y="237"/>
                    <a:pt x="24" y="235"/>
                    <a:pt x="60" y="211"/>
                  </a:cubicBezTo>
                  <a:cubicBezTo>
                    <a:pt x="32" y="227"/>
                    <a:pt x="25" y="230"/>
                    <a:pt x="22" y="229"/>
                  </a:cubicBezTo>
                  <a:cubicBezTo>
                    <a:pt x="20" y="228"/>
                    <a:pt x="19" y="227"/>
                    <a:pt x="18" y="226"/>
                  </a:cubicBezTo>
                  <a:cubicBezTo>
                    <a:pt x="15" y="220"/>
                    <a:pt x="13" y="218"/>
                    <a:pt x="82" y="173"/>
                  </a:cubicBezTo>
                  <a:cubicBezTo>
                    <a:pt x="32" y="203"/>
                    <a:pt x="27" y="204"/>
                    <a:pt x="24" y="203"/>
                  </a:cubicBezTo>
                  <a:cubicBezTo>
                    <a:pt x="22" y="203"/>
                    <a:pt x="21" y="202"/>
                    <a:pt x="20" y="200"/>
                  </a:cubicBezTo>
                  <a:cubicBezTo>
                    <a:pt x="16" y="195"/>
                    <a:pt x="19" y="192"/>
                    <a:pt x="53" y="168"/>
                  </a:cubicBezTo>
                  <a:cubicBezTo>
                    <a:pt x="65" y="160"/>
                    <a:pt x="81" y="150"/>
                    <a:pt x="97" y="139"/>
                  </a:cubicBezTo>
                  <a:cubicBezTo>
                    <a:pt x="19" y="186"/>
                    <a:pt x="13" y="188"/>
                    <a:pt x="9" y="187"/>
                  </a:cubicBezTo>
                  <a:cubicBezTo>
                    <a:pt x="7" y="187"/>
                    <a:pt x="6" y="185"/>
                    <a:pt x="5" y="184"/>
                  </a:cubicBezTo>
                  <a:cubicBezTo>
                    <a:pt x="1" y="178"/>
                    <a:pt x="4" y="176"/>
                    <a:pt x="34" y="156"/>
                  </a:cubicBezTo>
                  <a:cubicBezTo>
                    <a:pt x="36" y="154"/>
                    <a:pt x="39" y="152"/>
                    <a:pt x="42" y="150"/>
                  </a:cubicBezTo>
                  <a:cubicBezTo>
                    <a:pt x="15" y="166"/>
                    <a:pt x="11" y="167"/>
                    <a:pt x="8" y="166"/>
                  </a:cubicBezTo>
                  <a:cubicBezTo>
                    <a:pt x="7" y="166"/>
                    <a:pt x="5" y="164"/>
                    <a:pt x="4" y="163"/>
                  </a:cubicBezTo>
                  <a:cubicBezTo>
                    <a:pt x="1" y="157"/>
                    <a:pt x="3" y="155"/>
                    <a:pt x="34" y="134"/>
                  </a:cubicBezTo>
                  <a:cubicBezTo>
                    <a:pt x="42" y="128"/>
                    <a:pt x="52" y="122"/>
                    <a:pt x="61" y="115"/>
                  </a:cubicBezTo>
                  <a:cubicBezTo>
                    <a:pt x="23" y="138"/>
                    <a:pt x="22" y="138"/>
                    <a:pt x="19" y="137"/>
                  </a:cubicBezTo>
                  <a:cubicBezTo>
                    <a:pt x="17" y="137"/>
                    <a:pt x="16" y="135"/>
                    <a:pt x="15" y="134"/>
                  </a:cubicBezTo>
                  <a:cubicBezTo>
                    <a:pt x="11" y="128"/>
                    <a:pt x="14" y="126"/>
                    <a:pt x="44" y="105"/>
                  </a:cubicBezTo>
                  <a:cubicBezTo>
                    <a:pt x="47" y="103"/>
                    <a:pt x="50" y="101"/>
                    <a:pt x="54" y="99"/>
                  </a:cubicBezTo>
                  <a:cubicBezTo>
                    <a:pt x="31" y="112"/>
                    <a:pt x="29" y="112"/>
                    <a:pt x="27" y="111"/>
                  </a:cubicBezTo>
                  <a:cubicBezTo>
                    <a:pt x="25" y="111"/>
                    <a:pt x="24" y="110"/>
                    <a:pt x="23" y="108"/>
                  </a:cubicBezTo>
                  <a:cubicBezTo>
                    <a:pt x="20" y="104"/>
                    <a:pt x="20" y="104"/>
                    <a:pt x="37" y="86"/>
                  </a:cubicBezTo>
                  <a:cubicBezTo>
                    <a:pt x="35" y="87"/>
                    <a:pt x="34" y="87"/>
                    <a:pt x="33" y="86"/>
                  </a:cubicBezTo>
                  <a:cubicBezTo>
                    <a:pt x="31" y="86"/>
                    <a:pt x="30" y="85"/>
                    <a:pt x="29" y="84"/>
                  </a:cubicBezTo>
                  <a:cubicBezTo>
                    <a:pt x="28" y="82"/>
                    <a:pt x="28" y="82"/>
                    <a:pt x="27" y="71"/>
                  </a:cubicBezTo>
                  <a:cubicBezTo>
                    <a:pt x="27" y="70"/>
                    <a:pt x="27" y="69"/>
                    <a:pt x="27" y="68"/>
                  </a:cubicBezTo>
                  <a:cubicBezTo>
                    <a:pt x="26" y="68"/>
                    <a:pt x="26" y="68"/>
                    <a:pt x="25" y="68"/>
                  </a:cubicBezTo>
                  <a:cubicBezTo>
                    <a:pt x="23" y="67"/>
                    <a:pt x="22" y="66"/>
                    <a:pt x="21" y="65"/>
                  </a:cubicBezTo>
                  <a:cubicBezTo>
                    <a:pt x="19" y="62"/>
                    <a:pt x="20" y="58"/>
                    <a:pt x="23" y="57"/>
                  </a:cubicBezTo>
                  <a:cubicBezTo>
                    <a:pt x="24" y="57"/>
                    <a:pt x="24" y="56"/>
                    <a:pt x="24" y="56"/>
                  </a:cubicBezTo>
                  <a:cubicBezTo>
                    <a:pt x="25" y="56"/>
                    <a:pt x="26" y="55"/>
                    <a:pt x="27" y="55"/>
                  </a:cubicBezTo>
                  <a:cubicBezTo>
                    <a:pt x="30" y="53"/>
                    <a:pt x="31" y="52"/>
                    <a:pt x="34" y="53"/>
                  </a:cubicBezTo>
                  <a:cubicBezTo>
                    <a:pt x="35" y="53"/>
                    <a:pt x="37" y="54"/>
                    <a:pt x="38" y="55"/>
                  </a:cubicBezTo>
                  <a:cubicBezTo>
                    <a:pt x="38" y="57"/>
                    <a:pt x="38" y="57"/>
                    <a:pt x="39" y="70"/>
                  </a:cubicBezTo>
                  <a:cubicBezTo>
                    <a:pt x="39" y="70"/>
                    <a:pt x="39" y="71"/>
                    <a:pt x="39" y="71"/>
                  </a:cubicBezTo>
                  <a:cubicBezTo>
                    <a:pt x="42" y="69"/>
                    <a:pt x="45" y="67"/>
                    <a:pt x="48" y="66"/>
                  </a:cubicBezTo>
                  <a:cubicBezTo>
                    <a:pt x="67" y="54"/>
                    <a:pt x="67" y="54"/>
                    <a:pt x="70" y="55"/>
                  </a:cubicBezTo>
                  <a:cubicBezTo>
                    <a:pt x="72" y="55"/>
                    <a:pt x="73" y="56"/>
                    <a:pt x="74" y="57"/>
                  </a:cubicBezTo>
                  <a:cubicBezTo>
                    <a:pt x="77" y="62"/>
                    <a:pt x="77" y="62"/>
                    <a:pt x="56" y="83"/>
                  </a:cubicBezTo>
                  <a:cubicBezTo>
                    <a:pt x="72" y="74"/>
                    <a:pt x="90" y="63"/>
                    <a:pt x="107" y="53"/>
                  </a:cubicBezTo>
                  <a:cubicBezTo>
                    <a:pt x="194" y="0"/>
                    <a:pt x="195" y="0"/>
                    <a:pt x="199" y="1"/>
                  </a:cubicBezTo>
                  <a:cubicBezTo>
                    <a:pt x="201" y="1"/>
                    <a:pt x="202" y="3"/>
                    <a:pt x="203" y="4"/>
                  </a:cubicBezTo>
                  <a:cubicBezTo>
                    <a:pt x="207" y="10"/>
                    <a:pt x="204" y="12"/>
                    <a:pt x="175" y="32"/>
                  </a:cubicBezTo>
                  <a:cubicBezTo>
                    <a:pt x="171" y="35"/>
                    <a:pt x="167" y="38"/>
                    <a:pt x="163" y="40"/>
                  </a:cubicBezTo>
                  <a:cubicBezTo>
                    <a:pt x="194" y="22"/>
                    <a:pt x="195" y="22"/>
                    <a:pt x="198" y="23"/>
                  </a:cubicBezTo>
                  <a:cubicBezTo>
                    <a:pt x="199" y="24"/>
                    <a:pt x="201" y="25"/>
                    <a:pt x="202" y="26"/>
                  </a:cubicBezTo>
                  <a:cubicBezTo>
                    <a:pt x="205" y="32"/>
                    <a:pt x="206" y="33"/>
                    <a:pt x="144" y="75"/>
                  </a:cubicBezTo>
                  <a:cubicBezTo>
                    <a:pt x="198" y="42"/>
                    <a:pt x="202" y="41"/>
                    <a:pt x="206" y="42"/>
                  </a:cubicBezTo>
                  <a:cubicBezTo>
                    <a:pt x="207" y="42"/>
                    <a:pt x="209" y="43"/>
                    <a:pt x="210" y="45"/>
                  </a:cubicBezTo>
                  <a:cubicBezTo>
                    <a:pt x="213" y="51"/>
                    <a:pt x="211" y="53"/>
                    <a:pt x="176" y="77"/>
                  </a:cubicBezTo>
                  <a:cubicBezTo>
                    <a:pt x="175" y="78"/>
                    <a:pt x="174" y="78"/>
                    <a:pt x="173" y="79"/>
                  </a:cubicBezTo>
                  <a:cubicBezTo>
                    <a:pt x="232" y="43"/>
                    <a:pt x="236" y="42"/>
                    <a:pt x="240" y="43"/>
                  </a:cubicBezTo>
                  <a:cubicBezTo>
                    <a:pt x="241" y="44"/>
                    <a:pt x="243" y="45"/>
                    <a:pt x="244" y="46"/>
                  </a:cubicBezTo>
                  <a:cubicBezTo>
                    <a:pt x="247" y="52"/>
                    <a:pt x="245" y="55"/>
                    <a:pt x="209" y="80"/>
                  </a:cubicBezTo>
                  <a:cubicBezTo>
                    <a:pt x="194" y="90"/>
                    <a:pt x="176" y="102"/>
                    <a:pt x="157" y="114"/>
                  </a:cubicBezTo>
                  <a:cubicBezTo>
                    <a:pt x="273" y="44"/>
                    <a:pt x="279" y="42"/>
                    <a:pt x="284" y="43"/>
                  </a:cubicBezTo>
                  <a:cubicBezTo>
                    <a:pt x="286" y="43"/>
                    <a:pt x="287" y="44"/>
                    <a:pt x="288" y="46"/>
                  </a:cubicBezTo>
                  <a:cubicBezTo>
                    <a:pt x="292" y="53"/>
                    <a:pt x="292" y="53"/>
                    <a:pt x="170" y="131"/>
                  </a:cubicBezTo>
                  <a:cubicBezTo>
                    <a:pt x="164" y="135"/>
                    <a:pt x="157" y="139"/>
                    <a:pt x="151" y="143"/>
                  </a:cubicBezTo>
                  <a:cubicBezTo>
                    <a:pt x="161" y="137"/>
                    <a:pt x="170" y="132"/>
                    <a:pt x="179" y="126"/>
                  </a:cubicBezTo>
                  <a:cubicBezTo>
                    <a:pt x="313" y="45"/>
                    <a:pt x="320" y="42"/>
                    <a:pt x="325" y="43"/>
                  </a:cubicBezTo>
                  <a:cubicBezTo>
                    <a:pt x="326" y="44"/>
                    <a:pt x="328" y="45"/>
                    <a:pt x="329" y="46"/>
                  </a:cubicBezTo>
                  <a:cubicBezTo>
                    <a:pt x="332" y="52"/>
                    <a:pt x="333" y="54"/>
                    <a:pt x="276" y="90"/>
                  </a:cubicBezTo>
                  <a:cubicBezTo>
                    <a:pt x="324" y="61"/>
                    <a:pt x="333" y="58"/>
                    <a:pt x="337" y="59"/>
                  </a:cubicBezTo>
                  <a:cubicBezTo>
                    <a:pt x="338" y="59"/>
                    <a:pt x="340" y="60"/>
                    <a:pt x="340" y="62"/>
                  </a:cubicBezTo>
                  <a:cubicBezTo>
                    <a:pt x="344" y="68"/>
                    <a:pt x="337" y="73"/>
                    <a:pt x="326" y="81"/>
                  </a:cubicBezTo>
                  <a:cubicBezTo>
                    <a:pt x="317" y="87"/>
                    <a:pt x="305" y="96"/>
                    <a:pt x="288" y="107"/>
                  </a:cubicBezTo>
                  <a:cubicBezTo>
                    <a:pt x="270" y="118"/>
                    <a:pt x="249" y="131"/>
                    <a:pt x="226" y="145"/>
                  </a:cubicBezTo>
                  <a:cubicBezTo>
                    <a:pt x="376" y="55"/>
                    <a:pt x="394" y="45"/>
                    <a:pt x="400" y="47"/>
                  </a:cubicBezTo>
                  <a:cubicBezTo>
                    <a:pt x="402" y="47"/>
                    <a:pt x="403" y="48"/>
                    <a:pt x="404" y="50"/>
                  </a:cubicBezTo>
                  <a:cubicBezTo>
                    <a:pt x="407" y="54"/>
                    <a:pt x="408" y="56"/>
                    <a:pt x="378" y="77"/>
                  </a:cubicBezTo>
                  <a:cubicBezTo>
                    <a:pt x="402" y="63"/>
                    <a:pt x="411" y="60"/>
                    <a:pt x="415" y="61"/>
                  </a:cubicBezTo>
                  <a:cubicBezTo>
                    <a:pt x="416" y="61"/>
                    <a:pt x="418" y="62"/>
                    <a:pt x="419" y="64"/>
                  </a:cubicBezTo>
                  <a:cubicBezTo>
                    <a:pt x="423" y="72"/>
                    <a:pt x="424" y="73"/>
                    <a:pt x="236" y="187"/>
                  </a:cubicBezTo>
                  <a:cubicBezTo>
                    <a:pt x="198" y="211"/>
                    <a:pt x="155" y="237"/>
                    <a:pt x="118" y="260"/>
                  </a:cubicBezTo>
                  <a:cubicBezTo>
                    <a:pt x="160" y="235"/>
                    <a:pt x="211" y="204"/>
                    <a:pt x="257" y="176"/>
                  </a:cubicBezTo>
                  <a:cubicBezTo>
                    <a:pt x="437" y="66"/>
                    <a:pt x="475" y="44"/>
                    <a:pt x="484" y="46"/>
                  </a:cubicBezTo>
                  <a:cubicBezTo>
                    <a:pt x="485" y="47"/>
                    <a:pt x="487" y="48"/>
                    <a:pt x="488" y="49"/>
                  </a:cubicBezTo>
                  <a:cubicBezTo>
                    <a:pt x="491" y="55"/>
                    <a:pt x="492" y="58"/>
                    <a:pt x="442" y="89"/>
                  </a:cubicBezTo>
                  <a:cubicBezTo>
                    <a:pt x="454" y="83"/>
                    <a:pt x="459" y="82"/>
                    <a:pt x="461" y="82"/>
                  </a:cubicBezTo>
                  <a:cubicBezTo>
                    <a:pt x="463" y="83"/>
                    <a:pt x="465" y="84"/>
                    <a:pt x="465" y="85"/>
                  </a:cubicBezTo>
                  <a:cubicBezTo>
                    <a:pt x="468" y="90"/>
                    <a:pt x="469" y="92"/>
                    <a:pt x="441" y="111"/>
                  </a:cubicBezTo>
                  <a:cubicBezTo>
                    <a:pt x="448" y="108"/>
                    <a:pt x="453" y="107"/>
                    <a:pt x="455" y="108"/>
                  </a:cubicBezTo>
                  <a:cubicBezTo>
                    <a:pt x="457" y="108"/>
                    <a:pt x="458" y="109"/>
                    <a:pt x="459" y="111"/>
                  </a:cubicBezTo>
                  <a:cubicBezTo>
                    <a:pt x="463" y="117"/>
                    <a:pt x="457" y="122"/>
                    <a:pt x="443" y="132"/>
                  </a:cubicBezTo>
                  <a:cubicBezTo>
                    <a:pt x="455" y="126"/>
                    <a:pt x="460" y="124"/>
                    <a:pt x="463" y="125"/>
                  </a:cubicBezTo>
                  <a:cubicBezTo>
                    <a:pt x="465" y="125"/>
                    <a:pt x="466" y="127"/>
                    <a:pt x="467" y="128"/>
                  </a:cubicBezTo>
                  <a:cubicBezTo>
                    <a:pt x="471" y="134"/>
                    <a:pt x="465" y="139"/>
                    <a:pt x="451" y="149"/>
                  </a:cubicBezTo>
                  <a:cubicBezTo>
                    <a:pt x="469" y="139"/>
                    <a:pt x="477" y="136"/>
                    <a:pt x="480" y="137"/>
                  </a:cubicBezTo>
                  <a:cubicBezTo>
                    <a:pt x="482" y="138"/>
                    <a:pt x="483" y="139"/>
                    <a:pt x="484" y="140"/>
                  </a:cubicBezTo>
                  <a:cubicBezTo>
                    <a:pt x="487" y="145"/>
                    <a:pt x="488" y="148"/>
                    <a:pt x="436" y="180"/>
                  </a:cubicBezTo>
                  <a:cubicBezTo>
                    <a:pt x="450" y="173"/>
                    <a:pt x="457" y="171"/>
                    <a:pt x="460" y="172"/>
                  </a:cubicBezTo>
                  <a:cubicBezTo>
                    <a:pt x="462" y="172"/>
                    <a:pt x="463" y="173"/>
                    <a:pt x="464" y="175"/>
                  </a:cubicBezTo>
                  <a:cubicBezTo>
                    <a:pt x="467" y="181"/>
                    <a:pt x="463" y="185"/>
                    <a:pt x="446" y="197"/>
                  </a:cubicBezTo>
                  <a:cubicBezTo>
                    <a:pt x="461" y="189"/>
                    <a:pt x="467" y="187"/>
                    <a:pt x="470" y="188"/>
                  </a:cubicBezTo>
                  <a:cubicBezTo>
                    <a:pt x="471" y="189"/>
                    <a:pt x="473" y="190"/>
                    <a:pt x="474" y="191"/>
                  </a:cubicBezTo>
                  <a:cubicBezTo>
                    <a:pt x="476" y="196"/>
                    <a:pt x="478" y="199"/>
                    <a:pt x="436" y="226"/>
                  </a:cubicBezTo>
                  <a:cubicBezTo>
                    <a:pt x="458" y="215"/>
                    <a:pt x="466" y="212"/>
                    <a:pt x="470" y="213"/>
                  </a:cubicBezTo>
                  <a:cubicBezTo>
                    <a:pt x="472" y="213"/>
                    <a:pt x="473" y="214"/>
                    <a:pt x="474" y="216"/>
                  </a:cubicBezTo>
                  <a:cubicBezTo>
                    <a:pt x="478" y="222"/>
                    <a:pt x="471" y="227"/>
                    <a:pt x="455" y="239"/>
                  </a:cubicBezTo>
                  <a:cubicBezTo>
                    <a:pt x="449" y="243"/>
                    <a:pt x="442" y="247"/>
                    <a:pt x="433" y="253"/>
                  </a:cubicBezTo>
                  <a:cubicBezTo>
                    <a:pt x="443" y="248"/>
                    <a:pt x="449" y="247"/>
                    <a:pt x="452" y="247"/>
                  </a:cubicBezTo>
                  <a:cubicBezTo>
                    <a:pt x="453" y="248"/>
                    <a:pt x="455" y="249"/>
                    <a:pt x="456" y="251"/>
                  </a:cubicBezTo>
                  <a:cubicBezTo>
                    <a:pt x="459" y="257"/>
                    <a:pt x="454" y="261"/>
                    <a:pt x="438" y="272"/>
                  </a:cubicBezTo>
                  <a:cubicBezTo>
                    <a:pt x="432" y="276"/>
                    <a:pt x="424" y="282"/>
                    <a:pt x="413" y="289"/>
                  </a:cubicBezTo>
                  <a:cubicBezTo>
                    <a:pt x="443" y="272"/>
                    <a:pt x="454" y="267"/>
                    <a:pt x="458" y="269"/>
                  </a:cubicBezTo>
                  <a:cubicBezTo>
                    <a:pt x="460" y="269"/>
                    <a:pt x="462" y="270"/>
                    <a:pt x="463" y="272"/>
                  </a:cubicBezTo>
                  <a:cubicBezTo>
                    <a:pt x="466" y="278"/>
                    <a:pt x="460" y="282"/>
                    <a:pt x="446" y="293"/>
                  </a:cubicBezTo>
                  <a:cubicBezTo>
                    <a:pt x="444" y="294"/>
                    <a:pt x="442" y="295"/>
                    <a:pt x="440" y="297"/>
                  </a:cubicBezTo>
                  <a:cubicBezTo>
                    <a:pt x="453" y="290"/>
                    <a:pt x="459" y="288"/>
                    <a:pt x="462" y="289"/>
                  </a:cubicBezTo>
                  <a:cubicBezTo>
                    <a:pt x="463" y="289"/>
                    <a:pt x="465" y="290"/>
                    <a:pt x="466" y="292"/>
                  </a:cubicBezTo>
                  <a:cubicBezTo>
                    <a:pt x="469" y="298"/>
                    <a:pt x="462" y="303"/>
                    <a:pt x="451" y="311"/>
                  </a:cubicBezTo>
                  <a:cubicBezTo>
                    <a:pt x="446" y="315"/>
                    <a:pt x="440" y="319"/>
                    <a:pt x="432" y="324"/>
                  </a:cubicBezTo>
                  <a:cubicBezTo>
                    <a:pt x="468" y="303"/>
                    <a:pt x="477" y="299"/>
                    <a:pt x="481" y="300"/>
                  </a:cubicBezTo>
                  <a:cubicBezTo>
                    <a:pt x="483" y="301"/>
                    <a:pt x="485" y="302"/>
                    <a:pt x="485" y="303"/>
                  </a:cubicBezTo>
                  <a:cubicBezTo>
                    <a:pt x="488" y="308"/>
                    <a:pt x="489" y="310"/>
                    <a:pt x="458" y="331"/>
                  </a:cubicBezTo>
                  <a:cubicBezTo>
                    <a:pt x="470" y="325"/>
                    <a:pt x="473" y="325"/>
                    <a:pt x="475" y="325"/>
                  </a:cubicBezTo>
                  <a:cubicBezTo>
                    <a:pt x="476" y="326"/>
                    <a:pt x="478" y="327"/>
                    <a:pt x="479" y="328"/>
                  </a:cubicBezTo>
                  <a:cubicBezTo>
                    <a:pt x="482" y="335"/>
                    <a:pt x="484" y="337"/>
                    <a:pt x="401" y="389"/>
                  </a:cubicBezTo>
                  <a:cubicBezTo>
                    <a:pt x="442" y="365"/>
                    <a:pt x="449" y="362"/>
                    <a:pt x="453" y="363"/>
                  </a:cubicBezTo>
                  <a:cubicBezTo>
                    <a:pt x="455" y="363"/>
                    <a:pt x="456" y="365"/>
                    <a:pt x="457" y="366"/>
                  </a:cubicBezTo>
                  <a:cubicBezTo>
                    <a:pt x="460" y="372"/>
                    <a:pt x="459" y="374"/>
                    <a:pt x="427" y="396"/>
                  </a:cubicBezTo>
                  <a:cubicBezTo>
                    <a:pt x="413" y="406"/>
                    <a:pt x="396" y="417"/>
                    <a:pt x="378" y="429"/>
                  </a:cubicBezTo>
                  <a:cubicBezTo>
                    <a:pt x="459" y="379"/>
                    <a:pt x="463" y="378"/>
                    <a:pt x="467" y="379"/>
                  </a:cubicBezTo>
                  <a:cubicBezTo>
                    <a:pt x="469" y="379"/>
                    <a:pt x="470" y="381"/>
                    <a:pt x="471" y="382"/>
                  </a:cubicBezTo>
                  <a:cubicBezTo>
                    <a:pt x="474" y="388"/>
                    <a:pt x="472" y="390"/>
                    <a:pt x="444" y="410"/>
                  </a:cubicBezTo>
                  <a:cubicBezTo>
                    <a:pt x="439" y="413"/>
                    <a:pt x="433" y="418"/>
                    <a:pt x="427" y="422"/>
                  </a:cubicBezTo>
                  <a:cubicBezTo>
                    <a:pt x="474" y="393"/>
                    <a:pt x="477" y="392"/>
                    <a:pt x="481" y="393"/>
                  </a:cubicBezTo>
                  <a:cubicBezTo>
                    <a:pt x="483" y="394"/>
                    <a:pt x="484" y="395"/>
                    <a:pt x="485" y="396"/>
                  </a:cubicBezTo>
                  <a:cubicBezTo>
                    <a:pt x="488" y="402"/>
                    <a:pt x="485" y="405"/>
                    <a:pt x="461" y="422"/>
                  </a:cubicBezTo>
                  <a:cubicBezTo>
                    <a:pt x="455" y="427"/>
                    <a:pt x="447" y="432"/>
                    <a:pt x="440" y="438"/>
                  </a:cubicBezTo>
                  <a:cubicBezTo>
                    <a:pt x="477" y="416"/>
                    <a:pt x="478" y="416"/>
                    <a:pt x="481" y="417"/>
                  </a:cubicBezTo>
                  <a:cubicBezTo>
                    <a:pt x="483" y="417"/>
                    <a:pt x="484" y="418"/>
                    <a:pt x="485" y="420"/>
                  </a:cubicBezTo>
                  <a:cubicBezTo>
                    <a:pt x="488" y="425"/>
                    <a:pt x="488" y="425"/>
                    <a:pt x="448" y="459"/>
                  </a:cubicBezTo>
                  <a:cubicBezTo>
                    <a:pt x="471" y="444"/>
                    <a:pt x="472" y="445"/>
                    <a:pt x="475" y="445"/>
                  </a:cubicBezTo>
                  <a:cubicBezTo>
                    <a:pt x="477" y="446"/>
                    <a:pt x="478" y="447"/>
                    <a:pt x="479" y="448"/>
                  </a:cubicBezTo>
                  <a:cubicBezTo>
                    <a:pt x="482" y="453"/>
                    <a:pt x="482" y="454"/>
                    <a:pt x="451" y="480"/>
                  </a:cubicBezTo>
                  <a:cubicBezTo>
                    <a:pt x="470" y="469"/>
                    <a:pt x="471" y="469"/>
                    <a:pt x="473" y="469"/>
                  </a:cubicBezTo>
                  <a:cubicBezTo>
                    <a:pt x="475" y="470"/>
                    <a:pt x="476" y="471"/>
                    <a:pt x="477" y="472"/>
                  </a:cubicBezTo>
                  <a:cubicBezTo>
                    <a:pt x="479" y="475"/>
                    <a:pt x="479" y="475"/>
                    <a:pt x="471" y="492"/>
                  </a:cubicBezTo>
                  <a:cubicBezTo>
                    <a:pt x="470" y="493"/>
                    <a:pt x="469" y="494"/>
                    <a:pt x="469" y="495"/>
                  </a:cubicBezTo>
                  <a:cubicBezTo>
                    <a:pt x="470" y="496"/>
                    <a:pt x="471" y="497"/>
                    <a:pt x="471" y="498"/>
                  </a:cubicBezTo>
                  <a:cubicBezTo>
                    <a:pt x="473" y="501"/>
                    <a:pt x="472" y="504"/>
                    <a:pt x="469" y="506"/>
                  </a:cubicBezTo>
                  <a:cubicBezTo>
                    <a:pt x="469" y="506"/>
                    <a:pt x="468" y="506"/>
                    <a:pt x="468" y="507"/>
                  </a:cubicBezTo>
                  <a:cubicBezTo>
                    <a:pt x="467" y="507"/>
                    <a:pt x="466" y="508"/>
                    <a:pt x="464" y="509"/>
                  </a:cubicBezTo>
                  <a:cubicBezTo>
                    <a:pt x="459" y="512"/>
                    <a:pt x="458" y="513"/>
                    <a:pt x="455" y="512"/>
                  </a:cubicBezTo>
                  <a:cubicBezTo>
                    <a:pt x="454" y="512"/>
                    <a:pt x="453" y="511"/>
                    <a:pt x="452" y="509"/>
                  </a:cubicBezTo>
                  <a:cubicBezTo>
                    <a:pt x="450" y="506"/>
                    <a:pt x="450" y="506"/>
                    <a:pt x="458" y="490"/>
                  </a:cubicBezTo>
                  <a:cubicBezTo>
                    <a:pt x="452" y="493"/>
                    <a:pt x="446" y="497"/>
                    <a:pt x="440" y="500"/>
                  </a:cubicBezTo>
                  <a:cubicBezTo>
                    <a:pt x="410" y="519"/>
                    <a:pt x="405" y="521"/>
                    <a:pt x="402" y="521"/>
                  </a:cubicBezTo>
                  <a:close/>
                  <a:moveTo>
                    <a:pt x="201" y="322"/>
                  </a:moveTo>
                  <a:cubicBezTo>
                    <a:pt x="167" y="342"/>
                    <a:pt x="134" y="362"/>
                    <a:pt x="106" y="380"/>
                  </a:cubicBezTo>
                  <a:cubicBezTo>
                    <a:pt x="135" y="362"/>
                    <a:pt x="168" y="342"/>
                    <a:pt x="201" y="3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4000" tIns="144000" rIns="180000" bIns="45720" numCol="1" anchor="ctr" anchorCtr="0" compatLnSpc="1">
              <a:prstTxWarp prst="textNoShape">
                <a:avLst/>
              </a:prstTxWarp>
            </a:bodyPr>
            <a:lstStyle/>
            <a:p>
              <a:pPr algn="ctr">
                <a:lnSpc>
                  <a:spcPct val="80000"/>
                </a:lnSpc>
              </a:pPr>
              <a:r>
                <a:rPr lang="en-US" sz="1200" dirty="0"/>
                <a:t>Under-standing of Company Measures </a:t>
              </a:r>
            </a:p>
          </p:txBody>
        </p:sp>
        <p:sp>
          <p:nvSpPr>
            <p:cNvPr id="94" name="Freeform 318"/>
            <p:cNvSpPr>
              <a:spLocks/>
            </p:cNvSpPr>
            <p:nvPr/>
          </p:nvSpPr>
          <p:spPr bwMode="gray">
            <a:xfrm>
              <a:off x="5604668" y="-2399505"/>
              <a:ext cx="360363" cy="704850"/>
            </a:xfrm>
            <a:custGeom>
              <a:avLst/>
              <a:gdLst>
                <a:gd name="T0" fmla="*/ 21 w 96"/>
                <a:gd name="T1" fmla="*/ 188 h 188"/>
                <a:gd name="T2" fmla="*/ 20 w 96"/>
                <a:gd name="T3" fmla="*/ 188 h 188"/>
                <a:gd name="T4" fmla="*/ 16 w 96"/>
                <a:gd name="T5" fmla="*/ 185 h 188"/>
                <a:gd name="T6" fmla="*/ 39 w 96"/>
                <a:gd name="T7" fmla="*/ 156 h 188"/>
                <a:gd name="T8" fmla="*/ 22 w 96"/>
                <a:gd name="T9" fmla="*/ 163 h 188"/>
                <a:gd name="T10" fmla="*/ 19 w 96"/>
                <a:gd name="T11" fmla="*/ 160 h 188"/>
                <a:gd name="T12" fmla="*/ 45 w 96"/>
                <a:gd name="T13" fmla="*/ 128 h 188"/>
                <a:gd name="T14" fmla="*/ 6 w 96"/>
                <a:gd name="T15" fmla="*/ 148 h 188"/>
                <a:gd name="T16" fmla="*/ 2 w 96"/>
                <a:gd name="T17" fmla="*/ 146 h 188"/>
                <a:gd name="T18" fmla="*/ 21 w 96"/>
                <a:gd name="T19" fmla="*/ 119 h 188"/>
                <a:gd name="T20" fmla="*/ 10 w 96"/>
                <a:gd name="T21" fmla="*/ 122 h 188"/>
                <a:gd name="T22" fmla="*/ 7 w 96"/>
                <a:gd name="T23" fmla="*/ 120 h 188"/>
                <a:gd name="T24" fmla="*/ 26 w 96"/>
                <a:gd name="T25" fmla="*/ 91 h 188"/>
                <a:gd name="T26" fmla="*/ 19 w 96"/>
                <a:gd name="T27" fmla="*/ 93 h 188"/>
                <a:gd name="T28" fmla="*/ 15 w 96"/>
                <a:gd name="T29" fmla="*/ 90 h 188"/>
                <a:gd name="T30" fmla="*/ 28 w 96"/>
                <a:gd name="T31" fmla="*/ 65 h 188"/>
                <a:gd name="T32" fmla="*/ 11 w 96"/>
                <a:gd name="T33" fmla="*/ 73 h 188"/>
                <a:gd name="T34" fmla="*/ 7 w 96"/>
                <a:gd name="T35" fmla="*/ 70 h 188"/>
                <a:gd name="T36" fmla="*/ 15 w 96"/>
                <a:gd name="T37" fmla="*/ 52 h 188"/>
                <a:gd name="T38" fmla="*/ 6 w 96"/>
                <a:gd name="T39" fmla="*/ 54 h 188"/>
                <a:gd name="T40" fmla="*/ 3 w 96"/>
                <a:gd name="T41" fmla="*/ 52 h 188"/>
                <a:gd name="T42" fmla="*/ 17 w 96"/>
                <a:gd name="T43" fmla="*/ 28 h 188"/>
                <a:gd name="T44" fmla="*/ 14 w 96"/>
                <a:gd name="T45" fmla="*/ 28 h 188"/>
                <a:gd name="T46" fmla="*/ 16 w 96"/>
                <a:gd name="T47" fmla="*/ 22 h 188"/>
                <a:gd name="T48" fmla="*/ 13 w 96"/>
                <a:gd name="T49" fmla="*/ 17 h 188"/>
                <a:gd name="T50" fmla="*/ 24 w 96"/>
                <a:gd name="T51" fmla="*/ 10 h 188"/>
                <a:gd name="T52" fmla="*/ 33 w 96"/>
                <a:gd name="T53" fmla="*/ 5 h 188"/>
                <a:gd name="T54" fmla="*/ 45 w 96"/>
                <a:gd name="T55" fmla="*/ 5 h 188"/>
                <a:gd name="T56" fmla="*/ 32 w 96"/>
                <a:gd name="T57" fmla="*/ 28 h 188"/>
                <a:gd name="T58" fmla="*/ 35 w 96"/>
                <a:gd name="T59" fmla="*/ 28 h 188"/>
                <a:gd name="T60" fmla="*/ 39 w 96"/>
                <a:gd name="T61" fmla="*/ 31 h 188"/>
                <a:gd name="T62" fmla="*/ 31 w 96"/>
                <a:gd name="T63" fmla="*/ 49 h 188"/>
                <a:gd name="T64" fmla="*/ 50 w 96"/>
                <a:gd name="T65" fmla="*/ 40 h 188"/>
                <a:gd name="T66" fmla="*/ 54 w 96"/>
                <a:gd name="T67" fmla="*/ 43 h 188"/>
                <a:gd name="T68" fmla="*/ 41 w 96"/>
                <a:gd name="T69" fmla="*/ 68 h 188"/>
                <a:gd name="T70" fmla="*/ 40 w 96"/>
                <a:gd name="T71" fmla="*/ 69 h 188"/>
                <a:gd name="T72" fmla="*/ 56 w 96"/>
                <a:gd name="T73" fmla="*/ 61 h 188"/>
                <a:gd name="T74" fmla="*/ 60 w 96"/>
                <a:gd name="T75" fmla="*/ 64 h 188"/>
                <a:gd name="T76" fmla="*/ 41 w 96"/>
                <a:gd name="T77" fmla="*/ 93 h 188"/>
                <a:gd name="T78" fmla="*/ 54 w 96"/>
                <a:gd name="T79" fmla="*/ 87 h 188"/>
                <a:gd name="T80" fmla="*/ 58 w 96"/>
                <a:gd name="T81" fmla="*/ 90 h 188"/>
                <a:gd name="T82" fmla="*/ 38 w 96"/>
                <a:gd name="T83" fmla="*/ 118 h 188"/>
                <a:gd name="T84" fmla="*/ 48 w 96"/>
                <a:gd name="T85" fmla="*/ 112 h 188"/>
                <a:gd name="T86" fmla="*/ 89 w 96"/>
                <a:gd name="T87" fmla="*/ 90 h 188"/>
                <a:gd name="T88" fmla="*/ 93 w 96"/>
                <a:gd name="T89" fmla="*/ 93 h 188"/>
                <a:gd name="T90" fmla="*/ 65 w 96"/>
                <a:gd name="T91" fmla="*/ 126 h 188"/>
                <a:gd name="T92" fmla="*/ 81 w 96"/>
                <a:gd name="T93" fmla="*/ 119 h 188"/>
                <a:gd name="T94" fmla="*/ 85 w 96"/>
                <a:gd name="T95" fmla="*/ 122 h 188"/>
                <a:gd name="T96" fmla="*/ 62 w 96"/>
                <a:gd name="T97" fmla="*/ 151 h 188"/>
                <a:gd name="T98" fmla="*/ 82 w 96"/>
                <a:gd name="T99" fmla="*/ 142 h 188"/>
                <a:gd name="T100" fmla="*/ 86 w 96"/>
                <a:gd name="T101" fmla="*/ 145 h 188"/>
                <a:gd name="T102" fmla="*/ 84 w 96"/>
                <a:gd name="T103" fmla="*/ 153 h 188"/>
                <a:gd name="T104" fmla="*/ 81 w 96"/>
                <a:gd name="T105" fmla="*/ 154 h 188"/>
                <a:gd name="T106" fmla="*/ 54 w 96"/>
                <a:gd name="T107" fmla="*/ 170 h 188"/>
                <a:gd name="T108" fmla="*/ 21 w 96"/>
                <a:gd name="T109"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188">
                  <a:moveTo>
                    <a:pt x="21" y="188"/>
                  </a:moveTo>
                  <a:cubicBezTo>
                    <a:pt x="21" y="188"/>
                    <a:pt x="20" y="188"/>
                    <a:pt x="20" y="188"/>
                  </a:cubicBezTo>
                  <a:cubicBezTo>
                    <a:pt x="18" y="188"/>
                    <a:pt x="17" y="187"/>
                    <a:pt x="16" y="185"/>
                  </a:cubicBezTo>
                  <a:cubicBezTo>
                    <a:pt x="13" y="181"/>
                    <a:pt x="13" y="180"/>
                    <a:pt x="39" y="156"/>
                  </a:cubicBezTo>
                  <a:cubicBezTo>
                    <a:pt x="26" y="164"/>
                    <a:pt x="25" y="164"/>
                    <a:pt x="22" y="163"/>
                  </a:cubicBezTo>
                  <a:cubicBezTo>
                    <a:pt x="21" y="163"/>
                    <a:pt x="19" y="162"/>
                    <a:pt x="19" y="160"/>
                  </a:cubicBezTo>
                  <a:cubicBezTo>
                    <a:pt x="16" y="155"/>
                    <a:pt x="15" y="155"/>
                    <a:pt x="45" y="128"/>
                  </a:cubicBezTo>
                  <a:cubicBezTo>
                    <a:pt x="9" y="149"/>
                    <a:pt x="9" y="149"/>
                    <a:pt x="6" y="148"/>
                  </a:cubicBezTo>
                  <a:cubicBezTo>
                    <a:pt x="4" y="148"/>
                    <a:pt x="3" y="147"/>
                    <a:pt x="2" y="146"/>
                  </a:cubicBezTo>
                  <a:cubicBezTo>
                    <a:pt x="0" y="141"/>
                    <a:pt x="0" y="141"/>
                    <a:pt x="21" y="119"/>
                  </a:cubicBezTo>
                  <a:cubicBezTo>
                    <a:pt x="13" y="123"/>
                    <a:pt x="13" y="123"/>
                    <a:pt x="10" y="122"/>
                  </a:cubicBezTo>
                  <a:cubicBezTo>
                    <a:pt x="9" y="122"/>
                    <a:pt x="7" y="121"/>
                    <a:pt x="7" y="120"/>
                  </a:cubicBezTo>
                  <a:cubicBezTo>
                    <a:pt x="4" y="115"/>
                    <a:pt x="4" y="115"/>
                    <a:pt x="26" y="91"/>
                  </a:cubicBezTo>
                  <a:cubicBezTo>
                    <a:pt x="21" y="94"/>
                    <a:pt x="20" y="94"/>
                    <a:pt x="19" y="93"/>
                  </a:cubicBezTo>
                  <a:cubicBezTo>
                    <a:pt x="17" y="93"/>
                    <a:pt x="16" y="92"/>
                    <a:pt x="15" y="90"/>
                  </a:cubicBezTo>
                  <a:cubicBezTo>
                    <a:pt x="13" y="86"/>
                    <a:pt x="13" y="86"/>
                    <a:pt x="28" y="65"/>
                  </a:cubicBezTo>
                  <a:cubicBezTo>
                    <a:pt x="13" y="73"/>
                    <a:pt x="13" y="73"/>
                    <a:pt x="11" y="73"/>
                  </a:cubicBezTo>
                  <a:cubicBezTo>
                    <a:pt x="9" y="72"/>
                    <a:pt x="8" y="71"/>
                    <a:pt x="7" y="70"/>
                  </a:cubicBezTo>
                  <a:cubicBezTo>
                    <a:pt x="5" y="67"/>
                    <a:pt x="5" y="66"/>
                    <a:pt x="15" y="52"/>
                  </a:cubicBezTo>
                  <a:cubicBezTo>
                    <a:pt x="9" y="55"/>
                    <a:pt x="8" y="55"/>
                    <a:pt x="6" y="54"/>
                  </a:cubicBezTo>
                  <a:cubicBezTo>
                    <a:pt x="5" y="54"/>
                    <a:pt x="3" y="53"/>
                    <a:pt x="3" y="52"/>
                  </a:cubicBezTo>
                  <a:cubicBezTo>
                    <a:pt x="0" y="48"/>
                    <a:pt x="0" y="48"/>
                    <a:pt x="17" y="28"/>
                  </a:cubicBezTo>
                  <a:cubicBezTo>
                    <a:pt x="16" y="28"/>
                    <a:pt x="15" y="28"/>
                    <a:pt x="14" y="28"/>
                  </a:cubicBezTo>
                  <a:cubicBezTo>
                    <a:pt x="16" y="22"/>
                    <a:pt x="16" y="22"/>
                    <a:pt x="16" y="22"/>
                  </a:cubicBezTo>
                  <a:cubicBezTo>
                    <a:pt x="13" y="17"/>
                    <a:pt x="13" y="17"/>
                    <a:pt x="13" y="17"/>
                  </a:cubicBezTo>
                  <a:cubicBezTo>
                    <a:pt x="14" y="16"/>
                    <a:pt x="19" y="13"/>
                    <a:pt x="24" y="10"/>
                  </a:cubicBezTo>
                  <a:cubicBezTo>
                    <a:pt x="33" y="5"/>
                    <a:pt x="33" y="5"/>
                    <a:pt x="33" y="5"/>
                  </a:cubicBezTo>
                  <a:cubicBezTo>
                    <a:pt x="37" y="3"/>
                    <a:pt x="42" y="0"/>
                    <a:pt x="45" y="5"/>
                  </a:cubicBezTo>
                  <a:cubicBezTo>
                    <a:pt x="47" y="9"/>
                    <a:pt x="47" y="9"/>
                    <a:pt x="32" y="28"/>
                  </a:cubicBezTo>
                  <a:cubicBezTo>
                    <a:pt x="33" y="27"/>
                    <a:pt x="34" y="28"/>
                    <a:pt x="35" y="28"/>
                  </a:cubicBezTo>
                  <a:cubicBezTo>
                    <a:pt x="37" y="28"/>
                    <a:pt x="38" y="29"/>
                    <a:pt x="39" y="31"/>
                  </a:cubicBezTo>
                  <a:cubicBezTo>
                    <a:pt x="41" y="34"/>
                    <a:pt x="41" y="34"/>
                    <a:pt x="31" y="49"/>
                  </a:cubicBezTo>
                  <a:cubicBezTo>
                    <a:pt x="47" y="39"/>
                    <a:pt x="47" y="39"/>
                    <a:pt x="50" y="40"/>
                  </a:cubicBezTo>
                  <a:cubicBezTo>
                    <a:pt x="52" y="41"/>
                    <a:pt x="53" y="42"/>
                    <a:pt x="54" y="43"/>
                  </a:cubicBezTo>
                  <a:cubicBezTo>
                    <a:pt x="56" y="47"/>
                    <a:pt x="56" y="47"/>
                    <a:pt x="41" y="68"/>
                  </a:cubicBezTo>
                  <a:cubicBezTo>
                    <a:pt x="40" y="68"/>
                    <a:pt x="40" y="68"/>
                    <a:pt x="40" y="69"/>
                  </a:cubicBezTo>
                  <a:cubicBezTo>
                    <a:pt x="53" y="61"/>
                    <a:pt x="54" y="61"/>
                    <a:pt x="56" y="61"/>
                  </a:cubicBezTo>
                  <a:cubicBezTo>
                    <a:pt x="58" y="62"/>
                    <a:pt x="59" y="63"/>
                    <a:pt x="60" y="64"/>
                  </a:cubicBezTo>
                  <a:cubicBezTo>
                    <a:pt x="62" y="69"/>
                    <a:pt x="62" y="69"/>
                    <a:pt x="41" y="93"/>
                  </a:cubicBezTo>
                  <a:cubicBezTo>
                    <a:pt x="51" y="86"/>
                    <a:pt x="52" y="87"/>
                    <a:pt x="54" y="87"/>
                  </a:cubicBezTo>
                  <a:cubicBezTo>
                    <a:pt x="56" y="88"/>
                    <a:pt x="57" y="89"/>
                    <a:pt x="58" y="90"/>
                  </a:cubicBezTo>
                  <a:cubicBezTo>
                    <a:pt x="60" y="95"/>
                    <a:pt x="60" y="95"/>
                    <a:pt x="38" y="118"/>
                  </a:cubicBezTo>
                  <a:cubicBezTo>
                    <a:pt x="41" y="116"/>
                    <a:pt x="45" y="114"/>
                    <a:pt x="48" y="112"/>
                  </a:cubicBezTo>
                  <a:cubicBezTo>
                    <a:pt x="86" y="90"/>
                    <a:pt x="86" y="90"/>
                    <a:pt x="89" y="90"/>
                  </a:cubicBezTo>
                  <a:cubicBezTo>
                    <a:pt x="91" y="91"/>
                    <a:pt x="92" y="92"/>
                    <a:pt x="93" y="93"/>
                  </a:cubicBezTo>
                  <a:cubicBezTo>
                    <a:pt x="96" y="98"/>
                    <a:pt x="96" y="98"/>
                    <a:pt x="65" y="126"/>
                  </a:cubicBezTo>
                  <a:cubicBezTo>
                    <a:pt x="78" y="119"/>
                    <a:pt x="78" y="119"/>
                    <a:pt x="81" y="119"/>
                  </a:cubicBezTo>
                  <a:cubicBezTo>
                    <a:pt x="82" y="120"/>
                    <a:pt x="84" y="121"/>
                    <a:pt x="85" y="122"/>
                  </a:cubicBezTo>
                  <a:cubicBezTo>
                    <a:pt x="87" y="127"/>
                    <a:pt x="87" y="127"/>
                    <a:pt x="62" y="151"/>
                  </a:cubicBezTo>
                  <a:cubicBezTo>
                    <a:pt x="78" y="141"/>
                    <a:pt x="79" y="141"/>
                    <a:pt x="82" y="142"/>
                  </a:cubicBezTo>
                  <a:cubicBezTo>
                    <a:pt x="83" y="142"/>
                    <a:pt x="85" y="143"/>
                    <a:pt x="86" y="145"/>
                  </a:cubicBezTo>
                  <a:cubicBezTo>
                    <a:pt x="87" y="148"/>
                    <a:pt x="86" y="151"/>
                    <a:pt x="84" y="153"/>
                  </a:cubicBezTo>
                  <a:cubicBezTo>
                    <a:pt x="83" y="154"/>
                    <a:pt x="82" y="154"/>
                    <a:pt x="81" y="154"/>
                  </a:cubicBezTo>
                  <a:cubicBezTo>
                    <a:pt x="77" y="156"/>
                    <a:pt x="64" y="164"/>
                    <a:pt x="54" y="170"/>
                  </a:cubicBezTo>
                  <a:cubicBezTo>
                    <a:pt x="29" y="186"/>
                    <a:pt x="24" y="188"/>
                    <a:pt x="21" y="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95" name="Freeform 328"/>
            <p:cNvSpPr>
              <a:spLocks/>
            </p:cNvSpPr>
            <p:nvPr/>
          </p:nvSpPr>
          <p:spPr bwMode="gray">
            <a:xfrm>
              <a:off x="5349081" y="-1127918"/>
              <a:ext cx="0" cy="14288"/>
            </a:xfrm>
            <a:custGeom>
              <a:avLst/>
              <a:gdLst>
                <a:gd name="T0" fmla="*/ 9 h 9"/>
                <a:gd name="T1" fmla="*/ 0 h 9"/>
                <a:gd name="T2" fmla="*/ 2 h 9"/>
                <a:gd name="T3" fmla="*/ 9 h 9"/>
              </a:gdLst>
              <a:ahLst/>
              <a:cxnLst>
                <a:cxn ang="0">
                  <a:pos x="0" y="T0"/>
                </a:cxn>
                <a:cxn ang="0">
                  <a:pos x="0" y="T1"/>
                </a:cxn>
                <a:cxn ang="0">
                  <a:pos x="0" y="T2"/>
                </a:cxn>
                <a:cxn ang="0">
                  <a:pos x="0" y="T3"/>
                </a:cxn>
              </a:cxnLst>
              <a:rect l="0" t="0" r="r" b="b"/>
              <a:pathLst>
                <a:path h="9">
                  <a:moveTo>
                    <a:pt x="0" y="9"/>
                  </a:moveTo>
                  <a:lnTo>
                    <a:pt x="0" y="0"/>
                  </a:lnTo>
                  <a:lnTo>
                    <a:pt x="0" y="2"/>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96" name="Freeform 329"/>
            <p:cNvSpPr>
              <a:spLocks/>
            </p:cNvSpPr>
            <p:nvPr/>
          </p:nvSpPr>
          <p:spPr bwMode="gray">
            <a:xfrm>
              <a:off x="5345906" y="42070"/>
              <a:ext cx="7938" cy="19050"/>
            </a:xfrm>
            <a:custGeom>
              <a:avLst/>
              <a:gdLst>
                <a:gd name="T0" fmla="*/ 1 w 2"/>
                <a:gd name="T1" fmla="*/ 0 h 5"/>
                <a:gd name="T2" fmla="*/ 0 w 2"/>
                <a:gd name="T3" fmla="*/ 4 h 5"/>
                <a:gd name="T4" fmla="*/ 1 w 2"/>
                <a:gd name="T5" fmla="*/ 0 h 5"/>
              </a:gdLst>
              <a:ahLst/>
              <a:cxnLst>
                <a:cxn ang="0">
                  <a:pos x="T0" y="T1"/>
                </a:cxn>
                <a:cxn ang="0">
                  <a:pos x="T2" y="T3"/>
                </a:cxn>
                <a:cxn ang="0">
                  <a:pos x="T4" y="T5"/>
                </a:cxn>
              </a:cxnLst>
              <a:rect l="0" t="0" r="r" b="b"/>
              <a:pathLst>
                <a:path w="2" h="5">
                  <a:moveTo>
                    <a:pt x="1" y="0"/>
                  </a:moveTo>
                  <a:cubicBezTo>
                    <a:pt x="2" y="4"/>
                    <a:pt x="0" y="3"/>
                    <a:pt x="0" y="4"/>
                  </a:cubicBezTo>
                  <a:cubicBezTo>
                    <a:pt x="0" y="0"/>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97" name="Freeform 331"/>
            <p:cNvSpPr>
              <a:spLocks/>
            </p:cNvSpPr>
            <p:nvPr/>
          </p:nvSpPr>
          <p:spPr bwMode="gray">
            <a:xfrm>
              <a:off x="5458618" y="-1659730"/>
              <a:ext cx="44450" cy="6350"/>
            </a:xfrm>
            <a:custGeom>
              <a:avLst/>
              <a:gdLst>
                <a:gd name="T0" fmla="*/ 8 w 12"/>
                <a:gd name="T1" fmla="*/ 1 h 2"/>
                <a:gd name="T2" fmla="*/ 3 w 12"/>
                <a:gd name="T3" fmla="*/ 1 h 2"/>
                <a:gd name="T4" fmla="*/ 8 w 12"/>
                <a:gd name="T5" fmla="*/ 1 h 2"/>
              </a:gdLst>
              <a:ahLst/>
              <a:cxnLst>
                <a:cxn ang="0">
                  <a:pos x="T0" y="T1"/>
                </a:cxn>
                <a:cxn ang="0">
                  <a:pos x="T2" y="T3"/>
                </a:cxn>
                <a:cxn ang="0">
                  <a:pos x="T4" y="T5"/>
                </a:cxn>
              </a:cxnLst>
              <a:rect l="0" t="0" r="r" b="b"/>
              <a:pathLst>
                <a:path w="12" h="2">
                  <a:moveTo>
                    <a:pt x="8" y="1"/>
                  </a:moveTo>
                  <a:cubicBezTo>
                    <a:pt x="0" y="1"/>
                    <a:pt x="12" y="2"/>
                    <a:pt x="3" y="1"/>
                  </a:cubicBezTo>
                  <a:cubicBezTo>
                    <a:pt x="4" y="1"/>
                    <a:pt x="5" y="0"/>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98" name="Freeform 332"/>
            <p:cNvSpPr>
              <a:spLocks/>
            </p:cNvSpPr>
            <p:nvPr/>
          </p:nvSpPr>
          <p:spPr bwMode="gray">
            <a:xfrm>
              <a:off x="5364956" y="-2358230"/>
              <a:ext cx="1751013" cy="2438400"/>
            </a:xfrm>
            <a:custGeom>
              <a:avLst/>
              <a:gdLst>
                <a:gd name="T0" fmla="*/ 15 w 467"/>
                <a:gd name="T1" fmla="*/ 428 h 650"/>
                <a:gd name="T2" fmla="*/ 17 w 467"/>
                <a:gd name="T3" fmla="*/ 562 h 650"/>
                <a:gd name="T4" fmla="*/ 19 w 467"/>
                <a:gd name="T5" fmla="*/ 626 h 650"/>
                <a:gd name="T6" fmla="*/ 147 w 467"/>
                <a:gd name="T7" fmla="*/ 637 h 650"/>
                <a:gd name="T8" fmla="*/ 194 w 467"/>
                <a:gd name="T9" fmla="*/ 638 h 650"/>
                <a:gd name="T10" fmla="*/ 279 w 467"/>
                <a:gd name="T11" fmla="*/ 635 h 650"/>
                <a:gd name="T12" fmla="*/ 340 w 467"/>
                <a:gd name="T13" fmla="*/ 638 h 650"/>
                <a:gd name="T14" fmla="*/ 388 w 467"/>
                <a:gd name="T15" fmla="*/ 636 h 650"/>
                <a:gd name="T16" fmla="*/ 445 w 467"/>
                <a:gd name="T17" fmla="*/ 633 h 650"/>
                <a:gd name="T18" fmla="*/ 457 w 467"/>
                <a:gd name="T19" fmla="*/ 633 h 650"/>
                <a:gd name="T20" fmla="*/ 453 w 467"/>
                <a:gd name="T21" fmla="*/ 625 h 650"/>
                <a:gd name="T22" fmla="*/ 453 w 467"/>
                <a:gd name="T23" fmla="*/ 577 h 650"/>
                <a:gd name="T24" fmla="*/ 453 w 467"/>
                <a:gd name="T25" fmla="*/ 523 h 650"/>
                <a:gd name="T26" fmla="*/ 452 w 467"/>
                <a:gd name="T27" fmla="*/ 467 h 650"/>
                <a:gd name="T28" fmla="*/ 451 w 467"/>
                <a:gd name="T29" fmla="*/ 407 h 650"/>
                <a:gd name="T30" fmla="*/ 454 w 467"/>
                <a:gd name="T31" fmla="*/ 341 h 650"/>
                <a:gd name="T32" fmla="*/ 453 w 467"/>
                <a:gd name="T33" fmla="*/ 284 h 650"/>
                <a:gd name="T34" fmla="*/ 452 w 467"/>
                <a:gd name="T35" fmla="*/ 259 h 650"/>
                <a:gd name="T36" fmla="*/ 452 w 467"/>
                <a:gd name="T37" fmla="*/ 247 h 650"/>
                <a:gd name="T38" fmla="*/ 454 w 467"/>
                <a:gd name="T39" fmla="*/ 194 h 650"/>
                <a:gd name="T40" fmla="*/ 453 w 467"/>
                <a:gd name="T41" fmla="*/ 189 h 650"/>
                <a:gd name="T42" fmla="*/ 425 w 467"/>
                <a:gd name="T43" fmla="*/ 195 h 650"/>
                <a:gd name="T44" fmla="*/ 349 w 467"/>
                <a:gd name="T45" fmla="*/ 197 h 650"/>
                <a:gd name="T46" fmla="*/ 304 w 467"/>
                <a:gd name="T47" fmla="*/ 195 h 650"/>
                <a:gd name="T48" fmla="*/ 205 w 467"/>
                <a:gd name="T49" fmla="*/ 197 h 650"/>
                <a:gd name="T50" fmla="*/ 201 w 467"/>
                <a:gd name="T51" fmla="*/ 197 h 650"/>
                <a:gd name="T52" fmla="*/ 191 w 467"/>
                <a:gd name="T53" fmla="*/ 190 h 650"/>
                <a:gd name="T54" fmla="*/ 183 w 467"/>
                <a:gd name="T55" fmla="*/ 173 h 650"/>
                <a:gd name="T56" fmla="*/ 169 w 467"/>
                <a:gd name="T57" fmla="*/ 149 h 650"/>
                <a:gd name="T58" fmla="*/ 143 w 467"/>
                <a:gd name="T59" fmla="*/ 112 h 650"/>
                <a:gd name="T60" fmla="*/ 132 w 467"/>
                <a:gd name="T61" fmla="*/ 94 h 650"/>
                <a:gd name="T62" fmla="*/ 120 w 467"/>
                <a:gd name="T63" fmla="*/ 77 h 650"/>
                <a:gd name="T64" fmla="*/ 109 w 467"/>
                <a:gd name="T65" fmla="*/ 50 h 650"/>
                <a:gd name="T66" fmla="*/ 92 w 467"/>
                <a:gd name="T67" fmla="*/ 24 h 650"/>
                <a:gd name="T68" fmla="*/ 78 w 467"/>
                <a:gd name="T69" fmla="*/ 10 h 650"/>
                <a:gd name="T70" fmla="*/ 94 w 467"/>
                <a:gd name="T71" fmla="*/ 4 h 650"/>
                <a:gd name="T72" fmla="*/ 92 w 467"/>
                <a:gd name="T73" fmla="*/ 4 h 650"/>
                <a:gd name="T74" fmla="*/ 92 w 467"/>
                <a:gd name="T75" fmla="*/ 31 h 650"/>
                <a:gd name="T76" fmla="*/ 91 w 467"/>
                <a:gd name="T77" fmla="*/ 84 h 650"/>
                <a:gd name="T78" fmla="*/ 93 w 467"/>
                <a:gd name="T79" fmla="*/ 122 h 650"/>
                <a:gd name="T80" fmla="*/ 92 w 467"/>
                <a:gd name="T81" fmla="*/ 183 h 650"/>
                <a:gd name="T82" fmla="*/ 54 w 467"/>
                <a:gd name="T83" fmla="*/ 191 h 650"/>
                <a:gd name="T84" fmla="*/ 68 w 467"/>
                <a:gd name="T85" fmla="*/ 187 h 650"/>
                <a:gd name="T86" fmla="*/ 88 w 467"/>
                <a:gd name="T87" fmla="*/ 189 h 650"/>
                <a:gd name="T88" fmla="*/ 86 w 467"/>
                <a:gd name="T89" fmla="*/ 142 h 650"/>
                <a:gd name="T90" fmla="*/ 81 w 467"/>
                <a:gd name="T91" fmla="*/ 4 h 650"/>
                <a:gd name="T92" fmla="*/ 89 w 467"/>
                <a:gd name="T93" fmla="*/ 3 h 650"/>
                <a:gd name="T94" fmla="*/ 125 w 467"/>
                <a:gd name="T95" fmla="*/ 59 h 650"/>
                <a:gd name="T96" fmla="*/ 200 w 467"/>
                <a:gd name="T97" fmla="*/ 177 h 650"/>
                <a:gd name="T98" fmla="*/ 201 w 467"/>
                <a:gd name="T99" fmla="*/ 183 h 650"/>
                <a:gd name="T100" fmla="*/ 287 w 467"/>
                <a:gd name="T101" fmla="*/ 184 h 650"/>
                <a:gd name="T102" fmla="*/ 380 w 467"/>
                <a:gd name="T103" fmla="*/ 181 h 650"/>
                <a:gd name="T104" fmla="*/ 457 w 467"/>
                <a:gd name="T105" fmla="*/ 182 h 650"/>
                <a:gd name="T106" fmla="*/ 465 w 467"/>
                <a:gd name="T107" fmla="*/ 190 h 650"/>
                <a:gd name="T108" fmla="*/ 466 w 467"/>
                <a:gd name="T109" fmla="*/ 390 h 650"/>
                <a:gd name="T110" fmla="*/ 464 w 467"/>
                <a:gd name="T111" fmla="*/ 476 h 650"/>
                <a:gd name="T112" fmla="*/ 462 w 467"/>
                <a:gd name="T113" fmla="*/ 623 h 650"/>
                <a:gd name="T114" fmla="*/ 457 w 467"/>
                <a:gd name="T115" fmla="*/ 644 h 650"/>
                <a:gd name="T116" fmla="*/ 247 w 467"/>
                <a:gd name="T117" fmla="*/ 648 h 650"/>
                <a:gd name="T118" fmla="*/ 18 w 467"/>
                <a:gd name="T119" fmla="*/ 646 h 650"/>
                <a:gd name="T120" fmla="*/ 17 w 467"/>
                <a:gd name="T121" fmla="*/ 646 h 650"/>
                <a:gd name="T122" fmla="*/ 7 w 467"/>
                <a:gd name="T123" fmla="*/ 56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7" h="650">
                  <a:moveTo>
                    <a:pt x="16" y="225"/>
                  </a:moveTo>
                  <a:cubicBezTo>
                    <a:pt x="19" y="249"/>
                    <a:pt x="15" y="281"/>
                    <a:pt x="18" y="307"/>
                  </a:cubicBezTo>
                  <a:cubicBezTo>
                    <a:pt x="18" y="310"/>
                    <a:pt x="16" y="306"/>
                    <a:pt x="16" y="313"/>
                  </a:cubicBezTo>
                  <a:cubicBezTo>
                    <a:pt x="19" y="339"/>
                    <a:pt x="17" y="380"/>
                    <a:pt x="15" y="411"/>
                  </a:cubicBezTo>
                  <a:cubicBezTo>
                    <a:pt x="15" y="409"/>
                    <a:pt x="15" y="409"/>
                    <a:pt x="15" y="409"/>
                  </a:cubicBezTo>
                  <a:cubicBezTo>
                    <a:pt x="14" y="415"/>
                    <a:pt x="16" y="422"/>
                    <a:pt x="16" y="429"/>
                  </a:cubicBezTo>
                  <a:cubicBezTo>
                    <a:pt x="16" y="429"/>
                    <a:pt x="15" y="427"/>
                    <a:pt x="15" y="428"/>
                  </a:cubicBezTo>
                  <a:cubicBezTo>
                    <a:pt x="16" y="430"/>
                    <a:pt x="15" y="439"/>
                    <a:pt x="16" y="442"/>
                  </a:cubicBezTo>
                  <a:cubicBezTo>
                    <a:pt x="16" y="445"/>
                    <a:pt x="15" y="444"/>
                    <a:pt x="14" y="448"/>
                  </a:cubicBezTo>
                  <a:cubicBezTo>
                    <a:pt x="16" y="451"/>
                    <a:pt x="16" y="451"/>
                    <a:pt x="16" y="451"/>
                  </a:cubicBezTo>
                  <a:cubicBezTo>
                    <a:pt x="19" y="461"/>
                    <a:pt x="15" y="476"/>
                    <a:pt x="17" y="489"/>
                  </a:cubicBezTo>
                  <a:cubicBezTo>
                    <a:pt x="17" y="489"/>
                    <a:pt x="17" y="487"/>
                    <a:pt x="16" y="488"/>
                  </a:cubicBezTo>
                  <a:cubicBezTo>
                    <a:pt x="18" y="511"/>
                    <a:pt x="18" y="538"/>
                    <a:pt x="18" y="563"/>
                  </a:cubicBezTo>
                  <a:cubicBezTo>
                    <a:pt x="18" y="562"/>
                    <a:pt x="17" y="561"/>
                    <a:pt x="17" y="562"/>
                  </a:cubicBezTo>
                  <a:cubicBezTo>
                    <a:pt x="18" y="563"/>
                    <a:pt x="18" y="571"/>
                    <a:pt x="19" y="578"/>
                  </a:cubicBezTo>
                  <a:cubicBezTo>
                    <a:pt x="17" y="581"/>
                    <a:pt x="20" y="589"/>
                    <a:pt x="19" y="597"/>
                  </a:cubicBezTo>
                  <a:cubicBezTo>
                    <a:pt x="19" y="596"/>
                    <a:pt x="19" y="596"/>
                    <a:pt x="19" y="596"/>
                  </a:cubicBezTo>
                  <a:cubicBezTo>
                    <a:pt x="20" y="602"/>
                    <a:pt x="18" y="605"/>
                    <a:pt x="20" y="609"/>
                  </a:cubicBezTo>
                  <a:cubicBezTo>
                    <a:pt x="19" y="613"/>
                    <a:pt x="19" y="613"/>
                    <a:pt x="19" y="613"/>
                  </a:cubicBezTo>
                  <a:cubicBezTo>
                    <a:pt x="21" y="615"/>
                    <a:pt x="18" y="621"/>
                    <a:pt x="19" y="626"/>
                  </a:cubicBezTo>
                  <a:cubicBezTo>
                    <a:pt x="19" y="626"/>
                    <a:pt x="19" y="626"/>
                    <a:pt x="19" y="626"/>
                  </a:cubicBezTo>
                  <a:cubicBezTo>
                    <a:pt x="19" y="630"/>
                    <a:pt x="18" y="632"/>
                    <a:pt x="19" y="637"/>
                  </a:cubicBezTo>
                  <a:cubicBezTo>
                    <a:pt x="19" y="637"/>
                    <a:pt x="19" y="637"/>
                    <a:pt x="19" y="637"/>
                  </a:cubicBezTo>
                  <a:cubicBezTo>
                    <a:pt x="25" y="635"/>
                    <a:pt x="33" y="637"/>
                    <a:pt x="32" y="635"/>
                  </a:cubicBezTo>
                  <a:cubicBezTo>
                    <a:pt x="35" y="636"/>
                    <a:pt x="23" y="636"/>
                    <a:pt x="28" y="638"/>
                  </a:cubicBezTo>
                  <a:cubicBezTo>
                    <a:pt x="60" y="636"/>
                    <a:pt x="93" y="636"/>
                    <a:pt x="125" y="636"/>
                  </a:cubicBezTo>
                  <a:cubicBezTo>
                    <a:pt x="128" y="637"/>
                    <a:pt x="131" y="637"/>
                    <a:pt x="132" y="638"/>
                  </a:cubicBezTo>
                  <a:cubicBezTo>
                    <a:pt x="135" y="637"/>
                    <a:pt x="144" y="637"/>
                    <a:pt x="147" y="637"/>
                  </a:cubicBezTo>
                  <a:cubicBezTo>
                    <a:pt x="145" y="637"/>
                    <a:pt x="149" y="637"/>
                    <a:pt x="150" y="637"/>
                  </a:cubicBezTo>
                  <a:cubicBezTo>
                    <a:pt x="156" y="638"/>
                    <a:pt x="157" y="636"/>
                    <a:pt x="163" y="636"/>
                  </a:cubicBezTo>
                  <a:cubicBezTo>
                    <a:pt x="161" y="637"/>
                    <a:pt x="160" y="637"/>
                    <a:pt x="161" y="638"/>
                  </a:cubicBezTo>
                  <a:cubicBezTo>
                    <a:pt x="166" y="637"/>
                    <a:pt x="173" y="637"/>
                    <a:pt x="180" y="636"/>
                  </a:cubicBezTo>
                  <a:cubicBezTo>
                    <a:pt x="179" y="637"/>
                    <a:pt x="177" y="637"/>
                    <a:pt x="177" y="637"/>
                  </a:cubicBezTo>
                  <a:cubicBezTo>
                    <a:pt x="185" y="636"/>
                    <a:pt x="190" y="638"/>
                    <a:pt x="197" y="637"/>
                  </a:cubicBezTo>
                  <a:cubicBezTo>
                    <a:pt x="194" y="638"/>
                    <a:pt x="194" y="638"/>
                    <a:pt x="194" y="638"/>
                  </a:cubicBezTo>
                  <a:cubicBezTo>
                    <a:pt x="204" y="639"/>
                    <a:pt x="197" y="636"/>
                    <a:pt x="206" y="636"/>
                  </a:cubicBezTo>
                  <a:cubicBezTo>
                    <a:pt x="204" y="637"/>
                    <a:pt x="204" y="637"/>
                    <a:pt x="204" y="637"/>
                  </a:cubicBezTo>
                  <a:cubicBezTo>
                    <a:pt x="212" y="636"/>
                    <a:pt x="225" y="636"/>
                    <a:pt x="233" y="636"/>
                  </a:cubicBezTo>
                  <a:cubicBezTo>
                    <a:pt x="233" y="636"/>
                    <a:pt x="233" y="636"/>
                    <a:pt x="233" y="636"/>
                  </a:cubicBezTo>
                  <a:cubicBezTo>
                    <a:pt x="242" y="636"/>
                    <a:pt x="251" y="636"/>
                    <a:pt x="260" y="636"/>
                  </a:cubicBezTo>
                  <a:cubicBezTo>
                    <a:pt x="264" y="636"/>
                    <a:pt x="259" y="638"/>
                    <a:pt x="268" y="638"/>
                  </a:cubicBezTo>
                  <a:cubicBezTo>
                    <a:pt x="268" y="636"/>
                    <a:pt x="284" y="637"/>
                    <a:pt x="279" y="635"/>
                  </a:cubicBezTo>
                  <a:cubicBezTo>
                    <a:pt x="287" y="635"/>
                    <a:pt x="299" y="636"/>
                    <a:pt x="304" y="635"/>
                  </a:cubicBezTo>
                  <a:cubicBezTo>
                    <a:pt x="301" y="636"/>
                    <a:pt x="308" y="637"/>
                    <a:pt x="302" y="638"/>
                  </a:cubicBezTo>
                  <a:cubicBezTo>
                    <a:pt x="307" y="639"/>
                    <a:pt x="307" y="639"/>
                    <a:pt x="307" y="639"/>
                  </a:cubicBezTo>
                  <a:cubicBezTo>
                    <a:pt x="306" y="639"/>
                    <a:pt x="301" y="638"/>
                    <a:pt x="303" y="639"/>
                  </a:cubicBezTo>
                  <a:cubicBezTo>
                    <a:pt x="306" y="639"/>
                    <a:pt x="316" y="639"/>
                    <a:pt x="319" y="639"/>
                  </a:cubicBezTo>
                  <a:cubicBezTo>
                    <a:pt x="325" y="638"/>
                    <a:pt x="331" y="636"/>
                    <a:pt x="340" y="635"/>
                  </a:cubicBezTo>
                  <a:cubicBezTo>
                    <a:pt x="336" y="636"/>
                    <a:pt x="343" y="637"/>
                    <a:pt x="340" y="638"/>
                  </a:cubicBezTo>
                  <a:cubicBezTo>
                    <a:pt x="354" y="634"/>
                    <a:pt x="354" y="634"/>
                    <a:pt x="354" y="634"/>
                  </a:cubicBezTo>
                  <a:cubicBezTo>
                    <a:pt x="357" y="634"/>
                    <a:pt x="354" y="636"/>
                    <a:pt x="359" y="635"/>
                  </a:cubicBezTo>
                  <a:cubicBezTo>
                    <a:pt x="359" y="635"/>
                    <a:pt x="361" y="634"/>
                    <a:pt x="362" y="634"/>
                  </a:cubicBezTo>
                  <a:cubicBezTo>
                    <a:pt x="364" y="634"/>
                    <a:pt x="376" y="634"/>
                    <a:pt x="377" y="635"/>
                  </a:cubicBezTo>
                  <a:cubicBezTo>
                    <a:pt x="379" y="636"/>
                    <a:pt x="372" y="636"/>
                    <a:pt x="376" y="636"/>
                  </a:cubicBezTo>
                  <a:cubicBezTo>
                    <a:pt x="382" y="636"/>
                    <a:pt x="382" y="636"/>
                    <a:pt x="388" y="636"/>
                  </a:cubicBezTo>
                  <a:cubicBezTo>
                    <a:pt x="388" y="636"/>
                    <a:pt x="388" y="636"/>
                    <a:pt x="388" y="636"/>
                  </a:cubicBezTo>
                  <a:cubicBezTo>
                    <a:pt x="392" y="636"/>
                    <a:pt x="400" y="635"/>
                    <a:pt x="396" y="634"/>
                  </a:cubicBezTo>
                  <a:cubicBezTo>
                    <a:pt x="393" y="634"/>
                    <a:pt x="397" y="635"/>
                    <a:pt x="393" y="635"/>
                  </a:cubicBezTo>
                  <a:cubicBezTo>
                    <a:pt x="395" y="634"/>
                    <a:pt x="403" y="634"/>
                    <a:pt x="409" y="634"/>
                  </a:cubicBezTo>
                  <a:cubicBezTo>
                    <a:pt x="407" y="634"/>
                    <a:pt x="407" y="634"/>
                    <a:pt x="406" y="635"/>
                  </a:cubicBezTo>
                  <a:cubicBezTo>
                    <a:pt x="414" y="633"/>
                    <a:pt x="423" y="633"/>
                    <a:pt x="432" y="632"/>
                  </a:cubicBezTo>
                  <a:cubicBezTo>
                    <a:pt x="432" y="632"/>
                    <a:pt x="428" y="634"/>
                    <a:pt x="427" y="633"/>
                  </a:cubicBezTo>
                  <a:cubicBezTo>
                    <a:pt x="433" y="634"/>
                    <a:pt x="439" y="634"/>
                    <a:pt x="445" y="633"/>
                  </a:cubicBezTo>
                  <a:cubicBezTo>
                    <a:pt x="453" y="633"/>
                    <a:pt x="453" y="633"/>
                    <a:pt x="453" y="633"/>
                  </a:cubicBezTo>
                  <a:cubicBezTo>
                    <a:pt x="455" y="633"/>
                    <a:pt x="455" y="633"/>
                    <a:pt x="455" y="633"/>
                  </a:cubicBezTo>
                  <a:cubicBezTo>
                    <a:pt x="456" y="633"/>
                    <a:pt x="456" y="633"/>
                    <a:pt x="456" y="633"/>
                  </a:cubicBezTo>
                  <a:cubicBezTo>
                    <a:pt x="457" y="633"/>
                    <a:pt x="457" y="633"/>
                    <a:pt x="457" y="633"/>
                  </a:cubicBezTo>
                  <a:cubicBezTo>
                    <a:pt x="457" y="633"/>
                    <a:pt x="457" y="633"/>
                    <a:pt x="457" y="633"/>
                  </a:cubicBezTo>
                  <a:cubicBezTo>
                    <a:pt x="457" y="633"/>
                    <a:pt x="457" y="633"/>
                    <a:pt x="457" y="633"/>
                  </a:cubicBezTo>
                  <a:cubicBezTo>
                    <a:pt x="457" y="633"/>
                    <a:pt x="457" y="633"/>
                    <a:pt x="457" y="633"/>
                  </a:cubicBezTo>
                  <a:cubicBezTo>
                    <a:pt x="457" y="633"/>
                    <a:pt x="457" y="633"/>
                    <a:pt x="457" y="633"/>
                  </a:cubicBezTo>
                  <a:cubicBezTo>
                    <a:pt x="455" y="635"/>
                    <a:pt x="461" y="629"/>
                    <a:pt x="453" y="637"/>
                  </a:cubicBezTo>
                  <a:cubicBezTo>
                    <a:pt x="453" y="637"/>
                    <a:pt x="453" y="637"/>
                    <a:pt x="453" y="637"/>
                  </a:cubicBezTo>
                  <a:cubicBezTo>
                    <a:pt x="453" y="637"/>
                    <a:pt x="453" y="637"/>
                    <a:pt x="453" y="637"/>
                  </a:cubicBezTo>
                  <a:cubicBezTo>
                    <a:pt x="453" y="634"/>
                    <a:pt x="453" y="634"/>
                    <a:pt x="453" y="634"/>
                  </a:cubicBezTo>
                  <a:cubicBezTo>
                    <a:pt x="453" y="635"/>
                    <a:pt x="452" y="634"/>
                    <a:pt x="452" y="634"/>
                  </a:cubicBezTo>
                  <a:cubicBezTo>
                    <a:pt x="452" y="629"/>
                    <a:pt x="454" y="629"/>
                    <a:pt x="453" y="625"/>
                  </a:cubicBezTo>
                  <a:cubicBezTo>
                    <a:pt x="454" y="625"/>
                    <a:pt x="453" y="621"/>
                    <a:pt x="453" y="617"/>
                  </a:cubicBezTo>
                  <a:cubicBezTo>
                    <a:pt x="452" y="615"/>
                    <a:pt x="453" y="616"/>
                    <a:pt x="453" y="619"/>
                  </a:cubicBezTo>
                  <a:cubicBezTo>
                    <a:pt x="453" y="614"/>
                    <a:pt x="451" y="593"/>
                    <a:pt x="452" y="581"/>
                  </a:cubicBezTo>
                  <a:cubicBezTo>
                    <a:pt x="452" y="581"/>
                    <a:pt x="451" y="573"/>
                    <a:pt x="451" y="571"/>
                  </a:cubicBezTo>
                  <a:cubicBezTo>
                    <a:pt x="452" y="572"/>
                    <a:pt x="452" y="572"/>
                    <a:pt x="452" y="572"/>
                  </a:cubicBezTo>
                  <a:cubicBezTo>
                    <a:pt x="453" y="569"/>
                    <a:pt x="452" y="562"/>
                    <a:pt x="453" y="562"/>
                  </a:cubicBezTo>
                  <a:cubicBezTo>
                    <a:pt x="451" y="556"/>
                    <a:pt x="454" y="585"/>
                    <a:pt x="453" y="577"/>
                  </a:cubicBezTo>
                  <a:cubicBezTo>
                    <a:pt x="454" y="575"/>
                    <a:pt x="451" y="565"/>
                    <a:pt x="453" y="567"/>
                  </a:cubicBezTo>
                  <a:cubicBezTo>
                    <a:pt x="453" y="562"/>
                    <a:pt x="451" y="556"/>
                    <a:pt x="452" y="551"/>
                  </a:cubicBezTo>
                  <a:cubicBezTo>
                    <a:pt x="452" y="552"/>
                    <a:pt x="454" y="555"/>
                    <a:pt x="454" y="551"/>
                  </a:cubicBezTo>
                  <a:cubicBezTo>
                    <a:pt x="454" y="543"/>
                    <a:pt x="453" y="549"/>
                    <a:pt x="453" y="542"/>
                  </a:cubicBezTo>
                  <a:cubicBezTo>
                    <a:pt x="452" y="538"/>
                    <a:pt x="452" y="538"/>
                    <a:pt x="452" y="538"/>
                  </a:cubicBezTo>
                  <a:cubicBezTo>
                    <a:pt x="451" y="538"/>
                    <a:pt x="453" y="531"/>
                    <a:pt x="451" y="534"/>
                  </a:cubicBezTo>
                  <a:cubicBezTo>
                    <a:pt x="452" y="533"/>
                    <a:pt x="451" y="522"/>
                    <a:pt x="453" y="523"/>
                  </a:cubicBezTo>
                  <a:cubicBezTo>
                    <a:pt x="454" y="524"/>
                    <a:pt x="454" y="524"/>
                    <a:pt x="454" y="524"/>
                  </a:cubicBezTo>
                  <a:cubicBezTo>
                    <a:pt x="454" y="521"/>
                    <a:pt x="453" y="519"/>
                    <a:pt x="452" y="516"/>
                  </a:cubicBezTo>
                  <a:cubicBezTo>
                    <a:pt x="452" y="515"/>
                    <a:pt x="452" y="515"/>
                    <a:pt x="453" y="515"/>
                  </a:cubicBezTo>
                  <a:cubicBezTo>
                    <a:pt x="450" y="514"/>
                    <a:pt x="453" y="507"/>
                    <a:pt x="451" y="502"/>
                  </a:cubicBezTo>
                  <a:cubicBezTo>
                    <a:pt x="452" y="495"/>
                    <a:pt x="451" y="484"/>
                    <a:pt x="453" y="481"/>
                  </a:cubicBezTo>
                  <a:cubicBezTo>
                    <a:pt x="452" y="475"/>
                    <a:pt x="451" y="470"/>
                    <a:pt x="452" y="464"/>
                  </a:cubicBezTo>
                  <a:cubicBezTo>
                    <a:pt x="452" y="465"/>
                    <a:pt x="452" y="467"/>
                    <a:pt x="452" y="467"/>
                  </a:cubicBezTo>
                  <a:cubicBezTo>
                    <a:pt x="453" y="463"/>
                    <a:pt x="452" y="462"/>
                    <a:pt x="452" y="458"/>
                  </a:cubicBezTo>
                  <a:cubicBezTo>
                    <a:pt x="452" y="459"/>
                    <a:pt x="453" y="450"/>
                    <a:pt x="454" y="446"/>
                  </a:cubicBezTo>
                  <a:cubicBezTo>
                    <a:pt x="453" y="441"/>
                    <a:pt x="452" y="442"/>
                    <a:pt x="452" y="442"/>
                  </a:cubicBezTo>
                  <a:cubicBezTo>
                    <a:pt x="454" y="437"/>
                    <a:pt x="450" y="426"/>
                    <a:pt x="452" y="420"/>
                  </a:cubicBezTo>
                  <a:cubicBezTo>
                    <a:pt x="452" y="422"/>
                    <a:pt x="453" y="428"/>
                    <a:pt x="454" y="423"/>
                  </a:cubicBezTo>
                  <a:cubicBezTo>
                    <a:pt x="456" y="418"/>
                    <a:pt x="452" y="413"/>
                    <a:pt x="453" y="405"/>
                  </a:cubicBezTo>
                  <a:cubicBezTo>
                    <a:pt x="451" y="407"/>
                    <a:pt x="451" y="407"/>
                    <a:pt x="451" y="407"/>
                  </a:cubicBezTo>
                  <a:cubicBezTo>
                    <a:pt x="452" y="404"/>
                    <a:pt x="450" y="395"/>
                    <a:pt x="452" y="396"/>
                  </a:cubicBezTo>
                  <a:cubicBezTo>
                    <a:pt x="451" y="393"/>
                    <a:pt x="453" y="386"/>
                    <a:pt x="451" y="387"/>
                  </a:cubicBezTo>
                  <a:cubicBezTo>
                    <a:pt x="452" y="374"/>
                    <a:pt x="450" y="355"/>
                    <a:pt x="453" y="347"/>
                  </a:cubicBezTo>
                  <a:cubicBezTo>
                    <a:pt x="453" y="345"/>
                    <a:pt x="453" y="340"/>
                    <a:pt x="452" y="341"/>
                  </a:cubicBezTo>
                  <a:cubicBezTo>
                    <a:pt x="451" y="344"/>
                    <a:pt x="453" y="345"/>
                    <a:pt x="452" y="347"/>
                  </a:cubicBezTo>
                  <a:cubicBezTo>
                    <a:pt x="452" y="345"/>
                    <a:pt x="452" y="344"/>
                    <a:pt x="452" y="344"/>
                  </a:cubicBezTo>
                  <a:cubicBezTo>
                    <a:pt x="452" y="340"/>
                    <a:pt x="452" y="337"/>
                    <a:pt x="454" y="341"/>
                  </a:cubicBezTo>
                  <a:cubicBezTo>
                    <a:pt x="455" y="331"/>
                    <a:pt x="451" y="331"/>
                    <a:pt x="451" y="319"/>
                  </a:cubicBezTo>
                  <a:cubicBezTo>
                    <a:pt x="452" y="320"/>
                    <a:pt x="452" y="319"/>
                    <a:pt x="452" y="316"/>
                  </a:cubicBezTo>
                  <a:cubicBezTo>
                    <a:pt x="451" y="309"/>
                    <a:pt x="451" y="309"/>
                    <a:pt x="451" y="309"/>
                  </a:cubicBezTo>
                  <a:cubicBezTo>
                    <a:pt x="451" y="302"/>
                    <a:pt x="453" y="305"/>
                    <a:pt x="454" y="305"/>
                  </a:cubicBezTo>
                  <a:cubicBezTo>
                    <a:pt x="454" y="301"/>
                    <a:pt x="454" y="296"/>
                    <a:pt x="453" y="294"/>
                  </a:cubicBezTo>
                  <a:cubicBezTo>
                    <a:pt x="454" y="289"/>
                    <a:pt x="454" y="289"/>
                    <a:pt x="454" y="289"/>
                  </a:cubicBezTo>
                  <a:cubicBezTo>
                    <a:pt x="453" y="292"/>
                    <a:pt x="453" y="285"/>
                    <a:pt x="453" y="284"/>
                  </a:cubicBezTo>
                  <a:cubicBezTo>
                    <a:pt x="453" y="285"/>
                    <a:pt x="453" y="285"/>
                    <a:pt x="453" y="285"/>
                  </a:cubicBezTo>
                  <a:cubicBezTo>
                    <a:pt x="454" y="285"/>
                    <a:pt x="454" y="280"/>
                    <a:pt x="454" y="278"/>
                  </a:cubicBezTo>
                  <a:cubicBezTo>
                    <a:pt x="453" y="278"/>
                    <a:pt x="452" y="283"/>
                    <a:pt x="452" y="286"/>
                  </a:cubicBezTo>
                  <a:cubicBezTo>
                    <a:pt x="452" y="284"/>
                    <a:pt x="452" y="280"/>
                    <a:pt x="451" y="278"/>
                  </a:cubicBezTo>
                  <a:cubicBezTo>
                    <a:pt x="452" y="278"/>
                    <a:pt x="452" y="271"/>
                    <a:pt x="452" y="268"/>
                  </a:cubicBezTo>
                  <a:cubicBezTo>
                    <a:pt x="452" y="264"/>
                    <a:pt x="451" y="263"/>
                    <a:pt x="451" y="262"/>
                  </a:cubicBezTo>
                  <a:cubicBezTo>
                    <a:pt x="452" y="262"/>
                    <a:pt x="451" y="256"/>
                    <a:pt x="452" y="259"/>
                  </a:cubicBezTo>
                  <a:cubicBezTo>
                    <a:pt x="452" y="261"/>
                    <a:pt x="452" y="262"/>
                    <a:pt x="452" y="264"/>
                  </a:cubicBezTo>
                  <a:cubicBezTo>
                    <a:pt x="453" y="262"/>
                    <a:pt x="454" y="262"/>
                    <a:pt x="453" y="257"/>
                  </a:cubicBezTo>
                  <a:cubicBezTo>
                    <a:pt x="452" y="253"/>
                    <a:pt x="450" y="258"/>
                    <a:pt x="451" y="251"/>
                  </a:cubicBezTo>
                  <a:cubicBezTo>
                    <a:pt x="452" y="253"/>
                    <a:pt x="452" y="253"/>
                    <a:pt x="452" y="254"/>
                  </a:cubicBezTo>
                  <a:cubicBezTo>
                    <a:pt x="453" y="248"/>
                    <a:pt x="453" y="248"/>
                    <a:pt x="453" y="248"/>
                  </a:cubicBezTo>
                  <a:cubicBezTo>
                    <a:pt x="452" y="247"/>
                    <a:pt x="452" y="247"/>
                    <a:pt x="452" y="247"/>
                  </a:cubicBezTo>
                  <a:cubicBezTo>
                    <a:pt x="452" y="246"/>
                    <a:pt x="452" y="247"/>
                    <a:pt x="452" y="247"/>
                  </a:cubicBezTo>
                  <a:cubicBezTo>
                    <a:pt x="451" y="245"/>
                    <a:pt x="452" y="236"/>
                    <a:pt x="451" y="235"/>
                  </a:cubicBezTo>
                  <a:cubicBezTo>
                    <a:pt x="451" y="231"/>
                    <a:pt x="452" y="228"/>
                    <a:pt x="452" y="224"/>
                  </a:cubicBezTo>
                  <a:cubicBezTo>
                    <a:pt x="452" y="225"/>
                    <a:pt x="452" y="225"/>
                    <a:pt x="452" y="225"/>
                  </a:cubicBezTo>
                  <a:cubicBezTo>
                    <a:pt x="452" y="221"/>
                    <a:pt x="452" y="216"/>
                    <a:pt x="451" y="212"/>
                  </a:cubicBezTo>
                  <a:cubicBezTo>
                    <a:pt x="452" y="212"/>
                    <a:pt x="452" y="212"/>
                    <a:pt x="452" y="212"/>
                  </a:cubicBezTo>
                  <a:cubicBezTo>
                    <a:pt x="452" y="210"/>
                    <a:pt x="451" y="205"/>
                    <a:pt x="451" y="202"/>
                  </a:cubicBezTo>
                  <a:cubicBezTo>
                    <a:pt x="452" y="197"/>
                    <a:pt x="455" y="201"/>
                    <a:pt x="454" y="194"/>
                  </a:cubicBezTo>
                  <a:cubicBezTo>
                    <a:pt x="454" y="193"/>
                    <a:pt x="453" y="192"/>
                    <a:pt x="453" y="191"/>
                  </a:cubicBezTo>
                  <a:cubicBezTo>
                    <a:pt x="453" y="190"/>
                    <a:pt x="453" y="190"/>
                    <a:pt x="453" y="190"/>
                  </a:cubicBezTo>
                  <a:cubicBezTo>
                    <a:pt x="453" y="190"/>
                    <a:pt x="453" y="190"/>
                    <a:pt x="453" y="190"/>
                  </a:cubicBezTo>
                  <a:cubicBezTo>
                    <a:pt x="453" y="190"/>
                    <a:pt x="453" y="190"/>
                    <a:pt x="453" y="190"/>
                  </a:cubicBezTo>
                  <a:cubicBezTo>
                    <a:pt x="453" y="189"/>
                    <a:pt x="453" y="189"/>
                    <a:pt x="453" y="189"/>
                  </a:cubicBezTo>
                  <a:cubicBezTo>
                    <a:pt x="453" y="189"/>
                    <a:pt x="453" y="189"/>
                    <a:pt x="453" y="189"/>
                  </a:cubicBezTo>
                  <a:cubicBezTo>
                    <a:pt x="453" y="189"/>
                    <a:pt x="453" y="189"/>
                    <a:pt x="453" y="189"/>
                  </a:cubicBezTo>
                  <a:cubicBezTo>
                    <a:pt x="453" y="189"/>
                    <a:pt x="453" y="189"/>
                    <a:pt x="453" y="189"/>
                  </a:cubicBezTo>
                  <a:cubicBezTo>
                    <a:pt x="452" y="188"/>
                    <a:pt x="461" y="197"/>
                    <a:pt x="457" y="194"/>
                  </a:cubicBezTo>
                  <a:cubicBezTo>
                    <a:pt x="457" y="194"/>
                    <a:pt x="457" y="194"/>
                    <a:pt x="457" y="194"/>
                  </a:cubicBezTo>
                  <a:cubicBezTo>
                    <a:pt x="457" y="194"/>
                    <a:pt x="457" y="194"/>
                    <a:pt x="457" y="194"/>
                  </a:cubicBezTo>
                  <a:cubicBezTo>
                    <a:pt x="456" y="194"/>
                    <a:pt x="456" y="194"/>
                    <a:pt x="456" y="194"/>
                  </a:cubicBezTo>
                  <a:cubicBezTo>
                    <a:pt x="455" y="195"/>
                    <a:pt x="455" y="195"/>
                    <a:pt x="456" y="196"/>
                  </a:cubicBezTo>
                  <a:cubicBezTo>
                    <a:pt x="446" y="195"/>
                    <a:pt x="434" y="197"/>
                    <a:pt x="425" y="195"/>
                  </a:cubicBezTo>
                  <a:cubicBezTo>
                    <a:pt x="423" y="195"/>
                    <a:pt x="424" y="196"/>
                    <a:pt x="421" y="196"/>
                  </a:cubicBezTo>
                  <a:cubicBezTo>
                    <a:pt x="407" y="195"/>
                    <a:pt x="390" y="197"/>
                    <a:pt x="378" y="195"/>
                  </a:cubicBezTo>
                  <a:cubicBezTo>
                    <a:pt x="383" y="195"/>
                    <a:pt x="379" y="194"/>
                    <a:pt x="379" y="193"/>
                  </a:cubicBezTo>
                  <a:cubicBezTo>
                    <a:pt x="375" y="194"/>
                    <a:pt x="374" y="192"/>
                    <a:pt x="373" y="194"/>
                  </a:cubicBezTo>
                  <a:cubicBezTo>
                    <a:pt x="374" y="195"/>
                    <a:pt x="373" y="195"/>
                    <a:pt x="377" y="196"/>
                  </a:cubicBezTo>
                  <a:cubicBezTo>
                    <a:pt x="369" y="196"/>
                    <a:pt x="355" y="196"/>
                    <a:pt x="350" y="195"/>
                  </a:cubicBezTo>
                  <a:cubicBezTo>
                    <a:pt x="353" y="196"/>
                    <a:pt x="351" y="196"/>
                    <a:pt x="349" y="197"/>
                  </a:cubicBezTo>
                  <a:cubicBezTo>
                    <a:pt x="350" y="195"/>
                    <a:pt x="343" y="195"/>
                    <a:pt x="338" y="195"/>
                  </a:cubicBezTo>
                  <a:cubicBezTo>
                    <a:pt x="337" y="196"/>
                    <a:pt x="337" y="196"/>
                    <a:pt x="337" y="196"/>
                  </a:cubicBezTo>
                  <a:cubicBezTo>
                    <a:pt x="334" y="195"/>
                    <a:pt x="334" y="195"/>
                    <a:pt x="334" y="195"/>
                  </a:cubicBezTo>
                  <a:cubicBezTo>
                    <a:pt x="332" y="196"/>
                    <a:pt x="332" y="197"/>
                    <a:pt x="327" y="196"/>
                  </a:cubicBezTo>
                  <a:cubicBezTo>
                    <a:pt x="327" y="196"/>
                    <a:pt x="327" y="196"/>
                    <a:pt x="326" y="195"/>
                  </a:cubicBezTo>
                  <a:cubicBezTo>
                    <a:pt x="321" y="196"/>
                    <a:pt x="314" y="197"/>
                    <a:pt x="308" y="197"/>
                  </a:cubicBezTo>
                  <a:cubicBezTo>
                    <a:pt x="304" y="195"/>
                    <a:pt x="304" y="195"/>
                    <a:pt x="304" y="195"/>
                  </a:cubicBezTo>
                  <a:cubicBezTo>
                    <a:pt x="301" y="195"/>
                    <a:pt x="297" y="196"/>
                    <a:pt x="301" y="197"/>
                  </a:cubicBezTo>
                  <a:cubicBezTo>
                    <a:pt x="292" y="196"/>
                    <a:pt x="286" y="196"/>
                    <a:pt x="283" y="194"/>
                  </a:cubicBezTo>
                  <a:cubicBezTo>
                    <a:pt x="267" y="197"/>
                    <a:pt x="243" y="198"/>
                    <a:pt x="224" y="197"/>
                  </a:cubicBezTo>
                  <a:cubicBezTo>
                    <a:pt x="225" y="197"/>
                    <a:pt x="225" y="197"/>
                    <a:pt x="225" y="197"/>
                  </a:cubicBezTo>
                  <a:cubicBezTo>
                    <a:pt x="220" y="196"/>
                    <a:pt x="222" y="198"/>
                    <a:pt x="219" y="197"/>
                  </a:cubicBezTo>
                  <a:cubicBezTo>
                    <a:pt x="220" y="197"/>
                    <a:pt x="215" y="196"/>
                    <a:pt x="219" y="195"/>
                  </a:cubicBezTo>
                  <a:cubicBezTo>
                    <a:pt x="212" y="194"/>
                    <a:pt x="210" y="196"/>
                    <a:pt x="205" y="197"/>
                  </a:cubicBezTo>
                  <a:cubicBezTo>
                    <a:pt x="204" y="198"/>
                    <a:pt x="209" y="196"/>
                    <a:pt x="208" y="197"/>
                  </a:cubicBezTo>
                  <a:cubicBezTo>
                    <a:pt x="207" y="197"/>
                    <a:pt x="205" y="197"/>
                    <a:pt x="202" y="197"/>
                  </a:cubicBezTo>
                  <a:cubicBezTo>
                    <a:pt x="201" y="197"/>
                    <a:pt x="201" y="197"/>
                    <a:pt x="201" y="197"/>
                  </a:cubicBezTo>
                  <a:cubicBezTo>
                    <a:pt x="201" y="197"/>
                    <a:pt x="201" y="197"/>
                    <a:pt x="201" y="197"/>
                  </a:cubicBezTo>
                  <a:cubicBezTo>
                    <a:pt x="201" y="197"/>
                    <a:pt x="201" y="197"/>
                    <a:pt x="201" y="197"/>
                  </a:cubicBezTo>
                  <a:cubicBezTo>
                    <a:pt x="201" y="197"/>
                    <a:pt x="201" y="197"/>
                    <a:pt x="201" y="197"/>
                  </a:cubicBezTo>
                  <a:cubicBezTo>
                    <a:pt x="201" y="197"/>
                    <a:pt x="201" y="197"/>
                    <a:pt x="201" y="197"/>
                  </a:cubicBezTo>
                  <a:cubicBezTo>
                    <a:pt x="202" y="198"/>
                    <a:pt x="188" y="190"/>
                    <a:pt x="194" y="193"/>
                  </a:cubicBezTo>
                  <a:cubicBezTo>
                    <a:pt x="194" y="193"/>
                    <a:pt x="194" y="193"/>
                    <a:pt x="194" y="193"/>
                  </a:cubicBezTo>
                  <a:cubicBezTo>
                    <a:pt x="194" y="193"/>
                    <a:pt x="194" y="193"/>
                    <a:pt x="194" y="193"/>
                  </a:cubicBezTo>
                  <a:cubicBezTo>
                    <a:pt x="194" y="193"/>
                    <a:pt x="194" y="193"/>
                    <a:pt x="194" y="193"/>
                  </a:cubicBezTo>
                  <a:cubicBezTo>
                    <a:pt x="194" y="193"/>
                    <a:pt x="194" y="193"/>
                    <a:pt x="194" y="193"/>
                  </a:cubicBezTo>
                  <a:cubicBezTo>
                    <a:pt x="193" y="192"/>
                    <a:pt x="193" y="192"/>
                    <a:pt x="193" y="192"/>
                  </a:cubicBezTo>
                  <a:cubicBezTo>
                    <a:pt x="192" y="191"/>
                    <a:pt x="192" y="190"/>
                    <a:pt x="191" y="190"/>
                  </a:cubicBezTo>
                  <a:cubicBezTo>
                    <a:pt x="191" y="188"/>
                    <a:pt x="192" y="189"/>
                    <a:pt x="193" y="190"/>
                  </a:cubicBezTo>
                  <a:cubicBezTo>
                    <a:pt x="191" y="186"/>
                    <a:pt x="191" y="186"/>
                    <a:pt x="191" y="186"/>
                  </a:cubicBezTo>
                  <a:cubicBezTo>
                    <a:pt x="189" y="181"/>
                    <a:pt x="200" y="195"/>
                    <a:pt x="198" y="189"/>
                  </a:cubicBezTo>
                  <a:cubicBezTo>
                    <a:pt x="196" y="186"/>
                    <a:pt x="196" y="186"/>
                    <a:pt x="196" y="186"/>
                  </a:cubicBezTo>
                  <a:cubicBezTo>
                    <a:pt x="195" y="182"/>
                    <a:pt x="203" y="194"/>
                    <a:pt x="198" y="185"/>
                  </a:cubicBezTo>
                  <a:cubicBezTo>
                    <a:pt x="195" y="182"/>
                    <a:pt x="191" y="180"/>
                    <a:pt x="193" y="183"/>
                  </a:cubicBezTo>
                  <a:cubicBezTo>
                    <a:pt x="188" y="176"/>
                    <a:pt x="188" y="182"/>
                    <a:pt x="183" y="173"/>
                  </a:cubicBezTo>
                  <a:cubicBezTo>
                    <a:pt x="182" y="170"/>
                    <a:pt x="187" y="180"/>
                    <a:pt x="187" y="177"/>
                  </a:cubicBezTo>
                  <a:cubicBezTo>
                    <a:pt x="185" y="173"/>
                    <a:pt x="181" y="170"/>
                    <a:pt x="180" y="166"/>
                  </a:cubicBezTo>
                  <a:cubicBezTo>
                    <a:pt x="182" y="170"/>
                    <a:pt x="178" y="168"/>
                    <a:pt x="177" y="165"/>
                  </a:cubicBezTo>
                  <a:cubicBezTo>
                    <a:pt x="174" y="161"/>
                    <a:pt x="179" y="167"/>
                    <a:pt x="176" y="161"/>
                  </a:cubicBezTo>
                  <a:cubicBezTo>
                    <a:pt x="174" y="161"/>
                    <a:pt x="170" y="155"/>
                    <a:pt x="173" y="161"/>
                  </a:cubicBezTo>
                  <a:cubicBezTo>
                    <a:pt x="170" y="159"/>
                    <a:pt x="169" y="154"/>
                    <a:pt x="166" y="151"/>
                  </a:cubicBezTo>
                  <a:cubicBezTo>
                    <a:pt x="166" y="149"/>
                    <a:pt x="173" y="156"/>
                    <a:pt x="169" y="149"/>
                  </a:cubicBezTo>
                  <a:cubicBezTo>
                    <a:pt x="169" y="151"/>
                    <a:pt x="162" y="142"/>
                    <a:pt x="163" y="146"/>
                  </a:cubicBezTo>
                  <a:cubicBezTo>
                    <a:pt x="162" y="143"/>
                    <a:pt x="162" y="143"/>
                    <a:pt x="164" y="144"/>
                  </a:cubicBezTo>
                  <a:cubicBezTo>
                    <a:pt x="162" y="140"/>
                    <a:pt x="157" y="136"/>
                    <a:pt x="158" y="134"/>
                  </a:cubicBezTo>
                  <a:cubicBezTo>
                    <a:pt x="156" y="133"/>
                    <a:pt x="156" y="133"/>
                    <a:pt x="156" y="133"/>
                  </a:cubicBezTo>
                  <a:cubicBezTo>
                    <a:pt x="156" y="132"/>
                    <a:pt x="155" y="130"/>
                    <a:pt x="154" y="128"/>
                  </a:cubicBezTo>
                  <a:cubicBezTo>
                    <a:pt x="152" y="124"/>
                    <a:pt x="146" y="118"/>
                    <a:pt x="148" y="117"/>
                  </a:cubicBezTo>
                  <a:cubicBezTo>
                    <a:pt x="147" y="116"/>
                    <a:pt x="142" y="109"/>
                    <a:pt x="143" y="112"/>
                  </a:cubicBezTo>
                  <a:cubicBezTo>
                    <a:pt x="145" y="117"/>
                    <a:pt x="147" y="117"/>
                    <a:pt x="147" y="121"/>
                  </a:cubicBezTo>
                  <a:cubicBezTo>
                    <a:pt x="147" y="117"/>
                    <a:pt x="143" y="114"/>
                    <a:pt x="141" y="112"/>
                  </a:cubicBezTo>
                  <a:cubicBezTo>
                    <a:pt x="141" y="111"/>
                    <a:pt x="141" y="111"/>
                    <a:pt x="141" y="111"/>
                  </a:cubicBezTo>
                  <a:cubicBezTo>
                    <a:pt x="140" y="109"/>
                    <a:pt x="138" y="106"/>
                    <a:pt x="137" y="105"/>
                  </a:cubicBezTo>
                  <a:cubicBezTo>
                    <a:pt x="138" y="106"/>
                    <a:pt x="138" y="105"/>
                    <a:pt x="137" y="104"/>
                  </a:cubicBezTo>
                  <a:cubicBezTo>
                    <a:pt x="135" y="103"/>
                    <a:pt x="135" y="103"/>
                    <a:pt x="135" y="103"/>
                  </a:cubicBezTo>
                  <a:cubicBezTo>
                    <a:pt x="131" y="96"/>
                    <a:pt x="136" y="100"/>
                    <a:pt x="132" y="94"/>
                  </a:cubicBezTo>
                  <a:cubicBezTo>
                    <a:pt x="135" y="98"/>
                    <a:pt x="135" y="98"/>
                    <a:pt x="135" y="98"/>
                  </a:cubicBezTo>
                  <a:cubicBezTo>
                    <a:pt x="134" y="97"/>
                    <a:pt x="134" y="95"/>
                    <a:pt x="132" y="92"/>
                  </a:cubicBezTo>
                  <a:cubicBezTo>
                    <a:pt x="130" y="91"/>
                    <a:pt x="128" y="89"/>
                    <a:pt x="126" y="89"/>
                  </a:cubicBezTo>
                  <a:cubicBezTo>
                    <a:pt x="124" y="86"/>
                    <a:pt x="126" y="87"/>
                    <a:pt x="123" y="84"/>
                  </a:cubicBezTo>
                  <a:cubicBezTo>
                    <a:pt x="127" y="88"/>
                    <a:pt x="127" y="88"/>
                    <a:pt x="127" y="88"/>
                  </a:cubicBezTo>
                  <a:cubicBezTo>
                    <a:pt x="128" y="88"/>
                    <a:pt x="127" y="84"/>
                    <a:pt x="124" y="79"/>
                  </a:cubicBezTo>
                  <a:cubicBezTo>
                    <a:pt x="122" y="76"/>
                    <a:pt x="117" y="72"/>
                    <a:pt x="120" y="77"/>
                  </a:cubicBezTo>
                  <a:cubicBezTo>
                    <a:pt x="118" y="75"/>
                    <a:pt x="117" y="71"/>
                    <a:pt x="119" y="73"/>
                  </a:cubicBezTo>
                  <a:cubicBezTo>
                    <a:pt x="115" y="67"/>
                    <a:pt x="118" y="74"/>
                    <a:pt x="115" y="70"/>
                  </a:cubicBezTo>
                  <a:cubicBezTo>
                    <a:pt x="114" y="67"/>
                    <a:pt x="111" y="61"/>
                    <a:pt x="110" y="57"/>
                  </a:cubicBezTo>
                  <a:cubicBezTo>
                    <a:pt x="114" y="61"/>
                    <a:pt x="114" y="61"/>
                    <a:pt x="114" y="61"/>
                  </a:cubicBezTo>
                  <a:cubicBezTo>
                    <a:pt x="112" y="57"/>
                    <a:pt x="112" y="57"/>
                    <a:pt x="112" y="57"/>
                  </a:cubicBezTo>
                  <a:cubicBezTo>
                    <a:pt x="116" y="61"/>
                    <a:pt x="112" y="55"/>
                    <a:pt x="114" y="56"/>
                  </a:cubicBezTo>
                  <a:cubicBezTo>
                    <a:pt x="113" y="54"/>
                    <a:pt x="111" y="51"/>
                    <a:pt x="109" y="50"/>
                  </a:cubicBezTo>
                  <a:cubicBezTo>
                    <a:pt x="112" y="57"/>
                    <a:pt x="102" y="44"/>
                    <a:pt x="102" y="47"/>
                  </a:cubicBezTo>
                  <a:cubicBezTo>
                    <a:pt x="96" y="38"/>
                    <a:pt x="102" y="39"/>
                    <a:pt x="94" y="31"/>
                  </a:cubicBezTo>
                  <a:cubicBezTo>
                    <a:pt x="94" y="33"/>
                    <a:pt x="90" y="29"/>
                    <a:pt x="94" y="35"/>
                  </a:cubicBezTo>
                  <a:cubicBezTo>
                    <a:pt x="91" y="29"/>
                    <a:pt x="90" y="32"/>
                    <a:pt x="87" y="25"/>
                  </a:cubicBezTo>
                  <a:cubicBezTo>
                    <a:pt x="91" y="29"/>
                    <a:pt x="85" y="19"/>
                    <a:pt x="91" y="25"/>
                  </a:cubicBezTo>
                  <a:cubicBezTo>
                    <a:pt x="90" y="25"/>
                    <a:pt x="93" y="29"/>
                    <a:pt x="94" y="30"/>
                  </a:cubicBezTo>
                  <a:cubicBezTo>
                    <a:pt x="93" y="27"/>
                    <a:pt x="96" y="30"/>
                    <a:pt x="92" y="24"/>
                  </a:cubicBezTo>
                  <a:cubicBezTo>
                    <a:pt x="90" y="20"/>
                    <a:pt x="87" y="16"/>
                    <a:pt x="86" y="17"/>
                  </a:cubicBezTo>
                  <a:cubicBezTo>
                    <a:pt x="85" y="18"/>
                    <a:pt x="90" y="22"/>
                    <a:pt x="87" y="21"/>
                  </a:cubicBezTo>
                  <a:cubicBezTo>
                    <a:pt x="83" y="14"/>
                    <a:pt x="83" y="12"/>
                    <a:pt x="80" y="10"/>
                  </a:cubicBezTo>
                  <a:cubicBezTo>
                    <a:pt x="83" y="14"/>
                    <a:pt x="82" y="16"/>
                    <a:pt x="82" y="17"/>
                  </a:cubicBezTo>
                  <a:cubicBezTo>
                    <a:pt x="78" y="12"/>
                    <a:pt x="78" y="12"/>
                    <a:pt x="78" y="12"/>
                  </a:cubicBezTo>
                  <a:cubicBezTo>
                    <a:pt x="79" y="12"/>
                    <a:pt x="79" y="12"/>
                    <a:pt x="79" y="12"/>
                  </a:cubicBezTo>
                  <a:cubicBezTo>
                    <a:pt x="79" y="11"/>
                    <a:pt x="78" y="10"/>
                    <a:pt x="78" y="10"/>
                  </a:cubicBezTo>
                  <a:cubicBezTo>
                    <a:pt x="77" y="9"/>
                    <a:pt x="77" y="9"/>
                    <a:pt x="77" y="9"/>
                  </a:cubicBezTo>
                  <a:cubicBezTo>
                    <a:pt x="77" y="9"/>
                    <a:pt x="77" y="9"/>
                    <a:pt x="77" y="9"/>
                  </a:cubicBezTo>
                  <a:cubicBezTo>
                    <a:pt x="77" y="9"/>
                    <a:pt x="77" y="9"/>
                    <a:pt x="77" y="9"/>
                  </a:cubicBezTo>
                  <a:cubicBezTo>
                    <a:pt x="77" y="9"/>
                    <a:pt x="77" y="9"/>
                    <a:pt x="77" y="9"/>
                  </a:cubicBezTo>
                  <a:cubicBezTo>
                    <a:pt x="77" y="9"/>
                    <a:pt x="77" y="9"/>
                    <a:pt x="77" y="9"/>
                  </a:cubicBezTo>
                  <a:cubicBezTo>
                    <a:pt x="77" y="9"/>
                    <a:pt x="77" y="9"/>
                    <a:pt x="77" y="9"/>
                  </a:cubicBezTo>
                  <a:cubicBezTo>
                    <a:pt x="85" y="7"/>
                    <a:pt x="61" y="14"/>
                    <a:pt x="94" y="4"/>
                  </a:cubicBezTo>
                  <a:cubicBezTo>
                    <a:pt x="94" y="4"/>
                    <a:pt x="94" y="4"/>
                    <a:pt x="94" y="4"/>
                  </a:cubicBezTo>
                  <a:cubicBezTo>
                    <a:pt x="94" y="4"/>
                    <a:pt x="94" y="4"/>
                    <a:pt x="94" y="4"/>
                  </a:cubicBezTo>
                  <a:cubicBezTo>
                    <a:pt x="94" y="4"/>
                    <a:pt x="94" y="4"/>
                    <a:pt x="94" y="4"/>
                  </a:cubicBezTo>
                  <a:cubicBezTo>
                    <a:pt x="94" y="5"/>
                    <a:pt x="94" y="6"/>
                    <a:pt x="94" y="6"/>
                  </a:cubicBezTo>
                  <a:cubicBezTo>
                    <a:pt x="95" y="7"/>
                    <a:pt x="95" y="7"/>
                    <a:pt x="95" y="12"/>
                  </a:cubicBezTo>
                  <a:cubicBezTo>
                    <a:pt x="94" y="16"/>
                    <a:pt x="94" y="16"/>
                    <a:pt x="94" y="16"/>
                  </a:cubicBezTo>
                  <a:cubicBezTo>
                    <a:pt x="92" y="14"/>
                    <a:pt x="94" y="3"/>
                    <a:pt x="92" y="4"/>
                  </a:cubicBezTo>
                  <a:cubicBezTo>
                    <a:pt x="92" y="10"/>
                    <a:pt x="93" y="12"/>
                    <a:pt x="93" y="18"/>
                  </a:cubicBezTo>
                  <a:cubicBezTo>
                    <a:pt x="93" y="17"/>
                    <a:pt x="92" y="15"/>
                    <a:pt x="92" y="14"/>
                  </a:cubicBezTo>
                  <a:cubicBezTo>
                    <a:pt x="92" y="16"/>
                    <a:pt x="89" y="18"/>
                    <a:pt x="91" y="27"/>
                  </a:cubicBezTo>
                  <a:cubicBezTo>
                    <a:pt x="92" y="31"/>
                    <a:pt x="92" y="28"/>
                    <a:pt x="93" y="28"/>
                  </a:cubicBezTo>
                  <a:cubicBezTo>
                    <a:pt x="94" y="38"/>
                    <a:pt x="94" y="41"/>
                    <a:pt x="95" y="47"/>
                  </a:cubicBezTo>
                  <a:cubicBezTo>
                    <a:pt x="93" y="46"/>
                    <a:pt x="95" y="58"/>
                    <a:pt x="93" y="51"/>
                  </a:cubicBezTo>
                  <a:cubicBezTo>
                    <a:pt x="94" y="48"/>
                    <a:pt x="93" y="34"/>
                    <a:pt x="92" y="31"/>
                  </a:cubicBezTo>
                  <a:cubicBezTo>
                    <a:pt x="90" y="34"/>
                    <a:pt x="92" y="23"/>
                    <a:pt x="90" y="21"/>
                  </a:cubicBezTo>
                  <a:cubicBezTo>
                    <a:pt x="90" y="29"/>
                    <a:pt x="88" y="28"/>
                    <a:pt x="87" y="30"/>
                  </a:cubicBezTo>
                  <a:cubicBezTo>
                    <a:pt x="87" y="32"/>
                    <a:pt x="87" y="34"/>
                    <a:pt x="88" y="35"/>
                  </a:cubicBezTo>
                  <a:cubicBezTo>
                    <a:pt x="89" y="36"/>
                    <a:pt x="89" y="33"/>
                    <a:pt x="90" y="33"/>
                  </a:cubicBezTo>
                  <a:cubicBezTo>
                    <a:pt x="90" y="42"/>
                    <a:pt x="91" y="50"/>
                    <a:pt x="92" y="55"/>
                  </a:cubicBezTo>
                  <a:cubicBezTo>
                    <a:pt x="92" y="58"/>
                    <a:pt x="90" y="57"/>
                    <a:pt x="90" y="53"/>
                  </a:cubicBezTo>
                  <a:cubicBezTo>
                    <a:pt x="91" y="64"/>
                    <a:pt x="91" y="75"/>
                    <a:pt x="91" y="84"/>
                  </a:cubicBezTo>
                  <a:cubicBezTo>
                    <a:pt x="93" y="78"/>
                    <a:pt x="92" y="95"/>
                    <a:pt x="93" y="91"/>
                  </a:cubicBezTo>
                  <a:cubicBezTo>
                    <a:pt x="94" y="86"/>
                    <a:pt x="95" y="81"/>
                    <a:pt x="96" y="84"/>
                  </a:cubicBezTo>
                  <a:cubicBezTo>
                    <a:pt x="96" y="87"/>
                    <a:pt x="95" y="84"/>
                    <a:pt x="95" y="85"/>
                  </a:cubicBezTo>
                  <a:cubicBezTo>
                    <a:pt x="96" y="90"/>
                    <a:pt x="93" y="92"/>
                    <a:pt x="95" y="96"/>
                  </a:cubicBezTo>
                  <a:cubicBezTo>
                    <a:pt x="94" y="87"/>
                    <a:pt x="92" y="94"/>
                    <a:pt x="91" y="93"/>
                  </a:cubicBezTo>
                  <a:cubicBezTo>
                    <a:pt x="92" y="99"/>
                    <a:pt x="90" y="92"/>
                    <a:pt x="90" y="99"/>
                  </a:cubicBezTo>
                  <a:cubicBezTo>
                    <a:pt x="91" y="106"/>
                    <a:pt x="92" y="114"/>
                    <a:pt x="93" y="122"/>
                  </a:cubicBezTo>
                  <a:cubicBezTo>
                    <a:pt x="92" y="131"/>
                    <a:pt x="93" y="145"/>
                    <a:pt x="94" y="154"/>
                  </a:cubicBezTo>
                  <a:cubicBezTo>
                    <a:pt x="93" y="158"/>
                    <a:pt x="91" y="155"/>
                    <a:pt x="91" y="160"/>
                  </a:cubicBezTo>
                  <a:cubicBezTo>
                    <a:pt x="91" y="166"/>
                    <a:pt x="93" y="156"/>
                    <a:pt x="92" y="164"/>
                  </a:cubicBezTo>
                  <a:cubicBezTo>
                    <a:pt x="92" y="164"/>
                    <a:pt x="92" y="164"/>
                    <a:pt x="92" y="164"/>
                  </a:cubicBezTo>
                  <a:cubicBezTo>
                    <a:pt x="92" y="166"/>
                    <a:pt x="91" y="179"/>
                    <a:pt x="94" y="181"/>
                  </a:cubicBezTo>
                  <a:cubicBezTo>
                    <a:pt x="92" y="179"/>
                    <a:pt x="92" y="179"/>
                    <a:pt x="92" y="179"/>
                  </a:cubicBezTo>
                  <a:cubicBezTo>
                    <a:pt x="92" y="180"/>
                    <a:pt x="92" y="182"/>
                    <a:pt x="92" y="183"/>
                  </a:cubicBezTo>
                  <a:cubicBezTo>
                    <a:pt x="92" y="183"/>
                    <a:pt x="91" y="185"/>
                    <a:pt x="91" y="182"/>
                  </a:cubicBezTo>
                  <a:cubicBezTo>
                    <a:pt x="90" y="185"/>
                    <a:pt x="92" y="189"/>
                    <a:pt x="90" y="189"/>
                  </a:cubicBezTo>
                  <a:cubicBezTo>
                    <a:pt x="87" y="190"/>
                    <a:pt x="84" y="190"/>
                    <a:pt x="81" y="190"/>
                  </a:cubicBezTo>
                  <a:cubicBezTo>
                    <a:pt x="85" y="191"/>
                    <a:pt x="85" y="191"/>
                    <a:pt x="85" y="191"/>
                  </a:cubicBezTo>
                  <a:cubicBezTo>
                    <a:pt x="75" y="192"/>
                    <a:pt x="69" y="191"/>
                    <a:pt x="60" y="191"/>
                  </a:cubicBezTo>
                  <a:cubicBezTo>
                    <a:pt x="60" y="190"/>
                    <a:pt x="60" y="190"/>
                    <a:pt x="60" y="190"/>
                  </a:cubicBezTo>
                  <a:cubicBezTo>
                    <a:pt x="54" y="191"/>
                    <a:pt x="54" y="191"/>
                    <a:pt x="54" y="191"/>
                  </a:cubicBezTo>
                  <a:cubicBezTo>
                    <a:pt x="56" y="190"/>
                    <a:pt x="51" y="189"/>
                    <a:pt x="48" y="190"/>
                  </a:cubicBezTo>
                  <a:cubicBezTo>
                    <a:pt x="62" y="187"/>
                    <a:pt x="62" y="187"/>
                    <a:pt x="62" y="187"/>
                  </a:cubicBezTo>
                  <a:cubicBezTo>
                    <a:pt x="66" y="188"/>
                    <a:pt x="58" y="189"/>
                    <a:pt x="60" y="190"/>
                  </a:cubicBezTo>
                  <a:cubicBezTo>
                    <a:pt x="62" y="191"/>
                    <a:pt x="71" y="190"/>
                    <a:pt x="72" y="189"/>
                  </a:cubicBezTo>
                  <a:cubicBezTo>
                    <a:pt x="69" y="189"/>
                    <a:pt x="69" y="189"/>
                    <a:pt x="66" y="190"/>
                  </a:cubicBezTo>
                  <a:cubicBezTo>
                    <a:pt x="65" y="188"/>
                    <a:pt x="70" y="188"/>
                    <a:pt x="73" y="187"/>
                  </a:cubicBezTo>
                  <a:cubicBezTo>
                    <a:pt x="71" y="187"/>
                    <a:pt x="69" y="187"/>
                    <a:pt x="68" y="187"/>
                  </a:cubicBezTo>
                  <a:cubicBezTo>
                    <a:pt x="72" y="187"/>
                    <a:pt x="75" y="187"/>
                    <a:pt x="81" y="187"/>
                  </a:cubicBezTo>
                  <a:cubicBezTo>
                    <a:pt x="77" y="187"/>
                    <a:pt x="83" y="188"/>
                    <a:pt x="81" y="188"/>
                  </a:cubicBezTo>
                  <a:cubicBezTo>
                    <a:pt x="82" y="187"/>
                    <a:pt x="83" y="187"/>
                    <a:pt x="85" y="187"/>
                  </a:cubicBezTo>
                  <a:cubicBezTo>
                    <a:pt x="86" y="187"/>
                    <a:pt x="88" y="186"/>
                    <a:pt x="89" y="186"/>
                  </a:cubicBezTo>
                  <a:cubicBezTo>
                    <a:pt x="90" y="186"/>
                    <a:pt x="90" y="186"/>
                    <a:pt x="90" y="186"/>
                  </a:cubicBezTo>
                  <a:cubicBezTo>
                    <a:pt x="89" y="188"/>
                    <a:pt x="94" y="184"/>
                    <a:pt x="88" y="189"/>
                  </a:cubicBezTo>
                  <a:cubicBezTo>
                    <a:pt x="88" y="189"/>
                    <a:pt x="88" y="189"/>
                    <a:pt x="88" y="189"/>
                  </a:cubicBezTo>
                  <a:cubicBezTo>
                    <a:pt x="88" y="186"/>
                    <a:pt x="88" y="186"/>
                    <a:pt x="88" y="186"/>
                  </a:cubicBezTo>
                  <a:cubicBezTo>
                    <a:pt x="89" y="181"/>
                    <a:pt x="87" y="173"/>
                    <a:pt x="87" y="165"/>
                  </a:cubicBezTo>
                  <a:cubicBezTo>
                    <a:pt x="88" y="168"/>
                    <a:pt x="89" y="172"/>
                    <a:pt x="90" y="177"/>
                  </a:cubicBezTo>
                  <a:cubicBezTo>
                    <a:pt x="90" y="172"/>
                    <a:pt x="90" y="172"/>
                    <a:pt x="90" y="167"/>
                  </a:cubicBezTo>
                  <a:cubicBezTo>
                    <a:pt x="89" y="164"/>
                    <a:pt x="88" y="163"/>
                    <a:pt x="87" y="156"/>
                  </a:cubicBezTo>
                  <a:cubicBezTo>
                    <a:pt x="88" y="156"/>
                    <a:pt x="88" y="156"/>
                    <a:pt x="88" y="156"/>
                  </a:cubicBezTo>
                  <a:cubicBezTo>
                    <a:pt x="87" y="150"/>
                    <a:pt x="86" y="150"/>
                    <a:pt x="86" y="142"/>
                  </a:cubicBezTo>
                  <a:cubicBezTo>
                    <a:pt x="86" y="129"/>
                    <a:pt x="85" y="116"/>
                    <a:pt x="85" y="106"/>
                  </a:cubicBezTo>
                  <a:cubicBezTo>
                    <a:pt x="86" y="105"/>
                    <a:pt x="86" y="105"/>
                    <a:pt x="86" y="105"/>
                  </a:cubicBezTo>
                  <a:cubicBezTo>
                    <a:pt x="84" y="100"/>
                    <a:pt x="85" y="87"/>
                    <a:pt x="84" y="79"/>
                  </a:cubicBezTo>
                  <a:cubicBezTo>
                    <a:pt x="84" y="67"/>
                    <a:pt x="82" y="52"/>
                    <a:pt x="83" y="45"/>
                  </a:cubicBezTo>
                  <a:cubicBezTo>
                    <a:pt x="82" y="34"/>
                    <a:pt x="82" y="24"/>
                    <a:pt x="81" y="13"/>
                  </a:cubicBezTo>
                  <a:cubicBezTo>
                    <a:pt x="81" y="5"/>
                    <a:pt x="81" y="5"/>
                    <a:pt x="81" y="5"/>
                  </a:cubicBezTo>
                  <a:cubicBezTo>
                    <a:pt x="81" y="4"/>
                    <a:pt x="81" y="4"/>
                    <a:pt x="81" y="4"/>
                  </a:cubicBezTo>
                  <a:cubicBezTo>
                    <a:pt x="81" y="4"/>
                    <a:pt x="81" y="4"/>
                    <a:pt x="81" y="4"/>
                  </a:cubicBezTo>
                  <a:cubicBezTo>
                    <a:pt x="79" y="5"/>
                    <a:pt x="95" y="0"/>
                    <a:pt x="88" y="2"/>
                  </a:cubicBezTo>
                  <a:cubicBezTo>
                    <a:pt x="88" y="2"/>
                    <a:pt x="88" y="2"/>
                    <a:pt x="88" y="2"/>
                  </a:cubicBezTo>
                  <a:cubicBezTo>
                    <a:pt x="88" y="2"/>
                    <a:pt x="88" y="2"/>
                    <a:pt x="88" y="2"/>
                  </a:cubicBezTo>
                  <a:cubicBezTo>
                    <a:pt x="88" y="2"/>
                    <a:pt x="88" y="2"/>
                    <a:pt x="88" y="2"/>
                  </a:cubicBezTo>
                  <a:cubicBezTo>
                    <a:pt x="88" y="2"/>
                    <a:pt x="88" y="2"/>
                    <a:pt x="88" y="2"/>
                  </a:cubicBezTo>
                  <a:cubicBezTo>
                    <a:pt x="89" y="3"/>
                    <a:pt x="89" y="3"/>
                    <a:pt x="89" y="3"/>
                  </a:cubicBezTo>
                  <a:cubicBezTo>
                    <a:pt x="90" y="4"/>
                    <a:pt x="90" y="4"/>
                    <a:pt x="90" y="4"/>
                  </a:cubicBezTo>
                  <a:cubicBezTo>
                    <a:pt x="92" y="8"/>
                    <a:pt x="92" y="8"/>
                    <a:pt x="92" y="8"/>
                  </a:cubicBezTo>
                  <a:cubicBezTo>
                    <a:pt x="95" y="12"/>
                    <a:pt x="98" y="17"/>
                    <a:pt x="101" y="22"/>
                  </a:cubicBezTo>
                  <a:cubicBezTo>
                    <a:pt x="98" y="20"/>
                    <a:pt x="98" y="20"/>
                    <a:pt x="98" y="20"/>
                  </a:cubicBezTo>
                  <a:cubicBezTo>
                    <a:pt x="101" y="23"/>
                    <a:pt x="98" y="22"/>
                    <a:pt x="101" y="26"/>
                  </a:cubicBezTo>
                  <a:cubicBezTo>
                    <a:pt x="99" y="21"/>
                    <a:pt x="105" y="30"/>
                    <a:pt x="107" y="32"/>
                  </a:cubicBezTo>
                  <a:cubicBezTo>
                    <a:pt x="112" y="41"/>
                    <a:pt x="120" y="52"/>
                    <a:pt x="125" y="59"/>
                  </a:cubicBezTo>
                  <a:cubicBezTo>
                    <a:pt x="125" y="60"/>
                    <a:pt x="125" y="60"/>
                    <a:pt x="125" y="60"/>
                  </a:cubicBezTo>
                  <a:cubicBezTo>
                    <a:pt x="131" y="66"/>
                    <a:pt x="136" y="77"/>
                    <a:pt x="142" y="87"/>
                  </a:cubicBezTo>
                  <a:cubicBezTo>
                    <a:pt x="142" y="88"/>
                    <a:pt x="142" y="90"/>
                    <a:pt x="144" y="93"/>
                  </a:cubicBezTo>
                  <a:cubicBezTo>
                    <a:pt x="149" y="97"/>
                    <a:pt x="151" y="100"/>
                    <a:pt x="156" y="108"/>
                  </a:cubicBezTo>
                  <a:cubicBezTo>
                    <a:pt x="160" y="113"/>
                    <a:pt x="165" y="123"/>
                    <a:pt x="168" y="129"/>
                  </a:cubicBezTo>
                  <a:cubicBezTo>
                    <a:pt x="176" y="139"/>
                    <a:pt x="183" y="149"/>
                    <a:pt x="190" y="160"/>
                  </a:cubicBezTo>
                  <a:cubicBezTo>
                    <a:pt x="200" y="177"/>
                    <a:pt x="200" y="177"/>
                    <a:pt x="200" y="177"/>
                  </a:cubicBezTo>
                  <a:cubicBezTo>
                    <a:pt x="205" y="185"/>
                    <a:pt x="205" y="185"/>
                    <a:pt x="205" y="185"/>
                  </a:cubicBezTo>
                  <a:cubicBezTo>
                    <a:pt x="206" y="186"/>
                    <a:pt x="206" y="186"/>
                    <a:pt x="206" y="186"/>
                  </a:cubicBezTo>
                  <a:cubicBezTo>
                    <a:pt x="206" y="186"/>
                    <a:pt x="206" y="186"/>
                    <a:pt x="206" y="186"/>
                  </a:cubicBezTo>
                  <a:cubicBezTo>
                    <a:pt x="206" y="186"/>
                    <a:pt x="206" y="186"/>
                    <a:pt x="206" y="186"/>
                  </a:cubicBezTo>
                  <a:cubicBezTo>
                    <a:pt x="207" y="187"/>
                    <a:pt x="196" y="180"/>
                    <a:pt x="201" y="183"/>
                  </a:cubicBezTo>
                  <a:cubicBezTo>
                    <a:pt x="201" y="183"/>
                    <a:pt x="201" y="183"/>
                    <a:pt x="201" y="183"/>
                  </a:cubicBezTo>
                  <a:cubicBezTo>
                    <a:pt x="201" y="183"/>
                    <a:pt x="201" y="183"/>
                    <a:pt x="201" y="183"/>
                  </a:cubicBezTo>
                  <a:cubicBezTo>
                    <a:pt x="201" y="183"/>
                    <a:pt x="201" y="183"/>
                    <a:pt x="201" y="183"/>
                  </a:cubicBezTo>
                  <a:cubicBezTo>
                    <a:pt x="202" y="183"/>
                    <a:pt x="202" y="183"/>
                    <a:pt x="202" y="183"/>
                  </a:cubicBezTo>
                  <a:cubicBezTo>
                    <a:pt x="204" y="183"/>
                    <a:pt x="204" y="183"/>
                    <a:pt x="204" y="183"/>
                  </a:cubicBezTo>
                  <a:cubicBezTo>
                    <a:pt x="209" y="183"/>
                    <a:pt x="209" y="183"/>
                    <a:pt x="209" y="183"/>
                  </a:cubicBezTo>
                  <a:cubicBezTo>
                    <a:pt x="211" y="184"/>
                    <a:pt x="211" y="184"/>
                    <a:pt x="211" y="184"/>
                  </a:cubicBezTo>
                  <a:cubicBezTo>
                    <a:pt x="236" y="181"/>
                    <a:pt x="268" y="183"/>
                    <a:pt x="289" y="182"/>
                  </a:cubicBezTo>
                  <a:cubicBezTo>
                    <a:pt x="287" y="184"/>
                    <a:pt x="287" y="184"/>
                    <a:pt x="287" y="184"/>
                  </a:cubicBezTo>
                  <a:cubicBezTo>
                    <a:pt x="294" y="185"/>
                    <a:pt x="303" y="184"/>
                    <a:pt x="301" y="182"/>
                  </a:cubicBezTo>
                  <a:cubicBezTo>
                    <a:pt x="308" y="183"/>
                    <a:pt x="318" y="181"/>
                    <a:pt x="322" y="183"/>
                  </a:cubicBezTo>
                  <a:cubicBezTo>
                    <a:pt x="329" y="183"/>
                    <a:pt x="331" y="182"/>
                    <a:pt x="336" y="182"/>
                  </a:cubicBezTo>
                  <a:cubicBezTo>
                    <a:pt x="350" y="183"/>
                    <a:pt x="356" y="182"/>
                    <a:pt x="369" y="182"/>
                  </a:cubicBezTo>
                  <a:cubicBezTo>
                    <a:pt x="365" y="182"/>
                    <a:pt x="365" y="182"/>
                    <a:pt x="365" y="182"/>
                  </a:cubicBezTo>
                  <a:cubicBezTo>
                    <a:pt x="364" y="182"/>
                    <a:pt x="364" y="183"/>
                    <a:pt x="367" y="183"/>
                  </a:cubicBezTo>
                  <a:cubicBezTo>
                    <a:pt x="372" y="183"/>
                    <a:pt x="385" y="184"/>
                    <a:pt x="380" y="181"/>
                  </a:cubicBezTo>
                  <a:cubicBezTo>
                    <a:pt x="394" y="183"/>
                    <a:pt x="413" y="180"/>
                    <a:pt x="427" y="182"/>
                  </a:cubicBezTo>
                  <a:cubicBezTo>
                    <a:pt x="425" y="182"/>
                    <a:pt x="429" y="181"/>
                    <a:pt x="430" y="181"/>
                  </a:cubicBezTo>
                  <a:cubicBezTo>
                    <a:pt x="436" y="181"/>
                    <a:pt x="443" y="181"/>
                    <a:pt x="449" y="181"/>
                  </a:cubicBezTo>
                  <a:cubicBezTo>
                    <a:pt x="453" y="182"/>
                    <a:pt x="453" y="182"/>
                    <a:pt x="453" y="182"/>
                  </a:cubicBezTo>
                  <a:cubicBezTo>
                    <a:pt x="455" y="182"/>
                    <a:pt x="455" y="182"/>
                    <a:pt x="455" y="182"/>
                  </a:cubicBezTo>
                  <a:cubicBezTo>
                    <a:pt x="456" y="182"/>
                    <a:pt x="456" y="182"/>
                    <a:pt x="456" y="182"/>
                  </a:cubicBezTo>
                  <a:cubicBezTo>
                    <a:pt x="457" y="182"/>
                    <a:pt x="457" y="182"/>
                    <a:pt x="457" y="182"/>
                  </a:cubicBezTo>
                  <a:cubicBezTo>
                    <a:pt x="457" y="182"/>
                    <a:pt x="457" y="182"/>
                    <a:pt x="457" y="182"/>
                  </a:cubicBezTo>
                  <a:cubicBezTo>
                    <a:pt x="457" y="182"/>
                    <a:pt x="457" y="182"/>
                    <a:pt x="457" y="182"/>
                  </a:cubicBezTo>
                  <a:cubicBezTo>
                    <a:pt x="457" y="182"/>
                    <a:pt x="457" y="182"/>
                    <a:pt x="457" y="182"/>
                  </a:cubicBezTo>
                  <a:cubicBezTo>
                    <a:pt x="457" y="182"/>
                    <a:pt x="457" y="182"/>
                    <a:pt x="457" y="182"/>
                  </a:cubicBezTo>
                  <a:cubicBezTo>
                    <a:pt x="461" y="185"/>
                    <a:pt x="449" y="174"/>
                    <a:pt x="465" y="189"/>
                  </a:cubicBezTo>
                  <a:cubicBezTo>
                    <a:pt x="465" y="189"/>
                    <a:pt x="465" y="189"/>
                    <a:pt x="465" y="189"/>
                  </a:cubicBezTo>
                  <a:cubicBezTo>
                    <a:pt x="465" y="190"/>
                    <a:pt x="465" y="190"/>
                    <a:pt x="465" y="190"/>
                  </a:cubicBezTo>
                  <a:cubicBezTo>
                    <a:pt x="465" y="192"/>
                    <a:pt x="465" y="195"/>
                    <a:pt x="465" y="198"/>
                  </a:cubicBezTo>
                  <a:cubicBezTo>
                    <a:pt x="465" y="200"/>
                    <a:pt x="464" y="194"/>
                    <a:pt x="464" y="199"/>
                  </a:cubicBezTo>
                  <a:cubicBezTo>
                    <a:pt x="464" y="202"/>
                    <a:pt x="465" y="200"/>
                    <a:pt x="465" y="203"/>
                  </a:cubicBezTo>
                  <a:cubicBezTo>
                    <a:pt x="467" y="223"/>
                    <a:pt x="464" y="244"/>
                    <a:pt x="464" y="262"/>
                  </a:cubicBezTo>
                  <a:cubicBezTo>
                    <a:pt x="466" y="294"/>
                    <a:pt x="465" y="327"/>
                    <a:pt x="465" y="358"/>
                  </a:cubicBezTo>
                  <a:cubicBezTo>
                    <a:pt x="465" y="358"/>
                    <a:pt x="465" y="358"/>
                    <a:pt x="465" y="358"/>
                  </a:cubicBezTo>
                  <a:cubicBezTo>
                    <a:pt x="467" y="368"/>
                    <a:pt x="463" y="382"/>
                    <a:pt x="466" y="390"/>
                  </a:cubicBezTo>
                  <a:cubicBezTo>
                    <a:pt x="465" y="393"/>
                    <a:pt x="465" y="400"/>
                    <a:pt x="465" y="398"/>
                  </a:cubicBezTo>
                  <a:cubicBezTo>
                    <a:pt x="466" y="406"/>
                    <a:pt x="463" y="421"/>
                    <a:pt x="465" y="433"/>
                  </a:cubicBezTo>
                  <a:cubicBezTo>
                    <a:pt x="465" y="432"/>
                    <a:pt x="465" y="431"/>
                    <a:pt x="465" y="430"/>
                  </a:cubicBezTo>
                  <a:cubicBezTo>
                    <a:pt x="464" y="442"/>
                    <a:pt x="465" y="452"/>
                    <a:pt x="464" y="465"/>
                  </a:cubicBezTo>
                  <a:cubicBezTo>
                    <a:pt x="464" y="464"/>
                    <a:pt x="464" y="462"/>
                    <a:pt x="463" y="461"/>
                  </a:cubicBezTo>
                  <a:cubicBezTo>
                    <a:pt x="462" y="466"/>
                    <a:pt x="465" y="473"/>
                    <a:pt x="463" y="475"/>
                  </a:cubicBezTo>
                  <a:cubicBezTo>
                    <a:pt x="463" y="478"/>
                    <a:pt x="464" y="477"/>
                    <a:pt x="464" y="476"/>
                  </a:cubicBezTo>
                  <a:cubicBezTo>
                    <a:pt x="463" y="503"/>
                    <a:pt x="465" y="533"/>
                    <a:pt x="465" y="562"/>
                  </a:cubicBezTo>
                  <a:cubicBezTo>
                    <a:pt x="464" y="583"/>
                    <a:pt x="461" y="563"/>
                    <a:pt x="463" y="580"/>
                  </a:cubicBezTo>
                  <a:cubicBezTo>
                    <a:pt x="463" y="581"/>
                    <a:pt x="464" y="581"/>
                    <a:pt x="463" y="581"/>
                  </a:cubicBezTo>
                  <a:cubicBezTo>
                    <a:pt x="464" y="587"/>
                    <a:pt x="461" y="591"/>
                    <a:pt x="462" y="595"/>
                  </a:cubicBezTo>
                  <a:cubicBezTo>
                    <a:pt x="463" y="593"/>
                    <a:pt x="463" y="598"/>
                    <a:pt x="464" y="598"/>
                  </a:cubicBezTo>
                  <a:cubicBezTo>
                    <a:pt x="463" y="611"/>
                    <a:pt x="462" y="613"/>
                    <a:pt x="463" y="623"/>
                  </a:cubicBezTo>
                  <a:cubicBezTo>
                    <a:pt x="462" y="623"/>
                    <a:pt x="462" y="623"/>
                    <a:pt x="462" y="623"/>
                  </a:cubicBezTo>
                  <a:cubicBezTo>
                    <a:pt x="462" y="625"/>
                    <a:pt x="463" y="628"/>
                    <a:pt x="463" y="632"/>
                  </a:cubicBezTo>
                  <a:cubicBezTo>
                    <a:pt x="463" y="636"/>
                    <a:pt x="463" y="636"/>
                    <a:pt x="463" y="636"/>
                  </a:cubicBezTo>
                  <a:cubicBezTo>
                    <a:pt x="463" y="637"/>
                    <a:pt x="463" y="637"/>
                    <a:pt x="463" y="637"/>
                  </a:cubicBezTo>
                  <a:cubicBezTo>
                    <a:pt x="463" y="637"/>
                    <a:pt x="463" y="637"/>
                    <a:pt x="463" y="637"/>
                  </a:cubicBezTo>
                  <a:cubicBezTo>
                    <a:pt x="451" y="650"/>
                    <a:pt x="460" y="641"/>
                    <a:pt x="457" y="644"/>
                  </a:cubicBezTo>
                  <a:cubicBezTo>
                    <a:pt x="457" y="644"/>
                    <a:pt x="457" y="644"/>
                    <a:pt x="457" y="644"/>
                  </a:cubicBezTo>
                  <a:cubicBezTo>
                    <a:pt x="457" y="644"/>
                    <a:pt x="457" y="644"/>
                    <a:pt x="457" y="644"/>
                  </a:cubicBezTo>
                  <a:cubicBezTo>
                    <a:pt x="457" y="644"/>
                    <a:pt x="457" y="644"/>
                    <a:pt x="457" y="644"/>
                  </a:cubicBezTo>
                  <a:cubicBezTo>
                    <a:pt x="457" y="644"/>
                    <a:pt x="457" y="644"/>
                    <a:pt x="457" y="644"/>
                  </a:cubicBezTo>
                  <a:cubicBezTo>
                    <a:pt x="457" y="644"/>
                    <a:pt x="457" y="644"/>
                    <a:pt x="457" y="644"/>
                  </a:cubicBezTo>
                  <a:cubicBezTo>
                    <a:pt x="456" y="644"/>
                    <a:pt x="456" y="644"/>
                    <a:pt x="456" y="644"/>
                  </a:cubicBezTo>
                  <a:cubicBezTo>
                    <a:pt x="454" y="644"/>
                    <a:pt x="454" y="644"/>
                    <a:pt x="454" y="644"/>
                  </a:cubicBezTo>
                  <a:cubicBezTo>
                    <a:pt x="448" y="644"/>
                    <a:pt x="442" y="644"/>
                    <a:pt x="437" y="645"/>
                  </a:cubicBezTo>
                  <a:cubicBezTo>
                    <a:pt x="372" y="646"/>
                    <a:pt x="310" y="647"/>
                    <a:pt x="247" y="648"/>
                  </a:cubicBezTo>
                  <a:cubicBezTo>
                    <a:pt x="185" y="647"/>
                    <a:pt x="124" y="648"/>
                    <a:pt x="61" y="647"/>
                  </a:cubicBezTo>
                  <a:cubicBezTo>
                    <a:pt x="46" y="645"/>
                    <a:pt x="45" y="645"/>
                    <a:pt x="29" y="646"/>
                  </a:cubicBezTo>
                  <a:cubicBezTo>
                    <a:pt x="29" y="645"/>
                    <a:pt x="30" y="645"/>
                    <a:pt x="29" y="645"/>
                  </a:cubicBezTo>
                  <a:cubicBezTo>
                    <a:pt x="29" y="646"/>
                    <a:pt x="26" y="646"/>
                    <a:pt x="23" y="646"/>
                  </a:cubicBezTo>
                  <a:cubicBezTo>
                    <a:pt x="22" y="646"/>
                    <a:pt x="20" y="646"/>
                    <a:pt x="19" y="646"/>
                  </a:cubicBezTo>
                  <a:cubicBezTo>
                    <a:pt x="18" y="646"/>
                    <a:pt x="18" y="646"/>
                    <a:pt x="18" y="646"/>
                  </a:cubicBezTo>
                  <a:cubicBezTo>
                    <a:pt x="18" y="646"/>
                    <a:pt x="18" y="646"/>
                    <a:pt x="18" y="646"/>
                  </a:cubicBezTo>
                  <a:cubicBezTo>
                    <a:pt x="17" y="646"/>
                    <a:pt x="17" y="646"/>
                    <a:pt x="17" y="646"/>
                  </a:cubicBezTo>
                  <a:cubicBezTo>
                    <a:pt x="17" y="646"/>
                    <a:pt x="17" y="646"/>
                    <a:pt x="17" y="646"/>
                  </a:cubicBezTo>
                  <a:cubicBezTo>
                    <a:pt x="17" y="646"/>
                    <a:pt x="17" y="646"/>
                    <a:pt x="17" y="646"/>
                  </a:cubicBezTo>
                  <a:cubicBezTo>
                    <a:pt x="17" y="646"/>
                    <a:pt x="17" y="646"/>
                    <a:pt x="17" y="646"/>
                  </a:cubicBezTo>
                  <a:cubicBezTo>
                    <a:pt x="17" y="646"/>
                    <a:pt x="17" y="646"/>
                    <a:pt x="17" y="646"/>
                  </a:cubicBezTo>
                  <a:cubicBezTo>
                    <a:pt x="17" y="646"/>
                    <a:pt x="17" y="646"/>
                    <a:pt x="17" y="646"/>
                  </a:cubicBezTo>
                  <a:cubicBezTo>
                    <a:pt x="17" y="646"/>
                    <a:pt x="17" y="646"/>
                    <a:pt x="17" y="646"/>
                  </a:cubicBezTo>
                  <a:cubicBezTo>
                    <a:pt x="19" y="648"/>
                    <a:pt x="0" y="629"/>
                    <a:pt x="8" y="637"/>
                  </a:cubicBezTo>
                  <a:cubicBezTo>
                    <a:pt x="8" y="636"/>
                    <a:pt x="8" y="636"/>
                    <a:pt x="8" y="636"/>
                  </a:cubicBezTo>
                  <a:cubicBezTo>
                    <a:pt x="8" y="613"/>
                    <a:pt x="8" y="591"/>
                    <a:pt x="8" y="567"/>
                  </a:cubicBezTo>
                  <a:cubicBezTo>
                    <a:pt x="8" y="571"/>
                    <a:pt x="9" y="573"/>
                    <a:pt x="9" y="569"/>
                  </a:cubicBezTo>
                  <a:cubicBezTo>
                    <a:pt x="8" y="564"/>
                    <a:pt x="8" y="564"/>
                    <a:pt x="8" y="564"/>
                  </a:cubicBezTo>
                  <a:cubicBezTo>
                    <a:pt x="9" y="563"/>
                    <a:pt x="9" y="563"/>
                    <a:pt x="9" y="563"/>
                  </a:cubicBezTo>
                  <a:cubicBezTo>
                    <a:pt x="8" y="560"/>
                    <a:pt x="8" y="557"/>
                    <a:pt x="7" y="560"/>
                  </a:cubicBezTo>
                  <a:cubicBezTo>
                    <a:pt x="6" y="499"/>
                    <a:pt x="9" y="440"/>
                    <a:pt x="8" y="381"/>
                  </a:cubicBezTo>
                  <a:cubicBezTo>
                    <a:pt x="9" y="367"/>
                    <a:pt x="9" y="347"/>
                    <a:pt x="8" y="332"/>
                  </a:cubicBezTo>
                  <a:cubicBezTo>
                    <a:pt x="10" y="286"/>
                    <a:pt x="12" y="246"/>
                    <a:pt x="11" y="200"/>
                  </a:cubicBezTo>
                  <a:cubicBezTo>
                    <a:pt x="11" y="200"/>
                    <a:pt x="15" y="206"/>
                    <a:pt x="1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99" name="Freeform 333"/>
            <p:cNvSpPr>
              <a:spLocks/>
            </p:cNvSpPr>
            <p:nvPr/>
          </p:nvSpPr>
          <p:spPr bwMode="gray">
            <a:xfrm>
              <a:off x="5517356" y="-1656555"/>
              <a:ext cx="26988" cy="7938"/>
            </a:xfrm>
            <a:custGeom>
              <a:avLst/>
              <a:gdLst>
                <a:gd name="T0" fmla="*/ 1 w 7"/>
                <a:gd name="T1" fmla="*/ 0 h 2"/>
                <a:gd name="T2" fmla="*/ 3 w 7"/>
                <a:gd name="T3" fmla="*/ 2 h 2"/>
                <a:gd name="T4" fmla="*/ 1 w 7"/>
                <a:gd name="T5" fmla="*/ 0 h 2"/>
              </a:gdLst>
              <a:ahLst/>
              <a:cxnLst>
                <a:cxn ang="0">
                  <a:pos x="T0" y="T1"/>
                </a:cxn>
                <a:cxn ang="0">
                  <a:pos x="T2" y="T3"/>
                </a:cxn>
                <a:cxn ang="0">
                  <a:pos x="T4" y="T5"/>
                </a:cxn>
              </a:cxnLst>
              <a:rect l="0" t="0" r="r" b="b"/>
              <a:pathLst>
                <a:path w="7" h="2">
                  <a:moveTo>
                    <a:pt x="1" y="0"/>
                  </a:moveTo>
                  <a:cubicBezTo>
                    <a:pt x="2" y="0"/>
                    <a:pt x="7" y="1"/>
                    <a:pt x="3" y="2"/>
                  </a:cubicBezTo>
                  <a:cubicBezTo>
                    <a:pt x="3" y="1"/>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100" name="Freeform 334"/>
            <p:cNvSpPr>
              <a:spLocks/>
            </p:cNvSpPr>
            <p:nvPr/>
          </p:nvSpPr>
          <p:spPr bwMode="gray">
            <a:xfrm>
              <a:off x="5712618" y="-1997868"/>
              <a:ext cx="4763" cy="15875"/>
            </a:xfrm>
            <a:custGeom>
              <a:avLst/>
              <a:gdLst>
                <a:gd name="T0" fmla="*/ 0 w 1"/>
                <a:gd name="T1" fmla="*/ 2 h 4"/>
                <a:gd name="T2" fmla="*/ 1 w 1"/>
                <a:gd name="T3" fmla="*/ 0 h 4"/>
                <a:gd name="T4" fmla="*/ 1 w 1"/>
                <a:gd name="T5" fmla="*/ 4 h 4"/>
                <a:gd name="T6" fmla="*/ 0 w 1"/>
                <a:gd name="T7" fmla="*/ 2 h 4"/>
              </a:gdLst>
              <a:ahLst/>
              <a:cxnLst>
                <a:cxn ang="0">
                  <a:pos x="T0" y="T1"/>
                </a:cxn>
                <a:cxn ang="0">
                  <a:pos x="T2" y="T3"/>
                </a:cxn>
                <a:cxn ang="0">
                  <a:pos x="T4" y="T5"/>
                </a:cxn>
                <a:cxn ang="0">
                  <a:pos x="T6" y="T7"/>
                </a:cxn>
              </a:cxnLst>
              <a:rect l="0" t="0" r="r" b="b"/>
              <a:pathLst>
                <a:path w="1" h="4">
                  <a:moveTo>
                    <a:pt x="0" y="2"/>
                  </a:moveTo>
                  <a:cubicBezTo>
                    <a:pt x="0" y="2"/>
                    <a:pt x="0" y="0"/>
                    <a:pt x="1" y="0"/>
                  </a:cubicBezTo>
                  <a:cubicBezTo>
                    <a:pt x="1" y="1"/>
                    <a:pt x="1" y="3"/>
                    <a:pt x="1" y="4"/>
                  </a:cubicBezTo>
                  <a:cubicBezTo>
                    <a:pt x="1" y="3"/>
                    <a:pt x="1"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101" name="Freeform 335"/>
            <p:cNvSpPr>
              <a:spLocks/>
            </p:cNvSpPr>
            <p:nvPr/>
          </p:nvSpPr>
          <p:spPr bwMode="gray">
            <a:xfrm>
              <a:off x="5709443" y="-2124868"/>
              <a:ext cx="7938" cy="47625"/>
            </a:xfrm>
            <a:custGeom>
              <a:avLst/>
              <a:gdLst>
                <a:gd name="T0" fmla="*/ 0 w 2"/>
                <a:gd name="T1" fmla="*/ 0 h 13"/>
                <a:gd name="T2" fmla="*/ 2 w 2"/>
                <a:gd name="T3" fmla="*/ 13 h 13"/>
                <a:gd name="T4" fmla="*/ 0 w 2"/>
                <a:gd name="T5" fmla="*/ 0 h 13"/>
              </a:gdLst>
              <a:ahLst/>
              <a:cxnLst>
                <a:cxn ang="0">
                  <a:pos x="T0" y="T1"/>
                </a:cxn>
                <a:cxn ang="0">
                  <a:pos x="T2" y="T3"/>
                </a:cxn>
                <a:cxn ang="0">
                  <a:pos x="T4" y="T5"/>
                </a:cxn>
              </a:cxnLst>
              <a:rect l="0" t="0" r="r" b="b"/>
              <a:pathLst>
                <a:path w="2" h="13">
                  <a:moveTo>
                    <a:pt x="0" y="0"/>
                  </a:moveTo>
                  <a:cubicBezTo>
                    <a:pt x="1" y="1"/>
                    <a:pt x="2" y="8"/>
                    <a:pt x="2" y="1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102" name="Freeform 336"/>
            <p:cNvSpPr>
              <a:spLocks/>
            </p:cNvSpPr>
            <p:nvPr/>
          </p:nvSpPr>
          <p:spPr bwMode="gray">
            <a:xfrm>
              <a:off x="5717381" y="-2259805"/>
              <a:ext cx="3175" cy="19050"/>
            </a:xfrm>
            <a:custGeom>
              <a:avLst/>
              <a:gdLst>
                <a:gd name="T0" fmla="*/ 0 w 1"/>
                <a:gd name="T1" fmla="*/ 3 h 5"/>
                <a:gd name="T2" fmla="*/ 1 w 1"/>
                <a:gd name="T3" fmla="*/ 4 h 5"/>
                <a:gd name="T4" fmla="*/ 0 w 1"/>
                <a:gd name="T5" fmla="*/ 3 h 5"/>
              </a:gdLst>
              <a:ahLst/>
              <a:cxnLst>
                <a:cxn ang="0">
                  <a:pos x="T0" y="T1"/>
                </a:cxn>
                <a:cxn ang="0">
                  <a:pos x="T2" y="T3"/>
                </a:cxn>
                <a:cxn ang="0">
                  <a:pos x="T4" y="T5"/>
                </a:cxn>
              </a:cxnLst>
              <a:rect l="0" t="0" r="r" b="b"/>
              <a:pathLst>
                <a:path w="1" h="5">
                  <a:moveTo>
                    <a:pt x="0" y="3"/>
                  </a:moveTo>
                  <a:cubicBezTo>
                    <a:pt x="1" y="0"/>
                    <a:pt x="1" y="0"/>
                    <a:pt x="1" y="4"/>
                  </a:cubicBezTo>
                  <a:cubicBezTo>
                    <a:pt x="1" y="5"/>
                    <a:pt x="1"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103" name="Freeform 337"/>
            <p:cNvSpPr>
              <a:spLocks/>
            </p:cNvSpPr>
            <p:nvPr/>
          </p:nvSpPr>
          <p:spPr bwMode="gray">
            <a:xfrm>
              <a:off x="5712618" y="-2278855"/>
              <a:ext cx="4763" cy="22225"/>
            </a:xfrm>
            <a:custGeom>
              <a:avLst/>
              <a:gdLst>
                <a:gd name="T0" fmla="*/ 0 w 1"/>
                <a:gd name="T1" fmla="*/ 5 h 6"/>
                <a:gd name="T2" fmla="*/ 0 w 1"/>
                <a:gd name="T3" fmla="*/ 0 h 6"/>
                <a:gd name="T4" fmla="*/ 0 w 1"/>
                <a:gd name="T5" fmla="*/ 5 h 6"/>
              </a:gdLst>
              <a:ahLst/>
              <a:cxnLst>
                <a:cxn ang="0">
                  <a:pos x="T0" y="T1"/>
                </a:cxn>
                <a:cxn ang="0">
                  <a:pos x="T2" y="T3"/>
                </a:cxn>
                <a:cxn ang="0">
                  <a:pos x="T4" y="T5"/>
                </a:cxn>
              </a:cxnLst>
              <a:rect l="0" t="0" r="r" b="b"/>
              <a:pathLst>
                <a:path w="1" h="6">
                  <a:moveTo>
                    <a:pt x="0" y="5"/>
                  </a:moveTo>
                  <a:cubicBezTo>
                    <a:pt x="0" y="2"/>
                    <a:pt x="0" y="1"/>
                    <a:pt x="0" y="0"/>
                  </a:cubicBezTo>
                  <a:cubicBezTo>
                    <a:pt x="0" y="0"/>
                    <a:pt x="1" y="6"/>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104" name="Freeform 338"/>
            <p:cNvSpPr>
              <a:spLocks/>
            </p:cNvSpPr>
            <p:nvPr/>
          </p:nvSpPr>
          <p:spPr bwMode="gray">
            <a:xfrm>
              <a:off x="5747543" y="-2166143"/>
              <a:ext cx="17463" cy="25400"/>
            </a:xfrm>
            <a:custGeom>
              <a:avLst/>
              <a:gdLst>
                <a:gd name="T0" fmla="*/ 2 w 5"/>
                <a:gd name="T1" fmla="*/ 1 h 7"/>
                <a:gd name="T2" fmla="*/ 5 w 5"/>
                <a:gd name="T3" fmla="*/ 7 h 7"/>
                <a:gd name="T4" fmla="*/ 2 w 5"/>
                <a:gd name="T5" fmla="*/ 1 h 7"/>
              </a:gdLst>
              <a:ahLst/>
              <a:cxnLst>
                <a:cxn ang="0">
                  <a:pos x="T0" y="T1"/>
                </a:cxn>
                <a:cxn ang="0">
                  <a:pos x="T2" y="T3"/>
                </a:cxn>
                <a:cxn ang="0">
                  <a:pos x="T4" y="T5"/>
                </a:cxn>
              </a:cxnLst>
              <a:rect l="0" t="0" r="r" b="b"/>
              <a:pathLst>
                <a:path w="5" h="7">
                  <a:moveTo>
                    <a:pt x="2" y="1"/>
                  </a:moveTo>
                  <a:cubicBezTo>
                    <a:pt x="3" y="2"/>
                    <a:pt x="5" y="5"/>
                    <a:pt x="5" y="7"/>
                  </a:cubicBezTo>
                  <a:cubicBezTo>
                    <a:pt x="5" y="5"/>
                    <a:pt x="0"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105" name="Freeform 339"/>
            <p:cNvSpPr>
              <a:spLocks/>
            </p:cNvSpPr>
            <p:nvPr/>
          </p:nvSpPr>
          <p:spPr bwMode="gray">
            <a:xfrm>
              <a:off x="5822156" y="-2058193"/>
              <a:ext cx="11113" cy="15875"/>
            </a:xfrm>
            <a:custGeom>
              <a:avLst/>
              <a:gdLst>
                <a:gd name="T0" fmla="*/ 1 w 3"/>
                <a:gd name="T1" fmla="*/ 0 h 4"/>
                <a:gd name="T2" fmla="*/ 2 w 3"/>
                <a:gd name="T3" fmla="*/ 2 h 4"/>
                <a:gd name="T4" fmla="*/ 0 w 3"/>
                <a:gd name="T5" fmla="*/ 1 h 4"/>
                <a:gd name="T6" fmla="*/ 1 w 3"/>
                <a:gd name="T7" fmla="*/ 0 h 4"/>
              </a:gdLst>
              <a:ahLst/>
              <a:cxnLst>
                <a:cxn ang="0">
                  <a:pos x="T0" y="T1"/>
                </a:cxn>
                <a:cxn ang="0">
                  <a:pos x="T2" y="T3"/>
                </a:cxn>
                <a:cxn ang="0">
                  <a:pos x="T4" y="T5"/>
                </a:cxn>
                <a:cxn ang="0">
                  <a:pos x="T6" y="T7"/>
                </a:cxn>
              </a:cxnLst>
              <a:rect l="0" t="0" r="r" b="b"/>
              <a:pathLst>
                <a:path w="3" h="4">
                  <a:moveTo>
                    <a:pt x="1" y="0"/>
                  </a:moveTo>
                  <a:cubicBezTo>
                    <a:pt x="1" y="1"/>
                    <a:pt x="1" y="1"/>
                    <a:pt x="2" y="2"/>
                  </a:cubicBezTo>
                  <a:cubicBezTo>
                    <a:pt x="3" y="4"/>
                    <a:pt x="1" y="2"/>
                    <a:pt x="0"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106" name="Freeform 340"/>
            <p:cNvSpPr>
              <a:spLocks/>
            </p:cNvSpPr>
            <p:nvPr/>
          </p:nvSpPr>
          <p:spPr bwMode="gray">
            <a:xfrm>
              <a:off x="7055643" y="-824705"/>
              <a:ext cx="3175" cy="15875"/>
            </a:xfrm>
            <a:custGeom>
              <a:avLst/>
              <a:gdLst>
                <a:gd name="T0" fmla="*/ 2 w 2"/>
                <a:gd name="T1" fmla="*/ 10 h 10"/>
                <a:gd name="T2" fmla="*/ 0 w 2"/>
                <a:gd name="T3" fmla="*/ 0 h 10"/>
                <a:gd name="T4" fmla="*/ 2 w 2"/>
                <a:gd name="T5" fmla="*/ 3 h 10"/>
                <a:gd name="T6" fmla="*/ 2 w 2"/>
                <a:gd name="T7" fmla="*/ 10 h 10"/>
              </a:gdLst>
              <a:ahLst/>
              <a:cxnLst>
                <a:cxn ang="0">
                  <a:pos x="T0" y="T1"/>
                </a:cxn>
                <a:cxn ang="0">
                  <a:pos x="T2" y="T3"/>
                </a:cxn>
                <a:cxn ang="0">
                  <a:pos x="T4" y="T5"/>
                </a:cxn>
                <a:cxn ang="0">
                  <a:pos x="T6" y="T7"/>
                </a:cxn>
              </a:cxnLst>
              <a:rect l="0" t="0" r="r" b="b"/>
              <a:pathLst>
                <a:path w="2" h="10">
                  <a:moveTo>
                    <a:pt x="2" y="10"/>
                  </a:moveTo>
                  <a:lnTo>
                    <a:pt x="0" y="0"/>
                  </a:lnTo>
                  <a:lnTo>
                    <a:pt x="2" y="3"/>
                  </a:lnTo>
                  <a:lnTo>
                    <a:pt x="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107" name="Freeform 341"/>
            <p:cNvSpPr>
              <a:spLocks/>
            </p:cNvSpPr>
            <p:nvPr/>
          </p:nvSpPr>
          <p:spPr bwMode="gray">
            <a:xfrm>
              <a:off x="6893718" y="8732"/>
              <a:ext cx="15875" cy="6350"/>
            </a:xfrm>
            <a:custGeom>
              <a:avLst/>
              <a:gdLst>
                <a:gd name="T0" fmla="*/ 4 w 4"/>
                <a:gd name="T1" fmla="*/ 1 h 2"/>
                <a:gd name="T2" fmla="*/ 1 w 4"/>
                <a:gd name="T3" fmla="*/ 0 h 2"/>
                <a:gd name="T4" fmla="*/ 4 w 4"/>
                <a:gd name="T5" fmla="*/ 1 h 2"/>
              </a:gdLst>
              <a:ahLst/>
              <a:cxnLst>
                <a:cxn ang="0">
                  <a:pos x="T0" y="T1"/>
                </a:cxn>
                <a:cxn ang="0">
                  <a:pos x="T2" y="T3"/>
                </a:cxn>
                <a:cxn ang="0">
                  <a:pos x="T4" y="T5"/>
                </a:cxn>
              </a:cxnLst>
              <a:rect l="0" t="0" r="r" b="b"/>
              <a:pathLst>
                <a:path w="4" h="2">
                  <a:moveTo>
                    <a:pt x="4" y="1"/>
                  </a:moveTo>
                  <a:cubicBezTo>
                    <a:pt x="0" y="2"/>
                    <a:pt x="1" y="0"/>
                    <a:pt x="1" y="0"/>
                  </a:cubicBezTo>
                  <a:cubicBezTo>
                    <a:pt x="4" y="0"/>
                    <a:pt x="0"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108" name="Freeform 342"/>
            <p:cNvSpPr>
              <a:spLocks/>
            </p:cNvSpPr>
            <p:nvPr/>
          </p:nvSpPr>
          <p:spPr bwMode="gray">
            <a:xfrm>
              <a:off x="6365081" y="27782"/>
              <a:ext cx="4763" cy="3175"/>
            </a:xfrm>
            <a:custGeom>
              <a:avLst/>
              <a:gdLst>
                <a:gd name="T0" fmla="*/ 0 w 3"/>
                <a:gd name="T1" fmla="*/ 0 h 2"/>
                <a:gd name="T2" fmla="*/ 3 w 3"/>
                <a:gd name="T3" fmla="*/ 0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lnTo>
                    <a:pt x="3" y="0"/>
                  </a:lnTo>
                  <a:lnTo>
                    <a:pt x="3"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grpSp>
      <p:grpSp>
        <p:nvGrpSpPr>
          <p:cNvPr id="63" name="Gruppieren 706"/>
          <p:cNvGrpSpPr/>
          <p:nvPr/>
        </p:nvGrpSpPr>
        <p:grpSpPr bwMode="gray">
          <a:xfrm>
            <a:off x="5280721" y="3426115"/>
            <a:ext cx="1003586" cy="1374105"/>
            <a:chOff x="1359847" y="-2590006"/>
            <a:chExt cx="2051050" cy="2808288"/>
          </a:xfrm>
          <a:solidFill>
            <a:schemeClr val="accent1">
              <a:alpha val="25000"/>
            </a:schemeClr>
          </a:solidFill>
        </p:grpSpPr>
        <p:sp>
          <p:nvSpPr>
            <p:cNvPr id="90" name="Freeform 315"/>
            <p:cNvSpPr>
              <a:spLocks/>
            </p:cNvSpPr>
            <p:nvPr/>
          </p:nvSpPr>
          <p:spPr bwMode="gray">
            <a:xfrm>
              <a:off x="2410861" y="-2498724"/>
              <a:ext cx="914400" cy="715963"/>
            </a:xfrm>
            <a:custGeom>
              <a:avLst/>
              <a:gdLst>
                <a:gd name="T0" fmla="*/ 9 w 244"/>
                <a:gd name="T1" fmla="*/ 191 h 191"/>
                <a:gd name="T2" fmla="*/ 7 w 244"/>
                <a:gd name="T3" fmla="*/ 191 h 191"/>
                <a:gd name="T4" fmla="*/ 3 w 244"/>
                <a:gd name="T5" fmla="*/ 188 h 191"/>
                <a:gd name="T6" fmla="*/ 34 w 244"/>
                <a:gd name="T7" fmla="*/ 158 h 191"/>
                <a:gd name="T8" fmla="*/ 97 w 244"/>
                <a:gd name="T9" fmla="*/ 116 h 191"/>
                <a:gd name="T10" fmla="*/ 94 w 244"/>
                <a:gd name="T11" fmla="*/ 114 h 191"/>
                <a:gd name="T12" fmla="*/ 116 w 244"/>
                <a:gd name="T13" fmla="*/ 88 h 191"/>
                <a:gd name="T14" fmla="*/ 164 w 244"/>
                <a:gd name="T15" fmla="*/ 54 h 191"/>
                <a:gd name="T16" fmla="*/ 220 w 244"/>
                <a:gd name="T17" fmla="*/ 12 h 191"/>
                <a:gd name="T18" fmla="*/ 223 w 244"/>
                <a:gd name="T19" fmla="*/ 7 h 191"/>
                <a:gd name="T20" fmla="*/ 224 w 244"/>
                <a:gd name="T21" fmla="*/ 6 h 191"/>
                <a:gd name="T22" fmla="*/ 227 w 244"/>
                <a:gd name="T23" fmla="*/ 4 h 191"/>
                <a:gd name="T24" fmla="*/ 237 w 244"/>
                <a:gd name="T25" fmla="*/ 1 h 191"/>
                <a:gd name="T26" fmla="*/ 241 w 244"/>
                <a:gd name="T27" fmla="*/ 4 h 191"/>
                <a:gd name="T28" fmla="*/ 218 w 244"/>
                <a:gd name="T29" fmla="*/ 29 h 191"/>
                <a:gd name="T30" fmla="*/ 184 w 244"/>
                <a:gd name="T31" fmla="*/ 54 h 191"/>
                <a:gd name="T32" fmla="*/ 194 w 244"/>
                <a:gd name="T33" fmla="*/ 51 h 191"/>
                <a:gd name="T34" fmla="*/ 197 w 244"/>
                <a:gd name="T35" fmla="*/ 54 h 191"/>
                <a:gd name="T36" fmla="*/ 169 w 244"/>
                <a:gd name="T37" fmla="*/ 83 h 191"/>
                <a:gd name="T38" fmla="*/ 157 w 244"/>
                <a:gd name="T39" fmla="*/ 90 h 191"/>
                <a:gd name="T40" fmla="*/ 181 w 244"/>
                <a:gd name="T41" fmla="*/ 80 h 191"/>
                <a:gd name="T42" fmla="*/ 185 w 244"/>
                <a:gd name="T43" fmla="*/ 83 h 191"/>
                <a:gd name="T44" fmla="*/ 183 w 244"/>
                <a:gd name="T45" fmla="*/ 91 h 191"/>
                <a:gd name="T46" fmla="*/ 180 w 244"/>
                <a:gd name="T47" fmla="*/ 92 h 191"/>
                <a:gd name="T48" fmla="*/ 97 w 244"/>
                <a:gd name="T49" fmla="*/ 141 h 191"/>
                <a:gd name="T50" fmla="*/ 9 w 244"/>
                <a:gd name="T5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4" h="191">
                  <a:moveTo>
                    <a:pt x="9" y="191"/>
                  </a:moveTo>
                  <a:cubicBezTo>
                    <a:pt x="8" y="191"/>
                    <a:pt x="8" y="191"/>
                    <a:pt x="7" y="191"/>
                  </a:cubicBezTo>
                  <a:cubicBezTo>
                    <a:pt x="6" y="190"/>
                    <a:pt x="4" y="189"/>
                    <a:pt x="3" y="188"/>
                  </a:cubicBezTo>
                  <a:cubicBezTo>
                    <a:pt x="0" y="182"/>
                    <a:pt x="2" y="179"/>
                    <a:pt x="34" y="158"/>
                  </a:cubicBezTo>
                  <a:cubicBezTo>
                    <a:pt x="51" y="146"/>
                    <a:pt x="74" y="131"/>
                    <a:pt x="97" y="116"/>
                  </a:cubicBezTo>
                  <a:cubicBezTo>
                    <a:pt x="96" y="115"/>
                    <a:pt x="95" y="115"/>
                    <a:pt x="94" y="114"/>
                  </a:cubicBezTo>
                  <a:cubicBezTo>
                    <a:pt x="91" y="108"/>
                    <a:pt x="94" y="105"/>
                    <a:pt x="116" y="88"/>
                  </a:cubicBezTo>
                  <a:cubicBezTo>
                    <a:pt x="129" y="79"/>
                    <a:pt x="147" y="66"/>
                    <a:pt x="164" y="54"/>
                  </a:cubicBezTo>
                  <a:cubicBezTo>
                    <a:pt x="184" y="39"/>
                    <a:pt x="207" y="22"/>
                    <a:pt x="220" y="12"/>
                  </a:cubicBezTo>
                  <a:cubicBezTo>
                    <a:pt x="220" y="10"/>
                    <a:pt x="221" y="8"/>
                    <a:pt x="223" y="7"/>
                  </a:cubicBezTo>
                  <a:cubicBezTo>
                    <a:pt x="224" y="6"/>
                    <a:pt x="224" y="6"/>
                    <a:pt x="224" y="6"/>
                  </a:cubicBezTo>
                  <a:cubicBezTo>
                    <a:pt x="225" y="6"/>
                    <a:pt x="226" y="5"/>
                    <a:pt x="227" y="4"/>
                  </a:cubicBezTo>
                  <a:cubicBezTo>
                    <a:pt x="233" y="1"/>
                    <a:pt x="234" y="0"/>
                    <a:pt x="237" y="1"/>
                  </a:cubicBezTo>
                  <a:cubicBezTo>
                    <a:pt x="238" y="1"/>
                    <a:pt x="240" y="2"/>
                    <a:pt x="241" y="4"/>
                  </a:cubicBezTo>
                  <a:cubicBezTo>
                    <a:pt x="244" y="9"/>
                    <a:pt x="240" y="12"/>
                    <a:pt x="218" y="29"/>
                  </a:cubicBezTo>
                  <a:cubicBezTo>
                    <a:pt x="209" y="36"/>
                    <a:pt x="197" y="45"/>
                    <a:pt x="184" y="54"/>
                  </a:cubicBezTo>
                  <a:cubicBezTo>
                    <a:pt x="191" y="50"/>
                    <a:pt x="192" y="51"/>
                    <a:pt x="194" y="51"/>
                  </a:cubicBezTo>
                  <a:cubicBezTo>
                    <a:pt x="195" y="51"/>
                    <a:pt x="197" y="53"/>
                    <a:pt x="197" y="54"/>
                  </a:cubicBezTo>
                  <a:cubicBezTo>
                    <a:pt x="201" y="60"/>
                    <a:pt x="198" y="63"/>
                    <a:pt x="169" y="83"/>
                  </a:cubicBezTo>
                  <a:cubicBezTo>
                    <a:pt x="165" y="85"/>
                    <a:pt x="161" y="88"/>
                    <a:pt x="157" y="90"/>
                  </a:cubicBezTo>
                  <a:cubicBezTo>
                    <a:pt x="176" y="80"/>
                    <a:pt x="179" y="79"/>
                    <a:pt x="181" y="80"/>
                  </a:cubicBezTo>
                  <a:cubicBezTo>
                    <a:pt x="183" y="80"/>
                    <a:pt x="184" y="81"/>
                    <a:pt x="185" y="83"/>
                  </a:cubicBezTo>
                  <a:cubicBezTo>
                    <a:pt x="187" y="86"/>
                    <a:pt x="186" y="89"/>
                    <a:pt x="183" y="91"/>
                  </a:cubicBezTo>
                  <a:cubicBezTo>
                    <a:pt x="182" y="92"/>
                    <a:pt x="181" y="92"/>
                    <a:pt x="180" y="92"/>
                  </a:cubicBezTo>
                  <a:cubicBezTo>
                    <a:pt x="172" y="95"/>
                    <a:pt x="130" y="120"/>
                    <a:pt x="97" y="141"/>
                  </a:cubicBezTo>
                  <a:cubicBezTo>
                    <a:pt x="25" y="185"/>
                    <a:pt x="14" y="191"/>
                    <a:pt x="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216000" rIns="91440" bIns="45720" numCol="1" anchor="t" anchorCtr="0" compatLnSpc="1">
              <a:prstTxWarp prst="textNoShape">
                <a:avLst/>
              </a:prstTxWarp>
            </a:bodyPr>
            <a:lstStyle/>
            <a:p>
              <a:endParaRPr lang="en-US" sz="1200" dirty="0"/>
            </a:p>
          </p:txBody>
        </p:sp>
        <p:sp>
          <p:nvSpPr>
            <p:cNvPr id="91" name="Freeform 316"/>
            <p:cNvSpPr>
              <a:spLocks noEditPoints="1"/>
            </p:cNvSpPr>
            <p:nvPr/>
          </p:nvSpPr>
          <p:spPr bwMode="gray">
            <a:xfrm>
              <a:off x="1359847" y="-2042318"/>
              <a:ext cx="1814513" cy="2252663"/>
            </a:xfrm>
            <a:custGeom>
              <a:avLst/>
              <a:gdLst>
                <a:gd name="T0" fmla="*/ 94 w 484"/>
                <a:gd name="T1" fmla="*/ 553 h 601"/>
                <a:gd name="T2" fmla="*/ 42 w 484"/>
                <a:gd name="T3" fmla="*/ 556 h 601"/>
                <a:gd name="T4" fmla="*/ 61 w 484"/>
                <a:gd name="T5" fmla="*/ 505 h 601"/>
                <a:gd name="T6" fmla="*/ 18 w 484"/>
                <a:gd name="T7" fmla="*/ 501 h 601"/>
                <a:gd name="T8" fmla="*/ 28 w 484"/>
                <a:gd name="T9" fmla="*/ 455 h 601"/>
                <a:gd name="T10" fmla="*/ 39 w 484"/>
                <a:gd name="T11" fmla="*/ 419 h 601"/>
                <a:gd name="T12" fmla="*/ 76 w 484"/>
                <a:gd name="T13" fmla="*/ 355 h 601"/>
                <a:gd name="T14" fmla="*/ 12 w 484"/>
                <a:gd name="T15" fmla="*/ 360 h 601"/>
                <a:gd name="T16" fmla="*/ 37 w 484"/>
                <a:gd name="T17" fmla="*/ 312 h 601"/>
                <a:gd name="T18" fmla="*/ 40 w 484"/>
                <a:gd name="T19" fmla="*/ 284 h 601"/>
                <a:gd name="T20" fmla="*/ 48 w 484"/>
                <a:gd name="T21" fmla="*/ 236 h 601"/>
                <a:gd name="T22" fmla="*/ 16 w 484"/>
                <a:gd name="T23" fmla="*/ 220 h 601"/>
                <a:gd name="T24" fmla="*/ 41 w 484"/>
                <a:gd name="T25" fmla="*/ 168 h 601"/>
                <a:gd name="T26" fmla="*/ 75 w 484"/>
                <a:gd name="T27" fmla="*/ 123 h 601"/>
                <a:gd name="T28" fmla="*/ 21 w 484"/>
                <a:gd name="T29" fmla="*/ 124 h 601"/>
                <a:gd name="T30" fmla="*/ 21 w 484"/>
                <a:gd name="T31" fmla="*/ 83 h 601"/>
                <a:gd name="T32" fmla="*/ 15 w 484"/>
                <a:gd name="T33" fmla="*/ 73 h 601"/>
                <a:gd name="T34" fmla="*/ 40 w 484"/>
                <a:gd name="T35" fmla="*/ 83 h 601"/>
                <a:gd name="T36" fmla="*/ 71 w 484"/>
                <a:gd name="T37" fmla="*/ 88 h 601"/>
                <a:gd name="T38" fmla="*/ 169 w 484"/>
                <a:gd name="T39" fmla="*/ 56 h 601"/>
                <a:gd name="T40" fmla="*/ 203 w 484"/>
                <a:gd name="T41" fmla="*/ 64 h 601"/>
                <a:gd name="T42" fmla="*/ 245 w 484"/>
                <a:gd name="T43" fmla="*/ 59 h 601"/>
                <a:gd name="T44" fmla="*/ 289 w 484"/>
                <a:gd name="T45" fmla="*/ 62 h 601"/>
                <a:gd name="T46" fmla="*/ 216 w 484"/>
                <a:gd name="T47" fmla="*/ 122 h 601"/>
                <a:gd name="T48" fmla="*/ 417 w 484"/>
                <a:gd name="T49" fmla="*/ 37 h 601"/>
                <a:gd name="T50" fmla="*/ 404 w 484"/>
                <a:gd name="T51" fmla="*/ 79 h 601"/>
                <a:gd name="T52" fmla="*/ 450 w 484"/>
                <a:gd name="T53" fmla="*/ 79 h 601"/>
                <a:gd name="T54" fmla="*/ 439 w 484"/>
                <a:gd name="T55" fmla="*/ 125 h 601"/>
                <a:gd name="T56" fmla="*/ 449 w 484"/>
                <a:gd name="T57" fmla="*/ 154 h 601"/>
                <a:gd name="T58" fmla="*/ 462 w 484"/>
                <a:gd name="T59" fmla="*/ 169 h 601"/>
                <a:gd name="T60" fmla="*/ 440 w 484"/>
                <a:gd name="T61" fmla="*/ 218 h 601"/>
                <a:gd name="T62" fmla="*/ 466 w 484"/>
                <a:gd name="T63" fmla="*/ 237 h 601"/>
                <a:gd name="T64" fmla="*/ 459 w 484"/>
                <a:gd name="T65" fmla="*/ 284 h 601"/>
                <a:gd name="T66" fmla="*/ 457 w 484"/>
                <a:gd name="T67" fmla="*/ 323 h 601"/>
                <a:gd name="T68" fmla="*/ 428 w 484"/>
                <a:gd name="T69" fmla="*/ 364 h 601"/>
                <a:gd name="T70" fmla="*/ 480 w 484"/>
                <a:gd name="T71" fmla="*/ 368 h 601"/>
                <a:gd name="T72" fmla="*/ 423 w 484"/>
                <a:gd name="T73" fmla="*/ 437 h 601"/>
                <a:gd name="T74" fmla="*/ 461 w 484"/>
                <a:gd name="T75" fmla="*/ 450 h 601"/>
                <a:gd name="T76" fmla="*/ 400 w 484"/>
                <a:gd name="T77" fmla="*/ 524 h 601"/>
                <a:gd name="T78" fmla="*/ 450 w 484"/>
                <a:gd name="T79" fmla="*/ 520 h 601"/>
                <a:gd name="T80" fmla="*/ 449 w 484"/>
                <a:gd name="T81" fmla="*/ 564 h 601"/>
                <a:gd name="T82" fmla="*/ 469 w 484"/>
                <a:gd name="T83" fmla="*/ 567 h 601"/>
                <a:gd name="T84" fmla="*/ 438 w 484"/>
                <a:gd name="T85" fmla="*/ 560 h 601"/>
                <a:gd name="T86" fmla="*/ 396 w 484"/>
                <a:gd name="T87" fmla="*/ 563 h 601"/>
                <a:gd name="T88" fmla="*/ 370 w 484"/>
                <a:gd name="T89" fmla="*/ 557 h 601"/>
                <a:gd name="T90" fmla="*/ 351 w 484"/>
                <a:gd name="T91" fmla="*/ 542 h 601"/>
                <a:gd name="T92" fmla="*/ 235 w 484"/>
                <a:gd name="T93" fmla="*/ 586 h 601"/>
                <a:gd name="T94" fmla="*/ 165 w 484"/>
                <a:gd name="T95" fmla="*/ 596 h 601"/>
                <a:gd name="T96" fmla="*/ 166 w 484"/>
                <a:gd name="T97" fmla="*/ 559 h 601"/>
                <a:gd name="T98" fmla="*/ 461 w 484"/>
                <a:gd name="T99" fmla="*/ 565 h 601"/>
                <a:gd name="T100" fmla="*/ 235 w 484"/>
                <a:gd name="T101" fmla="*/ 389 h 601"/>
                <a:gd name="T102" fmla="*/ 119 w 484"/>
                <a:gd name="T103" fmla="*/ 296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4" h="601">
                  <a:moveTo>
                    <a:pt x="49" y="600"/>
                  </a:moveTo>
                  <a:cubicBezTo>
                    <a:pt x="48" y="600"/>
                    <a:pt x="48" y="600"/>
                    <a:pt x="47" y="600"/>
                  </a:cubicBezTo>
                  <a:cubicBezTo>
                    <a:pt x="46" y="600"/>
                    <a:pt x="44" y="599"/>
                    <a:pt x="43" y="597"/>
                  </a:cubicBezTo>
                  <a:cubicBezTo>
                    <a:pt x="40" y="591"/>
                    <a:pt x="45" y="586"/>
                    <a:pt x="62" y="574"/>
                  </a:cubicBezTo>
                  <a:cubicBezTo>
                    <a:pt x="70" y="569"/>
                    <a:pt x="81" y="562"/>
                    <a:pt x="94" y="553"/>
                  </a:cubicBezTo>
                  <a:cubicBezTo>
                    <a:pt x="56" y="575"/>
                    <a:pt x="47" y="579"/>
                    <a:pt x="43" y="578"/>
                  </a:cubicBezTo>
                  <a:cubicBezTo>
                    <a:pt x="41" y="578"/>
                    <a:pt x="39" y="576"/>
                    <a:pt x="39" y="575"/>
                  </a:cubicBezTo>
                  <a:cubicBezTo>
                    <a:pt x="35" y="569"/>
                    <a:pt x="40" y="564"/>
                    <a:pt x="58" y="552"/>
                  </a:cubicBezTo>
                  <a:cubicBezTo>
                    <a:pt x="59" y="551"/>
                    <a:pt x="60" y="550"/>
                    <a:pt x="61" y="550"/>
                  </a:cubicBezTo>
                  <a:cubicBezTo>
                    <a:pt x="50" y="555"/>
                    <a:pt x="45" y="557"/>
                    <a:pt x="42" y="556"/>
                  </a:cubicBezTo>
                  <a:cubicBezTo>
                    <a:pt x="41" y="556"/>
                    <a:pt x="39" y="555"/>
                    <a:pt x="38" y="553"/>
                  </a:cubicBezTo>
                  <a:cubicBezTo>
                    <a:pt x="36" y="549"/>
                    <a:pt x="34" y="547"/>
                    <a:pt x="63" y="528"/>
                  </a:cubicBezTo>
                  <a:cubicBezTo>
                    <a:pt x="24" y="551"/>
                    <a:pt x="13" y="556"/>
                    <a:pt x="9" y="555"/>
                  </a:cubicBezTo>
                  <a:cubicBezTo>
                    <a:pt x="7" y="554"/>
                    <a:pt x="6" y="553"/>
                    <a:pt x="5" y="552"/>
                  </a:cubicBezTo>
                  <a:cubicBezTo>
                    <a:pt x="2" y="546"/>
                    <a:pt x="0" y="544"/>
                    <a:pt x="61" y="505"/>
                  </a:cubicBezTo>
                  <a:cubicBezTo>
                    <a:pt x="46" y="513"/>
                    <a:pt x="38" y="516"/>
                    <a:pt x="35" y="515"/>
                  </a:cubicBezTo>
                  <a:cubicBezTo>
                    <a:pt x="33" y="515"/>
                    <a:pt x="31" y="514"/>
                    <a:pt x="31" y="512"/>
                  </a:cubicBezTo>
                  <a:cubicBezTo>
                    <a:pt x="27" y="506"/>
                    <a:pt x="32" y="501"/>
                    <a:pt x="50" y="489"/>
                  </a:cubicBezTo>
                  <a:cubicBezTo>
                    <a:pt x="54" y="486"/>
                    <a:pt x="58" y="483"/>
                    <a:pt x="63" y="480"/>
                  </a:cubicBezTo>
                  <a:cubicBezTo>
                    <a:pt x="33" y="497"/>
                    <a:pt x="22" y="502"/>
                    <a:pt x="18" y="501"/>
                  </a:cubicBezTo>
                  <a:cubicBezTo>
                    <a:pt x="17" y="500"/>
                    <a:pt x="15" y="499"/>
                    <a:pt x="14" y="498"/>
                  </a:cubicBezTo>
                  <a:cubicBezTo>
                    <a:pt x="12" y="493"/>
                    <a:pt x="10" y="490"/>
                    <a:pt x="54" y="462"/>
                  </a:cubicBezTo>
                  <a:cubicBezTo>
                    <a:pt x="33" y="473"/>
                    <a:pt x="24" y="477"/>
                    <a:pt x="21" y="476"/>
                  </a:cubicBezTo>
                  <a:cubicBezTo>
                    <a:pt x="19" y="475"/>
                    <a:pt x="18" y="474"/>
                    <a:pt x="17" y="473"/>
                  </a:cubicBezTo>
                  <a:cubicBezTo>
                    <a:pt x="14" y="468"/>
                    <a:pt x="17" y="463"/>
                    <a:pt x="28" y="455"/>
                  </a:cubicBezTo>
                  <a:cubicBezTo>
                    <a:pt x="18" y="460"/>
                    <a:pt x="13" y="462"/>
                    <a:pt x="10" y="461"/>
                  </a:cubicBezTo>
                  <a:cubicBezTo>
                    <a:pt x="8" y="461"/>
                    <a:pt x="7" y="459"/>
                    <a:pt x="6" y="458"/>
                  </a:cubicBezTo>
                  <a:cubicBezTo>
                    <a:pt x="2" y="452"/>
                    <a:pt x="8" y="446"/>
                    <a:pt x="25" y="435"/>
                  </a:cubicBezTo>
                  <a:cubicBezTo>
                    <a:pt x="33" y="429"/>
                    <a:pt x="44" y="422"/>
                    <a:pt x="59" y="413"/>
                  </a:cubicBezTo>
                  <a:cubicBezTo>
                    <a:pt x="48" y="418"/>
                    <a:pt x="42" y="420"/>
                    <a:pt x="39" y="419"/>
                  </a:cubicBezTo>
                  <a:cubicBezTo>
                    <a:pt x="37" y="419"/>
                    <a:pt x="36" y="418"/>
                    <a:pt x="35" y="416"/>
                  </a:cubicBezTo>
                  <a:cubicBezTo>
                    <a:pt x="32" y="411"/>
                    <a:pt x="36" y="406"/>
                    <a:pt x="49" y="396"/>
                  </a:cubicBezTo>
                  <a:cubicBezTo>
                    <a:pt x="29" y="407"/>
                    <a:pt x="20" y="410"/>
                    <a:pt x="17" y="409"/>
                  </a:cubicBezTo>
                  <a:cubicBezTo>
                    <a:pt x="15" y="409"/>
                    <a:pt x="13" y="408"/>
                    <a:pt x="12" y="406"/>
                  </a:cubicBezTo>
                  <a:cubicBezTo>
                    <a:pt x="9" y="400"/>
                    <a:pt x="8" y="398"/>
                    <a:pt x="76" y="355"/>
                  </a:cubicBezTo>
                  <a:cubicBezTo>
                    <a:pt x="52" y="368"/>
                    <a:pt x="44" y="372"/>
                    <a:pt x="40" y="371"/>
                  </a:cubicBezTo>
                  <a:cubicBezTo>
                    <a:pt x="39" y="371"/>
                    <a:pt x="37" y="369"/>
                    <a:pt x="36" y="368"/>
                  </a:cubicBezTo>
                  <a:cubicBezTo>
                    <a:pt x="33" y="363"/>
                    <a:pt x="37" y="358"/>
                    <a:pt x="47" y="351"/>
                  </a:cubicBezTo>
                  <a:cubicBezTo>
                    <a:pt x="29" y="360"/>
                    <a:pt x="20" y="364"/>
                    <a:pt x="16" y="363"/>
                  </a:cubicBezTo>
                  <a:cubicBezTo>
                    <a:pt x="15" y="362"/>
                    <a:pt x="13" y="361"/>
                    <a:pt x="12" y="360"/>
                  </a:cubicBezTo>
                  <a:cubicBezTo>
                    <a:pt x="9" y="353"/>
                    <a:pt x="15" y="348"/>
                    <a:pt x="32" y="336"/>
                  </a:cubicBezTo>
                  <a:cubicBezTo>
                    <a:pt x="34" y="335"/>
                    <a:pt x="37" y="333"/>
                    <a:pt x="40" y="331"/>
                  </a:cubicBezTo>
                  <a:cubicBezTo>
                    <a:pt x="34" y="334"/>
                    <a:pt x="30" y="334"/>
                    <a:pt x="28" y="334"/>
                  </a:cubicBezTo>
                  <a:cubicBezTo>
                    <a:pt x="26" y="333"/>
                    <a:pt x="25" y="332"/>
                    <a:pt x="24" y="331"/>
                  </a:cubicBezTo>
                  <a:cubicBezTo>
                    <a:pt x="22" y="327"/>
                    <a:pt x="20" y="325"/>
                    <a:pt x="37" y="312"/>
                  </a:cubicBezTo>
                  <a:cubicBezTo>
                    <a:pt x="27" y="317"/>
                    <a:pt x="22" y="319"/>
                    <a:pt x="19" y="318"/>
                  </a:cubicBezTo>
                  <a:cubicBezTo>
                    <a:pt x="18" y="317"/>
                    <a:pt x="16" y="316"/>
                    <a:pt x="15" y="315"/>
                  </a:cubicBezTo>
                  <a:cubicBezTo>
                    <a:pt x="12" y="308"/>
                    <a:pt x="18" y="303"/>
                    <a:pt x="33" y="293"/>
                  </a:cubicBezTo>
                  <a:cubicBezTo>
                    <a:pt x="37" y="290"/>
                    <a:pt x="42" y="286"/>
                    <a:pt x="48" y="282"/>
                  </a:cubicBezTo>
                  <a:cubicBezTo>
                    <a:pt x="44" y="284"/>
                    <a:pt x="41" y="284"/>
                    <a:pt x="40" y="284"/>
                  </a:cubicBezTo>
                  <a:cubicBezTo>
                    <a:pt x="38" y="283"/>
                    <a:pt x="37" y="282"/>
                    <a:pt x="36" y="281"/>
                  </a:cubicBezTo>
                  <a:cubicBezTo>
                    <a:pt x="32" y="275"/>
                    <a:pt x="31" y="272"/>
                    <a:pt x="120" y="217"/>
                  </a:cubicBezTo>
                  <a:cubicBezTo>
                    <a:pt x="37" y="267"/>
                    <a:pt x="18" y="277"/>
                    <a:pt x="12" y="276"/>
                  </a:cubicBezTo>
                  <a:cubicBezTo>
                    <a:pt x="11" y="275"/>
                    <a:pt x="9" y="274"/>
                    <a:pt x="8" y="273"/>
                  </a:cubicBezTo>
                  <a:cubicBezTo>
                    <a:pt x="5" y="268"/>
                    <a:pt x="4" y="265"/>
                    <a:pt x="48" y="236"/>
                  </a:cubicBezTo>
                  <a:cubicBezTo>
                    <a:pt x="23" y="250"/>
                    <a:pt x="15" y="253"/>
                    <a:pt x="12" y="252"/>
                  </a:cubicBezTo>
                  <a:cubicBezTo>
                    <a:pt x="11" y="252"/>
                    <a:pt x="9" y="251"/>
                    <a:pt x="8" y="249"/>
                  </a:cubicBezTo>
                  <a:cubicBezTo>
                    <a:pt x="5" y="243"/>
                    <a:pt x="3" y="241"/>
                    <a:pt x="81" y="191"/>
                  </a:cubicBezTo>
                  <a:cubicBezTo>
                    <a:pt x="28" y="223"/>
                    <a:pt x="24" y="224"/>
                    <a:pt x="20" y="223"/>
                  </a:cubicBezTo>
                  <a:cubicBezTo>
                    <a:pt x="19" y="223"/>
                    <a:pt x="17" y="221"/>
                    <a:pt x="16" y="220"/>
                  </a:cubicBezTo>
                  <a:cubicBezTo>
                    <a:pt x="13" y="214"/>
                    <a:pt x="14" y="212"/>
                    <a:pt x="55" y="184"/>
                  </a:cubicBezTo>
                  <a:cubicBezTo>
                    <a:pt x="61" y="180"/>
                    <a:pt x="67" y="176"/>
                    <a:pt x="74" y="171"/>
                  </a:cubicBezTo>
                  <a:cubicBezTo>
                    <a:pt x="19" y="204"/>
                    <a:pt x="14" y="206"/>
                    <a:pt x="11" y="205"/>
                  </a:cubicBezTo>
                  <a:cubicBezTo>
                    <a:pt x="9" y="204"/>
                    <a:pt x="7" y="203"/>
                    <a:pt x="7" y="202"/>
                  </a:cubicBezTo>
                  <a:cubicBezTo>
                    <a:pt x="3" y="196"/>
                    <a:pt x="4" y="194"/>
                    <a:pt x="41" y="168"/>
                  </a:cubicBezTo>
                  <a:cubicBezTo>
                    <a:pt x="45" y="165"/>
                    <a:pt x="51" y="162"/>
                    <a:pt x="56" y="158"/>
                  </a:cubicBezTo>
                  <a:cubicBezTo>
                    <a:pt x="41" y="166"/>
                    <a:pt x="37" y="167"/>
                    <a:pt x="35" y="167"/>
                  </a:cubicBezTo>
                  <a:cubicBezTo>
                    <a:pt x="33" y="166"/>
                    <a:pt x="32" y="165"/>
                    <a:pt x="31" y="164"/>
                  </a:cubicBezTo>
                  <a:cubicBezTo>
                    <a:pt x="27" y="158"/>
                    <a:pt x="31" y="155"/>
                    <a:pt x="52" y="140"/>
                  </a:cubicBezTo>
                  <a:cubicBezTo>
                    <a:pt x="59" y="135"/>
                    <a:pt x="67" y="129"/>
                    <a:pt x="75" y="123"/>
                  </a:cubicBezTo>
                  <a:cubicBezTo>
                    <a:pt x="33" y="148"/>
                    <a:pt x="32" y="148"/>
                    <a:pt x="29" y="147"/>
                  </a:cubicBezTo>
                  <a:cubicBezTo>
                    <a:pt x="27" y="147"/>
                    <a:pt x="26" y="146"/>
                    <a:pt x="25" y="144"/>
                  </a:cubicBezTo>
                  <a:cubicBezTo>
                    <a:pt x="22" y="139"/>
                    <a:pt x="22" y="139"/>
                    <a:pt x="56" y="112"/>
                  </a:cubicBezTo>
                  <a:cubicBezTo>
                    <a:pt x="29" y="128"/>
                    <a:pt x="28" y="128"/>
                    <a:pt x="25" y="127"/>
                  </a:cubicBezTo>
                  <a:cubicBezTo>
                    <a:pt x="24" y="127"/>
                    <a:pt x="22" y="125"/>
                    <a:pt x="21" y="124"/>
                  </a:cubicBezTo>
                  <a:cubicBezTo>
                    <a:pt x="19" y="120"/>
                    <a:pt x="19" y="120"/>
                    <a:pt x="42" y="95"/>
                  </a:cubicBezTo>
                  <a:cubicBezTo>
                    <a:pt x="40" y="96"/>
                    <a:pt x="39" y="96"/>
                    <a:pt x="38" y="96"/>
                  </a:cubicBezTo>
                  <a:cubicBezTo>
                    <a:pt x="37" y="95"/>
                    <a:pt x="36" y="95"/>
                    <a:pt x="35" y="94"/>
                  </a:cubicBezTo>
                  <a:cubicBezTo>
                    <a:pt x="34" y="93"/>
                    <a:pt x="30" y="90"/>
                    <a:pt x="27" y="88"/>
                  </a:cubicBezTo>
                  <a:cubicBezTo>
                    <a:pt x="24" y="86"/>
                    <a:pt x="22" y="84"/>
                    <a:pt x="21" y="83"/>
                  </a:cubicBezTo>
                  <a:cubicBezTo>
                    <a:pt x="19" y="84"/>
                    <a:pt x="18" y="85"/>
                    <a:pt x="16" y="84"/>
                  </a:cubicBezTo>
                  <a:cubicBezTo>
                    <a:pt x="17" y="80"/>
                    <a:pt x="17" y="80"/>
                    <a:pt x="17" y="80"/>
                  </a:cubicBezTo>
                  <a:cubicBezTo>
                    <a:pt x="17" y="80"/>
                    <a:pt x="16" y="79"/>
                    <a:pt x="16" y="79"/>
                  </a:cubicBezTo>
                  <a:cubicBezTo>
                    <a:pt x="17" y="78"/>
                    <a:pt x="17" y="78"/>
                    <a:pt x="17" y="78"/>
                  </a:cubicBezTo>
                  <a:cubicBezTo>
                    <a:pt x="15" y="73"/>
                    <a:pt x="15" y="73"/>
                    <a:pt x="15" y="73"/>
                  </a:cubicBezTo>
                  <a:cubicBezTo>
                    <a:pt x="15" y="73"/>
                    <a:pt x="15" y="73"/>
                    <a:pt x="16" y="72"/>
                  </a:cubicBezTo>
                  <a:cubicBezTo>
                    <a:pt x="19" y="71"/>
                    <a:pt x="20" y="70"/>
                    <a:pt x="23" y="70"/>
                  </a:cubicBezTo>
                  <a:cubicBezTo>
                    <a:pt x="24" y="70"/>
                    <a:pt x="25" y="71"/>
                    <a:pt x="26" y="72"/>
                  </a:cubicBezTo>
                  <a:cubicBezTo>
                    <a:pt x="27" y="73"/>
                    <a:pt x="31" y="76"/>
                    <a:pt x="34" y="78"/>
                  </a:cubicBezTo>
                  <a:cubicBezTo>
                    <a:pt x="37" y="80"/>
                    <a:pt x="39" y="82"/>
                    <a:pt x="40" y="83"/>
                  </a:cubicBezTo>
                  <a:cubicBezTo>
                    <a:pt x="44" y="81"/>
                    <a:pt x="50" y="77"/>
                    <a:pt x="54" y="75"/>
                  </a:cubicBezTo>
                  <a:cubicBezTo>
                    <a:pt x="71" y="64"/>
                    <a:pt x="71" y="64"/>
                    <a:pt x="74" y="65"/>
                  </a:cubicBezTo>
                  <a:cubicBezTo>
                    <a:pt x="76" y="65"/>
                    <a:pt x="77" y="66"/>
                    <a:pt x="78" y="67"/>
                  </a:cubicBezTo>
                  <a:cubicBezTo>
                    <a:pt x="81" y="72"/>
                    <a:pt x="81" y="72"/>
                    <a:pt x="57" y="97"/>
                  </a:cubicBezTo>
                  <a:cubicBezTo>
                    <a:pt x="62" y="94"/>
                    <a:pt x="67" y="91"/>
                    <a:pt x="71" y="88"/>
                  </a:cubicBezTo>
                  <a:cubicBezTo>
                    <a:pt x="114" y="62"/>
                    <a:pt x="114" y="62"/>
                    <a:pt x="118" y="63"/>
                  </a:cubicBezTo>
                  <a:cubicBezTo>
                    <a:pt x="119" y="64"/>
                    <a:pt x="121" y="65"/>
                    <a:pt x="122" y="66"/>
                  </a:cubicBezTo>
                  <a:cubicBezTo>
                    <a:pt x="125" y="72"/>
                    <a:pt x="121" y="75"/>
                    <a:pt x="105" y="88"/>
                  </a:cubicBezTo>
                  <a:cubicBezTo>
                    <a:pt x="101" y="91"/>
                    <a:pt x="97" y="95"/>
                    <a:pt x="92" y="99"/>
                  </a:cubicBezTo>
                  <a:cubicBezTo>
                    <a:pt x="161" y="56"/>
                    <a:pt x="165" y="55"/>
                    <a:pt x="169" y="56"/>
                  </a:cubicBezTo>
                  <a:cubicBezTo>
                    <a:pt x="171" y="56"/>
                    <a:pt x="172" y="58"/>
                    <a:pt x="173" y="59"/>
                  </a:cubicBezTo>
                  <a:cubicBezTo>
                    <a:pt x="176" y="65"/>
                    <a:pt x="173" y="68"/>
                    <a:pt x="151" y="84"/>
                  </a:cubicBezTo>
                  <a:cubicBezTo>
                    <a:pt x="144" y="88"/>
                    <a:pt x="137" y="94"/>
                    <a:pt x="129" y="99"/>
                  </a:cubicBezTo>
                  <a:cubicBezTo>
                    <a:pt x="191" y="61"/>
                    <a:pt x="195" y="60"/>
                    <a:pt x="199" y="61"/>
                  </a:cubicBezTo>
                  <a:cubicBezTo>
                    <a:pt x="201" y="61"/>
                    <a:pt x="203" y="63"/>
                    <a:pt x="203" y="64"/>
                  </a:cubicBezTo>
                  <a:cubicBezTo>
                    <a:pt x="207" y="70"/>
                    <a:pt x="203" y="72"/>
                    <a:pt x="177" y="91"/>
                  </a:cubicBezTo>
                  <a:cubicBezTo>
                    <a:pt x="162" y="101"/>
                    <a:pt x="141" y="115"/>
                    <a:pt x="119" y="130"/>
                  </a:cubicBezTo>
                  <a:cubicBezTo>
                    <a:pt x="117" y="131"/>
                    <a:pt x="115" y="133"/>
                    <a:pt x="112" y="134"/>
                  </a:cubicBezTo>
                  <a:cubicBezTo>
                    <a:pt x="118" y="131"/>
                    <a:pt x="124" y="127"/>
                    <a:pt x="129" y="124"/>
                  </a:cubicBezTo>
                  <a:cubicBezTo>
                    <a:pt x="235" y="60"/>
                    <a:pt x="241" y="57"/>
                    <a:pt x="245" y="59"/>
                  </a:cubicBezTo>
                  <a:cubicBezTo>
                    <a:pt x="247" y="59"/>
                    <a:pt x="248" y="60"/>
                    <a:pt x="249" y="62"/>
                  </a:cubicBezTo>
                  <a:cubicBezTo>
                    <a:pt x="253" y="67"/>
                    <a:pt x="251" y="70"/>
                    <a:pt x="216" y="93"/>
                  </a:cubicBezTo>
                  <a:cubicBezTo>
                    <a:pt x="204" y="101"/>
                    <a:pt x="188" y="111"/>
                    <a:pt x="171" y="122"/>
                  </a:cubicBezTo>
                  <a:cubicBezTo>
                    <a:pt x="267" y="64"/>
                    <a:pt x="280" y="58"/>
                    <a:pt x="285" y="59"/>
                  </a:cubicBezTo>
                  <a:cubicBezTo>
                    <a:pt x="287" y="60"/>
                    <a:pt x="289" y="61"/>
                    <a:pt x="289" y="62"/>
                  </a:cubicBezTo>
                  <a:cubicBezTo>
                    <a:pt x="293" y="68"/>
                    <a:pt x="287" y="72"/>
                    <a:pt x="278" y="79"/>
                  </a:cubicBezTo>
                  <a:cubicBezTo>
                    <a:pt x="272" y="83"/>
                    <a:pt x="263" y="89"/>
                    <a:pt x="251" y="97"/>
                  </a:cubicBezTo>
                  <a:cubicBezTo>
                    <a:pt x="227" y="112"/>
                    <a:pt x="197" y="132"/>
                    <a:pt x="164" y="153"/>
                  </a:cubicBezTo>
                  <a:cubicBezTo>
                    <a:pt x="151" y="161"/>
                    <a:pt x="138" y="169"/>
                    <a:pt x="124" y="178"/>
                  </a:cubicBezTo>
                  <a:cubicBezTo>
                    <a:pt x="154" y="160"/>
                    <a:pt x="186" y="140"/>
                    <a:pt x="216" y="122"/>
                  </a:cubicBezTo>
                  <a:cubicBezTo>
                    <a:pt x="395" y="14"/>
                    <a:pt x="420" y="0"/>
                    <a:pt x="427" y="2"/>
                  </a:cubicBezTo>
                  <a:cubicBezTo>
                    <a:pt x="429" y="3"/>
                    <a:pt x="430" y="4"/>
                    <a:pt x="431" y="5"/>
                  </a:cubicBezTo>
                  <a:cubicBezTo>
                    <a:pt x="434" y="10"/>
                    <a:pt x="436" y="13"/>
                    <a:pt x="382" y="47"/>
                  </a:cubicBezTo>
                  <a:cubicBezTo>
                    <a:pt x="402" y="36"/>
                    <a:pt x="410" y="33"/>
                    <a:pt x="413" y="33"/>
                  </a:cubicBezTo>
                  <a:cubicBezTo>
                    <a:pt x="415" y="34"/>
                    <a:pt x="417" y="35"/>
                    <a:pt x="417" y="37"/>
                  </a:cubicBezTo>
                  <a:cubicBezTo>
                    <a:pt x="421" y="43"/>
                    <a:pt x="415" y="47"/>
                    <a:pt x="400" y="58"/>
                  </a:cubicBezTo>
                  <a:cubicBezTo>
                    <a:pt x="394" y="62"/>
                    <a:pt x="387" y="67"/>
                    <a:pt x="379" y="72"/>
                  </a:cubicBezTo>
                  <a:cubicBezTo>
                    <a:pt x="404" y="58"/>
                    <a:pt x="413" y="54"/>
                    <a:pt x="417" y="55"/>
                  </a:cubicBezTo>
                  <a:cubicBezTo>
                    <a:pt x="419" y="56"/>
                    <a:pt x="420" y="57"/>
                    <a:pt x="421" y="58"/>
                  </a:cubicBezTo>
                  <a:cubicBezTo>
                    <a:pt x="425" y="65"/>
                    <a:pt x="418" y="70"/>
                    <a:pt x="404" y="79"/>
                  </a:cubicBezTo>
                  <a:cubicBezTo>
                    <a:pt x="404" y="79"/>
                    <a:pt x="403" y="80"/>
                    <a:pt x="403" y="80"/>
                  </a:cubicBezTo>
                  <a:cubicBezTo>
                    <a:pt x="437" y="61"/>
                    <a:pt x="448" y="56"/>
                    <a:pt x="452" y="57"/>
                  </a:cubicBezTo>
                  <a:cubicBezTo>
                    <a:pt x="454" y="57"/>
                    <a:pt x="455" y="58"/>
                    <a:pt x="456" y="60"/>
                  </a:cubicBezTo>
                  <a:cubicBezTo>
                    <a:pt x="459" y="64"/>
                    <a:pt x="460" y="67"/>
                    <a:pt x="432" y="85"/>
                  </a:cubicBezTo>
                  <a:cubicBezTo>
                    <a:pt x="443" y="80"/>
                    <a:pt x="448" y="79"/>
                    <a:pt x="450" y="79"/>
                  </a:cubicBezTo>
                  <a:cubicBezTo>
                    <a:pt x="452" y="80"/>
                    <a:pt x="454" y="81"/>
                    <a:pt x="454" y="82"/>
                  </a:cubicBezTo>
                  <a:cubicBezTo>
                    <a:pt x="457" y="87"/>
                    <a:pt x="459" y="89"/>
                    <a:pt x="424" y="112"/>
                  </a:cubicBezTo>
                  <a:cubicBezTo>
                    <a:pt x="443" y="102"/>
                    <a:pt x="450" y="99"/>
                    <a:pt x="453" y="100"/>
                  </a:cubicBezTo>
                  <a:cubicBezTo>
                    <a:pt x="455" y="100"/>
                    <a:pt x="456" y="101"/>
                    <a:pt x="457" y="103"/>
                  </a:cubicBezTo>
                  <a:cubicBezTo>
                    <a:pt x="461" y="109"/>
                    <a:pt x="454" y="114"/>
                    <a:pt x="439" y="125"/>
                  </a:cubicBezTo>
                  <a:cubicBezTo>
                    <a:pt x="453" y="118"/>
                    <a:pt x="459" y="116"/>
                    <a:pt x="462" y="116"/>
                  </a:cubicBezTo>
                  <a:cubicBezTo>
                    <a:pt x="464" y="117"/>
                    <a:pt x="466" y="118"/>
                    <a:pt x="466" y="120"/>
                  </a:cubicBezTo>
                  <a:cubicBezTo>
                    <a:pt x="470" y="125"/>
                    <a:pt x="471" y="128"/>
                    <a:pt x="406" y="169"/>
                  </a:cubicBezTo>
                  <a:cubicBezTo>
                    <a:pt x="432" y="154"/>
                    <a:pt x="441" y="150"/>
                    <a:pt x="445" y="151"/>
                  </a:cubicBezTo>
                  <a:cubicBezTo>
                    <a:pt x="446" y="152"/>
                    <a:pt x="448" y="153"/>
                    <a:pt x="449" y="154"/>
                  </a:cubicBezTo>
                  <a:cubicBezTo>
                    <a:pt x="453" y="162"/>
                    <a:pt x="454" y="163"/>
                    <a:pt x="271" y="273"/>
                  </a:cubicBezTo>
                  <a:cubicBezTo>
                    <a:pt x="219" y="304"/>
                    <a:pt x="155" y="342"/>
                    <a:pt x="109" y="371"/>
                  </a:cubicBezTo>
                  <a:cubicBezTo>
                    <a:pt x="153" y="345"/>
                    <a:pt x="213" y="309"/>
                    <a:pt x="265" y="277"/>
                  </a:cubicBezTo>
                  <a:cubicBezTo>
                    <a:pt x="422" y="181"/>
                    <a:pt x="451" y="164"/>
                    <a:pt x="458" y="166"/>
                  </a:cubicBezTo>
                  <a:cubicBezTo>
                    <a:pt x="460" y="167"/>
                    <a:pt x="462" y="168"/>
                    <a:pt x="462" y="169"/>
                  </a:cubicBezTo>
                  <a:cubicBezTo>
                    <a:pt x="466" y="175"/>
                    <a:pt x="461" y="180"/>
                    <a:pt x="443" y="193"/>
                  </a:cubicBezTo>
                  <a:cubicBezTo>
                    <a:pt x="438" y="196"/>
                    <a:pt x="433" y="199"/>
                    <a:pt x="427" y="203"/>
                  </a:cubicBezTo>
                  <a:cubicBezTo>
                    <a:pt x="444" y="195"/>
                    <a:pt x="452" y="192"/>
                    <a:pt x="456" y="192"/>
                  </a:cubicBezTo>
                  <a:cubicBezTo>
                    <a:pt x="458" y="193"/>
                    <a:pt x="459" y="194"/>
                    <a:pt x="460" y="196"/>
                  </a:cubicBezTo>
                  <a:cubicBezTo>
                    <a:pt x="462" y="200"/>
                    <a:pt x="464" y="202"/>
                    <a:pt x="440" y="218"/>
                  </a:cubicBezTo>
                  <a:cubicBezTo>
                    <a:pt x="455" y="210"/>
                    <a:pt x="461" y="208"/>
                    <a:pt x="464" y="209"/>
                  </a:cubicBezTo>
                  <a:cubicBezTo>
                    <a:pt x="466" y="209"/>
                    <a:pt x="467" y="210"/>
                    <a:pt x="468" y="212"/>
                  </a:cubicBezTo>
                  <a:cubicBezTo>
                    <a:pt x="471" y="217"/>
                    <a:pt x="473" y="220"/>
                    <a:pt x="429" y="248"/>
                  </a:cubicBezTo>
                  <a:cubicBezTo>
                    <a:pt x="450" y="236"/>
                    <a:pt x="459" y="233"/>
                    <a:pt x="462" y="234"/>
                  </a:cubicBezTo>
                  <a:cubicBezTo>
                    <a:pt x="464" y="234"/>
                    <a:pt x="465" y="235"/>
                    <a:pt x="466" y="237"/>
                  </a:cubicBezTo>
                  <a:cubicBezTo>
                    <a:pt x="469" y="242"/>
                    <a:pt x="471" y="245"/>
                    <a:pt x="421" y="276"/>
                  </a:cubicBezTo>
                  <a:cubicBezTo>
                    <a:pt x="451" y="259"/>
                    <a:pt x="461" y="255"/>
                    <a:pt x="465" y="256"/>
                  </a:cubicBezTo>
                  <a:cubicBezTo>
                    <a:pt x="467" y="256"/>
                    <a:pt x="468" y="257"/>
                    <a:pt x="469" y="259"/>
                  </a:cubicBezTo>
                  <a:cubicBezTo>
                    <a:pt x="472" y="264"/>
                    <a:pt x="474" y="267"/>
                    <a:pt x="435" y="292"/>
                  </a:cubicBezTo>
                  <a:cubicBezTo>
                    <a:pt x="448" y="286"/>
                    <a:pt x="456" y="283"/>
                    <a:pt x="459" y="284"/>
                  </a:cubicBezTo>
                  <a:cubicBezTo>
                    <a:pt x="461" y="284"/>
                    <a:pt x="462" y="286"/>
                    <a:pt x="463" y="287"/>
                  </a:cubicBezTo>
                  <a:cubicBezTo>
                    <a:pt x="465" y="291"/>
                    <a:pt x="467" y="293"/>
                    <a:pt x="450" y="305"/>
                  </a:cubicBezTo>
                  <a:cubicBezTo>
                    <a:pt x="462" y="299"/>
                    <a:pt x="468" y="298"/>
                    <a:pt x="470" y="299"/>
                  </a:cubicBezTo>
                  <a:cubicBezTo>
                    <a:pt x="472" y="299"/>
                    <a:pt x="473" y="300"/>
                    <a:pt x="474" y="302"/>
                  </a:cubicBezTo>
                  <a:cubicBezTo>
                    <a:pt x="478" y="308"/>
                    <a:pt x="472" y="312"/>
                    <a:pt x="457" y="323"/>
                  </a:cubicBezTo>
                  <a:cubicBezTo>
                    <a:pt x="454" y="325"/>
                    <a:pt x="450" y="327"/>
                    <a:pt x="446" y="330"/>
                  </a:cubicBezTo>
                  <a:cubicBezTo>
                    <a:pt x="460" y="323"/>
                    <a:pt x="466" y="321"/>
                    <a:pt x="469" y="321"/>
                  </a:cubicBezTo>
                  <a:cubicBezTo>
                    <a:pt x="470" y="322"/>
                    <a:pt x="472" y="323"/>
                    <a:pt x="473" y="324"/>
                  </a:cubicBezTo>
                  <a:cubicBezTo>
                    <a:pt x="476" y="331"/>
                    <a:pt x="470" y="335"/>
                    <a:pt x="455" y="346"/>
                  </a:cubicBezTo>
                  <a:cubicBezTo>
                    <a:pt x="449" y="351"/>
                    <a:pt x="440" y="356"/>
                    <a:pt x="428" y="364"/>
                  </a:cubicBezTo>
                  <a:cubicBezTo>
                    <a:pt x="455" y="349"/>
                    <a:pt x="466" y="344"/>
                    <a:pt x="471" y="345"/>
                  </a:cubicBezTo>
                  <a:cubicBezTo>
                    <a:pt x="472" y="346"/>
                    <a:pt x="474" y="347"/>
                    <a:pt x="475" y="348"/>
                  </a:cubicBezTo>
                  <a:cubicBezTo>
                    <a:pt x="477" y="353"/>
                    <a:pt x="479" y="356"/>
                    <a:pt x="444" y="379"/>
                  </a:cubicBezTo>
                  <a:cubicBezTo>
                    <a:pt x="467" y="366"/>
                    <a:pt x="473" y="364"/>
                    <a:pt x="476" y="365"/>
                  </a:cubicBezTo>
                  <a:cubicBezTo>
                    <a:pt x="477" y="365"/>
                    <a:pt x="479" y="366"/>
                    <a:pt x="480" y="368"/>
                  </a:cubicBezTo>
                  <a:cubicBezTo>
                    <a:pt x="483" y="374"/>
                    <a:pt x="484" y="376"/>
                    <a:pt x="410" y="422"/>
                  </a:cubicBezTo>
                  <a:cubicBezTo>
                    <a:pt x="451" y="398"/>
                    <a:pt x="458" y="395"/>
                    <a:pt x="461" y="396"/>
                  </a:cubicBezTo>
                  <a:cubicBezTo>
                    <a:pt x="463" y="397"/>
                    <a:pt x="464" y="398"/>
                    <a:pt x="465" y="399"/>
                  </a:cubicBezTo>
                  <a:cubicBezTo>
                    <a:pt x="469" y="406"/>
                    <a:pt x="462" y="411"/>
                    <a:pt x="452" y="418"/>
                  </a:cubicBezTo>
                  <a:cubicBezTo>
                    <a:pt x="445" y="423"/>
                    <a:pt x="436" y="429"/>
                    <a:pt x="423" y="437"/>
                  </a:cubicBezTo>
                  <a:cubicBezTo>
                    <a:pt x="442" y="427"/>
                    <a:pt x="447" y="426"/>
                    <a:pt x="450" y="426"/>
                  </a:cubicBezTo>
                  <a:cubicBezTo>
                    <a:pt x="451" y="427"/>
                    <a:pt x="453" y="428"/>
                    <a:pt x="454" y="429"/>
                  </a:cubicBezTo>
                  <a:cubicBezTo>
                    <a:pt x="457" y="436"/>
                    <a:pt x="458" y="436"/>
                    <a:pt x="368" y="497"/>
                  </a:cubicBezTo>
                  <a:cubicBezTo>
                    <a:pt x="448" y="448"/>
                    <a:pt x="453" y="446"/>
                    <a:pt x="457" y="447"/>
                  </a:cubicBezTo>
                  <a:cubicBezTo>
                    <a:pt x="459" y="448"/>
                    <a:pt x="460" y="449"/>
                    <a:pt x="461" y="450"/>
                  </a:cubicBezTo>
                  <a:cubicBezTo>
                    <a:pt x="465" y="456"/>
                    <a:pt x="462" y="458"/>
                    <a:pt x="431" y="479"/>
                  </a:cubicBezTo>
                  <a:cubicBezTo>
                    <a:pt x="430" y="480"/>
                    <a:pt x="428" y="481"/>
                    <a:pt x="426" y="482"/>
                  </a:cubicBezTo>
                  <a:cubicBezTo>
                    <a:pt x="442" y="473"/>
                    <a:pt x="447" y="472"/>
                    <a:pt x="449" y="473"/>
                  </a:cubicBezTo>
                  <a:cubicBezTo>
                    <a:pt x="451" y="473"/>
                    <a:pt x="453" y="475"/>
                    <a:pt x="453" y="476"/>
                  </a:cubicBezTo>
                  <a:cubicBezTo>
                    <a:pt x="457" y="482"/>
                    <a:pt x="457" y="483"/>
                    <a:pt x="400" y="524"/>
                  </a:cubicBezTo>
                  <a:cubicBezTo>
                    <a:pt x="467" y="484"/>
                    <a:pt x="470" y="482"/>
                    <a:pt x="475" y="483"/>
                  </a:cubicBezTo>
                  <a:cubicBezTo>
                    <a:pt x="476" y="484"/>
                    <a:pt x="478" y="485"/>
                    <a:pt x="479" y="486"/>
                  </a:cubicBezTo>
                  <a:cubicBezTo>
                    <a:pt x="482" y="492"/>
                    <a:pt x="478" y="495"/>
                    <a:pt x="456" y="511"/>
                  </a:cubicBezTo>
                  <a:cubicBezTo>
                    <a:pt x="451" y="515"/>
                    <a:pt x="446" y="518"/>
                    <a:pt x="441" y="522"/>
                  </a:cubicBezTo>
                  <a:cubicBezTo>
                    <a:pt x="447" y="519"/>
                    <a:pt x="448" y="519"/>
                    <a:pt x="450" y="520"/>
                  </a:cubicBezTo>
                  <a:cubicBezTo>
                    <a:pt x="451" y="520"/>
                    <a:pt x="453" y="521"/>
                    <a:pt x="453" y="523"/>
                  </a:cubicBezTo>
                  <a:cubicBezTo>
                    <a:pt x="456" y="527"/>
                    <a:pt x="457" y="528"/>
                    <a:pt x="431" y="549"/>
                  </a:cubicBezTo>
                  <a:cubicBezTo>
                    <a:pt x="447" y="539"/>
                    <a:pt x="448" y="540"/>
                    <a:pt x="451" y="540"/>
                  </a:cubicBezTo>
                  <a:cubicBezTo>
                    <a:pt x="452" y="541"/>
                    <a:pt x="454" y="542"/>
                    <a:pt x="454" y="543"/>
                  </a:cubicBezTo>
                  <a:cubicBezTo>
                    <a:pt x="456" y="546"/>
                    <a:pt x="456" y="546"/>
                    <a:pt x="449" y="564"/>
                  </a:cubicBezTo>
                  <a:cubicBezTo>
                    <a:pt x="449" y="564"/>
                    <a:pt x="449" y="564"/>
                    <a:pt x="449" y="565"/>
                  </a:cubicBezTo>
                  <a:cubicBezTo>
                    <a:pt x="449" y="565"/>
                    <a:pt x="449" y="565"/>
                    <a:pt x="449" y="565"/>
                  </a:cubicBezTo>
                  <a:cubicBezTo>
                    <a:pt x="463" y="556"/>
                    <a:pt x="464" y="555"/>
                    <a:pt x="467" y="556"/>
                  </a:cubicBezTo>
                  <a:cubicBezTo>
                    <a:pt x="469" y="556"/>
                    <a:pt x="470" y="557"/>
                    <a:pt x="471" y="559"/>
                  </a:cubicBezTo>
                  <a:cubicBezTo>
                    <a:pt x="473" y="562"/>
                    <a:pt x="472" y="565"/>
                    <a:pt x="469" y="567"/>
                  </a:cubicBezTo>
                  <a:cubicBezTo>
                    <a:pt x="468" y="567"/>
                    <a:pt x="468" y="567"/>
                    <a:pt x="467" y="568"/>
                  </a:cubicBezTo>
                  <a:cubicBezTo>
                    <a:pt x="465" y="569"/>
                    <a:pt x="459" y="572"/>
                    <a:pt x="455" y="575"/>
                  </a:cubicBezTo>
                  <a:cubicBezTo>
                    <a:pt x="440" y="584"/>
                    <a:pt x="439" y="585"/>
                    <a:pt x="436" y="584"/>
                  </a:cubicBezTo>
                  <a:cubicBezTo>
                    <a:pt x="434" y="584"/>
                    <a:pt x="433" y="583"/>
                    <a:pt x="432" y="581"/>
                  </a:cubicBezTo>
                  <a:cubicBezTo>
                    <a:pt x="431" y="578"/>
                    <a:pt x="431" y="578"/>
                    <a:pt x="438" y="560"/>
                  </a:cubicBezTo>
                  <a:cubicBezTo>
                    <a:pt x="438" y="559"/>
                    <a:pt x="438" y="559"/>
                    <a:pt x="438" y="559"/>
                  </a:cubicBezTo>
                  <a:cubicBezTo>
                    <a:pt x="432" y="563"/>
                    <a:pt x="424" y="568"/>
                    <a:pt x="417" y="572"/>
                  </a:cubicBezTo>
                  <a:cubicBezTo>
                    <a:pt x="379" y="595"/>
                    <a:pt x="379" y="595"/>
                    <a:pt x="375" y="594"/>
                  </a:cubicBezTo>
                  <a:cubicBezTo>
                    <a:pt x="374" y="594"/>
                    <a:pt x="372" y="593"/>
                    <a:pt x="371" y="591"/>
                  </a:cubicBezTo>
                  <a:cubicBezTo>
                    <a:pt x="369" y="586"/>
                    <a:pt x="368" y="586"/>
                    <a:pt x="396" y="563"/>
                  </a:cubicBezTo>
                  <a:cubicBezTo>
                    <a:pt x="396" y="563"/>
                    <a:pt x="395" y="563"/>
                    <a:pt x="395" y="563"/>
                  </a:cubicBezTo>
                  <a:cubicBezTo>
                    <a:pt x="340" y="597"/>
                    <a:pt x="339" y="597"/>
                    <a:pt x="335" y="596"/>
                  </a:cubicBezTo>
                  <a:cubicBezTo>
                    <a:pt x="334" y="596"/>
                    <a:pt x="332" y="595"/>
                    <a:pt x="331" y="593"/>
                  </a:cubicBezTo>
                  <a:cubicBezTo>
                    <a:pt x="328" y="587"/>
                    <a:pt x="332" y="584"/>
                    <a:pt x="353" y="569"/>
                  </a:cubicBezTo>
                  <a:cubicBezTo>
                    <a:pt x="358" y="565"/>
                    <a:pt x="364" y="561"/>
                    <a:pt x="370" y="557"/>
                  </a:cubicBezTo>
                  <a:cubicBezTo>
                    <a:pt x="319" y="588"/>
                    <a:pt x="316" y="589"/>
                    <a:pt x="312" y="588"/>
                  </a:cubicBezTo>
                  <a:cubicBezTo>
                    <a:pt x="310" y="587"/>
                    <a:pt x="309" y="586"/>
                    <a:pt x="308" y="585"/>
                  </a:cubicBezTo>
                  <a:cubicBezTo>
                    <a:pt x="305" y="579"/>
                    <a:pt x="305" y="579"/>
                    <a:pt x="370" y="531"/>
                  </a:cubicBezTo>
                  <a:cubicBezTo>
                    <a:pt x="373" y="529"/>
                    <a:pt x="377" y="526"/>
                    <a:pt x="381" y="523"/>
                  </a:cubicBezTo>
                  <a:cubicBezTo>
                    <a:pt x="371" y="530"/>
                    <a:pt x="360" y="536"/>
                    <a:pt x="351" y="542"/>
                  </a:cubicBezTo>
                  <a:cubicBezTo>
                    <a:pt x="270" y="592"/>
                    <a:pt x="266" y="593"/>
                    <a:pt x="261" y="592"/>
                  </a:cubicBezTo>
                  <a:cubicBezTo>
                    <a:pt x="259" y="592"/>
                    <a:pt x="258" y="591"/>
                    <a:pt x="257" y="589"/>
                  </a:cubicBezTo>
                  <a:cubicBezTo>
                    <a:pt x="254" y="584"/>
                    <a:pt x="255" y="581"/>
                    <a:pt x="290" y="558"/>
                  </a:cubicBezTo>
                  <a:cubicBezTo>
                    <a:pt x="292" y="556"/>
                    <a:pt x="295" y="555"/>
                    <a:pt x="298" y="553"/>
                  </a:cubicBezTo>
                  <a:cubicBezTo>
                    <a:pt x="243" y="585"/>
                    <a:pt x="239" y="587"/>
                    <a:pt x="235" y="586"/>
                  </a:cubicBezTo>
                  <a:cubicBezTo>
                    <a:pt x="234" y="585"/>
                    <a:pt x="232" y="584"/>
                    <a:pt x="232" y="583"/>
                  </a:cubicBezTo>
                  <a:cubicBezTo>
                    <a:pt x="228" y="576"/>
                    <a:pt x="227" y="575"/>
                    <a:pt x="330" y="507"/>
                  </a:cubicBezTo>
                  <a:cubicBezTo>
                    <a:pt x="324" y="511"/>
                    <a:pt x="318" y="515"/>
                    <a:pt x="312" y="518"/>
                  </a:cubicBezTo>
                  <a:cubicBezTo>
                    <a:pt x="190" y="593"/>
                    <a:pt x="175" y="601"/>
                    <a:pt x="169" y="599"/>
                  </a:cubicBezTo>
                  <a:cubicBezTo>
                    <a:pt x="168" y="599"/>
                    <a:pt x="166" y="597"/>
                    <a:pt x="165" y="596"/>
                  </a:cubicBezTo>
                  <a:cubicBezTo>
                    <a:pt x="162" y="590"/>
                    <a:pt x="168" y="585"/>
                    <a:pt x="178" y="578"/>
                  </a:cubicBezTo>
                  <a:cubicBezTo>
                    <a:pt x="184" y="574"/>
                    <a:pt x="192" y="568"/>
                    <a:pt x="204" y="561"/>
                  </a:cubicBezTo>
                  <a:cubicBezTo>
                    <a:pt x="153" y="591"/>
                    <a:pt x="139" y="598"/>
                    <a:pt x="134" y="596"/>
                  </a:cubicBezTo>
                  <a:cubicBezTo>
                    <a:pt x="132" y="596"/>
                    <a:pt x="130" y="595"/>
                    <a:pt x="130" y="593"/>
                  </a:cubicBezTo>
                  <a:cubicBezTo>
                    <a:pt x="127" y="588"/>
                    <a:pt x="125" y="586"/>
                    <a:pt x="166" y="559"/>
                  </a:cubicBezTo>
                  <a:cubicBezTo>
                    <a:pt x="111" y="592"/>
                    <a:pt x="95" y="599"/>
                    <a:pt x="90" y="598"/>
                  </a:cubicBezTo>
                  <a:cubicBezTo>
                    <a:pt x="88" y="598"/>
                    <a:pt x="87" y="597"/>
                    <a:pt x="86" y="595"/>
                  </a:cubicBezTo>
                  <a:cubicBezTo>
                    <a:pt x="83" y="590"/>
                    <a:pt x="82" y="588"/>
                    <a:pt x="133" y="555"/>
                  </a:cubicBezTo>
                  <a:cubicBezTo>
                    <a:pt x="73" y="591"/>
                    <a:pt x="55" y="600"/>
                    <a:pt x="49" y="600"/>
                  </a:cubicBezTo>
                  <a:close/>
                  <a:moveTo>
                    <a:pt x="461" y="565"/>
                  </a:moveTo>
                  <a:cubicBezTo>
                    <a:pt x="461" y="566"/>
                    <a:pt x="462" y="566"/>
                    <a:pt x="462" y="567"/>
                  </a:cubicBezTo>
                  <a:cubicBezTo>
                    <a:pt x="462" y="566"/>
                    <a:pt x="461" y="566"/>
                    <a:pt x="461" y="565"/>
                  </a:cubicBezTo>
                  <a:close/>
                  <a:moveTo>
                    <a:pt x="235" y="389"/>
                  </a:moveTo>
                  <a:cubicBezTo>
                    <a:pt x="193" y="414"/>
                    <a:pt x="149" y="440"/>
                    <a:pt x="114" y="462"/>
                  </a:cubicBezTo>
                  <a:cubicBezTo>
                    <a:pt x="149" y="441"/>
                    <a:pt x="193" y="414"/>
                    <a:pt x="235" y="389"/>
                  </a:cubicBezTo>
                  <a:close/>
                  <a:moveTo>
                    <a:pt x="387" y="332"/>
                  </a:moveTo>
                  <a:cubicBezTo>
                    <a:pt x="343" y="358"/>
                    <a:pt x="283" y="394"/>
                    <a:pt x="230" y="427"/>
                  </a:cubicBezTo>
                  <a:cubicBezTo>
                    <a:pt x="283" y="395"/>
                    <a:pt x="343" y="360"/>
                    <a:pt x="387" y="332"/>
                  </a:cubicBezTo>
                  <a:close/>
                  <a:moveTo>
                    <a:pt x="171" y="264"/>
                  </a:moveTo>
                  <a:cubicBezTo>
                    <a:pt x="153" y="275"/>
                    <a:pt x="135" y="286"/>
                    <a:pt x="119" y="296"/>
                  </a:cubicBezTo>
                  <a:cubicBezTo>
                    <a:pt x="135" y="286"/>
                    <a:pt x="153" y="275"/>
                    <a:pt x="171"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4000" tIns="216000" rIns="144000" bIns="45720" numCol="1" anchor="ctr" anchorCtr="0" compatLnSpc="1">
              <a:prstTxWarp prst="textNoShape">
                <a:avLst/>
              </a:prstTxWarp>
            </a:bodyPr>
            <a:lstStyle/>
            <a:p>
              <a:pPr algn="ctr">
                <a:lnSpc>
                  <a:spcPct val="80000"/>
                </a:lnSpc>
              </a:pPr>
              <a:r>
                <a:rPr lang="en-US" sz="1200" dirty="0"/>
                <a:t>Under-standing of Company Profiles</a:t>
              </a:r>
            </a:p>
          </p:txBody>
        </p:sp>
        <p:sp>
          <p:nvSpPr>
            <p:cNvPr id="92" name="Freeform 320"/>
            <p:cNvSpPr>
              <a:spLocks/>
            </p:cNvSpPr>
            <p:nvPr/>
          </p:nvSpPr>
          <p:spPr bwMode="gray">
            <a:xfrm>
              <a:off x="1416997" y="-2590006"/>
              <a:ext cx="1993900" cy="2808288"/>
            </a:xfrm>
            <a:custGeom>
              <a:avLst/>
              <a:gdLst>
                <a:gd name="T0" fmla="*/ 9 w 532"/>
                <a:gd name="T1" fmla="*/ 487 h 749"/>
                <a:gd name="T2" fmla="*/ 11 w 532"/>
                <a:gd name="T3" fmla="*/ 640 h 749"/>
                <a:gd name="T4" fmla="*/ 13 w 532"/>
                <a:gd name="T5" fmla="*/ 712 h 749"/>
                <a:gd name="T6" fmla="*/ 129 w 532"/>
                <a:gd name="T7" fmla="*/ 730 h 749"/>
                <a:gd name="T8" fmla="*/ 189 w 532"/>
                <a:gd name="T9" fmla="*/ 731 h 749"/>
                <a:gd name="T10" fmla="*/ 283 w 532"/>
                <a:gd name="T11" fmla="*/ 730 h 749"/>
                <a:gd name="T12" fmla="*/ 350 w 532"/>
                <a:gd name="T13" fmla="*/ 733 h 749"/>
                <a:gd name="T14" fmla="*/ 415 w 532"/>
                <a:gd name="T15" fmla="*/ 730 h 749"/>
                <a:gd name="T16" fmla="*/ 441 w 532"/>
                <a:gd name="T17" fmla="*/ 725 h 749"/>
                <a:gd name="T18" fmla="*/ 439 w 532"/>
                <a:gd name="T19" fmla="*/ 646 h 749"/>
                <a:gd name="T20" fmla="*/ 439 w 532"/>
                <a:gd name="T21" fmla="*/ 568 h 749"/>
                <a:gd name="T22" fmla="*/ 438 w 532"/>
                <a:gd name="T23" fmla="*/ 528 h 749"/>
                <a:gd name="T24" fmla="*/ 440 w 532"/>
                <a:gd name="T25" fmla="*/ 448 h 749"/>
                <a:gd name="T26" fmla="*/ 437 w 532"/>
                <a:gd name="T27" fmla="*/ 381 h 749"/>
                <a:gd name="T28" fmla="*/ 438 w 532"/>
                <a:gd name="T29" fmla="*/ 299 h 749"/>
                <a:gd name="T30" fmla="*/ 440 w 532"/>
                <a:gd name="T31" fmla="*/ 255 h 749"/>
                <a:gd name="T32" fmla="*/ 439 w 532"/>
                <a:gd name="T33" fmla="*/ 232 h 749"/>
                <a:gd name="T34" fmla="*/ 438 w 532"/>
                <a:gd name="T35" fmla="*/ 216 h 749"/>
                <a:gd name="T36" fmla="*/ 443 w 532"/>
                <a:gd name="T37" fmla="*/ 221 h 749"/>
                <a:gd name="T38" fmla="*/ 409 w 532"/>
                <a:gd name="T39" fmla="*/ 221 h 749"/>
                <a:gd name="T40" fmla="*/ 371 w 532"/>
                <a:gd name="T41" fmla="*/ 221 h 749"/>
                <a:gd name="T42" fmla="*/ 367 w 532"/>
                <a:gd name="T43" fmla="*/ 211 h 749"/>
                <a:gd name="T44" fmla="*/ 417 w 532"/>
                <a:gd name="T45" fmla="*/ 144 h 749"/>
                <a:gd name="T46" fmla="*/ 446 w 532"/>
                <a:gd name="T47" fmla="*/ 100 h 749"/>
                <a:gd name="T48" fmla="*/ 505 w 532"/>
                <a:gd name="T49" fmla="*/ 19 h 749"/>
                <a:gd name="T50" fmla="*/ 523 w 532"/>
                <a:gd name="T51" fmla="*/ 20 h 749"/>
                <a:gd name="T52" fmla="*/ 512 w 532"/>
                <a:gd name="T53" fmla="*/ 26 h 749"/>
                <a:gd name="T54" fmla="*/ 489 w 532"/>
                <a:gd name="T55" fmla="*/ 40 h 749"/>
                <a:gd name="T56" fmla="*/ 463 w 532"/>
                <a:gd name="T57" fmla="*/ 66 h 749"/>
                <a:gd name="T58" fmla="*/ 434 w 532"/>
                <a:gd name="T59" fmla="*/ 91 h 749"/>
                <a:gd name="T60" fmla="*/ 404 w 532"/>
                <a:gd name="T61" fmla="*/ 117 h 749"/>
                <a:gd name="T62" fmla="*/ 381 w 532"/>
                <a:gd name="T63" fmla="*/ 134 h 749"/>
                <a:gd name="T64" fmla="*/ 357 w 532"/>
                <a:gd name="T65" fmla="*/ 148 h 749"/>
                <a:gd name="T66" fmla="*/ 319 w 532"/>
                <a:gd name="T67" fmla="*/ 183 h 749"/>
                <a:gd name="T68" fmla="*/ 310 w 532"/>
                <a:gd name="T69" fmla="*/ 190 h 749"/>
                <a:gd name="T70" fmla="*/ 292 w 532"/>
                <a:gd name="T71" fmla="*/ 202 h 749"/>
                <a:gd name="T72" fmla="*/ 252 w 532"/>
                <a:gd name="T73" fmla="*/ 222 h 749"/>
                <a:gd name="T74" fmla="*/ 267 w 532"/>
                <a:gd name="T75" fmla="*/ 217 h 749"/>
                <a:gd name="T76" fmla="*/ 206 w 532"/>
                <a:gd name="T77" fmla="*/ 221 h 749"/>
                <a:gd name="T78" fmla="*/ 134 w 532"/>
                <a:gd name="T79" fmla="*/ 219 h 749"/>
                <a:gd name="T80" fmla="*/ 102 w 532"/>
                <a:gd name="T81" fmla="*/ 216 h 749"/>
                <a:gd name="T82" fmla="*/ 61 w 532"/>
                <a:gd name="T83" fmla="*/ 213 h 749"/>
                <a:gd name="T84" fmla="*/ 83 w 532"/>
                <a:gd name="T85" fmla="*/ 214 h 749"/>
                <a:gd name="T86" fmla="*/ 148 w 532"/>
                <a:gd name="T87" fmla="*/ 212 h 749"/>
                <a:gd name="T88" fmla="*/ 319 w 532"/>
                <a:gd name="T89" fmla="*/ 169 h 749"/>
                <a:gd name="T90" fmla="*/ 428 w 532"/>
                <a:gd name="T91" fmla="*/ 79 h 749"/>
                <a:gd name="T92" fmla="*/ 514 w 532"/>
                <a:gd name="T93" fmla="*/ 9 h 749"/>
                <a:gd name="T94" fmla="*/ 509 w 532"/>
                <a:gd name="T95" fmla="*/ 39 h 749"/>
                <a:gd name="T96" fmla="*/ 432 w 532"/>
                <a:gd name="T97" fmla="*/ 144 h 749"/>
                <a:gd name="T98" fmla="*/ 378 w 532"/>
                <a:gd name="T99" fmla="*/ 219 h 749"/>
                <a:gd name="T100" fmla="*/ 371 w 532"/>
                <a:gd name="T101" fmla="*/ 207 h 749"/>
                <a:gd name="T102" fmla="*/ 441 w 532"/>
                <a:gd name="T103" fmla="*/ 208 h 749"/>
                <a:gd name="T104" fmla="*/ 451 w 532"/>
                <a:gd name="T105" fmla="*/ 216 h 749"/>
                <a:gd name="T106" fmla="*/ 452 w 532"/>
                <a:gd name="T107" fmla="*/ 384 h 749"/>
                <a:gd name="T108" fmla="*/ 450 w 532"/>
                <a:gd name="T109" fmla="*/ 482 h 749"/>
                <a:gd name="T110" fmla="*/ 448 w 532"/>
                <a:gd name="T111" fmla="*/ 649 h 749"/>
                <a:gd name="T112" fmla="*/ 443 w 532"/>
                <a:gd name="T113" fmla="*/ 740 h 749"/>
                <a:gd name="T114" fmla="*/ 269 w 532"/>
                <a:gd name="T115" fmla="*/ 742 h 749"/>
                <a:gd name="T116" fmla="*/ 12 w 532"/>
                <a:gd name="T117" fmla="*/ 740 h 749"/>
                <a:gd name="T118" fmla="*/ 3 w 532"/>
                <a:gd name="T119" fmla="*/ 730 h 749"/>
                <a:gd name="T120" fmla="*/ 1 w 532"/>
                <a:gd name="T121" fmla="*/ 637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 h="749">
                  <a:moveTo>
                    <a:pt x="10" y="254"/>
                  </a:moveTo>
                  <a:cubicBezTo>
                    <a:pt x="13" y="282"/>
                    <a:pt x="10" y="318"/>
                    <a:pt x="12" y="349"/>
                  </a:cubicBezTo>
                  <a:cubicBezTo>
                    <a:pt x="12" y="352"/>
                    <a:pt x="10" y="348"/>
                    <a:pt x="11" y="356"/>
                  </a:cubicBezTo>
                  <a:cubicBezTo>
                    <a:pt x="13" y="385"/>
                    <a:pt x="12" y="431"/>
                    <a:pt x="9" y="467"/>
                  </a:cubicBezTo>
                  <a:cubicBezTo>
                    <a:pt x="9" y="465"/>
                    <a:pt x="9" y="465"/>
                    <a:pt x="9" y="465"/>
                  </a:cubicBezTo>
                  <a:cubicBezTo>
                    <a:pt x="9" y="472"/>
                    <a:pt x="10" y="480"/>
                    <a:pt x="10" y="487"/>
                  </a:cubicBezTo>
                  <a:cubicBezTo>
                    <a:pt x="10" y="487"/>
                    <a:pt x="10" y="485"/>
                    <a:pt x="9" y="487"/>
                  </a:cubicBezTo>
                  <a:cubicBezTo>
                    <a:pt x="10" y="488"/>
                    <a:pt x="10" y="500"/>
                    <a:pt x="10" y="503"/>
                  </a:cubicBezTo>
                  <a:cubicBezTo>
                    <a:pt x="10" y="506"/>
                    <a:pt x="9" y="505"/>
                    <a:pt x="9" y="509"/>
                  </a:cubicBezTo>
                  <a:cubicBezTo>
                    <a:pt x="10" y="513"/>
                    <a:pt x="10" y="513"/>
                    <a:pt x="10" y="513"/>
                  </a:cubicBezTo>
                  <a:cubicBezTo>
                    <a:pt x="13" y="525"/>
                    <a:pt x="10" y="541"/>
                    <a:pt x="11" y="557"/>
                  </a:cubicBezTo>
                  <a:cubicBezTo>
                    <a:pt x="11" y="556"/>
                    <a:pt x="11" y="554"/>
                    <a:pt x="10" y="556"/>
                  </a:cubicBezTo>
                  <a:cubicBezTo>
                    <a:pt x="12" y="581"/>
                    <a:pt x="12" y="612"/>
                    <a:pt x="13" y="640"/>
                  </a:cubicBezTo>
                  <a:cubicBezTo>
                    <a:pt x="12" y="639"/>
                    <a:pt x="11" y="638"/>
                    <a:pt x="11" y="640"/>
                  </a:cubicBezTo>
                  <a:cubicBezTo>
                    <a:pt x="12" y="641"/>
                    <a:pt x="13" y="650"/>
                    <a:pt x="13" y="657"/>
                  </a:cubicBezTo>
                  <a:cubicBezTo>
                    <a:pt x="11" y="661"/>
                    <a:pt x="14" y="670"/>
                    <a:pt x="13" y="679"/>
                  </a:cubicBezTo>
                  <a:cubicBezTo>
                    <a:pt x="13" y="679"/>
                    <a:pt x="13" y="679"/>
                    <a:pt x="13" y="679"/>
                  </a:cubicBezTo>
                  <a:cubicBezTo>
                    <a:pt x="14" y="685"/>
                    <a:pt x="12" y="688"/>
                    <a:pt x="14" y="694"/>
                  </a:cubicBezTo>
                  <a:cubicBezTo>
                    <a:pt x="13" y="698"/>
                    <a:pt x="13" y="698"/>
                    <a:pt x="13" y="698"/>
                  </a:cubicBezTo>
                  <a:cubicBezTo>
                    <a:pt x="15" y="701"/>
                    <a:pt x="12" y="707"/>
                    <a:pt x="13" y="713"/>
                  </a:cubicBezTo>
                  <a:cubicBezTo>
                    <a:pt x="13" y="712"/>
                    <a:pt x="13" y="712"/>
                    <a:pt x="13" y="712"/>
                  </a:cubicBezTo>
                  <a:cubicBezTo>
                    <a:pt x="14" y="717"/>
                    <a:pt x="13" y="720"/>
                    <a:pt x="13" y="725"/>
                  </a:cubicBezTo>
                  <a:cubicBezTo>
                    <a:pt x="13" y="725"/>
                    <a:pt x="13" y="725"/>
                    <a:pt x="13" y="725"/>
                  </a:cubicBezTo>
                  <a:cubicBezTo>
                    <a:pt x="13" y="727"/>
                    <a:pt x="13" y="733"/>
                    <a:pt x="13" y="730"/>
                  </a:cubicBezTo>
                  <a:cubicBezTo>
                    <a:pt x="15" y="730"/>
                    <a:pt x="17" y="730"/>
                    <a:pt x="18" y="730"/>
                  </a:cubicBezTo>
                  <a:cubicBezTo>
                    <a:pt x="21" y="730"/>
                    <a:pt x="23" y="730"/>
                    <a:pt x="23" y="729"/>
                  </a:cubicBezTo>
                  <a:cubicBezTo>
                    <a:pt x="27" y="730"/>
                    <a:pt x="12" y="730"/>
                    <a:pt x="18" y="732"/>
                  </a:cubicBezTo>
                  <a:cubicBezTo>
                    <a:pt x="54" y="730"/>
                    <a:pt x="92" y="730"/>
                    <a:pt x="129" y="730"/>
                  </a:cubicBezTo>
                  <a:cubicBezTo>
                    <a:pt x="133" y="731"/>
                    <a:pt x="135" y="731"/>
                    <a:pt x="136" y="732"/>
                  </a:cubicBezTo>
                  <a:cubicBezTo>
                    <a:pt x="140" y="731"/>
                    <a:pt x="150" y="731"/>
                    <a:pt x="153" y="731"/>
                  </a:cubicBezTo>
                  <a:cubicBezTo>
                    <a:pt x="152" y="731"/>
                    <a:pt x="156" y="731"/>
                    <a:pt x="158" y="731"/>
                  </a:cubicBezTo>
                  <a:cubicBezTo>
                    <a:pt x="164" y="732"/>
                    <a:pt x="165" y="730"/>
                    <a:pt x="172" y="730"/>
                  </a:cubicBezTo>
                  <a:cubicBezTo>
                    <a:pt x="169" y="731"/>
                    <a:pt x="168" y="731"/>
                    <a:pt x="169" y="732"/>
                  </a:cubicBezTo>
                  <a:cubicBezTo>
                    <a:pt x="176" y="731"/>
                    <a:pt x="184" y="731"/>
                    <a:pt x="191" y="730"/>
                  </a:cubicBezTo>
                  <a:cubicBezTo>
                    <a:pt x="190" y="731"/>
                    <a:pt x="188" y="731"/>
                    <a:pt x="189" y="731"/>
                  </a:cubicBezTo>
                  <a:cubicBezTo>
                    <a:pt x="197" y="730"/>
                    <a:pt x="203" y="732"/>
                    <a:pt x="211" y="731"/>
                  </a:cubicBezTo>
                  <a:cubicBezTo>
                    <a:pt x="208" y="732"/>
                    <a:pt x="208" y="732"/>
                    <a:pt x="208" y="732"/>
                  </a:cubicBezTo>
                  <a:cubicBezTo>
                    <a:pt x="219" y="733"/>
                    <a:pt x="211" y="730"/>
                    <a:pt x="221" y="730"/>
                  </a:cubicBezTo>
                  <a:cubicBezTo>
                    <a:pt x="219" y="731"/>
                    <a:pt x="220" y="731"/>
                    <a:pt x="219" y="731"/>
                  </a:cubicBezTo>
                  <a:cubicBezTo>
                    <a:pt x="228" y="730"/>
                    <a:pt x="243" y="730"/>
                    <a:pt x="252" y="730"/>
                  </a:cubicBezTo>
                  <a:cubicBezTo>
                    <a:pt x="252" y="730"/>
                    <a:pt x="252" y="730"/>
                    <a:pt x="252" y="730"/>
                  </a:cubicBezTo>
                  <a:cubicBezTo>
                    <a:pt x="262" y="730"/>
                    <a:pt x="272" y="730"/>
                    <a:pt x="283" y="730"/>
                  </a:cubicBezTo>
                  <a:cubicBezTo>
                    <a:pt x="287" y="730"/>
                    <a:pt x="282" y="732"/>
                    <a:pt x="293" y="732"/>
                  </a:cubicBezTo>
                  <a:cubicBezTo>
                    <a:pt x="292" y="730"/>
                    <a:pt x="311" y="731"/>
                    <a:pt x="304" y="729"/>
                  </a:cubicBezTo>
                  <a:cubicBezTo>
                    <a:pt x="313" y="729"/>
                    <a:pt x="328" y="730"/>
                    <a:pt x="334" y="729"/>
                  </a:cubicBezTo>
                  <a:cubicBezTo>
                    <a:pt x="330" y="730"/>
                    <a:pt x="338" y="731"/>
                    <a:pt x="331" y="732"/>
                  </a:cubicBezTo>
                  <a:cubicBezTo>
                    <a:pt x="336" y="733"/>
                    <a:pt x="336" y="733"/>
                    <a:pt x="336" y="733"/>
                  </a:cubicBezTo>
                  <a:cubicBezTo>
                    <a:pt x="335" y="733"/>
                    <a:pt x="330" y="732"/>
                    <a:pt x="332" y="733"/>
                  </a:cubicBezTo>
                  <a:cubicBezTo>
                    <a:pt x="336" y="733"/>
                    <a:pt x="347" y="733"/>
                    <a:pt x="350" y="733"/>
                  </a:cubicBezTo>
                  <a:cubicBezTo>
                    <a:pt x="357" y="732"/>
                    <a:pt x="364" y="730"/>
                    <a:pt x="375" y="729"/>
                  </a:cubicBezTo>
                  <a:cubicBezTo>
                    <a:pt x="370" y="730"/>
                    <a:pt x="378" y="731"/>
                    <a:pt x="374" y="732"/>
                  </a:cubicBezTo>
                  <a:cubicBezTo>
                    <a:pt x="390" y="728"/>
                    <a:pt x="390" y="728"/>
                    <a:pt x="390" y="728"/>
                  </a:cubicBezTo>
                  <a:cubicBezTo>
                    <a:pt x="394" y="728"/>
                    <a:pt x="391" y="730"/>
                    <a:pt x="396" y="729"/>
                  </a:cubicBezTo>
                  <a:cubicBezTo>
                    <a:pt x="396" y="729"/>
                    <a:pt x="398" y="728"/>
                    <a:pt x="400" y="728"/>
                  </a:cubicBezTo>
                  <a:cubicBezTo>
                    <a:pt x="401" y="728"/>
                    <a:pt x="416" y="728"/>
                    <a:pt x="417" y="729"/>
                  </a:cubicBezTo>
                  <a:cubicBezTo>
                    <a:pt x="419" y="730"/>
                    <a:pt x="411" y="730"/>
                    <a:pt x="415" y="730"/>
                  </a:cubicBezTo>
                  <a:cubicBezTo>
                    <a:pt x="422" y="730"/>
                    <a:pt x="423" y="730"/>
                    <a:pt x="429" y="730"/>
                  </a:cubicBezTo>
                  <a:cubicBezTo>
                    <a:pt x="430" y="730"/>
                    <a:pt x="430" y="730"/>
                    <a:pt x="430" y="730"/>
                  </a:cubicBezTo>
                  <a:cubicBezTo>
                    <a:pt x="434" y="730"/>
                    <a:pt x="443" y="729"/>
                    <a:pt x="438" y="728"/>
                  </a:cubicBezTo>
                  <a:cubicBezTo>
                    <a:pt x="435" y="728"/>
                    <a:pt x="439" y="729"/>
                    <a:pt x="435" y="729"/>
                  </a:cubicBezTo>
                  <a:cubicBezTo>
                    <a:pt x="436" y="728"/>
                    <a:pt x="439" y="728"/>
                    <a:pt x="442" y="728"/>
                  </a:cubicBezTo>
                  <a:cubicBezTo>
                    <a:pt x="437" y="734"/>
                    <a:pt x="441" y="723"/>
                    <a:pt x="439" y="722"/>
                  </a:cubicBezTo>
                  <a:cubicBezTo>
                    <a:pt x="440" y="724"/>
                    <a:pt x="440" y="724"/>
                    <a:pt x="441" y="725"/>
                  </a:cubicBezTo>
                  <a:cubicBezTo>
                    <a:pt x="439" y="716"/>
                    <a:pt x="439" y="706"/>
                    <a:pt x="438" y="695"/>
                  </a:cubicBezTo>
                  <a:cubicBezTo>
                    <a:pt x="438" y="695"/>
                    <a:pt x="440" y="699"/>
                    <a:pt x="439" y="701"/>
                  </a:cubicBezTo>
                  <a:cubicBezTo>
                    <a:pt x="441" y="687"/>
                    <a:pt x="438" y="673"/>
                    <a:pt x="439" y="662"/>
                  </a:cubicBezTo>
                  <a:cubicBezTo>
                    <a:pt x="440" y="664"/>
                    <a:pt x="438" y="663"/>
                    <a:pt x="439" y="663"/>
                  </a:cubicBezTo>
                  <a:cubicBezTo>
                    <a:pt x="439" y="657"/>
                    <a:pt x="440" y="657"/>
                    <a:pt x="439" y="653"/>
                  </a:cubicBezTo>
                  <a:cubicBezTo>
                    <a:pt x="440" y="652"/>
                    <a:pt x="439" y="647"/>
                    <a:pt x="439" y="643"/>
                  </a:cubicBezTo>
                  <a:cubicBezTo>
                    <a:pt x="438" y="641"/>
                    <a:pt x="439" y="642"/>
                    <a:pt x="439" y="646"/>
                  </a:cubicBezTo>
                  <a:cubicBezTo>
                    <a:pt x="439" y="640"/>
                    <a:pt x="438" y="616"/>
                    <a:pt x="439" y="602"/>
                  </a:cubicBezTo>
                  <a:cubicBezTo>
                    <a:pt x="438" y="602"/>
                    <a:pt x="437" y="593"/>
                    <a:pt x="437" y="590"/>
                  </a:cubicBezTo>
                  <a:cubicBezTo>
                    <a:pt x="438" y="591"/>
                    <a:pt x="438" y="591"/>
                    <a:pt x="438" y="591"/>
                  </a:cubicBezTo>
                  <a:cubicBezTo>
                    <a:pt x="439" y="588"/>
                    <a:pt x="438" y="581"/>
                    <a:pt x="439" y="580"/>
                  </a:cubicBezTo>
                  <a:cubicBezTo>
                    <a:pt x="438" y="573"/>
                    <a:pt x="440" y="606"/>
                    <a:pt x="439" y="597"/>
                  </a:cubicBezTo>
                  <a:cubicBezTo>
                    <a:pt x="440" y="595"/>
                    <a:pt x="437" y="584"/>
                    <a:pt x="439" y="586"/>
                  </a:cubicBezTo>
                  <a:cubicBezTo>
                    <a:pt x="439" y="580"/>
                    <a:pt x="438" y="574"/>
                    <a:pt x="439" y="568"/>
                  </a:cubicBezTo>
                  <a:cubicBezTo>
                    <a:pt x="438" y="569"/>
                    <a:pt x="440" y="573"/>
                    <a:pt x="440" y="568"/>
                  </a:cubicBezTo>
                  <a:cubicBezTo>
                    <a:pt x="440" y="559"/>
                    <a:pt x="440" y="565"/>
                    <a:pt x="439" y="558"/>
                  </a:cubicBezTo>
                  <a:cubicBezTo>
                    <a:pt x="439" y="553"/>
                    <a:pt x="439" y="553"/>
                    <a:pt x="439" y="553"/>
                  </a:cubicBezTo>
                  <a:cubicBezTo>
                    <a:pt x="438" y="553"/>
                    <a:pt x="439" y="545"/>
                    <a:pt x="438" y="548"/>
                  </a:cubicBezTo>
                  <a:cubicBezTo>
                    <a:pt x="439" y="547"/>
                    <a:pt x="437" y="535"/>
                    <a:pt x="439" y="536"/>
                  </a:cubicBezTo>
                  <a:cubicBezTo>
                    <a:pt x="440" y="537"/>
                    <a:pt x="440" y="537"/>
                    <a:pt x="440" y="537"/>
                  </a:cubicBezTo>
                  <a:cubicBezTo>
                    <a:pt x="440" y="533"/>
                    <a:pt x="439" y="531"/>
                    <a:pt x="438" y="528"/>
                  </a:cubicBezTo>
                  <a:cubicBezTo>
                    <a:pt x="438" y="527"/>
                    <a:pt x="439" y="526"/>
                    <a:pt x="439" y="526"/>
                  </a:cubicBezTo>
                  <a:cubicBezTo>
                    <a:pt x="437" y="526"/>
                    <a:pt x="439" y="517"/>
                    <a:pt x="437" y="512"/>
                  </a:cubicBezTo>
                  <a:cubicBezTo>
                    <a:pt x="438" y="504"/>
                    <a:pt x="437" y="491"/>
                    <a:pt x="439" y="487"/>
                  </a:cubicBezTo>
                  <a:cubicBezTo>
                    <a:pt x="438" y="481"/>
                    <a:pt x="437" y="475"/>
                    <a:pt x="438" y="468"/>
                  </a:cubicBezTo>
                  <a:cubicBezTo>
                    <a:pt x="438" y="469"/>
                    <a:pt x="438" y="471"/>
                    <a:pt x="439" y="472"/>
                  </a:cubicBezTo>
                  <a:cubicBezTo>
                    <a:pt x="439" y="467"/>
                    <a:pt x="439" y="466"/>
                    <a:pt x="438" y="462"/>
                  </a:cubicBezTo>
                  <a:cubicBezTo>
                    <a:pt x="439" y="463"/>
                    <a:pt x="439" y="453"/>
                    <a:pt x="440" y="448"/>
                  </a:cubicBezTo>
                  <a:cubicBezTo>
                    <a:pt x="440" y="442"/>
                    <a:pt x="438" y="444"/>
                    <a:pt x="438" y="443"/>
                  </a:cubicBezTo>
                  <a:cubicBezTo>
                    <a:pt x="440" y="437"/>
                    <a:pt x="436" y="425"/>
                    <a:pt x="438" y="418"/>
                  </a:cubicBezTo>
                  <a:cubicBezTo>
                    <a:pt x="439" y="420"/>
                    <a:pt x="439" y="427"/>
                    <a:pt x="440" y="422"/>
                  </a:cubicBezTo>
                  <a:cubicBezTo>
                    <a:pt x="442" y="416"/>
                    <a:pt x="438" y="410"/>
                    <a:pt x="439" y="401"/>
                  </a:cubicBezTo>
                  <a:cubicBezTo>
                    <a:pt x="438" y="403"/>
                    <a:pt x="438" y="403"/>
                    <a:pt x="438" y="403"/>
                  </a:cubicBezTo>
                  <a:cubicBezTo>
                    <a:pt x="439" y="399"/>
                    <a:pt x="437" y="390"/>
                    <a:pt x="438" y="391"/>
                  </a:cubicBezTo>
                  <a:cubicBezTo>
                    <a:pt x="438" y="388"/>
                    <a:pt x="439" y="380"/>
                    <a:pt x="437" y="381"/>
                  </a:cubicBezTo>
                  <a:cubicBezTo>
                    <a:pt x="439" y="366"/>
                    <a:pt x="436" y="344"/>
                    <a:pt x="439" y="334"/>
                  </a:cubicBezTo>
                  <a:cubicBezTo>
                    <a:pt x="439" y="332"/>
                    <a:pt x="439" y="327"/>
                    <a:pt x="439" y="328"/>
                  </a:cubicBezTo>
                  <a:cubicBezTo>
                    <a:pt x="438" y="331"/>
                    <a:pt x="439" y="333"/>
                    <a:pt x="439" y="334"/>
                  </a:cubicBezTo>
                  <a:cubicBezTo>
                    <a:pt x="439" y="332"/>
                    <a:pt x="438" y="332"/>
                    <a:pt x="438" y="332"/>
                  </a:cubicBezTo>
                  <a:cubicBezTo>
                    <a:pt x="438" y="327"/>
                    <a:pt x="438" y="323"/>
                    <a:pt x="440" y="328"/>
                  </a:cubicBezTo>
                  <a:cubicBezTo>
                    <a:pt x="441" y="317"/>
                    <a:pt x="437" y="317"/>
                    <a:pt x="437" y="303"/>
                  </a:cubicBezTo>
                  <a:cubicBezTo>
                    <a:pt x="438" y="304"/>
                    <a:pt x="438" y="303"/>
                    <a:pt x="438" y="299"/>
                  </a:cubicBezTo>
                  <a:cubicBezTo>
                    <a:pt x="437" y="291"/>
                    <a:pt x="437" y="291"/>
                    <a:pt x="437" y="291"/>
                  </a:cubicBezTo>
                  <a:cubicBezTo>
                    <a:pt x="437" y="283"/>
                    <a:pt x="439" y="287"/>
                    <a:pt x="440" y="286"/>
                  </a:cubicBezTo>
                  <a:cubicBezTo>
                    <a:pt x="440" y="282"/>
                    <a:pt x="440" y="276"/>
                    <a:pt x="439" y="274"/>
                  </a:cubicBezTo>
                  <a:cubicBezTo>
                    <a:pt x="440" y="268"/>
                    <a:pt x="440" y="268"/>
                    <a:pt x="440" y="268"/>
                  </a:cubicBezTo>
                  <a:cubicBezTo>
                    <a:pt x="439" y="272"/>
                    <a:pt x="440" y="264"/>
                    <a:pt x="439" y="262"/>
                  </a:cubicBezTo>
                  <a:cubicBezTo>
                    <a:pt x="440" y="264"/>
                    <a:pt x="440" y="264"/>
                    <a:pt x="440" y="264"/>
                  </a:cubicBezTo>
                  <a:cubicBezTo>
                    <a:pt x="440" y="264"/>
                    <a:pt x="440" y="258"/>
                    <a:pt x="440" y="255"/>
                  </a:cubicBezTo>
                  <a:cubicBezTo>
                    <a:pt x="439" y="256"/>
                    <a:pt x="439" y="262"/>
                    <a:pt x="438" y="265"/>
                  </a:cubicBezTo>
                  <a:cubicBezTo>
                    <a:pt x="438" y="262"/>
                    <a:pt x="438" y="259"/>
                    <a:pt x="437" y="255"/>
                  </a:cubicBezTo>
                  <a:cubicBezTo>
                    <a:pt x="439" y="256"/>
                    <a:pt x="438" y="248"/>
                    <a:pt x="438" y="244"/>
                  </a:cubicBezTo>
                  <a:cubicBezTo>
                    <a:pt x="439" y="240"/>
                    <a:pt x="437" y="239"/>
                    <a:pt x="437" y="238"/>
                  </a:cubicBezTo>
                  <a:cubicBezTo>
                    <a:pt x="438" y="238"/>
                    <a:pt x="438" y="231"/>
                    <a:pt x="438" y="235"/>
                  </a:cubicBezTo>
                  <a:cubicBezTo>
                    <a:pt x="439" y="236"/>
                    <a:pt x="438" y="238"/>
                    <a:pt x="438" y="240"/>
                  </a:cubicBezTo>
                  <a:cubicBezTo>
                    <a:pt x="439" y="237"/>
                    <a:pt x="440" y="238"/>
                    <a:pt x="439" y="232"/>
                  </a:cubicBezTo>
                  <a:cubicBezTo>
                    <a:pt x="438" y="228"/>
                    <a:pt x="437" y="233"/>
                    <a:pt x="437" y="225"/>
                  </a:cubicBezTo>
                  <a:cubicBezTo>
                    <a:pt x="438" y="227"/>
                    <a:pt x="438" y="227"/>
                    <a:pt x="439" y="229"/>
                  </a:cubicBezTo>
                  <a:cubicBezTo>
                    <a:pt x="439" y="221"/>
                    <a:pt x="439" y="221"/>
                    <a:pt x="439" y="221"/>
                  </a:cubicBezTo>
                  <a:cubicBezTo>
                    <a:pt x="438" y="221"/>
                    <a:pt x="438" y="221"/>
                    <a:pt x="438" y="221"/>
                  </a:cubicBezTo>
                  <a:cubicBezTo>
                    <a:pt x="438" y="220"/>
                    <a:pt x="439" y="221"/>
                    <a:pt x="439" y="220"/>
                  </a:cubicBezTo>
                  <a:cubicBezTo>
                    <a:pt x="438" y="220"/>
                    <a:pt x="438" y="219"/>
                    <a:pt x="438" y="217"/>
                  </a:cubicBezTo>
                  <a:cubicBezTo>
                    <a:pt x="438" y="216"/>
                    <a:pt x="438" y="216"/>
                    <a:pt x="438" y="216"/>
                  </a:cubicBezTo>
                  <a:cubicBezTo>
                    <a:pt x="438" y="216"/>
                    <a:pt x="438" y="216"/>
                    <a:pt x="438" y="216"/>
                  </a:cubicBezTo>
                  <a:cubicBezTo>
                    <a:pt x="438" y="216"/>
                    <a:pt x="438" y="216"/>
                    <a:pt x="438" y="216"/>
                  </a:cubicBezTo>
                  <a:cubicBezTo>
                    <a:pt x="438" y="215"/>
                    <a:pt x="438" y="215"/>
                    <a:pt x="438" y="215"/>
                  </a:cubicBezTo>
                  <a:cubicBezTo>
                    <a:pt x="438" y="215"/>
                    <a:pt x="438" y="215"/>
                    <a:pt x="438" y="215"/>
                  </a:cubicBezTo>
                  <a:cubicBezTo>
                    <a:pt x="438" y="215"/>
                    <a:pt x="438" y="215"/>
                    <a:pt x="438" y="215"/>
                  </a:cubicBezTo>
                  <a:cubicBezTo>
                    <a:pt x="438" y="215"/>
                    <a:pt x="438" y="215"/>
                    <a:pt x="438" y="215"/>
                  </a:cubicBezTo>
                  <a:cubicBezTo>
                    <a:pt x="433" y="211"/>
                    <a:pt x="444" y="222"/>
                    <a:pt x="443" y="221"/>
                  </a:cubicBezTo>
                  <a:cubicBezTo>
                    <a:pt x="443" y="221"/>
                    <a:pt x="443" y="221"/>
                    <a:pt x="443" y="221"/>
                  </a:cubicBezTo>
                  <a:cubicBezTo>
                    <a:pt x="443" y="221"/>
                    <a:pt x="443" y="221"/>
                    <a:pt x="443" y="221"/>
                  </a:cubicBezTo>
                  <a:cubicBezTo>
                    <a:pt x="441" y="221"/>
                    <a:pt x="441" y="221"/>
                    <a:pt x="441" y="221"/>
                  </a:cubicBezTo>
                  <a:cubicBezTo>
                    <a:pt x="438" y="221"/>
                    <a:pt x="435" y="221"/>
                    <a:pt x="435" y="222"/>
                  </a:cubicBezTo>
                  <a:cubicBezTo>
                    <a:pt x="431" y="222"/>
                    <a:pt x="426" y="221"/>
                    <a:pt x="423" y="221"/>
                  </a:cubicBezTo>
                  <a:cubicBezTo>
                    <a:pt x="423" y="221"/>
                    <a:pt x="423" y="221"/>
                    <a:pt x="423" y="221"/>
                  </a:cubicBezTo>
                  <a:cubicBezTo>
                    <a:pt x="419" y="220"/>
                    <a:pt x="413" y="220"/>
                    <a:pt x="409" y="221"/>
                  </a:cubicBezTo>
                  <a:cubicBezTo>
                    <a:pt x="409" y="221"/>
                    <a:pt x="409" y="221"/>
                    <a:pt x="409" y="221"/>
                  </a:cubicBezTo>
                  <a:cubicBezTo>
                    <a:pt x="407" y="221"/>
                    <a:pt x="401" y="221"/>
                    <a:pt x="398" y="222"/>
                  </a:cubicBezTo>
                  <a:cubicBezTo>
                    <a:pt x="391" y="221"/>
                    <a:pt x="395" y="218"/>
                    <a:pt x="388" y="219"/>
                  </a:cubicBezTo>
                  <a:cubicBezTo>
                    <a:pt x="382" y="219"/>
                    <a:pt x="378" y="221"/>
                    <a:pt x="381" y="222"/>
                  </a:cubicBezTo>
                  <a:cubicBezTo>
                    <a:pt x="372" y="221"/>
                    <a:pt x="372" y="221"/>
                    <a:pt x="372" y="221"/>
                  </a:cubicBezTo>
                  <a:cubicBezTo>
                    <a:pt x="372" y="221"/>
                    <a:pt x="372" y="221"/>
                    <a:pt x="372" y="221"/>
                  </a:cubicBezTo>
                  <a:cubicBezTo>
                    <a:pt x="371" y="221"/>
                    <a:pt x="371" y="221"/>
                    <a:pt x="371" y="221"/>
                  </a:cubicBezTo>
                  <a:cubicBezTo>
                    <a:pt x="371" y="221"/>
                    <a:pt x="371" y="221"/>
                    <a:pt x="371" y="221"/>
                  </a:cubicBezTo>
                  <a:cubicBezTo>
                    <a:pt x="371" y="221"/>
                    <a:pt x="371" y="221"/>
                    <a:pt x="371" y="221"/>
                  </a:cubicBezTo>
                  <a:cubicBezTo>
                    <a:pt x="369" y="217"/>
                    <a:pt x="376" y="231"/>
                    <a:pt x="366" y="212"/>
                  </a:cubicBezTo>
                  <a:cubicBezTo>
                    <a:pt x="366" y="212"/>
                    <a:pt x="366" y="212"/>
                    <a:pt x="366" y="212"/>
                  </a:cubicBezTo>
                  <a:cubicBezTo>
                    <a:pt x="366" y="212"/>
                    <a:pt x="366" y="212"/>
                    <a:pt x="366" y="212"/>
                  </a:cubicBezTo>
                  <a:cubicBezTo>
                    <a:pt x="367" y="212"/>
                    <a:pt x="367" y="212"/>
                    <a:pt x="367" y="212"/>
                  </a:cubicBezTo>
                  <a:cubicBezTo>
                    <a:pt x="367" y="211"/>
                    <a:pt x="367" y="211"/>
                    <a:pt x="367" y="211"/>
                  </a:cubicBezTo>
                  <a:cubicBezTo>
                    <a:pt x="369" y="209"/>
                    <a:pt x="369" y="209"/>
                    <a:pt x="369" y="209"/>
                  </a:cubicBezTo>
                  <a:cubicBezTo>
                    <a:pt x="371" y="205"/>
                    <a:pt x="371" y="205"/>
                    <a:pt x="371" y="205"/>
                  </a:cubicBezTo>
                  <a:cubicBezTo>
                    <a:pt x="375" y="200"/>
                    <a:pt x="378" y="195"/>
                    <a:pt x="382" y="191"/>
                  </a:cubicBezTo>
                  <a:cubicBezTo>
                    <a:pt x="383" y="190"/>
                    <a:pt x="382" y="191"/>
                    <a:pt x="383" y="188"/>
                  </a:cubicBezTo>
                  <a:cubicBezTo>
                    <a:pt x="394" y="174"/>
                    <a:pt x="403" y="158"/>
                    <a:pt x="413" y="149"/>
                  </a:cubicBezTo>
                  <a:cubicBezTo>
                    <a:pt x="411" y="153"/>
                    <a:pt x="414" y="149"/>
                    <a:pt x="414" y="150"/>
                  </a:cubicBezTo>
                  <a:cubicBezTo>
                    <a:pt x="416" y="146"/>
                    <a:pt x="418" y="146"/>
                    <a:pt x="417" y="144"/>
                  </a:cubicBezTo>
                  <a:cubicBezTo>
                    <a:pt x="416" y="144"/>
                    <a:pt x="416" y="143"/>
                    <a:pt x="413" y="147"/>
                  </a:cubicBezTo>
                  <a:cubicBezTo>
                    <a:pt x="419" y="139"/>
                    <a:pt x="428" y="126"/>
                    <a:pt x="432" y="122"/>
                  </a:cubicBezTo>
                  <a:cubicBezTo>
                    <a:pt x="430" y="124"/>
                    <a:pt x="431" y="122"/>
                    <a:pt x="432" y="120"/>
                  </a:cubicBezTo>
                  <a:cubicBezTo>
                    <a:pt x="433" y="122"/>
                    <a:pt x="437" y="116"/>
                    <a:pt x="440" y="111"/>
                  </a:cubicBezTo>
                  <a:cubicBezTo>
                    <a:pt x="440" y="110"/>
                    <a:pt x="440" y="110"/>
                    <a:pt x="440" y="110"/>
                  </a:cubicBezTo>
                  <a:cubicBezTo>
                    <a:pt x="443" y="108"/>
                    <a:pt x="443" y="108"/>
                    <a:pt x="443" y="108"/>
                  </a:cubicBezTo>
                  <a:cubicBezTo>
                    <a:pt x="444" y="106"/>
                    <a:pt x="442" y="104"/>
                    <a:pt x="446" y="100"/>
                  </a:cubicBezTo>
                  <a:cubicBezTo>
                    <a:pt x="447" y="100"/>
                    <a:pt x="447" y="100"/>
                    <a:pt x="448" y="100"/>
                  </a:cubicBezTo>
                  <a:cubicBezTo>
                    <a:pt x="451" y="95"/>
                    <a:pt x="455" y="87"/>
                    <a:pt x="459" y="83"/>
                  </a:cubicBezTo>
                  <a:cubicBezTo>
                    <a:pt x="463" y="79"/>
                    <a:pt x="463" y="79"/>
                    <a:pt x="463" y="79"/>
                  </a:cubicBezTo>
                  <a:cubicBezTo>
                    <a:pt x="465" y="77"/>
                    <a:pt x="467" y="73"/>
                    <a:pt x="464" y="76"/>
                  </a:cubicBezTo>
                  <a:cubicBezTo>
                    <a:pt x="471" y="68"/>
                    <a:pt x="475" y="63"/>
                    <a:pt x="478" y="61"/>
                  </a:cubicBezTo>
                  <a:cubicBezTo>
                    <a:pt x="482" y="52"/>
                    <a:pt x="488" y="43"/>
                    <a:pt x="495" y="33"/>
                  </a:cubicBezTo>
                  <a:cubicBezTo>
                    <a:pt x="505" y="19"/>
                    <a:pt x="505" y="19"/>
                    <a:pt x="505" y="19"/>
                  </a:cubicBezTo>
                  <a:cubicBezTo>
                    <a:pt x="510" y="12"/>
                    <a:pt x="510" y="12"/>
                    <a:pt x="510" y="12"/>
                  </a:cubicBezTo>
                  <a:cubicBezTo>
                    <a:pt x="511" y="10"/>
                    <a:pt x="511" y="10"/>
                    <a:pt x="511" y="10"/>
                  </a:cubicBezTo>
                  <a:cubicBezTo>
                    <a:pt x="512" y="9"/>
                    <a:pt x="512" y="9"/>
                    <a:pt x="512" y="9"/>
                  </a:cubicBezTo>
                  <a:cubicBezTo>
                    <a:pt x="512" y="9"/>
                    <a:pt x="512" y="9"/>
                    <a:pt x="512" y="9"/>
                  </a:cubicBezTo>
                  <a:cubicBezTo>
                    <a:pt x="501" y="0"/>
                    <a:pt x="525" y="23"/>
                    <a:pt x="523" y="20"/>
                  </a:cubicBezTo>
                  <a:cubicBezTo>
                    <a:pt x="523" y="20"/>
                    <a:pt x="523" y="20"/>
                    <a:pt x="523" y="20"/>
                  </a:cubicBezTo>
                  <a:cubicBezTo>
                    <a:pt x="523" y="20"/>
                    <a:pt x="523" y="20"/>
                    <a:pt x="523" y="20"/>
                  </a:cubicBezTo>
                  <a:cubicBezTo>
                    <a:pt x="523" y="21"/>
                    <a:pt x="523" y="21"/>
                    <a:pt x="523" y="21"/>
                  </a:cubicBezTo>
                  <a:cubicBezTo>
                    <a:pt x="523" y="21"/>
                    <a:pt x="523" y="21"/>
                    <a:pt x="523" y="21"/>
                  </a:cubicBezTo>
                  <a:cubicBezTo>
                    <a:pt x="522" y="21"/>
                    <a:pt x="522" y="21"/>
                    <a:pt x="522" y="21"/>
                  </a:cubicBezTo>
                  <a:cubicBezTo>
                    <a:pt x="519" y="24"/>
                    <a:pt x="519" y="24"/>
                    <a:pt x="519" y="24"/>
                  </a:cubicBezTo>
                  <a:cubicBezTo>
                    <a:pt x="519" y="23"/>
                    <a:pt x="519" y="23"/>
                    <a:pt x="519" y="23"/>
                  </a:cubicBezTo>
                  <a:cubicBezTo>
                    <a:pt x="514" y="26"/>
                    <a:pt x="517" y="26"/>
                    <a:pt x="514" y="28"/>
                  </a:cubicBezTo>
                  <a:cubicBezTo>
                    <a:pt x="515" y="26"/>
                    <a:pt x="509" y="29"/>
                    <a:pt x="512" y="26"/>
                  </a:cubicBezTo>
                  <a:cubicBezTo>
                    <a:pt x="505" y="30"/>
                    <a:pt x="505" y="34"/>
                    <a:pt x="501" y="37"/>
                  </a:cubicBezTo>
                  <a:cubicBezTo>
                    <a:pt x="501" y="38"/>
                    <a:pt x="504" y="34"/>
                    <a:pt x="504" y="36"/>
                  </a:cubicBezTo>
                  <a:cubicBezTo>
                    <a:pt x="503" y="36"/>
                    <a:pt x="494" y="42"/>
                    <a:pt x="494" y="44"/>
                  </a:cubicBezTo>
                  <a:cubicBezTo>
                    <a:pt x="492" y="45"/>
                    <a:pt x="493" y="43"/>
                    <a:pt x="493" y="42"/>
                  </a:cubicBezTo>
                  <a:cubicBezTo>
                    <a:pt x="490" y="46"/>
                    <a:pt x="490" y="46"/>
                    <a:pt x="490" y="46"/>
                  </a:cubicBezTo>
                  <a:cubicBezTo>
                    <a:pt x="484" y="48"/>
                    <a:pt x="499" y="34"/>
                    <a:pt x="493" y="37"/>
                  </a:cubicBezTo>
                  <a:cubicBezTo>
                    <a:pt x="489" y="40"/>
                    <a:pt x="489" y="40"/>
                    <a:pt x="489" y="40"/>
                  </a:cubicBezTo>
                  <a:cubicBezTo>
                    <a:pt x="485" y="42"/>
                    <a:pt x="498" y="31"/>
                    <a:pt x="488" y="38"/>
                  </a:cubicBezTo>
                  <a:cubicBezTo>
                    <a:pt x="485" y="42"/>
                    <a:pt x="482" y="46"/>
                    <a:pt x="486" y="44"/>
                  </a:cubicBezTo>
                  <a:cubicBezTo>
                    <a:pt x="478" y="50"/>
                    <a:pt x="485" y="49"/>
                    <a:pt x="476" y="56"/>
                  </a:cubicBezTo>
                  <a:cubicBezTo>
                    <a:pt x="473" y="57"/>
                    <a:pt x="483" y="50"/>
                    <a:pt x="480" y="51"/>
                  </a:cubicBezTo>
                  <a:cubicBezTo>
                    <a:pt x="475" y="53"/>
                    <a:pt x="472" y="58"/>
                    <a:pt x="468" y="61"/>
                  </a:cubicBezTo>
                  <a:cubicBezTo>
                    <a:pt x="473" y="58"/>
                    <a:pt x="470" y="62"/>
                    <a:pt x="468" y="64"/>
                  </a:cubicBezTo>
                  <a:cubicBezTo>
                    <a:pt x="463" y="67"/>
                    <a:pt x="470" y="61"/>
                    <a:pt x="463" y="66"/>
                  </a:cubicBezTo>
                  <a:cubicBezTo>
                    <a:pt x="463" y="67"/>
                    <a:pt x="457" y="72"/>
                    <a:pt x="463" y="69"/>
                  </a:cubicBezTo>
                  <a:cubicBezTo>
                    <a:pt x="461" y="72"/>
                    <a:pt x="456" y="73"/>
                    <a:pt x="453" y="77"/>
                  </a:cubicBezTo>
                  <a:cubicBezTo>
                    <a:pt x="450" y="78"/>
                    <a:pt x="458" y="70"/>
                    <a:pt x="450" y="75"/>
                  </a:cubicBezTo>
                  <a:cubicBezTo>
                    <a:pt x="452" y="75"/>
                    <a:pt x="443" y="83"/>
                    <a:pt x="447" y="82"/>
                  </a:cubicBezTo>
                  <a:cubicBezTo>
                    <a:pt x="444" y="83"/>
                    <a:pt x="444" y="83"/>
                    <a:pt x="445" y="81"/>
                  </a:cubicBezTo>
                  <a:cubicBezTo>
                    <a:pt x="441" y="83"/>
                    <a:pt x="437" y="90"/>
                    <a:pt x="434" y="89"/>
                  </a:cubicBezTo>
                  <a:cubicBezTo>
                    <a:pt x="434" y="91"/>
                    <a:pt x="434" y="91"/>
                    <a:pt x="434" y="91"/>
                  </a:cubicBezTo>
                  <a:cubicBezTo>
                    <a:pt x="432" y="92"/>
                    <a:pt x="430" y="93"/>
                    <a:pt x="428" y="94"/>
                  </a:cubicBezTo>
                  <a:cubicBezTo>
                    <a:pt x="424" y="97"/>
                    <a:pt x="417" y="104"/>
                    <a:pt x="417" y="103"/>
                  </a:cubicBezTo>
                  <a:cubicBezTo>
                    <a:pt x="416" y="104"/>
                    <a:pt x="408" y="110"/>
                    <a:pt x="412" y="108"/>
                  </a:cubicBezTo>
                  <a:cubicBezTo>
                    <a:pt x="417" y="105"/>
                    <a:pt x="417" y="103"/>
                    <a:pt x="420" y="102"/>
                  </a:cubicBezTo>
                  <a:cubicBezTo>
                    <a:pt x="416" y="104"/>
                    <a:pt x="413" y="108"/>
                    <a:pt x="411" y="111"/>
                  </a:cubicBezTo>
                  <a:cubicBezTo>
                    <a:pt x="410" y="111"/>
                    <a:pt x="410" y="111"/>
                    <a:pt x="410" y="111"/>
                  </a:cubicBezTo>
                  <a:cubicBezTo>
                    <a:pt x="408" y="112"/>
                    <a:pt x="404" y="115"/>
                    <a:pt x="404" y="117"/>
                  </a:cubicBezTo>
                  <a:cubicBezTo>
                    <a:pt x="405" y="115"/>
                    <a:pt x="404" y="115"/>
                    <a:pt x="402" y="116"/>
                  </a:cubicBezTo>
                  <a:cubicBezTo>
                    <a:pt x="401" y="119"/>
                    <a:pt x="401" y="119"/>
                    <a:pt x="401" y="119"/>
                  </a:cubicBezTo>
                  <a:cubicBezTo>
                    <a:pt x="395" y="125"/>
                    <a:pt x="399" y="118"/>
                    <a:pt x="392" y="124"/>
                  </a:cubicBezTo>
                  <a:cubicBezTo>
                    <a:pt x="397" y="119"/>
                    <a:pt x="397" y="119"/>
                    <a:pt x="397" y="119"/>
                  </a:cubicBezTo>
                  <a:cubicBezTo>
                    <a:pt x="396" y="120"/>
                    <a:pt x="393" y="121"/>
                    <a:pt x="390" y="124"/>
                  </a:cubicBezTo>
                  <a:cubicBezTo>
                    <a:pt x="389" y="126"/>
                    <a:pt x="387" y="129"/>
                    <a:pt x="387" y="130"/>
                  </a:cubicBezTo>
                  <a:cubicBezTo>
                    <a:pt x="383" y="133"/>
                    <a:pt x="384" y="131"/>
                    <a:pt x="381" y="134"/>
                  </a:cubicBezTo>
                  <a:cubicBezTo>
                    <a:pt x="385" y="129"/>
                    <a:pt x="385" y="129"/>
                    <a:pt x="385" y="129"/>
                  </a:cubicBezTo>
                  <a:cubicBezTo>
                    <a:pt x="386" y="129"/>
                    <a:pt x="381" y="131"/>
                    <a:pt x="376" y="135"/>
                  </a:cubicBezTo>
                  <a:cubicBezTo>
                    <a:pt x="373" y="138"/>
                    <a:pt x="369" y="143"/>
                    <a:pt x="374" y="139"/>
                  </a:cubicBezTo>
                  <a:cubicBezTo>
                    <a:pt x="372" y="141"/>
                    <a:pt x="368" y="143"/>
                    <a:pt x="369" y="141"/>
                  </a:cubicBezTo>
                  <a:cubicBezTo>
                    <a:pt x="364" y="146"/>
                    <a:pt x="371" y="142"/>
                    <a:pt x="366" y="146"/>
                  </a:cubicBezTo>
                  <a:cubicBezTo>
                    <a:pt x="364" y="147"/>
                    <a:pt x="357" y="151"/>
                    <a:pt x="353" y="154"/>
                  </a:cubicBezTo>
                  <a:cubicBezTo>
                    <a:pt x="357" y="148"/>
                    <a:pt x="357" y="148"/>
                    <a:pt x="357" y="148"/>
                  </a:cubicBezTo>
                  <a:cubicBezTo>
                    <a:pt x="353" y="151"/>
                    <a:pt x="353" y="151"/>
                    <a:pt x="353" y="151"/>
                  </a:cubicBezTo>
                  <a:cubicBezTo>
                    <a:pt x="357" y="146"/>
                    <a:pt x="350" y="152"/>
                    <a:pt x="352" y="149"/>
                  </a:cubicBezTo>
                  <a:cubicBezTo>
                    <a:pt x="349" y="150"/>
                    <a:pt x="347" y="153"/>
                    <a:pt x="345" y="155"/>
                  </a:cubicBezTo>
                  <a:cubicBezTo>
                    <a:pt x="353" y="151"/>
                    <a:pt x="339" y="164"/>
                    <a:pt x="342" y="164"/>
                  </a:cubicBezTo>
                  <a:cubicBezTo>
                    <a:pt x="333" y="172"/>
                    <a:pt x="333" y="164"/>
                    <a:pt x="326" y="175"/>
                  </a:cubicBezTo>
                  <a:cubicBezTo>
                    <a:pt x="328" y="174"/>
                    <a:pt x="324" y="179"/>
                    <a:pt x="329" y="174"/>
                  </a:cubicBezTo>
                  <a:cubicBezTo>
                    <a:pt x="323" y="178"/>
                    <a:pt x="327" y="178"/>
                    <a:pt x="319" y="183"/>
                  </a:cubicBezTo>
                  <a:cubicBezTo>
                    <a:pt x="324" y="178"/>
                    <a:pt x="312" y="186"/>
                    <a:pt x="319" y="179"/>
                  </a:cubicBezTo>
                  <a:cubicBezTo>
                    <a:pt x="319" y="180"/>
                    <a:pt x="324" y="176"/>
                    <a:pt x="325" y="175"/>
                  </a:cubicBezTo>
                  <a:cubicBezTo>
                    <a:pt x="322" y="176"/>
                    <a:pt x="324" y="173"/>
                    <a:pt x="318" y="178"/>
                  </a:cubicBezTo>
                  <a:cubicBezTo>
                    <a:pt x="314" y="181"/>
                    <a:pt x="309" y="185"/>
                    <a:pt x="311" y="185"/>
                  </a:cubicBezTo>
                  <a:cubicBezTo>
                    <a:pt x="312" y="186"/>
                    <a:pt x="316" y="181"/>
                    <a:pt x="315" y="183"/>
                  </a:cubicBezTo>
                  <a:cubicBezTo>
                    <a:pt x="308" y="190"/>
                    <a:pt x="305" y="189"/>
                    <a:pt x="303" y="193"/>
                  </a:cubicBezTo>
                  <a:cubicBezTo>
                    <a:pt x="308" y="189"/>
                    <a:pt x="310" y="189"/>
                    <a:pt x="310" y="190"/>
                  </a:cubicBezTo>
                  <a:cubicBezTo>
                    <a:pt x="305" y="195"/>
                    <a:pt x="305" y="195"/>
                    <a:pt x="305" y="195"/>
                  </a:cubicBezTo>
                  <a:cubicBezTo>
                    <a:pt x="306" y="193"/>
                    <a:pt x="306" y="193"/>
                    <a:pt x="306" y="193"/>
                  </a:cubicBezTo>
                  <a:cubicBezTo>
                    <a:pt x="297" y="200"/>
                    <a:pt x="304" y="196"/>
                    <a:pt x="296" y="203"/>
                  </a:cubicBezTo>
                  <a:cubicBezTo>
                    <a:pt x="291" y="205"/>
                    <a:pt x="291" y="205"/>
                    <a:pt x="291" y="205"/>
                  </a:cubicBezTo>
                  <a:cubicBezTo>
                    <a:pt x="292" y="202"/>
                    <a:pt x="303" y="196"/>
                    <a:pt x="300" y="195"/>
                  </a:cubicBezTo>
                  <a:cubicBezTo>
                    <a:pt x="295" y="199"/>
                    <a:pt x="294" y="202"/>
                    <a:pt x="288" y="205"/>
                  </a:cubicBezTo>
                  <a:cubicBezTo>
                    <a:pt x="289" y="204"/>
                    <a:pt x="291" y="203"/>
                    <a:pt x="292" y="202"/>
                  </a:cubicBezTo>
                  <a:cubicBezTo>
                    <a:pt x="290" y="203"/>
                    <a:pt x="286" y="202"/>
                    <a:pt x="280" y="210"/>
                  </a:cubicBezTo>
                  <a:cubicBezTo>
                    <a:pt x="276" y="214"/>
                    <a:pt x="279" y="211"/>
                    <a:pt x="279" y="212"/>
                  </a:cubicBezTo>
                  <a:cubicBezTo>
                    <a:pt x="275" y="216"/>
                    <a:pt x="273" y="218"/>
                    <a:pt x="270" y="220"/>
                  </a:cubicBezTo>
                  <a:cubicBezTo>
                    <a:pt x="269" y="222"/>
                    <a:pt x="269" y="222"/>
                    <a:pt x="269" y="222"/>
                  </a:cubicBezTo>
                  <a:cubicBezTo>
                    <a:pt x="258" y="226"/>
                    <a:pt x="264" y="223"/>
                    <a:pt x="261" y="224"/>
                  </a:cubicBezTo>
                  <a:cubicBezTo>
                    <a:pt x="260" y="224"/>
                    <a:pt x="258" y="224"/>
                    <a:pt x="257" y="224"/>
                  </a:cubicBezTo>
                  <a:cubicBezTo>
                    <a:pt x="258" y="222"/>
                    <a:pt x="244" y="224"/>
                    <a:pt x="252" y="222"/>
                  </a:cubicBezTo>
                  <a:cubicBezTo>
                    <a:pt x="256" y="222"/>
                    <a:pt x="254" y="224"/>
                    <a:pt x="268" y="221"/>
                  </a:cubicBezTo>
                  <a:cubicBezTo>
                    <a:pt x="272" y="218"/>
                    <a:pt x="276" y="215"/>
                    <a:pt x="277" y="213"/>
                  </a:cubicBezTo>
                  <a:cubicBezTo>
                    <a:pt x="272" y="214"/>
                    <a:pt x="284" y="208"/>
                    <a:pt x="284" y="205"/>
                  </a:cubicBezTo>
                  <a:cubicBezTo>
                    <a:pt x="277" y="210"/>
                    <a:pt x="276" y="208"/>
                    <a:pt x="274" y="208"/>
                  </a:cubicBezTo>
                  <a:cubicBezTo>
                    <a:pt x="272" y="210"/>
                    <a:pt x="271" y="212"/>
                    <a:pt x="270" y="213"/>
                  </a:cubicBezTo>
                  <a:cubicBezTo>
                    <a:pt x="270" y="214"/>
                    <a:pt x="272" y="212"/>
                    <a:pt x="273" y="213"/>
                  </a:cubicBezTo>
                  <a:cubicBezTo>
                    <a:pt x="267" y="217"/>
                    <a:pt x="267" y="217"/>
                    <a:pt x="267" y="217"/>
                  </a:cubicBezTo>
                  <a:cubicBezTo>
                    <a:pt x="266" y="219"/>
                    <a:pt x="266" y="219"/>
                    <a:pt x="266" y="219"/>
                  </a:cubicBezTo>
                  <a:cubicBezTo>
                    <a:pt x="260" y="221"/>
                    <a:pt x="264" y="219"/>
                    <a:pt x="262" y="220"/>
                  </a:cubicBezTo>
                  <a:cubicBezTo>
                    <a:pt x="258" y="220"/>
                    <a:pt x="258" y="220"/>
                    <a:pt x="258" y="220"/>
                  </a:cubicBezTo>
                  <a:cubicBezTo>
                    <a:pt x="254" y="220"/>
                    <a:pt x="250" y="221"/>
                    <a:pt x="248" y="221"/>
                  </a:cubicBezTo>
                  <a:cubicBezTo>
                    <a:pt x="244" y="220"/>
                    <a:pt x="245" y="219"/>
                    <a:pt x="249" y="219"/>
                  </a:cubicBezTo>
                  <a:cubicBezTo>
                    <a:pt x="238" y="220"/>
                    <a:pt x="225" y="219"/>
                    <a:pt x="214" y="219"/>
                  </a:cubicBezTo>
                  <a:cubicBezTo>
                    <a:pt x="221" y="221"/>
                    <a:pt x="201" y="219"/>
                    <a:pt x="206" y="221"/>
                  </a:cubicBezTo>
                  <a:cubicBezTo>
                    <a:pt x="212" y="222"/>
                    <a:pt x="217" y="223"/>
                    <a:pt x="214" y="224"/>
                  </a:cubicBezTo>
                  <a:cubicBezTo>
                    <a:pt x="210" y="224"/>
                    <a:pt x="214" y="223"/>
                    <a:pt x="213" y="222"/>
                  </a:cubicBezTo>
                  <a:cubicBezTo>
                    <a:pt x="208" y="224"/>
                    <a:pt x="205" y="221"/>
                    <a:pt x="200" y="222"/>
                  </a:cubicBezTo>
                  <a:cubicBezTo>
                    <a:pt x="211" y="222"/>
                    <a:pt x="203" y="220"/>
                    <a:pt x="205" y="219"/>
                  </a:cubicBezTo>
                  <a:cubicBezTo>
                    <a:pt x="197" y="219"/>
                    <a:pt x="205" y="218"/>
                    <a:pt x="197" y="218"/>
                  </a:cubicBezTo>
                  <a:cubicBezTo>
                    <a:pt x="189" y="218"/>
                    <a:pt x="180" y="219"/>
                    <a:pt x="171" y="219"/>
                  </a:cubicBezTo>
                  <a:cubicBezTo>
                    <a:pt x="161" y="218"/>
                    <a:pt x="144" y="219"/>
                    <a:pt x="134" y="219"/>
                  </a:cubicBezTo>
                  <a:cubicBezTo>
                    <a:pt x="129" y="219"/>
                    <a:pt x="133" y="217"/>
                    <a:pt x="127" y="217"/>
                  </a:cubicBezTo>
                  <a:cubicBezTo>
                    <a:pt x="121" y="217"/>
                    <a:pt x="132" y="218"/>
                    <a:pt x="122" y="218"/>
                  </a:cubicBezTo>
                  <a:cubicBezTo>
                    <a:pt x="123" y="217"/>
                    <a:pt x="123" y="217"/>
                    <a:pt x="123" y="217"/>
                  </a:cubicBezTo>
                  <a:cubicBezTo>
                    <a:pt x="121" y="218"/>
                    <a:pt x="106" y="216"/>
                    <a:pt x="103" y="219"/>
                  </a:cubicBezTo>
                  <a:cubicBezTo>
                    <a:pt x="106" y="217"/>
                    <a:pt x="106" y="217"/>
                    <a:pt x="106" y="217"/>
                  </a:cubicBezTo>
                  <a:cubicBezTo>
                    <a:pt x="104" y="217"/>
                    <a:pt x="103" y="217"/>
                    <a:pt x="101" y="217"/>
                  </a:cubicBezTo>
                  <a:cubicBezTo>
                    <a:pt x="101" y="217"/>
                    <a:pt x="99" y="216"/>
                    <a:pt x="102" y="216"/>
                  </a:cubicBezTo>
                  <a:cubicBezTo>
                    <a:pt x="96" y="214"/>
                    <a:pt x="90" y="216"/>
                    <a:pt x="83" y="216"/>
                  </a:cubicBezTo>
                  <a:cubicBezTo>
                    <a:pt x="87" y="217"/>
                    <a:pt x="87" y="217"/>
                    <a:pt x="87" y="217"/>
                  </a:cubicBezTo>
                  <a:cubicBezTo>
                    <a:pt x="76" y="218"/>
                    <a:pt x="69" y="217"/>
                    <a:pt x="58" y="217"/>
                  </a:cubicBezTo>
                  <a:cubicBezTo>
                    <a:pt x="59" y="216"/>
                    <a:pt x="59" y="216"/>
                    <a:pt x="59" y="216"/>
                  </a:cubicBezTo>
                  <a:cubicBezTo>
                    <a:pt x="53" y="217"/>
                    <a:pt x="53" y="217"/>
                    <a:pt x="53" y="217"/>
                  </a:cubicBezTo>
                  <a:cubicBezTo>
                    <a:pt x="54" y="216"/>
                    <a:pt x="48" y="215"/>
                    <a:pt x="45" y="216"/>
                  </a:cubicBezTo>
                  <a:cubicBezTo>
                    <a:pt x="61" y="213"/>
                    <a:pt x="61" y="213"/>
                    <a:pt x="61" y="213"/>
                  </a:cubicBezTo>
                  <a:cubicBezTo>
                    <a:pt x="66" y="214"/>
                    <a:pt x="56" y="215"/>
                    <a:pt x="59" y="216"/>
                  </a:cubicBezTo>
                  <a:cubicBezTo>
                    <a:pt x="62" y="217"/>
                    <a:pt x="71" y="216"/>
                    <a:pt x="73" y="215"/>
                  </a:cubicBezTo>
                  <a:cubicBezTo>
                    <a:pt x="69" y="215"/>
                    <a:pt x="69" y="215"/>
                    <a:pt x="66" y="216"/>
                  </a:cubicBezTo>
                  <a:cubicBezTo>
                    <a:pt x="65" y="214"/>
                    <a:pt x="71" y="214"/>
                    <a:pt x="73" y="213"/>
                  </a:cubicBezTo>
                  <a:cubicBezTo>
                    <a:pt x="71" y="213"/>
                    <a:pt x="69" y="213"/>
                    <a:pt x="68" y="213"/>
                  </a:cubicBezTo>
                  <a:cubicBezTo>
                    <a:pt x="72" y="213"/>
                    <a:pt x="76" y="213"/>
                    <a:pt x="82" y="213"/>
                  </a:cubicBezTo>
                  <a:cubicBezTo>
                    <a:pt x="78" y="213"/>
                    <a:pt x="85" y="214"/>
                    <a:pt x="83" y="214"/>
                  </a:cubicBezTo>
                  <a:cubicBezTo>
                    <a:pt x="84" y="213"/>
                    <a:pt x="90" y="212"/>
                    <a:pt x="98" y="213"/>
                  </a:cubicBezTo>
                  <a:cubicBezTo>
                    <a:pt x="103" y="214"/>
                    <a:pt x="113" y="212"/>
                    <a:pt x="122" y="212"/>
                  </a:cubicBezTo>
                  <a:cubicBezTo>
                    <a:pt x="118" y="213"/>
                    <a:pt x="113" y="214"/>
                    <a:pt x="108" y="215"/>
                  </a:cubicBezTo>
                  <a:cubicBezTo>
                    <a:pt x="114" y="216"/>
                    <a:pt x="114" y="215"/>
                    <a:pt x="120" y="216"/>
                  </a:cubicBezTo>
                  <a:cubicBezTo>
                    <a:pt x="123" y="215"/>
                    <a:pt x="125" y="213"/>
                    <a:pt x="132" y="212"/>
                  </a:cubicBezTo>
                  <a:cubicBezTo>
                    <a:pt x="133" y="213"/>
                    <a:pt x="133" y="213"/>
                    <a:pt x="133" y="213"/>
                  </a:cubicBezTo>
                  <a:cubicBezTo>
                    <a:pt x="139" y="213"/>
                    <a:pt x="139" y="212"/>
                    <a:pt x="148" y="212"/>
                  </a:cubicBezTo>
                  <a:cubicBezTo>
                    <a:pt x="163" y="212"/>
                    <a:pt x="178" y="212"/>
                    <a:pt x="190" y="212"/>
                  </a:cubicBezTo>
                  <a:cubicBezTo>
                    <a:pt x="190" y="213"/>
                    <a:pt x="190" y="213"/>
                    <a:pt x="190" y="213"/>
                  </a:cubicBezTo>
                  <a:cubicBezTo>
                    <a:pt x="196" y="211"/>
                    <a:pt x="211" y="213"/>
                    <a:pt x="220" y="212"/>
                  </a:cubicBezTo>
                  <a:cubicBezTo>
                    <a:pt x="234" y="213"/>
                    <a:pt x="251" y="211"/>
                    <a:pt x="259" y="212"/>
                  </a:cubicBezTo>
                  <a:cubicBezTo>
                    <a:pt x="277" y="203"/>
                    <a:pt x="295" y="184"/>
                    <a:pt x="315" y="169"/>
                  </a:cubicBezTo>
                  <a:cubicBezTo>
                    <a:pt x="313" y="173"/>
                    <a:pt x="313" y="173"/>
                    <a:pt x="313" y="173"/>
                  </a:cubicBezTo>
                  <a:cubicBezTo>
                    <a:pt x="316" y="169"/>
                    <a:pt x="316" y="172"/>
                    <a:pt x="319" y="169"/>
                  </a:cubicBezTo>
                  <a:cubicBezTo>
                    <a:pt x="314" y="171"/>
                    <a:pt x="323" y="163"/>
                    <a:pt x="325" y="161"/>
                  </a:cubicBezTo>
                  <a:cubicBezTo>
                    <a:pt x="335" y="154"/>
                    <a:pt x="347" y="144"/>
                    <a:pt x="354" y="137"/>
                  </a:cubicBezTo>
                  <a:cubicBezTo>
                    <a:pt x="355" y="137"/>
                    <a:pt x="355" y="137"/>
                    <a:pt x="355" y="137"/>
                  </a:cubicBezTo>
                  <a:cubicBezTo>
                    <a:pt x="362" y="129"/>
                    <a:pt x="373" y="123"/>
                    <a:pt x="384" y="115"/>
                  </a:cubicBezTo>
                  <a:cubicBezTo>
                    <a:pt x="385" y="114"/>
                    <a:pt x="387" y="113"/>
                    <a:pt x="390" y="111"/>
                  </a:cubicBezTo>
                  <a:cubicBezTo>
                    <a:pt x="395" y="105"/>
                    <a:pt x="398" y="103"/>
                    <a:pt x="406" y="96"/>
                  </a:cubicBezTo>
                  <a:cubicBezTo>
                    <a:pt x="412" y="91"/>
                    <a:pt x="422" y="84"/>
                    <a:pt x="428" y="79"/>
                  </a:cubicBezTo>
                  <a:cubicBezTo>
                    <a:pt x="449" y="60"/>
                    <a:pt x="473" y="43"/>
                    <a:pt x="496" y="23"/>
                  </a:cubicBezTo>
                  <a:cubicBezTo>
                    <a:pt x="498" y="23"/>
                    <a:pt x="498" y="23"/>
                    <a:pt x="498" y="23"/>
                  </a:cubicBezTo>
                  <a:cubicBezTo>
                    <a:pt x="506" y="15"/>
                    <a:pt x="506" y="15"/>
                    <a:pt x="506" y="15"/>
                  </a:cubicBezTo>
                  <a:cubicBezTo>
                    <a:pt x="511" y="11"/>
                    <a:pt x="511" y="11"/>
                    <a:pt x="511" y="11"/>
                  </a:cubicBezTo>
                  <a:cubicBezTo>
                    <a:pt x="513" y="10"/>
                    <a:pt x="513" y="10"/>
                    <a:pt x="513" y="10"/>
                  </a:cubicBezTo>
                  <a:cubicBezTo>
                    <a:pt x="514" y="9"/>
                    <a:pt x="514" y="9"/>
                    <a:pt x="514" y="9"/>
                  </a:cubicBezTo>
                  <a:cubicBezTo>
                    <a:pt x="514" y="9"/>
                    <a:pt x="514" y="9"/>
                    <a:pt x="514" y="9"/>
                  </a:cubicBezTo>
                  <a:cubicBezTo>
                    <a:pt x="514" y="9"/>
                    <a:pt x="514" y="9"/>
                    <a:pt x="514" y="9"/>
                  </a:cubicBezTo>
                  <a:cubicBezTo>
                    <a:pt x="514" y="9"/>
                    <a:pt x="514" y="9"/>
                    <a:pt x="514" y="9"/>
                  </a:cubicBezTo>
                  <a:cubicBezTo>
                    <a:pt x="514" y="9"/>
                    <a:pt x="514" y="9"/>
                    <a:pt x="514" y="9"/>
                  </a:cubicBezTo>
                  <a:cubicBezTo>
                    <a:pt x="512" y="7"/>
                    <a:pt x="532" y="26"/>
                    <a:pt x="523" y="18"/>
                  </a:cubicBezTo>
                  <a:cubicBezTo>
                    <a:pt x="523" y="18"/>
                    <a:pt x="523" y="18"/>
                    <a:pt x="523" y="18"/>
                  </a:cubicBezTo>
                  <a:cubicBezTo>
                    <a:pt x="522" y="20"/>
                    <a:pt x="522" y="20"/>
                    <a:pt x="522" y="20"/>
                  </a:cubicBezTo>
                  <a:cubicBezTo>
                    <a:pt x="509" y="39"/>
                    <a:pt x="509" y="39"/>
                    <a:pt x="509" y="39"/>
                  </a:cubicBezTo>
                  <a:cubicBezTo>
                    <a:pt x="499" y="51"/>
                    <a:pt x="490" y="63"/>
                    <a:pt x="483" y="74"/>
                  </a:cubicBezTo>
                  <a:cubicBezTo>
                    <a:pt x="483" y="71"/>
                    <a:pt x="483" y="71"/>
                    <a:pt x="483" y="71"/>
                  </a:cubicBezTo>
                  <a:cubicBezTo>
                    <a:pt x="478" y="76"/>
                    <a:pt x="473" y="85"/>
                    <a:pt x="476" y="84"/>
                  </a:cubicBezTo>
                  <a:cubicBezTo>
                    <a:pt x="471" y="90"/>
                    <a:pt x="465" y="101"/>
                    <a:pt x="461" y="104"/>
                  </a:cubicBezTo>
                  <a:cubicBezTo>
                    <a:pt x="456" y="110"/>
                    <a:pt x="456" y="112"/>
                    <a:pt x="452" y="118"/>
                  </a:cubicBezTo>
                  <a:cubicBezTo>
                    <a:pt x="442" y="130"/>
                    <a:pt x="439" y="135"/>
                    <a:pt x="430" y="147"/>
                  </a:cubicBezTo>
                  <a:cubicBezTo>
                    <a:pt x="432" y="144"/>
                    <a:pt x="432" y="144"/>
                    <a:pt x="432" y="144"/>
                  </a:cubicBezTo>
                  <a:cubicBezTo>
                    <a:pt x="433" y="143"/>
                    <a:pt x="433" y="142"/>
                    <a:pt x="430" y="145"/>
                  </a:cubicBezTo>
                  <a:cubicBezTo>
                    <a:pt x="427" y="150"/>
                    <a:pt x="418" y="161"/>
                    <a:pt x="423" y="158"/>
                  </a:cubicBezTo>
                  <a:cubicBezTo>
                    <a:pt x="412" y="170"/>
                    <a:pt x="402" y="189"/>
                    <a:pt x="391" y="200"/>
                  </a:cubicBezTo>
                  <a:cubicBezTo>
                    <a:pt x="392" y="200"/>
                    <a:pt x="390" y="203"/>
                    <a:pt x="390" y="205"/>
                  </a:cubicBezTo>
                  <a:cubicBezTo>
                    <a:pt x="383" y="213"/>
                    <a:pt x="383" y="213"/>
                    <a:pt x="383" y="213"/>
                  </a:cubicBezTo>
                  <a:cubicBezTo>
                    <a:pt x="380" y="217"/>
                    <a:pt x="380" y="217"/>
                    <a:pt x="380" y="217"/>
                  </a:cubicBezTo>
                  <a:cubicBezTo>
                    <a:pt x="378" y="219"/>
                    <a:pt x="378" y="219"/>
                    <a:pt x="378" y="219"/>
                  </a:cubicBezTo>
                  <a:cubicBezTo>
                    <a:pt x="378" y="220"/>
                    <a:pt x="378" y="220"/>
                    <a:pt x="378" y="220"/>
                  </a:cubicBezTo>
                  <a:cubicBezTo>
                    <a:pt x="378" y="220"/>
                    <a:pt x="378" y="220"/>
                    <a:pt x="378" y="220"/>
                  </a:cubicBezTo>
                  <a:cubicBezTo>
                    <a:pt x="378" y="220"/>
                    <a:pt x="378" y="220"/>
                    <a:pt x="378" y="220"/>
                  </a:cubicBezTo>
                  <a:cubicBezTo>
                    <a:pt x="378" y="220"/>
                    <a:pt x="378" y="220"/>
                    <a:pt x="378" y="220"/>
                  </a:cubicBezTo>
                  <a:cubicBezTo>
                    <a:pt x="378" y="220"/>
                    <a:pt x="378" y="220"/>
                    <a:pt x="378" y="220"/>
                  </a:cubicBezTo>
                  <a:cubicBezTo>
                    <a:pt x="384" y="231"/>
                    <a:pt x="370" y="205"/>
                    <a:pt x="371" y="207"/>
                  </a:cubicBezTo>
                  <a:cubicBezTo>
                    <a:pt x="371" y="207"/>
                    <a:pt x="371" y="207"/>
                    <a:pt x="371" y="207"/>
                  </a:cubicBezTo>
                  <a:cubicBezTo>
                    <a:pt x="372" y="207"/>
                    <a:pt x="372" y="207"/>
                    <a:pt x="372" y="207"/>
                  </a:cubicBezTo>
                  <a:cubicBezTo>
                    <a:pt x="373" y="207"/>
                    <a:pt x="373" y="207"/>
                    <a:pt x="373" y="207"/>
                  </a:cubicBezTo>
                  <a:cubicBezTo>
                    <a:pt x="380" y="208"/>
                    <a:pt x="386" y="208"/>
                    <a:pt x="392" y="207"/>
                  </a:cubicBezTo>
                  <a:cubicBezTo>
                    <a:pt x="394" y="207"/>
                    <a:pt x="388" y="208"/>
                    <a:pt x="394" y="208"/>
                  </a:cubicBezTo>
                  <a:cubicBezTo>
                    <a:pt x="398" y="208"/>
                    <a:pt x="394" y="207"/>
                    <a:pt x="398" y="207"/>
                  </a:cubicBezTo>
                  <a:cubicBezTo>
                    <a:pt x="410" y="207"/>
                    <a:pt x="421" y="207"/>
                    <a:pt x="433" y="207"/>
                  </a:cubicBezTo>
                  <a:cubicBezTo>
                    <a:pt x="441" y="208"/>
                    <a:pt x="441" y="208"/>
                    <a:pt x="441" y="208"/>
                  </a:cubicBezTo>
                  <a:cubicBezTo>
                    <a:pt x="443" y="208"/>
                    <a:pt x="443" y="208"/>
                    <a:pt x="443" y="208"/>
                  </a:cubicBezTo>
                  <a:cubicBezTo>
                    <a:pt x="443" y="208"/>
                    <a:pt x="443" y="208"/>
                    <a:pt x="443" y="208"/>
                  </a:cubicBezTo>
                  <a:cubicBezTo>
                    <a:pt x="443" y="208"/>
                    <a:pt x="443" y="208"/>
                    <a:pt x="443" y="208"/>
                  </a:cubicBezTo>
                  <a:cubicBezTo>
                    <a:pt x="442" y="206"/>
                    <a:pt x="458" y="222"/>
                    <a:pt x="451" y="215"/>
                  </a:cubicBezTo>
                  <a:cubicBezTo>
                    <a:pt x="451" y="215"/>
                    <a:pt x="451" y="215"/>
                    <a:pt x="451" y="215"/>
                  </a:cubicBezTo>
                  <a:cubicBezTo>
                    <a:pt x="451" y="215"/>
                    <a:pt x="451" y="215"/>
                    <a:pt x="451" y="215"/>
                  </a:cubicBezTo>
                  <a:cubicBezTo>
                    <a:pt x="451" y="216"/>
                    <a:pt x="451" y="216"/>
                    <a:pt x="451" y="216"/>
                  </a:cubicBezTo>
                  <a:cubicBezTo>
                    <a:pt x="451" y="216"/>
                    <a:pt x="451" y="216"/>
                    <a:pt x="451" y="216"/>
                  </a:cubicBezTo>
                  <a:cubicBezTo>
                    <a:pt x="451" y="217"/>
                    <a:pt x="451" y="217"/>
                    <a:pt x="451" y="217"/>
                  </a:cubicBezTo>
                  <a:cubicBezTo>
                    <a:pt x="451" y="221"/>
                    <a:pt x="451" y="221"/>
                    <a:pt x="451" y="221"/>
                  </a:cubicBezTo>
                  <a:cubicBezTo>
                    <a:pt x="451" y="237"/>
                    <a:pt x="451" y="237"/>
                    <a:pt x="451" y="237"/>
                  </a:cubicBezTo>
                  <a:cubicBezTo>
                    <a:pt x="452" y="274"/>
                    <a:pt x="451" y="312"/>
                    <a:pt x="451" y="348"/>
                  </a:cubicBezTo>
                  <a:cubicBezTo>
                    <a:pt x="451" y="347"/>
                    <a:pt x="451" y="347"/>
                    <a:pt x="451" y="347"/>
                  </a:cubicBezTo>
                  <a:cubicBezTo>
                    <a:pt x="453" y="359"/>
                    <a:pt x="449" y="375"/>
                    <a:pt x="452" y="384"/>
                  </a:cubicBezTo>
                  <a:cubicBezTo>
                    <a:pt x="451" y="387"/>
                    <a:pt x="452" y="395"/>
                    <a:pt x="451" y="393"/>
                  </a:cubicBezTo>
                  <a:cubicBezTo>
                    <a:pt x="452" y="402"/>
                    <a:pt x="450" y="419"/>
                    <a:pt x="451" y="433"/>
                  </a:cubicBezTo>
                  <a:cubicBezTo>
                    <a:pt x="451" y="432"/>
                    <a:pt x="451" y="431"/>
                    <a:pt x="451" y="429"/>
                  </a:cubicBezTo>
                  <a:cubicBezTo>
                    <a:pt x="450" y="443"/>
                    <a:pt x="451" y="455"/>
                    <a:pt x="450" y="470"/>
                  </a:cubicBezTo>
                  <a:cubicBezTo>
                    <a:pt x="450" y="468"/>
                    <a:pt x="450" y="466"/>
                    <a:pt x="450" y="465"/>
                  </a:cubicBezTo>
                  <a:cubicBezTo>
                    <a:pt x="449" y="471"/>
                    <a:pt x="452" y="478"/>
                    <a:pt x="449" y="481"/>
                  </a:cubicBezTo>
                  <a:cubicBezTo>
                    <a:pt x="449" y="485"/>
                    <a:pt x="450" y="484"/>
                    <a:pt x="450" y="482"/>
                  </a:cubicBezTo>
                  <a:cubicBezTo>
                    <a:pt x="449" y="514"/>
                    <a:pt x="451" y="547"/>
                    <a:pt x="451" y="580"/>
                  </a:cubicBezTo>
                  <a:cubicBezTo>
                    <a:pt x="450" y="604"/>
                    <a:pt x="448" y="582"/>
                    <a:pt x="449" y="600"/>
                  </a:cubicBezTo>
                  <a:cubicBezTo>
                    <a:pt x="449" y="602"/>
                    <a:pt x="450" y="602"/>
                    <a:pt x="450" y="602"/>
                  </a:cubicBezTo>
                  <a:cubicBezTo>
                    <a:pt x="450" y="609"/>
                    <a:pt x="447" y="613"/>
                    <a:pt x="448" y="618"/>
                  </a:cubicBezTo>
                  <a:cubicBezTo>
                    <a:pt x="450" y="616"/>
                    <a:pt x="449" y="621"/>
                    <a:pt x="450" y="622"/>
                  </a:cubicBezTo>
                  <a:cubicBezTo>
                    <a:pt x="449" y="636"/>
                    <a:pt x="448" y="639"/>
                    <a:pt x="449" y="650"/>
                  </a:cubicBezTo>
                  <a:cubicBezTo>
                    <a:pt x="448" y="649"/>
                    <a:pt x="448" y="649"/>
                    <a:pt x="448" y="649"/>
                  </a:cubicBezTo>
                  <a:cubicBezTo>
                    <a:pt x="450" y="663"/>
                    <a:pt x="449" y="678"/>
                    <a:pt x="451" y="690"/>
                  </a:cubicBezTo>
                  <a:cubicBezTo>
                    <a:pt x="452" y="717"/>
                    <a:pt x="452" y="717"/>
                    <a:pt x="452" y="717"/>
                  </a:cubicBezTo>
                  <a:cubicBezTo>
                    <a:pt x="452" y="731"/>
                    <a:pt x="452" y="731"/>
                    <a:pt x="452" y="731"/>
                  </a:cubicBezTo>
                  <a:cubicBezTo>
                    <a:pt x="452" y="731"/>
                    <a:pt x="452" y="731"/>
                    <a:pt x="452" y="731"/>
                  </a:cubicBezTo>
                  <a:cubicBezTo>
                    <a:pt x="452" y="731"/>
                    <a:pt x="452" y="731"/>
                    <a:pt x="452" y="731"/>
                  </a:cubicBezTo>
                  <a:cubicBezTo>
                    <a:pt x="454" y="730"/>
                    <a:pt x="436" y="747"/>
                    <a:pt x="443" y="740"/>
                  </a:cubicBezTo>
                  <a:cubicBezTo>
                    <a:pt x="443" y="740"/>
                    <a:pt x="443" y="740"/>
                    <a:pt x="443" y="740"/>
                  </a:cubicBezTo>
                  <a:cubicBezTo>
                    <a:pt x="443" y="740"/>
                    <a:pt x="443" y="740"/>
                    <a:pt x="443" y="740"/>
                  </a:cubicBezTo>
                  <a:cubicBezTo>
                    <a:pt x="442" y="740"/>
                    <a:pt x="442" y="740"/>
                    <a:pt x="442" y="740"/>
                  </a:cubicBezTo>
                  <a:cubicBezTo>
                    <a:pt x="440" y="740"/>
                    <a:pt x="440" y="740"/>
                    <a:pt x="440" y="740"/>
                  </a:cubicBezTo>
                  <a:cubicBezTo>
                    <a:pt x="437" y="740"/>
                    <a:pt x="437" y="740"/>
                    <a:pt x="437" y="740"/>
                  </a:cubicBezTo>
                  <a:cubicBezTo>
                    <a:pt x="430" y="740"/>
                    <a:pt x="430" y="740"/>
                    <a:pt x="430" y="740"/>
                  </a:cubicBezTo>
                  <a:cubicBezTo>
                    <a:pt x="376" y="741"/>
                    <a:pt x="376" y="741"/>
                    <a:pt x="376" y="741"/>
                  </a:cubicBezTo>
                  <a:cubicBezTo>
                    <a:pt x="340" y="741"/>
                    <a:pt x="305" y="741"/>
                    <a:pt x="269" y="742"/>
                  </a:cubicBezTo>
                  <a:cubicBezTo>
                    <a:pt x="198" y="741"/>
                    <a:pt x="128" y="742"/>
                    <a:pt x="56" y="741"/>
                  </a:cubicBezTo>
                  <a:cubicBezTo>
                    <a:pt x="39" y="739"/>
                    <a:pt x="38" y="739"/>
                    <a:pt x="19" y="740"/>
                  </a:cubicBezTo>
                  <a:cubicBezTo>
                    <a:pt x="20" y="739"/>
                    <a:pt x="21" y="739"/>
                    <a:pt x="20" y="739"/>
                  </a:cubicBezTo>
                  <a:cubicBezTo>
                    <a:pt x="19" y="740"/>
                    <a:pt x="16" y="740"/>
                    <a:pt x="12" y="740"/>
                  </a:cubicBezTo>
                  <a:cubicBezTo>
                    <a:pt x="12" y="740"/>
                    <a:pt x="12" y="740"/>
                    <a:pt x="12" y="740"/>
                  </a:cubicBezTo>
                  <a:cubicBezTo>
                    <a:pt x="12" y="740"/>
                    <a:pt x="12" y="740"/>
                    <a:pt x="12" y="740"/>
                  </a:cubicBezTo>
                  <a:cubicBezTo>
                    <a:pt x="12" y="740"/>
                    <a:pt x="12" y="740"/>
                    <a:pt x="12" y="740"/>
                  </a:cubicBezTo>
                  <a:cubicBezTo>
                    <a:pt x="12" y="740"/>
                    <a:pt x="12" y="740"/>
                    <a:pt x="12" y="740"/>
                  </a:cubicBezTo>
                  <a:cubicBezTo>
                    <a:pt x="12" y="740"/>
                    <a:pt x="12" y="740"/>
                    <a:pt x="12" y="740"/>
                  </a:cubicBezTo>
                  <a:cubicBezTo>
                    <a:pt x="12" y="740"/>
                    <a:pt x="12" y="740"/>
                    <a:pt x="12" y="740"/>
                  </a:cubicBezTo>
                  <a:cubicBezTo>
                    <a:pt x="12" y="740"/>
                    <a:pt x="12" y="740"/>
                    <a:pt x="12" y="740"/>
                  </a:cubicBezTo>
                  <a:cubicBezTo>
                    <a:pt x="8" y="736"/>
                    <a:pt x="20" y="749"/>
                    <a:pt x="3" y="731"/>
                  </a:cubicBezTo>
                  <a:cubicBezTo>
                    <a:pt x="3" y="731"/>
                    <a:pt x="3" y="731"/>
                    <a:pt x="3" y="731"/>
                  </a:cubicBezTo>
                  <a:cubicBezTo>
                    <a:pt x="3" y="730"/>
                    <a:pt x="3" y="730"/>
                    <a:pt x="3" y="730"/>
                  </a:cubicBezTo>
                  <a:cubicBezTo>
                    <a:pt x="3" y="728"/>
                    <a:pt x="3" y="728"/>
                    <a:pt x="3" y="728"/>
                  </a:cubicBezTo>
                  <a:cubicBezTo>
                    <a:pt x="3" y="726"/>
                    <a:pt x="3" y="725"/>
                    <a:pt x="2" y="725"/>
                  </a:cubicBezTo>
                  <a:cubicBezTo>
                    <a:pt x="2" y="698"/>
                    <a:pt x="2" y="673"/>
                    <a:pt x="2" y="646"/>
                  </a:cubicBezTo>
                  <a:cubicBezTo>
                    <a:pt x="2" y="650"/>
                    <a:pt x="3" y="652"/>
                    <a:pt x="3" y="647"/>
                  </a:cubicBezTo>
                  <a:cubicBezTo>
                    <a:pt x="2" y="642"/>
                    <a:pt x="2" y="642"/>
                    <a:pt x="2" y="642"/>
                  </a:cubicBezTo>
                  <a:cubicBezTo>
                    <a:pt x="3" y="641"/>
                    <a:pt x="3" y="641"/>
                    <a:pt x="3" y="641"/>
                  </a:cubicBezTo>
                  <a:cubicBezTo>
                    <a:pt x="3" y="637"/>
                    <a:pt x="2" y="634"/>
                    <a:pt x="1" y="637"/>
                  </a:cubicBezTo>
                  <a:cubicBezTo>
                    <a:pt x="0" y="568"/>
                    <a:pt x="3" y="500"/>
                    <a:pt x="3" y="433"/>
                  </a:cubicBezTo>
                  <a:cubicBezTo>
                    <a:pt x="3" y="417"/>
                    <a:pt x="3" y="394"/>
                    <a:pt x="2" y="376"/>
                  </a:cubicBezTo>
                  <a:cubicBezTo>
                    <a:pt x="5" y="325"/>
                    <a:pt x="6" y="278"/>
                    <a:pt x="5" y="226"/>
                  </a:cubicBezTo>
                  <a:cubicBezTo>
                    <a:pt x="5" y="226"/>
                    <a:pt x="9" y="232"/>
                    <a:pt x="10"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216000" rIns="91440" bIns="45720" numCol="1" anchor="t" anchorCtr="0" compatLnSpc="1">
              <a:prstTxWarp prst="textNoShape">
                <a:avLst/>
              </a:prstTxWarp>
            </a:bodyPr>
            <a:lstStyle/>
            <a:p>
              <a:endParaRPr lang="en-US" sz="1200" dirty="0"/>
            </a:p>
          </p:txBody>
        </p:sp>
      </p:grpSp>
      <p:grpSp>
        <p:nvGrpSpPr>
          <p:cNvPr id="64" name="Gruppieren 710"/>
          <p:cNvGrpSpPr/>
          <p:nvPr/>
        </p:nvGrpSpPr>
        <p:grpSpPr bwMode="gray">
          <a:xfrm>
            <a:off x="7975597" y="3479600"/>
            <a:ext cx="931642" cy="1254473"/>
            <a:chOff x="5330031" y="-2399505"/>
            <a:chExt cx="1846263" cy="2486025"/>
          </a:xfrm>
          <a:solidFill>
            <a:schemeClr val="accent5">
              <a:alpha val="25000"/>
            </a:schemeClr>
          </a:solidFill>
        </p:grpSpPr>
        <p:sp>
          <p:nvSpPr>
            <p:cNvPr id="74" name="Freeform 317"/>
            <p:cNvSpPr>
              <a:spLocks noEditPoints="1"/>
            </p:cNvSpPr>
            <p:nvPr/>
          </p:nvSpPr>
          <p:spPr bwMode="gray">
            <a:xfrm>
              <a:off x="5330031" y="-1866105"/>
              <a:ext cx="1846263" cy="1952625"/>
            </a:xfrm>
            <a:custGeom>
              <a:avLst/>
              <a:gdLst>
                <a:gd name="T0" fmla="*/ 425 w 492"/>
                <a:gd name="T1" fmla="*/ 487 h 521"/>
                <a:gd name="T2" fmla="*/ 417 w 492"/>
                <a:gd name="T3" fmla="*/ 466 h 521"/>
                <a:gd name="T4" fmla="*/ 309 w 492"/>
                <a:gd name="T5" fmla="*/ 503 h 521"/>
                <a:gd name="T6" fmla="*/ 264 w 492"/>
                <a:gd name="T7" fmla="*/ 507 h 521"/>
                <a:gd name="T8" fmla="*/ 207 w 492"/>
                <a:gd name="T9" fmla="*/ 516 h 521"/>
                <a:gd name="T10" fmla="*/ 161 w 492"/>
                <a:gd name="T11" fmla="*/ 517 h 521"/>
                <a:gd name="T12" fmla="*/ 143 w 492"/>
                <a:gd name="T13" fmla="*/ 501 h 521"/>
                <a:gd name="T14" fmla="*/ 79 w 492"/>
                <a:gd name="T15" fmla="*/ 515 h 521"/>
                <a:gd name="T16" fmla="*/ 101 w 492"/>
                <a:gd name="T17" fmla="*/ 466 h 521"/>
                <a:gd name="T18" fmla="*/ 9 w 492"/>
                <a:gd name="T19" fmla="*/ 490 h 521"/>
                <a:gd name="T20" fmla="*/ 28 w 492"/>
                <a:gd name="T21" fmla="*/ 448 h 521"/>
                <a:gd name="T22" fmla="*/ 48 w 492"/>
                <a:gd name="T23" fmla="*/ 402 h 521"/>
                <a:gd name="T24" fmla="*/ 23 w 492"/>
                <a:gd name="T25" fmla="*/ 390 h 521"/>
                <a:gd name="T26" fmla="*/ 15 w 492"/>
                <a:gd name="T27" fmla="*/ 367 h 521"/>
                <a:gd name="T28" fmla="*/ 63 w 492"/>
                <a:gd name="T29" fmla="*/ 306 h 521"/>
                <a:gd name="T30" fmla="*/ 41 w 492"/>
                <a:gd name="T31" fmla="*/ 288 h 521"/>
                <a:gd name="T32" fmla="*/ 6 w 492"/>
                <a:gd name="T33" fmla="*/ 279 h 521"/>
                <a:gd name="T34" fmla="*/ 32 w 492"/>
                <a:gd name="T35" fmla="*/ 245 h 521"/>
                <a:gd name="T36" fmla="*/ 18 w 492"/>
                <a:gd name="T37" fmla="*/ 226 h 521"/>
                <a:gd name="T38" fmla="*/ 53 w 492"/>
                <a:gd name="T39" fmla="*/ 168 h 521"/>
                <a:gd name="T40" fmla="*/ 34 w 492"/>
                <a:gd name="T41" fmla="*/ 156 h 521"/>
                <a:gd name="T42" fmla="*/ 34 w 492"/>
                <a:gd name="T43" fmla="*/ 134 h 521"/>
                <a:gd name="T44" fmla="*/ 44 w 492"/>
                <a:gd name="T45" fmla="*/ 105 h 521"/>
                <a:gd name="T46" fmla="*/ 37 w 492"/>
                <a:gd name="T47" fmla="*/ 86 h 521"/>
                <a:gd name="T48" fmla="*/ 27 w 492"/>
                <a:gd name="T49" fmla="*/ 68 h 521"/>
                <a:gd name="T50" fmla="*/ 24 w 492"/>
                <a:gd name="T51" fmla="*/ 56 h 521"/>
                <a:gd name="T52" fmla="*/ 39 w 492"/>
                <a:gd name="T53" fmla="*/ 70 h 521"/>
                <a:gd name="T54" fmla="*/ 74 w 492"/>
                <a:gd name="T55" fmla="*/ 57 h 521"/>
                <a:gd name="T56" fmla="*/ 203 w 492"/>
                <a:gd name="T57" fmla="*/ 4 h 521"/>
                <a:gd name="T58" fmla="*/ 202 w 492"/>
                <a:gd name="T59" fmla="*/ 26 h 521"/>
                <a:gd name="T60" fmla="*/ 176 w 492"/>
                <a:gd name="T61" fmla="*/ 77 h 521"/>
                <a:gd name="T62" fmla="*/ 209 w 492"/>
                <a:gd name="T63" fmla="*/ 80 h 521"/>
                <a:gd name="T64" fmla="*/ 170 w 492"/>
                <a:gd name="T65" fmla="*/ 131 h 521"/>
                <a:gd name="T66" fmla="*/ 329 w 492"/>
                <a:gd name="T67" fmla="*/ 46 h 521"/>
                <a:gd name="T68" fmla="*/ 326 w 492"/>
                <a:gd name="T69" fmla="*/ 81 h 521"/>
                <a:gd name="T70" fmla="*/ 404 w 492"/>
                <a:gd name="T71" fmla="*/ 50 h 521"/>
                <a:gd name="T72" fmla="*/ 236 w 492"/>
                <a:gd name="T73" fmla="*/ 187 h 521"/>
                <a:gd name="T74" fmla="*/ 488 w 492"/>
                <a:gd name="T75" fmla="*/ 49 h 521"/>
                <a:gd name="T76" fmla="*/ 441 w 492"/>
                <a:gd name="T77" fmla="*/ 111 h 521"/>
                <a:gd name="T78" fmla="*/ 463 w 492"/>
                <a:gd name="T79" fmla="*/ 125 h 521"/>
                <a:gd name="T80" fmla="*/ 484 w 492"/>
                <a:gd name="T81" fmla="*/ 140 h 521"/>
                <a:gd name="T82" fmla="*/ 446 w 492"/>
                <a:gd name="T83" fmla="*/ 197 h 521"/>
                <a:gd name="T84" fmla="*/ 470 w 492"/>
                <a:gd name="T85" fmla="*/ 213 h 521"/>
                <a:gd name="T86" fmla="*/ 452 w 492"/>
                <a:gd name="T87" fmla="*/ 247 h 521"/>
                <a:gd name="T88" fmla="*/ 458 w 492"/>
                <a:gd name="T89" fmla="*/ 269 h 521"/>
                <a:gd name="T90" fmla="*/ 462 w 492"/>
                <a:gd name="T91" fmla="*/ 289 h 521"/>
                <a:gd name="T92" fmla="*/ 481 w 492"/>
                <a:gd name="T93" fmla="*/ 300 h 521"/>
                <a:gd name="T94" fmla="*/ 479 w 492"/>
                <a:gd name="T95" fmla="*/ 328 h 521"/>
                <a:gd name="T96" fmla="*/ 427 w 492"/>
                <a:gd name="T97" fmla="*/ 396 h 521"/>
                <a:gd name="T98" fmla="*/ 444 w 492"/>
                <a:gd name="T99" fmla="*/ 410 h 521"/>
                <a:gd name="T100" fmla="*/ 461 w 492"/>
                <a:gd name="T101" fmla="*/ 422 h 521"/>
                <a:gd name="T102" fmla="*/ 448 w 492"/>
                <a:gd name="T103" fmla="*/ 459 h 521"/>
                <a:gd name="T104" fmla="*/ 473 w 492"/>
                <a:gd name="T105" fmla="*/ 469 h 521"/>
                <a:gd name="T106" fmla="*/ 471 w 492"/>
                <a:gd name="T107" fmla="*/ 498 h 521"/>
                <a:gd name="T108" fmla="*/ 455 w 492"/>
                <a:gd name="T109" fmla="*/ 512 h 521"/>
                <a:gd name="T110" fmla="*/ 402 w 492"/>
                <a:gd name="T111" fmla="*/ 5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2" h="521">
                  <a:moveTo>
                    <a:pt x="402" y="521"/>
                  </a:moveTo>
                  <a:cubicBezTo>
                    <a:pt x="402" y="521"/>
                    <a:pt x="402" y="521"/>
                    <a:pt x="401" y="521"/>
                  </a:cubicBezTo>
                  <a:cubicBezTo>
                    <a:pt x="399" y="521"/>
                    <a:pt x="398" y="520"/>
                    <a:pt x="397" y="518"/>
                  </a:cubicBezTo>
                  <a:cubicBezTo>
                    <a:pt x="394" y="513"/>
                    <a:pt x="394" y="513"/>
                    <a:pt x="425" y="487"/>
                  </a:cubicBezTo>
                  <a:cubicBezTo>
                    <a:pt x="397" y="504"/>
                    <a:pt x="396" y="504"/>
                    <a:pt x="393" y="503"/>
                  </a:cubicBezTo>
                  <a:cubicBezTo>
                    <a:pt x="391" y="503"/>
                    <a:pt x="390" y="502"/>
                    <a:pt x="389" y="500"/>
                  </a:cubicBezTo>
                  <a:cubicBezTo>
                    <a:pt x="386" y="495"/>
                    <a:pt x="386" y="494"/>
                    <a:pt x="428" y="459"/>
                  </a:cubicBezTo>
                  <a:cubicBezTo>
                    <a:pt x="425" y="461"/>
                    <a:pt x="421" y="464"/>
                    <a:pt x="417" y="466"/>
                  </a:cubicBezTo>
                  <a:cubicBezTo>
                    <a:pt x="352" y="506"/>
                    <a:pt x="351" y="506"/>
                    <a:pt x="347" y="505"/>
                  </a:cubicBezTo>
                  <a:cubicBezTo>
                    <a:pt x="345" y="504"/>
                    <a:pt x="344" y="503"/>
                    <a:pt x="343" y="502"/>
                  </a:cubicBezTo>
                  <a:cubicBezTo>
                    <a:pt x="340" y="496"/>
                    <a:pt x="340" y="496"/>
                    <a:pt x="396" y="455"/>
                  </a:cubicBezTo>
                  <a:cubicBezTo>
                    <a:pt x="323" y="500"/>
                    <a:pt x="314" y="504"/>
                    <a:pt x="309" y="503"/>
                  </a:cubicBezTo>
                  <a:cubicBezTo>
                    <a:pt x="308" y="502"/>
                    <a:pt x="306" y="501"/>
                    <a:pt x="305" y="500"/>
                  </a:cubicBezTo>
                  <a:cubicBezTo>
                    <a:pt x="302" y="494"/>
                    <a:pt x="306" y="491"/>
                    <a:pt x="329" y="474"/>
                  </a:cubicBezTo>
                  <a:cubicBezTo>
                    <a:pt x="334" y="471"/>
                    <a:pt x="339" y="467"/>
                    <a:pt x="345" y="464"/>
                  </a:cubicBezTo>
                  <a:cubicBezTo>
                    <a:pt x="281" y="503"/>
                    <a:pt x="269" y="508"/>
                    <a:pt x="264" y="507"/>
                  </a:cubicBezTo>
                  <a:cubicBezTo>
                    <a:pt x="263" y="506"/>
                    <a:pt x="261" y="505"/>
                    <a:pt x="260" y="504"/>
                  </a:cubicBezTo>
                  <a:cubicBezTo>
                    <a:pt x="257" y="498"/>
                    <a:pt x="259" y="496"/>
                    <a:pt x="290" y="474"/>
                  </a:cubicBezTo>
                  <a:cubicBezTo>
                    <a:pt x="302" y="466"/>
                    <a:pt x="316" y="456"/>
                    <a:pt x="331" y="446"/>
                  </a:cubicBezTo>
                  <a:cubicBezTo>
                    <a:pt x="226" y="511"/>
                    <a:pt x="213" y="517"/>
                    <a:pt x="207" y="516"/>
                  </a:cubicBezTo>
                  <a:cubicBezTo>
                    <a:pt x="205" y="515"/>
                    <a:pt x="203" y="514"/>
                    <a:pt x="203" y="513"/>
                  </a:cubicBezTo>
                  <a:cubicBezTo>
                    <a:pt x="199" y="507"/>
                    <a:pt x="200" y="504"/>
                    <a:pt x="244" y="475"/>
                  </a:cubicBezTo>
                  <a:cubicBezTo>
                    <a:pt x="254" y="469"/>
                    <a:pt x="267" y="461"/>
                    <a:pt x="280" y="452"/>
                  </a:cubicBezTo>
                  <a:cubicBezTo>
                    <a:pt x="184" y="510"/>
                    <a:pt x="167" y="519"/>
                    <a:pt x="161" y="517"/>
                  </a:cubicBezTo>
                  <a:cubicBezTo>
                    <a:pt x="159" y="517"/>
                    <a:pt x="158" y="515"/>
                    <a:pt x="157" y="514"/>
                  </a:cubicBezTo>
                  <a:cubicBezTo>
                    <a:pt x="154" y="510"/>
                    <a:pt x="153" y="508"/>
                    <a:pt x="180" y="490"/>
                  </a:cubicBezTo>
                  <a:cubicBezTo>
                    <a:pt x="158" y="502"/>
                    <a:pt x="150" y="505"/>
                    <a:pt x="147" y="504"/>
                  </a:cubicBezTo>
                  <a:cubicBezTo>
                    <a:pt x="145" y="504"/>
                    <a:pt x="144" y="503"/>
                    <a:pt x="143" y="501"/>
                  </a:cubicBezTo>
                  <a:cubicBezTo>
                    <a:pt x="139" y="495"/>
                    <a:pt x="146" y="490"/>
                    <a:pt x="156" y="483"/>
                  </a:cubicBezTo>
                  <a:cubicBezTo>
                    <a:pt x="163" y="478"/>
                    <a:pt x="174" y="471"/>
                    <a:pt x="188" y="462"/>
                  </a:cubicBezTo>
                  <a:cubicBezTo>
                    <a:pt x="109" y="509"/>
                    <a:pt x="89" y="519"/>
                    <a:pt x="83" y="518"/>
                  </a:cubicBezTo>
                  <a:cubicBezTo>
                    <a:pt x="81" y="517"/>
                    <a:pt x="80" y="516"/>
                    <a:pt x="79" y="515"/>
                  </a:cubicBezTo>
                  <a:cubicBezTo>
                    <a:pt x="75" y="509"/>
                    <a:pt x="82" y="504"/>
                    <a:pt x="94" y="495"/>
                  </a:cubicBezTo>
                  <a:cubicBezTo>
                    <a:pt x="68" y="510"/>
                    <a:pt x="59" y="514"/>
                    <a:pt x="55" y="513"/>
                  </a:cubicBezTo>
                  <a:cubicBezTo>
                    <a:pt x="53" y="512"/>
                    <a:pt x="52" y="511"/>
                    <a:pt x="51" y="510"/>
                  </a:cubicBezTo>
                  <a:cubicBezTo>
                    <a:pt x="48" y="504"/>
                    <a:pt x="46" y="501"/>
                    <a:pt x="101" y="466"/>
                  </a:cubicBezTo>
                  <a:cubicBezTo>
                    <a:pt x="46" y="499"/>
                    <a:pt x="28" y="508"/>
                    <a:pt x="23" y="506"/>
                  </a:cubicBezTo>
                  <a:cubicBezTo>
                    <a:pt x="21" y="506"/>
                    <a:pt x="19" y="505"/>
                    <a:pt x="18" y="503"/>
                  </a:cubicBezTo>
                  <a:cubicBezTo>
                    <a:pt x="16" y="498"/>
                    <a:pt x="16" y="494"/>
                    <a:pt x="47" y="474"/>
                  </a:cubicBezTo>
                  <a:cubicBezTo>
                    <a:pt x="22" y="487"/>
                    <a:pt x="12" y="491"/>
                    <a:pt x="9" y="490"/>
                  </a:cubicBezTo>
                  <a:cubicBezTo>
                    <a:pt x="7" y="489"/>
                    <a:pt x="5" y="488"/>
                    <a:pt x="4" y="487"/>
                  </a:cubicBezTo>
                  <a:cubicBezTo>
                    <a:pt x="1" y="481"/>
                    <a:pt x="0" y="479"/>
                    <a:pt x="61" y="441"/>
                  </a:cubicBezTo>
                  <a:cubicBezTo>
                    <a:pt x="43" y="450"/>
                    <a:pt x="36" y="452"/>
                    <a:pt x="32" y="451"/>
                  </a:cubicBezTo>
                  <a:cubicBezTo>
                    <a:pt x="31" y="451"/>
                    <a:pt x="29" y="450"/>
                    <a:pt x="28" y="448"/>
                  </a:cubicBezTo>
                  <a:cubicBezTo>
                    <a:pt x="26" y="444"/>
                    <a:pt x="24" y="442"/>
                    <a:pt x="45" y="428"/>
                  </a:cubicBezTo>
                  <a:cubicBezTo>
                    <a:pt x="34" y="433"/>
                    <a:pt x="27" y="435"/>
                    <a:pt x="24" y="434"/>
                  </a:cubicBezTo>
                  <a:cubicBezTo>
                    <a:pt x="22" y="434"/>
                    <a:pt x="21" y="433"/>
                    <a:pt x="20" y="431"/>
                  </a:cubicBezTo>
                  <a:cubicBezTo>
                    <a:pt x="17" y="427"/>
                    <a:pt x="16" y="424"/>
                    <a:pt x="48" y="402"/>
                  </a:cubicBezTo>
                  <a:cubicBezTo>
                    <a:pt x="30" y="412"/>
                    <a:pt x="23" y="414"/>
                    <a:pt x="20" y="413"/>
                  </a:cubicBezTo>
                  <a:cubicBezTo>
                    <a:pt x="18" y="413"/>
                    <a:pt x="17" y="412"/>
                    <a:pt x="16" y="410"/>
                  </a:cubicBezTo>
                  <a:cubicBezTo>
                    <a:pt x="14" y="406"/>
                    <a:pt x="14" y="402"/>
                    <a:pt x="37" y="386"/>
                  </a:cubicBezTo>
                  <a:cubicBezTo>
                    <a:pt x="29" y="389"/>
                    <a:pt x="25" y="390"/>
                    <a:pt x="23" y="390"/>
                  </a:cubicBezTo>
                  <a:cubicBezTo>
                    <a:pt x="21" y="389"/>
                    <a:pt x="20" y="388"/>
                    <a:pt x="19" y="387"/>
                  </a:cubicBezTo>
                  <a:cubicBezTo>
                    <a:pt x="17" y="383"/>
                    <a:pt x="17" y="379"/>
                    <a:pt x="38" y="364"/>
                  </a:cubicBezTo>
                  <a:cubicBezTo>
                    <a:pt x="27" y="369"/>
                    <a:pt x="22" y="371"/>
                    <a:pt x="19" y="370"/>
                  </a:cubicBezTo>
                  <a:cubicBezTo>
                    <a:pt x="18" y="370"/>
                    <a:pt x="16" y="369"/>
                    <a:pt x="15" y="367"/>
                  </a:cubicBezTo>
                  <a:cubicBezTo>
                    <a:pt x="13" y="363"/>
                    <a:pt x="11" y="360"/>
                    <a:pt x="51" y="335"/>
                  </a:cubicBezTo>
                  <a:cubicBezTo>
                    <a:pt x="42" y="339"/>
                    <a:pt x="37" y="341"/>
                    <a:pt x="34" y="340"/>
                  </a:cubicBezTo>
                  <a:cubicBezTo>
                    <a:pt x="32" y="340"/>
                    <a:pt x="31" y="338"/>
                    <a:pt x="30" y="337"/>
                  </a:cubicBezTo>
                  <a:cubicBezTo>
                    <a:pt x="27" y="332"/>
                    <a:pt x="26" y="330"/>
                    <a:pt x="63" y="306"/>
                  </a:cubicBezTo>
                  <a:cubicBezTo>
                    <a:pt x="36" y="321"/>
                    <a:pt x="26" y="325"/>
                    <a:pt x="22" y="324"/>
                  </a:cubicBezTo>
                  <a:cubicBezTo>
                    <a:pt x="20" y="323"/>
                    <a:pt x="18" y="322"/>
                    <a:pt x="18" y="321"/>
                  </a:cubicBezTo>
                  <a:cubicBezTo>
                    <a:pt x="14" y="315"/>
                    <a:pt x="13" y="312"/>
                    <a:pt x="82" y="268"/>
                  </a:cubicBezTo>
                  <a:cubicBezTo>
                    <a:pt x="51" y="286"/>
                    <a:pt x="44" y="288"/>
                    <a:pt x="41" y="288"/>
                  </a:cubicBezTo>
                  <a:cubicBezTo>
                    <a:pt x="39" y="287"/>
                    <a:pt x="37" y="286"/>
                    <a:pt x="37" y="285"/>
                  </a:cubicBezTo>
                  <a:cubicBezTo>
                    <a:pt x="34" y="279"/>
                    <a:pt x="32" y="277"/>
                    <a:pt x="79" y="248"/>
                  </a:cubicBezTo>
                  <a:cubicBezTo>
                    <a:pt x="30" y="277"/>
                    <a:pt x="15" y="284"/>
                    <a:pt x="10" y="283"/>
                  </a:cubicBezTo>
                  <a:cubicBezTo>
                    <a:pt x="8" y="282"/>
                    <a:pt x="7" y="281"/>
                    <a:pt x="6" y="279"/>
                  </a:cubicBezTo>
                  <a:cubicBezTo>
                    <a:pt x="2" y="274"/>
                    <a:pt x="8" y="269"/>
                    <a:pt x="20" y="261"/>
                  </a:cubicBezTo>
                  <a:cubicBezTo>
                    <a:pt x="28" y="255"/>
                    <a:pt x="39" y="247"/>
                    <a:pt x="55" y="237"/>
                  </a:cubicBezTo>
                  <a:cubicBezTo>
                    <a:pt x="63" y="232"/>
                    <a:pt x="70" y="228"/>
                    <a:pt x="79" y="222"/>
                  </a:cubicBezTo>
                  <a:cubicBezTo>
                    <a:pt x="43" y="243"/>
                    <a:pt x="36" y="246"/>
                    <a:pt x="32" y="245"/>
                  </a:cubicBezTo>
                  <a:cubicBezTo>
                    <a:pt x="31" y="245"/>
                    <a:pt x="29" y="243"/>
                    <a:pt x="28" y="242"/>
                  </a:cubicBezTo>
                  <a:cubicBezTo>
                    <a:pt x="26" y="237"/>
                    <a:pt x="24" y="235"/>
                    <a:pt x="60" y="211"/>
                  </a:cubicBezTo>
                  <a:cubicBezTo>
                    <a:pt x="32" y="227"/>
                    <a:pt x="25" y="230"/>
                    <a:pt x="22" y="229"/>
                  </a:cubicBezTo>
                  <a:cubicBezTo>
                    <a:pt x="20" y="228"/>
                    <a:pt x="19" y="227"/>
                    <a:pt x="18" y="226"/>
                  </a:cubicBezTo>
                  <a:cubicBezTo>
                    <a:pt x="15" y="220"/>
                    <a:pt x="13" y="218"/>
                    <a:pt x="82" y="173"/>
                  </a:cubicBezTo>
                  <a:cubicBezTo>
                    <a:pt x="32" y="203"/>
                    <a:pt x="27" y="204"/>
                    <a:pt x="24" y="203"/>
                  </a:cubicBezTo>
                  <a:cubicBezTo>
                    <a:pt x="22" y="203"/>
                    <a:pt x="21" y="202"/>
                    <a:pt x="20" y="200"/>
                  </a:cubicBezTo>
                  <a:cubicBezTo>
                    <a:pt x="16" y="195"/>
                    <a:pt x="19" y="192"/>
                    <a:pt x="53" y="168"/>
                  </a:cubicBezTo>
                  <a:cubicBezTo>
                    <a:pt x="65" y="160"/>
                    <a:pt x="81" y="150"/>
                    <a:pt x="97" y="139"/>
                  </a:cubicBezTo>
                  <a:cubicBezTo>
                    <a:pt x="19" y="186"/>
                    <a:pt x="13" y="188"/>
                    <a:pt x="9" y="187"/>
                  </a:cubicBezTo>
                  <a:cubicBezTo>
                    <a:pt x="7" y="187"/>
                    <a:pt x="6" y="185"/>
                    <a:pt x="5" y="184"/>
                  </a:cubicBezTo>
                  <a:cubicBezTo>
                    <a:pt x="1" y="178"/>
                    <a:pt x="4" y="176"/>
                    <a:pt x="34" y="156"/>
                  </a:cubicBezTo>
                  <a:cubicBezTo>
                    <a:pt x="36" y="154"/>
                    <a:pt x="39" y="152"/>
                    <a:pt x="42" y="150"/>
                  </a:cubicBezTo>
                  <a:cubicBezTo>
                    <a:pt x="15" y="166"/>
                    <a:pt x="11" y="167"/>
                    <a:pt x="8" y="166"/>
                  </a:cubicBezTo>
                  <a:cubicBezTo>
                    <a:pt x="7" y="166"/>
                    <a:pt x="5" y="164"/>
                    <a:pt x="4" y="163"/>
                  </a:cubicBezTo>
                  <a:cubicBezTo>
                    <a:pt x="1" y="157"/>
                    <a:pt x="3" y="155"/>
                    <a:pt x="34" y="134"/>
                  </a:cubicBezTo>
                  <a:cubicBezTo>
                    <a:pt x="42" y="128"/>
                    <a:pt x="52" y="122"/>
                    <a:pt x="61" y="115"/>
                  </a:cubicBezTo>
                  <a:cubicBezTo>
                    <a:pt x="23" y="138"/>
                    <a:pt x="22" y="138"/>
                    <a:pt x="19" y="137"/>
                  </a:cubicBezTo>
                  <a:cubicBezTo>
                    <a:pt x="17" y="137"/>
                    <a:pt x="16" y="135"/>
                    <a:pt x="15" y="134"/>
                  </a:cubicBezTo>
                  <a:cubicBezTo>
                    <a:pt x="11" y="128"/>
                    <a:pt x="14" y="126"/>
                    <a:pt x="44" y="105"/>
                  </a:cubicBezTo>
                  <a:cubicBezTo>
                    <a:pt x="47" y="103"/>
                    <a:pt x="50" y="101"/>
                    <a:pt x="54" y="99"/>
                  </a:cubicBezTo>
                  <a:cubicBezTo>
                    <a:pt x="31" y="112"/>
                    <a:pt x="29" y="112"/>
                    <a:pt x="27" y="111"/>
                  </a:cubicBezTo>
                  <a:cubicBezTo>
                    <a:pt x="25" y="111"/>
                    <a:pt x="24" y="110"/>
                    <a:pt x="23" y="108"/>
                  </a:cubicBezTo>
                  <a:cubicBezTo>
                    <a:pt x="20" y="104"/>
                    <a:pt x="20" y="104"/>
                    <a:pt x="37" y="86"/>
                  </a:cubicBezTo>
                  <a:cubicBezTo>
                    <a:pt x="35" y="87"/>
                    <a:pt x="34" y="87"/>
                    <a:pt x="33" y="86"/>
                  </a:cubicBezTo>
                  <a:cubicBezTo>
                    <a:pt x="31" y="86"/>
                    <a:pt x="30" y="85"/>
                    <a:pt x="29" y="84"/>
                  </a:cubicBezTo>
                  <a:cubicBezTo>
                    <a:pt x="28" y="82"/>
                    <a:pt x="28" y="82"/>
                    <a:pt x="27" y="71"/>
                  </a:cubicBezTo>
                  <a:cubicBezTo>
                    <a:pt x="27" y="70"/>
                    <a:pt x="27" y="69"/>
                    <a:pt x="27" y="68"/>
                  </a:cubicBezTo>
                  <a:cubicBezTo>
                    <a:pt x="26" y="68"/>
                    <a:pt x="26" y="68"/>
                    <a:pt x="25" y="68"/>
                  </a:cubicBezTo>
                  <a:cubicBezTo>
                    <a:pt x="23" y="67"/>
                    <a:pt x="22" y="66"/>
                    <a:pt x="21" y="65"/>
                  </a:cubicBezTo>
                  <a:cubicBezTo>
                    <a:pt x="19" y="62"/>
                    <a:pt x="20" y="58"/>
                    <a:pt x="23" y="57"/>
                  </a:cubicBezTo>
                  <a:cubicBezTo>
                    <a:pt x="24" y="57"/>
                    <a:pt x="24" y="56"/>
                    <a:pt x="24" y="56"/>
                  </a:cubicBezTo>
                  <a:cubicBezTo>
                    <a:pt x="25" y="56"/>
                    <a:pt x="26" y="55"/>
                    <a:pt x="27" y="55"/>
                  </a:cubicBezTo>
                  <a:cubicBezTo>
                    <a:pt x="30" y="53"/>
                    <a:pt x="31" y="52"/>
                    <a:pt x="34" y="53"/>
                  </a:cubicBezTo>
                  <a:cubicBezTo>
                    <a:pt x="35" y="53"/>
                    <a:pt x="37" y="54"/>
                    <a:pt x="38" y="55"/>
                  </a:cubicBezTo>
                  <a:cubicBezTo>
                    <a:pt x="38" y="57"/>
                    <a:pt x="38" y="57"/>
                    <a:pt x="39" y="70"/>
                  </a:cubicBezTo>
                  <a:cubicBezTo>
                    <a:pt x="39" y="70"/>
                    <a:pt x="39" y="71"/>
                    <a:pt x="39" y="71"/>
                  </a:cubicBezTo>
                  <a:cubicBezTo>
                    <a:pt x="42" y="69"/>
                    <a:pt x="45" y="67"/>
                    <a:pt x="48" y="66"/>
                  </a:cubicBezTo>
                  <a:cubicBezTo>
                    <a:pt x="67" y="54"/>
                    <a:pt x="67" y="54"/>
                    <a:pt x="70" y="55"/>
                  </a:cubicBezTo>
                  <a:cubicBezTo>
                    <a:pt x="72" y="55"/>
                    <a:pt x="73" y="56"/>
                    <a:pt x="74" y="57"/>
                  </a:cubicBezTo>
                  <a:cubicBezTo>
                    <a:pt x="77" y="62"/>
                    <a:pt x="77" y="62"/>
                    <a:pt x="56" y="83"/>
                  </a:cubicBezTo>
                  <a:cubicBezTo>
                    <a:pt x="72" y="74"/>
                    <a:pt x="90" y="63"/>
                    <a:pt x="107" y="53"/>
                  </a:cubicBezTo>
                  <a:cubicBezTo>
                    <a:pt x="194" y="0"/>
                    <a:pt x="195" y="0"/>
                    <a:pt x="199" y="1"/>
                  </a:cubicBezTo>
                  <a:cubicBezTo>
                    <a:pt x="201" y="1"/>
                    <a:pt x="202" y="3"/>
                    <a:pt x="203" y="4"/>
                  </a:cubicBezTo>
                  <a:cubicBezTo>
                    <a:pt x="207" y="10"/>
                    <a:pt x="204" y="12"/>
                    <a:pt x="175" y="32"/>
                  </a:cubicBezTo>
                  <a:cubicBezTo>
                    <a:pt x="171" y="35"/>
                    <a:pt x="167" y="38"/>
                    <a:pt x="163" y="40"/>
                  </a:cubicBezTo>
                  <a:cubicBezTo>
                    <a:pt x="194" y="22"/>
                    <a:pt x="195" y="22"/>
                    <a:pt x="198" y="23"/>
                  </a:cubicBezTo>
                  <a:cubicBezTo>
                    <a:pt x="199" y="24"/>
                    <a:pt x="201" y="25"/>
                    <a:pt x="202" y="26"/>
                  </a:cubicBezTo>
                  <a:cubicBezTo>
                    <a:pt x="205" y="32"/>
                    <a:pt x="206" y="33"/>
                    <a:pt x="144" y="75"/>
                  </a:cubicBezTo>
                  <a:cubicBezTo>
                    <a:pt x="198" y="42"/>
                    <a:pt x="202" y="41"/>
                    <a:pt x="206" y="42"/>
                  </a:cubicBezTo>
                  <a:cubicBezTo>
                    <a:pt x="207" y="42"/>
                    <a:pt x="209" y="43"/>
                    <a:pt x="210" y="45"/>
                  </a:cubicBezTo>
                  <a:cubicBezTo>
                    <a:pt x="213" y="51"/>
                    <a:pt x="211" y="53"/>
                    <a:pt x="176" y="77"/>
                  </a:cubicBezTo>
                  <a:cubicBezTo>
                    <a:pt x="175" y="78"/>
                    <a:pt x="174" y="78"/>
                    <a:pt x="173" y="79"/>
                  </a:cubicBezTo>
                  <a:cubicBezTo>
                    <a:pt x="232" y="43"/>
                    <a:pt x="236" y="42"/>
                    <a:pt x="240" y="43"/>
                  </a:cubicBezTo>
                  <a:cubicBezTo>
                    <a:pt x="241" y="44"/>
                    <a:pt x="243" y="45"/>
                    <a:pt x="244" y="46"/>
                  </a:cubicBezTo>
                  <a:cubicBezTo>
                    <a:pt x="247" y="52"/>
                    <a:pt x="245" y="55"/>
                    <a:pt x="209" y="80"/>
                  </a:cubicBezTo>
                  <a:cubicBezTo>
                    <a:pt x="194" y="90"/>
                    <a:pt x="176" y="102"/>
                    <a:pt x="157" y="114"/>
                  </a:cubicBezTo>
                  <a:cubicBezTo>
                    <a:pt x="273" y="44"/>
                    <a:pt x="279" y="42"/>
                    <a:pt x="284" y="43"/>
                  </a:cubicBezTo>
                  <a:cubicBezTo>
                    <a:pt x="286" y="43"/>
                    <a:pt x="287" y="44"/>
                    <a:pt x="288" y="46"/>
                  </a:cubicBezTo>
                  <a:cubicBezTo>
                    <a:pt x="292" y="53"/>
                    <a:pt x="292" y="53"/>
                    <a:pt x="170" y="131"/>
                  </a:cubicBezTo>
                  <a:cubicBezTo>
                    <a:pt x="164" y="135"/>
                    <a:pt x="157" y="139"/>
                    <a:pt x="151" y="143"/>
                  </a:cubicBezTo>
                  <a:cubicBezTo>
                    <a:pt x="161" y="137"/>
                    <a:pt x="170" y="132"/>
                    <a:pt x="179" y="126"/>
                  </a:cubicBezTo>
                  <a:cubicBezTo>
                    <a:pt x="313" y="45"/>
                    <a:pt x="320" y="42"/>
                    <a:pt x="325" y="43"/>
                  </a:cubicBezTo>
                  <a:cubicBezTo>
                    <a:pt x="326" y="44"/>
                    <a:pt x="328" y="45"/>
                    <a:pt x="329" y="46"/>
                  </a:cubicBezTo>
                  <a:cubicBezTo>
                    <a:pt x="332" y="52"/>
                    <a:pt x="333" y="54"/>
                    <a:pt x="276" y="90"/>
                  </a:cubicBezTo>
                  <a:cubicBezTo>
                    <a:pt x="324" y="61"/>
                    <a:pt x="333" y="58"/>
                    <a:pt x="337" y="59"/>
                  </a:cubicBezTo>
                  <a:cubicBezTo>
                    <a:pt x="338" y="59"/>
                    <a:pt x="340" y="60"/>
                    <a:pt x="340" y="62"/>
                  </a:cubicBezTo>
                  <a:cubicBezTo>
                    <a:pt x="344" y="68"/>
                    <a:pt x="337" y="73"/>
                    <a:pt x="326" y="81"/>
                  </a:cubicBezTo>
                  <a:cubicBezTo>
                    <a:pt x="317" y="87"/>
                    <a:pt x="305" y="96"/>
                    <a:pt x="288" y="107"/>
                  </a:cubicBezTo>
                  <a:cubicBezTo>
                    <a:pt x="270" y="118"/>
                    <a:pt x="249" y="131"/>
                    <a:pt x="226" y="145"/>
                  </a:cubicBezTo>
                  <a:cubicBezTo>
                    <a:pt x="376" y="55"/>
                    <a:pt x="394" y="45"/>
                    <a:pt x="400" y="47"/>
                  </a:cubicBezTo>
                  <a:cubicBezTo>
                    <a:pt x="402" y="47"/>
                    <a:pt x="403" y="48"/>
                    <a:pt x="404" y="50"/>
                  </a:cubicBezTo>
                  <a:cubicBezTo>
                    <a:pt x="407" y="54"/>
                    <a:pt x="408" y="56"/>
                    <a:pt x="378" y="77"/>
                  </a:cubicBezTo>
                  <a:cubicBezTo>
                    <a:pt x="402" y="63"/>
                    <a:pt x="411" y="60"/>
                    <a:pt x="415" y="61"/>
                  </a:cubicBezTo>
                  <a:cubicBezTo>
                    <a:pt x="416" y="61"/>
                    <a:pt x="418" y="62"/>
                    <a:pt x="419" y="64"/>
                  </a:cubicBezTo>
                  <a:cubicBezTo>
                    <a:pt x="423" y="72"/>
                    <a:pt x="424" y="73"/>
                    <a:pt x="236" y="187"/>
                  </a:cubicBezTo>
                  <a:cubicBezTo>
                    <a:pt x="198" y="211"/>
                    <a:pt x="155" y="237"/>
                    <a:pt x="118" y="260"/>
                  </a:cubicBezTo>
                  <a:cubicBezTo>
                    <a:pt x="160" y="235"/>
                    <a:pt x="211" y="204"/>
                    <a:pt x="257" y="176"/>
                  </a:cubicBezTo>
                  <a:cubicBezTo>
                    <a:pt x="437" y="66"/>
                    <a:pt x="475" y="44"/>
                    <a:pt x="484" y="46"/>
                  </a:cubicBezTo>
                  <a:cubicBezTo>
                    <a:pt x="485" y="47"/>
                    <a:pt x="487" y="48"/>
                    <a:pt x="488" y="49"/>
                  </a:cubicBezTo>
                  <a:cubicBezTo>
                    <a:pt x="491" y="55"/>
                    <a:pt x="492" y="58"/>
                    <a:pt x="442" y="89"/>
                  </a:cubicBezTo>
                  <a:cubicBezTo>
                    <a:pt x="454" y="83"/>
                    <a:pt x="459" y="82"/>
                    <a:pt x="461" y="82"/>
                  </a:cubicBezTo>
                  <a:cubicBezTo>
                    <a:pt x="463" y="83"/>
                    <a:pt x="465" y="84"/>
                    <a:pt x="465" y="85"/>
                  </a:cubicBezTo>
                  <a:cubicBezTo>
                    <a:pt x="468" y="90"/>
                    <a:pt x="469" y="92"/>
                    <a:pt x="441" y="111"/>
                  </a:cubicBezTo>
                  <a:cubicBezTo>
                    <a:pt x="448" y="108"/>
                    <a:pt x="453" y="107"/>
                    <a:pt x="455" y="108"/>
                  </a:cubicBezTo>
                  <a:cubicBezTo>
                    <a:pt x="457" y="108"/>
                    <a:pt x="458" y="109"/>
                    <a:pt x="459" y="111"/>
                  </a:cubicBezTo>
                  <a:cubicBezTo>
                    <a:pt x="463" y="117"/>
                    <a:pt x="457" y="122"/>
                    <a:pt x="443" y="132"/>
                  </a:cubicBezTo>
                  <a:cubicBezTo>
                    <a:pt x="455" y="126"/>
                    <a:pt x="460" y="124"/>
                    <a:pt x="463" y="125"/>
                  </a:cubicBezTo>
                  <a:cubicBezTo>
                    <a:pt x="465" y="125"/>
                    <a:pt x="466" y="127"/>
                    <a:pt x="467" y="128"/>
                  </a:cubicBezTo>
                  <a:cubicBezTo>
                    <a:pt x="471" y="134"/>
                    <a:pt x="465" y="139"/>
                    <a:pt x="451" y="149"/>
                  </a:cubicBezTo>
                  <a:cubicBezTo>
                    <a:pt x="469" y="139"/>
                    <a:pt x="477" y="136"/>
                    <a:pt x="480" y="137"/>
                  </a:cubicBezTo>
                  <a:cubicBezTo>
                    <a:pt x="482" y="138"/>
                    <a:pt x="483" y="139"/>
                    <a:pt x="484" y="140"/>
                  </a:cubicBezTo>
                  <a:cubicBezTo>
                    <a:pt x="487" y="145"/>
                    <a:pt x="488" y="148"/>
                    <a:pt x="436" y="180"/>
                  </a:cubicBezTo>
                  <a:cubicBezTo>
                    <a:pt x="450" y="173"/>
                    <a:pt x="457" y="171"/>
                    <a:pt x="460" y="172"/>
                  </a:cubicBezTo>
                  <a:cubicBezTo>
                    <a:pt x="462" y="172"/>
                    <a:pt x="463" y="173"/>
                    <a:pt x="464" y="175"/>
                  </a:cubicBezTo>
                  <a:cubicBezTo>
                    <a:pt x="467" y="181"/>
                    <a:pt x="463" y="185"/>
                    <a:pt x="446" y="197"/>
                  </a:cubicBezTo>
                  <a:cubicBezTo>
                    <a:pt x="461" y="189"/>
                    <a:pt x="467" y="187"/>
                    <a:pt x="470" y="188"/>
                  </a:cubicBezTo>
                  <a:cubicBezTo>
                    <a:pt x="471" y="189"/>
                    <a:pt x="473" y="190"/>
                    <a:pt x="474" y="191"/>
                  </a:cubicBezTo>
                  <a:cubicBezTo>
                    <a:pt x="476" y="196"/>
                    <a:pt x="478" y="199"/>
                    <a:pt x="436" y="226"/>
                  </a:cubicBezTo>
                  <a:cubicBezTo>
                    <a:pt x="458" y="215"/>
                    <a:pt x="466" y="212"/>
                    <a:pt x="470" y="213"/>
                  </a:cubicBezTo>
                  <a:cubicBezTo>
                    <a:pt x="472" y="213"/>
                    <a:pt x="473" y="214"/>
                    <a:pt x="474" y="216"/>
                  </a:cubicBezTo>
                  <a:cubicBezTo>
                    <a:pt x="478" y="222"/>
                    <a:pt x="471" y="227"/>
                    <a:pt x="455" y="239"/>
                  </a:cubicBezTo>
                  <a:cubicBezTo>
                    <a:pt x="449" y="243"/>
                    <a:pt x="442" y="247"/>
                    <a:pt x="433" y="253"/>
                  </a:cubicBezTo>
                  <a:cubicBezTo>
                    <a:pt x="443" y="248"/>
                    <a:pt x="449" y="247"/>
                    <a:pt x="452" y="247"/>
                  </a:cubicBezTo>
                  <a:cubicBezTo>
                    <a:pt x="453" y="248"/>
                    <a:pt x="455" y="249"/>
                    <a:pt x="456" y="251"/>
                  </a:cubicBezTo>
                  <a:cubicBezTo>
                    <a:pt x="459" y="257"/>
                    <a:pt x="454" y="261"/>
                    <a:pt x="438" y="272"/>
                  </a:cubicBezTo>
                  <a:cubicBezTo>
                    <a:pt x="432" y="276"/>
                    <a:pt x="424" y="282"/>
                    <a:pt x="413" y="289"/>
                  </a:cubicBezTo>
                  <a:cubicBezTo>
                    <a:pt x="443" y="272"/>
                    <a:pt x="454" y="267"/>
                    <a:pt x="458" y="269"/>
                  </a:cubicBezTo>
                  <a:cubicBezTo>
                    <a:pt x="460" y="269"/>
                    <a:pt x="462" y="270"/>
                    <a:pt x="463" y="272"/>
                  </a:cubicBezTo>
                  <a:cubicBezTo>
                    <a:pt x="466" y="278"/>
                    <a:pt x="460" y="282"/>
                    <a:pt x="446" y="293"/>
                  </a:cubicBezTo>
                  <a:cubicBezTo>
                    <a:pt x="444" y="294"/>
                    <a:pt x="442" y="295"/>
                    <a:pt x="440" y="297"/>
                  </a:cubicBezTo>
                  <a:cubicBezTo>
                    <a:pt x="453" y="290"/>
                    <a:pt x="459" y="288"/>
                    <a:pt x="462" y="289"/>
                  </a:cubicBezTo>
                  <a:cubicBezTo>
                    <a:pt x="463" y="289"/>
                    <a:pt x="465" y="290"/>
                    <a:pt x="466" y="292"/>
                  </a:cubicBezTo>
                  <a:cubicBezTo>
                    <a:pt x="469" y="298"/>
                    <a:pt x="462" y="303"/>
                    <a:pt x="451" y="311"/>
                  </a:cubicBezTo>
                  <a:cubicBezTo>
                    <a:pt x="446" y="315"/>
                    <a:pt x="440" y="319"/>
                    <a:pt x="432" y="324"/>
                  </a:cubicBezTo>
                  <a:cubicBezTo>
                    <a:pt x="468" y="303"/>
                    <a:pt x="477" y="299"/>
                    <a:pt x="481" y="300"/>
                  </a:cubicBezTo>
                  <a:cubicBezTo>
                    <a:pt x="483" y="301"/>
                    <a:pt x="485" y="302"/>
                    <a:pt x="485" y="303"/>
                  </a:cubicBezTo>
                  <a:cubicBezTo>
                    <a:pt x="488" y="308"/>
                    <a:pt x="489" y="310"/>
                    <a:pt x="458" y="331"/>
                  </a:cubicBezTo>
                  <a:cubicBezTo>
                    <a:pt x="470" y="325"/>
                    <a:pt x="473" y="325"/>
                    <a:pt x="475" y="325"/>
                  </a:cubicBezTo>
                  <a:cubicBezTo>
                    <a:pt x="476" y="326"/>
                    <a:pt x="478" y="327"/>
                    <a:pt x="479" y="328"/>
                  </a:cubicBezTo>
                  <a:cubicBezTo>
                    <a:pt x="482" y="335"/>
                    <a:pt x="484" y="337"/>
                    <a:pt x="401" y="389"/>
                  </a:cubicBezTo>
                  <a:cubicBezTo>
                    <a:pt x="442" y="365"/>
                    <a:pt x="449" y="362"/>
                    <a:pt x="453" y="363"/>
                  </a:cubicBezTo>
                  <a:cubicBezTo>
                    <a:pt x="455" y="363"/>
                    <a:pt x="456" y="365"/>
                    <a:pt x="457" y="366"/>
                  </a:cubicBezTo>
                  <a:cubicBezTo>
                    <a:pt x="460" y="372"/>
                    <a:pt x="459" y="374"/>
                    <a:pt x="427" y="396"/>
                  </a:cubicBezTo>
                  <a:cubicBezTo>
                    <a:pt x="413" y="406"/>
                    <a:pt x="396" y="417"/>
                    <a:pt x="378" y="429"/>
                  </a:cubicBezTo>
                  <a:cubicBezTo>
                    <a:pt x="459" y="379"/>
                    <a:pt x="463" y="378"/>
                    <a:pt x="467" y="379"/>
                  </a:cubicBezTo>
                  <a:cubicBezTo>
                    <a:pt x="469" y="379"/>
                    <a:pt x="470" y="381"/>
                    <a:pt x="471" y="382"/>
                  </a:cubicBezTo>
                  <a:cubicBezTo>
                    <a:pt x="474" y="388"/>
                    <a:pt x="472" y="390"/>
                    <a:pt x="444" y="410"/>
                  </a:cubicBezTo>
                  <a:cubicBezTo>
                    <a:pt x="439" y="413"/>
                    <a:pt x="433" y="418"/>
                    <a:pt x="427" y="422"/>
                  </a:cubicBezTo>
                  <a:cubicBezTo>
                    <a:pt x="474" y="393"/>
                    <a:pt x="477" y="392"/>
                    <a:pt x="481" y="393"/>
                  </a:cubicBezTo>
                  <a:cubicBezTo>
                    <a:pt x="483" y="394"/>
                    <a:pt x="484" y="395"/>
                    <a:pt x="485" y="396"/>
                  </a:cubicBezTo>
                  <a:cubicBezTo>
                    <a:pt x="488" y="402"/>
                    <a:pt x="485" y="405"/>
                    <a:pt x="461" y="422"/>
                  </a:cubicBezTo>
                  <a:cubicBezTo>
                    <a:pt x="455" y="427"/>
                    <a:pt x="447" y="432"/>
                    <a:pt x="440" y="438"/>
                  </a:cubicBezTo>
                  <a:cubicBezTo>
                    <a:pt x="477" y="416"/>
                    <a:pt x="478" y="416"/>
                    <a:pt x="481" y="417"/>
                  </a:cubicBezTo>
                  <a:cubicBezTo>
                    <a:pt x="483" y="417"/>
                    <a:pt x="484" y="418"/>
                    <a:pt x="485" y="420"/>
                  </a:cubicBezTo>
                  <a:cubicBezTo>
                    <a:pt x="488" y="425"/>
                    <a:pt x="488" y="425"/>
                    <a:pt x="448" y="459"/>
                  </a:cubicBezTo>
                  <a:cubicBezTo>
                    <a:pt x="471" y="444"/>
                    <a:pt x="472" y="445"/>
                    <a:pt x="475" y="445"/>
                  </a:cubicBezTo>
                  <a:cubicBezTo>
                    <a:pt x="477" y="446"/>
                    <a:pt x="478" y="447"/>
                    <a:pt x="479" y="448"/>
                  </a:cubicBezTo>
                  <a:cubicBezTo>
                    <a:pt x="482" y="453"/>
                    <a:pt x="482" y="454"/>
                    <a:pt x="451" y="480"/>
                  </a:cubicBezTo>
                  <a:cubicBezTo>
                    <a:pt x="470" y="469"/>
                    <a:pt x="471" y="469"/>
                    <a:pt x="473" y="469"/>
                  </a:cubicBezTo>
                  <a:cubicBezTo>
                    <a:pt x="475" y="470"/>
                    <a:pt x="476" y="471"/>
                    <a:pt x="477" y="472"/>
                  </a:cubicBezTo>
                  <a:cubicBezTo>
                    <a:pt x="479" y="475"/>
                    <a:pt x="479" y="475"/>
                    <a:pt x="471" y="492"/>
                  </a:cubicBezTo>
                  <a:cubicBezTo>
                    <a:pt x="470" y="493"/>
                    <a:pt x="469" y="494"/>
                    <a:pt x="469" y="495"/>
                  </a:cubicBezTo>
                  <a:cubicBezTo>
                    <a:pt x="470" y="496"/>
                    <a:pt x="471" y="497"/>
                    <a:pt x="471" y="498"/>
                  </a:cubicBezTo>
                  <a:cubicBezTo>
                    <a:pt x="473" y="501"/>
                    <a:pt x="472" y="504"/>
                    <a:pt x="469" y="506"/>
                  </a:cubicBezTo>
                  <a:cubicBezTo>
                    <a:pt x="469" y="506"/>
                    <a:pt x="468" y="506"/>
                    <a:pt x="468" y="507"/>
                  </a:cubicBezTo>
                  <a:cubicBezTo>
                    <a:pt x="467" y="507"/>
                    <a:pt x="466" y="508"/>
                    <a:pt x="464" y="509"/>
                  </a:cubicBezTo>
                  <a:cubicBezTo>
                    <a:pt x="459" y="512"/>
                    <a:pt x="458" y="513"/>
                    <a:pt x="455" y="512"/>
                  </a:cubicBezTo>
                  <a:cubicBezTo>
                    <a:pt x="454" y="512"/>
                    <a:pt x="453" y="511"/>
                    <a:pt x="452" y="509"/>
                  </a:cubicBezTo>
                  <a:cubicBezTo>
                    <a:pt x="450" y="506"/>
                    <a:pt x="450" y="506"/>
                    <a:pt x="458" y="490"/>
                  </a:cubicBezTo>
                  <a:cubicBezTo>
                    <a:pt x="452" y="493"/>
                    <a:pt x="446" y="497"/>
                    <a:pt x="440" y="500"/>
                  </a:cubicBezTo>
                  <a:cubicBezTo>
                    <a:pt x="410" y="519"/>
                    <a:pt x="405" y="521"/>
                    <a:pt x="402" y="521"/>
                  </a:cubicBezTo>
                  <a:close/>
                  <a:moveTo>
                    <a:pt x="201" y="322"/>
                  </a:moveTo>
                  <a:cubicBezTo>
                    <a:pt x="167" y="342"/>
                    <a:pt x="134" y="362"/>
                    <a:pt x="106" y="380"/>
                  </a:cubicBezTo>
                  <a:cubicBezTo>
                    <a:pt x="135" y="362"/>
                    <a:pt x="168" y="342"/>
                    <a:pt x="201" y="3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4000" tIns="144000" rIns="180000" bIns="45720" numCol="1" anchor="ctr" anchorCtr="0" compatLnSpc="1">
              <a:prstTxWarp prst="textNoShape">
                <a:avLst/>
              </a:prstTxWarp>
            </a:bodyPr>
            <a:lstStyle/>
            <a:p>
              <a:pPr algn="ctr">
                <a:lnSpc>
                  <a:spcPct val="80000"/>
                </a:lnSpc>
              </a:pPr>
              <a:r>
                <a:rPr lang="en-US" sz="1200" dirty="0"/>
                <a:t>Finding “Barriers” for further Evolution</a:t>
              </a:r>
            </a:p>
          </p:txBody>
        </p:sp>
        <p:sp>
          <p:nvSpPr>
            <p:cNvPr id="75" name="Freeform 318"/>
            <p:cNvSpPr>
              <a:spLocks/>
            </p:cNvSpPr>
            <p:nvPr/>
          </p:nvSpPr>
          <p:spPr bwMode="gray">
            <a:xfrm>
              <a:off x="5604668" y="-2399505"/>
              <a:ext cx="360363" cy="704850"/>
            </a:xfrm>
            <a:custGeom>
              <a:avLst/>
              <a:gdLst>
                <a:gd name="T0" fmla="*/ 21 w 96"/>
                <a:gd name="T1" fmla="*/ 188 h 188"/>
                <a:gd name="T2" fmla="*/ 20 w 96"/>
                <a:gd name="T3" fmla="*/ 188 h 188"/>
                <a:gd name="T4" fmla="*/ 16 w 96"/>
                <a:gd name="T5" fmla="*/ 185 h 188"/>
                <a:gd name="T6" fmla="*/ 39 w 96"/>
                <a:gd name="T7" fmla="*/ 156 h 188"/>
                <a:gd name="T8" fmla="*/ 22 w 96"/>
                <a:gd name="T9" fmla="*/ 163 h 188"/>
                <a:gd name="T10" fmla="*/ 19 w 96"/>
                <a:gd name="T11" fmla="*/ 160 h 188"/>
                <a:gd name="T12" fmla="*/ 45 w 96"/>
                <a:gd name="T13" fmla="*/ 128 h 188"/>
                <a:gd name="T14" fmla="*/ 6 w 96"/>
                <a:gd name="T15" fmla="*/ 148 h 188"/>
                <a:gd name="T16" fmla="*/ 2 w 96"/>
                <a:gd name="T17" fmla="*/ 146 h 188"/>
                <a:gd name="T18" fmla="*/ 21 w 96"/>
                <a:gd name="T19" fmla="*/ 119 h 188"/>
                <a:gd name="T20" fmla="*/ 10 w 96"/>
                <a:gd name="T21" fmla="*/ 122 h 188"/>
                <a:gd name="T22" fmla="*/ 7 w 96"/>
                <a:gd name="T23" fmla="*/ 120 h 188"/>
                <a:gd name="T24" fmla="*/ 26 w 96"/>
                <a:gd name="T25" fmla="*/ 91 h 188"/>
                <a:gd name="T26" fmla="*/ 19 w 96"/>
                <a:gd name="T27" fmla="*/ 93 h 188"/>
                <a:gd name="T28" fmla="*/ 15 w 96"/>
                <a:gd name="T29" fmla="*/ 90 h 188"/>
                <a:gd name="T30" fmla="*/ 28 w 96"/>
                <a:gd name="T31" fmla="*/ 65 h 188"/>
                <a:gd name="T32" fmla="*/ 11 w 96"/>
                <a:gd name="T33" fmla="*/ 73 h 188"/>
                <a:gd name="T34" fmla="*/ 7 w 96"/>
                <a:gd name="T35" fmla="*/ 70 h 188"/>
                <a:gd name="T36" fmla="*/ 15 w 96"/>
                <a:gd name="T37" fmla="*/ 52 h 188"/>
                <a:gd name="T38" fmla="*/ 6 w 96"/>
                <a:gd name="T39" fmla="*/ 54 h 188"/>
                <a:gd name="T40" fmla="*/ 3 w 96"/>
                <a:gd name="T41" fmla="*/ 52 h 188"/>
                <a:gd name="T42" fmla="*/ 17 w 96"/>
                <a:gd name="T43" fmla="*/ 28 h 188"/>
                <a:gd name="T44" fmla="*/ 14 w 96"/>
                <a:gd name="T45" fmla="*/ 28 h 188"/>
                <a:gd name="T46" fmla="*/ 16 w 96"/>
                <a:gd name="T47" fmla="*/ 22 h 188"/>
                <a:gd name="T48" fmla="*/ 13 w 96"/>
                <a:gd name="T49" fmla="*/ 17 h 188"/>
                <a:gd name="T50" fmla="*/ 24 w 96"/>
                <a:gd name="T51" fmla="*/ 10 h 188"/>
                <a:gd name="T52" fmla="*/ 33 w 96"/>
                <a:gd name="T53" fmla="*/ 5 h 188"/>
                <a:gd name="T54" fmla="*/ 45 w 96"/>
                <a:gd name="T55" fmla="*/ 5 h 188"/>
                <a:gd name="T56" fmla="*/ 32 w 96"/>
                <a:gd name="T57" fmla="*/ 28 h 188"/>
                <a:gd name="T58" fmla="*/ 35 w 96"/>
                <a:gd name="T59" fmla="*/ 28 h 188"/>
                <a:gd name="T60" fmla="*/ 39 w 96"/>
                <a:gd name="T61" fmla="*/ 31 h 188"/>
                <a:gd name="T62" fmla="*/ 31 w 96"/>
                <a:gd name="T63" fmla="*/ 49 h 188"/>
                <a:gd name="T64" fmla="*/ 50 w 96"/>
                <a:gd name="T65" fmla="*/ 40 h 188"/>
                <a:gd name="T66" fmla="*/ 54 w 96"/>
                <a:gd name="T67" fmla="*/ 43 h 188"/>
                <a:gd name="T68" fmla="*/ 41 w 96"/>
                <a:gd name="T69" fmla="*/ 68 h 188"/>
                <a:gd name="T70" fmla="*/ 40 w 96"/>
                <a:gd name="T71" fmla="*/ 69 h 188"/>
                <a:gd name="T72" fmla="*/ 56 w 96"/>
                <a:gd name="T73" fmla="*/ 61 h 188"/>
                <a:gd name="T74" fmla="*/ 60 w 96"/>
                <a:gd name="T75" fmla="*/ 64 h 188"/>
                <a:gd name="T76" fmla="*/ 41 w 96"/>
                <a:gd name="T77" fmla="*/ 93 h 188"/>
                <a:gd name="T78" fmla="*/ 54 w 96"/>
                <a:gd name="T79" fmla="*/ 87 h 188"/>
                <a:gd name="T80" fmla="*/ 58 w 96"/>
                <a:gd name="T81" fmla="*/ 90 h 188"/>
                <a:gd name="T82" fmla="*/ 38 w 96"/>
                <a:gd name="T83" fmla="*/ 118 h 188"/>
                <a:gd name="T84" fmla="*/ 48 w 96"/>
                <a:gd name="T85" fmla="*/ 112 h 188"/>
                <a:gd name="T86" fmla="*/ 89 w 96"/>
                <a:gd name="T87" fmla="*/ 90 h 188"/>
                <a:gd name="T88" fmla="*/ 93 w 96"/>
                <a:gd name="T89" fmla="*/ 93 h 188"/>
                <a:gd name="T90" fmla="*/ 65 w 96"/>
                <a:gd name="T91" fmla="*/ 126 h 188"/>
                <a:gd name="T92" fmla="*/ 81 w 96"/>
                <a:gd name="T93" fmla="*/ 119 h 188"/>
                <a:gd name="T94" fmla="*/ 85 w 96"/>
                <a:gd name="T95" fmla="*/ 122 h 188"/>
                <a:gd name="T96" fmla="*/ 62 w 96"/>
                <a:gd name="T97" fmla="*/ 151 h 188"/>
                <a:gd name="T98" fmla="*/ 82 w 96"/>
                <a:gd name="T99" fmla="*/ 142 h 188"/>
                <a:gd name="T100" fmla="*/ 86 w 96"/>
                <a:gd name="T101" fmla="*/ 145 h 188"/>
                <a:gd name="T102" fmla="*/ 84 w 96"/>
                <a:gd name="T103" fmla="*/ 153 h 188"/>
                <a:gd name="T104" fmla="*/ 81 w 96"/>
                <a:gd name="T105" fmla="*/ 154 h 188"/>
                <a:gd name="T106" fmla="*/ 54 w 96"/>
                <a:gd name="T107" fmla="*/ 170 h 188"/>
                <a:gd name="T108" fmla="*/ 21 w 96"/>
                <a:gd name="T109"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188">
                  <a:moveTo>
                    <a:pt x="21" y="188"/>
                  </a:moveTo>
                  <a:cubicBezTo>
                    <a:pt x="21" y="188"/>
                    <a:pt x="20" y="188"/>
                    <a:pt x="20" y="188"/>
                  </a:cubicBezTo>
                  <a:cubicBezTo>
                    <a:pt x="18" y="188"/>
                    <a:pt x="17" y="187"/>
                    <a:pt x="16" y="185"/>
                  </a:cubicBezTo>
                  <a:cubicBezTo>
                    <a:pt x="13" y="181"/>
                    <a:pt x="13" y="180"/>
                    <a:pt x="39" y="156"/>
                  </a:cubicBezTo>
                  <a:cubicBezTo>
                    <a:pt x="26" y="164"/>
                    <a:pt x="25" y="164"/>
                    <a:pt x="22" y="163"/>
                  </a:cubicBezTo>
                  <a:cubicBezTo>
                    <a:pt x="21" y="163"/>
                    <a:pt x="19" y="162"/>
                    <a:pt x="19" y="160"/>
                  </a:cubicBezTo>
                  <a:cubicBezTo>
                    <a:pt x="16" y="155"/>
                    <a:pt x="15" y="155"/>
                    <a:pt x="45" y="128"/>
                  </a:cubicBezTo>
                  <a:cubicBezTo>
                    <a:pt x="9" y="149"/>
                    <a:pt x="9" y="149"/>
                    <a:pt x="6" y="148"/>
                  </a:cubicBezTo>
                  <a:cubicBezTo>
                    <a:pt x="4" y="148"/>
                    <a:pt x="3" y="147"/>
                    <a:pt x="2" y="146"/>
                  </a:cubicBezTo>
                  <a:cubicBezTo>
                    <a:pt x="0" y="141"/>
                    <a:pt x="0" y="141"/>
                    <a:pt x="21" y="119"/>
                  </a:cubicBezTo>
                  <a:cubicBezTo>
                    <a:pt x="13" y="123"/>
                    <a:pt x="13" y="123"/>
                    <a:pt x="10" y="122"/>
                  </a:cubicBezTo>
                  <a:cubicBezTo>
                    <a:pt x="9" y="122"/>
                    <a:pt x="7" y="121"/>
                    <a:pt x="7" y="120"/>
                  </a:cubicBezTo>
                  <a:cubicBezTo>
                    <a:pt x="4" y="115"/>
                    <a:pt x="4" y="115"/>
                    <a:pt x="26" y="91"/>
                  </a:cubicBezTo>
                  <a:cubicBezTo>
                    <a:pt x="21" y="94"/>
                    <a:pt x="20" y="94"/>
                    <a:pt x="19" y="93"/>
                  </a:cubicBezTo>
                  <a:cubicBezTo>
                    <a:pt x="17" y="93"/>
                    <a:pt x="16" y="92"/>
                    <a:pt x="15" y="90"/>
                  </a:cubicBezTo>
                  <a:cubicBezTo>
                    <a:pt x="13" y="86"/>
                    <a:pt x="13" y="86"/>
                    <a:pt x="28" y="65"/>
                  </a:cubicBezTo>
                  <a:cubicBezTo>
                    <a:pt x="13" y="73"/>
                    <a:pt x="13" y="73"/>
                    <a:pt x="11" y="73"/>
                  </a:cubicBezTo>
                  <a:cubicBezTo>
                    <a:pt x="9" y="72"/>
                    <a:pt x="8" y="71"/>
                    <a:pt x="7" y="70"/>
                  </a:cubicBezTo>
                  <a:cubicBezTo>
                    <a:pt x="5" y="67"/>
                    <a:pt x="5" y="66"/>
                    <a:pt x="15" y="52"/>
                  </a:cubicBezTo>
                  <a:cubicBezTo>
                    <a:pt x="9" y="55"/>
                    <a:pt x="8" y="55"/>
                    <a:pt x="6" y="54"/>
                  </a:cubicBezTo>
                  <a:cubicBezTo>
                    <a:pt x="5" y="54"/>
                    <a:pt x="3" y="53"/>
                    <a:pt x="3" y="52"/>
                  </a:cubicBezTo>
                  <a:cubicBezTo>
                    <a:pt x="0" y="48"/>
                    <a:pt x="0" y="48"/>
                    <a:pt x="17" y="28"/>
                  </a:cubicBezTo>
                  <a:cubicBezTo>
                    <a:pt x="16" y="28"/>
                    <a:pt x="15" y="28"/>
                    <a:pt x="14" y="28"/>
                  </a:cubicBezTo>
                  <a:cubicBezTo>
                    <a:pt x="16" y="22"/>
                    <a:pt x="16" y="22"/>
                    <a:pt x="16" y="22"/>
                  </a:cubicBezTo>
                  <a:cubicBezTo>
                    <a:pt x="13" y="17"/>
                    <a:pt x="13" y="17"/>
                    <a:pt x="13" y="17"/>
                  </a:cubicBezTo>
                  <a:cubicBezTo>
                    <a:pt x="14" y="16"/>
                    <a:pt x="19" y="13"/>
                    <a:pt x="24" y="10"/>
                  </a:cubicBezTo>
                  <a:cubicBezTo>
                    <a:pt x="33" y="5"/>
                    <a:pt x="33" y="5"/>
                    <a:pt x="33" y="5"/>
                  </a:cubicBezTo>
                  <a:cubicBezTo>
                    <a:pt x="37" y="3"/>
                    <a:pt x="42" y="0"/>
                    <a:pt x="45" y="5"/>
                  </a:cubicBezTo>
                  <a:cubicBezTo>
                    <a:pt x="47" y="9"/>
                    <a:pt x="47" y="9"/>
                    <a:pt x="32" y="28"/>
                  </a:cubicBezTo>
                  <a:cubicBezTo>
                    <a:pt x="33" y="27"/>
                    <a:pt x="34" y="28"/>
                    <a:pt x="35" y="28"/>
                  </a:cubicBezTo>
                  <a:cubicBezTo>
                    <a:pt x="37" y="28"/>
                    <a:pt x="38" y="29"/>
                    <a:pt x="39" y="31"/>
                  </a:cubicBezTo>
                  <a:cubicBezTo>
                    <a:pt x="41" y="34"/>
                    <a:pt x="41" y="34"/>
                    <a:pt x="31" y="49"/>
                  </a:cubicBezTo>
                  <a:cubicBezTo>
                    <a:pt x="47" y="39"/>
                    <a:pt x="47" y="39"/>
                    <a:pt x="50" y="40"/>
                  </a:cubicBezTo>
                  <a:cubicBezTo>
                    <a:pt x="52" y="41"/>
                    <a:pt x="53" y="42"/>
                    <a:pt x="54" y="43"/>
                  </a:cubicBezTo>
                  <a:cubicBezTo>
                    <a:pt x="56" y="47"/>
                    <a:pt x="56" y="47"/>
                    <a:pt x="41" y="68"/>
                  </a:cubicBezTo>
                  <a:cubicBezTo>
                    <a:pt x="40" y="68"/>
                    <a:pt x="40" y="68"/>
                    <a:pt x="40" y="69"/>
                  </a:cubicBezTo>
                  <a:cubicBezTo>
                    <a:pt x="53" y="61"/>
                    <a:pt x="54" y="61"/>
                    <a:pt x="56" y="61"/>
                  </a:cubicBezTo>
                  <a:cubicBezTo>
                    <a:pt x="58" y="62"/>
                    <a:pt x="59" y="63"/>
                    <a:pt x="60" y="64"/>
                  </a:cubicBezTo>
                  <a:cubicBezTo>
                    <a:pt x="62" y="69"/>
                    <a:pt x="62" y="69"/>
                    <a:pt x="41" y="93"/>
                  </a:cubicBezTo>
                  <a:cubicBezTo>
                    <a:pt x="51" y="86"/>
                    <a:pt x="52" y="87"/>
                    <a:pt x="54" y="87"/>
                  </a:cubicBezTo>
                  <a:cubicBezTo>
                    <a:pt x="56" y="88"/>
                    <a:pt x="57" y="89"/>
                    <a:pt x="58" y="90"/>
                  </a:cubicBezTo>
                  <a:cubicBezTo>
                    <a:pt x="60" y="95"/>
                    <a:pt x="60" y="95"/>
                    <a:pt x="38" y="118"/>
                  </a:cubicBezTo>
                  <a:cubicBezTo>
                    <a:pt x="41" y="116"/>
                    <a:pt x="45" y="114"/>
                    <a:pt x="48" y="112"/>
                  </a:cubicBezTo>
                  <a:cubicBezTo>
                    <a:pt x="86" y="90"/>
                    <a:pt x="86" y="90"/>
                    <a:pt x="89" y="90"/>
                  </a:cubicBezTo>
                  <a:cubicBezTo>
                    <a:pt x="91" y="91"/>
                    <a:pt x="92" y="92"/>
                    <a:pt x="93" y="93"/>
                  </a:cubicBezTo>
                  <a:cubicBezTo>
                    <a:pt x="96" y="98"/>
                    <a:pt x="96" y="98"/>
                    <a:pt x="65" y="126"/>
                  </a:cubicBezTo>
                  <a:cubicBezTo>
                    <a:pt x="78" y="119"/>
                    <a:pt x="78" y="119"/>
                    <a:pt x="81" y="119"/>
                  </a:cubicBezTo>
                  <a:cubicBezTo>
                    <a:pt x="82" y="120"/>
                    <a:pt x="84" y="121"/>
                    <a:pt x="85" y="122"/>
                  </a:cubicBezTo>
                  <a:cubicBezTo>
                    <a:pt x="87" y="127"/>
                    <a:pt x="87" y="127"/>
                    <a:pt x="62" y="151"/>
                  </a:cubicBezTo>
                  <a:cubicBezTo>
                    <a:pt x="78" y="141"/>
                    <a:pt x="79" y="141"/>
                    <a:pt x="82" y="142"/>
                  </a:cubicBezTo>
                  <a:cubicBezTo>
                    <a:pt x="83" y="142"/>
                    <a:pt x="85" y="143"/>
                    <a:pt x="86" y="145"/>
                  </a:cubicBezTo>
                  <a:cubicBezTo>
                    <a:pt x="87" y="148"/>
                    <a:pt x="86" y="151"/>
                    <a:pt x="84" y="153"/>
                  </a:cubicBezTo>
                  <a:cubicBezTo>
                    <a:pt x="83" y="154"/>
                    <a:pt x="82" y="154"/>
                    <a:pt x="81" y="154"/>
                  </a:cubicBezTo>
                  <a:cubicBezTo>
                    <a:pt x="77" y="156"/>
                    <a:pt x="64" y="164"/>
                    <a:pt x="54" y="170"/>
                  </a:cubicBezTo>
                  <a:cubicBezTo>
                    <a:pt x="29" y="186"/>
                    <a:pt x="24" y="188"/>
                    <a:pt x="21" y="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76" name="Freeform 328"/>
            <p:cNvSpPr>
              <a:spLocks/>
            </p:cNvSpPr>
            <p:nvPr/>
          </p:nvSpPr>
          <p:spPr bwMode="gray">
            <a:xfrm>
              <a:off x="5349081" y="-1127918"/>
              <a:ext cx="0" cy="14288"/>
            </a:xfrm>
            <a:custGeom>
              <a:avLst/>
              <a:gdLst>
                <a:gd name="T0" fmla="*/ 9 h 9"/>
                <a:gd name="T1" fmla="*/ 0 h 9"/>
                <a:gd name="T2" fmla="*/ 2 h 9"/>
                <a:gd name="T3" fmla="*/ 9 h 9"/>
              </a:gdLst>
              <a:ahLst/>
              <a:cxnLst>
                <a:cxn ang="0">
                  <a:pos x="0" y="T0"/>
                </a:cxn>
                <a:cxn ang="0">
                  <a:pos x="0" y="T1"/>
                </a:cxn>
                <a:cxn ang="0">
                  <a:pos x="0" y="T2"/>
                </a:cxn>
                <a:cxn ang="0">
                  <a:pos x="0" y="T3"/>
                </a:cxn>
              </a:cxnLst>
              <a:rect l="0" t="0" r="r" b="b"/>
              <a:pathLst>
                <a:path h="9">
                  <a:moveTo>
                    <a:pt x="0" y="9"/>
                  </a:moveTo>
                  <a:lnTo>
                    <a:pt x="0" y="0"/>
                  </a:lnTo>
                  <a:lnTo>
                    <a:pt x="0" y="2"/>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77" name="Freeform 329"/>
            <p:cNvSpPr>
              <a:spLocks/>
            </p:cNvSpPr>
            <p:nvPr/>
          </p:nvSpPr>
          <p:spPr bwMode="gray">
            <a:xfrm>
              <a:off x="5345906" y="42070"/>
              <a:ext cx="7938" cy="19050"/>
            </a:xfrm>
            <a:custGeom>
              <a:avLst/>
              <a:gdLst>
                <a:gd name="T0" fmla="*/ 1 w 2"/>
                <a:gd name="T1" fmla="*/ 0 h 5"/>
                <a:gd name="T2" fmla="*/ 0 w 2"/>
                <a:gd name="T3" fmla="*/ 4 h 5"/>
                <a:gd name="T4" fmla="*/ 1 w 2"/>
                <a:gd name="T5" fmla="*/ 0 h 5"/>
              </a:gdLst>
              <a:ahLst/>
              <a:cxnLst>
                <a:cxn ang="0">
                  <a:pos x="T0" y="T1"/>
                </a:cxn>
                <a:cxn ang="0">
                  <a:pos x="T2" y="T3"/>
                </a:cxn>
                <a:cxn ang="0">
                  <a:pos x="T4" y="T5"/>
                </a:cxn>
              </a:cxnLst>
              <a:rect l="0" t="0" r="r" b="b"/>
              <a:pathLst>
                <a:path w="2" h="5">
                  <a:moveTo>
                    <a:pt x="1" y="0"/>
                  </a:moveTo>
                  <a:cubicBezTo>
                    <a:pt x="2" y="4"/>
                    <a:pt x="0" y="3"/>
                    <a:pt x="0" y="4"/>
                  </a:cubicBezTo>
                  <a:cubicBezTo>
                    <a:pt x="0" y="0"/>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78" name="Freeform 331"/>
            <p:cNvSpPr>
              <a:spLocks/>
            </p:cNvSpPr>
            <p:nvPr/>
          </p:nvSpPr>
          <p:spPr bwMode="gray">
            <a:xfrm>
              <a:off x="5458618" y="-1659730"/>
              <a:ext cx="44450" cy="6350"/>
            </a:xfrm>
            <a:custGeom>
              <a:avLst/>
              <a:gdLst>
                <a:gd name="T0" fmla="*/ 8 w 12"/>
                <a:gd name="T1" fmla="*/ 1 h 2"/>
                <a:gd name="T2" fmla="*/ 3 w 12"/>
                <a:gd name="T3" fmla="*/ 1 h 2"/>
                <a:gd name="T4" fmla="*/ 8 w 12"/>
                <a:gd name="T5" fmla="*/ 1 h 2"/>
              </a:gdLst>
              <a:ahLst/>
              <a:cxnLst>
                <a:cxn ang="0">
                  <a:pos x="T0" y="T1"/>
                </a:cxn>
                <a:cxn ang="0">
                  <a:pos x="T2" y="T3"/>
                </a:cxn>
                <a:cxn ang="0">
                  <a:pos x="T4" y="T5"/>
                </a:cxn>
              </a:cxnLst>
              <a:rect l="0" t="0" r="r" b="b"/>
              <a:pathLst>
                <a:path w="12" h="2">
                  <a:moveTo>
                    <a:pt x="8" y="1"/>
                  </a:moveTo>
                  <a:cubicBezTo>
                    <a:pt x="0" y="1"/>
                    <a:pt x="12" y="2"/>
                    <a:pt x="3" y="1"/>
                  </a:cubicBezTo>
                  <a:cubicBezTo>
                    <a:pt x="4" y="1"/>
                    <a:pt x="5" y="0"/>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79" name="Freeform 332"/>
            <p:cNvSpPr>
              <a:spLocks/>
            </p:cNvSpPr>
            <p:nvPr/>
          </p:nvSpPr>
          <p:spPr bwMode="gray">
            <a:xfrm>
              <a:off x="5364956" y="-2358230"/>
              <a:ext cx="1751013" cy="2438400"/>
            </a:xfrm>
            <a:custGeom>
              <a:avLst/>
              <a:gdLst>
                <a:gd name="T0" fmla="*/ 15 w 467"/>
                <a:gd name="T1" fmla="*/ 428 h 650"/>
                <a:gd name="T2" fmla="*/ 17 w 467"/>
                <a:gd name="T3" fmla="*/ 562 h 650"/>
                <a:gd name="T4" fmla="*/ 19 w 467"/>
                <a:gd name="T5" fmla="*/ 626 h 650"/>
                <a:gd name="T6" fmla="*/ 147 w 467"/>
                <a:gd name="T7" fmla="*/ 637 h 650"/>
                <a:gd name="T8" fmla="*/ 194 w 467"/>
                <a:gd name="T9" fmla="*/ 638 h 650"/>
                <a:gd name="T10" fmla="*/ 279 w 467"/>
                <a:gd name="T11" fmla="*/ 635 h 650"/>
                <a:gd name="T12" fmla="*/ 340 w 467"/>
                <a:gd name="T13" fmla="*/ 638 h 650"/>
                <a:gd name="T14" fmla="*/ 388 w 467"/>
                <a:gd name="T15" fmla="*/ 636 h 650"/>
                <a:gd name="T16" fmla="*/ 445 w 467"/>
                <a:gd name="T17" fmla="*/ 633 h 650"/>
                <a:gd name="T18" fmla="*/ 457 w 467"/>
                <a:gd name="T19" fmla="*/ 633 h 650"/>
                <a:gd name="T20" fmla="*/ 453 w 467"/>
                <a:gd name="T21" fmla="*/ 625 h 650"/>
                <a:gd name="T22" fmla="*/ 453 w 467"/>
                <a:gd name="T23" fmla="*/ 577 h 650"/>
                <a:gd name="T24" fmla="*/ 453 w 467"/>
                <a:gd name="T25" fmla="*/ 523 h 650"/>
                <a:gd name="T26" fmla="*/ 452 w 467"/>
                <a:gd name="T27" fmla="*/ 467 h 650"/>
                <a:gd name="T28" fmla="*/ 451 w 467"/>
                <a:gd name="T29" fmla="*/ 407 h 650"/>
                <a:gd name="T30" fmla="*/ 454 w 467"/>
                <a:gd name="T31" fmla="*/ 341 h 650"/>
                <a:gd name="T32" fmla="*/ 453 w 467"/>
                <a:gd name="T33" fmla="*/ 284 h 650"/>
                <a:gd name="T34" fmla="*/ 452 w 467"/>
                <a:gd name="T35" fmla="*/ 259 h 650"/>
                <a:gd name="T36" fmla="*/ 452 w 467"/>
                <a:gd name="T37" fmla="*/ 247 h 650"/>
                <a:gd name="T38" fmla="*/ 454 w 467"/>
                <a:gd name="T39" fmla="*/ 194 h 650"/>
                <a:gd name="T40" fmla="*/ 453 w 467"/>
                <a:gd name="T41" fmla="*/ 189 h 650"/>
                <a:gd name="T42" fmla="*/ 425 w 467"/>
                <a:gd name="T43" fmla="*/ 195 h 650"/>
                <a:gd name="T44" fmla="*/ 349 w 467"/>
                <a:gd name="T45" fmla="*/ 197 h 650"/>
                <a:gd name="T46" fmla="*/ 304 w 467"/>
                <a:gd name="T47" fmla="*/ 195 h 650"/>
                <a:gd name="T48" fmla="*/ 205 w 467"/>
                <a:gd name="T49" fmla="*/ 197 h 650"/>
                <a:gd name="T50" fmla="*/ 201 w 467"/>
                <a:gd name="T51" fmla="*/ 197 h 650"/>
                <a:gd name="T52" fmla="*/ 191 w 467"/>
                <a:gd name="T53" fmla="*/ 190 h 650"/>
                <a:gd name="T54" fmla="*/ 183 w 467"/>
                <a:gd name="T55" fmla="*/ 173 h 650"/>
                <a:gd name="T56" fmla="*/ 169 w 467"/>
                <a:gd name="T57" fmla="*/ 149 h 650"/>
                <a:gd name="T58" fmla="*/ 143 w 467"/>
                <a:gd name="T59" fmla="*/ 112 h 650"/>
                <a:gd name="T60" fmla="*/ 132 w 467"/>
                <a:gd name="T61" fmla="*/ 94 h 650"/>
                <a:gd name="T62" fmla="*/ 120 w 467"/>
                <a:gd name="T63" fmla="*/ 77 h 650"/>
                <a:gd name="T64" fmla="*/ 109 w 467"/>
                <a:gd name="T65" fmla="*/ 50 h 650"/>
                <a:gd name="T66" fmla="*/ 92 w 467"/>
                <a:gd name="T67" fmla="*/ 24 h 650"/>
                <a:gd name="T68" fmla="*/ 78 w 467"/>
                <a:gd name="T69" fmla="*/ 10 h 650"/>
                <a:gd name="T70" fmla="*/ 94 w 467"/>
                <a:gd name="T71" fmla="*/ 4 h 650"/>
                <a:gd name="T72" fmla="*/ 92 w 467"/>
                <a:gd name="T73" fmla="*/ 4 h 650"/>
                <a:gd name="T74" fmla="*/ 92 w 467"/>
                <a:gd name="T75" fmla="*/ 31 h 650"/>
                <a:gd name="T76" fmla="*/ 91 w 467"/>
                <a:gd name="T77" fmla="*/ 84 h 650"/>
                <a:gd name="T78" fmla="*/ 93 w 467"/>
                <a:gd name="T79" fmla="*/ 122 h 650"/>
                <a:gd name="T80" fmla="*/ 92 w 467"/>
                <a:gd name="T81" fmla="*/ 183 h 650"/>
                <a:gd name="T82" fmla="*/ 54 w 467"/>
                <a:gd name="T83" fmla="*/ 191 h 650"/>
                <a:gd name="T84" fmla="*/ 68 w 467"/>
                <a:gd name="T85" fmla="*/ 187 h 650"/>
                <a:gd name="T86" fmla="*/ 88 w 467"/>
                <a:gd name="T87" fmla="*/ 189 h 650"/>
                <a:gd name="T88" fmla="*/ 86 w 467"/>
                <a:gd name="T89" fmla="*/ 142 h 650"/>
                <a:gd name="T90" fmla="*/ 81 w 467"/>
                <a:gd name="T91" fmla="*/ 4 h 650"/>
                <a:gd name="T92" fmla="*/ 89 w 467"/>
                <a:gd name="T93" fmla="*/ 3 h 650"/>
                <a:gd name="T94" fmla="*/ 125 w 467"/>
                <a:gd name="T95" fmla="*/ 59 h 650"/>
                <a:gd name="T96" fmla="*/ 200 w 467"/>
                <a:gd name="T97" fmla="*/ 177 h 650"/>
                <a:gd name="T98" fmla="*/ 201 w 467"/>
                <a:gd name="T99" fmla="*/ 183 h 650"/>
                <a:gd name="T100" fmla="*/ 287 w 467"/>
                <a:gd name="T101" fmla="*/ 184 h 650"/>
                <a:gd name="T102" fmla="*/ 380 w 467"/>
                <a:gd name="T103" fmla="*/ 181 h 650"/>
                <a:gd name="T104" fmla="*/ 457 w 467"/>
                <a:gd name="T105" fmla="*/ 182 h 650"/>
                <a:gd name="T106" fmla="*/ 465 w 467"/>
                <a:gd name="T107" fmla="*/ 190 h 650"/>
                <a:gd name="T108" fmla="*/ 466 w 467"/>
                <a:gd name="T109" fmla="*/ 390 h 650"/>
                <a:gd name="T110" fmla="*/ 464 w 467"/>
                <a:gd name="T111" fmla="*/ 476 h 650"/>
                <a:gd name="T112" fmla="*/ 462 w 467"/>
                <a:gd name="T113" fmla="*/ 623 h 650"/>
                <a:gd name="T114" fmla="*/ 457 w 467"/>
                <a:gd name="T115" fmla="*/ 644 h 650"/>
                <a:gd name="T116" fmla="*/ 247 w 467"/>
                <a:gd name="T117" fmla="*/ 648 h 650"/>
                <a:gd name="T118" fmla="*/ 18 w 467"/>
                <a:gd name="T119" fmla="*/ 646 h 650"/>
                <a:gd name="T120" fmla="*/ 17 w 467"/>
                <a:gd name="T121" fmla="*/ 646 h 650"/>
                <a:gd name="T122" fmla="*/ 7 w 467"/>
                <a:gd name="T123" fmla="*/ 56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7" h="650">
                  <a:moveTo>
                    <a:pt x="16" y="225"/>
                  </a:moveTo>
                  <a:cubicBezTo>
                    <a:pt x="19" y="249"/>
                    <a:pt x="15" y="281"/>
                    <a:pt x="18" y="307"/>
                  </a:cubicBezTo>
                  <a:cubicBezTo>
                    <a:pt x="18" y="310"/>
                    <a:pt x="16" y="306"/>
                    <a:pt x="16" y="313"/>
                  </a:cubicBezTo>
                  <a:cubicBezTo>
                    <a:pt x="19" y="339"/>
                    <a:pt x="17" y="380"/>
                    <a:pt x="15" y="411"/>
                  </a:cubicBezTo>
                  <a:cubicBezTo>
                    <a:pt x="15" y="409"/>
                    <a:pt x="15" y="409"/>
                    <a:pt x="15" y="409"/>
                  </a:cubicBezTo>
                  <a:cubicBezTo>
                    <a:pt x="14" y="415"/>
                    <a:pt x="16" y="422"/>
                    <a:pt x="16" y="429"/>
                  </a:cubicBezTo>
                  <a:cubicBezTo>
                    <a:pt x="16" y="429"/>
                    <a:pt x="15" y="427"/>
                    <a:pt x="15" y="428"/>
                  </a:cubicBezTo>
                  <a:cubicBezTo>
                    <a:pt x="16" y="430"/>
                    <a:pt x="15" y="439"/>
                    <a:pt x="16" y="442"/>
                  </a:cubicBezTo>
                  <a:cubicBezTo>
                    <a:pt x="16" y="445"/>
                    <a:pt x="15" y="444"/>
                    <a:pt x="14" y="448"/>
                  </a:cubicBezTo>
                  <a:cubicBezTo>
                    <a:pt x="16" y="451"/>
                    <a:pt x="16" y="451"/>
                    <a:pt x="16" y="451"/>
                  </a:cubicBezTo>
                  <a:cubicBezTo>
                    <a:pt x="19" y="461"/>
                    <a:pt x="15" y="476"/>
                    <a:pt x="17" y="489"/>
                  </a:cubicBezTo>
                  <a:cubicBezTo>
                    <a:pt x="17" y="489"/>
                    <a:pt x="17" y="487"/>
                    <a:pt x="16" y="488"/>
                  </a:cubicBezTo>
                  <a:cubicBezTo>
                    <a:pt x="18" y="511"/>
                    <a:pt x="18" y="538"/>
                    <a:pt x="18" y="563"/>
                  </a:cubicBezTo>
                  <a:cubicBezTo>
                    <a:pt x="18" y="562"/>
                    <a:pt x="17" y="561"/>
                    <a:pt x="17" y="562"/>
                  </a:cubicBezTo>
                  <a:cubicBezTo>
                    <a:pt x="18" y="563"/>
                    <a:pt x="18" y="571"/>
                    <a:pt x="19" y="578"/>
                  </a:cubicBezTo>
                  <a:cubicBezTo>
                    <a:pt x="17" y="581"/>
                    <a:pt x="20" y="589"/>
                    <a:pt x="19" y="597"/>
                  </a:cubicBezTo>
                  <a:cubicBezTo>
                    <a:pt x="19" y="596"/>
                    <a:pt x="19" y="596"/>
                    <a:pt x="19" y="596"/>
                  </a:cubicBezTo>
                  <a:cubicBezTo>
                    <a:pt x="20" y="602"/>
                    <a:pt x="18" y="605"/>
                    <a:pt x="20" y="609"/>
                  </a:cubicBezTo>
                  <a:cubicBezTo>
                    <a:pt x="19" y="613"/>
                    <a:pt x="19" y="613"/>
                    <a:pt x="19" y="613"/>
                  </a:cubicBezTo>
                  <a:cubicBezTo>
                    <a:pt x="21" y="615"/>
                    <a:pt x="18" y="621"/>
                    <a:pt x="19" y="626"/>
                  </a:cubicBezTo>
                  <a:cubicBezTo>
                    <a:pt x="19" y="626"/>
                    <a:pt x="19" y="626"/>
                    <a:pt x="19" y="626"/>
                  </a:cubicBezTo>
                  <a:cubicBezTo>
                    <a:pt x="19" y="630"/>
                    <a:pt x="18" y="632"/>
                    <a:pt x="19" y="637"/>
                  </a:cubicBezTo>
                  <a:cubicBezTo>
                    <a:pt x="19" y="637"/>
                    <a:pt x="19" y="637"/>
                    <a:pt x="19" y="637"/>
                  </a:cubicBezTo>
                  <a:cubicBezTo>
                    <a:pt x="25" y="635"/>
                    <a:pt x="33" y="637"/>
                    <a:pt x="32" y="635"/>
                  </a:cubicBezTo>
                  <a:cubicBezTo>
                    <a:pt x="35" y="636"/>
                    <a:pt x="23" y="636"/>
                    <a:pt x="28" y="638"/>
                  </a:cubicBezTo>
                  <a:cubicBezTo>
                    <a:pt x="60" y="636"/>
                    <a:pt x="93" y="636"/>
                    <a:pt x="125" y="636"/>
                  </a:cubicBezTo>
                  <a:cubicBezTo>
                    <a:pt x="128" y="637"/>
                    <a:pt x="131" y="637"/>
                    <a:pt x="132" y="638"/>
                  </a:cubicBezTo>
                  <a:cubicBezTo>
                    <a:pt x="135" y="637"/>
                    <a:pt x="144" y="637"/>
                    <a:pt x="147" y="637"/>
                  </a:cubicBezTo>
                  <a:cubicBezTo>
                    <a:pt x="145" y="637"/>
                    <a:pt x="149" y="637"/>
                    <a:pt x="150" y="637"/>
                  </a:cubicBezTo>
                  <a:cubicBezTo>
                    <a:pt x="156" y="638"/>
                    <a:pt x="157" y="636"/>
                    <a:pt x="163" y="636"/>
                  </a:cubicBezTo>
                  <a:cubicBezTo>
                    <a:pt x="161" y="637"/>
                    <a:pt x="160" y="637"/>
                    <a:pt x="161" y="638"/>
                  </a:cubicBezTo>
                  <a:cubicBezTo>
                    <a:pt x="166" y="637"/>
                    <a:pt x="173" y="637"/>
                    <a:pt x="180" y="636"/>
                  </a:cubicBezTo>
                  <a:cubicBezTo>
                    <a:pt x="179" y="637"/>
                    <a:pt x="177" y="637"/>
                    <a:pt x="177" y="637"/>
                  </a:cubicBezTo>
                  <a:cubicBezTo>
                    <a:pt x="185" y="636"/>
                    <a:pt x="190" y="638"/>
                    <a:pt x="197" y="637"/>
                  </a:cubicBezTo>
                  <a:cubicBezTo>
                    <a:pt x="194" y="638"/>
                    <a:pt x="194" y="638"/>
                    <a:pt x="194" y="638"/>
                  </a:cubicBezTo>
                  <a:cubicBezTo>
                    <a:pt x="204" y="639"/>
                    <a:pt x="197" y="636"/>
                    <a:pt x="206" y="636"/>
                  </a:cubicBezTo>
                  <a:cubicBezTo>
                    <a:pt x="204" y="637"/>
                    <a:pt x="204" y="637"/>
                    <a:pt x="204" y="637"/>
                  </a:cubicBezTo>
                  <a:cubicBezTo>
                    <a:pt x="212" y="636"/>
                    <a:pt x="225" y="636"/>
                    <a:pt x="233" y="636"/>
                  </a:cubicBezTo>
                  <a:cubicBezTo>
                    <a:pt x="233" y="636"/>
                    <a:pt x="233" y="636"/>
                    <a:pt x="233" y="636"/>
                  </a:cubicBezTo>
                  <a:cubicBezTo>
                    <a:pt x="242" y="636"/>
                    <a:pt x="251" y="636"/>
                    <a:pt x="260" y="636"/>
                  </a:cubicBezTo>
                  <a:cubicBezTo>
                    <a:pt x="264" y="636"/>
                    <a:pt x="259" y="638"/>
                    <a:pt x="268" y="638"/>
                  </a:cubicBezTo>
                  <a:cubicBezTo>
                    <a:pt x="268" y="636"/>
                    <a:pt x="284" y="637"/>
                    <a:pt x="279" y="635"/>
                  </a:cubicBezTo>
                  <a:cubicBezTo>
                    <a:pt x="287" y="635"/>
                    <a:pt x="299" y="636"/>
                    <a:pt x="304" y="635"/>
                  </a:cubicBezTo>
                  <a:cubicBezTo>
                    <a:pt x="301" y="636"/>
                    <a:pt x="308" y="637"/>
                    <a:pt x="302" y="638"/>
                  </a:cubicBezTo>
                  <a:cubicBezTo>
                    <a:pt x="307" y="639"/>
                    <a:pt x="307" y="639"/>
                    <a:pt x="307" y="639"/>
                  </a:cubicBezTo>
                  <a:cubicBezTo>
                    <a:pt x="306" y="639"/>
                    <a:pt x="301" y="638"/>
                    <a:pt x="303" y="639"/>
                  </a:cubicBezTo>
                  <a:cubicBezTo>
                    <a:pt x="306" y="639"/>
                    <a:pt x="316" y="639"/>
                    <a:pt x="319" y="639"/>
                  </a:cubicBezTo>
                  <a:cubicBezTo>
                    <a:pt x="325" y="638"/>
                    <a:pt x="331" y="636"/>
                    <a:pt x="340" y="635"/>
                  </a:cubicBezTo>
                  <a:cubicBezTo>
                    <a:pt x="336" y="636"/>
                    <a:pt x="343" y="637"/>
                    <a:pt x="340" y="638"/>
                  </a:cubicBezTo>
                  <a:cubicBezTo>
                    <a:pt x="354" y="634"/>
                    <a:pt x="354" y="634"/>
                    <a:pt x="354" y="634"/>
                  </a:cubicBezTo>
                  <a:cubicBezTo>
                    <a:pt x="357" y="634"/>
                    <a:pt x="354" y="636"/>
                    <a:pt x="359" y="635"/>
                  </a:cubicBezTo>
                  <a:cubicBezTo>
                    <a:pt x="359" y="635"/>
                    <a:pt x="361" y="634"/>
                    <a:pt x="362" y="634"/>
                  </a:cubicBezTo>
                  <a:cubicBezTo>
                    <a:pt x="364" y="634"/>
                    <a:pt x="376" y="634"/>
                    <a:pt x="377" y="635"/>
                  </a:cubicBezTo>
                  <a:cubicBezTo>
                    <a:pt x="379" y="636"/>
                    <a:pt x="372" y="636"/>
                    <a:pt x="376" y="636"/>
                  </a:cubicBezTo>
                  <a:cubicBezTo>
                    <a:pt x="382" y="636"/>
                    <a:pt x="382" y="636"/>
                    <a:pt x="388" y="636"/>
                  </a:cubicBezTo>
                  <a:cubicBezTo>
                    <a:pt x="388" y="636"/>
                    <a:pt x="388" y="636"/>
                    <a:pt x="388" y="636"/>
                  </a:cubicBezTo>
                  <a:cubicBezTo>
                    <a:pt x="392" y="636"/>
                    <a:pt x="400" y="635"/>
                    <a:pt x="396" y="634"/>
                  </a:cubicBezTo>
                  <a:cubicBezTo>
                    <a:pt x="393" y="634"/>
                    <a:pt x="397" y="635"/>
                    <a:pt x="393" y="635"/>
                  </a:cubicBezTo>
                  <a:cubicBezTo>
                    <a:pt x="395" y="634"/>
                    <a:pt x="403" y="634"/>
                    <a:pt x="409" y="634"/>
                  </a:cubicBezTo>
                  <a:cubicBezTo>
                    <a:pt x="407" y="634"/>
                    <a:pt x="407" y="634"/>
                    <a:pt x="406" y="635"/>
                  </a:cubicBezTo>
                  <a:cubicBezTo>
                    <a:pt x="414" y="633"/>
                    <a:pt x="423" y="633"/>
                    <a:pt x="432" y="632"/>
                  </a:cubicBezTo>
                  <a:cubicBezTo>
                    <a:pt x="432" y="632"/>
                    <a:pt x="428" y="634"/>
                    <a:pt x="427" y="633"/>
                  </a:cubicBezTo>
                  <a:cubicBezTo>
                    <a:pt x="433" y="634"/>
                    <a:pt x="439" y="634"/>
                    <a:pt x="445" y="633"/>
                  </a:cubicBezTo>
                  <a:cubicBezTo>
                    <a:pt x="453" y="633"/>
                    <a:pt x="453" y="633"/>
                    <a:pt x="453" y="633"/>
                  </a:cubicBezTo>
                  <a:cubicBezTo>
                    <a:pt x="455" y="633"/>
                    <a:pt x="455" y="633"/>
                    <a:pt x="455" y="633"/>
                  </a:cubicBezTo>
                  <a:cubicBezTo>
                    <a:pt x="456" y="633"/>
                    <a:pt x="456" y="633"/>
                    <a:pt x="456" y="633"/>
                  </a:cubicBezTo>
                  <a:cubicBezTo>
                    <a:pt x="457" y="633"/>
                    <a:pt x="457" y="633"/>
                    <a:pt x="457" y="633"/>
                  </a:cubicBezTo>
                  <a:cubicBezTo>
                    <a:pt x="457" y="633"/>
                    <a:pt x="457" y="633"/>
                    <a:pt x="457" y="633"/>
                  </a:cubicBezTo>
                  <a:cubicBezTo>
                    <a:pt x="457" y="633"/>
                    <a:pt x="457" y="633"/>
                    <a:pt x="457" y="633"/>
                  </a:cubicBezTo>
                  <a:cubicBezTo>
                    <a:pt x="457" y="633"/>
                    <a:pt x="457" y="633"/>
                    <a:pt x="457" y="633"/>
                  </a:cubicBezTo>
                  <a:cubicBezTo>
                    <a:pt x="457" y="633"/>
                    <a:pt x="457" y="633"/>
                    <a:pt x="457" y="633"/>
                  </a:cubicBezTo>
                  <a:cubicBezTo>
                    <a:pt x="455" y="635"/>
                    <a:pt x="461" y="629"/>
                    <a:pt x="453" y="637"/>
                  </a:cubicBezTo>
                  <a:cubicBezTo>
                    <a:pt x="453" y="637"/>
                    <a:pt x="453" y="637"/>
                    <a:pt x="453" y="637"/>
                  </a:cubicBezTo>
                  <a:cubicBezTo>
                    <a:pt x="453" y="637"/>
                    <a:pt x="453" y="637"/>
                    <a:pt x="453" y="637"/>
                  </a:cubicBezTo>
                  <a:cubicBezTo>
                    <a:pt x="453" y="634"/>
                    <a:pt x="453" y="634"/>
                    <a:pt x="453" y="634"/>
                  </a:cubicBezTo>
                  <a:cubicBezTo>
                    <a:pt x="453" y="635"/>
                    <a:pt x="452" y="634"/>
                    <a:pt x="452" y="634"/>
                  </a:cubicBezTo>
                  <a:cubicBezTo>
                    <a:pt x="452" y="629"/>
                    <a:pt x="454" y="629"/>
                    <a:pt x="453" y="625"/>
                  </a:cubicBezTo>
                  <a:cubicBezTo>
                    <a:pt x="454" y="625"/>
                    <a:pt x="453" y="621"/>
                    <a:pt x="453" y="617"/>
                  </a:cubicBezTo>
                  <a:cubicBezTo>
                    <a:pt x="452" y="615"/>
                    <a:pt x="453" y="616"/>
                    <a:pt x="453" y="619"/>
                  </a:cubicBezTo>
                  <a:cubicBezTo>
                    <a:pt x="453" y="614"/>
                    <a:pt x="451" y="593"/>
                    <a:pt x="452" y="581"/>
                  </a:cubicBezTo>
                  <a:cubicBezTo>
                    <a:pt x="452" y="581"/>
                    <a:pt x="451" y="573"/>
                    <a:pt x="451" y="571"/>
                  </a:cubicBezTo>
                  <a:cubicBezTo>
                    <a:pt x="452" y="572"/>
                    <a:pt x="452" y="572"/>
                    <a:pt x="452" y="572"/>
                  </a:cubicBezTo>
                  <a:cubicBezTo>
                    <a:pt x="453" y="569"/>
                    <a:pt x="452" y="562"/>
                    <a:pt x="453" y="562"/>
                  </a:cubicBezTo>
                  <a:cubicBezTo>
                    <a:pt x="451" y="556"/>
                    <a:pt x="454" y="585"/>
                    <a:pt x="453" y="577"/>
                  </a:cubicBezTo>
                  <a:cubicBezTo>
                    <a:pt x="454" y="575"/>
                    <a:pt x="451" y="565"/>
                    <a:pt x="453" y="567"/>
                  </a:cubicBezTo>
                  <a:cubicBezTo>
                    <a:pt x="453" y="562"/>
                    <a:pt x="451" y="556"/>
                    <a:pt x="452" y="551"/>
                  </a:cubicBezTo>
                  <a:cubicBezTo>
                    <a:pt x="452" y="552"/>
                    <a:pt x="454" y="555"/>
                    <a:pt x="454" y="551"/>
                  </a:cubicBezTo>
                  <a:cubicBezTo>
                    <a:pt x="454" y="543"/>
                    <a:pt x="453" y="549"/>
                    <a:pt x="453" y="542"/>
                  </a:cubicBezTo>
                  <a:cubicBezTo>
                    <a:pt x="452" y="538"/>
                    <a:pt x="452" y="538"/>
                    <a:pt x="452" y="538"/>
                  </a:cubicBezTo>
                  <a:cubicBezTo>
                    <a:pt x="451" y="538"/>
                    <a:pt x="453" y="531"/>
                    <a:pt x="451" y="534"/>
                  </a:cubicBezTo>
                  <a:cubicBezTo>
                    <a:pt x="452" y="533"/>
                    <a:pt x="451" y="522"/>
                    <a:pt x="453" y="523"/>
                  </a:cubicBezTo>
                  <a:cubicBezTo>
                    <a:pt x="454" y="524"/>
                    <a:pt x="454" y="524"/>
                    <a:pt x="454" y="524"/>
                  </a:cubicBezTo>
                  <a:cubicBezTo>
                    <a:pt x="454" y="521"/>
                    <a:pt x="453" y="519"/>
                    <a:pt x="452" y="516"/>
                  </a:cubicBezTo>
                  <a:cubicBezTo>
                    <a:pt x="452" y="515"/>
                    <a:pt x="452" y="515"/>
                    <a:pt x="453" y="515"/>
                  </a:cubicBezTo>
                  <a:cubicBezTo>
                    <a:pt x="450" y="514"/>
                    <a:pt x="453" y="507"/>
                    <a:pt x="451" y="502"/>
                  </a:cubicBezTo>
                  <a:cubicBezTo>
                    <a:pt x="452" y="495"/>
                    <a:pt x="451" y="484"/>
                    <a:pt x="453" y="481"/>
                  </a:cubicBezTo>
                  <a:cubicBezTo>
                    <a:pt x="452" y="475"/>
                    <a:pt x="451" y="470"/>
                    <a:pt x="452" y="464"/>
                  </a:cubicBezTo>
                  <a:cubicBezTo>
                    <a:pt x="452" y="465"/>
                    <a:pt x="452" y="467"/>
                    <a:pt x="452" y="467"/>
                  </a:cubicBezTo>
                  <a:cubicBezTo>
                    <a:pt x="453" y="463"/>
                    <a:pt x="452" y="462"/>
                    <a:pt x="452" y="458"/>
                  </a:cubicBezTo>
                  <a:cubicBezTo>
                    <a:pt x="452" y="459"/>
                    <a:pt x="453" y="450"/>
                    <a:pt x="454" y="446"/>
                  </a:cubicBezTo>
                  <a:cubicBezTo>
                    <a:pt x="453" y="441"/>
                    <a:pt x="452" y="442"/>
                    <a:pt x="452" y="442"/>
                  </a:cubicBezTo>
                  <a:cubicBezTo>
                    <a:pt x="454" y="437"/>
                    <a:pt x="450" y="426"/>
                    <a:pt x="452" y="420"/>
                  </a:cubicBezTo>
                  <a:cubicBezTo>
                    <a:pt x="452" y="422"/>
                    <a:pt x="453" y="428"/>
                    <a:pt x="454" y="423"/>
                  </a:cubicBezTo>
                  <a:cubicBezTo>
                    <a:pt x="456" y="418"/>
                    <a:pt x="452" y="413"/>
                    <a:pt x="453" y="405"/>
                  </a:cubicBezTo>
                  <a:cubicBezTo>
                    <a:pt x="451" y="407"/>
                    <a:pt x="451" y="407"/>
                    <a:pt x="451" y="407"/>
                  </a:cubicBezTo>
                  <a:cubicBezTo>
                    <a:pt x="452" y="404"/>
                    <a:pt x="450" y="395"/>
                    <a:pt x="452" y="396"/>
                  </a:cubicBezTo>
                  <a:cubicBezTo>
                    <a:pt x="451" y="393"/>
                    <a:pt x="453" y="386"/>
                    <a:pt x="451" y="387"/>
                  </a:cubicBezTo>
                  <a:cubicBezTo>
                    <a:pt x="452" y="374"/>
                    <a:pt x="450" y="355"/>
                    <a:pt x="453" y="347"/>
                  </a:cubicBezTo>
                  <a:cubicBezTo>
                    <a:pt x="453" y="345"/>
                    <a:pt x="453" y="340"/>
                    <a:pt x="452" y="341"/>
                  </a:cubicBezTo>
                  <a:cubicBezTo>
                    <a:pt x="451" y="344"/>
                    <a:pt x="453" y="345"/>
                    <a:pt x="452" y="347"/>
                  </a:cubicBezTo>
                  <a:cubicBezTo>
                    <a:pt x="452" y="345"/>
                    <a:pt x="452" y="344"/>
                    <a:pt x="452" y="344"/>
                  </a:cubicBezTo>
                  <a:cubicBezTo>
                    <a:pt x="452" y="340"/>
                    <a:pt x="452" y="337"/>
                    <a:pt x="454" y="341"/>
                  </a:cubicBezTo>
                  <a:cubicBezTo>
                    <a:pt x="455" y="331"/>
                    <a:pt x="451" y="331"/>
                    <a:pt x="451" y="319"/>
                  </a:cubicBezTo>
                  <a:cubicBezTo>
                    <a:pt x="452" y="320"/>
                    <a:pt x="452" y="319"/>
                    <a:pt x="452" y="316"/>
                  </a:cubicBezTo>
                  <a:cubicBezTo>
                    <a:pt x="451" y="309"/>
                    <a:pt x="451" y="309"/>
                    <a:pt x="451" y="309"/>
                  </a:cubicBezTo>
                  <a:cubicBezTo>
                    <a:pt x="451" y="302"/>
                    <a:pt x="453" y="305"/>
                    <a:pt x="454" y="305"/>
                  </a:cubicBezTo>
                  <a:cubicBezTo>
                    <a:pt x="454" y="301"/>
                    <a:pt x="454" y="296"/>
                    <a:pt x="453" y="294"/>
                  </a:cubicBezTo>
                  <a:cubicBezTo>
                    <a:pt x="454" y="289"/>
                    <a:pt x="454" y="289"/>
                    <a:pt x="454" y="289"/>
                  </a:cubicBezTo>
                  <a:cubicBezTo>
                    <a:pt x="453" y="292"/>
                    <a:pt x="453" y="285"/>
                    <a:pt x="453" y="284"/>
                  </a:cubicBezTo>
                  <a:cubicBezTo>
                    <a:pt x="453" y="285"/>
                    <a:pt x="453" y="285"/>
                    <a:pt x="453" y="285"/>
                  </a:cubicBezTo>
                  <a:cubicBezTo>
                    <a:pt x="454" y="285"/>
                    <a:pt x="454" y="280"/>
                    <a:pt x="454" y="278"/>
                  </a:cubicBezTo>
                  <a:cubicBezTo>
                    <a:pt x="453" y="278"/>
                    <a:pt x="452" y="283"/>
                    <a:pt x="452" y="286"/>
                  </a:cubicBezTo>
                  <a:cubicBezTo>
                    <a:pt x="452" y="284"/>
                    <a:pt x="452" y="280"/>
                    <a:pt x="451" y="278"/>
                  </a:cubicBezTo>
                  <a:cubicBezTo>
                    <a:pt x="452" y="278"/>
                    <a:pt x="452" y="271"/>
                    <a:pt x="452" y="268"/>
                  </a:cubicBezTo>
                  <a:cubicBezTo>
                    <a:pt x="452" y="264"/>
                    <a:pt x="451" y="263"/>
                    <a:pt x="451" y="262"/>
                  </a:cubicBezTo>
                  <a:cubicBezTo>
                    <a:pt x="452" y="262"/>
                    <a:pt x="451" y="256"/>
                    <a:pt x="452" y="259"/>
                  </a:cubicBezTo>
                  <a:cubicBezTo>
                    <a:pt x="452" y="261"/>
                    <a:pt x="452" y="262"/>
                    <a:pt x="452" y="264"/>
                  </a:cubicBezTo>
                  <a:cubicBezTo>
                    <a:pt x="453" y="262"/>
                    <a:pt x="454" y="262"/>
                    <a:pt x="453" y="257"/>
                  </a:cubicBezTo>
                  <a:cubicBezTo>
                    <a:pt x="452" y="253"/>
                    <a:pt x="450" y="258"/>
                    <a:pt x="451" y="251"/>
                  </a:cubicBezTo>
                  <a:cubicBezTo>
                    <a:pt x="452" y="253"/>
                    <a:pt x="452" y="253"/>
                    <a:pt x="452" y="254"/>
                  </a:cubicBezTo>
                  <a:cubicBezTo>
                    <a:pt x="453" y="248"/>
                    <a:pt x="453" y="248"/>
                    <a:pt x="453" y="248"/>
                  </a:cubicBezTo>
                  <a:cubicBezTo>
                    <a:pt x="452" y="247"/>
                    <a:pt x="452" y="247"/>
                    <a:pt x="452" y="247"/>
                  </a:cubicBezTo>
                  <a:cubicBezTo>
                    <a:pt x="452" y="246"/>
                    <a:pt x="452" y="247"/>
                    <a:pt x="452" y="247"/>
                  </a:cubicBezTo>
                  <a:cubicBezTo>
                    <a:pt x="451" y="245"/>
                    <a:pt x="452" y="236"/>
                    <a:pt x="451" y="235"/>
                  </a:cubicBezTo>
                  <a:cubicBezTo>
                    <a:pt x="451" y="231"/>
                    <a:pt x="452" y="228"/>
                    <a:pt x="452" y="224"/>
                  </a:cubicBezTo>
                  <a:cubicBezTo>
                    <a:pt x="452" y="225"/>
                    <a:pt x="452" y="225"/>
                    <a:pt x="452" y="225"/>
                  </a:cubicBezTo>
                  <a:cubicBezTo>
                    <a:pt x="452" y="221"/>
                    <a:pt x="452" y="216"/>
                    <a:pt x="451" y="212"/>
                  </a:cubicBezTo>
                  <a:cubicBezTo>
                    <a:pt x="452" y="212"/>
                    <a:pt x="452" y="212"/>
                    <a:pt x="452" y="212"/>
                  </a:cubicBezTo>
                  <a:cubicBezTo>
                    <a:pt x="452" y="210"/>
                    <a:pt x="451" y="205"/>
                    <a:pt x="451" y="202"/>
                  </a:cubicBezTo>
                  <a:cubicBezTo>
                    <a:pt x="452" y="197"/>
                    <a:pt x="455" y="201"/>
                    <a:pt x="454" y="194"/>
                  </a:cubicBezTo>
                  <a:cubicBezTo>
                    <a:pt x="454" y="193"/>
                    <a:pt x="453" y="192"/>
                    <a:pt x="453" y="191"/>
                  </a:cubicBezTo>
                  <a:cubicBezTo>
                    <a:pt x="453" y="190"/>
                    <a:pt x="453" y="190"/>
                    <a:pt x="453" y="190"/>
                  </a:cubicBezTo>
                  <a:cubicBezTo>
                    <a:pt x="453" y="190"/>
                    <a:pt x="453" y="190"/>
                    <a:pt x="453" y="190"/>
                  </a:cubicBezTo>
                  <a:cubicBezTo>
                    <a:pt x="453" y="190"/>
                    <a:pt x="453" y="190"/>
                    <a:pt x="453" y="190"/>
                  </a:cubicBezTo>
                  <a:cubicBezTo>
                    <a:pt x="453" y="189"/>
                    <a:pt x="453" y="189"/>
                    <a:pt x="453" y="189"/>
                  </a:cubicBezTo>
                  <a:cubicBezTo>
                    <a:pt x="453" y="189"/>
                    <a:pt x="453" y="189"/>
                    <a:pt x="453" y="189"/>
                  </a:cubicBezTo>
                  <a:cubicBezTo>
                    <a:pt x="453" y="189"/>
                    <a:pt x="453" y="189"/>
                    <a:pt x="453" y="189"/>
                  </a:cubicBezTo>
                  <a:cubicBezTo>
                    <a:pt x="453" y="189"/>
                    <a:pt x="453" y="189"/>
                    <a:pt x="453" y="189"/>
                  </a:cubicBezTo>
                  <a:cubicBezTo>
                    <a:pt x="452" y="188"/>
                    <a:pt x="461" y="197"/>
                    <a:pt x="457" y="194"/>
                  </a:cubicBezTo>
                  <a:cubicBezTo>
                    <a:pt x="457" y="194"/>
                    <a:pt x="457" y="194"/>
                    <a:pt x="457" y="194"/>
                  </a:cubicBezTo>
                  <a:cubicBezTo>
                    <a:pt x="457" y="194"/>
                    <a:pt x="457" y="194"/>
                    <a:pt x="457" y="194"/>
                  </a:cubicBezTo>
                  <a:cubicBezTo>
                    <a:pt x="456" y="194"/>
                    <a:pt x="456" y="194"/>
                    <a:pt x="456" y="194"/>
                  </a:cubicBezTo>
                  <a:cubicBezTo>
                    <a:pt x="455" y="195"/>
                    <a:pt x="455" y="195"/>
                    <a:pt x="456" y="196"/>
                  </a:cubicBezTo>
                  <a:cubicBezTo>
                    <a:pt x="446" y="195"/>
                    <a:pt x="434" y="197"/>
                    <a:pt x="425" y="195"/>
                  </a:cubicBezTo>
                  <a:cubicBezTo>
                    <a:pt x="423" y="195"/>
                    <a:pt x="424" y="196"/>
                    <a:pt x="421" y="196"/>
                  </a:cubicBezTo>
                  <a:cubicBezTo>
                    <a:pt x="407" y="195"/>
                    <a:pt x="390" y="197"/>
                    <a:pt x="378" y="195"/>
                  </a:cubicBezTo>
                  <a:cubicBezTo>
                    <a:pt x="383" y="195"/>
                    <a:pt x="379" y="194"/>
                    <a:pt x="379" y="193"/>
                  </a:cubicBezTo>
                  <a:cubicBezTo>
                    <a:pt x="375" y="194"/>
                    <a:pt x="374" y="192"/>
                    <a:pt x="373" y="194"/>
                  </a:cubicBezTo>
                  <a:cubicBezTo>
                    <a:pt x="374" y="195"/>
                    <a:pt x="373" y="195"/>
                    <a:pt x="377" y="196"/>
                  </a:cubicBezTo>
                  <a:cubicBezTo>
                    <a:pt x="369" y="196"/>
                    <a:pt x="355" y="196"/>
                    <a:pt x="350" y="195"/>
                  </a:cubicBezTo>
                  <a:cubicBezTo>
                    <a:pt x="353" y="196"/>
                    <a:pt x="351" y="196"/>
                    <a:pt x="349" y="197"/>
                  </a:cubicBezTo>
                  <a:cubicBezTo>
                    <a:pt x="350" y="195"/>
                    <a:pt x="343" y="195"/>
                    <a:pt x="338" y="195"/>
                  </a:cubicBezTo>
                  <a:cubicBezTo>
                    <a:pt x="337" y="196"/>
                    <a:pt x="337" y="196"/>
                    <a:pt x="337" y="196"/>
                  </a:cubicBezTo>
                  <a:cubicBezTo>
                    <a:pt x="334" y="195"/>
                    <a:pt x="334" y="195"/>
                    <a:pt x="334" y="195"/>
                  </a:cubicBezTo>
                  <a:cubicBezTo>
                    <a:pt x="332" y="196"/>
                    <a:pt x="332" y="197"/>
                    <a:pt x="327" y="196"/>
                  </a:cubicBezTo>
                  <a:cubicBezTo>
                    <a:pt x="327" y="196"/>
                    <a:pt x="327" y="196"/>
                    <a:pt x="326" y="195"/>
                  </a:cubicBezTo>
                  <a:cubicBezTo>
                    <a:pt x="321" y="196"/>
                    <a:pt x="314" y="197"/>
                    <a:pt x="308" y="197"/>
                  </a:cubicBezTo>
                  <a:cubicBezTo>
                    <a:pt x="304" y="195"/>
                    <a:pt x="304" y="195"/>
                    <a:pt x="304" y="195"/>
                  </a:cubicBezTo>
                  <a:cubicBezTo>
                    <a:pt x="301" y="195"/>
                    <a:pt x="297" y="196"/>
                    <a:pt x="301" y="197"/>
                  </a:cubicBezTo>
                  <a:cubicBezTo>
                    <a:pt x="292" y="196"/>
                    <a:pt x="286" y="196"/>
                    <a:pt x="283" y="194"/>
                  </a:cubicBezTo>
                  <a:cubicBezTo>
                    <a:pt x="267" y="197"/>
                    <a:pt x="243" y="198"/>
                    <a:pt x="224" y="197"/>
                  </a:cubicBezTo>
                  <a:cubicBezTo>
                    <a:pt x="225" y="197"/>
                    <a:pt x="225" y="197"/>
                    <a:pt x="225" y="197"/>
                  </a:cubicBezTo>
                  <a:cubicBezTo>
                    <a:pt x="220" y="196"/>
                    <a:pt x="222" y="198"/>
                    <a:pt x="219" y="197"/>
                  </a:cubicBezTo>
                  <a:cubicBezTo>
                    <a:pt x="220" y="197"/>
                    <a:pt x="215" y="196"/>
                    <a:pt x="219" y="195"/>
                  </a:cubicBezTo>
                  <a:cubicBezTo>
                    <a:pt x="212" y="194"/>
                    <a:pt x="210" y="196"/>
                    <a:pt x="205" y="197"/>
                  </a:cubicBezTo>
                  <a:cubicBezTo>
                    <a:pt x="204" y="198"/>
                    <a:pt x="209" y="196"/>
                    <a:pt x="208" y="197"/>
                  </a:cubicBezTo>
                  <a:cubicBezTo>
                    <a:pt x="207" y="197"/>
                    <a:pt x="205" y="197"/>
                    <a:pt x="202" y="197"/>
                  </a:cubicBezTo>
                  <a:cubicBezTo>
                    <a:pt x="201" y="197"/>
                    <a:pt x="201" y="197"/>
                    <a:pt x="201" y="197"/>
                  </a:cubicBezTo>
                  <a:cubicBezTo>
                    <a:pt x="201" y="197"/>
                    <a:pt x="201" y="197"/>
                    <a:pt x="201" y="197"/>
                  </a:cubicBezTo>
                  <a:cubicBezTo>
                    <a:pt x="201" y="197"/>
                    <a:pt x="201" y="197"/>
                    <a:pt x="201" y="197"/>
                  </a:cubicBezTo>
                  <a:cubicBezTo>
                    <a:pt x="201" y="197"/>
                    <a:pt x="201" y="197"/>
                    <a:pt x="201" y="197"/>
                  </a:cubicBezTo>
                  <a:cubicBezTo>
                    <a:pt x="201" y="197"/>
                    <a:pt x="201" y="197"/>
                    <a:pt x="201" y="197"/>
                  </a:cubicBezTo>
                  <a:cubicBezTo>
                    <a:pt x="202" y="198"/>
                    <a:pt x="188" y="190"/>
                    <a:pt x="194" y="193"/>
                  </a:cubicBezTo>
                  <a:cubicBezTo>
                    <a:pt x="194" y="193"/>
                    <a:pt x="194" y="193"/>
                    <a:pt x="194" y="193"/>
                  </a:cubicBezTo>
                  <a:cubicBezTo>
                    <a:pt x="194" y="193"/>
                    <a:pt x="194" y="193"/>
                    <a:pt x="194" y="193"/>
                  </a:cubicBezTo>
                  <a:cubicBezTo>
                    <a:pt x="194" y="193"/>
                    <a:pt x="194" y="193"/>
                    <a:pt x="194" y="193"/>
                  </a:cubicBezTo>
                  <a:cubicBezTo>
                    <a:pt x="194" y="193"/>
                    <a:pt x="194" y="193"/>
                    <a:pt x="194" y="193"/>
                  </a:cubicBezTo>
                  <a:cubicBezTo>
                    <a:pt x="193" y="192"/>
                    <a:pt x="193" y="192"/>
                    <a:pt x="193" y="192"/>
                  </a:cubicBezTo>
                  <a:cubicBezTo>
                    <a:pt x="192" y="191"/>
                    <a:pt x="192" y="190"/>
                    <a:pt x="191" y="190"/>
                  </a:cubicBezTo>
                  <a:cubicBezTo>
                    <a:pt x="191" y="188"/>
                    <a:pt x="192" y="189"/>
                    <a:pt x="193" y="190"/>
                  </a:cubicBezTo>
                  <a:cubicBezTo>
                    <a:pt x="191" y="186"/>
                    <a:pt x="191" y="186"/>
                    <a:pt x="191" y="186"/>
                  </a:cubicBezTo>
                  <a:cubicBezTo>
                    <a:pt x="189" y="181"/>
                    <a:pt x="200" y="195"/>
                    <a:pt x="198" y="189"/>
                  </a:cubicBezTo>
                  <a:cubicBezTo>
                    <a:pt x="196" y="186"/>
                    <a:pt x="196" y="186"/>
                    <a:pt x="196" y="186"/>
                  </a:cubicBezTo>
                  <a:cubicBezTo>
                    <a:pt x="195" y="182"/>
                    <a:pt x="203" y="194"/>
                    <a:pt x="198" y="185"/>
                  </a:cubicBezTo>
                  <a:cubicBezTo>
                    <a:pt x="195" y="182"/>
                    <a:pt x="191" y="180"/>
                    <a:pt x="193" y="183"/>
                  </a:cubicBezTo>
                  <a:cubicBezTo>
                    <a:pt x="188" y="176"/>
                    <a:pt x="188" y="182"/>
                    <a:pt x="183" y="173"/>
                  </a:cubicBezTo>
                  <a:cubicBezTo>
                    <a:pt x="182" y="170"/>
                    <a:pt x="187" y="180"/>
                    <a:pt x="187" y="177"/>
                  </a:cubicBezTo>
                  <a:cubicBezTo>
                    <a:pt x="185" y="173"/>
                    <a:pt x="181" y="170"/>
                    <a:pt x="180" y="166"/>
                  </a:cubicBezTo>
                  <a:cubicBezTo>
                    <a:pt x="182" y="170"/>
                    <a:pt x="178" y="168"/>
                    <a:pt x="177" y="165"/>
                  </a:cubicBezTo>
                  <a:cubicBezTo>
                    <a:pt x="174" y="161"/>
                    <a:pt x="179" y="167"/>
                    <a:pt x="176" y="161"/>
                  </a:cubicBezTo>
                  <a:cubicBezTo>
                    <a:pt x="174" y="161"/>
                    <a:pt x="170" y="155"/>
                    <a:pt x="173" y="161"/>
                  </a:cubicBezTo>
                  <a:cubicBezTo>
                    <a:pt x="170" y="159"/>
                    <a:pt x="169" y="154"/>
                    <a:pt x="166" y="151"/>
                  </a:cubicBezTo>
                  <a:cubicBezTo>
                    <a:pt x="166" y="149"/>
                    <a:pt x="173" y="156"/>
                    <a:pt x="169" y="149"/>
                  </a:cubicBezTo>
                  <a:cubicBezTo>
                    <a:pt x="169" y="151"/>
                    <a:pt x="162" y="142"/>
                    <a:pt x="163" y="146"/>
                  </a:cubicBezTo>
                  <a:cubicBezTo>
                    <a:pt x="162" y="143"/>
                    <a:pt x="162" y="143"/>
                    <a:pt x="164" y="144"/>
                  </a:cubicBezTo>
                  <a:cubicBezTo>
                    <a:pt x="162" y="140"/>
                    <a:pt x="157" y="136"/>
                    <a:pt x="158" y="134"/>
                  </a:cubicBezTo>
                  <a:cubicBezTo>
                    <a:pt x="156" y="133"/>
                    <a:pt x="156" y="133"/>
                    <a:pt x="156" y="133"/>
                  </a:cubicBezTo>
                  <a:cubicBezTo>
                    <a:pt x="156" y="132"/>
                    <a:pt x="155" y="130"/>
                    <a:pt x="154" y="128"/>
                  </a:cubicBezTo>
                  <a:cubicBezTo>
                    <a:pt x="152" y="124"/>
                    <a:pt x="146" y="118"/>
                    <a:pt x="148" y="117"/>
                  </a:cubicBezTo>
                  <a:cubicBezTo>
                    <a:pt x="147" y="116"/>
                    <a:pt x="142" y="109"/>
                    <a:pt x="143" y="112"/>
                  </a:cubicBezTo>
                  <a:cubicBezTo>
                    <a:pt x="145" y="117"/>
                    <a:pt x="147" y="117"/>
                    <a:pt x="147" y="121"/>
                  </a:cubicBezTo>
                  <a:cubicBezTo>
                    <a:pt x="147" y="117"/>
                    <a:pt x="143" y="114"/>
                    <a:pt x="141" y="112"/>
                  </a:cubicBezTo>
                  <a:cubicBezTo>
                    <a:pt x="141" y="111"/>
                    <a:pt x="141" y="111"/>
                    <a:pt x="141" y="111"/>
                  </a:cubicBezTo>
                  <a:cubicBezTo>
                    <a:pt x="140" y="109"/>
                    <a:pt x="138" y="106"/>
                    <a:pt x="137" y="105"/>
                  </a:cubicBezTo>
                  <a:cubicBezTo>
                    <a:pt x="138" y="106"/>
                    <a:pt x="138" y="105"/>
                    <a:pt x="137" y="104"/>
                  </a:cubicBezTo>
                  <a:cubicBezTo>
                    <a:pt x="135" y="103"/>
                    <a:pt x="135" y="103"/>
                    <a:pt x="135" y="103"/>
                  </a:cubicBezTo>
                  <a:cubicBezTo>
                    <a:pt x="131" y="96"/>
                    <a:pt x="136" y="100"/>
                    <a:pt x="132" y="94"/>
                  </a:cubicBezTo>
                  <a:cubicBezTo>
                    <a:pt x="135" y="98"/>
                    <a:pt x="135" y="98"/>
                    <a:pt x="135" y="98"/>
                  </a:cubicBezTo>
                  <a:cubicBezTo>
                    <a:pt x="134" y="97"/>
                    <a:pt x="134" y="95"/>
                    <a:pt x="132" y="92"/>
                  </a:cubicBezTo>
                  <a:cubicBezTo>
                    <a:pt x="130" y="91"/>
                    <a:pt x="128" y="89"/>
                    <a:pt x="126" y="89"/>
                  </a:cubicBezTo>
                  <a:cubicBezTo>
                    <a:pt x="124" y="86"/>
                    <a:pt x="126" y="87"/>
                    <a:pt x="123" y="84"/>
                  </a:cubicBezTo>
                  <a:cubicBezTo>
                    <a:pt x="127" y="88"/>
                    <a:pt x="127" y="88"/>
                    <a:pt x="127" y="88"/>
                  </a:cubicBezTo>
                  <a:cubicBezTo>
                    <a:pt x="128" y="88"/>
                    <a:pt x="127" y="84"/>
                    <a:pt x="124" y="79"/>
                  </a:cubicBezTo>
                  <a:cubicBezTo>
                    <a:pt x="122" y="76"/>
                    <a:pt x="117" y="72"/>
                    <a:pt x="120" y="77"/>
                  </a:cubicBezTo>
                  <a:cubicBezTo>
                    <a:pt x="118" y="75"/>
                    <a:pt x="117" y="71"/>
                    <a:pt x="119" y="73"/>
                  </a:cubicBezTo>
                  <a:cubicBezTo>
                    <a:pt x="115" y="67"/>
                    <a:pt x="118" y="74"/>
                    <a:pt x="115" y="70"/>
                  </a:cubicBezTo>
                  <a:cubicBezTo>
                    <a:pt x="114" y="67"/>
                    <a:pt x="111" y="61"/>
                    <a:pt x="110" y="57"/>
                  </a:cubicBezTo>
                  <a:cubicBezTo>
                    <a:pt x="114" y="61"/>
                    <a:pt x="114" y="61"/>
                    <a:pt x="114" y="61"/>
                  </a:cubicBezTo>
                  <a:cubicBezTo>
                    <a:pt x="112" y="57"/>
                    <a:pt x="112" y="57"/>
                    <a:pt x="112" y="57"/>
                  </a:cubicBezTo>
                  <a:cubicBezTo>
                    <a:pt x="116" y="61"/>
                    <a:pt x="112" y="55"/>
                    <a:pt x="114" y="56"/>
                  </a:cubicBezTo>
                  <a:cubicBezTo>
                    <a:pt x="113" y="54"/>
                    <a:pt x="111" y="51"/>
                    <a:pt x="109" y="50"/>
                  </a:cubicBezTo>
                  <a:cubicBezTo>
                    <a:pt x="112" y="57"/>
                    <a:pt x="102" y="44"/>
                    <a:pt x="102" y="47"/>
                  </a:cubicBezTo>
                  <a:cubicBezTo>
                    <a:pt x="96" y="38"/>
                    <a:pt x="102" y="39"/>
                    <a:pt x="94" y="31"/>
                  </a:cubicBezTo>
                  <a:cubicBezTo>
                    <a:pt x="94" y="33"/>
                    <a:pt x="90" y="29"/>
                    <a:pt x="94" y="35"/>
                  </a:cubicBezTo>
                  <a:cubicBezTo>
                    <a:pt x="91" y="29"/>
                    <a:pt x="90" y="32"/>
                    <a:pt x="87" y="25"/>
                  </a:cubicBezTo>
                  <a:cubicBezTo>
                    <a:pt x="91" y="29"/>
                    <a:pt x="85" y="19"/>
                    <a:pt x="91" y="25"/>
                  </a:cubicBezTo>
                  <a:cubicBezTo>
                    <a:pt x="90" y="25"/>
                    <a:pt x="93" y="29"/>
                    <a:pt x="94" y="30"/>
                  </a:cubicBezTo>
                  <a:cubicBezTo>
                    <a:pt x="93" y="27"/>
                    <a:pt x="96" y="30"/>
                    <a:pt x="92" y="24"/>
                  </a:cubicBezTo>
                  <a:cubicBezTo>
                    <a:pt x="90" y="20"/>
                    <a:pt x="87" y="16"/>
                    <a:pt x="86" y="17"/>
                  </a:cubicBezTo>
                  <a:cubicBezTo>
                    <a:pt x="85" y="18"/>
                    <a:pt x="90" y="22"/>
                    <a:pt x="87" y="21"/>
                  </a:cubicBezTo>
                  <a:cubicBezTo>
                    <a:pt x="83" y="14"/>
                    <a:pt x="83" y="12"/>
                    <a:pt x="80" y="10"/>
                  </a:cubicBezTo>
                  <a:cubicBezTo>
                    <a:pt x="83" y="14"/>
                    <a:pt x="82" y="16"/>
                    <a:pt x="82" y="17"/>
                  </a:cubicBezTo>
                  <a:cubicBezTo>
                    <a:pt x="78" y="12"/>
                    <a:pt x="78" y="12"/>
                    <a:pt x="78" y="12"/>
                  </a:cubicBezTo>
                  <a:cubicBezTo>
                    <a:pt x="79" y="12"/>
                    <a:pt x="79" y="12"/>
                    <a:pt x="79" y="12"/>
                  </a:cubicBezTo>
                  <a:cubicBezTo>
                    <a:pt x="79" y="11"/>
                    <a:pt x="78" y="10"/>
                    <a:pt x="78" y="10"/>
                  </a:cubicBezTo>
                  <a:cubicBezTo>
                    <a:pt x="77" y="9"/>
                    <a:pt x="77" y="9"/>
                    <a:pt x="77" y="9"/>
                  </a:cubicBezTo>
                  <a:cubicBezTo>
                    <a:pt x="77" y="9"/>
                    <a:pt x="77" y="9"/>
                    <a:pt x="77" y="9"/>
                  </a:cubicBezTo>
                  <a:cubicBezTo>
                    <a:pt x="77" y="9"/>
                    <a:pt x="77" y="9"/>
                    <a:pt x="77" y="9"/>
                  </a:cubicBezTo>
                  <a:cubicBezTo>
                    <a:pt x="77" y="9"/>
                    <a:pt x="77" y="9"/>
                    <a:pt x="77" y="9"/>
                  </a:cubicBezTo>
                  <a:cubicBezTo>
                    <a:pt x="77" y="9"/>
                    <a:pt x="77" y="9"/>
                    <a:pt x="77" y="9"/>
                  </a:cubicBezTo>
                  <a:cubicBezTo>
                    <a:pt x="77" y="9"/>
                    <a:pt x="77" y="9"/>
                    <a:pt x="77" y="9"/>
                  </a:cubicBezTo>
                  <a:cubicBezTo>
                    <a:pt x="85" y="7"/>
                    <a:pt x="61" y="14"/>
                    <a:pt x="94" y="4"/>
                  </a:cubicBezTo>
                  <a:cubicBezTo>
                    <a:pt x="94" y="4"/>
                    <a:pt x="94" y="4"/>
                    <a:pt x="94" y="4"/>
                  </a:cubicBezTo>
                  <a:cubicBezTo>
                    <a:pt x="94" y="4"/>
                    <a:pt x="94" y="4"/>
                    <a:pt x="94" y="4"/>
                  </a:cubicBezTo>
                  <a:cubicBezTo>
                    <a:pt x="94" y="4"/>
                    <a:pt x="94" y="4"/>
                    <a:pt x="94" y="4"/>
                  </a:cubicBezTo>
                  <a:cubicBezTo>
                    <a:pt x="94" y="5"/>
                    <a:pt x="94" y="6"/>
                    <a:pt x="94" y="6"/>
                  </a:cubicBezTo>
                  <a:cubicBezTo>
                    <a:pt x="95" y="7"/>
                    <a:pt x="95" y="7"/>
                    <a:pt x="95" y="12"/>
                  </a:cubicBezTo>
                  <a:cubicBezTo>
                    <a:pt x="94" y="16"/>
                    <a:pt x="94" y="16"/>
                    <a:pt x="94" y="16"/>
                  </a:cubicBezTo>
                  <a:cubicBezTo>
                    <a:pt x="92" y="14"/>
                    <a:pt x="94" y="3"/>
                    <a:pt x="92" y="4"/>
                  </a:cubicBezTo>
                  <a:cubicBezTo>
                    <a:pt x="92" y="10"/>
                    <a:pt x="93" y="12"/>
                    <a:pt x="93" y="18"/>
                  </a:cubicBezTo>
                  <a:cubicBezTo>
                    <a:pt x="93" y="17"/>
                    <a:pt x="92" y="15"/>
                    <a:pt x="92" y="14"/>
                  </a:cubicBezTo>
                  <a:cubicBezTo>
                    <a:pt x="92" y="16"/>
                    <a:pt x="89" y="18"/>
                    <a:pt x="91" y="27"/>
                  </a:cubicBezTo>
                  <a:cubicBezTo>
                    <a:pt x="92" y="31"/>
                    <a:pt x="92" y="28"/>
                    <a:pt x="93" y="28"/>
                  </a:cubicBezTo>
                  <a:cubicBezTo>
                    <a:pt x="94" y="38"/>
                    <a:pt x="94" y="41"/>
                    <a:pt x="95" y="47"/>
                  </a:cubicBezTo>
                  <a:cubicBezTo>
                    <a:pt x="93" y="46"/>
                    <a:pt x="95" y="58"/>
                    <a:pt x="93" y="51"/>
                  </a:cubicBezTo>
                  <a:cubicBezTo>
                    <a:pt x="94" y="48"/>
                    <a:pt x="93" y="34"/>
                    <a:pt x="92" y="31"/>
                  </a:cubicBezTo>
                  <a:cubicBezTo>
                    <a:pt x="90" y="34"/>
                    <a:pt x="92" y="23"/>
                    <a:pt x="90" y="21"/>
                  </a:cubicBezTo>
                  <a:cubicBezTo>
                    <a:pt x="90" y="29"/>
                    <a:pt x="88" y="28"/>
                    <a:pt x="87" y="30"/>
                  </a:cubicBezTo>
                  <a:cubicBezTo>
                    <a:pt x="87" y="32"/>
                    <a:pt x="87" y="34"/>
                    <a:pt x="88" y="35"/>
                  </a:cubicBezTo>
                  <a:cubicBezTo>
                    <a:pt x="89" y="36"/>
                    <a:pt x="89" y="33"/>
                    <a:pt x="90" y="33"/>
                  </a:cubicBezTo>
                  <a:cubicBezTo>
                    <a:pt x="90" y="42"/>
                    <a:pt x="91" y="50"/>
                    <a:pt x="92" y="55"/>
                  </a:cubicBezTo>
                  <a:cubicBezTo>
                    <a:pt x="92" y="58"/>
                    <a:pt x="90" y="57"/>
                    <a:pt x="90" y="53"/>
                  </a:cubicBezTo>
                  <a:cubicBezTo>
                    <a:pt x="91" y="64"/>
                    <a:pt x="91" y="75"/>
                    <a:pt x="91" y="84"/>
                  </a:cubicBezTo>
                  <a:cubicBezTo>
                    <a:pt x="93" y="78"/>
                    <a:pt x="92" y="95"/>
                    <a:pt x="93" y="91"/>
                  </a:cubicBezTo>
                  <a:cubicBezTo>
                    <a:pt x="94" y="86"/>
                    <a:pt x="95" y="81"/>
                    <a:pt x="96" y="84"/>
                  </a:cubicBezTo>
                  <a:cubicBezTo>
                    <a:pt x="96" y="87"/>
                    <a:pt x="95" y="84"/>
                    <a:pt x="95" y="85"/>
                  </a:cubicBezTo>
                  <a:cubicBezTo>
                    <a:pt x="96" y="90"/>
                    <a:pt x="93" y="92"/>
                    <a:pt x="95" y="96"/>
                  </a:cubicBezTo>
                  <a:cubicBezTo>
                    <a:pt x="94" y="87"/>
                    <a:pt x="92" y="94"/>
                    <a:pt x="91" y="93"/>
                  </a:cubicBezTo>
                  <a:cubicBezTo>
                    <a:pt x="92" y="99"/>
                    <a:pt x="90" y="92"/>
                    <a:pt x="90" y="99"/>
                  </a:cubicBezTo>
                  <a:cubicBezTo>
                    <a:pt x="91" y="106"/>
                    <a:pt x="92" y="114"/>
                    <a:pt x="93" y="122"/>
                  </a:cubicBezTo>
                  <a:cubicBezTo>
                    <a:pt x="92" y="131"/>
                    <a:pt x="93" y="145"/>
                    <a:pt x="94" y="154"/>
                  </a:cubicBezTo>
                  <a:cubicBezTo>
                    <a:pt x="93" y="158"/>
                    <a:pt x="91" y="155"/>
                    <a:pt x="91" y="160"/>
                  </a:cubicBezTo>
                  <a:cubicBezTo>
                    <a:pt x="91" y="166"/>
                    <a:pt x="93" y="156"/>
                    <a:pt x="92" y="164"/>
                  </a:cubicBezTo>
                  <a:cubicBezTo>
                    <a:pt x="92" y="164"/>
                    <a:pt x="92" y="164"/>
                    <a:pt x="92" y="164"/>
                  </a:cubicBezTo>
                  <a:cubicBezTo>
                    <a:pt x="92" y="166"/>
                    <a:pt x="91" y="179"/>
                    <a:pt x="94" y="181"/>
                  </a:cubicBezTo>
                  <a:cubicBezTo>
                    <a:pt x="92" y="179"/>
                    <a:pt x="92" y="179"/>
                    <a:pt x="92" y="179"/>
                  </a:cubicBezTo>
                  <a:cubicBezTo>
                    <a:pt x="92" y="180"/>
                    <a:pt x="92" y="182"/>
                    <a:pt x="92" y="183"/>
                  </a:cubicBezTo>
                  <a:cubicBezTo>
                    <a:pt x="92" y="183"/>
                    <a:pt x="91" y="185"/>
                    <a:pt x="91" y="182"/>
                  </a:cubicBezTo>
                  <a:cubicBezTo>
                    <a:pt x="90" y="185"/>
                    <a:pt x="92" y="189"/>
                    <a:pt x="90" y="189"/>
                  </a:cubicBezTo>
                  <a:cubicBezTo>
                    <a:pt x="87" y="190"/>
                    <a:pt x="84" y="190"/>
                    <a:pt x="81" y="190"/>
                  </a:cubicBezTo>
                  <a:cubicBezTo>
                    <a:pt x="85" y="191"/>
                    <a:pt x="85" y="191"/>
                    <a:pt x="85" y="191"/>
                  </a:cubicBezTo>
                  <a:cubicBezTo>
                    <a:pt x="75" y="192"/>
                    <a:pt x="69" y="191"/>
                    <a:pt x="60" y="191"/>
                  </a:cubicBezTo>
                  <a:cubicBezTo>
                    <a:pt x="60" y="190"/>
                    <a:pt x="60" y="190"/>
                    <a:pt x="60" y="190"/>
                  </a:cubicBezTo>
                  <a:cubicBezTo>
                    <a:pt x="54" y="191"/>
                    <a:pt x="54" y="191"/>
                    <a:pt x="54" y="191"/>
                  </a:cubicBezTo>
                  <a:cubicBezTo>
                    <a:pt x="56" y="190"/>
                    <a:pt x="51" y="189"/>
                    <a:pt x="48" y="190"/>
                  </a:cubicBezTo>
                  <a:cubicBezTo>
                    <a:pt x="62" y="187"/>
                    <a:pt x="62" y="187"/>
                    <a:pt x="62" y="187"/>
                  </a:cubicBezTo>
                  <a:cubicBezTo>
                    <a:pt x="66" y="188"/>
                    <a:pt x="58" y="189"/>
                    <a:pt x="60" y="190"/>
                  </a:cubicBezTo>
                  <a:cubicBezTo>
                    <a:pt x="62" y="191"/>
                    <a:pt x="71" y="190"/>
                    <a:pt x="72" y="189"/>
                  </a:cubicBezTo>
                  <a:cubicBezTo>
                    <a:pt x="69" y="189"/>
                    <a:pt x="69" y="189"/>
                    <a:pt x="66" y="190"/>
                  </a:cubicBezTo>
                  <a:cubicBezTo>
                    <a:pt x="65" y="188"/>
                    <a:pt x="70" y="188"/>
                    <a:pt x="73" y="187"/>
                  </a:cubicBezTo>
                  <a:cubicBezTo>
                    <a:pt x="71" y="187"/>
                    <a:pt x="69" y="187"/>
                    <a:pt x="68" y="187"/>
                  </a:cubicBezTo>
                  <a:cubicBezTo>
                    <a:pt x="72" y="187"/>
                    <a:pt x="75" y="187"/>
                    <a:pt x="81" y="187"/>
                  </a:cubicBezTo>
                  <a:cubicBezTo>
                    <a:pt x="77" y="187"/>
                    <a:pt x="83" y="188"/>
                    <a:pt x="81" y="188"/>
                  </a:cubicBezTo>
                  <a:cubicBezTo>
                    <a:pt x="82" y="187"/>
                    <a:pt x="83" y="187"/>
                    <a:pt x="85" y="187"/>
                  </a:cubicBezTo>
                  <a:cubicBezTo>
                    <a:pt x="86" y="187"/>
                    <a:pt x="88" y="186"/>
                    <a:pt x="89" y="186"/>
                  </a:cubicBezTo>
                  <a:cubicBezTo>
                    <a:pt x="90" y="186"/>
                    <a:pt x="90" y="186"/>
                    <a:pt x="90" y="186"/>
                  </a:cubicBezTo>
                  <a:cubicBezTo>
                    <a:pt x="89" y="188"/>
                    <a:pt x="94" y="184"/>
                    <a:pt x="88" y="189"/>
                  </a:cubicBezTo>
                  <a:cubicBezTo>
                    <a:pt x="88" y="189"/>
                    <a:pt x="88" y="189"/>
                    <a:pt x="88" y="189"/>
                  </a:cubicBezTo>
                  <a:cubicBezTo>
                    <a:pt x="88" y="186"/>
                    <a:pt x="88" y="186"/>
                    <a:pt x="88" y="186"/>
                  </a:cubicBezTo>
                  <a:cubicBezTo>
                    <a:pt x="89" y="181"/>
                    <a:pt x="87" y="173"/>
                    <a:pt x="87" y="165"/>
                  </a:cubicBezTo>
                  <a:cubicBezTo>
                    <a:pt x="88" y="168"/>
                    <a:pt x="89" y="172"/>
                    <a:pt x="90" y="177"/>
                  </a:cubicBezTo>
                  <a:cubicBezTo>
                    <a:pt x="90" y="172"/>
                    <a:pt x="90" y="172"/>
                    <a:pt x="90" y="167"/>
                  </a:cubicBezTo>
                  <a:cubicBezTo>
                    <a:pt x="89" y="164"/>
                    <a:pt x="88" y="163"/>
                    <a:pt x="87" y="156"/>
                  </a:cubicBezTo>
                  <a:cubicBezTo>
                    <a:pt x="88" y="156"/>
                    <a:pt x="88" y="156"/>
                    <a:pt x="88" y="156"/>
                  </a:cubicBezTo>
                  <a:cubicBezTo>
                    <a:pt x="87" y="150"/>
                    <a:pt x="86" y="150"/>
                    <a:pt x="86" y="142"/>
                  </a:cubicBezTo>
                  <a:cubicBezTo>
                    <a:pt x="86" y="129"/>
                    <a:pt x="85" y="116"/>
                    <a:pt x="85" y="106"/>
                  </a:cubicBezTo>
                  <a:cubicBezTo>
                    <a:pt x="86" y="105"/>
                    <a:pt x="86" y="105"/>
                    <a:pt x="86" y="105"/>
                  </a:cubicBezTo>
                  <a:cubicBezTo>
                    <a:pt x="84" y="100"/>
                    <a:pt x="85" y="87"/>
                    <a:pt x="84" y="79"/>
                  </a:cubicBezTo>
                  <a:cubicBezTo>
                    <a:pt x="84" y="67"/>
                    <a:pt x="82" y="52"/>
                    <a:pt x="83" y="45"/>
                  </a:cubicBezTo>
                  <a:cubicBezTo>
                    <a:pt x="82" y="34"/>
                    <a:pt x="82" y="24"/>
                    <a:pt x="81" y="13"/>
                  </a:cubicBezTo>
                  <a:cubicBezTo>
                    <a:pt x="81" y="5"/>
                    <a:pt x="81" y="5"/>
                    <a:pt x="81" y="5"/>
                  </a:cubicBezTo>
                  <a:cubicBezTo>
                    <a:pt x="81" y="4"/>
                    <a:pt x="81" y="4"/>
                    <a:pt x="81" y="4"/>
                  </a:cubicBezTo>
                  <a:cubicBezTo>
                    <a:pt x="81" y="4"/>
                    <a:pt x="81" y="4"/>
                    <a:pt x="81" y="4"/>
                  </a:cubicBezTo>
                  <a:cubicBezTo>
                    <a:pt x="79" y="5"/>
                    <a:pt x="95" y="0"/>
                    <a:pt x="88" y="2"/>
                  </a:cubicBezTo>
                  <a:cubicBezTo>
                    <a:pt x="88" y="2"/>
                    <a:pt x="88" y="2"/>
                    <a:pt x="88" y="2"/>
                  </a:cubicBezTo>
                  <a:cubicBezTo>
                    <a:pt x="88" y="2"/>
                    <a:pt x="88" y="2"/>
                    <a:pt x="88" y="2"/>
                  </a:cubicBezTo>
                  <a:cubicBezTo>
                    <a:pt x="88" y="2"/>
                    <a:pt x="88" y="2"/>
                    <a:pt x="88" y="2"/>
                  </a:cubicBezTo>
                  <a:cubicBezTo>
                    <a:pt x="88" y="2"/>
                    <a:pt x="88" y="2"/>
                    <a:pt x="88" y="2"/>
                  </a:cubicBezTo>
                  <a:cubicBezTo>
                    <a:pt x="89" y="3"/>
                    <a:pt x="89" y="3"/>
                    <a:pt x="89" y="3"/>
                  </a:cubicBezTo>
                  <a:cubicBezTo>
                    <a:pt x="90" y="4"/>
                    <a:pt x="90" y="4"/>
                    <a:pt x="90" y="4"/>
                  </a:cubicBezTo>
                  <a:cubicBezTo>
                    <a:pt x="92" y="8"/>
                    <a:pt x="92" y="8"/>
                    <a:pt x="92" y="8"/>
                  </a:cubicBezTo>
                  <a:cubicBezTo>
                    <a:pt x="95" y="12"/>
                    <a:pt x="98" y="17"/>
                    <a:pt x="101" y="22"/>
                  </a:cubicBezTo>
                  <a:cubicBezTo>
                    <a:pt x="98" y="20"/>
                    <a:pt x="98" y="20"/>
                    <a:pt x="98" y="20"/>
                  </a:cubicBezTo>
                  <a:cubicBezTo>
                    <a:pt x="101" y="23"/>
                    <a:pt x="98" y="22"/>
                    <a:pt x="101" y="26"/>
                  </a:cubicBezTo>
                  <a:cubicBezTo>
                    <a:pt x="99" y="21"/>
                    <a:pt x="105" y="30"/>
                    <a:pt x="107" y="32"/>
                  </a:cubicBezTo>
                  <a:cubicBezTo>
                    <a:pt x="112" y="41"/>
                    <a:pt x="120" y="52"/>
                    <a:pt x="125" y="59"/>
                  </a:cubicBezTo>
                  <a:cubicBezTo>
                    <a:pt x="125" y="60"/>
                    <a:pt x="125" y="60"/>
                    <a:pt x="125" y="60"/>
                  </a:cubicBezTo>
                  <a:cubicBezTo>
                    <a:pt x="131" y="66"/>
                    <a:pt x="136" y="77"/>
                    <a:pt x="142" y="87"/>
                  </a:cubicBezTo>
                  <a:cubicBezTo>
                    <a:pt x="142" y="88"/>
                    <a:pt x="142" y="90"/>
                    <a:pt x="144" y="93"/>
                  </a:cubicBezTo>
                  <a:cubicBezTo>
                    <a:pt x="149" y="97"/>
                    <a:pt x="151" y="100"/>
                    <a:pt x="156" y="108"/>
                  </a:cubicBezTo>
                  <a:cubicBezTo>
                    <a:pt x="160" y="113"/>
                    <a:pt x="165" y="123"/>
                    <a:pt x="168" y="129"/>
                  </a:cubicBezTo>
                  <a:cubicBezTo>
                    <a:pt x="176" y="139"/>
                    <a:pt x="183" y="149"/>
                    <a:pt x="190" y="160"/>
                  </a:cubicBezTo>
                  <a:cubicBezTo>
                    <a:pt x="200" y="177"/>
                    <a:pt x="200" y="177"/>
                    <a:pt x="200" y="177"/>
                  </a:cubicBezTo>
                  <a:cubicBezTo>
                    <a:pt x="205" y="185"/>
                    <a:pt x="205" y="185"/>
                    <a:pt x="205" y="185"/>
                  </a:cubicBezTo>
                  <a:cubicBezTo>
                    <a:pt x="206" y="186"/>
                    <a:pt x="206" y="186"/>
                    <a:pt x="206" y="186"/>
                  </a:cubicBezTo>
                  <a:cubicBezTo>
                    <a:pt x="206" y="186"/>
                    <a:pt x="206" y="186"/>
                    <a:pt x="206" y="186"/>
                  </a:cubicBezTo>
                  <a:cubicBezTo>
                    <a:pt x="206" y="186"/>
                    <a:pt x="206" y="186"/>
                    <a:pt x="206" y="186"/>
                  </a:cubicBezTo>
                  <a:cubicBezTo>
                    <a:pt x="207" y="187"/>
                    <a:pt x="196" y="180"/>
                    <a:pt x="201" y="183"/>
                  </a:cubicBezTo>
                  <a:cubicBezTo>
                    <a:pt x="201" y="183"/>
                    <a:pt x="201" y="183"/>
                    <a:pt x="201" y="183"/>
                  </a:cubicBezTo>
                  <a:cubicBezTo>
                    <a:pt x="201" y="183"/>
                    <a:pt x="201" y="183"/>
                    <a:pt x="201" y="183"/>
                  </a:cubicBezTo>
                  <a:cubicBezTo>
                    <a:pt x="201" y="183"/>
                    <a:pt x="201" y="183"/>
                    <a:pt x="201" y="183"/>
                  </a:cubicBezTo>
                  <a:cubicBezTo>
                    <a:pt x="202" y="183"/>
                    <a:pt x="202" y="183"/>
                    <a:pt x="202" y="183"/>
                  </a:cubicBezTo>
                  <a:cubicBezTo>
                    <a:pt x="204" y="183"/>
                    <a:pt x="204" y="183"/>
                    <a:pt x="204" y="183"/>
                  </a:cubicBezTo>
                  <a:cubicBezTo>
                    <a:pt x="209" y="183"/>
                    <a:pt x="209" y="183"/>
                    <a:pt x="209" y="183"/>
                  </a:cubicBezTo>
                  <a:cubicBezTo>
                    <a:pt x="211" y="184"/>
                    <a:pt x="211" y="184"/>
                    <a:pt x="211" y="184"/>
                  </a:cubicBezTo>
                  <a:cubicBezTo>
                    <a:pt x="236" y="181"/>
                    <a:pt x="268" y="183"/>
                    <a:pt x="289" y="182"/>
                  </a:cubicBezTo>
                  <a:cubicBezTo>
                    <a:pt x="287" y="184"/>
                    <a:pt x="287" y="184"/>
                    <a:pt x="287" y="184"/>
                  </a:cubicBezTo>
                  <a:cubicBezTo>
                    <a:pt x="294" y="185"/>
                    <a:pt x="303" y="184"/>
                    <a:pt x="301" y="182"/>
                  </a:cubicBezTo>
                  <a:cubicBezTo>
                    <a:pt x="308" y="183"/>
                    <a:pt x="318" y="181"/>
                    <a:pt x="322" y="183"/>
                  </a:cubicBezTo>
                  <a:cubicBezTo>
                    <a:pt x="329" y="183"/>
                    <a:pt x="331" y="182"/>
                    <a:pt x="336" y="182"/>
                  </a:cubicBezTo>
                  <a:cubicBezTo>
                    <a:pt x="350" y="183"/>
                    <a:pt x="356" y="182"/>
                    <a:pt x="369" y="182"/>
                  </a:cubicBezTo>
                  <a:cubicBezTo>
                    <a:pt x="365" y="182"/>
                    <a:pt x="365" y="182"/>
                    <a:pt x="365" y="182"/>
                  </a:cubicBezTo>
                  <a:cubicBezTo>
                    <a:pt x="364" y="182"/>
                    <a:pt x="364" y="183"/>
                    <a:pt x="367" y="183"/>
                  </a:cubicBezTo>
                  <a:cubicBezTo>
                    <a:pt x="372" y="183"/>
                    <a:pt x="385" y="184"/>
                    <a:pt x="380" y="181"/>
                  </a:cubicBezTo>
                  <a:cubicBezTo>
                    <a:pt x="394" y="183"/>
                    <a:pt x="413" y="180"/>
                    <a:pt x="427" y="182"/>
                  </a:cubicBezTo>
                  <a:cubicBezTo>
                    <a:pt x="425" y="182"/>
                    <a:pt x="429" y="181"/>
                    <a:pt x="430" y="181"/>
                  </a:cubicBezTo>
                  <a:cubicBezTo>
                    <a:pt x="436" y="181"/>
                    <a:pt x="443" y="181"/>
                    <a:pt x="449" y="181"/>
                  </a:cubicBezTo>
                  <a:cubicBezTo>
                    <a:pt x="453" y="182"/>
                    <a:pt x="453" y="182"/>
                    <a:pt x="453" y="182"/>
                  </a:cubicBezTo>
                  <a:cubicBezTo>
                    <a:pt x="455" y="182"/>
                    <a:pt x="455" y="182"/>
                    <a:pt x="455" y="182"/>
                  </a:cubicBezTo>
                  <a:cubicBezTo>
                    <a:pt x="456" y="182"/>
                    <a:pt x="456" y="182"/>
                    <a:pt x="456" y="182"/>
                  </a:cubicBezTo>
                  <a:cubicBezTo>
                    <a:pt x="457" y="182"/>
                    <a:pt x="457" y="182"/>
                    <a:pt x="457" y="182"/>
                  </a:cubicBezTo>
                  <a:cubicBezTo>
                    <a:pt x="457" y="182"/>
                    <a:pt x="457" y="182"/>
                    <a:pt x="457" y="182"/>
                  </a:cubicBezTo>
                  <a:cubicBezTo>
                    <a:pt x="457" y="182"/>
                    <a:pt x="457" y="182"/>
                    <a:pt x="457" y="182"/>
                  </a:cubicBezTo>
                  <a:cubicBezTo>
                    <a:pt x="457" y="182"/>
                    <a:pt x="457" y="182"/>
                    <a:pt x="457" y="182"/>
                  </a:cubicBezTo>
                  <a:cubicBezTo>
                    <a:pt x="457" y="182"/>
                    <a:pt x="457" y="182"/>
                    <a:pt x="457" y="182"/>
                  </a:cubicBezTo>
                  <a:cubicBezTo>
                    <a:pt x="461" y="185"/>
                    <a:pt x="449" y="174"/>
                    <a:pt x="465" y="189"/>
                  </a:cubicBezTo>
                  <a:cubicBezTo>
                    <a:pt x="465" y="189"/>
                    <a:pt x="465" y="189"/>
                    <a:pt x="465" y="189"/>
                  </a:cubicBezTo>
                  <a:cubicBezTo>
                    <a:pt x="465" y="190"/>
                    <a:pt x="465" y="190"/>
                    <a:pt x="465" y="190"/>
                  </a:cubicBezTo>
                  <a:cubicBezTo>
                    <a:pt x="465" y="192"/>
                    <a:pt x="465" y="195"/>
                    <a:pt x="465" y="198"/>
                  </a:cubicBezTo>
                  <a:cubicBezTo>
                    <a:pt x="465" y="200"/>
                    <a:pt x="464" y="194"/>
                    <a:pt x="464" y="199"/>
                  </a:cubicBezTo>
                  <a:cubicBezTo>
                    <a:pt x="464" y="202"/>
                    <a:pt x="465" y="200"/>
                    <a:pt x="465" y="203"/>
                  </a:cubicBezTo>
                  <a:cubicBezTo>
                    <a:pt x="467" y="223"/>
                    <a:pt x="464" y="244"/>
                    <a:pt x="464" y="262"/>
                  </a:cubicBezTo>
                  <a:cubicBezTo>
                    <a:pt x="466" y="294"/>
                    <a:pt x="465" y="327"/>
                    <a:pt x="465" y="358"/>
                  </a:cubicBezTo>
                  <a:cubicBezTo>
                    <a:pt x="465" y="358"/>
                    <a:pt x="465" y="358"/>
                    <a:pt x="465" y="358"/>
                  </a:cubicBezTo>
                  <a:cubicBezTo>
                    <a:pt x="467" y="368"/>
                    <a:pt x="463" y="382"/>
                    <a:pt x="466" y="390"/>
                  </a:cubicBezTo>
                  <a:cubicBezTo>
                    <a:pt x="465" y="393"/>
                    <a:pt x="465" y="400"/>
                    <a:pt x="465" y="398"/>
                  </a:cubicBezTo>
                  <a:cubicBezTo>
                    <a:pt x="466" y="406"/>
                    <a:pt x="463" y="421"/>
                    <a:pt x="465" y="433"/>
                  </a:cubicBezTo>
                  <a:cubicBezTo>
                    <a:pt x="465" y="432"/>
                    <a:pt x="465" y="431"/>
                    <a:pt x="465" y="430"/>
                  </a:cubicBezTo>
                  <a:cubicBezTo>
                    <a:pt x="464" y="442"/>
                    <a:pt x="465" y="452"/>
                    <a:pt x="464" y="465"/>
                  </a:cubicBezTo>
                  <a:cubicBezTo>
                    <a:pt x="464" y="464"/>
                    <a:pt x="464" y="462"/>
                    <a:pt x="463" y="461"/>
                  </a:cubicBezTo>
                  <a:cubicBezTo>
                    <a:pt x="462" y="466"/>
                    <a:pt x="465" y="473"/>
                    <a:pt x="463" y="475"/>
                  </a:cubicBezTo>
                  <a:cubicBezTo>
                    <a:pt x="463" y="478"/>
                    <a:pt x="464" y="477"/>
                    <a:pt x="464" y="476"/>
                  </a:cubicBezTo>
                  <a:cubicBezTo>
                    <a:pt x="463" y="503"/>
                    <a:pt x="465" y="533"/>
                    <a:pt x="465" y="562"/>
                  </a:cubicBezTo>
                  <a:cubicBezTo>
                    <a:pt x="464" y="583"/>
                    <a:pt x="461" y="563"/>
                    <a:pt x="463" y="580"/>
                  </a:cubicBezTo>
                  <a:cubicBezTo>
                    <a:pt x="463" y="581"/>
                    <a:pt x="464" y="581"/>
                    <a:pt x="463" y="581"/>
                  </a:cubicBezTo>
                  <a:cubicBezTo>
                    <a:pt x="464" y="587"/>
                    <a:pt x="461" y="591"/>
                    <a:pt x="462" y="595"/>
                  </a:cubicBezTo>
                  <a:cubicBezTo>
                    <a:pt x="463" y="593"/>
                    <a:pt x="463" y="598"/>
                    <a:pt x="464" y="598"/>
                  </a:cubicBezTo>
                  <a:cubicBezTo>
                    <a:pt x="463" y="611"/>
                    <a:pt x="462" y="613"/>
                    <a:pt x="463" y="623"/>
                  </a:cubicBezTo>
                  <a:cubicBezTo>
                    <a:pt x="462" y="623"/>
                    <a:pt x="462" y="623"/>
                    <a:pt x="462" y="623"/>
                  </a:cubicBezTo>
                  <a:cubicBezTo>
                    <a:pt x="462" y="625"/>
                    <a:pt x="463" y="628"/>
                    <a:pt x="463" y="632"/>
                  </a:cubicBezTo>
                  <a:cubicBezTo>
                    <a:pt x="463" y="636"/>
                    <a:pt x="463" y="636"/>
                    <a:pt x="463" y="636"/>
                  </a:cubicBezTo>
                  <a:cubicBezTo>
                    <a:pt x="463" y="637"/>
                    <a:pt x="463" y="637"/>
                    <a:pt x="463" y="637"/>
                  </a:cubicBezTo>
                  <a:cubicBezTo>
                    <a:pt x="463" y="637"/>
                    <a:pt x="463" y="637"/>
                    <a:pt x="463" y="637"/>
                  </a:cubicBezTo>
                  <a:cubicBezTo>
                    <a:pt x="451" y="650"/>
                    <a:pt x="460" y="641"/>
                    <a:pt x="457" y="644"/>
                  </a:cubicBezTo>
                  <a:cubicBezTo>
                    <a:pt x="457" y="644"/>
                    <a:pt x="457" y="644"/>
                    <a:pt x="457" y="644"/>
                  </a:cubicBezTo>
                  <a:cubicBezTo>
                    <a:pt x="457" y="644"/>
                    <a:pt x="457" y="644"/>
                    <a:pt x="457" y="644"/>
                  </a:cubicBezTo>
                  <a:cubicBezTo>
                    <a:pt x="457" y="644"/>
                    <a:pt x="457" y="644"/>
                    <a:pt x="457" y="644"/>
                  </a:cubicBezTo>
                  <a:cubicBezTo>
                    <a:pt x="457" y="644"/>
                    <a:pt x="457" y="644"/>
                    <a:pt x="457" y="644"/>
                  </a:cubicBezTo>
                  <a:cubicBezTo>
                    <a:pt x="457" y="644"/>
                    <a:pt x="457" y="644"/>
                    <a:pt x="457" y="644"/>
                  </a:cubicBezTo>
                  <a:cubicBezTo>
                    <a:pt x="456" y="644"/>
                    <a:pt x="456" y="644"/>
                    <a:pt x="456" y="644"/>
                  </a:cubicBezTo>
                  <a:cubicBezTo>
                    <a:pt x="454" y="644"/>
                    <a:pt x="454" y="644"/>
                    <a:pt x="454" y="644"/>
                  </a:cubicBezTo>
                  <a:cubicBezTo>
                    <a:pt x="448" y="644"/>
                    <a:pt x="442" y="644"/>
                    <a:pt x="437" y="645"/>
                  </a:cubicBezTo>
                  <a:cubicBezTo>
                    <a:pt x="372" y="646"/>
                    <a:pt x="310" y="647"/>
                    <a:pt x="247" y="648"/>
                  </a:cubicBezTo>
                  <a:cubicBezTo>
                    <a:pt x="185" y="647"/>
                    <a:pt x="124" y="648"/>
                    <a:pt x="61" y="647"/>
                  </a:cubicBezTo>
                  <a:cubicBezTo>
                    <a:pt x="46" y="645"/>
                    <a:pt x="45" y="645"/>
                    <a:pt x="29" y="646"/>
                  </a:cubicBezTo>
                  <a:cubicBezTo>
                    <a:pt x="29" y="645"/>
                    <a:pt x="30" y="645"/>
                    <a:pt x="29" y="645"/>
                  </a:cubicBezTo>
                  <a:cubicBezTo>
                    <a:pt x="29" y="646"/>
                    <a:pt x="26" y="646"/>
                    <a:pt x="23" y="646"/>
                  </a:cubicBezTo>
                  <a:cubicBezTo>
                    <a:pt x="22" y="646"/>
                    <a:pt x="20" y="646"/>
                    <a:pt x="19" y="646"/>
                  </a:cubicBezTo>
                  <a:cubicBezTo>
                    <a:pt x="18" y="646"/>
                    <a:pt x="18" y="646"/>
                    <a:pt x="18" y="646"/>
                  </a:cubicBezTo>
                  <a:cubicBezTo>
                    <a:pt x="18" y="646"/>
                    <a:pt x="18" y="646"/>
                    <a:pt x="18" y="646"/>
                  </a:cubicBezTo>
                  <a:cubicBezTo>
                    <a:pt x="17" y="646"/>
                    <a:pt x="17" y="646"/>
                    <a:pt x="17" y="646"/>
                  </a:cubicBezTo>
                  <a:cubicBezTo>
                    <a:pt x="17" y="646"/>
                    <a:pt x="17" y="646"/>
                    <a:pt x="17" y="646"/>
                  </a:cubicBezTo>
                  <a:cubicBezTo>
                    <a:pt x="17" y="646"/>
                    <a:pt x="17" y="646"/>
                    <a:pt x="17" y="646"/>
                  </a:cubicBezTo>
                  <a:cubicBezTo>
                    <a:pt x="17" y="646"/>
                    <a:pt x="17" y="646"/>
                    <a:pt x="17" y="646"/>
                  </a:cubicBezTo>
                  <a:cubicBezTo>
                    <a:pt x="17" y="646"/>
                    <a:pt x="17" y="646"/>
                    <a:pt x="17" y="646"/>
                  </a:cubicBezTo>
                  <a:cubicBezTo>
                    <a:pt x="17" y="646"/>
                    <a:pt x="17" y="646"/>
                    <a:pt x="17" y="646"/>
                  </a:cubicBezTo>
                  <a:cubicBezTo>
                    <a:pt x="17" y="646"/>
                    <a:pt x="17" y="646"/>
                    <a:pt x="17" y="646"/>
                  </a:cubicBezTo>
                  <a:cubicBezTo>
                    <a:pt x="19" y="648"/>
                    <a:pt x="0" y="629"/>
                    <a:pt x="8" y="637"/>
                  </a:cubicBezTo>
                  <a:cubicBezTo>
                    <a:pt x="8" y="636"/>
                    <a:pt x="8" y="636"/>
                    <a:pt x="8" y="636"/>
                  </a:cubicBezTo>
                  <a:cubicBezTo>
                    <a:pt x="8" y="613"/>
                    <a:pt x="8" y="591"/>
                    <a:pt x="8" y="567"/>
                  </a:cubicBezTo>
                  <a:cubicBezTo>
                    <a:pt x="8" y="571"/>
                    <a:pt x="9" y="573"/>
                    <a:pt x="9" y="569"/>
                  </a:cubicBezTo>
                  <a:cubicBezTo>
                    <a:pt x="8" y="564"/>
                    <a:pt x="8" y="564"/>
                    <a:pt x="8" y="564"/>
                  </a:cubicBezTo>
                  <a:cubicBezTo>
                    <a:pt x="9" y="563"/>
                    <a:pt x="9" y="563"/>
                    <a:pt x="9" y="563"/>
                  </a:cubicBezTo>
                  <a:cubicBezTo>
                    <a:pt x="8" y="560"/>
                    <a:pt x="8" y="557"/>
                    <a:pt x="7" y="560"/>
                  </a:cubicBezTo>
                  <a:cubicBezTo>
                    <a:pt x="6" y="499"/>
                    <a:pt x="9" y="440"/>
                    <a:pt x="8" y="381"/>
                  </a:cubicBezTo>
                  <a:cubicBezTo>
                    <a:pt x="9" y="367"/>
                    <a:pt x="9" y="347"/>
                    <a:pt x="8" y="332"/>
                  </a:cubicBezTo>
                  <a:cubicBezTo>
                    <a:pt x="10" y="286"/>
                    <a:pt x="12" y="246"/>
                    <a:pt x="11" y="200"/>
                  </a:cubicBezTo>
                  <a:cubicBezTo>
                    <a:pt x="11" y="200"/>
                    <a:pt x="15" y="206"/>
                    <a:pt x="1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80" name="Freeform 333"/>
            <p:cNvSpPr>
              <a:spLocks/>
            </p:cNvSpPr>
            <p:nvPr/>
          </p:nvSpPr>
          <p:spPr bwMode="gray">
            <a:xfrm>
              <a:off x="5517356" y="-1656555"/>
              <a:ext cx="26988" cy="7938"/>
            </a:xfrm>
            <a:custGeom>
              <a:avLst/>
              <a:gdLst>
                <a:gd name="T0" fmla="*/ 1 w 7"/>
                <a:gd name="T1" fmla="*/ 0 h 2"/>
                <a:gd name="T2" fmla="*/ 3 w 7"/>
                <a:gd name="T3" fmla="*/ 2 h 2"/>
                <a:gd name="T4" fmla="*/ 1 w 7"/>
                <a:gd name="T5" fmla="*/ 0 h 2"/>
              </a:gdLst>
              <a:ahLst/>
              <a:cxnLst>
                <a:cxn ang="0">
                  <a:pos x="T0" y="T1"/>
                </a:cxn>
                <a:cxn ang="0">
                  <a:pos x="T2" y="T3"/>
                </a:cxn>
                <a:cxn ang="0">
                  <a:pos x="T4" y="T5"/>
                </a:cxn>
              </a:cxnLst>
              <a:rect l="0" t="0" r="r" b="b"/>
              <a:pathLst>
                <a:path w="7" h="2">
                  <a:moveTo>
                    <a:pt x="1" y="0"/>
                  </a:moveTo>
                  <a:cubicBezTo>
                    <a:pt x="2" y="0"/>
                    <a:pt x="7" y="1"/>
                    <a:pt x="3" y="2"/>
                  </a:cubicBezTo>
                  <a:cubicBezTo>
                    <a:pt x="3" y="1"/>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81" name="Freeform 334"/>
            <p:cNvSpPr>
              <a:spLocks/>
            </p:cNvSpPr>
            <p:nvPr/>
          </p:nvSpPr>
          <p:spPr bwMode="gray">
            <a:xfrm>
              <a:off x="5712618" y="-1997868"/>
              <a:ext cx="4763" cy="15875"/>
            </a:xfrm>
            <a:custGeom>
              <a:avLst/>
              <a:gdLst>
                <a:gd name="T0" fmla="*/ 0 w 1"/>
                <a:gd name="T1" fmla="*/ 2 h 4"/>
                <a:gd name="T2" fmla="*/ 1 w 1"/>
                <a:gd name="T3" fmla="*/ 0 h 4"/>
                <a:gd name="T4" fmla="*/ 1 w 1"/>
                <a:gd name="T5" fmla="*/ 4 h 4"/>
                <a:gd name="T6" fmla="*/ 0 w 1"/>
                <a:gd name="T7" fmla="*/ 2 h 4"/>
              </a:gdLst>
              <a:ahLst/>
              <a:cxnLst>
                <a:cxn ang="0">
                  <a:pos x="T0" y="T1"/>
                </a:cxn>
                <a:cxn ang="0">
                  <a:pos x="T2" y="T3"/>
                </a:cxn>
                <a:cxn ang="0">
                  <a:pos x="T4" y="T5"/>
                </a:cxn>
                <a:cxn ang="0">
                  <a:pos x="T6" y="T7"/>
                </a:cxn>
              </a:cxnLst>
              <a:rect l="0" t="0" r="r" b="b"/>
              <a:pathLst>
                <a:path w="1" h="4">
                  <a:moveTo>
                    <a:pt x="0" y="2"/>
                  </a:moveTo>
                  <a:cubicBezTo>
                    <a:pt x="0" y="2"/>
                    <a:pt x="0" y="0"/>
                    <a:pt x="1" y="0"/>
                  </a:cubicBezTo>
                  <a:cubicBezTo>
                    <a:pt x="1" y="1"/>
                    <a:pt x="1" y="3"/>
                    <a:pt x="1" y="4"/>
                  </a:cubicBezTo>
                  <a:cubicBezTo>
                    <a:pt x="1" y="3"/>
                    <a:pt x="1"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82" name="Freeform 335"/>
            <p:cNvSpPr>
              <a:spLocks/>
            </p:cNvSpPr>
            <p:nvPr/>
          </p:nvSpPr>
          <p:spPr bwMode="gray">
            <a:xfrm>
              <a:off x="5709443" y="-2124868"/>
              <a:ext cx="7938" cy="47625"/>
            </a:xfrm>
            <a:custGeom>
              <a:avLst/>
              <a:gdLst>
                <a:gd name="T0" fmla="*/ 0 w 2"/>
                <a:gd name="T1" fmla="*/ 0 h 13"/>
                <a:gd name="T2" fmla="*/ 2 w 2"/>
                <a:gd name="T3" fmla="*/ 13 h 13"/>
                <a:gd name="T4" fmla="*/ 0 w 2"/>
                <a:gd name="T5" fmla="*/ 0 h 13"/>
              </a:gdLst>
              <a:ahLst/>
              <a:cxnLst>
                <a:cxn ang="0">
                  <a:pos x="T0" y="T1"/>
                </a:cxn>
                <a:cxn ang="0">
                  <a:pos x="T2" y="T3"/>
                </a:cxn>
                <a:cxn ang="0">
                  <a:pos x="T4" y="T5"/>
                </a:cxn>
              </a:cxnLst>
              <a:rect l="0" t="0" r="r" b="b"/>
              <a:pathLst>
                <a:path w="2" h="13">
                  <a:moveTo>
                    <a:pt x="0" y="0"/>
                  </a:moveTo>
                  <a:cubicBezTo>
                    <a:pt x="1" y="1"/>
                    <a:pt x="2" y="8"/>
                    <a:pt x="2" y="1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83" name="Freeform 336"/>
            <p:cNvSpPr>
              <a:spLocks/>
            </p:cNvSpPr>
            <p:nvPr/>
          </p:nvSpPr>
          <p:spPr bwMode="gray">
            <a:xfrm>
              <a:off x="5717381" y="-2259805"/>
              <a:ext cx="3175" cy="19050"/>
            </a:xfrm>
            <a:custGeom>
              <a:avLst/>
              <a:gdLst>
                <a:gd name="T0" fmla="*/ 0 w 1"/>
                <a:gd name="T1" fmla="*/ 3 h 5"/>
                <a:gd name="T2" fmla="*/ 1 w 1"/>
                <a:gd name="T3" fmla="*/ 4 h 5"/>
                <a:gd name="T4" fmla="*/ 0 w 1"/>
                <a:gd name="T5" fmla="*/ 3 h 5"/>
              </a:gdLst>
              <a:ahLst/>
              <a:cxnLst>
                <a:cxn ang="0">
                  <a:pos x="T0" y="T1"/>
                </a:cxn>
                <a:cxn ang="0">
                  <a:pos x="T2" y="T3"/>
                </a:cxn>
                <a:cxn ang="0">
                  <a:pos x="T4" y="T5"/>
                </a:cxn>
              </a:cxnLst>
              <a:rect l="0" t="0" r="r" b="b"/>
              <a:pathLst>
                <a:path w="1" h="5">
                  <a:moveTo>
                    <a:pt x="0" y="3"/>
                  </a:moveTo>
                  <a:cubicBezTo>
                    <a:pt x="1" y="0"/>
                    <a:pt x="1" y="0"/>
                    <a:pt x="1" y="4"/>
                  </a:cubicBezTo>
                  <a:cubicBezTo>
                    <a:pt x="1" y="5"/>
                    <a:pt x="1"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84" name="Freeform 337"/>
            <p:cNvSpPr>
              <a:spLocks/>
            </p:cNvSpPr>
            <p:nvPr/>
          </p:nvSpPr>
          <p:spPr bwMode="gray">
            <a:xfrm>
              <a:off x="5712618" y="-2278855"/>
              <a:ext cx="4763" cy="22225"/>
            </a:xfrm>
            <a:custGeom>
              <a:avLst/>
              <a:gdLst>
                <a:gd name="T0" fmla="*/ 0 w 1"/>
                <a:gd name="T1" fmla="*/ 5 h 6"/>
                <a:gd name="T2" fmla="*/ 0 w 1"/>
                <a:gd name="T3" fmla="*/ 0 h 6"/>
                <a:gd name="T4" fmla="*/ 0 w 1"/>
                <a:gd name="T5" fmla="*/ 5 h 6"/>
              </a:gdLst>
              <a:ahLst/>
              <a:cxnLst>
                <a:cxn ang="0">
                  <a:pos x="T0" y="T1"/>
                </a:cxn>
                <a:cxn ang="0">
                  <a:pos x="T2" y="T3"/>
                </a:cxn>
                <a:cxn ang="0">
                  <a:pos x="T4" y="T5"/>
                </a:cxn>
              </a:cxnLst>
              <a:rect l="0" t="0" r="r" b="b"/>
              <a:pathLst>
                <a:path w="1" h="6">
                  <a:moveTo>
                    <a:pt x="0" y="5"/>
                  </a:moveTo>
                  <a:cubicBezTo>
                    <a:pt x="0" y="2"/>
                    <a:pt x="0" y="1"/>
                    <a:pt x="0" y="0"/>
                  </a:cubicBezTo>
                  <a:cubicBezTo>
                    <a:pt x="0" y="0"/>
                    <a:pt x="1" y="6"/>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85" name="Freeform 338"/>
            <p:cNvSpPr>
              <a:spLocks/>
            </p:cNvSpPr>
            <p:nvPr/>
          </p:nvSpPr>
          <p:spPr bwMode="gray">
            <a:xfrm>
              <a:off x="5747543" y="-2166143"/>
              <a:ext cx="17463" cy="25400"/>
            </a:xfrm>
            <a:custGeom>
              <a:avLst/>
              <a:gdLst>
                <a:gd name="T0" fmla="*/ 2 w 5"/>
                <a:gd name="T1" fmla="*/ 1 h 7"/>
                <a:gd name="T2" fmla="*/ 5 w 5"/>
                <a:gd name="T3" fmla="*/ 7 h 7"/>
                <a:gd name="T4" fmla="*/ 2 w 5"/>
                <a:gd name="T5" fmla="*/ 1 h 7"/>
              </a:gdLst>
              <a:ahLst/>
              <a:cxnLst>
                <a:cxn ang="0">
                  <a:pos x="T0" y="T1"/>
                </a:cxn>
                <a:cxn ang="0">
                  <a:pos x="T2" y="T3"/>
                </a:cxn>
                <a:cxn ang="0">
                  <a:pos x="T4" y="T5"/>
                </a:cxn>
              </a:cxnLst>
              <a:rect l="0" t="0" r="r" b="b"/>
              <a:pathLst>
                <a:path w="5" h="7">
                  <a:moveTo>
                    <a:pt x="2" y="1"/>
                  </a:moveTo>
                  <a:cubicBezTo>
                    <a:pt x="3" y="2"/>
                    <a:pt x="5" y="5"/>
                    <a:pt x="5" y="7"/>
                  </a:cubicBezTo>
                  <a:cubicBezTo>
                    <a:pt x="5" y="5"/>
                    <a:pt x="0"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86" name="Freeform 339"/>
            <p:cNvSpPr>
              <a:spLocks/>
            </p:cNvSpPr>
            <p:nvPr/>
          </p:nvSpPr>
          <p:spPr bwMode="gray">
            <a:xfrm>
              <a:off x="5822156" y="-2058193"/>
              <a:ext cx="11113" cy="15875"/>
            </a:xfrm>
            <a:custGeom>
              <a:avLst/>
              <a:gdLst>
                <a:gd name="T0" fmla="*/ 1 w 3"/>
                <a:gd name="T1" fmla="*/ 0 h 4"/>
                <a:gd name="T2" fmla="*/ 2 w 3"/>
                <a:gd name="T3" fmla="*/ 2 h 4"/>
                <a:gd name="T4" fmla="*/ 0 w 3"/>
                <a:gd name="T5" fmla="*/ 1 h 4"/>
                <a:gd name="T6" fmla="*/ 1 w 3"/>
                <a:gd name="T7" fmla="*/ 0 h 4"/>
              </a:gdLst>
              <a:ahLst/>
              <a:cxnLst>
                <a:cxn ang="0">
                  <a:pos x="T0" y="T1"/>
                </a:cxn>
                <a:cxn ang="0">
                  <a:pos x="T2" y="T3"/>
                </a:cxn>
                <a:cxn ang="0">
                  <a:pos x="T4" y="T5"/>
                </a:cxn>
                <a:cxn ang="0">
                  <a:pos x="T6" y="T7"/>
                </a:cxn>
              </a:cxnLst>
              <a:rect l="0" t="0" r="r" b="b"/>
              <a:pathLst>
                <a:path w="3" h="4">
                  <a:moveTo>
                    <a:pt x="1" y="0"/>
                  </a:moveTo>
                  <a:cubicBezTo>
                    <a:pt x="1" y="1"/>
                    <a:pt x="1" y="1"/>
                    <a:pt x="2" y="2"/>
                  </a:cubicBezTo>
                  <a:cubicBezTo>
                    <a:pt x="3" y="4"/>
                    <a:pt x="1" y="2"/>
                    <a:pt x="0"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87" name="Freeform 340"/>
            <p:cNvSpPr>
              <a:spLocks/>
            </p:cNvSpPr>
            <p:nvPr/>
          </p:nvSpPr>
          <p:spPr bwMode="gray">
            <a:xfrm>
              <a:off x="7055643" y="-824705"/>
              <a:ext cx="3175" cy="15875"/>
            </a:xfrm>
            <a:custGeom>
              <a:avLst/>
              <a:gdLst>
                <a:gd name="T0" fmla="*/ 2 w 2"/>
                <a:gd name="T1" fmla="*/ 10 h 10"/>
                <a:gd name="T2" fmla="*/ 0 w 2"/>
                <a:gd name="T3" fmla="*/ 0 h 10"/>
                <a:gd name="T4" fmla="*/ 2 w 2"/>
                <a:gd name="T5" fmla="*/ 3 h 10"/>
                <a:gd name="T6" fmla="*/ 2 w 2"/>
                <a:gd name="T7" fmla="*/ 10 h 10"/>
              </a:gdLst>
              <a:ahLst/>
              <a:cxnLst>
                <a:cxn ang="0">
                  <a:pos x="T0" y="T1"/>
                </a:cxn>
                <a:cxn ang="0">
                  <a:pos x="T2" y="T3"/>
                </a:cxn>
                <a:cxn ang="0">
                  <a:pos x="T4" y="T5"/>
                </a:cxn>
                <a:cxn ang="0">
                  <a:pos x="T6" y="T7"/>
                </a:cxn>
              </a:cxnLst>
              <a:rect l="0" t="0" r="r" b="b"/>
              <a:pathLst>
                <a:path w="2" h="10">
                  <a:moveTo>
                    <a:pt x="2" y="10"/>
                  </a:moveTo>
                  <a:lnTo>
                    <a:pt x="0" y="0"/>
                  </a:lnTo>
                  <a:lnTo>
                    <a:pt x="2" y="3"/>
                  </a:lnTo>
                  <a:lnTo>
                    <a:pt x="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88" name="Freeform 341"/>
            <p:cNvSpPr>
              <a:spLocks/>
            </p:cNvSpPr>
            <p:nvPr/>
          </p:nvSpPr>
          <p:spPr bwMode="gray">
            <a:xfrm>
              <a:off x="6893718" y="8732"/>
              <a:ext cx="15875" cy="6350"/>
            </a:xfrm>
            <a:custGeom>
              <a:avLst/>
              <a:gdLst>
                <a:gd name="T0" fmla="*/ 4 w 4"/>
                <a:gd name="T1" fmla="*/ 1 h 2"/>
                <a:gd name="T2" fmla="*/ 1 w 4"/>
                <a:gd name="T3" fmla="*/ 0 h 2"/>
                <a:gd name="T4" fmla="*/ 4 w 4"/>
                <a:gd name="T5" fmla="*/ 1 h 2"/>
              </a:gdLst>
              <a:ahLst/>
              <a:cxnLst>
                <a:cxn ang="0">
                  <a:pos x="T0" y="T1"/>
                </a:cxn>
                <a:cxn ang="0">
                  <a:pos x="T2" y="T3"/>
                </a:cxn>
                <a:cxn ang="0">
                  <a:pos x="T4" y="T5"/>
                </a:cxn>
              </a:cxnLst>
              <a:rect l="0" t="0" r="r" b="b"/>
              <a:pathLst>
                <a:path w="4" h="2">
                  <a:moveTo>
                    <a:pt x="4" y="1"/>
                  </a:moveTo>
                  <a:cubicBezTo>
                    <a:pt x="0" y="2"/>
                    <a:pt x="1" y="0"/>
                    <a:pt x="1" y="0"/>
                  </a:cubicBezTo>
                  <a:cubicBezTo>
                    <a:pt x="4" y="0"/>
                    <a:pt x="0"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89" name="Freeform 342"/>
            <p:cNvSpPr>
              <a:spLocks/>
            </p:cNvSpPr>
            <p:nvPr/>
          </p:nvSpPr>
          <p:spPr bwMode="gray">
            <a:xfrm>
              <a:off x="6365081" y="27782"/>
              <a:ext cx="4763" cy="3175"/>
            </a:xfrm>
            <a:custGeom>
              <a:avLst/>
              <a:gdLst>
                <a:gd name="T0" fmla="*/ 0 w 3"/>
                <a:gd name="T1" fmla="*/ 0 h 2"/>
                <a:gd name="T2" fmla="*/ 3 w 3"/>
                <a:gd name="T3" fmla="*/ 0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lnTo>
                    <a:pt x="3" y="0"/>
                  </a:lnTo>
                  <a:lnTo>
                    <a:pt x="3"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grpSp>
      <p:grpSp>
        <p:nvGrpSpPr>
          <p:cNvPr id="136" name="Gruppieren 727"/>
          <p:cNvGrpSpPr/>
          <p:nvPr/>
        </p:nvGrpSpPr>
        <p:grpSpPr bwMode="gray">
          <a:xfrm>
            <a:off x="7123075" y="3403685"/>
            <a:ext cx="1003586" cy="1374105"/>
            <a:chOff x="1359847" y="-2590006"/>
            <a:chExt cx="2051050" cy="2808288"/>
          </a:xfrm>
          <a:solidFill>
            <a:schemeClr val="accent1">
              <a:alpha val="25000"/>
            </a:schemeClr>
          </a:solidFill>
        </p:grpSpPr>
        <p:sp>
          <p:nvSpPr>
            <p:cNvPr id="71" name="Freeform 315"/>
            <p:cNvSpPr>
              <a:spLocks/>
            </p:cNvSpPr>
            <p:nvPr/>
          </p:nvSpPr>
          <p:spPr bwMode="gray">
            <a:xfrm>
              <a:off x="2410861" y="-2498724"/>
              <a:ext cx="914400" cy="715963"/>
            </a:xfrm>
            <a:custGeom>
              <a:avLst/>
              <a:gdLst>
                <a:gd name="T0" fmla="*/ 9 w 244"/>
                <a:gd name="T1" fmla="*/ 191 h 191"/>
                <a:gd name="T2" fmla="*/ 7 w 244"/>
                <a:gd name="T3" fmla="*/ 191 h 191"/>
                <a:gd name="T4" fmla="*/ 3 w 244"/>
                <a:gd name="T5" fmla="*/ 188 h 191"/>
                <a:gd name="T6" fmla="*/ 34 w 244"/>
                <a:gd name="T7" fmla="*/ 158 h 191"/>
                <a:gd name="T8" fmla="*/ 97 w 244"/>
                <a:gd name="T9" fmla="*/ 116 h 191"/>
                <a:gd name="T10" fmla="*/ 94 w 244"/>
                <a:gd name="T11" fmla="*/ 114 h 191"/>
                <a:gd name="T12" fmla="*/ 116 w 244"/>
                <a:gd name="T13" fmla="*/ 88 h 191"/>
                <a:gd name="T14" fmla="*/ 164 w 244"/>
                <a:gd name="T15" fmla="*/ 54 h 191"/>
                <a:gd name="T16" fmla="*/ 220 w 244"/>
                <a:gd name="T17" fmla="*/ 12 h 191"/>
                <a:gd name="T18" fmla="*/ 223 w 244"/>
                <a:gd name="T19" fmla="*/ 7 h 191"/>
                <a:gd name="T20" fmla="*/ 224 w 244"/>
                <a:gd name="T21" fmla="*/ 6 h 191"/>
                <a:gd name="T22" fmla="*/ 227 w 244"/>
                <a:gd name="T23" fmla="*/ 4 h 191"/>
                <a:gd name="T24" fmla="*/ 237 w 244"/>
                <a:gd name="T25" fmla="*/ 1 h 191"/>
                <a:gd name="T26" fmla="*/ 241 w 244"/>
                <a:gd name="T27" fmla="*/ 4 h 191"/>
                <a:gd name="T28" fmla="*/ 218 w 244"/>
                <a:gd name="T29" fmla="*/ 29 h 191"/>
                <a:gd name="T30" fmla="*/ 184 w 244"/>
                <a:gd name="T31" fmla="*/ 54 h 191"/>
                <a:gd name="T32" fmla="*/ 194 w 244"/>
                <a:gd name="T33" fmla="*/ 51 h 191"/>
                <a:gd name="T34" fmla="*/ 197 w 244"/>
                <a:gd name="T35" fmla="*/ 54 h 191"/>
                <a:gd name="T36" fmla="*/ 169 w 244"/>
                <a:gd name="T37" fmla="*/ 83 h 191"/>
                <a:gd name="T38" fmla="*/ 157 w 244"/>
                <a:gd name="T39" fmla="*/ 90 h 191"/>
                <a:gd name="T40" fmla="*/ 181 w 244"/>
                <a:gd name="T41" fmla="*/ 80 h 191"/>
                <a:gd name="T42" fmla="*/ 185 w 244"/>
                <a:gd name="T43" fmla="*/ 83 h 191"/>
                <a:gd name="T44" fmla="*/ 183 w 244"/>
                <a:gd name="T45" fmla="*/ 91 h 191"/>
                <a:gd name="T46" fmla="*/ 180 w 244"/>
                <a:gd name="T47" fmla="*/ 92 h 191"/>
                <a:gd name="T48" fmla="*/ 97 w 244"/>
                <a:gd name="T49" fmla="*/ 141 h 191"/>
                <a:gd name="T50" fmla="*/ 9 w 244"/>
                <a:gd name="T5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4" h="191">
                  <a:moveTo>
                    <a:pt x="9" y="191"/>
                  </a:moveTo>
                  <a:cubicBezTo>
                    <a:pt x="8" y="191"/>
                    <a:pt x="8" y="191"/>
                    <a:pt x="7" y="191"/>
                  </a:cubicBezTo>
                  <a:cubicBezTo>
                    <a:pt x="6" y="190"/>
                    <a:pt x="4" y="189"/>
                    <a:pt x="3" y="188"/>
                  </a:cubicBezTo>
                  <a:cubicBezTo>
                    <a:pt x="0" y="182"/>
                    <a:pt x="2" y="179"/>
                    <a:pt x="34" y="158"/>
                  </a:cubicBezTo>
                  <a:cubicBezTo>
                    <a:pt x="51" y="146"/>
                    <a:pt x="74" y="131"/>
                    <a:pt x="97" y="116"/>
                  </a:cubicBezTo>
                  <a:cubicBezTo>
                    <a:pt x="96" y="115"/>
                    <a:pt x="95" y="115"/>
                    <a:pt x="94" y="114"/>
                  </a:cubicBezTo>
                  <a:cubicBezTo>
                    <a:pt x="91" y="108"/>
                    <a:pt x="94" y="105"/>
                    <a:pt x="116" y="88"/>
                  </a:cubicBezTo>
                  <a:cubicBezTo>
                    <a:pt x="129" y="79"/>
                    <a:pt x="147" y="66"/>
                    <a:pt x="164" y="54"/>
                  </a:cubicBezTo>
                  <a:cubicBezTo>
                    <a:pt x="184" y="39"/>
                    <a:pt x="207" y="22"/>
                    <a:pt x="220" y="12"/>
                  </a:cubicBezTo>
                  <a:cubicBezTo>
                    <a:pt x="220" y="10"/>
                    <a:pt x="221" y="8"/>
                    <a:pt x="223" y="7"/>
                  </a:cubicBezTo>
                  <a:cubicBezTo>
                    <a:pt x="224" y="6"/>
                    <a:pt x="224" y="6"/>
                    <a:pt x="224" y="6"/>
                  </a:cubicBezTo>
                  <a:cubicBezTo>
                    <a:pt x="225" y="6"/>
                    <a:pt x="226" y="5"/>
                    <a:pt x="227" y="4"/>
                  </a:cubicBezTo>
                  <a:cubicBezTo>
                    <a:pt x="233" y="1"/>
                    <a:pt x="234" y="0"/>
                    <a:pt x="237" y="1"/>
                  </a:cubicBezTo>
                  <a:cubicBezTo>
                    <a:pt x="238" y="1"/>
                    <a:pt x="240" y="2"/>
                    <a:pt x="241" y="4"/>
                  </a:cubicBezTo>
                  <a:cubicBezTo>
                    <a:pt x="244" y="9"/>
                    <a:pt x="240" y="12"/>
                    <a:pt x="218" y="29"/>
                  </a:cubicBezTo>
                  <a:cubicBezTo>
                    <a:pt x="209" y="36"/>
                    <a:pt x="197" y="45"/>
                    <a:pt x="184" y="54"/>
                  </a:cubicBezTo>
                  <a:cubicBezTo>
                    <a:pt x="191" y="50"/>
                    <a:pt x="192" y="51"/>
                    <a:pt x="194" y="51"/>
                  </a:cubicBezTo>
                  <a:cubicBezTo>
                    <a:pt x="195" y="51"/>
                    <a:pt x="197" y="53"/>
                    <a:pt x="197" y="54"/>
                  </a:cubicBezTo>
                  <a:cubicBezTo>
                    <a:pt x="201" y="60"/>
                    <a:pt x="198" y="63"/>
                    <a:pt x="169" y="83"/>
                  </a:cubicBezTo>
                  <a:cubicBezTo>
                    <a:pt x="165" y="85"/>
                    <a:pt x="161" y="88"/>
                    <a:pt x="157" y="90"/>
                  </a:cubicBezTo>
                  <a:cubicBezTo>
                    <a:pt x="176" y="80"/>
                    <a:pt x="179" y="79"/>
                    <a:pt x="181" y="80"/>
                  </a:cubicBezTo>
                  <a:cubicBezTo>
                    <a:pt x="183" y="80"/>
                    <a:pt x="184" y="81"/>
                    <a:pt x="185" y="83"/>
                  </a:cubicBezTo>
                  <a:cubicBezTo>
                    <a:pt x="187" y="86"/>
                    <a:pt x="186" y="89"/>
                    <a:pt x="183" y="91"/>
                  </a:cubicBezTo>
                  <a:cubicBezTo>
                    <a:pt x="182" y="92"/>
                    <a:pt x="181" y="92"/>
                    <a:pt x="180" y="92"/>
                  </a:cubicBezTo>
                  <a:cubicBezTo>
                    <a:pt x="172" y="95"/>
                    <a:pt x="130" y="120"/>
                    <a:pt x="97" y="141"/>
                  </a:cubicBezTo>
                  <a:cubicBezTo>
                    <a:pt x="25" y="185"/>
                    <a:pt x="14" y="191"/>
                    <a:pt x="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216000" rIns="91440" bIns="45720" numCol="1" anchor="t" anchorCtr="0" compatLnSpc="1">
              <a:prstTxWarp prst="textNoShape">
                <a:avLst/>
              </a:prstTxWarp>
            </a:bodyPr>
            <a:lstStyle/>
            <a:p>
              <a:endParaRPr lang="en-US" sz="1200" dirty="0"/>
            </a:p>
          </p:txBody>
        </p:sp>
        <p:sp>
          <p:nvSpPr>
            <p:cNvPr id="72" name="Freeform 316"/>
            <p:cNvSpPr>
              <a:spLocks noEditPoints="1"/>
            </p:cNvSpPr>
            <p:nvPr/>
          </p:nvSpPr>
          <p:spPr bwMode="gray">
            <a:xfrm>
              <a:off x="1359847" y="-2042318"/>
              <a:ext cx="1814513" cy="2252663"/>
            </a:xfrm>
            <a:custGeom>
              <a:avLst/>
              <a:gdLst>
                <a:gd name="T0" fmla="*/ 94 w 484"/>
                <a:gd name="T1" fmla="*/ 553 h 601"/>
                <a:gd name="T2" fmla="*/ 42 w 484"/>
                <a:gd name="T3" fmla="*/ 556 h 601"/>
                <a:gd name="T4" fmla="*/ 61 w 484"/>
                <a:gd name="T5" fmla="*/ 505 h 601"/>
                <a:gd name="T6" fmla="*/ 18 w 484"/>
                <a:gd name="T7" fmla="*/ 501 h 601"/>
                <a:gd name="T8" fmla="*/ 28 w 484"/>
                <a:gd name="T9" fmla="*/ 455 h 601"/>
                <a:gd name="T10" fmla="*/ 39 w 484"/>
                <a:gd name="T11" fmla="*/ 419 h 601"/>
                <a:gd name="T12" fmla="*/ 76 w 484"/>
                <a:gd name="T13" fmla="*/ 355 h 601"/>
                <a:gd name="T14" fmla="*/ 12 w 484"/>
                <a:gd name="T15" fmla="*/ 360 h 601"/>
                <a:gd name="T16" fmla="*/ 37 w 484"/>
                <a:gd name="T17" fmla="*/ 312 h 601"/>
                <a:gd name="T18" fmla="*/ 40 w 484"/>
                <a:gd name="T19" fmla="*/ 284 h 601"/>
                <a:gd name="T20" fmla="*/ 48 w 484"/>
                <a:gd name="T21" fmla="*/ 236 h 601"/>
                <a:gd name="T22" fmla="*/ 16 w 484"/>
                <a:gd name="T23" fmla="*/ 220 h 601"/>
                <a:gd name="T24" fmla="*/ 41 w 484"/>
                <a:gd name="T25" fmla="*/ 168 h 601"/>
                <a:gd name="T26" fmla="*/ 75 w 484"/>
                <a:gd name="T27" fmla="*/ 123 h 601"/>
                <a:gd name="T28" fmla="*/ 21 w 484"/>
                <a:gd name="T29" fmla="*/ 124 h 601"/>
                <a:gd name="T30" fmla="*/ 21 w 484"/>
                <a:gd name="T31" fmla="*/ 83 h 601"/>
                <a:gd name="T32" fmla="*/ 15 w 484"/>
                <a:gd name="T33" fmla="*/ 73 h 601"/>
                <a:gd name="T34" fmla="*/ 40 w 484"/>
                <a:gd name="T35" fmla="*/ 83 h 601"/>
                <a:gd name="T36" fmla="*/ 71 w 484"/>
                <a:gd name="T37" fmla="*/ 88 h 601"/>
                <a:gd name="T38" fmla="*/ 169 w 484"/>
                <a:gd name="T39" fmla="*/ 56 h 601"/>
                <a:gd name="T40" fmla="*/ 203 w 484"/>
                <a:gd name="T41" fmla="*/ 64 h 601"/>
                <a:gd name="T42" fmla="*/ 245 w 484"/>
                <a:gd name="T43" fmla="*/ 59 h 601"/>
                <a:gd name="T44" fmla="*/ 289 w 484"/>
                <a:gd name="T45" fmla="*/ 62 h 601"/>
                <a:gd name="T46" fmla="*/ 216 w 484"/>
                <a:gd name="T47" fmla="*/ 122 h 601"/>
                <a:gd name="T48" fmla="*/ 417 w 484"/>
                <a:gd name="T49" fmla="*/ 37 h 601"/>
                <a:gd name="T50" fmla="*/ 404 w 484"/>
                <a:gd name="T51" fmla="*/ 79 h 601"/>
                <a:gd name="T52" fmla="*/ 450 w 484"/>
                <a:gd name="T53" fmla="*/ 79 h 601"/>
                <a:gd name="T54" fmla="*/ 439 w 484"/>
                <a:gd name="T55" fmla="*/ 125 h 601"/>
                <a:gd name="T56" fmla="*/ 449 w 484"/>
                <a:gd name="T57" fmla="*/ 154 h 601"/>
                <a:gd name="T58" fmla="*/ 462 w 484"/>
                <a:gd name="T59" fmla="*/ 169 h 601"/>
                <a:gd name="T60" fmla="*/ 440 w 484"/>
                <a:gd name="T61" fmla="*/ 218 h 601"/>
                <a:gd name="T62" fmla="*/ 466 w 484"/>
                <a:gd name="T63" fmla="*/ 237 h 601"/>
                <a:gd name="T64" fmla="*/ 459 w 484"/>
                <a:gd name="T65" fmla="*/ 284 h 601"/>
                <a:gd name="T66" fmla="*/ 457 w 484"/>
                <a:gd name="T67" fmla="*/ 323 h 601"/>
                <a:gd name="T68" fmla="*/ 428 w 484"/>
                <a:gd name="T69" fmla="*/ 364 h 601"/>
                <a:gd name="T70" fmla="*/ 480 w 484"/>
                <a:gd name="T71" fmla="*/ 368 h 601"/>
                <a:gd name="T72" fmla="*/ 423 w 484"/>
                <a:gd name="T73" fmla="*/ 437 h 601"/>
                <a:gd name="T74" fmla="*/ 461 w 484"/>
                <a:gd name="T75" fmla="*/ 450 h 601"/>
                <a:gd name="T76" fmla="*/ 400 w 484"/>
                <a:gd name="T77" fmla="*/ 524 h 601"/>
                <a:gd name="T78" fmla="*/ 450 w 484"/>
                <a:gd name="T79" fmla="*/ 520 h 601"/>
                <a:gd name="T80" fmla="*/ 449 w 484"/>
                <a:gd name="T81" fmla="*/ 564 h 601"/>
                <a:gd name="T82" fmla="*/ 469 w 484"/>
                <a:gd name="T83" fmla="*/ 567 h 601"/>
                <a:gd name="T84" fmla="*/ 438 w 484"/>
                <a:gd name="T85" fmla="*/ 560 h 601"/>
                <a:gd name="T86" fmla="*/ 396 w 484"/>
                <a:gd name="T87" fmla="*/ 563 h 601"/>
                <a:gd name="T88" fmla="*/ 370 w 484"/>
                <a:gd name="T89" fmla="*/ 557 h 601"/>
                <a:gd name="T90" fmla="*/ 351 w 484"/>
                <a:gd name="T91" fmla="*/ 542 h 601"/>
                <a:gd name="T92" fmla="*/ 235 w 484"/>
                <a:gd name="T93" fmla="*/ 586 h 601"/>
                <a:gd name="T94" fmla="*/ 165 w 484"/>
                <a:gd name="T95" fmla="*/ 596 h 601"/>
                <a:gd name="T96" fmla="*/ 166 w 484"/>
                <a:gd name="T97" fmla="*/ 559 h 601"/>
                <a:gd name="T98" fmla="*/ 461 w 484"/>
                <a:gd name="T99" fmla="*/ 565 h 601"/>
                <a:gd name="T100" fmla="*/ 235 w 484"/>
                <a:gd name="T101" fmla="*/ 389 h 601"/>
                <a:gd name="T102" fmla="*/ 119 w 484"/>
                <a:gd name="T103" fmla="*/ 296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4" h="601">
                  <a:moveTo>
                    <a:pt x="49" y="600"/>
                  </a:moveTo>
                  <a:cubicBezTo>
                    <a:pt x="48" y="600"/>
                    <a:pt x="48" y="600"/>
                    <a:pt x="47" y="600"/>
                  </a:cubicBezTo>
                  <a:cubicBezTo>
                    <a:pt x="46" y="600"/>
                    <a:pt x="44" y="599"/>
                    <a:pt x="43" y="597"/>
                  </a:cubicBezTo>
                  <a:cubicBezTo>
                    <a:pt x="40" y="591"/>
                    <a:pt x="45" y="586"/>
                    <a:pt x="62" y="574"/>
                  </a:cubicBezTo>
                  <a:cubicBezTo>
                    <a:pt x="70" y="569"/>
                    <a:pt x="81" y="562"/>
                    <a:pt x="94" y="553"/>
                  </a:cubicBezTo>
                  <a:cubicBezTo>
                    <a:pt x="56" y="575"/>
                    <a:pt x="47" y="579"/>
                    <a:pt x="43" y="578"/>
                  </a:cubicBezTo>
                  <a:cubicBezTo>
                    <a:pt x="41" y="578"/>
                    <a:pt x="39" y="576"/>
                    <a:pt x="39" y="575"/>
                  </a:cubicBezTo>
                  <a:cubicBezTo>
                    <a:pt x="35" y="569"/>
                    <a:pt x="40" y="564"/>
                    <a:pt x="58" y="552"/>
                  </a:cubicBezTo>
                  <a:cubicBezTo>
                    <a:pt x="59" y="551"/>
                    <a:pt x="60" y="550"/>
                    <a:pt x="61" y="550"/>
                  </a:cubicBezTo>
                  <a:cubicBezTo>
                    <a:pt x="50" y="555"/>
                    <a:pt x="45" y="557"/>
                    <a:pt x="42" y="556"/>
                  </a:cubicBezTo>
                  <a:cubicBezTo>
                    <a:pt x="41" y="556"/>
                    <a:pt x="39" y="555"/>
                    <a:pt x="38" y="553"/>
                  </a:cubicBezTo>
                  <a:cubicBezTo>
                    <a:pt x="36" y="549"/>
                    <a:pt x="34" y="547"/>
                    <a:pt x="63" y="528"/>
                  </a:cubicBezTo>
                  <a:cubicBezTo>
                    <a:pt x="24" y="551"/>
                    <a:pt x="13" y="556"/>
                    <a:pt x="9" y="555"/>
                  </a:cubicBezTo>
                  <a:cubicBezTo>
                    <a:pt x="7" y="554"/>
                    <a:pt x="6" y="553"/>
                    <a:pt x="5" y="552"/>
                  </a:cubicBezTo>
                  <a:cubicBezTo>
                    <a:pt x="2" y="546"/>
                    <a:pt x="0" y="544"/>
                    <a:pt x="61" y="505"/>
                  </a:cubicBezTo>
                  <a:cubicBezTo>
                    <a:pt x="46" y="513"/>
                    <a:pt x="38" y="516"/>
                    <a:pt x="35" y="515"/>
                  </a:cubicBezTo>
                  <a:cubicBezTo>
                    <a:pt x="33" y="515"/>
                    <a:pt x="31" y="514"/>
                    <a:pt x="31" y="512"/>
                  </a:cubicBezTo>
                  <a:cubicBezTo>
                    <a:pt x="27" y="506"/>
                    <a:pt x="32" y="501"/>
                    <a:pt x="50" y="489"/>
                  </a:cubicBezTo>
                  <a:cubicBezTo>
                    <a:pt x="54" y="486"/>
                    <a:pt x="58" y="483"/>
                    <a:pt x="63" y="480"/>
                  </a:cubicBezTo>
                  <a:cubicBezTo>
                    <a:pt x="33" y="497"/>
                    <a:pt x="22" y="502"/>
                    <a:pt x="18" y="501"/>
                  </a:cubicBezTo>
                  <a:cubicBezTo>
                    <a:pt x="17" y="500"/>
                    <a:pt x="15" y="499"/>
                    <a:pt x="14" y="498"/>
                  </a:cubicBezTo>
                  <a:cubicBezTo>
                    <a:pt x="12" y="493"/>
                    <a:pt x="10" y="490"/>
                    <a:pt x="54" y="462"/>
                  </a:cubicBezTo>
                  <a:cubicBezTo>
                    <a:pt x="33" y="473"/>
                    <a:pt x="24" y="477"/>
                    <a:pt x="21" y="476"/>
                  </a:cubicBezTo>
                  <a:cubicBezTo>
                    <a:pt x="19" y="475"/>
                    <a:pt x="18" y="474"/>
                    <a:pt x="17" y="473"/>
                  </a:cubicBezTo>
                  <a:cubicBezTo>
                    <a:pt x="14" y="468"/>
                    <a:pt x="17" y="463"/>
                    <a:pt x="28" y="455"/>
                  </a:cubicBezTo>
                  <a:cubicBezTo>
                    <a:pt x="18" y="460"/>
                    <a:pt x="13" y="462"/>
                    <a:pt x="10" y="461"/>
                  </a:cubicBezTo>
                  <a:cubicBezTo>
                    <a:pt x="8" y="461"/>
                    <a:pt x="7" y="459"/>
                    <a:pt x="6" y="458"/>
                  </a:cubicBezTo>
                  <a:cubicBezTo>
                    <a:pt x="2" y="452"/>
                    <a:pt x="8" y="446"/>
                    <a:pt x="25" y="435"/>
                  </a:cubicBezTo>
                  <a:cubicBezTo>
                    <a:pt x="33" y="429"/>
                    <a:pt x="44" y="422"/>
                    <a:pt x="59" y="413"/>
                  </a:cubicBezTo>
                  <a:cubicBezTo>
                    <a:pt x="48" y="418"/>
                    <a:pt x="42" y="420"/>
                    <a:pt x="39" y="419"/>
                  </a:cubicBezTo>
                  <a:cubicBezTo>
                    <a:pt x="37" y="419"/>
                    <a:pt x="36" y="418"/>
                    <a:pt x="35" y="416"/>
                  </a:cubicBezTo>
                  <a:cubicBezTo>
                    <a:pt x="32" y="411"/>
                    <a:pt x="36" y="406"/>
                    <a:pt x="49" y="396"/>
                  </a:cubicBezTo>
                  <a:cubicBezTo>
                    <a:pt x="29" y="407"/>
                    <a:pt x="20" y="410"/>
                    <a:pt x="17" y="409"/>
                  </a:cubicBezTo>
                  <a:cubicBezTo>
                    <a:pt x="15" y="409"/>
                    <a:pt x="13" y="408"/>
                    <a:pt x="12" y="406"/>
                  </a:cubicBezTo>
                  <a:cubicBezTo>
                    <a:pt x="9" y="400"/>
                    <a:pt x="8" y="398"/>
                    <a:pt x="76" y="355"/>
                  </a:cubicBezTo>
                  <a:cubicBezTo>
                    <a:pt x="52" y="368"/>
                    <a:pt x="44" y="372"/>
                    <a:pt x="40" y="371"/>
                  </a:cubicBezTo>
                  <a:cubicBezTo>
                    <a:pt x="39" y="371"/>
                    <a:pt x="37" y="369"/>
                    <a:pt x="36" y="368"/>
                  </a:cubicBezTo>
                  <a:cubicBezTo>
                    <a:pt x="33" y="363"/>
                    <a:pt x="37" y="358"/>
                    <a:pt x="47" y="351"/>
                  </a:cubicBezTo>
                  <a:cubicBezTo>
                    <a:pt x="29" y="360"/>
                    <a:pt x="20" y="364"/>
                    <a:pt x="16" y="363"/>
                  </a:cubicBezTo>
                  <a:cubicBezTo>
                    <a:pt x="15" y="362"/>
                    <a:pt x="13" y="361"/>
                    <a:pt x="12" y="360"/>
                  </a:cubicBezTo>
                  <a:cubicBezTo>
                    <a:pt x="9" y="353"/>
                    <a:pt x="15" y="348"/>
                    <a:pt x="32" y="336"/>
                  </a:cubicBezTo>
                  <a:cubicBezTo>
                    <a:pt x="34" y="335"/>
                    <a:pt x="37" y="333"/>
                    <a:pt x="40" y="331"/>
                  </a:cubicBezTo>
                  <a:cubicBezTo>
                    <a:pt x="34" y="334"/>
                    <a:pt x="30" y="334"/>
                    <a:pt x="28" y="334"/>
                  </a:cubicBezTo>
                  <a:cubicBezTo>
                    <a:pt x="26" y="333"/>
                    <a:pt x="25" y="332"/>
                    <a:pt x="24" y="331"/>
                  </a:cubicBezTo>
                  <a:cubicBezTo>
                    <a:pt x="22" y="327"/>
                    <a:pt x="20" y="325"/>
                    <a:pt x="37" y="312"/>
                  </a:cubicBezTo>
                  <a:cubicBezTo>
                    <a:pt x="27" y="317"/>
                    <a:pt x="22" y="319"/>
                    <a:pt x="19" y="318"/>
                  </a:cubicBezTo>
                  <a:cubicBezTo>
                    <a:pt x="18" y="317"/>
                    <a:pt x="16" y="316"/>
                    <a:pt x="15" y="315"/>
                  </a:cubicBezTo>
                  <a:cubicBezTo>
                    <a:pt x="12" y="308"/>
                    <a:pt x="18" y="303"/>
                    <a:pt x="33" y="293"/>
                  </a:cubicBezTo>
                  <a:cubicBezTo>
                    <a:pt x="37" y="290"/>
                    <a:pt x="42" y="286"/>
                    <a:pt x="48" y="282"/>
                  </a:cubicBezTo>
                  <a:cubicBezTo>
                    <a:pt x="44" y="284"/>
                    <a:pt x="41" y="284"/>
                    <a:pt x="40" y="284"/>
                  </a:cubicBezTo>
                  <a:cubicBezTo>
                    <a:pt x="38" y="283"/>
                    <a:pt x="37" y="282"/>
                    <a:pt x="36" y="281"/>
                  </a:cubicBezTo>
                  <a:cubicBezTo>
                    <a:pt x="32" y="275"/>
                    <a:pt x="31" y="272"/>
                    <a:pt x="120" y="217"/>
                  </a:cubicBezTo>
                  <a:cubicBezTo>
                    <a:pt x="37" y="267"/>
                    <a:pt x="18" y="277"/>
                    <a:pt x="12" y="276"/>
                  </a:cubicBezTo>
                  <a:cubicBezTo>
                    <a:pt x="11" y="275"/>
                    <a:pt x="9" y="274"/>
                    <a:pt x="8" y="273"/>
                  </a:cubicBezTo>
                  <a:cubicBezTo>
                    <a:pt x="5" y="268"/>
                    <a:pt x="4" y="265"/>
                    <a:pt x="48" y="236"/>
                  </a:cubicBezTo>
                  <a:cubicBezTo>
                    <a:pt x="23" y="250"/>
                    <a:pt x="15" y="253"/>
                    <a:pt x="12" y="252"/>
                  </a:cubicBezTo>
                  <a:cubicBezTo>
                    <a:pt x="11" y="252"/>
                    <a:pt x="9" y="251"/>
                    <a:pt x="8" y="249"/>
                  </a:cubicBezTo>
                  <a:cubicBezTo>
                    <a:pt x="5" y="243"/>
                    <a:pt x="3" y="241"/>
                    <a:pt x="81" y="191"/>
                  </a:cubicBezTo>
                  <a:cubicBezTo>
                    <a:pt x="28" y="223"/>
                    <a:pt x="24" y="224"/>
                    <a:pt x="20" y="223"/>
                  </a:cubicBezTo>
                  <a:cubicBezTo>
                    <a:pt x="19" y="223"/>
                    <a:pt x="17" y="221"/>
                    <a:pt x="16" y="220"/>
                  </a:cubicBezTo>
                  <a:cubicBezTo>
                    <a:pt x="13" y="214"/>
                    <a:pt x="14" y="212"/>
                    <a:pt x="55" y="184"/>
                  </a:cubicBezTo>
                  <a:cubicBezTo>
                    <a:pt x="61" y="180"/>
                    <a:pt x="67" y="176"/>
                    <a:pt x="74" y="171"/>
                  </a:cubicBezTo>
                  <a:cubicBezTo>
                    <a:pt x="19" y="204"/>
                    <a:pt x="14" y="206"/>
                    <a:pt x="11" y="205"/>
                  </a:cubicBezTo>
                  <a:cubicBezTo>
                    <a:pt x="9" y="204"/>
                    <a:pt x="7" y="203"/>
                    <a:pt x="7" y="202"/>
                  </a:cubicBezTo>
                  <a:cubicBezTo>
                    <a:pt x="3" y="196"/>
                    <a:pt x="4" y="194"/>
                    <a:pt x="41" y="168"/>
                  </a:cubicBezTo>
                  <a:cubicBezTo>
                    <a:pt x="45" y="165"/>
                    <a:pt x="51" y="162"/>
                    <a:pt x="56" y="158"/>
                  </a:cubicBezTo>
                  <a:cubicBezTo>
                    <a:pt x="41" y="166"/>
                    <a:pt x="37" y="167"/>
                    <a:pt x="35" y="167"/>
                  </a:cubicBezTo>
                  <a:cubicBezTo>
                    <a:pt x="33" y="166"/>
                    <a:pt x="32" y="165"/>
                    <a:pt x="31" y="164"/>
                  </a:cubicBezTo>
                  <a:cubicBezTo>
                    <a:pt x="27" y="158"/>
                    <a:pt x="31" y="155"/>
                    <a:pt x="52" y="140"/>
                  </a:cubicBezTo>
                  <a:cubicBezTo>
                    <a:pt x="59" y="135"/>
                    <a:pt x="67" y="129"/>
                    <a:pt x="75" y="123"/>
                  </a:cubicBezTo>
                  <a:cubicBezTo>
                    <a:pt x="33" y="148"/>
                    <a:pt x="32" y="148"/>
                    <a:pt x="29" y="147"/>
                  </a:cubicBezTo>
                  <a:cubicBezTo>
                    <a:pt x="27" y="147"/>
                    <a:pt x="26" y="146"/>
                    <a:pt x="25" y="144"/>
                  </a:cubicBezTo>
                  <a:cubicBezTo>
                    <a:pt x="22" y="139"/>
                    <a:pt x="22" y="139"/>
                    <a:pt x="56" y="112"/>
                  </a:cubicBezTo>
                  <a:cubicBezTo>
                    <a:pt x="29" y="128"/>
                    <a:pt x="28" y="128"/>
                    <a:pt x="25" y="127"/>
                  </a:cubicBezTo>
                  <a:cubicBezTo>
                    <a:pt x="24" y="127"/>
                    <a:pt x="22" y="125"/>
                    <a:pt x="21" y="124"/>
                  </a:cubicBezTo>
                  <a:cubicBezTo>
                    <a:pt x="19" y="120"/>
                    <a:pt x="19" y="120"/>
                    <a:pt x="42" y="95"/>
                  </a:cubicBezTo>
                  <a:cubicBezTo>
                    <a:pt x="40" y="96"/>
                    <a:pt x="39" y="96"/>
                    <a:pt x="38" y="96"/>
                  </a:cubicBezTo>
                  <a:cubicBezTo>
                    <a:pt x="37" y="95"/>
                    <a:pt x="36" y="95"/>
                    <a:pt x="35" y="94"/>
                  </a:cubicBezTo>
                  <a:cubicBezTo>
                    <a:pt x="34" y="93"/>
                    <a:pt x="30" y="90"/>
                    <a:pt x="27" y="88"/>
                  </a:cubicBezTo>
                  <a:cubicBezTo>
                    <a:pt x="24" y="86"/>
                    <a:pt x="22" y="84"/>
                    <a:pt x="21" y="83"/>
                  </a:cubicBezTo>
                  <a:cubicBezTo>
                    <a:pt x="19" y="84"/>
                    <a:pt x="18" y="85"/>
                    <a:pt x="16" y="84"/>
                  </a:cubicBezTo>
                  <a:cubicBezTo>
                    <a:pt x="17" y="80"/>
                    <a:pt x="17" y="80"/>
                    <a:pt x="17" y="80"/>
                  </a:cubicBezTo>
                  <a:cubicBezTo>
                    <a:pt x="17" y="80"/>
                    <a:pt x="16" y="79"/>
                    <a:pt x="16" y="79"/>
                  </a:cubicBezTo>
                  <a:cubicBezTo>
                    <a:pt x="17" y="78"/>
                    <a:pt x="17" y="78"/>
                    <a:pt x="17" y="78"/>
                  </a:cubicBezTo>
                  <a:cubicBezTo>
                    <a:pt x="15" y="73"/>
                    <a:pt x="15" y="73"/>
                    <a:pt x="15" y="73"/>
                  </a:cubicBezTo>
                  <a:cubicBezTo>
                    <a:pt x="15" y="73"/>
                    <a:pt x="15" y="73"/>
                    <a:pt x="16" y="72"/>
                  </a:cubicBezTo>
                  <a:cubicBezTo>
                    <a:pt x="19" y="71"/>
                    <a:pt x="20" y="70"/>
                    <a:pt x="23" y="70"/>
                  </a:cubicBezTo>
                  <a:cubicBezTo>
                    <a:pt x="24" y="70"/>
                    <a:pt x="25" y="71"/>
                    <a:pt x="26" y="72"/>
                  </a:cubicBezTo>
                  <a:cubicBezTo>
                    <a:pt x="27" y="73"/>
                    <a:pt x="31" y="76"/>
                    <a:pt x="34" y="78"/>
                  </a:cubicBezTo>
                  <a:cubicBezTo>
                    <a:pt x="37" y="80"/>
                    <a:pt x="39" y="82"/>
                    <a:pt x="40" y="83"/>
                  </a:cubicBezTo>
                  <a:cubicBezTo>
                    <a:pt x="44" y="81"/>
                    <a:pt x="50" y="77"/>
                    <a:pt x="54" y="75"/>
                  </a:cubicBezTo>
                  <a:cubicBezTo>
                    <a:pt x="71" y="64"/>
                    <a:pt x="71" y="64"/>
                    <a:pt x="74" y="65"/>
                  </a:cubicBezTo>
                  <a:cubicBezTo>
                    <a:pt x="76" y="65"/>
                    <a:pt x="77" y="66"/>
                    <a:pt x="78" y="67"/>
                  </a:cubicBezTo>
                  <a:cubicBezTo>
                    <a:pt x="81" y="72"/>
                    <a:pt x="81" y="72"/>
                    <a:pt x="57" y="97"/>
                  </a:cubicBezTo>
                  <a:cubicBezTo>
                    <a:pt x="62" y="94"/>
                    <a:pt x="67" y="91"/>
                    <a:pt x="71" y="88"/>
                  </a:cubicBezTo>
                  <a:cubicBezTo>
                    <a:pt x="114" y="62"/>
                    <a:pt x="114" y="62"/>
                    <a:pt x="118" y="63"/>
                  </a:cubicBezTo>
                  <a:cubicBezTo>
                    <a:pt x="119" y="64"/>
                    <a:pt x="121" y="65"/>
                    <a:pt x="122" y="66"/>
                  </a:cubicBezTo>
                  <a:cubicBezTo>
                    <a:pt x="125" y="72"/>
                    <a:pt x="121" y="75"/>
                    <a:pt x="105" y="88"/>
                  </a:cubicBezTo>
                  <a:cubicBezTo>
                    <a:pt x="101" y="91"/>
                    <a:pt x="97" y="95"/>
                    <a:pt x="92" y="99"/>
                  </a:cubicBezTo>
                  <a:cubicBezTo>
                    <a:pt x="161" y="56"/>
                    <a:pt x="165" y="55"/>
                    <a:pt x="169" y="56"/>
                  </a:cubicBezTo>
                  <a:cubicBezTo>
                    <a:pt x="171" y="56"/>
                    <a:pt x="172" y="58"/>
                    <a:pt x="173" y="59"/>
                  </a:cubicBezTo>
                  <a:cubicBezTo>
                    <a:pt x="176" y="65"/>
                    <a:pt x="173" y="68"/>
                    <a:pt x="151" y="84"/>
                  </a:cubicBezTo>
                  <a:cubicBezTo>
                    <a:pt x="144" y="88"/>
                    <a:pt x="137" y="94"/>
                    <a:pt x="129" y="99"/>
                  </a:cubicBezTo>
                  <a:cubicBezTo>
                    <a:pt x="191" y="61"/>
                    <a:pt x="195" y="60"/>
                    <a:pt x="199" y="61"/>
                  </a:cubicBezTo>
                  <a:cubicBezTo>
                    <a:pt x="201" y="61"/>
                    <a:pt x="203" y="63"/>
                    <a:pt x="203" y="64"/>
                  </a:cubicBezTo>
                  <a:cubicBezTo>
                    <a:pt x="207" y="70"/>
                    <a:pt x="203" y="72"/>
                    <a:pt x="177" y="91"/>
                  </a:cubicBezTo>
                  <a:cubicBezTo>
                    <a:pt x="162" y="101"/>
                    <a:pt x="141" y="115"/>
                    <a:pt x="119" y="130"/>
                  </a:cubicBezTo>
                  <a:cubicBezTo>
                    <a:pt x="117" y="131"/>
                    <a:pt x="115" y="133"/>
                    <a:pt x="112" y="134"/>
                  </a:cubicBezTo>
                  <a:cubicBezTo>
                    <a:pt x="118" y="131"/>
                    <a:pt x="124" y="127"/>
                    <a:pt x="129" y="124"/>
                  </a:cubicBezTo>
                  <a:cubicBezTo>
                    <a:pt x="235" y="60"/>
                    <a:pt x="241" y="57"/>
                    <a:pt x="245" y="59"/>
                  </a:cubicBezTo>
                  <a:cubicBezTo>
                    <a:pt x="247" y="59"/>
                    <a:pt x="248" y="60"/>
                    <a:pt x="249" y="62"/>
                  </a:cubicBezTo>
                  <a:cubicBezTo>
                    <a:pt x="253" y="67"/>
                    <a:pt x="251" y="70"/>
                    <a:pt x="216" y="93"/>
                  </a:cubicBezTo>
                  <a:cubicBezTo>
                    <a:pt x="204" y="101"/>
                    <a:pt x="188" y="111"/>
                    <a:pt x="171" y="122"/>
                  </a:cubicBezTo>
                  <a:cubicBezTo>
                    <a:pt x="267" y="64"/>
                    <a:pt x="280" y="58"/>
                    <a:pt x="285" y="59"/>
                  </a:cubicBezTo>
                  <a:cubicBezTo>
                    <a:pt x="287" y="60"/>
                    <a:pt x="289" y="61"/>
                    <a:pt x="289" y="62"/>
                  </a:cubicBezTo>
                  <a:cubicBezTo>
                    <a:pt x="293" y="68"/>
                    <a:pt x="287" y="72"/>
                    <a:pt x="278" y="79"/>
                  </a:cubicBezTo>
                  <a:cubicBezTo>
                    <a:pt x="272" y="83"/>
                    <a:pt x="263" y="89"/>
                    <a:pt x="251" y="97"/>
                  </a:cubicBezTo>
                  <a:cubicBezTo>
                    <a:pt x="227" y="112"/>
                    <a:pt x="197" y="132"/>
                    <a:pt x="164" y="153"/>
                  </a:cubicBezTo>
                  <a:cubicBezTo>
                    <a:pt x="151" y="161"/>
                    <a:pt x="138" y="169"/>
                    <a:pt x="124" y="178"/>
                  </a:cubicBezTo>
                  <a:cubicBezTo>
                    <a:pt x="154" y="160"/>
                    <a:pt x="186" y="140"/>
                    <a:pt x="216" y="122"/>
                  </a:cubicBezTo>
                  <a:cubicBezTo>
                    <a:pt x="395" y="14"/>
                    <a:pt x="420" y="0"/>
                    <a:pt x="427" y="2"/>
                  </a:cubicBezTo>
                  <a:cubicBezTo>
                    <a:pt x="429" y="3"/>
                    <a:pt x="430" y="4"/>
                    <a:pt x="431" y="5"/>
                  </a:cubicBezTo>
                  <a:cubicBezTo>
                    <a:pt x="434" y="10"/>
                    <a:pt x="436" y="13"/>
                    <a:pt x="382" y="47"/>
                  </a:cubicBezTo>
                  <a:cubicBezTo>
                    <a:pt x="402" y="36"/>
                    <a:pt x="410" y="33"/>
                    <a:pt x="413" y="33"/>
                  </a:cubicBezTo>
                  <a:cubicBezTo>
                    <a:pt x="415" y="34"/>
                    <a:pt x="417" y="35"/>
                    <a:pt x="417" y="37"/>
                  </a:cubicBezTo>
                  <a:cubicBezTo>
                    <a:pt x="421" y="43"/>
                    <a:pt x="415" y="47"/>
                    <a:pt x="400" y="58"/>
                  </a:cubicBezTo>
                  <a:cubicBezTo>
                    <a:pt x="394" y="62"/>
                    <a:pt x="387" y="67"/>
                    <a:pt x="379" y="72"/>
                  </a:cubicBezTo>
                  <a:cubicBezTo>
                    <a:pt x="404" y="58"/>
                    <a:pt x="413" y="54"/>
                    <a:pt x="417" y="55"/>
                  </a:cubicBezTo>
                  <a:cubicBezTo>
                    <a:pt x="419" y="56"/>
                    <a:pt x="420" y="57"/>
                    <a:pt x="421" y="58"/>
                  </a:cubicBezTo>
                  <a:cubicBezTo>
                    <a:pt x="425" y="65"/>
                    <a:pt x="418" y="70"/>
                    <a:pt x="404" y="79"/>
                  </a:cubicBezTo>
                  <a:cubicBezTo>
                    <a:pt x="404" y="79"/>
                    <a:pt x="403" y="80"/>
                    <a:pt x="403" y="80"/>
                  </a:cubicBezTo>
                  <a:cubicBezTo>
                    <a:pt x="437" y="61"/>
                    <a:pt x="448" y="56"/>
                    <a:pt x="452" y="57"/>
                  </a:cubicBezTo>
                  <a:cubicBezTo>
                    <a:pt x="454" y="57"/>
                    <a:pt x="455" y="58"/>
                    <a:pt x="456" y="60"/>
                  </a:cubicBezTo>
                  <a:cubicBezTo>
                    <a:pt x="459" y="64"/>
                    <a:pt x="460" y="67"/>
                    <a:pt x="432" y="85"/>
                  </a:cubicBezTo>
                  <a:cubicBezTo>
                    <a:pt x="443" y="80"/>
                    <a:pt x="448" y="79"/>
                    <a:pt x="450" y="79"/>
                  </a:cubicBezTo>
                  <a:cubicBezTo>
                    <a:pt x="452" y="80"/>
                    <a:pt x="454" y="81"/>
                    <a:pt x="454" y="82"/>
                  </a:cubicBezTo>
                  <a:cubicBezTo>
                    <a:pt x="457" y="87"/>
                    <a:pt x="459" y="89"/>
                    <a:pt x="424" y="112"/>
                  </a:cubicBezTo>
                  <a:cubicBezTo>
                    <a:pt x="443" y="102"/>
                    <a:pt x="450" y="99"/>
                    <a:pt x="453" y="100"/>
                  </a:cubicBezTo>
                  <a:cubicBezTo>
                    <a:pt x="455" y="100"/>
                    <a:pt x="456" y="101"/>
                    <a:pt x="457" y="103"/>
                  </a:cubicBezTo>
                  <a:cubicBezTo>
                    <a:pt x="461" y="109"/>
                    <a:pt x="454" y="114"/>
                    <a:pt x="439" y="125"/>
                  </a:cubicBezTo>
                  <a:cubicBezTo>
                    <a:pt x="453" y="118"/>
                    <a:pt x="459" y="116"/>
                    <a:pt x="462" y="116"/>
                  </a:cubicBezTo>
                  <a:cubicBezTo>
                    <a:pt x="464" y="117"/>
                    <a:pt x="466" y="118"/>
                    <a:pt x="466" y="120"/>
                  </a:cubicBezTo>
                  <a:cubicBezTo>
                    <a:pt x="470" y="125"/>
                    <a:pt x="471" y="128"/>
                    <a:pt x="406" y="169"/>
                  </a:cubicBezTo>
                  <a:cubicBezTo>
                    <a:pt x="432" y="154"/>
                    <a:pt x="441" y="150"/>
                    <a:pt x="445" y="151"/>
                  </a:cubicBezTo>
                  <a:cubicBezTo>
                    <a:pt x="446" y="152"/>
                    <a:pt x="448" y="153"/>
                    <a:pt x="449" y="154"/>
                  </a:cubicBezTo>
                  <a:cubicBezTo>
                    <a:pt x="453" y="162"/>
                    <a:pt x="454" y="163"/>
                    <a:pt x="271" y="273"/>
                  </a:cubicBezTo>
                  <a:cubicBezTo>
                    <a:pt x="219" y="304"/>
                    <a:pt x="155" y="342"/>
                    <a:pt x="109" y="371"/>
                  </a:cubicBezTo>
                  <a:cubicBezTo>
                    <a:pt x="153" y="345"/>
                    <a:pt x="213" y="309"/>
                    <a:pt x="265" y="277"/>
                  </a:cubicBezTo>
                  <a:cubicBezTo>
                    <a:pt x="422" y="181"/>
                    <a:pt x="451" y="164"/>
                    <a:pt x="458" y="166"/>
                  </a:cubicBezTo>
                  <a:cubicBezTo>
                    <a:pt x="460" y="167"/>
                    <a:pt x="462" y="168"/>
                    <a:pt x="462" y="169"/>
                  </a:cubicBezTo>
                  <a:cubicBezTo>
                    <a:pt x="466" y="175"/>
                    <a:pt x="461" y="180"/>
                    <a:pt x="443" y="193"/>
                  </a:cubicBezTo>
                  <a:cubicBezTo>
                    <a:pt x="438" y="196"/>
                    <a:pt x="433" y="199"/>
                    <a:pt x="427" y="203"/>
                  </a:cubicBezTo>
                  <a:cubicBezTo>
                    <a:pt x="444" y="195"/>
                    <a:pt x="452" y="192"/>
                    <a:pt x="456" y="192"/>
                  </a:cubicBezTo>
                  <a:cubicBezTo>
                    <a:pt x="458" y="193"/>
                    <a:pt x="459" y="194"/>
                    <a:pt x="460" y="196"/>
                  </a:cubicBezTo>
                  <a:cubicBezTo>
                    <a:pt x="462" y="200"/>
                    <a:pt x="464" y="202"/>
                    <a:pt x="440" y="218"/>
                  </a:cubicBezTo>
                  <a:cubicBezTo>
                    <a:pt x="455" y="210"/>
                    <a:pt x="461" y="208"/>
                    <a:pt x="464" y="209"/>
                  </a:cubicBezTo>
                  <a:cubicBezTo>
                    <a:pt x="466" y="209"/>
                    <a:pt x="467" y="210"/>
                    <a:pt x="468" y="212"/>
                  </a:cubicBezTo>
                  <a:cubicBezTo>
                    <a:pt x="471" y="217"/>
                    <a:pt x="473" y="220"/>
                    <a:pt x="429" y="248"/>
                  </a:cubicBezTo>
                  <a:cubicBezTo>
                    <a:pt x="450" y="236"/>
                    <a:pt x="459" y="233"/>
                    <a:pt x="462" y="234"/>
                  </a:cubicBezTo>
                  <a:cubicBezTo>
                    <a:pt x="464" y="234"/>
                    <a:pt x="465" y="235"/>
                    <a:pt x="466" y="237"/>
                  </a:cubicBezTo>
                  <a:cubicBezTo>
                    <a:pt x="469" y="242"/>
                    <a:pt x="471" y="245"/>
                    <a:pt x="421" y="276"/>
                  </a:cubicBezTo>
                  <a:cubicBezTo>
                    <a:pt x="451" y="259"/>
                    <a:pt x="461" y="255"/>
                    <a:pt x="465" y="256"/>
                  </a:cubicBezTo>
                  <a:cubicBezTo>
                    <a:pt x="467" y="256"/>
                    <a:pt x="468" y="257"/>
                    <a:pt x="469" y="259"/>
                  </a:cubicBezTo>
                  <a:cubicBezTo>
                    <a:pt x="472" y="264"/>
                    <a:pt x="474" y="267"/>
                    <a:pt x="435" y="292"/>
                  </a:cubicBezTo>
                  <a:cubicBezTo>
                    <a:pt x="448" y="286"/>
                    <a:pt x="456" y="283"/>
                    <a:pt x="459" y="284"/>
                  </a:cubicBezTo>
                  <a:cubicBezTo>
                    <a:pt x="461" y="284"/>
                    <a:pt x="462" y="286"/>
                    <a:pt x="463" y="287"/>
                  </a:cubicBezTo>
                  <a:cubicBezTo>
                    <a:pt x="465" y="291"/>
                    <a:pt x="467" y="293"/>
                    <a:pt x="450" y="305"/>
                  </a:cubicBezTo>
                  <a:cubicBezTo>
                    <a:pt x="462" y="299"/>
                    <a:pt x="468" y="298"/>
                    <a:pt x="470" y="299"/>
                  </a:cubicBezTo>
                  <a:cubicBezTo>
                    <a:pt x="472" y="299"/>
                    <a:pt x="473" y="300"/>
                    <a:pt x="474" y="302"/>
                  </a:cubicBezTo>
                  <a:cubicBezTo>
                    <a:pt x="478" y="308"/>
                    <a:pt x="472" y="312"/>
                    <a:pt x="457" y="323"/>
                  </a:cubicBezTo>
                  <a:cubicBezTo>
                    <a:pt x="454" y="325"/>
                    <a:pt x="450" y="327"/>
                    <a:pt x="446" y="330"/>
                  </a:cubicBezTo>
                  <a:cubicBezTo>
                    <a:pt x="460" y="323"/>
                    <a:pt x="466" y="321"/>
                    <a:pt x="469" y="321"/>
                  </a:cubicBezTo>
                  <a:cubicBezTo>
                    <a:pt x="470" y="322"/>
                    <a:pt x="472" y="323"/>
                    <a:pt x="473" y="324"/>
                  </a:cubicBezTo>
                  <a:cubicBezTo>
                    <a:pt x="476" y="331"/>
                    <a:pt x="470" y="335"/>
                    <a:pt x="455" y="346"/>
                  </a:cubicBezTo>
                  <a:cubicBezTo>
                    <a:pt x="449" y="351"/>
                    <a:pt x="440" y="356"/>
                    <a:pt x="428" y="364"/>
                  </a:cubicBezTo>
                  <a:cubicBezTo>
                    <a:pt x="455" y="349"/>
                    <a:pt x="466" y="344"/>
                    <a:pt x="471" y="345"/>
                  </a:cubicBezTo>
                  <a:cubicBezTo>
                    <a:pt x="472" y="346"/>
                    <a:pt x="474" y="347"/>
                    <a:pt x="475" y="348"/>
                  </a:cubicBezTo>
                  <a:cubicBezTo>
                    <a:pt x="477" y="353"/>
                    <a:pt x="479" y="356"/>
                    <a:pt x="444" y="379"/>
                  </a:cubicBezTo>
                  <a:cubicBezTo>
                    <a:pt x="467" y="366"/>
                    <a:pt x="473" y="364"/>
                    <a:pt x="476" y="365"/>
                  </a:cubicBezTo>
                  <a:cubicBezTo>
                    <a:pt x="477" y="365"/>
                    <a:pt x="479" y="366"/>
                    <a:pt x="480" y="368"/>
                  </a:cubicBezTo>
                  <a:cubicBezTo>
                    <a:pt x="483" y="374"/>
                    <a:pt x="484" y="376"/>
                    <a:pt x="410" y="422"/>
                  </a:cubicBezTo>
                  <a:cubicBezTo>
                    <a:pt x="451" y="398"/>
                    <a:pt x="458" y="395"/>
                    <a:pt x="461" y="396"/>
                  </a:cubicBezTo>
                  <a:cubicBezTo>
                    <a:pt x="463" y="397"/>
                    <a:pt x="464" y="398"/>
                    <a:pt x="465" y="399"/>
                  </a:cubicBezTo>
                  <a:cubicBezTo>
                    <a:pt x="469" y="406"/>
                    <a:pt x="462" y="411"/>
                    <a:pt x="452" y="418"/>
                  </a:cubicBezTo>
                  <a:cubicBezTo>
                    <a:pt x="445" y="423"/>
                    <a:pt x="436" y="429"/>
                    <a:pt x="423" y="437"/>
                  </a:cubicBezTo>
                  <a:cubicBezTo>
                    <a:pt x="442" y="427"/>
                    <a:pt x="447" y="426"/>
                    <a:pt x="450" y="426"/>
                  </a:cubicBezTo>
                  <a:cubicBezTo>
                    <a:pt x="451" y="427"/>
                    <a:pt x="453" y="428"/>
                    <a:pt x="454" y="429"/>
                  </a:cubicBezTo>
                  <a:cubicBezTo>
                    <a:pt x="457" y="436"/>
                    <a:pt x="458" y="436"/>
                    <a:pt x="368" y="497"/>
                  </a:cubicBezTo>
                  <a:cubicBezTo>
                    <a:pt x="448" y="448"/>
                    <a:pt x="453" y="446"/>
                    <a:pt x="457" y="447"/>
                  </a:cubicBezTo>
                  <a:cubicBezTo>
                    <a:pt x="459" y="448"/>
                    <a:pt x="460" y="449"/>
                    <a:pt x="461" y="450"/>
                  </a:cubicBezTo>
                  <a:cubicBezTo>
                    <a:pt x="465" y="456"/>
                    <a:pt x="462" y="458"/>
                    <a:pt x="431" y="479"/>
                  </a:cubicBezTo>
                  <a:cubicBezTo>
                    <a:pt x="430" y="480"/>
                    <a:pt x="428" y="481"/>
                    <a:pt x="426" y="482"/>
                  </a:cubicBezTo>
                  <a:cubicBezTo>
                    <a:pt x="442" y="473"/>
                    <a:pt x="447" y="472"/>
                    <a:pt x="449" y="473"/>
                  </a:cubicBezTo>
                  <a:cubicBezTo>
                    <a:pt x="451" y="473"/>
                    <a:pt x="453" y="475"/>
                    <a:pt x="453" y="476"/>
                  </a:cubicBezTo>
                  <a:cubicBezTo>
                    <a:pt x="457" y="482"/>
                    <a:pt x="457" y="483"/>
                    <a:pt x="400" y="524"/>
                  </a:cubicBezTo>
                  <a:cubicBezTo>
                    <a:pt x="467" y="484"/>
                    <a:pt x="470" y="482"/>
                    <a:pt x="475" y="483"/>
                  </a:cubicBezTo>
                  <a:cubicBezTo>
                    <a:pt x="476" y="484"/>
                    <a:pt x="478" y="485"/>
                    <a:pt x="479" y="486"/>
                  </a:cubicBezTo>
                  <a:cubicBezTo>
                    <a:pt x="482" y="492"/>
                    <a:pt x="478" y="495"/>
                    <a:pt x="456" y="511"/>
                  </a:cubicBezTo>
                  <a:cubicBezTo>
                    <a:pt x="451" y="515"/>
                    <a:pt x="446" y="518"/>
                    <a:pt x="441" y="522"/>
                  </a:cubicBezTo>
                  <a:cubicBezTo>
                    <a:pt x="447" y="519"/>
                    <a:pt x="448" y="519"/>
                    <a:pt x="450" y="520"/>
                  </a:cubicBezTo>
                  <a:cubicBezTo>
                    <a:pt x="451" y="520"/>
                    <a:pt x="453" y="521"/>
                    <a:pt x="453" y="523"/>
                  </a:cubicBezTo>
                  <a:cubicBezTo>
                    <a:pt x="456" y="527"/>
                    <a:pt x="457" y="528"/>
                    <a:pt x="431" y="549"/>
                  </a:cubicBezTo>
                  <a:cubicBezTo>
                    <a:pt x="447" y="539"/>
                    <a:pt x="448" y="540"/>
                    <a:pt x="451" y="540"/>
                  </a:cubicBezTo>
                  <a:cubicBezTo>
                    <a:pt x="452" y="541"/>
                    <a:pt x="454" y="542"/>
                    <a:pt x="454" y="543"/>
                  </a:cubicBezTo>
                  <a:cubicBezTo>
                    <a:pt x="456" y="546"/>
                    <a:pt x="456" y="546"/>
                    <a:pt x="449" y="564"/>
                  </a:cubicBezTo>
                  <a:cubicBezTo>
                    <a:pt x="449" y="564"/>
                    <a:pt x="449" y="564"/>
                    <a:pt x="449" y="565"/>
                  </a:cubicBezTo>
                  <a:cubicBezTo>
                    <a:pt x="449" y="565"/>
                    <a:pt x="449" y="565"/>
                    <a:pt x="449" y="565"/>
                  </a:cubicBezTo>
                  <a:cubicBezTo>
                    <a:pt x="463" y="556"/>
                    <a:pt x="464" y="555"/>
                    <a:pt x="467" y="556"/>
                  </a:cubicBezTo>
                  <a:cubicBezTo>
                    <a:pt x="469" y="556"/>
                    <a:pt x="470" y="557"/>
                    <a:pt x="471" y="559"/>
                  </a:cubicBezTo>
                  <a:cubicBezTo>
                    <a:pt x="473" y="562"/>
                    <a:pt x="472" y="565"/>
                    <a:pt x="469" y="567"/>
                  </a:cubicBezTo>
                  <a:cubicBezTo>
                    <a:pt x="468" y="567"/>
                    <a:pt x="468" y="567"/>
                    <a:pt x="467" y="568"/>
                  </a:cubicBezTo>
                  <a:cubicBezTo>
                    <a:pt x="465" y="569"/>
                    <a:pt x="459" y="572"/>
                    <a:pt x="455" y="575"/>
                  </a:cubicBezTo>
                  <a:cubicBezTo>
                    <a:pt x="440" y="584"/>
                    <a:pt x="439" y="585"/>
                    <a:pt x="436" y="584"/>
                  </a:cubicBezTo>
                  <a:cubicBezTo>
                    <a:pt x="434" y="584"/>
                    <a:pt x="433" y="583"/>
                    <a:pt x="432" y="581"/>
                  </a:cubicBezTo>
                  <a:cubicBezTo>
                    <a:pt x="431" y="578"/>
                    <a:pt x="431" y="578"/>
                    <a:pt x="438" y="560"/>
                  </a:cubicBezTo>
                  <a:cubicBezTo>
                    <a:pt x="438" y="559"/>
                    <a:pt x="438" y="559"/>
                    <a:pt x="438" y="559"/>
                  </a:cubicBezTo>
                  <a:cubicBezTo>
                    <a:pt x="432" y="563"/>
                    <a:pt x="424" y="568"/>
                    <a:pt x="417" y="572"/>
                  </a:cubicBezTo>
                  <a:cubicBezTo>
                    <a:pt x="379" y="595"/>
                    <a:pt x="379" y="595"/>
                    <a:pt x="375" y="594"/>
                  </a:cubicBezTo>
                  <a:cubicBezTo>
                    <a:pt x="374" y="594"/>
                    <a:pt x="372" y="593"/>
                    <a:pt x="371" y="591"/>
                  </a:cubicBezTo>
                  <a:cubicBezTo>
                    <a:pt x="369" y="586"/>
                    <a:pt x="368" y="586"/>
                    <a:pt x="396" y="563"/>
                  </a:cubicBezTo>
                  <a:cubicBezTo>
                    <a:pt x="396" y="563"/>
                    <a:pt x="395" y="563"/>
                    <a:pt x="395" y="563"/>
                  </a:cubicBezTo>
                  <a:cubicBezTo>
                    <a:pt x="340" y="597"/>
                    <a:pt x="339" y="597"/>
                    <a:pt x="335" y="596"/>
                  </a:cubicBezTo>
                  <a:cubicBezTo>
                    <a:pt x="334" y="596"/>
                    <a:pt x="332" y="595"/>
                    <a:pt x="331" y="593"/>
                  </a:cubicBezTo>
                  <a:cubicBezTo>
                    <a:pt x="328" y="587"/>
                    <a:pt x="332" y="584"/>
                    <a:pt x="353" y="569"/>
                  </a:cubicBezTo>
                  <a:cubicBezTo>
                    <a:pt x="358" y="565"/>
                    <a:pt x="364" y="561"/>
                    <a:pt x="370" y="557"/>
                  </a:cubicBezTo>
                  <a:cubicBezTo>
                    <a:pt x="319" y="588"/>
                    <a:pt x="316" y="589"/>
                    <a:pt x="312" y="588"/>
                  </a:cubicBezTo>
                  <a:cubicBezTo>
                    <a:pt x="310" y="587"/>
                    <a:pt x="309" y="586"/>
                    <a:pt x="308" y="585"/>
                  </a:cubicBezTo>
                  <a:cubicBezTo>
                    <a:pt x="305" y="579"/>
                    <a:pt x="305" y="579"/>
                    <a:pt x="370" y="531"/>
                  </a:cubicBezTo>
                  <a:cubicBezTo>
                    <a:pt x="373" y="529"/>
                    <a:pt x="377" y="526"/>
                    <a:pt x="381" y="523"/>
                  </a:cubicBezTo>
                  <a:cubicBezTo>
                    <a:pt x="371" y="530"/>
                    <a:pt x="360" y="536"/>
                    <a:pt x="351" y="542"/>
                  </a:cubicBezTo>
                  <a:cubicBezTo>
                    <a:pt x="270" y="592"/>
                    <a:pt x="266" y="593"/>
                    <a:pt x="261" y="592"/>
                  </a:cubicBezTo>
                  <a:cubicBezTo>
                    <a:pt x="259" y="592"/>
                    <a:pt x="258" y="591"/>
                    <a:pt x="257" y="589"/>
                  </a:cubicBezTo>
                  <a:cubicBezTo>
                    <a:pt x="254" y="584"/>
                    <a:pt x="255" y="581"/>
                    <a:pt x="290" y="558"/>
                  </a:cubicBezTo>
                  <a:cubicBezTo>
                    <a:pt x="292" y="556"/>
                    <a:pt x="295" y="555"/>
                    <a:pt x="298" y="553"/>
                  </a:cubicBezTo>
                  <a:cubicBezTo>
                    <a:pt x="243" y="585"/>
                    <a:pt x="239" y="587"/>
                    <a:pt x="235" y="586"/>
                  </a:cubicBezTo>
                  <a:cubicBezTo>
                    <a:pt x="234" y="585"/>
                    <a:pt x="232" y="584"/>
                    <a:pt x="232" y="583"/>
                  </a:cubicBezTo>
                  <a:cubicBezTo>
                    <a:pt x="228" y="576"/>
                    <a:pt x="227" y="575"/>
                    <a:pt x="330" y="507"/>
                  </a:cubicBezTo>
                  <a:cubicBezTo>
                    <a:pt x="324" y="511"/>
                    <a:pt x="318" y="515"/>
                    <a:pt x="312" y="518"/>
                  </a:cubicBezTo>
                  <a:cubicBezTo>
                    <a:pt x="190" y="593"/>
                    <a:pt x="175" y="601"/>
                    <a:pt x="169" y="599"/>
                  </a:cubicBezTo>
                  <a:cubicBezTo>
                    <a:pt x="168" y="599"/>
                    <a:pt x="166" y="597"/>
                    <a:pt x="165" y="596"/>
                  </a:cubicBezTo>
                  <a:cubicBezTo>
                    <a:pt x="162" y="590"/>
                    <a:pt x="168" y="585"/>
                    <a:pt x="178" y="578"/>
                  </a:cubicBezTo>
                  <a:cubicBezTo>
                    <a:pt x="184" y="574"/>
                    <a:pt x="192" y="568"/>
                    <a:pt x="204" y="561"/>
                  </a:cubicBezTo>
                  <a:cubicBezTo>
                    <a:pt x="153" y="591"/>
                    <a:pt x="139" y="598"/>
                    <a:pt x="134" y="596"/>
                  </a:cubicBezTo>
                  <a:cubicBezTo>
                    <a:pt x="132" y="596"/>
                    <a:pt x="130" y="595"/>
                    <a:pt x="130" y="593"/>
                  </a:cubicBezTo>
                  <a:cubicBezTo>
                    <a:pt x="127" y="588"/>
                    <a:pt x="125" y="586"/>
                    <a:pt x="166" y="559"/>
                  </a:cubicBezTo>
                  <a:cubicBezTo>
                    <a:pt x="111" y="592"/>
                    <a:pt x="95" y="599"/>
                    <a:pt x="90" y="598"/>
                  </a:cubicBezTo>
                  <a:cubicBezTo>
                    <a:pt x="88" y="598"/>
                    <a:pt x="87" y="597"/>
                    <a:pt x="86" y="595"/>
                  </a:cubicBezTo>
                  <a:cubicBezTo>
                    <a:pt x="83" y="590"/>
                    <a:pt x="82" y="588"/>
                    <a:pt x="133" y="555"/>
                  </a:cubicBezTo>
                  <a:cubicBezTo>
                    <a:pt x="73" y="591"/>
                    <a:pt x="55" y="600"/>
                    <a:pt x="49" y="600"/>
                  </a:cubicBezTo>
                  <a:close/>
                  <a:moveTo>
                    <a:pt x="461" y="565"/>
                  </a:moveTo>
                  <a:cubicBezTo>
                    <a:pt x="461" y="566"/>
                    <a:pt x="462" y="566"/>
                    <a:pt x="462" y="567"/>
                  </a:cubicBezTo>
                  <a:cubicBezTo>
                    <a:pt x="462" y="566"/>
                    <a:pt x="461" y="566"/>
                    <a:pt x="461" y="565"/>
                  </a:cubicBezTo>
                  <a:close/>
                  <a:moveTo>
                    <a:pt x="235" y="389"/>
                  </a:moveTo>
                  <a:cubicBezTo>
                    <a:pt x="193" y="414"/>
                    <a:pt x="149" y="440"/>
                    <a:pt x="114" y="462"/>
                  </a:cubicBezTo>
                  <a:cubicBezTo>
                    <a:pt x="149" y="441"/>
                    <a:pt x="193" y="414"/>
                    <a:pt x="235" y="389"/>
                  </a:cubicBezTo>
                  <a:close/>
                  <a:moveTo>
                    <a:pt x="387" y="332"/>
                  </a:moveTo>
                  <a:cubicBezTo>
                    <a:pt x="343" y="358"/>
                    <a:pt x="283" y="394"/>
                    <a:pt x="230" y="427"/>
                  </a:cubicBezTo>
                  <a:cubicBezTo>
                    <a:pt x="283" y="395"/>
                    <a:pt x="343" y="360"/>
                    <a:pt x="387" y="332"/>
                  </a:cubicBezTo>
                  <a:close/>
                  <a:moveTo>
                    <a:pt x="171" y="264"/>
                  </a:moveTo>
                  <a:cubicBezTo>
                    <a:pt x="153" y="275"/>
                    <a:pt x="135" y="286"/>
                    <a:pt x="119" y="296"/>
                  </a:cubicBezTo>
                  <a:cubicBezTo>
                    <a:pt x="135" y="286"/>
                    <a:pt x="153" y="275"/>
                    <a:pt x="171"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2000" tIns="216000" rIns="72000" bIns="45720" numCol="1" anchor="ctr" anchorCtr="0" compatLnSpc="1">
              <a:prstTxWarp prst="textNoShape">
                <a:avLst/>
              </a:prstTxWarp>
            </a:bodyPr>
            <a:lstStyle/>
            <a:p>
              <a:pPr algn="ctr">
                <a:lnSpc>
                  <a:spcPct val="80000"/>
                </a:lnSpc>
              </a:pPr>
              <a:r>
                <a:rPr lang="en-US" sz="1200" dirty="0"/>
                <a:t>Under-standing focus Areas (culturally)</a:t>
              </a:r>
            </a:p>
          </p:txBody>
        </p:sp>
        <p:sp>
          <p:nvSpPr>
            <p:cNvPr id="73" name="Freeform 320"/>
            <p:cNvSpPr>
              <a:spLocks/>
            </p:cNvSpPr>
            <p:nvPr/>
          </p:nvSpPr>
          <p:spPr bwMode="gray">
            <a:xfrm>
              <a:off x="1416997" y="-2590006"/>
              <a:ext cx="1993900" cy="2808288"/>
            </a:xfrm>
            <a:custGeom>
              <a:avLst/>
              <a:gdLst>
                <a:gd name="T0" fmla="*/ 9 w 532"/>
                <a:gd name="T1" fmla="*/ 487 h 749"/>
                <a:gd name="T2" fmla="*/ 11 w 532"/>
                <a:gd name="T3" fmla="*/ 640 h 749"/>
                <a:gd name="T4" fmla="*/ 13 w 532"/>
                <a:gd name="T5" fmla="*/ 712 h 749"/>
                <a:gd name="T6" fmla="*/ 129 w 532"/>
                <a:gd name="T7" fmla="*/ 730 h 749"/>
                <a:gd name="T8" fmla="*/ 189 w 532"/>
                <a:gd name="T9" fmla="*/ 731 h 749"/>
                <a:gd name="T10" fmla="*/ 283 w 532"/>
                <a:gd name="T11" fmla="*/ 730 h 749"/>
                <a:gd name="T12" fmla="*/ 350 w 532"/>
                <a:gd name="T13" fmla="*/ 733 h 749"/>
                <a:gd name="T14" fmla="*/ 415 w 532"/>
                <a:gd name="T15" fmla="*/ 730 h 749"/>
                <a:gd name="T16" fmla="*/ 441 w 532"/>
                <a:gd name="T17" fmla="*/ 725 h 749"/>
                <a:gd name="T18" fmla="*/ 439 w 532"/>
                <a:gd name="T19" fmla="*/ 646 h 749"/>
                <a:gd name="T20" fmla="*/ 439 w 532"/>
                <a:gd name="T21" fmla="*/ 568 h 749"/>
                <a:gd name="T22" fmla="*/ 438 w 532"/>
                <a:gd name="T23" fmla="*/ 528 h 749"/>
                <a:gd name="T24" fmla="*/ 440 w 532"/>
                <a:gd name="T25" fmla="*/ 448 h 749"/>
                <a:gd name="T26" fmla="*/ 437 w 532"/>
                <a:gd name="T27" fmla="*/ 381 h 749"/>
                <a:gd name="T28" fmla="*/ 438 w 532"/>
                <a:gd name="T29" fmla="*/ 299 h 749"/>
                <a:gd name="T30" fmla="*/ 440 w 532"/>
                <a:gd name="T31" fmla="*/ 255 h 749"/>
                <a:gd name="T32" fmla="*/ 439 w 532"/>
                <a:gd name="T33" fmla="*/ 232 h 749"/>
                <a:gd name="T34" fmla="*/ 438 w 532"/>
                <a:gd name="T35" fmla="*/ 216 h 749"/>
                <a:gd name="T36" fmla="*/ 443 w 532"/>
                <a:gd name="T37" fmla="*/ 221 h 749"/>
                <a:gd name="T38" fmla="*/ 409 w 532"/>
                <a:gd name="T39" fmla="*/ 221 h 749"/>
                <a:gd name="T40" fmla="*/ 371 w 532"/>
                <a:gd name="T41" fmla="*/ 221 h 749"/>
                <a:gd name="T42" fmla="*/ 367 w 532"/>
                <a:gd name="T43" fmla="*/ 211 h 749"/>
                <a:gd name="T44" fmla="*/ 417 w 532"/>
                <a:gd name="T45" fmla="*/ 144 h 749"/>
                <a:gd name="T46" fmla="*/ 446 w 532"/>
                <a:gd name="T47" fmla="*/ 100 h 749"/>
                <a:gd name="T48" fmla="*/ 505 w 532"/>
                <a:gd name="T49" fmla="*/ 19 h 749"/>
                <a:gd name="T50" fmla="*/ 523 w 532"/>
                <a:gd name="T51" fmla="*/ 20 h 749"/>
                <a:gd name="T52" fmla="*/ 512 w 532"/>
                <a:gd name="T53" fmla="*/ 26 h 749"/>
                <a:gd name="T54" fmla="*/ 489 w 532"/>
                <a:gd name="T55" fmla="*/ 40 h 749"/>
                <a:gd name="T56" fmla="*/ 463 w 532"/>
                <a:gd name="T57" fmla="*/ 66 h 749"/>
                <a:gd name="T58" fmla="*/ 434 w 532"/>
                <a:gd name="T59" fmla="*/ 91 h 749"/>
                <a:gd name="T60" fmla="*/ 404 w 532"/>
                <a:gd name="T61" fmla="*/ 117 h 749"/>
                <a:gd name="T62" fmla="*/ 381 w 532"/>
                <a:gd name="T63" fmla="*/ 134 h 749"/>
                <a:gd name="T64" fmla="*/ 357 w 532"/>
                <a:gd name="T65" fmla="*/ 148 h 749"/>
                <a:gd name="T66" fmla="*/ 319 w 532"/>
                <a:gd name="T67" fmla="*/ 183 h 749"/>
                <a:gd name="T68" fmla="*/ 310 w 532"/>
                <a:gd name="T69" fmla="*/ 190 h 749"/>
                <a:gd name="T70" fmla="*/ 292 w 532"/>
                <a:gd name="T71" fmla="*/ 202 h 749"/>
                <a:gd name="T72" fmla="*/ 252 w 532"/>
                <a:gd name="T73" fmla="*/ 222 h 749"/>
                <a:gd name="T74" fmla="*/ 267 w 532"/>
                <a:gd name="T75" fmla="*/ 217 h 749"/>
                <a:gd name="T76" fmla="*/ 206 w 532"/>
                <a:gd name="T77" fmla="*/ 221 h 749"/>
                <a:gd name="T78" fmla="*/ 134 w 532"/>
                <a:gd name="T79" fmla="*/ 219 h 749"/>
                <a:gd name="T80" fmla="*/ 102 w 532"/>
                <a:gd name="T81" fmla="*/ 216 h 749"/>
                <a:gd name="T82" fmla="*/ 61 w 532"/>
                <a:gd name="T83" fmla="*/ 213 h 749"/>
                <a:gd name="T84" fmla="*/ 83 w 532"/>
                <a:gd name="T85" fmla="*/ 214 h 749"/>
                <a:gd name="T86" fmla="*/ 148 w 532"/>
                <a:gd name="T87" fmla="*/ 212 h 749"/>
                <a:gd name="T88" fmla="*/ 319 w 532"/>
                <a:gd name="T89" fmla="*/ 169 h 749"/>
                <a:gd name="T90" fmla="*/ 428 w 532"/>
                <a:gd name="T91" fmla="*/ 79 h 749"/>
                <a:gd name="T92" fmla="*/ 514 w 532"/>
                <a:gd name="T93" fmla="*/ 9 h 749"/>
                <a:gd name="T94" fmla="*/ 509 w 532"/>
                <a:gd name="T95" fmla="*/ 39 h 749"/>
                <a:gd name="T96" fmla="*/ 432 w 532"/>
                <a:gd name="T97" fmla="*/ 144 h 749"/>
                <a:gd name="T98" fmla="*/ 378 w 532"/>
                <a:gd name="T99" fmla="*/ 219 h 749"/>
                <a:gd name="T100" fmla="*/ 371 w 532"/>
                <a:gd name="T101" fmla="*/ 207 h 749"/>
                <a:gd name="T102" fmla="*/ 441 w 532"/>
                <a:gd name="T103" fmla="*/ 208 h 749"/>
                <a:gd name="T104" fmla="*/ 451 w 532"/>
                <a:gd name="T105" fmla="*/ 216 h 749"/>
                <a:gd name="T106" fmla="*/ 452 w 532"/>
                <a:gd name="T107" fmla="*/ 384 h 749"/>
                <a:gd name="T108" fmla="*/ 450 w 532"/>
                <a:gd name="T109" fmla="*/ 482 h 749"/>
                <a:gd name="T110" fmla="*/ 448 w 532"/>
                <a:gd name="T111" fmla="*/ 649 h 749"/>
                <a:gd name="T112" fmla="*/ 443 w 532"/>
                <a:gd name="T113" fmla="*/ 740 h 749"/>
                <a:gd name="T114" fmla="*/ 269 w 532"/>
                <a:gd name="T115" fmla="*/ 742 h 749"/>
                <a:gd name="T116" fmla="*/ 12 w 532"/>
                <a:gd name="T117" fmla="*/ 740 h 749"/>
                <a:gd name="T118" fmla="*/ 3 w 532"/>
                <a:gd name="T119" fmla="*/ 730 h 749"/>
                <a:gd name="T120" fmla="*/ 1 w 532"/>
                <a:gd name="T121" fmla="*/ 637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 h="749">
                  <a:moveTo>
                    <a:pt x="10" y="254"/>
                  </a:moveTo>
                  <a:cubicBezTo>
                    <a:pt x="13" y="282"/>
                    <a:pt x="10" y="318"/>
                    <a:pt x="12" y="349"/>
                  </a:cubicBezTo>
                  <a:cubicBezTo>
                    <a:pt x="12" y="352"/>
                    <a:pt x="10" y="348"/>
                    <a:pt x="11" y="356"/>
                  </a:cubicBezTo>
                  <a:cubicBezTo>
                    <a:pt x="13" y="385"/>
                    <a:pt x="12" y="431"/>
                    <a:pt x="9" y="467"/>
                  </a:cubicBezTo>
                  <a:cubicBezTo>
                    <a:pt x="9" y="465"/>
                    <a:pt x="9" y="465"/>
                    <a:pt x="9" y="465"/>
                  </a:cubicBezTo>
                  <a:cubicBezTo>
                    <a:pt x="9" y="472"/>
                    <a:pt x="10" y="480"/>
                    <a:pt x="10" y="487"/>
                  </a:cubicBezTo>
                  <a:cubicBezTo>
                    <a:pt x="10" y="487"/>
                    <a:pt x="10" y="485"/>
                    <a:pt x="9" y="487"/>
                  </a:cubicBezTo>
                  <a:cubicBezTo>
                    <a:pt x="10" y="488"/>
                    <a:pt x="10" y="500"/>
                    <a:pt x="10" y="503"/>
                  </a:cubicBezTo>
                  <a:cubicBezTo>
                    <a:pt x="10" y="506"/>
                    <a:pt x="9" y="505"/>
                    <a:pt x="9" y="509"/>
                  </a:cubicBezTo>
                  <a:cubicBezTo>
                    <a:pt x="10" y="513"/>
                    <a:pt x="10" y="513"/>
                    <a:pt x="10" y="513"/>
                  </a:cubicBezTo>
                  <a:cubicBezTo>
                    <a:pt x="13" y="525"/>
                    <a:pt x="10" y="541"/>
                    <a:pt x="11" y="557"/>
                  </a:cubicBezTo>
                  <a:cubicBezTo>
                    <a:pt x="11" y="556"/>
                    <a:pt x="11" y="554"/>
                    <a:pt x="10" y="556"/>
                  </a:cubicBezTo>
                  <a:cubicBezTo>
                    <a:pt x="12" y="581"/>
                    <a:pt x="12" y="612"/>
                    <a:pt x="13" y="640"/>
                  </a:cubicBezTo>
                  <a:cubicBezTo>
                    <a:pt x="12" y="639"/>
                    <a:pt x="11" y="638"/>
                    <a:pt x="11" y="640"/>
                  </a:cubicBezTo>
                  <a:cubicBezTo>
                    <a:pt x="12" y="641"/>
                    <a:pt x="13" y="650"/>
                    <a:pt x="13" y="657"/>
                  </a:cubicBezTo>
                  <a:cubicBezTo>
                    <a:pt x="11" y="661"/>
                    <a:pt x="14" y="670"/>
                    <a:pt x="13" y="679"/>
                  </a:cubicBezTo>
                  <a:cubicBezTo>
                    <a:pt x="13" y="679"/>
                    <a:pt x="13" y="679"/>
                    <a:pt x="13" y="679"/>
                  </a:cubicBezTo>
                  <a:cubicBezTo>
                    <a:pt x="14" y="685"/>
                    <a:pt x="12" y="688"/>
                    <a:pt x="14" y="694"/>
                  </a:cubicBezTo>
                  <a:cubicBezTo>
                    <a:pt x="13" y="698"/>
                    <a:pt x="13" y="698"/>
                    <a:pt x="13" y="698"/>
                  </a:cubicBezTo>
                  <a:cubicBezTo>
                    <a:pt x="15" y="701"/>
                    <a:pt x="12" y="707"/>
                    <a:pt x="13" y="713"/>
                  </a:cubicBezTo>
                  <a:cubicBezTo>
                    <a:pt x="13" y="712"/>
                    <a:pt x="13" y="712"/>
                    <a:pt x="13" y="712"/>
                  </a:cubicBezTo>
                  <a:cubicBezTo>
                    <a:pt x="14" y="717"/>
                    <a:pt x="13" y="720"/>
                    <a:pt x="13" y="725"/>
                  </a:cubicBezTo>
                  <a:cubicBezTo>
                    <a:pt x="13" y="725"/>
                    <a:pt x="13" y="725"/>
                    <a:pt x="13" y="725"/>
                  </a:cubicBezTo>
                  <a:cubicBezTo>
                    <a:pt x="13" y="727"/>
                    <a:pt x="13" y="733"/>
                    <a:pt x="13" y="730"/>
                  </a:cubicBezTo>
                  <a:cubicBezTo>
                    <a:pt x="15" y="730"/>
                    <a:pt x="17" y="730"/>
                    <a:pt x="18" y="730"/>
                  </a:cubicBezTo>
                  <a:cubicBezTo>
                    <a:pt x="21" y="730"/>
                    <a:pt x="23" y="730"/>
                    <a:pt x="23" y="729"/>
                  </a:cubicBezTo>
                  <a:cubicBezTo>
                    <a:pt x="27" y="730"/>
                    <a:pt x="12" y="730"/>
                    <a:pt x="18" y="732"/>
                  </a:cubicBezTo>
                  <a:cubicBezTo>
                    <a:pt x="54" y="730"/>
                    <a:pt x="92" y="730"/>
                    <a:pt x="129" y="730"/>
                  </a:cubicBezTo>
                  <a:cubicBezTo>
                    <a:pt x="133" y="731"/>
                    <a:pt x="135" y="731"/>
                    <a:pt x="136" y="732"/>
                  </a:cubicBezTo>
                  <a:cubicBezTo>
                    <a:pt x="140" y="731"/>
                    <a:pt x="150" y="731"/>
                    <a:pt x="153" y="731"/>
                  </a:cubicBezTo>
                  <a:cubicBezTo>
                    <a:pt x="152" y="731"/>
                    <a:pt x="156" y="731"/>
                    <a:pt x="158" y="731"/>
                  </a:cubicBezTo>
                  <a:cubicBezTo>
                    <a:pt x="164" y="732"/>
                    <a:pt x="165" y="730"/>
                    <a:pt x="172" y="730"/>
                  </a:cubicBezTo>
                  <a:cubicBezTo>
                    <a:pt x="169" y="731"/>
                    <a:pt x="168" y="731"/>
                    <a:pt x="169" y="732"/>
                  </a:cubicBezTo>
                  <a:cubicBezTo>
                    <a:pt x="176" y="731"/>
                    <a:pt x="184" y="731"/>
                    <a:pt x="191" y="730"/>
                  </a:cubicBezTo>
                  <a:cubicBezTo>
                    <a:pt x="190" y="731"/>
                    <a:pt x="188" y="731"/>
                    <a:pt x="189" y="731"/>
                  </a:cubicBezTo>
                  <a:cubicBezTo>
                    <a:pt x="197" y="730"/>
                    <a:pt x="203" y="732"/>
                    <a:pt x="211" y="731"/>
                  </a:cubicBezTo>
                  <a:cubicBezTo>
                    <a:pt x="208" y="732"/>
                    <a:pt x="208" y="732"/>
                    <a:pt x="208" y="732"/>
                  </a:cubicBezTo>
                  <a:cubicBezTo>
                    <a:pt x="219" y="733"/>
                    <a:pt x="211" y="730"/>
                    <a:pt x="221" y="730"/>
                  </a:cubicBezTo>
                  <a:cubicBezTo>
                    <a:pt x="219" y="731"/>
                    <a:pt x="220" y="731"/>
                    <a:pt x="219" y="731"/>
                  </a:cubicBezTo>
                  <a:cubicBezTo>
                    <a:pt x="228" y="730"/>
                    <a:pt x="243" y="730"/>
                    <a:pt x="252" y="730"/>
                  </a:cubicBezTo>
                  <a:cubicBezTo>
                    <a:pt x="252" y="730"/>
                    <a:pt x="252" y="730"/>
                    <a:pt x="252" y="730"/>
                  </a:cubicBezTo>
                  <a:cubicBezTo>
                    <a:pt x="262" y="730"/>
                    <a:pt x="272" y="730"/>
                    <a:pt x="283" y="730"/>
                  </a:cubicBezTo>
                  <a:cubicBezTo>
                    <a:pt x="287" y="730"/>
                    <a:pt x="282" y="732"/>
                    <a:pt x="293" y="732"/>
                  </a:cubicBezTo>
                  <a:cubicBezTo>
                    <a:pt x="292" y="730"/>
                    <a:pt x="311" y="731"/>
                    <a:pt x="304" y="729"/>
                  </a:cubicBezTo>
                  <a:cubicBezTo>
                    <a:pt x="313" y="729"/>
                    <a:pt x="328" y="730"/>
                    <a:pt x="334" y="729"/>
                  </a:cubicBezTo>
                  <a:cubicBezTo>
                    <a:pt x="330" y="730"/>
                    <a:pt x="338" y="731"/>
                    <a:pt x="331" y="732"/>
                  </a:cubicBezTo>
                  <a:cubicBezTo>
                    <a:pt x="336" y="733"/>
                    <a:pt x="336" y="733"/>
                    <a:pt x="336" y="733"/>
                  </a:cubicBezTo>
                  <a:cubicBezTo>
                    <a:pt x="335" y="733"/>
                    <a:pt x="330" y="732"/>
                    <a:pt x="332" y="733"/>
                  </a:cubicBezTo>
                  <a:cubicBezTo>
                    <a:pt x="336" y="733"/>
                    <a:pt x="347" y="733"/>
                    <a:pt x="350" y="733"/>
                  </a:cubicBezTo>
                  <a:cubicBezTo>
                    <a:pt x="357" y="732"/>
                    <a:pt x="364" y="730"/>
                    <a:pt x="375" y="729"/>
                  </a:cubicBezTo>
                  <a:cubicBezTo>
                    <a:pt x="370" y="730"/>
                    <a:pt x="378" y="731"/>
                    <a:pt x="374" y="732"/>
                  </a:cubicBezTo>
                  <a:cubicBezTo>
                    <a:pt x="390" y="728"/>
                    <a:pt x="390" y="728"/>
                    <a:pt x="390" y="728"/>
                  </a:cubicBezTo>
                  <a:cubicBezTo>
                    <a:pt x="394" y="728"/>
                    <a:pt x="391" y="730"/>
                    <a:pt x="396" y="729"/>
                  </a:cubicBezTo>
                  <a:cubicBezTo>
                    <a:pt x="396" y="729"/>
                    <a:pt x="398" y="728"/>
                    <a:pt x="400" y="728"/>
                  </a:cubicBezTo>
                  <a:cubicBezTo>
                    <a:pt x="401" y="728"/>
                    <a:pt x="416" y="728"/>
                    <a:pt x="417" y="729"/>
                  </a:cubicBezTo>
                  <a:cubicBezTo>
                    <a:pt x="419" y="730"/>
                    <a:pt x="411" y="730"/>
                    <a:pt x="415" y="730"/>
                  </a:cubicBezTo>
                  <a:cubicBezTo>
                    <a:pt x="422" y="730"/>
                    <a:pt x="423" y="730"/>
                    <a:pt x="429" y="730"/>
                  </a:cubicBezTo>
                  <a:cubicBezTo>
                    <a:pt x="430" y="730"/>
                    <a:pt x="430" y="730"/>
                    <a:pt x="430" y="730"/>
                  </a:cubicBezTo>
                  <a:cubicBezTo>
                    <a:pt x="434" y="730"/>
                    <a:pt x="443" y="729"/>
                    <a:pt x="438" y="728"/>
                  </a:cubicBezTo>
                  <a:cubicBezTo>
                    <a:pt x="435" y="728"/>
                    <a:pt x="439" y="729"/>
                    <a:pt x="435" y="729"/>
                  </a:cubicBezTo>
                  <a:cubicBezTo>
                    <a:pt x="436" y="728"/>
                    <a:pt x="439" y="728"/>
                    <a:pt x="442" y="728"/>
                  </a:cubicBezTo>
                  <a:cubicBezTo>
                    <a:pt x="437" y="734"/>
                    <a:pt x="441" y="723"/>
                    <a:pt x="439" y="722"/>
                  </a:cubicBezTo>
                  <a:cubicBezTo>
                    <a:pt x="440" y="724"/>
                    <a:pt x="440" y="724"/>
                    <a:pt x="441" y="725"/>
                  </a:cubicBezTo>
                  <a:cubicBezTo>
                    <a:pt x="439" y="716"/>
                    <a:pt x="439" y="706"/>
                    <a:pt x="438" y="695"/>
                  </a:cubicBezTo>
                  <a:cubicBezTo>
                    <a:pt x="438" y="695"/>
                    <a:pt x="440" y="699"/>
                    <a:pt x="439" y="701"/>
                  </a:cubicBezTo>
                  <a:cubicBezTo>
                    <a:pt x="441" y="687"/>
                    <a:pt x="438" y="673"/>
                    <a:pt x="439" y="662"/>
                  </a:cubicBezTo>
                  <a:cubicBezTo>
                    <a:pt x="440" y="664"/>
                    <a:pt x="438" y="663"/>
                    <a:pt x="439" y="663"/>
                  </a:cubicBezTo>
                  <a:cubicBezTo>
                    <a:pt x="439" y="657"/>
                    <a:pt x="440" y="657"/>
                    <a:pt x="439" y="653"/>
                  </a:cubicBezTo>
                  <a:cubicBezTo>
                    <a:pt x="440" y="652"/>
                    <a:pt x="439" y="647"/>
                    <a:pt x="439" y="643"/>
                  </a:cubicBezTo>
                  <a:cubicBezTo>
                    <a:pt x="438" y="641"/>
                    <a:pt x="439" y="642"/>
                    <a:pt x="439" y="646"/>
                  </a:cubicBezTo>
                  <a:cubicBezTo>
                    <a:pt x="439" y="640"/>
                    <a:pt x="438" y="616"/>
                    <a:pt x="439" y="602"/>
                  </a:cubicBezTo>
                  <a:cubicBezTo>
                    <a:pt x="438" y="602"/>
                    <a:pt x="437" y="593"/>
                    <a:pt x="437" y="590"/>
                  </a:cubicBezTo>
                  <a:cubicBezTo>
                    <a:pt x="438" y="591"/>
                    <a:pt x="438" y="591"/>
                    <a:pt x="438" y="591"/>
                  </a:cubicBezTo>
                  <a:cubicBezTo>
                    <a:pt x="439" y="588"/>
                    <a:pt x="438" y="581"/>
                    <a:pt x="439" y="580"/>
                  </a:cubicBezTo>
                  <a:cubicBezTo>
                    <a:pt x="438" y="573"/>
                    <a:pt x="440" y="606"/>
                    <a:pt x="439" y="597"/>
                  </a:cubicBezTo>
                  <a:cubicBezTo>
                    <a:pt x="440" y="595"/>
                    <a:pt x="437" y="584"/>
                    <a:pt x="439" y="586"/>
                  </a:cubicBezTo>
                  <a:cubicBezTo>
                    <a:pt x="439" y="580"/>
                    <a:pt x="438" y="574"/>
                    <a:pt x="439" y="568"/>
                  </a:cubicBezTo>
                  <a:cubicBezTo>
                    <a:pt x="438" y="569"/>
                    <a:pt x="440" y="573"/>
                    <a:pt x="440" y="568"/>
                  </a:cubicBezTo>
                  <a:cubicBezTo>
                    <a:pt x="440" y="559"/>
                    <a:pt x="440" y="565"/>
                    <a:pt x="439" y="558"/>
                  </a:cubicBezTo>
                  <a:cubicBezTo>
                    <a:pt x="439" y="553"/>
                    <a:pt x="439" y="553"/>
                    <a:pt x="439" y="553"/>
                  </a:cubicBezTo>
                  <a:cubicBezTo>
                    <a:pt x="438" y="553"/>
                    <a:pt x="439" y="545"/>
                    <a:pt x="438" y="548"/>
                  </a:cubicBezTo>
                  <a:cubicBezTo>
                    <a:pt x="439" y="547"/>
                    <a:pt x="437" y="535"/>
                    <a:pt x="439" y="536"/>
                  </a:cubicBezTo>
                  <a:cubicBezTo>
                    <a:pt x="440" y="537"/>
                    <a:pt x="440" y="537"/>
                    <a:pt x="440" y="537"/>
                  </a:cubicBezTo>
                  <a:cubicBezTo>
                    <a:pt x="440" y="533"/>
                    <a:pt x="439" y="531"/>
                    <a:pt x="438" y="528"/>
                  </a:cubicBezTo>
                  <a:cubicBezTo>
                    <a:pt x="438" y="527"/>
                    <a:pt x="439" y="526"/>
                    <a:pt x="439" y="526"/>
                  </a:cubicBezTo>
                  <a:cubicBezTo>
                    <a:pt x="437" y="526"/>
                    <a:pt x="439" y="517"/>
                    <a:pt x="437" y="512"/>
                  </a:cubicBezTo>
                  <a:cubicBezTo>
                    <a:pt x="438" y="504"/>
                    <a:pt x="437" y="491"/>
                    <a:pt x="439" y="487"/>
                  </a:cubicBezTo>
                  <a:cubicBezTo>
                    <a:pt x="438" y="481"/>
                    <a:pt x="437" y="475"/>
                    <a:pt x="438" y="468"/>
                  </a:cubicBezTo>
                  <a:cubicBezTo>
                    <a:pt x="438" y="469"/>
                    <a:pt x="438" y="471"/>
                    <a:pt x="439" y="472"/>
                  </a:cubicBezTo>
                  <a:cubicBezTo>
                    <a:pt x="439" y="467"/>
                    <a:pt x="439" y="466"/>
                    <a:pt x="438" y="462"/>
                  </a:cubicBezTo>
                  <a:cubicBezTo>
                    <a:pt x="439" y="463"/>
                    <a:pt x="439" y="453"/>
                    <a:pt x="440" y="448"/>
                  </a:cubicBezTo>
                  <a:cubicBezTo>
                    <a:pt x="440" y="442"/>
                    <a:pt x="438" y="444"/>
                    <a:pt x="438" y="443"/>
                  </a:cubicBezTo>
                  <a:cubicBezTo>
                    <a:pt x="440" y="437"/>
                    <a:pt x="436" y="425"/>
                    <a:pt x="438" y="418"/>
                  </a:cubicBezTo>
                  <a:cubicBezTo>
                    <a:pt x="439" y="420"/>
                    <a:pt x="439" y="427"/>
                    <a:pt x="440" y="422"/>
                  </a:cubicBezTo>
                  <a:cubicBezTo>
                    <a:pt x="442" y="416"/>
                    <a:pt x="438" y="410"/>
                    <a:pt x="439" y="401"/>
                  </a:cubicBezTo>
                  <a:cubicBezTo>
                    <a:pt x="438" y="403"/>
                    <a:pt x="438" y="403"/>
                    <a:pt x="438" y="403"/>
                  </a:cubicBezTo>
                  <a:cubicBezTo>
                    <a:pt x="439" y="399"/>
                    <a:pt x="437" y="390"/>
                    <a:pt x="438" y="391"/>
                  </a:cubicBezTo>
                  <a:cubicBezTo>
                    <a:pt x="438" y="388"/>
                    <a:pt x="439" y="380"/>
                    <a:pt x="437" y="381"/>
                  </a:cubicBezTo>
                  <a:cubicBezTo>
                    <a:pt x="439" y="366"/>
                    <a:pt x="436" y="344"/>
                    <a:pt x="439" y="334"/>
                  </a:cubicBezTo>
                  <a:cubicBezTo>
                    <a:pt x="439" y="332"/>
                    <a:pt x="439" y="327"/>
                    <a:pt x="439" y="328"/>
                  </a:cubicBezTo>
                  <a:cubicBezTo>
                    <a:pt x="438" y="331"/>
                    <a:pt x="439" y="333"/>
                    <a:pt x="439" y="334"/>
                  </a:cubicBezTo>
                  <a:cubicBezTo>
                    <a:pt x="439" y="332"/>
                    <a:pt x="438" y="332"/>
                    <a:pt x="438" y="332"/>
                  </a:cubicBezTo>
                  <a:cubicBezTo>
                    <a:pt x="438" y="327"/>
                    <a:pt x="438" y="323"/>
                    <a:pt x="440" y="328"/>
                  </a:cubicBezTo>
                  <a:cubicBezTo>
                    <a:pt x="441" y="317"/>
                    <a:pt x="437" y="317"/>
                    <a:pt x="437" y="303"/>
                  </a:cubicBezTo>
                  <a:cubicBezTo>
                    <a:pt x="438" y="304"/>
                    <a:pt x="438" y="303"/>
                    <a:pt x="438" y="299"/>
                  </a:cubicBezTo>
                  <a:cubicBezTo>
                    <a:pt x="437" y="291"/>
                    <a:pt x="437" y="291"/>
                    <a:pt x="437" y="291"/>
                  </a:cubicBezTo>
                  <a:cubicBezTo>
                    <a:pt x="437" y="283"/>
                    <a:pt x="439" y="287"/>
                    <a:pt x="440" y="286"/>
                  </a:cubicBezTo>
                  <a:cubicBezTo>
                    <a:pt x="440" y="282"/>
                    <a:pt x="440" y="276"/>
                    <a:pt x="439" y="274"/>
                  </a:cubicBezTo>
                  <a:cubicBezTo>
                    <a:pt x="440" y="268"/>
                    <a:pt x="440" y="268"/>
                    <a:pt x="440" y="268"/>
                  </a:cubicBezTo>
                  <a:cubicBezTo>
                    <a:pt x="439" y="272"/>
                    <a:pt x="440" y="264"/>
                    <a:pt x="439" y="262"/>
                  </a:cubicBezTo>
                  <a:cubicBezTo>
                    <a:pt x="440" y="264"/>
                    <a:pt x="440" y="264"/>
                    <a:pt x="440" y="264"/>
                  </a:cubicBezTo>
                  <a:cubicBezTo>
                    <a:pt x="440" y="264"/>
                    <a:pt x="440" y="258"/>
                    <a:pt x="440" y="255"/>
                  </a:cubicBezTo>
                  <a:cubicBezTo>
                    <a:pt x="439" y="256"/>
                    <a:pt x="439" y="262"/>
                    <a:pt x="438" y="265"/>
                  </a:cubicBezTo>
                  <a:cubicBezTo>
                    <a:pt x="438" y="262"/>
                    <a:pt x="438" y="259"/>
                    <a:pt x="437" y="255"/>
                  </a:cubicBezTo>
                  <a:cubicBezTo>
                    <a:pt x="439" y="256"/>
                    <a:pt x="438" y="248"/>
                    <a:pt x="438" y="244"/>
                  </a:cubicBezTo>
                  <a:cubicBezTo>
                    <a:pt x="439" y="240"/>
                    <a:pt x="437" y="239"/>
                    <a:pt x="437" y="238"/>
                  </a:cubicBezTo>
                  <a:cubicBezTo>
                    <a:pt x="438" y="238"/>
                    <a:pt x="438" y="231"/>
                    <a:pt x="438" y="235"/>
                  </a:cubicBezTo>
                  <a:cubicBezTo>
                    <a:pt x="439" y="236"/>
                    <a:pt x="438" y="238"/>
                    <a:pt x="438" y="240"/>
                  </a:cubicBezTo>
                  <a:cubicBezTo>
                    <a:pt x="439" y="237"/>
                    <a:pt x="440" y="238"/>
                    <a:pt x="439" y="232"/>
                  </a:cubicBezTo>
                  <a:cubicBezTo>
                    <a:pt x="438" y="228"/>
                    <a:pt x="437" y="233"/>
                    <a:pt x="437" y="225"/>
                  </a:cubicBezTo>
                  <a:cubicBezTo>
                    <a:pt x="438" y="227"/>
                    <a:pt x="438" y="227"/>
                    <a:pt x="439" y="229"/>
                  </a:cubicBezTo>
                  <a:cubicBezTo>
                    <a:pt x="439" y="221"/>
                    <a:pt x="439" y="221"/>
                    <a:pt x="439" y="221"/>
                  </a:cubicBezTo>
                  <a:cubicBezTo>
                    <a:pt x="438" y="221"/>
                    <a:pt x="438" y="221"/>
                    <a:pt x="438" y="221"/>
                  </a:cubicBezTo>
                  <a:cubicBezTo>
                    <a:pt x="438" y="220"/>
                    <a:pt x="439" y="221"/>
                    <a:pt x="439" y="220"/>
                  </a:cubicBezTo>
                  <a:cubicBezTo>
                    <a:pt x="438" y="220"/>
                    <a:pt x="438" y="219"/>
                    <a:pt x="438" y="217"/>
                  </a:cubicBezTo>
                  <a:cubicBezTo>
                    <a:pt x="438" y="216"/>
                    <a:pt x="438" y="216"/>
                    <a:pt x="438" y="216"/>
                  </a:cubicBezTo>
                  <a:cubicBezTo>
                    <a:pt x="438" y="216"/>
                    <a:pt x="438" y="216"/>
                    <a:pt x="438" y="216"/>
                  </a:cubicBezTo>
                  <a:cubicBezTo>
                    <a:pt x="438" y="216"/>
                    <a:pt x="438" y="216"/>
                    <a:pt x="438" y="216"/>
                  </a:cubicBezTo>
                  <a:cubicBezTo>
                    <a:pt x="438" y="215"/>
                    <a:pt x="438" y="215"/>
                    <a:pt x="438" y="215"/>
                  </a:cubicBezTo>
                  <a:cubicBezTo>
                    <a:pt x="438" y="215"/>
                    <a:pt x="438" y="215"/>
                    <a:pt x="438" y="215"/>
                  </a:cubicBezTo>
                  <a:cubicBezTo>
                    <a:pt x="438" y="215"/>
                    <a:pt x="438" y="215"/>
                    <a:pt x="438" y="215"/>
                  </a:cubicBezTo>
                  <a:cubicBezTo>
                    <a:pt x="438" y="215"/>
                    <a:pt x="438" y="215"/>
                    <a:pt x="438" y="215"/>
                  </a:cubicBezTo>
                  <a:cubicBezTo>
                    <a:pt x="433" y="211"/>
                    <a:pt x="444" y="222"/>
                    <a:pt x="443" y="221"/>
                  </a:cubicBezTo>
                  <a:cubicBezTo>
                    <a:pt x="443" y="221"/>
                    <a:pt x="443" y="221"/>
                    <a:pt x="443" y="221"/>
                  </a:cubicBezTo>
                  <a:cubicBezTo>
                    <a:pt x="443" y="221"/>
                    <a:pt x="443" y="221"/>
                    <a:pt x="443" y="221"/>
                  </a:cubicBezTo>
                  <a:cubicBezTo>
                    <a:pt x="441" y="221"/>
                    <a:pt x="441" y="221"/>
                    <a:pt x="441" y="221"/>
                  </a:cubicBezTo>
                  <a:cubicBezTo>
                    <a:pt x="438" y="221"/>
                    <a:pt x="435" y="221"/>
                    <a:pt x="435" y="222"/>
                  </a:cubicBezTo>
                  <a:cubicBezTo>
                    <a:pt x="431" y="222"/>
                    <a:pt x="426" y="221"/>
                    <a:pt x="423" y="221"/>
                  </a:cubicBezTo>
                  <a:cubicBezTo>
                    <a:pt x="423" y="221"/>
                    <a:pt x="423" y="221"/>
                    <a:pt x="423" y="221"/>
                  </a:cubicBezTo>
                  <a:cubicBezTo>
                    <a:pt x="419" y="220"/>
                    <a:pt x="413" y="220"/>
                    <a:pt x="409" y="221"/>
                  </a:cubicBezTo>
                  <a:cubicBezTo>
                    <a:pt x="409" y="221"/>
                    <a:pt x="409" y="221"/>
                    <a:pt x="409" y="221"/>
                  </a:cubicBezTo>
                  <a:cubicBezTo>
                    <a:pt x="407" y="221"/>
                    <a:pt x="401" y="221"/>
                    <a:pt x="398" y="222"/>
                  </a:cubicBezTo>
                  <a:cubicBezTo>
                    <a:pt x="391" y="221"/>
                    <a:pt x="395" y="218"/>
                    <a:pt x="388" y="219"/>
                  </a:cubicBezTo>
                  <a:cubicBezTo>
                    <a:pt x="382" y="219"/>
                    <a:pt x="378" y="221"/>
                    <a:pt x="381" y="222"/>
                  </a:cubicBezTo>
                  <a:cubicBezTo>
                    <a:pt x="372" y="221"/>
                    <a:pt x="372" y="221"/>
                    <a:pt x="372" y="221"/>
                  </a:cubicBezTo>
                  <a:cubicBezTo>
                    <a:pt x="372" y="221"/>
                    <a:pt x="372" y="221"/>
                    <a:pt x="372" y="221"/>
                  </a:cubicBezTo>
                  <a:cubicBezTo>
                    <a:pt x="371" y="221"/>
                    <a:pt x="371" y="221"/>
                    <a:pt x="371" y="221"/>
                  </a:cubicBezTo>
                  <a:cubicBezTo>
                    <a:pt x="371" y="221"/>
                    <a:pt x="371" y="221"/>
                    <a:pt x="371" y="221"/>
                  </a:cubicBezTo>
                  <a:cubicBezTo>
                    <a:pt x="371" y="221"/>
                    <a:pt x="371" y="221"/>
                    <a:pt x="371" y="221"/>
                  </a:cubicBezTo>
                  <a:cubicBezTo>
                    <a:pt x="369" y="217"/>
                    <a:pt x="376" y="231"/>
                    <a:pt x="366" y="212"/>
                  </a:cubicBezTo>
                  <a:cubicBezTo>
                    <a:pt x="366" y="212"/>
                    <a:pt x="366" y="212"/>
                    <a:pt x="366" y="212"/>
                  </a:cubicBezTo>
                  <a:cubicBezTo>
                    <a:pt x="366" y="212"/>
                    <a:pt x="366" y="212"/>
                    <a:pt x="366" y="212"/>
                  </a:cubicBezTo>
                  <a:cubicBezTo>
                    <a:pt x="367" y="212"/>
                    <a:pt x="367" y="212"/>
                    <a:pt x="367" y="212"/>
                  </a:cubicBezTo>
                  <a:cubicBezTo>
                    <a:pt x="367" y="211"/>
                    <a:pt x="367" y="211"/>
                    <a:pt x="367" y="211"/>
                  </a:cubicBezTo>
                  <a:cubicBezTo>
                    <a:pt x="369" y="209"/>
                    <a:pt x="369" y="209"/>
                    <a:pt x="369" y="209"/>
                  </a:cubicBezTo>
                  <a:cubicBezTo>
                    <a:pt x="371" y="205"/>
                    <a:pt x="371" y="205"/>
                    <a:pt x="371" y="205"/>
                  </a:cubicBezTo>
                  <a:cubicBezTo>
                    <a:pt x="375" y="200"/>
                    <a:pt x="378" y="195"/>
                    <a:pt x="382" y="191"/>
                  </a:cubicBezTo>
                  <a:cubicBezTo>
                    <a:pt x="383" y="190"/>
                    <a:pt x="382" y="191"/>
                    <a:pt x="383" y="188"/>
                  </a:cubicBezTo>
                  <a:cubicBezTo>
                    <a:pt x="394" y="174"/>
                    <a:pt x="403" y="158"/>
                    <a:pt x="413" y="149"/>
                  </a:cubicBezTo>
                  <a:cubicBezTo>
                    <a:pt x="411" y="153"/>
                    <a:pt x="414" y="149"/>
                    <a:pt x="414" y="150"/>
                  </a:cubicBezTo>
                  <a:cubicBezTo>
                    <a:pt x="416" y="146"/>
                    <a:pt x="418" y="146"/>
                    <a:pt x="417" y="144"/>
                  </a:cubicBezTo>
                  <a:cubicBezTo>
                    <a:pt x="416" y="144"/>
                    <a:pt x="416" y="143"/>
                    <a:pt x="413" y="147"/>
                  </a:cubicBezTo>
                  <a:cubicBezTo>
                    <a:pt x="419" y="139"/>
                    <a:pt x="428" y="126"/>
                    <a:pt x="432" y="122"/>
                  </a:cubicBezTo>
                  <a:cubicBezTo>
                    <a:pt x="430" y="124"/>
                    <a:pt x="431" y="122"/>
                    <a:pt x="432" y="120"/>
                  </a:cubicBezTo>
                  <a:cubicBezTo>
                    <a:pt x="433" y="122"/>
                    <a:pt x="437" y="116"/>
                    <a:pt x="440" y="111"/>
                  </a:cubicBezTo>
                  <a:cubicBezTo>
                    <a:pt x="440" y="110"/>
                    <a:pt x="440" y="110"/>
                    <a:pt x="440" y="110"/>
                  </a:cubicBezTo>
                  <a:cubicBezTo>
                    <a:pt x="443" y="108"/>
                    <a:pt x="443" y="108"/>
                    <a:pt x="443" y="108"/>
                  </a:cubicBezTo>
                  <a:cubicBezTo>
                    <a:pt x="444" y="106"/>
                    <a:pt x="442" y="104"/>
                    <a:pt x="446" y="100"/>
                  </a:cubicBezTo>
                  <a:cubicBezTo>
                    <a:pt x="447" y="100"/>
                    <a:pt x="447" y="100"/>
                    <a:pt x="448" y="100"/>
                  </a:cubicBezTo>
                  <a:cubicBezTo>
                    <a:pt x="451" y="95"/>
                    <a:pt x="455" y="87"/>
                    <a:pt x="459" y="83"/>
                  </a:cubicBezTo>
                  <a:cubicBezTo>
                    <a:pt x="463" y="79"/>
                    <a:pt x="463" y="79"/>
                    <a:pt x="463" y="79"/>
                  </a:cubicBezTo>
                  <a:cubicBezTo>
                    <a:pt x="465" y="77"/>
                    <a:pt x="467" y="73"/>
                    <a:pt x="464" y="76"/>
                  </a:cubicBezTo>
                  <a:cubicBezTo>
                    <a:pt x="471" y="68"/>
                    <a:pt x="475" y="63"/>
                    <a:pt x="478" y="61"/>
                  </a:cubicBezTo>
                  <a:cubicBezTo>
                    <a:pt x="482" y="52"/>
                    <a:pt x="488" y="43"/>
                    <a:pt x="495" y="33"/>
                  </a:cubicBezTo>
                  <a:cubicBezTo>
                    <a:pt x="505" y="19"/>
                    <a:pt x="505" y="19"/>
                    <a:pt x="505" y="19"/>
                  </a:cubicBezTo>
                  <a:cubicBezTo>
                    <a:pt x="510" y="12"/>
                    <a:pt x="510" y="12"/>
                    <a:pt x="510" y="12"/>
                  </a:cubicBezTo>
                  <a:cubicBezTo>
                    <a:pt x="511" y="10"/>
                    <a:pt x="511" y="10"/>
                    <a:pt x="511" y="10"/>
                  </a:cubicBezTo>
                  <a:cubicBezTo>
                    <a:pt x="512" y="9"/>
                    <a:pt x="512" y="9"/>
                    <a:pt x="512" y="9"/>
                  </a:cubicBezTo>
                  <a:cubicBezTo>
                    <a:pt x="512" y="9"/>
                    <a:pt x="512" y="9"/>
                    <a:pt x="512" y="9"/>
                  </a:cubicBezTo>
                  <a:cubicBezTo>
                    <a:pt x="501" y="0"/>
                    <a:pt x="525" y="23"/>
                    <a:pt x="523" y="20"/>
                  </a:cubicBezTo>
                  <a:cubicBezTo>
                    <a:pt x="523" y="20"/>
                    <a:pt x="523" y="20"/>
                    <a:pt x="523" y="20"/>
                  </a:cubicBezTo>
                  <a:cubicBezTo>
                    <a:pt x="523" y="20"/>
                    <a:pt x="523" y="20"/>
                    <a:pt x="523" y="20"/>
                  </a:cubicBezTo>
                  <a:cubicBezTo>
                    <a:pt x="523" y="21"/>
                    <a:pt x="523" y="21"/>
                    <a:pt x="523" y="21"/>
                  </a:cubicBezTo>
                  <a:cubicBezTo>
                    <a:pt x="523" y="21"/>
                    <a:pt x="523" y="21"/>
                    <a:pt x="523" y="21"/>
                  </a:cubicBezTo>
                  <a:cubicBezTo>
                    <a:pt x="522" y="21"/>
                    <a:pt x="522" y="21"/>
                    <a:pt x="522" y="21"/>
                  </a:cubicBezTo>
                  <a:cubicBezTo>
                    <a:pt x="519" y="24"/>
                    <a:pt x="519" y="24"/>
                    <a:pt x="519" y="24"/>
                  </a:cubicBezTo>
                  <a:cubicBezTo>
                    <a:pt x="519" y="23"/>
                    <a:pt x="519" y="23"/>
                    <a:pt x="519" y="23"/>
                  </a:cubicBezTo>
                  <a:cubicBezTo>
                    <a:pt x="514" y="26"/>
                    <a:pt x="517" y="26"/>
                    <a:pt x="514" y="28"/>
                  </a:cubicBezTo>
                  <a:cubicBezTo>
                    <a:pt x="515" y="26"/>
                    <a:pt x="509" y="29"/>
                    <a:pt x="512" y="26"/>
                  </a:cubicBezTo>
                  <a:cubicBezTo>
                    <a:pt x="505" y="30"/>
                    <a:pt x="505" y="34"/>
                    <a:pt x="501" y="37"/>
                  </a:cubicBezTo>
                  <a:cubicBezTo>
                    <a:pt x="501" y="38"/>
                    <a:pt x="504" y="34"/>
                    <a:pt x="504" y="36"/>
                  </a:cubicBezTo>
                  <a:cubicBezTo>
                    <a:pt x="503" y="36"/>
                    <a:pt x="494" y="42"/>
                    <a:pt x="494" y="44"/>
                  </a:cubicBezTo>
                  <a:cubicBezTo>
                    <a:pt x="492" y="45"/>
                    <a:pt x="493" y="43"/>
                    <a:pt x="493" y="42"/>
                  </a:cubicBezTo>
                  <a:cubicBezTo>
                    <a:pt x="490" y="46"/>
                    <a:pt x="490" y="46"/>
                    <a:pt x="490" y="46"/>
                  </a:cubicBezTo>
                  <a:cubicBezTo>
                    <a:pt x="484" y="48"/>
                    <a:pt x="499" y="34"/>
                    <a:pt x="493" y="37"/>
                  </a:cubicBezTo>
                  <a:cubicBezTo>
                    <a:pt x="489" y="40"/>
                    <a:pt x="489" y="40"/>
                    <a:pt x="489" y="40"/>
                  </a:cubicBezTo>
                  <a:cubicBezTo>
                    <a:pt x="485" y="42"/>
                    <a:pt x="498" y="31"/>
                    <a:pt x="488" y="38"/>
                  </a:cubicBezTo>
                  <a:cubicBezTo>
                    <a:pt x="485" y="42"/>
                    <a:pt x="482" y="46"/>
                    <a:pt x="486" y="44"/>
                  </a:cubicBezTo>
                  <a:cubicBezTo>
                    <a:pt x="478" y="50"/>
                    <a:pt x="485" y="49"/>
                    <a:pt x="476" y="56"/>
                  </a:cubicBezTo>
                  <a:cubicBezTo>
                    <a:pt x="473" y="57"/>
                    <a:pt x="483" y="50"/>
                    <a:pt x="480" y="51"/>
                  </a:cubicBezTo>
                  <a:cubicBezTo>
                    <a:pt x="475" y="53"/>
                    <a:pt x="472" y="58"/>
                    <a:pt x="468" y="61"/>
                  </a:cubicBezTo>
                  <a:cubicBezTo>
                    <a:pt x="473" y="58"/>
                    <a:pt x="470" y="62"/>
                    <a:pt x="468" y="64"/>
                  </a:cubicBezTo>
                  <a:cubicBezTo>
                    <a:pt x="463" y="67"/>
                    <a:pt x="470" y="61"/>
                    <a:pt x="463" y="66"/>
                  </a:cubicBezTo>
                  <a:cubicBezTo>
                    <a:pt x="463" y="67"/>
                    <a:pt x="457" y="72"/>
                    <a:pt x="463" y="69"/>
                  </a:cubicBezTo>
                  <a:cubicBezTo>
                    <a:pt x="461" y="72"/>
                    <a:pt x="456" y="73"/>
                    <a:pt x="453" y="77"/>
                  </a:cubicBezTo>
                  <a:cubicBezTo>
                    <a:pt x="450" y="78"/>
                    <a:pt x="458" y="70"/>
                    <a:pt x="450" y="75"/>
                  </a:cubicBezTo>
                  <a:cubicBezTo>
                    <a:pt x="452" y="75"/>
                    <a:pt x="443" y="83"/>
                    <a:pt x="447" y="82"/>
                  </a:cubicBezTo>
                  <a:cubicBezTo>
                    <a:pt x="444" y="83"/>
                    <a:pt x="444" y="83"/>
                    <a:pt x="445" y="81"/>
                  </a:cubicBezTo>
                  <a:cubicBezTo>
                    <a:pt x="441" y="83"/>
                    <a:pt x="437" y="90"/>
                    <a:pt x="434" y="89"/>
                  </a:cubicBezTo>
                  <a:cubicBezTo>
                    <a:pt x="434" y="91"/>
                    <a:pt x="434" y="91"/>
                    <a:pt x="434" y="91"/>
                  </a:cubicBezTo>
                  <a:cubicBezTo>
                    <a:pt x="432" y="92"/>
                    <a:pt x="430" y="93"/>
                    <a:pt x="428" y="94"/>
                  </a:cubicBezTo>
                  <a:cubicBezTo>
                    <a:pt x="424" y="97"/>
                    <a:pt x="417" y="104"/>
                    <a:pt x="417" y="103"/>
                  </a:cubicBezTo>
                  <a:cubicBezTo>
                    <a:pt x="416" y="104"/>
                    <a:pt x="408" y="110"/>
                    <a:pt x="412" y="108"/>
                  </a:cubicBezTo>
                  <a:cubicBezTo>
                    <a:pt x="417" y="105"/>
                    <a:pt x="417" y="103"/>
                    <a:pt x="420" y="102"/>
                  </a:cubicBezTo>
                  <a:cubicBezTo>
                    <a:pt x="416" y="104"/>
                    <a:pt x="413" y="108"/>
                    <a:pt x="411" y="111"/>
                  </a:cubicBezTo>
                  <a:cubicBezTo>
                    <a:pt x="410" y="111"/>
                    <a:pt x="410" y="111"/>
                    <a:pt x="410" y="111"/>
                  </a:cubicBezTo>
                  <a:cubicBezTo>
                    <a:pt x="408" y="112"/>
                    <a:pt x="404" y="115"/>
                    <a:pt x="404" y="117"/>
                  </a:cubicBezTo>
                  <a:cubicBezTo>
                    <a:pt x="405" y="115"/>
                    <a:pt x="404" y="115"/>
                    <a:pt x="402" y="116"/>
                  </a:cubicBezTo>
                  <a:cubicBezTo>
                    <a:pt x="401" y="119"/>
                    <a:pt x="401" y="119"/>
                    <a:pt x="401" y="119"/>
                  </a:cubicBezTo>
                  <a:cubicBezTo>
                    <a:pt x="395" y="125"/>
                    <a:pt x="399" y="118"/>
                    <a:pt x="392" y="124"/>
                  </a:cubicBezTo>
                  <a:cubicBezTo>
                    <a:pt x="397" y="119"/>
                    <a:pt x="397" y="119"/>
                    <a:pt x="397" y="119"/>
                  </a:cubicBezTo>
                  <a:cubicBezTo>
                    <a:pt x="396" y="120"/>
                    <a:pt x="393" y="121"/>
                    <a:pt x="390" y="124"/>
                  </a:cubicBezTo>
                  <a:cubicBezTo>
                    <a:pt x="389" y="126"/>
                    <a:pt x="387" y="129"/>
                    <a:pt x="387" y="130"/>
                  </a:cubicBezTo>
                  <a:cubicBezTo>
                    <a:pt x="383" y="133"/>
                    <a:pt x="384" y="131"/>
                    <a:pt x="381" y="134"/>
                  </a:cubicBezTo>
                  <a:cubicBezTo>
                    <a:pt x="385" y="129"/>
                    <a:pt x="385" y="129"/>
                    <a:pt x="385" y="129"/>
                  </a:cubicBezTo>
                  <a:cubicBezTo>
                    <a:pt x="386" y="129"/>
                    <a:pt x="381" y="131"/>
                    <a:pt x="376" y="135"/>
                  </a:cubicBezTo>
                  <a:cubicBezTo>
                    <a:pt x="373" y="138"/>
                    <a:pt x="369" y="143"/>
                    <a:pt x="374" y="139"/>
                  </a:cubicBezTo>
                  <a:cubicBezTo>
                    <a:pt x="372" y="141"/>
                    <a:pt x="368" y="143"/>
                    <a:pt x="369" y="141"/>
                  </a:cubicBezTo>
                  <a:cubicBezTo>
                    <a:pt x="364" y="146"/>
                    <a:pt x="371" y="142"/>
                    <a:pt x="366" y="146"/>
                  </a:cubicBezTo>
                  <a:cubicBezTo>
                    <a:pt x="364" y="147"/>
                    <a:pt x="357" y="151"/>
                    <a:pt x="353" y="154"/>
                  </a:cubicBezTo>
                  <a:cubicBezTo>
                    <a:pt x="357" y="148"/>
                    <a:pt x="357" y="148"/>
                    <a:pt x="357" y="148"/>
                  </a:cubicBezTo>
                  <a:cubicBezTo>
                    <a:pt x="353" y="151"/>
                    <a:pt x="353" y="151"/>
                    <a:pt x="353" y="151"/>
                  </a:cubicBezTo>
                  <a:cubicBezTo>
                    <a:pt x="357" y="146"/>
                    <a:pt x="350" y="152"/>
                    <a:pt x="352" y="149"/>
                  </a:cubicBezTo>
                  <a:cubicBezTo>
                    <a:pt x="349" y="150"/>
                    <a:pt x="347" y="153"/>
                    <a:pt x="345" y="155"/>
                  </a:cubicBezTo>
                  <a:cubicBezTo>
                    <a:pt x="353" y="151"/>
                    <a:pt x="339" y="164"/>
                    <a:pt x="342" y="164"/>
                  </a:cubicBezTo>
                  <a:cubicBezTo>
                    <a:pt x="333" y="172"/>
                    <a:pt x="333" y="164"/>
                    <a:pt x="326" y="175"/>
                  </a:cubicBezTo>
                  <a:cubicBezTo>
                    <a:pt x="328" y="174"/>
                    <a:pt x="324" y="179"/>
                    <a:pt x="329" y="174"/>
                  </a:cubicBezTo>
                  <a:cubicBezTo>
                    <a:pt x="323" y="178"/>
                    <a:pt x="327" y="178"/>
                    <a:pt x="319" y="183"/>
                  </a:cubicBezTo>
                  <a:cubicBezTo>
                    <a:pt x="324" y="178"/>
                    <a:pt x="312" y="186"/>
                    <a:pt x="319" y="179"/>
                  </a:cubicBezTo>
                  <a:cubicBezTo>
                    <a:pt x="319" y="180"/>
                    <a:pt x="324" y="176"/>
                    <a:pt x="325" y="175"/>
                  </a:cubicBezTo>
                  <a:cubicBezTo>
                    <a:pt x="322" y="176"/>
                    <a:pt x="324" y="173"/>
                    <a:pt x="318" y="178"/>
                  </a:cubicBezTo>
                  <a:cubicBezTo>
                    <a:pt x="314" y="181"/>
                    <a:pt x="309" y="185"/>
                    <a:pt x="311" y="185"/>
                  </a:cubicBezTo>
                  <a:cubicBezTo>
                    <a:pt x="312" y="186"/>
                    <a:pt x="316" y="181"/>
                    <a:pt x="315" y="183"/>
                  </a:cubicBezTo>
                  <a:cubicBezTo>
                    <a:pt x="308" y="190"/>
                    <a:pt x="305" y="189"/>
                    <a:pt x="303" y="193"/>
                  </a:cubicBezTo>
                  <a:cubicBezTo>
                    <a:pt x="308" y="189"/>
                    <a:pt x="310" y="189"/>
                    <a:pt x="310" y="190"/>
                  </a:cubicBezTo>
                  <a:cubicBezTo>
                    <a:pt x="305" y="195"/>
                    <a:pt x="305" y="195"/>
                    <a:pt x="305" y="195"/>
                  </a:cubicBezTo>
                  <a:cubicBezTo>
                    <a:pt x="306" y="193"/>
                    <a:pt x="306" y="193"/>
                    <a:pt x="306" y="193"/>
                  </a:cubicBezTo>
                  <a:cubicBezTo>
                    <a:pt x="297" y="200"/>
                    <a:pt x="304" y="196"/>
                    <a:pt x="296" y="203"/>
                  </a:cubicBezTo>
                  <a:cubicBezTo>
                    <a:pt x="291" y="205"/>
                    <a:pt x="291" y="205"/>
                    <a:pt x="291" y="205"/>
                  </a:cubicBezTo>
                  <a:cubicBezTo>
                    <a:pt x="292" y="202"/>
                    <a:pt x="303" y="196"/>
                    <a:pt x="300" y="195"/>
                  </a:cubicBezTo>
                  <a:cubicBezTo>
                    <a:pt x="295" y="199"/>
                    <a:pt x="294" y="202"/>
                    <a:pt x="288" y="205"/>
                  </a:cubicBezTo>
                  <a:cubicBezTo>
                    <a:pt x="289" y="204"/>
                    <a:pt x="291" y="203"/>
                    <a:pt x="292" y="202"/>
                  </a:cubicBezTo>
                  <a:cubicBezTo>
                    <a:pt x="290" y="203"/>
                    <a:pt x="286" y="202"/>
                    <a:pt x="280" y="210"/>
                  </a:cubicBezTo>
                  <a:cubicBezTo>
                    <a:pt x="276" y="214"/>
                    <a:pt x="279" y="211"/>
                    <a:pt x="279" y="212"/>
                  </a:cubicBezTo>
                  <a:cubicBezTo>
                    <a:pt x="275" y="216"/>
                    <a:pt x="273" y="218"/>
                    <a:pt x="270" y="220"/>
                  </a:cubicBezTo>
                  <a:cubicBezTo>
                    <a:pt x="269" y="222"/>
                    <a:pt x="269" y="222"/>
                    <a:pt x="269" y="222"/>
                  </a:cubicBezTo>
                  <a:cubicBezTo>
                    <a:pt x="258" y="226"/>
                    <a:pt x="264" y="223"/>
                    <a:pt x="261" y="224"/>
                  </a:cubicBezTo>
                  <a:cubicBezTo>
                    <a:pt x="260" y="224"/>
                    <a:pt x="258" y="224"/>
                    <a:pt x="257" y="224"/>
                  </a:cubicBezTo>
                  <a:cubicBezTo>
                    <a:pt x="258" y="222"/>
                    <a:pt x="244" y="224"/>
                    <a:pt x="252" y="222"/>
                  </a:cubicBezTo>
                  <a:cubicBezTo>
                    <a:pt x="256" y="222"/>
                    <a:pt x="254" y="224"/>
                    <a:pt x="268" y="221"/>
                  </a:cubicBezTo>
                  <a:cubicBezTo>
                    <a:pt x="272" y="218"/>
                    <a:pt x="276" y="215"/>
                    <a:pt x="277" y="213"/>
                  </a:cubicBezTo>
                  <a:cubicBezTo>
                    <a:pt x="272" y="214"/>
                    <a:pt x="284" y="208"/>
                    <a:pt x="284" y="205"/>
                  </a:cubicBezTo>
                  <a:cubicBezTo>
                    <a:pt x="277" y="210"/>
                    <a:pt x="276" y="208"/>
                    <a:pt x="274" y="208"/>
                  </a:cubicBezTo>
                  <a:cubicBezTo>
                    <a:pt x="272" y="210"/>
                    <a:pt x="271" y="212"/>
                    <a:pt x="270" y="213"/>
                  </a:cubicBezTo>
                  <a:cubicBezTo>
                    <a:pt x="270" y="214"/>
                    <a:pt x="272" y="212"/>
                    <a:pt x="273" y="213"/>
                  </a:cubicBezTo>
                  <a:cubicBezTo>
                    <a:pt x="267" y="217"/>
                    <a:pt x="267" y="217"/>
                    <a:pt x="267" y="217"/>
                  </a:cubicBezTo>
                  <a:cubicBezTo>
                    <a:pt x="266" y="219"/>
                    <a:pt x="266" y="219"/>
                    <a:pt x="266" y="219"/>
                  </a:cubicBezTo>
                  <a:cubicBezTo>
                    <a:pt x="260" y="221"/>
                    <a:pt x="264" y="219"/>
                    <a:pt x="262" y="220"/>
                  </a:cubicBezTo>
                  <a:cubicBezTo>
                    <a:pt x="258" y="220"/>
                    <a:pt x="258" y="220"/>
                    <a:pt x="258" y="220"/>
                  </a:cubicBezTo>
                  <a:cubicBezTo>
                    <a:pt x="254" y="220"/>
                    <a:pt x="250" y="221"/>
                    <a:pt x="248" y="221"/>
                  </a:cubicBezTo>
                  <a:cubicBezTo>
                    <a:pt x="244" y="220"/>
                    <a:pt x="245" y="219"/>
                    <a:pt x="249" y="219"/>
                  </a:cubicBezTo>
                  <a:cubicBezTo>
                    <a:pt x="238" y="220"/>
                    <a:pt x="225" y="219"/>
                    <a:pt x="214" y="219"/>
                  </a:cubicBezTo>
                  <a:cubicBezTo>
                    <a:pt x="221" y="221"/>
                    <a:pt x="201" y="219"/>
                    <a:pt x="206" y="221"/>
                  </a:cubicBezTo>
                  <a:cubicBezTo>
                    <a:pt x="212" y="222"/>
                    <a:pt x="217" y="223"/>
                    <a:pt x="214" y="224"/>
                  </a:cubicBezTo>
                  <a:cubicBezTo>
                    <a:pt x="210" y="224"/>
                    <a:pt x="214" y="223"/>
                    <a:pt x="213" y="222"/>
                  </a:cubicBezTo>
                  <a:cubicBezTo>
                    <a:pt x="208" y="224"/>
                    <a:pt x="205" y="221"/>
                    <a:pt x="200" y="222"/>
                  </a:cubicBezTo>
                  <a:cubicBezTo>
                    <a:pt x="211" y="222"/>
                    <a:pt x="203" y="220"/>
                    <a:pt x="205" y="219"/>
                  </a:cubicBezTo>
                  <a:cubicBezTo>
                    <a:pt x="197" y="219"/>
                    <a:pt x="205" y="218"/>
                    <a:pt x="197" y="218"/>
                  </a:cubicBezTo>
                  <a:cubicBezTo>
                    <a:pt x="189" y="218"/>
                    <a:pt x="180" y="219"/>
                    <a:pt x="171" y="219"/>
                  </a:cubicBezTo>
                  <a:cubicBezTo>
                    <a:pt x="161" y="218"/>
                    <a:pt x="144" y="219"/>
                    <a:pt x="134" y="219"/>
                  </a:cubicBezTo>
                  <a:cubicBezTo>
                    <a:pt x="129" y="219"/>
                    <a:pt x="133" y="217"/>
                    <a:pt x="127" y="217"/>
                  </a:cubicBezTo>
                  <a:cubicBezTo>
                    <a:pt x="121" y="217"/>
                    <a:pt x="132" y="218"/>
                    <a:pt x="122" y="218"/>
                  </a:cubicBezTo>
                  <a:cubicBezTo>
                    <a:pt x="123" y="217"/>
                    <a:pt x="123" y="217"/>
                    <a:pt x="123" y="217"/>
                  </a:cubicBezTo>
                  <a:cubicBezTo>
                    <a:pt x="121" y="218"/>
                    <a:pt x="106" y="216"/>
                    <a:pt x="103" y="219"/>
                  </a:cubicBezTo>
                  <a:cubicBezTo>
                    <a:pt x="106" y="217"/>
                    <a:pt x="106" y="217"/>
                    <a:pt x="106" y="217"/>
                  </a:cubicBezTo>
                  <a:cubicBezTo>
                    <a:pt x="104" y="217"/>
                    <a:pt x="103" y="217"/>
                    <a:pt x="101" y="217"/>
                  </a:cubicBezTo>
                  <a:cubicBezTo>
                    <a:pt x="101" y="217"/>
                    <a:pt x="99" y="216"/>
                    <a:pt x="102" y="216"/>
                  </a:cubicBezTo>
                  <a:cubicBezTo>
                    <a:pt x="96" y="214"/>
                    <a:pt x="90" y="216"/>
                    <a:pt x="83" y="216"/>
                  </a:cubicBezTo>
                  <a:cubicBezTo>
                    <a:pt x="87" y="217"/>
                    <a:pt x="87" y="217"/>
                    <a:pt x="87" y="217"/>
                  </a:cubicBezTo>
                  <a:cubicBezTo>
                    <a:pt x="76" y="218"/>
                    <a:pt x="69" y="217"/>
                    <a:pt x="58" y="217"/>
                  </a:cubicBezTo>
                  <a:cubicBezTo>
                    <a:pt x="59" y="216"/>
                    <a:pt x="59" y="216"/>
                    <a:pt x="59" y="216"/>
                  </a:cubicBezTo>
                  <a:cubicBezTo>
                    <a:pt x="53" y="217"/>
                    <a:pt x="53" y="217"/>
                    <a:pt x="53" y="217"/>
                  </a:cubicBezTo>
                  <a:cubicBezTo>
                    <a:pt x="54" y="216"/>
                    <a:pt x="48" y="215"/>
                    <a:pt x="45" y="216"/>
                  </a:cubicBezTo>
                  <a:cubicBezTo>
                    <a:pt x="61" y="213"/>
                    <a:pt x="61" y="213"/>
                    <a:pt x="61" y="213"/>
                  </a:cubicBezTo>
                  <a:cubicBezTo>
                    <a:pt x="66" y="214"/>
                    <a:pt x="56" y="215"/>
                    <a:pt x="59" y="216"/>
                  </a:cubicBezTo>
                  <a:cubicBezTo>
                    <a:pt x="62" y="217"/>
                    <a:pt x="71" y="216"/>
                    <a:pt x="73" y="215"/>
                  </a:cubicBezTo>
                  <a:cubicBezTo>
                    <a:pt x="69" y="215"/>
                    <a:pt x="69" y="215"/>
                    <a:pt x="66" y="216"/>
                  </a:cubicBezTo>
                  <a:cubicBezTo>
                    <a:pt x="65" y="214"/>
                    <a:pt x="71" y="214"/>
                    <a:pt x="73" y="213"/>
                  </a:cubicBezTo>
                  <a:cubicBezTo>
                    <a:pt x="71" y="213"/>
                    <a:pt x="69" y="213"/>
                    <a:pt x="68" y="213"/>
                  </a:cubicBezTo>
                  <a:cubicBezTo>
                    <a:pt x="72" y="213"/>
                    <a:pt x="76" y="213"/>
                    <a:pt x="82" y="213"/>
                  </a:cubicBezTo>
                  <a:cubicBezTo>
                    <a:pt x="78" y="213"/>
                    <a:pt x="85" y="214"/>
                    <a:pt x="83" y="214"/>
                  </a:cubicBezTo>
                  <a:cubicBezTo>
                    <a:pt x="84" y="213"/>
                    <a:pt x="90" y="212"/>
                    <a:pt x="98" y="213"/>
                  </a:cubicBezTo>
                  <a:cubicBezTo>
                    <a:pt x="103" y="214"/>
                    <a:pt x="113" y="212"/>
                    <a:pt x="122" y="212"/>
                  </a:cubicBezTo>
                  <a:cubicBezTo>
                    <a:pt x="118" y="213"/>
                    <a:pt x="113" y="214"/>
                    <a:pt x="108" y="215"/>
                  </a:cubicBezTo>
                  <a:cubicBezTo>
                    <a:pt x="114" y="216"/>
                    <a:pt x="114" y="215"/>
                    <a:pt x="120" y="216"/>
                  </a:cubicBezTo>
                  <a:cubicBezTo>
                    <a:pt x="123" y="215"/>
                    <a:pt x="125" y="213"/>
                    <a:pt x="132" y="212"/>
                  </a:cubicBezTo>
                  <a:cubicBezTo>
                    <a:pt x="133" y="213"/>
                    <a:pt x="133" y="213"/>
                    <a:pt x="133" y="213"/>
                  </a:cubicBezTo>
                  <a:cubicBezTo>
                    <a:pt x="139" y="213"/>
                    <a:pt x="139" y="212"/>
                    <a:pt x="148" y="212"/>
                  </a:cubicBezTo>
                  <a:cubicBezTo>
                    <a:pt x="163" y="212"/>
                    <a:pt x="178" y="212"/>
                    <a:pt x="190" y="212"/>
                  </a:cubicBezTo>
                  <a:cubicBezTo>
                    <a:pt x="190" y="213"/>
                    <a:pt x="190" y="213"/>
                    <a:pt x="190" y="213"/>
                  </a:cubicBezTo>
                  <a:cubicBezTo>
                    <a:pt x="196" y="211"/>
                    <a:pt x="211" y="213"/>
                    <a:pt x="220" y="212"/>
                  </a:cubicBezTo>
                  <a:cubicBezTo>
                    <a:pt x="234" y="213"/>
                    <a:pt x="251" y="211"/>
                    <a:pt x="259" y="212"/>
                  </a:cubicBezTo>
                  <a:cubicBezTo>
                    <a:pt x="277" y="203"/>
                    <a:pt x="295" y="184"/>
                    <a:pt x="315" y="169"/>
                  </a:cubicBezTo>
                  <a:cubicBezTo>
                    <a:pt x="313" y="173"/>
                    <a:pt x="313" y="173"/>
                    <a:pt x="313" y="173"/>
                  </a:cubicBezTo>
                  <a:cubicBezTo>
                    <a:pt x="316" y="169"/>
                    <a:pt x="316" y="172"/>
                    <a:pt x="319" y="169"/>
                  </a:cubicBezTo>
                  <a:cubicBezTo>
                    <a:pt x="314" y="171"/>
                    <a:pt x="323" y="163"/>
                    <a:pt x="325" y="161"/>
                  </a:cubicBezTo>
                  <a:cubicBezTo>
                    <a:pt x="335" y="154"/>
                    <a:pt x="347" y="144"/>
                    <a:pt x="354" y="137"/>
                  </a:cubicBezTo>
                  <a:cubicBezTo>
                    <a:pt x="355" y="137"/>
                    <a:pt x="355" y="137"/>
                    <a:pt x="355" y="137"/>
                  </a:cubicBezTo>
                  <a:cubicBezTo>
                    <a:pt x="362" y="129"/>
                    <a:pt x="373" y="123"/>
                    <a:pt x="384" y="115"/>
                  </a:cubicBezTo>
                  <a:cubicBezTo>
                    <a:pt x="385" y="114"/>
                    <a:pt x="387" y="113"/>
                    <a:pt x="390" y="111"/>
                  </a:cubicBezTo>
                  <a:cubicBezTo>
                    <a:pt x="395" y="105"/>
                    <a:pt x="398" y="103"/>
                    <a:pt x="406" y="96"/>
                  </a:cubicBezTo>
                  <a:cubicBezTo>
                    <a:pt x="412" y="91"/>
                    <a:pt x="422" y="84"/>
                    <a:pt x="428" y="79"/>
                  </a:cubicBezTo>
                  <a:cubicBezTo>
                    <a:pt x="449" y="60"/>
                    <a:pt x="473" y="43"/>
                    <a:pt x="496" y="23"/>
                  </a:cubicBezTo>
                  <a:cubicBezTo>
                    <a:pt x="498" y="23"/>
                    <a:pt x="498" y="23"/>
                    <a:pt x="498" y="23"/>
                  </a:cubicBezTo>
                  <a:cubicBezTo>
                    <a:pt x="506" y="15"/>
                    <a:pt x="506" y="15"/>
                    <a:pt x="506" y="15"/>
                  </a:cubicBezTo>
                  <a:cubicBezTo>
                    <a:pt x="511" y="11"/>
                    <a:pt x="511" y="11"/>
                    <a:pt x="511" y="11"/>
                  </a:cubicBezTo>
                  <a:cubicBezTo>
                    <a:pt x="513" y="10"/>
                    <a:pt x="513" y="10"/>
                    <a:pt x="513" y="10"/>
                  </a:cubicBezTo>
                  <a:cubicBezTo>
                    <a:pt x="514" y="9"/>
                    <a:pt x="514" y="9"/>
                    <a:pt x="514" y="9"/>
                  </a:cubicBezTo>
                  <a:cubicBezTo>
                    <a:pt x="514" y="9"/>
                    <a:pt x="514" y="9"/>
                    <a:pt x="514" y="9"/>
                  </a:cubicBezTo>
                  <a:cubicBezTo>
                    <a:pt x="514" y="9"/>
                    <a:pt x="514" y="9"/>
                    <a:pt x="514" y="9"/>
                  </a:cubicBezTo>
                  <a:cubicBezTo>
                    <a:pt x="514" y="9"/>
                    <a:pt x="514" y="9"/>
                    <a:pt x="514" y="9"/>
                  </a:cubicBezTo>
                  <a:cubicBezTo>
                    <a:pt x="514" y="9"/>
                    <a:pt x="514" y="9"/>
                    <a:pt x="514" y="9"/>
                  </a:cubicBezTo>
                  <a:cubicBezTo>
                    <a:pt x="512" y="7"/>
                    <a:pt x="532" y="26"/>
                    <a:pt x="523" y="18"/>
                  </a:cubicBezTo>
                  <a:cubicBezTo>
                    <a:pt x="523" y="18"/>
                    <a:pt x="523" y="18"/>
                    <a:pt x="523" y="18"/>
                  </a:cubicBezTo>
                  <a:cubicBezTo>
                    <a:pt x="522" y="20"/>
                    <a:pt x="522" y="20"/>
                    <a:pt x="522" y="20"/>
                  </a:cubicBezTo>
                  <a:cubicBezTo>
                    <a:pt x="509" y="39"/>
                    <a:pt x="509" y="39"/>
                    <a:pt x="509" y="39"/>
                  </a:cubicBezTo>
                  <a:cubicBezTo>
                    <a:pt x="499" y="51"/>
                    <a:pt x="490" y="63"/>
                    <a:pt x="483" y="74"/>
                  </a:cubicBezTo>
                  <a:cubicBezTo>
                    <a:pt x="483" y="71"/>
                    <a:pt x="483" y="71"/>
                    <a:pt x="483" y="71"/>
                  </a:cubicBezTo>
                  <a:cubicBezTo>
                    <a:pt x="478" y="76"/>
                    <a:pt x="473" y="85"/>
                    <a:pt x="476" y="84"/>
                  </a:cubicBezTo>
                  <a:cubicBezTo>
                    <a:pt x="471" y="90"/>
                    <a:pt x="465" y="101"/>
                    <a:pt x="461" y="104"/>
                  </a:cubicBezTo>
                  <a:cubicBezTo>
                    <a:pt x="456" y="110"/>
                    <a:pt x="456" y="112"/>
                    <a:pt x="452" y="118"/>
                  </a:cubicBezTo>
                  <a:cubicBezTo>
                    <a:pt x="442" y="130"/>
                    <a:pt x="439" y="135"/>
                    <a:pt x="430" y="147"/>
                  </a:cubicBezTo>
                  <a:cubicBezTo>
                    <a:pt x="432" y="144"/>
                    <a:pt x="432" y="144"/>
                    <a:pt x="432" y="144"/>
                  </a:cubicBezTo>
                  <a:cubicBezTo>
                    <a:pt x="433" y="143"/>
                    <a:pt x="433" y="142"/>
                    <a:pt x="430" y="145"/>
                  </a:cubicBezTo>
                  <a:cubicBezTo>
                    <a:pt x="427" y="150"/>
                    <a:pt x="418" y="161"/>
                    <a:pt x="423" y="158"/>
                  </a:cubicBezTo>
                  <a:cubicBezTo>
                    <a:pt x="412" y="170"/>
                    <a:pt x="402" y="189"/>
                    <a:pt x="391" y="200"/>
                  </a:cubicBezTo>
                  <a:cubicBezTo>
                    <a:pt x="392" y="200"/>
                    <a:pt x="390" y="203"/>
                    <a:pt x="390" y="205"/>
                  </a:cubicBezTo>
                  <a:cubicBezTo>
                    <a:pt x="383" y="213"/>
                    <a:pt x="383" y="213"/>
                    <a:pt x="383" y="213"/>
                  </a:cubicBezTo>
                  <a:cubicBezTo>
                    <a:pt x="380" y="217"/>
                    <a:pt x="380" y="217"/>
                    <a:pt x="380" y="217"/>
                  </a:cubicBezTo>
                  <a:cubicBezTo>
                    <a:pt x="378" y="219"/>
                    <a:pt x="378" y="219"/>
                    <a:pt x="378" y="219"/>
                  </a:cubicBezTo>
                  <a:cubicBezTo>
                    <a:pt x="378" y="220"/>
                    <a:pt x="378" y="220"/>
                    <a:pt x="378" y="220"/>
                  </a:cubicBezTo>
                  <a:cubicBezTo>
                    <a:pt x="378" y="220"/>
                    <a:pt x="378" y="220"/>
                    <a:pt x="378" y="220"/>
                  </a:cubicBezTo>
                  <a:cubicBezTo>
                    <a:pt x="378" y="220"/>
                    <a:pt x="378" y="220"/>
                    <a:pt x="378" y="220"/>
                  </a:cubicBezTo>
                  <a:cubicBezTo>
                    <a:pt x="378" y="220"/>
                    <a:pt x="378" y="220"/>
                    <a:pt x="378" y="220"/>
                  </a:cubicBezTo>
                  <a:cubicBezTo>
                    <a:pt x="378" y="220"/>
                    <a:pt x="378" y="220"/>
                    <a:pt x="378" y="220"/>
                  </a:cubicBezTo>
                  <a:cubicBezTo>
                    <a:pt x="384" y="231"/>
                    <a:pt x="370" y="205"/>
                    <a:pt x="371" y="207"/>
                  </a:cubicBezTo>
                  <a:cubicBezTo>
                    <a:pt x="371" y="207"/>
                    <a:pt x="371" y="207"/>
                    <a:pt x="371" y="207"/>
                  </a:cubicBezTo>
                  <a:cubicBezTo>
                    <a:pt x="372" y="207"/>
                    <a:pt x="372" y="207"/>
                    <a:pt x="372" y="207"/>
                  </a:cubicBezTo>
                  <a:cubicBezTo>
                    <a:pt x="373" y="207"/>
                    <a:pt x="373" y="207"/>
                    <a:pt x="373" y="207"/>
                  </a:cubicBezTo>
                  <a:cubicBezTo>
                    <a:pt x="380" y="208"/>
                    <a:pt x="386" y="208"/>
                    <a:pt x="392" y="207"/>
                  </a:cubicBezTo>
                  <a:cubicBezTo>
                    <a:pt x="394" y="207"/>
                    <a:pt x="388" y="208"/>
                    <a:pt x="394" y="208"/>
                  </a:cubicBezTo>
                  <a:cubicBezTo>
                    <a:pt x="398" y="208"/>
                    <a:pt x="394" y="207"/>
                    <a:pt x="398" y="207"/>
                  </a:cubicBezTo>
                  <a:cubicBezTo>
                    <a:pt x="410" y="207"/>
                    <a:pt x="421" y="207"/>
                    <a:pt x="433" y="207"/>
                  </a:cubicBezTo>
                  <a:cubicBezTo>
                    <a:pt x="441" y="208"/>
                    <a:pt x="441" y="208"/>
                    <a:pt x="441" y="208"/>
                  </a:cubicBezTo>
                  <a:cubicBezTo>
                    <a:pt x="443" y="208"/>
                    <a:pt x="443" y="208"/>
                    <a:pt x="443" y="208"/>
                  </a:cubicBezTo>
                  <a:cubicBezTo>
                    <a:pt x="443" y="208"/>
                    <a:pt x="443" y="208"/>
                    <a:pt x="443" y="208"/>
                  </a:cubicBezTo>
                  <a:cubicBezTo>
                    <a:pt x="443" y="208"/>
                    <a:pt x="443" y="208"/>
                    <a:pt x="443" y="208"/>
                  </a:cubicBezTo>
                  <a:cubicBezTo>
                    <a:pt x="442" y="206"/>
                    <a:pt x="458" y="222"/>
                    <a:pt x="451" y="215"/>
                  </a:cubicBezTo>
                  <a:cubicBezTo>
                    <a:pt x="451" y="215"/>
                    <a:pt x="451" y="215"/>
                    <a:pt x="451" y="215"/>
                  </a:cubicBezTo>
                  <a:cubicBezTo>
                    <a:pt x="451" y="215"/>
                    <a:pt x="451" y="215"/>
                    <a:pt x="451" y="215"/>
                  </a:cubicBezTo>
                  <a:cubicBezTo>
                    <a:pt x="451" y="216"/>
                    <a:pt x="451" y="216"/>
                    <a:pt x="451" y="216"/>
                  </a:cubicBezTo>
                  <a:cubicBezTo>
                    <a:pt x="451" y="216"/>
                    <a:pt x="451" y="216"/>
                    <a:pt x="451" y="216"/>
                  </a:cubicBezTo>
                  <a:cubicBezTo>
                    <a:pt x="451" y="217"/>
                    <a:pt x="451" y="217"/>
                    <a:pt x="451" y="217"/>
                  </a:cubicBezTo>
                  <a:cubicBezTo>
                    <a:pt x="451" y="221"/>
                    <a:pt x="451" y="221"/>
                    <a:pt x="451" y="221"/>
                  </a:cubicBezTo>
                  <a:cubicBezTo>
                    <a:pt x="451" y="237"/>
                    <a:pt x="451" y="237"/>
                    <a:pt x="451" y="237"/>
                  </a:cubicBezTo>
                  <a:cubicBezTo>
                    <a:pt x="452" y="274"/>
                    <a:pt x="451" y="312"/>
                    <a:pt x="451" y="348"/>
                  </a:cubicBezTo>
                  <a:cubicBezTo>
                    <a:pt x="451" y="347"/>
                    <a:pt x="451" y="347"/>
                    <a:pt x="451" y="347"/>
                  </a:cubicBezTo>
                  <a:cubicBezTo>
                    <a:pt x="453" y="359"/>
                    <a:pt x="449" y="375"/>
                    <a:pt x="452" y="384"/>
                  </a:cubicBezTo>
                  <a:cubicBezTo>
                    <a:pt x="451" y="387"/>
                    <a:pt x="452" y="395"/>
                    <a:pt x="451" y="393"/>
                  </a:cubicBezTo>
                  <a:cubicBezTo>
                    <a:pt x="452" y="402"/>
                    <a:pt x="450" y="419"/>
                    <a:pt x="451" y="433"/>
                  </a:cubicBezTo>
                  <a:cubicBezTo>
                    <a:pt x="451" y="432"/>
                    <a:pt x="451" y="431"/>
                    <a:pt x="451" y="429"/>
                  </a:cubicBezTo>
                  <a:cubicBezTo>
                    <a:pt x="450" y="443"/>
                    <a:pt x="451" y="455"/>
                    <a:pt x="450" y="470"/>
                  </a:cubicBezTo>
                  <a:cubicBezTo>
                    <a:pt x="450" y="468"/>
                    <a:pt x="450" y="466"/>
                    <a:pt x="450" y="465"/>
                  </a:cubicBezTo>
                  <a:cubicBezTo>
                    <a:pt x="449" y="471"/>
                    <a:pt x="452" y="478"/>
                    <a:pt x="449" y="481"/>
                  </a:cubicBezTo>
                  <a:cubicBezTo>
                    <a:pt x="449" y="485"/>
                    <a:pt x="450" y="484"/>
                    <a:pt x="450" y="482"/>
                  </a:cubicBezTo>
                  <a:cubicBezTo>
                    <a:pt x="449" y="514"/>
                    <a:pt x="451" y="547"/>
                    <a:pt x="451" y="580"/>
                  </a:cubicBezTo>
                  <a:cubicBezTo>
                    <a:pt x="450" y="604"/>
                    <a:pt x="448" y="582"/>
                    <a:pt x="449" y="600"/>
                  </a:cubicBezTo>
                  <a:cubicBezTo>
                    <a:pt x="449" y="602"/>
                    <a:pt x="450" y="602"/>
                    <a:pt x="450" y="602"/>
                  </a:cubicBezTo>
                  <a:cubicBezTo>
                    <a:pt x="450" y="609"/>
                    <a:pt x="447" y="613"/>
                    <a:pt x="448" y="618"/>
                  </a:cubicBezTo>
                  <a:cubicBezTo>
                    <a:pt x="450" y="616"/>
                    <a:pt x="449" y="621"/>
                    <a:pt x="450" y="622"/>
                  </a:cubicBezTo>
                  <a:cubicBezTo>
                    <a:pt x="449" y="636"/>
                    <a:pt x="448" y="639"/>
                    <a:pt x="449" y="650"/>
                  </a:cubicBezTo>
                  <a:cubicBezTo>
                    <a:pt x="448" y="649"/>
                    <a:pt x="448" y="649"/>
                    <a:pt x="448" y="649"/>
                  </a:cubicBezTo>
                  <a:cubicBezTo>
                    <a:pt x="450" y="663"/>
                    <a:pt x="449" y="678"/>
                    <a:pt x="451" y="690"/>
                  </a:cubicBezTo>
                  <a:cubicBezTo>
                    <a:pt x="452" y="717"/>
                    <a:pt x="452" y="717"/>
                    <a:pt x="452" y="717"/>
                  </a:cubicBezTo>
                  <a:cubicBezTo>
                    <a:pt x="452" y="731"/>
                    <a:pt x="452" y="731"/>
                    <a:pt x="452" y="731"/>
                  </a:cubicBezTo>
                  <a:cubicBezTo>
                    <a:pt x="452" y="731"/>
                    <a:pt x="452" y="731"/>
                    <a:pt x="452" y="731"/>
                  </a:cubicBezTo>
                  <a:cubicBezTo>
                    <a:pt x="452" y="731"/>
                    <a:pt x="452" y="731"/>
                    <a:pt x="452" y="731"/>
                  </a:cubicBezTo>
                  <a:cubicBezTo>
                    <a:pt x="454" y="730"/>
                    <a:pt x="436" y="747"/>
                    <a:pt x="443" y="740"/>
                  </a:cubicBezTo>
                  <a:cubicBezTo>
                    <a:pt x="443" y="740"/>
                    <a:pt x="443" y="740"/>
                    <a:pt x="443" y="740"/>
                  </a:cubicBezTo>
                  <a:cubicBezTo>
                    <a:pt x="443" y="740"/>
                    <a:pt x="443" y="740"/>
                    <a:pt x="443" y="740"/>
                  </a:cubicBezTo>
                  <a:cubicBezTo>
                    <a:pt x="442" y="740"/>
                    <a:pt x="442" y="740"/>
                    <a:pt x="442" y="740"/>
                  </a:cubicBezTo>
                  <a:cubicBezTo>
                    <a:pt x="440" y="740"/>
                    <a:pt x="440" y="740"/>
                    <a:pt x="440" y="740"/>
                  </a:cubicBezTo>
                  <a:cubicBezTo>
                    <a:pt x="437" y="740"/>
                    <a:pt x="437" y="740"/>
                    <a:pt x="437" y="740"/>
                  </a:cubicBezTo>
                  <a:cubicBezTo>
                    <a:pt x="430" y="740"/>
                    <a:pt x="430" y="740"/>
                    <a:pt x="430" y="740"/>
                  </a:cubicBezTo>
                  <a:cubicBezTo>
                    <a:pt x="376" y="741"/>
                    <a:pt x="376" y="741"/>
                    <a:pt x="376" y="741"/>
                  </a:cubicBezTo>
                  <a:cubicBezTo>
                    <a:pt x="340" y="741"/>
                    <a:pt x="305" y="741"/>
                    <a:pt x="269" y="742"/>
                  </a:cubicBezTo>
                  <a:cubicBezTo>
                    <a:pt x="198" y="741"/>
                    <a:pt x="128" y="742"/>
                    <a:pt x="56" y="741"/>
                  </a:cubicBezTo>
                  <a:cubicBezTo>
                    <a:pt x="39" y="739"/>
                    <a:pt x="38" y="739"/>
                    <a:pt x="19" y="740"/>
                  </a:cubicBezTo>
                  <a:cubicBezTo>
                    <a:pt x="20" y="739"/>
                    <a:pt x="21" y="739"/>
                    <a:pt x="20" y="739"/>
                  </a:cubicBezTo>
                  <a:cubicBezTo>
                    <a:pt x="19" y="740"/>
                    <a:pt x="16" y="740"/>
                    <a:pt x="12" y="740"/>
                  </a:cubicBezTo>
                  <a:cubicBezTo>
                    <a:pt x="12" y="740"/>
                    <a:pt x="12" y="740"/>
                    <a:pt x="12" y="740"/>
                  </a:cubicBezTo>
                  <a:cubicBezTo>
                    <a:pt x="12" y="740"/>
                    <a:pt x="12" y="740"/>
                    <a:pt x="12" y="740"/>
                  </a:cubicBezTo>
                  <a:cubicBezTo>
                    <a:pt x="12" y="740"/>
                    <a:pt x="12" y="740"/>
                    <a:pt x="12" y="740"/>
                  </a:cubicBezTo>
                  <a:cubicBezTo>
                    <a:pt x="12" y="740"/>
                    <a:pt x="12" y="740"/>
                    <a:pt x="12" y="740"/>
                  </a:cubicBezTo>
                  <a:cubicBezTo>
                    <a:pt x="12" y="740"/>
                    <a:pt x="12" y="740"/>
                    <a:pt x="12" y="740"/>
                  </a:cubicBezTo>
                  <a:cubicBezTo>
                    <a:pt x="12" y="740"/>
                    <a:pt x="12" y="740"/>
                    <a:pt x="12" y="740"/>
                  </a:cubicBezTo>
                  <a:cubicBezTo>
                    <a:pt x="12" y="740"/>
                    <a:pt x="12" y="740"/>
                    <a:pt x="12" y="740"/>
                  </a:cubicBezTo>
                  <a:cubicBezTo>
                    <a:pt x="8" y="736"/>
                    <a:pt x="20" y="749"/>
                    <a:pt x="3" y="731"/>
                  </a:cubicBezTo>
                  <a:cubicBezTo>
                    <a:pt x="3" y="731"/>
                    <a:pt x="3" y="731"/>
                    <a:pt x="3" y="731"/>
                  </a:cubicBezTo>
                  <a:cubicBezTo>
                    <a:pt x="3" y="730"/>
                    <a:pt x="3" y="730"/>
                    <a:pt x="3" y="730"/>
                  </a:cubicBezTo>
                  <a:cubicBezTo>
                    <a:pt x="3" y="728"/>
                    <a:pt x="3" y="728"/>
                    <a:pt x="3" y="728"/>
                  </a:cubicBezTo>
                  <a:cubicBezTo>
                    <a:pt x="3" y="726"/>
                    <a:pt x="3" y="725"/>
                    <a:pt x="2" y="725"/>
                  </a:cubicBezTo>
                  <a:cubicBezTo>
                    <a:pt x="2" y="698"/>
                    <a:pt x="2" y="673"/>
                    <a:pt x="2" y="646"/>
                  </a:cubicBezTo>
                  <a:cubicBezTo>
                    <a:pt x="2" y="650"/>
                    <a:pt x="3" y="652"/>
                    <a:pt x="3" y="647"/>
                  </a:cubicBezTo>
                  <a:cubicBezTo>
                    <a:pt x="2" y="642"/>
                    <a:pt x="2" y="642"/>
                    <a:pt x="2" y="642"/>
                  </a:cubicBezTo>
                  <a:cubicBezTo>
                    <a:pt x="3" y="641"/>
                    <a:pt x="3" y="641"/>
                    <a:pt x="3" y="641"/>
                  </a:cubicBezTo>
                  <a:cubicBezTo>
                    <a:pt x="3" y="637"/>
                    <a:pt x="2" y="634"/>
                    <a:pt x="1" y="637"/>
                  </a:cubicBezTo>
                  <a:cubicBezTo>
                    <a:pt x="0" y="568"/>
                    <a:pt x="3" y="500"/>
                    <a:pt x="3" y="433"/>
                  </a:cubicBezTo>
                  <a:cubicBezTo>
                    <a:pt x="3" y="417"/>
                    <a:pt x="3" y="394"/>
                    <a:pt x="2" y="376"/>
                  </a:cubicBezTo>
                  <a:cubicBezTo>
                    <a:pt x="5" y="325"/>
                    <a:pt x="6" y="278"/>
                    <a:pt x="5" y="226"/>
                  </a:cubicBezTo>
                  <a:cubicBezTo>
                    <a:pt x="5" y="226"/>
                    <a:pt x="9" y="232"/>
                    <a:pt x="10"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216000" rIns="91440" bIns="45720" numCol="1" anchor="t" anchorCtr="0" compatLnSpc="1">
              <a:prstTxWarp prst="textNoShape">
                <a:avLst/>
              </a:prstTxWarp>
            </a:bodyPr>
            <a:lstStyle/>
            <a:p>
              <a:endParaRPr lang="en-US" sz="1200" dirty="0"/>
            </a:p>
          </p:txBody>
        </p:sp>
      </p:grpSp>
      <p:grpSp>
        <p:nvGrpSpPr>
          <p:cNvPr id="137" name="Gruppieren 731"/>
          <p:cNvGrpSpPr/>
          <p:nvPr/>
        </p:nvGrpSpPr>
        <p:grpSpPr bwMode="gray">
          <a:xfrm>
            <a:off x="9801163" y="3479600"/>
            <a:ext cx="931642" cy="1254473"/>
            <a:chOff x="5330031" y="-2399505"/>
            <a:chExt cx="1846263" cy="2486025"/>
          </a:xfrm>
          <a:solidFill>
            <a:schemeClr val="accent5">
              <a:alpha val="25000"/>
            </a:schemeClr>
          </a:solidFill>
        </p:grpSpPr>
        <p:sp>
          <p:nvSpPr>
            <p:cNvPr id="52" name="Freeform 317"/>
            <p:cNvSpPr>
              <a:spLocks noEditPoints="1"/>
            </p:cNvSpPr>
            <p:nvPr/>
          </p:nvSpPr>
          <p:spPr bwMode="gray">
            <a:xfrm>
              <a:off x="5330031" y="-1866105"/>
              <a:ext cx="1846263" cy="1952625"/>
            </a:xfrm>
            <a:custGeom>
              <a:avLst/>
              <a:gdLst>
                <a:gd name="T0" fmla="*/ 425 w 492"/>
                <a:gd name="T1" fmla="*/ 487 h 521"/>
                <a:gd name="T2" fmla="*/ 417 w 492"/>
                <a:gd name="T3" fmla="*/ 466 h 521"/>
                <a:gd name="T4" fmla="*/ 309 w 492"/>
                <a:gd name="T5" fmla="*/ 503 h 521"/>
                <a:gd name="T6" fmla="*/ 264 w 492"/>
                <a:gd name="T7" fmla="*/ 507 h 521"/>
                <a:gd name="T8" fmla="*/ 207 w 492"/>
                <a:gd name="T9" fmla="*/ 516 h 521"/>
                <a:gd name="T10" fmla="*/ 161 w 492"/>
                <a:gd name="T11" fmla="*/ 517 h 521"/>
                <a:gd name="T12" fmla="*/ 143 w 492"/>
                <a:gd name="T13" fmla="*/ 501 h 521"/>
                <a:gd name="T14" fmla="*/ 79 w 492"/>
                <a:gd name="T15" fmla="*/ 515 h 521"/>
                <a:gd name="T16" fmla="*/ 101 w 492"/>
                <a:gd name="T17" fmla="*/ 466 h 521"/>
                <a:gd name="T18" fmla="*/ 9 w 492"/>
                <a:gd name="T19" fmla="*/ 490 h 521"/>
                <a:gd name="T20" fmla="*/ 28 w 492"/>
                <a:gd name="T21" fmla="*/ 448 h 521"/>
                <a:gd name="T22" fmla="*/ 48 w 492"/>
                <a:gd name="T23" fmla="*/ 402 h 521"/>
                <a:gd name="T24" fmla="*/ 23 w 492"/>
                <a:gd name="T25" fmla="*/ 390 h 521"/>
                <a:gd name="T26" fmla="*/ 15 w 492"/>
                <a:gd name="T27" fmla="*/ 367 h 521"/>
                <a:gd name="T28" fmla="*/ 63 w 492"/>
                <a:gd name="T29" fmla="*/ 306 h 521"/>
                <a:gd name="T30" fmla="*/ 41 w 492"/>
                <a:gd name="T31" fmla="*/ 288 h 521"/>
                <a:gd name="T32" fmla="*/ 6 w 492"/>
                <a:gd name="T33" fmla="*/ 279 h 521"/>
                <a:gd name="T34" fmla="*/ 32 w 492"/>
                <a:gd name="T35" fmla="*/ 245 h 521"/>
                <a:gd name="T36" fmla="*/ 18 w 492"/>
                <a:gd name="T37" fmla="*/ 226 h 521"/>
                <a:gd name="T38" fmla="*/ 53 w 492"/>
                <a:gd name="T39" fmla="*/ 168 h 521"/>
                <a:gd name="T40" fmla="*/ 34 w 492"/>
                <a:gd name="T41" fmla="*/ 156 h 521"/>
                <a:gd name="T42" fmla="*/ 34 w 492"/>
                <a:gd name="T43" fmla="*/ 134 h 521"/>
                <a:gd name="T44" fmla="*/ 44 w 492"/>
                <a:gd name="T45" fmla="*/ 105 h 521"/>
                <a:gd name="T46" fmla="*/ 37 w 492"/>
                <a:gd name="T47" fmla="*/ 86 h 521"/>
                <a:gd name="T48" fmla="*/ 27 w 492"/>
                <a:gd name="T49" fmla="*/ 68 h 521"/>
                <a:gd name="T50" fmla="*/ 24 w 492"/>
                <a:gd name="T51" fmla="*/ 56 h 521"/>
                <a:gd name="T52" fmla="*/ 39 w 492"/>
                <a:gd name="T53" fmla="*/ 70 h 521"/>
                <a:gd name="T54" fmla="*/ 74 w 492"/>
                <a:gd name="T55" fmla="*/ 57 h 521"/>
                <a:gd name="T56" fmla="*/ 203 w 492"/>
                <a:gd name="T57" fmla="*/ 4 h 521"/>
                <a:gd name="T58" fmla="*/ 202 w 492"/>
                <a:gd name="T59" fmla="*/ 26 h 521"/>
                <a:gd name="T60" fmla="*/ 176 w 492"/>
                <a:gd name="T61" fmla="*/ 77 h 521"/>
                <a:gd name="T62" fmla="*/ 209 w 492"/>
                <a:gd name="T63" fmla="*/ 80 h 521"/>
                <a:gd name="T64" fmla="*/ 170 w 492"/>
                <a:gd name="T65" fmla="*/ 131 h 521"/>
                <a:gd name="T66" fmla="*/ 329 w 492"/>
                <a:gd name="T67" fmla="*/ 46 h 521"/>
                <a:gd name="T68" fmla="*/ 326 w 492"/>
                <a:gd name="T69" fmla="*/ 81 h 521"/>
                <a:gd name="T70" fmla="*/ 404 w 492"/>
                <a:gd name="T71" fmla="*/ 50 h 521"/>
                <a:gd name="T72" fmla="*/ 236 w 492"/>
                <a:gd name="T73" fmla="*/ 187 h 521"/>
                <a:gd name="T74" fmla="*/ 488 w 492"/>
                <a:gd name="T75" fmla="*/ 49 h 521"/>
                <a:gd name="T76" fmla="*/ 441 w 492"/>
                <a:gd name="T77" fmla="*/ 111 h 521"/>
                <a:gd name="T78" fmla="*/ 463 w 492"/>
                <a:gd name="T79" fmla="*/ 125 h 521"/>
                <a:gd name="T80" fmla="*/ 484 w 492"/>
                <a:gd name="T81" fmla="*/ 140 h 521"/>
                <a:gd name="T82" fmla="*/ 446 w 492"/>
                <a:gd name="T83" fmla="*/ 197 h 521"/>
                <a:gd name="T84" fmla="*/ 470 w 492"/>
                <a:gd name="T85" fmla="*/ 213 h 521"/>
                <a:gd name="T86" fmla="*/ 452 w 492"/>
                <a:gd name="T87" fmla="*/ 247 h 521"/>
                <a:gd name="T88" fmla="*/ 458 w 492"/>
                <a:gd name="T89" fmla="*/ 269 h 521"/>
                <a:gd name="T90" fmla="*/ 462 w 492"/>
                <a:gd name="T91" fmla="*/ 289 h 521"/>
                <a:gd name="T92" fmla="*/ 481 w 492"/>
                <a:gd name="T93" fmla="*/ 300 h 521"/>
                <a:gd name="T94" fmla="*/ 479 w 492"/>
                <a:gd name="T95" fmla="*/ 328 h 521"/>
                <a:gd name="T96" fmla="*/ 427 w 492"/>
                <a:gd name="T97" fmla="*/ 396 h 521"/>
                <a:gd name="T98" fmla="*/ 444 w 492"/>
                <a:gd name="T99" fmla="*/ 410 h 521"/>
                <a:gd name="T100" fmla="*/ 461 w 492"/>
                <a:gd name="T101" fmla="*/ 422 h 521"/>
                <a:gd name="T102" fmla="*/ 448 w 492"/>
                <a:gd name="T103" fmla="*/ 459 h 521"/>
                <a:gd name="T104" fmla="*/ 473 w 492"/>
                <a:gd name="T105" fmla="*/ 469 h 521"/>
                <a:gd name="T106" fmla="*/ 471 w 492"/>
                <a:gd name="T107" fmla="*/ 498 h 521"/>
                <a:gd name="T108" fmla="*/ 455 w 492"/>
                <a:gd name="T109" fmla="*/ 512 h 521"/>
                <a:gd name="T110" fmla="*/ 402 w 492"/>
                <a:gd name="T111" fmla="*/ 5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2" h="521">
                  <a:moveTo>
                    <a:pt x="402" y="521"/>
                  </a:moveTo>
                  <a:cubicBezTo>
                    <a:pt x="402" y="521"/>
                    <a:pt x="402" y="521"/>
                    <a:pt x="401" y="521"/>
                  </a:cubicBezTo>
                  <a:cubicBezTo>
                    <a:pt x="399" y="521"/>
                    <a:pt x="398" y="520"/>
                    <a:pt x="397" y="518"/>
                  </a:cubicBezTo>
                  <a:cubicBezTo>
                    <a:pt x="394" y="513"/>
                    <a:pt x="394" y="513"/>
                    <a:pt x="425" y="487"/>
                  </a:cubicBezTo>
                  <a:cubicBezTo>
                    <a:pt x="397" y="504"/>
                    <a:pt x="396" y="504"/>
                    <a:pt x="393" y="503"/>
                  </a:cubicBezTo>
                  <a:cubicBezTo>
                    <a:pt x="391" y="503"/>
                    <a:pt x="390" y="502"/>
                    <a:pt x="389" y="500"/>
                  </a:cubicBezTo>
                  <a:cubicBezTo>
                    <a:pt x="386" y="495"/>
                    <a:pt x="386" y="494"/>
                    <a:pt x="428" y="459"/>
                  </a:cubicBezTo>
                  <a:cubicBezTo>
                    <a:pt x="425" y="461"/>
                    <a:pt x="421" y="464"/>
                    <a:pt x="417" y="466"/>
                  </a:cubicBezTo>
                  <a:cubicBezTo>
                    <a:pt x="352" y="506"/>
                    <a:pt x="351" y="506"/>
                    <a:pt x="347" y="505"/>
                  </a:cubicBezTo>
                  <a:cubicBezTo>
                    <a:pt x="345" y="504"/>
                    <a:pt x="344" y="503"/>
                    <a:pt x="343" y="502"/>
                  </a:cubicBezTo>
                  <a:cubicBezTo>
                    <a:pt x="340" y="496"/>
                    <a:pt x="340" y="496"/>
                    <a:pt x="396" y="455"/>
                  </a:cubicBezTo>
                  <a:cubicBezTo>
                    <a:pt x="323" y="500"/>
                    <a:pt x="314" y="504"/>
                    <a:pt x="309" y="503"/>
                  </a:cubicBezTo>
                  <a:cubicBezTo>
                    <a:pt x="308" y="502"/>
                    <a:pt x="306" y="501"/>
                    <a:pt x="305" y="500"/>
                  </a:cubicBezTo>
                  <a:cubicBezTo>
                    <a:pt x="302" y="494"/>
                    <a:pt x="306" y="491"/>
                    <a:pt x="329" y="474"/>
                  </a:cubicBezTo>
                  <a:cubicBezTo>
                    <a:pt x="334" y="471"/>
                    <a:pt x="339" y="467"/>
                    <a:pt x="345" y="464"/>
                  </a:cubicBezTo>
                  <a:cubicBezTo>
                    <a:pt x="281" y="503"/>
                    <a:pt x="269" y="508"/>
                    <a:pt x="264" y="507"/>
                  </a:cubicBezTo>
                  <a:cubicBezTo>
                    <a:pt x="263" y="506"/>
                    <a:pt x="261" y="505"/>
                    <a:pt x="260" y="504"/>
                  </a:cubicBezTo>
                  <a:cubicBezTo>
                    <a:pt x="257" y="498"/>
                    <a:pt x="259" y="496"/>
                    <a:pt x="290" y="474"/>
                  </a:cubicBezTo>
                  <a:cubicBezTo>
                    <a:pt x="302" y="466"/>
                    <a:pt x="316" y="456"/>
                    <a:pt x="331" y="446"/>
                  </a:cubicBezTo>
                  <a:cubicBezTo>
                    <a:pt x="226" y="511"/>
                    <a:pt x="213" y="517"/>
                    <a:pt x="207" y="516"/>
                  </a:cubicBezTo>
                  <a:cubicBezTo>
                    <a:pt x="205" y="515"/>
                    <a:pt x="203" y="514"/>
                    <a:pt x="203" y="513"/>
                  </a:cubicBezTo>
                  <a:cubicBezTo>
                    <a:pt x="199" y="507"/>
                    <a:pt x="200" y="504"/>
                    <a:pt x="244" y="475"/>
                  </a:cubicBezTo>
                  <a:cubicBezTo>
                    <a:pt x="254" y="469"/>
                    <a:pt x="267" y="461"/>
                    <a:pt x="280" y="452"/>
                  </a:cubicBezTo>
                  <a:cubicBezTo>
                    <a:pt x="184" y="510"/>
                    <a:pt x="167" y="519"/>
                    <a:pt x="161" y="517"/>
                  </a:cubicBezTo>
                  <a:cubicBezTo>
                    <a:pt x="159" y="517"/>
                    <a:pt x="158" y="515"/>
                    <a:pt x="157" y="514"/>
                  </a:cubicBezTo>
                  <a:cubicBezTo>
                    <a:pt x="154" y="510"/>
                    <a:pt x="153" y="508"/>
                    <a:pt x="180" y="490"/>
                  </a:cubicBezTo>
                  <a:cubicBezTo>
                    <a:pt x="158" y="502"/>
                    <a:pt x="150" y="505"/>
                    <a:pt x="147" y="504"/>
                  </a:cubicBezTo>
                  <a:cubicBezTo>
                    <a:pt x="145" y="504"/>
                    <a:pt x="144" y="503"/>
                    <a:pt x="143" y="501"/>
                  </a:cubicBezTo>
                  <a:cubicBezTo>
                    <a:pt x="139" y="495"/>
                    <a:pt x="146" y="490"/>
                    <a:pt x="156" y="483"/>
                  </a:cubicBezTo>
                  <a:cubicBezTo>
                    <a:pt x="163" y="478"/>
                    <a:pt x="174" y="471"/>
                    <a:pt x="188" y="462"/>
                  </a:cubicBezTo>
                  <a:cubicBezTo>
                    <a:pt x="109" y="509"/>
                    <a:pt x="89" y="519"/>
                    <a:pt x="83" y="518"/>
                  </a:cubicBezTo>
                  <a:cubicBezTo>
                    <a:pt x="81" y="517"/>
                    <a:pt x="80" y="516"/>
                    <a:pt x="79" y="515"/>
                  </a:cubicBezTo>
                  <a:cubicBezTo>
                    <a:pt x="75" y="509"/>
                    <a:pt x="82" y="504"/>
                    <a:pt x="94" y="495"/>
                  </a:cubicBezTo>
                  <a:cubicBezTo>
                    <a:pt x="68" y="510"/>
                    <a:pt x="59" y="514"/>
                    <a:pt x="55" y="513"/>
                  </a:cubicBezTo>
                  <a:cubicBezTo>
                    <a:pt x="53" y="512"/>
                    <a:pt x="52" y="511"/>
                    <a:pt x="51" y="510"/>
                  </a:cubicBezTo>
                  <a:cubicBezTo>
                    <a:pt x="48" y="504"/>
                    <a:pt x="46" y="501"/>
                    <a:pt x="101" y="466"/>
                  </a:cubicBezTo>
                  <a:cubicBezTo>
                    <a:pt x="46" y="499"/>
                    <a:pt x="28" y="508"/>
                    <a:pt x="23" y="506"/>
                  </a:cubicBezTo>
                  <a:cubicBezTo>
                    <a:pt x="21" y="506"/>
                    <a:pt x="19" y="505"/>
                    <a:pt x="18" y="503"/>
                  </a:cubicBezTo>
                  <a:cubicBezTo>
                    <a:pt x="16" y="498"/>
                    <a:pt x="16" y="494"/>
                    <a:pt x="47" y="474"/>
                  </a:cubicBezTo>
                  <a:cubicBezTo>
                    <a:pt x="22" y="487"/>
                    <a:pt x="12" y="491"/>
                    <a:pt x="9" y="490"/>
                  </a:cubicBezTo>
                  <a:cubicBezTo>
                    <a:pt x="7" y="489"/>
                    <a:pt x="5" y="488"/>
                    <a:pt x="4" y="487"/>
                  </a:cubicBezTo>
                  <a:cubicBezTo>
                    <a:pt x="1" y="481"/>
                    <a:pt x="0" y="479"/>
                    <a:pt x="61" y="441"/>
                  </a:cubicBezTo>
                  <a:cubicBezTo>
                    <a:pt x="43" y="450"/>
                    <a:pt x="36" y="452"/>
                    <a:pt x="32" y="451"/>
                  </a:cubicBezTo>
                  <a:cubicBezTo>
                    <a:pt x="31" y="451"/>
                    <a:pt x="29" y="450"/>
                    <a:pt x="28" y="448"/>
                  </a:cubicBezTo>
                  <a:cubicBezTo>
                    <a:pt x="26" y="444"/>
                    <a:pt x="24" y="442"/>
                    <a:pt x="45" y="428"/>
                  </a:cubicBezTo>
                  <a:cubicBezTo>
                    <a:pt x="34" y="433"/>
                    <a:pt x="27" y="435"/>
                    <a:pt x="24" y="434"/>
                  </a:cubicBezTo>
                  <a:cubicBezTo>
                    <a:pt x="22" y="434"/>
                    <a:pt x="21" y="433"/>
                    <a:pt x="20" y="431"/>
                  </a:cubicBezTo>
                  <a:cubicBezTo>
                    <a:pt x="17" y="427"/>
                    <a:pt x="16" y="424"/>
                    <a:pt x="48" y="402"/>
                  </a:cubicBezTo>
                  <a:cubicBezTo>
                    <a:pt x="30" y="412"/>
                    <a:pt x="23" y="414"/>
                    <a:pt x="20" y="413"/>
                  </a:cubicBezTo>
                  <a:cubicBezTo>
                    <a:pt x="18" y="413"/>
                    <a:pt x="17" y="412"/>
                    <a:pt x="16" y="410"/>
                  </a:cubicBezTo>
                  <a:cubicBezTo>
                    <a:pt x="14" y="406"/>
                    <a:pt x="14" y="402"/>
                    <a:pt x="37" y="386"/>
                  </a:cubicBezTo>
                  <a:cubicBezTo>
                    <a:pt x="29" y="389"/>
                    <a:pt x="25" y="390"/>
                    <a:pt x="23" y="390"/>
                  </a:cubicBezTo>
                  <a:cubicBezTo>
                    <a:pt x="21" y="389"/>
                    <a:pt x="20" y="388"/>
                    <a:pt x="19" y="387"/>
                  </a:cubicBezTo>
                  <a:cubicBezTo>
                    <a:pt x="17" y="383"/>
                    <a:pt x="17" y="379"/>
                    <a:pt x="38" y="364"/>
                  </a:cubicBezTo>
                  <a:cubicBezTo>
                    <a:pt x="27" y="369"/>
                    <a:pt x="22" y="371"/>
                    <a:pt x="19" y="370"/>
                  </a:cubicBezTo>
                  <a:cubicBezTo>
                    <a:pt x="18" y="370"/>
                    <a:pt x="16" y="369"/>
                    <a:pt x="15" y="367"/>
                  </a:cubicBezTo>
                  <a:cubicBezTo>
                    <a:pt x="13" y="363"/>
                    <a:pt x="11" y="360"/>
                    <a:pt x="51" y="335"/>
                  </a:cubicBezTo>
                  <a:cubicBezTo>
                    <a:pt x="42" y="339"/>
                    <a:pt x="37" y="341"/>
                    <a:pt x="34" y="340"/>
                  </a:cubicBezTo>
                  <a:cubicBezTo>
                    <a:pt x="32" y="340"/>
                    <a:pt x="31" y="338"/>
                    <a:pt x="30" y="337"/>
                  </a:cubicBezTo>
                  <a:cubicBezTo>
                    <a:pt x="27" y="332"/>
                    <a:pt x="26" y="330"/>
                    <a:pt x="63" y="306"/>
                  </a:cubicBezTo>
                  <a:cubicBezTo>
                    <a:pt x="36" y="321"/>
                    <a:pt x="26" y="325"/>
                    <a:pt x="22" y="324"/>
                  </a:cubicBezTo>
                  <a:cubicBezTo>
                    <a:pt x="20" y="323"/>
                    <a:pt x="18" y="322"/>
                    <a:pt x="18" y="321"/>
                  </a:cubicBezTo>
                  <a:cubicBezTo>
                    <a:pt x="14" y="315"/>
                    <a:pt x="13" y="312"/>
                    <a:pt x="82" y="268"/>
                  </a:cubicBezTo>
                  <a:cubicBezTo>
                    <a:pt x="51" y="286"/>
                    <a:pt x="44" y="288"/>
                    <a:pt x="41" y="288"/>
                  </a:cubicBezTo>
                  <a:cubicBezTo>
                    <a:pt x="39" y="287"/>
                    <a:pt x="37" y="286"/>
                    <a:pt x="37" y="285"/>
                  </a:cubicBezTo>
                  <a:cubicBezTo>
                    <a:pt x="34" y="279"/>
                    <a:pt x="32" y="277"/>
                    <a:pt x="79" y="248"/>
                  </a:cubicBezTo>
                  <a:cubicBezTo>
                    <a:pt x="30" y="277"/>
                    <a:pt x="15" y="284"/>
                    <a:pt x="10" y="283"/>
                  </a:cubicBezTo>
                  <a:cubicBezTo>
                    <a:pt x="8" y="282"/>
                    <a:pt x="7" y="281"/>
                    <a:pt x="6" y="279"/>
                  </a:cubicBezTo>
                  <a:cubicBezTo>
                    <a:pt x="2" y="274"/>
                    <a:pt x="8" y="269"/>
                    <a:pt x="20" y="261"/>
                  </a:cubicBezTo>
                  <a:cubicBezTo>
                    <a:pt x="28" y="255"/>
                    <a:pt x="39" y="247"/>
                    <a:pt x="55" y="237"/>
                  </a:cubicBezTo>
                  <a:cubicBezTo>
                    <a:pt x="63" y="232"/>
                    <a:pt x="70" y="228"/>
                    <a:pt x="79" y="222"/>
                  </a:cubicBezTo>
                  <a:cubicBezTo>
                    <a:pt x="43" y="243"/>
                    <a:pt x="36" y="246"/>
                    <a:pt x="32" y="245"/>
                  </a:cubicBezTo>
                  <a:cubicBezTo>
                    <a:pt x="31" y="245"/>
                    <a:pt x="29" y="243"/>
                    <a:pt x="28" y="242"/>
                  </a:cubicBezTo>
                  <a:cubicBezTo>
                    <a:pt x="26" y="237"/>
                    <a:pt x="24" y="235"/>
                    <a:pt x="60" y="211"/>
                  </a:cubicBezTo>
                  <a:cubicBezTo>
                    <a:pt x="32" y="227"/>
                    <a:pt x="25" y="230"/>
                    <a:pt x="22" y="229"/>
                  </a:cubicBezTo>
                  <a:cubicBezTo>
                    <a:pt x="20" y="228"/>
                    <a:pt x="19" y="227"/>
                    <a:pt x="18" y="226"/>
                  </a:cubicBezTo>
                  <a:cubicBezTo>
                    <a:pt x="15" y="220"/>
                    <a:pt x="13" y="218"/>
                    <a:pt x="82" y="173"/>
                  </a:cubicBezTo>
                  <a:cubicBezTo>
                    <a:pt x="32" y="203"/>
                    <a:pt x="27" y="204"/>
                    <a:pt x="24" y="203"/>
                  </a:cubicBezTo>
                  <a:cubicBezTo>
                    <a:pt x="22" y="203"/>
                    <a:pt x="21" y="202"/>
                    <a:pt x="20" y="200"/>
                  </a:cubicBezTo>
                  <a:cubicBezTo>
                    <a:pt x="16" y="195"/>
                    <a:pt x="19" y="192"/>
                    <a:pt x="53" y="168"/>
                  </a:cubicBezTo>
                  <a:cubicBezTo>
                    <a:pt x="65" y="160"/>
                    <a:pt x="81" y="150"/>
                    <a:pt x="97" y="139"/>
                  </a:cubicBezTo>
                  <a:cubicBezTo>
                    <a:pt x="19" y="186"/>
                    <a:pt x="13" y="188"/>
                    <a:pt x="9" y="187"/>
                  </a:cubicBezTo>
                  <a:cubicBezTo>
                    <a:pt x="7" y="187"/>
                    <a:pt x="6" y="185"/>
                    <a:pt x="5" y="184"/>
                  </a:cubicBezTo>
                  <a:cubicBezTo>
                    <a:pt x="1" y="178"/>
                    <a:pt x="4" y="176"/>
                    <a:pt x="34" y="156"/>
                  </a:cubicBezTo>
                  <a:cubicBezTo>
                    <a:pt x="36" y="154"/>
                    <a:pt x="39" y="152"/>
                    <a:pt x="42" y="150"/>
                  </a:cubicBezTo>
                  <a:cubicBezTo>
                    <a:pt x="15" y="166"/>
                    <a:pt x="11" y="167"/>
                    <a:pt x="8" y="166"/>
                  </a:cubicBezTo>
                  <a:cubicBezTo>
                    <a:pt x="7" y="166"/>
                    <a:pt x="5" y="164"/>
                    <a:pt x="4" y="163"/>
                  </a:cubicBezTo>
                  <a:cubicBezTo>
                    <a:pt x="1" y="157"/>
                    <a:pt x="3" y="155"/>
                    <a:pt x="34" y="134"/>
                  </a:cubicBezTo>
                  <a:cubicBezTo>
                    <a:pt x="42" y="128"/>
                    <a:pt x="52" y="122"/>
                    <a:pt x="61" y="115"/>
                  </a:cubicBezTo>
                  <a:cubicBezTo>
                    <a:pt x="23" y="138"/>
                    <a:pt x="22" y="138"/>
                    <a:pt x="19" y="137"/>
                  </a:cubicBezTo>
                  <a:cubicBezTo>
                    <a:pt x="17" y="137"/>
                    <a:pt x="16" y="135"/>
                    <a:pt x="15" y="134"/>
                  </a:cubicBezTo>
                  <a:cubicBezTo>
                    <a:pt x="11" y="128"/>
                    <a:pt x="14" y="126"/>
                    <a:pt x="44" y="105"/>
                  </a:cubicBezTo>
                  <a:cubicBezTo>
                    <a:pt x="47" y="103"/>
                    <a:pt x="50" y="101"/>
                    <a:pt x="54" y="99"/>
                  </a:cubicBezTo>
                  <a:cubicBezTo>
                    <a:pt x="31" y="112"/>
                    <a:pt x="29" y="112"/>
                    <a:pt x="27" y="111"/>
                  </a:cubicBezTo>
                  <a:cubicBezTo>
                    <a:pt x="25" y="111"/>
                    <a:pt x="24" y="110"/>
                    <a:pt x="23" y="108"/>
                  </a:cubicBezTo>
                  <a:cubicBezTo>
                    <a:pt x="20" y="104"/>
                    <a:pt x="20" y="104"/>
                    <a:pt x="37" y="86"/>
                  </a:cubicBezTo>
                  <a:cubicBezTo>
                    <a:pt x="35" y="87"/>
                    <a:pt x="34" y="87"/>
                    <a:pt x="33" y="86"/>
                  </a:cubicBezTo>
                  <a:cubicBezTo>
                    <a:pt x="31" y="86"/>
                    <a:pt x="30" y="85"/>
                    <a:pt x="29" y="84"/>
                  </a:cubicBezTo>
                  <a:cubicBezTo>
                    <a:pt x="28" y="82"/>
                    <a:pt x="28" y="82"/>
                    <a:pt x="27" y="71"/>
                  </a:cubicBezTo>
                  <a:cubicBezTo>
                    <a:pt x="27" y="70"/>
                    <a:pt x="27" y="69"/>
                    <a:pt x="27" y="68"/>
                  </a:cubicBezTo>
                  <a:cubicBezTo>
                    <a:pt x="26" y="68"/>
                    <a:pt x="26" y="68"/>
                    <a:pt x="25" y="68"/>
                  </a:cubicBezTo>
                  <a:cubicBezTo>
                    <a:pt x="23" y="67"/>
                    <a:pt x="22" y="66"/>
                    <a:pt x="21" y="65"/>
                  </a:cubicBezTo>
                  <a:cubicBezTo>
                    <a:pt x="19" y="62"/>
                    <a:pt x="20" y="58"/>
                    <a:pt x="23" y="57"/>
                  </a:cubicBezTo>
                  <a:cubicBezTo>
                    <a:pt x="24" y="57"/>
                    <a:pt x="24" y="56"/>
                    <a:pt x="24" y="56"/>
                  </a:cubicBezTo>
                  <a:cubicBezTo>
                    <a:pt x="25" y="56"/>
                    <a:pt x="26" y="55"/>
                    <a:pt x="27" y="55"/>
                  </a:cubicBezTo>
                  <a:cubicBezTo>
                    <a:pt x="30" y="53"/>
                    <a:pt x="31" y="52"/>
                    <a:pt x="34" y="53"/>
                  </a:cubicBezTo>
                  <a:cubicBezTo>
                    <a:pt x="35" y="53"/>
                    <a:pt x="37" y="54"/>
                    <a:pt x="38" y="55"/>
                  </a:cubicBezTo>
                  <a:cubicBezTo>
                    <a:pt x="38" y="57"/>
                    <a:pt x="38" y="57"/>
                    <a:pt x="39" y="70"/>
                  </a:cubicBezTo>
                  <a:cubicBezTo>
                    <a:pt x="39" y="70"/>
                    <a:pt x="39" y="71"/>
                    <a:pt x="39" y="71"/>
                  </a:cubicBezTo>
                  <a:cubicBezTo>
                    <a:pt x="42" y="69"/>
                    <a:pt x="45" y="67"/>
                    <a:pt x="48" y="66"/>
                  </a:cubicBezTo>
                  <a:cubicBezTo>
                    <a:pt x="67" y="54"/>
                    <a:pt x="67" y="54"/>
                    <a:pt x="70" y="55"/>
                  </a:cubicBezTo>
                  <a:cubicBezTo>
                    <a:pt x="72" y="55"/>
                    <a:pt x="73" y="56"/>
                    <a:pt x="74" y="57"/>
                  </a:cubicBezTo>
                  <a:cubicBezTo>
                    <a:pt x="77" y="62"/>
                    <a:pt x="77" y="62"/>
                    <a:pt x="56" y="83"/>
                  </a:cubicBezTo>
                  <a:cubicBezTo>
                    <a:pt x="72" y="74"/>
                    <a:pt x="90" y="63"/>
                    <a:pt x="107" y="53"/>
                  </a:cubicBezTo>
                  <a:cubicBezTo>
                    <a:pt x="194" y="0"/>
                    <a:pt x="195" y="0"/>
                    <a:pt x="199" y="1"/>
                  </a:cubicBezTo>
                  <a:cubicBezTo>
                    <a:pt x="201" y="1"/>
                    <a:pt x="202" y="3"/>
                    <a:pt x="203" y="4"/>
                  </a:cubicBezTo>
                  <a:cubicBezTo>
                    <a:pt x="207" y="10"/>
                    <a:pt x="204" y="12"/>
                    <a:pt x="175" y="32"/>
                  </a:cubicBezTo>
                  <a:cubicBezTo>
                    <a:pt x="171" y="35"/>
                    <a:pt x="167" y="38"/>
                    <a:pt x="163" y="40"/>
                  </a:cubicBezTo>
                  <a:cubicBezTo>
                    <a:pt x="194" y="22"/>
                    <a:pt x="195" y="22"/>
                    <a:pt x="198" y="23"/>
                  </a:cubicBezTo>
                  <a:cubicBezTo>
                    <a:pt x="199" y="24"/>
                    <a:pt x="201" y="25"/>
                    <a:pt x="202" y="26"/>
                  </a:cubicBezTo>
                  <a:cubicBezTo>
                    <a:pt x="205" y="32"/>
                    <a:pt x="206" y="33"/>
                    <a:pt x="144" y="75"/>
                  </a:cubicBezTo>
                  <a:cubicBezTo>
                    <a:pt x="198" y="42"/>
                    <a:pt x="202" y="41"/>
                    <a:pt x="206" y="42"/>
                  </a:cubicBezTo>
                  <a:cubicBezTo>
                    <a:pt x="207" y="42"/>
                    <a:pt x="209" y="43"/>
                    <a:pt x="210" y="45"/>
                  </a:cubicBezTo>
                  <a:cubicBezTo>
                    <a:pt x="213" y="51"/>
                    <a:pt x="211" y="53"/>
                    <a:pt x="176" y="77"/>
                  </a:cubicBezTo>
                  <a:cubicBezTo>
                    <a:pt x="175" y="78"/>
                    <a:pt x="174" y="78"/>
                    <a:pt x="173" y="79"/>
                  </a:cubicBezTo>
                  <a:cubicBezTo>
                    <a:pt x="232" y="43"/>
                    <a:pt x="236" y="42"/>
                    <a:pt x="240" y="43"/>
                  </a:cubicBezTo>
                  <a:cubicBezTo>
                    <a:pt x="241" y="44"/>
                    <a:pt x="243" y="45"/>
                    <a:pt x="244" y="46"/>
                  </a:cubicBezTo>
                  <a:cubicBezTo>
                    <a:pt x="247" y="52"/>
                    <a:pt x="245" y="55"/>
                    <a:pt x="209" y="80"/>
                  </a:cubicBezTo>
                  <a:cubicBezTo>
                    <a:pt x="194" y="90"/>
                    <a:pt x="176" y="102"/>
                    <a:pt x="157" y="114"/>
                  </a:cubicBezTo>
                  <a:cubicBezTo>
                    <a:pt x="273" y="44"/>
                    <a:pt x="279" y="42"/>
                    <a:pt x="284" y="43"/>
                  </a:cubicBezTo>
                  <a:cubicBezTo>
                    <a:pt x="286" y="43"/>
                    <a:pt x="287" y="44"/>
                    <a:pt x="288" y="46"/>
                  </a:cubicBezTo>
                  <a:cubicBezTo>
                    <a:pt x="292" y="53"/>
                    <a:pt x="292" y="53"/>
                    <a:pt x="170" y="131"/>
                  </a:cubicBezTo>
                  <a:cubicBezTo>
                    <a:pt x="164" y="135"/>
                    <a:pt x="157" y="139"/>
                    <a:pt x="151" y="143"/>
                  </a:cubicBezTo>
                  <a:cubicBezTo>
                    <a:pt x="161" y="137"/>
                    <a:pt x="170" y="132"/>
                    <a:pt x="179" y="126"/>
                  </a:cubicBezTo>
                  <a:cubicBezTo>
                    <a:pt x="313" y="45"/>
                    <a:pt x="320" y="42"/>
                    <a:pt x="325" y="43"/>
                  </a:cubicBezTo>
                  <a:cubicBezTo>
                    <a:pt x="326" y="44"/>
                    <a:pt x="328" y="45"/>
                    <a:pt x="329" y="46"/>
                  </a:cubicBezTo>
                  <a:cubicBezTo>
                    <a:pt x="332" y="52"/>
                    <a:pt x="333" y="54"/>
                    <a:pt x="276" y="90"/>
                  </a:cubicBezTo>
                  <a:cubicBezTo>
                    <a:pt x="324" y="61"/>
                    <a:pt x="333" y="58"/>
                    <a:pt x="337" y="59"/>
                  </a:cubicBezTo>
                  <a:cubicBezTo>
                    <a:pt x="338" y="59"/>
                    <a:pt x="340" y="60"/>
                    <a:pt x="340" y="62"/>
                  </a:cubicBezTo>
                  <a:cubicBezTo>
                    <a:pt x="344" y="68"/>
                    <a:pt x="337" y="73"/>
                    <a:pt x="326" y="81"/>
                  </a:cubicBezTo>
                  <a:cubicBezTo>
                    <a:pt x="317" y="87"/>
                    <a:pt x="305" y="96"/>
                    <a:pt x="288" y="107"/>
                  </a:cubicBezTo>
                  <a:cubicBezTo>
                    <a:pt x="270" y="118"/>
                    <a:pt x="249" y="131"/>
                    <a:pt x="226" y="145"/>
                  </a:cubicBezTo>
                  <a:cubicBezTo>
                    <a:pt x="376" y="55"/>
                    <a:pt x="394" y="45"/>
                    <a:pt x="400" y="47"/>
                  </a:cubicBezTo>
                  <a:cubicBezTo>
                    <a:pt x="402" y="47"/>
                    <a:pt x="403" y="48"/>
                    <a:pt x="404" y="50"/>
                  </a:cubicBezTo>
                  <a:cubicBezTo>
                    <a:pt x="407" y="54"/>
                    <a:pt x="408" y="56"/>
                    <a:pt x="378" y="77"/>
                  </a:cubicBezTo>
                  <a:cubicBezTo>
                    <a:pt x="402" y="63"/>
                    <a:pt x="411" y="60"/>
                    <a:pt x="415" y="61"/>
                  </a:cubicBezTo>
                  <a:cubicBezTo>
                    <a:pt x="416" y="61"/>
                    <a:pt x="418" y="62"/>
                    <a:pt x="419" y="64"/>
                  </a:cubicBezTo>
                  <a:cubicBezTo>
                    <a:pt x="423" y="72"/>
                    <a:pt x="424" y="73"/>
                    <a:pt x="236" y="187"/>
                  </a:cubicBezTo>
                  <a:cubicBezTo>
                    <a:pt x="198" y="211"/>
                    <a:pt x="155" y="237"/>
                    <a:pt x="118" y="260"/>
                  </a:cubicBezTo>
                  <a:cubicBezTo>
                    <a:pt x="160" y="235"/>
                    <a:pt x="211" y="204"/>
                    <a:pt x="257" y="176"/>
                  </a:cubicBezTo>
                  <a:cubicBezTo>
                    <a:pt x="437" y="66"/>
                    <a:pt x="475" y="44"/>
                    <a:pt x="484" y="46"/>
                  </a:cubicBezTo>
                  <a:cubicBezTo>
                    <a:pt x="485" y="47"/>
                    <a:pt x="487" y="48"/>
                    <a:pt x="488" y="49"/>
                  </a:cubicBezTo>
                  <a:cubicBezTo>
                    <a:pt x="491" y="55"/>
                    <a:pt x="492" y="58"/>
                    <a:pt x="442" y="89"/>
                  </a:cubicBezTo>
                  <a:cubicBezTo>
                    <a:pt x="454" y="83"/>
                    <a:pt x="459" y="82"/>
                    <a:pt x="461" y="82"/>
                  </a:cubicBezTo>
                  <a:cubicBezTo>
                    <a:pt x="463" y="83"/>
                    <a:pt x="465" y="84"/>
                    <a:pt x="465" y="85"/>
                  </a:cubicBezTo>
                  <a:cubicBezTo>
                    <a:pt x="468" y="90"/>
                    <a:pt x="469" y="92"/>
                    <a:pt x="441" y="111"/>
                  </a:cubicBezTo>
                  <a:cubicBezTo>
                    <a:pt x="448" y="108"/>
                    <a:pt x="453" y="107"/>
                    <a:pt x="455" y="108"/>
                  </a:cubicBezTo>
                  <a:cubicBezTo>
                    <a:pt x="457" y="108"/>
                    <a:pt x="458" y="109"/>
                    <a:pt x="459" y="111"/>
                  </a:cubicBezTo>
                  <a:cubicBezTo>
                    <a:pt x="463" y="117"/>
                    <a:pt x="457" y="122"/>
                    <a:pt x="443" y="132"/>
                  </a:cubicBezTo>
                  <a:cubicBezTo>
                    <a:pt x="455" y="126"/>
                    <a:pt x="460" y="124"/>
                    <a:pt x="463" y="125"/>
                  </a:cubicBezTo>
                  <a:cubicBezTo>
                    <a:pt x="465" y="125"/>
                    <a:pt x="466" y="127"/>
                    <a:pt x="467" y="128"/>
                  </a:cubicBezTo>
                  <a:cubicBezTo>
                    <a:pt x="471" y="134"/>
                    <a:pt x="465" y="139"/>
                    <a:pt x="451" y="149"/>
                  </a:cubicBezTo>
                  <a:cubicBezTo>
                    <a:pt x="469" y="139"/>
                    <a:pt x="477" y="136"/>
                    <a:pt x="480" y="137"/>
                  </a:cubicBezTo>
                  <a:cubicBezTo>
                    <a:pt x="482" y="138"/>
                    <a:pt x="483" y="139"/>
                    <a:pt x="484" y="140"/>
                  </a:cubicBezTo>
                  <a:cubicBezTo>
                    <a:pt x="487" y="145"/>
                    <a:pt x="488" y="148"/>
                    <a:pt x="436" y="180"/>
                  </a:cubicBezTo>
                  <a:cubicBezTo>
                    <a:pt x="450" y="173"/>
                    <a:pt x="457" y="171"/>
                    <a:pt x="460" y="172"/>
                  </a:cubicBezTo>
                  <a:cubicBezTo>
                    <a:pt x="462" y="172"/>
                    <a:pt x="463" y="173"/>
                    <a:pt x="464" y="175"/>
                  </a:cubicBezTo>
                  <a:cubicBezTo>
                    <a:pt x="467" y="181"/>
                    <a:pt x="463" y="185"/>
                    <a:pt x="446" y="197"/>
                  </a:cubicBezTo>
                  <a:cubicBezTo>
                    <a:pt x="461" y="189"/>
                    <a:pt x="467" y="187"/>
                    <a:pt x="470" y="188"/>
                  </a:cubicBezTo>
                  <a:cubicBezTo>
                    <a:pt x="471" y="189"/>
                    <a:pt x="473" y="190"/>
                    <a:pt x="474" y="191"/>
                  </a:cubicBezTo>
                  <a:cubicBezTo>
                    <a:pt x="476" y="196"/>
                    <a:pt x="478" y="199"/>
                    <a:pt x="436" y="226"/>
                  </a:cubicBezTo>
                  <a:cubicBezTo>
                    <a:pt x="458" y="215"/>
                    <a:pt x="466" y="212"/>
                    <a:pt x="470" y="213"/>
                  </a:cubicBezTo>
                  <a:cubicBezTo>
                    <a:pt x="472" y="213"/>
                    <a:pt x="473" y="214"/>
                    <a:pt x="474" y="216"/>
                  </a:cubicBezTo>
                  <a:cubicBezTo>
                    <a:pt x="478" y="222"/>
                    <a:pt x="471" y="227"/>
                    <a:pt x="455" y="239"/>
                  </a:cubicBezTo>
                  <a:cubicBezTo>
                    <a:pt x="449" y="243"/>
                    <a:pt x="442" y="247"/>
                    <a:pt x="433" y="253"/>
                  </a:cubicBezTo>
                  <a:cubicBezTo>
                    <a:pt x="443" y="248"/>
                    <a:pt x="449" y="247"/>
                    <a:pt x="452" y="247"/>
                  </a:cubicBezTo>
                  <a:cubicBezTo>
                    <a:pt x="453" y="248"/>
                    <a:pt x="455" y="249"/>
                    <a:pt x="456" y="251"/>
                  </a:cubicBezTo>
                  <a:cubicBezTo>
                    <a:pt x="459" y="257"/>
                    <a:pt x="454" y="261"/>
                    <a:pt x="438" y="272"/>
                  </a:cubicBezTo>
                  <a:cubicBezTo>
                    <a:pt x="432" y="276"/>
                    <a:pt x="424" y="282"/>
                    <a:pt x="413" y="289"/>
                  </a:cubicBezTo>
                  <a:cubicBezTo>
                    <a:pt x="443" y="272"/>
                    <a:pt x="454" y="267"/>
                    <a:pt x="458" y="269"/>
                  </a:cubicBezTo>
                  <a:cubicBezTo>
                    <a:pt x="460" y="269"/>
                    <a:pt x="462" y="270"/>
                    <a:pt x="463" y="272"/>
                  </a:cubicBezTo>
                  <a:cubicBezTo>
                    <a:pt x="466" y="278"/>
                    <a:pt x="460" y="282"/>
                    <a:pt x="446" y="293"/>
                  </a:cubicBezTo>
                  <a:cubicBezTo>
                    <a:pt x="444" y="294"/>
                    <a:pt x="442" y="295"/>
                    <a:pt x="440" y="297"/>
                  </a:cubicBezTo>
                  <a:cubicBezTo>
                    <a:pt x="453" y="290"/>
                    <a:pt x="459" y="288"/>
                    <a:pt x="462" y="289"/>
                  </a:cubicBezTo>
                  <a:cubicBezTo>
                    <a:pt x="463" y="289"/>
                    <a:pt x="465" y="290"/>
                    <a:pt x="466" y="292"/>
                  </a:cubicBezTo>
                  <a:cubicBezTo>
                    <a:pt x="469" y="298"/>
                    <a:pt x="462" y="303"/>
                    <a:pt x="451" y="311"/>
                  </a:cubicBezTo>
                  <a:cubicBezTo>
                    <a:pt x="446" y="315"/>
                    <a:pt x="440" y="319"/>
                    <a:pt x="432" y="324"/>
                  </a:cubicBezTo>
                  <a:cubicBezTo>
                    <a:pt x="468" y="303"/>
                    <a:pt x="477" y="299"/>
                    <a:pt x="481" y="300"/>
                  </a:cubicBezTo>
                  <a:cubicBezTo>
                    <a:pt x="483" y="301"/>
                    <a:pt x="485" y="302"/>
                    <a:pt x="485" y="303"/>
                  </a:cubicBezTo>
                  <a:cubicBezTo>
                    <a:pt x="488" y="308"/>
                    <a:pt x="489" y="310"/>
                    <a:pt x="458" y="331"/>
                  </a:cubicBezTo>
                  <a:cubicBezTo>
                    <a:pt x="470" y="325"/>
                    <a:pt x="473" y="325"/>
                    <a:pt x="475" y="325"/>
                  </a:cubicBezTo>
                  <a:cubicBezTo>
                    <a:pt x="476" y="326"/>
                    <a:pt x="478" y="327"/>
                    <a:pt x="479" y="328"/>
                  </a:cubicBezTo>
                  <a:cubicBezTo>
                    <a:pt x="482" y="335"/>
                    <a:pt x="484" y="337"/>
                    <a:pt x="401" y="389"/>
                  </a:cubicBezTo>
                  <a:cubicBezTo>
                    <a:pt x="442" y="365"/>
                    <a:pt x="449" y="362"/>
                    <a:pt x="453" y="363"/>
                  </a:cubicBezTo>
                  <a:cubicBezTo>
                    <a:pt x="455" y="363"/>
                    <a:pt x="456" y="365"/>
                    <a:pt x="457" y="366"/>
                  </a:cubicBezTo>
                  <a:cubicBezTo>
                    <a:pt x="460" y="372"/>
                    <a:pt x="459" y="374"/>
                    <a:pt x="427" y="396"/>
                  </a:cubicBezTo>
                  <a:cubicBezTo>
                    <a:pt x="413" y="406"/>
                    <a:pt x="396" y="417"/>
                    <a:pt x="378" y="429"/>
                  </a:cubicBezTo>
                  <a:cubicBezTo>
                    <a:pt x="459" y="379"/>
                    <a:pt x="463" y="378"/>
                    <a:pt x="467" y="379"/>
                  </a:cubicBezTo>
                  <a:cubicBezTo>
                    <a:pt x="469" y="379"/>
                    <a:pt x="470" y="381"/>
                    <a:pt x="471" y="382"/>
                  </a:cubicBezTo>
                  <a:cubicBezTo>
                    <a:pt x="474" y="388"/>
                    <a:pt x="472" y="390"/>
                    <a:pt x="444" y="410"/>
                  </a:cubicBezTo>
                  <a:cubicBezTo>
                    <a:pt x="439" y="413"/>
                    <a:pt x="433" y="418"/>
                    <a:pt x="427" y="422"/>
                  </a:cubicBezTo>
                  <a:cubicBezTo>
                    <a:pt x="474" y="393"/>
                    <a:pt x="477" y="392"/>
                    <a:pt x="481" y="393"/>
                  </a:cubicBezTo>
                  <a:cubicBezTo>
                    <a:pt x="483" y="394"/>
                    <a:pt x="484" y="395"/>
                    <a:pt x="485" y="396"/>
                  </a:cubicBezTo>
                  <a:cubicBezTo>
                    <a:pt x="488" y="402"/>
                    <a:pt x="485" y="405"/>
                    <a:pt x="461" y="422"/>
                  </a:cubicBezTo>
                  <a:cubicBezTo>
                    <a:pt x="455" y="427"/>
                    <a:pt x="447" y="432"/>
                    <a:pt x="440" y="438"/>
                  </a:cubicBezTo>
                  <a:cubicBezTo>
                    <a:pt x="477" y="416"/>
                    <a:pt x="478" y="416"/>
                    <a:pt x="481" y="417"/>
                  </a:cubicBezTo>
                  <a:cubicBezTo>
                    <a:pt x="483" y="417"/>
                    <a:pt x="484" y="418"/>
                    <a:pt x="485" y="420"/>
                  </a:cubicBezTo>
                  <a:cubicBezTo>
                    <a:pt x="488" y="425"/>
                    <a:pt x="488" y="425"/>
                    <a:pt x="448" y="459"/>
                  </a:cubicBezTo>
                  <a:cubicBezTo>
                    <a:pt x="471" y="444"/>
                    <a:pt x="472" y="445"/>
                    <a:pt x="475" y="445"/>
                  </a:cubicBezTo>
                  <a:cubicBezTo>
                    <a:pt x="477" y="446"/>
                    <a:pt x="478" y="447"/>
                    <a:pt x="479" y="448"/>
                  </a:cubicBezTo>
                  <a:cubicBezTo>
                    <a:pt x="482" y="453"/>
                    <a:pt x="482" y="454"/>
                    <a:pt x="451" y="480"/>
                  </a:cubicBezTo>
                  <a:cubicBezTo>
                    <a:pt x="470" y="469"/>
                    <a:pt x="471" y="469"/>
                    <a:pt x="473" y="469"/>
                  </a:cubicBezTo>
                  <a:cubicBezTo>
                    <a:pt x="475" y="470"/>
                    <a:pt x="476" y="471"/>
                    <a:pt x="477" y="472"/>
                  </a:cubicBezTo>
                  <a:cubicBezTo>
                    <a:pt x="479" y="475"/>
                    <a:pt x="479" y="475"/>
                    <a:pt x="471" y="492"/>
                  </a:cubicBezTo>
                  <a:cubicBezTo>
                    <a:pt x="470" y="493"/>
                    <a:pt x="469" y="494"/>
                    <a:pt x="469" y="495"/>
                  </a:cubicBezTo>
                  <a:cubicBezTo>
                    <a:pt x="470" y="496"/>
                    <a:pt x="471" y="497"/>
                    <a:pt x="471" y="498"/>
                  </a:cubicBezTo>
                  <a:cubicBezTo>
                    <a:pt x="473" y="501"/>
                    <a:pt x="472" y="504"/>
                    <a:pt x="469" y="506"/>
                  </a:cubicBezTo>
                  <a:cubicBezTo>
                    <a:pt x="469" y="506"/>
                    <a:pt x="468" y="506"/>
                    <a:pt x="468" y="507"/>
                  </a:cubicBezTo>
                  <a:cubicBezTo>
                    <a:pt x="467" y="507"/>
                    <a:pt x="466" y="508"/>
                    <a:pt x="464" y="509"/>
                  </a:cubicBezTo>
                  <a:cubicBezTo>
                    <a:pt x="459" y="512"/>
                    <a:pt x="458" y="513"/>
                    <a:pt x="455" y="512"/>
                  </a:cubicBezTo>
                  <a:cubicBezTo>
                    <a:pt x="454" y="512"/>
                    <a:pt x="453" y="511"/>
                    <a:pt x="452" y="509"/>
                  </a:cubicBezTo>
                  <a:cubicBezTo>
                    <a:pt x="450" y="506"/>
                    <a:pt x="450" y="506"/>
                    <a:pt x="458" y="490"/>
                  </a:cubicBezTo>
                  <a:cubicBezTo>
                    <a:pt x="452" y="493"/>
                    <a:pt x="446" y="497"/>
                    <a:pt x="440" y="500"/>
                  </a:cubicBezTo>
                  <a:cubicBezTo>
                    <a:pt x="410" y="519"/>
                    <a:pt x="405" y="521"/>
                    <a:pt x="402" y="521"/>
                  </a:cubicBezTo>
                  <a:close/>
                  <a:moveTo>
                    <a:pt x="201" y="322"/>
                  </a:moveTo>
                  <a:cubicBezTo>
                    <a:pt x="167" y="342"/>
                    <a:pt x="134" y="362"/>
                    <a:pt x="106" y="380"/>
                  </a:cubicBezTo>
                  <a:cubicBezTo>
                    <a:pt x="135" y="362"/>
                    <a:pt x="168" y="342"/>
                    <a:pt x="201" y="3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4000" tIns="144000" rIns="180000" bIns="45720" numCol="1" anchor="ctr" anchorCtr="0" compatLnSpc="1">
              <a:prstTxWarp prst="textNoShape">
                <a:avLst/>
              </a:prstTxWarp>
            </a:bodyPr>
            <a:lstStyle/>
            <a:p>
              <a:pPr algn="ctr">
                <a:lnSpc>
                  <a:spcPct val="80000"/>
                </a:lnSpc>
              </a:pPr>
              <a:r>
                <a:rPr lang="en-US" sz="1200" dirty="0" err="1"/>
                <a:t>Compar-ison</a:t>
              </a:r>
              <a:r>
                <a:rPr lang="en-US" sz="1200" dirty="0"/>
                <a:t> to b.core good Practices</a:t>
              </a:r>
            </a:p>
          </p:txBody>
        </p:sp>
        <p:sp>
          <p:nvSpPr>
            <p:cNvPr id="53" name="Freeform 318"/>
            <p:cNvSpPr>
              <a:spLocks/>
            </p:cNvSpPr>
            <p:nvPr/>
          </p:nvSpPr>
          <p:spPr bwMode="gray">
            <a:xfrm>
              <a:off x="5604668" y="-2399505"/>
              <a:ext cx="360363" cy="704850"/>
            </a:xfrm>
            <a:custGeom>
              <a:avLst/>
              <a:gdLst>
                <a:gd name="T0" fmla="*/ 21 w 96"/>
                <a:gd name="T1" fmla="*/ 188 h 188"/>
                <a:gd name="T2" fmla="*/ 20 w 96"/>
                <a:gd name="T3" fmla="*/ 188 h 188"/>
                <a:gd name="T4" fmla="*/ 16 w 96"/>
                <a:gd name="T5" fmla="*/ 185 h 188"/>
                <a:gd name="T6" fmla="*/ 39 w 96"/>
                <a:gd name="T7" fmla="*/ 156 h 188"/>
                <a:gd name="T8" fmla="*/ 22 w 96"/>
                <a:gd name="T9" fmla="*/ 163 h 188"/>
                <a:gd name="T10" fmla="*/ 19 w 96"/>
                <a:gd name="T11" fmla="*/ 160 h 188"/>
                <a:gd name="T12" fmla="*/ 45 w 96"/>
                <a:gd name="T13" fmla="*/ 128 h 188"/>
                <a:gd name="T14" fmla="*/ 6 w 96"/>
                <a:gd name="T15" fmla="*/ 148 h 188"/>
                <a:gd name="T16" fmla="*/ 2 w 96"/>
                <a:gd name="T17" fmla="*/ 146 h 188"/>
                <a:gd name="T18" fmla="*/ 21 w 96"/>
                <a:gd name="T19" fmla="*/ 119 h 188"/>
                <a:gd name="T20" fmla="*/ 10 w 96"/>
                <a:gd name="T21" fmla="*/ 122 h 188"/>
                <a:gd name="T22" fmla="*/ 7 w 96"/>
                <a:gd name="T23" fmla="*/ 120 h 188"/>
                <a:gd name="T24" fmla="*/ 26 w 96"/>
                <a:gd name="T25" fmla="*/ 91 h 188"/>
                <a:gd name="T26" fmla="*/ 19 w 96"/>
                <a:gd name="T27" fmla="*/ 93 h 188"/>
                <a:gd name="T28" fmla="*/ 15 w 96"/>
                <a:gd name="T29" fmla="*/ 90 h 188"/>
                <a:gd name="T30" fmla="*/ 28 w 96"/>
                <a:gd name="T31" fmla="*/ 65 h 188"/>
                <a:gd name="T32" fmla="*/ 11 w 96"/>
                <a:gd name="T33" fmla="*/ 73 h 188"/>
                <a:gd name="T34" fmla="*/ 7 w 96"/>
                <a:gd name="T35" fmla="*/ 70 h 188"/>
                <a:gd name="T36" fmla="*/ 15 w 96"/>
                <a:gd name="T37" fmla="*/ 52 h 188"/>
                <a:gd name="T38" fmla="*/ 6 w 96"/>
                <a:gd name="T39" fmla="*/ 54 h 188"/>
                <a:gd name="T40" fmla="*/ 3 w 96"/>
                <a:gd name="T41" fmla="*/ 52 h 188"/>
                <a:gd name="T42" fmla="*/ 17 w 96"/>
                <a:gd name="T43" fmla="*/ 28 h 188"/>
                <a:gd name="T44" fmla="*/ 14 w 96"/>
                <a:gd name="T45" fmla="*/ 28 h 188"/>
                <a:gd name="T46" fmla="*/ 16 w 96"/>
                <a:gd name="T47" fmla="*/ 22 h 188"/>
                <a:gd name="T48" fmla="*/ 13 w 96"/>
                <a:gd name="T49" fmla="*/ 17 h 188"/>
                <a:gd name="T50" fmla="*/ 24 w 96"/>
                <a:gd name="T51" fmla="*/ 10 h 188"/>
                <a:gd name="T52" fmla="*/ 33 w 96"/>
                <a:gd name="T53" fmla="*/ 5 h 188"/>
                <a:gd name="T54" fmla="*/ 45 w 96"/>
                <a:gd name="T55" fmla="*/ 5 h 188"/>
                <a:gd name="T56" fmla="*/ 32 w 96"/>
                <a:gd name="T57" fmla="*/ 28 h 188"/>
                <a:gd name="T58" fmla="*/ 35 w 96"/>
                <a:gd name="T59" fmla="*/ 28 h 188"/>
                <a:gd name="T60" fmla="*/ 39 w 96"/>
                <a:gd name="T61" fmla="*/ 31 h 188"/>
                <a:gd name="T62" fmla="*/ 31 w 96"/>
                <a:gd name="T63" fmla="*/ 49 h 188"/>
                <a:gd name="T64" fmla="*/ 50 w 96"/>
                <a:gd name="T65" fmla="*/ 40 h 188"/>
                <a:gd name="T66" fmla="*/ 54 w 96"/>
                <a:gd name="T67" fmla="*/ 43 h 188"/>
                <a:gd name="T68" fmla="*/ 41 w 96"/>
                <a:gd name="T69" fmla="*/ 68 h 188"/>
                <a:gd name="T70" fmla="*/ 40 w 96"/>
                <a:gd name="T71" fmla="*/ 69 h 188"/>
                <a:gd name="T72" fmla="*/ 56 w 96"/>
                <a:gd name="T73" fmla="*/ 61 h 188"/>
                <a:gd name="T74" fmla="*/ 60 w 96"/>
                <a:gd name="T75" fmla="*/ 64 h 188"/>
                <a:gd name="T76" fmla="*/ 41 w 96"/>
                <a:gd name="T77" fmla="*/ 93 h 188"/>
                <a:gd name="T78" fmla="*/ 54 w 96"/>
                <a:gd name="T79" fmla="*/ 87 h 188"/>
                <a:gd name="T80" fmla="*/ 58 w 96"/>
                <a:gd name="T81" fmla="*/ 90 h 188"/>
                <a:gd name="T82" fmla="*/ 38 w 96"/>
                <a:gd name="T83" fmla="*/ 118 h 188"/>
                <a:gd name="T84" fmla="*/ 48 w 96"/>
                <a:gd name="T85" fmla="*/ 112 h 188"/>
                <a:gd name="T86" fmla="*/ 89 w 96"/>
                <a:gd name="T87" fmla="*/ 90 h 188"/>
                <a:gd name="T88" fmla="*/ 93 w 96"/>
                <a:gd name="T89" fmla="*/ 93 h 188"/>
                <a:gd name="T90" fmla="*/ 65 w 96"/>
                <a:gd name="T91" fmla="*/ 126 h 188"/>
                <a:gd name="T92" fmla="*/ 81 w 96"/>
                <a:gd name="T93" fmla="*/ 119 h 188"/>
                <a:gd name="T94" fmla="*/ 85 w 96"/>
                <a:gd name="T95" fmla="*/ 122 h 188"/>
                <a:gd name="T96" fmla="*/ 62 w 96"/>
                <a:gd name="T97" fmla="*/ 151 h 188"/>
                <a:gd name="T98" fmla="*/ 82 w 96"/>
                <a:gd name="T99" fmla="*/ 142 h 188"/>
                <a:gd name="T100" fmla="*/ 86 w 96"/>
                <a:gd name="T101" fmla="*/ 145 h 188"/>
                <a:gd name="T102" fmla="*/ 84 w 96"/>
                <a:gd name="T103" fmla="*/ 153 h 188"/>
                <a:gd name="T104" fmla="*/ 81 w 96"/>
                <a:gd name="T105" fmla="*/ 154 h 188"/>
                <a:gd name="T106" fmla="*/ 54 w 96"/>
                <a:gd name="T107" fmla="*/ 170 h 188"/>
                <a:gd name="T108" fmla="*/ 21 w 96"/>
                <a:gd name="T109"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188">
                  <a:moveTo>
                    <a:pt x="21" y="188"/>
                  </a:moveTo>
                  <a:cubicBezTo>
                    <a:pt x="21" y="188"/>
                    <a:pt x="20" y="188"/>
                    <a:pt x="20" y="188"/>
                  </a:cubicBezTo>
                  <a:cubicBezTo>
                    <a:pt x="18" y="188"/>
                    <a:pt x="17" y="187"/>
                    <a:pt x="16" y="185"/>
                  </a:cubicBezTo>
                  <a:cubicBezTo>
                    <a:pt x="13" y="181"/>
                    <a:pt x="13" y="180"/>
                    <a:pt x="39" y="156"/>
                  </a:cubicBezTo>
                  <a:cubicBezTo>
                    <a:pt x="26" y="164"/>
                    <a:pt x="25" y="164"/>
                    <a:pt x="22" y="163"/>
                  </a:cubicBezTo>
                  <a:cubicBezTo>
                    <a:pt x="21" y="163"/>
                    <a:pt x="19" y="162"/>
                    <a:pt x="19" y="160"/>
                  </a:cubicBezTo>
                  <a:cubicBezTo>
                    <a:pt x="16" y="155"/>
                    <a:pt x="15" y="155"/>
                    <a:pt x="45" y="128"/>
                  </a:cubicBezTo>
                  <a:cubicBezTo>
                    <a:pt x="9" y="149"/>
                    <a:pt x="9" y="149"/>
                    <a:pt x="6" y="148"/>
                  </a:cubicBezTo>
                  <a:cubicBezTo>
                    <a:pt x="4" y="148"/>
                    <a:pt x="3" y="147"/>
                    <a:pt x="2" y="146"/>
                  </a:cubicBezTo>
                  <a:cubicBezTo>
                    <a:pt x="0" y="141"/>
                    <a:pt x="0" y="141"/>
                    <a:pt x="21" y="119"/>
                  </a:cubicBezTo>
                  <a:cubicBezTo>
                    <a:pt x="13" y="123"/>
                    <a:pt x="13" y="123"/>
                    <a:pt x="10" y="122"/>
                  </a:cubicBezTo>
                  <a:cubicBezTo>
                    <a:pt x="9" y="122"/>
                    <a:pt x="7" y="121"/>
                    <a:pt x="7" y="120"/>
                  </a:cubicBezTo>
                  <a:cubicBezTo>
                    <a:pt x="4" y="115"/>
                    <a:pt x="4" y="115"/>
                    <a:pt x="26" y="91"/>
                  </a:cubicBezTo>
                  <a:cubicBezTo>
                    <a:pt x="21" y="94"/>
                    <a:pt x="20" y="94"/>
                    <a:pt x="19" y="93"/>
                  </a:cubicBezTo>
                  <a:cubicBezTo>
                    <a:pt x="17" y="93"/>
                    <a:pt x="16" y="92"/>
                    <a:pt x="15" y="90"/>
                  </a:cubicBezTo>
                  <a:cubicBezTo>
                    <a:pt x="13" y="86"/>
                    <a:pt x="13" y="86"/>
                    <a:pt x="28" y="65"/>
                  </a:cubicBezTo>
                  <a:cubicBezTo>
                    <a:pt x="13" y="73"/>
                    <a:pt x="13" y="73"/>
                    <a:pt x="11" y="73"/>
                  </a:cubicBezTo>
                  <a:cubicBezTo>
                    <a:pt x="9" y="72"/>
                    <a:pt x="8" y="71"/>
                    <a:pt x="7" y="70"/>
                  </a:cubicBezTo>
                  <a:cubicBezTo>
                    <a:pt x="5" y="67"/>
                    <a:pt x="5" y="66"/>
                    <a:pt x="15" y="52"/>
                  </a:cubicBezTo>
                  <a:cubicBezTo>
                    <a:pt x="9" y="55"/>
                    <a:pt x="8" y="55"/>
                    <a:pt x="6" y="54"/>
                  </a:cubicBezTo>
                  <a:cubicBezTo>
                    <a:pt x="5" y="54"/>
                    <a:pt x="3" y="53"/>
                    <a:pt x="3" y="52"/>
                  </a:cubicBezTo>
                  <a:cubicBezTo>
                    <a:pt x="0" y="48"/>
                    <a:pt x="0" y="48"/>
                    <a:pt x="17" y="28"/>
                  </a:cubicBezTo>
                  <a:cubicBezTo>
                    <a:pt x="16" y="28"/>
                    <a:pt x="15" y="28"/>
                    <a:pt x="14" y="28"/>
                  </a:cubicBezTo>
                  <a:cubicBezTo>
                    <a:pt x="16" y="22"/>
                    <a:pt x="16" y="22"/>
                    <a:pt x="16" y="22"/>
                  </a:cubicBezTo>
                  <a:cubicBezTo>
                    <a:pt x="13" y="17"/>
                    <a:pt x="13" y="17"/>
                    <a:pt x="13" y="17"/>
                  </a:cubicBezTo>
                  <a:cubicBezTo>
                    <a:pt x="14" y="16"/>
                    <a:pt x="19" y="13"/>
                    <a:pt x="24" y="10"/>
                  </a:cubicBezTo>
                  <a:cubicBezTo>
                    <a:pt x="33" y="5"/>
                    <a:pt x="33" y="5"/>
                    <a:pt x="33" y="5"/>
                  </a:cubicBezTo>
                  <a:cubicBezTo>
                    <a:pt x="37" y="3"/>
                    <a:pt x="42" y="0"/>
                    <a:pt x="45" y="5"/>
                  </a:cubicBezTo>
                  <a:cubicBezTo>
                    <a:pt x="47" y="9"/>
                    <a:pt x="47" y="9"/>
                    <a:pt x="32" y="28"/>
                  </a:cubicBezTo>
                  <a:cubicBezTo>
                    <a:pt x="33" y="27"/>
                    <a:pt x="34" y="28"/>
                    <a:pt x="35" y="28"/>
                  </a:cubicBezTo>
                  <a:cubicBezTo>
                    <a:pt x="37" y="28"/>
                    <a:pt x="38" y="29"/>
                    <a:pt x="39" y="31"/>
                  </a:cubicBezTo>
                  <a:cubicBezTo>
                    <a:pt x="41" y="34"/>
                    <a:pt x="41" y="34"/>
                    <a:pt x="31" y="49"/>
                  </a:cubicBezTo>
                  <a:cubicBezTo>
                    <a:pt x="47" y="39"/>
                    <a:pt x="47" y="39"/>
                    <a:pt x="50" y="40"/>
                  </a:cubicBezTo>
                  <a:cubicBezTo>
                    <a:pt x="52" y="41"/>
                    <a:pt x="53" y="42"/>
                    <a:pt x="54" y="43"/>
                  </a:cubicBezTo>
                  <a:cubicBezTo>
                    <a:pt x="56" y="47"/>
                    <a:pt x="56" y="47"/>
                    <a:pt x="41" y="68"/>
                  </a:cubicBezTo>
                  <a:cubicBezTo>
                    <a:pt x="40" y="68"/>
                    <a:pt x="40" y="68"/>
                    <a:pt x="40" y="69"/>
                  </a:cubicBezTo>
                  <a:cubicBezTo>
                    <a:pt x="53" y="61"/>
                    <a:pt x="54" y="61"/>
                    <a:pt x="56" y="61"/>
                  </a:cubicBezTo>
                  <a:cubicBezTo>
                    <a:pt x="58" y="62"/>
                    <a:pt x="59" y="63"/>
                    <a:pt x="60" y="64"/>
                  </a:cubicBezTo>
                  <a:cubicBezTo>
                    <a:pt x="62" y="69"/>
                    <a:pt x="62" y="69"/>
                    <a:pt x="41" y="93"/>
                  </a:cubicBezTo>
                  <a:cubicBezTo>
                    <a:pt x="51" y="86"/>
                    <a:pt x="52" y="87"/>
                    <a:pt x="54" y="87"/>
                  </a:cubicBezTo>
                  <a:cubicBezTo>
                    <a:pt x="56" y="88"/>
                    <a:pt x="57" y="89"/>
                    <a:pt x="58" y="90"/>
                  </a:cubicBezTo>
                  <a:cubicBezTo>
                    <a:pt x="60" y="95"/>
                    <a:pt x="60" y="95"/>
                    <a:pt x="38" y="118"/>
                  </a:cubicBezTo>
                  <a:cubicBezTo>
                    <a:pt x="41" y="116"/>
                    <a:pt x="45" y="114"/>
                    <a:pt x="48" y="112"/>
                  </a:cubicBezTo>
                  <a:cubicBezTo>
                    <a:pt x="86" y="90"/>
                    <a:pt x="86" y="90"/>
                    <a:pt x="89" y="90"/>
                  </a:cubicBezTo>
                  <a:cubicBezTo>
                    <a:pt x="91" y="91"/>
                    <a:pt x="92" y="92"/>
                    <a:pt x="93" y="93"/>
                  </a:cubicBezTo>
                  <a:cubicBezTo>
                    <a:pt x="96" y="98"/>
                    <a:pt x="96" y="98"/>
                    <a:pt x="65" y="126"/>
                  </a:cubicBezTo>
                  <a:cubicBezTo>
                    <a:pt x="78" y="119"/>
                    <a:pt x="78" y="119"/>
                    <a:pt x="81" y="119"/>
                  </a:cubicBezTo>
                  <a:cubicBezTo>
                    <a:pt x="82" y="120"/>
                    <a:pt x="84" y="121"/>
                    <a:pt x="85" y="122"/>
                  </a:cubicBezTo>
                  <a:cubicBezTo>
                    <a:pt x="87" y="127"/>
                    <a:pt x="87" y="127"/>
                    <a:pt x="62" y="151"/>
                  </a:cubicBezTo>
                  <a:cubicBezTo>
                    <a:pt x="78" y="141"/>
                    <a:pt x="79" y="141"/>
                    <a:pt x="82" y="142"/>
                  </a:cubicBezTo>
                  <a:cubicBezTo>
                    <a:pt x="83" y="142"/>
                    <a:pt x="85" y="143"/>
                    <a:pt x="86" y="145"/>
                  </a:cubicBezTo>
                  <a:cubicBezTo>
                    <a:pt x="87" y="148"/>
                    <a:pt x="86" y="151"/>
                    <a:pt x="84" y="153"/>
                  </a:cubicBezTo>
                  <a:cubicBezTo>
                    <a:pt x="83" y="154"/>
                    <a:pt x="82" y="154"/>
                    <a:pt x="81" y="154"/>
                  </a:cubicBezTo>
                  <a:cubicBezTo>
                    <a:pt x="77" y="156"/>
                    <a:pt x="64" y="164"/>
                    <a:pt x="54" y="170"/>
                  </a:cubicBezTo>
                  <a:cubicBezTo>
                    <a:pt x="29" y="186"/>
                    <a:pt x="24" y="188"/>
                    <a:pt x="21" y="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54" name="Freeform 328"/>
            <p:cNvSpPr>
              <a:spLocks/>
            </p:cNvSpPr>
            <p:nvPr/>
          </p:nvSpPr>
          <p:spPr bwMode="gray">
            <a:xfrm>
              <a:off x="5349081" y="-1127918"/>
              <a:ext cx="0" cy="14288"/>
            </a:xfrm>
            <a:custGeom>
              <a:avLst/>
              <a:gdLst>
                <a:gd name="T0" fmla="*/ 9 h 9"/>
                <a:gd name="T1" fmla="*/ 0 h 9"/>
                <a:gd name="T2" fmla="*/ 2 h 9"/>
                <a:gd name="T3" fmla="*/ 9 h 9"/>
              </a:gdLst>
              <a:ahLst/>
              <a:cxnLst>
                <a:cxn ang="0">
                  <a:pos x="0" y="T0"/>
                </a:cxn>
                <a:cxn ang="0">
                  <a:pos x="0" y="T1"/>
                </a:cxn>
                <a:cxn ang="0">
                  <a:pos x="0" y="T2"/>
                </a:cxn>
                <a:cxn ang="0">
                  <a:pos x="0" y="T3"/>
                </a:cxn>
              </a:cxnLst>
              <a:rect l="0" t="0" r="r" b="b"/>
              <a:pathLst>
                <a:path h="9">
                  <a:moveTo>
                    <a:pt x="0" y="9"/>
                  </a:moveTo>
                  <a:lnTo>
                    <a:pt x="0" y="0"/>
                  </a:lnTo>
                  <a:lnTo>
                    <a:pt x="0" y="2"/>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55" name="Freeform 329"/>
            <p:cNvSpPr>
              <a:spLocks/>
            </p:cNvSpPr>
            <p:nvPr/>
          </p:nvSpPr>
          <p:spPr bwMode="gray">
            <a:xfrm>
              <a:off x="5345906" y="42070"/>
              <a:ext cx="7938" cy="19050"/>
            </a:xfrm>
            <a:custGeom>
              <a:avLst/>
              <a:gdLst>
                <a:gd name="T0" fmla="*/ 1 w 2"/>
                <a:gd name="T1" fmla="*/ 0 h 5"/>
                <a:gd name="T2" fmla="*/ 0 w 2"/>
                <a:gd name="T3" fmla="*/ 4 h 5"/>
                <a:gd name="T4" fmla="*/ 1 w 2"/>
                <a:gd name="T5" fmla="*/ 0 h 5"/>
              </a:gdLst>
              <a:ahLst/>
              <a:cxnLst>
                <a:cxn ang="0">
                  <a:pos x="T0" y="T1"/>
                </a:cxn>
                <a:cxn ang="0">
                  <a:pos x="T2" y="T3"/>
                </a:cxn>
                <a:cxn ang="0">
                  <a:pos x="T4" y="T5"/>
                </a:cxn>
              </a:cxnLst>
              <a:rect l="0" t="0" r="r" b="b"/>
              <a:pathLst>
                <a:path w="2" h="5">
                  <a:moveTo>
                    <a:pt x="1" y="0"/>
                  </a:moveTo>
                  <a:cubicBezTo>
                    <a:pt x="2" y="4"/>
                    <a:pt x="0" y="3"/>
                    <a:pt x="0" y="4"/>
                  </a:cubicBezTo>
                  <a:cubicBezTo>
                    <a:pt x="0" y="0"/>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56" name="Freeform 331"/>
            <p:cNvSpPr>
              <a:spLocks/>
            </p:cNvSpPr>
            <p:nvPr/>
          </p:nvSpPr>
          <p:spPr bwMode="gray">
            <a:xfrm>
              <a:off x="5458618" y="-1659730"/>
              <a:ext cx="44450" cy="6350"/>
            </a:xfrm>
            <a:custGeom>
              <a:avLst/>
              <a:gdLst>
                <a:gd name="T0" fmla="*/ 8 w 12"/>
                <a:gd name="T1" fmla="*/ 1 h 2"/>
                <a:gd name="T2" fmla="*/ 3 w 12"/>
                <a:gd name="T3" fmla="*/ 1 h 2"/>
                <a:gd name="T4" fmla="*/ 8 w 12"/>
                <a:gd name="T5" fmla="*/ 1 h 2"/>
              </a:gdLst>
              <a:ahLst/>
              <a:cxnLst>
                <a:cxn ang="0">
                  <a:pos x="T0" y="T1"/>
                </a:cxn>
                <a:cxn ang="0">
                  <a:pos x="T2" y="T3"/>
                </a:cxn>
                <a:cxn ang="0">
                  <a:pos x="T4" y="T5"/>
                </a:cxn>
              </a:cxnLst>
              <a:rect l="0" t="0" r="r" b="b"/>
              <a:pathLst>
                <a:path w="12" h="2">
                  <a:moveTo>
                    <a:pt x="8" y="1"/>
                  </a:moveTo>
                  <a:cubicBezTo>
                    <a:pt x="0" y="1"/>
                    <a:pt x="12" y="2"/>
                    <a:pt x="3" y="1"/>
                  </a:cubicBezTo>
                  <a:cubicBezTo>
                    <a:pt x="4" y="1"/>
                    <a:pt x="5" y="0"/>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57" name="Freeform 332"/>
            <p:cNvSpPr>
              <a:spLocks/>
            </p:cNvSpPr>
            <p:nvPr/>
          </p:nvSpPr>
          <p:spPr bwMode="gray">
            <a:xfrm>
              <a:off x="5364956" y="-2358230"/>
              <a:ext cx="1751013" cy="2438400"/>
            </a:xfrm>
            <a:custGeom>
              <a:avLst/>
              <a:gdLst>
                <a:gd name="T0" fmla="*/ 15 w 467"/>
                <a:gd name="T1" fmla="*/ 428 h 650"/>
                <a:gd name="T2" fmla="*/ 17 w 467"/>
                <a:gd name="T3" fmla="*/ 562 h 650"/>
                <a:gd name="T4" fmla="*/ 19 w 467"/>
                <a:gd name="T5" fmla="*/ 626 h 650"/>
                <a:gd name="T6" fmla="*/ 147 w 467"/>
                <a:gd name="T7" fmla="*/ 637 h 650"/>
                <a:gd name="T8" fmla="*/ 194 w 467"/>
                <a:gd name="T9" fmla="*/ 638 h 650"/>
                <a:gd name="T10" fmla="*/ 279 w 467"/>
                <a:gd name="T11" fmla="*/ 635 h 650"/>
                <a:gd name="T12" fmla="*/ 340 w 467"/>
                <a:gd name="T13" fmla="*/ 638 h 650"/>
                <a:gd name="T14" fmla="*/ 388 w 467"/>
                <a:gd name="T15" fmla="*/ 636 h 650"/>
                <a:gd name="T16" fmla="*/ 445 w 467"/>
                <a:gd name="T17" fmla="*/ 633 h 650"/>
                <a:gd name="T18" fmla="*/ 457 w 467"/>
                <a:gd name="T19" fmla="*/ 633 h 650"/>
                <a:gd name="T20" fmla="*/ 453 w 467"/>
                <a:gd name="T21" fmla="*/ 625 h 650"/>
                <a:gd name="T22" fmla="*/ 453 w 467"/>
                <a:gd name="T23" fmla="*/ 577 h 650"/>
                <a:gd name="T24" fmla="*/ 453 w 467"/>
                <a:gd name="T25" fmla="*/ 523 h 650"/>
                <a:gd name="T26" fmla="*/ 452 w 467"/>
                <a:gd name="T27" fmla="*/ 467 h 650"/>
                <a:gd name="T28" fmla="*/ 451 w 467"/>
                <a:gd name="T29" fmla="*/ 407 h 650"/>
                <a:gd name="T30" fmla="*/ 454 w 467"/>
                <a:gd name="T31" fmla="*/ 341 h 650"/>
                <a:gd name="T32" fmla="*/ 453 w 467"/>
                <a:gd name="T33" fmla="*/ 284 h 650"/>
                <a:gd name="T34" fmla="*/ 452 w 467"/>
                <a:gd name="T35" fmla="*/ 259 h 650"/>
                <a:gd name="T36" fmla="*/ 452 w 467"/>
                <a:gd name="T37" fmla="*/ 247 h 650"/>
                <a:gd name="T38" fmla="*/ 454 w 467"/>
                <a:gd name="T39" fmla="*/ 194 h 650"/>
                <a:gd name="T40" fmla="*/ 453 w 467"/>
                <a:gd name="T41" fmla="*/ 189 h 650"/>
                <a:gd name="T42" fmla="*/ 425 w 467"/>
                <a:gd name="T43" fmla="*/ 195 h 650"/>
                <a:gd name="T44" fmla="*/ 349 w 467"/>
                <a:gd name="T45" fmla="*/ 197 h 650"/>
                <a:gd name="T46" fmla="*/ 304 w 467"/>
                <a:gd name="T47" fmla="*/ 195 h 650"/>
                <a:gd name="T48" fmla="*/ 205 w 467"/>
                <a:gd name="T49" fmla="*/ 197 h 650"/>
                <a:gd name="T50" fmla="*/ 201 w 467"/>
                <a:gd name="T51" fmla="*/ 197 h 650"/>
                <a:gd name="T52" fmla="*/ 191 w 467"/>
                <a:gd name="T53" fmla="*/ 190 h 650"/>
                <a:gd name="T54" fmla="*/ 183 w 467"/>
                <a:gd name="T55" fmla="*/ 173 h 650"/>
                <a:gd name="T56" fmla="*/ 169 w 467"/>
                <a:gd name="T57" fmla="*/ 149 h 650"/>
                <a:gd name="T58" fmla="*/ 143 w 467"/>
                <a:gd name="T59" fmla="*/ 112 h 650"/>
                <a:gd name="T60" fmla="*/ 132 w 467"/>
                <a:gd name="T61" fmla="*/ 94 h 650"/>
                <a:gd name="T62" fmla="*/ 120 w 467"/>
                <a:gd name="T63" fmla="*/ 77 h 650"/>
                <a:gd name="T64" fmla="*/ 109 w 467"/>
                <a:gd name="T65" fmla="*/ 50 h 650"/>
                <a:gd name="T66" fmla="*/ 92 w 467"/>
                <a:gd name="T67" fmla="*/ 24 h 650"/>
                <a:gd name="T68" fmla="*/ 78 w 467"/>
                <a:gd name="T69" fmla="*/ 10 h 650"/>
                <a:gd name="T70" fmla="*/ 94 w 467"/>
                <a:gd name="T71" fmla="*/ 4 h 650"/>
                <a:gd name="T72" fmla="*/ 92 w 467"/>
                <a:gd name="T73" fmla="*/ 4 h 650"/>
                <a:gd name="T74" fmla="*/ 92 w 467"/>
                <a:gd name="T75" fmla="*/ 31 h 650"/>
                <a:gd name="T76" fmla="*/ 91 w 467"/>
                <a:gd name="T77" fmla="*/ 84 h 650"/>
                <a:gd name="T78" fmla="*/ 93 w 467"/>
                <a:gd name="T79" fmla="*/ 122 h 650"/>
                <a:gd name="T80" fmla="*/ 92 w 467"/>
                <a:gd name="T81" fmla="*/ 183 h 650"/>
                <a:gd name="T82" fmla="*/ 54 w 467"/>
                <a:gd name="T83" fmla="*/ 191 h 650"/>
                <a:gd name="T84" fmla="*/ 68 w 467"/>
                <a:gd name="T85" fmla="*/ 187 h 650"/>
                <a:gd name="T86" fmla="*/ 88 w 467"/>
                <a:gd name="T87" fmla="*/ 189 h 650"/>
                <a:gd name="T88" fmla="*/ 86 w 467"/>
                <a:gd name="T89" fmla="*/ 142 h 650"/>
                <a:gd name="T90" fmla="*/ 81 w 467"/>
                <a:gd name="T91" fmla="*/ 4 h 650"/>
                <a:gd name="T92" fmla="*/ 89 w 467"/>
                <a:gd name="T93" fmla="*/ 3 h 650"/>
                <a:gd name="T94" fmla="*/ 125 w 467"/>
                <a:gd name="T95" fmla="*/ 59 h 650"/>
                <a:gd name="T96" fmla="*/ 200 w 467"/>
                <a:gd name="T97" fmla="*/ 177 h 650"/>
                <a:gd name="T98" fmla="*/ 201 w 467"/>
                <a:gd name="T99" fmla="*/ 183 h 650"/>
                <a:gd name="T100" fmla="*/ 287 w 467"/>
                <a:gd name="T101" fmla="*/ 184 h 650"/>
                <a:gd name="T102" fmla="*/ 380 w 467"/>
                <a:gd name="T103" fmla="*/ 181 h 650"/>
                <a:gd name="T104" fmla="*/ 457 w 467"/>
                <a:gd name="T105" fmla="*/ 182 h 650"/>
                <a:gd name="T106" fmla="*/ 465 w 467"/>
                <a:gd name="T107" fmla="*/ 190 h 650"/>
                <a:gd name="T108" fmla="*/ 466 w 467"/>
                <a:gd name="T109" fmla="*/ 390 h 650"/>
                <a:gd name="T110" fmla="*/ 464 w 467"/>
                <a:gd name="T111" fmla="*/ 476 h 650"/>
                <a:gd name="T112" fmla="*/ 462 w 467"/>
                <a:gd name="T113" fmla="*/ 623 h 650"/>
                <a:gd name="T114" fmla="*/ 457 w 467"/>
                <a:gd name="T115" fmla="*/ 644 h 650"/>
                <a:gd name="T116" fmla="*/ 247 w 467"/>
                <a:gd name="T117" fmla="*/ 648 h 650"/>
                <a:gd name="T118" fmla="*/ 18 w 467"/>
                <a:gd name="T119" fmla="*/ 646 h 650"/>
                <a:gd name="T120" fmla="*/ 17 w 467"/>
                <a:gd name="T121" fmla="*/ 646 h 650"/>
                <a:gd name="T122" fmla="*/ 7 w 467"/>
                <a:gd name="T123" fmla="*/ 56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7" h="650">
                  <a:moveTo>
                    <a:pt x="16" y="225"/>
                  </a:moveTo>
                  <a:cubicBezTo>
                    <a:pt x="19" y="249"/>
                    <a:pt x="15" y="281"/>
                    <a:pt x="18" y="307"/>
                  </a:cubicBezTo>
                  <a:cubicBezTo>
                    <a:pt x="18" y="310"/>
                    <a:pt x="16" y="306"/>
                    <a:pt x="16" y="313"/>
                  </a:cubicBezTo>
                  <a:cubicBezTo>
                    <a:pt x="19" y="339"/>
                    <a:pt x="17" y="380"/>
                    <a:pt x="15" y="411"/>
                  </a:cubicBezTo>
                  <a:cubicBezTo>
                    <a:pt x="15" y="409"/>
                    <a:pt x="15" y="409"/>
                    <a:pt x="15" y="409"/>
                  </a:cubicBezTo>
                  <a:cubicBezTo>
                    <a:pt x="14" y="415"/>
                    <a:pt x="16" y="422"/>
                    <a:pt x="16" y="429"/>
                  </a:cubicBezTo>
                  <a:cubicBezTo>
                    <a:pt x="16" y="429"/>
                    <a:pt x="15" y="427"/>
                    <a:pt x="15" y="428"/>
                  </a:cubicBezTo>
                  <a:cubicBezTo>
                    <a:pt x="16" y="430"/>
                    <a:pt x="15" y="439"/>
                    <a:pt x="16" y="442"/>
                  </a:cubicBezTo>
                  <a:cubicBezTo>
                    <a:pt x="16" y="445"/>
                    <a:pt x="15" y="444"/>
                    <a:pt x="14" y="448"/>
                  </a:cubicBezTo>
                  <a:cubicBezTo>
                    <a:pt x="16" y="451"/>
                    <a:pt x="16" y="451"/>
                    <a:pt x="16" y="451"/>
                  </a:cubicBezTo>
                  <a:cubicBezTo>
                    <a:pt x="19" y="461"/>
                    <a:pt x="15" y="476"/>
                    <a:pt x="17" y="489"/>
                  </a:cubicBezTo>
                  <a:cubicBezTo>
                    <a:pt x="17" y="489"/>
                    <a:pt x="17" y="487"/>
                    <a:pt x="16" y="488"/>
                  </a:cubicBezTo>
                  <a:cubicBezTo>
                    <a:pt x="18" y="511"/>
                    <a:pt x="18" y="538"/>
                    <a:pt x="18" y="563"/>
                  </a:cubicBezTo>
                  <a:cubicBezTo>
                    <a:pt x="18" y="562"/>
                    <a:pt x="17" y="561"/>
                    <a:pt x="17" y="562"/>
                  </a:cubicBezTo>
                  <a:cubicBezTo>
                    <a:pt x="18" y="563"/>
                    <a:pt x="18" y="571"/>
                    <a:pt x="19" y="578"/>
                  </a:cubicBezTo>
                  <a:cubicBezTo>
                    <a:pt x="17" y="581"/>
                    <a:pt x="20" y="589"/>
                    <a:pt x="19" y="597"/>
                  </a:cubicBezTo>
                  <a:cubicBezTo>
                    <a:pt x="19" y="596"/>
                    <a:pt x="19" y="596"/>
                    <a:pt x="19" y="596"/>
                  </a:cubicBezTo>
                  <a:cubicBezTo>
                    <a:pt x="20" y="602"/>
                    <a:pt x="18" y="605"/>
                    <a:pt x="20" y="609"/>
                  </a:cubicBezTo>
                  <a:cubicBezTo>
                    <a:pt x="19" y="613"/>
                    <a:pt x="19" y="613"/>
                    <a:pt x="19" y="613"/>
                  </a:cubicBezTo>
                  <a:cubicBezTo>
                    <a:pt x="21" y="615"/>
                    <a:pt x="18" y="621"/>
                    <a:pt x="19" y="626"/>
                  </a:cubicBezTo>
                  <a:cubicBezTo>
                    <a:pt x="19" y="626"/>
                    <a:pt x="19" y="626"/>
                    <a:pt x="19" y="626"/>
                  </a:cubicBezTo>
                  <a:cubicBezTo>
                    <a:pt x="19" y="630"/>
                    <a:pt x="18" y="632"/>
                    <a:pt x="19" y="637"/>
                  </a:cubicBezTo>
                  <a:cubicBezTo>
                    <a:pt x="19" y="637"/>
                    <a:pt x="19" y="637"/>
                    <a:pt x="19" y="637"/>
                  </a:cubicBezTo>
                  <a:cubicBezTo>
                    <a:pt x="25" y="635"/>
                    <a:pt x="33" y="637"/>
                    <a:pt x="32" y="635"/>
                  </a:cubicBezTo>
                  <a:cubicBezTo>
                    <a:pt x="35" y="636"/>
                    <a:pt x="23" y="636"/>
                    <a:pt x="28" y="638"/>
                  </a:cubicBezTo>
                  <a:cubicBezTo>
                    <a:pt x="60" y="636"/>
                    <a:pt x="93" y="636"/>
                    <a:pt x="125" y="636"/>
                  </a:cubicBezTo>
                  <a:cubicBezTo>
                    <a:pt x="128" y="637"/>
                    <a:pt x="131" y="637"/>
                    <a:pt x="132" y="638"/>
                  </a:cubicBezTo>
                  <a:cubicBezTo>
                    <a:pt x="135" y="637"/>
                    <a:pt x="144" y="637"/>
                    <a:pt x="147" y="637"/>
                  </a:cubicBezTo>
                  <a:cubicBezTo>
                    <a:pt x="145" y="637"/>
                    <a:pt x="149" y="637"/>
                    <a:pt x="150" y="637"/>
                  </a:cubicBezTo>
                  <a:cubicBezTo>
                    <a:pt x="156" y="638"/>
                    <a:pt x="157" y="636"/>
                    <a:pt x="163" y="636"/>
                  </a:cubicBezTo>
                  <a:cubicBezTo>
                    <a:pt x="161" y="637"/>
                    <a:pt x="160" y="637"/>
                    <a:pt x="161" y="638"/>
                  </a:cubicBezTo>
                  <a:cubicBezTo>
                    <a:pt x="166" y="637"/>
                    <a:pt x="173" y="637"/>
                    <a:pt x="180" y="636"/>
                  </a:cubicBezTo>
                  <a:cubicBezTo>
                    <a:pt x="179" y="637"/>
                    <a:pt x="177" y="637"/>
                    <a:pt x="177" y="637"/>
                  </a:cubicBezTo>
                  <a:cubicBezTo>
                    <a:pt x="185" y="636"/>
                    <a:pt x="190" y="638"/>
                    <a:pt x="197" y="637"/>
                  </a:cubicBezTo>
                  <a:cubicBezTo>
                    <a:pt x="194" y="638"/>
                    <a:pt x="194" y="638"/>
                    <a:pt x="194" y="638"/>
                  </a:cubicBezTo>
                  <a:cubicBezTo>
                    <a:pt x="204" y="639"/>
                    <a:pt x="197" y="636"/>
                    <a:pt x="206" y="636"/>
                  </a:cubicBezTo>
                  <a:cubicBezTo>
                    <a:pt x="204" y="637"/>
                    <a:pt x="204" y="637"/>
                    <a:pt x="204" y="637"/>
                  </a:cubicBezTo>
                  <a:cubicBezTo>
                    <a:pt x="212" y="636"/>
                    <a:pt x="225" y="636"/>
                    <a:pt x="233" y="636"/>
                  </a:cubicBezTo>
                  <a:cubicBezTo>
                    <a:pt x="233" y="636"/>
                    <a:pt x="233" y="636"/>
                    <a:pt x="233" y="636"/>
                  </a:cubicBezTo>
                  <a:cubicBezTo>
                    <a:pt x="242" y="636"/>
                    <a:pt x="251" y="636"/>
                    <a:pt x="260" y="636"/>
                  </a:cubicBezTo>
                  <a:cubicBezTo>
                    <a:pt x="264" y="636"/>
                    <a:pt x="259" y="638"/>
                    <a:pt x="268" y="638"/>
                  </a:cubicBezTo>
                  <a:cubicBezTo>
                    <a:pt x="268" y="636"/>
                    <a:pt x="284" y="637"/>
                    <a:pt x="279" y="635"/>
                  </a:cubicBezTo>
                  <a:cubicBezTo>
                    <a:pt x="287" y="635"/>
                    <a:pt x="299" y="636"/>
                    <a:pt x="304" y="635"/>
                  </a:cubicBezTo>
                  <a:cubicBezTo>
                    <a:pt x="301" y="636"/>
                    <a:pt x="308" y="637"/>
                    <a:pt x="302" y="638"/>
                  </a:cubicBezTo>
                  <a:cubicBezTo>
                    <a:pt x="307" y="639"/>
                    <a:pt x="307" y="639"/>
                    <a:pt x="307" y="639"/>
                  </a:cubicBezTo>
                  <a:cubicBezTo>
                    <a:pt x="306" y="639"/>
                    <a:pt x="301" y="638"/>
                    <a:pt x="303" y="639"/>
                  </a:cubicBezTo>
                  <a:cubicBezTo>
                    <a:pt x="306" y="639"/>
                    <a:pt x="316" y="639"/>
                    <a:pt x="319" y="639"/>
                  </a:cubicBezTo>
                  <a:cubicBezTo>
                    <a:pt x="325" y="638"/>
                    <a:pt x="331" y="636"/>
                    <a:pt x="340" y="635"/>
                  </a:cubicBezTo>
                  <a:cubicBezTo>
                    <a:pt x="336" y="636"/>
                    <a:pt x="343" y="637"/>
                    <a:pt x="340" y="638"/>
                  </a:cubicBezTo>
                  <a:cubicBezTo>
                    <a:pt x="354" y="634"/>
                    <a:pt x="354" y="634"/>
                    <a:pt x="354" y="634"/>
                  </a:cubicBezTo>
                  <a:cubicBezTo>
                    <a:pt x="357" y="634"/>
                    <a:pt x="354" y="636"/>
                    <a:pt x="359" y="635"/>
                  </a:cubicBezTo>
                  <a:cubicBezTo>
                    <a:pt x="359" y="635"/>
                    <a:pt x="361" y="634"/>
                    <a:pt x="362" y="634"/>
                  </a:cubicBezTo>
                  <a:cubicBezTo>
                    <a:pt x="364" y="634"/>
                    <a:pt x="376" y="634"/>
                    <a:pt x="377" y="635"/>
                  </a:cubicBezTo>
                  <a:cubicBezTo>
                    <a:pt x="379" y="636"/>
                    <a:pt x="372" y="636"/>
                    <a:pt x="376" y="636"/>
                  </a:cubicBezTo>
                  <a:cubicBezTo>
                    <a:pt x="382" y="636"/>
                    <a:pt x="382" y="636"/>
                    <a:pt x="388" y="636"/>
                  </a:cubicBezTo>
                  <a:cubicBezTo>
                    <a:pt x="388" y="636"/>
                    <a:pt x="388" y="636"/>
                    <a:pt x="388" y="636"/>
                  </a:cubicBezTo>
                  <a:cubicBezTo>
                    <a:pt x="392" y="636"/>
                    <a:pt x="400" y="635"/>
                    <a:pt x="396" y="634"/>
                  </a:cubicBezTo>
                  <a:cubicBezTo>
                    <a:pt x="393" y="634"/>
                    <a:pt x="397" y="635"/>
                    <a:pt x="393" y="635"/>
                  </a:cubicBezTo>
                  <a:cubicBezTo>
                    <a:pt x="395" y="634"/>
                    <a:pt x="403" y="634"/>
                    <a:pt x="409" y="634"/>
                  </a:cubicBezTo>
                  <a:cubicBezTo>
                    <a:pt x="407" y="634"/>
                    <a:pt x="407" y="634"/>
                    <a:pt x="406" y="635"/>
                  </a:cubicBezTo>
                  <a:cubicBezTo>
                    <a:pt x="414" y="633"/>
                    <a:pt x="423" y="633"/>
                    <a:pt x="432" y="632"/>
                  </a:cubicBezTo>
                  <a:cubicBezTo>
                    <a:pt x="432" y="632"/>
                    <a:pt x="428" y="634"/>
                    <a:pt x="427" y="633"/>
                  </a:cubicBezTo>
                  <a:cubicBezTo>
                    <a:pt x="433" y="634"/>
                    <a:pt x="439" y="634"/>
                    <a:pt x="445" y="633"/>
                  </a:cubicBezTo>
                  <a:cubicBezTo>
                    <a:pt x="453" y="633"/>
                    <a:pt x="453" y="633"/>
                    <a:pt x="453" y="633"/>
                  </a:cubicBezTo>
                  <a:cubicBezTo>
                    <a:pt x="455" y="633"/>
                    <a:pt x="455" y="633"/>
                    <a:pt x="455" y="633"/>
                  </a:cubicBezTo>
                  <a:cubicBezTo>
                    <a:pt x="456" y="633"/>
                    <a:pt x="456" y="633"/>
                    <a:pt x="456" y="633"/>
                  </a:cubicBezTo>
                  <a:cubicBezTo>
                    <a:pt x="457" y="633"/>
                    <a:pt x="457" y="633"/>
                    <a:pt x="457" y="633"/>
                  </a:cubicBezTo>
                  <a:cubicBezTo>
                    <a:pt x="457" y="633"/>
                    <a:pt x="457" y="633"/>
                    <a:pt x="457" y="633"/>
                  </a:cubicBezTo>
                  <a:cubicBezTo>
                    <a:pt x="457" y="633"/>
                    <a:pt x="457" y="633"/>
                    <a:pt x="457" y="633"/>
                  </a:cubicBezTo>
                  <a:cubicBezTo>
                    <a:pt x="457" y="633"/>
                    <a:pt x="457" y="633"/>
                    <a:pt x="457" y="633"/>
                  </a:cubicBezTo>
                  <a:cubicBezTo>
                    <a:pt x="457" y="633"/>
                    <a:pt x="457" y="633"/>
                    <a:pt x="457" y="633"/>
                  </a:cubicBezTo>
                  <a:cubicBezTo>
                    <a:pt x="455" y="635"/>
                    <a:pt x="461" y="629"/>
                    <a:pt x="453" y="637"/>
                  </a:cubicBezTo>
                  <a:cubicBezTo>
                    <a:pt x="453" y="637"/>
                    <a:pt x="453" y="637"/>
                    <a:pt x="453" y="637"/>
                  </a:cubicBezTo>
                  <a:cubicBezTo>
                    <a:pt x="453" y="637"/>
                    <a:pt x="453" y="637"/>
                    <a:pt x="453" y="637"/>
                  </a:cubicBezTo>
                  <a:cubicBezTo>
                    <a:pt x="453" y="634"/>
                    <a:pt x="453" y="634"/>
                    <a:pt x="453" y="634"/>
                  </a:cubicBezTo>
                  <a:cubicBezTo>
                    <a:pt x="453" y="635"/>
                    <a:pt x="452" y="634"/>
                    <a:pt x="452" y="634"/>
                  </a:cubicBezTo>
                  <a:cubicBezTo>
                    <a:pt x="452" y="629"/>
                    <a:pt x="454" y="629"/>
                    <a:pt x="453" y="625"/>
                  </a:cubicBezTo>
                  <a:cubicBezTo>
                    <a:pt x="454" y="625"/>
                    <a:pt x="453" y="621"/>
                    <a:pt x="453" y="617"/>
                  </a:cubicBezTo>
                  <a:cubicBezTo>
                    <a:pt x="452" y="615"/>
                    <a:pt x="453" y="616"/>
                    <a:pt x="453" y="619"/>
                  </a:cubicBezTo>
                  <a:cubicBezTo>
                    <a:pt x="453" y="614"/>
                    <a:pt x="451" y="593"/>
                    <a:pt x="452" y="581"/>
                  </a:cubicBezTo>
                  <a:cubicBezTo>
                    <a:pt x="452" y="581"/>
                    <a:pt x="451" y="573"/>
                    <a:pt x="451" y="571"/>
                  </a:cubicBezTo>
                  <a:cubicBezTo>
                    <a:pt x="452" y="572"/>
                    <a:pt x="452" y="572"/>
                    <a:pt x="452" y="572"/>
                  </a:cubicBezTo>
                  <a:cubicBezTo>
                    <a:pt x="453" y="569"/>
                    <a:pt x="452" y="562"/>
                    <a:pt x="453" y="562"/>
                  </a:cubicBezTo>
                  <a:cubicBezTo>
                    <a:pt x="451" y="556"/>
                    <a:pt x="454" y="585"/>
                    <a:pt x="453" y="577"/>
                  </a:cubicBezTo>
                  <a:cubicBezTo>
                    <a:pt x="454" y="575"/>
                    <a:pt x="451" y="565"/>
                    <a:pt x="453" y="567"/>
                  </a:cubicBezTo>
                  <a:cubicBezTo>
                    <a:pt x="453" y="562"/>
                    <a:pt x="451" y="556"/>
                    <a:pt x="452" y="551"/>
                  </a:cubicBezTo>
                  <a:cubicBezTo>
                    <a:pt x="452" y="552"/>
                    <a:pt x="454" y="555"/>
                    <a:pt x="454" y="551"/>
                  </a:cubicBezTo>
                  <a:cubicBezTo>
                    <a:pt x="454" y="543"/>
                    <a:pt x="453" y="549"/>
                    <a:pt x="453" y="542"/>
                  </a:cubicBezTo>
                  <a:cubicBezTo>
                    <a:pt x="452" y="538"/>
                    <a:pt x="452" y="538"/>
                    <a:pt x="452" y="538"/>
                  </a:cubicBezTo>
                  <a:cubicBezTo>
                    <a:pt x="451" y="538"/>
                    <a:pt x="453" y="531"/>
                    <a:pt x="451" y="534"/>
                  </a:cubicBezTo>
                  <a:cubicBezTo>
                    <a:pt x="452" y="533"/>
                    <a:pt x="451" y="522"/>
                    <a:pt x="453" y="523"/>
                  </a:cubicBezTo>
                  <a:cubicBezTo>
                    <a:pt x="454" y="524"/>
                    <a:pt x="454" y="524"/>
                    <a:pt x="454" y="524"/>
                  </a:cubicBezTo>
                  <a:cubicBezTo>
                    <a:pt x="454" y="521"/>
                    <a:pt x="453" y="519"/>
                    <a:pt x="452" y="516"/>
                  </a:cubicBezTo>
                  <a:cubicBezTo>
                    <a:pt x="452" y="515"/>
                    <a:pt x="452" y="515"/>
                    <a:pt x="453" y="515"/>
                  </a:cubicBezTo>
                  <a:cubicBezTo>
                    <a:pt x="450" y="514"/>
                    <a:pt x="453" y="507"/>
                    <a:pt x="451" y="502"/>
                  </a:cubicBezTo>
                  <a:cubicBezTo>
                    <a:pt x="452" y="495"/>
                    <a:pt x="451" y="484"/>
                    <a:pt x="453" y="481"/>
                  </a:cubicBezTo>
                  <a:cubicBezTo>
                    <a:pt x="452" y="475"/>
                    <a:pt x="451" y="470"/>
                    <a:pt x="452" y="464"/>
                  </a:cubicBezTo>
                  <a:cubicBezTo>
                    <a:pt x="452" y="465"/>
                    <a:pt x="452" y="467"/>
                    <a:pt x="452" y="467"/>
                  </a:cubicBezTo>
                  <a:cubicBezTo>
                    <a:pt x="453" y="463"/>
                    <a:pt x="452" y="462"/>
                    <a:pt x="452" y="458"/>
                  </a:cubicBezTo>
                  <a:cubicBezTo>
                    <a:pt x="452" y="459"/>
                    <a:pt x="453" y="450"/>
                    <a:pt x="454" y="446"/>
                  </a:cubicBezTo>
                  <a:cubicBezTo>
                    <a:pt x="453" y="441"/>
                    <a:pt x="452" y="442"/>
                    <a:pt x="452" y="442"/>
                  </a:cubicBezTo>
                  <a:cubicBezTo>
                    <a:pt x="454" y="437"/>
                    <a:pt x="450" y="426"/>
                    <a:pt x="452" y="420"/>
                  </a:cubicBezTo>
                  <a:cubicBezTo>
                    <a:pt x="452" y="422"/>
                    <a:pt x="453" y="428"/>
                    <a:pt x="454" y="423"/>
                  </a:cubicBezTo>
                  <a:cubicBezTo>
                    <a:pt x="456" y="418"/>
                    <a:pt x="452" y="413"/>
                    <a:pt x="453" y="405"/>
                  </a:cubicBezTo>
                  <a:cubicBezTo>
                    <a:pt x="451" y="407"/>
                    <a:pt x="451" y="407"/>
                    <a:pt x="451" y="407"/>
                  </a:cubicBezTo>
                  <a:cubicBezTo>
                    <a:pt x="452" y="404"/>
                    <a:pt x="450" y="395"/>
                    <a:pt x="452" y="396"/>
                  </a:cubicBezTo>
                  <a:cubicBezTo>
                    <a:pt x="451" y="393"/>
                    <a:pt x="453" y="386"/>
                    <a:pt x="451" y="387"/>
                  </a:cubicBezTo>
                  <a:cubicBezTo>
                    <a:pt x="452" y="374"/>
                    <a:pt x="450" y="355"/>
                    <a:pt x="453" y="347"/>
                  </a:cubicBezTo>
                  <a:cubicBezTo>
                    <a:pt x="453" y="345"/>
                    <a:pt x="453" y="340"/>
                    <a:pt x="452" y="341"/>
                  </a:cubicBezTo>
                  <a:cubicBezTo>
                    <a:pt x="451" y="344"/>
                    <a:pt x="453" y="345"/>
                    <a:pt x="452" y="347"/>
                  </a:cubicBezTo>
                  <a:cubicBezTo>
                    <a:pt x="452" y="345"/>
                    <a:pt x="452" y="344"/>
                    <a:pt x="452" y="344"/>
                  </a:cubicBezTo>
                  <a:cubicBezTo>
                    <a:pt x="452" y="340"/>
                    <a:pt x="452" y="337"/>
                    <a:pt x="454" y="341"/>
                  </a:cubicBezTo>
                  <a:cubicBezTo>
                    <a:pt x="455" y="331"/>
                    <a:pt x="451" y="331"/>
                    <a:pt x="451" y="319"/>
                  </a:cubicBezTo>
                  <a:cubicBezTo>
                    <a:pt x="452" y="320"/>
                    <a:pt x="452" y="319"/>
                    <a:pt x="452" y="316"/>
                  </a:cubicBezTo>
                  <a:cubicBezTo>
                    <a:pt x="451" y="309"/>
                    <a:pt x="451" y="309"/>
                    <a:pt x="451" y="309"/>
                  </a:cubicBezTo>
                  <a:cubicBezTo>
                    <a:pt x="451" y="302"/>
                    <a:pt x="453" y="305"/>
                    <a:pt x="454" y="305"/>
                  </a:cubicBezTo>
                  <a:cubicBezTo>
                    <a:pt x="454" y="301"/>
                    <a:pt x="454" y="296"/>
                    <a:pt x="453" y="294"/>
                  </a:cubicBezTo>
                  <a:cubicBezTo>
                    <a:pt x="454" y="289"/>
                    <a:pt x="454" y="289"/>
                    <a:pt x="454" y="289"/>
                  </a:cubicBezTo>
                  <a:cubicBezTo>
                    <a:pt x="453" y="292"/>
                    <a:pt x="453" y="285"/>
                    <a:pt x="453" y="284"/>
                  </a:cubicBezTo>
                  <a:cubicBezTo>
                    <a:pt x="453" y="285"/>
                    <a:pt x="453" y="285"/>
                    <a:pt x="453" y="285"/>
                  </a:cubicBezTo>
                  <a:cubicBezTo>
                    <a:pt x="454" y="285"/>
                    <a:pt x="454" y="280"/>
                    <a:pt x="454" y="278"/>
                  </a:cubicBezTo>
                  <a:cubicBezTo>
                    <a:pt x="453" y="278"/>
                    <a:pt x="452" y="283"/>
                    <a:pt x="452" y="286"/>
                  </a:cubicBezTo>
                  <a:cubicBezTo>
                    <a:pt x="452" y="284"/>
                    <a:pt x="452" y="280"/>
                    <a:pt x="451" y="278"/>
                  </a:cubicBezTo>
                  <a:cubicBezTo>
                    <a:pt x="452" y="278"/>
                    <a:pt x="452" y="271"/>
                    <a:pt x="452" y="268"/>
                  </a:cubicBezTo>
                  <a:cubicBezTo>
                    <a:pt x="452" y="264"/>
                    <a:pt x="451" y="263"/>
                    <a:pt x="451" y="262"/>
                  </a:cubicBezTo>
                  <a:cubicBezTo>
                    <a:pt x="452" y="262"/>
                    <a:pt x="451" y="256"/>
                    <a:pt x="452" y="259"/>
                  </a:cubicBezTo>
                  <a:cubicBezTo>
                    <a:pt x="452" y="261"/>
                    <a:pt x="452" y="262"/>
                    <a:pt x="452" y="264"/>
                  </a:cubicBezTo>
                  <a:cubicBezTo>
                    <a:pt x="453" y="262"/>
                    <a:pt x="454" y="262"/>
                    <a:pt x="453" y="257"/>
                  </a:cubicBezTo>
                  <a:cubicBezTo>
                    <a:pt x="452" y="253"/>
                    <a:pt x="450" y="258"/>
                    <a:pt x="451" y="251"/>
                  </a:cubicBezTo>
                  <a:cubicBezTo>
                    <a:pt x="452" y="253"/>
                    <a:pt x="452" y="253"/>
                    <a:pt x="452" y="254"/>
                  </a:cubicBezTo>
                  <a:cubicBezTo>
                    <a:pt x="453" y="248"/>
                    <a:pt x="453" y="248"/>
                    <a:pt x="453" y="248"/>
                  </a:cubicBezTo>
                  <a:cubicBezTo>
                    <a:pt x="452" y="247"/>
                    <a:pt x="452" y="247"/>
                    <a:pt x="452" y="247"/>
                  </a:cubicBezTo>
                  <a:cubicBezTo>
                    <a:pt x="452" y="246"/>
                    <a:pt x="452" y="247"/>
                    <a:pt x="452" y="247"/>
                  </a:cubicBezTo>
                  <a:cubicBezTo>
                    <a:pt x="451" y="245"/>
                    <a:pt x="452" y="236"/>
                    <a:pt x="451" y="235"/>
                  </a:cubicBezTo>
                  <a:cubicBezTo>
                    <a:pt x="451" y="231"/>
                    <a:pt x="452" y="228"/>
                    <a:pt x="452" y="224"/>
                  </a:cubicBezTo>
                  <a:cubicBezTo>
                    <a:pt x="452" y="225"/>
                    <a:pt x="452" y="225"/>
                    <a:pt x="452" y="225"/>
                  </a:cubicBezTo>
                  <a:cubicBezTo>
                    <a:pt x="452" y="221"/>
                    <a:pt x="452" y="216"/>
                    <a:pt x="451" y="212"/>
                  </a:cubicBezTo>
                  <a:cubicBezTo>
                    <a:pt x="452" y="212"/>
                    <a:pt x="452" y="212"/>
                    <a:pt x="452" y="212"/>
                  </a:cubicBezTo>
                  <a:cubicBezTo>
                    <a:pt x="452" y="210"/>
                    <a:pt x="451" y="205"/>
                    <a:pt x="451" y="202"/>
                  </a:cubicBezTo>
                  <a:cubicBezTo>
                    <a:pt x="452" y="197"/>
                    <a:pt x="455" y="201"/>
                    <a:pt x="454" y="194"/>
                  </a:cubicBezTo>
                  <a:cubicBezTo>
                    <a:pt x="454" y="193"/>
                    <a:pt x="453" y="192"/>
                    <a:pt x="453" y="191"/>
                  </a:cubicBezTo>
                  <a:cubicBezTo>
                    <a:pt x="453" y="190"/>
                    <a:pt x="453" y="190"/>
                    <a:pt x="453" y="190"/>
                  </a:cubicBezTo>
                  <a:cubicBezTo>
                    <a:pt x="453" y="190"/>
                    <a:pt x="453" y="190"/>
                    <a:pt x="453" y="190"/>
                  </a:cubicBezTo>
                  <a:cubicBezTo>
                    <a:pt x="453" y="190"/>
                    <a:pt x="453" y="190"/>
                    <a:pt x="453" y="190"/>
                  </a:cubicBezTo>
                  <a:cubicBezTo>
                    <a:pt x="453" y="189"/>
                    <a:pt x="453" y="189"/>
                    <a:pt x="453" y="189"/>
                  </a:cubicBezTo>
                  <a:cubicBezTo>
                    <a:pt x="453" y="189"/>
                    <a:pt x="453" y="189"/>
                    <a:pt x="453" y="189"/>
                  </a:cubicBezTo>
                  <a:cubicBezTo>
                    <a:pt x="453" y="189"/>
                    <a:pt x="453" y="189"/>
                    <a:pt x="453" y="189"/>
                  </a:cubicBezTo>
                  <a:cubicBezTo>
                    <a:pt x="453" y="189"/>
                    <a:pt x="453" y="189"/>
                    <a:pt x="453" y="189"/>
                  </a:cubicBezTo>
                  <a:cubicBezTo>
                    <a:pt x="452" y="188"/>
                    <a:pt x="461" y="197"/>
                    <a:pt x="457" y="194"/>
                  </a:cubicBezTo>
                  <a:cubicBezTo>
                    <a:pt x="457" y="194"/>
                    <a:pt x="457" y="194"/>
                    <a:pt x="457" y="194"/>
                  </a:cubicBezTo>
                  <a:cubicBezTo>
                    <a:pt x="457" y="194"/>
                    <a:pt x="457" y="194"/>
                    <a:pt x="457" y="194"/>
                  </a:cubicBezTo>
                  <a:cubicBezTo>
                    <a:pt x="456" y="194"/>
                    <a:pt x="456" y="194"/>
                    <a:pt x="456" y="194"/>
                  </a:cubicBezTo>
                  <a:cubicBezTo>
                    <a:pt x="455" y="195"/>
                    <a:pt x="455" y="195"/>
                    <a:pt x="456" y="196"/>
                  </a:cubicBezTo>
                  <a:cubicBezTo>
                    <a:pt x="446" y="195"/>
                    <a:pt x="434" y="197"/>
                    <a:pt x="425" y="195"/>
                  </a:cubicBezTo>
                  <a:cubicBezTo>
                    <a:pt x="423" y="195"/>
                    <a:pt x="424" y="196"/>
                    <a:pt x="421" y="196"/>
                  </a:cubicBezTo>
                  <a:cubicBezTo>
                    <a:pt x="407" y="195"/>
                    <a:pt x="390" y="197"/>
                    <a:pt x="378" y="195"/>
                  </a:cubicBezTo>
                  <a:cubicBezTo>
                    <a:pt x="383" y="195"/>
                    <a:pt x="379" y="194"/>
                    <a:pt x="379" y="193"/>
                  </a:cubicBezTo>
                  <a:cubicBezTo>
                    <a:pt x="375" y="194"/>
                    <a:pt x="374" y="192"/>
                    <a:pt x="373" y="194"/>
                  </a:cubicBezTo>
                  <a:cubicBezTo>
                    <a:pt x="374" y="195"/>
                    <a:pt x="373" y="195"/>
                    <a:pt x="377" y="196"/>
                  </a:cubicBezTo>
                  <a:cubicBezTo>
                    <a:pt x="369" y="196"/>
                    <a:pt x="355" y="196"/>
                    <a:pt x="350" y="195"/>
                  </a:cubicBezTo>
                  <a:cubicBezTo>
                    <a:pt x="353" y="196"/>
                    <a:pt x="351" y="196"/>
                    <a:pt x="349" y="197"/>
                  </a:cubicBezTo>
                  <a:cubicBezTo>
                    <a:pt x="350" y="195"/>
                    <a:pt x="343" y="195"/>
                    <a:pt x="338" y="195"/>
                  </a:cubicBezTo>
                  <a:cubicBezTo>
                    <a:pt x="337" y="196"/>
                    <a:pt x="337" y="196"/>
                    <a:pt x="337" y="196"/>
                  </a:cubicBezTo>
                  <a:cubicBezTo>
                    <a:pt x="334" y="195"/>
                    <a:pt x="334" y="195"/>
                    <a:pt x="334" y="195"/>
                  </a:cubicBezTo>
                  <a:cubicBezTo>
                    <a:pt x="332" y="196"/>
                    <a:pt x="332" y="197"/>
                    <a:pt x="327" y="196"/>
                  </a:cubicBezTo>
                  <a:cubicBezTo>
                    <a:pt x="327" y="196"/>
                    <a:pt x="327" y="196"/>
                    <a:pt x="326" y="195"/>
                  </a:cubicBezTo>
                  <a:cubicBezTo>
                    <a:pt x="321" y="196"/>
                    <a:pt x="314" y="197"/>
                    <a:pt x="308" y="197"/>
                  </a:cubicBezTo>
                  <a:cubicBezTo>
                    <a:pt x="304" y="195"/>
                    <a:pt x="304" y="195"/>
                    <a:pt x="304" y="195"/>
                  </a:cubicBezTo>
                  <a:cubicBezTo>
                    <a:pt x="301" y="195"/>
                    <a:pt x="297" y="196"/>
                    <a:pt x="301" y="197"/>
                  </a:cubicBezTo>
                  <a:cubicBezTo>
                    <a:pt x="292" y="196"/>
                    <a:pt x="286" y="196"/>
                    <a:pt x="283" y="194"/>
                  </a:cubicBezTo>
                  <a:cubicBezTo>
                    <a:pt x="267" y="197"/>
                    <a:pt x="243" y="198"/>
                    <a:pt x="224" y="197"/>
                  </a:cubicBezTo>
                  <a:cubicBezTo>
                    <a:pt x="225" y="197"/>
                    <a:pt x="225" y="197"/>
                    <a:pt x="225" y="197"/>
                  </a:cubicBezTo>
                  <a:cubicBezTo>
                    <a:pt x="220" y="196"/>
                    <a:pt x="222" y="198"/>
                    <a:pt x="219" y="197"/>
                  </a:cubicBezTo>
                  <a:cubicBezTo>
                    <a:pt x="220" y="197"/>
                    <a:pt x="215" y="196"/>
                    <a:pt x="219" y="195"/>
                  </a:cubicBezTo>
                  <a:cubicBezTo>
                    <a:pt x="212" y="194"/>
                    <a:pt x="210" y="196"/>
                    <a:pt x="205" y="197"/>
                  </a:cubicBezTo>
                  <a:cubicBezTo>
                    <a:pt x="204" y="198"/>
                    <a:pt x="209" y="196"/>
                    <a:pt x="208" y="197"/>
                  </a:cubicBezTo>
                  <a:cubicBezTo>
                    <a:pt x="207" y="197"/>
                    <a:pt x="205" y="197"/>
                    <a:pt x="202" y="197"/>
                  </a:cubicBezTo>
                  <a:cubicBezTo>
                    <a:pt x="201" y="197"/>
                    <a:pt x="201" y="197"/>
                    <a:pt x="201" y="197"/>
                  </a:cubicBezTo>
                  <a:cubicBezTo>
                    <a:pt x="201" y="197"/>
                    <a:pt x="201" y="197"/>
                    <a:pt x="201" y="197"/>
                  </a:cubicBezTo>
                  <a:cubicBezTo>
                    <a:pt x="201" y="197"/>
                    <a:pt x="201" y="197"/>
                    <a:pt x="201" y="197"/>
                  </a:cubicBezTo>
                  <a:cubicBezTo>
                    <a:pt x="201" y="197"/>
                    <a:pt x="201" y="197"/>
                    <a:pt x="201" y="197"/>
                  </a:cubicBezTo>
                  <a:cubicBezTo>
                    <a:pt x="201" y="197"/>
                    <a:pt x="201" y="197"/>
                    <a:pt x="201" y="197"/>
                  </a:cubicBezTo>
                  <a:cubicBezTo>
                    <a:pt x="202" y="198"/>
                    <a:pt x="188" y="190"/>
                    <a:pt x="194" y="193"/>
                  </a:cubicBezTo>
                  <a:cubicBezTo>
                    <a:pt x="194" y="193"/>
                    <a:pt x="194" y="193"/>
                    <a:pt x="194" y="193"/>
                  </a:cubicBezTo>
                  <a:cubicBezTo>
                    <a:pt x="194" y="193"/>
                    <a:pt x="194" y="193"/>
                    <a:pt x="194" y="193"/>
                  </a:cubicBezTo>
                  <a:cubicBezTo>
                    <a:pt x="194" y="193"/>
                    <a:pt x="194" y="193"/>
                    <a:pt x="194" y="193"/>
                  </a:cubicBezTo>
                  <a:cubicBezTo>
                    <a:pt x="194" y="193"/>
                    <a:pt x="194" y="193"/>
                    <a:pt x="194" y="193"/>
                  </a:cubicBezTo>
                  <a:cubicBezTo>
                    <a:pt x="193" y="192"/>
                    <a:pt x="193" y="192"/>
                    <a:pt x="193" y="192"/>
                  </a:cubicBezTo>
                  <a:cubicBezTo>
                    <a:pt x="192" y="191"/>
                    <a:pt x="192" y="190"/>
                    <a:pt x="191" y="190"/>
                  </a:cubicBezTo>
                  <a:cubicBezTo>
                    <a:pt x="191" y="188"/>
                    <a:pt x="192" y="189"/>
                    <a:pt x="193" y="190"/>
                  </a:cubicBezTo>
                  <a:cubicBezTo>
                    <a:pt x="191" y="186"/>
                    <a:pt x="191" y="186"/>
                    <a:pt x="191" y="186"/>
                  </a:cubicBezTo>
                  <a:cubicBezTo>
                    <a:pt x="189" y="181"/>
                    <a:pt x="200" y="195"/>
                    <a:pt x="198" y="189"/>
                  </a:cubicBezTo>
                  <a:cubicBezTo>
                    <a:pt x="196" y="186"/>
                    <a:pt x="196" y="186"/>
                    <a:pt x="196" y="186"/>
                  </a:cubicBezTo>
                  <a:cubicBezTo>
                    <a:pt x="195" y="182"/>
                    <a:pt x="203" y="194"/>
                    <a:pt x="198" y="185"/>
                  </a:cubicBezTo>
                  <a:cubicBezTo>
                    <a:pt x="195" y="182"/>
                    <a:pt x="191" y="180"/>
                    <a:pt x="193" y="183"/>
                  </a:cubicBezTo>
                  <a:cubicBezTo>
                    <a:pt x="188" y="176"/>
                    <a:pt x="188" y="182"/>
                    <a:pt x="183" y="173"/>
                  </a:cubicBezTo>
                  <a:cubicBezTo>
                    <a:pt x="182" y="170"/>
                    <a:pt x="187" y="180"/>
                    <a:pt x="187" y="177"/>
                  </a:cubicBezTo>
                  <a:cubicBezTo>
                    <a:pt x="185" y="173"/>
                    <a:pt x="181" y="170"/>
                    <a:pt x="180" y="166"/>
                  </a:cubicBezTo>
                  <a:cubicBezTo>
                    <a:pt x="182" y="170"/>
                    <a:pt x="178" y="168"/>
                    <a:pt x="177" y="165"/>
                  </a:cubicBezTo>
                  <a:cubicBezTo>
                    <a:pt x="174" y="161"/>
                    <a:pt x="179" y="167"/>
                    <a:pt x="176" y="161"/>
                  </a:cubicBezTo>
                  <a:cubicBezTo>
                    <a:pt x="174" y="161"/>
                    <a:pt x="170" y="155"/>
                    <a:pt x="173" y="161"/>
                  </a:cubicBezTo>
                  <a:cubicBezTo>
                    <a:pt x="170" y="159"/>
                    <a:pt x="169" y="154"/>
                    <a:pt x="166" y="151"/>
                  </a:cubicBezTo>
                  <a:cubicBezTo>
                    <a:pt x="166" y="149"/>
                    <a:pt x="173" y="156"/>
                    <a:pt x="169" y="149"/>
                  </a:cubicBezTo>
                  <a:cubicBezTo>
                    <a:pt x="169" y="151"/>
                    <a:pt x="162" y="142"/>
                    <a:pt x="163" y="146"/>
                  </a:cubicBezTo>
                  <a:cubicBezTo>
                    <a:pt x="162" y="143"/>
                    <a:pt x="162" y="143"/>
                    <a:pt x="164" y="144"/>
                  </a:cubicBezTo>
                  <a:cubicBezTo>
                    <a:pt x="162" y="140"/>
                    <a:pt x="157" y="136"/>
                    <a:pt x="158" y="134"/>
                  </a:cubicBezTo>
                  <a:cubicBezTo>
                    <a:pt x="156" y="133"/>
                    <a:pt x="156" y="133"/>
                    <a:pt x="156" y="133"/>
                  </a:cubicBezTo>
                  <a:cubicBezTo>
                    <a:pt x="156" y="132"/>
                    <a:pt x="155" y="130"/>
                    <a:pt x="154" y="128"/>
                  </a:cubicBezTo>
                  <a:cubicBezTo>
                    <a:pt x="152" y="124"/>
                    <a:pt x="146" y="118"/>
                    <a:pt x="148" y="117"/>
                  </a:cubicBezTo>
                  <a:cubicBezTo>
                    <a:pt x="147" y="116"/>
                    <a:pt x="142" y="109"/>
                    <a:pt x="143" y="112"/>
                  </a:cubicBezTo>
                  <a:cubicBezTo>
                    <a:pt x="145" y="117"/>
                    <a:pt x="147" y="117"/>
                    <a:pt x="147" y="121"/>
                  </a:cubicBezTo>
                  <a:cubicBezTo>
                    <a:pt x="147" y="117"/>
                    <a:pt x="143" y="114"/>
                    <a:pt x="141" y="112"/>
                  </a:cubicBezTo>
                  <a:cubicBezTo>
                    <a:pt x="141" y="111"/>
                    <a:pt x="141" y="111"/>
                    <a:pt x="141" y="111"/>
                  </a:cubicBezTo>
                  <a:cubicBezTo>
                    <a:pt x="140" y="109"/>
                    <a:pt x="138" y="106"/>
                    <a:pt x="137" y="105"/>
                  </a:cubicBezTo>
                  <a:cubicBezTo>
                    <a:pt x="138" y="106"/>
                    <a:pt x="138" y="105"/>
                    <a:pt x="137" y="104"/>
                  </a:cubicBezTo>
                  <a:cubicBezTo>
                    <a:pt x="135" y="103"/>
                    <a:pt x="135" y="103"/>
                    <a:pt x="135" y="103"/>
                  </a:cubicBezTo>
                  <a:cubicBezTo>
                    <a:pt x="131" y="96"/>
                    <a:pt x="136" y="100"/>
                    <a:pt x="132" y="94"/>
                  </a:cubicBezTo>
                  <a:cubicBezTo>
                    <a:pt x="135" y="98"/>
                    <a:pt x="135" y="98"/>
                    <a:pt x="135" y="98"/>
                  </a:cubicBezTo>
                  <a:cubicBezTo>
                    <a:pt x="134" y="97"/>
                    <a:pt x="134" y="95"/>
                    <a:pt x="132" y="92"/>
                  </a:cubicBezTo>
                  <a:cubicBezTo>
                    <a:pt x="130" y="91"/>
                    <a:pt x="128" y="89"/>
                    <a:pt x="126" y="89"/>
                  </a:cubicBezTo>
                  <a:cubicBezTo>
                    <a:pt x="124" y="86"/>
                    <a:pt x="126" y="87"/>
                    <a:pt x="123" y="84"/>
                  </a:cubicBezTo>
                  <a:cubicBezTo>
                    <a:pt x="127" y="88"/>
                    <a:pt x="127" y="88"/>
                    <a:pt x="127" y="88"/>
                  </a:cubicBezTo>
                  <a:cubicBezTo>
                    <a:pt x="128" y="88"/>
                    <a:pt x="127" y="84"/>
                    <a:pt x="124" y="79"/>
                  </a:cubicBezTo>
                  <a:cubicBezTo>
                    <a:pt x="122" y="76"/>
                    <a:pt x="117" y="72"/>
                    <a:pt x="120" y="77"/>
                  </a:cubicBezTo>
                  <a:cubicBezTo>
                    <a:pt x="118" y="75"/>
                    <a:pt x="117" y="71"/>
                    <a:pt x="119" y="73"/>
                  </a:cubicBezTo>
                  <a:cubicBezTo>
                    <a:pt x="115" y="67"/>
                    <a:pt x="118" y="74"/>
                    <a:pt x="115" y="70"/>
                  </a:cubicBezTo>
                  <a:cubicBezTo>
                    <a:pt x="114" y="67"/>
                    <a:pt x="111" y="61"/>
                    <a:pt x="110" y="57"/>
                  </a:cubicBezTo>
                  <a:cubicBezTo>
                    <a:pt x="114" y="61"/>
                    <a:pt x="114" y="61"/>
                    <a:pt x="114" y="61"/>
                  </a:cubicBezTo>
                  <a:cubicBezTo>
                    <a:pt x="112" y="57"/>
                    <a:pt x="112" y="57"/>
                    <a:pt x="112" y="57"/>
                  </a:cubicBezTo>
                  <a:cubicBezTo>
                    <a:pt x="116" y="61"/>
                    <a:pt x="112" y="55"/>
                    <a:pt x="114" y="56"/>
                  </a:cubicBezTo>
                  <a:cubicBezTo>
                    <a:pt x="113" y="54"/>
                    <a:pt x="111" y="51"/>
                    <a:pt x="109" y="50"/>
                  </a:cubicBezTo>
                  <a:cubicBezTo>
                    <a:pt x="112" y="57"/>
                    <a:pt x="102" y="44"/>
                    <a:pt x="102" y="47"/>
                  </a:cubicBezTo>
                  <a:cubicBezTo>
                    <a:pt x="96" y="38"/>
                    <a:pt x="102" y="39"/>
                    <a:pt x="94" y="31"/>
                  </a:cubicBezTo>
                  <a:cubicBezTo>
                    <a:pt x="94" y="33"/>
                    <a:pt x="90" y="29"/>
                    <a:pt x="94" y="35"/>
                  </a:cubicBezTo>
                  <a:cubicBezTo>
                    <a:pt x="91" y="29"/>
                    <a:pt x="90" y="32"/>
                    <a:pt x="87" y="25"/>
                  </a:cubicBezTo>
                  <a:cubicBezTo>
                    <a:pt x="91" y="29"/>
                    <a:pt x="85" y="19"/>
                    <a:pt x="91" y="25"/>
                  </a:cubicBezTo>
                  <a:cubicBezTo>
                    <a:pt x="90" y="25"/>
                    <a:pt x="93" y="29"/>
                    <a:pt x="94" y="30"/>
                  </a:cubicBezTo>
                  <a:cubicBezTo>
                    <a:pt x="93" y="27"/>
                    <a:pt x="96" y="30"/>
                    <a:pt x="92" y="24"/>
                  </a:cubicBezTo>
                  <a:cubicBezTo>
                    <a:pt x="90" y="20"/>
                    <a:pt x="87" y="16"/>
                    <a:pt x="86" y="17"/>
                  </a:cubicBezTo>
                  <a:cubicBezTo>
                    <a:pt x="85" y="18"/>
                    <a:pt x="90" y="22"/>
                    <a:pt x="87" y="21"/>
                  </a:cubicBezTo>
                  <a:cubicBezTo>
                    <a:pt x="83" y="14"/>
                    <a:pt x="83" y="12"/>
                    <a:pt x="80" y="10"/>
                  </a:cubicBezTo>
                  <a:cubicBezTo>
                    <a:pt x="83" y="14"/>
                    <a:pt x="82" y="16"/>
                    <a:pt x="82" y="17"/>
                  </a:cubicBezTo>
                  <a:cubicBezTo>
                    <a:pt x="78" y="12"/>
                    <a:pt x="78" y="12"/>
                    <a:pt x="78" y="12"/>
                  </a:cubicBezTo>
                  <a:cubicBezTo>
                    <a:pt x="79" y="12"/>
                    <a:pt x="79" y="12"/>
                    <a:pt x="79" y="12"/>
                  </a:cubicBezTo>
                  <a:cubicBezTo>
                    <a:pt x="79" y="11"/>
                    <a:pt x="78" y="10"/>
                    <a:pt x="78" y="10"/>
                  </a:cubicBezTo>
                  <a:cubicBezTo>
                    <a:pt x="77" y="9"/>
                    <a:pt x="77" y="9"/>
                    <a:pt x="77" y="9"/>
                  </a:cubicBezTo>
                  <a:cubicBezTo>
                    <a:pt x="77" y="9"/>
                    <a:pt x="77" y="9"/>
                    <a:pt x="77" y="9"/>
                  </a:cubicBezTo>
                  <a:cubicBezTo>
                    <a:pt x="77" y="9"/>
                    <a:pt x="77" y="9"/>
                    <a:pt x="77" y="9"/>
                  </a:cubicBezTo>
                  <a:cubicBezTo>
                    <a:pt x="77" y="9"/>
                    <a:pt x="77" y="9"/>
                    <a:pt x="77" y="9"/>
                  </a:cubicBezTo>
                  <a:cubicBezTo>
                    <a:pt x="77" y="9"/>
                    <a:pt x="77" y="9"/>
                    <a:pt x="77" y="9"/>
                  </a:cubicBezTo>
                  <a:cubicBezTo>
                    <a:pt x="77" y="9"/>
                    <a:pt x="77" y="9"/>
                    <a:pt x="77" y="9"/>
                  </a:cubicBezTo>
                  <a:cubicBezTo>
                    <a:pt x="85" y="7"/>
                    <a:pt x="61" y="14"/>
                    <a:pt x="94" y="4"/>
                  </a:cubicBezTo>
                  <a:cubicBezTo>
                    <a:pt x="94" y="4"/>
                    <a:pt x="94" y="4"/>
                    <a:pt x="94" y="4"/>
                  </a:cubicBezTo>
                  <a:cubicBezTo>
                    <a:pt x="94" y="4"/>
                    <a:pt x="94" y="4"/>
                    <a:pt x="94" y="4"/>
                  </a:cubicBezTo>
                  <a:cubicBezTo>
                    <a:pt x="94" y="4"/>
                    <a:pt x="94" y="4"/>
                    <a:pt x="94" y="4"/>
                  </a:cubicBezTo>
                  <a:cubicBezTo>
                    <a:pt x="94" y="5"/>
                    <a:pt x="94" y="6"/>
                    <a:pt x="94" y="6"/>
                  </a:cubicBezTo>
                  <a:cubicBezTo>
                    <a:pt x="95" y="7"/>
                    <a:pt x="95" y="7"/>
                    <a:pt x="95" y="12"/>
                  </a:cubicBezTo>
                  <a:cubicBezTo>
                    <a:pt x="94" y="16"/>
                    <a:pt x="94" y="16"/>
                    <a:pt x="94" y="16"/>
                  </a:cubicBezTo>
                  <a:cubicBezTo>
                    <a:pt x="92" y="14"/>
                    <a:pt x="94" y="3"/>
                    <a:pt x="92" y="4"/>
                  </a:cubicBezTo>
                  <a:cubicBezTo>
                    <a:pt x="92" y="10"/>
                    <a:pt x="93" y="12"/>
                    <a:pt x="93" y="18"/>
                  </a:cubicBezTo>
                  <a:cubicBezTo>
                    <a:pt x="93" y="17"/>
                    <a:pt x="92" y="15"/>
                    <a:pt x="92" y="14"/>
                  </a:cubicBezTo>
                  <a:cubicBezTo>
                    <a:pt x="92" y="16"/>
                    <a:pt x="89" y="18"/>
                    <a:pt x="91" y="27"/>
                  </a:cubicBezTo>
                  <a:cubicBezTo>
                    <a:pt x="92" y="31"/>
                    <a:pt x="92" y="28"/>
                    <a:pt x="93" y="28"/>
                  </a:cubicBezTo>
                  <a:cubicBezTo>
                    <a:pt x="94" y="38"/>
                    <a:pt x="94" y="41"/>
                    <a:pt x="95" y="47"/>
                  </a:cubicBezTo>
                  <a:cubicBezTo>
                    <a:pt x="93" y="46"/>
                    <a:pt x="95" y="58"/>
                    <a:pt x="93" y="51"/>
                  </a:cubicBezTo>
                  <a:cubicBezTo>
                    <a:pt x="94" y="48"/>
                    <a:pt x="93" y="34"/>
                    <a:pt x="92" y="31"/>
                  </a:cubicBezTo>
                  <a:cubicBezTo>
                    <a:pt x="90" y="34"/>
                    <a:pt x="92" y="23"/>
                    <a:pt x="90" y="21"/>
                  </a:cubicBezTo>
                  <a:cubicBezTo>
                    <a:pt x="90" y="29"/>
                    <a:pt x="88" y="28"/>
                    <a:pt x="87" y="30"/>
                  </a:cubicBezTo>
                  <a:cubicBezTo>
                    <a:pt x="87" y="32"/>
                    <a:pt x="87" y="34"/>
                    <a:pt x="88" y="35"/>
                  </a:cubicBezTo>
                  <a:cubicBezTo>
                    <a:pt x="89" y="36"/>
                    <a:pt x="89" y="33"/>
                    <a:pt x="90" y="33"/>
                  </a:cubicBezTo>
                  <a:cubicBezTo>
                    <a:pt x="90" y="42"/>
                    <a:pt x="91" y="50"/>
                    <a:pt x="92" y="55"/>
                  </a:cubicBezTo>
                  <a:cubicBezTo>
                    <a:pt x="92" y="58"/>
                    <a:pt x="90" y="57"/>
                    <a:pt x="90" y="53"/>
                  </a:cubicBezTo>
                  <a:cubicBezTo>
                    <a:pt x="91" y="64"/>
                    <a:pt x="91" y="75"/>
                    <a:pt x="91" y="84"/>
                  </a:cubicBezTo>
                  <a:cubicBezTo>
                    <a:pt x="93" y="78"/>
                    <a:pt x="92" y="95"/>
                    <a:pt x="93" y="91"/>
                  </a:cubicBezTo>
                  <a:cubicBezTo>
                    <a:pt x="94" y="86"/>
                    <a:pt x="95" y="81"/>
                    <a:pt x="96" y="84"/>
                  </a:cubicBezTo>
                  <a:cubicBezTo>
                    <a:pt x="96" y="87"/>
                    <a:pt x="95" y="84"/>
                    <a:pt x="95" y="85"/>
                  </a:cubicBezTo>
                  <a:cubicBezTo>
                    <a:pt x="96" y="90"/>
                    <a:pt x="93" y="92"/>
                    <a:pt x="95" y="96"/>
                  </a:cubicBezTo>
                  <a:cubicBezTo>
                    <a:pt x="94" y="87"/>
                    <a:pt x="92" y="94"/>
                    <a:pt x="91" y="93"/>
                  </a:cubicBezTo>
                  <a:cubicBezTo>
                    <a:pt x="92" y="99"/>
                    <a:pt x="90" y="92"/>
                    <a:pt x="90" y="99"/>
                  </a:cubicBezTo>
                  <a:cubicBezTo>
                    <a:pt x="91" y="106"/>
                    <a:pt x="92" y="114"/>
                    <a:pt x="93" y="122"/>
                  </a:cubicBezTo>
                  <a:cubicBezTo>
                    <a:pt x="92" y="131"/>
                    <a:pt x="93" y="145"/>
                    <a:pt x="94" y="154"/>
                  </a:cubicBezTo>
                  <a:cubicBezTo>
                    <a:pt x="93" y="158"/>
                    <a:pt x="91" y="155"/>
                    <a:pt x="91" y="160"/>
                  </a:cubicBezTo>
                  <a:cubicBezTo>
                    <a:pt x="91" y="166"/>
                    <a:pt x="93" y="156"/>
                    <a:pt x="92" y="164"/>
                  </a:cubicBezTo>
                  <a:cubicBezTo>
                    <a:pt x="92" y="164"/>
                    <a:pt x="92" y="164"/>
                    <a:pt x="92" y="164"/>
                  </a:cubicBezTo>
                  <a:cubicBezTo>
                    <a:pt x="92" y="166"/>
                    <a:pt x="91" y="179"/>
                    <a:pt x="94" y="181"/>
                  </a:cubicBezTo>
                  <a:cubicBezTo>
                    <a:pt x="92" y="179"/>
                    <a:pt x="92" y="179"/>
                    <a:pt x="92" y="179"/>
                  </a:cubicBezTo>
                  <a:cubicBezTo>
                    <a:pt x="92" y="180"/>
                    <a:pt x="92" y="182"/>
                    <a:pt x="92" y="183"/>
                  </a:cubicBezTo>
                  <a:cubicBezTo>
                    <a:pt x="92" y="183"/>
                    <a:pt x="91" y="185"/>
                    <a:pt x="91" y="182"/>
                  </a:cubicBezTo>
                  <a:cubicBezTo>
                    <a:pt x="90" y="185"/>
                    <a:pt x="92" y="189"/>
                    <a:pt x="90" y="189"/>
                  </a:cubicBezTo>
                  <a:cubicBezTo>
                    <a:pt x="87" y="190"/>
                    <a:pt x="84" y="190"/>
                    <a:pt x="81" y="190"/>
                  </a:cubicBezTo>
                  <a:cubicBezTo>
                    <a:pt x="85" y="191"/>
                    <a:pt x="85" y="191"/>
                    <a:pt x="85" y="191"/>
                  </a:cubicBezTo>
                  <a:cubicBezTo>
                    <a:pt x="75" y="192"/>
                    <a:pt x="69" y="191"/>
                    <a:pt x="60" y="191"/>
                  </a:cubicBezTo>
                  <a:cubicBezTo>
                    <a:pt x="60" y="190"/>
                    <a:pt x="60" y="190"/>
                    <a:pt x="60" y="190"/>
                  </a:cubicBezTo>
                  <a:cubicBezTo>
                    <a:pt x="54" y="191"/>
                    <a:pt x="54" y="191"/>
                    <a:pt x="54" y="191"/>
                  </a:cubicBezTo>
                  <a:cubicBezTo>
                    <a:pt x="56" y="190"/>
                    <a:pt x="51" y="189"/>
                    <a:pt x="48" y="190"/>
                  </a:cubicBezTo>
                  <a:cubicBezTo>
                    <a:pt x="62" y="187"/>
                    <a:pt x="62" y="187"/>
                    <a:pt x="62" y="187"/>
                  </a:cubicBezTo>
                  <a:cubicBezTo>
                    <a:pt x="66" y="188"/>
                    <a:pt x="58" y="189"/>
                    <a:pt x="60" y="190"/>
                  </a:cubicBezTo>
                  <a:cubicBezTo>
                    <a:pt x="62" y="191"/>
                    <a:pt x="71" y="190"/>
                    <a:pt x="72" y="189"/>
                  </a:cubicBezTo>
                  <a:cubicBezTo>
                    <a:pt x="69" y="189"/>
                    <a:pt x="69" y="189"/>
                    <a:pt x="66" y="190"/>
                  </a:cubicBezTo>
                  <a:cubicBezTo>
                    <a:pt x="65" y="188"/>
                    <a:pt x="70" y="188"/>
                    <a:pt x="73" y="187"/>
                  </a:cubicBezTo>
                  <a:cubicBezTo>
                    <a:pt x="71" y="187"/>
                    <a:pt x="69" y="187"/>
                    <a:pt x="68" y="187"/>
                  </a:cubicBezTo>
                  <a:cubicBezTo>
                    <a:pt x="72" y="187"/>
                    <a:pt x="75" y="187"/>
                    <a:pt x="81" y="187"/>
                  </a:cubicBezTo>
                  <a:cubicBezTo>
                    <a:pt x="77" y="187"/>
                    <a:pt x="83" y="188"/>
                    <a:pt x="81" y="188"/>
                  </a:cubicBezTo>
                  <a:cubicBezTo>
                    <a:pt x="82" y="187"/>
                    <a:pt x="83" y="187"/>
                    <a:pt x="85" y="187"/>
                  </a:cubicBezTo>
                  <a:cubicBezTo>
                    <a:pt x="86" y="187"/>
                    <a:pt x="88" y="186"/>
                    <a:pt x="89" y="186"/>
                  </a:cubicBezTo>
                  <a:cubicBezTo>
                    <a:pt x="90" y="186"/>
                    <a:pt x="90" y="186"/>
                    <a:pt x="90" y="186"/>
                  </a:cubicBezTo>
                  <a:cubicBezTo>
                    <a:pt x="89" y="188"/>
                    <a:pt x="94" y="184"/>
                    <a:pt x="88" y="189"/>
                  </a:cubicBezTo>
                  <a:cubicBezTo>
                    <a:pt x="88" y="189"/>
                    <a:pt x="88" y="189"/>
                    <a:pt x="88" y="189"/>
                  </a:cubicBezTo>
                  <a:cubicBezTo>
                    <a:pt x="88" y="186"/>
                    <a:pt x="88" y="186"/>
                    <a:pt x="88" y="186"/>
                  </a:cubicBezTo>
                  <a:cubicBezTo>
                    <a:pt x="89" y="181"/>
                    <a:pt x="87" y="173"/>
                    <a:pt x="87" y="165"/>
                  </a:cubicBezTo>
                  <a:cubicBezTo>
                    <a:pt x="88" y="168"/>
                    <a:pt x="89" y="172"/>
                    <a:pt x="90" y="177"/>
                  </a:cubicBezTo>
                  <a:cubicBezTo>
                    <a:pt x="90" y="172"/>
                    <a:pt x="90" y="172"/>
                    <a:pt x="90" y="167"/>
                  </a:cubicBezTo>
                  <a:cubicBezTo>
                    <a:pt x="89" y="164"/>
                    <a:pt x="88" y="163"/>
                    <a:pt x="87" y="156"/>
                  </a:cubicBezTo>
                  <a:cubicBezTo>
                    <a:pt x="88" y="156"/>
                    <a:pt x="88" y="156"/>
                    <a:pt x="88" y="156"/>
                  </a:cubicBezTo>
                  <a:cubicBezTo>
                    <a:pt x="87" y="150"/>
                    <a:pt x="86" y="150"/>
                    <a:pt x="86" y="142"/>
                  </a:cubicBezTo>
                  <a:cubicBezTo>
                    <a:pt x="86" y="129"/>
                    <a:pt x="85" y="116"/>
                    <a:pt x="85" y="106"/>
                  </a:cubicBezTo>
                  <a:cubicBezTo>
                    <a:pt x="86" y="105"/>
                    <a:pt x="86" y="105"/>
                    <a:pt x="86" y="105"/>
                  </a:cubicBezTo>
                  <a:cubicBezTo>
                    <a:pt x="84" y="100"/>
                    <a:pt x="85" y="87"/>
                    <a:pt x="84" y="79"/>
                  </a:cubicBezTo>
                  <a:cubicBezTo>
                    <a:pt x="84" y="67"/>
                    <a:pt x="82" y="52"/>
                    <a:pt x="83" y="45"/>
                  </a:cubicBezTo>
                  <a:cubicBezTo>
                    <a:pt x="82" y="34"/>
                    <a:pt x="82" y="24"/>
                    <a:pt x="81" y="13"/>
                  </a:cubicBezTo>
                  <a:cubicBezTo>
                    <a:pt x="81" y="5"/>
                    <a:pt x="81" y="5"/>
                    <a:pt x="81" y="5"/>
                  </a:cubicBezTo>
                  <a:cubicBezTo>
                    <a:pt x="81" y="4"/>
                    <a:pt x="81" y="4"/>
                    <a:pt x="81" y="4"/>
                  </a:cubicBezTo>
                  <a:cubicBezTo>
                    <a:pt x="81" y="4"/>
                    <a:pt x="81" y="4"/>
                    <a:pt x="81" y="4"/>
                  </a:cubicBezTo>
                  <a:cubicBezTo>
                    <a:pt x="79" y="5"/>
                    <a:pt x="95" y="0"/>
                    <a:pt x="88" y="2"/>
                  </a:cubicBezTo>
                  <a:cubicBezTo>
                    <a:pt x="88" y="2"/>
                    <a:pt x="88" y="2"/>
                    <a:pt x="88" y="2"/>
                  </a:cubicBezTo>
                  <a:cubicBezTo>
                    <a:pt x="88" y="2"/>
                    <a:pt x="88" y="2"/>
                    <a:pt x="88" y="2"/>
                  </a:cubicBezTo>
                  <a:cubicBezTo>
                    <a:pt x="88" y="2"/>
                    <a:pt x="88" y="2"/>
                    <a:pt x="88" y="2"/>
                  </a:cubicBezTo>
                  <a:cubicBezTo>
                    <a:pt x="88" y="2"/>
                    <a:pt x="88" y="2"/>
                    <a:pt x="88" y="2"/>
                  </a:cubicBezTo>
                  <a:cubicBezTo>
                    <a:pt x="89" y="3"/>
                    <a:pt x="89" y="3"/>
                    <a:pt x="89" y="3"/>
                  </a:cubicBezTo>
                  <a:cubicBezTo>
                    <a:pt x="90" y="4"/>
                    <a:pt x="90" y="4"/>
                    <a:pt x="90" y="4"/>
                  </a:cubicBezTo>
                  <a:cubicBezTo>
                    <a:pt x="92" y="8"/>
                    <a:pt x="92" y="8"/>
                    <a:pt x="92" y="8"/>
                  </a:cubicBezTo>
                  <a:cubicBezTo>
                    <a:pt x="95" y="12"/>
                    <a:pt x="98" y="17"/>
                    <a:pt x="101" y="22"/>
                  </a:cubicBezTo>
                  <a:cubicBezTo>
                    <a:pt x="98" y="20"/>
                    <a:pt x="98" y="20"/>
                    <a:pt x="98" y="20"/>
                  </a:cubicBezTo>
                  <a:cubicBezTo>
                    <a:pt x="101" y="23"/>
                    <a:pt x="98" y="22"/>
                    <a:pt x="101" y="26"/>
                  </a:cubicBezTo>
                  <a:cubicBezTo>
                    <a:pt x="99" y="21"/>
                    <a:pt x="105" y="30"/>
                    <a:pt x="107" y="32"/>
                  </a:cubicBezTo>
                  <a:cubicBezTo>
                    <a:pt x="112" y="41"/>
                    <a:pt x="120" y="52"/>
                    <a:pt x="125" y="59"/>
                  </a:cubicBezTo>
                  <a:cubicBezTo>
                    <a:pt x="125" y="60"/>
                    <a:pt x="125" y="60"/>
                    <a:pt x="125" y="60"/>
                  </a:cubicBezTo>
                  <a:cubicBezTo>
                    <a:pt x="131" y="66"/>
                    <a:pt x="136" y="77"/>
                    <a:pt x="142" y="87"/>
                  </a:cubicBezTo>
                  <a:cubicBezTo>
                    <a:pt x="142" y="88"/>
                    <a:pt x="142" y="90"/>
                    <a:pt x="144" y="93"/>
                  </a:cubicBezTo>
                  <a:cubicBezTo>
                    <a:pt x="149" y="97"/>
                    <a:pt x="151" y="100"/>
                    <a:pt x="156" y="108"/>
                  </a:cubicBezTo>
                  <a:cubicBezTo>
                    <a:pt x="160" y="113"/>
                    <a:pt x="165" y="123"/>
                    <a:pt x="168" y="129"/>
                  </a:cubicBezTo>
                  <a:cubicBezTo>
                    <a:pt x="176" y="139"/>
                    <a:pt x="183" y="149"/>
                    <a:pt x="190" y="160"/>
                  </a:cubicBezTo>
                  <a:cubicBezTo>
                    <a:pt x="200" y="177"/>
                    <a:pt x="200" y="177"/>
                    <a:pt x="200" y="177"/>
                  </a:cubicBezTo>
                  <a:cubicBezTo>
                    <a:pt x="205" y="185"/>
                    <a:pt x="205" y="185"/>
                    <a:pt x="205" y="185"/>
                  </a:cubicBezTo>
                  <a:cubicBezTo>
                    <a:pt x="206" y="186"/>
                    <a:pt x="206" y="186"/>
                    <a:pt x="206" y="186"/>
                  </a:cubicBezTo>
                  <a:cubicBezTo>
                    <a:pt x="206" y="186"/>
                    <a:pt x="206" y="186"/>
                    <a:pt x="206" y="186"/>
                  </a:cubicBezTo>
                  <a:cubicBezTo>
                    <a:pt x="206" y="186"/>
                    <a:pt x="206" y="186"/>
                    <a:pt x="206" y="186"/>
                  </a:cubicBezTo>
                  <a:cubicBezTo>
                    <a:pt x="207" y="187"/>
                    <a:pt x="196" y="180"/>
                    <a:pt x="201" y="183"/>
                  </a:cubicBezTo>
                  <a:cubicBezTo>
                    <a:pt x="201" y="183"/>
                    <a:pt x="201" y="183"/>
                    <a:pt x="201" y="183"/>
                  </a:cubicBezTo>
                  <a:cubicBezTo>
                    <a:pt x="201" y="183"/>
                    <a:pt x="201" y="183"/>
                    <a:pt x="201" y="183"/>
                  </a:cubicBezTo>
                  <a:cubicBezTo>
                    <a:pt x="201" y="183"/>
                    <a:pt x="201" y="183"/>
                    <a:pt x="201" y="183"/>
                  </a:cubicBezTo>
                  <a:cubicBezTo>
                    <a:pt x="202" y="183"/>
                    <a:pt x="202" y="183"/>
                    <a:pt x="202" y="183"/>
                  </a:cubicBezTo>
                  <a:cubicBezTo>
                    <a:pt x="204" y="183"/>
                    <a:pt x="204" y="183"/>
                    <a:pt x="204" y="183"/>
                  </a:cubicBezTo>
                  <a:cubicBezTo>
                    <a:pt x="209" y="183"/>
                    <a:pt x="209" y="183"/>
                    <a:pt x="209" y="183"/>
                  </a:cubicBezTo>
                  <a:cubicBezTo>
                    <a:pt x="211" y="184"/>
                    <a:pt x="211" y="184"/>
                    <a:pt x="211" y="184"/>
                  </a:cubicBezTo>
                  <a:cubicBezTo>
                    <a:pt x="236" y="181"/>
                    <a:pt x="268" y="183"/>
                    <a:pt x="289" y="182"/>
                  </a:cubicBezTo>
                  <a:cubicBezTo>
                    <a:pt x="287" y="184"/>
                    <a:pt x="287" y="184"/>
                    <a:pt x="287" y="184"/>
                  </a:cubicBezTo>
                  <a:cubicBezTo>
                    <a:pt x="294" y="185"/>
                    <a:pt x="303" y="184"/>
                    <a:pt x="301" y="182"/>
                  </a:cubicBezTo>
                  <a:cubicBezTo>
                    <a:pt x="308" y="183"/>
                    <a:pt x="318" y="181"/>
                    <a:pt x="322" y="183"/>
                  </a:cubicBezTo>
                  <a:cubicBezTo>
                    <a:pt x="329" y="183"/>
                    <a:pt x="331" y="182"/>
                    <a:pt x="336" y="182"/>
                  </a:cubicBezTo>
                  <a:cubicBezTo>
                    <a:pt x="350" y="183"/>
                    <a:pt x="356" y="182"/>
                    <a:pt x="369" y="182"/>
                  </a:cubicBezTo>
                  <a:cubicBezTo>
                    <a:pt x="365" y="182"/>
                    <a:pt x="365" y="182"/>
                    <a:pt x="365" y="182"/>
                  </a:cubicBezTo>
                  <a:cubicBezTo>
                    <a:pt x="364" y="182"/>
                    <a:pt x="364" y="183"/>
                    <a:pt x="367" y="183"/>
                  </a:cubicBezTo>
                  <a:cubicBezTo>
                    <a:pt x="372" y="183"/>
                    <a:pt x="385" y="184"/>
                    <a:pt x="380" y="181"/>
                  </a:cubicBezTo>
                  <a:cubicBezTo>
                    <a:pt x="394" y="183"/>
                    <a:pt x="413" y="180"/>
                    <a:pt x="427" y="182"/>
                  </a:cubicBezTo>
                  <a:cubicBezTo>
                    <a:pt x="425" y="182"/>
                    <a:pt x="429" y="181"/>
                    <a:pt x="430" y="181"/>
                  </a:cubicBezTo>
                  <a:cubicBezTo>
                    <a:pt x="436" y="181"/>
                    <a:pt x="443" y="181"/>
                    <a:pt x="449" y="181"/>
                  </a:cubicBezTo>
                  <a:cubicBezTo>
                    <a:pt x="453" y="182"/>
                    <a:pt x="453" y="182"/>
                    <a:pt x="453" y="182"/>
                  </a:cubicBezTo>
                  <a:cubicBezTo>
                    <a:pt x="455" y="182"/>
                    <a:pt x="455" y="182"/>
                    <a:pt x="455" y="182"/>
                  </a:cubicBezTo>
                  <a:cubicBezTo>
                    <a:pt x="456" y="182"/>
                    <a:pt x="456" y="182"/>
                    <a:pt x="456" y="182"/>
                  </a:cubicBezTo>
                  <a:cubicBezTo>
                    <a:pt x="457" y="182"/>
                    <a:pt x="457" y="182"/>
                    <a:pt x="457" y="182"/>
                  </a:cubicBezTo>
                  <a:cubicBezTo>
                    <a:pt x="457" y="182"/>
                    <a:pt x="457" y="182"/>
                    <a:pt x="457" y="182"/>
                  </a:cubicBezTo>
                  <a:cubicBezTo>
                    <a:pt x="457" y="182"/>
                    <a:pt x="457" y="182"/>
                    <a:pt x="457" y="182"/>
                  </a:cubicBezTo>
                  <a:cubicBezTo>
                    <a:pt x="457" y="182"/>
                    <a:pt x="457" y="182"/>
                    <a:pt x="457" y="182"/>
                  </a:cubicBezTo>
                  <a:cubicBezTo>
                    <a:pt x="457" y="182"/>
                    <a:pt x="457" y="182"/>
                    <a:pt x="457" y="182"/>
                  </a:cubicBezTo>
                  <a:cubicBezTo>
                    <a:pt x="461" y="185"/>
                    <a:pt x="449" y="174"/>
                    <a:pt x="465" y="189"/>
                  </a:cubicBezTo>
                  <a:cubicBezTo>
                    <a:pt x="465" y="189"/>
                    <a:pt x="465" y="189"/>
                    <a:pt x="465" y="189"/>
                  </a:cubicBezTo>
                  <a:cubicBezTo>
                    <a:pt x="465" y="190"/>
                    <a:pt x="465" y="190"/>
                    <a:pt x="465" y="190"/>
                  </a:cubicBezTo>
                  <a:cubicBezTo>
                    <a:pt x="465" y="192"/>
                    <a:pt x="465" y="195"/>
                    <a:pt x="465" y="198"/>
                  </a:cubicBezTo>
                  <a:cubicBezTo>
                    <a:pt x="465" y="200"/>
                    <a:pt x="464" y="194"/>
                    <a:pt x="464" y="199"/>
                  </a:cubicBezTo>
                  <a:cubicBezTo>
                    <a:pt x="464" y="202"/>
                    <a:pt x="465" y="200"/>
                    <a:pt x="465" y="203"/>
                  </a:cubicBezTo>
                  <a:cubicBezTo>
                    <a:pt x="467" y="223"/>
                    <a:pt x="464" y="244"/>
                    <a:pt x="464" y="262"/>
                  </a:cubicBezTo>
                  <a:cubicBezTo>
                    <a:pt x="466" y="294"/>
                    <a:pt x="465" y="327"/>
                    <a:pt x="465" y="358"/>
                  </a:cubicBezTo>
                  <a:cubicBezTo>
                    <a:pt x="465" y="358"/>
                    <a:pt x="465" y="358"/>
                    <a:pt x="465" y="358"/>
                  </a:cubicBezTo>
                  <a:cubicBezTo>
                    <a:pt x="467" y="368"/>
                    <a:pt x="463" y="382"/>
                    <a:pt x="466" y="390"/>
                  </a:cubicBezTo>
                  <a:cubicBezTo>
                    <a:pt x="465" y="393"/>
                    <a:pt x="465" y="400"/>
                    <a:pt x="465" y="398"/>
                  </a:cubicBezTo>
                  <a:cubicBezTo>
                    <a:pt x="466" y="406"/>
                    <a:pt x="463" y="421"/>
                    <a:pt x="465" y="433"/>
                  </a:cubicBezTo>
                  <a:cubicBezTo>
                    <a:pt x="465" y="432"/>
                    <a:pt x="465" y="431"/>
                    <a:pt x="465" y="430"/>
                  </a:cubicBezTo>
                  <a:cubicBezTo>
                    <a:pt x="464" y="442"/>
                    <a:pt x="465" y="452"/>
                    <a:pt x="464" y="465"/>
                  </a:cubicBezTo>
                  <a:cubicBezTo>
                    <a:pt x="464" y="464"/>
                    <a:pt x="464" y="462"/>
                    <a:pt x="463" y="461"/>
                  </a:cubicBezTo>
                  <a:cubicBezTo>
                    <a:pt x="462" y="466"/>
                    <a:pt x="465" y="473"/>
                    <a:pt x="463" y="475"/>
                  </a:cubicBezTo>
                  <a:cubicBezTo>
                    <a:pt x="463" y="478"/>
                    <a:pt x="464" y="477"/>
                    <a:pt x="464" y="476"/>
                  </a:cubicBezTo>
                  <a:cubicBezTo>
                    <a:pt x="463" y="503"/>
                    <a:pt x="465" y="533"/>
                    <a:pt x="465" y="562"/>
                  </a:cubicBezTo>
                  <a:cubicBezTo>
                    <a:pt x="464" y="583"/>
                    <a:pt x="461" y="563"/>
                    <a:pt x="463" y="580"/>
                  </a:cubicBezTo>
                  <a:cubicBezTo>
                    <a:pt x="463" y="581"/>
                    <a:pt x="464" y="581"/>
                    <a:pt x="463" y="581"/>
                  </a:cubicBezTo>
                  <a:cubicBezTo>
                    <a:pt x="464" y="587"/>
                    <a:pt x="461" y="591"/>
                    <a:pt x="462" y="595"/>
                  </a:cubicBezTo>
                  <a:cubicBezTo>
                    <a:pt x="463" y="593"/>
                    <a:pt x="463" y="598"/>
                    <a:pt x="464" y="598"/>
                  </a:cubicBezTo>
                  <a:cubicBezTo>
                    <a:pt x="463" y="611"/>
                    <a:pt x="462" y="613"/>
                    <a:pt x="463" y="623"/>
                  </a:cubicBezTo>
                  <a:cubicBezTo>
                    <a:pt x="462" y="623"/>
                    <a:pt x="462" y="623"/>
                    <a:pt x="462" y="623"/>
                  </a:cubicBezTo>
                  <a:cubicBezTo>
                    <a:pt x="462" y="625"/>
                    <a:pt x="463" y="628"/>
                    <a:pt x="463" y="632"/>
                  </a:cubicBezTo>
                  <a:cubicBezTo>
                    <a:pt x="463" y="636"/>
                    <a:pt x="463" y="636"/>
                    <a:pt x="463" y="636"/>
                  </a:cubicBezTo>
                  <a:cubicBezTo>
                    <a:pt x="463" y="637"/>
                    <a:pt x="463" y="637"/>
                    <a:pt x="463" y="637"/>
                  </a:cubicBezTo>
                  <a:cubicBezTo>
                    <a:pt x="463" y="637"/>
                    <a:pt x="463" y="637"/>
                    <a:pt x="463" y="637"/>
                  </a:cubicBezTo>
                  <a:cubicBezTo>
                    <a:pt x="451" y="650"/>
                    <a:pt x="460" y="641"/>
                    <a:pt x="457" y="644"/>
                  </a:cubicBezTo>
                  <a:cubicBezTo>
                    <a:pt x="457" y="644"/>
                    <a:pt x="457" y="644"/>
                    <a:pt x="457" y="644"/>
                  </a:cubicBezTo>
                  <a:cubicBezTo>
                    <a:pt x="457" y="644"/>
                    <a:pt x="457" y="644"/>
                    <a:pt x="457" y="644"/>
                  </a:cubicBezTo>
                  <a:cubicBezTo>
                    <a:pt x="457" y="644"/>
                    <a:pt x="457" y="644"/>
                    <a:pt x="457" y="644"/>
                  </a:cubicBezTo>
                  <a:cubicBezTo>
                    <a:pt x="457" y="644"/>
                    <a:pt x="457" y="644"/>
                    <a:pt x="457" y="644"/>
                  </a:cubicBezTo>
                  <a:cubicBezTo>
                    <a:pt x="457" y="644"/>
                    <a:pt x="457" y="644"/>
                    <a:pt x="457" y="644"/>
                  </a:cubicBezTo>
                  <a:cubicBezTo>
                    <a:pt x="456" y="644"/>
                    <a:pt x="456" y="644"/>
                    <a:pt x="456" y="644"/>
                  </a:cubicBezTo>
                  <a:cubicBezTo>
                    <a:pt x="454" y="644"/>
                    <a:pt x="454" y="644"/>
                    <a:pt x="454" y="644"/>
                  </a:cubicBezTo>
                  <a:cubicBezTo>
                    <a:pt x="448" y="644"/>
                    <a:pt x="442" y="644"/>
                    <a:pt x="437" y="645"/>
                  </a:cubicBezTo>
                  <a:cubicBezTo>
                    <a:pt x="372" y="646"/>
                    <a:pt x="310" y="647"/>
                    <a:pt x="247" y="648"/>
                  </a:cubicBezTo>
                  <a:cubicBezTo>
                    <a:pt x="185" y="647"/>
                    <a:pt x="124" y="648"/>
                    <a:pt x="61" y="647"/>
                  </a:cubicBezTo>
                  <a:cubicBezTo>
                    <a:pt x="46" y="645"/>
                    <a:pt x="45" y="645"/>
                    <a:pt x="29" y="646"/>
                  </a:cubicBezTo>
                  <a:cubicBezTo>
                    <a:pt x="29" y="645"/>
                    <a:pt x="30" y="645"/>
                    <a:pt x="29" y="645"/>
                  </a:cubicBezTo>
                  <a:cubicBezTo>
                    <a:pt x="29" y="646"/>
                    <a:pt x="26" y="646"/>
                    <a:pt x="23" y="646"/>
                  </a:cubicBezTo>
                  <a:cubicBezTo>
                    <a:pt x="22" y="646"/>
                    <a:pt x="20" y="646"/>
                    <a:pt x="19" y="646"/>
                  </a:cubicBezTo>
                  <a:cubicBezTo>
                    <a:pt x="18" y="646"/>
                    <a:pt x="18" y="646"/>
                    <a:pt x="18" y="646"/>
                  </a:cubicBezTo>
                  <a:cubicBezTo>
                    <a:pt x="18" y="646"/>
                    <a:pt x="18" y="646"/>
                    <a:pt x="18" y="646"/>
                  </a:cubicBezTo>
                  <a:cubicBezTo>
                    <a:pt x="17" y="646"/>
                    <a:pt x="17" y="646"/>
                    <a:pt x="17" y="646"/>
                  </a:cubicBezTo>
                  <a:cubicBezTo>
                    <a:pt x="17" y="646"/>
                    <a:pt x="17" y="646"/>
                    <a:pt x="17" y="646"/>
                  </a:cubicBezTo>
                  <a:cubicBezTo>
                    <a:pt x="17" y="646"/>
                    <a:pt x="17" y="646"/>
                    <a:pt x="17" y="646"/>
                  </a:cubicBezTo>
                  <a:cubicBezTo>
                    <a:pt x="17" y="646"/>
                    <a:pt x="17" y="646"/>
                    <a:pt x="17" y="646"/>
                  </a:cubicBezTo>
                  <a:cubicBezTo>
                    <a:pt x="17" y="646"/>
                    <a:pt x="17" y="646"/>
                    <a:pt x="17" y="646"/>
                  </a:cubicBezTo>
                  <a:cubicBezTo>
                    <a:pt x="17" y="646"/>
                    <a:pt x="17" y="646"/>
                    <a:pt x="17" y="646"/>
                  </a:cubicBezTo>
                  <a:cubicBezTo>
                    <a:pt x="17" y="646"/>
                    <a:pt x="17" y="646"/>
                    <a:pt x="17" y="646"/>
                  </a:cubicBezTo>
                  <a:cubicBezTo>
                    <a:pt x="19" y="648"/>
                    <a:pt x="0" y="629"/>
                    <a:pt x="8" y="637"/>
                  </a:cubicBezTo>
                  <a:cubicBezTo>
                    <a:pt x="8" y="636"/>
                    <a:pt x="8" y="636"/>
                    <a:pt x="8" y="636"/>
                  </a:cubicBezTo>
                  <a:cubicBezTo>
                    <a:pt x="8" y="613"/>
                    <a:pt x="8" y="591"/>
                    <a:pt x="8" y="567"/>
                  </a:cubicBezTo>
                  <a:cubicBezTo>
                    <a:pt x="8" y="571"/>
                    <a:pt x="9" y="573"/>
                    <a:pt x="9" y="569"/>
                  </a:cubicBezTo>
                  <a:cubicBezTo>
                    <a:pt x="8" y="564"/>
                    <a:pt x="8" y="564"/>
                    <a:pt x="8" y="564"/>
                  </a:cubicBezTo>
                  <a:cubicBezTo>
                    <a:pt x="9" y="563"/>
                    <a:pt x="9" y="563"/>
                    <a:pt x="9" y="563"/>
                  </a:cubicBezTo>
                  <a:cubicBezTo>
                    <a:pt x="8" y="560"/>
                    <a:pt x="8" y="557"/>
                    <a:pt x="7" y="560"/>
                  </a:cubicBezTo>
                  <a:cubicBezTo>
                    <a:pt x="6" y="499"/>
                    <a:pt x="9" y="440"/>
                    <a:pt x="8" y="381"/>
                  </a:cubicBezTo>
                  <a:cubicBezTo>
                    <a:pt x="9" y="367"/>
                    <a:pt x="9" y="347"/>
                    <a:pt x="8" y="332"/>
                  </a:cubicBezTo>
                  <a:cubicBezTo>
                    <a:pt x="10" y="286"/>
                    <a:pt x="12" y="246"/>
                    <a:pt x="11" y="200"/>
                  </a:cubicBezTo>
                  <a:cubicBezTo>
                    <a:pt x="11" y="200"/>
                    <a:pt x="15" y="206"/>
                    <a:pt x="1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58" name="Freeform 333"/>
            <p:cNvSpPr>
              <a:spLocks/>
            </p:cNvSpPr>
            <p:nvPr/>
          </p:nvSpPr>
          <p:spPr bwMode="gray">
            <a:xfrm>
              <a:off x="5517356" y="-1656555"/>
              <a:ext cx="26988" cy="7938"/>
            </a:xfrm>
            <a:custGeom>
              <a:avLst/>
              <a:gdLst>
                <a:gd name="T0" fmla="*/ 1 w 7"/>
                <a:gd name="T1" fmla="*/ 0 h 2"/>
                <a:gd name="T2" fmla="*/ 3 w 7"/>
                <a:gd name="T3" fmla="*/ 2 h 2"/>
                <a:gd name="T4" fmla="*/ 1 w 7"/>
                <a:gd name="T5" fmla="*/ 0 h 2"/>
              </a:gdLst>
              <a:ahLst/>
              <a:cxnLst>
                <a:cxn ang="0">
                  <a:pos x="T0" y="T1"/>
                </a:cxn>
                <a:cxn ang="0">
                  <a:pos x="T2" y="T3"/>
                </a:cxn>
                <a:cxn ang="0">
                  <a:pos x="T4" y="T5"/>
                </a:cxn>
              </a:cxnLst>
              <a:rect l="0" t="0" r="r" b="b"/>
              <a:pathLst>
                <a:path w="7" h="2">
                  <a:moveTo>
                    <a:pt x="1" y="0"/>
                  </a:moveTo>
                  <a:cubicBezTo>
                    <a:pt x="2" y="0"/>
                    <a:pt x="7" y="1"/>
                    <a:pt x="3" y="2"/>
                  </a:cubicBezTo>
                  <a:cubicBezTo>
                    <a:pt x="3" y="1"/>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59" name="Freeform 334"/>
            <p:cNvSpPr>
              <a:spLocks/>
            </p:cNvSpPr>
            <p:nvPr/>
          </p:nvSpPr>
          <p:spPr bwMode="gray">
            <a:xfrm>
              <a:off x="5712618" y="-1997868"/>
              <a:ext cx="4763" cy="15875"/>
            </a:xfrm>
            <a:custGeom>
              <a:avLst/>
              <a:gdLst>
                <a:gd name="T0" fmla="*/ 0 w 1"/>
                <a:gd name="T1" fmla="*/ 2 h 4"/>
                <a:gd name="T2" fmla="*/ 1 w 1"/>
                <a:gd name="T3" fmla="*/ 0 h 4"/>
                <a:gd name="T4" fmla="*/ 1 w 1"/>
                <a:gd name="T5" fmla="*/ 4 h 4"/>
                <a:gd name="T6" fmla="*/ 0 w 1"/>
                <a:gd name="T7" fmla="*/ 2 h 4"/>
              </a:gdLst>
              <a:ahLst/>
              <a:cxnLst>
                <a:cxn ang="0">
                  <a:pos x="T0" y="T1"/>
                </a:cxn>
                <a:cxn ang="0">
                  <a:pos x="T2" y="T3"/>
                </a:cxn>
                <a:cxn ang="0">
                  <a:pos x="T4" y="T5"/>
                </a:cxn>
                <a:cxn ang="0">
                  <a:pos x="T6" y="T7"/>
                </a:cxn>
              </a:cxnLst>
              <a:rect l="0" t="0" r="r" b="b"/>
              <a:pathLst>
                <a:path w="1" h="4">
                  <a:moveTo>
                    <a:pt x="0" y="2"/>
                  </a:moveTo>
                  <a:cubicBezTo>
                    <a:pt x="0" y="2"/>
                    <a:pt x="0" y="0"/>
                    <a:pt x="1" y="0"/>
                  </a:cubicBezTo>
                  <a:cubicBezTo>
                    <a:pt x="1" y="1"/>
                    <a:pt x="1" y="3"/>
                    <a:pt x="1" y="4"/>
                  </a:cubicBezTo>
                  <a:cubicBezTo>
                    <a:pt x="1" y="3"/>
                    <a:pt x="1"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60" name="Freeform 335"/>
            <p:cNvSpPr>
              <a:spLocks/>
            </p:cNvSpPr>
            <p:nvPr/>
          </p:nvSpPr>
          <p:spPr bwMode="gray">
            <a:xfrm>
              <a:off x="5709443" y="-2124868"/>
              <a:ext cx="7938" cy="47625"/>
            </a:xfrm>
            <a:custGeom>
              <a:avLst/>
              <a:gdLst>
                <a:gd name="T0" fmla="*/ 0 w 2"/>
                <a:gd name="T1" fmla="*/ 0 h 13"/>
                <a:gd name="T2" fmla="*/ 2 w 2"/>
                <a:gd name="T3" fmla="*/ 13 h 13"/>
                <a:gd name="T4" fmla="*/ 0 w 2"/>
                <a:gd name="T5" fmla="*/ 0 h 13"/>
              </a:gdLst>
              <a:ahLst/>
              <a:cxnLst>
                <a:cxn ang="0">
                  <a:pos x="T0" y="T1"/>
                </a:cxn>
                <a:cxn ang="0">
                  <a:pos x="T2" y="T3"/>
                </a:cxn>
                <a:cxn ang="0">
                  <a:pos x="T4" y="T5"/>
                </a:cxn>
              </a:cxnLst>
              <a:rect l="0" t="0" r="r" b="b"/>
              <a:pathLst>
                <a:path w="2" h="13">
                  <a:moveTo>
                    <a:pt x="0" y="0"/>
                  </a:moveTo>
                  <a:cubicBezTo>
                    <a:pt x="1" y="1"/>
                    <a:pt x="2" y="8"/>
                    <a:pt x="2" y="1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61" name="Freeform 336"/>
            <p:cNvSpPr>
              <a:spLocks/>
            </p:cNvSpPr>
            <p:nvPr/>
          </p:nvSpPr>
          <p:spPr bwMode="gray">
            <a:xfrm>
              <a:off x="5717381" y="-2259805"/>
              <a:ext cx="3175" cy="19050"/>
            </a:xfrm>
            <a:custGeom>
              <a:avLst/>
              <a:gdLst>
                <a:gd name="T0" fmla="*/ 0 w 1"/>
                <a:gd name="T1" fmla="*/ 3 h 5"/>
                <a:gd name="T2" fmla="*/ 1 w 1"/>
                <a:gd name="T3" fmla="*/ 4 h 5"/>
                <a:gd name="T4" fmla="*/ 0 w 1"/>
                <a:gd name="T5" fmla="*/ 3 h 5"/>
              </a:gdLst>
              <a:ahLst/>
              <a:cxnLst>
                <a:cxn ang="0">
                  <a:pos x="T0" y="T1"/>
                </a:cxn>
                <a:cxn ang="0">
                  <a:pos x="T2" y="T3"/>
                </a:cxn>
                <a:cxn ang="0">
                  <a:pos x="T4" y="T5"/>
                </a:cxn>
              </a:cxnLst>
              <a:rect l="0" t="0" r="r" b="b"/>
              <a:pathLst>
                <a:path w="1" h="5">
                  <a:moveTo>
                    <a:pt x="0" y="3"/>
                  </a:moveTo>
                  <a:cubicBezTo>
                    <a:pt x="1" y="0"/>
                    <a:pt x="1" y="0"/>
                    <a:pt x="1" y="4"/>
                  </a:cubicBezTo>
                  <a:cubicBezTo>
                    <a:pt x="1" y="5"/>
                    <a:pt x="1"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65" name="Freeform 337"/>
            <p:cNvSpPr>
              <a:spLocks/>
            </p:cNvSpPr>
            <p:nvPr/>
          </p:nvSpPr>
          <p:spPr bwMode="gray">
            <a:xfrm>
              <a:off x="5712618" y="-2278855"/>
              <a:ext cx="4763" cy="22225"/>
            </a:xfrm>
            <a:custGeom>
              <a:avLst/>
              <a:gdLst>
                <a:gd name="T0" fmla="*/ 0 w 1"/>
                <a:gd name="T1" fmla="*/ 5 h 6"/>
                <a:gd name="T2" fmla="*/ 0 w 1"/>
                <a:gd name="T3" fmla="*/ 0 h 6"/>
                <a:gd name="T4" fmla="*/ 0 w 1"/>
                <a:gd name="T5" fmla="*/ 5 h 6"/>
              </a:gdLst>
              <a:ahLst/>
              <a:cxnLst>
                <a:cxn ang="0">
                  <a:pos x="T0" y="T1"/>
                </a:cxn>
                <a:cxn ang="0">
                  <a:pos x="T2" y="T3"/>
                </a:cxn>
                <a:cxn ang="0">
                  <a:pos x="T4" y="T5"/>
                </a:cxn>
              </a:cxnLst>
              <a:rect l="0" t="0" r="r" b="b"/>
              <a:pathLst>
                <a:path w="1" h="6">
                  <a:moveTo>
                    <a:pt x="0" y="5"/>
                  </a:moveTo>
                  <a:cubicBezTo>
                    <a:pt x="0" y="2"/>
                    <a:pt x="0" y="1"/>
                    <a:pt x="0" y="0"/>
                  </a:cubicBezTo>
                  <a:cubicBezTo>
                    <a:pt x="0" y="0"/>
                    <a:pt x="1" y="6"/>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66" name="Freeform 338"/>
            <p:cNvSpPr>
              <a:spLocks/>
            </p:cNvSpPr>
            <p:nvPr/>
          </p:nvSpPr>
          <p:spPr bwMode="gray">
            <a:xfrm>
              <a:off x="5747543" y="-2166143"/>
              <a:ext cx="17463" cy="25400"/>
            </a:xfrm>
            <a:custGeom>
              <a:avLst/>
              <a:gdLst>
                <a:gd name="T0" fmla="*/ 2 w 5"/>
                <a:gd name="T1" fmla="*/ 1 h 7"/>
                <a:gd name="T2" fmla="*/ 5 w 5"/>
                <a:gd name="T3" fmla="*/ 7 h 7"/>
                <a:gd name="T4" fmla="*/ 2 w 5"/>
                <a:gd name="T5" fmla="*/ 1 h 7"/>
              </a:gdLst>
              <a:ahLst/>
              <a:cxnLst>
                <a:cxn ang="0">
                  <a:pos x="T0" y="T1"/>
                </a:cxn>
                <a:cxn ang="0">
                  <a:pos x="T2" y="T3"/>
                </a:cxn>
                <a:cxn ang="0">
                  <a:pos x="T4" y="T5"/>
                </a:cxn>
              </a:cxnLst>
              <a:rect l="0" t="0" r="r" b="b"/>
              <a:pathLst>
                <a:path w="5" h="7">
                  <a:moveTo>
                    <a:pt x="2" y="1"/>
                  </a:moveTo>
                  <a:cubicBezTo>
                    <a:pt x="3" y="2"/>
                    <a:pt x="5" y="5"/>
                    <a:pt x="5" y="7"/>
                  </a:cubicBezTo>
                  <a:cubicBezTo>
                    <a:pt x="5" y="5"/>
                    <a:pt x="0"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67" name="Freeform 339"/>
            <p:cNvSpPr>
              <a:spLocks/>
            </p:cNvSpPr>
            <p:nvPr/>
          </p:nvSpPr>
          <p:spPr bwMode="gray">
            <a:xfrm>
              <a:off x="5822156" y="-2058193"/>
              <a:ext cx="11113" cy="15875"/>
            </a:xfrm>
            <a:custGeom>
              <a:avLst/>
              <a:gdLst>
                <a:gd name="T0" fmla="*/ 1 w 3"/>
                <a:gd name="T1" fmla="*/ 0 h 4"/>
                <a:gd name="T2" fmla="*/ 2 w 3"/>
                <a:gd name="T3" fmla="*/ 2 h 4"/>
                <a:gd name="T4" fmla="*/ 0 w 3"/>
                <a:gd name="T5" fmla="*/ 1 h 4"/>
                <a:gd name="T6" fmla="*/ 1 w 3"/>
                <a:gd name="T7" fmla="*/ 0 h 4"/>
              </a:gdLst>
              <a:ahLst/>
              <a:cxnLst>
                <a:cxn ang="0">
                  <a:pos x="T0" y="T1"/>
                </a:cxn>
                <a:cxn ang="0">
                  <a:pos x="T2" y="T3"/>
                </a:cxn>
                <a:cxn ang="0">
                  <a:pos x="T4" y="T5"/>
                </a:cxn>
                <a:cxn ang="0">
                  <a:pos x="T6" y="T7"/>
                </a:cxn>
              </a:cxnLst>
              <a:rect l="0" t="0" r="r" b="b"/>
              <a:pathLst>
                <a:path w="3" h="4">
                  <a:moveTo>
                    <a:pt x="1" y="0"/>
                  </a:moveTo>
                  <a:cubicBezTo>
                    <a:pt x="1" y="1"/>
                    <a:pt x="1" y="1"/>
                    <a:pt x="2" y="2"/>
                  </a:cubicBezTo>
                  <a:cubicBezTo>
                    <a:pt x="3" y="4"/>
                    <a:pt x="1" y="2"/>
                    <a:pt x="0"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68" name="Freeform 340"/>
            <p:cNvSpPr>
              <a:spLocks/>
            </p:cNvSpPr>
            <p:nvPr/>
          </p:nvSpPr>
          <p:spPr bwMode="gray">
            <a:xfrm>
              <a:off x="7055643" y="-824705"/>
              <a:ext cx="3175" cy="15875"/>
            </a:xfrm>
            <a:custGeom>
              <a:avLst/>
              <a:gdLst>
                <a:gd name="T0" fmla="*/ 2 w 2"/>
                <a:gd name="T1" fmla="*/ 10 h 10"/>
                <a:gd name="T2" fmla="*/ 0 w 2"/>
                <a:gd name="T3" fmla="*/ 0 h 10"/>
                <a:gd name="T4" fmla="*/ 2 w 2"/>
                <a:gd name="T5" fmla="*/ 3 h 10"/>
                <a:gd name="T6" fmla="*/ 2 w 2"/>
                <a:gd name="T7" fmla="*/ 10 h 10"/>
              </a:gdLst>
              <a:ahLst/>
              <a:cxnLst>
                <a:cxn ang="0">
                  <a:pos x="T0" y="T1"/>
                </a:cxn>
                <a:cxn ang="0">
                  <a:pos x="T2" y="T3"/>
                </a:cxn>
                <a:cxn ang="0">
                  <a:pos x="T4" y="T5"/>
                </a:cxn>
                <a:cxn ang="0">
                  <a:pos x="T6" y="T7"/>
                </a:cxn>
              </a:cxnLst>
              <a:rect l="0" t="0" r="r" b="b"/>
              <a:pathLst>
                <a:path w="2" h="10">
                  <a:moveTo>
                    <a:pt x="2" y="10"/>
                  </a:moveTo>
                  <a:lnTo>
                    <a:pt x="0" y="0"/>
                  </a:lnTo>
                  <a:lnTo>
                    <a:pt x="2" y="3"/>
                  </a:lnTo>
                  <a:lnTo>
                    <a:pt x="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69" name="Freeform 341"/>
            <p:cNvSpPr>
              <a:spLocks/>
            </p:cNvSpPr>
            <p:nvPr/>
          </p:nvSpPr>
          <p:spPr bwMode="gray">
            <a:xfrm>
              <a:off x="6893718" y="8732"/>
              <a:ext cx="15875" cy="6350"/>
            </a:xfrm>
            <a:custGeom>
              <a:avLst/>
              <a:gdLst>
                <a:gd name="T0" fmla="*/ 4 w 4"/>
                <a:gd name="T1" fmla="*/ 1 h 2"/>
                <a:gd name="T2" fmla="*/ 1 w 4"/>
                <a:gd name="T3" fmla="*/ 0 h 2"/>
                <a:gd name="T4" fmla="*/ 4 w 4"/>
                <a:gd name="T5" fmla="*/ 1 h 2"/>
              </a:gdLst>
              <a:ahLst/>
              <a:cxnLst>
                <a:cxn ang="0">
                  <a:pos x="T0" y="T1"/>
                </a:cxn>
                <a:cxn ang="0">
                  <a:pos x="T2" y="T3"/>
                </a:cxn>
                <a:cxn ang="0">
                  <a:pos x="T4" y="T5"/>
                </a:cxn>
              </a:cxnLst>
              <a:rect l="0" t="0" r="r" b="b"/>
              <a:pathLst>
                <a:path w="4" h="2">
                  <a:moveTo>
                    <a:pt x="4" y="1"/>
                  </a:moveTo>
                  <a:cubicBezTo>
                    <a:pt x="0" y="2"/>
                    <a:pt x="1" y="0"/>
                    <a:pt x="1" y="0"/>
                  </a:cubicBezTo>
                  <a:cubicBezTo>
                    <a:pt x="4" y="0"/>
                    <a:pt x="0"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sp>
          <p:nvSpPr>
            <p:cNvPr id="70" name="Freeform 342"/>
            <p:cNvSpPr>
              <a:spLocks/>
            </p:cNvSpPr>
            <p:nvPr/>
          </p:nvSpPr>
          <p:spPr bwMode="gray">
            <a:xfrm>
              <a:off x="6365081" y="27782"/>
              <a:ext cx="4763" cy="3175"/>
            </a:xfrm>
            <a:custGeom>
              <a:avLst/>
              <a:gdLst>
                <a:gd name="T0" fmla="*/ 0 w 3"/>
                <a:gd name="T1" fmla="*/ 0 h 2"/>
                <a:gd name="T2" fmla="*/ 3 w 3"/>
                <a:gd name="T3" fmla="*/ 0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lnTo>
                    <a:pt x="3" y="0"/>
                  </a:lnTo>
                  <a:lnTo>
                    <a:pt x="3"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44000" rIns="91440" bIns="45720" numCol="1" anchor="t" anchorCtr="0" compatLnSpc="1">
              <a:prstTxWarp prst="textNoShape">
                <a:avLst/>
              </a:prstTxWarp>
            </a:bodyPr>
            <a:lstStyle/>
            <a:p>
              <a:endParaRPr lang="en-US" sz="1200" dirty="0"/>
            </a:p>
          </p:txBody>
        </p:sp>
      </p:grpSp>
      <p:grpSp>
        <p:nvGrpSpPr>
          <p:cNvPr id="138" name="Gruppieren 748"/>
          <p:cNvGrpSpPr/>
          <p:nvPr/>
        </p:nvGrpSpPr>
        <p:grpSpPr bwMode="gray">
          <a:xfrm>
            <a:off x="8948641" y="3403685"/>
            <a:ext cx="1003586" cy="1374105"/>
            <a:chOff x="1359847" y="-2590006"/>
            <a:chExt cx="2051050" cy="2808288"/>
          </a:xfrm>
          <a:solidFill>
            <a:schemeClr val="accent1">
              <a:alpha val="25000"/>
            </a:schemeClr>
          </a:solidFill>
        </p:grpSpPr>
        <p:sp>
          <p:nvSpPr>
            <p:cNvPr id="49" name="Freeform 315"/>
            <p:cNvSpPr>
              <a:spLocks/>
            </p:cNvSpPr>
            <p:nvPr/>
          </p:nvSpPr>
          <p:spPr bwMode="gray">
            <a:xfrm>
              <a:off x="2410861" y="-2498724"/>
              <a:ext cx="914400" cy="715963"/>
            </a:xfrm>
            <a:custGeom>
              <a:avLst/>
              <a:gdLst>
                <a:gd name="T0" fmla="*/ 9 w 244"/>
                <a:gd name="T1" fmla="*/ 191 h 191"/>
                <a:gd name="T2" fmla="*/ 7 w 244"/>
                <a:gd name="T3" fmla="*/ 191 h 191"/>
                <a:gd name="T4" fmla="*/ 3 w 244"/>
                <a:gd name="T5" fmla="*/ 188 h 191"/>
                <a:gd name="T6" fmla="*/ 34 w 244"/>
                <a:gd name="T7" fmla="*/ 158 h 191"/>
                <a:gd name="T8" fmla="*/ 97 w 244"/>
                <a:gd name="T9" fmla="*/ 116 h 191"/>
                <a:gd name="T10" fmla="*/ 94 w 244"/>
                <a:gd name="T11" fmla="*/ 114 h 191"/>
                <a:gd name="T12" fmla="*/ 116 w 244"/>
                <a:gd name="T13" fmla="*/ 88 h 191"/>
                <a:gd name="T14" fmla="*/ 164 w 244"/>
                <a:gd name="T15" fmla="*/ 54 h 191"/>
                <a:gd name="T16" fmla="*/ 220 w 244"/>
                <a:gd name="T17" fmla="*/ 12 h 191"/>
                <a:gd name="T18" fmla="*/ 223 w 244"/>
                <a:gd name="T19" fmla="*/ 7 h 191"/>
                <a:gd name="T20" fmla="*/ 224 w 244"/>
                <a:gd name="T21" fmla="*/ 6 h 191"/>
                <a:gd name="T22" fmla="*/ 227 w 244"/>
                <a:gd name="T23" fmla="*/ 4 h 191"/>
                <a:gd name="T24" fmla="*/ 237 w 244"/>
                <a:gd name="T25" fmla="*/ 1 h 191"/>
                <a:gd name="T26" fmla="*/ 241 w 244"/>
                <a:gd name="T27" fmla="*/ 4 h 191"/>
                <a:gd name="T28" fmla="*/ 218 w 244"/>
                <a:gd name="T29" fmla="*/ 29 h 191"/>
                <a:gd name="T30" fmla="*/ 184 w 244"/>
                <a:gd name="T31" fmla="*/ 54 h 191"/>
                <a:gd name="T32" fmla="*/ 194 w 244"/>
                <a:gd name="T33" fmla="*/ 51 h 191"/>
                <a:gd name="T34" fmla="*/ 197 w 244"/>
                <a:gd name="T35" fmla="*/ 54 h 191"/>
                <a:gd name="T36" fmla="*/ 169 w 244"/>
                <a:gd name="T37" fmla="*/ 83 h 191"/>
                <a:gd name="T38" fmla="*/ 157 w 244"/>
                <a:gd name="T39" fmla="*/ 90 h 191"/>
                <a:gd name="T40" fmla="*/ 181 w 244"/>
                <a:gd name="T41" fmla="*/ 80 h 191"/>
                <a:gd name="T42" fmla="*/ 185 w 244"/>
                <a:gd name="T43" fmla="*/ 83 h 191"/>
                <a:gd name="T44" fmla="*/ 183 w 244"/>
                <a:gd name="T45" fmla="*/ 91 h 191"/>
                <a:gd name="T46" fmla="*/ 180 w 244"/>
                <a:gd name="T47" fmla="*/ 92 h 191"/>
                <a:gd name="T48" fmla="*/ 97 w 244"/>
                <a:gd name="T49" fmla="*/ 141 h 191"/>
                <a:gd name="T50" fmla="*/ 9 w 244"/>
                <a:gd name="T5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4" h="191">
                  <a:moveTo>
                    <a:pt x="9" y="191"/>
                  </a:moveTo>
                  <a:cubicBezTo>
                    <a:pt x="8" y="191"/>
                    <a:pt x="8" y="191"/>
                    <a:pt x="7" y="191"/>
                  </a:cubicBezTo>
                  <a:cubicBezTo>
                    <a:pt x="6" y="190"/>
                    <a:pt x="4" y="189"/>
                    <a:pt x="3" y="188"/>
                  </a:cubicBezTo>
                  <a:cubicBezTo>
                    <a:pt x="0" y="182"/>
                    <a:pt x="2" y="179"/>
                    <a:pt x="34" y="158"/>
                  </a:cubicBezTo>
                  <a:cubicBezTo>
                    <a:pt x="51" y="146"/>
                    <a:pt x="74" y="131"/>
                    <a:pt x="97" y="116"/>
                  </a:cubicBezTo>
                  <a:cubicBezTo>
                    <a:pt x="96" y="115"/>
                    <a:pt x="95" y="115"/>
                    <a:pt x="94" y="114"/>
                  </a:cubicBezTo>
                  <a:cubicBezTo>
                    <a:pt x="91" y="108"/>
                    <a:pt x="94" y="105"/>
                    <a:pt x="116" y="88"/>
                  </a:cubicBezTo>
                  <a:cubicBezTo>
                    <a:pt x="129" y="79"/>
                    <a:pt x="147" y="66"/>
                    <a:pt x="164" y="54"/>
                  </a:cubicBezTo>
                  <a:cubicBezTo>
                    <a:pt x="184" y="39"/>
                    <a:pt x="207" y="22"/>
                    <a:pt x="220" y="12"/>
                  </a:cubicBezTo>
                  <a:cubicBezTo>
                    <a:pt x="220" y="10"/>
                    <a:pt x="221" y="8"/>
                    <a:pt x="223" y="7"/>
                  </a:cubicBezTo>
                  <a:cubicBezTo>
                    <a:pt x="224" y="6"/>
                    <a:pt x="224" y="6"/>
                    <a:pt x="224" y="6"/>
                  </a:cubicBezTo>
                  <a:cubicBezTo>
                    <a:pt x="225" y="6"/>
                    <a:pt x="226" y="5"/>
                    <a:pt x="227" y="4"/>
                  </a:cubicBezTo>
                  <a:cubicBezTo>
                    <a:pt x="233" y="1"/>
                    <a:pt x="234" y="0"/>
                    <a:pt x="237" y="1"/>
                  </a:cubicBezTo>
                  <a:cubicBezTo>
                    <a:pt x="238" y="1"/>
                    <a:pt x="240" y="2"/>
                    <a:pt x="241" y="4"/>
                  </a:cubicBezTo>
                  <a:cubicBezTo>
                    <a:pt x="244" y="9"/>
                    <a:pt x="240" y="12"/>
                    <a:pt x="218" y="29"/>
                  </a:cubicBezTo>
                  <a:cubicBezTo>
                    <a:pt x="209" y="36"/>
                    <a:pt x="197" y="45"/>
                    <a:pt x="184" y="54"/>
                  </a:cubicBezTo>
                  <a:cubicBezTo>
                    <a:pt x="191" y="50"/>
                    <a:pt x="192" y="51"/>
                    <a:pt x="194" y="51"/>
                  </a:cubicBezTo>
                  <a:cubicBezTo>
                    <a:pt x="195" y="51"/>
                    <a:pt x="197" y="53"/>
                    <a:pt x="197" y="54"/>
                  </a:cubicBezTo>
                  <a:cubicBezTo>
                    <a:pt x="201" y="60"/>
                    <a:pt x="198" y="63"/>
                    <a:pt x="169" y="83"/>
                  </a:cubicBezTo>
                  <a:cubicBezTo>
                    <a:pt x="165" y="85"/>
                    <a:pt x="161" y="88"/>
                    <a:pt x="157" y="90"/>
                  </a:cubicBezTo>
                  <a:cubicBezTo>
                    <a:pt x="176" y="80"/>
                    <a:pt x="179" y="79"/>
                    <a:pt x="181" y="80"/>
                  </a:cubicBezTo>
                  <a:cubicBezTo>
                    <a:pt x="183" y="80"/>
                    <a:pt x="184" y="81"/>
                    <a:pt x="185" y="83"/>
                  </a:cubicBezTo>
                  <a:cubicBezTo>
                    <a:pt x="187" y="86"/>
                    <a:pt x="186" y="89"/>
                    <a:pt x="183" y="91"/>
                  </a:cubicBezTo>
                  <a:cubicBezTo>
                    <a:pt x="182" y="92"/>
                    <a:pt x="181" y="92"/>
                    <a:pt x="180" y="92"/>
                  </a:cubicBezTo>
                  <a:cubicBezTo>
                    <a:pt x="172" y="95"/>
                    <a:pt x="130" y="120"/>
                    <a:pt x="97" y="141"/>
                  </a:cubicBezTo>
                  <a:cubicBezTo>
                    <a:pt x="25" y="185"/>
                    <a:pt x="14" y="191"/>
                    <a:pt x="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216000" rIns="91440" bIns="45720" numCol="1" anchor="t" anchorCtr="0" compatLnSpc="1">
              <a:prstTxWarp prst="textNoShape">
                <a:avLst/>
              </a:prstTxWarp>
            </a:bodyPr>
            <a:lstStyle/>
            <a:p>
              <a:endParaRPr lang="en-US" sz="1200" dirty="0"/>
            </a:p>
          </p:txBody>
        </p:sp>
        <p:sp>
          <p:nvSpPr>
            <p:cNvPr id="50" name="Freeform 316"/>
            <p:cNvSpPr>
              <a:spLocks noEditPoints="1"/>
            </p:cNvSpPr>
            <p:nvPr/>
          </p:nvSpPr>
          <p:spPr bwMode="gray">
            <a:xfrm>
              <a:off x="1359847" y="-2042318"/>
              <a:ext cx="1814513" cy="2252663"/>
            </a:xfrm>
            <a:custGeom>
              <a:avLst/>
              <a:gdLst>
                <a:gd name="T0" fmla="*/ 94 w 484"/>
                <a:gd name="T1" fmla="*/ 553 h 601"/>
                <a:gd name="T2" fmla="*/ 42 w 484"/>
                <a:gd name="T3" fmla="*/ 556 h 601"/>
                <a:gd name="T4" fmla="*/ 61 w 484"/>
                <a:gd name="T5" fmla="*/ 505 h 601"/>
                <a:gd name="T6" fmla="*/ 18 w 484"/>
                <a:gd name="T7" fmla="*/ 501 h 601"/>
                <a:gd name="T8" fmla="*/ 28 w 484"/>
                <a:gd name="T9" fmla="*/ 455 h 601"/>
                <a:gd name="T10" fmla="*/ 39 w 484"/>
                <a:gd name="T11" fmla="*/ 419 h 601"/>
                <a:gd name="T12" fmla="*/ 76 w 484"/>
                <a:gd name="T13" fmla="*/ 355 h 601"/>
                <a:gd name="T14" fmla="*/ 12 w 484"/>
                <a:gd name="T15" fmla="*/ 360 h 601"/>
                <a:gd name="T16" fmla="*/ 37 w 484"/>
                <a:gd name="T17" fmla="*/ 312 h 601"/>
                <a:gd name="T18" fmla="*/ 40 w 484"/>
                <a:gd name="T19" fmla="*/ 284 h 601"/>
                <a:gd name="T20" fmla="*/ 48 w 484"/>
                <a:gd name="T21" fmla="*/ 236 h 601"/>
                <a:gd name="T22" fmla="*/ 16 w 484"/>
                <a:gd name="T23" fmla="*/ 220 h 601"/>
                <a:gd name="T24" fmla="*/ 41 w 484"/>
                <a:gd name="T25" fmla="*/ 168 h 601"/>
                <a:gd name="T26" fmla="*/ 75 w 484"/>
                <a:gd name="T27" fmla="*/ 123 h 601"/>
                <a:gd name="T28" fmla="*/ 21 w 484"/>
                <a:gd name="T29" fmla="*/ 124 h 601"/>
                <a:gd name="T30" fmla="*/ 21 w 484"/>
                <a:gd name="T31" fmla="*/ 83 h 601"/>
                <a:gd name="T32" fmla="*/ 15 w 484"/>
                <a:gd name="T33" fmla="*/ 73 h 601"/>
                <a:gd name="T34" fmla="*/ 40 w 484"/>
                <a:gd name="T35" fmla="*/ 83 h 601"/>
                <a:gd name="T36" fmla="*/ 71 w 484"/>
                <a:gd name="T37" fmla="*/ 88 h 601"/>
                <a:gd name="T38" fmla="*/ 169 w 484"/>
                <a:gd name="T39" fmla="*/ 56 h 601"/>
                <a:gd name="T40" fmla="*/ 203 w 484"/>
                <a:gd name="T41" fmla="*/ 64 h 601"/>
                <a:gd name="T42" fmla="*/ 245 w 484"/>
                <a:gd name="T43" fmla="*/ 59 h 601"/>
                <a:gd name="T44" fmla="*/ 289 w 484"/>
                <a:gd name="T45" fmla="*/ 62 h 601"/>
                <a:gd name="T46" fmla="*/ 216 w 484"/>
                <a:gd name="T47" fmla="*/ 122 h 601"/>
                <a:gd name="T48" fmla="*/ 417 w 484"/>
                <a:gd name="T49" fmla="*/ 37 h 601"/>
                <a:gd name="T50" fmla="*/ 404 w 484"/>
                <a:gd name="T51" fmla="*/ 79 h 601"/>
                <a:gd name="T52" fmla="*/ 450 w 484"/>
                <a:gd name="T53" fmla="*/ 79 h 601"/>
                <a:gd name="T54" fmla="*/ 439 w 484"/>
                <a:gd name="T55" fmla="*/ 125 h 601"/>
                <a:gd name="T56" fmla="*/ 449 w 484"/>
                <a:gd name="T57" fmla="*/ 154 h 601"/>
                <a:gd name="T58" fmla="*/ 462 w 484"/>
                <a:gd name="T59" fmla="*/ 169 h 601"/>
                <a:gd name="T60" fmla="*/ 440 w 484"/>
                <a:gd name="T61" fmla="*/ 218 h 601"/>
                <a:gd name="T62" fmla="*/ 466 w 484"/>
                <a:gd name="T63" fmla="*/ 237 h 601"/>
                <a:gd name="T64" fmla="*/ 459 w 484"/>
                <a:gd name="T65" fmla="*/ 284 h 601"/>
                <a:gd name="T66" fmla="*/ 457 w 484"/>
                <a:gd name="T67" fmla="*/ 323 h 601"/>
                <a:gd name="T68" fmla="*/ 428 w 484"/>
                <a:gd name="T69" fmla="*/ 364 h 601"/>
                <a:gd name="T70" fmla="*/ 480 w 484"/>
                <a:gd name="T71" fmla="*/ 368 h 601"/>
                <a:gd name="T72" fmla="*/ 423 w 484"/>
                <a:gd name="T73" fmla="*/ 437 h 601"/>
                <a:gd name="T74" fmla="*/ 461 w 484"/>
                <a:gd name="T75" fmla="*/ 450 h 601"/>
                <a:gd name="T76" fmla="*/ 400 w 484"/>
                <a:gd name="T77" fmla="*/ 524 h 601"/>
                <a:gd name="T78" fmla="*/ 450 w 484"/>
                <a:gd name="T79" fmla="*/ 520 h 601"/>
                <a:gd name="T80" fmla="*/ 449 w 484"/>
                <a:gd name="T81" fmla="*/ 564 h 601"/>
                <a:gd name="T82" fmla="*/ 469 w 484"/>
                <a:gd name="T83" fmla="*/ 567 h 601"/>
                <a:gd name="T84" fmla="*/ 438 w 484"/>
                <a:gd name="T85" fmla="*/ 560 h 601"/>
                <a:gd name="T86" fmla="*/ 396 w 484"/>
                <a:gd name="T87" fmla="*/ 563 h 601"/>
                <a:gd name="T88" fmla="*/ 370 w 484"/>
                <a:gd name="T89" fmla="*/ 557 h 601"/>
                <a:gd name="T90" fmla="*/ 351 w 484"/>
                <a:gd name="T91" fmla="*/ 542 h 601"/>
                <a:gd name="T92" fmla="*/ 235 w 484"/>
                <a:gd name="T93" fmla="*/ 586 h 601"/>
                <a:gd name="T94" fmla="*/ 165 w 484"/>
                <a:gd name="T95" fmla="*/ 596 h 601"/>
                <a:gd name="T96" fmla="*/ 166 w 484"/>
                <a:gd name="T97" fmla="*/ 559 h 601"/>
                <a:gd name="T98" fmla="*/ 461 w 484"/>
                <a:gd name="T99" fmla="*/ 565 h 601"/>
                <a:gd name="T100" fmla="*/ 235 w 484"/>
                <a:gd name="T101" fmla="*/ 389 h 601"/>
                <a:gd name="T102" fmla="*/ 119 w 484"/>
                <a:gd name="T103" fmla="*/ 296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4" h="601">
                  <a:moveTo>
                    <a:pt x="49" y="600"/>
                  </a:moveTo>
                  <a:cubicBezTo>
                    <a:pt x="48" y="600"/>
                    <a:pt x="48" y="600"/>
                    <a:pt x="47" y="600"/>
                  </a:cubicBezTo>
                  <a:cubicBezTo>
                    <a:pt x="46" y="600"/>
                    <a:pt x="44" y="599"/>
                    <a:pt x="43" y="597"/>
                  </a:cubicBezTo>
                  <a:cubicBezTo>
                    <a:pt x="40" y="591"/>
                    <a:pt x="45" y="586"/>
                    <a:pt x="62" y="574"/>
                  </a:cubicBezTo>
                  <a:cubicBezTo>
                    <a:pt x="70" y="569"/>
                    <a:pt x="81" y="562"/>
                    <a:pt x="94" y="553"/>
                  </a:cubicBezTo>
                  <a:cubicBezTo>
                    <a:pt x="56" y="575"/>
                    <a:pt x="47" y="579"/>
                    <a:pt x="43" y="578"/>
                  </a:cubicBezTo>
                  <a:cubicBezTo>
                    <a:pt x="41" y="578"/>
                    <a:pt x="39" y="576"/>
                    <a:pt x="39" y="575"/>
                  </a:cubicBezTo>
                  <a:cubicBezTo>
                    <a:pt x="35" y="569"/>
                    <a:pt x="40" y="564"/>
                    <a:pt x="58" y="552"/>
                  </a:cubicBezTo>
                  <a:cubicBezTo>
                    <a:pt x="59" y="551"/>
                    <a:pt x="60" y="550"/>
                    <a:pt x="61" y="550"/>
                  </a:cubicBezTo>
                  <a:cubicBezTo>
                    <a:pt x="50" y="555"/>
                    <a:pt x="45" y="557"/>
                    <a:pt x="42" y="556"/>
                  </a:cubicBezTo>
                  <a:cubicBezTo>
                    <a:pt x="41" y="556"/>
                    <a:pt x="39" y="555"/>
                    <a:pt x="38" y="553"/>
                  </a:cubicBezTo>
                  <a:cubicBezTo>
                    <a:pt x="36" y="549"/>
                    <a:pt x="34" y="547"/>
                    <a:pt x="63" y="528"/>
                  </a:cubicBezTo>
                  <a:cubicBezTo>
                    <a:pt x="24" y="551"/>
                    <a:pt x="13" y="556"/>
                    <a:pt x="9" y="555"/>
                  </a:cubicBezTo>
                  <a:cubicBezTo>
                    <a:pt x="7" y="554"/>
                    <a:pt x="6" y="553"/>
                    <a:pt x="5" y="552"/>
                  </a:cubicBezTo>
                  <a:cubicBezTo>
                    <a:pt x="2" y="546"/>
                    <a:pt x="0" y="544"/>
                    <a:pt x="61" y="505"/>
                  </a:cubicBezTo>
                  <a:cubicBezTo>
                    <a:pt x="46" y="513"/>
                    <a:pt x="38" y="516"/>
                    <a:pt x="35" y="515"/>
                  </a:cubicBezTo>
                  <a:cubicBezTo>
                    <a:pt x="33" y="515"/>
                    <a:pt x="31" y="514"/>
                    <a:pt x="31" y="512"/>
                  </a:cubicBezTo>
                  <a:cubicBezTo>
                    <a:pt x="27" y="506"/>
                    <a:pt x="32" y="501"/>
                    <a:pt x="50" y="489"/>
                  </a:cubicBezTo>
                  <a:cubicBezTo>
                    <a:pt x="54" y="486"/>
                    <a:pt x="58" y="483"/>
                    <a:pt x="63" y="480"/>
                  </a:cubicBezTo>
                  <a:cubicBezTo>
                    <a:pt x="33" y="497"/>
                    <a:pt x="22" y="502"/>
                    <a:pt x="18" y="501"/>
                  </a:cubicBezTo>
                  <a:cubicBezTo>
                    <a:pt x="17" y="500"/>
                    <a:pt x="15" y="499"/>
                    <a:pt x="14" y="498"/>
                  </a:cubicBezTo>
                  <a:cubicBezTo>
                    <a:pt x="12" y="493"/>
                    <a:pt x="10" y="490"/>
                    <a:pt x="54" y="462"/>
                  </a:cubicBezTo>
                  <a:cubicBezTo>
                    <a:pt x="33" y="473"/>
                    <a:pt x="24" y="477"/>
                    <a:pt x="21" y="476"/>
                  </a:cubicBezTo>
                  <a:cubicBezTo>
                    <a:pt x="19" y="475"/>
                    <a:pt x="18" y="474"/>
                    <a:pt x="17" y="473"/>
                  </a:cubicBezTo>
                  <a:cubicBezTo>
                    <a:pt x="14" y="468"/>
                    <a:pt x="17" y="463"/>
                    <a:pt x="28" y="455"/>
                  </a:cubicBezTo>
                  <a:cubicBezTo>
                    <a:pt x="18" y="460"/>
                    <a:pt x="13" y="462"/>
                    <a:pt x="10" y="461"/>
                  </a:cubicBezTo>
                  <a:cubicBezTo>
                    <a:pt x="8" y="461"/>
                    <a:pt x="7" y="459"/>
                    <a:pt x="6" y="458"/>
                  </a:cubicBezTo>
                  <a:cubicBezTo>
                    <a:pt x="2" y="452"/>
                    <a:pt x="8" y="446"/>
                    <a:pt x="25" y="435"/>
                  </a:cubicBezTo>
                  <a:cubicBezTo>
                    <a:pt x="33" y="429"/>
                    <a:pt x="44" y="422"/>
                    <a:pt x="59" y="413"/>
                  </a:cubicBezTo>
                  <a:cubicBezTo>
                    <a:pt x="48" y="418"/>
                    <a:pt x="42" y="420"/>
                    <a:pt x="39" y="419"/>
                  </a:cubicBezTo>
                  <a:cubicBezTo>
                    <a:pt x="37" y="419"/>
                    <a:pt x="36" y="418"/>
                    <a:pt x="35" y="416"/>
                  </a:cubicBezTo>
                  <a:cubicBezTo>
                    <a:pt x="32" y="411"/>
                    <a:pt x="36" y="406"/>
                    <a:pt x="49" y="396"/>
                  </a:cubicBezTo>
                  <a:cubicBezTo>
                    <a:pt x="29" y="407"/>
                    <a:pt x="20" y="410"/>
                    <a:pt x="17" y="409"/>
                  </a:cubicBezTo>
                  <a:cubicBezTo>
                    <a:pt x="15" y="409"/>
                    <a:pt x="13" y="408"/>
                    <a:pt x="12" y="406"/>
                  </a:cubicBezTo>
                  <a:cubicBezTo>
                    <a:pt x="9" y="400"/>
                    <a:pt x="8" y="398"/>
                    <a:pt x="76" y="355"/>
                  </a:cubicBezTo>
                  <a:cubicBezTo>
                    <a:pt x="52" y="368"/>
                    <a:pt x="44" y="372"/>
                    <a:pt x="40" y="371"/>
                  </a:cubicBezTo>
                  <a:cubicBezTo>
                    <a:pt x="39" y="371"/>
                    <a:pt x="37" y="369"/>
                    <a:pt x="36" y="368"/>
                  </a:cubicBezTo>
                  <a:cubicBezTo>
                    <a:pt x="33" y="363"/>
                    <a:pt x="37" y="358"/>
                    <a:pt x="47" y="351"/>
                  </a:cubicBezTo>
                  <a:cubicBezTo>
                    <a:pt x="29" y="360"/>
                    <a:pt x="20" y="364"/>
                    <a:pt x="16" y="363"/>
                  </a:cubicBezTo>
                  <a:cubicBezTo>
                    <a:pt x="15" y="362"/>
                    <a:pt x="13" y="361"/>
                    <a:pt x="12" y="360"/>
                  </a:cubicBezTo>
                  <a:cubicBezTo>
                    <a:pt x="9" y="353"/>
                    <a:pt x="15" y="348"/>
                    <a:pt x="32" y="336"/>
                  </a:cubicBezTo>
                  <a:cubicBezTo>
                    <a:pt x="34" y="335"/>
                    <a:pt x="37" y="333"/>
                    <a:pt x="40" y="331"/>
                  </a:cubicBezTo>
                  <a:cubicBezTo>
                    <a:pt x="34" y="334"/>
                    <a:pt x="30" y="334"/>
                    <a:pt x="28" y="334"/>
                  </a:cubicBezTo>
                  <a:cubicBezTo>
                    <a:pt x="26" y="333"/>
                    <a:pt x="25" y="332"/>
                    <a:pt x="24" y="331"/>
                  </a:cubicBezTo>
                  <a:cubicBezTo>
                    <a:pt x="22" y="327"/>
                    <a:pt x="20" y="325"/>
                    <a:pt x="37" y="312"/>
                  </a:cubicBezTo>
                  <a:cubicBezTo>
                    <a:pt x="27" y="317"/>
                    <a:pt x="22" y="319"/>
                    <a:pt x="19" y="318"/>
                  </a:cubicBezTo>
                  <a:cubicBezTo>
                    <a:pt x="18" y="317"/>
                    <a:pt x="16" y="316"/>
                    <a:pt x="15" y="315"/>
                  </a:cubicBezTo>
                  <a:cubicBezTo>
                    <a:pt x="12" y="308"/>
                    <a:pt x="18" y="303"/>
                    <a:pt x="33" y="293"/>
                  </a:cubicBezTo>
                  <a:cubicBezTo>
                    <a:pt x="37" y="290"/>
                    <a:pt x="42" y="286"/>
                    <a:pt x="48" y="282"/>
                  </a:cubicBezTo>
                  <a:cubicBezTo>
                    <a:pt x="44" y="284"/>
                    <a:pt x="41" y="284"/>
                    <a:pt x="40" y="284"/>
                  </a:cubicBezTo>
                  <a:cubicBezTo>
                    <a:pt x="38" y="283"/>
                    <a:pt x="37" y="282"/>
                    <a:pt x="36" y="281"/>
                  </a:cubicBezTo>
                  <a:cubicBezTo>
                    <a:pt x="32" y="275"/>
                    <a:pt x="31" y="272"/>
                    <a:pt x="120" y="217"/>
                  </a:cubicBezTo>
                  <a:cubicBezTo>
                    <a:pt x="37" y="267"/>
                    <a:pt x="18" y="277"/>
                    <a:pt x="12" y="276"/>
                  </a:cubicBezTo>
                  <a:cubicBezTo>
                    <a:pt x="11" y="275"/>
                    <a:pt x="9" y="274"/>
                    <a:pt x="8" y="273"/>
                  </a:cubicBezTo>
                  <a:cubicBezTo>
                    <a:pt x="5" y="268"/>
                    <a:pt x="4" y="265"/>
                    <a:pt x="48" y="236"/>
                  </a:cubicBezTo>
                  <a:cubicBezTo>
                    <a:pt x="23" y="250"/>
                    <a:pt x="15" y="253"/>
                    <a:pt x="12" y="252"/>
                  </a:cubicBezTo>
                  <a:cubicBezTo>
                    <a:pt x="11" y="252"/>
                    <a:pt x="9" y="251"/>
                    <a:pt x="8" y="249"/>
                  </a:cubicBezTo>
                  <a:cubicBezTo>
                    <a:pt x="5" y="243"/>
                    <a:pt x="3" y="241"/>
                    <a:pt x="81" y="191"/>
                  </a:cubicBezTo>
                  <a:cubicBezTo>
                    <a:pt x="28" y="223"/>
                    <a:pt x="24" y="224"/>
                    <a:pt x="20" y="223"/>
                  </a:cubicBezTo>
                  <a:cubicBezTo>
                    <a:pt x="19" y="223"/>
                    <a:pt x="17" y="221"/>
                    <a:pt x="16" y="220"/>
                  </a:cubicBezTo>
                  <a:cubicBezTo>
                    <a:pt x="13" y="214"/>
                    <a:pt x="14" y="212"/>
                    <a:pt x="55" y="184"/>
                  </a:cubicBezTo>
                  <a:cubicBezTo>
                    <a:pt x="61" y="180"/>
                    <a:pt x="67" y="176"/>
                    <a:pt x="74" y="171"/>
                  </a:cubicBezTo>
                  <a:cubicBezTo>
                    <a:pt x="19" y="204"/>
                    <a:pt x="14" y="206"/>
                    <a:pt x="11" y="205"/>
                  </a:cubicBezTo>
                  <a:cubicBezTo>
                    <a:pt x="9" y="204"/>
                    <a:pt x="7" y="203"/>
                    <a:pt x="7" y="202"/>
                  </a:cubicBezTo>
                  <a:cubicBezTo>
                    <a:pt x="3" y="196"/>
                    <a:pt x="4" y="194"/>
                    <a:pt x="41" y="168"/>
                  </a:cubicBezTo>
                  <a:cubicBezTo>
                    <a:pt x="45" y="165"/>
                    <a:pt x="51" y="162"/>
                    <a:pt x="56" y="158"/>
                  </a:cubicBezTo>
                  <a:cubicBezTo>
                    <a:pt x="41" y="166"/>
                    <a:pt x="37" y="167"/>
                    <a:pt x="35" y="167"/>
                  </a:cubicBezTo>
                  <a:cubicBezTo>
                    <a:pt x="33" y="166"/>
                    <a:pt x="32" y="165"/>
                    <a:pt x="31" y="164"/>
                  </a:cubicBezTo>
                  <a:cubicBezTo>
                    <a:pt x="27" y="158"/>
                    <a:pt x="31" y="155"/>
                    <a:pt x="52" y="140"/>
                  </a:cubicBezTo>
                  <a:cubicBezTo>
                    <a:pt x="59" y="135"/>
                    <a:pt x="67" y="129"/>
                    <a:pt x="75" y="123"/>
                  </a:cubicBezTo>
                  <a:cubicBezTo>
                    <a:pt x="33" y="148"/>
                    <a:pt x="32" y="148"/>
                    <a:pt x="29" y="147"/>
                  </a:cubicBezTo>
                  <a:cubicBezTo>
                    <a:pt x="27" y="147"/>
                    <a:pt x="26" y="146"/>
                    <a:pt x="25" y="144"/>
                  </a:cubicBezTo>
                  <a:cubicBezTo>
                    <a:pt x="22" y="139"/>
                    <a:pt x="22" y="139"/>
                    <a:pt x="56" y="112"/>
                  </a:cubicBezTo>
                  <a:cubicBezTo>
                    <a:pt x="29" y="128"/>
                    <a:pt x="28" y="128"/>
                    <a:pt x="25" y="127"/>
                  </a:cubicBezTo>
                  <a:cubicBezTo>
                    <a:pt x="24" y="127"/>
                    <a:pt x="22" y="125"/>
                    <a:pt x="21" y="124"/>
                  </a:cubicBezTo>
                  <a:cubicBezTo>
                    <a:pt x="19" y="120"/>
                    <a:pt x="19" y="120"/>
                    <a:pt x="42" y="95"/>
                  </a:cubicBezTo>
                  <a:cubicBezTo>
                    <a:pt x="40" y="96"/>
                    <a:pt x="39" y="96"/>
                    <a:pt x="38" y="96"/>
                  </a:cubicBezTo>
                  <a:cubicBezTo>
                    <a:pt x="37" y="95"/>
                    <a:pt x="36" y="95"/>
                    <a:pt x="35" y="94"/>
                  </a:cubicBezTo>
                  <a:cubicBezTo>
                    <a:pt x="34" y="93"/>
                    <a:pt x="30" y="90"/>
                    <a:pt x="27" y="88"/>
                  </a:cubicBezTo>
                  <a:cubicBezTo>
                    <a:pt x="24" y="86"/>
                    <a:pt x="22" y="84"/>
                    <a:pt x="21" y="83"/>
                  </a:cubicBezTo>
                  <a:cubicBezTo>
                    <a:pt x="19" y="84"/>
                    <a:pt x="18" y="85"/>
                    <a:pt x="16" y="84"/>
                  </a:cubicBezTo>
                  <a:cubicBezTo>
                    <a:pt x="17" y="80"/>
                    <a:pt x="17" y="80"/>
                    <a:pt x="17" y="80"/>
                  </a:cubicBezTo>
                  <a:cubicBezTo>
                    <a:pt x="17" y="80"/>
                    <a:pt x="16" y="79"/>
                    <a:pt x="16" y="79"/>
                  </a:cubicBezTo>
                  <a:cubicBezTo>
                    <a:pt x="17" y="78"/>
                    <a:pt x="17" y="78"/>
                    <a:pt x="17" y="78"/>
                  </a:cubicBezTo>
                  <a:cubicBezTo>
                    <a:pt x="15" y="73"/>
                    <a:pt x="15" y="73"/>
                    <a:pt x="15" y="73"/>
                  </a:cubicBezTo>
                  <a:cubicBezTo>
                    <a:pt x="15" y="73"/>
                    <a:pt x="15" y="73"/>
                    <a:pt x="16" y="72"/>
                  </a:cubicBezTo>
                  <a:cubicBezTo>
                    <a:pt x="19" y="71"/>
                    <a:pt x="20" y="70"/>
                    <a:pt x="23" y="70"/>
                  </a:cubicBezTo>
                  <a:cubicBezTo>
                    <a:pt x="24" y="70"/>
                    <a:pt x="25" y="71"/>
                    <a:pt x="26" y="72"/>
                  </a:cubicBezTo>
                  <a:cubicBezTo>
                    <a:pt x="27" y="73"/>
                    <a:pt x="31" y="76"/>
                    <a:pt x="34" y="78"/>
                  </a:cubicBezTo>
                  <a:cubicBezTo>
                    <a:pt x="37" y="80"/>
                    <a:pt x="39" y="82"/>
                    <a:pt x="40" y="83"/>
                  </a:cubicBezTo>
                  <a:cubicBezTo>
                    <a:pt x="44" y="81"/>
                    <a:pt x="50" y="77"/>
                    <a:pt x="54" y="75"/>
                  </a:cubicBezTo>
                  <a:cubicBezTo>
                    <a:pt x="71" y="64"/>
                    <a:pt x="71" y="64"/>
                    <a:pt x="74" y="65"/>
                  </a:cubicBezTo>
                  <a:cubicBezTo>
                    <a:pt x="76" y="65"/>
                    <a:pt x="77" y="66"/>
                    <a:pt x="78" y="67"/>
                  </a:cubicBezTo>
                  <a:cubicBezTo>
                    <a:pt x="81" y="72"/>
                    <a:pt x="81" y="72"/>
                    <a:pt x="57" y="97"/>
                  </a:cubicBezTo>
                  <a:cubicBezTo>
                    <a:pt x="62" y="94"/>
                    <a:pt x="67" y="91"/>
                    <a:pt x="71" y="88"/>
                  </a:cubicBezTo>
                  <a:cubicBezTo>
                    <a:pt x="114" y="62"/>
                    <a:pt x="114" y="62"/>
                    <a:pt x="118" y="63"/>
                  </a:cubicBezTo>
                  <a:cubicBezTo>
                    <a:pt x="119" y="64"/>
                    <a:pt x="121" y="65"/>
                    <a:pt x="122" y="66"/>
                  </a:cubicBezTo>
                  <a:cubicBezTo>
                    <a:pt x="125" y="72"/>
                    <a:pt x="121" y="75"/>
                    <a:pt x="105" y="88"/>
                  </a:cubicBezTo>
                  <a:cubicBezTo>
                    <a:pt x="101" y="91"/>
                    <a:pt x="97" y="95"/>
                    <a:pt x="92" y="99"/>
                  </a:cubicBezTo>
                  <a:cubicBezTo>
                    <a:pt x="161" y="56"/>
                    <a:pt x="165" y="55"/>
                    <a:pt x="169" y="56"/>
                  </a:cubicBezTo>
                  <a:cubicBezTo>
                    <a:pt x="171" y="56"/>
                    <a:pt x="172" y="58"/>
                    <a:pt x="173" y="59"/>
                  </a:cubicBezTo>
                  <a:cubicBezTo>
                    <a:pt x="176" y="65"/>
                    <a:pt x="173" y="68"/>
                    <a:pt x="151" y="84"/>
                  </a:cubicBezTo>
                  <a:cubicBezTo>
                    <a:pt x="144" y="88"/>
                    <a:pt x="137" y="94"/>
                    <a:pt x="129" y="99"/>
                  </a:cubicBezTo>
                  <a:cubicBezTo>
                    <a:pt x="191" y="61"/>
                    <a:pt x="195" y="60"/>
                    <a:pt x="199" y="61"/>
                  </a:cubicBezTo>
                  <a:cubicBezTo>
                    <a:pt x="201" y="61"/>
                    <a:pt x="203" y="63"/>
                    <a:pt x="203" y="64"/>
                  </a:cubicBezTo>
                  <a:cubicBezTo>
                    <a:pt x="207" y="70"/>
                    <a:pt x="203" y="72"/>
                    <a:pt x="177" y="91"/>
                  </a:cubicBezTo>
                  <a:cubicBezTo>
                    <a:pt x="162" y="101"/>
                    <a:pt x="141" y="115"/>
                    <a:pt x="119" y="130"/>
                  </a:cubicBezTo>
                  <a:cubicBezTo>
                    <a:pt x="117" y="131"/>
                    <a:pt x="115" y="133"/>
                    <a:pt x="112" y="134"/>
                  </a:cubicBezTo>
                  <a:cubicBezTo>
                    <a:pt x="118" y="131"/>
                    <a:pt x="124" y="127"/>
                    <a:pt x="129" y="124"/>
                  </a:cubicBezTo>
                  <a:cubicBezTo>
                    <a:pt x="235" y="60"/>
                    <a:pt x="241" y="57"/>
                    <a:pt x="245" y="59"/>
                  </a:cubicBezTo>
                  <a:cubicBezTo>
                    <a:pt x="247" y="59"/>
                    <a:pt x="248" y="60"/>
                    <a:pt x="249" y="62"/>
                  </a:cubicBezTo>
                  <a:cubicBezTo>
                    <a:pt x="253" y="67"/>
                    <a:pt x="251" y="70"/>
                    <a:pt x="216" y="93"/>
                  </a:cubicBezTo>
                  <a:cubicBezTo>
                    <a:pt x="204" y="101"/>
                    <a:pt x="188" y="111"/>
                    <a:pt x="171" y="122"/>
                  </a:cubicBezTo>
                  <a:cubicBezTo>
                    <a:pt x="267" y="64"/>
                    <a:pt x="280" y="58"/>
                    <a:pt x="285" y="59"/>
                  </a:cubicBezTo>
                  <a:cubicBezTo>
                    <a:pt x="287" y="60"/>
                    <a:pt x="289" y="61"/>
                    <a:pt x="289" y="62"/>
                  </a:cubicBezTo>
                  <a:cubicBezTo>
                    <a:pt x="293" y="68"/>
                    <a:pt x="287" y="72"/>
                    <a:pt x="278" y="79"/>
                  </a:cubicBezTo>
                  <a:cubicBezTo>
                    <a:pt x="272" y="83"/>
                    <a:pt x="263" y="89"/>
                    <a:pt x="251" y="97"/>
                  </a:cubicBezTo>
                  <a:cubicBezTo>
                    <a:pt x="227" y="112"/>
                    <a:pt x="197" y="132"/>
                    <a:pt x="164" y="153"/>
                  </a:cubicBezTo>
                  <a:cubicBezTo>
                    <a:pt x="151" y="161"/>
                    <a:pt x="138" y="169"/>
                    <a:pt x="124" y="178"/>
                  </a:cubicBezTo>
                  <a:cubicBezTo>
                    <a:pt x="154" y="160"/>
                    <a:pt x="186" y="140"/>
                    <a:pt x="216" y="122"/>
                  </a:cubicBezTo>
                  <a:cubicBezTo>
                    <a:pt x="395" y="14"/>
                    <a:pt x="420" y="0"/>
                    <a:pt x="427" y="2"/>
                  </a:cubicBezTo>
                  <a:cubicBezTo>
                    <a:pt x="429" y="3"/>
                    <a:pt x="430" y="4"/>
                    <a:pt x="431" y="5"/>
                  </a:cubicBezTo>
                  <a:cubicBezTo>
                    <a:pt x="434" y="10"/>
                    <a:pt x="436" y="13"/>
                    <a:pt x="382" y="47"/>
                  </a:cubicBezTo>
                  <a:cubicBezTo>
                    <a:pt x="402" y="36"/>
                    <a:pt x="410" y="33"/>
                    <a:pt x="413" y="33"/>
                  </a:cubicBezTo>
                  <a:cubicBezTo>
                    <a:pt x="415" y="34"/>
                    <a:pt x="417" y="35"/>
                    <a:pt x="417" y="37"/>
                  </a:cubicBezTo>
                  <a:cubicBezTo>
                    <a:pt x="421" y="43"/>
                    <a:pt x="415" y="47"/>
                    <a:pt x="400" y="58"/>
                  </a:cubicBezTo>
                  <a:cubicBezTo>
                    <a:pt x="394" y="62"/>
                    <a:pt x="387" y="67"/>
                    <a:pt x="379" y="72"/>
                  </a:cubicBezTo>
                  <a:cubicBezTo>
                    <a:pt x="404" y="58"/>
                    <a:pt x="413" y="54"/>
                    <a:pt x="417" y="55"/>
                  </a:cubicBezTo>
                  <a:cubicBezTo>
                    <a:pt x="419" y="56"/>
                    <a:pt x="420" y="57"/>
                    <a:pt x="421" y="58"/>
                  </a:cubicBezTo>
                  <a:cubicBezTo>
                    <a:pt x="425" y="65"/>
                    <a:pt x="418" y="70"/>
                    <a:pt x="404" y="79"/>
                  </a:cubicBezTo>
                  <a:cubicBezTo>
                    <a:pt x="404" y="79"/>
                    <a:pt x="403" y="80"/>
                    <a:pt x="403" y="80"/>
                  </a:cubicBezTo>
                  <a:cubicBezTo>
                    <a:pt x="437" y="61"/>
                    <a:pt x="448" y="56"/>
                    <a:pt x="452" y="57"/>
                  </a:cubicBezTo>
                  <a:cubicBezTo>
                    <a:pt x="454" y="57"/>
                    <a:pt x="455" y="58"/>
                    <a:pt x="456" y="60"/>
                  </a:cubicBezTo>
                  <a:cubicBezTo>
                    <a:pt x="459" y="64"/>
                    <a:pt x="460" y="67"/>
                    <a:pt x="432" y="85"/>
                  </a:cubicBezTo>
                  <a:cubicBezTo>
                    <a:pt x="443" y="80"/>
                    <a:pt x="448" y="79"/>
                    <a:pt x="450" y="79"/>
                  </a:cubicBezTo>
                  <a:cubicBezTo>
                    <a:pt x="452" y="80"/>
                    <a:pt x="454" y="81"/>
                    <a:pt x="454" y="82"/>
                  </a:cubicBezTo>
                  <a:cubicBezTo>
                    <a:pt x="457" y="87"/>
                    <a:pt x="459" y="89"/>
                    <a:pt x="424" y="112"/>
                  </a:cubicBezTo>
                  <a:cubicBezTo>
                    <a:pt x="443" y="102"/>
                    <a:pt x="450" y="99"/>
                    <a:pt x="453" y="100"/>
                  </a:cubicBezTo>
                  <a:cubicBezTo>
                    <a:pt x="455" y="100"/>
                    <a:pt x="456" y="101"/>
                    <a:pt x="457" y="103"/>
                  </a:cubicBezTo>
                  <a:cubicBezTo>
                    <a:pt x="461" y="109"/>
                    <a:pt x="454" y="114"/>
                    <a:pt x="439" y="125"/>
                  </a:cubicBezTo>
                  <a:cubicBezTo>
                    <a:pt x="453" y="118"/>
                    <a:pt x="459" y="116"/>
                    <a:pt x="462" y="116"/>
                  </a:cubicBezTo>
                  <a:cubicBezTo>
                    <a:pt x="464" y="117"/>
                    <a:pt x="466" y="118"/>
                    <a:pt x="466" y="120"/>
                  </a:cubicBezTo>
                  <a:cubicBezTo>
                    <a:pt x="470" y="125"/>
                    <a:pt x="471" y="128"/>
                    <a:pt x="406" y="169"/>
                  </a:cubicBezTo>
                  <a:cubicBezTo>
                    <a:pt x="432" y="154"/>
                    <a:pt x="441" y="150"/>
                    <a:pt x="445" y="151"/>
                  </a:cubicBezTo>
                  <a:cubicBezTo>
                    <a:pt x="446" y="152"/>
                    <a:pt x="448" y="153"/>
                    <a:pt x="449" y="154"/>
                  </a:cubicBezTo>
                  <a:cubicBezTo>
                    <a:pt x="453" y="162"/>
                    <a:pt x="454" y="163"/>
                    <a:pt x="271" y="273"/>
                  </a:cubicBezTo>
                  <a:cubicBezTo>
                    <a:pt x="219" y="304"/>
                    <a:pt x="155" y="342"/>
                    <a:pt x="109" y="371"/>
                  </a:cubicBezTo>
                  <a:cubicBezTo>
                    <a:pt x="153" y="345"/>
                    <a:pt x="213" y="309"/>
                    <a:pt x="265" y="277"/>
                  </a:cubicBezTo>
                  <a:cubicBezTo>
                    <a:pt x="422" y="181"/>
                    <a:pt x="451" y="164"/>
                    <a:pt x="458" y="166"/>
                  </a:cubicBezTo>
                  <a:cubicBezTo>
                    <a:pt x="460" y="167"/>
                    <a:pt x="462" y="168"/>
                    <a:pt x="462" y="169"/>
                  </a:cubicBezTo>
                  <a:cubicBezTo>
                    <a:pt x="466" y="175"/>
                    <a:pt x="461" y="180"/>
                    <a:pt x="443" y="193"/>
                  </a:cubicBezTo>
                  <a:cubicBezTo>
                    <a:pt x="438" y="196"/>
                    <a:pt x="433" y="199"/>
                    <a:pt x="427" y="203"/>
                  </a:cubicBezTo>
                  <a:cubicBezTo>
                    <a:pt x="444" y="195"/>
                    <a:pt x="452" y="192"/>
                    <a:pt x="456" y="192"/>
                  </a:cubicBezTo>
                  <a:cubicBezTo>
                    <a:pt x="458" y="193"/>
                    <a:pt x="459" y="194"/>
                    <a:pt x="460" y="196"/>
                  </a:cubicBezTo>
                  <a:cubicBezTo>
                    <a:pt x="462" y="200"/>
                    <a:pt x="464" y="202"/>
                    <a:pt x="440" y="218"/>
                  </a:cubicBezTo>
                  <a:cubicBezTo>
                    <a:pt x="455" y="210"/>
                    <a:pt x="461" y="208"/>
                    <a:pt x="464" y="209"/>
                  </a:cubicBezTo>
                  <a:cubicBezTo>
                    <a:pt x="466" y="209"/>
                    <a:pt x="467" y="210"/>
                    <a:pt x="468" y="212"/>
                  </a:cubicBezTo>
                  <a:cubicBezTo>
                    <a:pt x="471" y="217"/>
                    <a:pt x="473" y="220"/>
                    <a:pt x="429" y="248"/>
                  </a:cubicBezTo>
                  <a:cubicBezTo>
                    <a:pt x="450" y="236"/>
                    <a:pt x="459" y="233"/>
                    <a:pt x="462" y="234"/>
                  </a:cubicBezTo>
                  <a:cubicBezTo>
                    <a:pt x="464" y="234"/>
                    <a:pt x="465" y="235"/>
                    <a:pt x="466" y="237"/>
                  </a:cubicBezTo>
                  <a:cubicBezTo>
                    <a:pt x="469" y="242"/>
                    <a:pt x="471" y="245"/>
                    <a:pt x="421" y="276"/>
                  </a:cubicBezTo>
                  <a:cubicBezTo>
                    <a:pt x="451" y="259"/>
                    <a:pt x="461" y="255"/>
                    <a:pt x="465" y="256"/>
                  </a:cubicBezTo>
                  <a:cubicBezTo>
                    <a:pt x="467" y="256"/>
                    <a:pt x="468" y="257"/>
                    <a:pt x="469" y="259"/>
                  </a:cubicBezTo>
                  <a:cubicBezTo>
                    <a:pt x="472" y="264"/>
                    <a:pt x="474" y="267"/>
                    <a:pt x="435" y="292"/>
                  </a:cubicBezTo>
                  <a:cubicBezTo>
                    <a:pt x="448" y="286"/>
                    <a:pt x="456" y="283"/>
                    <a:pt x="459" y="284"/>
                  </a:cubicBezTo>
                  <a:cubicBezTo>
                    <a:pt x="461" y="284"/>
                    <a:pt x="462" y="286"/>
                    <a:pt x="463" y="287"/>
                  </a:cubicBezTo>
                  <a:cubicBezTo>
                    <a:pt x="465" y="291"/>
                    <a:pt x="467" y="293"/>
                    <a:pt x="450" y="305"/>
                  </a:cubicBezTo>
                  <a:cubicBezTo>
                    <a:pt x="462" y="299"/>
                    <a:pt x="468" y="298"/>
                    <a:pt x="470" y="299"/>
                  </a:cubicBezTo>
                  <a:cubicBezTo>
                    <a:pt x="472" y="299"/>
                    <a:pt x="473" y="300"/>
                    <a:pt x="474" y="302"/>
                  </a:cubicBezTo>
                  <a:cubicBezTo>
                    <a:pt x="478" y="308"/>
                    <a:pt x="472" y="312"/>
                    <a:pt x="457" y="323"/>
                  </a:cubicBezTo>
                  <a:cubicBezTo>
                    <a:pt x="454" y="325"/>
                    <a:pt x="450" y="327"/>
                    <a:pt x="446" y="330"/>
                  </a:cubicBezTo>
                  <a:cubicBezTo>
                    <a:pt x="460" y="323"/>
                    <a:pt x="466" y="321"/>
                    <a:pt x="469" y="321"/>
                  </a:cubicBezTo>
                  <a:cubicBezTo>
                    <a:pt x="470" y="322"/>
                    <a:pt x="472" y="323"/>
                    <a:pt x="473" y="324"/>
                  </a:cubicBezTo>
                  <a:cubicBezTo>
                    <a:pt x="476" y="331"/>
                    <a:pt x="470" y="335"/>
                    <a:pt x="455" y="346"/>
                  </a:cubicBezTo>
                  <a:cubicBezTo>
                    <a:pt x="449" y="351"/>
                    <a:pt x="440" y="356"/>
                    <a:pt x="428" y="364"/>
                  </a:cubicBezTo>
                  <a:cubicBezTo>
                    <a:pt x="455" y="349"/>
                    <a:pt x="466" y="344"/>
                    <a:pt x="471" y="345"/>
                  </a:cubicBezTo>
                  <a:cubicBezTo>
                    <a:pt x="472" y="346"/>
                    <a:pt x="474" y="347"/>
                    <a:pt x="475" y="348"/>
                  </a:cubicBezTo>
                  <a:cubicBezTo>
                    <a:pt x="477" y="353"/>
                    <a:pt x="479" y="356"/>
                    <a:pt x="444" y="379"/>
                  </a:cubicBezTo>
                  <a:cubicBezTo>
                    <a:pt x="467" y="366"/>
                    <a:pt x="473" y="364"/>
                    <a:pt x="476" y="365"/>
                  </a:cubicBezTo>
                  <a:cubicBezTo>
                    <a:pt x="477" y="365"/>
                    <a:pt x="479" y="366"/>
                    <a:pt x="480" y="368"/>
                  </a:cubicBezTo>
                  <a:cubicBezTo>
                    <a:pt x="483" y="374"/>
                    <a:pt x="484" y="376"/>
                    <a:pt x="410" y="422"/>
                  </a:cubicBezTo>
                  <a:cubicBezTo>
                    <a:pt x="451" y="398"/>
                    <a:pt x="458" y="395"/>
                    <a:pt x="461" y="396"/>
                  </a:cubicBezTo>
                  <a:cubicBezTo>
                    <a:pt x="463" y="397"/>
                    <a:pt x="464" y="398"/>
                    <a:pt x="465" y="399"/>
                  </a:cubicBezTo>
                  <a:cubicBezTo>
                    <a:pt x="469" y="406"/>
                    <a:pt x="462" y="411"/>
                    <a:pt x="452" y="418"/>
                  </a:cubicBezTo>
                  <a:cubicBezTo>
                    <a:pt x="445" y="423"/>
                    <a:pt x="436" y="429"/>
                    <a:pt x="423" y="437"/>
                  </a:cubicBezTo>
                  <a:cubicBezTo>
                    <a:pt x="442" y="427"/>
                    <a:pt x="447" y="426"/>
                    <a:pt x="450" y="426"/>
                  </a:cubicBezTo>
                  <a:cubicBezTo>
                    <a:pt x="451" y="427"/>
                    <a:pt x="453" y="428"/>
                    <a:pt x="454" y="429"/>
                  </a:cubicBezTo>
                  <a:cubicBezTo>
                    <a:pt x="457" y="436"/>
                    <a:pt x="458" y="436"/>
                    <a:pt x="368" y="497"/>
                  </a:cubicBezTo>
                  <a:cubicBezTo>
                    <a:pt x="448" y="448"/>
                    <a:pt x="453" y="446"/>
                    <a:pt x="457" y="447"/>
                  </a:cubicBezTo>
                  <a:cubicBezTo>
                    <a:pt x="459" y="448"/>
                    <a:pt x="460" y="449"/>
                    <a:pt x="461" y="450"/>
                  </a:cubicBezTo>
                  <a:cubicBezTo>
                    <a:pt x="465" y="456"/>
                    <a:pt x="462" y="458"/>
                    <a:pt x="431" y="479"/>
                  </a:cubicBezTo>
                  <a:cubicBezTo>
                    <a:pt x="430" y="480"/>
                    <a:pt x="428" y="481"/>
                    <a:pt x="426" y="482"/>
                  </a:cubicBezTo>
                  <a:cubicBezTo>
                    <a:pt x="442" y="473"/>
                    <a:pt x="447" y="472"/>
                    <a:pt x="449" y="473"/>
                  </a:cubicBezTo>
                  <a:cubicBezTo>
                    <a:pt x="451" y="473"/>
                    <a:pt x="453" y="475"/>
                    <a:pt x="453" y="476"/>
                  </a:cubicBezTo>
                  <a:cubicBezTo>
                    <a:pt x="457" y="482"/>
                    <a:pt x="457" y="483"/>
                    <a:pt x="400" y="524"/>
                  </a:cubicBezTo>
                  <a:cubicBezTo>
                    <a:pt x="467" y="484"/>
                    <a:pt x="470" y="482"/>
                    <a:pt x="475" y="483"/>
                  </a:cubicBezTo>
                  <a:cubicBezTo>
                    <a:pt x="476" y="484"/>
                    <a:pt x="478" y="485"/>
                    <a:pt x="479" y="486"/>
                  </a:cubicBezTo>
                  <a:cubicBezTo>
                    <a:pt x="482" y="492"/>
                    <a:pt x="478" y="495"/>
                    <a:pt x="456" y="511"/>
                  </a:cubicBezTo>
                  <a:cubicBezTo>
                    <a:pt x="451" y="515"/>
                    <a:pt x="446" y="518"/>
                    <a:pt x="441" y="522"/>
                  </a:cubicBezTo>
                  <a:cubicBezTo>
                    <a:pt x="447" y="519"/>
                    <a:pt x="448" y="519"/>
                    <a:pt x="450" y="520"/>
                  </a:cubicBezTo>
                  <a:cubicBezTo>
                    <a:pt x="451" y="520"/>
                    <a:pt x="453" y="521"/>
                    <a:pt x="453" y="523"/>
                  </a:cubicBezTo>
                  <a:cubicBezTo>
                    <a:pt x="456" y="527"/>
                    <a:pt x="457" y="528"/>
                    <a:pt x="431" y="549"/>
                  </a:cubicBezTo>
                  <a:cubicBezTo>
                    <a:pt x="447" y="539"/>
                    <a:pt x="448" y="540"/>
                    <a:pt x="451" y="540"/>
                  </a:cubicBezTo>
                  <a:cubicBezTo>
                    <a:pt x="452" y="541"/>
                    <a:pt x="454" y="542"/>
                    <a:pt x="454" y="543"/>
                  </a:cubicBezTo>
                  <a:cubicBezTo>
                    <a:pt x="456" y="546"/>
                    <a:pt x="456" y="546"/>
                    <a:pt x="449" y="564"/>
                  </a:cubicBezTo>
                  <a:cubicBezTo>
                    <a:pt x="449" y="564"/>
                    <a:pt x="449" y="564"/>
                    <a:pt x="449" y="565"/>
                  </a:cubicBezTo>
                  <a:cubicBezTo>
                    <a:pt x="449" y="565"/>
                    <a:pt x="449" y="565"/>
                    <a:pt x="449" y="565"/>
                  </a:cubicBezTo>
                  <a:cubicBezTo>
                    <a:pt x="463" y="556"/>
                    <a:pt x="464" y="555"/>
                    <a:pt x="467" y="556"/>
                  </a:cubicBezTo>
                  <a:cubicBezTo>
                    <a:pt x="469" y="556"/>
                    <a:pt x="470" y="557"/>
                    <a:pt x="471" y="559"/>
                  </a:cubicBezTo>
                  <a:cubicBezTo>
                    <a:pt x="473" y="562"/>
                    <a:pt x="472" y="565"/>
                    <a:pt x="469" y="567"/>
                  </a:cubicBezTo>
                  <a:cubicBezTo>
                    <a:pt x="468" y="567"/>
                    <a:pt x="468" y="567"/>
                    <a:pt x="467" y="568"/>
                  </a:cubicBezTo>
                  <a:cubicBezTo>
                    <a:pt x="465" y="569"/>
                    <a:pt x="459" y="572"/>
                    <a:pt x="455" y="575"/>
                  </a:cubicBezTo>
                  <a:cubicBezTo>
                    <a:pt x="440" y="584"/>
                    <a:pt x="439" y="585"/>
                    <a:pt x="436" y="584"/>
                  </a:cubicBezTo>
                  <a:cubicBezTo>
                    <a:pt x="434" y="584"/>
                    <a:pt x="433" y="583"/>
                    <a:pt x="432" y="581"/>
                  </a:cubicBezTo>
                  <a:cubicBezTo>
                    <a:pt x="431" y="578"/>
                    <a:pt x="431" y="578"/>
                    <a:pt x="438" y="560"/>
                  </a:cubicBezTo>
                  <a:cubicBezTo>
                    <a:pt x="438" y="559"/>
                    <a:pt x="438" y="559"/>
                    <a:pt x="438" y="559"/>
                  </a:cubicBezTo>
                  <a:cubicBezTo>
                    <a:pt x="432" y="563"/>
                    <a:pt x="424" y="568"/>
                    <a:pt x="417" y="572"/>
                  </a:cubicBezTo>
                  <a:cubicBezTo>
                    <a:pt x="379" y="595"/>
                    <a:pt x="379" y="595"/>
                    <a:pt x="375" y="594"/>
                  </a:cubicBezTo>
                  <a:cubicBezTo>
                    <a:pt x="374" y="594"/>
                    <a:pt x="372" y="593"/>
                    <a:pt x="371" y="591"/>
                  </a:cubicBezTo>
                  <a:cubicBezTo>
                    <a:pt x="369" y="586"/>
                    <a:pt x="368" y="586"/>
                    <a:pt x="396" y="563"/>
                  </a:cubicBezTo>
                  <a:cubicBezTo>
                    <a:pt x="396" y="563"/>
                    <a:pt x="395" y="563"/>
                    <a:pt x="395" y="563"/>
                  </a:cubicBezTo>
                  <a:cubicBezTo>
                    <a:pt x="340" y="597"/>
                    <a:pt x="339" y="597"/>
                    <a:pt x="335" y="596"/>
                  </a:cubicBezTo>
                  <a:cubicBezTo>
                    <a:pt x="334" y="596"/>
                    <a:pt x="332" y="595"/>
                    <a:pt x="331" y="593"/>
                  </a:cubicBezTo>
                  <a:cubicBezTo>
                    <a:pt x="328" y="587"/>
                    <a:pt x="332" y="584"/>
                    <a:pt x="353" y="569"/>
                  </a:cubicBezTo>
                  <a:cubicBezTo>
                    <a:pt x="358" y="565"/>
                    <a:pt x="364" y="561"/>
                    <a:pt x="370" y="557"/>
                  </a:cubicBezTo>
                  <a:cubicBezTo>
                    <a:pt x="319" y="588"/>
                    <a:pt x="316" y="589"/>
                    <a:pt x="312" y="588"/>
                  </a:cubicBezTo>
                  <a:cubicBezTo>
                    <a:pt x="310" y="587"/>
                    <a:pt x="309" y="586"/>
                    <a:pt x="308" y="585"/>
                  </a:cubicBezTo>
                  <a:cubicBezTo>
                    <a:pt x="305" y="579"/>
                    <a:pt x="305" y="579"/>
                    <a:pt x="370" y="531"/>
                  </a:cubicBezTo>
                  <a:cubicBezTo>
                    <a:pt x="373" y="529"/>
                    <a:pt x="377" y="526"/>
                    <a:pt x="381" y="523"/>
                  </a:cubicBezTo>
                  <a:cubicBezTo>
                    <a:pt x="371" y="530"/>
                    <a:pt x="360" y="536"/>
                    <a:pt x="351" y="542"/>
                  </a:cubicBezTo>
                  <a:cubicBezTo>
                    <a:pt x="270" y="592"/>
                    <a:pt x="266" y="593"/>
                    <a:pt x="261" y="592"/>
                  </a:cubicBezTo>
                  <a:cubicBezTo>
                    <a:pt x="259" y="592"/>
                    <a:pt x="258" y="591"/>
                    <a:pt x="257" y="589"/>
                  </a:cubicBezTo>
                  <a:cubicBezTo>
                    <a:pt x="254" y="584"/>
                    <a:pt x="255" y="581"/>
                    <a:pt x="290" y="558"/>
                  </a:cubicBezTo>
                  <a:cubicBezTo>
                    <a:pt x="292" y="556"/>
                    <a:pt x="295" y="555"/>
                    <a:pt x="298" y="553"/>
                  </a:cubicBezTo>
                  <a:cubicBezTo>
                    <a:pt x="243" y="585"/>
                    <a:pt x="239" y="587"/>
                    <a:pt x="235" y="586"/>
                  </a:cubicBezTo>
                  <a:cubicBezTo>
                    <a:pt x="234" y="585"/>
                    <a:pt x="232" y="584"/>
                    <a:pt x="232" y="583"/>
                  </a:cubicBezTo>
                  <a:cubicBezTo>
                    <a:pt x="228" y="576"/>
                    <a:pt x="227" y="575"/>
                    <a:pt x="330" y="507"/>
                  </a:cubicBezTo>
                  <a:cubicBezTo>
                    <a:pt x="324" y="511"/>
                    <a:pt x="318" y="515"/>
                    <a:pt x="312" y="518"/>
                  </a:cubicBezTo>
                  <a:cubicBezTo>
                    <a:pt x="190" y="593"/>
                    <a:pt x="175" y="601"/>
                    <a:pt x="169" y="599"/>
                  </a:cubicBezTo>
                  <a:cubicBezTo>
                    <a:pt x="168" y="599"/>
                    <a:pt x="166" y="597"/>
                    <a:pt x="165" y="596"/>
                  </a:cubicBezTo>
                  <a:cubicBezTo>
                    <a:pt x="162" y="590"/>
                    <a:pt x="168" y="585"/>
                    <a:pt x="178" y="578"/>
                  </a:cubicBezTo>
                  <a:cubicBezTo>
                    <a:pt x="184" y="574"/>
                    <a:pt x="192" y="568"/>
                    <a:pt x="204" y="561"/>
                  </a:cubicBezTo>
                  <a:cubicBezTo>
                    <a:pt x="153" y="591"/>
                    <a:pt x="139" y="598"/>
                    <a:pt x="134" y="596"/>
                  </a:cubicBezTo>
                  <a:cubicBezTo>
                    <a:pt x="132" y="596"/>
                    <a:pt x="130" y="595"/>
                    <a:pt x="130" y="593"/>
                  </a:cubicBezTo>
                  <a:cubicBezTo>
                    <a:pt x="127" y="588"/>
                    <a:pt x="125" y="586"/>
                    <a:pt x="166" y="559"/>
                  </a:cubicBezTo>
                  <a:cubicBezTo>
                    <a:pt x="111" y="592"/>
                    <a:pt x="95" y="599"/>
                    <a:pt x="90" y="598"/>
                  </a:cubicBezTo>
                  <a:cubicBezTo>
                    <a:pt x="88" y="598"/>
                    <a:pt x="87" y="597"/>
                    <a:pt x="86" y="595"/>
                  </a:cubicBezTo>
                  <a:cubicBezTo>
                    <a:pt x="83" y="590"/>
                    <a:pt x="82" y="588"/>
                    <a:pt x="133" y="555"/>
                  </a:cubicBezTo>
                  <a:cubicBezTo>
                    <a:pt x="73" y="591"/>
                    <a:pt x="55" y="600"/>
                    <a:pt x="49" y="600"/>
                  </a:cubicBezTo>
                  <a:close/>
                  <a:moveTo>
                    <a:pt x="461" y="565"/>
                  </a:moveTo>
                  <a:cubicBezTo>
                    <a:pt x="461" y="566"/>
                    <a:pt x="462" y="566"/>
                    <a:pt x="462" y="567"/>
                  </a:cubicBezTo>
                  <a:cubicBezTo>
                    <a:pt x="462" y="566"/>
                    <a:pt x="461" y="566"/>
                    <a:pt x="461" y="565"/>
                  </a:cubicBezTo>
                  <a:close/>
                  <a:moveTo>
                    <a:pt x="235" y="389"/>
                  </a:moveTo>
                  <a:cubicBezTo>
                    <a:pt x="193" y="414"/>
                    <a:pt x="149" y="440"/>
                    <a:pt x="114" y="462"/>
                  </a:cubicBezTo>
                  <a:cubicBezTo>
                    <a:pt x="149" y="441"/>
                    <a:pt x="193" y="414"/>
                    <a:pt x="235" y="389"/>
                  </a:cubicBezTo>
                  <a:close/>
                  <a:moveTo>
                    <a:pt x="387" y="332"/>
                  </a:moveTo>
                  <a:cubicBezTo>
                    <a:pt x="343" y="358"/>
                    <a:pt x="283" y="394"/>
                    <a:pt x="230" y="427"/>
                  </a:cubicBezTo>
                  <a:cubicBezTo>
                    <a:pt x="283" y="395"/>
                    <a:pt x="343" y="360"/>
                    <a:pt x="387" y="332"/>
                  </a:cubicBezTo>
                  <a:close/>
                  <a:moveTo>
                    <a:pt x="171" y="264"/>
                  </a:moveTo>
                  <a:cubicBezTo>
                    <a:pt x="153" y="275"/>
                    <a:pt x="135" y="286"/>
                    <a:pt x="119" y="296"/>
                  </a:cubicBezTo>
                  <a:cubicBezTo>
                    <a:pt x="135" y="286"/>
                    <a:pt x="153" y="275"/>
                    <a:pt x="171"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4000" tIns="216000" rIns="144000" bIns="45720" numCol="1" anchor="ctr" anchorCtr="0" compatLnSpc="1">
              <a:prstTxWarp prst="textNoShape">
                <a:avLst/>
              </a:prstTxWarp>
            </a:bodyPr>
            <a:lstStyle/>
            <a:p>
              <a:pPr algn="ctr">
                <a:lnSpc>
                  <a:spcPct val="80000"/>
                </a:lnSpc>
              </a:pPr>
              <a:r>
                <a:rPr lang="en-US" sz="1200" dirty="0"/>
                <a:t>Identification of good Practices</a:t>
              </a:r>
            </a:p>
          </p:txBody>
        </p:sp>
        <p:sp>
          <p:nvSpPr>
            <p:cNvPr id="51" name="Freeform 320"/>
            <p:cNvSpPr>
              <a:spLocks/>
            </p:cNvSpPr>
            <p:nvPr/>
          </p:nvSpPr>
          <p:spPr bwMode="gray">
            <a:xfrm>
              <a:off x="1416997" y="-2590006"/>
              <a:ext cx="1993900" cy="2808288"/>
            </a:xfrm>
            <a:custGeom>
              <a:avLst/>
              <a:gdLst>
                <a:gd name="T0" fmla="*/ 9 w 532"/>
                <a:gd name="T1" fmla="*/ 487 h 749"/>
                <a:gd name="T2" fmla="*/ 11 w 532"/>
                <a:gd name="T3" fmla="*/ 640 h 749"/>
                <a:gd name="T4" fmla="*/ 13 w 532"/>
                <a:gd name="T5" fmla="*/ 712 h 749"/>
                <a:gd name="T6" fmla="*/ 129 w 532"/>
                <a:gd name="T7" fmla="*/ 730 h 749"/>
                <a:gd name="T8" fmla="*/ 189 w 532"/>
                <a:gd name="T9" fmla="*/ 731 h 749"/>
                <a:gd name="T10" fmla="*/ 283 w 532"/>
                <a:gd name="T11" fmla="*/ 730 h 749"/>
                <a:gd name="T12" fmla="*/ 350 w 532"/>
                <a:gd name="T13" fmla="*/ 733 h 749"/>
                <a:gd name="T14" fmla="*/ 415 w 532"/>
                <a:gd name="T15" fmla="*/ 730 h 749"/>
                <a:gd name="T16" fmla="*/ 441 w 532"/>
                <a:gd name="T17" fmla="*/ 725 h 749"/>
                <a:gd name="T18" fmla="*/ 439 w 532"/>
                <a:gd name="T19" fmla="*/ 646 h 749"/>
                <a:gd name="T20" fmla="*/ 439 w 532"/>
                <a:gd name="T21" fmla="*/ 568 h 749"/>
                <a:gd name="T22" fmla="*/ 438 w 532"/>
                <a:gd name="T23" fmla="*/ 528 h 749"/>
                <a:gd name="T24" fmla="*/ 440 w 532"/>
                <a:gd name="T25" fmla="*/ 448 h 749"/>
                <a:gd name="T26" fmla="*/ 437 w 532"/>
                <a:gd name="T27" fmla="*/ 381 h 749"/>
                <a:gd name="T28" fmla="*/ 438 w 532"/>
                <a:gd name="T29" fmla="*/ 299 h 749"/>
                <a:gd name="T30" fmla="*/ 440 w 532"/>
                <a:gd name="T31" fmla="*/ 255 h 749"/>
                <a:gd name="T32" fmla="*/ 439 w 532"/>
                <a:gd name="T33" fmla="*/ 232 h 749"/>
                <a:gd name="T34" fmla="*/ 438 w 532"/>
                <a:gd name="T35" fmla="*/ 216 h 749"/>
                <a:gd name="T36" fmla="*/ 443 w 532"/>
                <a:gd name="T37" fmla="*/ 221 h 749"/>
                <a:gd name="T38" fmla="*/ 409 w 532"/>
                <a:gd name="T39" fmla="*/ 221 h 749"/>
                <a:gd name="T40" fmla="*/ 371 w 532"/>
                <a:gd name="T41" fmla="*/ 221 h 749"/>
                <a:gd name="T42" fmla="*/ 367 w 532"/>
                <a:gd name="T43" fmla="*/ 211 h 749"/>
                <a:gd name="T44" fmla="*/ 417 w 532"/>
                <a:gd name="T45" fmla="*/ 144 h 749"/>
                <a:gd name="T46" fmla="*/ 446 w 532"/>
                <a:gd name="T47" fmla="*/ 100 h 749"/>
                <a:gd name="T48" fmla="*/ 505 w 532"/>
                <a:gd name="T49" fmla="*/ 19 h 749"/>
                <a:gd name="T50" fmla="*/ 523 w 532"/>
                <a:gd name="T51" fmla="*/ 20 h 749"/>
                <a:gd name="T52" fmla="*/ 512 w 532"/>
                <a:gd name="T53" fmla="*/ 26 h 749"/>
                <a:gd name="T54" fmla="*/ 489 w 532"/>
                <a:gd name="T55" fmla="*/ 40 h 749"/>
                <a:gd name="T56" fmla="*/ 463 w 532"/>
                <a:gd name="T57" fmla="*/ 66 h 749"/>
                <a:gd name="T58" fmla="*/ 434 w 532"/>
                <a:gd name="T59" fmla="*/ 91 h 749"/>
                <a:gd name="T60" fmla="*/ 404 w 532"/>
                <a:gd name="T61" fmla="*/ 117 h 749"/>
                <a:gd name="T62" fmla="*/ 381 w 532"/>
                <a:gd name="T63" fmla="*/ 134 h 749"/>
                <a:gd name="T64" fmla="*/ 357 w 532"/>
                <a:gd name="T65" fmla="*/ 148 h 749"/>
                <a:gd name="T66" fmla="*/ 319 w 532"/>
                <a:gd name="T67" fmla="*/ 183 h 749"/>
                <a:gd name="T68" fmla="*/ 310 w 532"/>
                <a:gd name="T69" fmla="*/ 190 h 749"/>
                <a:gd name="T70" fmla="*/ 292 w 532"/>
                <a:gd name="T71" fmla="*/ 202 h 749"/>
                <a:gd name="T72" fmla="*/ 252 w 532"/>
                <a:gd name="T73" fmla="*/ 222 h 749"/>
                <a:gd name="T74" fmla="*/ 267 w 532"/>
                <a:gd name="T75" fmla="*/ 217 h 749"/>
                <a:gd name="T76" fmla="*/ 206 w 532"/>
                <a:gd name="T77" fmla="*/ 221 h 749"/>
                <a:gd name="T78" fmla="*/ 134 w 532"/>
                <a:gd name="T79" fmla="*/ 219 h 749"/>
                <a:gd name="T80" fmla="*/ 102 w 532"/>
                <a:gd name="T81" fmla="*/ 216 h 749"/>
                <a:gd name="T82" fmla="*/ 61 w 532"/>
                <a:gd name="T83" fmla="*/ 213 h 749"/>
                <a:gd name="T84" fmla="*/ 83 w 532"/>
                <a:gd name="T85" fmla="*/ 214 h 749"/>
                <a:gd name="T86" fmla="*/ 148 w 532"/>
                <a:gd name="T87" fmla="*/ 212 h 749"/>
                <a:gd name="T88" fmla="*/ 319 w 532"/>
                <a:gd name="T89" fmla="*/ 169 h 749"/>
                <a:gd name="T90" fmla="*/ 428 w 532"/>
                <a:gd name="T91" fmla="*/ 79 h 749"/>
                <a:gd name="T92" fmla="*/ 514 w 532"/>
                <a:gd name="T93" fmla="*/ 9 h 749"/>
                <a:gd name="T94" fmla="*/ 509 w 532"/>
                <a:gd name="T95" fmla="*/ 39 h 749"/>
                <a:gd name="T96" fmla="*/ 432 w 532"/>
                <a:gd name="T97" fmla="*/ 144 h 749"/>
                <a:gd name="T98" fmla="*/ 378 w 532"/>
                <a:gd name="T99" fmla="*/ 219 h 749"/>
                <a:gd name="T100" fmla="*/ 371 w 532"/>
                <a:gd name="T101" fmla="*/ 207 h 749"/>
                <a:gd name="T102" fmla="*/ 441 w 532"/>
                <a:gd name="T103" fmla="*/ 208 h 749"/>
                <a:gd name="T104" fmla="*/ 451 w 532"/>
                <a:gd name="T105" fmla="*/ 216 h 749"/>
                <a:gd name="T106" fmla="*/ 452 w 532"/>
                <a:gd name="T107" fmla="*/ 384 h 749"/>
                <a:gd name="T108" fmla="*/ 450 w 532"/>
                <a:gd name="T109" fmla="*/ 482 h 749"/>
                <a:gd name="T110" fmla="*/ 448 w 532"/>
                <a:gd name="T111" fmla="*/ 649 h 749"/>
                <a:gd name="T112" fmla="*/ 443 w 532"/>
                <a:gd name="T113" fmla="*/ 740 h 749"/>
                <a:gd name="T114" fmla="*/ 269 w 532"/>
                <a:gd name="T115" fmla="*/ 742 h 749"/>
                <a:gd name="T116" fmla="*/ 12 w 532"/>
                <a:gd name="T117" fmla="*/ 740 h 749"/>
                <a:gd name="T118" fmla="*/ 3 w 532"/>
                <a:gd name="T119" fmla="*/ 730 h 749"/>
                <a:gd name="T120" fmla="*/ 1 w 532"/>
                <a:gd name="T121" fmla="*/ 637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2" h="749">
                  <a:moveTo>
                    <a:pt x="10" y="254"/>
                  </a:moveTo>
                  <a:cubicBezTo>
                    <a:pt x="13" y="282"/>
                    <a:pt x="10" y="318"/>
                    <a:pt x="12" y="349"/>
                  </a:cubicBezTo>
                  <a:cubicBezTo>
                    <a:pt x="12" y="352"/>
                    <a:pt x="10" y="348"/>
                    <a:pt x="11" y="356"/>
                  </a:cubicBezTo>
                  <a:cubicBezTo>
                    <a:pt x="13" y="385"/>
                    <a:pt x="12" y="431"/>
                    <a:pt x="9" y="467"/>
                  </a:cubicBezTo>
                  <a:cubicBezTo>
                    <a:pt x="9" y="465"/>
                    <a:pt x="9" y="465"/>
                    <a:pt x="9" y="465"/>
                  </a:cubicBezTo>
                  <a:cubicBezTo>
                    <a:pt x="9" y="472"/>
                    <a:pt x="10" y="480"/>
                    <a:pt x="10" y="487"/>
                  </a:cubicBezTo>
                  <a:cubicBezTo>
                    <a:pt x="10" y="487"/>
                    <a:pt x="10" y="485"/>
                    <a:pt x="9" y="487"/>
                  </a:cubicBezTo>
                  <a:cubicBezTo>
                    <a:pt x="10" y="488"/>
                    <a:pt x="10" y="500"/>
                    <a:pt x="10" y="503"/>
                  </a:cubicBezTo>
                  <a:cubicBezTo>
                    <a:pt x="10" y="506"/>
                    <a:pt x="9" y="505"/>
                    <a:pt x="9" y="509"/>
                  </a:cubicBezTo>
                  <a:cubicBezTo>
                    <a:pt x="10" y="513"/>
                    <a:pt x="10" y="513"/>
                    <a:pt x="10" y="513"/>
                  </a:cubicBezTo>
                  <a:cubicBezTo>
                    <a:pt x="13" y="525"/>
                    <a:pt x="10" y="541"/>
                    <a:pt x="11" y="557"/>
                  </a:cubicBezTo>
                  <a:cubicBezTo>
                    <a:pt x="11" y="556"/>
                    <a:pt x="11" y="554"/>
                    <a:pt x="10" y="556"/>
                  </a:cubicBezTo>
                  <a:cubicBezTo>
                    <a:pt x="12" y="581"/>
                    <a:pt x="12" y="612"/>
                    <a:pt x="13" y="640"/>
                  </a:cubicBezTo>
                  <a:cubicBezTo>
                    <a:pt x="12" y="639"/>
                    <a:pt x="11" y="638"/>
                    <a:pt x="11" y="640"/>
                  </a:cubicBezTo>
                  <a:cubicBezTo>
                    <a:pt x="12" y="641"/>
                    <a:pt x="13" y="650"/>
                    <a:pt x="13" y="657"/>
                  </a:cubicBezTo>
                  <a:cubicBezTo>
                    <a:pt x="11" y="661"/>
                    <a:pt x="14" y="670"/>
                    <a:pt x="13" y="679"/>
                  </a:cubicBezTo>
                  <a:cubicBezTo>
                    <a:pt x="13" y="679"/>
                    <a:pt x="13" y="679"/>
                    <a:pt x="13" y="679"/>
                  </a:cubicBezTo>
                  <a:cubicBezTo>
                    <a:pt x="14" y="685"/>
                    <a:pt x="12" y="688"/>
                    <a:pt x="14" y="694"/>
                  </a:cubicBezTo>
                  <a:cubicBezTo>
                    <a:pt x="13" y="698"/>
                    <a:pt x="13" y="698"/>
                    <a:pt x="13" y="698"/>
                  </a:cubicBezTo>
                  <a:cubicBezTo>
                    <a:pt x="15" y="701"/>
                    <a:pt x="12" y="707"/>
                    <a:pt x="13" y="713"/>
                  </a:cubicBezTo>
                  <a:cubicBezTo>
                    <a:pt x="13" y="712"/>
                    <a:pt x="13" y="712"/>
                    <a:pt x="13" y="712"/>
                  </a:cubicBezTo>
                  <a:cubicBezTo>
                    <a:pt x="14" y="717"/>
                    <a:pt x="13" y="720"/>
                    <a:pt x="13" y="725"/>
                  </a:cubicBezTo>
                  <a:cubicBezTo>
                    <a:pt x="13" y="725"/>
                    <a:pt x="13" y="725"/>
                    <a:pt x="13" y="725"/>
                  </a:cubicBezTo>
                  <a:cubicBezTo>
                    <a:pt x="13" y="727"/>
                    <a:pt x="13" y="733"/>
                    <a:pt x="13" y="730"/>
                  </a:cubicBezTo>
                  <a:cubicBezTo>
                    <a:pt x="15" y="730"/>
                    <a:pt x="17" y="730"/>
                    <a:pt x="18" y="730"/>
                  </a:cubicBezTo>
                  <a:cubicBezTo>
                    <a:pt x="21" y="730"/>
                    <a:pt x="23" y="730"/>
                    <a:pt x="23" y="729"/>
                  </a:cubicBezTo>
                  <a:cubicBezTo>
                    <a:pt x="27" y="730"/>
                    <a:pt x="12" y="730"/>
                    <a:pt x="18" y="732"/>
                  </a:cubicBezTo>
                  <a:cubicBezTo>
                    <a:pt x="54" y="730"/>
                    <a:pt x="92" y="730"/>
                    <a:pt x="129" y="730"/>
                  </a:cubicBezTo>
                  <a:cubicBezTo>
                    <a:pt x="133" y="731"/>
                    <a:pt x="135" y="731"/>
                    <a:pt x="136" y="732"/>
                  </a:cubicBezTo>
                  <a:cubicBezTo>
                    <a:pt x="140" y="731"/>
                    <a:pt x="150" y="731"/>
                    <a:pt x="153" y="731"/>
                  </a:cubicBezTo>
                  <a:cubicBezTo>
                    <a:pt x="152" y="731"/>
                    <a:pt x="156" y="731"/>
                    <a:pt x="158" y="731"/>
                  </a:cubicBezTo>
                  <a:cubicBezTo>
                    <a:pt x="164" y="732"/>
                    <a:pt x="165" y="730"/>
                    <a:pt x="172" y="730"/>
                  </a:cubicBezTo>
                  <a:cubicBezTo>
                    <a:pt x="169" y="731"/>
                    <a:pt x="168" y="731"/>
                    <a:pt x="169" y="732"/>
                  </a:cubicBezTo>
                  <a:cubicBezTo>
                    <a:pt x="176" y="731"/>
                    <a:pt x="184" y="731"/>
                    <a:pt x="191" y="730"/>
                  </a:cubicBezTo>
                  <a:cubicBezTo>
                    <a:pt x="190" y="731"/>
                    <a:pt x="188" y="731"/>
                    <a:pt x="189" y="731"/>
                  </a:cubicBezTo>
                  <a:cubicBezTo>
                    <a:pt x="197" y="730"/>
                    <a:pt x="203" y="732"/>
                    <a:pt x="211" y="731"/>
                  </a:cubicBezTo>
                  <a:cubicBezTo>
                    <a:pt x="208" y="732"/>
                    <a:pt x="208" y="732"/>
                    <a:pt x="208" y="732"/>
                  </a:cubicBezTo>
                  <a:cubicBezTo>
                    <a:pt x="219" y="733"/>
                    <a:pt x="211" y="730"/>
                    <a:pt x="221" y="730"/>
                  </a:cubicBezTo>
                  <a:cubicBezTo>
                    <a:pt x="219" y="731"/>
                    <a:pt x="220" y="731"/>
                    <a:pt x="219" y="731"/>
                  </a:cubicBezTo>
                  <a:cubicBezTo>
                    <a:pt x="228" y="730"/>
                    <a:pt x="243" y="730"/>
                    <a:pt x="252" y="730"/>
                  </a:cubicBezTo>
                  <a:cubicBezTo>
                    <a:pt x="252" y="730"/>
                    <a:pt x="252" y="730"/>
                    <a:pt x="252" y="730"/>
                  </a:cubicBezTo>
                  <a:cubicBezTo>
                    <a:pt x="262" y="730"/>
                    <a:pt x="272" y="730"/>
                    <a:pt x="283" y="730"/>
                  </a:cubicBezTo>
                  <a:cubicBezTo>
                    <a:pt x="287" y="730"/>
                    <a:pt x="282" y="732"/>
                    <a:pt x="293" y="732"/>
                  </a:cubicBezTo>
                  <a:cubicBezTo>
                    <a:pt x="292" y="730"/>
                    <a:pt x="311" y="731"/>
                    <a:pt x="304" y="729"/>
                  </a:cubicBezTo>
                  <a:cubicBezTo>
                    <a:pt x="313" y="729"/>
                    <a:pt x="328" y="730"/>
                    <a:pt x="334" y="729"/>
                  </a:cubicBezTo>
                  <a:cubicBezTo>
                    <a:pt x="330" y="730"/>
                    <a:pt x="338" y="731"/>
                    <a:pt x="331" y="732"/>
                  </a:cubicBezTo>
                  <a:cubicBezTo>
                    <a:pt x="336" y="733"/>
                    <a:pt x="336" y="733"/>
                    <a:pt x="336" y="733"/>
                  </a:cubicBezTo>
                  <a:cubicBezTo>
                    <a:pt x="335" y="733"/>
                    <a:pt x="330" y="732"/>
                    <a:pt x="332" y="733"/>
                  </a:cubicBezTo>
                  <a:cubicBezTo>
                    <a:pt x="336" y="733"/>
                    <a:pt x="347" y="733"/>
                    <a:pt x="350" y="733"/>
                  </a:cubicBezTo>
                  <a:cubicBezTo>
                    <a:pt x="357" y="732"/>
                    <a:pt x="364" y="730"/>
                    <a:pt x="375" y="729"/>
                  </a:cubicBezTo>
                  <a:cubicBezTo>
                    <a:pt x="370" y="730"/>
                    <a:pt x="378" y="731"/>
                    <a:pt x="374" y="732"/>
                  </a:cubicBezTo>
                  <a:cubicBezTo>
                    <a:pt x="390" y="728"/>
                    <a:pt x="390" y="728"/>
                    <a:pt x="390" y="728"/>
                  </a:cubicBezTo>
                  <a:cubicBezTo>
                    <a:pt x="394" y="728"/>
                    <a:pt x="391" y="730"/>
                    <a:pt x="396" y="729"/>
                  </a:cubicBezTo>
                  <a:cubicBezTo>
                    <a:pt x="396" y="729"/>
                    <a:pt x="398" y="728"/>
                    <a:pt x="400" y="728"/>
                  </a:cubicBezTo>
                  <a:cubicBezTo>
                    <a:pt x="401" y="728"/>
                    <a:pt x="416" y="728"/>
                    <a:pt x="417" y="729"/>
                  </a:cubicBezTo>
                  <a:cubicBezTo>
                    <a:pt x="419" y="730"/>
                    <a:pt x="411" y="730"/>
                    <a:pt x="415" y="730"/>
                  </a:cubicBezTo>
                  <a:cubicBezTo>
                    <a:pt x="422" y="730"/>
                    <a:pt x="423" y="730"/>
                    <a:pt x="429" y="730"/>
                  </a:cubicBezTo>
                  <a:cubicBezTo>
                    <a:pt x="430" y="730"/>
                    <a:pt x="430" y="730"/>
                    <a:pt x="430" y="730"/>
                  </a:cubicBezTo>
                  <a:cubicBezTo>
                    <a:pt x="434" y="730"/>
                    <a:pt x="443" y="729"/>
                    <a:pt x="438" y="728"/>
                  </a:cubicBezTo>
                  <a:cubicBezTo>
                    <a:pt x="435" y="728"/>
                    <a:pt x="439" y="729"/>
                    <a:pt x="435" y="729"/>
                  </a:cubicBezTo>
                  <a:cubicBezTo>
                    <a:pt x="436" y="728"/>
                    <a:pt x="439" y="728"/>
                    <a:pt x="442" y="728"/>
                  </a:cubicBezTo>
                  <a:cubicBezTo>
                    <a:pt x="437" y="734"/>
                    <a:pt x="441" y="723"/>
                    <a:pt x="439" y="722"/>
                  </a:cubicBezTo>
                  <a:cubicBezTo>
                    <a:pt x="440" y="724"/>
                    <a:pt x="440" y="724"/>
                    <a:pt x="441" y="725"/>
                  </a:cubicBezTo>
                  <a:cubicBezTo>
                    <a:pt x="439" y="716"/>
                    <a:pt x="439" y="706"/>
                    <a:pt x="438" y="695"/>
                  </a:cubicBezTo>
                  <a:cubicBezTo>
                    <a:pt x="438" y="695"/>
                    <a:pt x="440" y="699"/>
                    <a:pt x="439" y="701"/>
                  </a:cubicBezTo>
                  <a:cubicBezTo>
                    <a:pt x="441" y="687"/>
                    <a:pt x="438" y="673"/>
                    <a:pt x="439" y="662"/>
                  </a:cubicBezTo>
                  <a:cubicBezTo>
                    <a:pt x="440" y="664"/>
                    <a:pt x="438" y="663"/>
                    <a:pt x="439" y="663"/>
                  </a:cubicBezTo>
                  <a:cubicBezTo>
                    <a:pt x="439" y="657"/>
                    <a:pt x="440" y="657"/>
                    <a:pt x="439" y="653"/>
                  </a:cubicBezTo>
                  <a:cubicBezTo>
                    <a:pt x="440" y="652"/>
                    <a:pt x="439" y="647"/>
                    <a:pt x="439" y="643"/>
                  </a:cubicBezTo>
                  <a:cubicBezTo>
                    <a:pt x="438" y="641"/>
                    <a:pt x="439" y="642"/>
                    <a:pt x="439" y="646"/>
                  </a:cubicBezTo>
                  <a:cubicBezTo>
                    <a:pt x="439" y="640"/>
                    <a:pt x="438" y="616"/>
                    <a:pt x="439" y="602"/>
                  </a:cubicBezTo>
                  <a:cubicBezTo>
                    <a:pt x="438" y="602"/>
                    <a:pt x="437" y="593"/>
                    <a:pt x="437" y="590"/>
                  </a:cubicBezTo>
                  <a:cubicBezTo>
                    <a:pt x="438" y="591"/>
                    <a:pt x="438" y="591"/>
                    <a:pt x="438" y="591"/>
                  </a:cubicBezTo>
                  <a:cubicBezTo>
                    <a:pt x="439" y="588"/>
                    <a:pt x="438" y="581"/>
                    <a:pt x="439" y="580"/>
                  </a:cubicBezTo>
                  <a:cubicBezTo>
                    <a:pt x="438" y="573"/>
                    <a:pt x="440" y="606"/>
                    <a:pt x="439" y="597"/>
                  </a:cubicBezTo>
                  <a:cubicBezTo>
                    <a:pt x="440" y="595"/>
                    <a:pt x="437" y="584"/>
                    <a:pt x="439" y="586"/>
                  </a:cubicBezTo>
                  <a:cubicBezTo>
                    <a:pt x="439" y="580"/>
                    <a:pt x="438" y="574"/>
                    <a:pt x="439" y="568"/>
                  </a:cubicBezTo>
                  <a:cubicBezTo>
                    <a:pt x="438" y="569"/>
                    <a:pt x="440" y="573"/>
                    <a:pt x="440" y="568"/>
                  </a:cubicBezTo>
                  <a:cubicBezTo>
                    <a:pt x="440" y="559"/>
                    <a:pt x="440" y="565"/>
                    <a:pt x="439" y="558"/>
                  </a:cubicBezTo>
                  <a:cubicBezTo>
                    <a:pt x="439" y="553"/>
                    <a:pt x="439" y="553"/>
                    <a:pt x="439" y="553"/>
                  </a:cubicBezTo>
                  <a:cubicBezTo>
                    <a:pt x="438" y="553"/>
                    <a:pt x="439" y="545"/>
                    <a:pt x="438" y="548"/>
                  </a:cubicBezTo>
                  <a:cubicBezTo>
                    <a:pt x="439" y="547"/>
                    <a:pt x="437" y="535"/>
                    <a:pt x="439" y="536"/>
                  </a:cubicBezTo>
                  <a:cubicBezTo>
                    <a:pt x="440" y="537"/>
                    <a:pt x="440" y="537"/>
                    <a:pt x="440" y="537"/>
                  </a:cubicBezTo>
                  <a:cubicBezTo>
                    <a:pt x="440" y="533"/>
                    <a:pt x="439" y="531"/>
                    <a:pt x="438" y="528"/>
                  </a:cubicBezTo>
                  <a:cubicBezTo>
                    <a:pt x="438" y="527"/>
                    <a:pt x="439" y="526"/>
                    <a:pt x="439" y="526"/>
                  </a:cubicBezTo>
                  <a:cubicBezTo>
                    <a:pt x="437" y="526"/>
                    <a:pt x="439" y="517"/>
                    <a:pt x="437" y="512"/>
                  </a:cubicBezTo>
                  <a:cubicBezTo>
                    <a:pt x="438" y="504"/>
                    <a:pt x="437" y="491"/>
                    <a:pt x="439" y="487"/>
                  </a:cubicBezTo>
                  <a:cubicBezTo>
                    <a:pt x="438" y="481"/>
                    <a:pt x="437" y="475"/>
                    <a:pt x="438" y="468"/>
                  </a:cubicBezTo>
                  <a:cubicBezTo>
                    <a:pt x="438" y="469"/>
                    <a:pt x="438" y="471"/>
                    <a:pt x="439" y="472"/>
                  </a:cubicBezTo>
                  <a:cubicBezTo>
                    <a:pt x="439" y="467"/>
                    <a:pt x="439" y="466"/>
                    <a:pt x="438" y="462"/>
                  </a:cubicBezTo>
                  <a:cubicBezTo>
                    <a:pt x="439" y="463"/>
                    <a:pt x="439" y="453"/>
                    <a:pt x="440" y="448"/>
                  </a:cubicBezTo>
                  <a:cubicBezTo>
                    <a:pt x="440" y="442"/>
                    <a:pt x="438" y="444"/>
                    <a:pt x="438" y="443"/>
                  </a:cubicBezTo>
                  <a:cubicBezTo>
                    <a:pt x="440" y="437"/>
                    <a:pt x="436" y="425"/>
                    <a:pt x="438" y="418"/>
                  </a:cubicBezTo>
                  <a:cubicBezTo>
                    <a:pt x="439" y="420"/>
                    <a:pt x="439" y="427"/>
                    <a:pt x="440" y="422"/>
                  </a:cubicBezTo>
                  <a:cubicBezTo>
                    <a:pt x="442" y="416"/>
                    <a:pt x="438" y="410"/>
                    <a:pt x="439" y="401"/>
                  </a:cubicBezTo>
                  <a:cubicBezTo>
                    <a:pt x="438" y="403"/>
                    <a:pt x="438" y="403"/>
                    <a:pt x="438" y="403"/>
                  </a:cubicBezTo>
                  <a:cubicBezTo>
                    <a:pt x="439" y="399"/>
                    <a:pt x="437" y="390"/>
                    <a:pt x="438" y="391"/>
                  </a:cubicBezTo>
                  <a:cubicBezTo>
                    <a:pt x="438" y="388"/>
                    <a:pt x="439" y="380"/>
                    <a:pt x="437" y="381"/>
                  </a:cubicBezTo>
                  <a:cubicBezTo>
                    <a:pt x="439" y="366"/>
                    <a:pt x="436" y="344"/>
                    <a:pt x="439" y="334"/>
                  </a:cubicBezTo>
                  <a:cubicBezTo>
                    <a:pt x="439" y="332"/>
                    <a:pt x="439" y="327"/>
                    <a:pt x="439" y="328"/>
                  </a:cubicBezTo>
                  <a:cubicBezTo>
                    <a:pt x="438" y="331"/>
                    <a:pt x="439" y="333"/>
                    <a:pt x="439" y="334"/>
                  </a:cubicBezTo>
                  <a:cubicBezTo>
                    <a:pt x="439" y="332"/>
                    <a:pt x="438" y="332"/>
                    <a:pt x="438" y="332"/>
                  </a:cubicBezTo>
                  <a:cubicBezTo>
                    <a:pt x="438" y="327"/>
                    <a:pt x="438" y="323"/>
                    <a:pt x="440" y="328"/>
                  </a:cubicBezTo>
                  <a:cubicBezTo>
                    <a:pt x="441" y="317"/>
                    <a:pt x="437" y="317"/>
                    <a:pt x="437" y="303"/>
                  </a:cubicBezTo>
                  <a:cubicBezTo>
                    <a:pt x="438" y="304"/>
                    <a:pt x="438" y="303"/>
                    <a:pt x="438" y="299"/>
                  </a:cubicBezTo>
                  <a:cubicBezTo>
                    <a:pt x="437" y="291"/>
                    <a:pt x="437" y="291"/>
                    <a:pt x="437" y="291"/>
                  </a:cubicBezTo>
                  <a:cubicBezTo>
                    <a:pt x="437" y="283"/>
                    <a:pt x="439" y="287"/>
                    <a:pt x="440" y="286"/>
                  </a:cubicBezTo>
                  <a:cubicBezTo>
                    <a:pt x="440" y="282"/>
                    <a:pt x="440" y="276"/>
                    <a:pt x="439" y="274"/>
                  </a:cubicBezTo>
                  <a:cubicBezTo>
                    <a:pt x="440" y="268"/>
                    <a:pt x="440" y="268"/>
                    <a:pt x="440" y="268"/>
                  </a:cubicBezTo>
                  <a:cubicBezTo>
                    <a:pt x="439" y="272"/>
                    <a:pt x="440" y="264"/>
                    <a:pt x="439" y="262"/>
                  </a:cubicBezTo>
                  <a:cubicBezTo>
                    <a:pt x="440" y="264"/>
                    <a:pt x="440" y="264"/>
                    <a:pt x="440" y="264"/>
                  </a:cubicBezTo>
                  <a:cubicBezTo>
                    <a:pt x="440" y="264"/>
                    <a:pt x="440" y="258"/>
                    <a:pt x="440" y="255"/>
                  </a:cubicBezTo>
                  <a:cubicBezTo>
                    <a:pt x="439" y="256"/>
                    <a:pt x="439" y="262"/>
                    <a:pt x="438" y="265"/>
                  </a:cubicBezTo>
                  <a:cubicBezTo>
                    <a:pt x="438" y="262"/>
                    <a:pt x="438" y="259"/>
                    <a:pt x="437" y="255"/>
                  </a:cubicBezTo>
                  <a:cubicBezTo>
                    <a:pt x="439" y="256"/>
                    <a:pt x="438" y="248"/>
                    <a:pt x="438" y="244"/>
                  </a:cubicBezTo>
                  <a:cubicBezTo>
                    <a:pt x="439" y="240"/>
                    <a:pt x="437" y="239"/>
                    <a:pt x="437" y="238"/>
                  </a:cubicBezTo>
                  <a:cubicBezTo>
                    <a:pt x="438" y="238"/>
                    <a:pt x="438" y="231"/>
                    <a:pt x="438" y="235"/>
                  </a:cubicBezTo>
                  <a:cubicBezTo>
                    <a:pt x="439" y="236"/>
                    <a:pt x="438" y="238"/>
                    <a:pt x="438" y="240"/>
                  </a:cubicBezTo>
                  <a:cubicBezTo>
                    <a:pt x="439" y="237"/>
                    <a:pt x="440" y="238"/>
                    <a:pt x="439" y="232"/>
                  </a:cubicBezTo>
                  <a:cubicBezTo>
                    <a:pt x="438" y="228"/>
                    <a:pt x="437" y="233"/>
                    <a:pt x="437" y="225"/>
                  </a:cubicBezTo>
                  <a:cubicBezTo>
                    <a:pt x="438" y="227"/>
                    <a:pt x="438" y="227"/>
                    <a:pt x="439" y="229"/>
                  </a:cubicBezTo>
                  <a:cubicBezTo>
                    <a:pt x="439" y="221"/>
                    <a:pt x="439" y="221"/>
                    <a:pt x="439" y="221"/>
                  </a:cubicBezTo>
                  <a:cubicBezTo>
                    <a:pt x="438" y="221"/>
                    <a:pt x="438" y="221"/>
                    <a:pt x="438" y="221"/>
                  </a:cubicBezTo>
                  <a:cubicBezTo>
                    <a:pt x="438" y="220"/>
                    <a:pt x="439" y="221"/>
                    <a:pt x="439" y="220"/>
                  </a:cubicBezTo>
                  <a:cubicBezTo>
                    <a:pt x="438" y="220"/>
                    <a:pt x="438" y="219"/>
                    <a:pt x="438" y="217"/>
                  </a:cubicBezTo>
                  <a:cubicBezTo>
                    <a:pt x="438" y="216"/>
                    <a:pt x="438" y="216"/>
                    <a:pt x="438" y="216"/>
                  </a:cubicBezTo>
                  <a:cubicBezTo>
                    <a:pt x="438" y="216"/>
                    <a:pt x="438" y="216"/>
                    <a:pt x="438" y="216"/>
                  </a:cubicBezTo>
                  <a:cubicBezTo>
                    <a:pt x="438" y="216"/>
                    <a:pt x="438" y="216"/>
                    <a:pt x="438" y="216"/>
                  </a:cubicBezTo>
                  <a:cubicBezTo>
                    <a:pt x="438" y="215"/>
                    <a:pt x="438" y="215"/>
                    <a:pt x="438" y="215"/>
                  </a:cubicBezTo>
                  <a:cubicBezTo>
                    <a:pt x="438" y="215"/>
                    <a:pt x="438" y="215"/>
                    <a:pt x="438" y="215"/>
                  </a:cubicBezTo>
                  <a:cubicBezTo>
                    <a:pt x="438" y="215"/>
                    <a:pt x="438" y="215"/>
                    <a:pt x="438" y="215"/>
                  </a:cubicBezTo>
                  <a:cubicBezTo>
                    <a:pt x="438" y="215"/>
                    <a:pt x="438" y="215"/>
                    <a:pt x="438" y="215"/>
                  </a:cubicBezTo>
                  <a:cubicBezTo>
                    <a:pt x="433" y="211"/>
                    <a:pt x="444" y="222"/>
                    <a:pt x="443" y="221"/>
                  </a:cubicBezTo>
                  <a:cubicBezTo>
                    <a:pt x="443" y="221"/>
                    <a:pt x="443" y="221"/>
                    <a:pt x="443" y="221"/>
                  </a:cubicBezTo>
                  <a:cubicBezTo>
                    <a:pt x="443" y="221"/>
                    <a:pt x="443" y="221"/>
                    <a:pt x="443" y="221"/>
                  </a:cubicBezTo>
                  <a:cubicBezTo>
                    <a:pt x="441" y="221"/>
                    <a:pt x="441" y="221"/>
                    <a:pt x="441" y="221"/>
                  </a:cubicBezTo>
                  <a:cubicBezTo>
                    <a:pt x="438" y="221"/>
                    <a:pt x="435" y="221"/>
                    <a:pt x="435" y="222"/>
                  </a:cubicBezTo>
                  <a:cubicBezTo>
                    <a:pt x="431" y="222"/>
                    <a:pt x="426" y="221"/>
                    <a:pt x="423" y="221"/>
                  </a:cubicBezTo>
                  <a:cubicBezTo>
                    <a:pt x="423" y="221"/>
                    <a:pt x="423" y="221"/>
                    <a:pt x="423" y="221"/>
                  </a:cubicBezTo>
                  <a:cubicBezTo>
                    <a:pt x="419" y="220"/>
                    <a:pt x="413" y="220"/>
                    <a:pt x="409" y="221"/>
                  </a:cubicBezTo>
                  <a:cubicBezTo>
                    <a:pt x="409" y="221"/>
                    <a:pt x="409" y="221"/>
                    <a:pt x="409" y="221"/>
                  </a:cubicBezTo>
                  <a:cubicBezTo>
                    <a:pt x="407" y="221"/>
                    <a:pt x="401" y="221"/>
                    <a:pt x="398" y="222"/>
                  </a:cubicBezTo>
                  <a:cubicBezTo>
                    <a:pt x="391" y="221"/>
                    <a:pt x="395" y="218"/>
                    <a:pt x="388" y="219"/>
                  </a:cubicBezTo>
                  <a:cubicBezTo>
                    <a:pt x="382" y="219"/>
                    <a:pt x="378" y="221"/>
                    <a:pt x="381" y="222"/>
                  </a:cubicBezTo>
                  <a:cubicBezTo>
                    <a:pt x="372" y="221"/>
                    <a:pt x="372" y="221"/>
                    <a:pt x="372" y="221"/>
                  </a:cubicBezTo>
                  <a:cubicBezTo>
                    <a:pt x="372" y="221"/>
                    <a:pt x="372" y="221"/>
                    <a:pt x="372" y="221"/>
                  </a:cubicBezTo>
                  <a:cubicBezTo>
                    <a:pt x="371" y="221"/>
                    <a:pt x="371" y="221"/>
                    <a:pt x="371" y="221"/>
                  </a:cubicBezTo>
                  <a:cubicBezTo>
                    <a:pt x="371" y="221"/>
                    <a:pt x="371" y="221"/>
                    <a:pt x="371" y="221"/>
                  </a:cubicBezTo>
                  <a:cubicBezTo>
                    <a:pt x="371" y="221"/>
                    <a:pt x="371" y="221"/>
                    <a:pt x="371" y="221"/>
                  </a:cubicBezTo>
                  <a:cubicBezTo>
                    <a:pt x="369" y="217"/>
                    <a:pt x="376" y="231"/>
                    <a:pt x="366" y="212"/>
                  </a:cubicBezTo>
                  <a:cubicBezTo>
                    <a:pt x="366" y="212"/>
                    <a:pt x="366" y="212"/>
                    <a:pt x="366" y="212"/>
                  </a:cubicBezTo>
                  <a:cubicBezTo>
                    <a:pt x="366" y="212"/>
                    <a:pt x="366" y="212"/>
                    <a:pt x="366" y="212"/>
                  </a:cubicBezTo>
                  <a:cubicBezTo>
                    <a:pt x="367" y="212"/>
                    <a:pt x="367" y="212"/>
                    <a:pt x="367" y="212"/>
                  </a:cubicBezTo>
                  <a:cubicBezTo>
                    <a:pt x="367" y="211"/>
                    <a:pt x="367" y="211"/>
                    <a:pt x="367" y="211"/>
                  </a:cubicBezTo>
                  <a:cubicBezTo>
                    <a:pt x="369" y="209"/>
                    <a:pt x="369" y="209"/>
                    <a:pt x="369" y="209"/>
                  </a:cubicBezTo>
                  <a:cubicBezTo>
                    <a:pt x="371" y="205"/>
                    <a:pt x="371" y="205"/>
                    <a:pt x="371" y="205"/>
                  </a:cubicBezTo>
                  <a:cubicBezTo>
                    <a:pt x="375" y="200"/>
                    <a:pt x="378" y="195"/>
                    <a:pt x="382" y="191"/>
                  </a:cubicBezTo>
                  <a:cubicBezTo>
                    <a:pt x="383" y="190"/>
                    <a:pt x="382" y="191"/>
                    <a:pt x="383" y="188"/>
                  </a:cubicBezTo>
                  <a:cubicBezTo>
                    <a:pt x="394" y="174"/>
                    <a:pt x="403" y="158"/>
                    <a:pt x="413" y="149"/>
                  </a:cubicBezTo>
                  <a:cubicBezTo>
                    <a:pt x="411" y="153"/>
                    <a:pt x="414" y="149"/>
                    <a:pt x="414" y="150"/>
                  </a:cubicBezTo>
                  <a:cubicBezTo>
                    <a:pt x="416" y="146"/>
                    <a:pt x="418" y="146"/>
                    <a:pt x="417" y="144"/>
                  </a:cubicBezTo>
                  <a:cubicBezTo>
                    <a:pt x="416" y="144"/>
                    <a:pt x="416" y="143"/>
                    <a:pt x="413" y="147"/>
                  </a:cubicBezTo>
                  <a:cubicBezTo>
                    <a:pt x="419" y="139"/>
                    <a:pt x="428" y="126"/>
                    <a:pt x="432" y="122"/>
                  </a:cubicBezTo>
                  <a:cubicBezTo>
                    <a:pt x="430" y="124"/>
                    <a:pt x="431" y="122"/>
                    <a:pt x="432" y="120"/>
                  </a:cubicBezTo>
                  <a:cubicBezTo>
                    <a:pt x="433" y="122"/>
                    <a:pt x="437" y="116"/>
                    <a:pt x="440" y="111"/>
                  </a:cubicBezTo>
                  <a:cubicBezTo>
                    <a:pt x="440" y="110"/>
                    <a:pt x="440" y="110"/>
                    <a:pt x="440" y="110"/>
                  </a:cubicBezTo>
                  <a:cubicBezTo>
                    <a:pt x="443" y="108"/>
                    <a:pt x="443" y="108"/>
                    <a:pt x="443" y="108"/>
                  </a:cubicBezTo>
                  <a:cubicBezTo>
                    <a:pt x="444" y="106"/>
                    <a:pt x="442" y="104"/>
                    <a:pt x="446" y="100"/>
                  </a:cubicBezTo>
                  <a:cubicBezTo>
                    <a:pt x="447" y="100"/>
                    <a:pt x="447" y="100"/>
                    <a:pt x="448" y="100"/>
                  </a:cubicBezTo>
                  <a:cubicBezTo>
                    <a:pt x="451" y="95"/>
                    <a:pt x="455" y="87"/>
                    <a:pt x="459" y="83"/>
                  </a:cubicBezTo>
                  <a:cubicBezTo>
                    <a:pt x="463" y="79"/>
                    <a:pt x="463" y="79"/>
                    <a:pt x="463" y="79"/>
                  </a:cubicBezTo>
                  <a:cubicBezTo>
                    <a:pt x="465" y="77"/>
                    <a:pt x="467" y="73"/>
                    <a:pt x="464" y="76"/>
                  </a:cubicBezTo>
                  <a:cubicBezTo>
                    <a:pt x="471" y="68"/>
                    <a:pt x="475" y="63"/>
                    <a:pt x="478" y="61"/>
                  </a:cubicBezTo>
                  <a:cubicBezTo>
                    <a:pt x="482" y="52"/>
                    <a:pt x="488" y="43"/>
                    <a:pt x="495" y="33"/>
                  </a:cubicBezTo>
                  <a:cubicBezTo>
                    <a:pt x="505" y="19"/>
                    <a:pt x="505" y="19"/>
                    <a:pt x="505" y="19"/>
                  </a:cubicBezTo>
                  <a:cubicBezTo>
                    <a:pt x="510" y="12"/>
                    <a:pt x="510" y="12"/>
                    <a:pt x="510" y="12"/>
                  </a:cubicBezTo>
                  <a:cubicBezTo>
                    <a:pt x="511" y="10"/>
                    <a:pt x="511" y="10"/>
                    <a:pt x="511" y="10"/>
                  </a:cubicBezTo>
                  <a:cubicBezTo>
                    <a:pt x="512" y="9"/>
                    <a:pt x="512" y="9"/>
                    <a:pt x="512" y="9"/>
                  </a:cubicBezTo>
                  <a:cubicBezTo>
                    <a:pt x="512" y="9"/>
                    <a:pt x="512" y="9"/>
                    <a:pt x="512" y="9"/>
                  </a:cubicBezTo>
                  <a:cubicBezTo>
                    <a:pt x="501" y="0"/>
                    <a:pt x="525" y="23"/>
                    <a:pt x="523" y="20"/>
                  </a:cubicBezTo>
                  <a:cubicBezTo>
                    <a:pt x="523" y="20"/>
                    <a:pt x="523" y="20"/>
                    <a:pt x="523" y="20"/>
                  </a:cubicBezTo>
                  <a:cubicBezTo>
                    <a:pt x="523" y="20"/>
                    <a:pt x="523" y="20"/>
                    <a:pt x="523" y="20"/>
                  </a:cubicBezTo>
                  <a:cubicBezTo>
                    <a:pt x="523" y="21"/>
                    <a:pt x="523" y="21"/>
                    <a:pt x="523" y="21"/>
                  </a:cubicBezTo>
                  <a:cubicBezTo>
                    <a:pt x="523" y="21"/>
                    <a:pt x="523" y="21"/>
                    <a:pt x="523" y="21"/>
                  </a:cubicBezTo>
                  <a:cubicBezTo>
                    <a:pt x="522" y="21"/>
                    <a:pt x="522" y="21"/>
                    <a:pt x="522" y="21"/>
                  </a:cubicBezTo>
                  <a:cubicBezTo>
                    <a:pt x="519" y="24"/>
                    <a:pt x="519" y="24"/>
                    <a:pt x="519" y="24"/>
                  </a:cubicBezTo>
                  <a:cubicBezTo>
                    <a:pt x="519" y="23"/>
                    <a:pt x="519" y="23"/>
                    <a:pt x="519" y="23"/>
                  </a:cubicBezTo>
                  <a:cubicBezTo>
                    <a:pt x="514" y="26"/>
                    <a:pt x="517" y="26"/>
                    <a:pt x="514" y="28"/>
                  </a:cubicBezTo>
                  <a:cubicBezTo>
                    <a:pt x="515" y="26"/>
                    <a:pt x="509" y="29"/>
                    <a:pt x="512" y="26"/>
                  </a:cubicBezTo>
                  <a:cubicBezTo>
                    <a:pt x="505" y="30"/>
                    <a:pt x="505" y="34"/>
                    <a:pt x="501" y="37"/>
                  </a:cubicBezTo>
                  <a:cubicBezTo>
                    <a:pt x="501" y="38"/>
                    <a:pt x="504" y="34"/>
                    <a:pt x="504" y="36"/>
                  </a:cubicBezTo>
                  <a:cubicBezTo>
                    <a:pt x="503" y="36"/>
                    <a:pt x="494" y="42"/>
                    <a:pt x="494" y="44"/>
                  </a:cubicBezTo>
                  <a:cubicBezTo>
                    <a:pt x="492" y="45"/>
                    <a:pt x="493" y="43"/>
                    <a:pt x="493" y="42"/>
                  </a:cubicBezTo>
                  <a:cubicBezTo>
                    <a:pt x="490" y="46"/>
                    <a:pt x="490" y="46"/>
                    <a:pt x="490" y="46"/>
                  </a:cubicBezTo>
                  <a:cubicBezTo>
                    <a:pt x="484" y="48"/>
                    <a:pt x="499" y="34"/>
                    <a:pt x="493" y="37"/>
                  </a:cubicBezTo>
                  <a:cubicBezTo>
                    <a:pt x="489" y="40"/>
                    <a:pt x="489" y="40"/>
                    <a:pt x="489" y="40"/>
                  </a:cubicBezTo>
                  <a:cubicBezTo>
                    <a:pt x="485" y="42"/>
                    <a:pt x="498" y="31"/>
                    <a:pt x="488" y="38"/>
                  </a:cubicBezTo>
                  <a:cubicBezTo>
                    <a:pt x="485" y="42"/>
                    <a:pt x="482" y="46"/>
                    <a:pt x="486" y="44"/>
                  </a:cubicBezTo>
                  <a:cubicBezTo>
                    <a:pt x="478" y="50"/>
                    <a:pt x="485" y="49"/>
                    <a:pt x="476" y="56"/>
                  </a:cubicBezTo>
                  <a:cubicBezTo>
                    <a:pt x="473" y="57"/>
                    <a:pt x="483" y="50"/>
                    <a:pt x="480" y="51"/>
                  </a:cubicBezTo>
                  <a:cubicBezTo>
                    <a:pt x="475" y="53"/>
                    <a:pt x="472" y="58"/>
                    <a:pt x="468" y="61"/>
                  </a:cubicBezTo>
                  <a:cubicBezTo>
                    <a:pt x="473" y="58"/>
                    <a:pt x="470" y="62"/>
                    <a:pt x="468" y="64"/>
                  </a:cubicBezTo>
                  <a:cubicBezTo>
                    <a:pt x="463" y="67"/>
                    <a:pt x="470" y="61"/>
                    <a:pt x="463" y="66"/>
                  </a:cubicBezTo>
                  <a:cubicBezTo>
                    <a:pt x="463" y="67"/>
                    <a:pt x="457" y="72"/>
                    <a:pt x="463" y="69"/>
                  </a:cubicBezTo>
                  <a:cubicBezTo>
                    <a:pt x="461" y="72"/>
                    <a:pt x="456" y="73"/>
                    <a:pt x="453" y="77"/>
                  </a:cubicBezTo>
                  <a:cubicBezTo>
                    <a:pt x="450" y="78"/>
                    <a:pt x="458" y="70"/>
                    <a:pt x="450" y="75"/>
                  </a:cubicBezTo>
                  <a:cubicBezTo>
                    <a:pt x="452" y="75"/>
                    <a:pt x="443" y="83"/>
                    <a:pt x="447" y="82"/>
                  </a:cubicBezTo>
                  <a:cubicBezTo>
                    <a:pt x="444" y="83"/>
                    <a:pt x="444" y="83"/>
                    <a:pt x="445" y="81"/>
                  </a:cubicBezTo>
                  <a:cubicBezTo>
                    <a:pt x="441" y="83"/>
                    <a:pt x="437" y="90"/>
                    <a:pt x="434" y="89"/>
                  </a:cubicBezTo>
                  <a:cubicBezTo>
                    <a:pt x="434" y="91"/>
                    <a:pt x="434" y="91"/>
                    <a:pt x="434" y="91"/>
                  </a:cubicBezTo>
                  <a:cubicBezTo>
                    <a:pt x="432" y="92"/>
                    <a:pt x="430" y="93"/>
                    <a:pt x="428" y="94"/>
                  </a:cubicBezTo>
                  <a:cubicBezTo>
                    <a:pt x="424" y="97"/>
                    <a:pt x="417" y="104"/>
                    <a:pt x="417" y="103"/>
                  </a:cubicBezTo>
                  <a:cubicBezTo>
                    <a:pt x="416" y="104"/>
                    <a:pt x="408" y="110"/>
                    <a:pt x="412" y="108"/>
                  </a:cubicBezTo>
                  <a:cubicBezTo>
                    <a:pt x="417" y="105"/>
                    <a:pt x="417" y="103"/>
                    <a:pt x="420" y="102"/>
                  </a:cubicBezTo>
                  <a:cubicBezTo>
                    <a:pt x="416" y="104"/>
                    <a:pt x="413" y="108"/>
                    <a:pt x="411" y="111"/>
                  </a:cubicBezTo>
                  <a:cubicBezTo>
                    <a:pt x="410" y="111"/>
                    <a:pt x="410" y="111"/>
                    <a:pt x="410" y="111"/>
                  </a:cubicBezTo>
                  <a:cubicBezTo>
                    <a:pt x="408" y="112"/>
                    <a:pt x="404" y="115"/>
                    <a:pt x="404" y="117"/>
                  </a:cubicBezTo>
                  <a:cubicBezTo>
                    <a:pt x="405" y="115"/>
                    <a:pt x="404" y="115"/>
                    <a:pt x="402" y="116"/>
                  </a:cubicBezTo>
                  <a:cubicBezTo>
                    <a:pt x="401" y="119"/>
                    <a:pt x="401" y="119"/>
                    <a:pt x="401" y="119"/>
                  </a:cubicBezTo>
                  <a:cubicBezTo>
                    <a:pt x="395" y="125"/>
                    <a:pt x="399" y="118"/>
                    <a:pt x="392" y="124"/>
                  </a:cubicBezTo>
                  <a:cubicBezTo>
                    <a:pt x="397" y="119"/>
                    <a:pt x="397" y="119"/>
                    <a:pt x="397" y="119"/>
                  </a:cubicBezTo>
                  <a:cubicBezTo>
                    <a:pt x="396" y="120"/>
                    <a:pt x="393" y="121"/>
                    <a:pt x="390" y="124"/>
                  </a:cubicBezTo>
                  <a:cubicBezTo>
                    <a:pt x="389" y="126"/>
                    <a:pt x="387" y="129"/>
                    <a:pt x="387" y="130"/>
                  </a:cubicBezTo>
                  <a:cubicBezTo>
                    <a:pt x="383" y="133"/>
                    <a:pt x="384" y="131"/>
                    <a:pt x="381" y="134"/>
                  </a:cubicBezTo>
                  <a:cubicBezTo>
                    <a:pt x="385" y="129"/>
                    <a:pt x="385" y="129"/>
                    <a:pt x="385" y="129"/>
                  </a:cubicBezTo>
                  <a:cubicBezTo>
                    <a:pt x="386" y="129"/>
                    <a:pt x="381" y="131"/>
                    <a:pt x="376" y="135"/>
                  </a:cubicBezTo>
                  <a:cubicBezTo>
                    <a:pt x="373" y="138"/>
                    <a:pt x="369" y="143"/>
                    <a:pt x="374" y="139"/>
                  </a:cubicBezTo>
                  <a:cubicBezTo>
                    <a:pt x="372" y="141"/>
                    <a:pt x="368" y="143"/>
                    <a:pt x="369" y="141"/>
                  </a:cubicBezTo>
                  <a:cubicBezTo>
                    <a:pt x="364" y="146"/>
                    <a:pt x="371" y="142"/>
                    <a:pt x="366" y="146"/>
                  </a:cubicBezTo>
                  <a:cubicBezTo>
                    <a:pt x="364" y="147"/>
                    <a:pt x="357" y="151"/>
                    <a:pt x="353" y="154"/>
                  </a:cubicBezTo>
                  <a:cubicBezTo>
                    <a:pt x="357" y="148"/>
                    <a:pt x="357" y="148"/>
                    <a:pt x="357" y="148"/>
                  </a:cubicBezTo>
                  <a:cubicBezTo>
                    <a:pt x="353" y="151"/>
                    <a:pt x="353" y="151"/>
                    <a:pt x="353" y="151"/>
                  </a:cubicBezTo>
                  <a:cubicBezTo>
                    <a:pt x="357" y="146"/>
                    <a:pt x="350" y="152"/>
                    <a:pt x="352" y="149"/>
                  </a:cubicBezTo>
                  <a:cubicBezTo>
                    <a:pt x="349" y="150"/>
                    <a:pt x="347" y="153"/>
                    <a:pt x="345" y="155"/>
                  </a:cubicBezTo>
                  <a:cubicBezTo>
                    <a:pt x="353" y="151"/>
                    <a:pt x="339" y="164"/>
                    <a:pt x="342" y="164"/>
                  </a:cubicBezTo>
                  <a:cubicBezTo>
                    <a:pt x="333" y="172"/>
                    <a:pt x="333" y="164"/>
                    <a:pt x="326" y="175"/>
                  </a:cubicBezTo>
                  <a:cubicBezTo>
                    <a:pt x="328" y="174"/>
                    <a:pt x="324" y="179"/>
                    <a:pt x="329" y="174"/>
                  </a:cubicBezTo>
                  <a:cubicBezTo>
                    <a:pt x="323" y="178"/>
                    <a:pt x="327" y="178"/>
                    <a:pt x="319" y="183"/>
                  </a:cubicBezTo>
                  <a:cubicBezTo>
                    <a:pt x="324" y="178"/>
                    <a:pt x="312" y="186"/>
                    <a:pt x="319" y="179"/>
                  </a:cubicBezTo>
                  <a:cubicBezTo>
                    <a:pt x="319" y="180"/>
                    <a:pt x="324" y="176"/>
                    <a:pt x="325" y="175"/>
                  </a:cubicBezTo>
                  <a:cubicBezTo>
                    <a:pt x="322" y="176"/>
                    <a:pt x="324" y="173"/>
                    <a:pt x="318" y="178"/>
                  </a:cubicBezTo>
                  <a:cubicBezTo>
                    <a:pt x="314" y="181"/>
                    <a:pt x="309" y="185"/>
                    <a:pt x="311" y="185"/>
                  </a:cubicBezTo>
                  <a:cubicBezTo>
                    <a:pt x="312" y="186"/>
                    <a:pt x="316" y="181"/>
                    <a:pt x="315" y="183"/>
                  </a:cubicBezTo>
                  <a:cubicBezTo>
                    <a:pt x="308" y="190"/>
                    <a:pt x="305" y="189"/>
                    <a:pt x="303" y="193"/>
                  </a:cubicBezTo>
                  <a:cubicBezTo>
                    <a:pt x="308" y="189"/>
                    <a:pt x="310" y="189"/>
                    <a:pt x="310" y="190"/>
                  </a:cubicBezTo>
                  <a:cubicBezTo>
                    <a:pt x="305" y="195"/>
                    <a:pt x="305" y="195"/>
                    <a:pt x="305" y="195"/>
                  </a:cubicBezTo>
                  <a:cubicBezTo>
                    <a:pt x="306" y="193"/>
                    <a:pt x="306" y="193"/>
                    <a:pt x="306" y="193"/>
                  </a:cubicBezTo>
                  <a:cubicBezTo>
                    <a:pt x="297" y="200"/>
                    <a:pt x="304" y="196"/>
                    <a:pt x="296" y="203"/>
                  </a:cubicBezTo>
                  <a:cubicBezTo>
                    <a:pt x="291" y="205"/>
                    <a:pt x="291" y="205"/>
                    <a:pt x="291" y="205"/>
                  </a:cubicBezTo>
                  <a:cubicBezTo>
                    <a:pt x="292" y="202"/>
                    <a:pt x="303" y="196"/>
                    <a:pt x="300" y="195"/>
                  </a:cubicBezTo>
                  <a:cubicBezTo>
                    <a:pt x="295" y="199"/>
                    <a:pt x="294" y="202"/>
                    <a:pt x="288" y="205"/>
                  </a:cubicBezTo>
                  <a:cubicBezTo>
                    <a:pt x="289" y="204"/>
                    <a:pt x="291" y="203"/>
                    <a:pt x="292" y="202"/>
                  </a:cubicBezTo>
                  <a:cubicBezTo>
                    <a:pt x="290" y="203"/>
                    <a:pt x="286" y="202"/>
                    <a:pt x="280" y="210"/>
                  </a:cubicBezTo>
                  <a:cubicBezTo>
                    <a:pt x="276" y="214"/>
                    <a:pt x="279" y="211"/>
                    <a:pt x="279" y="212"/>
                  </a:cubicBezTo>
                  <a:cubicBezTo>
                    <a:pt x="275" y="216"/>
                    <a:pt x="273" y="218"/>
                    <a:pt x="270" y="220"/>
                  </a:cubicBezTo>
                  <a:cubicBezTo>
                    <a:pt x="269" y="222"/>
                    <a:pt x="269" y="222"/>
                    <a:pt x="269" y="222"/>
                  </a:cubicBezTo>
                  <a:cubicBezTo>
                    <a:pt x="258" y="226"/>
                    <a:pt x="264" y="223"/>
                    <a:pt x="261" y="224"/>
                  </a:cubicBezTo>
                  <a:cubicBezTo>
                    <a:pt x="260" y="224"/>
                    <a:pt x="258" y="224"/>
                    <a:pt x="257" y="224"/>
                  </a:cubicBezTo>
                  <a:cubicBezTo>
                    <a:pt x="258" y="222"/>
                    <a:pt x="244" y="224"/>
                    <a:pt x="252" y="222"/>
                  </a:cubicBezTo>
                  <a:cubicBezTo>
                    <a:pt x="256" y="222"/>
                    <a:pt x="254" y="224"/>
                    <a:pt x="268" y="221"/>
                  </a:cubicBezTo>
                  <a:cubicBezTo>
                    <a:pt x="272" y="218"/>
                    <a:pt x="276" y="215"/>
                    <a:pt x="277" y="213"/>
                  </a:cubicBezTo>
                  <a:cubicBezTo>
                    <a:pt x="272" y="214"/>
                    <a:pt x="284" y="208"/>
                    <a:pt x="284" y="205"/>
                  </a:cubicBezTo>
                  <a:cubicBezTo>
                    <a:pt x="277" y="210"/>
                    <a:pt x="276" y="208"/>
                    <a:pt x="274" y="208"/>
                  </a:cubicBezTo>
                  <a:cubicBezTo>
                    <a:pt x="272" y="210"/>
                    <a:pt x="271" y="212"/>
                    <a:pt x="270" y="213"/>
                  </a:cubicBezTo>
                  <a:cubicBezTo>
                    <a:pt x="270" y="214"/>
                    <a:pt x="272" y="212"/>
                    <a:pt x="273" y="213"/>
                  </a:cubicBezTo>
                  <a:cubicBezTo>
                    <a:pt x="267" y="217"/>
                    <a:pt x="267" y="217"/>
                    <a:pt x="267" y="217"/>
                  </a:cubicBezTo>
                  <a:cubicBezTo>
                    <a:pt x="266" y="219"/>
                    <a:pt x="266" y="219"/>
                    <a:pt x="266" y="219"/>
                  </a:cubicBezTo>
                  <a:cubicBezTo>
                    <a:pt x="260" y="221"/>
                    <a:pt x="264" y="219"/>
                    <a:pt x="262" y="220"/>
                  </a:cubicBezTo>
                  <a:cubicBezTo>
                    <a:pt x="258" y="220"/>
                    <a:pt x="258" y="220"/>
                    <a:pt x="258" y="220"/>
                  </a:cubicBezTo>
                  <a:cubicBezTo>
                    <a:pt x="254" y="220"/>
                    <a:pt x="250" y="221"/>
                    <a:pt x="248" y="221"/>
                  </a:cubicBezTo>
                  <a:cubicBezTo>
                    <a:pt x="244" y="220"/>
                    <a:pt x="245" y="219"/>
                    <a:pt x="249" y="219"/>
                  </a:cubicBezTo>
                  <a:cubicBezTo>
                    <a:pt x="238" y="220"/>
                    <a:pt x="225" y="219"/>
                    <a:pt x="214" y="219"/>
                  </a:cubicBezTo>
                  <a:cubicBezTo>
                    <a:pt x="221" y="221"/>
                    <a:pt x="201" y="219"/>
                    <a:pt x="206" y="221"/>
                  </a:cubicBezTo>
                  <a:cubicBezTo>
                    <a:pt x="212" y="222"/>
                    <a:pt x="217" y="223"/>
                    <a:pt x="214" y="224"/>
                  </a:cubicBezTo>
                  <a:cubicBezTo>
                    <a:pt x="210" y="224"/>
                    <a:pt x="214" y="223"/>
                    <a:pt x="213" y="222"/>
                  </a:cubicBezTo>
                  <a:cubicBezTo>
                    <a:pt x="208" y="224"/>
                    <a:pt x="205" y="221"/>
                    <a:pt x="200" y="222"/>
                  </a:cubicBezTo>
                  <a:cubicBezTo>
                    <a:pt x="211" y="222"/>
                    <a:pt x="203" y="220"/>
                    <a:pt x="205" y="219"/>
                  </a:cubicBezTo>
                  <a:cubicBezTo>
                    <a:pt x="197" y="219"/>
                    <a:pt x="205" y="218"/>
                    <a:pt x="197" y="218"/>
                  </a:cubicBezTo>
                  <a:cubicBezTo>
                    <a:pt x="189" y="218"/>
                    <a:pt x="180" y="219"/>
                    <a:pt x="171" y="219"/>
                  </a:cubicBezTo>
                  <a:cubicBezTo>
                    <a:pt x="161" y="218"/>
                    <a:pt x="144" y="219"/>
                    <a:pt x="134" y="219"/>
                  </a:cubicBezTo>
                  <a:cubicBezTo>
                    <a:pt x="129" y="219"/>
                    <a:pt x="133" y="217"/>
                    <a:pt x="127" y="217"/>
                  </a:cubicBezTo>
                  <a:cubicBezTo>
                    <a:pt x="121" y="217"/>
                    <a:pt x="132" y="218"/>
                    <a:pt x="122" y="218"/>
                  </a:cubicBezTo>
                  <a:cubicBezTo>
                    <a:pt x="123" y="217"/>
                    <a:pt x="123" y="217"/>
                    <a:pt x="123" y="217"/>
                  </a:cubicBezTo>
                  <a:cubicBezTo>
                    <a:pt x="121" y="218"/>
                    <a:pt x="106" y="216"/>
                    <a:pt x="103" y="219"/>
                  </a:cubicBezTo>
                  <a:cubicBezTo>
                    <a:pt x="106" y="217"/>
                    <a:pt x="106" y="217"/>
                    <a:pt x="106" y="217"/>
                  </a:cubicBezTo>
                  <a:cubicBezTo>
                    <a:pt x="104" y="217"/>
                    <a:pt x="103" y="217"/>
                    <a:pt x="101" y="217"/>
                  </a:cubicBezTo>
                  <a:cubicBezTo>
                    <a:pt x="101" y="217"/>
                    <a:pt x="99" y="216"/>
                    <a:pt x="102" y="216"/>
                  </a:cubicBezTo>
                  <a:cubicBezTo>
                    <a:pt x="96" y="214"/>
                    <a:pt x="90" y="216"/>
                    <a:pt x="83" y="216"/>
                  </a:cubicBezTo>
                  <a:cubicBezTo>
                    <a:pt x="87" y="217"/>
                    <a:pt x="87" y="217"/>
                    <a:pt x="87" y="217"/>
                  </a:cubicBezTo>
                  <a:cubicBezTo>
                    <a:pt x="76" y="218"/>
                    <a:pt x="69" y="217"/>
                    <a:pt x="58" y="217"/>
                  </a:cubicBezTo>
                  <a:cubicBezTo>
                    <a:pt x="59" y="216"/>
                    <a:pt x="59" y="216"/>
                    <a:pt x="59" y="216"/>
                  </a:cubicBezTo>
                  <a:cubicBezTo>
                    <a:pt x="53" y="217"/>
                    <a:pt x="53" y="217"/>
                    <a:pt x="53" y="217"/>
                  </a:cubicBezTo>
                  <a:cubicBezTo>
                    <a:pt x="54" y="216"/>
                    <a:pt x="48" y="215"/>
                    <a:pt x="45" y="216"/>
                  </a:cubicBezTo>
                  <a:cubicBezTo>
                    <a:pt x="61" y="213"/>
                    <a:pt x="61" y="213"/>
                    <a:pt x="61" y="213"/>
                  </a:cubicBezTo>
                  <a:cubicBezTo>
                    <a:pt x="66" y="214"/>
                    <a:pt x="56" y="215"/>
                    <a:pt x="59" y="216"/>
                  </a:cubicBezTo>
                  <a:cubicBezTo>
                    <a:pt x="62" y="217"/>
                    <a:pt x="71" y="216"/>
                    <a:pt x="73" y="215"/>
                  </a:cubicBezTo>
                  <a:cubicBezTo>
                    <a:pt x="69" y="215"/>
                    <a:pt x="69" y="215"/>
                    <a:pt x="66" y="216"/>
                  </a:cubicBezTo>
                  <a:cubicBezTo>
                    <a:pt x="65" y="214"/>
                    <a:pt x="71" y="214"/>
                    <a:pt x="73" y="213"/>
                  </a:cubicBezTo>
                  <a:cubicBezTo>
                    <a:pt x="71" y="213"/>
                    <a:pt x="69" y="213"/>
                    <a:pt x="68" y="213"/>
                  </a:cubicBezTo>
                  <a:cubicBezTo>
                    <a:pt x="72" y="213"/>
                    <a:pt x="76" y="213"/>
                    <a:pt x="82" y="213"/>
                  </a:cubicBezTo>
                  <a:cubicBezTo>
                    <a:pt x="78" y="213"/>
                    <a:pt x="85" y="214"/>
                    <a:pt x="83" y="214"/>
                  </a:cubicBezTo>
                  <a:cubicBezTo>
                    <a:pt x="84" y="213"/>
                    <a:pt x="90" y="212"/>
                    <a:pt x="98" y="213"/>
                  </a:cubicBezTo>
                  <a:cubicBezTo>
                    <a:pt x="103" y="214"/>
                    <a:pt x="113" y="212"/>
                    <a:pt x="122" y="212"/>
                  </a:cubicBezTo>
                  <a:cubicBezTo>
                    <a:pt x="118" y="213"/>
                    <a:pt x="113" y="214"/>
                    <a:pt x="108" y="215"/>
                  </a:cubicBezTo>
                  <a:cubicBezTo>
                    <a:pt x="114" y="216"/>
                    <a:pt x="114" y="215"/>
                    <a:pt x="120" y="216"/>
                  </a:cubicBezTo>
                  <a:cubicBezTo>
                    <a:pt x="123" y="215"/>
                    <a:pt x="125" y="213"/>
                    <a:pt x="132" y="212"/>
                  </a:cubicBezTo>
                  <a:cubicBezTo>
                    <a:pt x="133" y="213"/>
                    <a:pt x="133" y="213"/>
                    <a:pt x="133" y="213"/>
                  </a:cubicBezTo>
                  <a:cubicBezTo>
                    <a:pt x="139" y="213"/>
                    <a:pt x="139" y="212"/>
                    <a:pt x="148" y="212"/>
                  </a:cubicBezTo>
                  <a:cubicBezTo>
                    <a:pt x="163" y="212"/>
                    <a:pt x="178" y="212"/>
                    <a:pt x="190" y="212"/>
                  </a:cubicBezTo>
                  <a:cubicBezTo>
                    <a:pt x="190" y="213"/>
                    <a:pt x="190" y="213"/>
                    <a:pt x="190" y="213"/>
                  </a:cubicBezTo>
                  <a:cubicBezTo>
                    <a:pt x="196" y="211"/>
                    <a:pt x="211" y="213"/>
                    <a:pt x="220" y="212"/>
                  </a:cubicBezTo>
                  <a:cubicBezTo>
                    <a:pt x="234" y="213"/>
                    <a:pt x="251" y="211"/>
                    <a:pt x="259" y="212"/>
                  </a:cubicBezTo>
                  <a:cubicBezTo>
                    <a:pt x="277" y="203"/>
                    <a:pt x="295" y="184"/>
                    <a:pt x="315" y="169"/>
                  </a:cubicBezTo>
                  <a:cubicBezTo>
                    <a:pt x="313" y="173"/>
                    <a:pt x="313" y="173"/>
                    <a:pt x="313" y="173"/>
                  </a:cubicBezTo>
                  <a:cubicBezTo>
                    <a:pt x="316" y="169"/>
                    <a:pt x="316" y="172"/>
                    <a:pt x="319" y="169"/>
                  </a:cubicBezTo>
                  <a:cubicBezTo>
                    <a:pt x="314" y="171"/>
                    <a:pt x="323" y="163"/>
                    <a:pt x="325" y="161"/>
                  </a:cubicBezTo>
                  <a:cubicBezTo>
                    <a:pt x="335" y="154"/>
                    <a:pt x="347" y="144"/>
                    <a:pt x="354" y="137"/>
                  </a:cubicBezTo>
                  <a:cubicBezTo>
                    <a:pt x="355" y="137"/>
                    <a:pt x="355" y="137"/>
                    <a:pt x="355" y="137"/>
                  </a:cubicBezTo>
                  <a:cubicBezTo>
                    <a:pt x="362" y="129"/>
                    <a:pt x="373" y="123"/>
                    <a:pt x="384" y="115"/>
                  </a:cubicBezTo>
                  <a:cubicBezTo>
                    <a:pt x="385" y="114"/>
                    <a:pt x="387" y="113"/>
                    <a:pt x="390" y="111"/>
                  </a:cubicBezTo>
                  <a:cubicBezTo>
                    <a:pt x="395" y="105"/>
                    <a:pt x="398" y="103"/>
                    <a:pt x="406" y="96"/>
                  </a:cubicBezTo>
                  <a:cubicBezTo>
                    <a:pt x="412" y="91"/>
                    <a:pt x="422" y="84"/>
                    <a:pt x="428" y="79"/>
                  </a:cubicBezTo>
                  <a:cubicBezTo>
                    <a:pt x="449" y="60"/>
                    <a:pt x="473" y="43"/>
                    <a:pt x="496" y="23"/>
                  </a:cubicBezTo>
                  <a:cubicBezTo>
                    <a:pt x="498" y="23"/>
                    <a:pt x="498" y="23"/>
                    <a:pt x="498" y="23"/>
                  </a:cubicBezTo>
                  <a:cubicBezTo>
                    <a:pt x="506" y="15"/>
                    <a:pt x="506" y="15"/>
                    <a:pt x="506" y="15"/>
                  </a:cubicBezTo>
                  <a:cubicBezTo>
                    <a:pt x="511" y="11"/>
                    <a:pt x="511" y="11"/>
                    <a:pt x="511" y="11"/>
                  </a:cubicBezTo>
                  <a:cubicBezTo>
                    <a:pt x="513" y="10"/>
                    <a:pt x="513" y="10"/>
                    <a:pt x="513" y="10"/>
                  </a:cubicBezTo>
                  <a:cubicBezTo>
                    <a:pt x="514" y="9"/>
                    <a:pt x="514" y="9"/>
                    <a:pt x="514" y="9"/>
                  </a:cubicBezTo>
                  <a:cubicBezTo>
                    <a:pt x="514" y="9"/>
                    <a:pt x="514" y="9"/>
                    <a:pt x="514" y="9"/>
                  </a:cubicBezTo>
                  <a:cubicBezTo>
                    <a:pt x="514" y="9"/>
                    <a:pt x="514" y="9"/>
                    <a:pt x="514" y="9"/>
                  </a:cubicBezTo>
                  <a:cubicBezTo>
                    <a:pt x="514" y="9"/>
                    <a:pt x="514" y="9"/>
                    <a:pt x="514" y="9"/>
                  </a:cubicBezTo>
                  <a:cubicBezTo>
                    <a:pt x="514" y="9"/>
                    <a:pt x="514" y="9"/>
                    <a:pt x="514" y="9"/>
                  </a:cubicBezTo>
                  <a:cubicBezTo>
                    <a:pt x="512" y="7"/>
                    <a:pt x="532" y="26"/>
                    <a:pt x="523" y="18"/>
                  </a:cubicBezTo>
                  <a:cubicBezTo>
                    <a:pt x="523" y="18"/>
                    <a:pt x="523" y="18"/>
                    <a:pt x="523" y="18"/>
                  </a:cubicBezTo>
                  <a:cubicBezTo>
                    <a:pt x="522" y="20"/>
                    <a:pt x="522" y="20"/>
                    <a:pt x="522" y="20"/>
                  </a:cubicBezTo>
                  <a:cubicBezTo>
                    <a:pt x="509" y="39"/>
                    <a:pt x="509" y="39"/>
                    <a:pt x="509" y="39"/>
                  </a:cubicBezTo>
                  <a:cubicBezTo>
                    <a:pt x="499" y="51"/>
                    <a:pt x="490" y="63"/>
                    <a:pt x="483" y="74"/>
                  </a:cubicBezTo>
                  <a:cubicBezTo>
                    <a:pt x="483" y="71"/>
                    <a:pt x="483" y="71"/>
                    <a:pt x="483" y="71"/>
                  </a:cubicBezTo>
                  <a:cubicBezTo>
                    <a:pt x="478" y="76"/>
                    <a:pt x="473" y="85"/>
                    <a:pt x="476" y="84"/>
                  </a:cubicBezTo>
                  <a:cubicBezTo>
                    <a:pt x="471" y="90"/>
                    <a:pt x="465" y="101"/>
                    <a:pt x="461" y="104"/>
                  </a:cubicBezTo>
                  <a:cubicBezTo>
                    <a:pt x="456" y="110"/>
                    <a:pt x="456" y="112"/>
                    <a:pt x="452" y="118"/>
                  </a:cubicBezTo>
                  <a:cubicBezTo>
                    <a:pt x="442" y="130"/>
                    <a:pt x="439" y="135"/>
                    <a:pt x="430" y="147"/>
                  </a:cubicBezTo>
                  <a:cubicBezTo>
                    <a:pt x="432" y="144"/>
                    <a:pt x="432" y="144"/>
                    <a:pt x="432" y="144"/>
                  </a:cubicBezTo>
                  <a:cubicBezTo>
                    <a:pt x="433" y="143"/>
                    <a:pt x="433" y="142"/>
                    <a:pt x="430" y="145"/>
                  </a:cubicBezTo>
                  <a:cubicBezTo>
                    <a:pt x="427" y="150"/>
                    <a:pt x="418" y="161"/>
                    <a:pt x="423" y="158"/>
                  </a:cubicBezTo>
                  <a:cubicBezTo>
                    <a:pt x="412" y="170"/>
                    <a:pt x="402" y="189"/>
                    <a:pt x="391" y="200"/>
                  </a:cubicBezTo>
                  <a:cubicBezTo>
                    <a:pt x="392" y="200"/>
                    <a:pt x="390" y="203"/>
                    <a:pt x="390" y="205"/>
                  </a:cubicBezTo>
                  <a:cubicBezTo>
                    <a:pt x="383" y="213"/>
                    <a:pt x="383" y="213"/>
                    <a:pt x="383" y="213"/>
                  </a:cubicBezTo>
                  <a:cubicBezTo>
                    <a:pt x="380" y="217"/>
                    <a:pt x="380" y="217"/>
                    <a:pt x="380" y="217"/>
                  </a:cubicBezTo>
                  <a:cubicBezTo>
                    <a:pt x="378" y="219"/>
                    <a:pt x="378" y="219"/>
                    <a:pt x="378" y="219"/>
                  </a:cubicBezTo>
                  <a:cubicBezTo>
                    <a:pt x="378" y="220"/>
                    <a:pt x="378" y="220"/>
                    <a:pt x="378" y="220"/>
                  </a:cubicBezTo>
                  <a:cubicBezTo>
                    <a:pt x="378" y="220"/>
                    <a:pt x="378" y="220"/>
                    <a:pt x="378" y="220"/>
                  </a:cubicBezTo>
                  <a:cubicBezTo>
                    <a:pt x="378" y="220"/>
                    <a:pt x="378" y="220"/>
                    <a:pt x="378" y="220"/>
                  </a:cubicBezTo>
                  <a:cubicBezTo>
                    <a:pt x="378" y="220"/>
                    <a:pt x="378" y="220"/>
                    <a:pt x="378" y="220"/>
                  </a:cubicBezTo>
                  <a:cubicBezTo>
                    <a:pt x="378" y="220"/>
                    <a:pt x="378" y="220"/>
                    <a:pt x="378" y="220"/>
                  </a:cubicBezTo>
                  <a:cubicBezTo>
                    <a:pt x="384" y="231"/>
                    <a:pt x="370" y="205"/>
                    <a:pt x="371" y="207"/>
                  </a:cubicBezTo>
                  <a:cubicBezTo>
                    <a:pt x="371" y="207"/>
                    <a:pt x="371" y="207"/>
                    <a:pt x="371" y="207"/>
                  </a:cubicBezTo>
                  <a:cubicBezTo>
                    <a:pt x="372" y="207"/>
                    <a:pt x="372" y="207"/>
                    <a:pt x="372" y="207"/>
                  </a:cubicBezTo>
                  <a:cubicBezTo>
                    <a:pt x="373" y="207"/>
                    <a:pt x="373" y="207"/>
                    <a:pt x="373" y="207"/>
                  </a:cubicBezTo>
                  <a:cubicBezTo>
                    <a:pt x="380" y="208"/>
                    <a:pt x="386" y="208"/>
                    <a:pt x="392" y="207"/>
                  </a:cubicBezTo>
                  <a:cubicBezTo>
                    <a:pt x="394" y="207"/>
                    <a:pt x="388" y="208"/>
                    <a:pt x="394" y="208"/>
                  </a:cubicBezTo>
                  <a:cubicBezTo>
                    <a:pt x="398" y="208"/>
                    <a:pt x="394" y="207"/>
                    <a:pt x="398" y="207"/>
                  </a:cubicBezTo>
                  <a:cubicBezTo>
                    <a:pt x="410" y="207"/>
                    <a:pt x="421" y="207"/>
                    <a:pt x="433" y="207"/>
                  </a:cubicBezTo>
                  <a:cubicBezTo>
                    <a:pt x="441" y="208"/>
                    <a:pt x="441" y="208"/>
                    <a:pt x="441" y="208"/>
                  </a:cubicBezTo>
                  <a:cubicBezTo>
                    <a:pt x="443" y="208"/>
                    <a:pt x="443" y="208"/>
                    <a:pt x="443" y="208"/>
                  </a:cubicBezTo>
                  <a:cubicBezTo>
                    <a:pt x="443" y="208"/>
                    <a:pt x="443" y="208"/>
                    <a:pt x="443" y="208"/>
                  </a:cubicBezTo>
                  <a:cubicBezTo>
                    <a:pt x="443" y="208"/>
                    <a:pt x="443" y="208"/>
                    <a:pt x="443" y="208"/>
                  </a:cubicBezTo>
                  <a:cubicBezTo>
                    <a:pt x="442" y="206"/>
                    <a:pt x="458" y="222"/>
                    <a:pt x="451" y="215"/>
                  </a:cubicBezTo>
                  <a:cubicBezTo>
                    <a:pt x="451" y="215"/>
                    <a:pt x="451" y="215"/>
                    <a:pt x="451" y="215"/>
                  </a:cubicBezTo>
                  <a:cubicBezTo>
                    <a:pt x="451" y="215"/>
                    <a:pt x="451" y="215"/>
                    <a:pt x="451" y="215"/>
                  </a:cubicBezTo>
                  <a:cubicBezTo>
                    <a:pt x="451" y="216"/>
                    <a:pt x="451" y="216"/>
                    <a:pt x="451" y="216"/>
                  </a:cubicBezTo>
                  <a:cubicBezTo>
                    <a:pt x="451" y="216"/>
                    <a:pt x="451" y="216"/>
                    <a:pt x="451" y="216"/>
                  </a:cubicBezTo>
                  <a:cubicBezTo>
                    <a:pt x="451" y="217"/>
                    <a:pt x="451" y="217"/>
                    <a:pt x="451" y="217"/>
                  </a:cubicBezTo>
                  <a:cubicBezTo>
                    <a:pt x="451" y="221"/>
                    <a:pt x="451" y="221"/>
                    <a:pt x="451" y="221"/>
                  </a:cubicBezTo>
                  <a:cubicBezTo>
                    <a:pt x="451" y="237"/>
                    <a:pt x="451" y="237"/>
                    <a:pt x="451" y="237"/>
                  </a:cubicBezTo>
                  <a:cubicBezTo>
                    <a:pt x="452" y="274"/>
                    <a:pt x="451" y="312"/>
                    <a:pt x="451" y="348"/>
                  </a:cubicBezTo>
                  <a:cubicBezTo>
                    <a:pt x="451" y="347"/>
                    <a:pt x="451" y="347"/>
                    <a:pt x="451" y="347"/>
                  </a:cubicBezTo>
                  <a:cubicBezTo>
                    <a:pt x="453" y="359"/>
                    <a:pt x="449" y="375"/>
                    <a:pt x="452" y="384"/>
                  </a:cubicBezTo>
                  <a:cubicBezTo>
                    <a:pt x="451" y="387"/>
                    <a:pt x="452" y="395"/>
                    <a:pt x="451" y="393"/>
                  </a:cubicBezTo>
                  <a:cubicBezTo>
                    <a:pt x="452" y="402"/>
                    <a:pt x="450" y="419"/>
                    <a:pt x="451" y="433"/>
                  </a:cubicBezTo>
                  <a:cubicBezTo>
                    <a:pt x="451" y="432"/>
                    <a:pt x="451" y="431"/>
                    <a:pt x="451" y="429"/>
                  </a:cubicBezTo>
                  <a:cubicBezTo>
                    <a:pt x="450" y="443"/>
                    <a:pt x="451" y="455"/>
                    <a:pt x="450" y="470"/>
                  </a:cubicBezTo>
                  <a:cubicBezTo>
                    <a:pt x="450" y="468"/>
                    <a:pt x="450" y="466"/>
                    <a:pt x="450" y="465"/>
                  </a:cubicBezTo>
                  <a:cubicBezTo>
                    <a:pt x="449" y="471"/>
                    <a:pt x="452" y="478"/>
                    <a:pt x="449" y="481"/>
                  </a:cubicBezTo>
                  <a:cubicBezTo>
                    <a:pt x="449" y="485"/>
                    <a:pt x="450" y="484"/>
                    <a:pt x="450" y="482"/>
                  </a:cubicBezTo>
                  <a:cubicBezTo>
                    <a:pt x="449" y="514"/>
                    <a:pt x="451" y="547"/>
                    <a:pt x="451" y="580"/>
                  </a:cubicBezTo>
                  <a:cubicBezTo>
                    <a:pt x="450" y="604"/>
                    <a:pt x="448" y="582"/>
                    <a:pt x="449" y="600"/>
                  </a:cubicBezTo>
                  <a:cubicBezTo>
                    <a:pt x="449" y="602"/>
                    <a:pt x="450" y="602"/>
                    <a:pt x="450" y="602"/>
                  </a:cubicBezTo>
                  <a:cubicBezTo>
                    <a:pt x="450" y="609"/>
                    <a:pt x="447" y="613"/>
                    <a:pt x="448" y="618"/>
                  </a:cubicBezTo>
                  <a:cubicBezTo>
                    <a:pt x="450" y="616"/>
                    <a:pt x="449" y="621"/>
                    <a:pt x="450" y="622"/>
                  </a:cubicBezTo>
                  <a:cubicBezTo>
                    <a:pt x="449" y="636"/>
                    <a:pt x="448" y="639"/>
                    <a:pt x="449" y="650"/>
                  </a:cubicBezTo>
                  <a:cubicBezTo>
                    <a:pt x="448" y="649"/>
                    <a:pt x="448" y="649"/>
                    <a:pt x="448" y="649"/>
                  </a:cubicBezTo>
                  <a:cubicBezTo>
                    <a:pt x="450" y="663"/>
                    <a:pt x="449" y="678"/>
                    <a:pt x="451" y="690"/>
                  </a:cubicBezTo>
                  <a:cubicBezTo>
                    <a:pt x="452" y="717"/>
                    <a:pt x="452" y="717"/>
                    <a:pt x="452" y="717"/>
                  </a:cubicBezTo>
                  <a:cubicBezTo>
                    <a:pt x="452" y="731"/>
                    <a:pt x="452" y="731"/>
                    <a:pt x="452" y="731"/>
                  </a:cubicBezTo>
                  <a:cubicBezTo>
                    <a:pt x="452" y="731"/>
                    <a:pt x="452" y="731"/>
                    <a:pt x="452" y="731"/>
                  </a:cubicBezTo>
                  <a:cubicBezTo>
                    <a:pt x="452" y="731"/>
                    <a:pt x="452" y="731"/>
                    <a:pt x="452" y="731"/>
                  </a:cubicBezTo>
                  <a:cubicBezTo>
                    <a:pt x="454" y="730"/>
                    <a:pt x="436" y="747"/>
                    <a:pt x="443" y="740"/>
                  </a:cubicBezTo>
                  <a:cubicBezTo>
                    <a:pt x="443" y="740"/>
                    <a:pt x="443" y="740"/>
                    <a:pt x="443" y="740"/>
                  </a:cubicBezTo>
                  <a:cubicBezTo>
                    <a:pt x="443" y="740"/>
                    <a:pt x="443" y="740"/>
                    <a:pt x="443" y="740"/>
                  </a:cubicBezTo>
                  <a:cubicBezTo>
                    <a:pt x="442" y="740"/>
                    <a:pt x="442" y="740"/>
                    <a:pt x="442" y="740"/>
                  </a:cubicBezTo>
                  <a:cubicBezTo>
                    <a:pt x="440" y="740"/>
                    <a:pt x="440" y="740"/>
                    <a:pt x="440" y="740"/>
                  </a:cubicBezTo>
                  <a:cubicBezTo>
                    <a:pt x="437" y="740"/>
                    <a:pt x="437" y="740"/>
                    <a:pt x="437" y="740"/>
                  </a:cubicBezTo>
                  <a:cubicBezTo>
                    <a:pt x="430" y="740"/>
                    <a:pt x="430" y="740"/>
                    <a:pt x="430" y="740"/>
                  </a:cubicBezTo>
                  <a:cubicBezTo>
                    <a:pt x="376" y="741"/>
                    <a:pt x="376" y="741"/>
                    <a:pt x="376" y="741"/>
                  </a:cubicBezTo>
                  <a:cubicBezTo>
                    <a:pt x="340" y="741"/>
                    <a:pt x="305" y="741"/>
                    <a:pt x="269" y="742"/>
                  </a:cubicBezTo>
                  <a:cubicBezTo>
                    <a:pt x="198" y="741"/>
                    <a:pt x="128" y="742"/>
                    <a:pt x="56" y="741"/>
                  </a:cubicBezTo>
                  <a:cubicBezTo>
                    <a:pt x="39" y="739"/>
                    <a:pt x="38" y="739"/>
                    <a:pt x="19" y="740"/>
                  </a:cubicBezTo>
                  <a:cubicBezTo>
                    <a:pt x="20" y="739"/>
                    <a:pt x="21" y="739"/>
                    <a:pt x="20" y="739"/>
                  </a:cubicBezTo>
                  <a:cubicBezTo>
                    <a:pt x="19" y="740"/>
                    <a:pt x="16" y="740"/>
                    <a:pt x="12" y="740"/>
                  </a:cubicBezTo>
                  <a:cubicBezTo>
                    <a:pt x="12" y="740"/>
                    <a:pt x="12" y="740"/>
                    <a:pt x="12" y="740"/>
                  </a:cubicBezTo>
                  <a:cubicBezTo>
                    <a:pt x="12" y="740"/>
                    <a:pt x="12" y="740"/>
                    <a:pt x="12" y="740"/>
                  </a:cubicBezTo>
                  <a:cubicBezTo>
                    <a:pt x="12" y="740"/>
                    <a:pt x="12" y="740"/>
                    <a:pt x="12" y="740"/>
                  </a:cubicBezTo>
                  <a:cubicBezTo>
                    <a:pt x="12" y="740"/>
                    <a:pt x="12" y="740"/>
                    <a:pt x="12" y="740"/>
                  </a:cubicBezTo>
                  <a:cubicBezTo>
                    <a:pt x="12" y="740"/>
                    <a:pt x="12" y="740"/>
                    <a:pt x="12" y="740"/>
                  </a:cubicBezTo>
                  <a:cubicBezTo>
                    <a:pt x="12" y="740"/>
                    <a:pt x="12" y="740"/>
                    <a:pt x="12" y="740"/>
                  </a:cubicBezTo>
                  <a:cubicBezTo>
                    <a:pt x="12" y="740"/>
                    <a:pt x="12" y="740"/>
                    <a:pt x="12" y="740"/>
                  </a:cubicBezTo>
                  <a:cubicBezTo>
                    <a:pt x="8" y="736"/>
                    <a:pt x="20" y="749"/>
                    <a:pt x="3" y="731"/>
                  </a:cubicBezTo>
                  <a:cubicBezTo>
                    <a:pt x="3" y="731"/>
                    <a:pt x="3" y="731"/>
                    <a:pt x="3" y="731"/>
                  </a:cubicBezTo>
                  <a:cubicBezTo>
                    <a:pt x="3" y="730"/>
                    <a:pt x="3" y="730"/>
                    <a:pt x="3" y="730"/>
                  </a:cubicBezTo>
                  <a:cubicBezTo>
                    <a:pt x="3" y="728"/>
                    <a:pt x="3" y="728"/>
                    <a:pt x="3" y="728"/>
                  </a:cubicBezTo>
                  <a:cubicBezTo>
                    <a:pt x="3" y="726"/>
                    <a:pt x="3" y="725"/>
                    <a:pt x="2" y="725"/>
                  </a:cubicBezTo>
                  <a:cubicBezTo>
                    <a:pt x="2" y="698"/>
                    <a:pt x="2" y="673"/>
                    <a:pt x="2" y="646"/>
                  </a:cubicBezTo>
                  <a:cubicBezTo>
                    <a:pt x="2" y="650"/>
                    <a:pt x="3" y="652"/>
                    <a:pt x="3" y="647"/>
                  </a:cubicBezTo>
                  <a:cubicBezTo>
                    <a:pt x="2" y="642"/>
                    <a:pt x="2" y="642"/>
                    <a:pt x="2" y="642"/>
                  </a:cubicBezTo>
                  <a:cubicBezTo>
                    <a:pt x="3" y="641"/>
                    <a:pt x="3" y="641"/>
                    <a:pt x="3" y="641"/>
                  </a:cubicBezTo>
                  <a:cubicBezTo>
                    <a:pt x="3" y="637"/>
                    <a:pt x="2" y="634"/>
                    <a:pt x="1" y="637"/>
                  </a:cubicBezTo>
                  <a:cubicBezTo>
                    <a:pt x="0" y="568"/>
                    <a:pt x="3" y="500"/>
                    <a:pt x="3" y="433"/>
                  </a:cubicBezTo>
                  <a:cubicBezTo>
                    <a:pt x="3" y="417"/>
                    <a:pt x="3" y="394"/>
                    <a:pt x="2" y="376"/>
                  </a:cubicBezTo>
                  <a:cubicBezTo>
                    <a:pt x="5" y="325"/>
                    <a:pt x="6" y="278"/>
                    <a:pt x="5" y="226"/>
                  </a:cubicBezTo>
                  <a:cubicBezTo>
                    <a:pt x="5" y="226"/>
                    <a:pt x="9" y="232"/>
                    <a:pt x="10"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216000" rIns="91440" bIns="45720" numCol="1" anchor="t" anchorCtr="0" compatLnSpc="1">
              <a:prstTxWarp prst="textNoShape">
                <a:avLst/>
              </a:prstTxWarp>
            </a:bodyPr>
            <a:lstStyle/>
            <a:p>
              <a:endParaRPr lang="en-US" sz="1200" dirty="0"/>
            </a:p>
          </p:txBody>
        </p:sp>
      </p:grpSp>
      <p:sp>
        <p:nvSpPr>
          <p:cNvPr id="545" name="Rechteck 121"/>
          <p:cNvSpPr/>
          <p:nvPr/>
        </p:nvSpPr>
        <p:spPr bwMode="gray">
          <a:xfrm>
            <a:off x="5256156" y="4868733"/>
            <a:ext cx="1728240" cy="1151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tIns="90000" rIns="90000" bIns="90000" rtlCol="0" anchor="t" anchorCtr="0"/>
          <a:lstStyle/>
          <a:p>
            <a:pPr algn="ctr" defTabSz="801688">
              <a:lnSpc>
                <a:spcPct val="90000"/>
              </a:lnSpc>
              <a:spcBef>
                <a:spcPts val="400"/>
              </a:spcBef>
            </a:pPr>
            <a:r>
              <a:rPr lang="en-US" sz="1400" b="1" dirty="0">
                <a:solidFill>
                  <a:schemeClr val="tx1"/>
                </a:solidFill>
              </a:rPr>
              <a:t>“Deep Dive”</a:t>
            </a:r>
          </a:p>
          <a:p>
            <a:pPr algn="ctr">
              <a:lnSpc>
                <a:spcPct val="90000"/>
              </a:lnSpc>
              <a:spcBef>
                <a:spcPts val="400"/>
              </a:spcBef>
            </a:pPr>
            <a:r>
              <a:rPr lang="en-US" sz="1200" dirty="0">
                <a:solidFill>
                  <a:schemeClr val="tx1"/>
                </a:solidFill>
              </a:rPr>
              <a:t>What are the major causes of incidents according to analysis reports delivered? </a:t>
            </a:r>
          </a:p>
        </p:txBody>
      </p:sp>
      <p:sp>
        <p:nvSpPr>
          <p:cNvPr id="546" name="Rechteck 121"/>
          <p:cNvSpPr/>
          <p:nvPr/>
        </p:nvSpPr>
        <p:spPr bwMode="gray">
          <a:xfrm>
            <a:off x="7077833" y="4868733"/>
            <a:ext cx="1829406" cy="1151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tIns="90000" rIns="90000" bIns="90000" rtlCol="0" anchor="t" anchorCtr="0"/>
          <a:lstStyle/>
          <a:p>
            <a:pPr algn="ctr" defTabSz="801688">
              <a:lnSpc>
                <a:spcPct val="90000"/>
              </a:lnSpc>
              <a:spcBef>
                <a:spcPts val="400"/>
              </a:spcBef>
            </a:pPr>
            <a:r>
              <a:rPr lang="en-US" sz="1400" b="1" dirty="0">
                <a:solidFill>
                  <a:schemeClr val="tx1"/>
                </a:solidFill>
              </a:rPr>
              <a:t>“</a:t>
            </a:r>
            <a:r>
              <a:rPr lang="en-US" sz="1400" b="1" dirty="0" err="1">
                <a:solidFill>
                  <a:schemeClr val="tx1"/>
                </a:solidFill>
              </a:rPr>
              <a:t>Focussing</a:t>
            </a:r>
            <a:r>
              <a:rPr lang="en-US" sz="1400" b="1" dirty="0">
                <a:solidFill>
                  <a:schemeClr val="tx1"/>
                </a:solidFill>
              </a:rPr>
              <a:t> on Culture”</a:t>
            </a:r>
          </a:p>
          <a:p>
            <a:pPr algn="ctr">
              <a:lnSpc>
                <a:spcPct val="90000"/>
              </a:lnSpc>
              <a:spcBef>
                <a:spcPts val="400"/>
              </a:spcBef>
            </a:pPr>
            <a:r>
              <a:rPr lang="en-US" sz="1200" dirty="0">
                <a:solidFill>
                  <a:schemeClr val="tx1"/>
                </a:solidFill>
              </a:rPr>
              <a:t>Defining the different aspects addressed by participating companies to identify blind spots but also evolution since Quick Check 1.0.</a:t>
            </a:r>
          </a:p>
        </p:txBody>
      </p:sp>
      <p:sp>
        <p:nvSpPr>
          <p:cNvPr id="547" name="Rechteck 121"/>
          <p:cNvSpPr/>
          <p:nvPr/>
        </p:nvSpPr>
        <p:spPr bwMode="gray">
          <a:xfrm>
            <a:off x="9048410" y="4868733"/>
            <a:ext cx="1728240" cy="1151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tIns="90000" rIns="90000" bIns="90000" rtlCol="0" anchor="t" anchorCtr="0"/>
          <a:lstStyle/>
          <a:p>
            <a:pPr algn="ctr" defTabSz="801688">
              <a:lnSpc>
                <a:spcPct val="90000"/>
              </a:lnSpc>
              <a:spcBef>
                <a:spcPts val="400"/>
              </a:spcBef>
            </a:pPr>
            <a:r>
              <a:rPr lang="en-US" sz="1400" b="1" dirty="0">
                <a:solidFill>
                  <a:schemeClr val="tx1"/>
                </a:solidFill>
              </a:rPr>
              <a:t>“Specification”</a:t>
            </a:r>
          </a:p>
          <a:p>
            <a:pPr algn="ctr">
              <a:lnSpc>
                <a:spcPct val="90000"/>
              </a:lnSpc>
              <a:spcBef>
                <a:spcPts val="400"/>
              </a:spcBef>
            </a:pPr>
            <a:r>
              <a:rPr lang="en-US" sz="1200" dirty="0">
                <a:solidFill>
                  <a:schemeClr val="tx1"/>
                </a:solidFill>
              </a:rPr>
              <a:t>What are aspects that need to be assessed deeper during the following phases?</a:t>
            </a:r>
          </a:p>
        </p:txBody>
      </p:sp>
      <p:sp>
        <p:nvSpPr>
          <p:cNvPr id="14" name="Title 13">
            <a:extLst>
              <a:ext uri="{FF2B5EF4-FFF2-40B4-BE49-F238E27FC236}">
                <a16:creationId xmlns:a16="http://schemas.microsoft.com/office/drawing/2014/main" id="{C1CD5DCC-5CD9-C2AD-2E73-893DA07ECF1A}"/>
              </a:ext>
            </a:extLst>
          </p:cNvPr>
          <p:cNvSpPr>
            <a:spLocks noGrp="1"/>
          </p:cNvSpPr>
          <p:nvPr>
            <p:ph type="title"/>
          </p:nvPr>
        </p:nvSpPr>
        <p:spPr/>
        <p:txBody>
          <a:bodyPr>
            <a:normAutofit fontScale="90000"/>
          </a:bodyPr>
          <a:lstStyle/>
          <a:p>
            <a:endParaRPr lang="en-US" dirty="0"/>
          </a:p>
        </p:txBody>
      </p:sp>
    </p:spTree>
    <p:extLst>
      <p:ext uri="{BB962C8B-B14F-4D97-AF65-F5344CB8AC3E}">
        <p14:creationId xmlns:p14="http://schemas.microsoft.com/office/powerpoint/2010/main" val="427273516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4" name="Object 23" hidden="1"/>
          <p:cNvGraphicFramePr>
            <a:graphicFrameLocks noChangeAspect="1"/>
          </p:cNvGraphicFramePr>
          <p:nvPr>
            <p:custDataLst>
              <p:tags r:id="rId1"/>
            </p:custDataLst>
          </p:nvPr>
        </p:nvGraphicFramePr>
        <p:xfrm>
          <a:off x="1144588" y="1589"/>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24" name="Object 2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4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Freeform 4"/>
          <p:cNvSpPr>
            <a:spLocks/>
          </p:cNvSpPr>
          <p:nvPr/>
        </p:nvSpPr>
        <p:spPr bwMode="blackWhite">
          <a:xfrm>
            <a:off x="2783540" y="1629892"/>
            <a:ext cx="3869976" cy="1640259"/>
          </a:xfrm>
          <a:custGeom>
            <a:avLst/>
            <a:gdLst>
              <a:gd name="T0" fmla="*/ 0 w 2206"/>
              <a:gd name="T1" fmla="*/ 2147483647 h 1099"/>
              <a:gd name="T2" fmla="*/ 2147483647 w 2206"/>
              <a:gd name="T3" fmla="*/ 2147483647 h 1099"/>
              <a:gd name="T4" fmla="*/ 2147483647 w 2206"/>
              <a:gd name="T5" fmla="*/ 2147483647 h 1099"/>
              <a:gd name="T6" fmla="*/ 2147483647 w 2206"/>
              <a:gd name="T7" fmla="*/ 2147483647 h 1099"/>
              <a:gd name="T8" fmla="*/ 2147483647 w 2206"/>
              <a:gd name="T9" fmla="*/ 2147483647 h 1099"/>
              <a:gd name="T10" fmla="*/ 2147483647 w 2206"/>
              <a:gd name="T11" fmla="*/ 2147483647 h 1099"/>
              <a:gd name="T12" fmla="*/ 2147483647 w 2206"/>
              <a:gd name="T13" fmla="*/ 2147483647 h 1099"/>
              <a:gd name="T14" fmla="*/ 2147483647 w 2206"/>
              <a:gd name="T15" fmla="*/ 2147483647 h 1099"/>
              <a:gd name="T16" fmla="*/ 2147483647 w 2206"/>
              <a:gd name="T17" fmla="*/ 2147483647 h 1099"/>
              <a:gd name="T18" fmla="*/ 2147483647 w 2206"/>
              <a:gd name="T19" fmla="*/ 2147483647 h 1099"/>
              <a:gd name="T20" fmla="*/ 2147483647 w 2206"/>
              <a:gd name="T21" fmla="*/ 2147483647 h 1099"/>
              <a:gd name="T22" fmla="*/ 2147483647 w 2206"/>
              <a:gd name="T23" fmla="*/ 2147483647 h 1099"/>
              <a:gd name="T24" fmla="*/ 2147483647 w 2206"/>
              <a:gd name="T25" fmla="*/ 2147483647 h 1099"/>
              <a:gd name="T26" fmla="*/ 2147483647 w 2206"/>
              <a:gd name="T27" fmla="*/ 2147483647 h 1099"/>
              <a:gd name="T28" fmla="*/ 2147483647 w 2206"/>
              <a:gd name="T29" fmla="*/ 0 h 1099"/>
              <a:gd name="T30" fmla="*/ 2147483647 w 2206"/>
              <a:gd name="T31" fmla="*/ 2147483647 h 1099"/>
              <a:gd name="T32" fmla="*/ 0 w 2206"/>
              <a:gd name="T33" fmla="*/ 2147483647 h 1099"/>
              <a:gd name="T34" fmla="*/ 0 w 2206"/>
              <a:gd name="T35" fmla="*/ 2147483647 h 10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06"/>
              <a:gd name="T55" fmla="*/ 0 h 1099"/>
              <a:gd name="T56" fmla="*/ 2206 w 2206"/>
              <a:gd name="T57" fmla="*/ 1099 h 1099"/>
              <a:gd name="connsiteX0" fmla="*/ 0 w 9995"/>
              <a:gd name="connsiteY0" fmla="*/ 7862 h 9509"/>
              <a:gd name="connsiteX1" fmla="*/ 6070 w 9995"/>
              <a:gd name="connsiteY1" fmla="*/ 7862 h 9509"/>
              <a:gd name="connsiteX2" fmla="*/ 7194 w 9995"/>
              <a:gd name="connsiteY2" fmla="*/ 9509 h 9509"/>
              <a:gd name="connsiteX3" fmla="*/ 7366 w 9995"/>
              <a:gd name="connsiteY3" fmla="*/ 9063 h 9509"/>
              <a:gd name="connsiteX4" fmla="*/ 7552 w 9995"/>
              <a:gd name="connsiteY4" fmla="*/ 8626 h 9509"/>
              <a:gd name="connsiteX5" fmla="*/ 7756 w 9995"/>
              <a:gd name="connsiteY5" fmla="*/ 8244 h 9509"/>
              <a:gd name="connsiteX6" fmla="*/ 7951 w 9995"/>
              <a:gd name="connsiteY6" fmla="*/ 7934 h 9509"/>
              <a:gd name="connsiteX7" fmla="*/ 8160 w 9995"/>
              <a:gd name="connsiteY7" fmla="*/ 7689 h 9509"/>
              <a:gd name="connsiteX8" fmla="*/ 8386 w 9995"/>
              <a:gd name="connsiteY8" fmla="*/ 7480 h 9509"/>
              <a:gd name="connsiteX9" fmla="*/ 8613 w 9995"/>
              <a:gd name="connsiteY9" fmla="*/ 7307 h 9509"/>
              <a:gd name="connsiteX10" fmla="*/ 8853 w 9995"/>
              <a:gd name="connsiteY10" fmla="*/ 7188 h 9509"/>
              <a:gd name="connsiteX11" fmla="*/ 8989 w 9995"/>
              <a:gd name="connsiteY11" fmla="*/ 9217 h 9509"/>
              <a:gd name="connsiteX12" fmla="*/ 9995 w 9995"/>
              <a:gd name="connsiteY12" fmla="*/ 4286 h 9509"/>
              <a:gd name="connsiteX13" fmla="*/ 8486 w 9995"/>
              <a:gd name="connsiteY13" fmla="*/ 0 h 9509"/>
              <a:gd name="connsiteX14" fmla="*/ 8490 w 9995"/>
              <a:gd name="connsiteY14" fmla="*/ 1783 h 9509"/>
              <a:gd name="connsiteX15" fmla="*/ 0 w 9995"/>
              <a:gd name="connsiteY15" fmla="*/ 1783 h 9509"/>
              <a:gd name="connsiteX16" fmla="*/ 0 w 9995"/>
              <a:gd name="connsiteY16" fmla="*/ 7862 h 9509"/>
              <a:gd name="connsiteX0" fmla="*/ 0 w 10000"/>
              <a:gd name="connsiteY0" fmla="*/ 8268 h 9693"/>
              <a:gd name="connsiteX1" fmla="*/ 6073 w 10000"/>
              <a:gd name="connsiteY1" fmla="*/ 8268 h 9693"/>
              <a:gd name="connsiteX2" fmla="*/ 7370 w 10000"/>
              <a:gd name="connsiteY2" fmla="*/ 9531 h 9693"/>
              <a:gd name="connsiteX3" fmla="*/ 7556 w 10000"/>
              <a:gd name="connsiteY3" fmla="*/ 9071 h 9693"/>
              <a:gd name="connsiteX4" fmla="*/ 7760 w 10000"/>
              <a:gd name="connsiteY4" fmla="*/ 8670 h 9693"/>
              <a:gd name="connsiteX5" fmla="*/ 7955 w 10000"/>
              <a:gd name="connsiteY5" fmla="*/ 8344 h 9693"/>
              <a:gd name="connsiteX6" fmla="*/ 8164 w 10000"/>
              <a:gd name="connsiteY6" fmla="*/ 8086 h 9693"/>
              <a:gd name="connsiteX7" fmla="*/ 8390 w 10000"/>
              <a:gd name="connsiteY7" fmla="*/ 7866 h 9693"/>
              <a:gd name="connsiteX8" fmla="*/ 8617 w 10000"/>
              <a:gd name="connsiteY8" fmla="*/ 7684 h 9693"/>
              <a:gd name="connsiteX9" fmla="*/ 8857 w 10000"/>
              <a:gd name="connsiteY9" fmla="*/ 7559 h 9693"/>
              <a:gd name="connsiteX10" fmla="*/ 8993 w 10000"/>
              <a:gd name="connsiteY10" fmla="*/ 9693 h 9693"/>
              <a:gd name="connsiteX11" fmla="*/ 10000 w 10000"/>
              <a:gd name="connsiteY11" fmla="*/ 4507 h 9693"/>
              <a:gd name="connsiteX12" fmla="*/ 8490 w 10000"/>
              <a:gd name="connsiteY12" fmla="*/ 0 h 9693"/>
              <a:gd name="connsiteX13" fmla="*/ 8494 w 10000"/>
              <a:gd name="connsiteY13" fmla="*/ 1875 h 9693"/>
              <a:gd name="connsiteX14" fmla="*/ 0 w 10000"/>
              <a:gd name="connsiteY14" fmla="*/ 1875 h 9693"/>
              <a:gd name="connsiteX15" fmla="*/ 0 w 10000"/>
              <a:gd name="connsiteY15" fmla="*/ 8268 h 9693"/>
              <a:gd name="connsiteX0" fmla="*/ 0 w 10000"/>
              <a:gd name="connsiteY0" fmla="*/ 8530 h 10000"/>
              <a:gd name="connsiteX1" fmla="*/ 6073 w 10000"/>
              <a:gd name="connsiteY1" fmla="*/ 8530 h 10000"/>
              <a:gd name="connsiteX2" fmla="*/ 7556 w 10000"/>
              <a:gd name="connsiteY2" fmla="*/ 9358 h 10000"/>
              <a:gd name="connsiteX3" fmla="*/ 7760 w 10000"/>
              <a:gd name="connsiteY3" fmla="*/ 8945 h 10000"/>
              <a:gd name="connsiteX4" fmla="*/ 7955 w 10000"/>
              <a:gd name="connsiteY4" fmla="*/ 8608 h 10000"/>
              <a:gd name="connsiteX5" fmla="*/ 8164 w 10000"/>
              <a:gd name="connsiteY5" fmla="*/ 8342 h 10000"/>
              <a:gd name="connsiteX6" fmla="*/ 8390 w 10000"/>
              <a:gd name="connsiteY6" fmla="*/ 8115 h 10000"/>
              <a:gd name="connsiteX7" fmla="*/ 8617 w 10000"/>
              <a:gd name="connsiteY7" fmla="*/ 7927 h 10000"/>
              <a:gd name="connsiteX8" fmla="*/ 8857 w 10000"/>
              <a:gd name="connsiteY8" fmla="*/ 7798 h 10000"/>
              <a:gd name="connsiteX9" fmla="*/ 8993 w 10000"/>
              <a:gd name="connsiteY9" fmla="*/ 10000 h 10000"/>
              <a:gd name="connsiteX10" fmla="*/ 10000 w 10000"/>
              <a:gd name="connsiteY10" fmla="*/ 4650 h 10000"/>
              <a:gd name="connsiteX11" fmla="*/ 8490 w 10000"/>
              <a:gd name="connsiteY11" fmla="*/ 0 h 10000"/>
              <a:gd name="connsiteX12" fmla="*/ 8494 w 10000"/>
              <a:gd name="connsiteY12" fmla="*/ 1934 h 10000"/>
              <a:gd name="connsiteX13" fmla="*/ 0 w 10000"/>
              <a:gd name="connsiteY13" fmla="*/ 1934 h 10000"/>
              <a:gd name="connsiteX14" fmla="*/ 0 w 10000"/>
              <a:gd name="connsiteY14" fmla="*/ 8530 h 10000"/>
              <a:gd name="connsiteX0" fmla="*/ 0 w 10000"/>
              <a:gd name="connsiteY0" fmla="*/ 8530 h 10000"/>
              <a:gd name="connsiteX1" fmla="*/ 6073 w 10000"/>
              <a:gd name="connsiteY1" fmla="*/ 8530 h 10000"/>
              <a:gd name="connsiteX2" fmla="*/ 7760 w 10000"/>
              <a:gd name="connsiteY2" fmla="*/ 8945 h 10000"/>
              <a:gd name="connsiteX3" fmla="*/ 7955 w 10000"/>
              <a:gd name="connsiteY3" fmla="*/ 8608 h 10000"/>
              <a:gd name="connsiteX4" fmla="*/ 8164 w 10000"/>
              <a:gd name="connsiteY4" fmla="*/ 8342 h 10000"/>
              <a:gd name="connsiteX5" fmla="*/ 8390 w 10000"/>
              <a:gd name="connsiteY5" fmla="*/ 8115 h 10000"/>
              <a:gd name="connsiteX6" fmla="*/ 8617 w 10000"/>
              <a:gd name="connsiteY6" fmla="*/ 7927 h 10000"/>
              <a:gd name="connsiteX7" fmla="*/ 8857 w 10000"/>
              <a:gd name="connsiteY7" fmla="*/ 7798 h 10000"/>
              <a:gd name="connsiteX8" fmla="*/ 8993 w 10000"/>
              <a:gd name="connsiteY8" fmla="*/ 10000 h 10000"/>
              <a:gd name="connsiteX9" fmla="*/ 10000 w 10000"/>
              <a:gd name="connsiteY9" fmla="*/ 4650 h 10000"/>
              <a:gd name="connsiteX10" fmla="*/ 8490 w 10000"/>
              <a:gd name="connsiteY10" fmla="*/ 0 h 10000"/>
              <a:gd name="connsiteX11" fmla="*/ 8494 w 10000"/>
              <a:gd name="connsiteY11" fmla="*/ 1934 h 10000"/>
              <a:gd name="connsiteX12" fmla="*/ 0 w 10000"/>
              <a:gd name="connsiteY12" fmla="*/ 1934 h 10000"/>
              <a:gd name="connsiteX13" fmla="*/ 0 w 10000"/>
              <a:gd name="connsiteY13" fmla="*/ 8530 h 10000"/>
              <a:gd name="connsiteX0" fmla="*/ 0 w 10000"/>
              <a:gd name="connsiteY0" fmla="*/ 8530 h 10000"/>
              <a:gd name="connsiteX1" fmla="*/ 6073 w 10000"/>
              <a:gd name="connsiteY1" fmla="*/ 8530 h 10000"/>
              <a:gd name="connsiteX2" fmla="*/ 7955 w 10000"/>
              <a:gd name="connsiteY2" fmla="*/ 8608 h 10000"/>
              <a:gd name="connsiteX3" fmla="*/ 8164 w 10000"/>
              <a:gd name="connsiteY3" fmla="*/ 8342 h 10000"/>
              <a:gd name="connsiteX4" fmla="*/ 8390 w 10000"/>
              <a:gd name="connsiteY4" fmla="*/ 8115 h 10000"/>
              <a:gd name="connsiteX5" fmla="*/ 8617 w 10000"/>
              <a:gd name="connsiteY5" fmla="*/ 7927 h 10000"/>
              <a:gd name="connsiteX6" fmla="*/ 8857 w 10000"/>
              <a:gd name="connsiteY6" fmla="*/ 7798 h 10000"/>
              <a:gd name="connsiteX7" fmla="*/ 8993 w 10000"/>
              <a:gd name="connsiteY7" fmla="*/ 10000 h 10000"/>
              <a:gd name="connsiteX8" fmla="*/ 10000 w 10000"/>
              <a:gd name="connsiteY8" fmla="*/ 4650 h 10000"/>
              <a:gd name="connsiteX9" fmla="*/ 8490 w 10000"/>
              <a:gd name="connsiteY9" fmla="*/ 0 h 10000"/>
              <a:gd name="connsiteX10" fmla="*/ 8494 w 10000"/>
              <a:gd name="connsiteY10" fmla="*/ 1934 h 10000"/>
              <a:gd name="connsiteX11" fmla="*/ 0 w 10000"/>
              <a:gd name="connsiteY11" fmla="*/ 1934 h 10000"/>
              <a:gd name="connsiteX12" fmla="*/ 0 w 10000"/>
              <a:gd name="connsiteY12" fmla="*/ 8530 h 10000"/>
              <a:gd name="connsiteX0" fmla="*/ 0 w 10000"/>
              <a:gd name="connsiteY0" fmla="*/ 8530 h 10000"/>
              <a:gd name="connsiteX1" fmla="*/ 6073 w 10000"/>
              <a:gd name="connsiteY1" fmla="*/ 8530 h 10000"/>
              <a:gd name="connsiteX2" fmla="*/ 8164 w 10000"/>
              <a:gd name="connsiteY2" fmla="*/ 8342 h 10000"/>
              <a:gd name="connsiteX3" fmla="*/ 8390 w 10000"/>
              <a:gd name="connsiteY3" fmla="*/ 8115 h 10000"/>
              <a:gd name="connsiteX4" fmla="*/ 8617 w 10000"/>
              <a:gd name="connsiteY4" fmla="*/ 7927 h 10000"/>
              <a:gd name="connsiteX5" fmla="*/ 8857 w 10000"/>
              <a:gd name="connsiteY5" fmla="*/ 7798 h 10000"/>
              <a:gd name="connsiteX6" fmla="*/ 8993 w 10000"/>
              <a:gd name="connsiteY6" fmla="*/ 10000 h 10000"/>
              <a:gd name="connsiteX7" fmla="*/ 10000 w 10000"/>
              <a:gd name="connsiteY7" fmla="*/ 4650 h 10000"/>
              <a:gd name="connsiteX8" fmla="*/ 8490 w 10000"/>
              <a:gd name="connsiteY8" fmla="*/ 0 h 10000"/>
              <a:gd name="connsiteX9" fmla="*/ 8494 w 10000"/>
              <a:gd name="connsiteY9" fmla="*/ 1934 h 10000"/>
              <a:gd name="connsiteX10" fmla="*/ 0 w 10000"/>
              <a:gd name="connsiteY10" fmla="*/ 1934 h 10000"/>
              <a:gd name="connsiteX11" fmla="*/ 0 w 10000"/>
              <a:gd name="connsiteY11" fmla="*/ 8530 h 10000"/>
              <a:gd name="connsiteX0" fmla="*/ 0 w 10000"/>
              <a:gd name="connsiteY0" fmla="*/ 8530 h 10000"/>
              <a:gd name="connsiteX1" fmla="*/ 6073 w 10000"/>
              <a:gd name="connsiteY1" fmla="*/ 8530 h 10000"/>
              <a:gd name="connsiteX2" fmla="*/ 8390 w 10000"/>
              <a:gd name="connsiteY2" fmla="*/ 8115 h 10000"/>
              <a:gd name="connsiteX3" fmla="*/ 8617 w 10000"/>
              <a:gd name="connsiteY3" fmla="*/ 7927 h 10000"/>
              <a:gd name="connsiteX4" fmla="*/ 8857 w 10000"/>
              <a:gd name="connsiteY4" fmla="*/ 7798 h 10000"/>
              <a:gd name="connsiteX5" fmla="*/ 8993 w 10000"/>
              <a:gd name="connsiteY5" fmla="*/ 10000 h 10000"/>
              <a:gd name="connsiteX6" fmla="*/ 10000 w 10000"/>
              <a:gd name="connsiteY6" fmla="*/ 4650 h 10000"/>
              <a:gd name="connsiteX7" fmla="*/ 8490 w 10000"/>
              <a:gd name="connsiteY7" fmla="*/ 0 h 10000"/>
              <a:gd name="connsiteX8" fmla="*/ 8494 w 10000"/>
              <a:gd name="connsiteY8" fmla="*/ 1934 h 10000"/>
              <a:gd name="connsiteX9" fmla="*/ 0 w 10000"/>
              <a:gd name="connsiteY9" fmla="*/ 1934 h 10000"/>
              <a:gd name="connsiteX10" fmla="*/ 0 w 10000"/>
              <a:gd name="connsiteY10" fmla="*/ 8530 h 10000"/>
              <a:gd name="connsiteX0" fmla="*/ 0 w 10000"/>
              <a:gd name="connsiteY0" fmla="*/ 8530 h 10000"/>
              <a:gd name="connsiteX1" fmla="*/ 6073 w 10000"/>
              <a:gd name="connsiteY1" fmla="*/ 8530 h 10000"/>
              <a:gd name="connsiteX2" fmla="*/ 8617 w 10000"/>
              <a:gd name="connsiteY2" fmla="*/ 7927 h 10000"/>
              <a:gd name="connsiteX3" fmla="*/ 8857 w 10000"/>
              <a:gd name="connsiteY3" fmla="*/ 7798 h 10000"/>
              <a:gd name="connsiteX4" fmla="*/ 8993 w 10000"/>
              <a:gd name="connsiteY4" fmla="*/ 10000 h 10000"/>
              <a:gd name="connsiteX5" fmla="*/ 10000 w 10000"/>
              <a:gd name="connsiteY5" fmla="*/ 4650 h 10000"/>
              <a:gd name="connsiteX6" fmla="*/ 8490 w 10000"/>
              <a:gd name="connsiteY6" fmla="*/ 0 h 10000"/>
              <a:gd name="connsiteX7" fmla="*/ 8494 w 10000"/>
              <a:gd name="connsiteY7" fmla="*/ 1934 h 10000"/>
              <a:gd name="connsiteX8" fmla="*/ 0 w 10000"/>
              <a:gd name="connsiteY8" fmla="*/ 1934 h 10000"/>
              <a:gd name="connsiteX9" fmla="*/ 0 w 10000"/>
              <a:gd name="connsiteY9" fmla="*/ 8530 h 10000"/>
              <a:gd name="connsiteX0" fmla="*/ 0 w 10000"/>
              <a:gd name="connsiteY0" fmla="*/ 8530 h 10000"/>
              <a:gd name="connsiteX1" fmla="*/ 6073 w 10000"/>
              <a:gd name="connsiteY1" fmla="*/ 8530 h 10000"/>
              <a:gd name="connsiteX2" fmla="*/ 8857 w 10000"/>
              <a:gd name="connsiteY2" fmla="*/ 7798 h 10000"/>
              <a:gd name="connsiteX3" fmla="*/ 8993 w 10000"/>
              <a:gd name="connsiteY3" fmla="*/ 10000 h 10000"/>
              <a:gd name="connsiteX4" fmla="*/ 10000 w 10000"/>
              <a:gd name="connsiteY4" fmla="*/ 4650 h 10000"/>
              <a:gd name="connsiteX5" fmla="*/ 8490 w 10000"/>
              <a:gd name="connsiteY5" fmla="*/ 0 h 10000"/>
              <a:gd name="connsiteX6" fmla="*/ 8494 w 10000"/>
              <a:gd name="connsiteY6" fmla="*/ 1934 h 10000"/>
              <a:gd name="connsiteX7" fmla="*/ 0 w 10000"/>
              <a:gd name="connsiteY7" fmla="*/ 1934 h 10000"/>
              <a:gd name="connsiteX8" fmla="*/ 0 w 10000"/>
              <a:gd name="connsiteY8" fmla="*/ 8530 h 10000"/>
              <a:gd name="connsiteX0" fmla="*/ 0 w 10000"/>
              <a:gd name="connsiteY0" fmla="*/ 8530 h 10000"/>
              <a:gd name="connsiteX1" fmla="*/ 6073 w 10000"/>
              <a:gd name="connsiteY1" fmla="*/ 8530 h 10000"/>
              <a:gd name="connsiteX2" fmla="*/ 8857 w 10000"/>
              <a:gd name="connsiteY2" fmla="*/ 7798 h 10000"/>
              <a:gd name="connsiteX3" fmla="*/ 8993 w 10000"/>
              <a:gd name="connsiteY3" fmla="*/ 10000 h 10000"/>
              <a:gd name="connsiteX4" fmla="*/ 10000 w 10000"/>
              <a:gd name="connsiteY4" fmla="*/ 4650 h 10000"/>
              <a:gd name="connsiteX5" fmla="*/ 8490 w 10000"/>
              <a:gd name="connsiteY5" fmla="*/ 0 h 10000"/>
              <a:gd name="connsiteX6" fmla="*/ 8494 w 10000"/>
              <a:gd name="connsiteY6" fmla="*/ 1934 h 10000"/>
              <a:gd name="connsiteX7" fmla="*/ 0 w 10000"/>
              <a:gd name="connsiteY7" fmla="*/ 1934 h 10000"/>
              <a:gd name="connsiteX8" fmla="*/ 0 w 10000"/>
              <a:gd name="connsiteY8" fmla="*/ 8530 h 10000"/>
              <a:gd name="connsiteX0" fmla="*/ 0 w 10000"/>
              <a:gd name="connsiteY0" fmla="*/ 8530 h 10000"/>
              <a:gd name="connsiteX1" fmla="*/ 6140 w 10000"/>
              <a:gd name="connsiteY1" fmla="*/ 8334 h 10000"/>
              <a:gd name="connsiteX2" fmla="*/ 8857 w 10000"/>
              <a:gd name="connsiteY2" fmla="*/ 7798 h 10000"/>
              <a:gd name="connsiteX3" fmla="*/ 8993 w 10000"/>
              <a:gd name="connsiteY3" fmla="*/ 10000 h 10000"/>
              <a:gd name="connsiteX4" fmla="*/ 10000 w 10000"/>
              <a:gd name="connsiteY4" fmla="*/ 4650 h 10000"/>
              <a:gd name="connsiteX5" fmla="*/ 8490 w 10000"/>
              <a:gd name="connsiteY5" fmla="*/ 0 h 10000"/>
              <a:gd name="connsiteX6" fmla="*/ 8494 w 10000"/>
              <a:gd name="connsiteY6" fmla="*/ 1934 h 10000"/>
              <a:gd name="connsiteX7" fmla="*/ 0 w 10000"/>
              <a:gd name="connsiteY7" fmla="*/ 1934 h 10000"/>
              <a:gd name="connsiteX8" fmla="*/ 0 w 10000"/>
              <a:gd name="connsiteY8" fmla="*/ 8530 h 10000"/>
              <a:gd name="connsiteX0" fmla="*/ 0 w 10000"/>
              <a:gd name="connsiteY0" fmla="*/ 8530 h 10000"/>
              <a:gd name="connsiteX1" fmla="*/ 6140 w 10000"/>
              <a:gd name="connsiteY1" fmla="*/ 8334 h 10000"/>
              <a:gd name="connsiteX2" fmla="*/ 8857 w 10000"/>
              <a:gd name="connsiteY2" fmla="*/ 7798 h 10000"/>
              <a:gd name="connsiteX3" fmla="*/ 8993 w 10000"/>
              <a:gd name="connsiteY3" fmla="*/ 10000 h 10000"/>
              <a:gd name="connsiteX4" fmla="*/ 10000 w 10000"/>
              <a:gd name="connsiteY4" fmla="*/ 4650 h 10000"/>
              <a:gd name="connsiteX5" fmla="*/ 8490 w 10000"/>
              <a:gd name="connsiteY5" fmla="*/ 0 h 10000"/>
              <a:gd name="connsiteX6" fmla="*/ 8494 w 10000"/>
              <a:gd name="connsiteY6" fmla="*/ 1934 h 10000"/>
              <a:gd name="connsiteX7" fmla="*/ 0 w 10000"/>
              <a:gd name="connsiteY7" fmla="*/ 1934 h 10000"/>
              <a:gd name="connsiteX8" fmla="*/ 0 w 10000"/>
              <a:gd name="connsiteY8" fmla="*/ 8530 h 10000"/>
              <a:gd name="connsiteX0" fmla="*/ 0 w 10000"/>
              <a:gd name="connsiteY0" fmla="*/ 8530 h 10000"/>
              <a:gd name="connsiteX1" fmla="*/ 6140 w 10000"/>
              <a:gd name="connsiteY1" fmla="*/ 8334 h 10000"/>
              <a:gd name="connsiteX2" fmla="*/ 8857 w 10000"/>
              <a:gd name="connsiteY2" fmla="*/ 7798 h 10000"/>
              <a:gd name="connsiteX3" fmla="*/ 8993 w 10000"/>
              <a:gd name="connsiteY3" fmla="*/ 10000 h 10000"/>
              <a:gd name="connsiteX4" fmla="*/ 10000 w 10000"/>
              <a:gd name="connsiteY4" fmla="*/ 4650 h 10000"/>
              <a:gd name="connsiteX5" fmla="*/ 8490 w 10000"/>
              <a:gd name="connsiteY5" fmla="*/ 0 h 10000"/>
              <a:gd name="connsiteX6" fmla="*/ 8494 w 10000"/>
              <a:gd name="connsiteY6" fmla="*/ 1934 h 10000"/>
              <a:gd name="connsiteX7" fmla="*/ 0 w 10000"/>
              <a:gd name="connsiteY7" fmla="*/ 1934 h 10000"/>
              <a:gd name="connsiteX8" fmla="*/ 0 w 10000"/>
              <a:gd name="connsiteY8" fmla="*/ 8530 h 10000"/>
              <a:gd name="connsiteX0" fmla="*/ 0 w 10000"/>
              <a:gd name="connsiteY0" fmla="*/ 8530 h 10000"/>
              <a:gd name="connsiteX1" fmla="*/ 6140 w 10000"/>
              <a:gd name="connsiteY1" fmla="*/ 8334 h 10000"/>
              <a:gd name="connsiteX2" fmla="*/ 8857 w 10000"/>
              <a:gd name="connsiteY2" fmla="*/ 7798 h 10000"/>
              <a:gd name="connsiteX3" fmla="*/ 8993 w 10000"/>
              <a:gd name="connsiteY3" fmla="*/ 10000 h 10000"/>
              <a:gd name="connsiteX4" fmla="*/ 10000 w 10000"/>
              <a:gd name="connsiteY4" fmla="*/ 4650 h 10000"/>
              <a:gd name="connsiteX5" fmla="*/ 8490 w 10000"/>
              <a:gd name="connsiteY5" fmla="*/ 0 h 10000"/>
              <a:gd name="connsiteX6" fmla="*/ 8494 w 10000"/>
              <a:gd name="connsiteY6" fmla="*/ 1934 h 10000"/>
              <a:gd name="connsiteX7" fmla="*/ 0 w 10000"/>
              <a:gd name="connsiteY7" fmla="*/ 1934 h 10000"/>
              <a:gd name="connsiteX8" fmla="*/ 0 w 10000"/>
              <a:gd name="connsiteY8" fmla="*/ 8530 h 10000"/>
              <a:gd name="connsiteX0" fmla="*/ 0 w 10000"/>
              <a:gd name="connsiteY0" fmla="*/ 8530 h 10000"/>
              <a:gd name="connsiteX1" fmla="*/ 6140 w 10000"/>
              <a:gd name="connsiteY1" fmla="*/ 8334 h 10000"/>
              <a:gd name="connsiteX2" fmla="*/ 8857 w 10000"/>
              <a:gd name="connsiteY2" fmla="*/ 7798 h 10000"/>
              <a:gd name="connsiteX3" fmla="*/ 8993 w 10000"/>
              <a:gd name="connsiteY3" fmla="*/ 10000 h 10000"/>
              <a:gd name="connsiteX4" fmla="*/ 10000 w 10000"/>
              <a:gd name="connsiteY4" fmla="*/ 4650 h 10000"/>
              <a:gd name="connsiteX5" fmla="*/ 8490 w 10000"/>
              <a:gd name="connsiteY5" fmla="*/ 0 h 10000"/>
              <a:gd name="connsiteX6" fmla="*/ 8494 w 10000"/>
              <a:gd name="connsiteY6" fmla="*/ 1934 h 10000"/>
              <a:gd name="connsiteX7" fmla="*/ 0 w 10000"/>
              <a:gd name="connsiteY7" fmla="*/ 1934 h 10000"/>
              <a:gd name="connsiteX8" fmla="*/ 0 w 10000"/>
              <a:gd name="connsiteY8" fmla="*/ 8530 h 10000"/>
              <a:gd name="connsiteX0" fmla="*/ 0 w 10000"/>
              <a:gd name="connsiteY0" fmla="*/ 8530 h 10000"/>
              <a:gd name="connsiteX1" fmla="*/ 6140 w 10000"/>
              <a:gd name="connsiteY1" fmla="*/ 8334 h 10000"/>
              <a:gd name="connsiteX2" fmla="*/ 8857 w 10000"/>
              <a:gd name="connsiteY2" fmla="*/ 7798 h 10000"/>
              <a:gd name="connsiteX3" fmla="*/ 8993 w 10000"/>
              <a:gd name="connsiteY3" fmla="*/ 10000 h 10000"/>
              <a:gd name="connsiteX4" fmla="*/ 10000 w 10000"/>
              <a:gd name="connsiteY4" fmla="*/ 4650 h 10000"/>
              <a:gd name="connsiteX5" fmla="*/ 8490 w 10000"/>
              <a:gd name="connsiteY5" fmla="*/ 0 h 10000"/>
              <a:gd name="connsiteX6" fmla="*/ 8494 w 10000"/>
              <a:gd name="connsiteY6" fmla="*/ 1934 h 10000"/>
              <a:gd name="connsiteX7" fmla="*/ 0 w 10000"/>
              <a:gd name="connsiteY7" fmla="*/ 1934 h 10000"/>
              <a:gd name="connsiteX8" fmla="*/ 0 w 10000"/>
              <a:gd name="connsiteY8" fmla="*/ 7456 h 10000"/>
              <a:gd name="connsiteX0" fmla="*/ 0 w 10000"/>
              <a:gd name="connsiteY0" fmla="*/ 8530 h 10000"/>
              <a:gd name="connsiteX1" fmla="*/ 6140 w 10000"/>
              <a:gd name="connsiteY1" fmla="*/ 8334 h 10000"/>
              <a:gd name="connsiteX2" fmla="*/ 8857 w 10000"/>
              <a:gd name="connsiteY2" fmla="*/ 7798 h 10000"/>
              <a:gd name="connsiteX3" fmla="*/ 8993 w 10000"/>
              <a:gd name="connsiteY3" fmla="*/ 10000 h 10000"/>
              <a:gd name="connsiteX4" fmla="*/ 10000 w 10000"/>
              <a:gd name="connsiteY4" fmla="*/ 4650 h 10000"/>
              <a:gd name="connsiteX5" fmla="*/ 8490 w 10000"/>
              <a:gd name="connsiteY5" fmla="*/ 0 h 10000"/>
              <a:gd name="connsiteX6" fmla="*/ 8494 w 10000"/>
              <a:gd name="connsiteY6" fmla="*/ 1934 h 10000"/>
              <a:gd name="connsiteX7" fmla="*/ 0 w 10000"/>
              <a:gd name="connsiteY7" fmla="*/ 1934 h 10000"/>
              <a:gd name="connsiteX0" fmla="*/ 1023 w 11023"/>
              <a:gd name="connsiteY0" fmla="*/ 8530 h 10000"/>
              <a:gd name="connsiteX1" fmla="*/ 1023 w 11023"/>
              <a:gd name="connsiteY1" fmla="*/ 7456 h 10000"/>
              <a:gd name="connsiteX2" fmla="*/ 7163 w 11023"/>
              <a:gd name="connsiteY2" fmla="*/ 8334 h 10000"/>
              <a:gd name="connsiteX3" fmla="*/ 9880 w 11023"/>
              <a:gd name="connsiteY3" fmla="*/ 7798 h 10000"/>
              <a:gd name="connsiteX4" fmla="*/ 10016 w 11023"/>
              <a:gd name="connsiteY4" fmla="*/ 10000 h 10000"/>
              <a:gd name="connsiteX5" fmla="*/ 11023 w 11023"/>
              <a:gd name="connsiteY5" fmla="*/ 4650 h 10000"/>
              <a:gd name="connsiteX6" fmla="*/ 9513 w 11023"/>
              <a:gd name="connsiteY6" fmla="*/ 0 h 10000"/>
              <a:gd name="connsiteX7" fmla="*/ 9517 w 11023"/>
              <a:gd name="connsiteY7" fmla="*/ 1934 h 10000"/>
              <a:gd name="connsiteX8" fmla="*/ 1023 w 11023"/>
              <a:gd name="connsiteY8" fmla="*/ 1934 h 10000"/>
              <a:gd name="connsiteX0" fmla="*/ 0 w 10000"/>
              <a:gd name="connsiteY0" fmla="*/ 8530 h 10000"/>
              <a:gd name="connsiteX1" fmla="*/ 6140 w 10000"/>
              <a:gd name="connsiteY1" fmla="*/ 8334 h 10000"/>
              <a:gd name="connsiteX2" fmla="*/ 8857 w 10000"/>
              <a:gd name="connsiteY2" fmla="*/ 7798 h 10000"/>
              <a:gd name="connsiteX3" fmla="*/ 8993 w 10000"/>
              <a:gd name="connsiteY3" fmla="*/ 10000 h 10000"/>
              <a:gd name="connsiteX4" fmla="*/ 10000 w 10000"/>
              <a:gd name="connsiteY4" fmla="*/ 4650 h 10000"/>
              <a:gd name="connsiteX5" fmla="*/ 8490 w 10000"/>
              <a:gd name="connsiteY5" fmla="*/ 0 h 10000"/>
              <a:gd name="connsiteX6" fmla="*/ 8494 w 10000"/>
              <a:gd name="connsiteY6" fmla="*/ 1934 h 10000"/>
              <a:gd name="connsiteX7" fmla="*/ 0 w 10000"/>
              <a:gd name="connsiteY7" fmla="*/ 1934 h 10000"/>
              <a:gd name="connsiteX0" fmla="*/ 186 w 10000"/>
              <a:gd name="connsiteY0" fmla="*/ 7895 h 10000"/>
              <a:gd name="connsiteX1" fmla="*/ 6140 w 10000"/>
              <a:gd name="connsiteY1" fmla="*/ 8334 h 10000"/>
              <a:gd name="connsiteX2" fmla="*/ 8857 w 10000"/>
              <a:gd name="connsiteY2" fmla="*/ 7798 h 10000"/>
              <a:gd name="connsiteX3" fmla="*/ 8993 w 10000"/>
              <a:gd name="connsiteY3" fmla="*/ 10000 h 10000"/>
              <a:gd name="connsiteX4" fmla="*/ 10000 w 10000"/>
              <a:gd name="connsiteY4" fmla="*/ 4650 h 10000"/>
              <a:gd name="connsiteX5" fmla="*/ 8490 w 10000"/>
              <a:gd name="connsiteY5" fmla="*/ 0 h 10000"/>
              <a:gd name="connsiteX6" fmla="*/ 8494 w 10000"/>
              <a:gd name="connsiteY6" fmla="*/ 1934 h 10000"/>
              <a:gd name="connsiteX7" fmla="*/ 0 w 10000"/>
              <a:gd name="connsiteY7" fmla="*/ 1934 h 10000"/>
              <a:gd name="connsiteX0" fmla="*/ 0 w 10000"/>
              <a:gd name="connsiteY0" fmla="*/ 7895 h 10000"/>
              <a:gd name="connsiteX1" fmla="*/ 6140 w 10000"/>
              <a:gd name="connsiteY1" fmla="*/ 8334 h 10000"/>
              <a:gd name="connsiteX2" fmla="*/ 8857 w 10000"/>
              <a:gd name="connsiteY2" fmla="*/ 7798 h 10000"/>
              <a:gd name="connsiteX3" fmla="*/ 8993 w 10000"/>
              <a:gd name="connsiteY3" fmla="*/ 10000 h 10000"/>
              <a:gd name="connsiteX4" fmla="*/ 10000 w 10000"/>
              <a:gd name="connsiteY4" fmla="*/ 4650 h 10000"/>
              <a:gd name="connsiteX5" fmla="*/ 8490 w 10000"/>
              <a:gd name="connsiteY5" fmla="*/ 0 h 10000"/>
              <a:gd name="connsiteX6" fmla="*/ 8494 w 10000"/>
              <a:gd name="connsiteY6" fmla="*/ 1934 h 10000"/>
              <a:gd name="connsiteX7" fmla="*/ 0 w 10000"/>
              <a:gd name="connsiteY7" fmla="*/ 1934 h 10000"/>
              <a:gd name="connsiteX0" fmla="*/ 0 w 10000"/>
              <a:gd name="connsiteY0" fmla="*/ 7895 h 10000"/>
              <a:gd name="connsiteX1" fmla="*/ 6140 w 10000"/>
              <a:gd name="connsiteY1" fmla="*/ 7895 h 10000"/>
              <a:gd name="connsiteX2" fmla="*/ 8857 w 10000"/>
              <a:gd name="connsiteY2" fmla="*/ 7798 h 10000"/>
              <a:gd name="connsiteX3" fmla="*/ 8993 w 10000"/>
              <a:gd name="connsiteY3" fmla="*/ 10000 h 10000"/>
              <a:gd name="connsiteX4" fmla="*/ 10000 w 10000"/>
              <a:gd name="connsiteY4" fmla="*/ 4650 h 10000"/>
              <a:gd name="connsiteX5" fmla="*/ 8490 w 10000"/>
              <a:gd name="connsiteY5" fmla="*/ 0 h 10000"/>
              <a:gd name="connsiteX6" fmla="*/ 8494 w 10000"/>
              <a:gd name="connsiteY6" fmla="*/ 1934 h 10000"/>
              <a:gd name="connsiteX7" fmla="*/ 0 w 10000"/>
              <a:gd name="connsiteY7" fmla="*/ 1934 h 10000"/>
              <a:gd name="connsiteX0" fmla="*/ 0 w 10000"/>
              <a:gd name="connsiteY0" fmla="*/ 7895 h 10000"/>
              <a:gd name="connsiteX1" fmla="*/ 6140 w 10000"/>
              <a:gd name="connsiteY1" fmla="*/ 7456 h 10000"/>
              <a:gd name="connsiteX2" fmla="*/ 8857 w 10000"/>
              <a:gd name="connsiteY2" fmla="*/ 7798 h 10000"/>
              <a:gd name="connsiteX3" fmla="*/ 8993 w 10000"/>
              <a:gd name="connsiteY3" fmla="*/ 10000 h 10000"/>
              <a:gd name="connsiteX4" fmla="*/ 10000 w 10000"/>
              <a:gd name="connsiteY4" fmla="*/ 4650 h 10000"/>
              <a:gd name="connsiteX5" fmla="*/ 8490 w 10000"/>
              <a:gd name="connsiteY5" fmla="*/ 0 h 10000"/>
              <a:gd name="connsiteX6" fmla="*/ 8494 w 10000"/>
              <a:gd name="connsiteY6" fmla="*/ 1934 h 10000"/>
              <a:gd name="connsiteX7" fmla="*/ 0 w 10000"/>
              <a:gd name="connsiteY7" fmla="*/ 1934 h 10000"/>
              <a:gd name="connsiteX0" fmla="*/ 0 w 10000"/>
              <a:gd name="connsiteY0" fmla="*/ 7895 h 10000"/>
              <a:gd name="connsiteX1" fmla="*/ 6140 w 10000"/>
              <a:gd name="connsiteY1" fmla="*/ 7895 h 10000"/>
              <a:gd name="connsiteX2" fmla="*/ 8857 w 10000"/>
              <a:gd name="connsiteY2" fmla="*/ 7798 h 10000"/>
              <a:gd name="connsiteX3" fmla="*/ 8993 w 10000"/>
              <a:gd name="connsiteY3" fmla="*/ 10000 h 10000"/>
              <a:gd name="connsiteX4" fmla="*/ 10000 w 10000"/>
              <a:gd name="connsiteY4" fmla="*/ 4650 h 10000"/>
              <a:gd name="connsiteX5" fmla="*/ 8490 w 10000"/>
              <a:gd name="connsiteY5" fmla="*/ 0 h 10000"/>
              <a:gd name="connsiteX6" fmla="*/ 8494 w 10000"/>
              <a:gd name="connsiteY6" fmla="*/ 1934 h 10000"/>
              <a:gd name="connsiteX7" fmla="*/ 0 w 10000"/>
              <a:gd name="connsiteY7" fmla="*/ 1934 h 10000"/>
              <a:gd name="connsiteX0" fmla="*/ 0 w 10000"/>
              <a:gd name="connsiteY0" fmla="*/ 7895 h 10000"/>
              <a:gd name="connsiteX1" fmla="*/ 6140 w 10000"/>
              <a:gd name="connsiteY1" fmla="*/ 7895 h 10000"/>
              <a:gd name="connsiteX2" fmla="*/ 8857 w 10000"/>
              <a:gd name="connsiteY2" fmla="*/ 7798 h 10000"/>
              <a:gd name="connsiteX3" fmla="*/ 8993 w 10000"/>
              <a:gd name="connsiteY3" fmla="*/ 10000 h 10000"/>
              <a:gd name="connsiteX4" fmla="*/ 10000 w 10000"/>
              <a:gd name="connsiteY4" fmla="*/ 4650 h 10000"/>
              <a:gd name="connsiteX5" fmla="*/ 8490 w 10000"/>
              <a:gd name="connsiteY5" fmla="*/ 0 h 10000"/>
              <a:gd name="connsiteX6" fmla="*/ 8494 w 10000"/>
              <a:gd name="connsiteY6" fmla="*/ 1934 h 10000"/>
              <a:gd name="connsiteX7" fmla="*/ 0 w 10000"/>
              <a:gd name="connsiteY7" fmla="*/ 1934 h 10000"/>
              <a:gd name="connsiteX0" fmla="*/ 0 w 10000"/>
              <a:gd name="connsiteY0" fmla="*/ 7895 h 10000"/>
              <a:gd name="connsiteX1" fmla="*/ 8857 w 10000"/>
              <a:gd name="connsiteY1" fmla="*/ 7798 h 10000"/>
              <a:gd name="connsiteX2" fmla="*/ 8993 w 10000"/>
              <a:gd name="connsiteY2" fmla="*/ 10000 h 10000"/>
              <a:gd name="connsiteX3" fmla="*/ 10000 w 10000"/>
              <a:gd name="connsiteY3" fmla="*/ 4650 h 10000"/>
              <a:gd name="connsiteX4" fmla="*/ 8490 w 10000"/>
              <a:gd name="connsiteY4" fmla="*/ 0 h 10000"/>
              <a:gd name="connsiteX5" fmla="*/ 8494 w 10000"/>
              <a:gd name="connsiteY5" fmla="*/ 1934 h 10000"/>
              <a:gd name="connsiteX6" fmla="*/ 0 w 10000"/>
              <a:gd name="connsiteY6" fmla="*/ 1934 h 10000"/>
              <a:gd name="connsiteX0" fmla="*/ 0 w 10000"/>
              <a:gd name="connsiteY0" fmla="*/ 7895 h 10000"/>
              <a:gd name="connsiteX1" fmla="*/ 8857 w 10000"/>
              <a:gd name="connsiteY1" fmla="*/ 7798 h 10000"/>
              <a:gd name="connsiteX2" fmla="*/ 8993 w 10000"/>
              <a:gd name="connsiteY2" fmla="*/ 10000 h 10000"/>
              <a:gd name="connsiteX3" fmla="*/ 10000 w 10000"/>
              <a:gd name="connsiteY3" fmla="*/ 4650 h 10000"/>
              <a:gd name="connsiteX4" fmla="*/ 8490 w 10000"/>
              <a:gd name="connsiteY4" fmla="*/ 0 h 10000"/>
              <a:gd name="connsiteX5" fmla="*/ 8494 w 10000"/>
              <a:gd name="connsiteY5" fmla="*/ 1934 h 10000"/>
              <a:gd name="connsiteX6" fmla="*/ 0 w 10000"/>
              <a:gd name="connsiteY6" fmla="*/ 1934 h 10000"/>
              <a:gd name="connsiteX0" fmla="*/ 0 w 10000"/>
              <a:gd name="connsiteY0" fmla="*/ 7895 h 10000"/>
              <a:gd name="connsiteX1" fmla="*/ 186 w 10000"/>
              <a:gd name="connsiteY1" fmla="*/ 8334 h 10000"/>
              <a:gd name="connsiteX2" fmla="*/ 8857 w 10000"/>
              <a:gd name="connsiteY2" fmla="*/ 7798 h 10000"/>
              <a:gd name="connsiteX3" fmla="*/ 8993 w 10000"/>
              <a:gd name="connsiteY3" fmla="*/ 10000 h 10000"/>
              <a:gd name="connsiteX4" fmla="*/ 10000 w 10000"/>
              <a:gd name="connsiteY4" fmla="*/ 4650 h 10000"/>
              <a:gd name="connsiteX5" fmla="*/ 8490 w 10000"/>
              <a:gd name="connsiteY5" fmla="*/ 0 h 10000"/>
              <a:gd name="connsiteX6" fmla="*/ 8494 w 10000"/>
              <a:gd name="connsiteY6" fmla="*/ 1934 h 10000"/>
              <a:gd name="connsiteX7" fmla="*/ 0 w 10000"/>
              <a:gd name="connsiteY7" fmla="*/ 1934 h 10000"/>
              <a:gd name="connsiteX0" fmla="*/ 0 w 10000"/>
              <a:gd name="connsiteY0" fmla="*/ 7895 h 10000"/>
              <a:gd name="connsiteX1" fmla="*/ 8857 w 10000"/>
              <a:gd name="connsiteY1" fmla="*/ 7798 h 10000"/>
              <a:gd name="connsiteX2" fmla="*/ 8993 w 10000"/>
              <a:gd name="connsiteY2" fmla="*/ 10000 h 10000"/>
              <a:gd name="connsiteX3" fmla="*/ 10000 w 10000"/>
              <a:gd name="connsiteY3" fmla="*/ 4650 h 10000"/>
              <a:gd name="connsiteX4" fmla="*/ 8490 w 10000"/>
              <a:gd name="connsiteY4" fmla="*/ 0 h 10000"/>
              <a:gd name="connsiteX5" fmla="*/ 8494 w 10000"/>
              <a:gd name="connsiteY5" fmla="*/ 1934 h 10000"/>
              <a:gd name="connsiteX6" fmla="*/ 0 w 10000"/>
              <a:gd name="connsiteY6" fmla="*/ 1934 h 10000"/>
              <a:gd name="connsiteX0" fmla="*/ 0 w 10000"/>
              <a:gd name="connsiteY0" fmla="*/ 8773 h 10000"/>
              <a:gd name="connsiteX1" fmla="*/ 8857 w 10000"/>
              <a:gd name="connsiteY1" fmla="*/ 7798 h 10000"/>
              <a:gd name="connsiteX2" fmla="*/ 8993 w 10000"/>
              <a:gd name="connsiteY2" fmla="*/ 10000 h 10000"/>
              <a:gd name="connsiteX3" fmla="*/ 10000 w 10000"/>
              <a:gd name="connsiteY3" fmla="*/ 4650 h 10000"/>
              <a:gd name="connsiteX4" fmla="*/ 8490 w 10000"/>
              <a:gd name="connsiteY4" fmla="*/ 0 h 10000"/>
              <a:gd name="connsiteX5" fmla="*/ 8494 w 10000"/>
              <a:gd name="connsiteY5" fmla="*/ 1934 h 10000"/>
              <a:gd name="connsiteX6" fmla="*/ 0 w 10000"/>
              <a:gd name="connsiteY6" fmla="*/ 1934 h 10000"/>
              <a:gd name="connsiteX0" fmla="*/ 0 w 10000"/>
              <a:gd name="connsiteY0" fmla="*/ 8773 h 10000"/>
              <a:gd name="connsiteX1" fmla="*/ 8857 w 10000"/>
              <a:gd name="connsiteY1" fmla="*/ 7798 h 10000"/>
              <a:gd name="connsiteX2" fmla="*/ 8993 w 10000"/>
              <a:gd name="connsiteY2" fmla="*/ 10000 h 10000"/>
              <a:gd name="connsiteX3" fmla="*/ 10000 w 10000"/>
              <a:gd name="connsiteY3" fmla="*/ 4650 h 10000"/>
              <a:gd name="connsiteX4" fmla="*/ 8490 w 10000"/>
              <a:gd name="connsiteY4" fmla="*/ 0 h 10000"/>
              <a:gd name="connsiteX5" fmla="*/ 8494 w 10000"/>
              <a:gd name="connsiteY5" fmla="*/ 1934 h 10000"/>
              <a:gd name="connsiteX6" fmla="*/ 0 w 10000"/>
              <a:gd name="connsiteY6" fmla="*/ 1310 h 10000"/>
              <a:gd name="connsiteX0" fmla="*/ 0 w 10000"/>
              <a:gd name="connsiteY0" fmla="*/ 8773 h 10000"/>
              <a:gd name="connsiteX1" fmla="*/ 8857 w 10000"/>
              <a:gd name="connsiteY1" fmla="*/ 7798 h 10000"/>
              <a:gd name="connsiteX2" fmla="*/ 8993 w 10000"/>
              <a:gd name="connsiteY2" fmla="*/ 10000 h 10000"/>
              <a:gd name="connsiteX3" fmla="*/ 10000 w 10000"/>
              <a:gd name="connsiteY3" fmla="*/ 4650 h 10000"/>
              <a:gd name="connsiteX4" fmla="*/ 8490 w 10000"/>
              <a:gd name="connsiteY4" fmla="*/ 0 h 10000"/>
              <a:gd name="connsiteX5" fmla="*/ 8494 w 10000"/>
              <a:gd name="connsiteY5" fmla="*/ 1934 h 10000"/>
              <a:gd name="connsiteX6" fmla="*/ 0 w 10000"/>
              <a:gd name="connsiteY6" fmla="*/ 1310 h 10000"/>
              <a:gd name="connsiteX0" fmla="*/ 0 w 10000"/>
              <a:gd name="connsiteY0" fmla="*/ 8773 h 10000"/>
              <a:gd name="connsiteX1" fmla="*/ 186 w 10000"/>
              <a:gd name="connsiteY1" fmla="*/ 9212 h 10000"/>
              <a:gd name="connsiteX2" fmla="*/ 8857 w 10000"/>
              <a:gd name="connsiteY2" fmla="*/ 7798 h 10000"/>
              <a:gd name="connsiteX3" fmla="*/ 8993 w 10000"/>
              <a:gd name="connsiteY3" fmla="*/ 10000 h 10000"/>
              <a:gd name="connsiteX4" fmla="*/ 10000 w 10000"/>
              <a:gd name="connsiteY4" fmla="*/ 4650 h 10000"/>
              <a:gd name="connsiteX5" fmla="*/ 8490 w 10000"/>
              <a:gd name="connsiteY5" fmla="*/ 0 h 10000"/>
              <a:gd name="connsiteX6" fmla="*/ 8494 w 10000"/>
              <a:gd name="connsiteY6" fmla="*/ 1934 h 10000"/>
              <a:gd name="connsiteX7" fmla="*/ 0 w 10000"/>
              <a:gd name="connsiteY7" fmla="*/ 1310 h 10000"/>
              <a:gd name="connsiteX0" fmla="*/ 0 w 10000"/>
              <a:gd name="connsiteY0" fmla="*/ 8773 h 10000"/>
              <a:gd name="connsiteX1" fmla="*/ 8857 w 10000"/>
              <a:gd name="connsiteY1" fmla="*/ 7798 h 10000"/>
              <a:gd name="connsiteX2" fmla="*/ 8993 w 10000"/>
              <a:gd name="connsiteY2" fmla="*/ 10000 h 10000"/>
              <a:gd name="connsiteX3" fmla="*/ 10000 w 10000"/>
              <a:gd name="connsiteY3" fmla="*/ 4650 h 10000"/>
              <a:gd name="connsiteX4" fmla="*/ 8490 w 10000"/>
              <a:gd name="connsiteY4" fmla="*/ 0 h 10000"/>
              <a:gd name="connsiteX5" fmla="*/ 8494 w 10000"/>
              <a:gd name="connsiteY5" fmla="*/ 1934 h 10000"/>
              <a:gd name="connsiteX6" fmla="*/ 0 w 10000"/>
              <a:gd name="connsiteY6" fmla="*/ 1310 h 10000"/>
              <a:gd name="connsiteX0" fmla="*/ 0 w 10000"/>
              <a:gd name="connsiteY0" fmla="*/ 9212 h 10000"/>
              <a:gd name="connsiteX1" fmla="*/ 8857 w 10000"/>
              <a:gd name="connsiteY1" fmla="*/ 7798 h 10000"/>
              <a:gd name="connsiteX2" fmla="*/ 8993 w 10000"/>
              <a:gd name="connsiteY2" fmla="*/ 10000 h 10000"/>
              <a:gd name="connsiteX3" fmla="*/ 10000 w 10000"/>
              <a:gd name="connsiteY3" fmla="*/ 4650 h 10000"/>
              <a:gd name="connsiteX4" fmla="*/ 8490 w 10000"/>
              <a:gd name="connsiteY4" fmla="*/ 0 h 10000"/>
              <a:gd name="connsiteX5" fmla="*/ 8494 w 10000"/>
              <a:gd name="connsiteY5" fmla="*/ 1934 h 10000"/>
              <a:gd name="connsiteX6" fmla="*/ 0 w 10000"/>
              <a:gd name="connsiteY6" fmla="*/ 131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0" y="9212"/>
                </a:moveTo>
                <a:lnTo>
                  <a:pt x="8857" y="7798"/>
                </a:lnTo>
                <a:cubicBezTo>
                  <a:pt x="8902" y="8532"/>
                  <a:pt x="8948" y="9266"/>
                  <a:pt x="8993" y="10000"/>
                </a:cubicBezTo>
                <a:lnTo>
                  <a:pt x="10000" y="4650"/>
                </a:lnTo>
                <a:lnTo>
                  <a:pt x="8490" y="0"/>
                </a:lnTo>
                <a:cubicBezTo>
                  <a:pt x="8491" y="645"/>
                  <a:pt x="8493" y="1290"/>
                  <a:pt x="8494" y="1934"/>
                </a:cubicBezTo>
                <a:lnTo>
                  <a:pt x="0" y="1310"/>
                </a:lnTo>
              </a:path>
            </a:pathLst>
          </a:custGeom>
          <a:solidFill>
            <a:srgbClr val="CACFD4"/>
          </a:solidFill>
          <a:ln w="12700" cap="rnd">
            <a:noFill/>
            <a:round/>
            <a:headEnd/>
            <a:tailEnd/>
          </a:ln>
          <a:effectLst/>
        </p:spPr>
        <p:txBody>
          <a:bodyPr anchor="ctr"/>
          <a:lstStyle/>
          <a:p>
            <a:endParaRPr lang="en-US" sz="1200" dirty="0">
              <a:cs typeface="Calibri" pitchFamily="34" charset="0"/>
            </a:endParaRPr>
          </a:p>
        </p:txBody>
      </p:sp>
      <p:sp>
        <p:nvSpPr>
          <p:cNvPr id="25" name="Freeform 7"/>
          <p:cNvSpPr>
            <a:spLocks/>
          </p:cNvSpPr>
          <p:nvPr/>
        </p:nvSpPr>
        <p:spPr bwMode="blackWhite">
          <a:xfrm>
            <a:off x="3950248" y="2852920"/>
            <a:ext cx="2016280" cy="2269106"/>
          </a:xfrm>
          <a:custGeom>
            <a:avLst/>
            <a:gdLst>
              <a:gd name="T0" fmla="*/ 2147483647 w 866"/>
              <a:gd name="T1" fmla="*/ 0 h 1055"/>
              <a:gd name="T2" fmla="*/ 0 w 866"/>
              <a:gd name="T3" fmla="*/ 2147483647 h 1055"/>
              <a:gd name="T4" fmla="*/ 2147483647 w 866"/>
              <a:gd name="T5" fmla="*/ 2147483647 h 1055"/>
              <a:gd name="T6" fmla="*/ 2147483647 w 866"/>
              <a:gd name="T7" fmla="*/ 2147483647 h 1055"/>
              <a:gd name="T8" fmla="*/ 2147483647 w 866"/>
              <a:gd name="T9" fmla="*/ 2147483647 h 1055"/>
              <a:gd name="T10" fmla="*/ 2147483647 w 866"/>
              <a:gd name="T11" fmla="*/ 2147483647 h 1055"/>
              <a:gd name="T12" fmla="*/ 2147483647 w 866"/>
              <a:gd name="T13" fmla="*/ 2147483647 h 1055"/>
              <a:gd name="T14" fmla="*/ 2147483647 w 866"/>
              <a:gd name="T15" fmla="*/ 2147483647 h 1055"/>
              <a:gd name="T16" fmla="*/ 2147483647 w 866"/>
              <a:gd name="T17" fmla="*/ 2147483647 h 1055"/>
              <a:gd name="T18" fmla="*/ 2147483647 w 866"/>
              <a:gd name="T19" fmla="*/ 2147483647 h 1055"/>
              <a:gd name="T20" fmla="*/ 2147483647 w 866"/>
              <a:gd name="T21" fmla="*/ 2147483647 h 1055"/>
              <a:gd name="T22" fmla="*/ 2147483647 w 866"/>
              <a:gd name="T23" fmla="*/ 2147483647 h 1055"/>
              <a:gd name="T24" fmla="*/ 2147483647 w 866"/>
              <a:gd name="T25" fmla="*/ 2147483647 h 1055"/>
              <a:gd name="T26" fmla="*/ 2147483647 w 866"/>
              <a:gd name="T27" fmla="*/ 2147483647 h 1055"/>
              <a:gd name="T28" fmla="*/ 2147483647 w 866"/>
              <a:gd name="T29" fmla="*/ 2147483647 h 1055"/>
              <a:gd name="T30" fmla="*/ 2147483647 w 866"/>
              <a:gd name="T31" fmla="*/ 2147483647 h 1055"/>
              <a:gd name="T32" fmla="*/ 2147483647 w 866"/>
              <a:gd name="T33" fmla="*/ 2147483647 h 1055"/>
              <a:gd name="T34" fmla="*/ 2147483647 w 866"/>
              <a:gd name="T35" fmla="*/ 2147483647 h 1055"/>
              <a:gd name="T36" fmla="*/ 2147483647 w 866"/>
              <a:gd name="T37" fmla="*/ 2147483647 h 1055"/>
              <a:gd name="T38" fmla="*/ 2147483647 w 866"/>
              <a:gd name="T39" fmla="*/ 2147483647 h 1055"/>
              <a:gd name="T40" fmla="*/ 2147483647 w 866"/>
              <a:gd name="T41" fmla="*/ 2147483647 h 1055"/>
              <a:gd name="T42" fmla="*/ 2147483647 w 866"/>
              <a:gd name="T43" fmla="*/ 2147483647 h 1055"/>
              <a:gd name="T44" fmla="*/ 2147483647 w 866"/>
              <a:gd name="T45" fmla="*/ 2147483647 h 1055"/>
              <a:gd name="T46" fmla="*/ 2147483647 w 866"/>
              <a:gd name="T47" fmla="*/ 2147483647 h 1055"/>
              <a:gd name="T48" fmla="*/ 2147483647 w 866"/>
              <a:gd name="T49" fmla="*/ 2147483647 h 1055"/>
              <a:gd name="T50" fmla="*/ 2147483647 w 866"/>
              <a:gd name="T51" fmla="*/ 0 h 105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6"/>
              <a:gd name="T79" fmla="*/ 0 h 1055"/>
              <a:gd name="T80" fmla="*/ 866 w 866"/>
              <a:gd name="T81" fmla="*/ 1055 h 105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6" h="1055">
                <a:moveTo>
                  <a:pt x="571" y="0"/>
                </a:moveTo>
                <a:lnTo>
                  <a:pt x="0" y="1"/>
                </a:lnTo>
                <a:lnTo>
                  <a:pt x="178" y="111"/>
                </a:lnTo>
                <a:lnTo>
                  <a:pt x="153" y="187"/>
                </a:lnTo>
                <a:lnTo>
                  <a:pt x="130" y="264"/>
                </a:lnTo>
                <a:lnTo>
                  <a:pt x="113" y="343"/>
                </a:lnTo>
                <a:lnTo>
                  <a:pt x="100" y="423"/>
                </a:lnTo>
                <a:lnTo>
                  <a:pt x="94" y="504"/>
                </a:lnTo>
                <a:lnTo>
                  <a:pt x="93" y="583"/>
                </a:lnTo>
                <a:lnTo>
                  <a:pt x="95" y="664"/>
                </a:lnTo>
                <a:lnTo>
                  <a:pt x="104" y="744"/>
                </a:lnTo>
                <a:lnTo>
                  <a:pt x="118" y="824"/>
                </a:lnTo>
                <a:lnTo>
                  <a:pt x="136" y="903"/>
                </a:lnTo>
                <a:lnTo>
                  <a:pt x="159" y="979"/>
                </a:lnTo>
                <a:lnTo>
                  <a:pt x="189" y="1054"/>
                </a:lnTo>
                <a:lnTo>
                  <a:pt x="412" y="766"/>
                </a:lnTo>
                <a:lnTo>
                  <a:pt x="702" y="816"/>
                </a:lnTo>
                <a:lnTo>
                  <a:pt x="681" y="760"/>
                </a:lnTo>
                <a:lnTo>
                  <a:pt x="666" y="705"/>
                </a:lnTo>
                <a:lnTo>
                  <a:pt x="658" y="647"/>
                </a:lnTo>
                <a:lnTo>
                  <a:pt x="652" y="588"/>
                </a:lnTo>
                <a:lnTo>
                  <a:pt x="652" y="529"/>
                </a:lnTo>
                <a:lnTo>
                  <a:pt x="660" y="470"/>
                </a:lnTo>
                <a:lnTo>
                  <a:pt x="672" y="413"/>
                </a:lnTo>
                <a:lnTo>
                  <a:pt x="865" y="531"/>
                </a:lnTo>
                <a:lnTo>
                  <a:pt x="571" y="0"/>
                </a:lnTo>
              </a:path>
            </a:pathLst>
          </a:custGeom>
          <a:solidFill>
            <a:srgbClr val="E4E8E6"/>
          </a:solidFill>
          <a:ln w="12700" cap="rnd">
            <a:noFill/>
            <a:round/>
            <a:headEnd/>
            <a:tailEnd/>
          </a:ln>
          <a:effectLst/>
        </p:spPr>
        <p:txBody>
          <a:bodyPr/>
          <a:lstStyle/>
          <a:p>
            <a:endParaRPr lang="en-US" sz="1200" dirty="0">
              <a:cs typeface="Calibri" pitchFamily="34" charset="0"/>
            </a:endParaRPr>
          </a:p>
        </p:txBody>
      </p:sp>
      <p:sp>
        <p:nvSpPr>
          <p:cNvPr id="19" name="Slide Number Placeholder 18"/>
          <p:cNvSpPr>
            <a:spLocks noGrp="1"/>
          </p:cNvSpPr>
          <p:nvPr>
            <p:ph type="sldNum" sz="quarter" idx="27"/>
          </p:nvPr>
        </p:nvSpPr>
        <p:spPr/>
        <p:txBody>
          <a:bodyPr/>
          <a:lstStyle/>
          <a:p>
            <a:fld id="{6A9CE626-3159-4274-8158-4292551456C4}" type="slidenum">
              <a:rPr lang="en-US" smtClean="0"/>
              <a:pPr/>
              <a:t>83</a:t>
            </a:fld>
            <a:endParaRPr lang="en-US" dirty="0"/>
          </a:p>
        </p:txBody>
      </p:sp>
      <p:sp>
        <p:nvSpPr>
          <p:cNvPr id="5" name="Freeform 2"/>
          <p:cNvSpPr>
            <a:spLocks/>
          </p:cNvSpPr>
          <p:nvPr/>
        </p:nvSpPr>
        <p:spPr bwMode="blackWhite">
          <a:xfrm>
            <a:off x="6926916" y="3072931"/>
            <a:ext cx="1495425" cy="1874837"/>
          </a:xfrm>
          <a:custGeom>
            <a:avLst/>
            <a:gdLst>
              <a:gd name="T0" fmla="*/ 2147483647 w 852"/>
              <a:gd name="T1" fmla="*/ 2147483647 h 1157"/>
              <a:gd name="T2" fmla="*/ 2147483647 w 852"/>
              <a:gd name="T3" fmla="*/ 2147483647 h 1157"/>
              <a:gd name="T4" fmla="*/ 2147483647 w 852"/>
              <a:gd name="T5" fmla="*/ 2147483647 h 1157"/>
              <a:gd name="T6" fmla="*/ 2147483647 w 852"/>
              <a:gd name="T7" fmla="*/ 2147483647 h 1157"/>
              <a:gd name="T8" fmla="*/ 2147483647 w 852"/>
              <a:gd name="T9" fmla="*/ 2147483647 h 1157"/>
              <a:gd name="T10" fmla="*/ 2147483647 w 852"/>
              <a:gd name="T11" fmla="*/ 2147483647 h 1157"/>
              <a:gd name="T12" fmla="*/ 2147483647 w 852"/>
              <a:gd name="T13" fmla="*/ 2147483647 h 1157"/>
              <a:gd name="T14" fmla="*/ 2147483647 w 852"/>
              <a:gd name="T15" fmla="*/ 2147483647 h 1157"/>
              <a:gd name="T16" fmla="*/ 2147483647 w 852"/>
              <a:gd name="T17" fmla="*/ 2147483647 h 1157"/>
              <a:gd name="T18" fmla="*/ 2147483647 w 852"/>
              <a:gd name="T19" fmla="*/ 2147483647 h 1157"/>
              <a:gd name="T20" fmla="*/ 2147483647 w 852"/>
              <a:gd name="T21" fmla="*/ 2147483647 h 1157"/>
              <a:gd name="T22" fmla="*/ 2147483647 w 852"/>
              <a:gd name="T23" fmla="*/ 2147483647 h 1157"/>
              <a:gd name="T24" fmla="*/ 2147483647 w 852"/>
              <a:gd name="T25" fmla="*/ 2147483647 h 1157"/>
              <a:gd name="T26" fmla="*/ 2147483647 w 852"/>
              <a:gd name="T27" fmla="*/ 2147483647 h 1157"/>
              <a:gd name="T28" fmla="*/ 2147483647 w 852"/>
              <a:gd name="T29" fmla="*/ 2147483647 h 1157"/>
              <a:gd name="T30" fmla="*/ 2147483647 w 852"/>
              <a:gd name="T31" fmla="*/ 0 h 1157"/>
              <a:gd name="T32" fmla="*/ 2147483647 w 852"/>
              <a:gd name="T33" fmla="*/ 2147483647 h 1157"/>
              <a:gd name="T34" fmla="*/ 2147483647 w 852"/>
              <a:gd name="T35" fmla="*/ 2147483647 h 1157"/>
              <a:gd name="T36" fmla="*/ 2147483647 w 852"/>
              <a:gd name="T37" fmla="*/ 2147483647 h 1157"/>
              <a:gd name="T38" fmla="*/ 2147483647 w 852"/>
              <a:gd name="T39" fmla="*/ 2147483647 h 1157"/>
              <a:gd name="T40" fmla="*/ 2147483647 w 852"/>
              <a:gd name="T41" fmla="*/ 2147483647 h 1157"/>
              <a:gd name="T42" fmla="*/ 2147483647 w 852"/>
              <a:gd name="T43" fmla="*/ 2147483647 h 1157"/>
              <a:gd name="T44" fmla="*/ 2147483647 w 852"/>
              <a:gd name="T45" fmla="*/ 2147483647 h 1157"/>
              <a:gd name="T46" fmla="*/ 2147483647 w 852"/>
              <a:gd name="T47" fmla="*/ 2147483647 h 1157"/>
              <a:gd name="T48" fmla="*/ 2147483647 w 852"/>
              <a:gd name="T49" fmla="*/ 2147483647 h 1157"/>
              <a:gd name="T50" fmla="*/ 2147483647 w 852"/>
              <a:gd name="T51" fmla="*/ 2147483647 h 1157"/>
              <a:gd name="T52" fmla="*/ 0 w 852"/>
              <a:gd name="T53" fmla="*/ 2147483647 h 1157"/>
              <a:gd name="T54" fmla="*/ 2147483647 w 852"/>
              <a:gd name="T55" fmla="*/ 2147483647 h 115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52"/>
              <a:gd name="T85" fmla="*/ 0 h 1157"/>
              <a:gd name="T86" fmla="*/ 852 w 852"/>
              <a:gd name="T87" fmla="*/ 1157 h 115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52" h="1157">
                <a:moveTo>
                  <a:pt x="263" y="1156"/>
                </a:moveTo>
                <a:lnTo>
                  <a:pt x="851" y="1143"/>
                </a:lnTo>
                <a:lnTo>
                  <a:pt x="668" y="1032"/>
                </a:lnTo>
                <a:lnTo>
                  <a:pt x="703" y="958"/>
                </a:lnTo>
                <a:lnTo>
                  <a:pt x="733" y="882"/>
                </a:lnTo>
                <a:lnTo>
                  <a:pt x="758" y="804"/>
                </a:lnTo>
                <a:lnTo>
                  <a:pt x="775" y="723"/>
                </a:lnTo>
                <a:lnTo>
                  <a:pt x="790" y="642"/>
                </a:lnTo>
                <a:lnTo>
                  <a:pt x="798" y="561"/>
                </a:lnTo>
                <a:lnTo>
                  <a:pt x="801" y="478"/>
                </a:lnTo>
                <a:lnTo>
                  <a:pt x="798" y="395"/>
                </a:lnTo>
                <a:lnTo>
                  <a:pt x="789" y="314"/>
                </a:lnTo>
                <a:lnTo>
                  <a:pt x="775" y="233"/>
                </a:lnTo>
                <a:lnTo>
                  <a:pt x="756" y="153"/>
                </a:lnTo>
                <a:lnTo>
                  <a:pt x="730" y="75"/>
                </a:lnTo>
                <a:lnTo>
                  <a:pt x="701" y="0"/>
                </a:lnTo>
                <a:lnTo>
                  <a:pt x="545" y="296"/>
                </a:lnTo>
                <a:lnTo>
                  <a:pt x="208" y="291"/>
                </a:lnTo>
                <a:lnTo>
                  <a:pt x="222" y="345"/>
                </a:lnTo>
                <a:lnTo>
                  <a:pt x="231" y="402"/>
                </a:lnTo>
                <a:lnTo>
                  <a:pt x="235" y="459"/>
                </a:lnTo>
                <a:lnTo>
                  <a:pt x="234" y="514"/>
                </a:lnTo>
                <a:lnTo>
                  <a:pt x="229" y="571"/>
                </a:lnTo>
                <a:lnTo>
                  <a:pt x="217" y="627"/>
                </a:lnTo>
                <a:lnTo>
                  <a:pt x="203" y="683"/>
                </a:lnTo>
                <a:lnTo>
                  <a:pt x="181" y="734"/>
                </a:lnTo>
                <a:lnTo>
                  <a:pt x="0" y="628"/>
                </a:lnTo>
                <a:lnTo>
                  <a:pt x="263" y="1156"/>
                </a:lnTo>
              </a:path>
            </a:pathLst>
          </a:custGeom>
          <a:solidFill>
            <a:schemeClr val="bg2">
              <a:lumMod val="75000"/>
            </a:schemeClr>
          </a:solidFill>
          <a:ln w="12700" cap="rnd">
            <a:noFill/>
            <a:round/>
            <a:headEnd/>
            <a:tailEnd/>
          </a:ln>
          <a:effectLst/>
        </p:spPr>
        <p:txBody>
          <a:bodyPr/>
          <a:lstStyle/>
          <a:p>
            <a:endParaRPr lang="en-US" sz="1200" dirty="0">
              <a:cs typeface="Calibri" pitchFamily="34" charset="0"/>
            </a:endParaRPr>
          </a:p>
        </p:txBody>
      </p:sp>
      <p:sp>
        <p:nvSpPr>
          <p:cNvPr id="6" name="Freeform 3"/>
          <p:cNvSpPr>
            <a:spLocks/>
          </p:cNvSpPr>
          <p:nvPr/>
        </p:nvSpPr>
        <p:spPr bwMode="blackWhite">
          <a:xfrm>
            <a:off x="6376053" y="1926756"/>
            <a:ext cx="1946275" cy="1557337"/>
          </a:xfrm>
          <a:custGeom>
            <a:avLst/>
            <a:gdLst>
              <a:gd name="T0" fmla="*/ 2147483647 w 1109"/>
              <a:gd name="T1" fmla="*/ 2147483647 h 962"/>
              <a:gd name="T2" fmla="*/ 2147483647 w 1109"/>
              <a:gd name="T3" fmla="*/ 2147483647 h 962"/>
              <a:gd name="T4" fmla="*/ 2147483647 w 1109"/>
              <a:gd name="T5" fmla="*/ 2147483647 h 962"/>
              <a:gd name="T6" fmla="*/ 2147483647 w 1109"/>
              <a:gd name="T7" fmla="*/ 2147483647 h 962"/>
              <a:gd name="T8" fmla="*/ 2147483647 w 1109"/>
              <a:gd name="T9" fmla="*/ 2147483647 h 962"/>
              <a:gd name="T10" fmla="*/ 2147483647 w 1109"/>
              <a:gd name="T11" fmla="*/ 2147483647 h 962"/>
              <a:gd name="T12" fmla="*/ 2147483647 w 1109"/>
              <a:gd name="T13" fmla="*/ 2147483647 h 962"/>
              <a:gd name="T14" fmla="*/ 2147483647 w 1109"/>
              <a:gd name="T15" fmla="*/ 2147483647 h 962"/>
              <a:gd name="T16" fmla="*/ 2147483647 w 1109"/>
              <a:gd name="T17" fmla="*/ 2147483647 h 962"/>
              <a:gd name="T18" fmla="*/ 2147483647 w 1109"/>
              <a:gd name="T19" fmla="*/ 2147483647 h 962"/>
              <a:gd name="T20" fmla="*/ 2147483647 w 1109"/>
              <a:gd name="T21" fmla="*/ 2147483647 h 962"/>
              <a:gd name="T22" fmla="*/ 2147483647 w 1109"/>
              <a:gd name="T23" fmla="*/ 2147483647 h 962"/>
              <a:gd name="T24" fmla="*/ 2147483647 w 1109"/>
              <a:gd name="T25" fmla="*/ 2147483647 h 962"/>
              <a:gd name="T26" fmla="*/ 2147483647 w 1109"/>
              <a:gd name="T27" fmla="*/ 2147483647 h 962"/>
              <a:gd name="T28" fmla="*/ 2147483647 w 1109"/>
              <a:gd name="T29" fmla="*/ 2147483647 h 962"/>
              <a:gd name="T30" fmla="*/ 2147483647 w 1109"/>
              <a:gd name="T31" fmla="*/ 2147483647 h 962"/>
              <a:gd name="T32" fmla="*/ 2147483647 w 1109"/>
              <a:gd name="T33" fmla="*/ 2147483647 h 962"/>
              <a:gd name="T34" fmla="*/ 2147483647 w 1109"/>
              <a:gd name="T35" fmla="*/ 2147483647 h 962"/>
              <a:gd name="T36" fmla="*/ 2147483647 w 1109"/>
              <a:gd name="T37" fmla="*/ 2147483647 h 962"/>
              <a:gd name="T38" fmla="*/ 0 w 1109"/>
              <a:gd name="T39" fmla="*/ 0 h 962"/>
              <a:gd name="T40" fmla="*/ 2147483647 w 1109"/>
              <a:gd name="T41" fmla="*/ 2147483647 h 962"/>
              <a:gd name="T42" fmla="*/ 2147483647 w 1109"/>
              <a:gd name="T43" fmla="*/ 2147483647 h 962"/>
              <a:gd name="T44" fmla="*/ 2147483647 w 1109"/>
              <a:gd name="T45" fmla="*/ 2147483647 h 962"/>
              <a:gd name="T46" fmla="*/ 2147483647 w 1109"/>
              <a:gd name="T47" fmla="*/ 2147483647 h 962"/>
              <a:gd name="T48" fmla="*/ 2147483647 w 1109"/>
              <a:gd name="T49" fmla="*/ 2147483647 h 962"/>
              <a:gd name="T50" fmla="*/ 2147483647 w 1109"/>
              <a:gd name="T51" fmla="*/ 2147483647 h 962"/>
              <a:gd name="T52" fmla="*/ 2147483647 w 1109"/>
              <a:gd name="T53" fmla="*/ 2147483647 h 962"/>
              <a:gd name="T54" fmla="*/ 2147483647 w 1109"/>
              <a:gd name="T55" fmla="*/ 2147483647 h 962"/>
              <a:gd name="T56" fmla="*/ 2147483647 w 1109"/>
              <a:gd name="T57" fmla="*/ 2147483647 h 962"/>
              <a:gd name="T58" fmla="*/ 2147483647 w 1109"/>
              <a:gd name="T59" fmla="*/ 2147483647 h 962"/>
              <a:gd name="T60" fmla="*/ 2147483647 w 1109"/>
              <a:gd name="T61" fmla="*/ 2147483647 h 9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109"/>
              <a:gd name="T94" fmla="*/ 0 h 962"/>
              <a:gd name="T95" fmla="*/ 1109 w 1109"/>
              <a:gd name="T96" fmla="*/ 962 h 9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109" h="962">
                <a:moveTo>
                  <a:pt x="246" y="959"/>
                </a:moveTo>
                <a:lnTo>
                  <a:pt x="839" y="961"/>
                </a:lnTo>
                <a:lnTo>
                  <a:pt x="934" y="786"/>
                </a:lnTo>
                <a:lnTo>
                  <a:pt x="1023" y="611"/>
                </a:lnTo>
                <a:lnTo>
                  <a:pt x="1108" y="429"/>
                </a:lnTo>
                <a:lnTo>
                  <a:pt x="930" y="539"/>
                </a:lnTo>
                <a:lnTo>
                  <a:pt x="885" y="471"/>
                </a:lnTo>
                <a:lnTo>
                  <a:pt x="837" y="406"/>
                </a:lnTo>
                <a:lnTo>
                  <a:pt x="783" y="344"/>
                </a:lnTo>
                <a:lnTo>
                  <a:pt x="724" y="287"/>
                </a:lnTo>
                <a:lnTo>
                  <a:pt x="663" y="235"/>
                </a:lnTo>
                <a:lnTo>
                  <a:pt x="598" y="188"/>
                </a:lnTo>
                <a:lnTo>
                  <a:pt x="530" y="145"/>
                </a:lnTo>
                <a:lnTo>
                  <a:pt x="460" y="107"/>
                </a:lnTo>
                <a:lnTo>
                  <a:pt x="387" y="75"/>
                </a:lnTo>
                <a:lnTo>
                  <a:pt x="311" y="48"/>
                </a:lnTo>
                <a:lnTo>
                  <a:pt x="236" y="27"/>
                </a:lnTo>
                <a:lnTo>
                  <a:pt x="158" y="12"/>
                </a:lnTo>
                <a:lnTo>
                  <a:pt x="79" y="2"/>
                </a:lnTo>
                <a:lnTo>
                  <a:pt x="0" y="0"/>
                </a:lnTo>
                <a:lnTo>
                  <a:pt x="210" y="277"/>
                </a:lnTo>
                <a:lnTo>
                  <a:pt x="80" y="601"/>
                </a:lnTo>
                <a:lnTo>
                  <a:pt x="134" y="614"/>
                </a:lnTo>
                <a:lnTo>
                  <a:pt x="186" y="631"/>
                </a:lnTo>
                <a:lnTo>
                  <a:pt x="236" y="654"/>
                </a:lnTo>
                <a:lnTo>
                  <a:pt x="283" y="681"/>
                </a:lnTo>
                <a:lnTo>
                  <a:pt x="328" y="715"/>
                </a:lnTo>
                <a:lnTo>
                  <a:pt x="370" y="752"/>
                </a:lnTo>
                <a:lnTo>
                  <a:pt x="408" y="792"/>
                </a:lnTo>
                <a:lnTo>
                  <a:pt x="446" y="837"/>
                </a:lnTo>
                <a:lnTo>
                  <a:pt x="246" y="959"/>
                </a:lnTo>
              </a:path>
            </a:pathLst>
          </a:custGeom>
          <a:solidFill>
            <a:schemeClr val="bg2">
              <a:lumMod val="90000"/>
            </a:schemeClr>
          </a:solidFill>
          <a:ln w="12700" cap="rnd">
            <a:noFill/>
            <a:round/>
            <a:headEnd/>
            <a:tailEnd/>
          </a:ln>
          <a:effectLst/>
        </p:spPr>
        <p:txBody>
          <a:bodyPr/>
          <a:lstStyle/>
          <a:p>
            <a:endParaRPr lang="en-US" sz="1200" dirty="0">
              <a:cs typeface="Calibri" pitchFamily="34" charset="0"/>
            </a:endParaRPr>
          </a:p>
        </p:txBody>
      </p:sp>
      <p:sp>
        <p:nvSpPr>
          <p:cNvPr id="8" name="Freeform 5"/>
          <p:cNvSpPr>
            <a:spLocks/>
          </p:cNvSpPr>
          <p:nvPr/>
        </p:nvSpPr>
        <p:spPr bwMode="blackWhite">
          <a:xfrm>
            <a:off x="5993465" y="4449292"/>
            <a:ext cx="1954212" cy="1716088"/>
          </a:xfrm>
          <a:custGeom>
            <a:avLst/>
            <a:gdLst>
              <a:gd name="T0" fmla="*/ 0 w 1115"/>
              <a:gd name="T1" fmla="*/ 2147483647 h 1059"/>
              <a:gd name="T2" fmla="*/ 2147483647 w 1115"/>
              <a:gd name="T3" fmla="*/ 2147483647 h 1059"/>
              <a:gd name="T4" fmla="*/ 2147483647 w 1115"/>
              <a:gd name="T5" fmla="*/ 2147483647 h 1059"/>
              <a:gd name="T6" fmla="*/ 2147483647 w 1115"/>
              <a:gd name="T7" fmla="*/ 2147483647 h 1059"/>
              <a:gd name="T8" fmla="*/ 2147483647 w 1115"/>
              <a:gd name="T9" fmla="*/ 2147483647 h 1059"/>
              <a:gd name="T10" fmla="*/ 2147483647 w 1115"/>
              <a:gd name="T11" fmla="*/ 2147483647 h 1059"/>
              <a:gd name="T12" fmla="*/ 2147483647 w 1115"/>
              <a:gd name="T13" fmla="*/ 2147483647 h 1059"/>
              <a:gd name="T14" fmla="*/ 2147483647 w 1115"/>
              <a:gd name="T15" fmla="*/ 2147483647 h 1059"/>
              <a:gd name="T16" fmla="*/ 2147483647 w 1115"/>
              <a:gd name="T17" fmla="*/ 2147483647 h 1059"/>
              <a:gd name="T18" fmla="*/ 2147483647 w 1115"/>
              <a:gd name="T19" fmla="*/ 2147483647 h 1059"/>
              <a:gd name="T20" fmla="*/ 2147483647 w 1115"/>
              <a:gd name="T21" fmla="*/ 2147483647 h 1059"/>
              <a:gd name="T22" fmla="*/ 2147483647 w 1115"/>
              <a:gd name="T23" fmla="*/ 2147483647 h 1059"/>
              <a:gd name="T24" fmla="*/ 2147483647 w 1115"/>
              <a:gd name="T25" fmla="*/ 2147483647 h 1059"/>
              <a:gd name="T26" fmla="*/ 2147483647 w 1115"/>
              <a:gd name="T27" fmla="*/ 2147483647 h 1059"/>
              <a:gd name="T28" fmla="*/ 2147483647 w 1115"/>
              <a:gd name="T29" fmla="*/ 2147483647 h 1059"/>
              <a:gd name="T30" fmla="*/ 2147483647 w 1115"/>
              <a:gd name="T31" fmla="*/ 2147483647 h 1059"/>
              <a:gd name="T32" fmla="*/ 2147483647 w 1115"/>
              <a:gd name="T33" fmla="*/ 2147483647 h 1059"/>
              <a:gd name="T34" fmla="*/ 2147483647 w 1115"/>
              <a:gd name="T35" fmla="*/ 2147483647 h 1059"/>
              <a:gd name="T36" fmla="*/ 2147483647 w 1115"/>
              <a:gd name="T37" fmla="*/ 2147483647 h 1059"/>
              <a:gd name="T38" fmla="*/ 2147483647 w 1115"/>
              <a:gd name="T39" fmla="*/ 2147483647 h 1059"/>
              <a:gd name="T40" fmla="*/ 2147483647 w 1115"/>
              <a:gd name="T41" fmla="*/ 2147483647 h 1059"/>
              <a:gd name="T42" fmla="*/ 2147483647 w 1115"/>
              <a:gd name="T43" fmla="*/ 2147483647 h 1059"/>
              <a:gd name="T44" fmla="*/ 2147483647 w 1115"/>
              <a:gd name="T45" fmla="*/ 2147483647 h 1059"/>
              <a:gd name="T46" fmla="*/ 2147483647 w 1115"/>
              <a:gd name="T47" fmla="*/ 2147483647 h 1059"/>
              <a:gd name="T48" fmla="*/ 2147483647 w 1115"/>
              <a:gd name="T49" fmla="*/ 2147483647 h 1059"/>
              <a:gd name="T50" fmla="*/ 2147483647 w 1115"/>
              <a:gd name="T51" fmla="*/ 2147483647 h 1059"/>
              <a:gd name="T52" fmla="*/ 2147483647 w 1115"/>
              <a:gd name="T53" fmla="*/ 0 h 1059"/>
              <a:gd name="T54" fmla="*/ 0 w 1115"/>
              <a:gd name="T55" fmla="*/ 2147483647 h 105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15"/>
              <a:gd name="T85" fmla="*/ 0 h 1059"/>
              <a:gd name="T86" fmla="*/ 1115 w 1115"/>
              <a:gd name="T87" fmla="*/ 1059 h 105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15" h="1059">
                <a:moveTo>
                  <a:pt x="0" y="529"/>
                </a:moveTo>
                <a:lnTo>
                  <a:pt x="279" y="1058"/>
                </a:lnTo>
                <a:lnTo>
                  <a:pt x="279" y="815"/>
                </a:lnTo>
                <a:lnTo>
                  <a:pt x="353" y="808"/>
                </a:lnTo>
                <a:lnTo>
                  <a:pt x="429" y="795"/>
                </a:lnTo>
                <a:lnTo>
                  <a:pt x="502" y="777"/>
                </a:lnTo>
                <a:lnTo>
                  <a:pt x="573" y="754"/>
                </a:lnTo>
                <a:lnTo>
                  <a:pt x="643" y="726"/>
                </a:lnTo>
                <a:lnTo>
                  <a:pt x="712" y="693"/>
                </a:lnTo>
                <a:lnTo>
                  <a:pt x="778" y="655"/>
                </a:lnTo>
                <a:lnTo>
                  <a:pt x="843" y="613"/>
                </a:lnTo>
                <a:lnTo>
                  <a:pt x="901" y="564"/>
                </a:lnTo>
                <a:lnTo>
                  <a:pt x="961" y="513"/>
                </a:lnTo>
                <a:lnTo>
                  <a:pt x="1015" y="456"/>
                </a:lnTo>
                <a:lnTo>
                  <a:pt x="1068" y="395"/>
                </a:lnTo>
                <a:lnTo>
                  <a:pt x="1114" y="333"/>
                </a:lnTo>
                <a:lnTo>
                  <a:pt x="776" y="352"/>
                </a:lnTo>
                <a:lnTo>
                  <a:pt x="623" y="36"/>
                </a:lnTo>
                <a:lnTo>
                  <a:pt x="591" y="69"/>
                </a:lnTo>
                <a:lnTo>
                  <a:pt x="557" y="98"/>
                </a:lnTo>
                <a:lnTo>
                  <a:pt x="516" y="128"/>
                </a:lnTo>
                <a:lnTo>
                  <a:pt x="472" y="157"/>
                </a:lnTo>
                <a:lnTo>
                  <a:pt x="425" y="178"/>
                </a:lnTo>
                <a:lnTo>
                  <a:pt x="379" y="197"/>
                </a:lnTo>
                <a:lnTo>
                  <a:pt x="330" y="211"/>
                </a:lnTo>
                <a:lnTo>
                  <a:pt x="279" y="220"/>
                </a:lnTo>
                <a:lnTo>
                  <a:pt x="279" y="0"/>
                </a:lnTo>
                <a:lnTo>
                  <a:pt x="0" y="529"/>
                </a:lnTo>
              </a:path>
            </a:pathLst>
          </a:custGeom>
          <a:solidFill>
            <a:schemeClr val="bg2">
              <a:lumMod val="50000"/>
            </a:schemeClr>
          </a:solidFill>
          <a:ln w="12700" cap="rnd">
            <a:noFill/>
            <a:round/>
            <a:headEnd/>
            <a:tailEnd/>
          </a:ln>
          <a:effectLst/>
        </p:spPr>
        <p:txBody>
          <a:bodyPr/>
          <a:lstStyle/>
          <a:p>
            <a:endParaRPr lang="en-US" sz="1200" dirty="0">
              <a:cs typeface="Calibri" pitchFamily="34" charset="0"/>
            </a:endParaRPr>
          </a:p>
        </p:txBody>
      </p:sp>
      <p:sp>
        <p:nvSpPr>
          <p:cNvPr id="9" name="Freeform 6"/>
          <p:cNvSpPr>
            <a:spLocks/>
          </p:cNvSpPr>
          <p:nvPr/>
        </p:nvSpPr>
        <p:spPr bwMode="blackWhite">
          <a:xfrm>
            <a:off x="4329766" y="4234981"/>
            <a:ext cx="1862137" cy="1531937"/>
          </a:xfrm>
          <a:custGeom>
            <a:avLst/>
            <a:gdLst>
              <a:gd name="T0" fmla="*/ 2147483647 w 1061"/>
              <a:gd name="T1" fmla="*/ 0 h 946"/>
              <a:gd name="T2" fmla="*/ 0 w 1061"/>
              <a:gd name="T3" fmla="*/ 2147483647 h 946"/>
              <a:gd name="T4" fmla="*/ 2147483647 w 1061"/>
              <a:gd name="T5" fmla="*/ 2147483647 h 946"/>
              <a:gd name="T6" fmla="*/ 2147483647 w 1061"/>
              <a:gd name="T7" fmla="*/ 2147483647 h 946"/>
              <a:gd name="T8" fmla="*/ 2147483647 w 1061"/>
              <a:gd name="T9" fmla="*/ 2147483647 h 946"/>
              <a:gd name="T10" fmla="*/ 2147483647 w 1061"/>
              <a:gd name="T11" fmla="*/ 2147483647 h 946"/>
              <a:gd name="T12" fmla="*/ 2147483647 w 1061"/>
              <a:gd name="T13" fmla="*/ 2147483647 h 946"/>
              <a:gd name="T14" fmla="*/ 2147483647 w 1061"/>
              <a:gd name="T15" fmla="*/ 2147483647 h 946"/>
              <a:gd name="T16" fmla="*/ 2147483647 w 1061"/>
              <a:gd name="T17" fmla="*/ 2147483647 h 946"/>
              <a:gd name="T18" fmla="*/ 2147483647 w 1061"/>
              <a:gd name="T19" fmla="*/ 2147483647 h 946"/>
              <a:gd name="T20" fmla="*/ 2147483647 w 1061"/>
              <a:gd name="T21" fmla="*/ 2147483647 h 946"/>
              <a:gd name="T22" fmla="*/ 2147483647 w 1061"/>
              <a:gd name="T23" fmla="*/ 2147483647 h 946"/>
              <a:gd name="T24" fmla="*/ 2147483647 w 1061"/>
              <a:gd name="T25" fmla="*/ 2147483647 h 946"/>
              <a:gd name="T26" fmla="*/ 2147483647 w 1061"/>
              <a:gd name="T27" fmla="*/ 2147483647 h 946"/>
              <a:gd name="T28" fmla="*/ 2147483647 w 1061"/>
              <a:gd name="T29" fmla="*/ 2147483647 h 946"/>
              <a:gd name="T30" fmla="*/ 2147483647 w 1061"/>
              <a:gd name="T31" fmla="*/ 2147483647 h 946"/>
              <a:gd name="T32" fmla="*/ 2147483647 w 1061"/>
              <a:gd name="T33" fmla="*/ 2147483647 h 946"/>
              <a:gd name="T34" fmla="*/ 2147483647 w 1061"/>
              <a:gd name="T35" fmla="*/ 2147483647 h 946"/>
              <a:gd name="T36" fmla="*/ 2147483647 w 1061"/>
              <a:gd name="T37" fmla="*/ 2147483647 h 946"/>
              <a:gd name="T38" fmla="*/ 2147483647 w 1061"/>
              <a:gd name="T39" fmla="*/ 2147483647 h 946"/>
              <a:gd name="T40" fmla="*/ 2147483647 w 1061"/>
              <a:gd name="T41" fmla="*/ 2147483647 h 946"/>
              <a:gd name="T42" fmla="*/ 2147483647 w 1061"/>
              <a:gd name="T43" fmla="*/ 2147483647 h 946"/>
              <a:gd name="T44" fmla="*/ 2147483647 w 1061"/>
              <a:gd name="T45" fmla="*/ 2147483647 h 946"/>
              <a:gd name="T46" fmla="*/ 2147483647 w 1061"/>
              <a:gd name="T47" fmla="*/ 2147483647 h 946"/>
              <a:gd name="T48" fmla="*/ 2147483647 w 1061"/>
              <a:gd name="T49" fmla="*/ 2147483647 h 946"/>
              <a:gd name="T50" fmla="*/ 2147483647 w 1061"/>
              <a:gd name="T51" fmla="*/ 0 h 94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61"/>
              <a:gd name="T79" fmla="*/ 0 h 946"/>
              <a:gd name="T80" fmla="*/ 1061 w 1061"/>
              <a:gd name="T81" fmla="*/ 946 h 94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61" h="946">
                <a:moveTo>
                  <a:pt x="372" y="0"/>
                </a:moveTo>
                <a:lnTo>
                  <a:pt x="0" y="477"/>
                </a:lnTo>
                <a:lnTo>
                  <a:pt x="207" y="395"/>
                </a:lnTo>
                <a:lnTo>
                  <a:pt x="252" y="466"/>
                </a:lnTo>
                <a:lnTo>
                  <a:pt x="302" y="531"/>
                </a:lnTo>
                <a:lnTo>
                  <a:pt x="354" y="592"/>
                </a:lnTo>
                <a:lnTo>
                  <a:pt x="410" y="649"/>
                </a:lnTo>
                <a:lnTo>
                  <a:pt x="471" y="703"/>
                </a:lnTo>
                <a:lnTo>
                  <a:pt x="535" y="751"/>
                </a:lnTo>
                <a:lnTo>
                  <a:pt x="602" y="795"/>
                </a:lnTo>
                <a:lnTo>
                  <a:pt x="670" y="833"/>
                </a:lnTo>
                <a:lnTo>
                  <a:pt x="745" y="867"/>
                </a:lnTo>
                <a:lnTo>
                  <a:pt x="818" y="894"/>
                </a:lnTo>
                <a:lnTo>
                  <a:pt x="894" y="917"/>
                </a:lnTo>
                <a:lnTo>
                  <a:pt x="970" y="934"/>
                </a:lnTo>
                <a:lnTo>
                  <a:pt x="1048" y="945"/>
                </a:lnTo>
                <a:lnTo>
                  <a:pt x="896" y="669"/>
                </a:lnTo>
                <a:lnTo>
                  <a:pt x="1060" y="347"/>
                </a:lnTo>
                <a:lnTo>
                  <a:pt x="1004" y="334"/>
                </a:lnTo>
                <a:lnTo>
                  <a:pt x="951" y="315"/>
                </a:lnTo>
                <a:lnTo>
                  <a:pt x="898" y="290"/>
                </a:lnTo>
                <a:lnTo>
                  <a:pt x="850" y="260"/>
                </a:lnTo>
                <a:lnTo>
                  <a:pt x="802" y="223"/>
                </a:lnTo>
                <a:lnTo>
                  <a:pt x="761" y="184"/>
                </a:lnTo>
                <a:lnTo>
                  <a:pt x="938" y="113"/>
                </a:lnTo>
                <a:lnTo>
                  <a:pt x="372" y="0"/>
                </a:lnTo>
              </a:path>
            </a:pathLst>
          </a:custGeom>
          <a:solidFill>
            <a:schemeClr val="bg2">
              <a:lumMod val="25000"/>
            </a:schemeClr>
          </a:solidFill>
          <a:ln w="12700" cap="rnd">
            <a:noFill/>
            <a:round/>
            <a:headEnd/>
            <a:tailEnd/>
          </a:ln>
          <a:effectLst/>
        </p:spPr>
        <p:txBody>
          <a:bodyPr/>
          <a:lstStyle/>
          <a:p>
            <a:endParaRPr lang="en-US" sz="1200" dirty="0">
              <a:cs typeface="Calibri" pitchFamily="34" charset="0"/>
            </a:endParaRPr>
          </a:p>
        </p:txBody>
      </p:sp>
      <p:sp>
        <p:nvSpPr>
          <p:cNvPr id="10" name="Freeform 7"/>
          <p:cNvSpPr>
            <a:spLocks/>
          </p:cNvSpPr>
          <p:nvPr/>
        </p:nvSpPr>
        <p:spPr bwMode="blackWhite">
          <a:xfrm>
            <a:off x="4202766" y="2922117"/>
            <a:ext cx="1519237" cy="1709738"/>
          </a:xfrm>
          <a:custGeom>
            <a:avLst/>
            <a:gdLst>
              <a:gd name="T0" fmla="*/ 2147483647 w 866"/>
              <a:gd name="T1" fmla="*/ 0 h 1055"/>
              <a:gd name="T2" fmla="*/ 0 w 866"/>
              <a:gd name="T3" fmla="*/ 2147483647 h 1055"/>
              <a:gd name="T4" fmla="*/ 2147483647 w 866"/>
              <a:gd name="T5" fmla="*/ 2147483647 h 1055"/>
              <a:gd name="T6" fmla="*/ 2147483647 w 866"/>
              <a:gd name="T7" fmla="*/ 2147483647 h 1055"/>
              <a:gd name="T8" fmla="*/ 2147483647 w 866"/>
              <a:gd name="T9" fmla="*/ 2147483647 h 1055"/>
              <a:gd name="T10" fmla="*/ 2147483647 w 866"/>
              <a:gd name="T11" fmla="*/ 2147483647 h 1055"/>
              <a:gd name="T12" fmla="*/ 2147483647 w 866"/>
              <a:gd name="T13" fmla="*/ 2147483647 h 1055"/>
              <a:gd name="T14" fmla="*/ 2147483647 w 866"/>
              <a:gd name="T15" fmla="*/ 2147483647 h 1055"/>
              <a:gd name="T16" fmla="*/ 2147483647 w 866"/>
              <a:gd name="T17" fmla="*/ 2147483647 h 1055"/>
              <a:gd name="T18" fmla="*/ 2147483647 w 866"/>
              <a:gd name="T19" fmla="*/ 2147483647 h 1055"/>
              <a:gd name="T20" fmla="*/ 2147483647 w 866"/>
              <a:gd name="T21" fmla="*/ 2147483647 h 1055"/>
              <a:gd name="T22" fmla="*/ 2147483647 w 866"/>
              <a:gd name="T23" fmla="*/ 2147483647 h 1055"/>
              <a:gd name="T24" fmla="*/ 2147483647 w 866"/>
              <a:gd name="T25" fmla="*/ 2147483647 h 1055"/>
              <a:gd name="T26" fmla="*/ 2147483647 w 866"/>
              <a:gd name="T27" fmla="*/ 2147483647 h 1055"/>
              <a:gd name="T28" fmla="*/ 2147483647 w 866"/>
              <a:gd name="T29" fmla="*/ 2147483647 h 1055"/>
              <a:gd name="T30" fmla="*/ 2147483647 w 866"/>
              <a:gd name="T31" fmla="*/ 2147483647 h 1055"/>
              <a:gd name="T32" fmla="*/ 2147483647 w 866"/>
              <a:gd name="T33" fmla="*/ 2147483647 h 1055"/>
              <a:gd name="T34" fmla="*/ 2147483647 w 866"/>
              <a:gd name="T35" fmla="*/ 2147483647 h 1055"/>
              <a:gd name="T36" fmla="*/ 2147483647 w 866"/>
              <a:gd name="T37" fmla="*/ 2147483647 h 1055"/>
              <a:gd name="T38" fmla="*/ 2147483647 w 866"/>
              <a:gd name="T39" fmla="*/ 2147483647 h 1055"/>
              <a:gd name="T40" fmla="*/ 2147483647 w 866"/>
              <a:gd name="T41" fmla="*/ 2147483647 h 1055"/>
              <a:gd name="T42" fmla="*/ 2147483647 w 866"/>
              <a:gd name="T43" fmla="*/ 2147483647 h 1055"/>
              <a:gd name="T44" fmla="*/ 2147483647 w 866"/>
              <a:gd name="T45" fmla="*/ 2147483647 h 1055"/>
              <a:gd name="T46" fmla="*/ 2147483647 w 866"/>
              <a:gd name="T47" fmla="*/ 2147483647 h 1055"/>
              <a:gd name="T48" fmla="*/ 2147483647 w 866"/>
              <a:gd name="T49" fmla="*/ 2147483647 h 1055"/>
              <a:gd name="T50" fmla="*/ 2147483647 w 866"/>
              <a:gd name="T51" fmla="*/ 0 h 105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6"/>
              <a:gd name="T79" fmla="*/ 0 h 1055"/>
              <a:gd name="T80" fmla="*/ 866 w 866"/>
              <a:gd name="T81" fmla="*/ 1055 h 105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6" h="1055">
                <a:moveTo>
                  <a:pt x="571" y="0"/>
                </a:moveTo>
                <a:lnTo>
                  <a:pt x="0" y="1"/>
                </a:lnTo>
                <a:lnTo>
                  <a:pt x="178" y="111"/>
                </a:lnTo>
                <a:lnTo>
                  <a:pt x="153" y="187"/>
                </a:lnTo>
                <a:lnTo>
                  <a:pt x="130" y="264"/>
                </a:lnTo>
                <a:lnTo>
                  <a:pt x="113" y="343"/>
                </a:lnTo>
                <a:lnTo>
                  <a:pt x="100" y="423"/>
                </a:lnTo>
                <a:lnTo>
                  <a:pt x="94" y="504"/>
                </a:lnTo>
                <a:lnTo>
                  <a:pt x="93" y="583"/>
                </a:lnTo>
                <a:lnTo>
                  <a:pt x="95" y="664"/>
                </a:lnTo>
                <a:lnTo>
                  <a:pt x="104" y="744"/>
                </a:lnTo>
                <a:lnTo>
                  <a:pt x="118" y="824"/>
                </a:lnTo>
                <a:lnTo>
                  <a:pt x="136" y="903"/>
                </a:lnTo>
                <a:lnTo>
                  <a:pt x="159" y="979"/>
                </a:lnTo>
                <a:lnTo>
                  <a:pt x="189" y="1054"/>
                </a:lnTo>
                <a:lnTo>
                  <a:pt x="412" y="766"/>
                </a:lnTo>
                <a:lnTo>
                  <a:pt x="702" y="816"/>
                </a:lnTo>
                <a:lnTo>
                  <a:pt x="681" y="760"/>
                </a:lnTo>
                <a:lnTo>
                  <a:pt x="666" y="705"/>
                </a:lnTo>
                <a:lnTo>
                  <a:pt x="658" y="647"/>
                </a:lnTo>
                <a:lnTo>
                  <a:pt x="652" y="588"/>
                </a:lnTo>
                <a:lnTo>
                  <a:pt x="652" y="529"/>
                </a:lnTo>
                <a:lnTo>
                  <a:pt x="660" y="470"/>
                </a:lnTo>
                <a:lnTo>
                  <a:pt x="672" y="413"/>
                </a:lnTo>
                <a:lnTo>
                  <a:pt x="865" y="531"/>
                </a:lnTo>
                <a:lnTo>
                  <a:pt x="571" y="0"/>
                </a:lnTo>
              </a:path>
            </a:pathLst>
          </a:custGeom>
          <a:solidFill>
            <a:schemeClr val="bg2">
              <a:lumMod val="10000"/>
            </a:schemeClr>
          </a:solidFill>
          <a:ln w="12700" cap="rnd">
            <a:noFill/>
            <a:round/>
            <a:headEnd/>
            <a:tailEnd/>
          </a:ln>
          <a:effectLst/>
        </p:spPr>
        <p:txBody>
          <a:bodyPr/>
          <a:lstStyle/>
          <a:p>
            <a:endParaRPr lang="en-US" sz="1200" dirty="0">
              <a:cs typeface="Calibri" pitchFamily="34" charset="0"/>
            </a:endParaRPr>
          </a:p>
        </p:txBody>
      </p:sp>
      <p:sp>
        <p:nvSpPr>
          <p:cNvPr id="11" name="Rectangle 8"/>
          <p:cNvSpPr>
            <a:spLocks noChangeArrowheads="1"/>
          </p:cNvSpPr>
          <p:nvPr/>
        </p:nvSpPr>
        <p:spPr bwMode="blackWhite">
          <a:xfrm>
            <a:off x="2935940" y="2317154"/>
            <a:ext cx="3378200" cy="260713"/>
          </a:xfrm>
          <a:prstGeom prst="rect">
            <a:avLst/>
          </a:prstGeom>
          <a:noFill/>
          <a:ln w="9525">
            <a:noFill/>
            <a:miter lim="800000"/>
            <a:headEnd/>
            <a:tailEnd/>
          </a:ln>
          <a:effectLst/>
        </p:spPr>
        <p:txBody>
          <a:bodyPr lIns="90000" tIns="46800" rIns="90000" bIns="46800" anchor="ctr" anchorCtr="0">
            <a:spAutoFit/>
          </a:bodyPr>
          <a:lstStyle/>
          <a:p>
            <a:pPr defTabSz="787400">
              <a:lnSpc>
                <a:spcPct val="90000"/>
              </a:lnSpc>
              <a:buClr>
                <a:schemeClr val="accent1"/>
              </a:buClr>
            </a:pPr>
            <a:r>
              <a:rPr lang="en-US" sz="1200" b="1" dirty="0">
                <a:cs typeface="Calibri" pitchFamily="34" charset="0"/>
              </a:rPr>
              <a:t>Selection &amp; Engagement</a:t>
            </a:r>
          </a:p>
        </p:txBody>
      </p:sp>
      <p:sp>
        <p:nvSpPr>
          <p:cNvPr id="12" name="Rectangle 9"/>
          <p:cNvSpPr>
            <a:spLocks noChangeArrowheads="1"/>
          </p:cNvSpPr>
          <p:nvPr/>
        </p:nvSpPr>
        <p:spPr bwMode="blackWhite">
          <a:xfrm>
            <a:off x="6711402" y="2470692"/>
            <a:ext cx="1131888" cy="593112"/>
          </a:xfrm>
          <a:prstGeom prst="rect">
            <a:avLst/>
          </a:prstGeom>
          <a:noFill/>
          <a:ln w="9525">
            <a:noFill/>
            <a:miter lim="800000"/>
            <a:headEnd/>
            <a:tailEnd/>
          </a:ln>
          <a:effectLst/>
        </p:spPr>
        <p:txBody>
          <a:bodyPr lIns="90000" tIns="46800" rIns="90000" bIns="46800" anchor="ctr" anchorCtr="0">
            <a:spAutoFit/>
          </a:bodyPr>
          <a:lstStyle/>
          <a:p>
            <a:pPr algn="ctr" defTabSz="787400">
              <a:lnSpc>
                <a:spcPct val="90000"/>
              </a:lnSpc>
              <a:buClr>
                <a:schemeClr val="accent1"/>
              </a:buClr>
            </a:pPr>
            <a:r>
              <a:rPr lang="en-US" sz="1200" b="1" dirty="0">
                <a:cs typeface="Calibri" pitchFamily="34" charset="0"/>
              </a:rPr>
              <a:t>Contract Setup &amp; Safety Integration</a:t>
            </a:r>
          </a:p>
        </p:txBody>
      </p:sp>
      <p:sp>
        <p:nvSpPr>
          <p:cNvPr id="13" name="Rectangle 10"/>
          <p:cNvSpPr>
            <a:spLocks noChangeArrowheads="1"/>
          </p:cNvSpPr>
          <p:nvPr/>
        </p:nvSpPr>
        <p:spPr bwMode="blackWhite">
          <a:xfrm>
            <a:off x="7186399" y="3983218"/>
            <a:ext cx="1135062" cy="426913"/>
          </a:xfrm>
          <a:prstGeom prst="rect">
            <a:avLst/>
          </a:prstGeom>
          <a:noFill/>
          <a:ln w="9525">
            <a:noFill/>
            <a:miter lim="800000"/>
            <a:headEnd/>
            <a:tailEnd/>
          </a:ln>
          <a:effectLst/>
        </p:spPr>
        <p:txBody>
          <a:bodyPr lIns="90000" tIns="46800" rIns="90000" bIns="46800" anchor="ctr" anchorCtr="0">
            <a:spAutoFit/>
          </a:bodyPr>
          <a:lstStyle/>
          <a:p>
            <a:pPr algn="ctr" defTabSz="787400">
              <a:lnSpc>
                <a:spcPct val="90000"/>
              </a:lnSpc>
              <a:buClr>
                <a:schemeClr val="accent1"/>
              </a:buClr>
            </a:pPr>
            <a:r>
              <a:rPr lang="en-US" sz="1200" b="1" dirty="0">
                <a:solidFill>
                  <a:schemeClr val="bg1"/>
                </a:solidFill>
                <a:cs typeface="Calibri" pitchFamily="34" charset="0"/>
              </a:rPr>
              <a:t>Onboarding &amp; Training</a:t>
            </a:r>
          </a:p>
        </p:txBody>
      </p:sp>
      <p:sp>
        <p:nvSpPr>
          <p:cNvPr id="14" name="Rectangle 11"/>
          <p:cNvSpPr>
            <a:spLocks noChangeArrowheads="1"/>
          </p:cNvSpPr>
          <p:nvPr/>
        </p:nvSpPr>
        <p:spPr bwMode="blackWhite">
          <a:xfrm>
            <a:off x="6197809" y="4936834"/>
            <a:ext cx="1131887" cy="593112"/>
          </a:xfrm>
          <a:prstGeom prst="rect">
            <a:avLst/>
          </a:prstGeom>
          <a:noFill/>
          <a:ln w="9525">
            <a:noFill/>
            <a:miter lim="800000"/>
            <a:headEnd/>
            <a:tailEnd/>
          </a:ln>
          <a:effectLst/>
        </p:spPr>
        <p:txBody>
          <a:bodyPr lIns="90000" tIns="46800" rIns="90000" bIns="46800" anchor="ctr" anchorCtr="0">
            <a:spAutoFit/>
          </a:bodyPr>
          <a:lstStyle/>
          <a:p>
            <a:pPr algn="ctr" defTabSz="787400">
              <a:lnSpc>
                <a:spcPct val="90000"/>
              </a:lnSpc>
              <a:buClr>
                <a:schemeClr val="accent1"/>
              </a:buClr>
            </a:pPr>
            <a:r>
              <a:rPr lang="en-US" sz="1200" b="1" i="0" dirty="0">
                <a:solidFill>
                  <a:srgbClr val="ECECEC"/>
                </a:solidFill>
                <a:effectLst/>
                <a:ea typeface="+mn-lt"/>
                <a:cs typeface="+mn-lt"/>
                <a:sym typeface="+mn-lt"/>
              </a:rPr>
              <a:t>Performance Monitoring &amp; Management</a:t>
            </a:r>
            <a:endParaRPr lang="en-US" sz="1200" b="1" dirty="0">
              <a:solidFill>
                <a:schemeClr val="bg1"/>
              </a:solidFill>
              <a:ea typeface="+mn-lt"/>
              <a:cs typeface="+mn-lt"/>
              <a:sym typeface="+mn-lt"/>
            </a:endParaRPr>
          </a:p>
        </p:txBody>
      </p:sp>
      <p:sp>
        <p:nvSpPr>
          <p:cNvPr id="15" name="Rectangle 12"/>
          <p:cNvSpPr>
            <a:spLocks noChangeArrowheads="1"/>
          </p:cNvSpPr>
          <p:nvPr/>
        </p:nvSpPr>
        <p:spPr bwMode="blackWhite">
          <a:xfrm>
            <a:off x="4821456" y="4706026"/>
            <a:ext cx="1131888" cy="426913"/>
          </a:xfrm>
          <a:prstGeom prst="rect">
            <a:avLst/>
          </a:prstGeom>
          <a:noFill/>
          <a:ln w="9525">
            <a:noFill/>
            <a:miter lim="800000"/>
            <a:headEnd/>
            <a:tailEnd/>
          </a:ln>
          <a:effectLst/>
        </p:spPr>
        <p:txBody>
          <a:bodyPr lIns="90000" tIns="46800" rIns="90000" bIns="46800" anchor="ctr" anchorCtr="0">
            <a:spAutoFit/>
          </a:bodyPr>
          <a:lstStyle/>
          <a:p>
            <a:pPr algn="ctr" defTabSz="787400">
              <a:lnSpc>
                <a:spcPct val="90000"/>
              </a:lnSpc>
              <a:buClr>
                <a:schemeClr val="accent1"/>
              </a:buClr>
            </a:pPr>
            <a:r>
              <a:rPr lang="en-US" sz="1200" b="1" i="0" dirty="0">
                <a:solidFill>
                  <a:srgbClr val="ECECEC"/>
                </a:solidFill>
                <a:effectLst/>
                <a:ea typeface="+mn-lt"/>
                <a:cs typeface="+mn-lt"/>
                <a:sym typeface="+mn-lt"/>
              </a:rPr>
              <a:t>Review &amp; Feedback</a:t>
            </a:r>
            <a:endParaRPr lang="en-US" sz="1200" b="1" dirty="0">
              <a:solidFill>
                <a:schemeClr val="bg1"/>
              </a:solidFill>
              <a:ea typeface="+mn-lt"/>
              <a:cs typeface="+mn-lt"/>
              <a:sym typeface="+mn-lt"/>
            </a:endParaRPr>
          </a:p>
        </p:txBody>
      </p:sp>
      <p:sp>
        <p:nvSpPr>
          <p:cNvPr id="16" name="Rectangle 13"/>
          <p:cNvSpPr>
            <a:spLocks noChangeArrowheads="1"/>
          </p:cNvSpPr>
          <p:nvPr/>
        </p:nvSpPr>
        <p:spPr bwMode="blackWhite">
          <a:xfrm>
            <a:off x="4314899" y="3416663"/>
            <a:ext cx="1131888" cy="426913"/>
          </a:xfrm>
          <a:prstGeom prst="rect">
            <a:avLst/>
          </a:prstGeom>
          <a:noFill/>
          <a:ln w="9525">
            <a:noFill/>
            <a:miter lim="800000"/>
            <a:headEnd/>
            <a:tailEnd/>
          </a:ln>
          <a:effectLst/>
        </p:spPr>
        <p:txBody>
          <a:bodyPr lIns="90000" tIns="46800" rIns="90000" bIns="46800" anchor="ctr" anchorCtr="0">
            <a:spAutoFit/>
          </a:bodyPr>
          <a:lstStyle/>
          <a:p>
            <a:pPr algn="ctr" defTabSz="787400">
              <a:lnSpc>
                <a:spcPct val="90000"/>
              </a:lnSpc>
              <a:buClr>
                <a:schemeClr val="accent1"/>
              </a:buClr>
            </a:pPr>
            <a:r>
              <a:rPr lang="en-US" sz="1200" b="1" i="0" dirty="0">
                <a:solidFill>
                  <a:srgbClr val="ECECEC"/>
                </a:solidFill>
                <a:effectLst/>
                <a:ea typeface="+mn-lt"/>
                <a:cs typeface="+mn-lt"/>
                <a:sym typeface="+mn-lt"/>
              </a:rPr>
              <a:t>Renewal or Offboarding</a:t>
            </a:r>
            <a:endParaRPr lang="en-US" sz="1200" b="1" dirty="0">
              <a:solidFill>
                <a:schemeClr val="bg1"/>
              </a:solidFill>
              <a:ea typeface="+mn-lt"/>
              <a:cs typeface="+mn-lt"/>
              <a:sym typeface="+mn-lt"/>
            </a:endParaRPr>
          </a:p>
        </p:txBody>
      </p:sp>
      <p:sp>
        <p:nvSpPr>
          <p:cNvPr id="3" name="TextBox 2">
            <a:extLst>
              <a:ext uri="{FF2B5EF4-FFF2-40B4-BE49-F238E27FC236}">
                <a16:creationId xmlns:a16="http://schemas.microsoft.com/office/drawing/2014/main" id="{A6D6AB58-0EFE-94CB-5FAF-3A3CE703A02D}"/>
              </a:ext>
            </a:extLst>
          </p:cNvPr>
          <p:cNvSpPr txBox="1"/>
          <p:nvPr/>
        </p:nvSpPr>
        <p:spPr>
          <a:xfrm>
            <a:off x="3743481" y="1562997"/>
            <a:ext cx="2274723" cy="738664"/>
          </a:xfrm>
          <a:prstGeom prst="rect">
            <a:avLst/>
          </a:prstGeom>
          <a:solidFill>
            <a:schemeClr val="bg1">
              <a:alpha val="85000"/>
            </a:schemeClr>
          </a:solidFill>
        </p:spPr>
        <p:txBody>
          <a:bodyPr wrap="square" rtlCol="0">
            <a:spAutoFit/>
          </a:bodyPr>
          <a:lstStyle/>
          <a:p>
            <a:pPr marL="171450" indent="-171450">
              <a:buFont typeface="Arial" panose="020B0604020202020204" pitchFamily="34" charset="0"/>
              <a:buChar char="•"/>
            </a:pPr>
            <a:r>
              <a:rPr lang="en-US" sz="1050" dirty="0"/>
              <a:t>Assess contractor qualifications and safety records.</a:t>
            </a:r>
          </a:p>
          <a:p>
            <a:pPr marL="171450" indent="-171450">
              <a:buFont typeface="Arial" panose="020B0604020202020204" pitchFamily="34" charset="0"/>
              <a:buChar char="•"/>
            </a:pPr>
            <a:r>
              <a:rPr lang="en-US" sz="1050" dirty="0"/>
              <a:t>Engage contractors aligning with E.ON's safety standards.</a:t>
            </a:r>
          </a:p>
        </p:txBody>
      </p:sp>
      <p:sp>
        <p:nvSpPr>
          <p:cNvPr id="4" name="TextBox 3">
            <a:extLst>
              <a:ext uri="{FF2B5EF4-FFF2-40B4-BE49-F238E27FC236}">
                <a16:creationId xmlns:a16="http://schemas.microsoft.com/office/drawing/2014/main" id="{6F64381F-0986-9E2A-342A-2F13FDA8E355}"/>
              </a:ext>
            </a:extLst>
          </p:cNvPr>
          <p:cNvSpPr txBox="1"/>
          <p:nvPr/>
        </p:nvSpPr>
        <p:spPr>
          <a:xfrm>
            <a:off x="7820224" y="2301661"/>
            <a:ext cx="2274723" cy="738664"/>
          </a:xfrm>
          <a:prstGeom prst="rect">
            <a:avLst/>
          </a:prstGeom>
          <a:solidFill>
            <a:schemeClr val="bg1">
              <a:alpha val="85000"/>
            </a:schemeClr>
          </a:solidFill>
        </p:spPr>
        <p:txBody>
          <a:bodyPr wrap="square" rtlCol="0">
            <a:spAutoFit/>
          </a:bodyPr>
          <a:lstStyle/>
          <a:p>
            <a:pPr marL="171450" indent="-171450">
              <a:buFont typeface="Arial" panose="020B0604020202020204" pitchFamily="34" charset="0"/>
              <a:buChar char="•"/>
            </a:pPr>
            <a:r>
              <a:rPr lang="en-US" sz="1050" dirty="0"/>
              <a:t>Develop contracts with clear safety expectations.</a:t>
            </a:r>
          </a:p>
          <a:p>
            <a:pPr marL="171450" indent="-171450">
              <a:buFont typeface="Arial" panose="020B0604020202020204" pitchFamily="34" charset="0"/>
              <a:buChar char="•"/>
            </a:pPr>
            <a:r>
              <a:rPr lang="en-US" sz="1050" dirty="0"/>
              <a:t>Integrate safety performance into contract terms.</a:t>
            </a:r>
          </a:p>
        </p:txBody>
      </p:sp>
      <p:sp>
        <p:nvSpPr>
          <p:cNvPr id="17" name="TextBox 16">
            <a:extLst>
              <a:ext uri="{FF2B5EF4-FFF2-40B4-BE49-F238E27FC236}">
                <a16:creationId xmlns:a16="http://schemas.microsoft.com/office/drawing/2014/main" id="{534D068C-B151-EE53-49DE-BFF83E87D9DE}"/>
              </a:ext>
            </a:extLst>
          </p:cNvPr>
          <p:cNvSpPr txBox="1"/>
          <p:nvPr/>
        </p:nvSpPr>
        <p:spPr>
          <a:xfrm>
            <a:off x="8207160" y="3750407"/>
            <a:ext cx="2274723" cy="738664"/>
          </a:xfrm>
          <a:prstGeom prst="rect">
            <a:avLst/>
          </a:prstGeom>
          <a:solidFill>
            <a:schemeClr val="bg1">
              <a:alpha val="85000"/>
            </a:schemeClr>
          </a:solidFill>
        </p:spPr>
        <p:txBody>
          <a:bodyPr wrap="square" rtlCol="0">
            <a:spAutoFit/>
          </a:bodyPr>
          <a:lstStyle/>
          <a:p>
            <a:pPr marL="171450" indent="-171450">
              <a:buFont typeface="Arial" panose="020B0604020202020204" pitchFamily="34" charset="0"/>
              <a:buChar char="•"/>
            </a:pPr>
            <a:r>
              <a:rPr lang="en-US" sz="1050" dirty="0"/>
              <a:t>Orient contractors to E.ON's safety culture and procedures.</a:t>
            </a:r>
          </a:p>
          <a:p>
            <a:pPr marL="171450" indent="-171450">
              <a:buFont typeface="Arial" panose="020B0604020202020204" pitchFamily="34" charset="0"/>
              <a:buChar char="•"/>
            </a:pPr>
            <a:r>
              <a:rPr lang="en-US" sz="1050" dirty="0"/>
              <a:t>Provide necessary safety training and resources.</a:t>
            </a:r>
          </a:p>
        </p:txBody>
      </p:sp>
      <p:sp>
        <p:nvSpPr>
          <p:cNvPr id="18" name="TextBox 17">
            <a:extLst>
              <a:ext uri="{FF2B5EF4-FFF2-40B4-BE49-F238E27FC236}">
                <a16:creationId xmlns:a16="http://schemas.microsoft.com/office/drawing/2014/main" id="{5F2BAD07-F0CA-9B57-4BED-105D85EECCE4}"/>
              </a:ext>
            </a:extLst>
          </p:cNvPr>
          <p:cNvSpPr txBox="1"/>
          <p:nvPr/>
        </p:nvSpPr>
        <p:spPr>
          <a:xfrm>
            <a:off x="7277346" y="5227073"/>
            <a:ext cx="2274723" cy="738664"/>
          </a:xfrm>
          <a:prstGeom prst="rect">
            <a:avLst/>
          </a:prstGeom>
          <a:solidFill>
            <a:schemeClr val="bg1">
              <a:alpha val="85000"/>
            </a:schemeClr>
          </a:solidFill>
        </p:spPr>
        <p:txBody>
          <a:bodyPr wrap="square" rtlCol="0">
            <a:spAutoFit/>
          </a:bodyPr>
          <a:lstStyle/>
          <a:p>
            <a:pPr marL="171450" indent="-171450">
              <a:buFont typeface="Arial" panose="020B0604020202020204" pitchFamily="34" charset="0"/>
              <a:buChar char="•"/>
            </a:pPr>
            <a:r>
              <a:rPr lang="en-US" sz="1050" dirty="0"/>
              <a:t>Regularly review contractor safety performance.</a:t>
            </a:r>
          </a:p>
          <a:p>
            <a:pPr marL="171450" indent="-171450">
              <a:buFont typeface="Arial" panose="020B0604020202020204" pitchFamily="34" charset="0"/>
              <a:buChar char="•"/>
            </a:pPr>
            <a:r>
              <a:rPr lang="en-US" sz="1050" dirty="0"/>
              <a:t>Manage and address safety issues proactively.</a:t>
            </a:r>
          </a:p>
        </p:txBody>
      </p:sp>
      <p:sp>
        <p:nvSpPr>
          <p:cNvPr id="20" name="TextBox 19">
            <a:extLst>
              <a:ext uri="{FF2B5EF4-FFF2-40B4-BE49-F238E27FC236}">
                <a16:creationId xmlns:a16="http://schemas.microsoft.com/office/drawing/2014/main" id="{D98B4304-2D38-FAD8-18E9-EC36135CD9EE}"/>
              </a:ext>
            </a:extLst>
          </p:cNvPr>
          <p:cNvSpPr txBox="1"/>
          <p:nvPr/>
        </p:nvSpPr>
        <p:spPr>
          <a:xfrm>
            <a:off x="3594753" y="5132939"/>
            <a:ext cx="2274723" cy="900246"/>
          </a:xfrm>
          <a:prstGeom prst="rect">
            <a:avLst/>
          </a:prstGeom>
          <a:solidFill>
            <a:schemeClr val="bg1">
              <a:alpha val="85000"/>
            </a:schemeClr>
          </a:solidFill>
        </p:spPr>
        <p:txBody>
          <a:bodyPr wrap="square" rtlCol="0">
            <a:spAutoFit/>
          </a:bodyPr>
          <a:lstStyle/>
          <a:p>
            <a:pPr marL="171450" indent="-171450">
              <a:buFont typeface="Arial" panose="020B0604020202020204" pitchFamily="34" charset="0"/>
              <a:buChar char="•"/>
            </a:pPr>
            <a:r>
              <a:rPr lang="en-US" sz="1050" dirty="0"/>
              <a:t>Conduct periodic reviews with contractors to discuss performance.</a:t>
            </a:r>
          </a:p>
          <a:p>
            <a:pPr marL="171450" indent="-171450">
              <a:buFont typeface="Arial" panose="020B0604020202020204" pitchFamily="34" charset="0"/>
              <a:buChar char="•"/>
            </a:pPr>
            <a:r>
              <a:rPr lang="en-US" sz="1050" dirty="0"/>
              <a:t>Provide feedback and develop improvement plans.</a:t>
            </a:r>
          </a:p>
        </p:txBody>
      </p:sp>
      <p:sp>
        <p:nvSpPr>
          <p:cNvPr id="21" name="TextBox 20">
            <a:extLst>
              <a:ext uri="{FF2B5EF4-FFF2-40B4-BE49-F238E27FC236}">
                <a16:creationId xmlns:a16="http://schemas.microsoft.com/office/drawing/2014/main" id="{770CB0E5-9583-98E4-ECCA-C4A21FBE4845}"/>
              </a:ext>
            </a:extLst>
          </p:cNvPr>
          <p:cNvSpPr txBox="1"/>
          <p:nvPr/>
        </p:nvSpPr>
        <p:spPr>
          <a:xfrm>
            <a:off x="2143224" y="3429000"/>
            <a:ext cx="2328640" cy="738664"/>
          </a:xfrm>
          <a:prstGeom prst="rect">
            <a:avLst/>
          </a:prstGeom>
          <a:solidFill>
            <a:schemeClr val="bg1">
              <a:alpha val="85000"/>
            </a:schemeClr>
          </a:solidFill>
        </p:spPr>
        <p:txBody>
          <a:bodyPr wrap="square" rtlCol="0">
            <a:spAutoFit/>
          </a:bodyPr>
          <a:lstStyle/>
          <a:p>
            <a:pPr marL="171450" indent="-171450">
              <a:buFont typeface="Arial" panose="020B0604020202020204" pitchFamily="34" charset="0"/>
              <a:buChar char="•"/>
            </a:pPr>
            <a:r>
              <a:rPr lang="en-US" sz="1050" dirty="0"/>
              <a:t>Decide on contract renewal based on safety performance evaluation.</a:t>
            </a:r>
          </a:p>
          <a:p>
            <a:pPr marL="171450" indent="-171450">
              <a:buFont typeface="Arial" panose="020B0604020202020204" pitchFamily="34" charset="0"/>
              <a:buChar char="•"/>
            </a:pPr>
            <a:r>
              <a:rPr lang="en-US" sz="1050" dirty="0"/>
              <a:t>Offboard contractors with a structured exit process if necessary.</a:t>
            </a:r>
          </a:p>
        </p:txBody>
      </p:sp>
      <p:sp>
        <p:nvSpPr>
          <p:cNvPr id="23" name="Title 22">
            <a:extLst>
              <a:ext uri="{FF2B5EF4-FFF2-40B4-BE49-F238E27FC236}">
                <a16:creationId xmlns:a16="http://schemas.microsoft.com/office/drawing/2014/main" id="{3C714EFA-3C3A-656F-E025-B123C2B09A9F}"/>
              </a:ext>
            </a:extLst>
          </p:cNvPr>
          <p:cNvSpPr>
            <a:spLocks noGrp="1"/>
          </p:cNvSpPr>
          <p:nvPr>
            <p:ph type="title"/>
          </p:nvPr>
        </p:nvSpPr>
        <p:spPr/>
        <p:txBody>
          <a:bodyPr>
            <a:normAutofit fontScale="90000"/>
          </a:bodyPr>
          <a:lstStyle/>
          <a:p>
            <a:endParaRPr lang="en-US" dirty="0"/>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C3B41-1203-41DD-B1FE-D6AFE3A2B968}"/>
              </a:ext>
            </a:extLst>
          </p:cNvPr>
          <p:cNvSpPr>
            <a:spLocks noGrp="1"/>
          </p:cNvSpPr>
          <p:nvPr>
            <p:ph type="body" sz="quarter" idx="12"/>
          </p:nvPr>
        </p:nvSpPr>
        <p:spPr/>
        <p:txBody>
          <a:bodyPr/>
          <a:lstStyle/>
          <a:p>
            <a:r>
              <a:rPr lang="en-US"/>
              <a:t>Bradley Curve</a:t>
            </a:r>
            <a:endParaRPr lang="en-US" dirty="0"/>
          </a:p>
        </p:txBody>
      </p:sp>
      <p:sp>
        <p:nvSpPr>
          <p:cNvPr id="15" name="Flowchart: Document 4">
            <a:extLst>
              <a:ext uri="{FF2B5EF4-FFF2-40B4-BE49-F238E27FC236}">
                <a16:creationId xmlns:a16="http://schemas.microsoft.com/office/drawing/2014/main" id="{B239C31C-D7E6-46B0-B3EC-9100CB2D48BF}"/>
              </a:ext>
            </a:extLst>
          </p:cNvPr>
          <p:cNvSpPr/>
          <p:nvPr/>
        </p:nvSpPr>
        <p:spPr>
          <a:xfrm flipV="1">
            <a:off x="929762" y="2282776"/>
            <a:ext cx="10584610" cy="3060000"/>
          </a:xfrm>
          <a:custGeom>
            <a:avLst/>
            <a:gdLst/>
            <a:ahLst/>
            <a:cxnLst/>
            <a:rect l="l" t="t" r="r" b="b"/>
            <a:pathLst>
              <a:path w="8127489" h="3008982">
                <a:moveTo>
                  <a:pt x="1519" y="3008982"/>
                </a:moveTo>
                <a:cubicBezTo>
                  <a:pt x="2042239" y="1286650"/>
                  <a:pt x="4928383" y="214226"/>
                  <a:pt x="8127489" y="214226"/>
                </a:cubicBezTo>
                <a:lnTo>
                  <a:pt x="8127489" y="0"/>
                </a:lnTo>
                <a:lnTo>
                  <a:pt x="1519" y="2821"/>
                </a:lnTo>
                <a:cubicBezTo>
                  <a:pt x="-3697" y="1008745"/>
                  <a:pt x="6615" y="2003235"/>
                  <a:pt x="1519" y="3008982"/>
                </a:cubicBezTo>
                <a:close/>
              </a:path>
            </a:pathLst>
          </a:custGeom>
          <a:gradFill flip="none" rotWithShape="1">
            <a:gsLst>
              <a:gs pos="0">
                <a:schemeClr val="accent1"/>
              </a:gs>
              <a:gs pos="100000">
                <a:schemeClr val="accent6">
                  <a:lumMod val="75000"/>
                </a:schemeClr>
              </a:gs>
              <a:gs pos="65000">
                <a:schemeClr val="accent6">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18" name="Straight Connector 17">
            <a:extLst>
              <a:ext uri="{FF2B5EF4-FFF2-40B4-BE49-F238E27FC236}">
                <a16:creationId xmlns:a16="http://schemas.microsoft.com/office/drawing/2014/main" id="{3032F775-3797-471F-8669-652098B52121}"/>
              </a:ext>
            </a:extLst>
          </p:cNvPr>
          <p:cNvCxnSpPr/>
          <p:nvPr/>
        </p:nvCxnSpPr>
        <p:spPr>
          <a:xfrm>
            <a:off x="3549635" y="1925719"/>
            <a:ext cx="0" cy="349054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F32D484-5346-44D0-A69F-7EF78DEF1616}"/>
              </a:ext>
            </a:extLst>
          </p:cNvPr>
          <p:cNvCxnSpPr/>
          <p:nvPr/>
        </p:nvCxnSpPr>
        <p:spPr>
          <a:xfrm>
            <a:off x="8862813" y="1925719"/>
            <a:ext cx="0" cy="349054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 Box 23">
            <a:extLst>
              <a:ext uri="{FF2B5EF4-FFF2-40B4-BE49-F238E27FC236}">
                <a16:creationId xmlns:a16="http://schemas.microsoft.com/office/drawing/2014/main" id="{C32B5FB7-58DB-42E6-924B-6D1805EC191D}"/>
              </a:ext>
            </a:extLst>
          </p:cNvPr>
          <p:cNvSpPr txBox="1">
            <a:spLocks noChangeArrowheads="1"/>
          </p:cNvSpPr>
          <p:nvPr/>
        </p:nvSpPr>
        <p:spPr bwMode="auto">
          <a:xfrm rot="16200985">
            <a:off x="-403852" y="3736722"/>
            <a:ext cx="2294441" cy="30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12" tIns="42956" rIns="85912" bIns="42956">
            <a:spAutoFit/>
          </a:bodyPr>
          <a:lstStyle>
            <a:lvl1pPr defTabSz="858838" eaLnBrk="0" hangingPunct="0">
              <a:defRPr sz="2000" b="1">
                <a:solidFill>
                  <a:schemeClr val="bg1"/>
                </a:solidFill>
                <a:latin typeface="Arial" pitchFamily="34" charset="0"/>
              </a:defRPr>
            </a:lvl1pPr>
            <a:lvl2pPr marL="742950" indent="-285750" defTabSz="858838" eaLnBrk="0" hangingPunct="0">
              <a:defRPr sz="2000" b="1">
                <a:solidFill>
                  <a:schemeClr val="bg1"/>
                </a:solidFill>
                <a:latin typeface="Arial" pitchFamily="34" charset="0"/>
              </a:defRPr>
            </a:lvl2pPr>
            <a:lvl3pPr marL="1143000" indent="-228600" defTabSz="858838" eaLnBrk="0" hangingPunct="0">
              <a:defRPr sz="2000" b="1">
                <a:solidFill>
                  <a:schemeClr val="bg1"/>
                </a:solidFill>
                <a:latin typeface="Arial" pitchFamily="34" charset="0"/>
              </a:defRPr>
            </a:lvl3pPr>
            <a:lvl4pPr marL="1600200" indent="-228600" defTabSz="858838" eaLnBrk="0" hangingPunct="0">
              <a:defRPr sz="2000" b="1">
                <a:solidFill>
                  <a:schemeClr val="bg1"/>
                </a:solidFill>
                <a:latin typeface="Arial" pitchFamily="34" charset="0"/>
              </a:defRPr>
            </a:lvl4pPr>
            <a:lvl5pPr marL="2057400" indent="-228600" defTabSz="858838" eaLnBrk="0" hangingPunct="0">
              <a:defRPr sz="2000" b="1">
                <a:solidFill>
                  <a:schemeClr val="bg1"/>
                </a:solidFill>
                <a:latin typeface="Arial" pitchFamily="34" charset="0"/>
              </a:defRPr>
            </a:lvl5pPr>
            <a:lvl6pPr marL="2514600" indent="-228600" algn="ctr" defTabSz="858838" eaLnBrk="0" fontAlgn="base" hangingPunct="0">
              <a:spcBef>
                <a:spcPct val="0"/>
              </a:spcBef>
              <a:spcAft>
                <a:spcPct val="0"/>
              </a:spcAft>
              <a:defRPr sz="2000" b="1">
                <a:solidFill>
                  <a:schemeClr val="bg1"/>
                </a:solidFill>
                <a:latin typeface="Arial" pitchFamily="34" charset="0"/>
              </a:defRPr>
            </a:lvl6pPr>
            <a:lvl7pPr marL="2971800" indent="-228600" algn="ctr" defTabSz="858838" eaLnBrk="0" fontAlgn="base" hangingPunct="0">
              <a:spcBef>
                <a:spcPct val="0"/>
              </a:spcBef>
              <a:spcAft>
                <a:spcPct val="0"/>
              </a:spcAft>
              <a:defRPr sz="2000" b="1">
                <a:solidFill>
                  <a:schemeClr val="bg1"/>
                </a:solidFill>
                <a:latin typeface="Arial" pitchFamily="34" charset="0"/>
              </a:defRPr>
            </a:lvl7pPr>
            <a:lvl8pPr marL="3429000" indent="-228600" algn="ctr" defTabSz="858838" eaLnBrk="0" fontAlgn="base" hangingPunct="0">
              <a:spcBef>
                <a:spcPct val="0"/>
              </a:spcBef>
              <a:spcAft>
                <a:spcPct val="0"/>
              </a:spcAft>
              <a:defRPr sz="2000" b="1">
                <a:solidFill>
                  <a:schemeClr val="bg1"/>
                </a:solidFill>
                <a:latin typeface="Arial" pitchFamily="34" charset="0"/>
              </a:defRPr>
            </a:lvl8pPr>
            <a:lvl9pPr marL="3886200" indent="-228600" algn="ctr" defTabSz="858838" eaLnBrk="0" fontAlgn="base" hangingPunct="0">
              <a:spcBef>
                <a:spcPct val="0"/>
              </a:spcBef>
              <a:spcAft>
                <a:spcPct val="0"/>
              </a:spcAft>
              <a:defRPr sz="2000" b="1">
                <a:solidFill>
                  <a:schemeClr val="bg1"/>
                </a:solidFill>
                <a:latin typeface="Arial" pitchFamily="34" charset="0"/>
              </a:defRPr>
            </a:lvl9pPr>
          </a:lstStyle>
          <a:p>
            <a:pPr algn="ctr" eaLnBrk="1" hangingPunct="1">
              <a:lnSpc>
                <a:spcPct val="90000"/>
              </a:lnSpc>
            </a:pPr>
            <a:r>
              <a:rPr lang="en-US" altLang="ru-RU" sz="1600" dirty="0">
                <a:solidFill>
                  <a:srgbClr val="33484D"/>
                </a:solidFill>
                <a:latin typeface="+mn-lt"/>
                <a:ea typeface="+mn-lt"/>
                <a:cs typeface="+mn-lt"/>
                <a:sym typeface="+mn-lt"/>
              </a:rPr>
              <a:t>Injury Rates</a:t>
            </a:r>
          </a:p>
        </p:txBody>
      </p:sp>
      <p:sp>
        <p:nvSpPr>
          <p:cNvPr id="34" name="TextBox 33">
            <a:extLst>
              <a:ext uri="{FF2B5EF4-FFF2-40B4-BE49-F238E27FC236}">
                <a16:creationId xmlns:a16="http://schemas.microsoft.com/office/drawing/2014/main" id="{C084EBEE-42AF-409B-8ACF-770568F81B04}"/>
              </a:ext>
            </a:extLst>
          </p:cNvPr>
          <p:cNvSpPr txBox="1"/>
          <p:nvPr/>
        </p:nvSpPr>
        <p:spPr>
          <a:xfrm>
            <a:off x="929763" y="5439253"/>
            <a:ext cx="2659140" cy="246221"/>
          </a:xfrm>
          <a:prstGeom prst="rect">
            <a:avLst/>
          </a:prstGeom>
          <a:noFill/>
        </p:spPr>
        <p:txBody>
          <a:bodyPr wrap="square" lIns="0" tIns="0" rIns="0" bIns="0" rtlCol="0">
            <a:spAutoFit/>
          </a:bodyPr>
          <a:lstStyle/>
          <a:p>
            <a:pPr algn="ctr"/>
            <a:r>
              <a:rPr lang="en-US" sz="1600" dirty="0">
                <a:cs typeface="Arial" panose="020B0604020202020204" pitchFamily="34" charset="0"/>
              </a:rPr>
              <a:t>REACTIVE</a:t>
            </a:r>
          </a:p>
        </p:txBody>
      </p:sp>
      <p:sp>
        <p:nvSpPr>
          <p:cNvPr id="35" name="TextBox 34">
            <a:extLst>
              <a:ext uri="{FF2B5EF4-FFF2-40B4-BE49-F238E27FC236}">
                <a16:creationId xmlns:a16="http://schemas.microsoft.com/office/drawing/2014/main" id="{168BE6A6-99F5-4061-9C80-8DEA43D09787}"/>
              </a:ext>
            </a:extLst>
          </p:cNvPr>
          <p:cNvSpPr txBox="1"/>
          <p:nvPr/>
        </p:nvSpPr>
        <p:spPr>
          <a:xfrm>
            <a:off x="3565286" y="5439253"/>
            <a:ext cx="2659140" cy="246221"/>
          </a:xfrm>
          <a:prstGeom prst="rect">
            <a:avLst/>
          </a:prstGeom>
          <a:noFill/>
        </p:spPr>
        <p:txBody>
          <a:bodyPr wrap="square" lIns="0" tIns="0" rIns="0" bIns="0" rtlCol="0">
            <a:spAutoFit/>
          </a:bodyPr>
          <a:lstStyle/>
          <a:p>
            <a:pPr algn="ctr"/>
            <a:r>
              <a:rPr lang="en-US" sz="1600" dirty="0">
                <a:cs typeface="Arial" panose="020B0604020202020204" pitchFamily="34" charset="0"/>
              </a:rPr>
              <a:t>DEPENDENT</a:t>
            </a:r>
          </a:p>
        </p:txBody>
      </p:sp>
      <p:sp>
        <p:nvSpPr>
          <p:cNvPr id="36" name="TextBox 35">
            <a:extLst>
              <a:ext uri="{FF2B5EF4-FFF2-40B4-BE49-F238E27FC236}">
                <a16:creationId xmlns:a16="http://schemas.microsoft.com/office/drawing/2014/main" id="{C3D708BC-FF21-45FB-82FD-88561A1E52F5}"/>
              </a:ext>
            </a:extLst>
          </p:cNvPr>
          <p:cNvSpPr txBox="1"/>
          <p:nvPr/>
        </p:nvSpPr>
        <p:spPr>
          <a:xfrm>
            <a:off x="6216767" y="5439253"/>
            <a:ext cx="2659140" cy="246221"/>
          </a:xfrm>
          <a:prstGeom prst="rect">
            <a:avLst/>
          </a:prstGeom>
          <a:noFill/>
        </p:spPr>
        <p:txBody>
          <a:bodyPr wrap="square" lIns="0" tIns="0" rIns="0" bIns="0" rtlCol="0">
            <a:spAutoFit/>
          </a:bodyPr>
          <a:lstStyle/>
          <a:p>
            <a:pPr algn="ctr"/>
            <a:r>
              <a:rPr lang="en-US" sz="1600" dirty="0">
                <a:cs typeface="Arial" panose="020B0604020202020204" pitchFamily="34" charset="0"/>
              </a:rPr>
              <a:t>INDEPENDENT</a:t>
            </a:r>
          </a:p>
        </p:txBody>
      </p:sp>
      <p:sp>
        <p:nvSpPr>
          <p:cNvPr id="37" name="TextBox 36">
            <a:extLst>
              <a:ext uri="{FF2B5EF4-FFF2-40B4-BE49-F238E27FC236}">
                <a16:creationId xmlns:a16="http://schemas.microsoft.com/office/drawing/2014/main" id="{0097CA7E-600C-4E54-B744-C41C1CB26EE0}"/>
              </a:ext>
            </a:extLst>
          </p:cNvPr>
          <p:cNvSpPr txBox="1"/>
          <p:nvPr/>
        </p:nvSpPr>
        <p:spPr>
          <a:xfrm>
            <a:off x="8851626" y="5439253"/>
            <a:ext cx="2659140" cy="246221"/>
          </a:xfrm>
          <a:prstGeom prst="rect">
            <a:avLst/>
          </a:prstGeom>
          <a:noFill/>
        </p:spPr>
        <p:txBody>
          <a:bodyPr wrap="square" lIns="0" tIns="0" rIns="0" bIns="0" rtlCol="0">
            <a:spAutoFit/>
          </a:bodyPr>
          <a:lstStyle/>
          <a:p>
            <a:pPr algn="ctr"/>
            <a:r>
              <a:rPr lang="en-US" sz="1600" dirty="0">
                <a:cs typeface="Arial" panose="020B0604020202020204" pitchFamily="34" charset="0"/>
              </a:rPr>
              <a:t>INTERDEPENDENT</a:t>
            </a:r>
          </a:p>
        </p:txBody>
      </p:sp>
      <p:cxnSp>
        <p:nvCxnSpPr>
          <p:cNvPr id="42" name="Straight Connector 41">
            <a:extLst>
              <a:ext uri="{FF2B5EF4-FFF2-40B4-BE49-F238E27FC236}">
                <a16:creationId xmlns:a16="http://schemas.microsoft.com/office/drawing/2014/main" id="{078CA077-D158-49E8-B131-8027E6B4445A}"/>
              </a:ext>
            </a:extLst>
          </p:cNvPr>
          <p:cNvCxnSpPr/>
          <p:nvPr/>
        </p:nvCxnSpPr>
        <p:spPr>
          <a:xfrm flipH="1">
            <a:off x="6206224" y="1470200"/>
            <a:ext cx="0" cy="394606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2828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8 boxes short – 2</a:t>
            </a:r>
            <a:endParaRPr lang="en-US" dirty="0"/>
          </a:p>
        </p:txBody>
      </p:sp>
      <p:sp>
        <p:nvSpPr>
          <p:cNvPr id="15" name="Slide Number Placeholder 14"/>
          <p:cNvSpPr>
            <a:spLocks noGrp="1"/>
          </p:cNvSpPr>
          <p:nvPr>
            <p:ph type="sldNum" sz="quarter" idx="27"/>
          </p:nvPr>
        </p:nvSpPr>
        <p:spPr/>
        <p:txBody>
          <a:bodyPr/>
          <a:lstStyle/>
          <a:p>
            <a:fld id="{856EEAF3-4C43-4DAF-AC23-4779633883E1}" type="slidenum">
              <a:rPr lang="en-US" smtClean="0"/>
              <a:pPr/>
              <a:t>85</a:t>
            </a:fld>
            <a:endParaRPr lang="en-US" dirty="0"/>
          </a:p>
        </p:txBody>
      </p:sp>
      <p:sp>
        <p:nvSpPr>
          <p:cNvPr id="5" name="Text Placeholder 4">
            <a:extLst>
              <a:ext uri="{FF2B5EF4-FFF2-40B4-BE49-F238E27FC236}">
                <a16:creationId xmlns:a16="http://schemas.microsoft.com/office/drawing/2014/main" id="{3D973884-B4FD-2574-0CBB-F74C250D474D}"/>
              </a:ext>
            </a:extLst>
          </p:cNvPr>
          <p:cNvSpPr>
            <a:spLocks noGrp="1"/>
          </p:cNvSpPr>
          <p:nvPr>
            <p:ph type="body" sz="quarter" idx="25"/>
          </p:nvPr>
        </p:nvSpPr>
        <p:spPr/>
        <p:txBody>
          <a:bodyPr/>
          <a:lstStyle/>
          <a:p>
            <a:endParaRPr lang="en-US" dirty="0"/>
          </a:p>
        </p:txBody>
      </p:sp>
      <p:sp>
        <p:nvSpPr>
          <p:cNvPr id="6" name="Rectangle 3">
            <a:extLst>
              <a:ext uri="{FF2B5EF4-FFF2-40B4-BE49-F238E27FC236}">
                <a16:creationId xmlns:a16="http://schemas.microsoft.com/office/drawing/2014/main" id="{6EC65B5E-E775-9B22-7FBE-CC7BDF7A67C2}"/>
              </a:ext>
            </a:extLst>
          </p:cNvPr>
          <p:cNvSpPr>
            <a:spLocks noChangeArrowheads="1"/>
          </p:cNvSpPr>
          <p:nvPr/>
        </p:nvSpPr>
        <p:spPr bwMode="auto">
          <a:xfrm>
            <a:off x="-1615147" y="2098191"/>
            <a:ext cx="1427162" cy="1133475"/>
          </a:xfrm>
          <a:prstGeom prst="rect">
            <a:avLst/>
          </a:prstGeom>
          <a:solidFill>
            <a:schemeClr val="tx1">
              <a:lumMod val="65000"/>
              <a:lumOff val="35000"/>
            </a:schemeClr>
          </a:solidFill>
          <a:ln>
            <a:noFill/>
          </a:ln>
          <a:effectLst/>
        </p:spPr>
        <p:txBody>
          <a:bodyPr lIns="91397" tIns="45698" rIns="91397" bIns="45698" anchor="ctr" anchorCtr="1"/>
          <a:lstStyle/>
          <a:p>
            <a:pPr eaLnBrk="0" hangingPunct="0">
              <a:defRPr/>
            </a:pPr>
            <a:r>
              <a:rPr lang="en-US" altLang="de-DE" dirty="0">
                <a:solidFill>
                  <a:srgbClr val="FFFFFF"/>
                </a:solidFill>
                <a:effectLst>
                  <a:outerShdw blurRad="38100" dist="38100" dir="2700000" algn="tl">
                    <a:srgbClr val="000000"/>
                  </a:outerShdw>
                </a:effectLst>
                <a:latin typeface="+mj-lt"/>
              </a:rPr>
              <a:t>Leadership</a:t>
            </a:r>
          </a:p>
        </p:txBody>
      </p:sp>
      <p:sp>
        <p:nvSpPr>
          <p:cNvPr id="7" name="Rectangle 4">
            <a:extLst>
              <a:ext uri="{FF2B5EF4-FFF2-40B4-BE49-F238E27FC236}">
                <a16:creationId xmlns:a16="http://schemas.microsoft.com/office/drawing/2014/main" id="{1DDC321E-BB2A-E83E-7F61-AD2413310D4D}"/>
              </a:ext>
            </a:extLst>
          </p:cNvPr>
          <p:cNvSpPr>
            <a:spLocks noChangeArrowheads="1"/>
          </p:cNvSpPr>
          <p:nvPr/>
        </p:nvSpPr>
        <p:spPr bwMode="auto">
          <a:xfrm>
            <a:off x="-1615147" y="3352386"/>
            <a:ext cx="1427162" cy="1133475"/>
          </a:xfrm>
          <a:prstGeom prst="rect">
            <a:avLst/>
          </a:prstGeom>
          <a:solidFill>
            <a:schemeClr val="bg1">
              <a:lumMod val="50000"/>
            </a:schemeClr>
          </a:solidFill>
          <a:ln>
            <a:noFill/>
          </a:ln>
          <a:effectLst/>
        </p:spPr>
        <p:txBody>
          <a:bodyPr lIns="91397" tIns="45698" rIns="91397" bIns="45698" anchor="ctr" anchorCtr="1"/>
          <a:lstStyle/>
          <a:p>
            <a:pPr eaLnBrk="0" hangingPunct="0">
              <a:defRPr/>
            </a:pPr>
            <a:r>
              <a:rPr lang="en-US" altLang="de-DE" dirty="0">
                <a:solidFill>
                  <a:srgbClr val="FFFFFF"/>
                </a:solidFill>
                <a:effectLst>
                  <a:outerShdw blurRad="38100" dist="38100" dir="2700000" algn="tl">
                    <a:srgbClr val="000000"/>
                  </a:outerShdw>
                </a:effectLst>
                <a:latin typeface="+mj-lt"/>
              </a:rPr>
              <a:t>Organization</a:t>
            </a:r>
          </a:p>
        </p:txBody>
      </p:sp>
      <p:sp>
        <p:nvSpPr>
          <p:cNvPr id="8" name="Rectangle 5">
            <a:extLst>
              <a:ext uri="{FF2B5EF4-FFF2-40B4-BE49-F238E27FC236}">
                <a16:creationId xmlns:a16="http://schemas.microsoft.com/office/drawing/2014/main" id="{5BFDB1BB-1E31-FF25-7173-C299EAA1E54C}"/>
              </a:ext>
            </a:extLst>
          </p:cNvPr>
          <p:cNvSpPr>
            <a:spLocks noChangeArrowheads="1"/>
          </p:cNvSpPr>
          <p:nvPr/>
        </p:nvSpPr>
        <p:spPr bwMode="auto">
          <a:xfrm>
            <a:off x="-1615147" y="4590484"/>
            <a:ext cx="1427162" cy="1136650"/>
          </a:xfrm>
          <a:prstGeom prst="rect">
            <a:avLst/>
          </a:prstGeom>
          <a:solidFill>
            <a:schemeClr val="bg1">
              <a:lumMod val="65000"/>
            </a:schemeClr>
          </a:solidFill>
          <a:ln>
            <a:noFill/>
          </a:ln>
          <a:effectLst/>
        </p:spPr>
        <p:txBody>
          <a:bodyPr lIns="91397" tIns="45698" rIns="91397" bIns="45698" anchor="ctr" anchorCtr="1"/>
          <a:lstStyle/>
          <a:p>
            <a:pPr eaLnBrk="0" hangingPunct="0">
              <a:defRPr/>
            </a:pPr>
            <a:r>
              <a:rPr lang="en-US" altLang="de-DE" dirty="0">
                <a:solidFill>
                  <a:srgbClr val="FFFFFF"/>
                </a:solidFill>
                <a:effectLst>
                  <a:outerShdw blurRad="38100" dist="38100" dir="2700000" algn="tl">
                    <a:srgbClr val="000000"/>
                  </a:outerShdw>
                </a:effectLst>
                <a:latin typeface="+mj-lt"/>
              </a:rPr>
              <a:t>Processes (operational practice)</a:t>
            </a:r>
          </a:p>
        </p:txBody>
      </p:sp>
      <p:sp>
        <p:nvSpPr>
          <p:cNvPr id="9" name="Text Box 7">
            <a:extLst>
              <a:ext uri="{FF2B5EF4-FFF2-40B4-BE49-F238E27FC236}">
                <a16:creationId xmlns:a16="http://schemas.microsoft.com/office/drawing/2014/main" id="{13806C99-BD16-4037-E7EE-2182B943583D}"/>
              </a:ext>
            </a:extLst>
          </p:cNvPr>
          <p:cNvSpPr txBox="1">
            <a:spLocks noChangeArrowheads="1"/>
          </p:cNvSpPr>
          <p:nvPr/>
        </p:nvSpPr>
        <p:spPr bwMode="auto">
          <a:xfrm>
            <a:off x="6928645" y="2420247"/>
            <a:ext cx="2797173" cy="840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marL="231775" indent="-231775" eaLnBrk="0" hangingPunct="0">
              <a:spcBef>
                <a:spcPct val="25000"/>
              </a:spcBef>
              <a:spcAft>
                <a:spcPct val="20000"/>
              </a:spcAft>
              <a:defRPr sz="2700" b="1">
                <a:solidFill>
                  <a:srgbClr val="4B4B4B"/>
                </a:solidFill>
                <a:latin typeface="Arial" pitchFamily="34" charset="0"/>
              </a:defRPr>
            </a:lvl1pPr>
            <a:lvl2pPr marL="417513" indent="-314325" eaLnBrk="0" hangingPunct="0">
              <a:spcBef>
                <a:spcPct val="25000"/>
              </a:spcBef>
              <a:spcAft>
                <a:spcPct val="20000"/>
              </a:spcAft>
              <a:buClr>
                <a:schemeClr val="hlink"/>
              </a:buClr>
              <a:buSzPct val="70000"/>
              <a:buFont typeface="Wingdings" pitchFamily="2" charset="2"/>
              <a:buChar char="l"/>
              <a:defRPr sz="2500">
                <a:solidFill>
                  <a:srgbClr val="4B4B4B"/>
                </a:solidFill>
                <a:latin typeface="Arial" pitchFamily="34" charset="0"/>
              </a:defRPr>
            </a:lvl2pPr>
            <a:lvl3pPr marL="785813" indent="-227013" eaLnBrk="0" hangingPunct="0">
              <a:spcBef>
                <a:spcPct val="20000"/>
              </a:spcBef>
              <a:spcAft>
                <a:spcPct val="20000"/>
              </a:spcAft>
              <a:buClr>
                <a:srgbClr val="687DB0"/>
              </a:buClr>
              <a:buSzPct val="65000"/>
              <a:buFont typeface="Wingdings" pitchFamily="2" charset="2"/>
              <a:buChar char="Ø"/>
              <a:defRPr sz="2200">
                <a:solidFill>
                  <a:srgbClr val="4B4B4B"/>
                </a:solidFill>
                <a:latin typeface="Arial" pitchFamily="34" charset="0"/>
              </a:defRPr>
            </a:lvl3pPr>
            <a:lvl4pPr marL="1117600" indent="-228600" eaLnBrk="0" hangingPunct="0">
              <a:spcBef>
                <a:spcPct val="20000"/>
              </a:spcBef>
              <a:spcAft>
                <a:spcPct val="20000"/>
              </a:spcAft>
              <a:buClr>
                <a:schemeClr val="hlink"/>
              </a:buClr>
              <a:buChar char="•"/>
              <a:defRPr sz="2200">
                <a:solidFill>
                  <a:srgbClr val="4B4B4B"/>
                </a:solidFill>
                <a:latin typeface="Arial" pitchFamily="34" charset="0"/>
              </a:defRPr>
            </a:lvl4pPr>
            <a:lvl5pPr marL="1447800" indent="-228600" eaLnBrk="0" hangingPunct="0">
              <a:spcBef>
                <a:spcPct val="20000"/>
              </a:spcBef>
              <a:spcAft>
                <a:spcPct val="20000"/>
              </a:spcAft>
              <a:buClr>
                <a:schemeClr val="hlink"/>
              </a:buClr>
              <a:buChar char="•"/>
              <a:defRPr sz="2200">
                <a:solidFill>
                  <a:srgbClr val="4B4B4B"/>
                </a:solidFill>
                <a:latin typeface="Arial" pitchFamily="34" charset="0"/>
              </a:defRPr>
            </a:lvl5pPr>
            <a:lvl6pPr marL="1905000" indent="-228600" eaLnBrk="0" fontAlgn="base" hangingPunct="0">
              <a:spcBef>
                <a:spcPct val="20000"/>
              </a:spcBef>
              <a:spcAft>
                <a:spcPct val="20000"/>
              </a:spcAft>
              <a:buClr>
                <a:schemeClr val="hlink"/>
              </a:buClr>
              <a:buChar char="•"/>
              <a:defRPr sz="2200">
                <a:solidFill>
                  <a:srgbClr val="4B4B4B"/>
                </a:solidFill>
                <a:latin typeface="Arial" pitchFamily="34" charset="0"/>
              </a:defRPr>
            </a:lvl6pPr>
            <a:lvl7pPr marL="2362200" indent="-228600" eaLnBrk="0" fontAlgn="base" hangingPunct="0">
              <a:spcBef>
                <a:spcPct val="20000"/>
              </a:spcBef>
              <a:spcAft>
                <a:spcPct val="20000"/>
              </a:spcAft>
              <a:buClr>
                <a:schemeClr val="hlink"/>
              </a:buClr>
              <a:buChar char="•"/>
              <a:defRPr sz="2200">
                <a:solidFill>
                  <a:srgbClr val="4B4B4B"/>
                </a:solidFill>
                <a:latin typeface="Arial" pitchFamily="34" charset="0"/>
              </a:defRPr>
            </a:lvl7pPr>
            <a:lvl8pPr marL="2819400" indent="-228600" eaLnBrk="0" fontAlgn="base" hangingPunct="0">
              <a:spcBef>
                <a:spcPct val="20000"/>
              </a:spcBef>
              <a:spcAft>
                <a:spcPct val="20000"/>
              </a:spcAft>
              <a:buClr>
                <a:schemeClr val="hlink"/>
              </a:buClr>
              <a:buChar char="•"/>
              <a:defRPr sz="2200">
                <a:solidFill>
                  <a:srgbClr val="4B4B4B"/>
                </a:solidFill>
                <a:latin typeface="Arial" pitchFamily="34" charset="0"/>
              </a:defRPr>
            </a:lvl8pPr>
            <a:lvl9pPr marL="3276600" indent="-228600" eaLnBrk="0" fontAlgn="base" hangingPunct="0">
              <a:spcBef>
                <a:spcPct val="20000"/>
              </a:spcBef>
              <a:spcAft>
                <a:spcPct val="20000"/>
              </a:spcAft>
              <a:buClr>
                <a:schemeClr val="hlink"/>
              </a:buClr>
              <a:buChar char="•"/>
              <a:defRPr sz="2200">
                <a:solidFill>
                  <a:srgbClr val="4B4B4B"/>
                </a:solidFill>
                <a:latin typeface="Arial" pitchFamily="34" charset="0"/>
              </a:defRPr>
            </a:lvl9pPr>
          </a:lstStyle>
          <a:p>
            <a:pPr marL="171450" indent="-171450" eaLnBrk="1" hangingPunct="1">
              <a:lnSpc>
                <a:spcPct val="95000"/>
              </a:lnSpc>
              <a:spcAft>
                <a:spcPct val="0"/>
              </a:spcAft>
              <a:buFont typeface="Arial" panose="020B0604020202020204" pitchFamily="34" charset="0"/>
              <a:buChar char="•"/>
            </a:pPr>
            <a:r>
              <a:rPr lang="en-US" altLang="de-DE" sz="1200" dirty="0">
                <a:solidFill>
                  <a:schemeClr val="tx1"/>
                </a:solidFill>
                <a:latin typeface="+mj-lt"/>
              </a:rPr>
              <a:t>Felt Leadership</a:t>
            </a:r>
          </a:p>
          <a:p>
            <a:pPr marL="171450" indent="-171450" eaLnBrk="1" hangingPunct="1">
              <a:lnSpc>
                <a:spcPct val="95000"/>
              </a:lnSpc>
              <a:spcAft>
                <a:spcPct val="0"/>
              </a:spcAft>
              <a:buFont typeface="Arial" panose="020B0604020202020204" pitchFamily="34" charset="0"/>
              <a:buChar char="•"/>
            </a:pPr>
            <a:r>
              <a:rPr lang="en-US" altLang="de-DE" sz="1200" dirty="0">
                <a:solidFill>
                  <a:schemeClr val="tx1"/>
                </a:solidFill>
                <a:latin typeface="+mj-lt"/>
              </a:rPr>
              <a:t>Vision, Strategy &amp; Management Review</a:t>
            </a:r>
          </a:p>
          <a:p>
            <a:pPr marL="171450" indent="-171450" eaLnBrk="1" hangingPunct="1">
              <a:lnSpc>
                <a:spcPct val="95000"/>
              </a:lnSpc>
              <a:spcAft>
                <a:spcPct val="0"/>
              </a:spcAft>
              <a:buFont typeface="Arial" panose="020B0604020202020204" pitchFamily="34" charset="0"/>
              <a:buChar char="•"/>
            </a:pPr>
            <a:r>
              <a:rPr lang="en-US" altLang="de-DE" sz="1200" dirty="0">
                <a:solidFill>
                  <a:schemeClr val="tx1"/>
                </a:solidFill>
                <a:latin typeface="+mj-lt"/>
              </a:rPr>
              <a:t>Results orientation</a:t>
            </a:r>
          </a:p>
          <a:p>
            <a:pPr marL="171450" indent="-171450" eaLnBrk="1" hangingPunct="1">
              <a:lnSpc>
                <a:spcPct val="95000"/>
              </a:lnSpc>
              <a:spcAft>
                <a:spcPct val="0"/>
              </a:spcAft>
              <a:buFont typeface="Arial" panose="020B0604020202020204" pitchFamily="34" charset="0"/>
              <a:buChar char="•"/>
            </a:pPr>
            <a:r>
              <a:rPr lang="en-US" altLang="de-DE" sz="1200" dirty="0">
                <a:solidFill>
                  <a:schemeClr val="tx1"/>
                </a:solidFill>
                <a:latin typeface="+mj-lt"/>
              </a:rPr>
              <a:t>Procedures &amp; Performance Standards</a:t>
            </a:r>
          </a:p>
        </p:txBody>
      </p:sp>
      <p:sp>
        <p:nvSpPr>
          <p:cNvPr id="10" name="Text Box 8">
            <a:extLst>
              <a:ext uri="{FF2B5EF4-FFF2-40B4-BE49-F238E27FC236}">
                <a16:creationId xmlns:a16="http://schemas.microsoft.com/office/drawing/2014/main" id="{D60D1B94-C882-CD88-314E-DCBD52972697}"/>
              </a:ext>
            </a:extLst>
          </p:cNvPr>
          <p:cNvSpPr txBox="1">
            <a:spLocks noChangeArrowheads="1"/>
          </p:cNvSpPr>
          <p:nvPr/>
        </p:nvSpPr>
        <p:spPr bwMode="auto">
          <a:xfrm>
            <a:off x="6928647" y="3676032"/>
            <a:ext cx="2797172" cy="840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marL="231775" indent="-231775" eaLnBrk="0" hangingPunct="0">
              <a:spcBef>
                <a:spcPct val="25000"/>
              </a:spcBef>
              <a:spcAft>
                <a:spcPct val="20000"/>
              </a:spcAft>
              <a:defRPr sz="2700" b="1">
                <a:solidFill>
                  <a:srgbClr val="4B4B4B"/>
                </a:solidFill>
                <a:latin typeface="Arial" pitchFamily="34" charset="0"/>
              </a:defRPr>
            </a:lvl1pPr>
            <a:lvl2pPr marL="417513" indent="-314325" eaLnBrk="0" hangingPunct="0">
              <a:spcBef>
                <a:spcPct val="25000"/>
              </a:spcBef>
              <a:spcAft>
                <a:spcPct val="20000"/>
              </a:spcAft>
              <a:buClr>
                <a:schemeClr val="hlink"/>
              </a:buClr>
              <a:buSzPct val="70000"/>
              <a:buFont typeface="Wingdings" pitchFamily="2" charset="2"/>
              <a:buChar char="l"/>
              <a:defRPr sz="2500">
                <a:solidFill>
                  <a:srgbClr val="4B4B4B"/>
                </a:solidFill>
                <a:latin typeface="Arial" pitchFamily="34" charset="0"/>
              </a:defRPr>
            </a:lvl2pPr>
            <a:lvl3pPr marL="785813" indent="-227013" eaLnBrk="0" hangingPunct="0">
              <a:spcBef>
                <a:spcPct val="20000"/>
              </a:spcBef>
              <a:spcAft>
                <a:spcPct val="20000"/>
              </a:spcAft>
              <a:buClr>
                <a:srgbClr val="687DB0"/>
              </a:buClr>
              <a:buSzPct val="65000"/>
              <a:buFont typeface="Wingdings" pitchFamily="2" charset="2"/>
              <a:buChar char="Ø"/>
              <a:defRPr sz="2200">
                <a:solidFill>
                  <a:srgbClr val="4B4B4B"/>
                </a:solidFill>
                <a:latin typeface="Arial" pitchFamily="34" charset="0"/>
              </a:defRPr>
            </a:lvl3pPr>
            <a:lvl4pPr marL="1117600" indent="-228600" eaLnBrk="0" hangingPunct="0">
              <a:spcBef>
                <a:spcPct val="20000"/>
              </a:spcBef>
              <a:spcAft>
                <a:spcPct val="20000"/>
              </a:spcAft>
              <a:buClr>
                <a:schemeClr val="hlink"/>
              </a:buClr>
              <a:buChar char="•"/>
              <a:defRPr sz="2200">
                <a:solidFill>
                  <a:srgbClr val="4B4B4B"/>
                </a:solidFill>
                <a:latin typeface="Arial" pitchFamily="34" charset="0"/>
              </a:defRPr>
            </a:lvl4pPr>
            <a:lvl5pPr marL="1447800" indent="-228600" eaLnBrk="0" hangingPunct="0">
              <a:spcBef>
                <a:spcPct val="20000"/>
              </a:spcBef>
              <a:spcAft>
                <a:spcPct val="20000"/>
              </a:spcAft>
              <a:buClr>
                <a:schemeClr val="hlink"/>
              </a:buClr>
              <a:buChar char="•"/>
              <a:defRPr sz="2200">
                <a:solidFill>
                  <a:srgbClr val="4B4B4B"/>
                </a:solidFill>
                <a:latin typeface="Arial" pitchFamily="34" charset="0"/>
              </a:defRPr>
            </a:lvl5pPr>
            <a:lvl6pPr marL="1905000" indent="-228600" eaLnBrk="0" fontAlgn="base" hangingPunct="0">
              <a:spcBef>
                <a:spcPct val="20000"/>
              </a:spcBef>
              <a:spcAft>
                <a:spcPct val="20000"/>
              </a:spcAft>
              <a:buClr>
                <a:schemeClr val="hlink"/>
              </a:buClr>
              <a:buChar char="•"/>
              <a:defRPr sz="2200">
                <a:solidFill>
                  <a:srgbClr val="4B4B4B"/>
                </a:solidFill>
                <a:latin typeface="Arial" pitchFamily="34" charset="0"/>
              </a:defRPr>
            </a:lvl6pPr>
            <a:lvl7pPr marL="2362200" indent="-228600" eaLnBrk="0" fontAlgn="base" hangingPunct="0">
              <a:spcBef>
                <a:spcPct val="20000"/>
              </a:spcBef>
              <a:spcAft>
                <a:spcPct val="20000"/>
              </a:spcAft>
              <a:buClr>
                <a:schemeClr val="hlink"/>
              </a:buClr>
              <a:buChar char="•"/>
              <a:defRPr sz="2200">
                <a:solidFill>
                  <a:srgbClr val="4B4B4B"/>
                </a:solidFill>
                <a:latin typeface="Arial" pitchFamily="34" charset="0"/>
              </a:defRPr>
            </a:lvl7pPr>
            <a:lvl8pPr marL="2819400" indent="-228600" eaLnBrk="0" fontAlgn="base" hangingPunct="0">
              <a:spcBef>
                <a:spcPct val="20000"/>
              </a:spcBef>
              <a:spcAft>
                <a:spcPct val="20000"/>
              </a:spcAft>
              <a:buClr>
                <a:schemeClr val="hlink"/>
              </a:buClr>
              <a:buChar char="•"/>
              <a:defRPr sz="2200">
                <a:solidFill>
                  <a:srgbClr val="4B4B4B"/>
                </a:solidFill>
                <a:latin typeface="Arial" pitchFamily="34" charset="0"/>
              </a:defRPr>
            </a:lvl8pPr>
            <a:lvl9pPr marL="3276600" indent="-228600" eaLnBrk="0" fontAlgn="base" hangingPunct="0">
              <a:spcBef>
                <a:spcPct val="20000"/>
              </a:spcBef>
              <a:spcAft>
                <a:spcPct val="20000"/>
              </a:spcAft>
              <a:buClr>
                <a:schemeClr val="hlink"/>
              </a:buClr>
              <a:buChar char="•"/>
              <a:defRPr sz="2200">
                <a:solidFill>
                  <a:srgbClr val="4B4B4B"/>
                </a:solidFill>
                <a:latin typeface="Arial" pitchFamily="34" charset="0"/>
              </a:defRPr>
            </a:lvl9pPr>
          </a:lstStyle>
          <a:p>
            <a:pPr marL="171450" indent="-171450" eaLnBrk="1" hangingPunct="1">
              <a:lnSpc>
                <a:spcPct val="95000"/>
              </a:lnSpc>
              <a:spcAft>
                <a:spcPct val="0"/>
              </a:spcAft>
              <a:buFont typeface="Arial" panose="020B0604020202020204" pitchFamily="34" charset="0"/>
              <a:buChar char="•"/>
            </a:pPr>
            <a:r>
              <a:rPr lang="en-US" altLang="de-DE" sz="1200" dirty="0">
                <a:solidFill>
                  <a:schemeClr val="tx1"/>
                </a:solidFill>
                <a:latin typeface="+mj-lt"/>
              </a:rPr>
              <a:t>Integrated organization</a:t>
            </a:r>
          </a:p>
          <a:p>
            <a:pPr marL="171450" indent="-171450" eaLnBrk="1" hangingPunct="1">
              <a:lnSpc>
                <a:spcPct val="95000"/>
              </a:lnSpc>
              <a:spcAft>
                <a:spcPct val="0"/>
              </a:spcAft>
              <a:buFont typeface="Arial" panose="020B0604020202020204" pitchFamily="34" charset="0"/>
              <a:buChar char="•"/>
            </a:pPr>
            <a:r>
              <a:rPr lang="en-US" altLang="de-DE" sz="1200" dirty="0">
                <a:solidFill>
                  <a:schemeClr val="tx1"/>
                </a:solidFill>
                <a:latin typeface="+mj-lt"/>
              </a:rPr>
              <a:t>Responsibility, Roles &amp; Resources</a:t>
            </a:r>
          </a:p>
          <a:p>
            <a:pPr marL="171450" indent="-171450" eaLnBrk="1" hangingPunct="1">
              <a:lnSpc>
                <a:spcPct val="95000"/>
              </a:lnSpc>
              <a:spcAft>
                <a:spcPct val="0"/>
              </a:spcAft>
              <a:buFont typeface="Arial" panose="020B0604020202020204" pitchFamily="34" charset="0"/>
              <a:buChar char="•"/>
            </a:pPr>
            <a:r>
              <a:rPr lang="en-US" altLang="de-DE" sz="1200" dirty="0">
                <a:solidFill>
                  <a:schemeClr val="tx1"/>
                </a:solidFill>
                <a:latin typeface="+mj-lt"/>
              </a:rPr>
              <a:t>Talent Management</a:t>
            </a:r>
          </a:p>
          <a:p>
            <a:pPr marL="171450" indent="-171450" eaLnBrk="1" hangingPunct="1">
              <a:lnSpc>
                <a:spcPct val="95000"/>
              </a:lnSpc>
              <a:spcAft>
                <a:spcPct val="0"/>
              </a:spcAft>
              <a:buFont typeface="Arial" panose="020B0604020202020204" pitchFamily="34" charset="0"/>
              <a:buChar char="•"/>
            </a:pPr>
            <a:r>
              <a:rPr lang="en-US" altLang="de-DE" sz="1200" dirty="0">
                <a:solidFill>
                  <a:schemeClr val="tx1"/>
                </a:solidFill>
                <a:latin typeface="+mj-lt"/>
              </a:rPr>
              <a:t>Motivation</a:t>
            </a:r>
          </a:p>
        </p:txBody>
      </p:sp>
      <p:sp>
        <p:nvSpPr>
          <p:cNvPr id="11" name="Text Box 9">
            <a:extLst>
              <a:ext uri="{FF2B5EF4-FFF2-40B4-BE49-F238E27FC236}">
                <a16:creationId xmlns:a16="http://schemas.microsoft.com/office/drawing/2014/main" id="{4C7BAA43-AF52-8D2D-DC09-5377873B8C21}"/>
              </a:ext>
            </a:extLst>
          </p:cNvPr>
          <p:cNvSpPr txBox="1">
            <a:spLocks noChangeArrowheads="1"/>
          </p:cNvSpPr>
          <p:nvPr/>
        </p:nvSpPr>
        <p:spPr bwMode="auto">
          <a:xfrm>
            <a:off x="6928648" y="4804918"/>
            <a:ext cx="2797172"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marL="231775" indent="-231775" eaLnBrk="0" hangingPunct="0">
              <a:spcBef>
                <a:spcPct val="25000"/>
              </a:spcBef>
              <a:spcAft>
                <a:spcPct val="20000"/>
              </a:spcAft>
              <a:defRPr sz="2700" b="1">
                <a:solidFill>
                  <a:srgbClr val="4B4B4B"/>
                </a:solidFill>
                <a:latin typeface="Arial" pitchFamily="34" charset="0"/>
              </a:defRPr>
            </a:lvl1pPr>
            <a:lvl2pPr marL="417513" indent="-314325" eaLnBrk="0" hangingPunct="0">
              <a:spcBef>
                <a:spcPct val="25000"/>
              </a:spcBef>
              <a:spcAft>
                <a:spcPct val="20000"/>
              </a:spcAft>
              <a:buClr>
                <a:schemeClr val="hlink"/>
              </a:buClr>
              <a:buSzPct val="70000"/>
              <a:buFont typeface="Wingdings" pitchFamily="2" charset="2"/>
              <a:buChar char="l"/>
              <a:defRPr sz="2500">
                <a:solidFill>
                  <a:srgbClr val="4B4B4B"/>
                </a:solidFill>
                <a:latin typeface="Arial" pitchFamily="34" charset="0"/>
              </a:defRPr>
            </a:lvl2pPr>
            <a:lvl3pPr marL="785813" indent="-227013" eaLnBrk="0" hangingPunct="0">
              <a:spcBef>
                <a:spcPct val="20000"/>
              </a:spcBef>
              <a:spcAft>
                <a:spcPct val="20000"/>
              </a:spcAft>
              <a:buClr>
                <a:srgbClr val="687DB0"/>
              </a:buClr>
              <a:buSzPct val="65000"/>
              <a:buFont typeface="Wingdings" pitchFamily="2" charset="2"/>
              <a:buChar char="Ø"/>
              <a:defRPr sz="2200">
                <a:solidFill>
                  <a:srgbClr val="4B4B4B"/>
                </a:solidFill>
                <a:latin typeface="Arial" pitchFamily="34" charset="0"/>
              </a:defRPr>
            </a:lvl3pPr>
            <a:lvl4pPr marL="1117600" indent="-228600" eaLnBrk="0" hangingPunct="0">
              <a:spcBef>
                <a:spcPct val="20000"/>
              </a:spcBef>
              <a:spcAft>
                <a:spcPct val="20000"/>
              </a:spcAft>
              <a:buClr>
                <a:schemeClr val="hlink"/>
              </a:buClr>
              <a:buChar char="•"/>
              <a:defRPr sz="2200">
                <a:solidFill>
                  <a:srgbClr val="4B4B4B"/>
                </a:solidFill>
                <a:latin typeface="Arial" pitchFamily="34" charset="0"/>
              </a:defRPr>
            </a:lvl4pPr>
            <a:lvl5pPr marL="1447800" indent="-228600" eaLnBrk="0" hangingPunct="0">
              <a:spcBef>
                <a:spcPct val="20000"/>
              </a:spcBef>
              <a:spcAft>
                <a:spcPct val="20000"/>
              </a:spcAft>
              <a:buClr>
                <a:schemeClr val="hlink"/>
              </a:buClr>
              <a:buChar char="•"/>
              <a:defRPr sz="2200">
                <a:solidFill>
                  <a:srgbClr val="4B4B4B"/>
                </a:solidFill>
                <a:latin typeface="Arial" pitchFamily="34" charset="0"/>
              </a:defRPr>
            </a:lvl5pPr>
            <a:lvl6pPr marL="1905000" indent="-228600" eaLnBrk="0" fontAlgn="base" hangingPunct="0">
              <a:spcBef>
                <a:spcPct val="20000"/>
              </a:spcBef>
              <a:spcAft>
                <a:spcPct val="20000"/>
              </a:spcAft>
              <a:buClr>
                <a:schemeClr val="hlink"/>
              </a:buClr>
              <a:buChar char="•"/>
              <a:defRPr sz="2200">
                <a:solidFill>
                  <a:srgbClr val="4B4B4B"/>
                </a:solidFill>
                <a:latin typeface="Arial" pitchFamily="34" charset="0"/>
              </a:defRPr>
            </a:lvl6pPr>
            <a:lvl7pPr marL="2362200" indent="-228600" eaLnBrk="0" fontAlgn="base" hangingPunct="0">
              <a:spcBef>
                <a:spcPct val="20000"/>
              </a:spcBef>
              <a:spcAft>
                <a:spcPct val="20000"/>
              </a:spcAft>
              <a:buClr>
                <a:schemeClr val="hlink"/>
              </a:buClr>
              <a:buChar char="•"/>
              <a:defRPr sz="2200">
                <a:solidFill>
                  <a:srgbClr val="4B4B4B"/>
                </a:solidFill>
                <a:latin typeface="Arial" pitchFamily="34" charset="0"/>
              </a:defRPr>
            </a:lvl7pPr>
            <a:lvl8pPr marL="2819400" indent="-228600" eaLnBrk="0" fontAlgn="base" hangingPunct="0">
              <a:spcBef>
                <a:spcPct val="20000"/>
              </a:spcBef>
              <a:spcAft>
                <a:spcPct val="20000"/>
              </a:spcAft>
              <a:buClr>
                <a:schemeClr val="hlink"/>
              </a:buClr>
              <a:buChar char="•"/>
              <a:defRPr sz="2200">
                <a:solidFill>
                  <a:srgbClr val="4B4B4B"/>
                </a:solidFill>
                <a:latin typeface="Arial" pitchFamily="34" charset="0"/>
              </a:defRPr>
            </a:lvl8pPr>
            <a:lvl9pPr marL="3276600" indent="-228600" eaLnBrk="0" fontAlgn="base" hangingPunct="0">
              <a:spcBef>
                <a:spcPct val="20000"/>
              </a:spcBef>
              <a:spcAft>
                <a:spcPct val="20000"/>
              </a:spcAft>
              <a:buClr>
                <a:schemeClr val="hlink"/>
              </a:buClr>
              <a:buChar char="•"/>
              <a:defRPr sz="2200">
                <a:solidFill>
                  <a:srgbClr val="4B4B4B"/>
                </a:solidFill>
                <a:latin typeface="Arial" pitchFamily="34" charset="0"/>
              </a:defRPr>
            </a:lvl9pPr>
          </a:lstStyle>
          <a:p>
            <a:pPr marL="171450" indent="-171450" eaLnBrk="1" hangingPunct="1">
              <a:lnSpc>
                <a:spcPct val="95000"/>
              </a:lnSpc>
              <a:spcAft>
                <a:spcPct val="0"/>
              </a:spcAft>
              <a:buFont typeface="Arial" panose="020B0604020202020204" pitchFamily="34" charset="0"/>
              <a:buChar char="•"/>
            </a:pPr>
            <a:r>
              <a:rPr lang="en-US" altLang="de-DE" sz="1200" dirty="0">
                <a:solidFill>
                  <a:schemeClr val="tx1"/>
                </a:solidFill>
                <a:latin typeface="+mj-lt"/>
              </a:rPr>
              <a:t>Effective communication</a:t>
            </a:r>
          </a:p>
          <a:p>
            <a:pPr marL="171450" indent="-171450" eaLnBrk="1" hangingPunct="1">
              <a:lnSpc>
                <a:spcPct val="95000"/>
              </a:lnSpc>
              <a:spcAft>
                <a:spcPct val="0"/>
              </a:spcAft>
              <a:buFont typeface="Arial" panose="020B0604020202020204" pitchFamily="34" charset="0"/>
              <a:buChar char="•"/>
            </a:pPr>
            <a:r>
              <a:rPr lang="en-US" altLang="de-DE" sz="1200" dirty="0">
                <a:solidFill>
                  <a:schemeClr val="tx1"/>
                </a:solidFill>
                <a:latin typeface="+mj-lt"/>
              </a:rPr>
              <a:t>Learning &amp; Development</a:t>
            </a:r>
          </a:p>
          <a:p>
            <a:pPr marL="171450" indent="-171450" eaLnBrk="1" hangingPunct="1">
              <a:lnSpc>
                <a:spcPct val="95000"/>
              </a:lnSpc>
              <a:spcAft>
                <a:spcPct val="0"/>
              </a:spcAft>
              <a:buFont typeface="Arial" panose="020B0604020202020204" pitchFamily="34" charset="0"/>
              <a:buChar char="•"/>
            </a:pPr>
            <a:r>
              <a:rPr lang="en-US" altLang="de-DE" sz="1200" dirty="0">
                <a:solidFill>
                  <a:schemeClr val="tx1"/>
                </a:solidFill>
                <a:latin typeface="+mj-lt"/>
              </a:rPr>
              <a:t>Visits &amp; Observations</a:t>
            </a:r>
          </a:p>
          <a:p>
            <a:pPr marL="171450" indent="-171450" eaLnBrk="1" hangingPunct="1">
              <a:lnSpc>
                <a:spcPct val="95000"/>
              </a:lnSpc>
              <a:spcAft>
                <a:spcPct val="0"/>
              </a:spcAft>
              <a:buFont typeface="Arial" panose="020B0604020202020204" pitchFamily="34" charset="0"/>
              <a:buChar char="•"/>
            </a:pPr>
            <a:r>
              <a:rPr lang="en-US" altLang="de-DE" sz="1200" dirty="0">
                <a:solidFill>
                  <a:schemeClr val="tx1"/>
                </a:solidFill>
                <a:latin typeface="+mj-lt"/>
              </a:rPr>
              <a:t>Incident Investigation</a:t>
            </a:r>
          </a:p>
          <a:p>
            <a:pPr marL="171450" indent="-171450" eaLnBrk="1" hangingPunct="1">
              <a:lnSpc>
                <a:spcPct val="95000"/>
              </a:lnSpc>
              <a:spcAft>
                <a:spcPct val="0"/>
              </a:spcAft>
              <a:buFont typeface="Arial" panose="020B0604020202020204" pitchFamily="34" charset="0"/>
              <a:buChar char="•"/>
            </a:pPr>
            <a:r>
              <a:rPr lang="en-US" altLang="de-DE" sz="1200" dirty="0">
                <a:solidFill>
                  <a:schemeClr val="tx1"/>
                </a:solidFill>
                <a:latin typeface="+mj-lt"/>
              </a:rPr>
              <a:t>Contractor management</a:t>
            </a:r>
          </a:p>
        </p:txBody>
      </p:sp>
      <p:sp>
        <p:nvSpPr>
          <p:cNvPr id="12" name="Text Box 7">
            <a:extLst>
              <a:ext uri="{FF2B5EF4-FFF2-40B4-BE49-F238E27FC236}">
                <a16:creationId xmlns:a16="http://schemas.microsoft.com/office/drawing/2014/main" id="{55F19C7E-3551-450B-CEB9-D098818BCC29}"/>
              </a:ext>
            </a:extLst>
          </p:cNvPr>
          <p:cNvSpPr txBox="1">
            <a:spLocks noChangeArrowheads="1"/>
          </p:cNvSpPr>
          <p:nvPr/>
        </p:nvSpPr>
        <p:spPr bwMode="auto">
          <a:xfrm>
            <a:off x="2489061" y="2664929"/>
            <a:ext cx="2797173" cy="35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marL="231775" indent="-231775" eaLnBrk="0" hangingPunct="0">
              <a:spcBef>
                <a:spcPct val="25000"/>
              </a:spcBef>
              <a:spcAft>
                <a:spcPct val="20000"/>
              </a:spcAft>
              <a:defRPr sz="2700" b="1">
                <a:solidFill>
                  <a:srgbClr val="4B4B4B"/>
                </a:solidFill>
                <a:latin typeface="Arial" pitchFamily="34" charset="0"/>
              </a:defRPr>
            </a:lvl1pPr>
            <a:lvl2pPr marL="417513" indent="-314325" eaLnBrk="0" hangingPunct="0">
              <a:spcBef>
                <a:spcPct val="25000"/>
              </a:spcBef>
              <a:spcAft>
                <a:spcPct val="20000"/>
              </a:spcAft>
              <a:buClr>
                <a:schemeClr val="hlink"/>
              </a:buClr>
              <a:buSzPct val="70000"/>
              <a:buFont typeface="Wingdings" pitchFamily="2" charset="2"/>
              <a:buChar char="l"/>
              <a:defRPr sz="2500">
                <a:solidFill>
                  <a:srgbClr val="4B4B4B"/>
                </a:solidFill>
                <a:latin typeface="Arial" pitchFamily="34" charset="0"/>
              </a:defRPr>
            </a:lvl2pPr>
            <a:lvl3pPr marL="785813" indent="-227013" eaLnBrk="0" hangingPunct="0">
              <a:spcBef>
                <a:spcPct val="20000"/>
              </a:spcBef>
              <a:spcAft>
                <a:spcPct val="20000"/>
              </a:spcAft>
              <a:buClr>
                <a:srgbClr val="687DB0"/>
              </a:buClr>
              <a:buSzPct val="65000"/>
              <a:buFont typeface="Wingdings" pitchFamily="2" charset="2"/>
              <a:buChar char="Ø"/>
              <a:defRPr sz="2200">
                <a:solidFill>
                  <a:srgbClr val="4B4B4B"/>
                </a:solidFill>
                <a:latin typeface="Arial" pitchFamily="34" charset="0"/>
              </a:defRPr>
            </a:lvl3pPr>
            <a:lvl4pPr marL="1117600" indent="-228600" eaLnBrk="0" hangingPunct="0">
              <a:spcBef>
                <a:spcPct val="20000"/>
              </a:spcBef>
              <a:spcAft>
                <a:spcPct val="20000"/>
              </a:spcAft>
              <a:buClr>
                <a:schemeClr val="hlink"/>
              </a:buClr>
              <a:buChar char="•"/>
              <a:defRPr sz="2200">
                <a:solidFill>
                  <a:srgbClr val="4B4B4B"/>
                </a:solidFill>
                <a:latin typeface="Arial" pitchFamily="34" charset="0"/>
              </a:defRPr>
            </a:lvl4pPr>
            <a:lvl5pPr marL="1447800" indent="-228600" eaLnBrk="0" hangingPunct="0">
              <a:spcBef>
                <a:spcPct val="20000"/>
              </a:spcBef>
              <a:spcAft>
                <a:spcPct val="20000"/>
              </a:spcAft>
              <a:buClr>
                <a:schemeClr val="hlink"/>
              </a:buClr>
              <a:buChar char="•"/>
              <a:defRPr sz="2200">
                <a:solidFill>
                  <a:srgbClr val="4B4B4B"/>
                </a:solidFill>
                <a:latin typeface="Arial" pitchFamily="34" charset="0"/>
              </a:defRPr>
            </a:lvl5pPr>
            <a:lvl6pPr marL="1905000" indent="-228600" eaLnBrk="0" fontAlgn="base" hangingPunct="0">
              <a:spcBef>
                <a:spcPct val="20000"/>
              </a:spcBef>
              <a:spcAft>
                <a:spcPct val="20000"/>
              </a:spcAft>
              <a:buClr>
                <a:schemeClr val="hlink"/>
              </a:buClr>
              <a:buChar char="•"/>
              <a:defRPr sz="2200">
                <a:solidFill>
                  <a:srgbClr val="4B4B4B"/>
                </a:solidFill>
                <a:latin typeface="Arial" pitchFamily="34" charset="0"/>
              </a:defRPr>
            </a:lvl6pPr>
            <a:lvl7pPr marL="2362200" indent="-228600" eaLnBrk="0" fontAlgn="base" hangingPunct="0">
              <a:spcBef>
                <a:spcPct val="20000"/>
              </a:spcBef>
              <a:spcAft>
                <a:spcPct val="20000"/>
              </a:spcAft>
              <a:buClr>
                <a:schemeClr val="hlink"/>
              </a:buClr>
              <a:buChar char="•"/>
              <a:defRPr sz="2200">
                <a:solidFill>
                  <a:srgbClr val="4B4B4B"/>
                </a:solidFill>
                <a:latin typeface="Arial" pitchFamily="34" charset="0"/>
              </a:defRPr>
            </a:lvl7pPr>
            <a:lvl8pPr marL="2819400" indent="-228600" eaLnBrk="0" fontAlgn="base" hangingPunct="0">
              <a:spcBef>
                <a:spcPct val="20000"/>
              </a:spcBef>
              <a:spcAft>
                <a:spcPct val="20000"/>
              </a:spcAft>
              <a:buClr>
                <a:schemeClr val="hlink"/>
              </a:buClr>
              <a:buChar char="•"/>
              <a:defRPr sz="2200">
                <a:solidFill>
                  <a:srgbClr val="4B4B4B"/>
                </a:solidFill>
                <a:latin typeface="Arial" pitchFamily="34" charset="0"/>
              </a:defRPr>
            </a:lvl8pPr>
            <a:lvl9pPr marL="3276600" indent="-228600" eaLnBrk="0" fontAlgn="base" hangingPunct="0">
              <a:spcBef>
                <a:spcPct val="20000"/>
              </a:spcBef>
              <a:spcAft>
                <a:spcPct val="20000"/>
              </a:spcAft>
              <a:buClr>
                <a:schemeClr val="hlink"/>
              </a:buClr>
              <a:buChar char="•"/>
              <a:defRPr sz="2200">
                <a:solidFill>
                  <a:srgbClr val="4B4B4B"/>
                </a:solidFill>
                <a:latin typeface="Arial" pitchFamily="34" charset="0"/>
              </a:defRPr>
            </a:lvl9pPr>
          </a:lstStyle>
          <a:p>
            <a:pPr marL="0" indent="0" eaLnBrk="1" hangingPunct="1">
              <a:lnSpc>
                <a:spcPct val="95000"/>
              </a:lnSpc>
              <a:spcAft>
                <a:spcPct val="0"/>
              </a:spcAft>
            </a:pPr>
            <a:r>
              <a:rPr lang="en-US" altLang="de-DE" sz="1200" dirty="0">
                <a:solidFill>
                  <a:schemeClr val="tx1"/>
                </a:solidFill>
                <a:latin typeface="+mn-lt"/>
                <a:ea typeface="+mn-lt"/>
                <a:cs typeface="+mn-lt"/>
                <a:sym typeface="+mn-lt"/>
              </a:rPr>
              <a:t>How well can the leadership team set the tone and make the necessary decisions?</a:t>
            </a:r>
          </a:p>
        </p:txBody>
      </p:sp>
      <p:sp>
        <p:nvSpPr>
          <p:cNvPr id="13" name="Text Box 8">
            <a:extLst>
              <a:ext uri="{FF2B5EF4-FFF2-40B4-BE49-F238E27FC236}">
                <a16:creationId xmlns:a16="http://schemas.microsoft.com/office/drawing/2014/main" id="{56EFF729-7533-2E10-0114-6F3A1F66BF04}"/>
              </a:ext>
            </a:extLst>
          </p:cNvPr>
          <p:cNvSpPr txBox="1">
            <a:spLocks noChangeArrowheads="1"/>
          </p:cNvSpPr>
          <p:nvPr/>
        </p:nvSpPr>
        <p:spPr bwMode="auto">
          <a:xfrm>
            <a:off x="2489063" y="3920713"/>
            <a:ext cx="2797172" cy="35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marL="231775" indent="-231775" eaLnBrk="0" hangingPunct="0">
              <a:spcBef>
                <a:spcPct val="25000"/>
              </a:spcBef>
              <a:spcAft>
                <a:spcPct val="20000"/>
              </a:spcAft>
              <a:defRPr sz="2700" b="1">
                <a:solidFill>
                  <a:srgbClr val="4B4B4B"/>
                </a:solidFill>
                <a:latin typeface="Arial" pitchFamily="34" charset="0"/>
              </a:defRPr>
            </a:lvl1pPr>
            <a:lvl2pPr marL="417513" indent="-314325" eaLnBrk="0" hangingPunct="0">
              <a:spcBef>
                <a:spcPct val="25000"/>
              </a:spcBef>
              <a:spcAft>
                <a:spcPct val="20000"/>
              </a:spcAft>
              <a:buClr>
                <a:schemeClr val="hlink"/>
              </a:buClr>
              <a:buSzPct val="70000"/>
              <a:buFont typeface="Wingdings" pitchFamily="2" charset="2"/>
              <a:buChar char="l"/>
              <a:defRPr sz="2500">
                <a:solidFill>
                  <a:srgbClr val="4B4B4B"/>
                </a:solidFill>
                <a:latin typeface="Arial" pitchFamily="34" charset="0"/>
              </a:defRPr>
            </a:lvl2pPr>
            <a:lvl3pPr marL="785813" indent="-227013" eaLnBrk="0" hangingPunct="0">
              <a:spcBef>
                <a:spcPct val="20000"/>
              </a:spcBef>
              <a:spcAft>
                <a:spcPct val="20000"/>
              </a:spcAft>
              <a:buClr>
                <a:srgbClr val="687DB0"/>
              </a:buClr>
              <a:buSzPct val="65000"/>
              <a:buFont typeface="Wingdings" pitchFamily="2" charset="2"/>
              <a:buChar char="Ø"/>
              <a:defRPr sz="2200">
                <a:solidFill>
                  <a:srgbClr val="4B4B4B"/>
                </a:solidFill>
                <a:latin typeface="Arial" pitchFamily="34" charset="0"/>
              </a:defRPr>
            </a:lvl3pPr>
            <a:lvl4pPr marL="1117600" indent="-228600" eaLnBrk="0" hangingPunct="0">
              <a:spcBef>
                <a:spcPct val="20000"/>
              </a:spcBef>
              <a:spcAft>
                <a:spcPct val="20000"/>
              </a:spcAft>
              <a:buClr>
                <a:schemeClr val="hlink"/>
              </a:buClr>
              <a:buChar char="•"/>
              <a:defRPr sz="2200">
                <a:solidFill>
                  <a:srgbClr val="4B4B4B"/>
                </a:solidFill>
                <a:latin typeface="Arial" pitchFamily="34" charset="0"/>
              </a:defRPr>
            </a:lvl4pPr>
            <a:lvl5pPr marL="1447800" indent="-228600" eaLnBrk="0" hangingPunct="0">
              <a:spcBef>
                <a:spcPct val="20000"/>
              </a:spcBef>
              <a:spcAft>
                <a:spcPct val="20000"/>
              </a:spcAft>
              <a:buClr>
                <a:schemeClr val="hlink"/>
              </a:buClr>
              <a:buChar char="•"/>
              <a:defRPr sz="2200">
                <a:solidFill>
                  <a:srgbClr val="4B4B4B"/>
                </a:solidFill>
                <a:latin typeface="Arial" pitchFamily="34" charset="0"/>
              </a:defRPr>
            </a:lvl5pPr>
            <a:lvl6pPr marL="1905000" indent="-228600" eaLnBrk="0" fontAlgn="base" hangingPunct="0">
              <a:spcBef>
                <a:spcPct val="20000"/>
              </a:spcBef>
              <a:spcAft>
                <a:spcPct val="20000"/>
              </a:spcAft>
              <a:buClr>
                <a:schemeClr val="hlink"/>
              </a:buClr>
              <a:buChar char="•"/>
              <a:defRPr sz="2200">
                <a:solidFill>
                  <a:srgbClr val="4B4B4B"/>
                </a:solidFill>
                <a:latin typeface="Arial" pitchFamily="34" charset="0"/>
              </a:defRPr>
            </a:lvl6pPr>
            <a:lvl7pPr marL="2362200" indent="-228600" eaLnBrk="0" fontAlgn="base" hangingPunct="0">
              <a:spcBef>
                <a:spcPct val="20000"/>
              </a:spcBef>
              <a:spcAft>
                <a:spcPct val="20000"/>
              </a:spcAft>
              <a:buClr>
                <a:schemeClr val="hlink"/>
              </a:buClr>
              <a:buChar char="•"/>
              <a:defRPr sz="2200">
                <a:solidFill>
                  <a:srgbClr val="4B4B4B"/>
                </a:solidFill>
                <a:latin typeface="Arial" pitchFamily="34" charset="0"/>
              </a:defRPr>
            </a:lvl7pPr>
            <a:lvl8pPr marL="2819400" indent="-228600" eaLnBrk="0" fontAlgn="base" hangingPunct="0">
              <a:spcBef>
                <a:spcPct val="20000"/>
              </a:spcBef>
              <a:spcAft>
                <a:spcPct val="20000"/>
              </a:spcAft>
              <a:buClr>
                <a:schemeClr val="hlink"/>
              </a:buClr>
              <a:buChar char="•"/>
              <a:defRPr sz="2200">
                <a:solidFill>
                  <a:srgbClr val="4B4B4B"/>
                </a:solidFill>
                <a:latin typeface="Arial" pitchFamily="34" charset="0"/>
              </a:defRPr>
            </a:lvl8pPr>
            <a:lvl9pPr marL="3276600" indent="-228600" eaLnBrk="0" fontAlgn="base" hangingPunct="0">
              <a:spcBef>
                <a:spcPct val="20000"/>
              </a:spcBef>
              <a:spcAft>
                <a:spcPct val="20000"/>
              </a:spcAft>
              <a:buClr>
                <a:schemeClr val="hlink"/>
              </a:buClr>
              <a:buChar char="•"/>
              <a:defRPr sz="2200">
                <a:solidFill>
                  <a:srgbClr val="4B4B4B"/>
                </a:solidFill>
                <a:latin typeface="Arial" pitchFamily="34" charset="0"/>
              </a:defRPr>
            </a:lvl9pPr>
          </a:lstStyle>
          <a:p>
            <a:pPr marL="0" indent="0" eaLnBrk="1" hangingPunct="1">
              <a:lnSpc>
                <a:spcPct val="95000"/>
              </a:lnSpc>
              <a:spcAft>
                <a:spcPct val="0"/>
              </a:spcAft>
            </a:pPr>
            <a:r>
              <a:rPr lang="en-US" altLang="de-DE" sz="1200" dirty="0">
                <a:solidFill>
                  <a:schemeClr val="tx1"/>
                </a:solidFill>
                <a:latin typeface="+mn-lt"/>
                <a:ea typeface="+mn-lt"/>
                <a:cs typeface="+mn-lt"/>
                <a:sym typeface="+mn-lt"/>
              </a:rPr>
              <a:t>How efficient is the organization in exploiting knowledge and leveraging potential?</a:t>
            </a:r>
          </a:p>
        </p:txBody>
      </p:sp>
      <p:sp>
        <p:nvSpPr>
          <p:cNvPr id="14" name="Text Box 9">
            <a:extLst>
              <a:ext uri="{FF2B5EF4-FFF2-40B4-BE49-F238E27FC236}">
                <a16:creationId xmlns:a16="http://schemas.microsoft.com/office/drawing/2014/main" id="{D1F3C210-784E-7F73-4DE0-5A247FECABF3}"/>
              </a:ext>
            </a:extLst>
          </p:cNvPr>
          <p:cNvSpPr txBox="1">
            <a:spLocks noChangeArrowheads="1"/>
          </p:cNvSpPr>
          <p:nvPr/>
        </p:nvSpPr>
        <p:spPr bwMode="auto">
          <a:xfrm>
            <a:off x="2489064" y="5248116"/>
            <a:ext cx="2797172" cy="17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marL="231775" indent="-231775" eaLnBrk="0" hangingPunct="0">
              <a:spcBef>
                <a:spcPct val="25000"/>
              </a:spcBef>
              <a:spcAft>
                <a:spcPct val="20000"/>
              </a:spcAft>
              <a:defRPr sz="2700" b="1">
                <a:solidFill>
                  <a:srgbClr val="4B4B4B"/>
                </a:solidFill>
                <a:latin typeface="Arial" pitchFamily="34" charset="0"/>
              </a:defRPr>
            </a:lvl1pPr>
            <a:lvl2pPr marL="417513" indent="-314325" eaLnBrk="0" hangingPunct="0">
              <a:spcBef>
                <a:spcPct val="25000"/>
              </a:spcBef>
              <a:spcAft>
                <a:spcPct val="20000"/>
              </a:spcAft>
              <a:buClr>
                <a:schemeClr val="hlink"/>
              </a:buClr>
              <a:buSzPct val="70000"/>
              <a:buFont typeface="Wingdings" pitchFamily="2" charset="2"/>
              <a:buChar char="l"/>
              <a:defRPr sz="2500">
                <a:solidFill>
                  <a:srgbClr val="4B4B4B"/>
                </a:solidFill>
                <a:latin typeface="Arial" pitchFamily="34" charset="0"/>
              </a:defRPr>
            </a:lvl2pPr>
            <a:lvl3pPr marL="785813" indent="-227013" eaLnBrk="0" hangingPunct="0">
              <a:spcBef>
                <a:spcPct val="20000"/>
              </a:spcBef>
              <a:spcAft>
                <a:spcPct val="20000"/>
              </a:spcAft>
              <a:buClr>
                <a:srgbClr val="687DB0"/>
              </a:buClr>
              <a:buSzPct val="65000"/>
              <a:buFont typeface="Wingdings" pitchFamily="2" charset="2"/>
              <a:buChar char="Ø"/>
              <a:defRPr sz="2200">
                <a:solidFill>
                  <a:srgbClr val="4B4B4B"/>
                </a:solidFill>
                <a:latin typeface="Arial" pitchFamily="34" charset="0"/>
              </a:defRPr>
            </a:lvl3pPr>
            <a:lvl4pPr marL="1117600" indent="-228600" eaLnBrk="0" hangingPunct="0">
              <a:spcBef>
                <a:spcPct val="20000"/>
              </a:spcBef>
              <a:spcAft>
                <a:spcPct val="20000"/>
              </a:spcAft>
              <a:buClr>
                <a:schemeClr val="hlink"/>
              </a:buClr>
              <a:buChar char="•"/>
              <a:defRPr sz="2200">
                <a:solidFill>
                  <a:srgbClr val="4B4B4B"/>
                </a:solidFill>
                <a:latin typeface="Arial" pitchFamily="34" charset="0"/>
              </a:defRPr>
            </a:lvl4pPr>
            <a:lvl5pPr marL="1447800" indent="-228600" eaLnBrk="0" hangingPunct="0">
              <a:spcBef>
                <a:spcPct val="20000"/>
              </a:spcBef>
              <a:spcAft>
                <a:spcPct val="20000"/>
              </a:spcAft>
              <a:buClr>
                <a:schemeClr val="hlink"/>
              </a:buClr>
              <a:buChar char="•"/>
              <a:defRPr sz="2200">
                <a:solidFill>
                  <a:srgbClr val="4B4B4B"/>
                </a:solidFill>
                <a:latin typeface="Arial" pitchFamily="34" charset="0"/>
              </a:defRPr>
            </a:lvl5pPr>
            <a:lvl6pPr marL="1905000" indent="-228600" eaLnBrk="0" fontAlgn="base" hangingPunct="0">
              <a:spcBef>
                <a:spcPct val="20000"/>
              </a:spcBef>
              <a:spcAft>
                <a:spcPct val="20000"/>
              </a:spcAft>
              <a:buClr>
                <a:schemeClr val="hlink"/>
              </a:buClr>
              <a:buChar char="•"/>
              <a:defRPr sz="2200">
                <a:solidFill>
                  <a:srgbClr val="4B4B4B"/>
                </a:solidFill>
                <a:latin typeface="Arial" pitchFamily="34" charset="0"/>
              </a:defRPr>
            </a:lvl6pPr>
            <a:lvl7pPr marL="2362200" indent="-228600" eaLnBrk="0" fontAlgn="base" hangingPunct="0">
              <a:spcBef>
                <a:spcPct val="20000"/>
              </a:spcBef>
              <a:spcAft>
                <a:spcPct val="20000"/>
              </a:spcAft>
              <a:buClr>
                <a:schemeClr val="hlink"/>
              </a:buClr>
              <a:buChar char="•"/>
              <a:defRPr sz="2200">
                <a:solidFill>
                  <a:srgbClr val="4B4B4B"/>
                </a:solidFill>
                <a:latin typeface="Arial" pitchFamily="34" charset="0"/>
              </a:defRPr>
            </a:lvl7pPr>
            <a:lvl8pPr marL="2819400" indent="-228600" eaLnBrk="0" fontAlgn="base" hangingPunct="0">
              <a:spcBef>
                <a:spcPct val="20000"/>
              </a:spcBef>
              <a:spcAft>
                <a:spcPct val="20000"/>
              </a:spcAft>
              <a:buClr>
                <a:schemeClr val="hlink"/>
              </a:buClr>
              <a:buChar char="•"/>
              <a:defRPr sz="2200">
                <a:solidFill>
                  <a:srgbClr val="4B4B4B"/>
                </a:solidFill>
                <a:latin typeface="Arial" pitchFamily="34" charset="0"/>
              </a:defRPr>
            </a:lvl8pPr>
            <a:lvl9pPr marL="3276600" indent="-228600" eaLnBrk="0" fontAlgn="base" hangingPunct="0">
              <a:spcBef>
                <a:spcPct val="20000"/>
              </a:spcBef>
              <a:spcAft>
                <a:spcPct val="20000"/>
              </a:spcAft>
              <a:buClr>
                <a:schemeClr val="hlink"/>
              </a:buClr>
              <a:buChar char="•"/>
              <a:defRPr sz="2200">
                <a:solidFill>
                  <a:srgbClr val="4B4B4B"/>
                </a:solidFill>
                <a:latin typeface="Arial" pitchFamily="34" charset="0"/>
              </a:defRPr>
            </a:lvl9pPr>
          </a:lstStyle>
          <a:p>
            <a:pPr marL="0" indent="0" eaLnBrk="1" hangingPunct="1">
              <a:lnSpc>
                <a:spcPct val="95000"/>
              </a:lnSpc>
              <a:spcAft>
                <a:spcPct val="0"/>
              </a:spcAft>
            </a:pPr>
            <a:r>
              <a:rPr lang="en-US" altLang="de-DE" sz="1200" dirty="0">
                <a:solidFill>
                  <a:schemeClr val="tx1"/>
                </a:solidFill>
                <a:latin typeface="+mn-lt"/>
                <a:ea typeface="+mn-lt"/>
                <a:cs typeface="+mn-lt"/>
                <a:sym typeface="+mn-lt"/>
              </a:rPr>
              <a:t>How disciplined is the organization? </a:t>
            </a:r>
          </a:p>
        </p:txBody>
      </p:sp>
      <p:sp>
        <p:nvSpPr>
          <p:cNvPr id="16" name="Rectangle 15">
            <a:extLst>
              <a:ext uri="{FF2B5EF4-FFF2-40B4-BE49-F238E27FC236}">
                <a16:creationId xmlns:a16="http://schemas.microsoft.com/office/drawing/2014/main" id="{8365E99B-6772-DA01-E9FE-478EEACC4674}"/>
              </a:ext>
            </a:extLst>
          </p:cNvPr>
          <p:cNvSpPr/>
          <p:nvPr/>
        </p:nvSpPr>
        <p:spPr>
          <a:xfrm>
            <a:off x="5424206" y="2271564"/>
            <a:ext cx="4403187" cy="1136650"/>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92F3228-474F-3482-3524-3CA0A51988D5}"/>
              </a:ext>
            </a:extLst>
          </p:cNvPr>
          <p:cNvSpPr/>
          <p:nvPr/>
        </p:nvSpPr>
        <p:spPr>
          <a:xfrm>
            <a:off x="5424206" y="2271564"/>
            <a:ext cx="1265352" cy="113665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Leadership</a:t>
            </a:r>
          </a:p>
        </p:txBody>
      </p:sp>
      <p:sp>
        <p:nvSpPr>
          <p:cNvPr id="19" name="Rectangle 18">
            <a:extLst>
              <a:ext uri="{FF2B5EF4-FFF2-40B4-BE49-F238E27FC236}">
                <a16:creationId xmlns:a16="http://schemas.microsoft.com/office/drawing/2014/main" id="{F8BEC951-A180-D88E-BAC6-1E1CCDC07BCE}"/>
              </a:ext>
            </a:extLst>
          </p:cNvPr>
          <p:cNvSpPr/>
          <p:nvPr/>
        </p:nvSpPr>
        <p:spPr>
          <a:xfrm>
            <a:off x="5424206" y="3509366"/>
            <a:ext cx="4403187" cy="113665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880B38B-3AE9-6EA1-00BC-B905121EF289}"/>
              </a:ext>
            </a:extLst>
          </p:cNvPr>
          <p:cNvSpPr/>
          <p:nvPr/>
        </p:nvSpPr>
        <p:spPr>
          <a:xfrm>
            <a:off x="5424206" y="3509366"/>
            <a:ext cx="1265352" cy="1136650"/>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Organization</a:t>
            </a:r>
          </a:p>
        </p:txBody>
      </p:sp>
      <p:sp>
        <p:nvSpPr>
          <p:cNvPr id="21" name="Rectangle 20">
            <a:extLst>
              <a:ext uri="{FF2B5EF4-FFF2-40B4-BE49-F238E27FC236}">
                <a16:creationId xmlns:a16="http://schemas.microsoft.com/office/drawing/2014/main" id="{530A98C6-8F10-9515-C7CD-6C152C88A82A}"/>
              </a:ext>
            </a:extLst>
          </p:cNvPr>
          <p:cNvSpPr/>
          <p:nvPr/>
        </p:nvSpPr>
        <p:spPr>
          <a:xfrm>
            <a:off x="5424206" y="4763590"/>
            <a:ext cx="4403187" cy="1136650"/>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2E081BC-2600-B25E-1DC2-BA78E1C5FF71}"/>
              </a:ext>
            </a:extLst>
          </p:cNvPr>
          <p:cNvSpPr/>
          <p:nvPr/>
        </p:nvSpPr>
        <p:spPr>
          <a:xfrm>
            <a:off x="5424206" y="4763590"/>
            <a:ext cx="1265352" cy="113665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Processes</a:t>
            </a:r>
          </a:p>
        </p:txBody>
      </p:sp>
    </p:spTree>
    <p:extLst>
      <p:ext uri="{BB962C8B-B14F-4D97-AF65-F5344CB8AC3E}">
        <p14:creationId xmlns:p14="http://schemas.microsoft.com/office/powerpoint/2010/main" val="345658699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7A32FC20-9D41-C97D-66E7-DAC50854DEE7}"/>
              </a:ext>
            </a:extLst>
          </p:cNvPr>
          <p:cNvSpPr txBox="1">
            <a:spLocks/>
          </p:cNvSpPr>
          <p:nvPr/>
        </p:nvSpPr>
        <p:spPr>
          <a:xfrm>
            <a:off x="4042354" y="1880675"/>
            <a:ext cx="252000" cy="252000"/>
          </a:xfrm>
          <a:prstGeom prst="ellipse">
            <a:avLst/>
          </a:prstGeom>
          <a:solidFill>
            <a:schemeClr val="accent1"/>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1</a:t>
            </a:r>
          </a:p>
        </p:txBody>
      </p:sp>
      <p:sp>
        <p:nvSpPr>
          <p:cNvPr id="7" name="Textplatzhalter 2">
            <a:extLst>
              <a:ext uri="{FF2B5EF4-FFF2-40B4-BE49-F238E27FC236}">
                <a16:creationId xmlns:a16="http://schemas.microsoft.com/office/drawing/2014/main" id="{A0DB3981-BA1B-CEB0-40FA-F323D43E43DC}"/>
              </a:ext>
            </a:extLst>
          </p:cNvPr>
          <p:cNvSpPr txBox="1">
            <a:spLocks/>
          </p:cNvSpPr>
          <p:nvPr/>
        </p:nvSpPr>
        <p:spPr>
          <a:xfrm>
            <a:off x="4364321" y="1844675"/>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Understanding of Your Situation</a:t>
            </a:r>
          </a:p>
        </p:txBody>
      </p:sp>
      <p:sp>
        <p:nvSpPr>
          <p:cNvPr id="8" name="Espace réservé du texte 8">
            <a:extLst>
              <a:ext uri="{FF2B5EF4-FFF2-40B4-BE49-F238E27FC236}">
                <a16:creationId xmlns:a16="http://schemas.microsoft.com/office/drawing/2014/main" id="{3D367CB9-B2D4-0197-FD1E-35DB59A57427}"/>
              </a:ext>
            </a:extLst>
          </p:cNvPr>
          <p:cNvSpPr txBox="1">
            <a:spLocks/>
          </p:cNvSpPr>
          <p:nvPr/>
        </p:nvSpPr>
        <p:spPr>
          <a:xfrm>
            <a:off x="4042354" y="2290874"/>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2</a:t>
            </a:r>
          </a:p>
        </p:txBody>
      </p:sp>
      <p:sp>
        <p:nvSpPr>
          <p:cNvPr id="9" name="Textplatzhalter 4">
            <a:extLst>
              <a:ext uri="{FF2B5EF4-FFF2-40B4-BE49-F238E27FC236}">
                <a16:creationId xmlns:a16="http://schemas.microsoft.com/office/drawing/2014/main" id="{357E297F-D8BB-69D9-837D-ECC44A66E93D}"/>
              </a:ext>
            </a:extLst>
          </p:cNvPr>
          <p:cNvSpPr txBox="1">
            <a:spLocks/>
          </p:cNvSpPr>
          <p:nvPr/>
        </p:nvSpPr>
        <p:spPr>
          <a:xfrm>
            <a:off x="4362152" y="2229653"/>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Solution and Risk Mitigation Approach – Overview</a:t>
            </a:r>
          </a:p>
        </p:txBody>
      </p:sp>
      <p:sp>
        <p:nvSpPr>
          <p:cNvPr id="10" name="Espace réservé du texte 8">
            <a:extLst>
              <a:ext uri="{FF2B5EF4-FFF2-40B4-BE49-F238E27FC236}">
                <a16:creationId xmlns:a16="http://schemas.microsoft.com/office/drawing/2014/main" id="{B55DAEC2-16D8-4944-5794-E2C18CB0A61C}"/>
              </a:ext>
            </a:extLst>
          </p:cNvPr>
          <p:cNvSpPr txBox="1">
            <a:spLocks/>
          </p:cNvSpPr>
          <p:nvPr/>
        </p:nvSpPr>
        <p:spPr>
          <a:xfrm>
            <a:off x="4042354" y="2689883"/>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dirty="0">
                <a:sym typeface="+mn-lt"/>
              </a:rPr>
              <a:t>3</a:t>
            </a:r>
          </a:p>
        </p:txBody>
      </p:sp>
      <p:sp>
        <p:nvSpPr>
          <p:cNvPr id="11" name="Textplatzhalter 6">
            <a:extLst>
              <a:ext uri="{FF2B5EF4-FFF2-40B4-BE49-F238E27FC236}">
                <a16:creationId xmlns:a16="http://schemas.microsoft.com/office/drawing/2014/main" id="{6BDD6DED-E9C5-B71C-BDC7-FCB5C2F80E11}"/>
              </a:ext>
            </a:extLst>
          </p:cNvPr>
          <p:cNvSpPr txBox="1">
            <a:spLocks/>
          </p:cNvSpPr>
          <p:nvPr/>
        </p:nvSpPr>
        <p:spPr>
          <a:xfrm>
            <a:off x="4362152" y="2458549"/>
            <a:ext cx="7289658" cy="2020063"/>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Components of the Solution Approach – Detail</a:t>
            </a:r>
          </a:p>
          <a:p>
            <a:pPr marL="457200" lvl="1" indent="0">
              <a:spcBef>
                <a:spcPts val="600"/>
              </a:spcBef>
              <a:buNone/>
              <a:tabLst>
                <a:tab pos="2960688" algn="l"/>
              </a:tabLst>
            </a:pPr>
            <a:r>
              <a:rPr lang="en-US" sz="1000" dirty="0">
                <a:ea typeface="+mn-lt"/>
                <a:cs typeface="+mn-lt"/>
                <a:sym typeface="+mn-lt"/>
              </a:rPr>
              <a:t>3.1. </a:t>
            </a:r>
            <a:r>
              <a:rPr lang="en-US" sz="1000" b="1" dirty="0"/>
              <a:t>Phase 1 </a:t>
            </a:r>
            <a:r>
              <a:rPr lang="en-US" sz="1000" dirty="0"/>
              <a:t>– Kick-Off and Data Analysis</a:t>
            </a:r>
            <a:r>
              <a:rPr lang="en-US" sz="1000" dirty="0">
                <a:ea typeface="+mn-lt"/>
                <a:cs typeface="+mn-lt"/>
                <a:sym typeface="+mn-lt"/>
              </a:rPr>
              <a:t>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3.2. </a:t>
            </a:r>
            <a:r>
              <a:rPr lang="en-US" sz="1000" b="1" dirty="0">
                <a:ea typeface="+mn-lt"/>
                <a:cs typeface="+mn-lt"/>
                <a:sym typeface="+mn-lt"/>
              </a:rPr>
              <a:t>Phase 2</a:t>
            </a:r>
            <a:r>
              <a:rPr lang="en-US" sz="1000" dirty="0">
                <a:ea typeface="+mn-lt"/>
                <a:cs typeface="+mn-lt"/>
                <a:sym typeface="+mn-lt"/>
              </a:rPr>
              <a:t> – Heat Map Risks	</a:t>
            </a:r>
          </a:p>
          <a:p>
            <a:pPr marL="457200" lvl="1" indent="0">
              <a:spcBef>
                <a:spcPts val="600"/>
              </a:spcBef>
              <a:buNone/>
              <a:tabLst>
                <a:tab pos="2960688" algn="l"/>
              </a:tabLst>
            </a:pPr>
            <a:r>
              <a:rPr lang="en-US" sz="1000" dirty="0">
                <a:ea typeface="+mn-lt"/>
                <a:cs typeface="+mn-lt"/>
                <a:sym typeface="+mn-lt"/>
              </a:rPr>
              <a:t>3.3. </a:t>
            </a:r>
            <a:r>
              <a:rPr lang="en-US" sz="1000" b="1" dirty="0">
                <a:ea typeface="+mn-lt"/>
                <a:cs typeface="+mn-lt"/>
                <a:sym typeface="+mn-lt"/>
              </a:rPr>
              <a:t>Phase 3</a:t>
            </a:r>
            <a:r>
              <a:rPr lang="en-US" sz="1000" dirty="0">
                <a:ea typeface="+mn-lt"/>
                <a:cs typeface="+mn-lt"/>
                <a:sym typeface="+mn-lt"/>
              </a:rPr>
              <a:t> – Leadership &amp; HSE Capabilities	</a:t>
            </a:r>
            <a:endParaRPr lang="en-US" sz="1000" dirty="0">
              <a:solidFill>
                <a:schemeClr val="bg1">
                  <a:lumMod val="65000"/>
                </a:schemeClr>
              </a:solidFill>
              <a:ea typeface="+mn-lt"/>
              <a:cs typeface="+mn-lt"/>
              <a:sym typeface="+mn-lt"/>
            </a:endParaRPr>
          </a:p>
          <a:p>
            <a:pPr marL="457200" lvl="1" indent="0">
              <a:spcBef>
                <a:spcPts val="600"/>
              </a:spcBef>
              <a:buNone/>
              <a:tabLst>
                <a:tab pos="2960688" algn="l"/>
              </a:tabLst>
            </a:pPr>
            <a:r>
              <a:rPr lang="en-US" sz="1000" dirty="0">
                <a:ea typeface="+mn-lt"/>
                <a:cs typeface="+mn-lt"/>
                <a:sym typeface="+mn-lt"/>
              </a:rPr>
              <a:t>3.4. </a:t>
            </a:r>
            <a:r>
              <a:rPr lang="en-US" sz="1000" b="1" dirty="0">
                <a:ea typeface="+mn-lt"/>
                <a:cs typeface="+mn-lt"/>
                <a:sym typeface="+mn-lt"/>
              </a:rPr>
              <a:t>Phase 4</a:t>
            </a:r>
            <a:r>
              <a:rPr lang="en-US" sz="1000" dirty="0">
                <a:ea typeface="+mn-lt"/>
                <a:cs typeface="+mn-lt"/>
                <a:sym typeface="+mn-lt"/>
              </a:rPr>
              <a:t> – Cultural Maturity	</a:t>
            </a:r>
          </a:p>
          <a:p>
            <a:pPr marL="457200" lvl="1" indent="0">
              <a:spcBef>
                <a:spcPts val="600"/>
              </a:spcBef>
              <a:buNone/>
              <a:tabLst>
                <a:tab pos="2960688" algn="l"/>
              </a:tabLst>
            </a:pPr>
            <a:r>
              <a:rPr lang="en-US" sz="1000" dirty="0">
                <a:ea typeface="+mn-lt"/>
                <a:cs typeface="+mn-lt"/>
                <a:sym typeface="+mn-lt"/>
              </a:rPr>
              <a:t>3.5. </a:t>
            </a:r>
            <a:r>
              <a:rPr lang="en-US" sz="1000" b="1" dirty="0">
                <a:ea typeface="+mn-lt"/>
                <a:cs typeface="+mn-lt"/>
                <a:sym typeface="+mn-lt"/>
              </a:rPr>
              <a:t>Reporting and Usability </a:t>
            </a:r>
            <a:r>
              <a:rPr lang="en-US" sz="1000" dirty="0">
                <a:ea typeface="+mn-lt"/>
                <a:cs typeface="+mn-lt"/>
                <a:sym typeface="+mn-lt"/>
              </a:rPr>
              <a:t>– </a:t>
            </a:r>
            <a:r>
              <a:rPr lang="en-US" sz="1000" dirty="0"/>
              <a:t>Consolidation for E.ON HSE Governance</a:t>
            </a:r>
            <a:endParaRPr lang="en-US" sz="1000" dirty="0">
              <a:ea typeface="+mn-lt"/>
              <a:cs typeface="+mn-lt"/>
              <a:sym typeface="+mn-lt"/>
            </a:endParaRPr>
          </a:p>
          <a:p>
            <a:pPr marL="457200" lvl="1" indent="0">
              <a:spcBef>
                <a:spcPts val="600"/>
              </a:spcBef>
              <a:buNone/>
              <a:tabLst>
                <a:tab pos="2960688" algn="l"/>
              </a:tabLst>
            </a:pPr>
            <a:r>
              <a:rPr lang="en-US" sz="1000" dirty="0">
                <a:ea typeface="+mn-lt"/>
                <a:cs typeface="+mn-lt"/>
                <a:sym typeface="+mn-lt"/>
              </a:rPr>
              <a:t>3.6. </a:t>
            </a:r>
            <a:r>
              <a:rPr lang="en-US" sz="1000" b="1" dirty="0">
                <a:ea typeface="+mn-lt"/>
                <a:cs typeface="+mn-lt"/>
                <a:sym typeface="+mn-lt"/>
              </a:rPr>
              <a:t>Summary of Activities &amp; Assumptions</a:t>
            </a:r>
            <a:r>
              <a:rPr lang="en-US" sz="1000" dirty="0">
                <a:ea typeface="+mn-lt"/>
                <a:cs typeface="+mn-lt"/>
                <a:sym typeface="+mn-lt"/>
              </a:rPr>
              <a:t>	</a:t>
            </a:r>
            <a:endParaRPr lang="en-US" sz="1200" dirty="0">
              <a:solidFill>
                <a:schemeClr val="bg1">
                  <a:lumMod val="65000"/>
                </a:schemeClr>
              </a:solidFill>
              <a:ea typeface="+mn-lt"/>
              <a:cs typeface="+mn-lt"/>
              <a:sym typeface="+mn-lt"/>
            </a:endParaRPr>
          </a:p>
        </p:txBody>
      </p:sp>
      <p:sp>
        <p:nvSpPr>
          <p:cNvPr id="12" name="Espace réservé du texte 16">
            <a:extLst>
              <a:ext uri="{FF2B5EF4-FFF2-40B4-BE49-F238E27FC236}">
                <a16:creationId xmlns:a16="http://schemas.microsoft.com/office/drawing/2014/main" id="{45BAFFE5-9912-D1DB-4090-25CC16E23EB1}"/>
              </a:ext>
            </a:extLst>
          </p:cNvPr>
          <p:cNvSpPr txBox="1">
            <a:spLocks/>
          </p:cNvSpPr>
          <p:nvPr/>
        </p:nvSpPr>
        <p:spPr>
          <a:xfrm>
            <a:off x="4042354" y="4387591"/>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1"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dirty="0">
                <a:latin typeface="+mn-lt"/>
                <a:ea typeface="+mn-lt"/>
                <a:cs typeface="+mn-lt"/>
                <a:sym typeface="+mn-lt"/>
              </a:rPr>
              <a:t>4</a:t>
            </a:r>
          </a:p>
        </p:txBody>
      </p:sp>
      <p:sp>
        <p:nvSpPr>
          <p:cNvPr id="13" name="Textplatzhalter 8">
            <a:extLst>
              <a:ext uri="{FF2B5EF4-FFF2-40B4-BE49-F238E27FC236}">
                <a16:creationId xmlns:a16="http://schemas.microsoft.com/office/drawing/2014/main" id="{80EC481F-4250-11C5-BA46-BF1F2B7FB720}"/>
              </a:ext>
            </a:extLst>
          </p:cNvPr>
          <p:cNvSpPr txBox="1">
            <a:spLocks/>
          </p:cNvSpPr>
          <p:nvPr/>
        </p:nvSpPr>
        <p:spPr>
          <a:xfrm>
            <a:off x="4362152" y="4398268"/>
            <a:ext cx="6582073" cy="111813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Our Program Setup – Flexible Proposal</a:t>
            </a:r>
          </a:p>
          <a:p>
            <a:pPr marL="457200" lvl="1" indent="0">
              <a:spcBef>
                <a:spcPts val="600"/>
              </a:spcBef>
              <a:buNone/>
            </a:pPr>
            <a:r>
              <a:rPr lang="en-US" sz="1000" dirty="0">
                <a:ea typeface="+mn-lt"/>
                <a:cs typeface="+mn-lt"/>
                <a:sym typeface="+mn-lt"/>
              </a:rPr>
              <a:t>4.1. Program Organization, Team, Team Experience</a:t>
            </a:r>
          </a:p>
          <a:p>
            <a:pPr marL="457200" lvl="1" indent="0">
              <a:spcBef>
                <a:spcPts val="600"/>
              </a:spcBef>
              <a:buNone/>
            </a:pPr>
            <a:r>
              <a:rPr lang="en-US" sz="1000" dirty="0">
                <a:ea typeface="+mn-lt"/>
                <a:cs typeface="+mn-lt"/>
                <a:sym typeface="+mn-lt"/>
              </a:rPr>
              <a:t>4.2. Planning</a:t>
            </a:r>
          </a:p>
          <a:p>
            <a:pPr marL="457200" lvl="1" indent="0">
              <a:spcBef>
                <a:spcPts val="600"/>
              </a:spcBef>
              <a:buNone/>
            </a:pPr>
            <a:r>
              <a:rPr lang="en-US" sz="1000" dirty="0">
                <a:ea typeface="+mn-lt"/>
                <a:cs typeface="+mn-lt"/>
                <a:sym typeface="+mn-lt"/>
              </a:rPr>
              <a:t>4.3. Commercial Aspects</a:t>
            </a:r>
          </a:p>
          <a:p>
            <a:pPr marL="457200" lvl="1" indent="0">
              <a:spcBef>
                <a:spcPts val="600"/>
              </a:spcBef>
              <a:buNone/>
            </a:pPr>
            <a:r>
              <a:rPr lang="en-US" sz="1000" dirty="0">
                <a:ea typeface="+mn-lt"/>
                <a:cs typeface="+mn-lt"/>
                <a:sym typeface="+mn-lt"/>
              </a:rPr>
              <a:t>4.4. CVs</a:t>
            </a:r>
          </a:p>
        </p:txBody>
      </p:sp>
      <p:sp>
        <p:nvSpPr>
          <p:cNvPr id="14" name="Espace réservé du texte 10">
            <a:extLst>
              <a:ext uri="{FF2B5EF4-FFF2-40B4-BE49-F238E27FC236}">
                <a16:creationId xmlns:a16="http://schemas.microsoft.com/office/drawing/2014/main" id="{2D643013-0AB8-6254-AEF3-CE8C41F54B82}"/>
              </a:ext>
            </a:extLst>
          </p:cNvPr>
          <p:cNvSpPr txBox="1">
            <a:spLocks/>
          </p:cNvSpPr>
          <p:nvPr/>
        </p:nvSpPr>
        <p:spPr>
          <a:xfrm>
            <a:off x="4042354" y="5559048"/>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1" dirty="0">
                <a:latin typeface="+mn-lt"/>
                <a:ea typeface="+mn-lt"/>
                <a:cs typeface="+mn-lt"/>
                <a:sym typeface="+mn-lt"/>
              </a:rPr>
              <a:t>5</a:t>
            </a:r>
          </a:p>
        </p:txBody>
      </p:sp>
      <p:sp>
        <p:nvSpPr>
          <p:cNvPr id="15" name="Textplatzhalter 12">
            <a:extLst>
              <a:ext uri="{FF2B5EF4-FFF2-40B4-BE49-F238E27FC236}">
                <a16:creationId xmlns:a16="http://schemas.microsoft.com/office/drawing/2014/main" id="{6E2D0529-B8C7-8794-DEC0-21A439EDC81B}"/>
              </a:ext>
            </a:extLst>
          </p:cNvPr>
          <p:cNvSpPr txBox="1">
            <a:spLocks/>
          </p:cNvSpPr>
          <p:nvPr/>
        </p:nvSpPr>
        <p:spPr>
          <a:xfrm>
            <a:off x="4362152" y="5487048"/>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References</a:t>
            </a:r>
          </a:p>
        </p:txBody>
      </p:sp>
      <p:sp>
        <p:nvSpPr>
          <p:cNvPr id="16" name="Espace réservé du texte 10">
            <a:extLst>
              <a:ext uri="{FF2B5EF4-FFF2-40B4-BE49-F238E27FC236}">
                <a16:creationId xmlns:a16="http://schemas.microsoft.com/office/drawing/2014/main" id="{43A425D4-81D0-EF09-B3B5-48C201CA6C22}"/>
              </a:ext>
            </a:extLst>
          </p:cNvPr>
          <p:cNvSpPr txBox="1">
            <a:spLocks/>
          </p:cNvSpPr>
          <p:nvPr/>
        </p:nvSpPr>
        <p:spPr>
          <a:xfrm>
            <a:off x="4042354" y="5913142"/>
            <a:ext cx="252000" cy="252000"/>
          </a:xfrm>
          <a:prstGeom prst="ellipse">
            <a:avLst/>
          </a:prstGeom>
          <a:solidFill>
            <a:schemeClr val="bg1">
              <a:lumMod val="65000"/>
            </a:schemeClr>
          </a:solidFill>
          <a:ln>
            <a:noFill/>
          </a:ln>
        </p:spPr>
        <p:txBody>
          <a:bodyPr lIns="72000" tIns="36000" rIns="72000" bIns="36000" anchor="ctr" anchorCtr="0"/>
          <a:lstStyle>
            <a:defPPr>
              <a:defRPr lang="en-US"/>
            </a:defPPr>
            <a:lvl1pPr marR="0" lvl="0" indent="0" algn="ctr"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rgbClr val="FFFFFF"/>
                </a:solidFill>
                <a:effectLst/>
                <a:uLnTx/>
                <a:uFillTx/>
                <a:latin typeface="Arial Narrow" panose="020B0606020202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1" dirty="0">
                <a:latin typeface="+mn-lt"/>
                <a:ea typeface="+mn-lt"/>
                <a:cs typeface="+mn-lt"/>
                <a:sym typeface="+mn-lt"/>
              </a:rPr>
              <a:t>6</a:t>
            </a:r>
          </a:p>
        </p:txBody>
      </p:sp>
      <p:sp>
        <p:nvSpPr>
          <p:cNvPr id="24" name="Textplatzhalter 12">
            <a:extLst>
              <a:ext uri="{FF2B5EF4-FFF2-40B4-BE49-F238E27FC236}">
                <a16:creationId xmlns:a16="http://schemas.microsoft.com/office/drawing/2014/main" id="{D99E1D47-4F6C-7272-6A31-2F73BC3BD0D4}"/>
              </a:ext>
            </a:extLst>
          </p:cNvPr>
          <p:cNvSpPr txBox="1">
            <a:spLocks/>
          </p:cNvSpPr>
          <p:nvPr/>
        </p:nvSpPr>
        <p:spPr>
          <a:xfrm>
            <a:off x="4362152" y="584114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Appendices</a:t>
            </a:r>
          </a:p>
        </p:txBody>
      </p:sp>
      <p:sp>
        <p:nvSpPr>
          <p:cNvPr id="2" name="Espace réservé du texte 5">
            <a:extLst>
              <a:ext uri="{FF2B5EF4-FFF2-40B4-BE49-F238E27FC236}">
                <a16:creationId xmlns:a16="http://schemas.microsoft.com/office/drawing/2014/main" id="{6852273F-79D8-8EB9-2EAF-D3717B903851}"/>
              </a:ext>
            </a:extLst>
          </p:cNvPr>
          <p:cNvSpPr txBox="1">
            <a:spLocks/>
          </p:cNvSpPr>
          <p:nvPr/>
        </p:nvSpPr>
        <p:spPr>
          <a:xfrm>
            <a:off x="4042354" y="1477302"/>
            <a:ext cx="252000" cy="252000"/>
          </a:xfrm>
          <a:prstGeom prst="ellipse">
            <a:avLst/>
          </a:prstGeom>
          <a:solidFill>
            <a:schemeClr val="bg1">
              <a:lumMod val="65000"/>
            </a:schemeClr>
          </a:solidFill>
          <a:ln>
            <a:noFill/>
          </a:ln>
        </p:spPr>
        <p:txBody>
          <a:bodyPr lIns="72000" tIns="36000" rIns="72000" bIns="36000" anchor="ctr" anchorCtr="0"/>
          <a:lstStyle>
            <a:defPPr>
              <a:defRPr lang="de-DE"/>
            </a:defPPr>
            <a:lvl1pPr marR="0" lvl="0" indent="0" algn="ctr" fontAlgn="auto">
              <a:lnSpc>
                <a:spcPct val="90000"/>
              </a:lnSpc>
              <a:spcBef>
                <a:spcPts val="1000"/>
              </a:spcBef>
              <a:spcAft>
                <a:spcPts val="0"/>
              </a:spcAft>
              <a:buClrTx/>
              <a:buSzTx/>
              <a:buFont typeface="Arial" panose="020B0604020202020204" pitchFamily="34" charset="0"/>
              <a:buNone/>
              <a:tabLst/>
              <a:defRPr kumimoji="0" sz="1200" b="1" i="0" u="none" strike="noStrike" cap="none" spc="0" normalizeH="0" baseline="0">
                <a:ln>
                  <a:noFill/>
                </a:ln>
                <a:solidFill>
                  <a:srgbClr val="FFFFFF"/>
                </a:solidFill>
                <a:effectLst/>
                <a:uLnTx/>
                <a:uFillTx/>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mn-lt"/>
              </a:rPr>
              <a:t>0</a:t>
            </a:r>
          </a:p>
        </p:txBody>
      </p:sp>
      <p:sp>
        <p:nvSpPr>
          <p:cNvPr id="3" name="Textplatzhalter 2">
            <a:extLst>
              <a:ext uri="{FF2B5EF4-FFF2-40B4-BE49-F238E27FC236}">
                <a16:creationId xmlns:a16="http://schemas.microsoft.com/office/drawing/2014/main" id="{3A1DF31B-8C84-A439-62DC-BFEFF73F3AD2}"/>
              </a:ext>
            </a:extLst>
          </p:cNvPr>
          <p:cNvSpPr txBox="1">
            <a:spLocks/>
          </p:cNvSpPr>
          <p:nvPr/>
        </p:nvSpPr>
        <p:spPr>
          <a:xfrm>
            <a:off x="4364321" y="1441302"/>
            <a:ext cx="6582073" cy="39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a typeface="+mn-lt"/>
                <a:cs typeface="+mn-lt"/>
                <a:sym typeface="+mn-lt"/>
              </a:rPr>
              <a:t>Management Summary</a:t>
            </a:r>
          </a:p>
        </p:txBody>
      </p:sp>
    </p:spTree>
    <p:extLst>
      <p:ext uri="{BB962C8B-B14F-4D97-AF65-F5344CB8AC3E}">
        <p14:creationId xmlns:p14="http://schemas.microsoft.com/office/powerpoint/2010/main" val="38656679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PPT_AGENDA_PRESENTATION_COLOR_TAG" val="#ED7D31"/>
  <p:tag name="POWER_USER_PPT_AGENDA_PRESENTATION_DIVIDERS_CHECKED_TAG" val="0"/>
  <p:tag name="POWER_USER_PPT_AGENDA_PRESENTATION_TABLE_OF_CONTENT_CHECKED_TAG" val="1"/>
  <p:tag name="POWER_USER_PPT_AGENDA_PRESENTATION_TITLE_TEXT_TAG" val="Agenda"/>
  <p:tag name="POWER_USER_PPT_AGENDA_PRESENTATION_SHOULD_CREATE_TABLE_OF_CONTENT_TAG" val="0"/>
  <p:tag name="POWER_USER_PPT_AGENDA_PRESENTATION_SHOW_SLIDE_NUMBERS_CHECKED_TAG" val="1"/>
  <p:tag name="POWER_USER_PPT_AGENDA_PRESENTATION_SHOW_SECTION_NUMBERS_CHECKED_TAG" val="1"/>
  <p:tag name="POWER_USER_PPT_AGENDA_PRESENTATION_SHOW_BREADSCRUMBS_CHECKED_TAG" val="0"/>
  <p:tag name="POWER_USER_PPT_AGENDA_PRESENTATION_TABLE_OF_CONTENT_STYLE_TAG" val="1"/>
  <p:tag name="POWER_USER_PPT_AGENDA_PRESENTATION_DIVIDERS_STYLE_TAG" val="POWER_USER_LAYOUT_DIVIDER_PU_1"/>
  <p:tag name="POWER_USER_CONTEXTUAL_SHAPES_AGENDA_DESIGNER" val="{&quot;Divider1&quot;:{&quot;Title&quot;:{&quot;AutoShapeType&quot;:1,&quot;Visible&quot;:-1,&quot;LockAspectRatio&quot;:0,&quot;CanUpdateAdjustments&quot;:true,&quot;Adjustment1&quot;:-1.0,&quot;Adjustment2&quot;:-1.0,&quot;CanManagePosition&quot;:true,&quot;Left&quot;:240.0,&quot;Top&quot;:216.0,&quot;Width&quot;:700.0,&quot;Height&quot;:108.0,&quot;Rotation&quot;:-1.0,&quot;TextFrame2AutoSize&quot;:1,&quot;TextFrameMarginTop&quot;:0.0,&quot;TextFrameMarginLeft&quot;:0.0,&quot;TextFrameMarginRight&quot;:0.0,&quot;TextFrameMarginBottom&quot;:0.0,&quot;TextFrameWordWrap&quot;:-1,&quot;TextFrameTextRangeFontSize&quot;:30.0,&quot;TextFrameTextRangeFontColorHexa&quot;:&quot;#000000&quot;,&quot;TextFrameTextRangeFontBold&quot;:0,&quot;TextFrameTextRangeFontItalic&quot;:0,&quot;TextFrameTextRangeFontUnderline&quot;:0,&quot;TextFrameVerticalAnchor&quot;:1,&quot;TextFrameHorizontalAnchor&quot;:1,&quot;TextFrameTextRangeParagraphFormatBulletType&quot;:0,&quot;TextFrameTextRangeParagraphs1ParagraphFormatAlignment&quot;:1,&quot;FillVisible&quot;:0,&quot;FillForeColorHexa&quot;:null,&quot;FillTransparency&quot;:1.0,&quot;LineVisible&quot;:0,&quot;LineForeColorHexa&quot;:null,&quot;LineWeight&quot;:0.0,&quot;LineDashStyle&quot;:1,&quot;LineEndArrowheadStyle&quot;:1,&quot;LineBeginArrowheadStyle&quot;:1,&quot;ShouldSendToBack&quot;:false,&quot;NeedsApplyToAll&quot;:true},&quot;Number&quot;:{&quot;AutoShapeType&quot;:1,&quot;Visible&quot;:-1,&quot;LockAspectRatio&quot;:0,&quot;CanUpdateAdjustments&quot;:true,&quot;Adjustment1&quot;:-1.0,&quot;Adjustment2&quot;:-1.0,&quot;CanManagePosition&quot;:true,&quot;Left&quot;:115.2,&quot;Top&quot;:216.0,&quot;Width&quot;:81.0,&quot;Height&quot;:81.0,&quot;Rotation&quot;:-1.0,&quot;TextFrame2AutoSize&quot;:0,&quot;TextFrameMarginTop&quot;:0.0,&quot;TextFrameMarginLeft&quot;:0.0,&quot;TextFrameMarginRight&quot;:0.0,&quot;TextFrameMarginBottom&quot;:0.0,&quot;TextFrameWordWrap&quot;:0,&quot;TextFrameTextRangeFontSize&quot;:30.0,&quot;TextFrameTextRangeFontColorHexa&quot;:&quot;#FFFFFF&quot;,&quot;TextFrameTextRangeFontBold&quot;:0,&quot;TextFrameTextRangeFontItalic&quot;:0,&quot;TextFrameTextRangeFontUnderline&quot;:0,&quot;TextFrameVerticalAnchor&quot;:3,&quot;TextFrameHorizontalAnchor&quot;:2,&quot;TextFrameTextRangeParagraphFormatBulletType&quot;:0,&quot;TextFrameTextRangeParagraphs1ParagraphFormatAlignment&quot;:0,&quot;FillVisible&quot;:-1,&quot;FillForeColorHexa&quot;:&quot;#ED7D31&quot;,&quot;FillTransparency&quot;:0.0,&quot;LineVisible&quot;:0,&quot;LineForeColorHexa&quot;:null,&quot;LineWeight&quot;:0.0,&quot;LineDashStyle&quot;:1,&quot;LineEndArrowheadStyle&quot;:1,&quot;LineBeginArrowheadStyle&quot;:1,&quot;ShouldSendToBack&quot;:false,&quot;NeedsApplyToAll&quot;:true},&quot;Line&quot;:{&quot;AutoShapeType&quot;:1,&quot;Visible&quot;:-1,&quot;LockAspectRatio&quot;:0,&quot;CanUpdateAdjustments&quot;:true,&quot;Adjustment1&quot;:-1.0,&quot;Adjustment2&quot;:-1.0,&quot;CanManagePosition&quot;:true,&quot;Left&quot;:240.0,&quot;Top&quot;:331.0,&quot;Width&quot;:700.0,&quot;Height&quot;:0.0,&quot;Rotation&quot;:-1.0,&quot;TextFrame2AutoSize&quot;:0,&quot;TextFrameMarginTop&quot;:0.0,&quot;TextFrameMarginLeft&quot;:0.0,&quot;TextFrameMarginRight&quot;:0.0,&quot;TextFrameMarginBottom&quot;:0.0,&quot;TextFrameWordWrap&quot;:-1,&quot;TextFrameTextRangeFontSize&quot;:18.0,&quot;TextFrameTextRangeFontColorHexa&quot;:&quot;#000000&quot;,&quot;TextFrameTextRangeFontBold&quot;:0,&quot;TextFrameTextRangeFontItalic&quot;:0,&quot;TextFrameTextRangeFontUnderline&quot;:0,&quot;TextFrameVerticalAnchor&quot;:3,&quot;TextFrameHorizontalAnchor&quot;:1,&quot;TextFrameTextRangeParagraphFormatBulletType&quot;:0,&quot;TextFrameTextRangeParagraphs1ParagraphFormatAlignment&quot;:0,&quot;FillVisible&quot;:0,&quot;FillForeColorHexa&quot;:null,&quot;FillTransparency&quot;:0.0,&quot;LineVisible&quot;:-1,&quot;LineForeColorHexa&quot;:&quot;#ED7D31&quot;,&quot;LineWeight&quot;:0.0,&quot;LineDashStyle&quot;:1,&quot;LineEndArrowheadStyle&quot;:1,&quot;LineBeginArrowheadStyle&quot;:1,&quot;ShouldSendToBack&quot;:false,&quot;NeedsApplyToAll&quot;:false}},&quot;TableOfContent1&quot;:{&quot;MarginLeft&quot;:76.8,&quot;MarginRight&quot;:76.79999,&quot;MarginTop&quot;:86.4,&quot;MarginBottom&quot;:21.5999756,&quot;ShouldVerticalCenter&quot;:true,&quot;Title&quot;:{&quot;AutoShapeType&quot;:1,&quot;Visible&quot;:-1,&quot;LockAspectRatio&quot;:0,&quot;CanUpdateAdjustments&quot;:true,&quot;Adjustment1&quot;:-1.0,&quot;Adjustment2&quot;:-1.0,&quot;CanManagePosition&quot;:true,&quot;Left&quot;:76.8,&quot;Top&quot;:54.0,&quot;Width&quot;:768.0,&quot;Height&quot;:30.0,&quot;Rotation&quot;:0.0,&quot;TextFrame2AutoSize&quot;:0,&quot;TextFrameMarginTop&quot;:0.0,&quot;TextFrameMarginLeft&quot;:0.0,&quot;TextFrameMarginRight&quot;:0.0,&quot;TextFrameMarginBottom&quot;:0.0,&quot;TextFrameWordWrap&quot;:-1,&quot;TextFrameTextRangeFontSize&quot;:32.0,&quot;TextFrameTextRangeFontColorHexa&quot;:&quot;#000000&quot;,&quot;TextFrameTextRangeFontBold&quot;:0,&quot;TextFrameTextRangeFontItalic&quot;:0,&quot;TextFrameTextRangeFontUnderline&quot;:0,&quot;TextFrameVerticalAnchor&quot;:3,&quot;TextFrameHorizontalAnchor&quot;:1,&quot;TextFrameTextRangeParagraphFormatBulletType&quot;:0,&quot;TextFrameTextRangeParagraphs1ParagraphFormatAlignment&quot;:1,&quot;FillVisible&quot;:0,&quot;FillForeColorHexa&quot;:null,&quot;FillTransparency&quot;:1.0,&quot;LineVisible&quot;:0,&quot;LineForeColorHexa&quot;:null,&quot;LineWeight&quot;:0.0,&quot;LineDashStyle&quot;:1,&quot;LineEndArrowheadStyle&quot;:1,&quot;LineBeginArrowheadStyle&quot;:1,&quot;ShouldSendToBack&quot;:false,&quot;NeedsApplyToAll&quot;:true},&quot;SectionTitle&quot;:{&quot;Active&quot;:{&quot;AutoShapeType&quot;:1,&quot;Visible&quot;:-1,&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7.0,&quot;TextFrameMarginRight&quot;:0.0,&quot;TextFrameMarginBottom&quot;:0.0,&quot;TextFrameWordWrap&quot;:-1,&quot;TextFrameTextRangeFontSize&quot;:18.0,&quot;TextFrameTextRangeFontColorHexa&quot;:&quot;#FFFFFF&quot;,&quot;TextFrameTextRangeFontBold&quot;:0,&quot;TextFrameTextRangeFontItalic&quot;:0,&quot;TextFrameTextRangeFontUnderline&quot;:0,&quot;TextFrameVerticalAnchor&quot;:3,&quot;TextFrameHorizontalAnchor&quot;:1,&quot;TextFrameTextRangeParagraphFormatBulletType&quot;:0,&quot;TextFrameTextRangeParagraphs1ParagraphFormatAlignment&quot;:1,&quot;FillVisible&quot;:0,&quot;FillForeColorHexa&quot;:null,&quot;FillTransparency&quot;:0.0,&quot;LineVisible&quot;:0,&quot;LineForeColorHexa&quot;:null,&quot;LineWeight&quot;:0.0,&quot;LineDashStyle&quot;:1,&quot;LineEndArrowheadStyle&quot;:1,&quot;LineBeginArrowheadStyle&quot;:1,&quot;ShouldSendToBack&quot;:false,&quot;NeedsApplyToAll&quot;:false},&quot;Inactive&quot;:{&quot;AutoShapeType&quot;:1,&quot;Visible&quot;:-1,&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7.0,&quot;TextFrameMarginRight&quot;:0.0,&quot;TextFrameMarginBottom&quot;:0.0,&quot;TextFrameWordWrap&quot;:-1,&quot;TextFrameTextRangeFontSize&quot;:18.0,&quot;TextFrameTextRangeFontColorHexa&quot;:&quot;#000000&quot;,&quot;TextFrameTextRangeFontBold&quot;:0,&quot;TextFrameTextRangeFontItalic&quot;:0,&quot;TextFrameTextRangeFontUnderline&quot;:0,&quot;TextFrameVerticalAnchor&quot;:3,&quot;TextFrameHorizontalAnchor&quot;:1,&quot;TextFrameTextRangeParagraphFormatBulletType&quot;:0,&quot;TextFrameTextRangeParagraphs1ParagraphFormatAlignment&quot;:1,&quot;FillVisible&quot;:0,&quot;FillForeColorHexa&quot;:null,&quot;FillTransparency&quot;:0.0,&quot;LineVisible&quot;:0,&quot;LineForeColorHexa&quot;:null,&quot;LineWeight&quot;:0.0,&quot;LineDashStyle&quot;:1,&quot;LineEndArrowheadStyle&quot;:1,&quot;LineBeginArrowheadStyle&quot;:1,&quot;ShouldSendToBack&quot;:false,&quot;NeedsApplyToAll&quot;:false},&quot;CoverPage&quot;:{&quot;AutoShapeType&quot;:1,&quot;Visible&quot;:-1,&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7.0,&quot;TextFrameMarginRight&quot;:0.0,&quot;TextFrameMarginBottom&quot;:0.0,&quot;TextFrameWordWrap&quot;:-1,&quot;TextFrameTextRangeFontSize&quot;:18.0,&quot;TextFrameTextRangeFontColorHexa&quot;:&quot;#000000&quot;,&quot;TextFrameTextRangeFontBold&quot;:0,&quot;TextFrameTextRangeFontItalic&quot;:0,&quot;TextFrameTextRangeFontUnderline&quot;:0,&quot;TextFrameVerticalAnchor&quot;:3,&quot;TextFrameHorizontalAnchor&quot;:1,&quot;TextFrameTextRangeParagraphFormatBulletType&quot;:0,&quot;TextFrameTextRangeParagraphs1ParagraphFormatAlignment&quot;:1,&quot;FillVisible&quot;:0,&quot;FillForeColorHexa&quot;:null,&quot;FillTransparency&quot;:0.0,&quot;LineVisible&quot;:0,&quot;LineForeColorHexa&quot;:null,&quot;LineWeight&quot;:0.0,&quot;LineDashStyle&quot;:1,&quot;LineEndArrowheadStyle&quot;:1,&quot;LineBeginArrowheadStyle&quot;:1,&quot;ShouldSendToBack&quot;:false,&quot;NeedsApplyToAll&quot;:false}},&quot;Back&quot;:{&quot;Active&quot;:{&quot;AutoShapeType&quot;:1,&quot;Visible&quot;:-1,&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0.0,&quot;TextFrameMarginRight&quot;:0.0,&quot;TextFrameMarginBottom&quot;:0.0,&quot;TextFrameWordWrap&quot;:-1,&quot;TextFrameTextRangeFontSize&quot;:18.0,&quot;TextFrameTextRangeFontColorHexa&quot;:&quot;#000000&quot;,&quot;TextFrameTextRangeFontBold&quot;:0,&quot;TextFrameTextRangeFontItalic&quot;:0,&quot;TextFrameTextRangeFontUnderline&quot;:0,&quot;TextFrameVerticalAnchor&quot;:3,&quot;TextFrameHorizontalAnchor&quot;:1,&quot;TextFrameTextRangeParagraphFormatBulletType&quot;:0,&quot;TextFrameTextRangeParagraphs1ParagraphFormatAlignment&quot;:0,&quot;FillVisible&quot;:-1,&quot;FillForeColorHexa&quot;:&quot;#ED7D31&quot;,&quot;FillTransparency&quot;:0.0,&quot;LineVisible&quot;:0,&quot;LineForeColorHexa&quot;:null,&quot;LineWeight&quot;:0.0,&quot;LineDashStyle&quot;:1,&quot;LineEndArrowheadStyle&quot;:1,&quot;LineBeginArrowheadStyle&quot;:1,&quot;ShouldSendToBack&quot;:true,&quot;NeedsApplyToAll&quot;:false},&quot;Inactive&quot;:{&quot;AutoShapeType&quot;:1,&quot;Visible&quot;:0,&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0.0,&quot;TextFrameMarginRight&quot;:0.0,&quot;TextFrameMarginBottom&quot;:0.0,&quot;TextFrameWordWrap&quot;:-1,&quot;TextFrameTextRangeFontSize&quot;:18.0,&quot;TextFrameTextRangeFontColorHexa&quot;:null,&quot;TextFrameTextRangeFontBold&quot;:0,&quot;TextFrameTextRangeFontItalic&quot;:0,&quot;TextFrameTextRangeFontUnderline&quot;:0,&quot;TextFrameVerticalAnchor&quot;:3,&quot;TextFrameHorizontalAnchor&quot;:1,&quot;TextFrameTextRangeParagraphFormatBulletType&quot;:0,&quot;TextFrameTextRangeParagraphs1ParagraphFormatAlignment&quot;:0,&quot;FillVisible&quot;:-1,&quot;FillForeColorHexa&quot;:null,&quot;FillTransparency&quot;:0.0,&quot;LineVisible&quot;:-1,&quot;LineForeColorHexa&quot;:null,&quot;LineWeight&quot;:0.0,&quot;LineDashStyle&quot;:1,&quot;LineEndArrowheadStyle&quot;:1,&quot;LineBeginArrowheadStyle&quot;:1,&quot;ShouldSendToBack&quot;:true,&quot;NeedsApplyToAll&quot;:false},&quot;CoverPage&quot;:{&quot;AutoShapeType&quot;:1,&quot;Visible&quot;:0,&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0.0,&quot;TextFrameMarginRight&quot;:0.0,&quot;TextFrameMarginBottom&quot;:0.0,&quot;TextFrameWordWrap&quot;:-1,&quot;TextFrameTextRangeFontSize&quot;:18.0,&quot;TextFrameTextRangeFontColorHexa&quot;:null,&quot;TextFrameTextRangeFontBold&quot;:0,&quot;TextFrameTextRangeFontItalic&quot;:0,&quot;TextFrameTextRangeFontUnderline&quot;:0,&quot;TextFrameVerticalAnchor&quot;:3,&quot;TextFrameHorizontalAnchor&quot;:1,&quot;TextFrameTextRangeParagraphFormatBulletType&quot;:0,&quot;TextFrameTextRangeParagraphs1ParagraphFormatAlignment&quot;:0,&quot;FillVisible&quot;:-1,&quot;FillForeColorHexa&quot;:null,&quot;FillTransparency&quot;:0.0,&quot;LineVisible&quot;:-1,&quot;LineForeColorHexa&quot;:null,&quot;LineWeight&quot;:0.0,&quot;LineDashStyle&quot;:1,&quot;LineEndArrowheadStyle&quot;:1,&quot;LineBeginArrowheadStyle&quot;:1,&quot;ShouldSendToBack&quot;:true,&quot;NeedsApplyToAll&quot;:false}},&quot;Number&quot;:{&quot;Active&quot;:{&quot;AutoShapeType&quot;:1,&quot;Visible&quot;:-1,&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0.0,&quot;TextFrameMarginRight&quot;:0.0,&quot;TextFrameMarginBottom&quot;:0.0,&quot;TextFrameWordWrap&quot;:0,&quot;TextFrameTextRangeFontSize&quot;:18.0,&quot;TextFrameTextRangeFontColorHexa&quot;:&quot;#FFFFFF&quot;,&quot;TextFrameTextRangeFontBold&quot;:-1,&quot;TextFrameTextRangeFontItalic&quot;:0,&quot;TextFrameTextRangeFontUnderline&quot;:0,&quot;TextFrameVerticalAnchor&quot;:3,&quot;TextFrameHorizontalAnchor&quot;:1,&quot;TextFrameTextRangeParagraphFormatBulletType&quot;:0,&quot;TextFrameTextRangeParagraphs1ParagraphFormatAlignment&quot;:0,&quot;FillVisible&quot;:-1,&quot;FillForeColorHexa&quot;:&quot;#ED7D31&quot;,&quot;FillTransparency&quot;:0.0,&quot;LineVisible&quot;:0,&quot;LineForeColorHexa&quot;:null,&quot;LineWeight&quot;:0.0,&quot;LineDashStyle&quot;:1,&quot;LineEndArrowheadStyle&quot;:1,&quot;LineBeginArrowheadStyle&quot;:1,&quot;ShouldSendToBack&quot;:false,&quot;NeedsApplyToAll&quot;:false},&quot;Inactive&quot;:{&quot;AutoShapeType&quot;:1,&quot;Visible&quot;:-1,&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0.0,&quot;TextFrameMarginRight&quot;:0.0,&quot;TextFrameMarginBottom&quot;:0.0,&quot;TextFrameWordWrap&quot;:0,&quot;TextFrameTextRangeFontSize&quot;:18.0,&quot;TextFrameTextRangeFontColorHexa&quot;:&quot;#FFFFFF&quot;,&quot;TextFrameTextRangeFontBold&quot;:-1,&quot;TextFrameTextRangeFontItalic&quot;:0,&quot;TextFrameTextRangeFontUnderline&quot;:0,&quot;TextFrameVerticalAnchor&quot;:3,&quot;TextFrameHorizontalAnchor&quot;:1,&quot;TextFrameTextRangeParagraphFormatBulletType&quot;:0,&quot;TextFrameTextRangeParagraphs1ParagraphFormatAlignment&quot;:0,&quot;FillVisible&quot;:-1,&quot;FillForeColorHexa&quot;:&quot;#D9D9D9&quot;,&quot;FillTransparency&quot;:0.0,&quot;LineVisible&quot;:0,&quot;LineForeColorHexa&quot;:null,&quot;LineWeight&quot;:0.0,&quot;LineDashStyle&quot;:1,&quot;LineEndArrowheadStyle&quot;:1,&quot;LineBeginArrowheadStyle&quot;:1,&quot;ShouldSendToBack&quot;:false,&quot;NeedsApplyToAll&quot;:false},&quot;CoverPage&quot;:{&quot;AutoShapeType&quot;:1,&quot;Visible&quot;:-1,&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0.0,&quot;TextFrameMarginRight&quot;:0.0,&quot;TextFrameMarginBottom&quot;:0.0,&quot;TextFrameWordWrap&quot;:0,&quot;TextFrameTextRangeFontSize&quot;:18.0,&quot;TextFrameTextRangeFontColorHexa&quot;:&quot;#FFFFFF&quot;,&quot;TextFrameTextRangeFontBold&quot;:-1,&quot;TextFrameTextRangeFontItalic&quot;:0,&quot;TextFrameTextRangeFontUnderline&quot;:0,&quot;TextFrameVerticalAnchor&quot;:3,&quot;TextFrameHorizontalAnchor&quot;:1,&quot;TextFrameTextRangeParagraphFormatBulletType&quot;:0,&quot;TextFrameTextRangeParagraphs1ParagraphFormatAlignment&quot;:0,&quot;FillVisible&quot;:-1,&quot;FillForeColorHexa&quot;:&quot;#ED7D31&quot;,&quot;FillTransparency&quot;:0.0,&quot;LineVisible&quot;:0,&quot;LineForeColorHexa&quot;:null,&quot;LineWeight&quot;:0.0,&quot;LineDashStyle&quot;:1,&quot;LineEndArrowheadStyle&quot;:1,&quot;LineBeginArrowheadStyle&quot;:1,&quot;ShouldSendToBack&quot;:false,&quot;NeedsApplyToAll&quot;:false}},&quot;SlideIndex&quot;:{&quot;Active&quot;:{&quot;AutoShapeType&quot;:1,&quot;Visible&quot;:-1,&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0.0,&quot;TextFrameMarginRight&quot;:0.0,&quot;TextFrameMarginBottom&quot;:0.0,&quot;TextFrameWordWrap&quot;:0,&quot;TextFrameTextRangeFontSize&quot;:18.0,&quot;TextFrameTextRangeFontColorHexa&quot;:&quot;#FFFFFF&quot;,&quot;TextFrameTextRangeFontBold&quot;:0,&quot;TextFrameTextRangeFontItalic&quot;:0,&quot;TextFrameTextRangeFontUnderline&quot;:0,&quot;TextFrameVerticalAnchor&quot;:3,&quot;TextFrameHorizontalAnchor&quot;:1,&quot;TextFrameTextRangeParagraphFormatBulletType&quot;:0,&quot;TextFrameTextRangeParagraphs1ParagraphFormatAlignment&quot;:0,&quot;FillVisible&quot;:0,&quot;FillForeColorHexa&quot;:null,&quot;FillTransparency&quot;:0.0,&quot;LineVisible&quot;:0,&quot;LineForeColorHexa&quot;:null,&quot;LineWeight&quot;:0.0,&quot;LineDashStyle&quot;:1,&quot;LineEndArrowheadStyle&quot;:1,&quot;LineBeginArrowheadStyle&quot;:1,&quot;ShouldSendToBack&quot;:false,&quot;NeedsApplyToAll&quot;:false},&quot;Inactive&quot;:{&quot;AutoShapeType&quot;:1,&quot;Visible&quot;:-1,&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0.0,&quot;TextFrameMarginRight&quot;:0.0,&quot;TextFrameMarginBottom&quot;:0.0,&quot;TextFrameWordWrap&quot;:0,&quot;TextFrameTextRangeFontSize&quot;:18.0,&quot;TextFrameTextRangeFontColorHexa&quot;:&quot;#000000&quot;,&quot;TextFrameTextRangeFontBold&quot;:0,&quot;TextFrameTextRangeFontItalic&quot;:0,&quot;TextFrameTextRangeFontUnderline&quot;:0,&quot;TextFrameVerticalAnchor&quot;:3,&quot;TextFrameHorizontalAnchor&quot;:1,&quot;TextFrameTextRangeParagraphFormatBulletType&quot;:0,&quot;TextFrameTextRangeParagraphs1ParagraphFormatAlignment&quot;:0,&quot;FillVisible&quot;:0,&quot;FillForeColorHexa&quot;:null,&quot;FillTransparency&quot;:1.0,&quot;LineVisible&quot;:0,&quot;LineForeColorHexa&quot;:null,&quot;LineWeight&quot;:0.0,&quot;LineDashStyle&quot;:1,&quot;LineEndArrowheadStyle&quot;:1,&quot;LineBeginArrowheadStyle&quot;:1,&quot;ShouldSendToBack&quot;:false,&quot;NeedsApplyToAll&quot;:false},&quot;CoverPage&quot;:{&quot;AutoShapeType&quot;:1,&quot;Visible&quot;:-1,&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0.0,&quot;TextFrameMarginRight&quot;:0.0,&quot;TextFrameMarginBottom&quot;:0.0,&quot;TextFrameWordWrap&quot;:0,&quot;TextFrameTextRangeFontSize&quot;:18.0,&quot;TextFrameTextRangeFontColorHexa&quot;:&quot;#000000&quot;,&quot;TextFrameTextRangeFontBold&quot;:0,&quot;TextFrameTextRangeFontItalic&quot;:0,&quot;TextFrameTextRangeFontUnderline&quot;:0,&quot;TextFrameVerticalAnchor&quot;:3,&quot;TextFrameHorizontalAnchor&quot;:1,&quot;TextFrameTextRangeParagraphFormatBulletType&quot;:0,&quot;TextFrameTextRangeParagraphs1ParagraphFormatAlignment&quot;:0,&quot;FillVisible&quot;:0,&quot;FillForeColorHexa&quot;:null,&quot;FillTransparency&quot;:1.0,&quot;LineVisible&quot;:0,&quot;LineForeColorHexa&quot;:null,&quot;LineWeight&quot;:0.0,&quot;LineDashStyle&quot;:1,&quot;LineEndArrowheadStyle&quot;:1,&quot;LineBeginArrowheadStyle&quot;:1,&quot;ShouldSendToBack&quot;:false,&quot;NeedsApplyToAll&quot;:false}}},&quot;TableOfContent3&quot;:{&quot;MarginLeft&quot;:76.8,&quot;MarginRight&quot;:76.8,&quot;MarginTop&quot;:86.4,&quot;MarginBottom&quot;:21.6,&quot;ShouldVerticalCenter&quot;:true,&quot;Title&quot;:{&quot;AutoShapeType&quot;:1,&quot;Visible&quot;:-1,&quot;LockAspectRatio&quot;:0,&quot;CanUpdateAdjustments&quot;:true,&quot;Adjustment1&quot;:-1.0,&quot;Adjustment2&quot;:-1.0,&quot;CanManagePosition&quot;:true,&quot;Left&quot;:76.8,&quot;Top&quot;:54.0,&quot;Width&quot;:768.0,&quot;Height&quot;:30.0,&quot;Rotation&quot;:0.0,&quot;TextFrame2AutoSize&quot;:0,&quot;TextFrameMarginTop&quot;:0.0,&quot;TextFrameMarginLeft&quot;:0.0,&quot;TextFrameMarginRight&quot;:0.0,&quot;TextFrameMarginBottom&quot;:0.0,&quot;TextFrameWordWrap&quot;:-1,&quot;TextFrameTextRangeFontSize&quot;:32.0,&quot;TextFrameTextRangeFontColorHexa&quot;:&quot;#000000&quot;,&quot;TextFrameTextRangeFontBold&quot;:0,&quot;TextFrameTextRangeFontItalic&quot;:0,&quot;TextFrameTextRangeFontUnderline&quot;:0,&quot;TextFrameVerticalAnchor&quot;:3,&quot;TextFrameHorizontalAnchor&quot;:1,&quot;TextFrameTextRangeParagraphFormatBulletType&quot;:0,&quot;TextFrameTextRangeParagraphs1ParagraphFormatAlignment&quot;:1,&quot;FillVisible&quot;:0,&quot;FillForeColorHexa&quot;:null,&quot;FillTransparency&quot;:1.0,&quot;LineVisible&quot;:0,&quot;LineForeColorHexa&quot;:null,&quot;LineWeight&quot;:0.0,&quot;LineDashStyle&quot;:1,&quot;LineEndArrowheadStyle&quot;:1,&quot;LineBeginArrowheadStyle&quot;:1,&quot;ShouldSendToBack&quot;:false,&quot;NeedsApplyToAll&quot;:true},&quot;SectionTitle&quot;:{&quot;Active&quot;:{&quot;AutoShapeType&quot;:1,&quot;Visible&quot;:-1,&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7.0,&quot;TextFrameMarginRight&quot;:0.0,&quot;TextFrameMarginBottom&quot;:0.0,&quot;TextFrameWordWrap&quot;:-1,&quot;TextFrameTextRangeFontSize&quot;:18.0,&quot;TextFrameTextRangeFontColorHexa&quot;:&quot;#000000&quot;,&quot;TextFrameTextRangeFontBold&quot;:0,&quot;TextFrameTextRangeFontItalic&quot;:0,&quot;TextFrameTextRangeFontUnderline&quot;:0,&quot;TextFrameVerticalAnchor&quot;:3,&quot;TextFrameHorizontalAnchor&quot;:1,&quot;TextFrameTextRangeParagraphFormatBulletType&quot;:0,&quot;TextFrameTextRangeParagraphs1ParagraphFormatAlignment&quot;:1,&quot;FillVisible&quot;:0,&quot;FillForeColorHexa&quot;:null,&quot;FillTransparency&quot;:1.0,&quot;LineVisible&quot;:0,&quot;LineForeColorHexa&quot;:null,&quot;LineWeight&quot;:0.0,&quot;LineDashStyle&quot;:1,&quot;LineEndArrowheadStyle&quot;:1,&quot;LineBeginArrowheadStyle&quot;:1,&quot;ShouldSendToBack&quot;:false,&quot;NeedsApplyToAll&quot;:false},&quot;Inactive&quot;:{&quot;AutoShapeType&quot;:1,&quot;Visible&quot;:-1,&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7.0,&quot;TextFrameMarginRight&quot;:0.0,&quot;TextFrameMarginBottom&quot;:0.0,&quot;TextFrameWordWrap&quot;:-1,&quot;TextFrameTextRangeFontSize&quot;:18.0,&quot;TextFrameTextRangeFontColorHexa&quot;:&quot;#000000&quot;,&quot;TextFrameTextRangeFontBold&quot;:0,&quot;TextFrameTextRangeFontItalic&quot;:0,&quot;TextFrameTextRangeFontUnderline&quot;:0,&quot;TextFrameVerticalAnchor&quot;:3,&quot;TextFrameHorizontalAnchor&quot;:1,&quot;TextFrameTextRangeParagraphFormatBulletType&quot;:0,&quot;TextFrameTextRangeParagraphs1ParagraphFormatAlignment&quot;:1,&quot;FillVisible&quot;:0,&quot;FillForeColorHexa&quot;:null,&quot;FillTransparency&quot;:1.0,&quot;LineVisible&quot;:0,&quot;LineForeColorHexa&quot;:null,&quot;LineWeight&quot;:0.0,&quot;LineDashStyle&quot;:1,&quot;LineEndArrowheadStyle&quot;:1,&quot;LineBeginArrowheadStyle&quot;:1,&quot;ShouldSendToBack&quot;:false,&quot;NeedsApplyToAll&quot;:false},&quot;CoverPage&quot;:{&quot;AutoShapeType&quot;:1,&quot;Visible&quot;:-1,&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7.0,&quot;TextFrameMarginRight&quot;:0.0,&quot;TextFrameMarginBottom&quot;:0.0,&quot;TextFrameWordWrap&quot;:-1,&quot;TextFrameTextRangeFontSize&quot;:18.0,&quot;TextFrameTextRangeFontColorHexa&quot;:&quot;#000000&quot;,&quot;TextFrameTextRangeFontBold&quot;:0,&quot;TextFrameTextRangeFontItalic&quot;:0,&quot;TextFrameTextRangeFontUnderline&quot;:0,&quot;TextFrameVerticalAnchor&quot;:3,&quot;TextFrameHorizontalAnchor&quot;:1,&quot;TextFrameTextRangeParagraphFormatBulletType&quot;:0,&quot;TextFrameTextRangeParagraphs1ParagraphFormatAlignment&quot;:1,&quot;FillVisible&quot;:0,&quot;FillForeColorHexa&quot;:null,&quot;FillTransparency&quot;:1.0,&quot;LineVisible&quot;:0,&quot;LineForeColorHexa&quot;:null,&quot;LineWeight&quot;:0.0,&quot;LineDashStyle&quot;:1,&quot;LineEndArrowheadStyle&quot;:1,&quot;LineBeginArrowheadStyle&quot;:1,&quot;ShouldSendToBack&quot;:false,&quot;NeedsApplyToAll&quot;:false}},&quot;Number&quot;:{&quot;Active&quot;:{&quot;AutoShapeType&quot;:9,&quot;Visible&quot;:-1,&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0.0,&quot;TextFrameMarginRight&quot;:0.0,&quot;TextFrameMarginBottom&quot;:0.0,&quot;TextFrameWordWrap&quot;:0,&quot;TextFrameTextRangeFontSize&quot;:18.0,&quot;TextFrameTextRangeFontColorHexa&quot;:&quot;#FFFFFF&quot;,&quot;TextFrameTextRangeFontBold&quot;:-1,&quot;TextFrameTextRangeFontItalic&quot;:0,&quot;TextFrameTextRangeFontUnderline&quot;:0,&quot;TextFrameVerticalAnchor&quot;:3,&quot;TextFrameHorizontalAnchor&quot;:1,&quot;TextFrameTextRangeParagraphFormatBulletType&quot;:0,&quot;TextFrameTextRangeParagraphs1ParagraphFormatAlignment&quot;:0,&quot;FillVisible&quot;:-1,&quot;FillForeColorHexa&quot;:&quot;#ED7D31&quot;,&quot;FillTransparency&quot;:0.0,&quot;LineVisible&quot;:-1,&quot;LineForeColorHexa&quot;:&quot;#ED7D31&quot;,&quot;LineWeight&quot;:2.0,&quot;LineDashStyle&quot;:1,&quot;LineEndArrowheadStyle&quot;:1,&quot;LineBeginArrowheadStyle&quot;:1,&quot;ShouldSendToBack&quot;:false,&quot;NeedsApplyToAll&quot;:false},&quot;Inactive&quot;:{&quot;AutoShapeType&quot;:9,&quot;Visible&quot;:-1,&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0.0,&quot;TextFrameMarginRight&quot;:0.0,&quot;TextFrameMarginBottom&quot;:0.0,&quot;TextFrameWordWrap&quot;:0,&quot;TextFrameTextRangeFontSize&quot;:18.0,&quot;TextFrameTextRangeFontColorHexa&quot;:&quot;#ED7D31&quot;,&quot;TextFrameTextRangeFontBold&quot;:-1,&quot;TextFrameTextRangeFontItalic&quot;:0,&quot;TextFrameTextRangeFontUnderline&quot;:0,&quot;TextFrameVerticalAnchor&quot;:3,&quot;TextFrameHorizontalAnchor&quot;:1,&quot;TextFrameTextRangeParagraphFormatBulletType&quot;:0,&quot;TextFrameTextRangeParagraphs1ParagraphFormatAlignment&quot;:0,&quot;FillVisible&quot;:-1,&quot;FillForeColorHexa&quot;:&quot;#FFFFFF&quot;,&quot;FillTransparency&quot;:0.0,&quot;LineVisible&quot;:-1,&quot;LineForeColorHexa&quot;:&quot;#ED7D31&quot;,&quot;LineWeight&quot;:2.0,&quot;LineDashStyle&quot;:1,&quot;LineEndArrowheadStyle&quot;:1,&quot;LineBeginArrowheadStyle&quot;:1,&quot;ShouldSendToBack&quot;:false,&quot;NeedsApplyToAll&quot;:false},&quot;CoverPage&quot;:{&quot;AutoShapeType&quot;:9,&quot;Visible&quot;:-1,&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0.0,&quot;TextFrameMarginRight&quot;:0.0,&quot;TextFrameMarginBottom&quot;:0.0,&quot;TextFrameWordWrap&quot;:0,&quot;TextFrameTextRangeFontSize&quot;:18.0,&quot;TextFrameTextRangeFontColorHexa&quot;:&quot;#FFFFFF&quot;,&quot;TextFrameTextRangeFontBold&quot;:-1,&quot;TextFrameTextRangeFontItalic&quot;:0,&quot;TextFrameTextRangeFontUnderline&quot;:0,&quot;TextFrameVerticalAnchor&quot;:3,&quot;TextFrameHorizontalAnchor&quot;:1,&quot;TextFrameTextRangeParagraphFormatBulletType&quot;:0,&quot;TextFrameTextRangeParagraphs1ParagraphFormatAlignment&quot;:0,&quot;FillVisible&quot;:-1,&quot;FillForeColorHexa&quot;:&quot;#ED7D31&quot;,&quot;FillTransparency&quot;:0.0,&quot;LineVisible&quot;:-1,&quot;LineForeColorHexa&quot;:&quot;#ED7D31&quot;,&quot;LineWeight&quot;:2.0,&quot;LineDashStyle&quot;:1,&quot;LineEndArrowheadStyle&quot;:1,&quot;LineBeginArrowheadStyle&quot;:1,&quot;ShouldSendToBack&quot;:false,&quot;NeedsApplyToAll&quot;:false}},&quot;SlideIndex&quot;:{&quot;Active&quot;:{&quot;AutoShapeType&quot;:1,&quot;Visible&quot;:-1,&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0.0,&quot;TextFrameMarginRight&quot;:0.0,&quot;TextFrameMarginBottom&quot;:0.0,&quot;TextFrameWordWrap&quot;:0,&quot;TextFrameTextRangeFontSize&quot;:18.0,&quot;TextFrameTextRangeFontColorHexa&quot;:&quot;#000000&quot;,&quot;TextFrameTextRangeFontBold&quot;:0,&quot;TextFrameTextRangeFontItalic&quot;:0,&quot;TextFrameTextRangeFontUnderline&quot;:0,&quot;TextFrameVerticalAnchor&quot;:3,&quot;TextFrameHorizontalAnchor&quot;:1,&quot;TextFrameTextRangeParagraphFormatBulletType&quot;:0,&quot;TextFrameTextRangeParagraphs1ParagraphFormatAlignment&quot;:0,&quot;FillVisible&quot;:0,&quot;FillForeColorHexa&quot;:null,&quot;FillTransparency&quot;:1.0,&quot;LineVisible&quot;:0,&quot;LineForeColorHexa&quot;:null,&quot;LineWeight&quot;:0.0,&quot;LineDashStyle&quot;:1,&quot;LineEndArrowheadStyle&quot;:1,&quot;LineBeginArrowheadStyle&quot;:1,&quot;ShouldSendToBack&quot;:false,&quot;NeedsApplyToAll&quot;:false},&quot;Inactive&quot;:{&quot;AutoShapeType&quot;:1,&quot;Visible&quot;:-1,&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0.0,&quot;TextFrameMarginRight&quot;:0.0,&quot;TextFrameMarginBottom&quot;:0.0,&quot;TextFrameWordWrap&quot;:0,&quot;TextFrameTextRangeFontSize&quot;:18.0,&quot;TextFrameTextRangeFontColorHexa&quot;:&quot;#000000&quot;,&quot;TextFrameTextRangeFontBold&quot;:0,&quot;TextFrameTextRangeFontItalic&quot;:0,&quot;TextFrameTextRangeFontUnderline&quot;:0,&quot;TextFrameVerticalAnchor&quot;:3,&quot;TextFrameHorizontalAnchor&quot;:1,&quot;TextFrameTextRangeParagraphFormatBulletType&quot;:0,&quot;TextFrameTextRangeParagraphs1ParagraphFormatAlignment&quot;:0,&quot;FillVisible&quot;:0,&quot;FillForeColorHexa&quot;:null,&quot;FillTransparency&quot;:1.0,&quot;LineVisible&quot;:0,&quot;LineForeColorHexa&quot;:null,&quot;LineWeight&quot;:0.0,&quot;LineDashStyle&quot;:1,&quot;LineEndArrowheadStyle&quot;:1,&quot;LineBeginArrowheadStyle&quot;:1,&quot;ShouldSendToBack&quot;:false,&quot;NeedsApplyToAll&quot;:false},&quot;CoverPage&quot;:{&quot;AutoShapeType&quot;:1,&quot;Visible&quot;:-1,&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0.0,&quot;TextFrameMarginRight&quot;:0.0,&quot;TextFrameMarginBottom&quot;:0.0,&quot;TextFrameWordWrap&quot;:0,&quot;TextFrameTextRangeFontSize&quot;:18.0,&quot;TextFrameTextRangeFontColorHexa&quot;:&quot;#000000&quot;,&quot;TextFrameTextRangeFontBold&quot;:0,&quot;TextFrameTextRangeFontItalic&quot;:0,&quot;TextFrameTextRangeFontUnderline&quot;:0,&quot;TextFrameVerticalAnchor&quot;:3,&quot;TextFrameHorizontalAnchor&quot;:1,&quot;TextFrameTextRangeParagraphFormatBulletType&quot;:0,&quot;TextFrameTextRangeParagraphs1ParagraphFormatAlignment&quot;:0,&quot;FillVisible&quot;:0,&quot;FillForeColorHexa&quot;:null,&quot;FillTransparency&quot;:1.0,&quot;LineVisible&quot;:0,&quot;LineForeColorHexa&quot;:null,&quot;LineWeight&quot;:0.0,&quot;LineDashStyle&quot;:1,&quot;LineEndArrowheadStyle&quot;:1,&quot;LineBeginArrowheadStyle&quot;:1,&quot;ShouldSendToBack&quot;:false,&quot;NeedsApplyToAll&quot;:false}},&quot;Line&quot;:{&quot;AutoShapeType&quot;:1,&quot;Visible&quot;:-1,&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0.0,&quot;TextFrameMarginRight&quot;:0.0,&quot;TextFrameMarginBottom&quot;:0.0,&quot;TextFrameWordWrap&quot;:-1,&quot;TextFrameTextRangeFontSize&quot;:18.0,&quot;TextFrameTextRangeFontColorHexa&quot;:&quot;#000000&quot;,&quot;TextFrameTextRangeFontBold&quot;:0,&quot;TextFrameTextRangeFontItalic&quot;:0,&quot;TextFrameTextRangeFontUnderline&quot;:0,&quot;TextFrameVerticalAnchor&quot;:3,&quot;TextFrameHorizontalAnchor&quot;:1,&quot;TextFrameTextRangeParagraphFormatBulletType&quot;:0,&quot;TextFrameTextRangeParagraphs1ParagraphFormatAlignment&quot;:0,&quot;FillVisible&quot;:0,&quot;FillForeColorHexa&quot;:null,&quot;FillTransparency&quot;:0.0,&quot;LineVisible&quot;:-1,&quot;LineForeColorHexa&quot;:&quot;#ED7D31&quot;,&quot;LineWeight&quot;:2.0,&quot;LineDashStyle&quot;:1,&quot;LineEndArrowheadStyle&quot;:1,&quot;LineBeginArrowheadStyle&quot;:1,&quot;ShouldSendToBack&quot;:true,&quot;NeedsApplyToAll&quot;:false}},&quot;TableOfContent4&quot;:{&quot;MarginLeft&quot;:76.8,&quot;MarginRight&quot;:76.8,&quot;MarginTop&quot;:86.4,&quot;MarginBottom&quot;:21.6,&quot;ShouldVerticalCenter&quot;:true,&quot;Title&quot;:{&quot;AutoShapeType&quot;:1,&quot;Visible&quot;:-1,&quot;LockAspectRatio&quot;:0,&quot;CanUpdateAdjustments&quot;:true,&quot;Adjustment1&quot;:-1.0,&quot;Adjustment2&quot;:-1.0,&quot;CanManagePosition&quot;:true,&quot;Left&quot;:76.8,&quot;Top&quot;:54.0,&quot;Width&quot;:768.0,&quot;Height&quot;:30.0,&quot;Rotation&quot;:0.0,&quot;TextFrame2AutoSize&quot;:0,&quot;TextFrameMarginTop&quot;:0.0,&quot;TextFrameMarginLeft&quot;:0.0,&quot;TextFrameMarginRight&quot;:0.0,&quot;TextFrameMarginBottom&quot;:0.0,&quot;TextFrameWordWrap&quot;:-1,&quot;TextFrameTextRangeFontSize&quot;:32.0,&quot;TextFrameTextRangeFontColorHexa&quot;:&quot;#000000&quot;,&quot;TextFrameTextRangeFontBold&quot;:0,&quot;TextFrameTextRangeFontItalic&quot;:0,&quot;TextFrameTextRangeFontUnderline&quot;:0,&quot;TextFrameVerticalAnchor&quot;:3,&quot;TextFrameHorizontalAnchor&quot;:1,&quot;TextFrameTextRangeParagraphFormatBulletType&quot;:0,&quot;TextFrameTextRangeParagraphs1ParagraphFormatAlignment&quot;:1,&quot;FillVisible&quot;:0,&quot;FillForeColorHexa&quot;:null,&quot;FillTransparency&quot;:1.0,&quot;LineVisible&quot;:0,&quot;LineForeColorHexa&quot;:null,&quot;LineWeight&quot;:0.0,&quot;LineDashStyle&quot;:1,&quot;LineEndArrowheadStyle&quot;:1,&quot;LineBeginArrowheadStyle&quot;:1,&quot;ShouldSendToBack&quot;:false,&quot;NeedsApplyToAll&quot;:true},&quot;SectionTitle&quot;:{&quot;Active&quot;:{&quot;AutoShapeType&quot;:1,&quot;Visible&quot;:-1,&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7.0,&quot;TextFrameMarginRight&quot;:0.0,&quot;TextFrameMarginBottom&quot;:0.0,&quot;TextFrameWordWrap&quot;:-1,&quot;TextFrameTextRangeFontSize&quot;:18.0,&quot;TextFrameTextRangeFontColorHexa&quot;:&quot;#000000&quot;,&quot;TextFrameTextRangeFontBold&quot;:0,&quot;TextFrameTextRangeFontItalic&quot;:0,&quot;TextFrameTextRangeFontUnderline&quot;:0,&quot;TextFrameVerticalAnchor&quot;:3,&quot;TextFrameHorizontalAnchor&quot;:1,&quot;TextFrameTextRangeParagraphFormatBulletType&quot;:0,&quot;TextFrameTextRangeParagraphs1ParagraphFormatAlignment&quot;:1,&quot;FillVisible&quot;:0,&quot;FillForeColorHexa&quot;:null,&quot;FillTransparency&quot;:1.0,&quot;LineVisible&quot;:0,&quot;LineForeColorHexa&quot;:null,&quot;LineWeight&quot;:0.0,&quot;LineDashStyle&quot;:1,&quot;LineEndArrowheadStyle&quot;:1,&quot;LineBeginArrowheadStyle&quot;:1,&quot;ShouldSendToBack&quot;:false,&quot;NeedsApplyToAll&quot;:false},&quot;Inactive&quot;:{&quot;AutoShapeType&quot;:1,&quot;Visible&quot;:-1,&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7.0,&quot;TextFrameMarginRight&quot;:0.0,&quot;TextFrameMarginBottom&quot;:0.0,&quot;TextFrameWordWrap&quot;:-1,&quot;TextFrameTextRangeFontSize&quot;:18.0,&quot;TextFrameTextRangeFontColorHexa&quot;:&quot;#000000&quot;,&quot;TextFrameTextRangeFontBold&quot;:0,&quot;TextFrameTextRangeFontItalic&quot;:0,&quot;TextFrameTextRangeFontUnderline&quot;:0,&quot;TextFrameVerticalAnchor&quot;:3,&quot;TextFrameHorizontalAnchor&quot;:1,&quot;TextFrameTextRangeParagraphFormatBulletType&quot;:0,&quot;TextFrameTextRangeParagraphs1ParagraphFormatAlignment&quot;:1,&quot;FillVisible&quot;:0,&quot;FillForeColorHexa&quot;:null,&quot;FillTransparency&quot;:1.0,&quot;LineVisible&quot;:0,&quot;LineForeColorHexa&quot;:null,&quot;LineWeight&quot;:0.0,&quot;LineDashStyle&quot;:1,&quot;LineEndArrowheadStyle&quot;:1,&quot;LineBeginArrowheadStyle&quot;:1,&quot;ShouldSendToBack&quot;:false,&quot;NeedsApplyToAll&quot;:false},&quot;CoverPage&quot;:{&quot;AutoShapeType&quot;:1,&quot;Visible&quot;:-1,&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7.0,&quot;TextFrameMarginRight&quot;:0.0,&quot;TextFrameMarginBottom&quot;:0.0,&quot;TextFrameWordWrap&quot;:-1,&quot;TextFrameTextRangeFontSize&quot;:18.0,&quot;TextFrameTextRangeFontColorHexa&quot;:&quot;#000000&quot;,&quot;TextFrameTextRangeFontBold&quot;:0,&quot;TextFrameTextRangeFontItalic&quot;:0,&quot;TextFrameTextRangeFontUnderline&quot;:0,&quot;TextFrameVerticalAnchor&quot;:3,&quot;TextFrameHorizontalAnchor&quot;:1,&quot;TextFrameTextRangeParagraphFormatBulletType&quot;:0,&quot;TextFrameTextRangeParagraphs1ParagraphFormatAlignment&quot;:1,&quot;FillVisible&quot;:0,&quot;FillForeColorHexa&quot;:null,&quot;FillTransparency&quot;:1.0,&quot;LineVisible&quot;:0,&quot;LineForeColorHexa&quot;:null,&quot;LineWeight&quot;:0.0,&quot;LineDashStyle&quot;:1,&quot;LineEndArrowheadStyle&quot;:1,&quot;LineBeginArrowheadStyle&quot;:1,&quot;ShouldSendToBack&quot;:false,&quot;NeedsApplyToAll&quot;:false}},&quot;Number&quot;:{&quot;Active&quot;:{&quot;AutoShapeType&quot;:9,&quot;Visible&quot;:-1,&quot;LockAspectRatio&quot;:-1,&quot;CanUpdateAdjustments&quot;:true,&quot;Adjustment1&quot;:-1.0,&quot;Adjustment2&quot;:-1.0,&quot;CanManagePosition&quot;:false,&quot;Left&quot;:-1.0,&quot;Top&quot;:-1.0,&quot;Width&quot;:-1.0,&quot;Height&quot;:-1.0,&quot;Rotation&quot;:-1.0,&quot;TextFrame2AutoSize&quot;:0,&quot;TextFrameMarginTop&quot;:0.0,&quot;TextFrameMarginLeft&quot;:0.0,&quot;TextFrameMarginRight&quot;:0.0,&quot;TextFrameMarginBottom&quot;:0.0,&quot;TextFrameWordWrap&quot;:0,&quot;TextFrameTextRangeFontSize&quot;:18.0,&quot;TextFrameTextRangeFontColorHexa&quot;:&quot;#FFFFFF&quot;,&quot;TextFrameTextRangeFontBold&quot;:-1,&quot;TextFrameTextRangeFontItalic&quot;:0,&quot;TextFrameTextRangeFontUnderline&quot;:0,&quot;TextFrameVerticalAnchor&quot;:3,&quot;TextFrameHorizontalAnchor&quot;:1,&quot;TextFrameTextRangeParagraphFormatBulletType&quot;:0,&quot;TextFrameTextRangeParagraphs1ParagraphFormatAlignment&quot;:0,&quot;FillVisible&quot;:-1,&quot;FillForeColorHexa&quot;:&quot;#ED7D31&quot;,&quot;FillTransparency&quot;:0.0,&quot;LineVisible&quot;:-1,&quot;LineForeColorHexa&quot;:&quot;#ED7D31&quot;,&quot;LineWeight&quot;:2.0,&quot;LineDashStyle&quot;:1,&quot;LineEndArrowheadStyle&quot;:1,&quot;LineBeginArrowheadStyle&quot;:1,&quot;ShouldSendToBack&quot;:false,&quot;NeedsApplyToAll&quot;:false},&quot;Inactive&quot;:{&quot;AutoShapeType&quot;:9,&quot;Visible&quot;:-1,&quot;LockAspectRatio&quot;:-1,&quot;CanUpdateAdjustments&quot;:true,&quot;Adjustment1&quot;:-1.0,&quot;Adjustment2&quot;:-1.0,&quot;CanManagePosition&quot;:false,&quot;Left&quot;:-1.0,&quot;Top&quot;:-1.0,&quot;Width&quot;:-1.0,&quot;Height&quot;:-1.0,&quot;Rotation&quot;:-1.0,&quot;TextFrame2AutoSize&quot;:0,&quot;TextFrameMarginTop&quot;:0.0,&quot;TextFrameMarginLeft&quot;:0.0,&quot;TextFrameMarginRight&quot;:0.0,&quot;TextFrameMarginBottom&quot;:0.0,&quot;TextFrameWordWrap&quot;:0,&quot;TextFrameTextRangeFontSize&quot;:18.0,&quot;TextFrameTextRangeFontColorHexa&quot;:&quot;#ED7D31&quot;,&quot;TextFrameTextRangeFontBold&quot;:-1,&quot;TextFrameTextRangeFontItalic&quot;:0,&quot;TextFrameTextRangeFontUnderline&quot;:0,&quot;TextFrameVerticalAnchor&quot;:3,&quot;TextFrameHorizontalAnchor&quot;:1,&quot;TextFrameTextRangeParagraphFormatBulletType&quot;:0,&quot;TextFrameTextRangeParagraphs1ParagraphFormatAlignment&quot;:0,&quot;FillVisible&quot;:-1,&quot;FillForeColorHexa&quot;:&quot;#FFFFFF&quot;,&quot;FillTransparency&quot;:0.0,&quot;LineVisible&quot;:-1,&quot;LineForeColorHexa&quot;:&quot;#ED7D31&quot;,&quot;LineWeight&quot;:2.0,&quot;LineDashStyle&quot;:1,&quot;LineEndArrowheadStyle&quot;:1,&quot;LineBeginArrowheadStyle&quot;:1,&quot;ShouldSendToBack&quot;:false,&quot;NeedsApplyToAll&quot;:false},&quot;CoverPage&quot;:{&quot;AutoShapeType&quot;:9,&quot;Visible&quot;:-1,&quot;LockAspectRatio&quot;:-1,&quot;CanUpdateAdjustments&quot;:true,&quot;Adjustment1&quot;:-1.0,&quot;Adjustment2&quot;:-1.0,&quot;CanManagePosition&quot;:false,&quot;Left&quot;:-1.0,&quot;Top&quot;:-1.0,&quot;Width&quot;:-1.0,&quot;Height&quot;:-1.0,&quot;Rotation&quot;:-1.0,&quot;TextFrame2AutoSize&quot;:0,&quot;TextFrameMarginTop&quot;:0.0,&quot;TextFrameMarginLeft&quot;:0.0,&quot;TextFrameMarginRight&quot;:0.0,&quot;TextFrameMarginBottom&quot;:0.0,&quot;TextFrameWordWrap&quot;:0,&quot;TextFrameTextRangeFontSize&quot;:18.0,&quot;TextFrameTextRangeFontColorHexa&quot;:&quot;#FFFFFF&quot;,&quot;TextFrameTextRangeFontBold&quot;:-1,&quot;TextFrameTextRangeFontItalic&quot;:0,&quot;TextFrameTextRangeFontUnderline&quot;:0,&quot;TextFrameVerticalAnchor&quot;:3,&quot;TextFrameHorizontalAnchor&quot;:1,&quot;TextFrameTextRangeParagraphFormatBulletType&quot;:0,&quot;TextFrameTextRangeParagraphs1ParagraphFormatAlignment&quot;:0,&quot;FillVisible&quot;:-1,&quot;FillForeColorHexa&quot;:&quot;#ED7D31&quot;,&quot;FillTransparency&quot;:0.0,&quot;LineVisible&quot;:-1,&quot;LineForeColorHexa&quot;:&quot;#ED7D31&quot;,&quot;LineWeight&quot;:2.0,&quot;LineDashStyle&quot;:1,&quot;LineEndArrowheadStyle&quot;:1,&quot;LineBeginArrowheadStyle&quot;:1,&quot;ShouldSendToBack&quot;:false,&quot;NeedsApplyToAll&quot;:false}},&quot;SlideIndex&quot;:{&quot;Active&quot;:{&quot;AutoShapeType&quot;:1,&quot;Visible&quot;:-1,&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0.0,&quot;TextFrameMarginRight&quot;:0.0,&quot;TextFrameMarginBottom&quot;:0.0,&quot;TextFrameWordWrap&quot;:0,&quot;TextFrameTextRangeFontSize&quot;:18.0,&quot;TextFrameTextRangeFontColorHexa&quot;:&quot;#000000&quot;,&quot;TextFrameTextRangeFontBold&quot;:0,&quot;TextFrameTextRangeFontItalic&quot;:0,&quot;TextFrameTextRangeFontUnderline&quot;:0,&quot;TextFrameVerticalAnchor&quot;:3,&quot;TextFrameHorizontalAnchor&quot;:1,&quot;TextFrameTextRangeParagraphFormatBulletType&quot;:0,&quot;TextFrameTextRangeParagraphs1ParagraphFormatAlignment&quot;:0,&quot;FillVisible&quot;:0,&quot;FillForeColorHexa&quot;:null,&quot;FillTransparency&quot;:1.0,&quot;LineVisible&quot;:0,&quot;LineForeColorHexa&quot;:null,&quot;LineWeight&quot;:0.0,&quot;LineDashStyle&quot;:1,&quot;LineEndArrowheadStyle&quot;:1,&quot;LineBeginArrowheadStyle&quot;:1,&quot;ShouldSendToBack&quot;:false,&quot;NeedsApplyToAll&quot;:false},&quot;Inactive&quot;:{&quot;AutoShapeType&quot;:1,&quot;Visible&quot;:-1,&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0.0,&quot;TextFrameMarginRight&quot;:0.0,&quot;TextFrameMarginBottom&quot;:0.0,&quot;TextFrameWordWrap&quot;:0,&quot;TextFrameTextRangeFontSize&quot;:18.0,&quot;TextFrameTextRangeFontColorHexa&quot;:&quot;#000000&quot;,&quot;TextFrameTextRangeFontBold&quot;:0,&quot;TextFrameTextRangeFontItalic&quot;:0,&quot;TextFrameTextRangeFontUnderline&quot;:0,&quot;TextFrameVerticalAnchor&quot;:3,&quot;TextFrameHorizontalAnchor&quot;:1,&quot;TextFrameTextRangeParagraphFormatBulletType&quot;:0,&quot;TextFrameTextRangeParagraphs1ParagraphFormatAlignment&quot;:0,&quot;FillVisible&quot;:0,&quot;FillForeColorHexa&quot;:null,&quot;FillTransparency&quot;:1.0,&quot;LineVisible&quot;:0,&quot;LineForeColorHexa&quot;:null,&quot;LineWeight&quot;:0.0,&quot;LineDashStyle&quot;:1,&quot;LineEndArrowheadStyle&quot;:1,&quot;LineBeginArrowheadStyle&quot;:1,&quot;ShouldSendToBack&quot;:false,&quot;NeedsApplyToAll&quot;:false},&quot;CoverPage&quot;:{&quot;AutoShapeType&quot;:1,&quot;Visible&quot;:-1,&quot;LockAspectRatio&quot;:0,&quot;CanUpdateAdjustments&quot;:true,&quot;Adjustment1&quot;:-1.0,&quot;Adjustment2&quot;:-1.0,&quot;CanManagePosition&quot;:false,&quot;Left&quot;:-1.0,&quot;Top&quot;:-1.0,&quot;Width&quot;:-1.0,&quot;Height&quot;:-1.0,&quot;Rotation&quot;:-1.0,&quot;TextFrame2AutoSize&quot;:0,&quot;TextFrameMarginTop&quot;:0.0,&quot;TextFrameMarginLeft&quot;:0.0,&quot;TextFrameMarginRight&quot;:0.0,&quot;TextFrameMarginBottom&quot;:0.0,&quot;TextFrameWordWrap&quot;:0,&quot;TextFrameTextRangeFontSize&quot;:18.0,&quot;TextFrameTextRangeFontColorHexa&quot;:&quot;#000000&quot;,&quot;TextFrameTextRangeFontBold&quot;:0,&quot;TextFrameTextRangeFontItalic&quot;:0,&quot;TextFrameTextRangeFontUnderline&quot;:0,&quot;TextFrameVerticalAnchor&quot;:3,&quot;TextFrameHorizontalAnchor&quot;:1,&quot;TextFrameTextRangeParagraphFormatBulletType&quot;:0,&quot;TextFrameTextRangeParagraphs1ParagraphFormatAlignment&quot;:0,&quot;FillVisible&quot;:0,&quot;FillForeColorHexa&quot;:null,&quot;FillTransparency&quot;:1.0,&quot;LineVisible&quot;:0,&quot;LineForeColorHexa&quot;:null,&quot;LineWeight&quot;:0.0,&quot;LineDashStyle&quot;:1,&quot;LineEndArrowheadStyle&quot;:1,&quot;LineBeginArrowheadStyle&quot;:1,&quot;ShouldSendToBack&quot;:false,&quot;NeedsApplyToAll&quot;:false}},&quot;Arc&quot;:{&quot;AutoShapeType&quot;:25,&quot;Visible&quot;:-1,&quot;LockAspectRatio&quot;:0,&quot;CanUpdateAdjustments&quot;:false,&quot;Adjustment1&quot;:-1.0,&quot;Adjustment2&quot;:-1.0,&quot;CanManagePosition&quot;:false,&quot;Left&quot;:-1.0,&quot;Top&quot;:-1.0,&quot;Width&quot;:-1.0,&quot;Height&quot;:-1.0,&quot;Rotation&quot;:-1.0,&quot;TextFrame2AutoSize&quot;:0,&quot;TextFrameMarginTop&quot;:0.0,&quot;TextFrameMarginLeft&quot;:0.0,&quot;TextFrameMarginRight&quot;:0.0,&quot;TextFrameMarginBottom&quot;:0.0,&quot;TextFrameWordWrap&quot;:-1,&quot;TextFrameTextRangeFontSize&quot;:18.0,&quot;TextFrameTextRangeFontColorHexa&quot;:&quot;#000000&quot;,&quot;TextFrameTextRangeFontBold&quot;:0,&quot;TextFrameTextRangeFontItalic&quot;:0,&quot;TextFrameTextRangeFontUnderline&quot;:0,&quot;TextFrameVerticalAnchor&quot;:3,&quot;TextFrameHorizontalAnchor&quot;:1,&quot;TextFrameTextRangeParagraphFormatBulletType&quot;:0,&quot;TextFrameTextRangeParagraphs1ParagraphFormatAlignment&quot;:0,&quot;FillVisible&quot;:0,&quot;FillForeColorHexa&quot;:null,&quot;FillTransparency&quot;:0.0,&quot;LineVisible&quot;:-1,&quot;LineForeColorHexa&quot;:&quot;#ED7D31&quot;,&quot;LineWeight&quot;:2.0,&quot;LineDashStyle&quot;:1,&quot;LineEndArrowheadStyle&quot;:1,&quot;LineBeginArrowheadStyle&quot;:1,&quot;ShouldSendToBack&quot;:true,&quot;NeedsApplyToAll&quot;:false}}}"/>
</p:tagLst>
</file>

<file path=ppt/tags/tag10.xml><?xml version="1.0" encoding="utf-8"?>
<p:tagLst xmlns:a="http://schemas.openxmlformats.org/drawingml/2006/main" xmlns:r="http://schemas.openxmlformats.org/officeDocument/2006/relationships" xmlns:p="http://schemas.openxmlformats.org/presentationml/2006/main">
  <p:tag name="BULLETS" val="true"/>
</p:tagLst>
</file>

<file path=ppt/tags/tag11.xml><?xml version="1.0" encoding="utf-8"?>
<p:tagLst xmlns:a="http://schemas.openxmlformats.org/drawingml/2006/main" xmlns:r="http://schemas.openxmlformats.org/officeDocument/2006/relationships" xmlns:p="http://schemas.openxmlformats.org/presentationml/2006/main">
  <p:tag name="BULLETS" val="true"/>
</p:tagLst>
</file>

<file path=ppt/tags/tag12.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6443F8CB_2EAF_4EAF_88BF_24B878D510D5&quot;,&quot;SourceFullName&quot;:&quot;https://bcoreconsult.sharepoint.com/sites/b.coreconsultingGmbH/Freigegebene Dokumente/60_Proposals/2024_EON_QuickCheck20/40_Angebot/Project sizing.xlsx&quot;,&quot;LastUpdate&quot;:&quot;2024-03-28 5:38 PM&quot;,&quot;UpdatedBy&quot;:&quot;DavidFaustmann&quot;,&quot;IsLinked&quot;:false,&quot;IsBrokenLink&quot;:false,&quot;Type&quot;:1}"/>
</p:tagLst>
</file>

<file path=ppt/tags/tag1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02D7BB10_6EAE_420B_A08C_E79401006CA8&quot;,&quot;SourceFullName&quot;:&quot;&quot;,&quot;LastUpdate&quot;:&quot;2024-03-28 5:41 PM&quot;,&quot;UpdatedBy&quot;:&quot;DavidFaustmann&quot;,&quot;IsLinked&quot;:false,&quot;IsBrokenLink&quot;:false,&quot;Type&quot;:2}"/>
</p:tagLst>
</file>

<file path=ppt/tags/tag1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4E0085D8_E126_4329_B41E_9E11E2185D56&quot;,&quot;SourceFullName&quot;:&quot;&quot;,&quot;LastUpdate&quot;:&quot;2024-03-28 6:17 PM&quot;,&quot;UpdatedBy&quot;:&quot;DavidFaustmann&quot;,&quot;IsLinked&quot;:false,&quot;IsBrokenLink&quot;:false,&quot;Type&quot;:2}"/>
</p:tagLst>
</file>

<file path=ppt/tags/tag15.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4E0085D8_E126_4329_B41E_9E11E2185D56&quot;,&quot;SourceFullName&quot;:&quot;&quot;,&quot;LastUpdate&quot;:&quot;2024-03-28 6:17 PM&quot;,&quot;UpdatedBy&quot;:&quot;DavidFaustmann&quot;,&quot;IsLinked&quot;:false,&quot;IsBrokenLink&quot;:false,&quot;Type&quot;:2}"/>
</p:tagLst>
</file>

<file path=ppt/tags/tag16.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4E0085D8_E126_4329_B41E_9E11E2185D56&quot;,&quot;SourceFullName&quot;:&quot;&quot;,&quot;LastUpdate&quot;:&quot;2024-03-28 6:17 PM&quot;,&quot;UpdatedBy&quot;:&quot;DavidFaustmann&quot;,&quot;IsLinked&quot;:false,&quot;IsBrokenLink&quot;:false,&quot;Type&quot;:2}"/>
</p:tagLst>
</file>

<file path=ppt/tags/tag17.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8.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9.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BULLETS" val="true"/>
</p:tagLst>
</file>

<file path=ppt/tags/tag20.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1.xml><?xml version="1.0" encoding="utf-8"?>
<p:tagLst xmlns:a="http://schemas.openxmlformats.org/drawingml/2006/main" xmlns:r="http://schemas.openxmlformats.org/officeDocument/2006/relationships" xmlns:p="http://schemas.openxmlformats.org/presentationml/2006/main">
  <p:tag name="POWER_USER_STICKY_NOTES" val="POWER_USER_STICKY_NOTES"/>
  <p:tag name="POWER_USER_CONTEXTUAL_SHAPES_TAG" val="POWER_USER_CONTEXTUAL_SHAPES_STICKY_NOTES"/>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BULLETS" val="true"/>
</p:tagLst>
</file>

<file path=ppt/tags/tag4.xml><?xml version="1.0" encoding="utf-8"?>
<p:tagLst xmlns:a="http://schemas.openxmlformats.org/drawingml/2006/main" xmlns:r="http://schemas.openxmlformats.org/officeDocument/2006/relationships" xmlns:p="http://schemas.openxmlformats.org/presentationml/2006/main">
  <p:tag name="BULLETS" val="true"/>
</p:tagLst>
</file>

<file path=ppt/tags/tag5.xml><?xml version="1.0" encoding="utf-8"?>
<p:tagLst xmlns:a="http://schemas.openxmlformats.org/drawingml/2006/main" xmlns:r="http://schemas.openxmlformats.org/officeDocument/2006/relationships" xmlns:p="http://schemas.openxmlformats.org/presentationml/2006/main">
  <p:tag name="BULLETS" val="true"/>
</p:tagLst>
</file>

<file path=ppt/tags/tag6.xml><?xml version="1.0" encoding="utf-8"?>
<p:tagLst xmlns:a="http://schemas.openxmlformats.org/drawingml/2006/main" xmlns:r="http://schemas.openxmlformats.org/officeDocument/2006/relationships" xmlns:p="http://schemas.openxmlformats.org/presentationml/2006/main">
  <p:tag name="BULLETS" val="true"/>
</p:tagLst>
</file>

<file path=ppt/tags/tag7.xml><?xml version="1.0" encoding="utf-8"?>
<p:tagLst xmlns:a="http://schemas.openxmlformats.org/drawingml/2006/main" xmlns:r="http://schemas.openxmlformats.org/officeDocument/2006/relationships" xmlns:p="http://schemas.openxmlformats.org/presentationml/2006/main">
  <p:tag name="BULLETS" val="true"/>
</p:tagLst>
</file>

<file path=ppt/tags/tag8.xml><?xml version="1.0" encoding="utf-8"?>
<p:tagLst xmlns:a="http://schemas.openxmlformats.org/drawingml/2006/main" xmlns:r="http://schemas.openxmlformats.org/officeDocument/2006/relationships" xmlns:p="http://schemas.openxmlformats.org/presentationml/2006/main">
  <p:tag name="BULLETS" val="true"/>
</p:tagLst>
</file>

<file path=ppt/tags/tag9.xml><?xml version="1.0" encoding="utf-8"?>
<p:tagLst xmlns:a="http://schemas.openxmlformats.org/drawingml/2006/main" xmlns:r="http://schemas.openxmlformats.org/officeDocument/2006/relationships" xmlns:p="http://schemas.openxmlformats.org/presentationml/2006/main">
  <p:tag name="BULLETS" val="true"/>
</p:tagLst>
</file>

<file path=ppt/theme/theme1.xml><?xml version="1.0" encoding="utf-8"?>
<a:theme xmlns:a="http://schemas.openxmlformats.org/drawingml/2006/main" name="1_Office Theme">
  <a:themeElements>
    <a:clrScheme name="Custom 1_bcore">
      <a:dk1>
        <a:sysClr val="windowText" lastClr="000000"/>
      </a:dk1>
      <a:lt1>
        <a:sysClr val="window" lastClr="FFFFFF"/>
      </a:lt1>
      <a:dk2>
        <a:srgbClr val="44546A"/>
      </a:dk2>
      <a:lt2>
        <a:srgbClr val="E7E6E6"/>
      </a:lt2>
      <a:accent1>
        <a:srgbClr val="ED7D3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core_2022_1nd_Template_v2" id="{163438F7-D801-45DD-9A20-B44C55EC7A89}" vid="{A02DE360-27D4-44BB-B033-DE7FE706EED3}"/>
    </a:ext>
  </a:extLst>
</a:theme>
</file>

<file path=ppt/theme/theme2.xml><?xml version="1.0" encoding="utf-8"?>
<a:theme xmlns:a="http://schemas.openxmlformats.org/drawingml/2006/main" name="bcorethemes2022_1at_template">
  <a:themeElements>
    <a:clrScheme name="Custom 1_bcore">
      <a:dk1>
        <a:sysClr val="windowText" lastClr="000000"/>
      </a:dk1>
      <a:lt1>
        <a:sysClr val="window" lastClr="FFFFFF"/>
      </a:lt1>
      <a:dk2>
        <a:srgbClr val="44546A"/>
      </a:dk2>
      <a:lt2>
        <a:srgbClr val="E7E6E6"/>
      </a:lt2>
      <a:accent1>
        <a:srgbClr val="ED7D31"/>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corethemes2022_1at_template" id="{F0E25078-A498-4243-A62F-795D75901AF1}" vid="{08E915B6-3DDD-4047-8E08-2C4C4A35A63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inkzuOrdnern xmlns="f4986179-6dd0-43c2-a3de-db8eddeafb1a">
      <Url xsi:nil="true"/>
      <Description xsi:nil="true"/>
    </LinkzuOrdnern>
    <lcf76f155ced4ddcb4097134ff3c332f xmlns="f4986179-6dd0-43c2-a3de-db8eddeafb1a">
      <Terms xmlns="http://schemas.microsoft.com/office/infopath/2007/PartnerControls"/>
    </lcf76f155ced4ddcb4097134ff3c332f>
    <TaxCatchAll xmlns="9d34aa6a-0137-46a7-be71-09ae07ebe388" xsi:nil="true"/>
    <SharedWithUsers xmlns="9d34aa6a-0137-46a7-be71-09ae07ebe388">
      <UserInfo>
        <DisplayName>Romy Semler</DisplayName>
        <AccountId>13</AccountId>
        <AccountType/>
      </UserInfo>
      <UserInfo>
        <DisplayName>Tim Möller</DisplayName>
        <AccountId>63</AccountId>
        <AccountType/>
      </UserInfo>
      <UserInfo>
        <DisplayName>David Faustmann</DisplayName>
        <AccountId>7</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C2804C53DCF7C408135DA3B998AA79C" ma:contentTypeVersion="16" ma:contentTypeDescription="Create a new document." ma:contentTypeScope="" ma:versionID="82e6a60359b49cc657ddd5d8899bef69">
  <xsd:schema xmlns:xsd="http://www.w3.org/2001/XMLSchema" xmlns:xs="http://www.w3.org/2001/XMLSchema" xmlns:p="http://schemas.microsoft.com/office/2006/metadata/properties" xmlns:ns2="f4986179-6dd0-43c2-a3de-db8eddeafb1a" xmlns:ns3="9d34aa6a-0137-46a7-be71-09ae07ebe388" targetNamespace="http://schemas.microsoft.com/office/2006/metadata/properties" ma:root="true" ma:fieldsID="bf17f873b63f7a5e478153701326bba4" ns2:_="" ns3:_="">
    <xsd:import namespace="f4986179-6dd0-43c2-a3de-db8eddeafb1a"/>
    <xsd:import namespace="9d34aa6a-0137-46a7-be71-09ae07ebe388"/>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LinkzuOrdnern" minOccurs="0"/>
                <xsd:element ref="ns2:MediaLengthInSeconds" minOccurs="0"/>
                <xsd:element ref="ns2:MediaServiceDateTaken" minOccurs="0"/>
                <xsd:element ref="ns2:MediaServiceLocation"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986179-6dd0-43c2-a3de-db8eddeafb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098528ea-c396-470c-a751-c246f0b2b3e5"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inkzuOrdnern" ma:index="16" nillable="true" ma:displayName="Link zu Ordnern" ma:format="Hyperlink" ma:internalName="LinkzuOrdnern">
      <xsd:complexType>
        <xsd:complexContent>
          <xsd:extension base="dms:URL">
            <xsd:sequence>
              <xsd:element name="Url" type="dms:ValidUrl" minOccurs="0" nillable="true"/>
              <xsd:element name="Description" type="xsd:string" nillable="true"/>
            </xsd:sequence>
          </xsd:extension>
        </xsd:complexContent>
      </xsd:complexType>
    </xsd:element>
    <xsd:element name="MediaLengthInSeconds" ma:index="17" nillable="true" ma:displayName="MediaLengthInSeconds" ma:hidden="true" ma:internalName="MediaLengthInSeconds" ma:readOnly="true">
      <xsd:simpleType>
        <xsd:restriction base="dms:Unknow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34aa6a-0137-46a7-be71-09ae07ebe388"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2419312a-1260-4042-9323-0849e46820b2}" ma:internalName="TaxCatchAll" ma:showField="CatchAllData" ma:web="9d34aa6a-0137-46a7-be71-09ae07ebe388">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6BAF35-D7D5-4C3B-8CE2-222941C100A2}">
  <ds:schemaRefs>
    <ds:schemaRef ds:uri="http://schemas.microsoft.com/sharepoint/v3/contenttype/forms"/>
  </ds:schemaRefs>
</ds:datastoreItem>
</file>

<file path=customXml/itemProps2.xml><?xml version="1.0" encoding="utf-8"?>
<ds:datastoreItem xmlns:ds="http://schemas.openxmlformats.org/officeDocument/2006/customXml" ds:itemID="{176BF309-157D-490D-AA7B-5C0E5F49D312}">
  <ds:schemaRefs>
    <ds:schemaRef ds:uri="http://schemas.microsoft.com/office/2006/documentManagement/types"/>
    <ds:schemaRef ds:uri="http://www.w3.org/XML/1998/namespace"/>
    <ds:schemaRef ds:uri="http://schemas.microsoft.com/office/infopath/2007/PartnerControls"/>
    <ds:schemaRef ds:uri="http://purl.org/dc/dcmitype/"/>
    <ds:schemaRef ds:uri="http://schemas.openxmlformats.org/package/2006/metadata/core-properties"/>
    <ds:schemaRef ds:uri="http://purl.org/dc/terms/"/>
    <ds:schemaRef ds:uri="http://purl.org/dc/elements/1.1/"/>
    <ds:schemaRef ds:uri="9d34aa6a-0137-46a7-be71-09ae07ebe388"/>
    <ds:schemaRef ds:uri="f4986179-6dd0-43c2-a3de-db8eddeafb1a"/>
    <ds:schemaRef ds:uri="http://schemas.microsoft.com/office/2006/metadata/properties"/>
  </ds:schemaRefs>
</ds:datastoreItem>
</file>

<file path=customXml/itemProps3.xml><?xml version="1.0" encoding="utf-8"?>
<ds:datastoreItem xmlns:ds="http://schemas.openxmlformats.org/officeDocument/2006/customXml" ds:itemID="{FE4FFA82-8722-4374-B44C-6CC6F425D1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986179-6dd0-43c2-a3de-db8eddeafb1a"/>
    <ds:schemaRef ds:uri="9d34aa6a-0137-46a7-be71-09ae07ebe3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bcore_2022_1nd_Template_v3</Template>
  <TotalTime>0</TotalTime>
  <Words>17291</Words>
  <Application>Microsoft Office PowerPoint</Application>
  <PresentationFormat>Widescreen</PresentationFormat>
  <Paragraphs>2295</Paragraphs>
  <Slides>85</Slides>
  <Notes>85</Notes>
  <HiddenSlides>4</HiddenSlides>
  <MMClips>0</MMClips>
  <ScaleCrop>false</ScaleCrop>
  <HeadingPairs>
    <vt:vector size="4" baseType="variant">
      <vt:variant>
        <vt:lpstr>Theme</vt:lpstr>
      </vt:variant>
      <vt:variant>
        <vt:i4>2</vt:i4>
      </vt:variant>
      <vt:variant>
        <vt:lpstr>Slide Titles</vt:lpstr>
      </vt:variant>
      <vt:variant>
        <vt:i4>85</vt:i4>
      </vt:variant>
    </vt:vector>
  </HeadingPairs>
  <TitlesOfParts>
    <vt:vector size="87" baseType="lpstr">
      <vt:lpstr>1_Office Theme</vt:lpstr>
      <vt:lpstr>bcorethemes2022_1at_template</vt:lpstr>
      <vt:lpstr>HSE Quick Checks 2.0</vt:lpstr>
      <vt:lpstr>Project offer</vt:lpstr>
      <vt:lpstr>General Information: b.core consulting GmbH</vt:lpstr>
      <vt:lpstr>Our Commitment</vt:lpstr>
      <vt:lpstr>PowerPoint Presentation</vt:lpstr>
      <vt:lpstr>Management Summary of the “Quick Check 2.0”</vt:lpstr>
      <vt:lpstr>FAQ considered upfront the Negotiation &amp; Pitch Presentation Phase (1/2)</vt:lpstr>
      <vt:lpstr>FAQ considered upfront the Negotiation &amp; Pitch Presentation Phase (2/2)</vt:lpstr>
      <vt:lpstr>PowerPoint Presentation</vt:lpstr>
      <vt:lpstr>Understanding E.ON’s Situation</vt:lpstr>
      <vt:lpstr>PowerPoint Presentation</vt:lpstr>
      <vt:lpstr>Basic Models used throughout the Quick-Check 2.0</vt:lpstr>
      <vt:lpstr>Our approach follows E.ON phase requirements and allows rapid deduction of recommendation and evaluation of cultural evolution</vt:lpstr>
      <vt:lpstr>The Work Packages – Advancing E.ON's HSE Excellence: Comprehensive Analysis and Tactical Safety Development</vt:lpstr>
      <vt:lpstr>Proactive Risk Management: Strategic Actions for Project Assurance (1/2)</vt:lpstr>
      <vt:lpstr>Proactive Risk Management: Strategic Actions for Project Assurance (2/2)</vt:lpstr>
      <vt:lpstr>PowerPoint Presentation</vt:lpstr>
      <vt:lpstr>Detail Overview: Phase 1 – Kick-Off and Data Analysis The Data and KPI Analysis forms the Basis for all further Phases and allows an ad-hoc View on the Effectivity of taken Measures </vt:lpstr>
      <vt:lpstr>During the Document Analysis Phase, the cultural Evolution can be analyzed based on Data. Moreover, Results support the following Phases </vt:lpstr>
      <vt:lpstr>PowerPoint Presentation</vt:lpstr>
      <vt:lpstr>Detail Overview: Phase 2 – Heat Map Risks Integrative Risk Mapping: Evolving Safety Insights from Past to Present</vt:lpstr>
      <vt:lpstr>Site-Visits, the Field-Based Safety Assessment: Capturing Real-World HSE Practices</vt:lpstr>
      <vt:lpstr>Enhanced Risk Prioritization for E.ON’s Quick Check 2.0</vt:lpstr>
      <vt:lpstr>PowerPoint Presentation</vt:lpstr>
      <vt:lpstr>Detail Overview: Phase 3 – Leadership &amp; HSE Capabilities Leadership and HSE-Capabilities: Understanding cultural maturity  </vt:lpstr>
      <vt:lpstr>Evaluating HSE Leadership &amp; Culture: Insights from Direct Engagement (1/2)</vt:lpstr>
      <vt:lpstr>Evaluating HSE Leadership &amp; Culture: Insights from Direct Engagement (2/2)</vt:lpstr>
      <vt:lpstr>Focusing on Contractor Management during Site Visits and Interviews</vt:lpstr>
      <vt:lpstr>PowerPoint Presentation</vt:lpstr>
      <vt:lpstr>Detail Overview: Phase 4 – Cultural Maturity  The Online Survey</vt:lpstr>
      <vt:lpstr>The Online Survey: Uncovering the Layers of Safety Culture</vt:lpstr>
      <vt:lpstr>PowerPoint Presentation</vt:lpstr>
      <vt:lpstr>Detail Overview: Reporting and Usability Unit specific Reporting, the Action Planning Workshop and the Consolidation of Insights on Group HSE Level</vt:lpstr>
      <vt:lpstr>The unit-specific report and Action Planning workshop: A Multi-Dimensional View for Each E.ON Entity</vt:lpstr>
      <vt:lpstr>Consolidation: Group-Wide HSE Insights and Actions</vt:lpstr>
      <vt:lpstr>PowerPoint Presentation</vt:lpstr>
      <vt:lpstr>Summary of activities per phase</vt:lpstr>
      <vt:lpstr>Site-Visits – Assumptions concerning Site-Visits</vt:lpstr>
      <vt:lpstr>Scope of Service</vt:lpstr>
      <vt:lpstr>Service Modification Clause</vt:lpstr>
      <vt:lpstr>Collaboration Obligations of E.ON (1/2)</vt:lpstr>
      <vt:lpstr>Collaboration Obligations of E.ON (2/2)</vt:lpstr>
      <vt:lpstr>PowerPoint Presentation</vt:lpstr>
      <vt:lpstr>Program Organization</vt:lpstr>
      <vt:lpstr>Skill-Set, Experience and Education of the Team</vt:lpstr>
      <vt:lpstr>Consultant Overview</vt:lpstr>
      <vt:lpstr>Consultant Overview</vt:lpstr>
      <vt:lpstr>PowerPoint Presentation</vt:lpstr>
      <vt:lpstr>Project Planning includes Considerations to smoothen the Execution and to make use of Efficiency Opportunities</vt:lpstr>
      <vt:lpstr>Overall Proposed Project Plan (Program)</vt:lpstr>
      <vt:lpstr>Proposed Project Plan per Quick-Check 2.0</vt:lpstr>
      <vt:lpstr>Expected Effort for E.ON Resources during the Quick Checks</vt:lpstr>
      <vt:lpstr>PowerPoint Presentation</vt:lpstr>
      <vt:lpstr>Pricing and Options Overview</vt:lpstr>
      <vt:lpstr>Invoicing</vt:lpstr>
      <vt:lpstr>Terms of Contract</vt:lpstr>
      <vt:lpstr>Order Placement and Binding Period</vt:lpstr>
      <vt:lpstr>PowerPoint Presentation</vt:lpstr>
      <vt:lpstr>Project Staffing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of the Project team (1/3) Focus Energy &amp; Utilities</vt:lpstr>
      <vt:lpstr>References of the Project team (2/3) Focus further Industries</vt:lpstr>
      <vt:lpstr>References of the Project team (3/3) Focus further Industries</vt:lpstr>
      <vt:lpstr>PowerPoint Presentation</vt:lpstr>
      <vt:lpstr>Appendices</vt:lpstr>
      <vt:lpstr>PowerPoint Presentation</vt:lpstr>
      <vt:lpstr>PowerPoint Presentation</vt:lpstr>
      <vt:lpstr>PowerPoint Presentation</vt:lpstr>
      <vt:lpstr>PowerPoint Presentation</vt:lpstr>
      <vt:lpstr>8 boxes short –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HSE Quick Checks 2.0</dc:title>
  <dc:creator/>
  <cp:lastModifiedBy/>
  <cp:revision>2</cp:revision>
  <dcterms:created xsi:type="dcterms:W3CDTF">2022-10-25T16:39:19Z</dcterms:created>
  <dcterms:modified xsi:type="dcterms:W3CDTF">2024-06-04T09:30:25Z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0x0101009C2804C53DCF7C408135DA3B998AA79C</vt:lpwstr>
  </property>
  <property fmtid="{D5CDD505-2E9C-101B-9397-08002B2CF9AE}" pid="3" name="MediaServiceImageTags">
    <vt:lpwstr/>
  </property>
</Properties>
</file>